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BAFFE-61F5-4143-99C7-7085B1B1AD66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BEC91-62E0-4E9A-97E9-982E21C8E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06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BEC91-62E0-4E9A-97E9-982E21C8E17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21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15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0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0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47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1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1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56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09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3E77E9-A14F-480D-95BD-890CFC1F89A7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7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AD28-6B2D-963D-4AB9-81F02CB38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Data Analytics and Visualization Approach</a:t>
            </a:r>
            <a:br>
              <a:rPr lang="en-US" sz="4000" dirty="0"/>
            </a:br>
            <a:r>
              <a:rPr lang="en-US" sz="3200" dirty="0"/>
              <a:t>Application to Service Division Dashboard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31D46-CAA0-4D86-87B2-441E7D75C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Shafquat Arefeen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364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AE53-E7E4-81A7-A4AF-558707F4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0B10-67F3-2366-13D7-63096E02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Effective data analytics and visualization can drive improvements to Service Requests</a:t>
            </a:r>
          </a:p>
          <a:p>
            <a:r>
              <a:rPr lang="en-US" sz="2800" dirty="0"/>
              <a:t>Continuous enhancement of tools and processes is essential</a:t>
            </a:r>
          </a:p>
          <a:p>
            <a:pPr lvl="1"/>
            <a:r>
              <a:rPr lang="en-US" sz="2400" dirty="0"/>
              <a:t>Having a live view of the dashboard for any user is vital to the </a:t>
            </a:r>
            <a:r>
              <a:rPr lang="en-US" sz="2400" dirty="0" err="1"/>
              <a:t>longetivity</a:t>
            </a:r>
            <a:r>
              <a:rPr lang="en-US" sz="2400" dirty="0"/>
              <a:t> of the dashboard</a:t>
            </a:r>
          </a:p>
          <a:p>
            <a:r>
              <a:rPr lang="en-US" sz="2800" dirty="0"/>
              <a:t>Questions?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98929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463B-6FA0-B6DE-2288-251DC192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CCA7-79F9-D95B-B62F-7FE145B6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Overview of Data Analytics and Visualization</a:t>
            </a:r>
          </a:p>
          <a:p>
            <a:pPr lvl="1"/>
            <a:r>
              <a:rPr lang="en-CA" sz="2800" dirty="0"/>
              <a:t>Importance of data-driven decision making</a:t>
            </a:r>
          </a:p>
          <a:p>
            <a:pPr lvl="1"/>
            <a:r>
              <a:rPr lang="en-CA" sz="2800" dirty="0"/>
              <a:t>Role of visualization in understanding complex data</a:t>
            </a:r>
          </a:p>
          <a:p>
            <a:pPr lvl="1"/>
            <a:r>
              <a:rPr lang="en-CA" sz="2800" dirty="0"/>
              <a:t>Understanding the scope:</a:t>
            </a:r>
          </a:p>
          <a:p>
            <a:pPr lvl="2"/>
            <a:r>
              <a:rPr lang="en-CA" sz="2000" dirty="0"/>
              <a:t>Who will be looking at the dashboard?</a:t>
            </a:r>
          </a:p>
          <a:p>
            <a:pPr lvl="2"/>
            <a:r>
              <a:rPr lang="en-CA" sz="2000" dirty="0"/>
              <a:t>How can it inform their decision making?</a:t>
            </a:r>
          </a:p>
          <a:p>
            <a:pPr lvl="2"/>
            <a:r>
              <a:rPr lang="en-CA" sz="2000" dirty="0"/>
              <a:t>What are the KPIs?</a:t>
            </a:r>
          </a:p>
          <a:p>
            <a:pPr lvl="2"/>
            <a:r>
              <a:rPr lang="en-CA" sz="2000" dirty="0"/>
              <a:t>How frequent is the data refreshed?</a:t>
            </a:r>
          </a:p>
        </p:txBody>
      </p:sp>
    </p:spTree>
    <p:extLst>
      <p:ext uri="{BB962C8B-B14F-4D97-AF65-F5344CB8AC3E}">
        <p14:creationId xmlns:p14="http://schemas.microsoft.com/office/powerpoint/2010/main" val="41359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8984-2E43-7DAE-2423-BCCC10C3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Approach to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9FD9-85B5-FAFB-1BED-D95224F1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Define Objectives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Identify key metrics to track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Understand who the target audience is and what are the questions they’re trying to answer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Data Collection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Gather data from various sources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Ensure data is formatted correctly and has a method to be updated regularly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Data Processing and Transformation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Use tools like Python and Apache Airflow to schedule jobs that clean and transform the data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Use GitHub to track version history and work with multiple data users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Visualization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Create interactive dashboards using Tableau that answer the questions and keep users coming back</a:t>
            </a:r>
          </a:p>
        </p:txBody>
      </p:sp>
    </p:spTree>
    <p:extLst>
      <p:ext uri="{BB962C8B-B14F-4D97-AF65-F5344CB8AC3E}">
        <p14:creationId xmlns:p14="http://schemas.microsoft.com/office/powerpoint/2010/main" val="12061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DBBB-D55F-2C98-2E92-C92B430B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of 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A9DE-DB86-D3E8-E715-FFF1B51E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Purpose: Monitor Service Requests (SRs) across </a:t>
            </a:r>
            <a:r>
              <a:rPr lang="en-CA" dirty="0" err="1"/>
              <a:t>divsions</a:t>
            </a:r>
            <a:endParaRPr lang="en-CA" dirty="0"/>
          </a:p>
          <a:p>
            <a:r>
              <a:rPr lang="en-CA" dirty="0"/>
              <a:t>Key stakeholders:</a:t>
            </a:r>
          </a:p>
          <a:p>
            <a:pPr lvl="1"/>
            <a:r>
              <a:rPr lang="en-CA" dirty="0"/>
              <a:t>311</a:t>
            </a:r>
          </a:p>
          <a:p>
            <a:pPr lvl="1"/>
            <a:r>
              <a:rPr lang="en-CA" dirty="0"/>
              <a:t>Divisions</a:t>
            </a:r>
          </a:p>
          <a:p>
            <a:pPr lvl="1"/>
            <a:r>
              <a:rPr lang="en-CA" dirty="0"/>
              <a:t>Councillors (Wards)</a:t>
            </a:r>
          </a:p>
          <a:p>
            <a:r>
              <a:rPr lang="en-CA" dirty="0"/>
              <a:t>Key Performance Indicators (KPIs)</a:t>
            </a:r>
          </a:p>
          <a:p>
            <a:pPr lvl="1"/>
            <a:r>
              <a:rPr lang="en-CA" dirty="0"/>
              <a:t>Frequency of requests</a:t>
            </a:r>
          </a:p>
          <a:p>
            <a:pPr lvl="1"/>
            <a:r>
              <a:rPr lang="en-CA" dirty="0"/>
              <a:t>Turnaround Time</a:t>
            </a:r>
          </a:p>
          <a:p>
            <a:pPr lvl="1"/>
            <a:r>
              <a:rPr lang="en-CA" dirty="0"/>
              <a:t>Estimated Cost</a:t>
            </a:r>
          </a:p>
          <a:p>
            <a:pPr marL="0" indent="0">
              <a:buNone/>
            </a:pPr>
            <a:r>
              <a:rPr lang="en-CA" dirty="0"/>
              <a:t>How can we address all the stakeholder’s needs and provide a fair comparison between different requests?</a:t>
            </a:r>
          </a:p>
        </p:txBody>
      </p:sp>
    </p:spTree>
    <p:extLst>
      <p:ext uri="{BB962C8B-B14F-4D97-AF65-F5344CB8AC3E}">
        <p14:creationId xmlns:p14="http://schemas.microsoft.com/office/powerpoint/2010/main" val="87037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1D83-CED2-5A83-C2D4-536EF48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Automation</a:t>
            </a:r>
            <a:endParaRPr lang="en-CA" dirty="0"/>
          </a:p>
        </p:txBody>
      </p:sp>
      <p:pic>
        <p:nvPicPr>
          <p:cNvPr id="1026" name="Picture 2" descr="City of Toronto | LinkedIn">
            <a:extLst>
              <a:ext uri="{FF2B5EF4-FFF2-40B4-BE49-F238E27FC236}">
                <a16:creationId xmlns:a16="http://schemas.microsoft.com/office/drawing/2014/main" id="{18E8E5C8-7453-8193-2104-F97D518F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84" y="2659039"/>
            <a:ext cx="711809" cy="7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2EADC-2920-32ED-88F9-7E4E6C790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24" y="2104556"/>
            <a:ext cx="6860675" cy="3950086"/>
          </a:xfrm>
          <a:prstGeom prst="rect">
            <a:avLst/>
          </a:prstGeom>
        </p:spPr>
      </p:pic>
      <p:pic>
        <p:nvPicPr>
          <p:cNvPr id="1028" name="Picture 4" descr="Tableau Training - What is Tableau Best Use - Data Insider">
            <a:extLst>
              <a:ext uri="{FF2B5EF4-FFF2-40B4-BE49-F238E27FC236}">
                <a16:creationId xmlns:a16="http://schemas.microsoft.com/office/drawing/2014/main" id="{D5F9BC7A-0013-7279-F02B-E6959296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676" y="3667256"/>
            <a:ext cx="1466108" cy="82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04AD4-9AA4-2966-8F58-8B850D1AD995}"/>
              </a:ext>
            </a:extLst>
          </p:cNvPr>
          <p:cNvCxnSpPr>
            <a:cxnSpLocks/>
          </p:cNvCxnSpPr>
          <p:nvPr/>
        </p:nvCxnSpPr>
        <p:spPr>
          <a:xfrm>
            <a:off x="8748434" y="3193353"/>
            <a:ext cx="1382155" cy="704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79117A-33CD-A2EF-93A4-60AFAC0F9A74}"/>
              </a:ext>
            </a:extLst>
          </p:cNvPr>
          <p:cNvSpPr txBox="1"/>
          <p:nvPr/>
        </p:nvSpPr>
        <p:spPr>
          <a:xfrm>
            <a:off x="295376" y="4079599"/>
            <a:ext cx="2704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Currently the data comes in as a file. The DAG would need to be adjusted if we switched to a different source like an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C2E7A-DBA0-5276-BA54-0C22DCA9FB7A}"/>
              </a:ext>
            </a:extLst>
          </p:cNvPr>
          <p:cNvSpPr txBox="1"/>
          <p:nvPr/>
        </p:nvSpPr>
        <p:spPr>
          <a:xfrm>
            <a:off x="6439141" y="4312100"/>
            <a:ext cx="314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Airflow automates data ingestion and transformation irrespective of where the source data is coming from</a:t>
            </a:r>
          </a:p>
        </p:txBody>
      </p:sp>
    </p:spTree>
    <p:extLst>
      <p:ext uri="{BB962C8B-B14F-4D97-AF65-F5344CB8AC3E}">
        <p14:creationId xmlns:p14="http://schemas.microsoft.com/office/powerpoint/2010/main" val="405052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9C18-B528-746B-AAE6-166F3E06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and Techniques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5819-E717-75F3-B3AD-E8484B72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GitHub</a:t>
            </a:r>
          </a:p>
          <a:p>
            <a:pPr lvl="1"/>
            <a:r>
              <a:rPr lang="en-US" dirty="0"/>
              <a:t>Track version history</a:t>
            </a:r>
          </a:p>
          <a:p>
            <a:pPr lvl="1"/>
            <a:r>
              <a:rPr lang="en-US" dirty="0"/>
              <a:t>Work with multiple data users (branching and pull requests)</a:t>
            </a:r>
            <a:endParaRPr lang="en-CA" dirty="0"/>
          </a:p>
          <a:p>
            <a:r>
              <a:rPr lang="en-CA" dirty="0"/>
              <a:t>Python for Scripting</a:t>
            </a:r>
          </a:p>
          <a:p>
            <a:pPr lvl="1"/>
            <a:r>
              <a:rPr lang="en-CA" dirty="0"/>
              <a:t>Versatile and widely used for data manipulation</a:t>
            </a:r>
          </a:p>
          <a:p>
            <a:pPr lvl="1"/>
            <a:r>
              <a:rPr lang="en-CA" dirty="0"/>
              <a:t>Open-source libraries that allow for future-proofing work</a:t>
            </a:r>
          </a:p>
          <a:p>
            <a:r>
              <a:rPr lang="en-CA" dirty="0"/>
              <a:t>Apache Airflow for Automation</a:t>
            </a:r>
          </a:p>
          <a:p>
            <a:pPr lvl="1"/>
            <a:r>
              <a:rPr lang="en-CA" dirty="0"/>
              <a:t>Robust orchestration tool for scheduling and monitoring workflows</a:t>
            </a:r>
          </a:p>
          <a:p>
            <a:r>
              <a:rPr lang="en-CA" dirty="0"/>
              <a:t>Amazon S3 for Cloud Storage</a:t>
            </a:r>
          </a:p>
          <a:p>
            <a:pPr lvl="1"/>
            <a:r>
              <a:rPr lang="en-CA" dirty="0"/>
              <a:t>Scalable and cost-effective cloud storage solution</a:t>
            </a:r>
          </a:p>
          <a:p>
            <a:pPr lvl="1"/>
            <a:r>
              <a:rPr lang="en-CA" dirty="0"/>
              <a:t>Amazon Redshift allows users to analyze data efficiently</a:t>
            </a:r>
          </a:p>
          <a:p>
            <a:r>
              <a:rPr lang="en-CA" dirty="0"/>
              <a:t>Tableau for Visualization</a:t>
            </a:r>
          </a:p>
          <a:p>
            <a:pPr lvl="1"/>
            <a:r>
              <a:rPr lang="en-CA" dirty="0"/>
              <a:t>Powerful tool for creating interactive, always-on (live) dashboards</a:t>
            </a:r>
          </a:p>
        </p:txBody>
      </p:sp>
    </p:spTree>
    <p:extLst>
      <p:ext uri="{BB962C8B-B14F-4D97-AF65-F5344CB8AC3E}">
        <p14:creationId xmlns:p14="http://schemas.microsoft.com/office/powerpoint/2010/main" val="411521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1A109-D4A6-B87C-EB8D-BACCC6826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4429"/>
            <a:ext cx="12192000" cy="6966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A3598C-F462-6CFE-717E-FFF150F0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07" y="5123551"/>
            <a:ext cx="3360123" cy="1514847"/>
          </a:xfrm>
          <a:solidFill>
            <a:srgbClr val="111111">
              <a:alpha val="43922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Key Metrics Visualized</a:t>
            </a:r>
          </a:p>
        </p:txBody>
      </p:sp>
    </p:spTree>
    <p:extLst>
      <p:ext uri="{BB962C8B-B14F-4D97-AF65-F5344CB8AC3E}">
        <p14:creationId xmlns:p14="http://schemas.microsoft.com/office/powerpoint/2010/main" val="263733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9A67-25AF-E6DA-8F5B-B895686A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Insights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2BF2-B0B2-DB65-5C0F-DF228F03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PFR has the highest turnaround time (~70 business days) – 75% more than other divisions</a:t>
            </a:r>
          </a:p>
          <a:p>
            <a:r>
              <a:rPr lang="en-CA" sz="2400" dirty="0"/>
              <a:t>2006 and 2020 had a significant decrease in service requests</a:t>
            </a:r>
          </a:p>
          <a:p>
            <a:pPr lvl="1"/>
            <a:r>
              <a:rPr lang="en-CA" sz="2000" dirty="0"/>
              <a:t>2020 is probably due to lockdowns. 2006 is worth looking into</a:t>
            </a:r>
          </a:p>
          <a:p>
            <a:r>
              <a:rPr lang="en-CA" sz="2400" dirty="0"/>
              <a:t>Estimated Costs have skyrocketed in the last couple of years</a:t>
            </a:r>
          </a:p>
          <a:p>
            <a:pPr lvl="1"/>
            <a:r>
              <a:rPr lang="en-CA" sz="2000" dirty="0"/>
              <a:t>~90M prior to 2021 -&gt; ~4B in 2023</a:t>
            </a:r>
          </a:p>
          <a:p>
            <a:pPr lvl="1"/>
            <a:r>
              <a:rPr lang="en-CA" sz="2000" dirty="0"/>
              <a:t>Mainly due to MLS, PFR, and TS across all wards</a:t>
            </a:r>
          </a:p>
          <a:p>
            <a:r>
              <a:rPr lang="en-CA" sz="2400" dirty="0"/>
              <a:t>Scarborough Centre has a relatively high cost per business day</a:t>
            </a:r>
          </a:p>
          <a:p>
            <a:pPr lvl="1"/>
            <a:r>
              <a:rPr lang="en-CA" sz="2000" dirty="0"/>
              <a:t>This means that the costs were high given the amount of time it took to finish services in this Ward.</a:t>
            </a:r>
          </a:p>
          <a:p>
            <a:pPr lvl="1"/>
            <a:r>
              <a:rPr lang="en-CA" sz="2000" dirty="0"/>
              <a:t>This is relative to the rest of the city.</a:t>
            </a:r>
          </a:p>
        </p:txBody>
      </p:sp>
    </p:spTree>
    <p:extLst>
      <p:ext uri="{BB962C8B-B14F-4D97-AF65-F5344CB8AC3E}">
        <p14:creationId xmlns:p14="http://schemas.microsoft.com/office/powerpoint/2010/main" val="49616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0E34-F877-1889-BB6D-CBEF2648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8130-B80F-10B4-6C26-6E02C769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Challenges Faced</a:t>
            </a:r>
          </a:p>
          <a:p>
            <a:pPr lvl="1"/>
            <a:r>
              <a:rPr lang="en-US" sz="2400" dirty="0"/>
              <a:t>Managing AWS costs associated with the pipeline</a:t>
            </a:r>
          </a:p>
          <a:p>
            <a:pPr lvl="1"/>
            <a:r>
              <a:rPr lang="en-US" sz="2400" dirty="0"/>
              <a:t>Ensuring data accuracy and consistency</a:t>
            </a:r>
          </a:p>
          <a:p>
            <a:pPr lvl="2"/>
            <a:r>
              <a:rPr lang="en-US" sz="1800" dirty="0"/>
              <a:t>Division names were misspelled</a:t>
            </a:r>
          </a:p>
          <a:p>
            <a:r>
              <a:rPr lang="en-US" sz="2800" dirty="0"/>
              <a:t>Future Enhancements</a:t>
            </a:r>
          </a:p>
          <a:p>
            <a:pPr lvl="1"/>
            <a:r>
              <a:rPr lang="en-US" sz="2400" dirty="0"/>
              <a:t>Implement real-time streaming from APIs instead of from csv files</a:t>
            </a:r>
          </a:p>
          <a:p>
            <a:pPr lvl="1"/>
            <a:r>
              <a:rPr lang="en-US" sz="2400" dirty="0"/>
              <a:t>Optimize pipeline for cost efficiency</a:t>
            </a:r>
          </a:p>
        </p:txBody>
      </p:sp>
    </p:spTree>
    <p:extLst>
      <p:ext uri="{BB962C8B-B14F-4D97-AF65-F5344CB8AC3E}">
        <p14:creationId xmlns:p14="http://schemas.microsoft.com/office/powerpoint/2010/main" val="757408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</TotalTime>
  <Words>533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Data Analytics and Visualization Approach Application to Service Division Dashboard</vt:lpstr>
      <vt:lpstr>Introduction</vt:lpstr>
      <vt:lpstr>My Approach to Data Analytics</vt:lpstr>
      <vt:lpstr>Application of My Approach</vt:lpstr>
      <vt:lpstr>Data Pipeline Automation</vt:lpstr>
      <vt:lpstr>Tools and Techniques Justification</vt:lpstr>
      <vt:lpstr>Key Metrics Visualized</vt:lpstr>
      <vt:lpstr>Insights and Results</vt:lpstr>
      <vt:lpstr>Take-aways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Visualization Approach Application to Service Division Dashboard</dc:title>
  <dc:creator>Shafquat A</dc:creator>
  <cp:lastModifiedBy>Shafquat A</cp:lastModifiedBy>
  <cp:revision>9</cp:revision>
  <dcterms:created xsi:type="dcterms:W3CDTF">2025-01-02T17:11:07Z</dcterms:created>
  <dcterms:modified xsi:type="dcterms:W3CDTF">2025-01-03T21:15:01Z</dcterms:modified>
</cp:coreProperties>
</file>