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BAFFE-61F5-4143-99C7-7085B1B1AD66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BEC91-62E0-4E9A-97E9-982E21C8E1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06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BEC91-62E0-4E9A-97E9-982E21C8E17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21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31F6-B764-8E4E-B207-4366C44B0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458C9-E349-61A4-60A1-CC979E1AB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009C-9E0E-332E-BE25-D870BFD3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CFF06-DED8-108B-30DA-08FAE1F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CADF-DF92-4670-FF0D-B57D49DA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4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AE0A-8A15-A4F7-06E6-B1683FE4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E3323-C7F8-9D16-0530-8C92981B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3B3D7-3565-0493-3BBB-7848FBE0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4052-BFE5-1511-3516-94163FEB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26C6-D0D0-FDBB-2452-1C9D70A3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27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287C7-FC2F-79AF-D576-FF4DE613C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EEB14-6959-20A6-FEF6-21FFB089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868E-48BA-F974-5CFF-A4F468C0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97F9-2D19-CC8F-6A29-0703FF5D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5958-CE01-A635-5CCF-A75D67BB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54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66D8-D340-DEB8-C95F-14EC1F32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439C-121C-A88C-D0A0-AF925E00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E2B8F-1AAE-B9B2-7DBF-DD506A9A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0E88-B1A8-9014-0BE5-C6A9CA8B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D207-B0E2-D1A8-F04E-54A4C6C3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5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F0F-A316-CEF1-B899-65366D4D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B941-BFE4-9681-5E12-FB17A33B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B43A-AE3D-6028-42AE-CD8EE380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4B127-C611-1449-2773-DFFA4488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0C57-CD0E-57AB-D8F8-1A1182C3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0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6553-0A11-1867-07FF-D3FB767B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CFB1-124C-1565-E833-7828C5197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86D05-23C3-8DDF-6613-B8D6FC6C9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AEAF-C6F7-F6C9-7487-D358DD80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9FF59-FE00-B6AA-F09C-E46A4AE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81BB-7CDE-1EE5-76D4-311BBAE1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02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C5B-9EA8-FDDB-FAA6-A4F9DC20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C6492-E95C-AA3A-38DF-6B206B91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0D585-3091-84FF-019A-7D4E69F5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869A7-B386-B851-C07E-D7249E3DA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5DE28-5DAC-D219-5323-79F51B634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E1CDE-404F-B449-F006-A89EF050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31B61-3658-A04B-36A1-6D15DCB6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0C0C0-32AD-8B18-5CC6-BB2256FB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21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5BEC-FB73-A78C-4927-871F633B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5A27D-B5F1-8F57-66F3-E535B675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68983-3D28-8069-F6F7-978BED06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BFD39-93C1-A60E-E1E1-C7A149DF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87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64604-3E57-D0D2-C635-AC4B4F39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C9C20-B682-0AD6-D999-8C6E24A6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570EE-C210-2A36-AEE6-80D28C1B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54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B20A-E684-9C37-6779-88D1D5B6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3A7F-5743-AF93-EA8C-AA26FA7A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390FF-A7E7-A365-0E87-77EF99443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7174-F0F4-C2B2-E68F-CFF06D2F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778D-2115-1FC1-A75D-95B86CD4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C40D9-FBCC-6DAF-B3FC-99ADD18A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28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3971-1D1E-B3C2-7931-037846A0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89C78-B844-9E8A-97CB-C5F9D8555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E1FAF-4F1E-D1DA-DC0E-2DE4FD9EB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25562-11E1-7660-DDE5-B136C7A1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E4750-9005-7DFF-C3A8-4804BDAF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DD370-B236-9144-D4AB-2876DE11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08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FA1AD-AC9C-B760-85CF-DBE6B457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48C6B-831E-E4DE-B5BE-82B6A7AD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D290-628B-DC44-84B8-2F0AE0BC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77E9-A14F-480D-95BD-890CFC1F89A7}" type="datetimeFigureOut">
              <a:rPr lang="en-CA" smtClean="0"/>
              <a:t>2025-01-02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4DDC-F47E-BBCA-FC75-94C52F718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F1AC-5FC1-D590-C0B9-71B18894A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E080-336A-4164-8002-3C4634513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26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AD28-6B2D-963D-4AB9-81F02CB38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Analytics and Visualization Approach</a:t>
            </a:r>
            <a:br>
              <a:rPr lang="en-US" sz="4000" dirty="0"/>
            </a:br>
            <a:r>
              <a:rPr lang="en-US" sz="3600" dirty="0"/>
              <a:t>Application to Service Division Dashboard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31D46-CAA0-4D86-87B2-441E7D75C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Shafquat Arefeen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364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463B-6FA0-B6DE-2288-251DC192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CCA7-79F9-D95B-B62F-7FE145B6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Overview of Data Analytics and Visualization</a:t>
            </a:r>
          </a:p>
          <a:p>
            <a:pPr lvl="1"/>
            <a:r>
              <a:rPr lang="en-CA" dirty="0"/>
              <a:t>Importance of data-driven decision making</a:t>
            </a:r>
          </a:p>
          <a:p>
            <a:pPr lvl="1"/>
            <a:r>
              <a:rPr lang="en-CA" dirty="0"/>
              <a:t>Role of visualization in understanding complex data</a:t>
            </a:r>
          </a:p>
        </p:txBody>
      </p:sp>
    </p:spTree>
    <p:extLst>
      <p:ext uri="{BB962C8B-B14F-4D97-AF65-F5344CB8AC3E}">
        <p14:creationId xmlns:p14="http://schemas.microsoft.com/office/powerpoint/2010/main" val="41359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8984-2E43-7DAE-2423-BCCC10C3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Approach to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9FD9-85B5-FAFB-1BED-D95224F1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Define Objectives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Identify key metrics to track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Understand who the target audience is and what are the questions they’re trying to answer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Data Collection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Gather data from various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Ensure data is formatted correctly and has a method to be updated regularly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Data Processing and Transformation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Use tools like Python and Apache Airflow to schedule jobs that clean and transform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Visualization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Create interactive dashboards using Tableau that answer the questions and keep users coming back</a:t>
            </a:r>
          </a:p>
        </p:txBody>
      </p:sp>
    </p:spTree>
    <p:extLst>
      <p:ext uri="{BB962C8B-B14F-4D97-AF65-F5344CB8AC3E}">
        <p14:creationId xmlns:p14="http://schemas.microsoft.com/office/powerpoint/2010/main" val="12061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DBBB-D55F-2C98-2E92-C92B430B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of 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A9DE-DB86-D3E8-E715-FFF1B51E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Purpose: Monitor Service Requests (SRs) across </a:t>
            </a:r>
            <a:r>
              <a:rPr lang="en-CA" dirty="0" err="1"/>
              <a:t>divsions</a:t>
            </a:r>
            <a:endParaRPr lang="en-CA" dirty="0"/>
          </a:p>
          <a:p>
            <a:r>
              <a:rPr lang="en-CA" dirty="0"/>
              <a:t>Key stakeholders:</a:t>
            </a:r>
          </a:p>
          <a:p>
            <a:pPr lvl="1"/>
            <a:r>
              <a:rPr lang="en-CA" dirty="0"/>
              <a:t>311</a:t>
            </a:r>
          </a:p>
          <a:p>
            <a:pPr lvl="1"/>
            <a:r>
              <a:rPr lang="en-CA" dirty="0"/>
              <a:t>Divisions</a:t>
            </a:r>
          </a:p>
          <a:p>
            <a:pPr lvl="1"/>
            <a:r>
              <a:rPr lang="en-CA" dirty="0"/>
              <a:t>Councillors (Wards)</a:t>
            </a:r>
          </a:p>
          <a:p>
            <a:r>
              <a:rPr lang="en-CA" dirty="0"/>
              <a:t>Key Performance Indicators (KPIs)</a:t>
            </a:r>
          </a:p>
          <a:p>
            <a:pPr lvl="1"/>
            <a:r>
              <a:rPr lang="en-CA" dirty="0"/>
              <a:t>Frequency of requests</a:t>
            </a:r>
          </a:p>
          <a:p>
            <a:pPr lvl="1"/>
            <a:r>
              <a:rPr lang="en-CA" dirty="0"/>
              <a:t>Turnaround Time</a:t>
            </a:r>
          </a:p>
          <a:p>
            <a:pPr lvl="1"/>
            <a:r>
              <a:rPr lang="en-CA" dirty="0"/>
              <a:t>Estimated Cost</a:t>
            </a:r>
          </a:p>
          <a:p>
            <a:pPr marL="0" indent="0">
              <a:buNone/>
            </a:pPr>
            <a:r>
              <a:rPr lang="en-CA" dirty="0"/>
              <a:t>How can we address all the stakeholder’s needs and provide a fair comparison between different requests?</a:t>
            </a:r>
          </a:p>
        </p:txBody>
      </p:sp>
    </p:spTree>
    <p:extLst>
      <p:ext uri="{BB962C8B-B14F-4D97-AF65-F5344CB8AC3E}">
        <p14:creationId xmlns:p14="http://schemas.microsoft.com/office/powerpoint/2010/main" val="87037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1D83-CED2-5A83-C2D4-536EF48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Automation</a:t>
            </a:r>
            <a:endParaRPr lang="en-CA" dirty="0"/>
          </a:p>
        </p:txBody>
      </p:sp>
      <p:pic>
        <p:nvPicPr>
          <p:cNvPr id="1026" name="Picture 2" descr="City of Toronto | LinkedIn">
            <a:extLst>
              <a:ext uri="{FF2B5EF4-FFF2-40B4-BE49-F238E27FC236}">
                <a16:creationId xmlns:a16="http://schemas.microsoft.com/office/drawing/2014/main" id="{18E8E5C8-7453-8193-2104-F97D518F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84" y="2659039"/>
            <a:ext cx="711809" cy="7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2EADC-2920-32ED-88F9-7E4E6C790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24" y="2104556"/>
            <a:ext cx="6860675" cy="3950086"/>
          </a:xfrm>
          <a:prstGeom prst="rect">
            <a:avLst/>
          </a:prstGeom>
        </p:spPr>
      </p:pic>
      <p:pic>
        <p:nvPicPr>
          <p:cNvPr id="1028" name="Picture 4" descr="Tableau Training - What is Tableau Best Use - Data Insider">
            <a:extLst>
              <a:ext uri="{FF2B5EF4-FFF2-40B4-BE49-F238E27FC236}">
                <a16:creationId xmlns:a16="http://schemas.microsoft.com/office/drawing/2014/main" id="{D5F9BC7A-0013-7279-F02B-E6959296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676" y="3667256"/>
            <a:ext cx="1466108" cy="82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04AD4-9AA4-2966-8F58-8B850D1AD995}"/>
              </a:ext>
            </a:extLst>
          </p:cNvPr>
          <p:cNvCxnSpPr>
            <a:cxnSpLocks/>
          </p:cNvCxnSpPr>
          <p:nvPr/>
        </p:nvCxnSpPr>
        <p:spPr>
          <a:xfrm>
            <a:off x="8748434" y="3193353"/>
            <a:ext cx="1382155" cy="704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79117A-33CD-A2EF-93A4-60AFAC0F9A74}"/>
              </a:ext>
            </a:extLst>
          </p:cNvPr>
          <p:cNvSpPr txBox="1"/>
          <p:nvPr/>
        </p:nvSpPr>
        <p:spPr>
          <a:xfrm>
            <a:off x="375586" y="4399005"/>
            <a:ext cx="249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Python script for efficient file uploads and avoiding duplicate uploads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C2E7A-DBA0-5276-BA54-0C22DCA9FB7A}"/>
              </a:ext>
            </a:extLst>
          </p:cNvPr>
          <p:cNvSpPr txBox="1"/>
          <p:nvPr/>
        </p:nvSpPr>
        <p:spPr>
          <a:xfrm>
            <a:off x="6439141" y="4312100"/>
            <a:ext cx="314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Airflow automates data ingestion and transformation irrespective of where the source data is coming from</a:t>
            </a:r>
          </a:p>
        </p:txBody>
      </p:sp>
    </p:spTree>
    <p:extLst>
      <p:ext uri="{BB962C8B-B14F-4D97-AF65-F5344CB8AC3E}">
        <p14:creationId xmlns:p14="http://schemas.microsoft.com/office/powerpoint/2010/main" val="405052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9C18-B528-746B-AAE6-166F3E06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and Techniques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5819-E717-75F3-B3AD-E8484B72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Python for Scripting</a:t>
            </a:r>
          </a:p>
          <a:p>
            <a:pPr lvl="1"/>
            <a:r>
              <a:rPr lang="en-CA" dirty="0"/>
              <a:t>Versatile and widely used for data manipulation</a:t>
            </a:r>
          </a:p>
          <a:p>
            <a:pPr lvl="1"/>
            <a:r>
              <a:rPr lang="en-CA" dirty="0"/>
              <a:t>Open source libraries that allow for future-proofing work</a:t>
            </a:r>
          </a:p>
          <a:p>
            <a:r>
              <a:rPr lang="en-CA" dirty="0"/>
              <a:t>Apache Airflow for Automation</a:t>
            </a:r>
          </a:p>
          <a:p>
            <a:pPr lvl="1"/>
            <a:r>
              <a:rPr lang="en-CA" dirty="0"/>
              <a:t>Robust orchestration tool for scheduling and monitoring workflows</a:t>
            </a:r>
          </a:p>
          <a:p>
            <a:r>
              <a:rPr lang="en-CA" dirty="0"/>
              <a:t>Amazon S3 for Cloud Storage</a:t>
            </a:r>
          </a:p>
          <a:p>
            <a:pPr lvl="1"/>
            <a:r>
              <a:rPr lang="en-CA" dirty="0"/>
              <a:t>Scalable and cost-effective cloud storage solution</a:t>
            </a:r>
          </a:p>
          <a:p>
            <a:pPr lvl="1"/>
            <a:r>
              <a:rPr lang="en-CA" dirty="0"/>
              <a:t>Amazon Redshift allows users to analyze data efficiently</a:t>
            </a:r>
          </a:p>
          <a:p>
            <a:r>
              <a:rPr lang="en-CA" dirty="0"/>
              <a:t>Tableau for Visualization</a:t>
            </a:r>
          </a:p>
          <a:p>
            <a:pPr lvl="1"/>
            <a:r>
              <a:rPr lang="en-CA" dirty="0"/>
              <a:t>Powerful tool for creating interactive, always-on (live) dashboards</a:t>
            </a:r>
          </a:p>
        </p:txBody>
      </p:sp>
    </p:spTree>
    <p:extLst>
      <p:ext uri="{BB962C8B-B14F-4D97-AF65-F5344CB8AC3E}">
        <p14:creationId xmlns:p14="http://schemas.microsoft.com/office/powerpoint/2010/main" val="411521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6255E4-4AB8-2CEA-F095-F91601A8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3598C-F462-6CFE-717E-FFF150F0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39" y="4770624"/>
            <a:ext cx="3360123" cy="1514847"/>
          </a:xfrm>
          <a:solidFill>
            <a:srgbClr val="111111">
              <a:alpha val="43922"/>
            </a:srgb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Key Metrics Visualized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3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9A67-25AF-E6DA-8F5B-B895686A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Insights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2BF2-B0B2-DB65-5C0F-DF228F03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PFR has the highest turnaround time (~70 business days) – 75% more than other divisions</a:t>
            </a:r>
          </a:p>
          <a:p>
            <a:r>
              <a:rPr lang="en-CA" dirty="0"/>
              <a:t>2006 and 2020 had a significant decrease in Service requests</a:t>
            </a:r>
          </a:p>
          <a:p>
            <a:pPr lvl="1"/>
            <a:r>
              <a:rPr lang="en-CA" dirty="0"/>
              <a:t>2020 is probably due to lockdowns. 2006 is worth looking into</a:t>
            </a:r>
          </a:p>
          <a:p>
            <a:r>
              <a:rPr lang="en-CA" dirty="0"/>
              <a:t>Estimated Costs have skyrocketed in the last couple of years</a:t>
            </a:r>
          </a:p>
          <a:p>
            <a:pPr lvl="1"/>
            <a:r>
              <a:rPr lang="en-CA" dirty="0"/>
              <a:t>~90M prior to 2021 -&gt; ~4B in 2023</a:t>
            </a:r>
          </a:p>
          <a:p>
            <a:pPr lvl="1"/>
            <a:r>
              <a:rPr lang="en-CA" dirty="0"/>
              <a:t>Mainly due to MLS, PFR, and TS across all wards</a:t>
            </a:r>
          </a:p>
          <a:p>
            <a:r>
              <a:rPr lang="en-CA" dirty="0"/>
              <a:t>Scarborough Centre has a relatively high cost per business day</a:t>
            </a:r>
          </a:p>
          <a:p>
            <a:pPr lvl="1"/>
            <a:r>
              <a:rPr lang="en-CA" dirty="0"/>
              <a:t>This means that the costs were high given the amount of time it took to finish services in this Ward.</a:t>
            </a:r>
          </a:p>
          <a:p>
            <a:pPr lvl="1"/>
            <a:r>
              <a:rPr lang="en-CA" dirty="0"/>
              <a:t>This </a:t>
            </a:r>
            <a:r>
              <a:rPr lang="en-CA"/>
              <a:t>is relative to the rest of the city.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616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383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Analytics and Visualization Approach Application to Service Division Dashboard</vt:lpstr>
      <vt:lpstr>Introduction</vt:lpstr>
      <vt:lpstr>My Approach to Data Analytics</vt:lpstr>
      <vt:lpstr>Application of My Approach</vt:lpstr>
      <vt:lpstr>Data Pipeline Automation</vt:lpstr>
      <vt:lpstr>Tools and Techniques Justification</vt:lpstr>
      <vt:lpstr>Key Metrics Visualized</vt:lpstr>
      <vt:lpstr>Insights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Visualization Approach Application to Service Division Dashboard</dc:title>
  <dc:creator>Shafquat A</dc:creator>
  <cp:lastModifiedBy>Shafquat Arefeen</cp:lastModifiedBy>
  <cp:revision>5</cp:revision>
  <dcterms:created xsi:type="dcterms:W3CDTF">2025-01-02T17:11:07Z</dcterms:created>
  <dcterms:modified xsi:type="dcterms:W3CDTF">2025-01-03T00:04:28Z</dcterms:modified>
</cp:coreProperties>
</file>