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80" r:id="rId2"/>
    <p:sldId id="279" r:id="rId3"/>
    <p:sldId id="268" r:id="rId4"/>
    <p:sldId id="269" r:id="rId5"/>
    <p:sldId id="270" r:id="rId6"/>
    <p:sldId id="271" r:id="rId7"/>
    <p:sldId id="272" r:id="rId8"/>
    <p:sldId id="266" r:id="rId9"/>
    <p:sldId id="273" r:id="rId10"/>
    <p:sldId id="274" r:id="rId11"/>
    <p:sldId id="276" r:id="rId12"/>
    <p:sldId id="275"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565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01371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96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363272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42269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57056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9667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53057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5522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479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2DDAB-2201-474B-AF5D-2E59614FECED}"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87823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2DDAB-2201-474B-AF5D-2E59614FECE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676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DDAB-2201-474B-AF5D-2E59614FECED}"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6807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89845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92577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2DDAB-2201-474B-AF5D-2E59614FECED}"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93DCF1-5EBE-41F6-AA53-07274201B0EE}" type="slidenum">
              <a:rPr lang="en-IN" smtClean="0"/>
              <a:t>‹#›</a:t>
            </a:fld>
            <a:endParaRPr lang="en-IN"/>
          </a:p>
        </p:txBody>
      </p:sp>
    </p:spTree>
    <p:extLst>
      <p:ext uri="{BB962C8B-B14F-4D97-AF65-F5344CB8AC3E}">
        <p14:creationId xmlns:p14="http://schemas.microsoft.com/office/powerpoint/2010/main" val="4164852507"/>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2EBD-68D3-B17E-066E-A3F1E701609A}"/>
              </a:ext>
            </a:extLst>
          </p:cNvPr>
          <p:cNvSpPr>
            <a:spLocks noGrp="1"/>
          </p:cNvSpPr>
          <p:nvPr>
            <p:ph type="ctrTitle"/>
          </p:nvPr>
        </p:nvSpPr>
        <p:spPr>
          <a:xfrm>
            <a:off x="1096250" y="384313"/>
            <a:ext cx="7766936" cy="904178"/>
          </a:xfrm>
        </p:spPr>
        <p:txBody>
          <a:bodyPr/>
          <a:lstStyle/>
          <a:p>
            <a:pPr algn="ctr"/>
            <a:r>
              <a:rPr lang="en-IN" sz="2400" dirty="0"/>
              <a:t>PNEUMONIA DETECTION USING DEEP NEURAL NETWORK</a:t>
            </a:r>
          </a:p>
        </p:txBody>
      </p:sp>
      <p:sp>
        <p:nvSpPr>
          <p:cNvPr id="3" name="Subtitle 2">
            <a:extLst>
              <a:ext uri="{FF2B5EF4-FFF2-40B4-BE49-F238E27FC236}">
                <a16:creationId xmlns:a16="http://schemas.microsoft.com/office/drawing/2014/main" id="{BBD176F9-EBBD-28C5-6233-AC339ECCD383}"/>
              </a:ext>
            </a:extLst>
          </p:cNvPr>
          <p:cNvSpPr>
            <a:spLocks noGrp="1"/>
          </p:cNvSpPr>
          <p:nvPr>
            <p:ph type="subTitle" idx="1"/>
          </p:nvPr>
        </p:nvSpPr>
        <p:spPr>
          <a:xfrm>
            <a:off x="1669773" y="1683026"/>
            <a:ext cx="7604229" cy="4505739"/>
          </a:xfrm>
        </p:spPr>
        <p:txBody>
          <a:bodyPr>
            <a:normAutofit/>
          </a:bodyPr>
          <a:lstStyle/>
          <a:p>
            <a:pPr algn="l"/>
            <a:r>
              <a:rPr lang="en-IN" sz="2400" dirty="0">
                <a:solidFill>
                  <a:schemeClr val="accent3"/>
                </a:solidFill>
              </a:rPr>
              <a:t>By:</a:t>
            </a:r>
          </a:p>
          <a:p>
            <a:pPr algn="l"/>
            <a:r>
              <a:rPr lang="en-IN" sz="2400" dirty="0">
                <a:solidFill>
                  <a:srgbClr val="FF0000"/>
                </a:solidFill>
              </a:rPr>
              <a:t>Name  </a:t>
            </a:r>
            <a:r>
              <a:rPr lang="en-IN" sz="2400" dirty="0">
                <a:solidFill>
                  <a:schemeClr val="accent3"/>
                </a:solidFill>
              </a:rPr>
              <a:t>   :</a:t>
            </a:r>
            <a:r>
              <a:rPr lang="en-IN" sz="2400" dirty="0" err="1">
                <a:solidFill>
                  <a:schemeClr val="tx1">
                    <a:lumMod val="95000"/>
                  </a:schemeClr>
                </a:solidFill>
              </a:rPr>
              <a:t>S.Shafrin</a:t>
            </a:r>
            <a:endParaRPr lang="en-IN" sz="2400" dirty="0">
              <a:solidFill>
                <a:schemeClr val="tx1">
                  <a:lumMod val="95000"/>
                </a:schemeClr>
              </a:solidFill>
            </a:endParaRPr>
          </a:p>
          <a:p>
            <a:pPr algn="l"/>
            <a:r>
              <a:rPr lang="en-IN" sz="2400" dirty="0">
                <a:solidFill>
                  <a:srgbClr val="FF0000"/>
                </a:solidFill>
              </a:rPr>
              <a:t>Degree</a:t>
            </a:r>
            <a:r>
              <a:rPr lang="en-IN" sz="2400" dirty="0">
                <a:solidFill>
                  <a:schemeClr val="accent3"/>
                </a:solidFill>
              </a:rPr>
              <a:t>   </a:t>
            </a:r>
            <a:r>
              <a:rPr lang="en-IN" sz="2400" dirty="0">
                <a:solidFill>
                  <a:schemeClr val="tx1">
                    <a:lumMod val="95000"/>
                  </a:schemeClr>
                </a:solidFill>
              </a:rPr>
              <a:t>:B.E</a:t>
            </a:r>
          </a:p>
          <a:p>
            <a:pPr algn="l"/>
            <a:r>
              <a:rPr lang="en-IN" sz="2400" dirty="0">
                <a:solidFill>
                  <a:srgbClr val="FF0000"/>
                </a:solidFill>
              </a:rPr>
              <a:t>Branch </a:t>
            </a:r>
            <a:r>
              <a:rPr lang="en-IN" sz="2400" dirty="0">
                <a:solidFill>
                  <a:schemeClr val="accent3"/>
                </a:solidFill>
              </a:rPr>
              <a:t> </a:t>
            </a:r>
            <a:r>
              <a:rPr lang="en-IN" sz="2400" dirty="0">
                <a:solidFill>
                  <a:schemeClr val="tx1">
                    <a:lumMod val="95000"/>
                  </a:schemeClr>
                </a:solidFill>
              </a:rPr>
              <a:t>:CSE</a:t>
            </a:r>
          </a:p>
          <a:p>
            <a:pPr algn="l"/>
            <a:r>
              <a:rPr lang="en-IN" sz="2400" dirty="0">
                <a:solidFill>
                  <a:schemeClr val="accent5"/>
                </a:solidFill>
              </a:rPr>
              <a:t>College </a:t>
            </a:r>
            <a:r>
              <a:rPr lang="en-IN" sz="2400" dirty="0">
                <a:solidFill>
                  <a:schemeClr val="tx1">
                    <a:lumMod val="95000"/>
                  </a:schemeClr>
                </a:solidFill>
              </a:rPr>
              <a:t> :PET Engineering College</a:t>
            </a:r>
          </a:p>
          <a:p>
            <a:pPr algn="l"/>
            <a:r>
              <a:rPr lang="en-IN" sz="2400" dirty="0">
                <a:solidFill>
                  <a:srgbClr val="FF0000"/>
                </a:solidFill>
              </a:rPr>
              <a:t>NM ID </a:t>
            </a:r>
            <a:r>
              <a:rPr lang="en-IN" sz="2400" dirty="0">
                <a:solidFill>
                  <a:schemeClr val="accent3"/>
                </a:solidFill>
              </a:rPr>
              <a:t>  </a:t>
            </a:r>
            <a:r>
              <a:rPr lang="en-IN" sz="2400" dirty="0">
                <a:solidFill>
                  <a:schemeClr val="tx1">
                    <a:lumMod val="95000"/>
                  </a:schemeClr>
                </a:solidFill>
              </a:rPr>
              <a:t>:au963221104046</a:t>
            </a:r>
          </a:p>
          <a:p>
            <a:pPr algn="l"/>
            <a:r>
              <a:rPr lang="en-IN" sz="2400" dirty="0">
                <a:solidFill>
                  <a:srgbClr val="FF0000"/>
                </a:solidFill>
              </a:rPr>
              <a:t>Email id</a:t>
            </a:r>
            <a:r>
              <a:rPr lang="en-IN" sz="2400" dirty="0">
                <a:solidFill>
                  <a:schemeClr val="tx1">
                    <a:lumMod val="95000"/>
                  </a:schemeClr>
                </a:solidFill>
              </a:rPr>
              <a:t>:shaqeeqshaqeeq0504@gmail.com</a:t>
            </a:r>
          </a:p>
        </p:txBody>
      </p:sp>
    </p:spTree>
    <p:extLst>
      <p:ext uri="{BB962C8B-B14F-4D97-AF65-F5344CB8AC3E}">
        <p14:creationId xmlns:p14="http://schemas.microsoft.com/office/powerpoint/2010/main" val="126913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2778-3FD8-7E3D-0D7E-7AEBCAAFEE18}"/>
              </a:ext>
            </a:extLst>
          </p:cNvPr>
          <p:cNvSpPr>
            <a:spLocks noGrp="1"/>
          </p:cNvSpPr>
          <p:nvPr>
            <p:ph type="title"/>
          </p:nvPr>
        </p:nvSpPr>
        <p:spPr>
          <a:xfrm>
            <a:off x="478551" y="344556"/>
            <a:ext cx="8596668" cy="6361044"/>
          </a:xfrm>
        </p:spPr>
        <p:txBody>
          <a:bodyPr>
            <a:normAutofit/>
          </a:bodyPr>
          <a:lstStyle/>
          <a:p>
            <a:r>
              <a:rPr lang="en-IN" sz="2400" dirty="0">
                <a:solidFill>
                  <a:schemeClr val="accent4"/>
                </a:solidFill>
              </a:rPr>
              <a:t>RESULT:</a:t>
            </a:r>
          </a:p>
        </p:txBody>
      </p:sp>
      <p:pic>
        <p:nvPicPr>
          <p:cNvPr id="12" name="Picture 11">
            <a:extLst>
              <a:ext uri="{FF2B5EF4-FFF2-40B4-BE49-F238E27FC236}">
                <a16:creationId xmlns:a16="http://schemas.microsoft.com/office/drawing/2014/main" id="{BA385572-5AF6-7B2D-4541-D1D58B82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1" y="781878"/>
            <a:ext cx="9102772" cy="5731566"/>
          </a:xfrm>
          <a:prstGeom prst="rect">
            <a:avLst/>
          </a:prstGeom>
        </p:spPr>
      </p:pic>
    </p:spTree>
    <p:extLst>
      <p:ext uri="{BB962C8B-B14F-4D97-AF65-F5344CB8AC3E}">
        <p14:creationId xmlns:p14="http://schemas.microsoft.com/office/powerpoint/2010/main" val="16056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EAD6-0BD5-4979-7511-79FD4040183F}"/>
              </a:ext>
            </a:extLst>
          </p:cNvPr>
          <p:cNvSpPr>
            <a:spLocks noGrp="1"/>
          </p:cNvSpPr>
          <p:nvPr>
            <p:ph type="title"/>
          </p:nvPr>
        </p:nvSpPr>
        <p:spPr>
          <a:xfrm>
            <a:off x="571316" y="331304"/>
            <a:ext cx="8596668" cy="6526696"/>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7077DE7E-DE39-F5A1-0EBB-B1347C02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16" y="778565"/>
            <a:ext cx="9316278" cy="5300869"/>
          </a:xfrm>
          <a:prstGeom prst="rect">
            <a:avLst/>
          </a:prstGeom>
        </p:spPr>
      </p:pic>
    </p:spTree>
    <p:extLst>
      <p:ext uri="{BB962C8B-B14F-4D97-AF65-F5344CB8AC3E}">
        <p14:creationId xmlns:p14="http://schemas.microsoft.com/office/powerpoint/2010/main" val="18870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2A1A-F032-BB77-2CF3-4CEE7C629EC0}"/>
              </a:ext>
            </a:extLst>
          </p:cNvPr>
          <p:cNvSpPr>
            <a:spLocks noGrp="1"/>
          </p:cNvSpPr>
          <p:nvPr>
            <p:ph type="title"/>
          </p:nvPr>
        </p:nvSpPr>
        <p:spPr>
          <a:xfrm>
            <a:off x="677334" y="609600"/>
            <a:ext cx="8596668" cy="6248400"/>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A8F9FCF8-C694-C1D6-33BB-3EFC4C92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152939"/>
            <a:ext cx="9077740" cy="5367131"/>
          </a:xfrm>
          <a:prstGeom prst="rect">
            <a:avLst/>
          </a:prstGeom>
        </p:spPr>
      </p:pic>
    </p:spTree>
    <p:extLst>
      <p:ext uri="{BB962C8B-B14F-4D97-AF65-F5344CB8AC3E}">
        <p14:creationId xmlns:p14="http://schemas.microsoft.com/office/powerpoint/2010/main" val="376220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D0E8-9674-53D5-04FC-B4F7FD1E2139}"/>
              </a:ext>
            </a:extLst>
          </p:cNvPr>
          <p:cNvSpPr>
            <a:spLocks noGrp="1"/>
          </p:cNvSpPr>
          <p:nvPr>
            <p:ph type="title"/>
          </p:nvPr>
        </p:nvSpPr>
        <p:spPr>
          <a:xfrm>
            <a:off x="438795" y="106019"/>
            <a:ext cx="8596668" cy="6374294"/>
          </a:xfrm>
        </p:spPr>
        <p:txBody>
          <a:bodyPr>
            <a:normAutofit fontScale="90000"/>
          </a:bodyPr>
          <a:lstStyle/>
          <a:p>
            <a:r>
              <a:rPr lang="en-US" sz="2700" dirty="0">
                <a:solidFill>
                  <a:schemeClr val="accent4"/>
                </a:solidFill>
              </a:rPr>
              <a:t>Conclusion: </a:t>
            </a:r>
            <a:br>
              <a:rPr lang="en-US" sz="2700" dirty="0">
                <a:solidFill>
                  <a:schemeClr val="accent4"/>
                </a:solidFill>
              </a:rPr>
            </a:br>
            <a:r>
              <a:rPr lang="en-US" sz="2700" dirty="0">
                <a:solidFill>
                  <a:schemeClr val="tx1">
                    <a:lumMod val="95000"/>
                  </a:schemeClr>
                </a:solidFill>
              </a:rPr>
              <a:t>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a:t>
            </a:r>
            <a:br>
              <a:rPr lang="en-US" sz="2700" dirty="0">
                <a:solidFill>
                  <a:schemeClr val="tx1">
                    <a:lumMod val="95000"/>
                  </a:schemeClr>
                </a:solidFill>
              </a:rPr>
            </a:br>
            <a:r>
              <a:rPr lang="en-US" sz="2700" dirty="0">
                <a:solidFill>
                  <a:schemeClr val="tx1">
                    <a:lumMod val="95000"/>
                  </a:schemeClr>
                </a:solidFill>
              </a:rPr>
              <a:t>                     The model has demonstrated its ability to accurately classify pneumonia cases while minimizing false positives and false negatives, thus providing valuable support to healthcare professionals in their diagnostic decision-making process.</a:t>
            </a:r>
            <a:r>
              <a:rPr lang="en-US" sz="2400" dirty="0">
                <a:solidFill>
                  <a:schemeClr val="accent4"/>
                </a:solidFill>
              </a:rPr>
              <a:t>  </a:t>
            </a:r>
            <a:endParaRPr lang="en-IN" sz="2400" dirty="0">
              <a:solidFill>
                <a:schemeClr val="accent4"/>
              </a:solidFill>
            </a:endParaRPr>
          </a:p>
        </p:txBody>
      </p:sp>
    </p:spTree>
    <p:extLst>
      <p:ext uri="{BB962C8B-B14F-4D97-AF65-F5344CB8AC3E}">
        <p14:creationId xmlns:p14="http://schemas.microsoft.com/office/powerpoint/2010/main" val="157611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901-A743-BDD8-2422-6EBCFEE3F241}"/>
              </a:ext>
            </a:extLst>
          </p:cNvPr>
          <p:cNvSpPr>
            <a:spLocks noGrp="1"/>
          </p:cNvSpPr>
          <p:nvPr>
            <p:ph type="title"/>
          </p:nvPr>
        </p:nvSpPr>
        <p:spPr>
          <a:xfrm>
            <a:off x="677334" y="424071"/>
            <a:ext cx="8596668" cy="5976730"/>
          </a:xfrm>
        </p:spPr>
        <p:txBody>
          <a:bodyPr>
            <a:normAutofit/>
          </a:bodyPr>
          <a:lstStyle/>
          <a:p>
            <a:r>
              <a:rPr lang="en-IN" sz="2400" dirty="0">
                <a:solidFill>
                  <a:schemeClr val="accent4"/>
                </a:solidFill>
              </a:rPr>
              <a:t>REFEENCES:</a:t>
            </a:r>
            <a:br>
              <a:rPr lang="en-IN" sz="2400" dirty="0">
                <a:solidFill>
                  <a:schemeClr val="accent4"/>
                </a:solidFill>
              </a:rPr>
            </a:br>
            <a:br>
              <a:rPr lang="en-IN" sz="2400" dirty="0">
                <a:solidFill>
                  <a:schemeClr val="accent4"/>
                </a:solidFill>
              </a:rPr>
            </a:br>
            <a:r>
              <a:rPr lang="en-IN" sz="2400" dirty="0">
                <a:solidFill>
                  <a:srgbClr val="00B0F0"/>
                </a:solidFill>
              </a:rPr>
              <a:t>https://pubmed.ncbi.nlm.nih.gov/29191605/</a:t>
            </a:r>
            <a:br>
              <a:rPr lang="en-IN" sz="2400" dirty="0">
                <a:solidFill>
                  <a:srgbClr val="00B0F0"/>
                </a:solidFill>
              </a:rPr>
            </a:br>
            <a:r>
              <a:rPr lang="en-IN" sz="2400" dirty="0">
                <a:solidFill>
                  <a:srgbClr val="00B0F0"/>
                </a:solidFill>
              </a:rPr>
              <a:t>https://arxiv.org/abs/1711.05225</a:t>
            </a:r>
            <a:br>
              <a:rPr lang="en-IN" sz="2400" dirty="0">
                <a:solidFill>
                  <a:srgbClr val="00B0F0"/>
                </a:solidFill>
              </a:rPr>
            </a:br>
            <a:r>
              <a:rPr lang="en-IN" sz="2400" dirty="0">
                <a:solidFill>
                  <a:srgbClr val="00B0F0"/>
                </a:solidFill>
              </a:rPr>
              <a:t>https://pubs.rsna.org/doi/10.1148/radiol.2020203511</a:t>
            </a:r>
          </a:p>
        </p:txBody>
      </p:sp>
    </p:spTree>
    <p:extLst>
      <p:ext uri="{BB962C8B-B14F-4D97-AF65-F5344CB8AC3E}">
        <p14:creationId xmlns:p14="http://schemas.microsoft.com/office/powerpoint/2010/main" val="34368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5B10-058F-50C9-31D7-5B7A2961EB27}"/>
              </a:ext>
            </a:extLst>
          </p:cNvPr>
          <p:cNvSpPr>
            <a:spLocks noGrp="1"/>
          </p:cNvSpPr>
          <p:nvPr>
            <p:ph type="ctrTitle"/>
          </p:nvPr>
        </p:nvSpPr>
        <p:spPr>
          <a:xfrm>
            <a:off x="778197" y="198783"/>
            <a:ext cx="7766936" cy="901147"/>
          </a:xfrm>
        </p:spPr>
        <p:txBody>
          <a:bodyPr/>
          <a:lstStyle/>
          <a:p>
            <a:pPr algn="l"/>
            <a:r>
              <a:rPr lang="en-IN" sz="2400" dirty="0">
                <a:solidFill>
                  <a:schemeClr val="accent4"/>
                </a:solidFill>
              </a:rPr>
              <a:t>OUTLINE:</a:t>
            </a:r>
          </a:p>
        </p:txBody>
      </p:sp>
      <p:sp>
        <p:nvSpPr>
          <p:cNvPr id="3" name="Subtitle 2">
            <a:extLst>
              <a:ext uri="{FF2B5EF4-FFF2-40B4-BE49-F238E27FC236}">
                <a16:creationId xmlns:a16="http://schemas.microsoft.com/office/drawing/2014/main" id="{7F7FD02F-59A8-026A-8AD1-4A8D3AE22CAF}"/>
              </a:ext>
            </a:extLst>
          </p:cNvPr>
          <p:cNvSpPr>
            <a:spLocks noGrp="1"/>
          </p:cNvSpPr>
          <p:nvPr>
            <p:ph type="subTitle" idx="1"/>
          </p:nvPr>
        </p:nvSpPr>
        <p:spPr>
          <a:xfrm>
            <a:off x="1507067" y="1245704"/>
            <a:ext cx="7766936" cy="4757531"/>
          </a:xfrm>
        </p:spPr>
        <p:txBody>
          <a:bodyPr/>
          <a:lstStyle/>
          <a:p>
            <a:pPr marL="285750" indent="-285750" algn="l">
              <a:buFont typeface="Wingdings" panose="05000000000000000000" pitchFamily="2" charset="2"/>
              <a:buChar char="v"/>
            </a:pPr>
            <a:r>
              <a:rPr lang="en-IN" sz="2400" dirty="0">
                <a:solidFill>
                  <a:schemeClr val="tx1">
                    <a:lumMod val="95000"/>
                  </a:schemeClr>
                </a:solidFill>
              </a:rPr>
              <a:t>Problem Statement</a:t>
            </a:r>
          </a:p>
          <a:p>
            <a:pPr marL="285750" indent="-285750" algn="l">
              <a:buFont typeface="Wingdings" panose="05000000000000000000" pitchFamily="2" charset="2"/>
              <a:buChar char="v"/>
            </a:pPr>
            <a:r>
              <a:rPr lang="en-IN" sz="2400" dirty="0">
                <a:solidFill>
                  <a:schemeClr val="tx1">
                    <a:lumMod val="95000"/>
                  </a:schemeClr>
                </a:solidFill>
              </a:rPr>
              <a:t>Proposed solution</a:t>
            </a:r>
          </a:p>
          <a:p>
            <a:pPr marL="285750" indent="-285750" algn="l">
              <a:buFont typeface="Wingdings" panose="05000000000000000000" pitchFamily="2" charset="2"/>
              <a:buChar char="v"/>
            </a:pPr>
            <a:r>
              <a:rPr lang="en-IN" sz="2400" dirty="0">
                <a:solidFill>
                  <a:schemeClr val="tx1">
                    <a:lumMod val="95000"/>
                  </a:schemeClr>
                </a:solidFill>
              </a:rPr>
              <a:t>System Approach</a:t>
            </a:r>
          </a:p>
          <a:p>
            <a:pPr marL="285750" indent="-285750" algn="l">
              <a:buFont typeface="Wingdings" panose="05000000000000000000" pitchFamily="2" charset="2"/>
              <a:buChar char="v"/>
            </a:pPr>
            <a:r>
              <a:rPr lang="en-IN" sz="2400" dirty="0">
                <a:solidFill>
                  <a:schemeClr val="tx1">
                    <a:lumMod val="95000"/>
                  </a:schemeClr>
                </a:solidFill>
              </a:rPr>
              <a:t>Algorithm</a:t>
            </a:r>
          </a:p>
          <a:p>
            <a:pPr marL="285750" indent="-285750" algn="l">
              <a:buFont typeface="Wingdings" panose="05000000000000000000" pitchFamily="2" charset="2"/>
              <a:buChar char="v"/>
            </a:pPr>
            <a:r>
              <a:rPr lang="en-IN" sz="2400" dirty="0">
                <a:solidFill>
                  <a:schemeClr val="tx1">
                    <a:lumMod val="95000"/>
                  </a:schemeClr>
                </a:solidFill>
              </a:rPr>
              <a:t>Result</a:t>
            </a:r>
          </a:p>
          <a:p>
            <a:pPr marL="285750" indent="-285750" algn="l">
              <a:buFont typeface="Wingdings" panose="05000000000000000000" pitchFamily="2" charset="2"/>
              <a:buChar char="v"/>
            </a:pPr>
            <a:r>
              <a:rPr lang="en-IN" sz="2400" dirty="0">
                <a:solidFill>
                  <a:schemeClr val="tx1">
                    <a:lumMod val="95000"/>
                  </a:schemeClr>
                </a:solidFill>
              </a:rPr>
              <a:t>Conclusion</a:t>
            </a:r>
          </a:p>
          <a:p>
            <a:pPr marL="285750" indent="-285750" algn="l">
              <a:buFont typeface="Wingdings" panose="05000000000000000000" pitchFamily="2" charset="2"/>
              <a:buChar char="v"/>
            </a:pPr>
            <a:r>
              <a:rPr lang="en-IN" sz="2400" dirty="0">
                <a:solidFill>
                  <a:schemeClr val="tx1">
                    <a:lumMod val="95000"/>
                  </a:schemeClr>
                </a:solidFill>
              </a:rPr>
              <a:t>References</a:t>
            </a:r>
          </a:p>
          <a:p>
            <a:pPr marL="285750" indent="-285750" algn="l">
              <a:buFont typeface="Wingdings" panose="05000000000000000000" pitchFamily="2" charset="2"/>
              <a:buChar char="v"/>
            </a:pPr>
            <a:endParaRPr lang="en-IN" dirty="0">
              <a:solidFill>
                <a:schemeClr val="accent3"/>
              </a:solidFill>
            </a:endParaRPr>
          </a:p>
        </p:txBody>
      </p:sp>
    </p:spTree>
    <p:extLst>
      <p:ext uri="{BB962C8B-B14F-4D97-AF65-F5344CB8AC3E}">
        <p14:creationId xmlns:p14="http://schemas.microsoft.com/office/powerpoint/2010/main" val="26816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C2CF2A-A280-E30F-7DB8-E7CB5B9A6CB9}"/>
              </a:ext>
            </a:extLst>
          </p:cNvPr>
          <p:cNvSpPr>
            <a:spLocks noGrp="1"/>
          </p:cNvSpPr>
          <p:nvPr>
            <p:ph type="title"/>
          </p:nvPr>
        </p:nvSpPr>
        <p:spPr>
          <a:xfrm>
            <a:off x="677863" y="609600"/>
            <a:ext cx="8596312" cy="3803650"/>
          </a:xfrm>
        </p:spPr>
        <p:txBody>
          <a:bodyPr>
            <a:noAutofit/>
          </a:bodyPr>
          <a:lstStyle/>
          <a:p>
            <a:pPr algn="l"/>
            <a:r>
              <a:rPr lang="en-US" sz="2400" dirty="0">
                <a:solidFill>
                  <a:schemeClr val="accent4"/>
                </a:solidFill>
              </a:rPr>
              <a:t>Problem Statement:</a:t>
            </a:r>
            <a:r>
              <a:rPr lang="en-US" sz="2400" dirty="0"/>
              <a:t>                                    </a:t>
            </a:r>
            <a:br>
              <a:rPr lang="en-US" sz="2400" dirty="0"/>
            </a:br>
            <a:r>
              <a:rPr lang="en-US" sz="2400" dirty="0"/>
              <a:t>                       </a:t>
            </a:r>
            <a:r>
              <a:rPr lang="en-US" sz="2400" dirty="0">
                <a:solidFill>
                  <a:schemeClr val="tx1">
                    <a:lumMod val="95000"/>
                  </a:schemeClr>
                </a:solidFill>
              </a:rPr>
              <a:t>Developing an accurate deep neural network model for pneumonia detection is crucial for early diagnosis and treatment planning. Pneumonia, a prevalent and potentially life-threatening respiratory infection, requires timely identification to improve patient outcomes.                                          </a:t>
            </a:r>
            <a:br>
              <a:rPr lang="en-US" sz="2400" dirty="0">
                <a:solidFill>
                  <a:schemeClr val="tx1">
                    <a:lumMod val="95000"/>
                  </a:schemeClr>
                </a:solidFill>
              </a:rPr>
            </a:br>
            <a:r>
              <a:rPr lang="en-US" sz="2400" dirty="0">
                <a:solidFill>
                  <a:schemeClr val="tx1">
                    <a:lumMod val="95000"/>
                  </a:schemeClr>
                </a:solidFill>
              </a:rPr>
              <a:t>However, traditional diagnostic methods such as radiography can be time-consuming and may lack precision. Therefore, the aim of this </a:t>
            </a:r>
            <a:r>
              <a:rPr lang="en-US" sz="2400" dirty="0">
                <a:solidFill>
                  <a:schemeClr val="tx1"/>
                </a:solidFill>
              </a:rPr>
              <a:t>project is to design and implement a deep learning model capable of accurately detecting pneumonia from chest X-ray images. By leveraging the power of deep learning</a:t>
            </a:r>
            <a:r>
              <a:rPr lang="en-US" sz="2400" dirty="0"/>
              <a:t>, </a:t>
            </a:r>
            <a:r>
              <a:rPr lang="en-US" sz="2400" dirty="0">
                <a:solidFill>
                  <a:schemeClr val="tx1">
                    <a:lumMod val="95000"/>
                  </a:schemeClr>
                </a:solidFill>
              </a:rPr>
              <a:t>we seek to enhance the diagnostic process, reduce human error, and ultimately improve patient care.</a:t>
            </a:r>
            <a:endParaRPr lang="en-IN" sz="2400" dirty="0">
              <a:solidFill>
                <a:schemeClr val="tx1">
                  <a:lumMod val="95000"/>
                </a:schemeClr>
              </a:solidFill>
            </a:endParaRPr>
          </a:p>
        </p:txBody>
      </p:sp>
    </p:spTree>
    <p:extLst>
      <p:ext uri="{BB962C8B-B14F-4D97-AF65-F5344CB8AC3E}">
        <p14:creationId xmlns:p14="http://schemas.microsoft.com/office/powerpoint/2010/main" val="229070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223C-8E43-95B9-5233-8F8BA1F16273}"/>
              </a:ext>
            </a:extLst>
          </p:cNvPr>
          <p:cNvSpPr>
            <a:spLocks noGrp="1"/>
          </p:cNvSpPr>
          <p:nvPr>
            <p:ph type="title"/>
          </p:nvPr>
        </p:nvSpPr>
        <p:spPr>
          <a:xfrm>
            <a:off x="499913" y="159223"/>
            <a:ext cx="8596668" cy="6105100"/>
          </a:xfrm>
        </p:spPr>
        <p:txBody>
          <a:bodyPr>
            <a:normAutofit fontScale="90000"/>
          </a:bodyPr>
          <a:lstStyle/>
          <a:p>
            <a:r>
              <a:rPr lang="en-US" sz="2700" dirty="0">
                <a:solidFill>
                  <a:schemeClr val="accent4"/>
                </a:solidFill>
              </a:rPr>
              <a:t>Proposed Solution:                                             </a:t>
            </a:r>
            <a:br>
              <a:rPr lang="en-US" sz="2700" dirty="0">
                <a:solidFill>
                  <a:schemeClr val="accent4"/>
                </a:solidFill>
              </a:rPr>
            </a:br>
            <a:r>
              <a:rPr lang="en-US" sz="2700" dirty="0">
                <a:solidFill>
                  <a:schemeClr val="tx1">
                    <a:lumMod val="95000"/>
                  </a:schemeClr>
                </a:solidFill>
              </a:rPr>
              <a:t>                    Our proposed solution involves developing a deep neural network (DNN) architecture tailored for pneumonia detection from chest X-ray images. The key components of our approach include:</a:t>
            </a:r>
            <a:br>
              <a:rPr lang="en-US" dirty="0">
                <a:solidFill>
                  <a:schemeClr val="tx1">
                    <a:lumMod val="95000"/>
                  </a:schemeClr>
                </a:solidFill>
              </a:rPr>
            </a:br>
            <a:r>
              <a:rPr lang="en-US" sz="2700" dirty="0"/>
              <a:t> </a:t>
            </a:r>
            <a:r>
              <a:rPr lang="en-US" sz="2700" dirty="0">
                <a:solidFill>
                  <a:schemeClr val="accent4"/>
                </a:solidFill>
              </a:rPr>
              <a:t>*Data Preprocessing*: </a:t>
            </a:r>
            <a:r>
              <a:rPr lang="en-US" sz="2700" dirty="0">
                <a:solidFill>
                  <a:schemeClr val="tx1">
                    <a:lumMod val="95000"/>
                  </a:schemeClr>
                </a:solidFill>
              </a:rPr>
              <a:t>We will preprocess the chest X-ray images to enhance contrast, normalize intensities, and resize them to a standardized input size suitable for the neural network.</a:t>
            </a:r>
            <a:br>
              <a:rPr lang="en-US" sz="2700" dirty="0">
                <a:solidFill>
                  <a:schemeClr val="tx1">
                    <a:lumMod val="95000"/>
                  </a:schemeClr>
                </a:solidFill>
              </a:rPr>
            </a:br>
            <a:r>
              <a:rPr lang="en-US" sz="2700" dirty="0">
                <a:solidFill>
                  <a:schemeClr val="accent4"/>
                </a:solidFill>
              </a:rPr>
              <a:t>*Deep Neural Network Architecture</a:t>
            </a:r>
            <a:r>
              <a:rPr lang="en-US" sz="2700" dirty="0">
                <a:solidFill>
                  <a:schemeClr val="tx1">
                    <a:lumMod val="95000"/>
                  </a:schemeClr>
                </a:solidFill>
              </a:rPr>
              <a:t>*: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a:t>
            </a:r>
            <a:endParaRPr lang="en-IN" sz="2700" dirty="0">
              <a:solidFill>
                <a:schemeClr val="tx1">
                  <a:lumMod val="95000"/>
                </a:schemeClr>
              </a:solidFill>
            </a:endParaRPr>
          </a:p>
        </p:txBody>
      </p:sp>
    </p:spTree>
    <p:extLst>
      <p:ext uri="{BB962C8B-B14F-4D97-AF65-F5344CB8AC3E}">
        <p14:creationId xmlns:p14="http://schemas.microsoft.com/office/powerpoint/2010/main" val="131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EFB6-18C0-D00D-D18D-A5F16DB779AA}"/>
              </a:ext>
            </a:extLst>
          </p:cNvPr>
          <p:cNvSpPr>
            <a:spLocks noGrp="1"/>
          </p:cNvSpPr>
          <p:nvPr>
            <p:ph type="title"/>
          </p:nvPr>
        </p:nvSpPr>
        <p:spPr>
          <a:xfrm>
            <a:off x="486266" y="313898"/>
            <a:ext cx="8596668" cy="6428095"/>
          </a:xfrm>
        </p:spPr>
        <p:txBody>
          <a:bodyPr>
            <a:normAutofit/>
          </a:bodyPr>
          <a:lstStyle/>
          <a:p>
            <a:r>
              <a:rPr lang="en-US" dirty="0"/>
              <a:t> </a:t>
            </a:r>
            <a:r>
              <a:rPr lang="en-US" sz="2400" dirty="0">
                <a:solidFill>
                  <a:schemeClr val="accent4"/>
                </a:solidFill>
              </a:rPr>
              <a:t>*Training Strategy*: </a:t>
            </a:r>
            <a:r>
              <a:rPr lang="en-US" sz="2400" dirty="0">
                <a:solidFill>
                  <a:schemeClr val="tx1">
                    <a:lumMod val="95000"/>
                  </a:schemeClr>
                </a:solidFill>
              </a:rPr>
              <a:t>We will train the DNN using a large dataset of labeled chest X-ray images. To mitigate overfitting, we will employ techniques such as data augmentation, dropout, and regularization. The model will be trained using gradient descent-based optimization algorithms like Adam or RMSprop.</a:t>
            </a:r>
            <a:br>
              <a:rPr lang="en-US" sz="2700" dirty="0">
                <a:solidFill>
                  <a:schemeClr val="tx1">
                    <a:lumMod val="95000"/>
                  </a:schemeClr>
                </a:solidFill>
              </a:rPr>
            </a:br>
            <a:r>
              <a:rPr lang="en-US" sz="2700" dirty="0">
                <a:solidFill>
                  <a:schemeClr val="tx1">
                    <a:lumMod val="95000"/>
                  </a:schemeClr>
                </a:solidFill>
              </a:rPr>
              <a:t> </a:t>
            </a:r>
            <a:r>
              <a:rPr lang="en-US" sz="2400" dirty="0">
                <a:solidFill>
                  <a:schemeClr val="accent4"/>
                </a:solidFill>
              </a:rPr>
              <a:t>*Evaluation Metrics*: </a:t>
            </a:r>
            <a:r>
              <a:rPr lang="en-US" sz="2400" dirty="0">
                <a:solidFill>
                  <a:schemeClr val="tx1">
                    <a:lumMod val="95000"/>
                  </a:schemeClr>
                </a:solidFill>
              </a:rPr>
              <a:t>We will evaluate the performance of the model using metrics such as accuracy, sensitivity, specificity, and area under the receiver operating characteristic curve (AUC-ROC) on a separate validation set.</a:t>
            </a:r>
            <a:br>
              <a:rPr lang="en-US" sz="2400" dirty="0">
                <a:solidFill>
                  <a:schemeClr val="tx1">
                    <a:lumMod val="95000"/>
                  </a:schemeClr>
                </a:solidFill>
              </a:rPr>
            </a:br>
            <a:endParaRPr lang="en-IN" sz="2400" dirty="0">
              <a:solidFill>
                <a:schemeClr val="tx1">
                  <a:lumMod val="95000"/>
                </a:schemeClr>
              </a:solidFill>
            </a:endParaRPr>
          </a:p>
        </p:txBody>
      </p:sp>
    </p:spTree>
    <p:extLst>
      <p:ext uri="{BB962C8B-B14F-4D97-AF65-F5344CB8AC3E}">
        <p14:creationId xmlns:p14="http://schemas.microsoft.com/office/powerpoint/2010/main" val="8776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048-E718-23E6-CC3D-7E04126D1A55}"/>
              </a:ext>
            </a:extLst>
          </p:cNvPr>
          <p:cNvSpPr>
            <a:spLocks noGrp="1"/>
          </p:cNvSpPr>
          <p:nvPr>
            <p:ph type="title"/>
          </p:nvPr>
        </p:nvSpPr>
        <p:spPr>
          <a:xfrm>
            <a:off x="478552" y="208722"/>
            <a:ext cx="8596668" cy="6440556"/>
          </a:xfrm>
        </p:spPr>
        <p:txBody>
          <a:bodyPr>
            <a:normAutofit fontScale="90000"/>
          </a:bodyPr>
          <a:lstStyle/>
          <a:p>
            <a:r>
              <a:rPr lang="en-US" sz="2400" dirty="0">
                <a:solidFill>
                  <a:schemeClr val="accent4"/>
                </a:solidFill>
              </a:rPr>
              <a:t>System Approach for Pneumonia Detection Using Deep Neural Network:</a:t>
            </a:r>
            <a:br>
              <a:rPr lang="en-US" sz="2400" dirty="0">
                <a:solidFill>
                  <a:schemeClr val="accent4"/>
                </a:solidFill>
              </a:rPr>
            </a:br>
            <a:br>
              <a:rPr lang="en-US" sz="2400" dirty="0">
                <a:solidFill>
                  <a:schemeClr val="accent4"/>
                </a:solidFill>
              </a:rPr>
            </a:br>
            <a:r>
              <a:rPr lang="en-US" sz="2400" dirty="0"/>
              <a:t> </a:t>
            </a:r>
            <a:r>
              <a:rPr lang="en-US" sz="2400" dirty="0">
                <a:solidFill>
                  <a:schemeClr val="accent4"/>
                </a:solidFill>
              </a:rPr>
              <a:t>*Data Acquisition*: </a:t>
            </a:r>
            <a:r>
              <a:rPr lang="en-US" sz="2700" dirty="0">
                <a:solidFill>
                  <a:schemeClr val="tx1">
                    <a:lumMod val="95000"/>
                  </a:schemeClr>
                </a:solidFill>
              </a:rPr>
              <a:t>Collect a large dataset of chest X-ray images containing both pneumonia and normal cases. This dataset should be diverse and representative of various demographics and conditions.</a:t>
            </a:r>
            <a:br>
              <a:rPr lang="en-US" sz="2700" dirty="0">
                <a:solidFill>
                  <a:schemeClr val="tx1">
                    <a:lumMod val="95000"/>
                  </a:schemeClr>
                </a:solidFill>
              </a:rPr>
            </a:br>
            <a:r>
              <a:rPr lang="en-US" dirty="0"/>
              <a:t> </a:t>
            </a:r>
            <a:r>
              <a:rPr lang="en-US" sz="2700" dirty="0">
                <a:solidFill>
                  <a:schemeClr val="accent4"/>
                </a:solidFill>
              </a:rPr>
              <a:t>*Data Preprocessing*:</a:t>
            </a:r>
            <a:r>
              <a:rPr lang="en-US" sz="2700" dirty="0"/>
              <a:t> </a:t>
            </a:r>
            <a:r>
              <a:rPr lang="en-US" sz="2700" dirty="0">
                <a:solidFill>
                  <a:schemeClr val="tx1">
                    <a:lumMod val="95000"/>
                  </a:schemeClr>
                </a:solidFill>
              </a:rPr>
              <a:t>Preprocess the chest X-ray images to standardize the format, enhance contrast, normalize intensities, and resize them to a uniform size suitable for input into the neural network. </a:t>
            </a:r>
            <a:br>
              <a:rPr lang="en-US" sz="2700" dirty="0">
                <a:solidFill>
                  <a:schemeClr val="tx1">
                    <a:lumMod val="95000"/>
                  </a:schemeClr>
                </a:solidFill>
              </a:rPr>
            </a:br>
            <a:r>
              <a:rPr lang="en-US" sz="2700" dirty="0">
                <a:solidFill>
                  <a:schemeClr val="tx1">
                    <a:lumMod val="95000"/>
                  </a:schemeClr>
                </a:solidFill>
              </a:rPr>
              <a:t> </a:t>
            </a:r>
            <a:r>
              <a:rPr lang="en-US" sz="2700" dirty="0">
                <a:solidFill>
                  <a:schemeClr val="accent4"/>
                </a:solidFill>
              </a:rPr>
              <a:t>*Model Selection*: </a:t>
            </a:r>
            <a:r>
              <a:rPr lang="en-US" sz="2700" dirty="0">
                <a:solidFill>
                  <a:schemeClr val="tx1">
                    <a:lumMod val="95000"/>
                  </a:schemeClr>
                </a:solidFill>
              </a:rPr>
              <a:t>Convolutional neural networks (CNNs) are commonly used for image classification tasks due to their ability to automatically learn relevant features from the data.</a:t>
            </a:r>
            <a:endParaRPr lang="en-IN" sz="2700" dirty="0">
              <a:solidFill>
                <a:schemeClr val="tx1">
                  <a:lumMod val="95000"/>
                </a:schemeClr>
              </a:solidFill>
            </a:endParaRPr>
          </a:p>
        </p:txBody>
      </p:sp>
    </p:spTree>
    <p:extLst>
      <p:ext uri="{BB962C8B-B14F-4D97-AF65-F5344CB8AC3E}">
        <p14:creationId xmlns:p14="http://schemas.microsoft.com/office/powerpoint/2010/main" val="350383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3B8-9B03-58B6-3E7D-F9C86EB2E7A1}"/>
              </a:ext>
            </a:extLst>
          </p:cNvPr>
          <p:cNvSpPr>
            <a:spLocks noGrp="1"/>
          </p:cNvSpPr>
          <p:nvPr>
            <p:ph type="title"/>
          </p:nvPr>
        </p:nvSpPr>
        <p:spPr>
          <a:xfrm>
            <a:off x="452047" y="463825"/>
            <a:ext cx="8596668" cy="6149009"/>
          </a:xfrm>
        </p:spPr>
        <p:txBody>
          <a:bodyPr>
            <a:normAutofit/>
          </a:bodyPr>
          <a:lstStyle/>
          <a:p>
            <a:r>
              <a:rPr lang="en-US" sz="2400" dirty="0">
                <a:solidFill>
                  <a:schemeClr val="accent4"/>
                </a:solidFill>
              </a:rPr>
              <a:t>Algorithm and Deployment for Pneumonia Detection Using Deep Neural </a:t>
            </a:r>
            <a:r>
              <a:rPr lang="en-US" sz="2400" dirty="0" err="1">
                <a:solidFill>
                  <a:schemeClr val="accent4"/>
                </a:solidFill>
              </a:rPr>
              <a:t>Network:Algorithm</a:t>
            </a:r>
            <a:r>
              <a:rPr lang="en-US" sz="2400" dirty="0">
                <a:solidFill>
                  <a:schemeClr val="accent4"/>
                </a:solidFill>
              </a:rPr>
              <a:t>:</a:t>
            </a:r>
            <a:br>
              <a:rPr lang="en-US" sz="2400" dirty="0">
                <a:solidFill>
                  <a:schemeClr val="accent4"/>
                </a:solidFill>
              </a:rPr>
            </a:b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*Data Preprocessing*:    </a:t>
            </a:r>
            <a:r>
              <a:rPr lang="en-US" sz="2400" dirty="0">
                <a:solidFill>
                  <a:schemeClr val="tx1">
                    <a:lumMod val="95000"/>
                  </a:schemeClr>
                </a:solidFill>
              </a:rPr>
              <a:t>- Preprocess chest X-ray images to enhance contrast, normalize intensities, and resize them to a standardized input size.</a:t>
            </a:r>
            <a:br>
              <a:rPr lang="en-US" sz="2400" dirty="0">
                <a:solidFill>
                  <a:schemeClr val="tx1">
                    <a:lumMod val="95000"/>
                  </a:schemeClr>
                </a:solidFill>
              </a:rPr>
            </a:br>
            <a:r>
              <a:rPr lang="en-US" sz="2400" dirty="0">
                <a:solidFill>
                  <a:schemeClr val="accent4"/>
                </a:solidFill>
              </a:rPr>
              <a:t>*Model Architecture Selection*:    </a:t>
            </a:r>
            <a:r>
              <a:rPr lang="en-US" sz="2400" dirty="0">
                <a:solidFill>
                  <a:schemeClr val="tx1">
                    <a:lumMod val="95000"/>
                  </a:schemeClr>
                </a:solidFill>
              </a:rPr>
              <a:t>- Choose a deep neural network architecture suitable for image classification tasks, such as convolutional neural networks.</a:t>
            </a: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*Model Evaluation*:   </a:t>
            </a:r>
            <a:r>
              <a:rPr lang="en-US" sz="2400" dirty="0">
                <a:solidFill>
                  <a:schemeClr val="tx1">
                    <a:lumMod val="95000"/>
                  </a:schemeClr>
                </a:solidFill>
              </a:rPr>
              <a:t>- Evaluate the trained model on the testing set using metrics like accuracy, sensitivity, specificity, and AUC-ROC to assess its performance in pneumonia detection.</a:t>
            </a:r>
            <a:endParaRPr lang="en-IN" sz="2400" dirty="0">
              <a:solidFill>
                <a:schemeClr val="tx1">
                  <a:lumMod val="95000"/>
                </a:schemeClr>
              </a:solidFill>
            </a:endParaRPr>
          </a:p>
        </p:txBody>
      </p:sp>
    </p:spTree>
    <p:extLst>
      <p:ext uri="{BB962C8B-B14F-4D97-AF65-F5344CB8AC3E}">
        <p14:creationId xmlns:p14="http://schemas.microsoft.com/office/powerpoint/2010/main" val="21660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2A9E-9428-719B-A90E-D51580F9566A}"/>
              </a:ext>
            </a:extLst>
          </p:cNvPr>
          <p:cNvSpPr>
            <a:spLocks noGrp="1"/>
          </p:cNvSpPr>
          <p:nvPr>
            <p:ph type="title"/>
          </p:nvPr>
        </p:nvSpPr>
        <p:spPr>
          <a:xfrm>
            <a:off x="677334" y="609599"/>
            <a:ext cx="8596668" cy="6248401"/>
          </a:xfrm>
        </p:spPr>
        <p:txBody>
          <a:bodyPr>
            <a:normAutofit/>
          </a:bodyPr>
          <a:lstStyle/>
          <a:p>
            <a:r>
              <a:rPr lang="en-IN" sz="2400" dirty="0">
                <a:solidFill>
                  <a:schemeClr val="accent4"/>
                </a:solidFill>
              </a:rPr>
              <a:t>RESULT:</a:t>
            </a:r>
          </a:p>
        </p:txBody>
      </p:sp>
      <p:pic>
        <p:nvPicPr>
          <p:cNvPr id="4" name="Picture 3">
            <a:extLst>
              <a:ext uri="{FF2B5EF4-FFF2-40B4-BE49-F238E27FC236}">
                <a16:creationId xmlns:a16="http://schemas.microsoft.com/office/drawing/2014/main" id="{B5F4CA26-3E77-9D6E-37FC-B7EC2B3A5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205947"/>
            <a:ext cx="9250018" cy="5042453"/>
          </a:xfrm>
          <a:prstGeom prst="rect">
            <a:avLst/>
          </a:prstGeom>
        </p:spPr>
      </p:pic>
    </p:spTree>
    <p:extLst>
      <p:ext uri="{BB962C8B-B14F-4D97-AF65-F5344CB8AC3E}">
        <p14:creationId xmlns:p14="http://schemas.microsoft.com/office/powerpoint/2010/main" val="42365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C5AB-6C56-311D-9310-70FFCB7E8211}"/>
              </a:ext>
            </a:extLst>
          </p:cNvPr>
          <p:cNvSpPr>
            <a:spLocks noGrp="1"/>
          </p:cNvSpPr>
          <p:nvPr>
            <p:ph type="title"/>
          </p:nvPr>
        </p:nvSpPr>
        <p:spPr>
          <a:xfrm>
            <a:off x="677334" y="212036"/>
            <a:ext cx="8596668" cy="6645964"/>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9AFF44B9-9775-62F5-AC2E-5C4B2AB1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2" y="901148"/>
            <a:ext cx="9157253" cy="5539409"/>
          </a:xfrm>
          <a:prstGeom prst="rect">
            <a:avLst/>
          </a:prstGeom>
        </p:spPr>
      </p:pic>
    </p:spTree>
    <p:extLst>
      <p:ext uri="{BB962C8B-B14F-4D97-AF65-F5344CB8AC3E}">
        <p14:creationId xmlns:p14="http://schemas.microsoft.com/office/powerpoint/2010/main" val="78385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244</TotalTime>
  <Words>754</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Wingdings</vt:lpstr>
      <vt:lpstr>Wingdings 3</vt:lpstr>
      <vt:lpstr>Facet</vt:lpstr>
      <vt:lpstr>PNEUMONIA DETECTION USING DEEP NEURAL NETWORK</vt:lpstr>
      <vt:lpstr>OUTLINE:</vt:lpstr>
      <vt:lpstr>Problem Statement:                                                            Developing an accurate deep neural network model for pneumonia detection is crucial for early diagnosis and treatment planning. Pneumonia, a prevalent and potentially life-threatening respiratory infection, requires timely identification to improve patient outcomes.                                           However, traditional diagnostic methods such as radiography can be time-consuming and may lack precision. Therefore, the aim of this project is to design and implement a deep learning model capable of accurately detecting pneumonia from chest X-ray images. By leveraging the power of deep learning, we seek to enhance the diagnostic process, reduce human error, and ultimately improve patient care.</vt:lpstr>
      <vt:lpstr>Proposed Solution:                                                                  Our proposed solution involves developing a deep neural network (DNN) architecture tailored for pneumonia detection from chest X-ray images. The key components of our approach include:  *Data Preprocessing*: We will preprocess the chest X-ray images to enhance contrast, normalize intensities, and resize them to a standardized input size suitable for the neural network. *Deep Neural Network Architecture*: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vt:lpstr>
      <vt:lpstr> *Training Strategy*: We will train the DNN using a large dataset of labeled chest X-ray images. To mitigate overfitting, we will employ techniques such as data augmentation, dropout, and regularization. The model will be trained using gradient descent-based optimization algorithms like Adam or RMSprop.  *Evaluation Metrics*: We will evaluate the performance of the model using metrics such as accuracy, sensitivity, specificity, and area under the receiver operating characteristic curve (AUC-ROC) on a separate validation set. </vt:lpstr>
      <vt:lpstr>System Approach for Pneumonia Detection Using Deep Neural Network:   *Data Acquisition*: Collect a large dataset of chest X-ray images containing both pneumonia and normal cases. This dataset should be diverse and representative of various demographics and conditions.  *Data Preprocessing*: Preprocess the chest X-ray images to standardize the format, enhance contrast, normalize intensities, and resize them to a uniform size suitable for input into the neural network.   *Model Selection*: Convolutional neural networks (CNNs) are commonly used for image classification tasks due to their ability to automatically learn relevant features from the data.</vt:lpstr>
      <vt:lpstr>Algorithm and Deployment for Pneumonia Detection Using Deep Neural Network:Algorithm:   *Data Preprocessing*:    - Preprocess chest X-ray images to enhance contrast, normalize intensities, and resize them to a standardized input size. *Model Architecture Selection*:    - Choose a deep neural network architecture suitable for image classification tasks, such as convolutional neural networks.  *Model Evaluation*:   - Evaluate the trained model on the testing set using metrics like accuracy, sensitivity, specificity, and AUC-ROC to assess its performance in pneumonia detection.</vt:lpstr>
      <vt:lpstr>RESULT:</vt:lpstr>
      <vt:lpstr>RESULT:</vt:lpstr>
      <vt:lpstr>RESULT:</vt:lpstr>
      <vt:lpstr>RESULT:</vt:lpstr>
      <vt:lpstr>RESULT:</vt:lpstr>
      <vt:lpstr>Conclusion: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                      The model has demonstrated its ability to accurately classify pneumonia cases while minimizing false positives and false negatives, thus providing valuable support to healthcare professionals in their diagnostic decision-making process.  </vt:lpstr>
      <vt:lpstr>REFEENCES:  https://pubmed.ncbi.nlm.nih.gov/29191605/ https://arxiv.org/abs/1711.05225 https://pubs.rsna.org/doi/10.1148/radiol.2020203511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DEEP NEURAL NETWORK</dc:title>
  <dc:creator>Karan K B</dc:creator>
  <cp:lastModifiedBy>Karan K B</cp:lastModifiedBy>
  <cp:revision>14</cp:revision>
  <dcterms:created xsi:type="dcterms:W3CDTF">2024-04-03T14:45:27Z</dcterms:created>
  <dcterms:modified xsi:type="dcterms:W3CDTF">2024-04-04T14:55:58Z</dcterms:modified>
</cp:coreProperties>
</file>