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9" r:id="rId2"/>
    <p:sldId id="270" r:id="rId3"/>
    <p:sldId id="293" r:id="rId4"/>
    <p:sldId id="294" r:id="rId5"/>
    <p:sldId id="295" r:id="rId6"/>
    <p:sldId id="283" r:id="rId7"/>
    <p:sldId id="289" r:id="rId8"/>
    <p:sldId id="290" r:id="rId9"/>
    <p:sldId id="291" r:id="rId10"/>
    <p:sldId id="296" r:id="rId11"/>
    <p:sldId id="297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>
        <p:scale>
          <a:sx n="80" d="100"/>
          <a:sy n="80" d="100"/>
        </p:scale>
        <p:origin x="-169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-cvr.ai.uiuc.edu/ponce_gr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00200" y="990600"/>
            <a:ext cx="5943600" cy="1676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000" b="1" dirty="0" smtClean="0">
                <a:cs typeface="B Lotus" pitchFamily="2" charset="-78"/>
              </a:rPr>
              <a:t>پروژه درس مدلهای احتمالاتی گرافی</a:t>
            </a:r>
            <a:endParaRPr lang="fa-IR" sz="2000" b="1" dirty="0" smtClean="0">
              <a:cs typeface="B Lotus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fa-IR" sz="2800" b="1" dirty="0" smtClean="0">
                <a:cs typeface="B Lotus" pitchFamily="2" charset="-78"/>
              </a:rPr>
              <a:t>تشخیص </a:t>
            </a:r>
            <a:r>
              <a:rPr lang="fa-IR" sz="2800" b="1" dirty="0" smtClean="0">
                <a:cs typeface="B Lotus" pitchFamily="2" charset="-78"/>
              </a:rPr>
              <a:t>دسته تصاویر طبیعی با یک مدل بیزین</a:t>
            </a:r>
            <a:endParaRPr lang="en-US" sz="2800" b="1" dirty="0">
              <a:cs typeface="B Lotus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5410200"/>
            <a:ext cx="28194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Lotus" pitchFamily="2" charset="-78"/>
              </a:rPr>
              <a:t>ارائه دهنده: شقایق </a:t>
            </a:r>
            <a:r>
              <a:rPr lang="fa-IR" sz="2000" b="1" dirty="0" smtClean="0">
                <a:cs typeface="B Lotus" pitchFamily="2" charset="-78"/>
              </a:rPr>
              <a:t>رضا</a:t>
            </a:r>
          </a:p>
          <a:p>
            <a:pPr algn="ctr"/>
            <a:r>
              <a:rPr lang="fa-IR" sz="2000" b="1" dirty="0" smtClean="0">
                <a:cs typeface="B Lotus" pitchFamily="2" charset="-78"/>
              </a:rPr>
              <a:t>استاد: دکتر نیک آبادی</a:t>
            </a:r>
          </a:p>
          <a:p>
            <a:pPr algn="ctr"/>
            <a:r>
              <a:rPr lang="fa-IR" sz="2000" b="1" dirty="0" smtClean="0">
                <a:cs typeface="B Lotus" pitchFamily="2" charset="-78"/>
              </a:rPr>
              <a:t>تابستان 94</a:t>
            </a:r>
            <a:endParaRPr lang="en-US" sz="2000" b="1" dirty="0">
              <a:cs typeface="B Lotus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0" y="304800"/>
            <a:ext cx="14478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Lotus" pitchFamily="2" charset="-78"/>
              </a:rPr>
              <a:t>به نام خدا</a:t>
            </a:r>
            <a:endParaRPr lang="en-US" sz="2000" b="1" dirty="0">
              <a:cs typeface="B Lotus" pitchFamily="2" charset="-78"/>
            </a:endParaRPr>
          </a:p>
        </p:txBody>
      </p:sp>
      <p:sp>
        <p:nvSpPr>
          <p:cNvPr id="34818" name="AutoShape 2" descr="Image result for scene categories datase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AutoShape 4" descr="Image result for scene categories datase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895600"/>
            <a:ext cx="4781550" cy="2375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52600" y="304800"/>
            <a:ext cx="5943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400" b="1" dirty="0" smtClean="0">
                <a:latin typeface="Times New Roman" pitchFamily="18" charset="0"/>
                <a:cs typeface="B Lotus" pitchFamily="2" charset="-78"/>
              </a:rPr>
              <a:t>استخراج ویژگی محلی با توجه به کدبوک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3429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اولین گام برای تعلیم مدل، استخراج ویژگی محلی با توجه به کدبوک است. </a:t>
            </a:r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  <a:p>
            <a:pPr algn="justLow" rtl="1"/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بدین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منظور ابتدا هر داده مشابه مرحله تعلیم به قطعات با اندازه 11×11 تقسیم بندی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می شود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. بردار ویژگی معرف هر قطعه، بردار 121 بعدی مربوط به سطوح خاکستری است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.</a:t>
            </a:r>
          </a:p>
          <a:p>
            <a:pPr algn="justLow" rtl="1"/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این بردار با 200 بردار 121 بعدی کدبوک با استفاده از معیار فاصله کسینوسی مقایسه شده و کدبوک با بیشترین شباهت انتخاب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می شود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. </a:t>
            </a:r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  <a:p>
            <a:pPr algn="justLow" rtl="1"/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این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کار برای کل 625 قطعه هر تصویر تکرار شده و تعداد هر یک از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کدبوکهای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برنده در یک بردار 200 بعدی ذخیره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می شود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. </a:t>
            </a:r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  <a:p>
            <a:pPr algn="justLow" rtl="1"/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بنابراین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هر داده تصویر به یک بردار 200 بعدی تبدیل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می شود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که هر مولفه آن تعداد کدورد مربوطه را در کل تصویرنشان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می دهد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. </a:t>
            </a:r>
            <a:endParaRPr lang="en-US" sz="2000" b="1" dirty="0">
              <a:latin typeface="Times New Roman" pitchFamily="18" charset="0"/>
              <a:cs typeface="B Lotus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876800"/>
          <a:ext cx="6614160" cy="1676400"/>
        </p:xfrm>
        <a:graphic>
          <a:graphicData uri="http://schemas.openxmlformats.org/drawingml/2006/table">
            <a:tbl>
              <a:tblPr rtl="1">
                <a:tableStyleId>{775DCB02-9BB8-47FD-8907-85C794F793BA}</a:tableStyleId>
              </a:tblPr>
              <a:tblGrid>
                <a:gridCol w="6614160"/>
              </a:tblGrid>
              <a:tr h="1676400">
                <a:tc>
                  <a:txBody>
                    <a:bodyPr/>
                    <a:lstStyle/>
                    <a:p>
                      <a:pPr indent="252095"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فاصله کسینوسی: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B Lotus" pitchFamily="2" charset="-78"/>
                      </a:endParaRPr>
                    </a:p>
                    <a:p>
                      <a:pPr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برای اندازه گیری شباهت دو بردار معیارهای مختلفی وجود دارد. در اینجا ما از معیار فاصله کسینوسی استفاده می کنیم. برای دو بردار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A</a:t>
                      </a:r>
                      <a:r>
                        <a:rPr lang="fa-IR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و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B</a:t>
                      </a:r>
                      <a:r>
                        <a:rPr lang="fa-IR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با زاویه Ɵ فاصله کسینوسی به صورت زیر تعریف می شود: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B Lotus" pitchFamily="2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830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943600"/>
            <a:ext cx="2861163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669282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19400"/>
            <a:ext cx="66928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1447799" y="5575013"/>
            <a:ext cx="60960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2413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B Lotus" pitchFamily="2" charset="-78"/>
              </a:rPr>
              <a:t>شکل 2: شکل بالا مربوط به یک بردار ویژگی 200 بعدی از تصویر جنگل و شکل پایین مربوط به یک تصویر خیابان است.</a:t>
            </a:r>
            <a:endParaRPr kumimoji="0" 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467600" y="228600"/>
            <a:ext cx="14478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800" b="1" dirty="0" smtClean="0">
                <a:cs typeface="B Lotus" pitchFamily="2" charset="-78"/>
              </a:rPr>
              <a:t>مراجع</a:t>
            </a:r>
            <a:endParaRPr lang="en-US" sz="3600" b="1" dirty="0">
              <a:cs typeface="B Lotus" pitchFamily="2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410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algn="r" rtl="1">
              <a:buFont typeface="Wingdings" pitchFamily="2" charset="2"/>
              <a:buChar char="v"/>
            </a:pP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سیستم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تصدی</a:t>
            </a:r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467600" y="228600"/>
            <a:ext cx="14478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800" b="1" dirty="0" smtClean="0">
                <a:cs typeface="B Lotus" pitchFamily="2" charset="-78"/>
              </a:rPr>
              <a:t>فهرست</a:t>
            </a:r>
            <a:endParaRPr lang="en-US" sz="3600" b="1" dirty="0">
              <a:cs typeface="B Lotus" pitchFamily="2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410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algn="r" rtl="1">
              <a:buFont typeface="Wingdings" pitchFamily="2" charset="2"/>
              <a:buChar char="v"/>
            </a:pP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دادگان</a:t>
            </a:r>
          </a:p>
          <a:p>
            <a:pPr marL="0" algn="r" rtl="1">
              <a:buFont typeface="Wingdings" pitchFamily="2" charset="2"/>
              <a:buChar char="v"/>
            </a:pPr>
            <a:endParaRPr lang="fa-IR" sz="2000" b="1" dirty="0">
              <a:latin typeface="Times New Roman" pitchFamily="18" charset="0"/>
              <a:cs typeface="B Lotus" pitchFamily="2" charset="-78"/>
            </a:endParaRPr>
          </a:p>
          <a:p>
            <a:pPr marL="0" algn="r" rtl="1">
              <a:buFont typeface="Wingdings" pitchFamily="2" charset="2"/>
              <a:buChar char="v"/>
            </a:pP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استخراج کدبوک</a:t>
            </a:r>
          </a:p>
          <a:p>
            <a:pPr marL="0" algn="r" rtl="1">
              <a:buFont typeface="Wingdings" pitchFamily="2" charset="2"/>
              <a:buChar char="v"/>
            </a:pPr>
            <a:endParaRPr lang="fa-IR" sz="2000" b="1" dirty="0">
              <a:latin typeface="Times New Roman" pitchFamily="18" charset="0"/>
              <a:cs typeface="B Lotus" pitchFamily="2" charset="-78"/>
            </a:endParaRPr>
          </a:p>
          <a:p>
            <a:pPr marL="0" algn="r" rtl="1">
              <a:buFont typeface="Wingdings" pitchFamily="2" charset="2"/>
              <a:buChar char="v"/>
            </a:pP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استخراج ویژگی محلی با توجه به کدبوک</a:t>
            </a:r>
          </a:p>
          <a:p>
            <a:pPr marL="0" algn="r" rtl="1">
              <a:buFont typeface="Wingdings" pitchFamily="2" charset="2"/>
              <a:buChar char="v"/>
            </a:pPr>
            <a:endParaRPr lang="fa-IR" sz="2000" b="1" dirty="0">
              <a:latin typeface="Times New Roman" pitchFamily="18" charset="0"/>
              <a:cs typeface="B Lotus" pitchFamily="2" charset="-78"/>
            </a:endParaRPr>
          </a:p>
          <a:p>
            <a:pPr marL="0" algn="r" rtl="1">
              <a:buFont typeface="Wingdings" pitchFamily="2" charset="2"/>
              <a:buChar char="v"/>
            </a:pPr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38800" y="228600"/>
            <a:ext cx="3276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800" b="1" dirty="0" smtClean="0">
                <a:cs typeface="B Lotus" pitchFamily="2" charset="-78"/>
              </a:rPr>
              <a:t>دادگان مقاله</a:t>
            </a:r>
            <a:endParaRPr lang="en-US" sz="3600" b="1" dirty="0">
              <a:cs typeface="B Lotus" pitchFamily="2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5410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algn="r" rtl="1">
              <a:buFont typeface="Wingdings" pitchFamily="2" charset="2"/>
              <a:buChar char="v"/>
            </a:pPr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38800" y="228600"/>
            <a:ext cx="3276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800" b="1" dirty="0" smtClean="0">
                <a:cs typeface="B Lotus" pitchFamily="2" charset="-78"/>
              </a:rPr>
              <a:t>دادگان استفاده شده </a:t>
            </a:r>
            <a:endParaRPr lang="en-US" sz="3600" b="1" dirty="0">
              <a:cs typeface="B Lotus" pitchFamily="2" charset="-7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4495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دادگان استفاده شده در این گزارش از دادگان ارائه شده توسط گروه تحقیقاتی آمریکایی پنس تهیه شده است.  این دادگان شامل 15 دسته تصویر است که ورژن قدیم­تر آن (13 دسته­ای) توسط نویسنده مقاله مرجع مورد استفاده قرار گرفته است. این دادگان از لینک زیر دانلود شده است.</a:t>
            </a:r>
            <a:endParaRPr lang="en-US" sz="2000" b="1" dirty="0">
              <a:latin typeface="Times New Roman" pitchFamily="18" charset="0"/>
              <a:cs typeface="B Lotus" pitchFamily="2" charset="-78"/>
            </a:endParaRPr>
          </a:p>
          <a:p>
            <a:pPr rtl="1">
              <a:buNone/>
            </a:pPr>
            <a:r>
              <a:rPr lang="en-US" sz="2000" b="1" dirty="0" smtClean="0">
                <a:latin typeface="Times New Roman" pitchFamily="18" charset="0"/>
                <a:cs typeface="B Lotus" pitchFamily="2" charset="-78"/>
                <a:hlinkClick r:id="rId2"/>
              </a:rPr>
              <a:t>http</a:t>
            </a:r>
            <a:r>
              <a:rPr lang="en-US" sz="2000" b="1" dirty="0">
                <a:latin typeface="Times New Roman" pitchFamily="18" charset="0"/>
                <a:cs typeface="B Lotus" pitchFamily="2" charset="-78"/>
                <a:hlinkClick r:id="rId2"/>
              </a:rPr>
              <a:t>://www-cvr.ai.uiuc.edu/ponce_grp</a:t>
            </a:r>
            <a:endParaRPr lang="en-US" sz="2000" b="1" dirty="0">
              <a:latin typeface="Times New Roman" pitchFamily="18" charset="0"/>
              <a:cs typeface="B Lotus" pitchFamily="2" charset="-78"/>
            </a:endParaRPr>
          </a:p>
          <a:p>
            <a:pPr algn="justLow" rtl="1"/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  <a:p>
            <a:pPr algn="justLow" rtl="1"/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تصاویر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همگی خاکستری و در سایز 256×256 است.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از هر دسته داده 100 داده برای تعلیم و مابقی برای تست قرار داده شد است. برای استخراج کدبوک از 50 داده از دادگان تعلیم هر دسته استفاده می­شود. به منظور سهولت و همچنین سرعت بخشیدن به انجام آزمایش­ها از این مجموعه دادگان سه دسته داده (</a:t>
            </a:r>
            <a:r>
              <a:rPr lang="en-US" sz="2000" b="1" dirty="0">
                <a:latin typeface="Times New Roman" pitchFamily="18" charset="0"/>
                <a:cs typeface="B Lotus" pitchFamily="2" charset="-78"/>
              </a:rPr>
              <a:t>Simple2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 و </a:t>
            </a:r>
            <a:r>
              <a:rPr lang="en-US" sz="2000" b="1" dirty="0">
                <a:latin typeface="Times New Roman" pitchFamily="18" charset="0"/>
                <a:cs typeface="B Lotus" pitchFamily="2" charset="-78"/>
              </a:rPr>
              <a:t>Simple1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) استخراج شده است.</a:t>
            </a:r>
            <a:r>
              <a:rPr lang="en-US" sz="2000" b="1" dirty="0">
                <a:latin typeface="Times New Roman" pitchFamily="18" charset="0"/>
                <a:cs typeface="B Lotus" pitchFamily="2" charset="-7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725" y="419100"/>
            <a:ext cx="44005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86200" y="152400"/>
            <a:ext cx="41910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800" b="1" dirty="0" smtClean="0">
                <a:cs typeface="B Lotus" pitchFamily="2" charset="-78"/>
              </a:rPr>
              <a:t>استخراج کدبوک و ویژگی</a:t>
            </a:r>
            <a:endParaRPr lang="en-US" sz="2800" b="1" dirty="0">
              <a:cs typeface="B Lotus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562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algn="justLow" rtl="1">
              <a:buFont typeface="Wingdings" pitchFamily="2" charset="2"/>
              <a:buChar char="v"/>
            </a:pP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در مقاله چهار روش مختلف (</a:t>
            </a:r>
            <a:r>
              <a:rPr lang="en-US" sz="2000" b="1" dirty="0" smtClean="0">
                <a:latin typeface="Times New Roman" pitchFamily="18" charset="0"/>
                <a:cs typeface="B Lotus" pitchFamily="2" charset="-78"/>
              </a:rPr>
              <a:t>Evenly Sampled Grid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، </a:t>
            </a:r>
            <a:r>
              <a:rPr lang="en-US" sz="2000" b="1" dirty="0" smtClean="0">
                <a:latin typeface="Times New Roman" pitchFamily="18" charset="0"/>
                <a:cs typeface="B Lotus" pitchFamily="2" charset="-78"/>
              </a:rPr>
              <a:t>Random Sampling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 و ...) برای تقطیع تصویر پیشنهاد شده است. در این گزارش تصویر به قطعات 11×11  بدون همپوشانی قطعه بندی شده است و از این رو هر تصویر به 625 قطعه تقسیم شده است. همچنین هر قطعه تصویر در مقاله با یک روش استخراج ویژگی محلی چون روش استخراج ویژگی </a:t>
            </a:r>
            <a:r>
              <a:rPr lang="en-US" sz="2000" b="1" dirty="0" smtClean="0">
                <a:latin typeface="Times New Roman" pitchFamily="18" charset="0"/>
                <a:cs typeface="B Lotus" pitchFamily="2" charset="-78"/>
              </a:rPr>
              <a:t>SIFT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 یا بردار 121 بعدی از مقادیر سطوح خاکستری تصویر نمایش داده شده است. </a:t>
            </a:r>
          </a:p>
          <a:p>
            <a:pPr marL="0" algn="justLow" rtl="1">
              <a:buNone/>
            </a:pPr>
            <a:endParaRPr lang="en-US" sz="2000" b="1" dirty="0">
              <a:latin typeface="Times New Roman" pitchFamily="18" charset="0"/>
              <a:cs typeface="B Lotus" pitchFamily="2" charset="-78"/>
            </a:endParaRPr>
          </a:p>
          <a:p>
            <a:pPr marL="0" algn="justLow" rtl="1">
              <a:buFont typeface="Wingdings" pitchFamily="2" charset="2"/>
              <a:buChar char="v"/>
            </a:pP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در این گزارش برای بدست آوردن کدبوک از هر دسته 50 داده تعلیم انتخاب و از هر تصویر 625 قطعه (مجموعه 93750) استخراج شد. بردار ویژگی هر قطعه مقادیر سطوح خاکستری قرار داده شده و با استفاده از روش </a:t>
            </a:r>
            <a:r>
              <a:rPr lang="en-US" sz="2000" b="1" dirty="0" err="1">
                <a:latin typeface="Times New Roman" pitchFamily="18" charset="0"/>
                <a:cs typeface="B Lotus" pitchFamily="2" charset="-78"/>
              </a:rPr>
              <a:t>kmeans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 به 200 خوشه دسته بندی شد. </a:t>
            </a:r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  <a:p>
            <a:pPr marL="0" algn="justLow" rtl="1">
              <a:buNone/>
            </a:pPr>
            <a:endParaRPr lang="fa-IR" sz="2000" b="1" dirty="0">
              <a:latin typeface="Times New Roman" pitchFamily="18" charset="0"/>
              <a:cs typeface="B Lotus" pitchFamily="2" charset="-78"/>
            </a:endParaRPr>
          </a:p>
          <a:p>
            <a:pPr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روش </a:t>
            </a:r>
            <a:r>
              <a:rPr lang="en-US" sz="2000" b="1" dirty="0" err="1">
                <a:latin typeface="Times New Roman" pitchFamily="18" charset="0"/>
                <a:cs typeface="B Lotus" pitchFamily="2" charset="-78"/>
              </a:rPr>
              <a:t>kmeans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: برای پیاده­سازی روش </a:t>
            </a:r>
            <a:r>
              <a:rPr lang="en-US" sz="2000" b="1" dirty="0" err="1">
                <a:latin typeface="Times New Roman" pitchFamily="18" charset="0"/>
                <a:cs typeface="B Lotus" pitchFamily="2" charset="-78"/>
              </a:rPr>
              <a:t>kmeans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 از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نرم افزار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متلب به صورت زیر استفاده شده است.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در این تابع </a:t>
            </a:r>
            <a:r>
              <a:rPr lang="en-US" sz="2000" b="1" dirty="0">
                <a:latin typeface="Times New Roman" pitchFamily="18" charset="0"/>
                <a:cs typeface="B Lotus" pitchFamily="2" charset="-78"/>
              </a:rPr>
              <a:t>patch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 بردار 121×93750 بعدی و </a:t>
            </a:r>
            <a:r>
              <a:rPr lang="en-US" sz="2000" b="1" dirty="0" err="1">
                <a:latin typeface="Times New Roman" pitchFamily="18" charset="0"/>
                <a:cs typeface="B Lotus" pitchFamily="2" charset="-78"/>
              </a:rPr>
              <a:t>NumCodeWords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 برابر 200 است. کدورودهای کدبوک  در متغیر </a:t>
            </a:r>
            <a:r>
              <a:rPr lang="en-US" sz="2000" b="1" dirty="0" err="1">
                <a:latin typeface="Times New Roman" pitchFamily="18" charset="0"/>
                <a:cs typeface="B Lotus" pitchFamily="2" charset="-78"/>
              </a:rPr>
              <a:t>Codewords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 قرار داده شده و در واقع میانگینی از دادگان قرار گرفته در هر دسته است.</a:t>
            </a:r>
            <a:endParaRPr lang="en-US" sz="2000" b="1" dirty="0">
              <a:latin typeface="Times New Roman" pitchFamily="18" charset="0"/>
              <a:cs typeface="B Lotus" pitchFamily="2" charset="-78"/>
            </a:endParaRPr>
          </a:p>
          <a:p>
            <a:pPr rtl="1">
              <a:buNone/>
            </a:pPr>
            <a:r>
              <a:rPr lang="en-US" sz="2000" b="1" dirty="0">
                <a:latin typeface="Times New Roman" pitchFamily="18" charset="0"/>
                <a:cs typeface="B Lotus" pitchFamily="2" charset="-78"/>
              </a:rPr>
              <a:t>[</a:t>
            </a:r>
            <a:r>
              <a:rPr lang="en-US" sz="2000" b="1" dirty="0" err="1">
                <a:latin typeface="Times New Roman" pitchFamily="18" charset="0"/>
                <a:cs typeface="B Lotus" pitchFamily="2" charset="-78"/>
              </a:rPr>
              <a:t>idx,Codewords</a:t>
            </a:r>
            <a:r>
              <a:rPr lang="en-US" sz="2000" b="1" dirty="0">
                <a:latin typeface="Times New Roman" pitchFamily="18" charset="0"/>
                <a:cs typeface="B Lotus" pitchFamily="2" charset="-78"/>
              </a:rPr>
              <a:t>]  = </a:t>
            </a:r>
            <a:r>
              <a:rPr lang="en-US" sz="2000" b="1" dirty="0" err="1">
                <a:latin typeface="Times New Roman" pitchFamily="18" charset="0"/>
                <a:cs typeface="B Lotus" pitchFamily="2" charset="-78"/>
              </a:rPr>
              <a:t>kmeans</a:t>
            </a:r>
            <a:r>
              <a:rPr lang="en-US" sz="2000" b="1" dirty="0">
                <a:latin typeface="Times New Roman" pitchFamily="18" charset="0"/>
                <a:cs typeface="B Lotus" pitchFamily="2" charset="-78"/>
              </a:rPr>
              <a:t>(</a:t>
            </a:r>
            <a:r>
              <a:rPr lang="en-US" sz="2000" b="1" dirty="0" err="1">
                <a:latin typeface="Times New Roman" pitchFamily="18" charset="0"/>
                <a:cs typeface="B Lotus" pitchFamily="2" charset="-78"/>
              </a:rPr>
              <a:t>patch,NumCodeWords</a:t>
            </a:r>
            <a:r>
              <a:rPr lang="en-US" sz="2000" b="1" dirty="0" smtClean="0">
                <a:latin typeface="Times New Roman" pitchFamily="18" charset="0"/>
                <a:cs typeface="B Lotus" pitchFamily="2" charset="-78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762000"/>
          <a:ext cx="8153400" cy="5486400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8153400"/>
              </a:tblGrid>
              <a:tr h="5486400">
                <a:tc>
                  <a:txBody>
                    <a:bodyPr/>
                    <a:lstStyle/>
                    <a:p>
                      <a:pPr indent="252095"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fa-IR" sz="2000" b="1" kern="12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B Lotus" pitchFamily="2" charset="-78"/>
                      </a:endParaRPr>
                    </a:p>
                    <a:p>
                      <a:pPr indent="252095"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a-IR" sz="2000" b="1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استخراج </a:t>
                      </a:r>
                      <a:r>
                        <a:rPr lang="fa-IR" sz="20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ویژگی محلی: </a:t>
                      </a:r>
                      <a:r>
                        <a:rPr lang="fa-IR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در بسیاری از مقالات قدیمی تشخیص نوع صحنه، از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ویژگیهای </a:t>
                      </a:r>
                      <a:r>
                        <a:rPr lang="fa-IR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کلی چون هیستوگرام رنگ، توزیع فرکانسی و ... استفاده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می شد</a:t>
                      </a:r>
                      <a:r>
                        <a:rPr lang="fa-IR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. در مقالات جدید مزیت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ویژگیهای </a:t>
                      </a:r>
                      <a:r>
                        <a:rPr lang="fa-IR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محلی اثبات شده و استخراج ویژگی از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بخشهای </a:t>
                      </a:r>
                      <a:r>
                        <a:rPr lang="fa-IR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کوچکی از تصویر انجام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می شود.</a:t>
                      </a:r>
                    </a:p>
                    <a:p>
                      <a:pPr indent="252095"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20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B Lotus" pitchFamily="2" charset="-78"/>
                      </a:endParaRPr>
                    </a:p>
                    <a:p>
                      <a:pPr indent="252095"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روش استخراج ویژگی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SIFT</a:t>
                      </a:r>
                      <a:r>
                        <a:rPr lang="fa-IR" sz="20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: </a:t>
                      </a:r>
                      <a:r>
                        <a:rPr lang="fa-IR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روش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SIFT</a:t>
                      </a:r>
                      <a:r>
                        <a:rPr lang="fa-IR" sz="20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یک روش استخراج ویژگی محلی است که به تغییر سایز، تغییر مکانی و چرخش تصویر وابسته نیست.  </a:t>
                      </a:r>
                      <a:endParaRPr lang="fa-IR" sz="20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B Lotus" pitchFamily="2" charset="-78"/>
                      </a:endParaRPr>
                    </a:p>
                    <a:p>
                      <a:pPr indent="252095"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در اکثر کدهای موجود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SIFT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بر کل تصویر اعمال شده و محل ویژگیها و ویژگیهای محلی استخراج می</a:t>
                      </a:r>
                      <a:r>
                        <a:rPr lang="fa-IR" sz="2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شود. در این پروژه باید از هر قطعه یک بردار استخراج شود. از این رو فعلاً موفق به پیاده</a:t>
                      </a:r>
                      <a:r>
                        <a:rPr lang="fa-IR" sz="2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سازی این روش نشدم.</a:t>
                      </a:r>
                    </a:p>
                    <a:p>
                      <a:pPr indent="252095"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fa-IR" sz="20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B Lotus" pitchFamily="2" charset="-78"/>
                      </a:endParaRPr>
                    </a:p>
                    <a:p>
                      <a:pPr indent="252095" algn="justLow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a-IR" sz="2000" b="1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روش </a:t>
                      </a:r>
                      <a:r>
                        <a:rPr lang="en-US" sz="2000" b="1" kern="12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kmenas</a:t>
                      </a:r>
                      <a:r>
                        <a:rPr lang="fa-IR" sz="2000" b="1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: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این روش یک روش خوشه بندی است. حل آن یک مسئله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NP-hard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است ولی با الگوریتم هایی کارا به مینیمم محلی همگرا میشود. در این روش دو مرحله تخصیص دادگان به خوشه و به روز کردن میانیگن خوشه ها به طور تکراری انجام می</a:t>
                      </a:r>
                      <a:r>
                        <a:rPr lang="fa-IR" sz="2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شود تا مقادیر خوشه</a:t>
                      </a:r>
                      <a:r>
                        <a:rPr lang="fa-IR" sz="2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 </a:t>
                      </a:r>
                      <a:r>
                        <a:rPr lang="fa-IR" sz="20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B Lotus" pitchFamily="2" charset="-78"/>
                        </a:rPr>
                        <a:t>ها ثابت بماند.</a:t>
                      </a:r>
                      <a:endParaRPr lang="en-US" sz="20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B Lotus" pitchFamily="2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66800" y="381000"/>
            <a:ext cx="10912839" cy="5334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</p:pic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6036245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2413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B Lotus" pitchFamily="2" charset="-78"/>
              </a:rPr>
              <a:t>شکل: کدوردهای استخراج شده از 150 داده تعلیم از تصاویر (جنگل، خیابان و کوه)</a:t>
            </a:r>
            <a:endParaRPr kumimoji="0" lang="fa-I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1200" y="304800"/>
            <a:ext cx="5943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2400" b="1" dirty="0" smtClean="0">
                <a:latin typeface="Times New Roman" pitchFamily="18" charset="0"/>
                <a:cs typeface="B Lotus" pitchFamily="2" charset="-78"/>
              </a:rPr>
              <a:t>بهبودهای ممکن در بخش استخراج کدبوک</a:t>
            </a:r>
            <a:endParaRPr lang="en-US" sz="2400" b="1" dirty="0" smtClean="0">
              <a:latin typeface="Times New Roman" pitchFamily="18" charset="0"/>
              <a:cs typeface="B Lotus" pitchFamily="2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81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justLow" rtl="1"/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سایز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قطعات متغیر در نظر گرفته شود و به 11×11  نرمال شود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.</a:t>
            </a:r>
          </a:p>
          <a:p>
            <a:pPr lvl="0" algn="justLow" rtl="1"/>
            <a:endParaRPr lang="en-US" sz="800" b="1" dirty="0">
              <a:latin typeface="Times New Roman" pitchFamily="18" charset="0"/>
              <a:cs typeface="B Lotus" pitchFamily="2" charset="-78"/>
            </a:endParaRPr>
          </a:p>
          <a:p>
            <a:pPr lvl="0"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قطعات با همپوشانی در نظر گرفته شود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.</a:t>
            </a:r>
          </a:p>
          <a:p>
            <a:pPr lvl="0" algn="justLow" rtl="1"/>
            <a:endParaRPr lang="en-US" sz="800" b="1" dirty="0">
              <a:latin typeface="Times New Roman" pitchFamily="18" charset="0"/>
              <a:cs typeface="B Lotus" pitchFamily="2" charset="-78"/>
            </a:endParaRPr>
          </a:p>
          <a:p>
            <a:pPr lvl="0"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از ویژگی </a:t>
            </a:r>
            <a:r>
              <a:rPr lang="en-US" sz="2000" b="1" dirty="0">
                <a:latin typeface="Times New Roman" pitchFamily="18" charset="0"/>
                <a:cs typeface="B Lotus" pitchFamily="2" charset="-78"/>
              </a:rPr>
              <a:t>SIFT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 به جای سطوح خاکستری تصویر استفاده شود. </a:t>
            </a:r>
            <a:endParaRPr lang="fa-IR" sz="2000" b="1" dirty="0" smtClean="0">
              <a:latin typeface="Times New Roman" pitchFamily="18" charset="0"/>
              <a:cs typeface="B Lotus" pitchFamily="2" charset="-78"/>
            </a:endParaRPr>
          </a:p>
          <a:p>
            <a:pPr lvl="0" algn="justLow" rtl="1"/>
            <a:endParaRPr lang="en-US" sz="800" b="1" dirty="0">
              <a:latin typeface="Times New Roman" pitchFamily="18" charset="0"/>
              <a:cs typeface="B Lotus" pitchFamily="2" charset="-78"/>
            </a:endParaRPr>
          </a:p>
          <a:p>
            <a:pPr lvl="0"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تاثیر تعداد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کدبوکها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بررسی شود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.</a:t>
            </a:r>
          </a:p>
          <a:p>
            <a:pPr lvl="0" algn="justLow" rtl="1"/>
            <a:endParaRPr lang="en-US" sz="800" b="1" dirty="0">
              <a:latin typeface="Times New Roman" pitchFamily="18" charset="0"/>
              <a:cs typeface="B Lotus" pitchFamily="2" charset="-78"/>
            </a:endParaRPr>
          </a:p>
          <a:p>
            <a:pPr lvl="0"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از هر کلاس کدبوک مجزا استخراج شود.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سپس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کدبوکهای کلاسهای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مختلف تلفیق شده و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کدورودهای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مشترک حذف شود. در این صورت به نظر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میرسد ویژگیهای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تمایزگرتری بدست آید. در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دسته بندی داکیومنتهای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متنی نیز به نظر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میرسد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که لغات مشترک در کلیه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داکیومنتها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جز کدبوک قرار داده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نمی شود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.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 </a:t>
            </a:r>
          </a:p>
          <a:p>
            <a:pPr lvl="0" algn="justLow" rtl="1"/>
            <a:endParaRPr lang="en-US" sz="800" b="1" dirty="0">
              <a:latin typeface="Times New Roman" pitchFamily="18" charset="0"/>
              <a:cs typeface="B Lotus" pitchFamily="2" charset="-78"/>
            </a:endParaRPr>
          </a:p>
          <a:p>
            <a:pPr lvl="0"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بردار سطوح خاکستری نرمالیزه شود.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زیرا ممکن است تفاوت دو قطعه به دلیل تفاوت الگو نباشد بلکه تنها روشنایی تصویر تغییر کرده باشد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.</a:t>
            </a:r>
          </a:p>
          <a:p>
            <a:pPr lvl="0" algn="justLow" rtl="1"/>
            <a:endParaRPr lang="en-US" sz="800" b="1" dirty="0">
              <a:latin typeface="Times New Roman" pitchFamily="18" charset="0"/>
              <a:cs typeface="B Lotus" pitchFamily="2" charset="-78"/>
            </a:endParaRPr>
          </a:p>
          <a:p>
            <a:pPr lvl="0" algn="justLow" rtl="1"/>
            <a:r>
              <a:rPr lang="fa-IR" sz="2000" b="1" dirty="0">
                <a:latin typeface="Times New Roman" pitchFamily="18" charset="0"/>
                <a:cs typeface="B Lotus" pitchFamily="2" charset="-78"/>
              </a:rPr>
              <a:t>از سایر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پیش پردازشهای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معمول تصویر برای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نرمالیزه کردن 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هیستوگرام و فیلترینگ استفاده </a:t>
            </a:r>
            <a:r>
              <a:rPr lang="fa-IR" sz="2000" b="1" dirty="0" smtClean="0">
                <a:latin typeface="Times New Roman" pitchFamily="18" charset="0"/>
                <a:cs typeface="B Lotus" pitchFamily="2" charset="-78"/>
              </a:rPr>
              <a:t>شود</a:t>
            </a:r>
            <a:r>
              <a:rPr lang="fa-IR" sz="2000" b="1" dirty="0">
                <a:latin typeface="Times New Roman" pitchFamily="18" charset="0"/>
                <a:cs typeface="B Lotus" pitchFamily="2" charset="-78"/>
              </a:rPr>
              <a:t>.</a:t>
            </a:r>
            <a:endParaRPr lang="en-US" sz="2000" b="1" dirty="0">
              <a:latin typeface="Times New Roman" pitchFamily="18" charset="0"/>
              <a:cs typeface="B 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890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shaghayegh</dc:creator>
  <cp:lastModifiedBy>Dear_User</cp:lastModifiedBy>
  <cp:revision>171</cp:revision>
  <dcterms:created xsi:type="dcterms:W3CDTF">2006-08-16T00:00:00Z</dcterms:created>
  <dcterms:modified xsi:type="dcterms:W3CDTF">2015-07-25T10:31:14Z</dcterms:modified>
</cp:coreProperties>
</file>