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0" r:id="rId1"/>
  </p:sldMasterIdLst>
  <p:sldIdLst>
    <p:sldId id="256" r:id="rId2"/>
    <p:sldId id="257" r:id="rId3"/>
    <p:sldId id="258" r:id="rId4"/>
    <p:sldId id="270" r:id="rId5"/>
    <p:sldId id="260" r:id="rId6"/>
    <p:sldId id="261" r:id="rId7"/>
    <p:sldId id="273" r:id="rId8"/>
    <p:sldId id="276" r:id="rId9"/>
    <p:sldId id="262" r:id="rId10"/>
    <p:sldId id="274" r:id="rId11"/>
    <p:sldId id="278" r:id="rId12"/>
    <p:sldId id="263" r:id="rId13"/>
    <p:sldId id="279" r:id="rId14"/>
    <p:sldId id="280" r:id="rId15"/>
    <p:sldId id="264" r:id="rId16"/>
    <p:sldId id="277" r:id="rId17"/>
    <p:sldId id="285" r:id="rId18"/>
    <p:sldId id="286" r:id="rId19"/>
    <p:sldId id="287" r:id="rId20"/>
    <p:sldId id="288" r:id="rId21"/>
    <p:sldId id="292" r:id="rId22"/>
    <p:sldId id="289" r:id="rId23"/>
    <p:sldId id="290" r:id="rId24"/>
    <p:sldId id="291" r:id="rId25"/>
    <p:sldId id="266"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95600" y="4800600"/>
            <a:ext cx="3429000" cy="1676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000" dirty="0" smtClean="0">
                <a:solidFill>
                  <a:schemeClr val="tx1"/>
                </a:solidFill>
                <a:cs typeface="B Lotus" pitchFamily="2" charset="-78"/>
              </a:rPr>
              <a:t>تهیه کننده: شقایق رضا</a:t>
            </a:r>
            <a:br>
              <a:rPr lang="fa-IR" sz="2000" dirty="0" smtClean="0">
                <a:solidFill>
                  <a:schemeClr val="tx1"/>
                </a:solidFill>
                <a:cs typeface="B Lotus" pitchFamily="2" charset="-78"/>
              </a:rPr>
            </a:br>
            <a:r>
              <a:rPr lang="fa-IR" sz="2000" dirty="0" smtClean="0">
                <a:solidFill>
                  <a:schemeClr val="tx1"/>
                </a:solidFill>
                <a:cs typeface="B Lotus" pitchFamily="2" charset="-78"/>
              </a:rPr>
              <a:t/>
            </a:r>
            <a:br>
              <a:rPr lang="fa-IR" sz="2000" dirty="0" smtClean="0">
                <a:solidFill>
                  <a:schemeClr val="tx1"/>
                </a:solidFill>
                <a:cs typeface="B Lotus" pitchFamily="2" charset="-78"/>
              </a:rPr>
            </a:br>
            <a:r>
              <a:rPr lang="fa-IR" sz="2000" dirty="0" smtClean="0">
                <a:solidFill>
                  <a:schemeClr val="tx1"/>
                </a:solidFill>
                <a:cs typeface="B Lotus" pitchFamily="2" charset="-78"/>
              </a:rPr>
              <a:t>استاد: دکتر الماس گنج</a:t>
            </a:r>
            <a:r>
              <a:rPr lang="fa-IR" sz="3200" dirty="0" smtClean="0">
                <a:solidFill>
                  <a:schemeClr val="tx1"/>
                </a:solidFill>
                <a:cs typeface="B Lotus" pitchFamily="2" charset="-78"/>
              </a:rPr>
              <a:t/>
            </a:r>
            <a:br>
              <a:rPr lang="fa-IR" sz="3200" dirty="0" smtClean="0">
                <a:solidFill>
                  <a:schemeClr val="tx1"/>
                </a:solidFill>
                <a:cs typeface="B Lotus" pitchFamily="2" charset="-78"/>
              </a:rPr>
            </a:br>
            <a:r>
              <a:rPr lang="fa-IR" dirty="0" smtClean="0">
                <a:solidFill>
                  <a:schemeClr val="tx1"/>
                </a:solidFill>
                <a:cs typeface="B Lotus" pitchFamily="2" charset="-78"/>
              </a:rPr>
              <a:t>بهمن 93</a:t>
            </a:r>
            <a:endParaRPr lang="en-US" sz="2000" dirty="0">
              <a:solidFill>
                <a:schemeClr val="tx1"/>
              </a:solidFill>
            </a:endParaRPr>
          </a:p>
        </p:txBody>
      </p:sp>
      <p:sp>
        <p:nvSpPr>
          <p:cNvPr id="7" name="Rounded Rectangle 6"/>
          <p:cNvSpPr/>
          <p:nvPr/>
        </p:nvSpPr>
        <p:spPr>
          <a:xfrm>
            <a:off x="685800" y="2590800"/>
            <a:ext cx="7924800" cy="1828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sz="2800" dirty="0" smtClean="0">
                <a:solidFill>
                  <a:schemeClr val="tx1"/>
                </a:solidFill>
                <a:cs typeface="B Lotus" pitchFamily="2" charset="-78"/>
              </a:rPr>
              <a:t>پروژه درس بازشناسی الگو</a:t>
            </a:r>
          </a:p>
          <a:p>
            <a:pPr algn="ctr"/>
            <a:r>
              <a:rPr lang="fa-IR" sz="3600" dirty="0" smtClean="0">
                <a:solidFill>
                  <a:srgbClr val="FF0000"/>
                </a:solidFill>
                <a:cs typeface="B Lotus" pitchFamily="2" charset="-78"/>
              </a:rPr>
              <a:t>مدلسازی تنوعات محلی در کاربرد شناسایی گوینده</a:t>
            </a:r>
          </a:p>
          <a:p>
            <a:pPr algn="ctr"/>
            <a:r>
              <a:rPr lang="en-US" sz="1600" dirty="0" smtClean="0">
                <a:solidFill>
                  <a:srgbClr val="7030A0"/>
                </a:solidFill>
                <a:latin typeface="Times New Roman" pitchFamily="18" charset="0"/>
                <a:cs typeface="Times New Roman" pitchFamily="18" charset="0"/>
              </a:rPr>
              <a:t>LOCAL VARIABILITY MODELING FOR TEXT-INDEPENDENT SPEAKER VERIFICATION, </a:t>
            </a:r>
            <a:r>
              <a:rPr lang="en-US" sz="1600" dirty="0" err="1" smtClean="0">
                <a:solidFill>
                  <a:srgbClr val="7030A0"/>
                </a:solidFill>
                <a:latin typeface="Times New Roman" pitchFamily="18" charset="0"/>
                <a:cs typeface="Times New Roman" pitchFamily="18" charset="0"/>
              </a:rPr>
              <a:t>Odysee</a:t>
            </a:r>
            <a:r>
              <a:rPr lang="en-US" sz="1600" dirty="0" smtClean="0">
                <a:solidFill>
                  <a:srgbClr val="7030A0"/>
                </a:solidFill>
                <a:latin typeface="Times New Roman" pitchFamily="18" charset="0"/>
                <a:cs typeface="Times New Roman" pitchFamily="18" charset="0"/>
              </a:rPr>
              <a:t> 2014</a:t>
            </a:r>
            <a:r>
              <a:rPr lang="en-US" sz="1600" dirty="0" smtClean="0">
                <a:latin typeface="Times New Roman" pitchFamily="18" charset="0"/>
                <a:cs typeface="Times New Roman" pitchFamily="18" charset="0"/>
              </a:rPr>
              <a:t>.</a:t>
            </a:r>
            <a:endParaRPr lang="en-US" sz="1600" dirty="0" smtClean="0">
              <a:solidFill>
                <a:srgbClr val="FF0000"/>
              </a:solidFill>
              <a:latin typeface="Times New Roman" pitchFamily="18" charset="0"/>
              <a:cs typeface="Times New Roman" pitchFamily="18" charset="0"/>
            </a:endParaRPr>
          </a:p>
        </p:txBody>
      </p:sp>
      <p:sp>
        <p:nvSpPr>
          <p:cNvPr id="9" name="Oval 8"/>
          <p:cNvSpPr/>
          <p:nvPr/>
        </p:nvSpPr>
        <p:spPr>
          <a:xfrm>
            <a:off x="3733800" y="304800"/>
            <a:ext cx="1524000" cy="609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a-IR" dirty="0" smtClean="0">
                <a:solidFill>
                  <a:schemeClr val="tx1"/>
                </a:solidFill>
                <a:cs typeface="B Lotus" pitchFamily="2" charset="-78"/>
              </a:rPr>
              <a:t>به نام خدا</a:t>
            </a:r>
            <a:endParaRPr lang="en-US" dirty="0">
              <a:solidFill>
                <a:schemeClr val="tx1"/>
              </a:solidFill>
              <a:cs typeface="B Lotus" pitchFamily="2" charset="-78"/>
            </a:endParaRPr>
          </a:p>
        </p:txBody>
      </p:sp>
      <p:pic>
        <p:nvPicPr>
          <p:cNvPr id="1027" name="Picture 3"/>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3886200" y="990600"/>
            <a:ext cx="1194435" cy="12058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0" y="304800"/>
            <a:ext cx="7990115" cy="64633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sz="1800" dirty="0"/>
              <a:t>با توجه به اینکه هر مولفه گوسی متغیر پنهانی جداگانه دارد، توزیع پسین به طور جداگانه تخمین زده </a:t>
            </a:r>
            <a:r>
              <a:rPr lang="fa-IR" sz="1800" dirty="0" smtClean="0"/>
              <a:t>می شود</a:t>
            </a:r>
            <a:r>
              <a:rPr lang="fa-IR" sz="1800" dirty="0"/>
              <a:t>. </a:t>
            </a:r>
            <a:r>
              <a:rPr lang="fa-IR" sz="1800" dirty="0" smtClean="0"/>
              <a:t>می توان </a:t>
            </a:r>
            <a:r>
              <a:rPr lang="fa-IR" sz="1800" dirty="0"/>
              <a:t>نشان داد که متغیرهای پنهان توزیع پسینی نرمال با میانگین و کوواریانس زیر دارند:</a:t>
            </a:r>
            <a:endParaRPr lang="en-US" sz="1800" dirty="0"/>
          </a:p>
        </p:txBody>
      </p:sp>
      <p:sp>
        <p:nvSpPr>
          <p:cNvPr id="9" name="Content Placeholder 2"/>
          <p:cNvSpPr txBox="1">
            <a:spLocks/>
          </p:cNvSpPr>
          <p:nvPr/>
        </p:nvSpPr>
        <p:spPr>
          <a:xfrm>
            <a:off x="783772" y="5418775"/>
            <a:ext cx="7620000" cy="9233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sz="1800" dirty="0" smtClean="0"/>
              <a:t>در </a:t>
            </a:r>
            <a:r>
              <a:rPr lang="fa-IR" sz="1800" dirty="0"/>
              <a:t>نتیجه بردار تنوعات </a:t>
            </a:r>
            <a:r>
              <a:rPr lang="en-US" sz="1800" dirty="0"/>
              <a:t>j</a:t>
            </a:r>
            <a:r>
              <a:rPr lang="fa-IR" sz="1800" dirty="0"/>
              <a:t>ρ بیانگر اطلاعات صوتی دریافت شده از </a:t>
            </a:r>
            <a:r>
              <a:rPr lang="en-US" sz="1800" dirty="0"/>
              <a:t>C</a:t>
            </a:r>
            <a:r>
              <a:rPr lang="fa-IR" sz="1800" dirty="0"/>
              <a:t> مولفه گوسی با نگاشت بر محور </a:t>
            </a:r>
            <a:r>
              <a:rPr lang="en-US" sz="1800" dirty="0" err="1"/>
              <a:t>vj</a:t>
            </a:r>
            <a:r>
              <a:rPr lang="fa-IR" sz="1800" dirty="0"/>
              <a:t> است. پس از آنجا که هر مولفه گوسی را مرتبط با اطلاعات آوایی متفاوتی در نظر گرفته­ایم، بردار تنوعات محلی (</a:t>
            </a:r>
            <a:r>
              <a:rPr lang="en-US" sz="1800" dirty="0"/>
              <a:t>j</a:t>
            </a:r>
            <a:r>
              <a:rPr lang="fa-IR" sz="1800" dirty="0"/>
              <a:t>ρ) بیانگر کل اطلاعات آوایی در جهتی خاص است.</a:t>
            </a:r>
            <a:endParaRPr lang="en-US" sz="1800"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3200" y="1143000"/>
            <a:ext cx="3124200" cy="42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24200" y="1600200"/>
            <a:ext cx="2371725" cy="438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67000" y="4724400"/>
            <a:ext cx="3971925" cy="4069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srcRect/>
          <a:stretch>
            <a:fillRect/>
          </a:stretch>
        </p:blipFill>
        <p:spPr bwMode="auto">
          <a:xfrm>
            <a:off x="828675" y="2409825"/>
            <a:ext cx="748665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29217" y="236547"/>
            <a:ext cx="7620000" cy="150810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sz="1800" dirty="0"/>
              <a:t>استخراج ماتریس نگاشت به دلیل اتصال اضافی پارامترهای فرض شده در روش </a:t>
            </a:r>
            <a:r>
              <a:rPr lang="en-US" sz="1800" dirty="0"/>
              <a:t> LVM </a:t>
            </a:r>
            <a:r>
              <a:rPr lang="fa-IR" sz="1800" dirty="0"/>
              <a:t>نسبت به روش </a:t>
            </a:r>
            <a:r>
              <a:rPr lang="en-US" sz="1800" dirty="0"/>
              <a:t>TVM</a:t>
            </a:r>
            <a:r>
              <a:rPr lang="fa-IR" sz="1800" dirty="0"/>
              <a:t> </a:t>
            </a:r>
            <a:r>
              <a:rPr lang="fa-IR" sz="1800" dirty="0" smtClean="0"/>
              <a:t>مشکل تر </a:t>
            </a:r>
            <a:r>
              <a:rPr lang="fa-IR" sz="1800" dirty="0"/>
              <a:t>است.</a:t>
            </a:r>
            <a:endParaRPr lang="en-US" sz="1800" dirty="0"/>
          </a:p>
          <a:p>
            <a:r>
              <a:rPr lang="fa-IR" sz="1800" dirty="0"/>
              <a:t> بدین دلیل پارامترهای مدل با استفاده از الگوریتم تکراری </a:t>
            </a:r>
            <a:r>
              <a:rPr lang="en-US" sz="1800" dirty="0"/>
              <a:t>EM</a:t>
            </a:r>
            <a:r>
              <a:rPr lang="fa-IR" sz="1800" dirty="0"/>
              <a:t> برای بهنیه­سازی تابع </a:t>
            </a:r>
            <a:r>
              <a:rPr lang="fa-IR" sz="1800" dirty="0" smtClean="0"/>
              <a:t>درست نمایی </a:t>
            </a:r>
            <a:r>
              <a:rPr lang="fa-IR" sz="1800" dirty="0"/>
              <a:t>بدست </a:t>
            </a:r>
            <a:r>
              <a:rPr lang="fa-IR" sz="1800" dirty="0" smtClean="0"/>
              <a:t>میآید</a:t>
            </a:r>
            <a:r>
              <a:rPr lang="fa-IR" sz="1800" dirty="0"/>
              <a:t>. </a:t>
            </a:r>
          </a:p>
          <a:p>
            <a:r>
              <a:rPr lang="fa-IR" sz="1800" dirty="0"/>
              <a:t>بدین منظور به جای عبارت </a:t>
            </a:r>
            <a:r>
              <a:rPr lang="fa-IR" sz="1800" dirty="0" smtClean="0"/>
              <a:t>درست نمایی </a:t>
            </a:r>
            <a:r>
              <a:rPr lang="fa-IR" sz="1800" dirty="0"/>
              <a:t>تابع کمکی زیر بیشینه می­شود</a:t>
            </a:r>
            <a:r>
              <a:rPr lang="fa-IR" sz="1800" dirty="0" smtClean="0"/>
              <a:t>:</a:t>
            </a:r>
            <a:endParaRPr lang="en-US" sz="1800" dirty="0"/>
          </a:p>
        </p:txBody>
      </p:sp>
      <p:sp>
        <p:nvSpPr>
          <p:cNvPr id="12" name="Content Placeholder 2"/>
          <p:cNvSpPr txBox="1">
            <a:spLocks/>
          </p:cNvSpPr>
          <p:nvPr/>
        </p:nvSpPr>
        <p:spPr>
          <a:xfrm>
            <a:off x="6731795" y="2764971"/>
            <a:ext cx="1569696" cy="70788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buNone/>
            </a:pPr>
            <a:r>
              <a:rPr lang="fa-IR" dirty="0"/>
              <a:t>با صفر قرار دادن مشتقات داریم:</a:t>
            </a:r>
            <a:endParaRPr lang="en-US" dirty="0"/>
          </a:p>
        </p:txBody>
      </p:sp>
      <p:sp>
        <p:nvSpPr>
          <p:cNvPr id="13" name="Content Placeholder 2"/>
          <p:cNvSpPr txBox="1">
            <a:spLocks/>
          </p:cNvSpPr>
          <p:nvPr/>
        </p:nvSpPr>
        <p:spPr>
          <a:xfrm>
            <a:off x="800099" y="4087743"/>
            <a:ext cx="7581901" cy="7078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buNone/>
            </a:pPr>
            <a:r>
              <a:rPr lang="fa-IR" dirty="0"/>
              <a:t>برای محاسبه </a:t>
            </a:r>
            <a:r>
              <a:rPr lang="en-US" dirty="0"/>
              <a:t>V</a:t>
            </a:r>
            <a:r>
              <a:rPr lang="fa-IR" dirty="0"/>
              <a:t> و </a:t>
            </a:r>
            <a:r>
              <a:rPr lang="fa-IR" dirty="0" smtClean="0"/>
              <a:t>ساده سازی </a:t>
            </a:r>
            <a:r>
              <a:rPr lang="fa-IR" dirty="0"/>
              <a:t>عبارات ماتریس کوواریانس (</a:t>
            </a:r>
            <a:r>
              <a:rPr lang="en-US" baseline="-25000" dirty="0"/>
              <a:t>c</a:t>
            </a:r>
            <a:r>
              <a:rPr lang="fa-IR" dirty="0"/>
              <a:t>∑) قطری فرض شده است. با این فرض ماتریس </a:t>
            </a:r>
            <a:r>
              <a:rPr lang="en-US" dirty="0"/>
              <a:t>V</a:t>
            </a:r>
            <a:r>
              <a:rPr lang="fa-IR" dirty="0"/>
              <a:t> به صورت زیر محاسبه </a:t>
            </a:r>
            <a:r>
              <a:rPr lang="fa-IR" dirty="0" smtClean="0"/>
              <a:t>می شود</a:t>
            </a:r>
            <a:endParaRPr lang="en-US" dirty="0"/>
          </a:p>
        </p:txBody>
      </p:sp>
      <p:sp>
        <p:nvSpPr>
          <p:cNvPr id="14" name="Content Placeholder 2"/>
          <p:cNvSpPr txBox="1">
            <a:spLocks/>
          </p:cNvSpPr>
          <p:nvPr/>
        </p:nvSpPr>
        <p:spPr>
          <a:xfrm>
            <a:off x="1753734" y="6267450"/>
            <a:ext cx="5370965"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lgn="ctr">
              <a:buNone/>
            </a:pPr>
            <a:r>
              <a:rPr lang="fa-IR" dirty="0"/>
              <a:t>روابط </a:t>
            </a:r>
            <a:r>
              <a:rPr lang="fa-IR" dirty="0" smtClean="0"/>
              <a:t>فوق مرحله </a:t>
            </a:r>
            <a:r>
              <a:rPr lang="en-US" dirty="0"/>
              <a:t>M</a:t>
            </a:r>
            <a:r>
              <a:rPr lang="fa-IR" dirty="0"/>
              <a:t> الگوریتم </a:t>
            </a:r>
            <a:r>
              <a:rPr lang="en-US" dirty="0"/>
              <a:t>EM</a:t>
            </a:r>
            <a:r>
              <a:rPr lang="fa-IR" dirty="0"/>
              <a:t> را تشکیل </a:t>
            </a:r>
            <a:r>
              <a:rPr lang="fa-IR" dirty="0" smtClean="0"/>
              <a:t>می دهد.</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62717" y="1886967"/>
            <a:ext cx="4953000" cy="65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2717" y="2671474"/>
            <a:ext cx="4324350"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18380" y="3317065"/>
            <a:ext cx="4619625"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72279" y="4896581"/>
            <a:ext cx="3705225"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8" name="Picture 10"/>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272279" y="5486400"/>
            <a:ext cx="1924050" cy="73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286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روش </a:t>
            </a:r>
            <a:r>
              <a:rPr lang="en-US" sz="3200" dirty="0" smtClean="0">
                <a:solidFill>
                  <a:schemeClr val="tx1"/>
                </a:solidFill>
                <a:cs typeface="B Lotus" pitchFamily="2" charset="-78"/>
              </a:rPr>
              <a:t>PLDA</a:t>
            </a:r>
            <a:endParaRPr lang="en-US" sz="3200" dirty="0">
              <a:solidFill>
                <a:schemeClr val="tx1"/>
              </a:solidFill>
              <a:cs typeface="B Lotus" pitchFamily="2" charset="-78"/>
            </a:endParaRPr>
          </a:p>
        </p:txBody>
      </p:sp>
      <p:pic>
        <p:nvPicPr>
          <p:cNvPr id="4" name="Picture 3"/>
          <p:cNvPicPr/>
          <p:nvPr/>
        </p:nvPicPr>
        <p:blipFill>
          <a:blip r:embed="rId2" cstate="print"/>
          <a:srcRect/>
          <a:stretch>
            <a:fillRect/>
          </a:stretch>
        </p:blipFill>
        <p:spPr bwMode="auto">
          <a:xfrm>
            <a:off x="3324180" y="2743201"/>
            <a:ext cx="2495640" cy="381000"/>
          </a:xfrm>
          <a:prstGeom prst="rect">
            <a:avLst/>
          </a:prstGeom>
          <a:noFill/>
          <a:ln w="19050">
            <a:solidFill>
              <a:schemeClr val="tx1"/>
            </a:solidFill>
            <a:miter lim="800000"/>
            <a:headEnd/>
            <a:tailEnd/>
          </a:ln>
        </p:spPr>
      </p:pic>
      <p:sp>
        <p:nvSpPr>
          <p:cNvPr id="5" name="Content Placeholder 2"/>
          <p:cNvSpPr txBox="1">
            <a:spLocks/>
          </p:cNvSpPr>
          <p:nvPr/>
        </p:nvSpPr>
        <p:spPr>
          <a:xfrm>
            <a:off x="762000" y="1156655"/>
            <a:ext cx="7620000" cy="132343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در روش </a:t>
            </a:r>
            <a:r>
              <a:rPr lang="en-US" dirty="0"/>
              <a:t>PLDA</a:t>
            </a:r>
            <a:r>
              <a:rPr lang="fa-IR" dirty="0"/>
              <a:t>،  بردار </a:t>
            </a:r>
            <a:r>
              <a:rPr lang="en-US" dirty="0" err="1"/>
              <a:t>ivector</a:t>
            </a:r>
            <a:r>
              <a:rPr lang="fa-IR" dirty="0"/>
              <a:t> (</a:t>
            </a:r>
            <a:r>
              <a:rPr lang="en-US" dirty="0"/>
              <a:t>w</a:t>
            </a:r>
            <a:r>
              <a:rPr lang="fa-IR" dirty="0"/>
              <a:t>) به صورت زیر مدل </a:t>
            </a:r>
            <a:r>
              <a:rPr lang="fa-IR" dirty="0" smtClean="0"/>
              <a:t>می شود</a:t>
            </a:r>
            <a:r>
              <a:rPr lang="fa-IR" dirty="0"/>
              <a:t>:</a:t>
            </a:r>
            <a:endParaRPr lang="en-US" dirty="0"/>
          </a:p>
          <a:p>
            <a:r>
              <a:rPr lang="fa-IR" dirty="0"/>
              <a:t>در این رابطه </a:t>
            </a:r>
            <a:r>
              <a:rPr lang="en-US" dirty="0"/>
              <a:t>m</a:t>
            </a:r>
            <a:r>
              <a:rPr lang="fa-IR" dirty="0"/>
              <a:t> بردار میانگین </a:t>
            </a:r>
            <a:r>
              <a:rPr lang="en-US" dirty="0" err="1"/>
              <a:t>ivector</a:t>
            </a:r>
            <a:r>
              <a:rPr lang="fa-IR" dirty="0"/>
              <a:t> ها، </a:t>
            </a:r>
            <a:r>
              <a:rPr lang="en-US" dirty="0"/>
              <a:t>y</a:t>
            </a:r>
            <a:r>
              <a:rPr lang="fa-IR" dirty="0"/>
              <a:t> و </a:t>
            </a:r>
            <a:r>
              <a:rPr lang="en-US" dirty="0"/>
              <a:t>z</a:t>
            </a:r>
            <a:r>
              <a:rPr lang="fa-IR" dirty="0"/>
              <a:t> به ترتیب بردارهای تصادفی مربوط به تنوعات گوینده و کانال است. این دو بردار مستقل با توزیع نرمال در نظر گرفته </a:t>
            </a:r>
            <a:r>
              <a:rPr lang="fa-IR" dirty="0" smtClean="0"/>
              <a:t>می شود</a:t>
            </a:r>
            <a:r>
              <a:rPr lang="fa-IR" dirty="0"/>
              <a:t>. تنوعات گوینده با </a:t>
            </a:r>
            <a:r>
              <a:rPr lang="en-US" dirty="0"/>
              <a:t>V</a:t>
            </a:r>
            <a:r>
              <a:rPr lang="fa-IR" dirty="0"/>
              <a:t> و تنوعات کانال با </a:t>
            </a:r>
            <a:r>
              <a:rPr lang="en-US" dirty="0"/>
              <a:t>D</a:t>
            </a:r>
            <a:r>
              <a:rPr lang="fa-IR" dirty="0"/>
              <a:t> مدل شده است</a:t>
            </a:r>
            <a:r>
              <a:rPr lang="en-US" dirty="0"/>
              <a:t>. </a:t>
            </a:r>
          </a:p>
        </p:txBody>
      </p:sp>
      <p:sp>
        <p:nvSpPr>
          <p:cNvPr id="7" name="Content Placeholder 2"/>
          <p:cNvSpPr txBox="1">
            <a:spLocks/>
          </p:cNvSpPr>
          <p:nvPr/>
        </p:nvSpPr>
        <p:spPr>
          <a:xfrm>
            <a:off x="762000" y="3659088"/>
            <a:ext cx="7620000"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برای امتیازدهی دو </a:t>
            </a:r>
            <a:r>
              <a:rPr lang="en-US" dirty="0" err="1"/>
              <a:t>ivector</a:t>
            </a:r>
            <a:r>
              <a:rPr lang="fa-IR" dirty="0"/>
              <a:t> (</a:t>
            </a:r>
            <a:r>
              <a:rPr lang="en-US" dirty="0" err="1"/>
              <a:t>wj</a:t>
            </a:r>
            <a:r>
              <a:rPr lang="fa-IR" dirty="0"/>
              <a:t> و </a:t>
            </a:r>
            <a:r>
              <a:rPr lang="en-US" dirty="0" err="1"/>
              <a:t>wi</a:t>
            </a:r>
            <a:r>
              <a:rPr lang="fa-IR" dirty="0"/>
              <a:t>) نسبت </a:t>
            </a:r>
            <a:r>
              <a:rPr lang="en-US" dirty="0"/>
              <a:t>LLR</a:t>
            </a:r>
            <a:r>
              <a:rPr lang="fa-IR" dirty="0"/>
              <a:t> یکسان بودن گویندگان دو بردار بر متفاوت بودن گویندگان دو بردار به صورت زیر بدست </a:t>
            </a:r>
            <a:r>
              <a:rPr lang="fa-IR" dirty="0" smtClean="0"/>
              <a:t>می آید</a:t>
            </a:r>
            <a:r>
              <a:rPr lang="fa-IR" dirty="0"/>
              <a:t>. این نسبت به عنوان امتیاز نهایی مورد استفاده قرار </a:t>
            </a:r>
            <a:r>
              <a:rPr lang="fa-IR" dirty="0" smtClean="0"/>
              <a:t>می گیرد:</a:t>
            </a:r>
            <a:endParaRPr 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90837" y="5181600"/>
            <a:ext cx="3362325" cy="838200"/>
          </a:xfrm>
          <a:prstGeom prst="rect">
            <a:avLst/>
          </a:prstGeom>
          <a:noFill/>
          <a:ln w="19050">
            <a:solidFill>
              <a:schemeClr val="tx1"/>
            </a:solidFill>
            <a:miter lim="800000"/>
            <a:headEnd/>
            <a:tailEnd/>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286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روش </a:t>
            </a:r>
            <a:r>
              <a:rPr lang="en-US" sz="3200" dirty="0" smtClean="0">
                <a:solidFill>
                  <a:schemeClr val="tx1"/>
                </a:solidFill>
                <a:cs typeface="B Lotus" pitchFamily="2" charset="-78"/>
              </a:rPr>
              <a:t>PLDA</a:t>
            </a:r>
            <a:endParaRPr lang="en-US" sz="3200" dirty="0">
              <a:solidFill>
                <a:schemeClr val="tx1"/>
              </a:solidFill>
              <a:cs typeface="B Lotus" pitchFamily="2" charset="-78"/>
            </a:endParaRPr>
          </a:p>
        </p:txBody>
      </p:sp>
      <p:sp>
        <p:nvSpPr>
          <p:cNvPr id="3" name="Content Placeholder 2"/>
          <p:cNvSpPr txBox="1">
            <a:spLocks/>
          </p:cNvSpPr>
          <p:nvPr/>
        </p:nvSpPr>
        <p:spPr>
          <a:xfrm>
            <a:off x="5181600" y="1251857"/>
            <a:ext cx="3581400"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buNone/>
            </a:pPr>
            <a:r>
              <a:rPr lang="fa-IR" dirty="0"/>
              <a:t>این رابطه حل بسته­ای به </a:t>
            </a:r>
            <a:r>
              <a:rPr lang="fa-IR" dirty="0" smtClean="0"/>
              <a:t>زیر مقابل دارد</a:t>
            </a:r>
            <a:r>
              <a:rPr lang="fa-IR" dirty="0"/>
              <a:t>:</a:t>
            </a:r>
            <a:endParaRPr lang="en-US" dirty="0"/>
          </a:p>
        </p:txBody>
      </p:sp>
      <p:pic>
        <p:nvPicPr>
          <p:cNvPr id="4" name="Picture 3"/>
          <p:cNvPicPr/>
          <p:nvPr/>
        </p:nvPicPr>
        <p:blipFill>
          <a:blip r:embed="rId2" cstate="print"/>
          <a:srcRect/>
          <a:stretch>
            <a:fillRect/>
          </a:stretch>
        </p:blipFill>
        <p:spPr bwMode="auto">
          <a:xfrm>
            <a:off x="2693262" y="1828800"/>
            <a:ext cx="3988435" cy="609600"/>
          </a:xfrm>
          <a:prstGeom prst="rect">
            <a:avLst/>
          </a:prstGeom>
          <a:noFill/>
          <a:ln w="19050">
            <a:solidFill>
              <a:schemeClr val="tx1"/>
            </a:solidFill>
            <a:miter lim="800000"/>
            <a:headEnd/>
            <a:tailEnd/>
          </a:ln>
        </p:spPr>
      </p:pic>
      <p:pic>
        <p:nvPicPr>
          <p:cNvPr id="5" name="Picture 4"/>
          <p:cNvPicPr/>
          <p:nvPr/>
        </p:nvPicPr>
        <p:blipFill>
          <a:blip r:embed="rId3" cstate="print"/>
          <a:srcRect/>
          <a:stretch>
            <a:fillRect/>
          </a:stretch>
        </p:blipFill>
        <p:spPr bwMode="auto">
          <a:xfrm>
            <a:off x="2895600" y="2743200"/>
            <a:ext cx="3299369" cy="1752600"/>
          </a:xfrm>
          <a:prstGeom prst="rect">
            <a:avLst/>
          </a:prstGeom>
          <a:noFill/>
          <a:ln w="19050">
            <a:solidFill>
              <a:schemeClr val="tx1"/>
            </a:solidFill>
            <a:miter lim="800000"/>
            <a:headEnd/>
            <a:tailEnd/>
          </a:ln>
        </p:spPr>
      </p:pic>
      <p:sp>
        <p:nvSpPr>
          <p:cNvPr id="7" name="Content Placeholder 2"/>
          <p:cNvSpPr txBox="1">
            <a:spLocks/>
          </p:cNvSpPr>
          <p:nvPr/>
        </p:nvSpPr>
        <p:spPr>
          <a:xfrm>
            <a:off x="877480" y="4876800"/>
            <a:ext cx="7620000" cy="70788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buNone/>
            </a:pPr>
            <a:r>
              <a:rPr lang="fa-IR" dirty="0"/>
              <a:t>پارامترهای مدل </a:t>
            </a:r>
            <a:r>
              <a:rPr lang="en-US" dirty="0"/>
              <a:t>PLDA</a:t>
            </a:r>
            <a:r>
              <a:rPr lang="fa-IR" dirty="0"/>
              <a:t> تولید کننده (</a:t>
            </a:r>
            <a:r>
              <a:rPr lang="en-US" dirty="0"/>
              <a:t>m</a:t>
            </a:r>
            <a:r>
              <a:rPr lang="fa-IR" dirty="0"/>
              <a:t>،</a:t>
            </a:r>
            <a:r>
              <a:rPr lang="en-US" dirty="0"/>
              <a:t> V</a:t>
            </a:r>
            <a:r>
              <a:rPr lang="fa-IR" dirty="0"/>
              <a:t>و ∑) با استفاده از روش بیشینه کردن </a:t>
            </a:r>
            <a:r>
              <a:rPr lang="fa-IR" dirty="0" smtClean="0"/>
              <a:t>درستنمایی </a:t>
            </a:r>
            <a:r>
              <a:rPr lang="fa-IR" dirty="0"/>
              <a:t>(</a:t>
            </a:r>
            <a:r>
              <a:rPr lang="en-US" dirty="0"/>
              <a:t>ML</a:t>
            </a:r>
            <a:r>
              <a:rPr lang="fa-IR" dirty="0"/>
              <a:t>) بهینه </a:t>
            </a:r>
            <a:r>
              <a:rPr lang="fa-IR" dirty="0" smtClean="0"/>
              <a:t>می</a:t>
            </a:r>
            <a:r>
              <a:rPr lang="en-US" dirty="0" smtClean="0"/>
              <a:t> </a:t>
            </a:r>
            <a:r>
              <a:rPr lang="fa-IR" dirty="0" smtClean="0"/>
              <a:t>شود:</a:t>
            </a:r>
            <a:endParaRPr lang="en-US" dirty="0"/>
          </a:p>
        </p:txBody>
      </p:sp>
      <p:pic>
        <p:nvPicPr>
          <p:cNvPr id="2050" name="Picture 4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31692" y="5891696"/>
            <a:ext cx="4252015" cy="658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286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en-US" sz="3200" dirty="0" smtClean="0">
                <a:solidFill>
                  <a:schemeClr val="tx1"/>
                </a:solidFill>
                <a:cs typeface="B Lotus" pitchFamily="2" charset="-78"/>
              </a:rPr>
              <a:t>PLDA</a:t>
            </a:r>
            <a:r>
              <a:rPr lang="fa-IR" sz="3200" dirty="0" smtClean="0">
                <a:solidFill>
                  <a:schemeClr val="tx1"/>
                </a:solidFill>
                <a:cs typeface="B Lotus" pitchFamily="2" charset="-78"/>
              </a:rPr>
              <a:t> برای امتیازدهی روش </a:t>
            </a:r>
            <a:r>
              <a:rPr lang="en-US" sz="3200" dirty="0" smtClean="0">
                <a:solidFill>
                  <a:schemeClr val="tx1"/>
                </a:solidFill>
                <a:cs typeface="B Lotus" pitchFamily="2" charset="-78"/>
              </a:rPr>
              <a:t>LVM</a:t>
            </a:r>
            <a:endParaRPr lang="en-US" sz="3200" dirty="0">
              <a:solidFill>
                <a:schemeClr val="tx1"/>
              </a:solidFill>
              <a:cs typeface="B Lotus" pitchFamily="2" charset="-78"/>
            </a:endParaRPr>
          </a:p>
        </p:txBody>
      </p:sp>
      <p:sp>
        <p:nvSpPr>
          <p:cNvPr id="3" name="Content Placeholder 2"/>
          <p:cNvSpPr txBox="1">
            <a:spLocks/>
          </p:cNvSpPr>
          <p:nvPr/>
        </p:nvSpPr>
        <p:spPr>
          <a:xfrm>
            <a:off x="762000" y="1373088"/>
            <a:ext cx="7620000" cy="193899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در روش </a:t>
            </a:r>
            <a:r>
              <a:rPr lang="en-US" dirty="0"/>
              <a:t>LVM</a:t>
            </a:r>
            <a:r>
              <a:rPr lang="fa-IR" dirty="0"/>
              <a:t> تعداد </a:t>
            </a:r>
            <a:r>
              <a:rPr lang="en-US" dirty="0"/>
              <a:t>J</a:t>
            </a:r>
            <a:r>
              <a:rPr lang="fa-IR" dirty="0"/>
              <a:t> بردار تنوعات محلی برای هر فایل گفتاری بدست </a:t>
            </a:r>
            <a:r>
              <a:rPr lang="fa-IR" dirty="0" smtClean="0"/>
              <a:t>می</a:t>
            </a:r>
            <a:r>
              <a:rPr lang="en-US" dirty="0" smtClean="0"/>
              <a:t> </a:t>
            </a:r>
            <a:r>
              <a:rPr lang="fa-IR" dirty="0" smtClean="0"/>
              <a:t>آید</a:t>
            </a:r>
            <a:r>
              <a:rPr lang="fa-IR" dirty="0"/>
              <a:t>. </a:t>
            </a:r>
            <a:endParaRPr lang="en-US" dirty="0"/>
          </a:p>
          <a:p>
            <a:r>
              <a:rPr lang="fa-IR" dirty="0"/>
              <a:t>ابتدا روی دادگان تعلیم </a:t>
            </a:r>
            <a:r>
              <a:rPr lang="en-US" dirty="0"/>
              <a:t>PLDA</a:t>
            </a:r>
            <a:r>
              <a:rPr lang="fa-IR" dirty="0"/>
              <a:t> تعداد </a:t>
            </a:r>
            <a:r>
              <a:rPr lang="en-US" dirty="0"/>
              <a:t>J</a:t>
            </a:r>
            <a:r>
              <a:rPr lang="fa-IR" dirty="0"/>
              <a:t> مدل </a:t>
            </a:r>
            <a:r>
              <a:rPr lang="en-US" dirty="0"/>
              <a:t>PLDA</a:t>
            </a:r>
            <a:r>
              <a:rPr lang="fa-IR" dirty="0"/>
              <a:t> مجزا تعلیم داده </a:t>
            </a:r>
            <a:r>
              <a:rPr lang="fa-IR" dirty="0" smtClean="0"/>
              <a:t>می</a:t>
            </a:r>
            <a:r>
              <a:rPr lang="en-US" dirty="0" smtClean="0"/>
              <a:t> </a:t>
            </a:r>
            <a:r>
              <a:rPr lang="fa-IR" dirty="0" smtClean="0"/>
              <a:t>شود</a:t>
            </a:r>
            <a:r>
              <a:rPr lang="fa-IR" dirty="0"/>
              <a:t>. در مرحله تست نیز از هر داده تست </a:t>
            </a:r>
            <a:r>
              <a:rPr lang="en-US" dirty="0"/>
              <a:t>J</a:t>
            </a:r>
            <a:r>
              <a:rPr lang="fa-IR" dirty="0"/>
              <a:t>، بردار تنوعات محلی استخراج و </a:t>
            </a:r>
            <a:r>
              <a:rPr lang="en-US" dirty="0"/>
              <a:t>J</a:t>
            </a:r>
            <a:r>
              <a:rPr lang="fa-IR" dirty="0"/>
              <a:t> عدد مدل </a:t>
            </a:r>
            <a:r>
              <a:rPr lang="en-US" dirty="0"/>
              <a:t>PLDA</a:t>
            </a:r>
            <a:r>
              <a:rPr lang="fa-IR" dirty="0"/>
              <a:t> و </a:t>
            </a:r>
            <a:r>
              <a:rPr lang="en-US" dirty="0"/>
              <a:t>J</a:t>
            </a:r>
            <a:r>
              <a:rPr lang="fa-IR" dirty="0"/>
              <a:t> بردار امتیاز بدست </a:t>
            </a:r>
            <a:r>
              <a:rPr lang="fa-IR" dirty="0" smtClean="0"/>
              <a:t>می</a:t>
            </a:r>
            <a:r>
              <a:rPr lang="en-US" dirty="0" smtClean="0"/>
              <a:t> </a:t>
            </a:r>
            <a:r>
              <a:rPr lang="fa-IR" dirty="0" smtClean="0"/>
              <a:t>آید</a:t>
            </a:r>
            <a:r>
              <a:rPr lang="fa-IR" dirty="0"/>
              <a:t>.</a:t>
            </a:r>
            <a:endParaRPr lang="en-US" dirty="0"/>
          </a:p>
          <a:p>
            <a:r>
              <a:rPr lang="fa-IR" dirty="0" smtClean="0"/>
              <a:t>متوسط </a:t>
            </a:r>
            <a:r>
              <a:rPr lang="fa-IR" dirty="0"/>
              <a:t>این </a:t>
            </a:r>
            <a:r>
              <a:rPr lang="en-US" dirty="0"/>
              <a:t>J</a:t>
            </a:r>
            <a:r>
              <a:rPr lang="fa-IR" dirty="0"/>
              <a:t> امتیاز به عنوان امتیاز نهایی در نظر گرفته شده است. </a:t>
            </a:r>
            <a:endParaRPr lang="en-US" dirty="0"/>
          </a:p>
          <a:p>
            <a:r>
              <a:rPr lang="fa-IR" dirty="0"/>
              <a:t>بر اساس مدل </a:t>
            </a:r>
            <a:r>
              <a:rPr lang="en-US" dirty="0"/>
              <a:t>PLDA</a:t>
            </a:r>
            <a:r>
              <a:rPr lang="fa-IR" dirty="0"/>
              <a:t> برای بردار تنوعات محلی </a:t>
            </a:r>
            <a:r>
              <a:rPr lang="en-US" dirty="0"/>
              <a:t>j</a:t>
            </a:r>
            <a:r>
              <a:rPr lang="fa-IR" dirty="0"/>
              <a:t>ρ چگالی زیر در نظر گرفته </a:t>
            </a:r>
            <a:r>
              <a:rPr lang="fa-IR" dirty="0" smtClean="0"/>
              <a:t>می</a:t>
            </a:r>
            <a:r>
              <a:rPr lang="en-US" dirty="0" smtClean="0"/>
              <a:t> </a:t>
            </a:r>
            <a:r>
              <a:rPr lang="fa-IR" dirty="0" smtClean="0"/>
              <a:t>شود:</a:t>
            </a:r>
            <a:endParaRPr lang="en-US" dirty="0"/>
          </a:p>
        </p:txBody>
      </p:sp>
      <p:sp>
        <p:nvSpPr>
          <p:cNvPr id="5" name="Content Placeholder 2"/>
          <p:cNvSpPr txBox="1">
            <a:spLocks/>
          </p:cNvSpPr>
          <p:nvPr/>
        </p:nvSpPr>
        <p:spPr>
          <a:xfrm>
            <a:off x="914400" y="4725888"/>
            <a:ext cx="7467600"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در این رابطه </a:t>
            </a:r>
            <a:r>
              <a:rPr lang="en-US" dirty="0"/>
              <a:t>j</a:t>
            </a:r>
            <a:r>
              <a:rPr lang="fa-IR" dirty="0"/>
              <a:t>µ میانگین کلی بردار تنوعات محلی </a:t>
            </a:r>
            <a:r>
              <a:rPr lang="en-US" dirty="0"/>
              <a:t>j</a:t>
            </a:r>
            <a:r>
              <a:rPr lang="fa-IR" dirty="0"/>
              <a:t> ام و </a:t>
            </a:r>
            <a:r>
              <a:rPr lang="fa-IR" dirty="0" smtClean="0"/>
              <a:t>ماتریسهای </a:t>
            </a:r>
            <a:r>
              <a:rPr lang="en-US" dirty="0" err="1"/>
              <a:t>Fj</a:t>
            </a:r>
            <a:r>
              <a:rPr lang="fa-IR" dirty="0"/>
              <a:t> و </a:t>
            </a:r>
            <a:r>
              <a:rPr lang="en-US" dirty="0" err="1"/>
              <a:t>Gj</a:t>
            </a:r>
            <a:r>
              <a:rPr lang="fa-IR" dirty="0"/>
              <a:t> </a:t>
            </a:r>
            <a:r>
              <a:rPr lang="fa-IR" dirty="0" smtClean="0"/>
              <a:t>ماتریسهای </a:t>
            </a:r>
            <a:r>
              <a:rPr lang="fa-IR" dirty="0"/>
              <a:t>نگاشت به زیر فضای گوینده و کانال و </a:t>
            </a:r>
            <a:r>
              <a:rPr lang="en-US" dirty="0"/>
              <a:t>j</a:t>
            </a:r>
            <a:r>
              <a:rPr lang="fa-IR" dirty="0"/>
              <a:t>∑ ماتریس تنوعات باقیمانده است. بنابراین پارامترهای </a:t>
            </a:r>
            <a:r>
              <a:rPr lang="en-US" dirty="0"/>
              <a:t>PLDA</a:t>
            </a:r>
            <a:r>
              <a:rPr lang="fa-IR" dirty="0"/>
              <a:t> عبارتند از</a:t>
            </a:r>
            <a:r>
              <a:rPr lang="fa-IR" dirty="0" smtClean="0"/>
              <a:t>:</a:t>
            </a:r>
            <a:endParaRPr lang="en-US" dirty="0"/>
          </a:p>
        </p:txBody>
      </p:sp>
      <p:pic>
        <p:nvPicPr>
          <p:cNvPr id="7" name="Picture 6"/>
          <p:cNvPicPr/>
          <p:nvPr/>
        </p:nvPicPr>
        <p:blipFill>
          <a:blip r:embed="rId2" cstate="print"/>
          <a:srcRect/>
          <a:stretch>
            <a:fillRect/>
          </a:stretch>
        </p:blipFill>
        <p:spPr bwMode="auto">
          <a:xfrm>
            <a:off x="3814604" y="5955299"/>
            <a:ext cx="1743392" cy="347799"/>
          </a:xfrm>
          <a:prstGeom prst="rect">
            <a:avLst/>
          </a:prstGeom>
          <a:noFill/>
          <a:ln w="19050">
            <a:solidFill>
              <a:schemeClr val="tx1"/>
            </a:solidFill>
            <a:miter lim="800000"/>
            <a:headEnd/>
            <a:tailEnd/>
          </a:ln>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81200" y="3810000"/>
            <a:ext cx="5410200" cy="523875"/>
          </a:xfrm>
          <a:prstGeom prst="rect">
            <a:avLst/>
          </a:prstGeom>
          <a:noFill/>
          <a:ln w="19050">
            <a:solidFill>
              <a:schemeClr val="tx1"/>
            </a:solidFill>
            <a:miter lim="800000"/>
            <a:headEnd/>
            <a:tailEnd/>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743200" y="228600"/>
            <a:ext cx="35052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دادگان و آزمایش مقاله</a:t>
            </a:r>
            <a:endParaRPr lang="en-US" sz="3200" dirty="0">
              <a:solidFill>
                <a:schemeClr val="tx1"/>
              </a:solidFill>
              <a:cs typeface="B Lotus" pitchFamily="2" charset="-78"/>
            </a:endParaRPr>
          </a:p>
        </p:txBody>
      </p:sp>
      <p:sp>
        <p:nvSpPr>
          <p:cNvPr id="3" name="Content Placeholder 2"/>
          <p:cNvSpPr txBox="1">
            <a:spLocks/>
          </p:cNvSpPr>
          <p:nvPr/>
        </p:nvSpPr>
        <p:spPr>
          <a:xfrm>
            <a:off x="838200" y="1447800"/>
            <a:ext cx="7315200" cy="224676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smtClean="0"/>
              <a:t>آزمایشهای </a:t>
            </a:r>
            <a:r>
              <a:rPr lang="fa-IR" dirty="0"/>
              <a:t>مقاله روی دادگان </a:t>
            </a:r>
            <a:r>
              <a:rPr lang="en-US" dirty="0" smtClean="0"/>
              <a:t> NIST2008 </a:t>
            </a:r>
            <a:r>
              <a:rPr lang="fa-IR" dirty="0"/>
              <a:t>و </a:t>
            </a:r>
            <a:r>
              <a:rPr lang="en-US" dirty="0"/>
              <a:t>NIST2010</a:t>
            </a:r>
            <a:r>
              <a:rPr lang="fa-IR" dirty="0"/>
              <a:t> انجام شده </a:t>
            </a:r>
            <a:r>
              <a:rPr lang="fa-IR" dirty="0" smtClean="0"/>
              <a:t>است.</a:t>
            </a:r>
          </a:p>
          <a:p>
            <a:r>
              <a:rPr lang="fa-IR" dirty="0" smtClean="0"/>
              <a:t>از </a:t>
            </a:r>
            <a:r>
              <a:rPr lang="fa-IR" dirty="0"/>
              <a:t>معیار خطای </a:t>
            </a:r>
            <a:r>
              <a:rPr lang="en-US" dirty="0"/>
              <a:t>CDET</a:t>
            </a:r>
            <a:r>
              <a:rPr lang="fa-IR" dirty="0"/>
              <a:t> و </a:t>
            </a:r>
            <a:r>
              <a:rPr lang="en-US" dirty="0" smtClean="0"/>
              <a:t> EER </a:t>
            </a:r>
            <a:r>
              <a:rPr lang="fa-IR" dirty="0"/>
              <a:t>استفاده شده است</a:t>
            </a:r>
            <a:r>
              <a:rPr lang="fa-IR" dirty="0" smtClean="0"/>
              <a:t>.</a:t>
            </a:r>
            <a:endParaRPr lang="en-US" dirty="0" smtClean="0"/>
          </a:p>
          <a:p>
            <a:r>
              <a:rPr lang="fa-IR" dirty="0" smtClean="0"/>
              <a:t> </a:t>
            </a:r>
            <a:r>
              <a:rPr lang="fa-IR" dirty="0"/>
              <a:t>بردار ویژگی استخراجی </a:t>
            </a:r>
            <a:r>
              <a:rPr lang="en-US" dirty="0"/>
              <a:t>MFCC</a:t>
            </a:r>
            <a:r>
              <a:rPr lang="fa-IR" dirty="0"/>
              <a:t> با بعد 57 است</a:t>
            </a:r>
            <a:r>
              <a:rPr lang="fa-IR" dirty="0" smtClean="0"/>
              <a:t>.</a:t>
            </a:r>
            <a:endParaRPr lang="en-US" dirty="0" smtClean="0"/>
          </a:p>
          <a:p>
            <a:r>
              <a:rPr lang="fa-IR" dirty="0" smtClean="0"/>
              <a:t> </a:t>
            </a:r>
            <a:r>
              <a:rPr lang="fa-IR" dirty="0"/>
              <a:t>تعداد </a:t>
            </a:r>
            <a:r>
              <a:rPr lang="fa-IR" dirty="0" smtClean="0"/>
              <a:t>مولفه</a:t>
            </a:r>
            <a:r>
              <a:rPr lang="en-US" dirty="0" smtClean="0"/>
              <a:t> </a:t>
            </a:r>
            <a:r>
              <a:rPr lang="fa-IR" dirty="0" smtClean="0"/>
              <a:t>های </a:t>
            </a:r>
            <a:r>
              <a:rPr lang="fa-IR" dirty="0"/>
              <a:t>گوسی 512 و بعد زیر فضای روش </a:t>
            </a:r>
            <a:r>
              <a:rPr lang="en-US" dirty="0"/>
              <a:t>TVM</a:t>
            </a:r>
            <a:r>
              <a:rPr lang="fa-IR" dirty="0"/>
              <a:t> برابر 400 و روش </a:t>
            </a:r>
            <a:r>
              <a:rPr lang="en-US" dirty="0"/>
              <a:t>LVM</a:t>
            </a:r>
            <a:r>
              <a:rPr lang="fa-IR" dirty="0"/>
              <a:t> برابر 57 در نظر گرفته شده است</a:t>
            </a:r>
            <a:r>
              <a:rPr lang="fa-IR" dirty="0" smtClean="0"/>
              <a:t>.</a:t>
            </a:r>
            <a:endParaRPr lang="en-US" dirty="0" smtClean="0"/>
          </a:p>
          <a:p>
            <a:r>
              <a:rPr lang="fa-IR" dirty="0" smtClean="0"/>
              <a:t> </a:t>
            </a:r>
            <a:r>
              <a:rPr lang="fa-IR" dirty="0"/>
              <a:t>در جدول زیر نتایج </a:t>
            </a:r>
            <a:r>
              <a:rPr lang="fa-IR" dirty="0" smtClean="0"/>
              <a:t>آزمایشهای </a:t>
            </a:r>
            <a:r>
              <a:rPr lang="fa-IR" dirty="0"/>
              <a:t>مقاله مرجع به تفکیک برای دو جنس زن و مرد آورده شده است</a:t>
            </a:r>
            <a:r>
              <a:rPr lang="fa-IR" dirty="0" smtClean="0"/>
              <a:t>:</a:t>
            </a:r>
            <a:endParaRPr lang="en-US" dirty="0"/>
          </a:p>
        </p:txBody>
      </p:sp>
      <p:pic>
        <p:nvPicPr>
          <p:cNvPr id="4" name="Picture 3"/>
          <p:cNvPicPr/>
          <p:nvPr/>
        </p:nvPicPr>
        <p:blipFill>
          <a:blip r:embed="rId2" cstate="print"/>
          <a:srcRect/>
          <a:stretch>
            <a:fillRect/>
          </a:stretch>
        </p:blipFill>
        <p:spPr bwMode="auto">
          <a:xfrm>
            <a:off x="2667000" y="4038600"/>
            <a:ext cx="4009390" cy="2362200"/>
          </a:xfrm>
          <a:prstGeom prst="rect">
            <a:avLst/>
          </a:prstGeom>
          <a:noFill/>
          <a:ln w="19050">
            <a:solidFill>
              <a:srgbClr val="FF0000"/>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733800" y="228600"/>
            <a:ext cx="15240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دادگان</a:t>
            </a:r>
            <a:endParaRPr lang="en-US" sz="3200" dirty="0">
              <a:solidFill>
                <a:schemeClr val="tx1"/>
              </a:solidFill>
              <a:cs typeface="B Lotus" pitchFamily="2" charset="-78"/>
            </a:endParaRPr>
          </a:p>
        </p:txBody>
      </p:sp>
      <p:sp>
        <p:nvSpPr>
          <p:cNvPr id="4" name="Content Placeholder 2"/>
          <p:cNvSpPr txBox="1">
            <a:spLocks/>
          </p:cNvSpPr>
          <p:nvPr/>
        </p:nvSpPr>
        <p:spPr>
          <a:xfrm>
            <a:off x="647700" y="1387733"/>
            <a:ext cx="7620000" cy="10156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برای </a:t>
            </a:r>
            <a:r>
              <a:rPr lang="fa-IR" dirty="0" smtClean="0"/>
              <a:t>پیاده</a:t>
            </a:r>
            <a:r>
              <a:rPr lang="en-US" dirty="0" smtClean="0"/>
              <a:t> </a:t>
            </a:r>
            <a:r>
              <a:rPr lang="fa-IR" dirty="0" smtClean="0"/>
              <a:t>سازی </a:t>
            </a:r>
            <a:r>
              <a:rPr lang="fa-IR" dirty="0"/>
              <a:t>آزمایشات از دادگان </a:t>
            </a:r>
            <a:r>
              <a:rPr lang="en-US" dirty="0"/>
              <a:t>NIST2004</a:t>
            </a:r>
            <a:r>
              <a:rPr lang="fa-IR" dirty="0"/>
              <a:t> استفاده شده است. این دادگان شامل 296 گوینده مختلف و به زبان انگلیسی است. دادگان تلفنی است و از هر گوینده حداقل 8 داده با </a:t>
            </a:r>
            <a:r>
              <a:rPr lang="fa-IR" dirty="0" smtClean="0"/>
              <a:t>طول پنج </a:t>
            </a:r>
            <a:r>
              <a:rPr lang="fa-IR" dirty="0"/>
              <a:t>دقیقه موجود </a:t>
            </a:r>
            <a:r>
              <a:rPr lang="fa-IR" dirty="0" smtClean="0"/>
              <a:t>است.  </a:t>
            </a:r>
            <a:endParaRPr lang="en-US" dirty="0"/>
          </a:p>
        </p:txBody>
      </p:sp>
      <p:sp>
        <p:nvSpPr>
          <p:cNvPr id="5" name="Content Placeholder 2"/>
          <p:cNvSpPr txBox="1">
            <a:spLocks/>
          </p:cNvSpPr>
          <p:nvPr/>
        </p:nvSpPr>
        <p:spPr>
          <a:xfrm>
            <a:off x="615043" y="2834045"/>
            <a:ext cx="7620000"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دادگان تعلیم مدل </a:t>
            </a:r>
            <a:r>
              <a:rPr lang="en-US" dirty="0"/>
              <a:t>UBM</a:t>
            </a:r>
            <a:r>
              <a:rPr lang="fa-IR" dirty="0"/>
              <a:t>: از حدود 85 گوینده (و در مجموع 850 فایل) برای تعلیم مدل گوسی جهانی استفاده شده است. </a:t>
            </a:r>
            <a:r>
              <a:rPr lang="fa-IR" dirty="0" smtClean="0"/>
              <a:t>همانطور </a:t>
            </a:r>
            <a:r>
              <a:rPr lang="fa-IR" dirty="0"/>
              <a:t>که در زیر </a:t>
            </a:r>
            <a:r>
              <a:rPr lang="fa-IR" dirty="0" smtClean="0"/>
              <a:t>بخشهای </a:t>
            </a:r>
            <a:r>
              <a:rPr lang="fa-IR" dirty="0"/>
              <a:t>قبل عنوان شد از پارامترهای این مدل در مرحله استخراج آمارگان مرحله صفر و یک برای استخراج زیر فضای تنوعات کلی و محلی استفاده </a:t>
            </a:r>
            <a:r>
              <a:rPr lang="fa-IR" dirty="0" smtClean="0"/>
              <a:t>می</a:t>
            </a:r>
            <a:r>
              <a:rPr lang="en-US" dirty="0" smtClean="0"/>
              <a:t> </a:t>
            </a:r>
            <a:r>
              <a:rPr lang="fa-IR" dirty="0" smtClean="0"/>
              <a:t>شود</a:t>
            </a:r>
            <a:r>
              <a:rPr lang="fa-IR" dirty="0"/>
              <a:t>.</a:t>
            </a:r>
            <a:endParaRPr lang="en-US" dirty="0"/>
          </a:p>
        </p:txBody>
      </p:sp>
      <p:sp>
        <p:nvSpPr>
          <p:cNvPr id="7" name="Content Placeholder 2"/>
          <p:cNvSpPr txBox="1">
            <a:spLocks/>
          </p:cNvSpPr>
          <p:nvPr/>
        </p:nvSpPr>
        <p:spPr>
          <a:xfrm>
            <a:off x="647700" y="4512716"/>
            <a:ext cx="7620000" cy="132343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دادگان تعلیم مدل </a:t>
            </a:r>
            <a:r>
              <a:rPr lang="en-US" dirty="0"/>
              <a:t>PLDA</a:t>
            </a:r>
            <a:r>
              <a:rPr lang="fa-IR" dirty="0"/>
              <a:t>: از 200 گوینده از دادگان </a:t>
            </a:r>
            <a:r>
              <a:rPr lang="en-US" dirty="0"/>
              <a:t>NIST2004</a:t>
            </a:r>
            <a:r>
              <a:rPr lang="fa-IR" dirty="0"/>
              <a:t> برای تعلیم مدل </a:t>
            </a:r>
            <a:r>
              <a:rPr lang="en-US" dirty="0"/>
              <a:t>PLDA</a:t>
            </a:r>
            <a:r>
              <a:rPr lang="fa-IR" dirty="0"/>
              <a:t> استفاده شده </a:t>
            </a:r>
            <a:r>
              <a:rPr lang="fa-IR" dirty="0" smtClean="0"/>
              <a:t>است. مدل </a:t>
            </a:r>
            <a:r>
              <a:rPr lang="en-US" dirty="0"/>
              <a:t>PLDA</a:t>
            </a:r>
            <a:r>
              <a:rPr lang="fa-IR" dirty="0"/>
              <a:t> برای تعلیم توزیع </a:t>
            </a:r>
            <a:r>
              <a:rPr lang="en-US" dirty="0" err="1"/>
              <a:t>ivector</a:t>
            </a:r>
            <a:r>
              <a:rPr lang="fa-IR" dirty="0"/>
              <a:t> ها و جداسازی زیر فضای تنوعات ناخواسته استفاده </a:t>
            </a:r>
            <a:r>
              <a:rPr lang="fa-IR" dirty="0" smtClean="0"/>
              <a:t>می</a:t>
            </a:r>
            <a:r>
              <a:rPr lang="en-US" dirty="0" smtClean="0"/>
              <a:t> </a:t>
            </a:r>
            <a:r>
              <a:rPr lang="fa-IR" dirty="0" smtClean="0"/>
              <a:t>شود </a:t>
            </a:r>
            <a:r>
              <a:rPr lang="fa-IR" dirty="0"/>
              <a:t>و برای تعلیم آن نیاز به دادگانی با تعداد گوینده زیاد و از هر گوینده چندین نمونه فایل است.</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733800" y="228600"/>
            <a:ext cx="1828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دادگان</a:t>
            </a:r>
            <a:endParaRPr lang="en-US" sz="3200" dirty="0">
              <a:solidFill>
                <a:schemeClr val="tx1"/>
              </a:solidFill>
              <a:cs typeface="B Lotus" pitchFamily="2" charset="-78"/>
            </a:endParaRPr>
          </a:p>
        </p:txBody>
      </p:sp>
      <p:sp>
        <p:nvSpPr>
          <p:cNvPr id="4" name="Content Placeholder 2"/>
          <p:cNvSpPr txBox="1">
            <a:spLocks/>
          </p:cNvSpPr>
          <p:nvPr/>
        </p:nvSpPr>
        <p:spPr>
          <a:xfrm>
            <a:off x="685800" y="1752600"/>
            <a:ext cx="7620000" cy="163121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دادگان تعلیم و تست مدل گویندگان هدف: ده گوینده مختلف از این مجموعه داده به عنوان گویندگان هدف در نظر گرفته شده است. از هر گوینده یک داده برای تعلیم و هفت داده دیگر برای تست در نظر گرفته شده است. دادگان تست گویندگان هدف دادگانی است که سیستم شناسایی گوینده در بهترین حالت باید کلیه آنها را قبول کند (تشخیص هویت دهد</a:t>
            </a:r>
            <a:r>
              <a:rPr lang="fa-IR" dirty="0" smtClean="0"/>
              <a:t>).</a:t>
            </a:r>
            <a:endParaRPr lang="en-US" dirty="0"/>
          </a:p>
        </p:txBody>
      </p:sp>
      <p:sp>
        <p:nvSpPr>
          <p:cNvPr id="5" name="Content Placeholder 2"/>
          <p:cNvSpPr txBox="1">
            <a:spLocks/>
          </p:cNvSpPr>
          <p:nvPr/>
        </p:nvSpPr>
        <p:spPr>
          <a:xfrm>
            <a:off x="685800" y="4114800"/>
            <a:ext cx="7620000"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دادگان غیر هدف: تعداد 200 فایل از دادگان </a:t>
            </a:r>
            <a:r>
              <a:rPr lang="en-US" dirty="0"/>
              <a:t>NIST2003</a:t>
            </a:r>
            <a:r>
              <a:rPr lang="fa-IR" dirty="0"/>
              <a:t> به زبان انگلیسی به عنوان دادگان غیر هدف در نظر گرفته شده است. دادگان غیر هدف دادگانی است که سیستم شناسایی گوینده باید در بهتری حالت کلیه آنها را رد کند</a:t>
            </a:r>
            <a:r>
              <a:rPr lang="fa-IR" dirty="0" smtClean="0"/>
              <a:t>.</a:t>
            </a:r>
            <a:endParaRPr lang="en-US" dirty="0"/>
          </a:p>
        </p:txBody>
      </p:sp>
    </p:spTree>
    <p:extLst>
      <p:ext uri="{BB962C8B-B14F-4D97-AF65-F5344CB8AC3E}">
        <p14:creationId xmlns:p14="http://schemas.microsoft.com/office/powerpoint/2010/main" xmlns="" val="3235429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762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مراحل پیاده سازی</a:t>
            </a:r>
            <a:endParaRPr lang="en-US" sz="3200" dirty="0">
              <a:solidFill>
                <a:schemeClr val="tx1"/>
              </a:solidFill>
              <a:cs typeface="B Lotus" pitchFamily="2" charset="-78"/>
            </a:endParaRPr>
          </a:p>
        </p:txBody>
      </p:sp>
      <p:sp>
        <p:nvSpPr>
          <p:cNvPr id="4" name="Content Placeholder 2"/>
          <p:cNvSpPr txBox="1">
            <a:spLocks/>
          </p:cNvSpPr>
          <p:nvPr/>
        </p:nvSpPr>
        <p:spPr>
          <a:xfrm>
            <a:off x="647700" y="1049179"/>
            <a:ext cx="7620000" cy="224676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مرحله 1: استخراج ویژگی:</a:t>
            </a:r>
            <a:endParaRPr lang="en-US" dirty="0"/>
          </a:p>
          <a:p>
            <a:pPr marL="0" indent="0">
              <a:buNone/>
            </a:pPr>
            <a:r>
              <a:rPr lang="fa-IR" dirty="0"/>
              <a:t>مرحله اول استخراج ویژگی از هر فایل گفتاری است. از هر 10 میلی ثانیه از هر فایل گفتاری یک بردار ویژگی </a:t>
            </a:r>
            <a:r>
              <a:rPr lang="en-US" dirty="0"/>
              <a:t>MFCC</a:t>
            </a:r>
            <a:r>
              <a:rPr lang="fa-IR" dirty="0"/>
              <a:t> 13 بعدی به همراه مشتقات اول و دوم آن استخراج شده است. برای بهبود این </a:t>
            </a:r>
            <a:r>
              <a:rPr lang="fa-IR" dirty="0" smtClean="0"/>
              <a:t>ویژگیها روشهای </a:t>
            </a:r>
            <a:r>
              <a:rPr lang="fa-IR" dirty="0"/>
              <a:t>نرمالیزه کردن بردار ویژگی چون نرمالیزه کردن به میانگین (</a:t>
            </a:r>
            <a:r>
              <a:rPr lang="en-US" dirty="0"/>
              <a:t>CMN</a:t>
            </a:r>
            <a:r>
              <a:rPr lang="fa-IR" dirty="0"/>
              <a:t>)، نرمالیزه کردن به واریانس (</a:t>
            </a:r>
            <a:r>
              <a:rPr lang="en-US" dirty="0"/>
              <a:t>CVN</a:t>
            </a:r>
            <a:r>
              <a:rPr lang="fa-IR" dirty="0"/>
              <a:t>) و فیلتر کردن رستا (</a:t>
            </a:r>
            <a:r>
              <a:rPr lang="en-US" dirty="0"/>
              <a:t>RASTA</a:t>
            </a:r>
            <a:r>
              <a:rPr lang="fa-IR" dirty="0"/>
              <a:t>) اعمال شده است.  این بخش تسط برنامه </a:t>
            </a:r>
            <a:r>
              <a:rPr lang="en-US" dirty="0"/>
              <a:t>MFCC.exe</a:t>
            </a:r>
            <a:r>
              <a:rPr lang="fa-IR" dirty="0"/>
              <a:t> انجام </a:t>
            </a:r>
            <a:r>
              <a:rPr lang="fa-IR" dirty="0" smtClean="0"/>
              <a:t>می</a:t>
            </a:r>
            <a:r>
              <a:rPr lang="en-US" dirty="0" smtClean="0"/>
              <a:t> </a:t>
            </a:r>
            <a:r>
              <a:rPr lang="fa-IR" dirty="0" smtClean="0"/>
              <a:t>شود</a:t>
            </a:r>
            <a:r>
              <a:rPr lang="fa-IR" dirty="0"/>
              <a:t>.</a:t>
            </a:r>
          </a:p>
          <a:p>
            <a:endParaRPr lang="en-US" dirty="0"/>
          </a:p>
        </p:txBody>
      </p:sp>
      <p:sp>
        <p:nvSpPr>
          <p:cNvPr id="5" name="Content Placeholder 2"/>
          <p:cNvSpPr txBox="1">
            <a:spLocks/>
          </p:cNvSpPr>
          <p:nvPr/>
        </p:nvSpPr>
        <p:spPr>
          <a:xfrm>
            <a:off x="647700" y="3581400"/>
            <a:ext cx="7620000" cy="132343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مرحله 2: استخراج برچسب نواحی گفتاری:</a:t>
            </a:r>
            <a:endParaRPr lang="en-US" dirty="0"/>
          </a:p>
          <a:p>
            <a:pPr marL="0" indent="0">
              <a:buNone/>
            </a:pPr>
            <a:r>
              <a:rPr lang="fa-IR" dirty="0"/>
              <a:t>از هر فایل گفتاری باید </a:t>
            </a:r>
            <a:r>
              <a:rPr lang="fa-IR" dirty="0" smtClean="0"/>
              <a:t>بخشهای </a:t>
            </a:r>
            <a:r>
              <a:rPr lang="fa-IR" dirty="0"/>
              <a:t>بدون اطلاعات گوینده (سکوت) حذف شود. از این رو از یک برنامه </a:t>
            </a:r>
            <a:r>
              <a:rPr lang="fa-IR" dirty="0" smtClean="0"/>
              <a:t>تشخیص </a:t>
            </a:r>
            <a:r>
              <a:rPr lang="fa-IR" dirty="0"/>
              <a:t>نواحی گفتاری که برمبنای انرژی گفتار کار </a:t>
            </a:r>
            <a:r>
              <a:rPr lang="fa-IR" dirty="0" smtClean="0"/>
              <a:t>می</a:t>
            </a:r>
            <a:r>
              <a:rPr lang="en-US" dirty="0" smtClean="0"/>
              <a:t> </a:t>
            </a:r>
            <a:r>
              <a:rPr lang="fa-IR" dirty="0" smtClean="0"/>
              <a:t>کند </a:t>
            </a:r>
            <a:r>
              <a:rPr lang="fa-IR" dirty="0"/>
              <a:t>استفاده شده است. برای اجرای این بخش از برنامه </a:t>
            </a:r>
            <a:r>
              <a:rPr lang="en-US" dirty="0"/>
              <a:t>VAD.exe</a:t>
            </a:r>
            <a:r>
              <a:rPr lang="fa-IR" dirty="0"/>
              <a:t> استفاده شده است. </a:t>
            </a:r>
            <a:endParaRPr lang="en-US" dirty="0"/>
          </a:p>
        </p:txBody>
      </p:sp>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0" y="5334000"/>
            <a:ext cx="4953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06091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39686" y="762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مراحل پیاده سازی</a:t>
            </a:r>
            <a:endParaRPr lang="en-US" sz="3200" dirty="0">
              <a:solidFill>
                <a:schemeClr val="tx1"/>
              </a:solidFill>
              <a:cs typeface="B Lotus" pitchFamily="2" charset="-78"/>
            </a:endParaRPr>
          </a:p>
        </p:txBody>
      </p:sp>
      <p:sp>
        <p:nvSpPr>
          <p:cNvPr id="4" name="Content Placeholder 2"/>
          <p:cNvSpPr txBox="1">
            <a:spLocks/>
          </p:cNvSpPr>
          <p:nvPr/>
        </p:nvSpPr>
        <p:spPr>
          <a:xfrm>
            <a:off x="615043" y="1144488"/>
            <a:ext cx="7620000" cy="132343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مرحله 3: تعلیم مدل گوسی جهانی (</a:t>
            </a:r>
            <a:r>
              <a:rPr lang="en-US" dirty="0"/>
              <a:t>UBM</a:t>
            </a:r>
            <a:r>
              <a:rPr lang="fa-IR" dirty="0"/>
              <a:t>)</a:t>
            </a:r>
            <a:endParaRPr lang="en-US" dirty="0"/>
          </a:p>
          <a:p>
            <a:pPr marL="0" indent="0">
              <a:buNone/>
            </a:pPr>
            <a:r>
              <a:rPr lang="fa-IR" dirty="0"/>
              <a:t>با استفاده از </a:t>
            </a:r>
            <a:r>
              <a:rPr lang="fa-IR" dirty="0" smtClean="0"/>
              <a:t>ویژگیها </a:t>
            </a:r>
            <a:r>
              <a:rPr lang="fa-IR" dirty="0"/>
              <a:t>و </a:t>
            </a:r>
            <a:r>
              <a:rPr lang="fa-IR" dirty="0" smtClean="0"/>
              <a:t>برچسبهای </a:t>
            </a:r>
            <a:r>
              <a:rPr lang="fa-IR" dirty="0"/>
              <a:t>استخراج شده از دادگان اختصاص یافته برای تعلیم مدل جهانی یک مدل مخلوط گوسی با 512 مولفه تعلیم داده </a:t>
            </a:r>
            <a:r>
              <a:rPr lang="fa-IR" dirty="0" smtClean="0"/>
              <a:t>می</a:t>
            </a:r>
            <a:r>
              <a:rPr lang="en-US" dirty="0" smtClean="0"/>
              <a:t> </a:t>
            </a:r>
            <a:r>
              <a:rPr lang="fa-IR" dirty="0" smtClean="0"/>
              <a:t>شود</a:t>
            </a:r>
            <a:r>
              <a:rPr lang="fa-IR" dirty="0"/>
              <a:t>. این بخش با استفاده از جعبه­ابزار </a:t>
            </a:r>
            <a:r>
              <a:rPr lang="en-US" dirty="0"/>
              <a:t>ALIZE</a:t>
            </a:r>
            <a:r>
              <a:rPr lang="fa-IR" dirty="0"/>
              <a:t> و با استفاده از زیر برنامه </a:t>
            </a:r>
            <a:r>
              <a:rPr lang="en-US" dirty="0"/>
              <a:t>TrainWorld.exe</a:t>
            </a:r>
            <a:r>
              <a:rPr lang="fa-IR" dirty="0"/>
              <a:t> انجام شده است</a:t>
            </a:r>
            <a:r>
              <a:rPr lang="fa-IR" dirty="0" smtClean="0"/>
              <a:t>.</a:t>
            </a:r>
            <a:endParaRPr lang="en-US" dirty="0"/>
          </a:p>
        </p:txBody>
      </p:sp>
      <p:sp>
        <p:nvSpPr>
          <p:cNvPr id="5" name="Content Placeholder 2"/>
          <p:cNvSpPr txBox="1">
            <a:spLocks/>
          </p:cNvSpPr>
          <p:nvPr/>
        </p:nvSpPr>
        <p:spPr>
          <a:xfrm>
            <a:off x="647700" y="3049488"/>
            <a:ext cx="7620000" cy="132343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مرحله 4: استخراج آمارگان مرتبه صفر و یک</a:t>
            </a:r>
            <a:endParaRPr lang="en-US" dirty="0"/>
          </a:p>
          <a:p>
            <a:pPr marL="0" indent="0">
              <a:buNone/>
            </a:pPr>
            <a:r>
              <a:rPr lang="fa-IR" dirty="0"/>
              <a:t>در هر دو روش </a:t>
            </a:r>
            <a:r>
              <a:rPr lang="en-US" dirty="0"/>
              <a:t>TVM</a:t>
            </a:r>
            <a:r>
              <a:rPr lang="fa-IR" dirty="0"/>
              <a:t> و </a:t>
            </a:r>
            <a:r>
              <a:rPr lang="en-US" dirty="0"/>
              <a:t>LVM</a:t>
            </a:r>
            <a:r>
              <a:rPr lang="fa-IR" dirty="0"/>
              <a:t> ابتدا از هر داده گفتاری آمارگان مرتبه صفر و یک استخراج </a:t>
            </a:r>
            <a:r>
              <a:rPr lang="fa-IR" dirty="0" smtClean="0"/>
              <a:t>می</a:t>
            </a:r>
            <a:r>
              <a:rPr lang="en-US" dirty="0" smtClean="0"/>
              <a:t> </a:t>
            </a:r>
            <a:r>
              <a:rPr lang="fa-IR" dirty="0" smtClean="0"/>
              <a:t>شود</a:t>
            </a:r>
            <a:r>
              <a:rPr lang="fa-IR" dirty="0"/>
              <a:t>. این آمارگان بعدا در مرحله استخراج تنوعات مورد استفاده قرار </a:t>
            </a:r>
            <a:r>
              <a:rPr lang="fa-IR" dirty="0" smtClean="0"/>
              <a:t>می</a:t>
            </a:r>
            <a:r>
              <a:rPr lang="en-US" dirty="0" smtClean="0"/>
              <a:t> </a:t>
            </a:r>
            <a:r>
              <a:rPr lang="fa-IR" dirty="0" smtClean="0"/>
              <a:t>گیرد</a:t>
            </a:r>
            <a:r>
              <a:rPr lang="fa-IR" dirty="0"/>
              <a:t>. این بخش با استفاده از زیر برنامه </a:t>
            </a:r>
            <a:r>
              <a:rPr lang="en-US" dirty="0" err="1"/>
              <a:t>make_suf_state_enroll.m</a:t>
            </a:r>
            <a:r>
              <a:rPr lang="fa-IR" dirty="0"/>
              <a:t> انجام می­شود</a:t>
            </a:r>
            <a:r>
              <a:rPr lang="fa-IR" dirty="0" smtClean="0"/>
              <a:t>.</a:t>
            </a:r>
            <a:endParaRPr lang="en-US" dirty="0"/>
          </a:p>
        </p:txBody>
      </p:sp>
      <p:sp>
        <p:nvSpPr>
          <p:cNvPr id="7" name="Content Placeholder 2"/>
          <p:cNvSpPr txBox="1">
            <a:spLocks/>
          </p:cNvSpPr>
          <p:nvPr/>
        </p:nvSpPr>
        <p:spPr>
          <a:xfrm>
            <a:off x="658586" y="4767086"/>
            <a:ext cx="7620000" cy="163121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مرحله 5: استخراج ماتریس نگاشت</a:t>
            </a:r>
            <a:endParaRPr lang="en-US" dirty="0"/>
          </a:p>
          <a:p>
            <a:pPr marL="0" indent="0">
              <a:buNone/>
            </a:pPr>
            <a:r>
              <a:rPr lang="fa-IR" dirty="0"/>
              <a:t>در هر دو روش </a:t>
            </a:r>
            <a:r>
              <a:rPr lang="en-US" dirty="0"/>
              <a:t>TVM</a:t>
            </a:r>
            <a:r>
              <a:rPr lang="fa-IR" dirty="0"/>
              <a:t> و </a:t>
            </a:r>
            <a:r>
              <a:rPr lang="en-US" dirty="0"/>
              <a:t>LVM</a:t>
            </a:r>
            <a:r>
              <a:rPr lang="fa-IR" dirty="0"/>
              <a:t> استخراج ماتریس نگاشت توسط الگوریتم تکراری </a:t>
            </a:r>
            <a:r>
              <a:rPr lang="en-US" dirty="0"/>
              <a:t>EM</a:t>
            </a:r>
            <a:r>
              <a:rPr lang="fa-IR" dirty="0"/>
              <a:t> انجام </a:t>
            </a:r>
            <a:r>
              <a:rPr lang="fa-IR" dirty="0" smtClean="0"/>
              <a:t>می</a:t>
            </a:r>
            <a:r>
              <a:rPr lang="en-US" dirty="0" smtClean="0"/>
              <a:t> </a:t>
            </a:r>
            <a:r>
              <a:rPr lang="fa-IR" dirty="0" smtClean="0"/>
              <a:t>شود</a:t>
            </a:r>
            <a:r>
              <a:rPr lang="fa-IR" dirty="0"/>
              <a:t>. البته جزئیات روابط متفاوت است. در روش </a:t>
            </a:r>
            <a:r>
              <a:rPr lang="en-US" dirty="0"/>
              <a:t>TVM</a:t>
            </a:r>
            <a:r>
              <a:rPr lang="fa-IR" dirty="0"/>
              <a:t> این بخش توسط زیر برنامه </a:t>
            </a:r>
            <a:r>
              <a:rPr lang="en-US" dirty="0" err="1"/>
              <a:t>estimate_y_and_v.m</a:t>
            </a:r>
            <a:r>
              <a:rPr lang="fa-IR" dirty="0"/>
              <a:t> انجام </a:t>
            </a:r>
            <a:r>
              <a:rPr lang="fa-IR" dirty="0" smtClean="0"/>
              <a:t>می</a:t>
            </a:r>
            <a:r>
              <a:rPr lang="en-US" dirty="0" smtClean="0"/>
              <a:t> </a:t>
            </a:r>
            <a:r>
              <a:rPr lang="fa-IR" dirty="0" smtClean="0"/>
              <a:t>شود</a:t>
            </a:r>
            <a:r>
              <a:rPr lang="fa-IR" dirty="0"/>
              <a:t>. </a:t>
            </a:r>
            <a:r>
              <a:rPr lang="fa-IR" dirty="0" smtClean="0"/>
              <a:t>در روش </a:t>
            </a:r>
            <a:r>
              <a:rPr lang="en-US" dirty="0" smtClean="0"/>
              <a:t>LVM</a:t>
            </a:r>
            <a:r>
              <a:rPr lang="fa-IR" dirty="0" smtClean="0"/>
              <a:t> این بخش توسط زیر برنامه </a:t>
            </a:r>
            <a:r>
              <a:rPr lang="en-US" dirty="0" err="1" smtClean="0"/>
              <a:t>estimate_T.m</a:t>
            </a:r>
            <a:r>
              <a:rPr lang="fa-IR" dirty="0" smtClean="0"/>
              <a:t> انجام می</a:t>
            </a:r>
            <a:r>
              <a:rPr lang="en-US" dirty="0" smtClean="0"/>
              <a:t> </a:t>
            </a:r>
            <a:r>
              <a:rPr lang="fa-IR" dirty="0" smtClean="0"/>
              <a:t>شود.</a:t>
            </a:r>
            <a:endParaRPr lang="en-US" dirty="0" smtClean="0"/>
          </a:p>
        </p:txBody>
      </p:sp>
    </p:spTree>
    <p:extLst>
      <p:ext uri="{BB962C8B-B14F-4D97-AF65-F5344CB8AC3E}">
        <p14:creationId xmlns:p14="http://schemas.microsoft.com/office/powerpoint/2010/main" xmlns="" val="347863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14401" y="222069"/>
            <a:ext cx="5181600" cy="7239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a-IR" sz="3200" dirty="0" smtClean="0">
                <a:solidFill>
                  <a:schemeClr val="tx1"/>
                </a:solidFill>
                <a:cs typeface="B Lotus" pitchFamily="2" charset="-78"/>
              </a:rPr>
              <a:t>سیستم شناسایی گوینده</a:t>
            </a:r>
            <a:endParaRPr lang="en-US" sz="3200" dirty="0">
              <a:solidFill>
                <a:schemeClr val="tx1"/>
              </a:solidFill>
            </a:endParaRPr>
          </a:p>
        </p:txBody>
      </p:sp>
      <p:pic>
        <p:nvPicPr>
          <p:cNvPr id="2052" name="Picture 4"/>
          <p:cNvPicPr>
            <a:picLocks noChangeAspect="1" noChangeArrowheads="1"/>
          </p:cNvPicPr>
          <p:nvPr/>
        </p:nvPicPr>
        <p:blipFill>
          <a:blip r:embed="rId2" cstate="print"/>
          <a:srcRect/>
          <a:stretch>
            <a:fillRect/>
          </a:stretch>
        </p:blipFill>
        <p:spPr bwMode="auto">
          <a:xfrm>
            <a:off x="1447800" y="1371600"/>
            <a:ext cx="6412230" cy="1417320"/>
          </a:xfrm>
          <a:prstGeom prst="rect">
            <a:avLst/>
          </a:prstGeom>
          <a:noFill/>
          <a:ln w="12700">
            <a:solidFill>
              <a:schemeClr val="tx1"/>
            </a:solidFill>
            <a:miter lim="800000"/>
            <a:headEnd/>
            <a:tailEnd/>
          </a:ln>
          <a:effectLst/>
        </p:spPr>
      </p:pic>
      <p:pic>
        <p:nvPicPr>
          <p:cNvPr id="11" name="Picture 10"/>
          <p:cNvPicPr/>
          <p:nvPr/>
        </p:nvPicPr>
        <p:blipFill>
          <a:blip r:embed="rId3" cstate="print"/>
          <a:srcRect/>
          <a:stretch>
            <a:fillRect/>
          </a:stretch>
        </p:blipFill>
        <p:spPr bwMode="auto">
          <a:xfrm>
            <a:off x="1447798" y="3316634"/>
            <a:ext cx="2778247" cy="2404157"/>
          </a:xfrm>
          <a:prstGeom prst="rect">
            <a:avLst/>
          </a:prstGeom>
          <a:noFill/>
          <a:ln w="9525">
            <a:noFill/>
            <a:miter lim="800000"/>
            <a:headEnd/>
            <a:tailEnd/>
          </a:ln>
        </p:spPr>
      </p:pic>
      <p:pic>
        <p:nvPicPr>
          <p:cNvPr id="12" name="Picture 11" descr="E:\pattern_prog\9-88-1-PB.jpg"/>
          <p:cNvPicPr/>
          <p:nvPr/>
        </p:nvPicPr>
        <p:blipFill>
          <a:blip r:embed="rId4" cstate="print"/>
          <a:srcRect/>
          <a:stretch>
            <a:fillRect/>
          </a:stretch>
        </p:blipFill>
        <p:spPr bwMode="auto">
          <a:xfrm>
            <a:off x="4976153" y="3505200"/>
            <a:ext cx="2883877" cy="20270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56402"/>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مراحل پیاده سازی</a:t>
            </a:r>
            <a:endParaRPr lang="en-US" sz="3200" dirty="0">
              <a:solidFill>
                <a:schemeClr val="tx1"/>
              </a:solidFill>
              <a:cs typeface="B Lotus" pitchFamily="2" charset="-78"/>
            </a:endParaRPr>
          </a:p>
        </p:txBody>
      </p:sp>
      <p:sp>
        <p:nvSpPr>
          <p:cNvPr id="4" name="Content Placeholder 2"/>
          <p:cNvSpPr txBox="1">
            <a:spLocks/>
          </p:cNvSpPr>
          <p:nvPr/>
        </p:nvSpPr>
        <p:spPr>
          <a:xfrm>
            <a:off x="762000" y="2077759"/>
            <a:ext cx="7620000" cy="224676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مرحله 6: استخراج بردار تنوعات</a:t>
            </a:r>
            <a:endParaRPr lang="en-US" dirty="0"/>
          </a:p>
          <a:p>
            <a:pPr marL="0" indent="0">
              <a:buNone/>
            </a:pPr>
            <a:r>
              <a:rPr lang="fa-IR" dirty="0"/>
              <a:t> پس از تعلیم ماتریس نگاشت در روش </a:t>
            </a:r>
            <a:r>
              <a:rPr lang="en-US" dirty="0"/>
              <a:t>TVM</a:t>
            </a:r>
            <a:r>
              <a:rPr lang="fa-IR" dirty="0"/>
              <a:t> از هر داده یک بردار تنوعات استخراج </a:t>
            </a:r>
            <a:r>
              <a:rPr lang="fa-IR" dirty="0" smtClean="0"/>
              <a:t>می</a:t>
            </a:r>
            <a:r>
              <a:rPr lang="en-US" dirty="0" smtClean="0"/>
              <a:t> </a:t>
            </a:r>
            <a:r>
              <a:rPr lang="fa-IR" dirty="0" smtClean="0"/>
              <a:t>شود</a:t>
            </a:r>
            <a:r>
              <a:rPr lang="fa-IR" dirty="0"/>
              <a:t>. این کار با استفاده از همان زیر برنامه استخراج ماتریس نگاشت یعنی </a:t>
            </a:r>
            <a:r>
              <a:rPr lang="en-US" dirty="0" err="1"/>
              <a:t>estimate_y_and_v.m</a:t>
            </a:r>
            <a:r>
              <a:rPr lang="fa-IR" dirty="0"/>
              <a:t> صورت </a:t>
            </a:r>
            <a:r>
              <a:rPr lang="fa-IR" dirty="0" smtClean="0"/>
              <a:t>می</a:t>
            </a:r>
            <a:r>
              <a:rPr lang="en-US" dirty="0" smtClean="0"/>
              <a:t> </a:t>
            </a:r>
            <a:r>
              <a:rPr lang="fa-IR" dirty="0" smtClean="0"/>
              <a:t>گیرد</a:t>
            </a:r>
            <a:r>
              <a:rPr lang="fa-IR" dirty="0"/>
              <a:t>. در روش </a:t>
            </a:r>
            <a:r>
              <a:rPr lang="en-US" dirty="0"/>
              <a:t>LVM</a:t>
            </a:r>
            <a:r>
              <a:rPr lang="fa-IR" dirty="0"/>
              <a:t> ماتریس تنوعات داریم زیرا برای هر یک از </a:t>
            </a:r>
            <a:r>
              <a:rPr lang="en-US" dirty="0"/>
              <a:t>J</a:t>
            </a:r>
            <a:r>
              <a:rPr lang="fa-IR" dirty="0"/>
              <a:t> زیرفضا یک بردار </a:t>
            </a:r>
            <a:r>
              <a:rPr lang="en-US" dirty="0"/>
              <a:t>C</a:t>
            </a:r>
            <a:r>
              <a:rPr lang="fa-IR" dirty="0"/>
              <a:t> بعدی (</a:t>
            </a:r>
            <a:r>
              <a:rPr lang="en-US" dirty="0"/>
              <a:t>C</a:t>
            </a:r>
            <a:r>
              <a:rPr lang="fa-IR" dirty="0"/>
              <a:t> تعداد </a:t>
            </a:r>
            <a:r>
              <a:rPr lang="fa-IR" dirty="0" smtClean="0"/>
              <a:t>مولفه</a:t>
            </a:r>
            <a:r>
              <a:rPr lang="en-US" dirty="0" smtClean="0"/>
              <a:t> </a:t>
            </a:r>
            <a:r>
              <a:rPr lang="fa-IR" dirty="0" smtClean="0"/>
              <a:t>های </a:t>
            </a:r>
            <a:r>
              <a:rPr lang="fa-IR" dirty="0"/>
              <a:t>گوسی) بدست </a:t>
            </a:r>
            <a:r>
              <a:rPr lang="fa-IR" dirty="0" smtClean="0"/>
              <a:t>می</a:t>
            </a:r>
            <a:r>
              <a:rPr lang="en-US" dirty="0" smtClean="0"/>
              <a:t> </a:t>
            </a:r>
            <a:r>
              <a:rPr lang="fa-IR" dirty="0" smtClean="0"/>
              <a:t>آوریم.</a:t>
            </a:r>
            <a:r>
              <a:rPr lang="en-US" dirty="0" smtClean="0"/>
              <a:t> </a:t>
            </a:r>
            <a:r>
              <a:rPr lang="fa-IR" dirty="0" smtClean="0"/>
              <a:t>تعداد  </a:t>
            </a:r>
            <a:r>
              <a:rPr lang="en-US" dirty="0"/>
              <a:t>J</a:t>
            </a:r>
            <a:r>
              <a:rPr lang="fa-IR" dirty="0"/>
              <a:t> عدد بردار تنوعات روش </a:t>
            </a:r>
            <a:r>
              <a:rPr lang="en-US" dirty="0"/>
              <a:t>LVM</a:t>
            </a:r>
            <a:r>
              <a:rPr lang="fa-IR" dirty="0"/>
              <a:t> با استفاده از زیر برنامه </a:t>
            </a:r>
            <a:r>
              <a:rPr lang="en-US" dirty="0" err="1"/>
              <a:t>estimateLVM.m</a:t>
            </a:r>
            <a:r>
              <a:rPr lang="fa-IR" dirty="0"/>
              <a:t> انجام </a:t>
            </a:r>
            <a:r>
              <a:rPr lang="fa-IR" dirty="0" smtClean="0"/>
              <a:t>می</a:t>
            </a:r>
            <a:r>
              <a:rPr lang="en-US" dirty="0" smtClean="0"/>
              <a:t> </a:t>
            </a:r>
            <a:r>
              <a:rPr lang="fa-IR" dirty="0" smtClean="0"/>
              <a:t>شود.</a:t>
            </a:r>
            <a:endParaRPr lang="en-US" dirty="0"/>
          </a:p>
        </p:txBody>
      </p:sp>
      <p:sp>
        <p:nvSpPr>
          <p:cNvPr id="5" name="Content Placeholder 2"/>
          <p:cNvSpPr txBox="1">
            <a:spLocks/>
          </p:cNvSpPr>
          <p:nvPr/>
        </p:nvSpPr>
        <p:spPr>
          <a:xfrm>
            <a:off x="838200" y="4724400"/>
            <a:ext cx="7620000" cy="70788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lgn="ctr">
              <a:buNone/>
            </a:pPr>
            <a:r>
              <a:rPr lang="fa-IR" dirty="0"/>
              <a:t>برای </a:t>
            </a:r>
            <a:r>
              <a:rPr lang="fa-IR" dirty="0" smtClean="0"/>
              <a:t>پیاده</a:t>
            </a:r>
            <a:r>
              <a:rPr lang="en-US" dirty="0" smtClean="0"/>
              <a:t> </a:t>
            </a:r>
            <a:r>
              <a:rPr lang="fa-IR" dirty="0" smtClean="0"/>
              <a:t>سازی </a:t>
            </a:r>
            <a:r>
              <a:rPr lang="fa-IR" dirty="0"/>
              <a:t>روش </a:t>
            </a:r>
            <a:r>
              <a:rPr lang="en-US" dirty="0"/>
              <a:t>TVM</a:t>
            </a:r>
            <a:r>
              <a:rPr lang="fa-IR" dirty="0"/>
              <a:t> از کدهای پژوهشگاه </a:t>
            </a:r>
            <a:r>
              <a:rPr lang="en-US" dirty="0" err="1"/>
              <a:t>Idiap</a:t>
            </a:r>
            <a:r>
              <a:rPr lang="fa-IR" dirty="0"/>
              <a:t> کشور سوئیس استفاده شده است که به طور رایگان قابل دانلود است [</a:t>
            </a:r>
            <a:r>
              <a:rPr lang="en-US" dirty="0"/>
              <a:t>http://www.idiap.ch/software/bob</a:t>
            </a:r>
            <a:r>
              <a:rPr lang="fa-IR" dirty="0"/>
              <a:t>]. </a:t>
            </a:r>
            <a:endParaRPr lang="en-US" dirty="0"/>
          </a:p>
        </p:txBody>
      </p:sp>
    </p:spTree>
    <p:extLst>
      <p:ext uri="{BB962C8B-B14F-4D97-AF65-F5344CB8AC3E}">
        <p14:creationId xmlns:p14="http://schemas.microsoft.com/office/powerpoint/2010/main" xmlns="" val="1499362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25286" y="152400"/>
            <a:ext cx="7239000" cy="7681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2400" dirty="0" smtClean="0">
                <a:solidFill>
                  <a:schemeClr val="tx1"/>
                </a:solidFill>
                <a:cs typeface="B Lotus" pitchFamily="2" charset="-78"/>
              </a:rPr>
              <a:t>مراحل پیاده سازی</a:t>
            </a:r>
          </a:p>
          <a:p>
            <a:pPr algn="ctr" rtl="1"/>
            <a:r>
              <a:rPr lang="fa-IR" sz="2000" dirty="0">
                <a:solidFill>
                  <a:schemeClr val="tx1"/>
                </a:solidFill>
                <a:cs typeface="B Lotus" pitchFamily="2" charset="-78"/>
              </a:rPr>
              <a:t>برای اجرای روش </a:t>
            </a:r>
            <a:r>
              <a:rPr lang="en-US" sz="2000" dirty="0">
                <a:solidFill>
                  <a:schemeClr val="tx1"/>
                </a:solidFill>
                <a:cs typeface="B Lotus" pitchFamily="2" charset="-78"/>
              </a:rPr>
              <a:t>LVM</a:t>
            </a:r>
            <a:r>
              <a:rPr lang="fa-IR" sz="2000" dirty="0">
                <a:solidFill>
                  <a:schemeClr val="tx1"/>
                </a:solidFill>
                <a:cs typeface="B Lotus" pitchFamily="2" charset="-78"/>
              </a:rPr>
              <a:t> زیر </a:t>
            </a:r>
            <a:r>
              <a:rPr lang="fa-IR" sz="2000" dirty="0" smtClean="0">
                <a:solidFill>
                  <a:schemeClr val="tx1"/>
                </a:solidFill>
                <a:cs typeface="B Lotus" pitchFamily="2" charset="-78"/>
              </a:rPr>
              <a:t>برنامه</a:t>
            </a:r>
            <a:r>
              <a:rPr lang="en-US" sz="2000" dirty="0" smtClean="0">
                <a:solidFill>
                  <a:schemeClr val="tx1"/>
                </a:solidFill>
                <a:cs typeface="B Lotus" pitchFamily="2" charset="-78"/>
              </a:rPr>
              <a:t> </a:t>
            </a:r>
            <a:r>
              <a:rPr lang="fa-IR" sz="2000" dirty="0" smtClean="0">
                <a:solidFill>
                  <a:schemeClr val="tx1"/>
                </a:solidFill>
                <a:cs typeface="B Lotus" pitchFamily="2" charset="-78"/>
              </a:rPr>
              <a:t>های </a:t>
            </a:r>
            <a:r>
              <a:rPr lang="fa-IR" sz="2000" dirty="0">
                <a:solidFill>
                  <a:schemeClr val="tx1"/>
                </a:solidFill>
                <a:cs typeface="B Lotus" pitchFamily="2" charset="-78"/>
              </a:rPr>
              <a:t>مختلفی نوشته شده است</a:t>
            </a:r>
            <a:r>
              <a:rPr lang="fa-IR" sz="2400" dirty="0">
                <a:solidFill>
                  <a:schemeClr val="tx1"/>
                </a:solidFill>
                <a:cs typeface="B Lotus" pitchFamily="2" charset="-78"/>
              </a:rPr>
              <a:t>.</a:t>
            </a:r>
            <a:endParaRPr lang="en-US" sz="2400" dirty="0">
              <a:solidFill>
                <a:schemeClr val="tx1"/>
              </a:solidFill>
              <a:cs typeface="B Lotus" pitchFamily="2" charset="-78"/>
            </a:endParaRPr>
          </a:p>
        </p:txBody>
      </p:sp>
      <p:sp>
        <p:nvSpPr>
          <p:cNvPr id="4" name="Content Placeholder 2"/>
          <p:cNvSpPr txBox="1">
            <a:spLocks/>
          </p:cNvSpPr>
          <p:nvPr/>
        </p:nvSpPr>
        <p:spPr>
          <a:xfrm>
            <a:off x="647700" y="1143000"/>
            <a:ext cx="7620000" cy="10156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این زیر برنامه آمارگان </a:t>
            </a:r>
            <a:r>
              <a:rPr lang="en-US" dirty="0"/>
              <a:t>N</a:t>
            </a:r>
            <a:r>
              <a:rPr lang="fa-IR" dirty="0"/>
              <a:t> و </a:t>
            </a:r>
            <a:r>
              <a:rPr lang="en-US" dirty="0"/>
              <a:t>F</a:t>
            </a:r>
            <a:r>
              <a:rPr lang="fa-IR" dirty="0"/>
              <a:t> و پارامترهای میانگین و واریانس مدل گوسی را گرفته و به برنامه استخراج مدل </a:t>
            </a:r>
            <a:r>
              <a:rPr lang="en-US" dirty="0"/>
              <a:t>LVM</a:t>
            </a:r>
            <a:r>
              <a:rPr lang="fa-IR" dirty="0"/>
              <a:t> </a:t>
            </a:r>
            <a:r>
              <a:rPr lang="fa-IR" dirty="0" smtClean="0"/>
              <a:t>می</a:t>
            </a:r>
            <a:r>
              <a:rPr lang="en-US" dirty="0" smtClean="0"/>
              <a:t> </a:t>
            </a:r>
            <a:r>
              <a:rPr lang="fa-IR" dirty="0" smtClean="0"/>
              <a:t>دهد</a:t>
            </a:r>
            <a:r>
              <a:rPr lang="fa-IR" dirty="0"/>
              <a:t>.</a:t>
            </a:r>
          </a:p>
          <a:p>
            <a:pPr algn="l"/>
            <a:r>
              <a:rPr lang="en-US" dirty="0"/>
              <a:t>[</a:t>
            </a:r>
            <a:r>
              <a:rPr lang="en-US" dirty="0" err="1"/>
              <a:t>vLVM,CSV,J</a:t>
            </a:r>
            <a:r>
              <a:rPr lang="en-US" dirty="0"/>
              <a:t>]=</a:t>
            </a:r>
            <a:r>
              <a:rPr lang="en-US" dirty="0" err="1"/>
              <a:t>Train_LVMmatrix</a:t>
            </a:r>
            <a:r>
              <a:rPr lang="en-US" dirty="0"/>
              <a:t>(</a:t>
            </a:r>
            <a:r>
              <a:rPr lang="en-US" dirty="0" err="1"/>
              <a:t>pathstates,IvectorSvmpath,J</a:t>
            </a:r>
            <a:r>
              <a:rPr lang="en-US" dirty="0"/>
              <a:t>)</a:t>
            </a:r>
          </a:p>
        </p:txBody>
      </p:sp>
      <p:sp>
        <p:nvSpPr>
          <p:cNvPr id="7" name="Content Placeholder 2"/>
          <p:cNvSpPr txBox="1">
            <a:spLocks/>
          </p:cNvSpPr>
          <p:nvPr/>
        </p:nvSpPr>
        <p:spPr>
          <a:xfrm>
            <a:off x="669471" y="2362200"/>
            <a:ext cx="7620000"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این زیر برنامه با گرفتن آمارگان و ماتریس کوواریانس گوسی و بعد زیر فضا برای هر گوسی (</a:t>
            </a:r>
            <a:r>
              <a:rPr lang="en-US" dirty="0"/>
              <a:t>J</a:t>
            </a:r>
            <a:r>
              <a:rPr lang="fa-IR" dirty="0"/>
              <a:t>) مدل </a:t>
            </a:r>
            <a:r>
              <a:rPr lang="en-US" dirty="0"/>
              <a:t>LVM</a:t>
            </a:r>
            <a:r>
              <a:rPr lang="fa-IR" dirty="0"/>
              <a:t> را تعلیم </a:t>
            </a:r>
            <a:r>
              <a:rPr lang="fa-IR" dirty="0" smtClean="0"/>
              <a:t>می</a:t>
            </a:r>
            <a:r>
              <a:rPr lang="en-US" dirty="0" smtClean="0"/>
              <a:t> </a:t>
            </a:r>
            <a:r>
              <a:rPr lang="fa-IR" dirty="0" smtClean="0"/>
              <a:t>دهد</a:t>
            </a:r>
            <a:r>
              <a:rPr lang="fa-IR" dirty="0"/>
              <a:t>.</a:t>
            </a:r>
          </a:p>
          <a:p>
            <a:pPr marL="0" indent="0" algn="l">
              <a:buNone/>
            </a:pPr>
            <a:r>
              <a:rPr lang="en-US" dirty="0" err="1"/>
              <a:t>vLVM</a:t>
            </a:r>
            <a:r>
              <a:rPr lang="en-US" dirty="0"/>
              <a:t>=</a:t>
            </a:r>
            <a:r>
              <a:rPr lang="en-US" dirty="0" err="1"/>
              <a:t>estimate_yv_LVM</a:t>
            </a:r>
            <a:r>
              <a:rPr lang="en-US" dirty="0"/>
              <a:t>(F, N,CSV,J)</a:t>
            </a:r>
          </a:p>
        </p:txBody>
      </p:sp>
      <p:sp>
        <p:nvSpPr>
          <p:cNvPr id="8" name="Content Placeholder 2"/>
          <p:cNvSpPr txBox="1">
            <a:spLocks/>
          </p:cNvSpPr>
          <p:nvPr/>
        </p:nvSpPr>
        <p:spPr>
          <a:xfrm>
            <a:off x="669471" y="3733800"/>
            <a:ext cx="7620000" cy="10156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این زیر برنامه با گرفتن آمارگان و ماتریس کوواریانس گوسی بردار تنوعات محلی را از هر داده گفتاری استخراج </a:t>
            </a:r>
            <a:r>
              <a:rPr lang="fa-IR" dirty="0" smtClean="0"/>
              <a:t>می</a:t>
            </a:r>
            <a:r>
              <a:rPr lang="en-US" dirty="0" smtClean="0"/>
              <a:t> </a:t>
            </a:r>
            <a:r>
              <a:rPr lang="fa-IR" dirty="0" smtClean="0"/>
              <a:t>کند</a:t>
            </a:r>
            <a:r>
              <a:rPr lang="fa-IR" dirty="0"/>
              <a:t>.</a:t>
            </a:r>
          </a:p>
          <a:p>
            <a:pPr marL="0" indent="0" algn="l">
              <a:buNone/>
            </a:pPr>
            <a:r>
              <a:rPr lang="en-US" dirty="0"/>
              <a:t>y=</a:t>
            </a:r>
            <a:r>
              <a:rPr lang="en-US" dirty="0" err="1"/>
              <a:t>estimateLvector</a:t>
            </a:r>
            <a:r>
              <a:rPr lang="en-US" dirty="0"/>
              <a:t>(</a:t>
            </a:r>
            <a:r>
              <a:rPr lang="en-US" dirty="0" err="1"/>
              <a:t>N,F,vLVM,CSV,J</a:t>
            </a:r>
            <a:r>
              <a:rPr lang="en-US" dirty="0"/>
              <a:t>)</a:t>
            </a:r>
          </a:p>
        </p:txBody>
      </p:sp>
      <p:sp>
        <p:nvSpPr>
          <p:cNvPr id="9" name="Content Placeholder 2"/>
          <p:cNvSpPr txBox="1">
            <a:spLocks/>
          </p:cNvSpPr>
          <p:nvPr/>
        </p:nvSpPr>
        <p:spPr>
          <a:xfrm>
            <a:off x="669471" y="5029200"/>
            <a:ext cx="7620000" cy="132343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این زیر برنامه برای هر یک از بردارهای تنوعات محلی (</a:t>
            </a:r>
            <a:r>
              <a:rPr lang="en-US" dirty="0" err="1"/>
              <a:t>Lvector</a:t>
            </a:r>
            <a:r>
              <a:rPr lang="fa-IR" dirty="0"/>
              <a:t>) مدل </a:t>
            </a:r>
            <a:r>
              <a:rPr lang="en-US" dirty="0"/>
              <a:t>PLDA</a:t>
            </a:r>
            <a:r>
              <a:rPr lang="fa-IR" dirty="0"/>
              <a:t> را تعلیم </a:t>
            </a:r>
            <a:r>
              <a:rPr lang="fa-IR" dirty="0" smtClean="0"/>
              <a:t>می</a:t>
            </a:r>
            <a:r>
              <a:rPr lang="en-US" dirty="0" smtClean="0"/>
              <a:t> </a:t>
            </a:r>
            <a:r>
              <a:rPr lang="fa-IR" dirty="0" smtClean="0"/>
              <a:t>دهد</a:t>
            </a:r>
            <a:r>
              <a:rPr lang="fa-IR" dirty="0"/>
              <a:t>.</a:t>
            </a:r>
          </a:p>
          <a:p>
            <a:pPr marL="0" indent="0" algn="l">
              <a:buNone/>
            </a:pPr>
            <a:r>
              <a:rPr lang="en-US" dirty="0" err="1"/>
              <a:t>PLDAModel</a:t>
            </a:r>
            <a:r>
              <a:rPr lang="en-US" dirty="0"/>
              <a:t>=</a:t>
            </a:r>
            <a:r>
              <a:rPr lang="en-US" dirty="0" err="1"/>
              <a:t>TrainPLDA_LVM</a:t>
            </a:r>
            <a:r>
              <a:rPr lang="en-US" dirty="0"/>
              <a:t>(</a:t>
            </a:r>
            <a:r>
              <a:rPr lang="en-US" dirty="0" err="1"/>
              <a:t>DataPLDA,classTest,N_ITER,Ny,Nx</a:t>
            </a:r>
            <a:r>
              <a:rPr lang="en-US" dirty="0"/>
              <a:t>)</a:t>
            </a:r>
          </a:p>
          <a:p>
            <a:endParaRPr lang="en-US" dirty="0"/>
          </a:p>
        </p:txBody>
      </p:sp>
    </p:spTree>
    <p:extLst>
      <p:ext uri="{BB962C8B-B14F-4D97-AF65-F5344CB8AC3E}">
        <p14:creationId xmlns:p14="http://schemas.microsoft.com/office/powerpoint/2010/main" xmlns="" val="4233433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56402"/>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مراحل پیاده سازی</a:t>
            </a:r>
            <a:endParaRPr lang="en-US" sz="3200" dirty="0">
              <a:solidFill>
                <a:schemeClr val="tx1"/>
              </a:solidFill>
              <a:cs typeface="B Lotus" pitchFamily="2" charset="-78"/>
            </a:endParaRPr>
          </a:p>
        </p:txBody>
      </p:sp>
      <p:sp>
        <p:nvSpPr>
          <p:cNvPr id="4" name="Content Placeholder 2"/>
          <p:cNvSpPr txBox="1">
            <a:spLocks/>
          </p:cNvSpPr>
          <p:nvPr/>
        </p:nvSpPr>
        <p:spPr>
          <a:xfrm>
            <a:off x="647700" y="1539269"/>
            <a:ext cx="7810500" cy="163121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dirty="0"/>
              <a:t>مرحله 7: تعلیم مدل </a:t>
            </a:r>
            <a:r>
              <a:rPr lang="en-US" dirty="0"/>
              <a:t>PLDA</a:t>
            </a:r>
          </a:p>
          <a:p>
            <a:pPr marL="0" indent="0">
              <a:buNone/>
            </a:pPr>
            <a:r>
              <a:rPr lang="fa-IR" dirty="0"/>
              <a:t>برای تعلیم مدل </a:t>
            </a:r>
            <a:r>
              <a:rPr lang="en-US" dirty="0"/>
              <a:t>PLDA</a:t>
            </a:r>
            <a:r>
              <a:rPr lang="fa-IR" dirty="0"/>
              <a:t> در هر دو روش </a:t>
            </a:r>
            <a:r>
              <a:rPr lang="en-US" dirty="0"/>
              <a:t>TVM</a:t>
            </a:r>
            <a:r>
              <a:rPr lang="fa-IR" dirty="0"/>
              <a:t> و </a:t>
            </a:r>
            <a:r>
              <a:rPr lang="en-US" dirty="0"/>
              <a:t>LVM</a:t>
            </a:r>
            <a:r>
              <a:rPr lang="fa-IR" dirty="0"/>
              <a:t> ابتدا از کلیه دادگان تعلیم </a:t>
            </a:r>
            <a:r>
              <a:rPr lang="en-US" dirty="0"/>
              <a:t>PLDA</a:t>
            </a:r>
            <a:r>
              <a:rPr lang="fa-IR" dirty="0"/>
              <a:t>، بردار تنوعات استخراج </a:t>
            </a:r>
            <a:r>
              <a:rPr lang="fa-IR" dirty="0" smtClean="0"/>
              <a:t>می</a:t>
            </a:r>
            <a:r>
              <a:rPr lang="en-US" dirty="0" smtClean="0"/>
              <a:t> </a:t>
            </a:r>
            <a:r>
              <a:rPr lang="fa-IR" dirty="0" smtClean="0"/>
              <a:t>شود</a:t>
            </a:r>
            <a:r>
              <a:rPr lang="fa-IR" dirty="0"/>
              <a:t>. سپس این دادگان به برنامه </a:t>
            </a:r>
            <a:r>
              <a:rPr lang="en-US" dirty="0" err="1"/>
              <a:t>PLDA_Train.m</a:t>
            </a:r>
            <a:r>
              <a:rPr lang="fa-IR" dirty="0"/>
              <a:t> داده شده و مدل </a:t>
            </a:r>
            <a:r>
              <a:rPr lang="en-US" dirty="0"/>
              <a:t>PLDA</a:t>
            </a:r>
            <a:r>
              <a:rPr lang="fa-IR" dirty="0"/>
              <a:t> بدست </a:t>
            </a:r>
            <a:r>
              <a:rPr lang="fa-IR" dirty="0" smtClean="0"/>
              <a:t>می</a:t>
            </a:r>
            <a:r>
              <a:rPr lang="en-US" dirty="0" smtClean="0"/>
              <a:t> </a:t>
            </a:r>
            <a:r>
              <a:rPr lang="fa-IR" dirty="0" smtClean="0"/>
              <a:t>آید</a:t>
            </a:r>
            <a:r>
              <a:rPr lang="fa-IR" dirty="0"/>
              <a:t>. فقط در روش </a:t>
            </a:r>
            <a:r>
              <a:rPr lang="en-US" dirty="0"/>
              <a:t>LVM</a:t>
            </a:r>
            <a:r>
              <a:rPr lang="fa-IR" dirty="0"/>
              <a:t> این کار به تعداد </a:t>
            </a:r>
            <a:r>
              <a:rPr lang="en-US" dirty="0"/>
              <a:t>J</a:t>
            </a:r>
            <a:r>
              <a:rPr lang="fa-IR" dirty="0"/>
              <a:t> عدد بردار تنوعات محلی تکرار </a:t>
            </a:r>
            <a:r>
              <a:rPr lang="fa-IR" dirty="0" smtClean="0"/>
              <a:t>می</a:t>
            </a:r>
            <a:r>
              <a:rPr lang="en-US" dirty="0" smtClean="0"/>
              <a:t> </a:t>
            </a:r>
            <a:r>
              <a:rPr lang="fa-IR" dirty="0" smtClean="0"/>
              <a:t>شود </a:t>
            </a:r>
            <a:r>
              <a:rPr lang="fa-IR" dirty="0"/>
              <a:t>و برای هر زیر فضا</a:t>
            </a:r>
            <a:r>
              <a:rPr lang="en-US" dirty="0"/>
              <a:t> PLDA  </a:t>
            </a:r>
            <a:r>
              <a:rPr lang="fa-IR" dirty="0" smtClean="0"/>
              <a:t>جداگانه </a:t>
            </a:r>
            <a:r>
              <a:rPr lang="fa-IR" dirty="0"/>
              <a:t>تعلیم داده </a:t>
            </a:r>
            <a:r>
              <a:rPr lang="fa-IR" dirty="0" smtClean="0"/>
              <a:t>می</a:t>
            </a:r>
            <a:r>
              <a:rPr lang="en-US" dirty="0" smtClean="0"/>
              <a:t> </a:t>
            </a:r>
            <a:r>
              <a:rPr lang="fa-IR" dirty="0" smtClean="0"/>
              <a:t>شود</a:t>
            </a:r>
            <a:r>
              <a:rPr lang="fa-IR" dirty="0"/>
              <a:t>. </a:t>
            </a:r>
            <a:endParaRPr lang="en-US" dirty="0"/>
          </a:p>
        </p:txBody>
      </p:sp>
      <p:sp>
        <p:nvSpPr>
          <p:cNvPr id="5" name="Content Placeholder 2"/>
          <p:cNvSpPr txBox="1">
            <a:spLocks/>
          </p:cNvSpPr>
          <p:nvPr/>
        </p:nvSpPr>
        <p:spPr>
          <a:xfrm>
            <a:off x="685800" y="4040088"/>
            <a:ext cx="7848600"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lgn="ctr">
              <a:buNone/>
            </a:pPr>
            <a:r>
              <a:rPr lang="fa-IR" dirty="0"/>
              <a:t>برای اجرای روش </a:t>
            </a:r>
            <a:r>
              <a:rPr lang="en-US" dirty="0"/>
              <a:t>PLDA</a:t>
            </a:r>
            <a:r>
              <a:rPr lang="fa-IR" dirty="0"/>
              <a:t> از برنامه­های آقای </a:t>
            </a:r>
            <a:r>
              <a:rPr lang="en-US" dirty="0"/>
              <a:t>Elder</a:t>
            </a:r>
            <a:r>
              <a:rPr lang="fa-IR" dirty="0"/>
              <a:t> [</a:t>
            </a:r>
            <a:r>
              <a:rPr lang="en-US" dirty="0"/>
              <a:t>Elder 2007</a:t>
            </a:r>
            <a:r>
              <a:rPr lang="fa-IR" dirty="0"/>
              <a:t>] استفاده شده است که قابل دانلود از آدرس زیر است:</a:t>
            </a:r>
            <a:endParaRPr lang="en-US" dirty="0"/>
          </a:p>
          <a:p>
            <a:pPr marL="0" indent="0" algn="ctr">
              <a:buNone/>
            </a:pPr>
            <a:r>
              <a:rPr lang="en-US" dirty="0"/>
              <a:t>http://</a:t>
            </a:r>
            <a:r>
              <a:rPr lang="en-US" dirty="0" smtClean="0"/>
              <a:t>web4.cs.ucl.ac.uk/research/vis/pvl/index.php?option=com_content&amp;view=article&amp;id=108:plda-source-code&amp;catid=49:downloads&amp;Itemid=62</a:t>
            </a:r>
            <a:endParaRPr lang="en-US" dirty="0"/>
          </a:p>
        </p:txBody>
      </p:sp>
    </p:spTree>
    <p:extLst>
      <p:ext uri="{BB962C8B-B14F-4D97-AF65-F5344CB8AC3E}">
        <p14:creationId xmlns:p14="http://schemas.microsoft.com/office/powerpoint/2010/main" xmlns="" val="3609781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1524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مراحل پیاده سازی</a:t>
            </a:r>
            <a:endParaRPr lang="en-US" sz="3200" dirty="0">
              <a:solidFill>
                <a:schemeClr val="tx1"/>
              </a:solidFill>
              <a:cs typeface="B Lotus" pitchFamily="2" charset="-78"/>
            </a:endParaRPr>
          </a:p>
        </p:txBody>
      </p:sp>
      <p:sp>
        <p:nvSpPr>
          <p:cNvPr id="4" name="Content Placeholder 2"/>
          <p:cNvSpPr txBox="1">
            <a:spLocks/>
          </p:cNvSpPr>
          <p:nvPr/>
        </p:nvSpPr>
        <p:spPr>
          <a:xfrm>
            <a:off x="647700" y="1066800"/>
            <a:ext cx="7620000" cy="193899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latin typeface="Times New Roman" pitchFamily="18" charset="0"/>
                <a:cs typeface="B Lotus" pitchFamily="2" charset="-78"/>
              </a:defRPr>
            </a:lvl1pPr>
          </a:lstStyle>
          <a:p>
            <a:r>
              <a:rPr lang="fa-IR" dirty="0"/>
              <a:t>مرحله 8: اعمال روش </a:t>
            </a:r>
            <a:r>
              <a:rPr lang="en-US" dirty="0"/>
              <a:t>PLDA</a:t>
            </a:r>
          </a:p>
          <a:p>
            <a:pPr marL="0" indent="0">
              <a:buNone/>
            </a:pPr>
            <a:r>
              <a:rPr lang="fa-IR" dirty="0"/>
              <a:t>برای امتیازدهی داده تست ابتدا بردار تنوعات به هر یکی از دو روش </a:t>
            </a:r>
            <a:r>
              <a:rPr lang="en-US" dirty="0"/>
              <a:t>TVM</a:t>
            </a:r>
            <a:r>
              <a:rPr lang="fa-IR" dirty="0"/>
              <a:t>  و </a:t>
            </a:r>
            <a:r>
              <a:rPr lang="en-US" dirty="0"/>
              <a:t>LVM</a:t>
            </a:r>
            <a:r>
              <a:rPr lang="fa-IR" dirty="0"/>
              <a:t> استخراج شده و به مدل </a:t>
            </a:r>
            <a:r>
              <a:rPr lang="en-US" dirty="0"/>
              <a:t>PLDA</a:t>
            </a:r>
            <a:r>
              <a:rPr lang="fa-IR" dirty="0"/>
              <a:t> تعلیم داده شده داده </a:t>
            </a:r>
            <a:r>
              <a:rPr lang="fa-IR" dirty="0" smtClean="0"/>
              <a:t>می</a:t>
            </a:r>
            <a:r>
              <a:rPr lang="en-US" dirty="0" smtClean="0"/>
              <a:t> </a:t>
            </a:r>
            <a:r>
              <a:rPr lang="fa-IR" dirty="0" smtClean="0"/>
              <a:t>شود</a:t>
            </a:r>
            <a:r>
              <a:rPr lang="fa-IR" dirty="0"/>
              <a:t>. با استفاده از زیر برنامه </a:t>
            </a:r>
            <a:r>
              <a:rPr lang="en-US" dirty="0" err="1"/>
              <a:t>PLDA_Verification.m</a:t>
            </a:r>
            <a:r>
              <a:rPr lang="fa-IR" dirty="0"/>
              <a:t> یک مقدار امتیاز برای تعلق یا عدم تعلق دو بردار تنوع به یک گوینده محاسبه و به عنوان امتیاز داده </a:t>
            </a:r>
            <a:r>
              <a:rPr lang="fa-IR" dirty="0" smtClean="0"/>
              <a:t>ت</a:t>
            </a:r>
            <a:r>
              <a:rPr lang="fa-IR" dirty="0"/>
              <a:t>س</a:t>
            </a:r>
            <a:r>
              <a:rPr lang="fa-IR" dirty="0" smtClean="0"/>
              <a:t>ت </a:t>
            </a:r>
            <a:r>
              <a:rPr lang="fa-IR" dirty="0"/>
              <a:t>به گوینده مورد نظر در نظر گرفته </a:t>
            </a:r>
            <a:r>
              <a:rPr lang="fa-IR" dirty="0" smtClean="0"/>
              <a:t>می</a:t>
            </a:r>
            <a:r>
              <a:rPr lang="en-US" dirty="0" smtClean="0"/>
              <a:t> </a:t>
            </a:r>
            <a:r>
              <a:rPr lang="fa-IR" dirty="0" smtClean="0"/>
              <a:t>شود</a:t>
            </a:r>
            <a:r>
              <a:rPr lang="fa-IR" dirty="0"/>
              <a:t>.</a:t>
            </a:r>
            <a:endParaRPr lang="en-US" dirty="0"/>
          </a:p>
          <a:p>
            <a:endParaRPr lang="en-US" dirty="0"/>
          </a:p>
        </p:txBody>
      </p:sp>
      <p:sp>
        <p:nvSpPr>
          <p:cNvPr id="5" name="Content Placeholder 2"/>
          <p:cNvSpPr txBox="1">
            <a:spLocks/>
          </p:cNvSpPr>
          <p:nvPr/>
        </p:nvSpPr>
        <p:spPr>
          <a:xfrm>
            <a:off x="647699" y="3116222"/>
            <a:ext cx="7620000" cy="16312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latin typeface="Times New Roman" pitchFamily="18" charset="0"/>
                <a:cs typeface="B Lotus" pitchFamily="2" charset="-78"/>
              </a:defRPr>
            </a:lvl1pPr>
          </a:lstStyle>
          <a:p>
            <a:r>
              <a:rPr lang="fa-IR" dirty="0"/>
              <a:t>مرحله 9: </a:t>
            </a:r>
            <a:r>
              <a:rPr lang="fa-IR" dirty="0" smtClean="0"/>
              <a:t>تصمیم</a:t>
            </a:r>
            <a:r>
              <a:rPr lang="en-US" dirty="0" smtClean="0"/>
              <a:t> </a:t>
            </a:r>
            <a:r>
              <a:rPr lang="fa-IR" dirty="0" smtClean="0"/>
              <a:t>گیری</a:t>
            </a:r>
            <a:endParaRPr lang="en-US" dirty="0"/>
          </a:p>
          <a:p>
            <a:pPr marL="0" indent="0">
              <a:buNone/>
            </a:pPr>
            <a:r>
              <a:rPr lang="fa-IR" dirty="0"/>
              <a:t>برای محاسبه نقطه </a:t>
            </a:r>
            <a:r>
              <a:rPr lang="en-US" dirty="0"/>
              <a:t>EER</a:t>
            </a:r>
            <a:r>
              <a:rPr lang="fa-IR" dirty="0"/>
              <a:t> کلیه امتیازهای مربوط به دادگان تست گوینده هدف و دادگان تست غیر هدف به مدل گوینده هدف به زیر برنامه </a:t>
            </a:r>
            <a:r>
              <a:rPr lang="en-US" dirty="0" err="1"/>
              <a:t>ThersholdFinding.m</a:t>
            </a:r>
            <a:r>
              <a:rPr lang="fa-IR" dirty="0"/>
              <a:t> داده شده و ترشولدی بهینه برای قبول یا رد امتیاز بدست </a:t>
            </a:r>
            <a:r>
              <a:rPr lang="fa-IR" dirty="0" smtClean="0"/>
              <a:t>می</a:t>
            </a:r>
            <a:r>
              <a:rPr lang="en-US" dirty="0" smtClean="0"/>
              <a:t> </a:t>
            </a:r>
            <a:r>
              <a:rPr lang="fa-IR" dirty="0" smtClean="0"/>
              <a:t>آید</a:t>
            </a:r>
            <a:r>
              <a:rPr lang="fa-IR" dirty="0"/>
              <a:t>. این ترشولد در محلی تنظیم </a:t>
            </a:r>
            <a:r>
              <a:rPr lang="fa-IR" dirty="0" smtClean="0"/>
              <a:t>می</a:t>
            </a:r>
            <a:r>
              <a:rPr lang="en-US" dirty="0" smtClean="0"/>
              <a:t> </a:t>
            </a:r>
            <a:r>
              <a:rPr lang="fa-IR" dirty="0" smtClean="0"/>
              <a:t>شود </a:t>
            </a:r>
            <a:r>
              <a:rPr lang="fa-IR" dirty="0"/>
              <a:t>که </a:t>
            </a:r>
            <a:r>
              <a:rPr lang="en-US" dirty="0"/>
              <a:t>FA</a:t>
            </a:r>
            <a:r>
              <a:rPr lang="fa-IR" dirty="0"/>
              <a:t> و </a:t>
            </a:r>
            <a:r>
              <a:rPr lang="en-US" dirty="0"/>
              <a:t>FR</a:t>
            </a:r>
            <a:r>
              <a:rPr lang="fa-IR" dirty="0"/>
              <a:t> سیستم تقریبا یکسان باشد</a:t>
            </a:r>
            <a:endParaRPr lang="en-US" dirty="0"/>
          </a:p>
        </p:txBody>
      </p:sp>
      <p:pic>
        <p:nvPicPr>
          <p:cNvPr id="7" name="Picture 6" descr="E:\pattern_prog\9-88-1-PB.jpg"/>
          <p:cNvPicPr/>
          <p:nvPr/>
        </p:nvPicPr>
        <p:blipFill>
          <a:blip r:embed="rId2" cstate="print"/>
          <a:srcRect/>
          <a:stretch>
            <a:fillRect/>
          </a:stretch>
        </p:blipFill>
        <p:spPr bwMode="auto">
          <a:xfrm>
            <a:off x="3267392" y="5029200"/>
            <a:ext cx="2380615" cy="1672590"/>
          </a:xfrm>
          <a:prstGeom prst="rect">
            <a:avLst/>
          </a:prstGeom>
          <a:noFill/>
          <a:ln w="9525">
            <a:noFill/>
            <a:miter lim="800000"/>
            <a:headEnd/>
            <a:tailEnd/>
          </a:ln>
        </p:spPr>
      </p:pic>
    </p:spTree>
    <p:extLst>
      <p:ext uri="{BB962C8B-B14F-4D97-AF65-F5344CB8AC3E}">
        <p14:creationId xmlns:p14="http://schemas.microsoft.com/office/powerpoint/2010/main" xmlns="" val="1901080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56402"/>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شرایط آزمایش</a:t>
            </a:r>
            <a:endParaRPr lang="en-US" sz="3200" dirty="0">
              <a:solidFill>
                <a:schemeClr val="tx1"/>
              </a:solidFill>
              <a:cs typeface="B Lotus" pitchFamily="2" charset="-78"/>
            </a:endParaRPr>
          </a:p>
        </p:txBody>
      </p:sp>
      <p:sp>
        <p:nvSpPr>
          <p:cNvPr id="4" name="Content Placeholder 2"/>
          <p:cNvSpPr txBox="1">
            <a:spLocks/>
          </p:cNvSpPr>
          <p:nvPr/>
        </p:nvSpPr>
        <p:spPr>
          <a:xfrm>
            <a:off x="636814" y="1433899"/>
            <a:ext cx="8049986" cy="4708981"/>
          </a:xfrm>
          <a:prstGeom prst="rect">
            <a:avLst/>
          </a:prstGeom>
          <a:solidFill>
            <a:schemeClr val="accent4">
              <a:lumMod val="40000"/>
              <a:lumOff val="60000"/>
            </a:schemeClr>
          </a:solidFill>
          <a:ln w="19050">
            <a:solidFill>
              <a:srgbClr val="7030A0"/>
            </a:solidFill>
            <a:miter lim="800000"/>
            <a:headEnd/>
            <a:tailEnd/>
          </a:ln>
          <a:effectLst/>
        </p:spPr>
        <p:txBody>
          <a:bodyPr vert="horz" wrap="square" lIns="91440" tIns="45720" rIns="91440" bIns="45720" numCol="1" rtlCol="0" anchor="ctr" anchorCtr="0" compatLnSpc="1">
            <a:prstTxWarp prst="textNoShape">
              <a:avLst/>
            </a:prstTxWarp>
            <a:spAutoFit/>
          </a:bodyPr>
          <a:lstStyle/>
          <a:p>
            <a:pPr marL="342900" lvl="0" indent="-342900" algn="justLow" rtl="1">
              <a:buFont typeface="Arial" pitchFamily="34" charset="0"/>
              <a:buChar char="•"/>
            </a:pPr>
            <a:r>
              <a:rPr lang="fa-IR" sz="2000" dirty="0">
                <a:latin typeface="Times New Roman" pitchFamily="18" charset="0"/>
                <a:cs typeface="B Lotus" pitchFamily="2" charset="-78"/>
              </a:rPr>
              <a:t>در هر دو روش </a:t>
            </a:r>
            <a:r>
              <a:rPr lang="en-US" sz="2000" dirty="0">
                <a:latin typeface="Times New Roman" pitchFamily="18" charset="0"/>
                <a:cs typeface="B Lotus" pitchFamily="2" charset="-78"/>
              </a:rPr>
              <a:t>TVM</a:t>
            </a:r>
            <a:r>
              <a:rPr lang="fa-IR" sz="2000" dirty="0">
                <a:latin typeface="Times New Roman" pitchFamily="18" charset="0"/>
                <a:cs typeface="B Lotus" pitchFamily="2" charset="-78"/>
              </a:rPr>
              <a:t> و </a:t>
            </a:r>
            <a:r>
              <a:rPr lang="en-US" sz="2000" dirty="0">
                <a:latin typeface="Times New Roman" pitchFamily="18" charset="0"/>
                <a:cs typeface="B Lotus" pitchFamily="2" charset="-78"/>
              </a:rPr>
              <a:t>LVM</a:t>
            </a:r>
            <a:r>
              <a:rPr lang="fa-IR" sz="2000" dirty="0">
                <a:latin typeface="Times New Roman" pitchFamily="18" charset="0"/>
                <a:cs typeface="B Lotus" pitchFamily="2" charset="-78"/>
              </a:rPr>
              <a:t> از هر فایل گفتاری یک بردار ویژگی 13 بعدی </a:t>
            </a:r>
            <a:r>
              <a:rPr lang="en-US" sz="2000" dirty="0">
                <a:latin typeface="Times New Roman" pitchFamily="18" charset="0"/>
                <a:cs typeface="B Lotus" pitchFamily="2" charset="-78"/>
              </a:rPr>
              <a:t>MFCC</a:t>
            </a:r>
            <a:r>
              <a:rPr lang="fa-IR" sz="2000" dirty="0">
                <a:latin typeface="Times New Roman" pitchFamily="18" charset="0"/>
                <a:cs typeface="B Lotus" pitchFamily="2" charset="-78"/>
              </a:rPr>
              <a:t> به همراه مشتقات اول و دوم آن (در مجموع 39 بعد) استخراج شده است</a:t>
            </a:r>
            <a:r>
              <a:rPr lang="fa-IR" sz="2000" dirty="0" smtClean="0">
                <a:latin typeface="Times New Roman" pitchFamily="18" charset="0"/>
                <a:cs typeface="B Lotus" pitchFamily="2" charset="-78"/>
              </a:rPr>
              <a:t>.</a:t>
            </a:r>
            <a:endParaRPr lang="en-US" sz="2000" dirty="0" smtClean="0">
              <a:latin typeface="Times New Roman" pitchFamily="18" charset="0"/>
              <a:cs typeface="B Lotus" pitchFamily="2" charset="-78"/>
            </a:endParaRPr>
          </a:p>
          <a:p>
            <a:pPr marL="342900" lvl="0" indent="-342900" algn="justLow" rtl="1">
              <a:buFont typeface="Arial" pitchFamily="34" charset="0"/>
              <a:buChar char="•"/>
            </a:pPr>
            <a:endParaRPr lang="en-US" sz="2000" dirty="0">
              <a:latin typeface="Times New Roman" pitchFamily="18" charset="0"/>
              <a:cs typeface="B Lotus" pitchFamily="2" charset="-78"/>
            </a:endParaRPr>
          </a:p>
          <a:p>
            <a:pPr marL="342900" lvl="0" indent="-342900" algn="justLow" rtl="1">
              <a:buFont typeface="Arial" pitchFamily="34" charset="0"/>
              <a:buChar char="•"/>
            </a:pPr>
            <a:r>
              <a:rPr lang="fa-IR" sz="2000" dirty="0">
                <a:latin typeface="Times New Roman" pitchFamily="18" charset="0"/>
                <a:cs typeface="B Lotus" pitchFamily="2" charset="-78"/>
              </a:rPr>
              <a:t>مدل گوسی جهانی (</a:t>
            </a:r>
            <a:r>
              <a:rPr lang="en-US" sz="2000" dirty="0">
                <a:latin typeface="Times New Roman" pitchFamily="18" charset="0"/>
                <a:cs typeface="B Lotus" pitchFamily="2" charset="-78"/>
              </a:rPr>
              <a:t>UBM</a:t>
            </a:r>
            <a:r>
              <a:rPr lang="fa-IR" sz="2000" dirty="0">
                <a:latin typeface="Times New Roman" pitchFamily="18" charset="0"/>
                <a:cs typeface="B Lotus" pitchFamily="2" charset="-78"/>
              </a:rPr>
              <a:t>) با 256 مولفه تعلیم یافته است</a:t>
            </a:r>
            <a:r>
              <a:rPr lang="fa-IR" sz="2000" dirty="0" smtClean="0">
                <a:latin typeface="Times New Roman" pitchFamily="18" charset="0"/>
                <a:cs typeface="B Lotus" pitchFamily="2" charset="-78"/>
              </a:rPr>
              <a:t>.</a:t>
            </a:r>
            <a:endParaRPr lang="en-US" sz="2000" dirty="0" smtClean="0">
              <a:latin typeface="Times New Roman" pitchFamily="18" charset="0"/>
              <a:cs typeface="B Lotus" pitchFamily="2" charset="-78"/>
            </a:endParaRPr>
          </a:p>
          <a:p>
            <a:pPr marL="342900" lvl="0" indent="-342900" algn="justLow" rtl="1">
              <a:buFont typeface="Arial" pitchFamily="34" charset="0"/>
              <a:buChar char="•"/>
            </a:pPr>
            <a:endParaRPr lang="en-US" sz="2000" dirty="0">
              <a:latin typeface="Times New Roman" pitchFamily="18" charset="0"/>
              <a:cs typeface="B Lotus" pitchFamily="2" charset="-78"/>
            </a:endParaRPr>
          </a:p>
          <a:p>
            <a:pPr marL="342900" lvl="0" indent="-342900" algn="justLow" rtl="1">
              <a:buFont typeface="Arial" pitchFamily="34" charset="0"/>
              <a:buChar char="•"/>
            </a:pPr>
            <a:r>
              <a:rPr lang="fa-IR" sz="2000" dirty="0">
                <a:latin typeface="Times New Roman" pitchFamily="18" charset="0"/>
                <a:cs typeface="B Lotus" pitchFamily="2" charset="-78"/>
              </a:rPr>
              <a:t>بعد زیر فضای تنوعات کلی (بردار </a:t>
            </a:r>
            <a:r>
              <a:rPr lang="en-US" sz="2000" dirty="0" err="1">
                <a:latin typeface="Times New Roman" pitchFamily="18" charset="0"/>
                <a:cs typeface="B Lotus" pitchFamily="2" charset="-78"/>
              </a:rPr>
              <a:t>ivector</a:t>
            </a:r>
            <a:r>
              <a:rPr lang="fa-IR" sz="2000" dirty="0">
                <a:latin typeface="Times New Roman" pitchFamily="18" charset="0"/>
                <a:cs typeface="B Lotus" pitchFamily="2" charset="-78"/>
              </a:rPr>
              <a:t>) در روش </a:t>
            </a:r>
            <a:r>
              <a:rPr lang="en-US" sz="2000" dirty="0">
                <a:latin typeface="Times New Roman" pitchFamily="18" charset="0"/>
                <a:cs typeface="B Lotus" pitchFamily="2" charset="-78"/>
              </a:rPr>
              <a:t>TVM</a:t>
            </a:r>
            <a:r>
              <a:rPr lang="fa-IR" sz="2000" dirty="0">
                <a:latin typeface="Times New Roman" pitchFamily="18" charset="0"/>
                <a:cs typeface="B Lotus" pitchFamily="2" charset="-78"/>
              </a:rPr>
              <a:t> برابر 100 و بعد زیر فضای تنوعات محلی در روش </a:t>
            </a:r>
            <a:r>
              <a:rPr lang="en-US" sz="2000" dirty="0">
                <a:latin typeface="Times New Roman" pitchFamily="18" charset="0"/>
                <a:cs typeface="B Lotus" pitchFamily="2" charset="-78"/>
              </a:rPr>
              <a:t>LVM</a:t>
            </a:r>
            <a:r>
              <a:rPr lang="fa-IR" sz="2000" dirty="0">
                <a:latin typeface="Times New Roman" pitchFamily="18" charset="0"/>
                <a:cs typeface="B Lotus" pitchFamily="2" charset="-78"/>
              </a:rPr>
              <a:t> برابر 50 در نظر گرفته شده است</a:t>
            </a:r>
            <a:r>
              <a:rPr lang="fa-IR" sz="2000" dirty="0" smtClean="0">
                <a:latin typeface="Times New Roman" pitchFamily="18" charset="0"/>
                <a:cs typeface="B Lotus" pitchFamily="2" charset="-78"/>
              </a:rPr>
              <a:t>.</a:t>
            </a:r>
            <a:endParaRPr lang="en-US" sz="2000" dirty="0" smtClean="0">
              <a:latin typeface="Times New Roman" pitchFamily="18" charset="0"/>
              <a:cs typeface="B Lotus" pitchFamily="2" charset="-78"/>
            </a:endParaRPr>
          </a:p>
          <a:p>
            <a:pPr marL="342900" lvl="0" indent="-342900" algn="justLow" rtl="1">
              <a:buFont typeface="Arial" pitchFamily="34" charset="0"/>
              <a:buChar char="•"/>
            </a:pPr>
            <a:endParaRPr lang="en-US" sz="2000" dirty="0">
              <a:latin typeface="Times New Roman" pitchFamily="18" charset="0"/>
              <a:cs typeface="B Lotus" pitchFamily="2" charset="-78"/>
            </a:endParaRPr>
          </a:p>
          <a:p>
            <a:pPr marL="342900" indent="-342900" algn="justLow" rtl="1">
              <a:buFont typeface="Arial" pitchFamily="34" charset="0"/>
              <a:buChar char="•"/>
            </a:pPr>
            <a:r>
              <a:rPr lang="fa-IR" sz="2000" dirty="0">
                <a:latin typeface="Times New Roman" pitchFamily="18" charset="0"/>
                <a:cs typeface="B Lotus" pitchFamily="2" charset="-78"/>
              </a:rPr>
              <a:t>معیار خطا بر حسب خطای </a:t>
            </a:r>
            <a:r>
              <a:rPr lang="en-US" sz="2000" dirty="0">
                <a:latin typeface="Times New Roman" pitchFamily="18" charset="0"/>
                <a:cs typeface="B Lotus" pitchFamily="2" charset="-78"/>
              </a:rPr>
              <a:t>EER</a:t>
            </a:r>
            <a:r>
              <a:rPr lang="fa-IR" sz="2000" dirty="0">
                <a:latin typeface="Times New Roman" pitchFamily="18" charset="0"/>
                <a:cs typeface="B Lotus" pitchFamily="2" charset="-78"/>
              </a:rPr>
              <a:t> گزارش شده است. </a:t>
            </a:r>
            <a:endParaRPr lang="en-US" sz="2000" dirty="0" smtClean="0">
              <a:latin typeface="Times New Roman" pitchFamily="18" charset="0"/>
              <a:cs typeface="B Lotus" pitchFamily="2" charset="-78"/>
            </a:endParaRPr>
          </a:p>
          <a:p>
            <a:pPr marL="342900" indent="-342900" algn="justLow" rtl="1">
              <a:buFont typeface="Arial" pitchFamily="34" charset="0"/>
              <a:buChar char="•"/>
            </a:pPr>
            <a:endParaRPr lang="en-US" sz="2000" dirty="0">
              <a:latin typeface="Times New Roman" pitchFamily="18" charset="0"/>
              <a:cs typeface="B Lotus" pitchFamily="2" charset="-78"/>
            </a:endParaRPr>
          </a:p>
          <a:p>
            <a:pPr marL="342900" indent="-342900" algn="justLow" rtl="1">
              <a:buFont typeface="Arial" pitchFamily="34" charset="0"/>
              <a:buChar char="•"/>
            </a:pPr>
            <a:r>
              <a:rPr lang="fa-IR" sz="2000" dirty="0" smtClean="0">
                <a:latin typeface="Times New Roman" pitchFamily="18" charset="0"/>
                <a:cs typeface="B Lotus" pitchFamily="2" charset="-78"/>
              </a:rPr>
              <a:t>خطای </a:t>
            </a:r>
            <a:r>
              <a:rPr lang="en-US" sz="2000" dirty="0">
                <a:latin typeface="Times New Roman" pitchFamily="18" charset="0"/>
                <a:cs typeface="B Lotus" pitchFamily="2" charset="-78"/>
              </a:rPr>
              <a:t>EER</a:t>
            </a:r>
            <a:r>
              <a:rPr lang="fa-IR" sz="2000" dirty="0">
                <a:latin typeface="Times New Roman" pitchFamily="18" charset="0"/>
                <a:cs typeface="B Lotus" pitchFamily="2" charset="-78"/>
              </a:rPr>
              <a:t> محلی است که </a:t>
            </a:r>
            <a:r>
              <a:rPr lang="en-US" sz="2000" dirty="0">
                <a:latin typeface="Times New Roman" pitchFamily="18" charset="0"/>
                <a:cs typeface="B Lotus" pitchFamily="2" charset="-78"/>
              </a:rPr>
              <a:t>FA</a:t>
            </a:r>
            <a:r>
              <a:rPr lang="fa-IR" sz="2000" dirty="0">
                <a:latin typeface="Times New Roman" pitchFamily="18" charset="0"/>
                <a:cs typeface="B Lotus" pitchFamily="2" charset="-78"/>
              </a:rPr>
              <a:t> (دادگان غیر هدفی که هدف تشخیص داده شده) و </a:t>
            </a:r>
            <a:r>
              <a:rPr lang="en-US" sz="2000" dirty="0">
                <a:latin typeface="Times New Roman" pitchFamily="18" charset="0"/>
                <a:cs typeface="B Lotus" pitchFamily="2" charset="-78"/>
              </a:rPr>
              <a:t>FR</a:t>
            </a:r>
            <a:r>
              <a:rPr lang="fa-IR" sz="2000" dirty="0">
                <a:latin typeface="Times New Roman" pitchFamily="18" charset="0"/>
                <a:cs typeface="B Lotus" pitchFamily="2" charset="-78"/>
              </a:rPr>
              <a:t> (دادگان هدفی که رد شده) برابر است. خطای </a:t>
            </a:r>
            <a:r>
              <a:rPr lang="en-US" sz="2000" dirty="0">
                <a:latin typeface="Times New Roman" pitchFamily="18" charset="0"/>
                <a:cs typeface="B Lotus" pitchFamily="2" charset="-78"/>
              </a:rPr>
              <a:t>EER</a:t>
            </a:r>
            <a:r>
              <a:rPr lang="fa-IR" sz="2000" dirty="0">
                <a:latin typeface="Times New Roman" pitchFamily="18" charset="0"/>
                <a:cs typeface="B Lotus" pitchFamily="2" charset="-78"/>
              </a:rPr>
              <a:t> جمع این دو مقدار تقسیم بر دو است</a:t>
            </a:r>
            <a:r>
              <a:rPr lang="fa-IR" sz="2000" dirty="0" smtClean="0">
                <a:latin typeface="Times New Roman" pitchFamily="18" charset="0"/>
                <a:cs typeface="B Lotus" pitchFamily="2" charset="-78"/>
              </a:rPr>
              <a:t>.</a:t>
            </a:r>
            <a:endParaRPr lang="en-US" sz="2000" dirty="0" smtClean="0">
              <a:latin typeface="Times New Roman" pitchFamily="18" charset="0"/>
              <a:cs typeface="B Lotus" pitchFamily="2" charset="-78"/>
            </a:endParaRPr>
          </a:p>
          <a:p>
            <a:pPr marL="342900" indent="-342900" algn="justLow" rtl="1">
              <a:buFont typeface="Arial" pitchFamily="34" charset="0"/>
              <a:buChar char="•"/>
            </a:pPr>
            <a:endParaRPr lang="en-US" sz="2000" dirty="0">
              <a:latin typeface="Times New Roman" pitchFamily="18" charset="0"/>
              <a:cs typeface="B Lotus" pitchFamily="2" charset="-78"/>
            </a:endParaRPr>
          </a:p>
          <a:p>
            <a:pPr marL="342900" indent="-342900" algn="justLow" rtl="1">
              <a:buFont typeface="Arial" pitchFamily="34" charset="0"/>
              <a:buChar char="•"/>
            </a:pPr>
            <a:r>
              <a:rPr lang="fa-IR" sz="2000" dirty="0" smtClean="0">
                <a:latin typeface="Times New Roman" pitchFamily="18" charset="0"/>
                <a:cs typeface="B Lotus" pitchFamily="2" charset="-78"/>
              </a:rPr>
              <a:t> </a:t>
            </a:r>
            <a:r>
              <a:rPr lang="fa-IR" sz="2000" dirty="0">
                <a:latin typeface="Times New Roman" pitchFamily="18" charset="0"/>
                <a:cs typeface="B Lotus" pitchFamily="2" charset="-78"/>
              </a:rPr>
              <a:t>در این گزارش برای هر یک از ده گوینده هدف خطای </a:t>
            </a:r>
            <a:r>
              <a:rPr lang="en-US" sz="2000" dirty="0">
                <a:latin typeface="Times New Roman" pitchFamily="18" charset="0"/>
                <a:cs typeface="B Lotus" pitchFamily="2" charset="-78"/>
              </a:rPr>
              <a:t>EER</a:t>
            </a:r>
            <a:r>
              <a:rPr lang="fa-IR" sz="2000" dirty="0">
                <a:latin typeface="Times New Roman" pitchFamily="18" charset="0"/>
                <a:cs typeface="B Lotus" pitchFamily="2" charset="-78"/>
              </a:rPr>
              <a:t> به طور مجزا محاسبه و متوسط آنها به عنوان معیار مقایسه نتایج در نظر گرفته شده است</a:t>
            </a:r>
            <a:r>
              <a:rPr lang="fa-IR" sz="2000" dirty="0" smtClean="0">
                <a:latin typeface="Times New Roman" pitchFamily="18" charset="0"/>
                <a:cs typeface="B Lotus" pitchFamily="2" charset="-78"/>
              </a:rPr>
              <a:t>.</a:t>
            </a:r>
            <a:endParaRPr lang="en-US" dirty="0" smtClean="0"/>
          </a:p>
        </p:txBody>
      </p:sp>
    </p:spTree>
    <p:extLst>
      <p:ext uri="{BB962C8B-B14F-4D97-AF65-F5344CB8AC3E}">
        <p14:creationId xmlns:p14="http://schemas.microsoft.com/office/powerpoint/2010/main" xmlns="" val="1338405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286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نتایج</a:t>
            </a:r>
            <a:endParaRPr lang="en-US" sz="3200" dirty="0">
              <a:solidFill>
                <a:schemeClr val="tx1"/>
              </a:solidFill>
              <a:cs typeface="B Lotus"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xmlns="" val="503469435"/>
              </p:ext>
            </p:extLst>
          </p:nvPr>
        </p:nvGraphicFramePr>
        <p:xfrm>
          <a:off x="457200" y="1676400"/>
          <a:ext cx="8229600" cy="4233540"/>
        </p:xfrm>
        <a:graphic>
          <a:graphicData uri="http://schemas.openxmlformats.org/drawingml/2006/table">
            <a:tbl>
              <a:tblPr rtl="1" firstRow="1" firstCol="1" bandRow="1">
                <a:tableStyleId>{5C22544A-7EE6-4342-B048-85BDC9FD1C3A}</a:tableStyleId>
              </a:tblPr>
              <a:tblGrid>
                <a:gridCol w="2743200"/>
                <a:gridCol w="2743200"/>
                <a:gridCol w="2743200"/>
              </a:tblGrid>
              <a:tr h="0">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گوینده هدف</a:t>
                      </a:r>
                      <a:endParaRPr lang="en-US" sz="1600" baseline="0" dirty="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en-US" sz="1800" baseline="0">
                          <a:effectLst/>
                          <a:latin typeface="Times New Roman" pitchFamily="18" charset="0"/>
                          <a:cs typeface="B Lotus" pitchFamily="2" charset="-78"/>
                        </a:rPr>
                        <a:t>EER</a:t>
                      </a:r>
                      <a:r>
                        <a:rPr lang="fa-IR" sz="2000" baseline="0">
                          <a:effectLst/>
                          <a:latin typeface="Times New Roman" pitchFamily="18" charset="0"/>
                          <a:cs typeface="B Lotus" pitchFamily="2" charset="-78"/>
                        </a:rPr>
                        <a:t> به روش </a:t>
                      </a:r>
                      <a:r>
                        <a:rPr lang="en-US" sz="1800" baseline="0">
                          <a:effectLst/>
                          <a:latin typeface="Times New Roman" pitchFamily="18" charset="0"/>
                          <a:cs typeface="B Lotus" pitchFamily="2" charset="-78"/>
                        </a:rPr>
                        <a:t>TVM-PLDA</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en-US" sz="1800" baseline="0" dirty="0">
                          <a:effectLst/>
                          <a:latin typeface="Times New Roman" pitchFamily="18" charset="0"/>
                          <a:cs typeface="B Lotus" pitchFamily="2" charset="-78"/>
                        </a:rPr>
                        <a:t>EER</a:t>
                      </a:r>
                      <a:r>
                        <a:rPr lang="fa-IR" sz="2000" baseline="0" dirty="0">
                          <a:effectLst/>
                          <a:latin typeface="Times New Roman" pitchFamily="18" charset="0"/>
                          <a:cs typeface="B Lotus" pitchFamily="2" charset="-78"/>
                        </a:rPr>
                        <a:t> به روش </a:t>
                      </a:r>
                      <a:r>
                        <a:rPr lang="en-US" sz="1800" baseline="0" dirty="0">
                          <a:effectLst/>
                          <a:latin typeface="Times New Roman" pitchFamily="18" charset="0"/>
                          <a:cs typeface="B Lotus" pitchFamily="2" charset="-78"/>
                        </a:rPr>
                        <a:t>LVM-PLDA</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گوینده 1</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5.16</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11.62</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گوینده 2</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13.41</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17.56</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گوینده 3</a:t>
                      </a:r>
                      <a:endParaRPr lang="en-US" sz="1600" baseline="0" dirty="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0.46</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2.21</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گوینده 4</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9.58</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14.36</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گوینده 5</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4.79</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6.78</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گوینده 6</a:t>
                      </a:r>
                      <a:endParaRPr lang="en-US" sz="1600" baseline="0" dirty="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4.74</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9.46</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گوینده 7</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4.94</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7.35</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گوینده 8</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5.21</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7.21</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گوینده 9</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4.77</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8.69</a:t>
                      </a:r>
                      <a:endParaRPr lang="en-US" sz="1600" baseline="0" dirty="0">
                        <a:effectLst/>
                        <a:latin typeface="Times New Roman" pitchFamily="18" charset="0"/>
                        <a:ea typeface="Calibri"/>
                        <a:cs typeface="B Lotus" pitchFamily="2" charset="-78"/>
                      </a:endParaRPr>
                    </a:p>
                  </a:txBody>
                  <a:tcPr marL="68580" marR="68580" marT="0" marB="0" anchor="ctr"/>
                </a:tc>
              </a:tr>
              <a:tr h="377820">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گوینده 10</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a:effectLst/>
                          <a:latin typeface="Times New Roman" pitchFamily="18" charset="0"/>
                          <a:cs typeface="B Lotus" pitchFamily="2" charset="-78"/>
                        </a:rPr>
                        <a:t>6.19</a:t>
                      </a:r>
                      <a:endParaRPr lang="en-US" sz="1600" baseline="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10.41</a:t>
                      </a:r>
                      <a:endParaRPr lang="en-US" sz="1600" baseline="0" dirty="0">
                        <a:effectLst/>
                        <a:latin typeface="Times New Roman" pitchFamily="18" charset="0"/>
                        <a:ea typeface="Calibri"/>
                        <a:cs typeface="B Lotus" pitchFamily="2" charset="-78"/>
                      </a:endParaRPr>
                    </a:p>
                  </a:txBody>
                  <a:tcPr marL="68580" marR="68580" marT="0" marB="0" anchor="ctr"/>
                </a:tc>
              </a:tr>
              <a:tr h="0">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متوسط خطای گویندگان هدف</a:t>
                      </a:r>
                      <a:endParaRPr lang="en-US" sz="1600" baseline="0" dirty="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5.93</a:t>
                      </a:r>
                      <a:endParaRPr lang="en-US" sz="1600" baseline="0" dirty="0">
                        <a:effectLst/>
                        <a:latin typeface="Times New Roman" pitchFamily="18" charset="0"/>
                        <a:ea typeface="Calibri"/>
                        <a:cs typeface="B Lotus" pitchFamily="2" charset="-78"/>
                      </a:endParaRPr>
                    </a:p>
                  </a:txBody>
                  <a:tcPr marL="68580" marR="68580" marT="0" marB="0" anchor="ctr"/>
                </a:tc>
                <a:tc>
                  <a:txBody>
                    <a:bodyPr/>
                    <a:lstStyle/>
                    <a:p>
                      <a:pPr marL="0" marR="0" algn="ctr" rtl="1">
                        <a:lnSpc>
                          <a:spcPct val="115000"/>
                        </a:lnSpc>
                        <a:spcBef>
                          <a:spcPts val="0"/>
                        </a:spcBef>
                        <a:spcAft>
                          <a:spcPts val="0"/>
                        </a:spcAft>
                      </a:pPr>
                      <a:r>
                        <a:rPr lang="fa-IR" sz="2000" baseline="0" dirty="0">
                          <a:effectLst/>
                          <a:latin typeface="Times New Roman" pitchFamily="18" charset="0"/>
                          <a:cs typeface="B Lotus" pitchFamily="2" charset="-78"/>
                        </a:rPr>
                        <a:t>9.56</a:t>
                      </a:r>
                      <a:endParaRPr lang="en-US" sz="1600" baseline="0" dirty="0">
                        <a:effectLst/>
                        <a:latin typeface="Times New Roman" pitchFamily="18" charset="0"/>
                        <a:ea typeface="Calibri"/>
                        <a:cs typeface="B Lotus" pitchFamily="2" charset="-78"/>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733800" y="304800"/>
            <a:ext cx="1524000" cy="6096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a-IR" dirty="0" smtClean="0">
                <a:solidFill>
                  <a:schemeClr val="tx1"/>
                </a:solidFill>
                <a:cs typeface="B Lotus" pitchFamily="2" charset="-78"/>
              </a:rPr>
              <a:t>مراجع</a:t>
            </a:r>
            <a:endParaRPr lang="en-US" dirty="0">
              <a:solidFill>
                <a:schemeClr val="tx1"/>
              </a:solidFill>
              <a:cs typeface="B Lotus" pitchFamily="2" charset="-78"/>
            </a:endParaRPr>
          </a:p>
        </p:txBody>
      </p:sp>
      <p:sp>
        <p:nvSpPr>
          <p:cNvPr id="5" name="Content Placeholder 2"/>
          <p:cNvSpPr txBox="1">
            <a:spLocks/>
          </p:cNvSpPr>
          <p:nvPr/>
        </p:nvSpPr>
        <p:spPr>
          <a:xfrm>
            <a:off x="533400" y="1371600"/>
            <a:ext cx="8001000" cy="452431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p>
            <a:pPr algn="justLow"/>
            <a:r>
              <a:rPr lang="en-US" sz="1600" dirty="0">
                <a:solidFill>
                  <a:srgbClr val="FF0000"/>
                </a:solidFill>
                <a:cs typeface="+mj-cs"/>
              </a:rPr>
              <a:t>[1] Chen, L., Lee, K., Ma, B., </a:t>
            </a:r>
            <a:r>
              <a:rPr lang="en-US" sz="1600" dirty="0" err="1">
                <a:solidFill>
                  <a:srgbClr val="FF0000"/>
                </a:solidFill>
                <a:cs typeface="+mj-cs"/>
              </a:rPr>
              <a:t>Gue</a:t>
            </a:r>
            <a:r>
              <a:rPr lang="en-US" sz="1600" dirty="0">
                <a:solidFill>
                  <a:srgbClr val="FF0000"/>
                </a:solidFill>
                <a:cs typeface="+mj-cs"/>
              </a:rPr>
              <a:t>, W., Li, H., Dai, L., </a:t>
            </a:r>
            <a:r>
              <a:rPr lang="en-US" sz="1600" dirty="0" smtClean="0">
                <a:solidFill>
                  <a:srgbClr val="FF0000"/>
                </a:solidFill>
                <a:cs typeface="+mj-cs"/>
              </a:rPr>
              <a:t>Local Variability Modeling For Text-independent Speaker Verification, </a:t>
            </a:r>
            <a:r>
              <a:rPr lang="en-US" sz="1600" dirty="0" err="1">
                <a:solidFill>
                  <a:srgbClr val="FF0000"/>
                </a:solidFill>
                <a:cs typeface="+mj-cs"/>
              </a:rPr>
              <a:t>Odysee</a:t>
            </a:r>
            <a:r>
              <a:rPr lang="en-US" sz="1600" dirty="0">
                <a:solidFill>
                  <a:srgbClr val="FF0000"/>
                </a:solidFill>
                <a:cs typeface="+mj-cs"/>
              </a:rPr>
              <a:t> 2014</a:t>
            </a:r>
            <a:r>
              <a:rPr lang="en-US" sz="1600" dirty="0" smtClean="0">
                <a:solidFill>
                  <a:srgbClr val="FF0000"/>
                </a:solidFill>
                <a:cs typeface="+mj-cs"/>
              </a:rPr>
              <a:t>.</a:t>
            </a:r>
            <a:endParaRPr lang="fa-IR" sz="1600" dirty="0" smtClean="0">
              <a:solidFill>
                <a:srgbClr val="FF0000"/>
              </a:solidFill>
              <a:cs typeface="+mj-cs"/>
            </a:endParaRPr>
          </a:p>
          <a:p>
            <a:pPr algn="justLow"/>
            <a:endParaRPr lang="en-US" sz="1600" dirty="0">
              <a:cs typeface="+mj-cs"/>
            </a:endParaRPr>
          </a:p>
          <a:p>
            <a:pPr algn="justLow"/>
            <a:r>
              <a:rPr lang="en-US" sz="1600" dirty="0">
                <a:cs typeface="+mj-cs"/>
              </a:rPr>
              <a:t>[2] D., Reynolds, T., </a:t>
            </a:r>
            <a:r>
              <a:rPr lang="en-US" sz="1600" dirty="0" err="1">
                <a:cs typeface="+mj-cs"/>
              </a:rPr>
              <a:t>Quatieri</a:t>
            </a:r>
            <a:r>
              <a:rPr lang="en-US" sz="1600" dirty="0">
                <a:cs typeface="+mj-cs"/>
              </a:rPr>
              <a:t> and R., Dunn, “Speaker Verification Using Adapted </a:t>
            </a:r>
            <a:r>
              <a:rPr lang="en-US" sz="1600" dirty="0" err="1">
                <a:cs typeface="+mj-cs"/>
              </a:rPr>
              <a:t>Gausiian</a:t>
            </a:r>
            <a:r>
              <a:rPr lang="en-US" sz="1600" dirty="0">
                <a:cs typeface="+mj-cs"/>
              </a:rPr>
              <a:t> Mixture Models”, Digital Signal Processing, 2000</a:t>
            </a:r>
            <a:r>
              <a:rPr lang="en-US" sz="1600" dirty="0" smtClean="0">
                <a:cs typeface="+mj-cs"/>
              </a:rPr>
              <a:t>.</a:t>
            </a:r>
            <a:endParaRPr lang="fa-IR" sz="1600" dirty="0" smtClean="0">
              <a:cs typeface="+mj-cs"/>
            </a:endParaRPr>
          </a:p>
          <a:p>
            <a:pPr algn="justLow"/>
            <a:endParaRPr lang="en-US" sz="1600" dirty="0">
              <a:cs typeface="+mj-cs"/>
            </a:endParaRPr>
          </a:p>
          <a:p>
            <a:pPr algn="justLow"/>
            <a:r>
              <a:rPr lang="en-US" sz="1600" dirty="0">
                <a:cs typeface="+mj-cs"/>
              </a:rPr>
              <a:t> [3] P. Kenny, G. </a:t>
            </a:r>
            <a:r>
              <a:rPr lang="en-US" sz="1600" dirty="0" err="1">
                <a:cs typeface="+mj-cs"/>
              </a:rPr>
              <a:t>Boulianne</a:t>
            </a:r>
            <a:r>
              <a:rPr lang="en-US" sz="1600" dirty="0">
                <a:cs typeface="+mj-cs"/>
              </a:rPr>
              <a:t>, P. </a:t>
            </a:r>
            <a:r>
              <a:rPr lang="en-US" sz="1600" dirty="0" err="1" smtClean="0">
                <a:cs typeface="+mj-cs"/>
              </a:rPr>
              <a:t>Ouellet</a:t>
            </a:r>
            <a:r>
              <a:rPr lang="fa-IR" sz="1600" dirty="0" smtClean="0">
                <a:cs typeface="+mj-cs"/>
              </a:rPr>
              <a:t> </a:t>
            </a:r>
            <a:r>
              <a:rPr lang="en-US" sz="1600" dirty="0" smtClean="0">
                <a:cs typeface="+mj-cs"/>
              </a:rPr>
              <a:t>and </a:t>
            </a:r>
            <a:r>
              <a:rPr lang="en-US" sz="1600" dirty="0">
                <a:cs typeface="+mj-cs"/>
              </a:rPr>
              <a:t>P. </a:t>
            </a:r>
            <a:r>
              <a:rPr lang="en-US" sz="1600" dirty="0" err="1">
                <a:cs typeface="+mj-cs"/>
              </a:rPr>
              <a:t>Dumouchel</a:t>
            </a:r>
            <a:r>
              <a:rPr lang="en-US" sz="1600" dirty="0" smtClean="0">
                <a:cs typeface="+mj-cs"/>
              </a:rPr>
              <a:t>, “</a:t>
            </a:r>
            <a:r>
              <a:rPr lang="en-US" sz="1600" dirty="0">
                <a:cs typeface="+mj-cs"/>
              </a:rPr>
              <a:t>Speaker and session variability in GMM-Based speaker verification</a:t>
            </a:r>
            <a:r>
              <a:rPr lang="en-US" sz="1600" dirty="0" smtClean="0">
                <a:cs typeface="+mj-cs"/>
              </a:rPr>
              <a:t>,” IEEE </a:t>
            </a:r>
            <a:r>
              <a:rPr lang="en-US" sz="1600" dirty="0">
                <a:cs typeface="+mj-cs"/>
              </a:rPr>
              <a:t>Trans. Audio Speech and Language Processing, vol. 15, no. 4, pp. 1448-1460, May 2007</a:t>
            </a:r>
            <a:r>
              <a:rPr lang="en-US" sz="1600" dirty="0" smtClean="0">
                <a:cs typeface="+mj-cs"/>
              </a:rPr>
              <a:t>.</a:t>
            </a:r>
            <a:endParaRPr lang="fa-IR" sz="1600" dirty="0" smtClean="0">
              <a:cs typeface="+mj-cs"/>
            </a:endParaRPr>
          </a:p>
          <a:p>
            <a:pPr algn="justLow"/>
            <a:endParaRPr lang="en-US" sz="1600" dirty="0">
              <a:cs typeface="+mj-cs"/>
            </a:endParaRPr>
          </a:p>
          <a:p>
            <a:pPr algn="justLow"/>
            <a:r>
              <a:rPr lang="en-US" sz="1600" dirty="0">
                <a:cs typeface="+mj-cs"/>
              </a:rPr>
              <a:t>[4] N. </a:t>
            </a:r>
            <a:r>
              <a:rPr lang="en-US" sz="1600" dirty="0" err="1">
                <a:cs typeface="+mj-cs"/>
              </a:rPr>
              <a:t>Dehak</a:t>
            </a:r>
            <a:r>
              <a:rPr lang="en-US" sz="1600" dirty="0">
                <a:cs typeface="+mj-cs"/>
              </a:rPr>
              <a:t>, P. Kenny, R. </a:t>
            </a:r>
            <a:r>
              <a:rPr lang="en-US" sz="1600" dirty="0" err="1">
                <a:cs typeface="+mj-cs"/>
              </a:rPr>
              <a:t>Dehak</a:t>
            </a:r>
            <a:r>
              <a:rPr lang="en-US" sz="1600" dirty="0">
                <a:cs typeface="+mj-cs"/>
              </a:rPr>
              <a:t>, P. </a:t>
            </a:r>
            <a:r>
              <a:rPr lang="en-US" sz="1600" dirty="0" err="1">
                <a:cs typeface="+mj-cs"/>
              </a:rPr>
              <a:t>Dumouchel</a:t>
            </a:r>
            <a:r>
              <a:rPr lang="en-US" sz="1600" dirty="0">
                <a:cs typeface="+mj-cs"/>
              </a:rPr>
              <a:t>, and P. </a:t>
            </a:r>
            <a:r>
              <a:rPr lang="en-US" sz="1600" dirty="0" err="1">
                <a:cs typeface="+mj-cs"/>
              </a:rPr>
              <a:t>Ouellet</a:t>
            </a:r>
            <a:r>
              <a:rPr lang="en-US" sz="1600" dirty="0">
                <a:cs typeface="+mj-cs"/>
              </a:rPr>
              <a:t>, “Front-end factor analysis for speaker verification,” </a:t>
            </a:r>
            <a:r>
              <a:rPr lang="en-US" sz="1600" dirty="0" smtClean="0">
                <a:cs typeface="+mj-cs"/>
              </a:rPr>
              <a:t>IEEE Trans</a:t>
            </a:r>
            <a:r>
              <a:rPr lang="en-US" sz="1600" dirty="0">
                <a:cs typeface="+mj-cs"/>
              </a:rPr>
              <a:t>. Audio Speech and Language Processing, vol. 19, no. 4, pp. 788-798, May 2011</a:t>
            </a:r>
            <a:r>
              <a:rPr lang="en-US" sz="1600" dirty="0" smtClean="0">
                <a:cs typeface="+mj-cs"/>
              </a:rPr>
              <a:t>.</a:t>
            </a:r>
            <a:endParaRPr lang="fa-IR" sz="1600" dirty="0" smtClean="0">
              <a:cs typeface="+mj-cs"/>
            </a:endParaRPr>
          </a:p>
          <a:p>
            <a:pPr algn="justLow"/>
            <a:endParaRPr lang="en-US" sz="1600" dirty="0">
              <a:cs typeface="+mj-cs"/>
            </a:endParaRPr>
          </a:p>
          <a:p>
            <a:pPr algn="justLow"/>
            <a:r>
              <a:rPr lang="en-US" sz="1600" dirty="0">
                <a:cs typeface="+mj-cs"/>
              </a:rPr>
              <a:t>[5] Johan </a:t>
            </a:r>
            <a:r>
              <a:rPr lang="en-US" sz="1600" dirty="0" err="1">
                <a:cs typeface="+mj-cs"/>
              </a:rPr>
              <a:t>Rohdin</a:t>
            </a:r>
            <a:r>
              <a:rPr lang="en-US" sz="1600" dirty="0">
                <a:cs typeface="+mj-cs"/>
              </a:rPr>
              <a:t>, </a:t>
            </a:r>
            <a:r>
              <a:rPr lang="en-US" sz="1600" dirty="0" err="1">
                <a:cs typeface="+mj-cs"/>
              </a:rPr>
              <a:t>Sangeeta</a:t>
            </a:r>
            <a:r>
              <a:rPr lang="en-US" sz="1600" dirty="0">
                <a:cs typeface="+mj-cs"/>
              </a:rPr>
              <a:t> </a:t>
            </a:r>
            <a:r>
              <a:rPr lang="en-US" sz="1600" dirty="0" err="1">
                <a:cs typeface="+mj-cs"/>
              </a:rPr>
              <a:t>Biswas</a:t>
            </a:r>
            <a:r>
              <a:rPr lang="en-US" sz="1600" dirty="0">
                <a:cs typeface="+mj-cs"/>
              </a:rPr>
              <a:t> and Koichi </a:t>
            </a:r>
            <a:r>
              <a:rPr lang="en-US" sz="1600" dirty="0" err="1">
                <a:cs typeface="+mj-cs"/>
              </a:rPr>
              <a:t>Shinoda</a:t>
            </a:r>
            <a:r>
              <a:rPr lang="en-US" sz="1600" dirty="0">
                <a:cs typeface="+mj-cs"/>
              </a:rPr>
              <a:t>, “Discriminative PLDA training with application-specific loss functions for speaker verification”, </a:t>
            </a:r>
            <a:r>
              <a:rPr lang="en-US" sz="1600" dirty="0" err="1">
                <a:cs typeface="+mj-cs"/>
              </a:rPr>
              <a:t>odysee</a:t>
            </a:r>
            <a:r>
              <a:rPr lang="en-US" sz="1600" dirty="0">
                <a:cs typeface="+mj-cs"/>
              </a:rPr>
              <a:t> </a:t>
            </a:r>
            <a:r>
              <a:rPr lang="en-US" sz="1600" dirty="0" smtClean="0">
                <a:cs typeface="+mj-cs"/>
              </a:rPr>
              <a:t>2014</a:t>
            </a:r>
            <a:endParaRPr lang="fa-IR" sz="1600" dirty="0" smtClean="0">
              <a:cs typeface="+mj-cs"/>
            </a:endParaRPr>
          </a:p>
          <a:p>
            <a:pPr algn="justLow"/>
            <a:endParaRPr lang="en-US" sz="1600" dirty="0">
              <a:cs typeface="+mj-cs"/>
            </a:endParaRPr>
          </a:p>
          <a:p>
            <a:pPr algn="justLow"/>
            <a:r>
              <a:rPr lang="en-US" sz="1600" dirty="0">
                <a:cs typeface="+mj-cs"/>
              </a:rPr>
              <a:t>[6] P. Kenny, </a:t>
            </a:r>
            <a:r>
              <a:rPr lang="en-US" sz="1600" dirty="0" smtClean="0">
                <a:cs typeface="+mj-cs"/>
              </a:rPr>
              <a:t>“Bayesian Speaker Verification With Heavy Tailed Priors,” </a:t>
            </a:r>
            <a:r>
              <a:rPr lang="en-US" sz="1600" dirty="0">
                <a:cs typeface="+mj-cs"/>
              </a:rPr>
              <a:t>in Odyssey. ISCA, </a:t>
            </a:r>
            <a:r>
              <a:rPr lang="en-US" sz="1600" dirty="0" smtClean="0">
                <a:cs typeface="+mj-cs"/>
              </a:rPr>
              <a:t>2010</a:t>
            </a:r>
            <a:r>
              <a:rPr lang="fa-IR" sz="1600" dirty="0">
                <a:cs typeface="+mj-cs"/>
              </a:rPr>
              <a:t>.</a:t>
            </a:r>
            <a:endParaRPr lang="en-US" sz="1600" dirty="0">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00200" y="152400"/>
            <a:ext cx="5638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شناسایی گوینده به روش </a:t>
            </a:r>
            <a:r>
              <a:rPr lang="en-US" sz="3200" dirty="0" smtClean="0">
                <a:solidFill>
                  <a:schemeClr val="tx1"/>
                </a:solidFill>
                <a:cs typeface="B Lotus" pitchFamily="2" charset="-78"/>
              </a:rPr>
              <a:t>GMM-UBM</a:t>
            </a:r>
            <a:endParaRPr lang="en-US" sz="3200" dirty="0">
              <a:solidFill>
                <a:schemeClr val="tx1"/>
              </a:solidFill>
            </a:endParaRPr>
          </a:p>
        </p:txBody>
      </p:sp>
      <p:sp>
        <p:nvSpPr>
          <p:cNvPr id="42" name="Rounded Rectangle 41"/>
          <p:cNvSpPr/>
          <p:nvPr/>
        </p:nvSpPr>
        <p:spPr>
          <a:xfrm>
            <a:off x="1828800" y="35814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شناسایی گوینده به روش </a:t>
            </a:r>
            <a:r>
              <a:rPr lang="en-US" sz="3200" dirty="0" smtClean="0">
                <a:solidFill>
                  <a:schemeClr val="tx1"/>
                </a:solidFill>
                <a:cs typeface="B Lotus" pitchFamily="2" charset="-78"/>
              </a:rPr>
              <a:t>GSV-SVM</a:t>
            </a:r>
            <a:endParaRPr lang="en-US" sz="3200" dirty="0">
              <a:solidFill>
                <a:schemeClr val="tx1"/>
              </a:solidFill>
            </a:endParaRPr>
          </a:p>
        </p:txBody>
      </p:sp>
      <p:pic>
        <p:nvPicPr>
          <p:cNvPr id="1027" name="Picture 3"/>
          <p:cNvPicPr>
            <a:picLocks noChangeAspect="1" noChangeArrowheads="1"/>
          </p:cNvPicPr>
          <p:nvPr/>
        </p:nvPicPr>
        <p:blipFill>
          <a:blip r:embed="rId2" cstate="print"/>
          <a:srcRect/>
          <a:stretch>
            <a:fillRect/>
          </a:stretch>
        </p:blipFill>
        <p:spPr bwMode="auto">
          <a:xfrm>
            <a:off x="1066800" y="4648200"/>
            <a:ext cx="6972300" cy="1828800"/>
          </a:xfrm>
          <a:prstGeom prst="rect">
            <a:avLst/>
          </a:prstGeom>
          <a:noFill/>
          <a:ln w="9525">
            <a:noFill/>
            <a:miter lim="800000"/>
            <a:headEnd/>
            <a:tailEnd/>
          </a:ln>
          <a:effectLst/>
        </p:spPr>
      </p:pic>
      <p:sp>
        <p:nvSpPr>
          <p:cNvPr id="1029" name="AutoShape 5" descr="http://www.google.com/url?sa=i&amp;source=images&amp;cd=&amp;ved=0CAUQjBw&amp;url=http%3A%2F%2Flab.dynadmic.com%2Fwp-content%2Fuploads%2F2014%2F03%2F032114_0850_UBMGMMbased163.png&amp;ei=YmToVMSZF6v6ygOP3oDwBA&amp;psig=AFQjCNHUw39ZMuCJaXndcbCtvJ8sPzYXWQ&amp;ust=1424602594475576"/>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http://www.google.com/url?sa=i&amp;source=images&amp;cd=&amp;ved=0CAUQjBw&amp;url=http%3A%2F%2Flab.dynadmic.com%2Fwp-content%2Fuploads%2F2014%2F03%2F032114_0850_UBMGMMbased163.png&amp;ei=YmToVMSZF6v6ygOP3oDwBA&amp;psig=AFQjCNHUw39ZMuCJaXndcbCtvJ8sPzYXWQ&amp;ust=1424602594475576"/>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3" name="AutoShape 9" descr="http://www.google.com/url?sa=i&amp;source=images&amp;cd=&amp;ved=0CAUQjBw&amp;url=http%3A%2F%2Flab.dynadmic.com%2Fwp-content%2Fuploads%2F2014%2F03%2F032114_0850_UBMGMMbased163.png&amp;ei=YmToVMSZF6v6ygOP3oDwBA&amp;psig=AFQjCNHUw39ZMuCJaXndcbCtvJ8sPzYXWQ&amp;ust=1424602594475576"/>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3" cstate="print"/>
          <a:srcRect/>
          <a:stretch>
            <a:fillRect/>
          </a:stretch>
        </p:blipFill>
        <p:spPr bwMode="auto">
          <a:xfrm>
            <a:off x="5943600" y="1371600"/>
            <a:ext cx="2852738" cy="137160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4" cstate="print"/>
          <a:srcRect/>
          <a:stretch>
            <a:fillRect/>
          </a:stretch>
        </p:blipFill>
        <p:spPr bwMode="auto">
          <a:xfrm>
            <a:off x="533400" y="1295400"/>
            <a:ext cx="5070634" cy="1967389"/>
          </a:xfrm>
          <a:prstGeom prst="rect">
            <a:avLst/>
          </a:prstGeom>
          <a:noFill/>
          <a:ln w="1270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286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سیستم شناسایی گوینده </a:t>
            </a:r>
            <a:r>
              <a:rPr lang="en-US" sz="3200" dirty="0" smtClean="0">
                <a:solidFill>
                  <a:schemeClr val="tx1"/>
                </a:solidFill>
                <a:cs typeface="B Lotus" pitchFamily="2" charset="-78"/>
              </a:rPr>
              <a:t>JFA</a:t>
            </a:r>
            <a:endParaRPr lang="en-US" sz="3200" dirty="0">
              <a:solidFill>
                <a:schemeClr val="tx1"/>
              </a:solidFill>
              <a:cs typeface="B Lotus" pitchFamily="2" charset="-78"/>
            </a:endParaRPr>
          </a:p>
        </p:txBody>
      </p:sp>
      <p:sp>
        <p:nvSpPr>
          <p:cNvPr id="13316" name="Rectangle 4"/>
          <p:cNvSpPr>
            <a:spLocks noChangeArrowheads="1"/>
          </p:cNvSpPr>
          <p:nvPr/>
        </p:nvSpPr>
        <p:spPr bwMode="auto">
          <a:xfrm>
            <a:off x="762000" y="1676400"/>
            <a:ext cx="7772400" cy="923330"/>
          </a:xfrm>
          <a:prstGeom prst="rect">
            <a:avLst/>
          </a:prstGeom>
          <a:solidFill>
            <a:schemeClr val="accent4">
              <a:lumMod val="60000"/>
              <a:lumOff val="40000"/>
            </a:schemeClr>
          </a:solidFill>
          <a:ln w="19050">
            <a:solidFill>
              <a:srgbClr val="7030A0"/>
            </a:solidFill>
            <a:miter lim="800000"/>
            <a:headEnd/>
            <a:tailEnd/>
          </a:ln>
          <a:effectLst/>
        </p:spPr>
        <p:txBody>
          <a:bodyPr vert="horz" wrap="square" lIns="91440" tIns="45720" rIns="91440" bIns="45720" numCol="1" anchor="ctr" anchorCtr="0" compatLnSpc="1">
            <a:prstTxWarp prst="textNoShape">
              <a:avLst/>
            </a:prstTxWarp>
            <a:spAutoFit/>
          </a:bodyPr>
          <a:lstStyle/>
          <a:p>
            <a:pPr lvl="0" algn="just" rtl="1" fontAlgn="base">
              <a:spcBef>
                <a:spcPct val="0"/>
              </a:spcBef>
              <a:spcAft>
                <a:spcPct val="0"/>
              </a:spcAft>
            </a:pPr>
            <a:r>
              <a:rPr lang="fa-IR" dirty="0" smtClean="0">
                <a:latin typeface="Times New Roman" pitchFamily="18" charset="0"/>
                <a:ea typeface="Calibri" pitchFamily="34" charset="0"/>
                <a:cs typeface="Times New Roman" pitchFamily="18" charset="0"/>
              </a:rPr>
              <a:t>[</a:t>
            </a:r>
            <a:r>
              <a:rPr lang="en-US" dirty="0" err="1" smtClean="0">
                <a:latin typeface="Times New Roman" pitchFamily="18" charset="0"/>
                <a:ea typeface="Calibri" pitchFamily="34" charset="0"/>
                <a:cs typeface="Times New Roman" pitchFamily="18" charset="0"/>
              </a:rPr>
              <a:t>kenny</a:t>
            </a:r>
            <a:r>
              <a:rPr lang="en-US" dirty="0" smtClean="0">
                <a:latin typeface="Times New Roman" pitchFamily="18" charset="0"/>
                <a:ea typeface="Calibri" pitchFamily="34" charset="0"/>
                <a:cs typeface="Times New Roman" pitchFamily="18" charset="0"/>
              </a:rPr>
              <a:t> 2007</a:t>
            </a:r>
            <a:r>
              <a:rPr lang="fa-IR" dirty="0" smtClean="0">
                <a:latin typeface="Times New Roman" pitchFamily="18" charset="0"/>
                <a:ea typeface="Calibri" pitchFamily="34" charset="0"/>
                <a:cs typeface="Times New Roman" pitchFamily="18" charset="0"/>
              </a:rPr>
              <a:t>]</a:t>
            </a:r>
          </a:p>
          <a:p>
            <a:pPr lvl="0" algn="just" rtl="1" fontAlgn="base">
              <a:spcBef>
                <a:spcPct val="0"/>
              </a:spcBef>
              <a:spcAft>
                <a:spcPct val="0"/>
              </a:spcAft>
              <a:buFont typeface="Arial" pitchFamily="34" charset="0"/>
              <a:buChar char="•"/>
            </a:pPr>
            <a:r>
              <a:rPr kumimoji="0" lang="fa-IR" b="0" i="0" u="none" strike="noStrike" cap="none" normalizeH="0" baseline="0" dirty="0" smtClean="0" bmk="">
                <a:ln>
                  <a:noFill/>
                </a:ln>
                <a:solidFill>
                  <a:schemeClr val="tx1"/>
                </a:solidFill>
                <a:effectLst/>
                <a:latin typeface="Times New Roman" pitchFamily="18" charset="0"/>
                <a:ea typeface="Calibri" pitchFamily="34" charset="0"/>
                <a:cs typeface="B Lotus" pitchFamily="2" charset="-78"/>
              </a:rPr>
              <a:t> تجزیه ابر بردار گوسی به دو زیر فضای تنوعات گوینده</a:t>
            </a:r>
            <a:r>
              <a:rPr kumimoji="0" lang="en-US" sz="1600" b="0" i="0" u="none" strike="noStrike" cap="none" normalizeH="0" baseline="30000" dirty="0" smtClean="0" bmk="">
                <a:ln>
                  <a:noFill/>
                </a:ln>
                <a:solidFill>
                  <a:schemeClr val="tx1"/>
                </a:solidFill>
                <a:effectLst/>
                <a:latin typeface="Times New Roman" pitchFamily="18" charset="0"/>
                <a:ea typeface="Calibri" pitchFamily="34" charset="0"/>
                <a:cs typeface="B Lotus" pitchFamily="2" charset="-78"/>
              </a:rPr>
              <a:t> </a:t>
            </a:r>
            <a:r>
              <a:rPr kumimoji="0" lang="fa-IR" b="0" i="0" u="none" strike="noStrike" cap="none" normalizeH="0" baseline="0" dirty="0" smtClean="0" bmk="">
                <a:ln>
                  <a:noFill/>
                </a:ln>
                <a:solidFill>
                  <a:schemeClr val="tx1"/>
                </a:solidFill>
                <a:effectLst/>
                <a:latin typeface="Times New Roman" pitchFamily="18" charset="0"/>
                <a:ea typeface="Calibri" pitchFamily="34" charset="0"/>
                <a:cs typeface="B Lotus" pitchFamily="2" charset="-78"/>
              </a:rPr>
              <a:t>و سایر تنوعات </a:t>
            </a:r>
            <a:r>
              <a:rPr kumimoji="0" lang="fa-IR" b="0" i="0" u="none" strike="noStrike" cap="none" normalizeH="0" baseline="0" dirty="0" smtClean="0">
                <a:ln>
                  <a:noFill/>
                </a:ln>
                <a:solidFill>
                  <a:schemeClr val="tx1"/>
                </a:solidFill>
                <a:effectLst/>
                <a:latin typeface="Times New Roman" pitchFamily="18" charset="0"/>
                <a:ea typeface="Calibri" pitchFamily="34" charset="0"/>
                <a:cs typeface="B Lotus" pitchFamily="2" charset="-78"/>
              </a:rPr>
              <a:t>(شامل تنوع زبان، کانال و ...)</a:t>
            </a:r>
            <a:endParaRPr kumimoji="0" lang="en-US" b="0" i="0" u="none" strike="noStrike" cap="none" normalizeH="0" baseline="0" dirty="0" smtClean="0">
              <a:ln>
                <a:noFill/>
              </a:ln>
              <a:solidFill>
                <a:schemeClr val="tx1"/>
              </a:solidFill>
              <a:effectLst/>
              <a:latin typeface="Times New Roman" pitchFamily="18" charset="0"/>
              <a:ea typeface="Calibri" pitchFamily="34" charset="0"/>
              <a:cs typeface="B Lotus" pitchFamily="2" charset="-78"/>
            </a:endParaRPr>
          </a:p>
          <a:p>
            <a:pPr marL="0" marR="0" lvl="0" indent="0" algn="just" defTabSz="914400" rtl="1" eaLnBrk="1" fontAlgn="base" latinLnBrk="0" hangingPunct="1">
              <a:lnSpc>
                <a:spcPct val="100000"/>
              </a:lnSpc>
              <a:spcBef>
                <a:spcPct val="0"/>
              </a:spcBef>
              <a:spcAft>
                <a:spcPct val="0"/>
              </a:spcAft>
              <a:buClrTx/>
              <a:buSzTx/>
              <a:buFont typeface="Arial" pitchFamily="34" charset="0"/>
              <a:buChar char="•"/>
              <a:tabLst/>
            </a:pPr>
            <a:r>
              <a:rPr kumimoji="0" lang="fa-IR" b="0" i="0" u="none" strike="noStrike" cap="none" normalizeH="0" baseline="0" dirty="0" smtClean="0">
                <a:ln>
                  <a:noFill/>
                </a:ln>
                <a:solidFill>
                  <a:schemeClr val="tx1"/>
                </a:solidFill>
                <a:effectLst/>
                <a:latin typeface="Times New Roman" pitchFamily="18" charset="0"/>
                <a:ea typeface="Calibri" pitchFamily="34" charset="0"/>
                <a:cs typeface="B Lotus" pitchFamily="2" charset="-78"/>
              </a:rPr>
              <a:t>حذف تنوعات مزاحم و تصمیم</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B Lotus" pitchFamily="2" charset="-78"/>
              </a:rPr>
              <a:t> </a:t>
            </a:r>
            <a:r>
              <a:rPr kumimoji="0" lang="fa-IR" b="0" i="0" u="none" strike="noStrike" cap="none" normalizeH="0" baseline="0" dirty="0" smtClean="0">
                <a:ln>
                  <a:noFill/>
                </a:ln>
                <a:solidFill>
                  <a:schemeClr val="tx1"/>
                </a:solidFill>
                <a:effectLst/>
                <a:latin typeface="Times New Roman" pitchFamily="18" charset="0"/>
                <a:ea typeface="Calibri" pitchFamily="34" charset="0"/>
                <a:cs typeface="B Lotus" pitchFamily="2" charset="-78"/>
              </a:rPr>
              <a:t>گیری مناسب تر</a:t>
            </a:r>
            <a:r>
              <a:rPr kumimoji="0" lang="fa-IR" b="0" i="0" u="none" strike="noStrike" cap="none" normalizeH="0" dirty="0" smtClean="0">
                <a:ln>
                  <a:noFill/>
                </a:ln>
                <a:solidFill>
                  <a:schemeClr val="tx1"/>
                </a:solidFill>
                <a:effectLst/>
                <a:latin typeface="Times New Roman" pitchFamily="18" charset="0"/>
                <a:ea typeface="Calibri" pitchFamily="34" charset="0"/>
                <a:cs typeface="B Lotus" pitchFamily="2" charset="-78"/>
              </a:rPr>
              <a:t> </a:t>
            </a:r>
            <a:r>
              <a:rPr kumimoji="0" lang="fa-IR" b="0" i="0" u="none" strike="noStrike" cap="none" normalizeH="0" baseline="0" dirty="0" smtClean="0">
                <a:ln>
                  <a:noFill/>
                </a:ln>
                <a:solidFill>
                  <a:schemeClr val="tx1"/>
                </a:solidFill>
                <a:effectLst/>
                <a:latin typeface="Times New Roman" pitchFamily="18" charset="0"/>
                <a:ea typeface="Calibri" pitchFamily="34" charset="0"/>
                <a:cs typeface="B Lotus" pitchFamily="2" charset="-78"/>
              </a:rPr>
              <a:t>در زیر فضای گوینده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21" name="Picture 9"/>
          <p:cNvPicPr>
            <a:picLocks noChangeAspect="1" noChangeArrowheads="1"/>
          </p:cNvPicPr>
          <p:nvPr/>
        </p:nvPicPr>
        <p:blipFill>
          <a:blip r:embed="rId2" cstate="print"/>
          <a:srcRect/>
          <a:stretch>
            <a:fillRect/>
          </a:stretch>
        </p:blipFill>
        <p:spPr bwMode="auto">
          <a:xfrm>
            <a:off x="1219200" y="3429000"/>
            <a:ext cx="6762750" cy="2228850"/>
          </a:xfrm>
          <a:prstGeom prst="rect">
            <a:avLst/>
          </a:prstGeom>
          <a:noFill/>
          <a:ln w="19050">
            <a:solidFill>
              <a:srgbClr val="FF0000"/>
            </a:solidFill>
            <a:miter lim="800000"/>
            <a:headEnd/>
            <a:tailEnd/>
          </a:ln>
          <a:effectLst/>
        </p:spPr>
      </p:pic>
      <p:sp>
        <p:nvSpPr>
          <p:cNvPr id="12" name="Down Arrow 11"/>
          <p:cNvSpPr/>
          <p:nvPr/>
        </p:nvSpPr>
        <p:spPr>
          <a:xfrm>
            <a:off x="4114800" y="2819400"/>
            <a:ext cx="990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28600"/>
            <a:ext cx="525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روش </a:t>
            </a:r>
            <a:r>
              <a:rPr lang="en-US" sz="3200" dirty="0" err="1" smtClean="0">
                <a:solidFill>
                  <a:schemeClr val="tx1"/>
                </a:solidFill>
                <a:cs typeface="B Lotus" pitchFamily="2" charset="-78"/>
              </a:rPr>
              <a:t>ivector</a:t>
            </a:r>
            <a:endParaRPr lang="en-US" sz="3200" dirty="0">
              <a:solidFill>
                <a:schemeClr val="tx1"/>
              </a:solidFill>
              <a:cs typeface="B Lotus" pitchFamily="2" charset="-78"/>
            </a:endParaRPr>
          </a:p>
        </p:txBody>
      </p:sp>
      <p:sp>
        <p:nvSpPr>
          <p:cNvPr id="12289" name="Rectangle 1"/>
          <p:cNvSpPr>
            <a:spLocks noChangeArrowheads="1"/>
          </p:cNvSpPr>
          <p:nvPr/>
        </p:nvSpPr>
        <p:spPr bwMode="auto">
          <a:xfrm>
            <a:off x="304800" y="1189314"/>
            <a:ext cx="8229600" cy="5016758"/>
          </a:xfrm>
          <a:prstGeom prst="rect">
            <a:avLst/>
          </a:prstGeom>
          <a:solidFill>
            <a:schemeClr val="accent5">
              <a:lumMod val="60000"/>
              <a:lumOff val="40000"/>
            </a:schemeClr>
          </a:solidFill>
          <a:ln w="12700">
            <a:solidFill>
              <a:srgbClr val="7030A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B Lotus" pitchFamily="2" charset="-78"/>
              </a:rPr>
              <a:t>Dehak</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B Lotus" pitchFamily="2" charset="-78"/>
              </a:rPr>
              <a:t> 2011</a:t>
            </a: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r>
              <a:rPr lang="fa-IR" sz="2000" dirty="0" smtClean="0" bmk="">
                <a:latin typeface="Times New Roman" pitchFamily="18" charset="0"/>
                <a:ea typeface="Calibri" pitchFamily="34" charset="0"/>
                <a:cs typeface="B Lotus" pitchFamily="2" charset="-78"/>
              </a:rPr>
              <a:t> </a:t>
            </a:r>
            <a:r>
              <a:rPr lang="fa-IR" sz="2000" dirty="0" smtClean="0">
                <a:latin typeface="Times New Roman" pitchFamily="18" charset="0"/>
                <a:cs typeface="B Lotus" pitchFamily="2" charset="-78"/>
              </a:rPr>
              <a:t>روشی بر پایه </a:t>
            </a:r>
            <a:r>
              <a:rPr lang="en-US" sz="2000" dirty="0" smtClean="0">
                <a:latin typeface="Times New Roman" pitchFamily="18" charset="0"/>
                <a:cs typeface="B Lotus" pitchFamily="2" charset="-78"/>
              </a:rPr>
              <a:t>JFA</a:t>
            </a:r>
            <a:r>
              <a:rPr lang="fa-IR" sz="2000" dirty="0" smtClean="0">
                <a:latin typeface="Times New Roman" pitchFamily="18" charset="0"/>
                <a:cs typeface="B Lotus" pitchFamily="2" charset="-78"/>
              </a:rPr>
              <a:t> </a:t>
            </a:r>
            <a:r>
              <a:rPr lang="fa-IR" sz="2000" dirty="0" smtClean="0">
                <a:latin typeface="Times New Roman" pitchFamily="18" charset="0"/>
                <a:cs typeface="B Lotus" pitchFamily="2" charset="-78"/>
                <a:sym typeface="Wingdings" pitchFamily="2" charset="2"/>
              </a:rPr>
              <a:t> زیر فضای تنوعات کلی</a:t>
            </a:r>
            <a:endParaRPr lang="en-US" sz="2000" dirty="0" smtClean="0">
              <a:latin typeface="Times New Roman" pitchFamily="18" charset="0"/>
              <a:cs typeface="B Lotus" pitchFamily="2" charset="-78"/>
            </a:endParaRP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endParaRPr lang="en-US" sz="2000" dirty="0" smtClean="0">
              <a:latin typeface="Times New Roman" pitchFamily="18" charset="0"/>
              <a:cs typeface="B Lotus" pitchFamily="2" charset="-78"/>
            </a:endParaRP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r>
              <a:rPr lang="fa-IR" sz="2000" dirty="0" smtClean="0">
                <a:latin typeface="Times New Roman" pitchFamily="18" charset="0"/>
                <a:cs typeface="B Lotus" pitchFamily="2" charset="-78"/>
              </a:rPr>
              <a:t> نگاشت ابر بردارهای گوسی به زیر فضایی شامل کلیه تنوعات</a:t>
            </a:r>
            <a:endParaRPr lang="en-US" sz="2000" dirty="0" smtClean="0">
              <a:latin typeface="Times New Roman" pitchFamily="18" charset="0"/>
              <a:cs typeface="B Lotus" pitchFamily="2" charset="-78"/>
            </a:endParaRP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r>
              <a:rPr lang="fa-IR" sz="2000" dirty="0" smtClean="0">
                <a:latin typeface="Times New Roman" pitchFamily="18" charset="0"/>
                <a:cs typeface="B Lotus" pitchFamily="2" charset="-78"/>
              </a:rPr>
              <a:t> </a:t>
            </a:r>
            <a:endParaRPr lang="en-US" sz="2000" dirty="0" smtClean="0">
              <a:latin typeface="Times New Roman" pitchFamily="18" charset="0"/>
              <a:cs typeface="B Lotus" pitchFamily="2" charset="-78"/>
            </a:endParaRP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r>
              <a:rPr lang="fa-IR" sz="2000" dirty="0" smtClean="0">
                <a:latin typeface="Times New Roman" pitchFamily="18" charset="0"/>
                <a:cs typeface="B Lotus" pitchFamily="2" charset="-78"/>
              </a:rPr>
              <a:t> بردار تولید شده در زیر فضای تنوعات  کلی </a:t>
            </a:r>
            <a:r>
              <a:rPr lang="fa-IR" sz="2000" dirty="0" smtClean="0">
                <a:latin typeface="Times New Roman" pitchFamily="18" charset="0"/>
                <a:cs typeface="B Lotus" pitchFamily="2" charset="-78"/>
                <a:sym typeface="Wingdings" pitchFamily="2" charset="2"/>
              </a:rPr>
              <a:t></a:t>
            </a:r>
            <a:r>
              <a:rPr lang="fa-IR" sz="2000" dirty="0" smtClean="0">
                <a:latin typeface="Times New Roman" pitchFamily="18" charset="0"/>
                <a:cs typeface="B Lotus" pitchFamily="2" charset="-78"/>
              </a:rPr>
              <a:t> بردار شناسایی</a:t>
            </a:r>
            <a:r>
              <a:rPr lang="en-US" sz="2000" dirty="0" smtClean="0">
                <a:latin typeface="Times New Roman" pitchFamily="18" charset="0"/>
                <a:cs typeface="B Lotus" pitchFamily="2" charset="-78"/>
              </a:rPr>
              <a:t> (</a:t>
            </a:r>
            <a:r>
              <a:rPr lang="en-US" sz="2000" dirty="0" err="1" smtClean="0">
                <a:latin typeface="Times New Roman" pitchFamily="18" charset="0"/>
                <a:cs typeface="B Lotus" pitchFamily="2" charset="-78"/>
              </a:rPr>
              <a:t>ivector</a:t>
            </a:r>
            <a:r>
              <a:rPr lang="en-US" sz="2000" dirty="0" smtClean="0">
                <a:latin typeface="Times New Roman" pitchFamily="18" charset="0"/>
                <a:cs typeface="B Lotus" pitchFamily="2" charset="-78"/>
              </a:rPr>
              <a:t>) </a:t>
            </a:r>
          </a:p>
          <a:p>
            <a:pPr marL="0" marR="0" lvl="0" indent="0" algn="r" defTabSz="914400" rtl="1" eaLnBrk="1" fontAlgn="base" latinLnBrk="0" hangingPunct="1">
              <a:lnSpc>
                <a:spcPct val="100000"/>
              </a:lnSpc>
              <a:spcBef>
                <a:spcPct val="0"/>
              </a:spcBef>
              <a:spcAft>
                <a:spcPct val="0"/>
              </a:spcAft>
              <a:buClrTx/>
              <a:buSzTx/>
              <a:tabLst/>
            </a:pPr>
            <a:endParaRPr lang="en-US" sz="2000" dirty="0" smtClean="0">
              <a:latin typeface="Times New Roman" pitchFamily="18" charset="0"/>
              <a:cs typeface="B Lotus" pitchFamily="2" charset="-78"/>
            </a:endParaRP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r>
              <a:rPr lang="fa-IR" sz="2000" dirty="0" smtClean="0">
                <a:latin typeface="Times New Roman" pitchFamily="18" charset="0"/>
                <a:cs typeface="B Lotus" pitchFamily="2" charset="-78"/>
              </a:rPr>
              <a:t> ویژگی </a:t>
            </a:r>
            <a:r>
              <a:rPr lang="en-US" sz="2000" dirty="0" err="1" smtClean="0">
                <a:latin typeface="Times New Roman" pitchFamily="18" charset="0"/>
                <a:cs typeface="B Lotus" pitchFamily="2" charset="-78"/>
              </a:rPr>
              <a:t>ivector</a:t>
            </a:r>
            <a:r>
              <a:rPr lang="fa-IR" sz="2000" dirty="0" smtClean="0">
                <a:latin typeface="Times New Roman" pitchFamily="18" charset="0"/>
                <a:cs typeface="B Lotus" pitchFamily="2" charset="-78"/>
              </a:rPr>
              <a:t> </a:t>
            </a:r>
            <a:r>
              <a:rPr lang="fa-IR" sz="2000" dirty="0" smtClean="0">
                <a:latin typeface="Times New Roman" pitchFamily="18" charset="0"/>
                <a:cs typeface="B Lotus" pitchFamily="2" charset="-78"/>
                <a:sym typeface="Wingdings" pitchFamily="2" charset="2"/>
              </a:rPr>
              <a:t> بعد کم و طول ثابت  روش استخراج ویژگی</a:t>
            </a:r>
          </a:p>
          <a:p>
            <a:pPr marL="0" marR="0" lvl="0" indent="0" algn="r" defTabSz="914400" rtl="1" eaLnBrk="1" fontAlgn="base" latinLnBrk="0" hangingPunct="1">
              <a:lnSpc>
                <a:spcPct val="100000"/>
              </a:lnSpc>
              <a:spcBef>
                <a:spcPct val="0"/>
              </a:spcBef>
              <a:spcAft>
                <a:spcPct val="0"/>
              </a:spcAft>
              <a:buClrTx/>
              <a:buSzTx/>
              <a:tabLst/>
            </a:pPr>
            <a:endParaRPr lang="fa-IR" sz="2000" dirty="0" smtClean="0">
              <a:latin typeface="Times New Roman" pitchFamily="18" charset="0"/>
              <a:cs typeface="B Lotus" pitchFamily="2" charset="-78"/>
              <a:sym typeface="Wingdings" pitchFamily="2" charset="2"/>
            </a:endParaRPr>
          </a:p>
          <a:p>
            <a:pPr lvl="0" algn="r" rtl="1" fontAlgn="base">
              <a:spcBef>
                <a:spcPct val="0"/>
              </a:spcBef>
              <a:spcAft>
                <a:spcPct val="0"/>
              </a:spcAft>
            </a:pPr>
            <a:r>
              <a:rPr lang="fa-IR" sz="2000" dirty="0" smtClean="0">
                <a:latin typeface="Times New Roman" pitchFamily="18" charset="0"/>
                <a:cs typeface="B Lotus" pitchFamily="2" charset="-78"/>
              </a:rPr>
              <a:t>یک روش تجزیه عوامل به هدف کاهش بعد</a:t>
            </a:r>
          </a:p>
          <a:p>
            <a:pPr lvl="0" algn="r" rtl="1" fontAlgn="base">
              <a:spcBef>
                <a:spcPct val="0"/>
              </a:spcBef>
              <a:spcAft>
                <a:spcPct val="0"/>
              </a:spcAft>
            </a:pPr>
            <a:r>
              <a:rPr lang="fa-IR" sz="2000" dirty="0" smtClean="0">
                <a:latin typeface="Times New Roman" pitchFamily="18" charset="0"/>
                <a:cs typeface="B Lotus" pitchFamily="2" charset="-78"/>
              </a:rPr>
              <a:t>رنک ماتریس </a:t>
            </a:r>
            <a:r>
              <a:rPr lang="en-US" sz="2000" dirty="0" smtClean="0">
                <a:latin typeface="Times New Roman" pitchFamily="18" charset="0"/>
                <a:cs typeface="B Lotus" pitchFamily="2" charset="-78"/>
              </a:rPr>
              <a:t>T</a:t>
            </a:r>
            <a:r>
              <a:rPr lang="fa-IR" sz="2000" dirty="0" smtClean="0">
                <a:latin typeface="Times New Roman" pitchFamily="18" charset="0"/>
                <a:cs typeface="B Lotus" pitchFamily="2" charset="-78"/>
              </a:rPr>
              <a:t> و بعد </a:t>
            </a:r>
            <a:r>
              <a:rPr lang="en-US" sz="2000" dirty="0" err="1" smtClean="0">
                <a:latin typeface="Times New Roman" pitchFamily="18" charset="0"/>
                <a:cs typeface="B Lotus" pitchFamily="2" charset="-78"/>
              </a:rPr>
              <a:t>ivector</a:t>
            </a:r>
            <a:r>
              <a:rPr lang="fa-IR" sz="2000" dirty="0" smtClean="0">
                <a:latin typeface="Times New Roman" pitchFamily="18" charset="0"/>
                <a:cs typeface="B Lotus" pitchFamily="2" charset="-78"/>
              </a:rPr>
              <a:t> خیلی کمتر از بعد ابربردار میانگین</a:t>
            </a:r>
            <a:endParaRPr lang="en-US" sz="2000" dirty="0" smtClean="0">
              <a:latin typeface="Times New Roman" pitchFamily="18" charset="0"/>
              <a:cs typeface="B Lotus" pitchFamily="2" charset="-78"/>
            </a:endParaRP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endParaRPr lang="en-US" sz="2000" dirty="0" smtClean="0">
              <a:latin typeface="Times New Roman" pitchFamily="18" charset="0"/>
              <a:cs typeface="B Lotus" pitchFamily="2" charset="-78"/>
            </a:endParaRP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r>
              <a:rPr lang="fa-IR" sz="2000" dirty="0" smtClean="0">
                <a:latin typeface="Times New Roman" pitchFamily="18" charset="0"/>
                <a:cs typeface="B Lotus" pitchFamily="2" charset="-78"/>
              </a:rPr>
              <a:t> مزیت: امکان اجرای راحت تر روشهای جبرانسازی </a:t>
            </a:r>
            <a:r>
              <a:rPr lang="en-US" sz="2000" dirty="0" smtClean="0">
                <a:latin typeface="Times New Roman" pitchFamily="18" charset="0"/>
                <a:cs typeface="B Lotus" pitchFamily="2" charset="-78"/>
              </a:rPr>
              <a:t>LDA</a:t>
            </a:r>
            <a:r>
              <a:rPr lang="fa-IR" sz="2000" dirty="0" smtClean="0">
                <a:latin typeface="Times New Roman" pitchFamily="18" charset="0"/>
                <a:cs typeface="B Lotus" pitchFamily="2" charset="-78"/>
              </a:rPr>
              <a:t>، </a:t>
            </a:r>
            <a:r>
              <a:rPr lang="en-US" sz="2000" dirty="0" smtClean="0">
                <a:latin typeface="Times New Roman" pitchFamily="18" charset="0"/>
                <a:cs typeface="B Lotus" pitchFamily="2" charset="-78"/>
              </a:rPr>
              <a:t>WCCN</a:t>
            </a:r>
            <a:r>
              <a:rPr lang="fa-IR" sz="2000" dirty="0" smtClean="0">
                <a:latin typeface="Times New Roman" pitchFamily="18" charset="0"/>
                <a:cs typeface="B Lotus" pitchFamily="2" charset="-78"/>
              </a:rPr>
              <a:t>،</a:t>
            </a:r>
            <a:r>
              <a:rPr lang="en-US" sz="2000" dirty="0" smtClean="0">
                <a:latin typeface="Times New Roman" pitchFamily="18" charset="0"/>
                <a:cs typeface="B Lotus" pitchFamily="2" charset="-78"/>
              </a:rPr>
              <a:t> PLDA</a:t>
            </a:r>
            <a:r>
              <a:rPr lang="fa-IR" sz="2000" dirty="0" smtClean="0">
                <a:latin typeface="Times New Roman" pitchFamily="18" charset="0"/>
                <a:cs typeface="B Lotus" pitchFamily="2" charset="-78"/>
              </a:rPr>
              <a:t> و ...</a:t>
            </a: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endParaRPr lang="fa-IR" sz="2000" dirty="0" smtClean="0">
              <a:latin typeface="Times New Roman" pitchFamily="18" charset="0"/>
              <a:cs typeface="B Lotus" pitchFamily="2" charset="-78"/>
            </a:endParaRPr>
          </a:p>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pPr>
            <a:r>
              <a:rPr lang="fa-IR" sz="2000" dirty="0" smtClean="0">
                <a:latin typeface="Times New Roman" pitchFamily="18" charset="0"/>
                <a:cs typeface="B Lotus" pitchFamily="2" charset="-78"/>
              </a:rPr>
              <a:t>روشی احتمالاتی در مقابل روش غیر احتمالاتی  </a:t>
            </a:r>
            <a:r>
              <a:rPr lang="en-US" sz="2000" dirty="0" smtClean="0">
                <a:latin typeface="Times New Roman" pitchFamily="18" charset="0"/>
                <a:cs typeface="B Lotus" pitchFamily="2" charset="-78"/>
              </a:rPr>
              <a:t>PCA</a:t>
            </a:r>
            <a:r>
              <a:rPr lang="fa-IR" sz="2000" dirty="0" smtClean="0">
                <a:latin typeface="Times New Roman" pitchFamily="18" charset="0"/>
                <a:cs typeface="B Lotus" pitchFamily="2" charset="-78"/>
              </a:rPr>
              <a:t> برای تخمین میانگین و کوواریانس پسین متغیرهای پنهان</a:t>
            </a:r>
          </a:p>
        </p:txBody>
      </p:sp>
      <p:pic>
        <p:nvPicPr>
          <p:cNvPr id="12292" name="Picture 4"/>
          <p:cNvPicPr>
            <a:picLocks noChangeAspect="1" noChangeArrowheads="1"/>
          </p:cNvPicPr>
          <p:nvPr/>
        </p:nvPicPr>
        <p:blipFill>
          <a:blip r:embed="rId2" cstate="print"/>
          <a:srcRect/>
          <a:stretch>
            <a:fillRect/>
          </a:stretch>
        </p:blipFill>
        <p:spPr bwMode="auto">
          <a:xfrm>
            <a:off x="838200" y="1447800"/>
            <a:ext cx="1838325" cy="412151"/>
          </a:xfrm>
          <a:prstGeom prst="rect">
            <a:avLst/>
          </a:prstGeom>
          <a:solidFill>
            <a:srgbClr val="FF0000"/>
          </a:solidFill>
          <a:ln w="19050">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905000" y="228600"/>
            <a:ext cx="5257800"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روش مدلسازی تنوعات کلی (</a:t>
            </a:r>
            <a:r>
              <a:rPr lang="en-US" sz="3200" dirty="0" smtClean="0">
                <a:solidFill>
                  <a:schemeClr val="tx1"/>
                </a:solidFill>
                <a:cs typeface="B Lotus" pitchFamily="2" charset="-78"/>
              </a:rPr>
              <a:t>TVM</a:t>
            </a:r>
            <a:r>
              <a:rPr lang="fa-IR" sz="3200" dirty="0" smtClean="0">
                <a:solidFill>
                  <a:schemeClr val="tx1"/>
                </a:solidFill>
                <a:cs typeface="B Lotus" pitchFamily="2" charset="-78"/>
              </a:rPr>
              <a:t>)</a:t>
            </a:r>
            <a:endParaRPr lang="en-US" sz="3200" dirty="0">
              <a:solidFill>
                <a:schemeClr val="tx1"/>
              </a:solidFill>
              <a:cs typeface="B Lotus" pitchFamily="2" charset="-78"/>
            </a:endParaRPr>
          </a:p>
        </p:txBody>
      </p:sp>
      <p:sp>
        <p:nvSpPr>
          <p:cNvPr id="3" name="Content Placeholder 2"/>
          <p:cNvSpPr>
            <a:spLocks noGrp="1"/>
          </p:cNvSpPr>
          <p:nvPr>
            <p:ph idx="1"/>
          </p:nvPr>
        </p:nvSpPr>
        <p:spPr>
          <a:xfrm>
            <a:off x="457200" y="1867961"/>
            <a:ext cx="4267200" cy="1323439"/>
          </a:xfrm>
          <a:solidFill>
            <a:schemeClr val="accent1">
              <a:lumMod val="40000"/>
              <a:lumOff val="60000"/>
            </a:schemeClr>
          </a:solidFill>
          <a:ln w="19050">
            <a:solidFill>
              <a:srgbClr val="7030A0"/>
            </a:solidFill>
            <a:miter lim="800000"/>
            <a:headEnd/>
            <a:tailEnd/>
          </a:ln>
          <a:effectLst/>
        </p:spPr>
        <p:txBody>
          <a:bodyPr vert="horz" wrap="square" lIns="91440" tIns="45720" rIns="91440" bIns="45720" numCol="1" anchor="ctr" anchorCtr="0" compatLnSpc="1">
            <a:prstTxWarp prst="textNoShape">
              <a:avLst/>
            </a:prstTxWarp>
            <a:spAutoFit/>
          </a:bodyPr>
          <a:lstStyle/>
          <a:p>
            <a:pPr marL="0" algn="r" rtl="1" fontAlgn="base">
              <a:spcBef>
                <a:spcPct val="0"/>
              </a:spcBef>
              <a:spcAft>
                <a:spcPct val="0"/>
              </a:spcAft>
            </a:pPr>
            <a:r>
              <a:rPr lang="en-US" sz="1600" dirty="0" smtClean="0">
                <a:latin typeface="Times New Roman" pitchFamily="18" charset="0"/>
                <a:ea typeface="Calibri" pitchFamily="34" charset="0"/>
                <a:cs typeface="B Lotus" pitchFamily="2" charset="-78"/>
              </a:rPr>
              <a:t>C</a:t>
            </a:r>
            <a:r>
              <a:rPr lang="fa-IR" sz="1600" dirty="0" smtClean="0">
                <a:latin typeface="Times New Roman" pitchFamily="18" charset="0"/>
                <a:ea typeface="Calibri" pitchFamily="34" charset="0"/>
                <a:cs typeface="B Lotus" pitchFamily="2" charset="-78"/>
              </a:rPr>
              <a:t> تعداد مولفه های گوسی</a:t>
            </a:r>
          </a:p>
          <a:p>
            <a:pPr marL="0" algn="r" rtl="1" fontAlgn="base">
              <a:spcBef>
                <a:spcPct val="0"/>
              </a:spcBef>
              <a:spcAft>
                <a:spcPct val="0"/>
              </a:spcAft>
            </a:pPr>
            <a:r>
              <a:rPr lang="fa-IR" sz="1600" dirty="0" smtClean="0">
                <a:latin typeface="Times New Roman" pitchFamily="18" charset="0"/>
                <a:ea typeface="Calibri" pitchFamily="34" charset="0"/>
                <a:cs typeface="B Lotus" pitchFamily="2" charset="-78"/>
              </a:rPr>
              <a:t> </a:t>
            </a:r>
            <a:r>
              <a:rPr lang="en-US" sz="1600" dirty="0" smtClean="0">
                <a:latin typeface="Times New Roman" pitchFamily="18" charset="0"/>
                <a:ea typeface="Calibri" pitchFamily="34" charset="0"/>
                <a:cs typeface="B Lotus" pitchFamily="2" charset="-78"/>
              </a:rPr>
              <a:t>c</a:t>
            </a:r>
            <a:r>
              <a:rPr lang="fa-IR" sz="1600" dirty="0" smtClean="0">
                <a:latin typeface="Times New Roman" pitchFamily="18" charset="0"/>
                <a:ea typeface="Calibri" pitchFamily="34" charset="0"/>
                <a:cs typeface="B Lotus" pitchFamily="2" charset="-78"/>
              </a:rPr>
              <a:t>µ و </a:t>
            </a:r>
            <a:r>
              <a:rPr lang="en-US" sz="1600" dirty="0" smtClean="0">
                <a:latin typeface="Times New Roman" pitchFamily="18" charset="0"/>
                <a:ea typeface="Calibri" pitchFamily="34" charset="0"/>
                <a:cs typeface="B Lotus" pitchFamily="2" charset="-78"/>
              </a:rPr>
              <a:t>c</a:t>
            </a:r>
            <a:r>
              <a:rPr lang="fa-IR" sz="1600" dirty="0" smtClean="0">
                <a:latin typeface="Times New Roman" pitchFamily="18" charset="0"/>
                <a:ea typeface="Calibri" pitchFamily="34" charset="0"/>
                <a:cs typeface="B Lotus" pitchFamily="2" charset="-78"/>
              </a:rPr>
              <a:t>∑ بردارهای میانگین و کوواریانس گوسی </a:t>
            </a:r>
            <a:r>
              <a:rPr lang="en-US" sz="1600" dirty="0" smtClean="0">
                <a:latin typeface="Times New Roman" pitchFamily="18" charset="0"/>
                <a:ea typeface="Calibri" pitchFamily="34" charset="0"/>
                <a:cs typeface="B Lotus" pitchFamily="2" charset="-78"/>
              </a:rPr>
              <a:t> c</a:t>
            </a:r>
            <a:r>
              <a:rPr lang="fa-IR" sz="1600" dirty="0" smtClean="0">
                <a:latin typeface="Times New Roman" pitchFamily="18" charset="0"/>
                <a:ea typeface="Calibri" pitchFamily="34" charset="0"/>
                <a:cs typeface="B Lotus" pitchFamily="2" charset="-78"/>
              </a:rPr>
              <a:t>ام</a:t>
            </a:r>
          </a:p>
          <a:p>
            <a:pPr marL="0" algn="r" rtl="1" fontAlgn="base">
              <a:spcBef>
                <a:spcPct val="0"/>
              </a:spcBef>
              <a:spcAft>
                <a:spcPct val="0"/>
              </a:spcAft>
            </a:pPr>
            <a:r>
              <a:rPr lang="fa-IR" sz="1600" dirty="0" smtClean="0">
                <a:latin typeface="Times New Roman" pitchFamily="18" charset="0"/>
                <a:ea typeface="Calibri" pitchFamily="34" charset="0"/>
                <a:cs typeface="B Lotus" pitchFamily="2" charset="-78"/>
              </a:rPr>
              <a:t>دایره های توپر مشاهدات بردارهای ویژگی صوتی (</a:t>
            </a:r>
            <a:r>
              <a:rPr lang="en-US" sz="1600" dirty="0" err="1" smtClean="0">
                <a:latin typeface="Times New Roman" pitchFamily="18" charset="0"/>
                <a:ea typeface="Calibri" pitchFamily="34" charset="0"/>
                <a:cs typeface="B Lotus" pitchFamily="2" charset="-78"/>
              </a:rPr>
              <a:t>ot</a:t>
            </a:r>
            <a:r>
              <a:rPr lang="fa-IR" sz="1600" dirty="0" smtClean="0">
                <a:latin typeface="Times New Roman" pitchFamily="18" charset="0"/>
                <a:ea typeface="Calibri" pitchFamily="34" charset="0"/>
                <a:cs typeface="B Lotus" pitchFamily="2" charset="-78"/>
              </a:rPr>
              <a:t>)</a:t>
            </a:r>
          </a:p>
          <a:p>
            <a:pPr marL="0" algn="r" rtl="1" fontAlgn="base">
              <a:spcBef>
                <a:spcPct val="0"/>
              </a:spcBef>
              <a:spcAft>
                <a:spcPct val="0"/>
              </a:spcAft>
            </a:pPr>
            <a:r>
              <a:rPr lang="en-US" sz="1600" dirty="0" err="1" smtClean="0">
                <a:latin typeface="Times New Roman" pitchFamily="18" charset="0"/>
                <a:ea typeface="Calibri" pitchFamily="34" charset="0"/>
                <a:cs typeface="B Lotus" pitchFamily="2" charset="-78"/>
              </a:rPr>
              <a:t>Nrc</a:t>
            </a:r>
            <a:r>
              <a:rPr lang="fa-IR" sz="1600" dirty="0" smtClean="0">
                <a:latin typeface="Times New Roman" pitchFamily="18" charset="0"/>
                <a:ea typeface="Calibri" pitchFamily="34" charset="0"/>
                <a:cs typeface="B Lotus" pitchFamily="2" charset="-78"/>
              </a:rPr>
              <a:t> تعداد بردارهای مشاهده از گوسی </a:t>
            </a:r>
            <a:r>
              <a:rPr lang="en-US" sz="1600" dirty="0" smtClean="0">
                <a:latin typeface="Times New Roman" pitchFamily="18" charset="0"/>
                <a:ea typeface="Calibri" pitchFamily="34" charset="0"/>
                <a:cs typeface="B Lotus" pitchFamily="2" charset="-78"/>
              </a:rPr>
              <a:t>c</a:t>
            </a:r>
            <a:r>
              <a:rPr lang="fa-IR" sz="1600" dirty="0" smtClean="0">
                <a:latin typeface="Times New Roman" pitchFamily="18" charset="0"/>
                <a:ea typeface="Calibri" pitchFamily="34" charset="0"/>
                <a:cs typeface="B Lotus" pitchFamily="2" charset="-78"/>
              </a:rPr>
              <a:t> ام در داده </a:t>
            </a:r>
            <a:r>
              <a:rPr lang="en-US" sz="1600" dirty="0" smtClean="0">
                <a:latin typeface="Times New Roman" pitchFamily="18" charset="0"/>
                <a:ea typeface="Calibri" pitchFamily="34" charset="0"/>
                <a:cs typeface="B Lotus" pitchFamily="2" charset="-78"/>
              </a:rPr>
              <a:t>r</a:t>
            </a:r>
            <a:r>
              <a:rPr lang="fa-IR" sz="1600" dirty="0" smtClean="0">
                <a:latin typeface="Times New Roman" pitchFamily="18" charset="0"/>
                <a:ea typeface="Calibri" pitchFamily="34" charset="0"/>
                <a:cs typeface="B Lotus" pitchFamily="2" charset="-78"/>
              </a:rPr>
              <a:t> ام</a:t>
            </a:r>
          </a:p>
          <a:p>
            <a:pPr marL="0" algn="r" rtl="1" fontAlgn="base">
              <a:spcBef>
                <a:spcPct val="0"/>
              </a:spcBef>
              <a:spcAft>
                <a:spcPct val="0"/>
              </a:spcAft>
            </a:pPr>
            <a:r>
              <a:rPr lang="en-US" sz="1600" dirty="0" smtClean="0">
                <a:latin typeface="Times New Roman" pitchFamily="18" charset="0"/>
                <a:ea typeface="Calibri" pitchFamily="34" charset="0"/>
                <a:cs typeface="B Lotus" pitchFamily="2" charset="-78"/>
              </a:rPr>
              <a:t>R</a:t>
            </a:r>
            <a:r>
              <a:rPr lang="fa-IR" sz="1600" dirty="0" smtClean="0">
                <a:latin typeface="Times New Roman" pitchFamily="18" charset="0"/>
                <a:ea typeface="Calibri" pitchFamily="34" charset="0"/>
                <a:cs typeface="B Lotus" pitchFamily="2" charset="-78"/>
              </a:rPr>
              <a:t> تعداد کل دادگان</a:t>
            </a:r>
            <a:endParaRPr lang="en-US" sz="1600" dirty="0" smtClean="0">
              <a:latin typeface="Times New Roman" pitchFamily="18" charset="0"/>
              <a:ea typeface="Calibri" pitchFamily="34" charset="0"/>
              <a:cs typeface="B Lotus" pitchFamily="2" charset="-78"/>
            </a:endParaRPr>
          </a:p>
        </p:txBody>
      </p:sp>
      <p:pic>
        <p:nvPicPr>
          <p:cNvPr id="11265" name="Picture 1"/>
          <p:cNvPicPr>
            <a:picLocks noChangeAspect="1" noChangeArrowheads="1"/>
          </p:cNvPicPr>
          <p:nvPr/>
        </p:nvPicPr>
        <p:blipFill>
          <a:blip r:embed="rId2" cstate="print"/>
          <a:srcRect/>
          <a:stretch>
            <a:fillRect/>
          </a:stretch>
        </p:blipFill>
        <p:spPr bwMode="auto">
          <a:xfrm>
            <a:off x="3657600" y="4343400"/>
            <a:ext cx="1900238" cy="338138"/>
          </a:xfrm>
          <a:prstGeom prst="rect">
            <a:avLst/>
          </a:prstGeom>
          <a:noFill/>
          <a:ln w="9525">
            <a:solidFill>
              <a:srgbClr val="002060"/>
            </a:solidFill>
            <a:miter lim="800000"/>
            <a:headEnd/>
            <a:tailEnd/>
          </a:ln>
          <a:effectLst/>
        </p:spPr>
      </p:pic>
      <p:pic>
        <p:nvPicPr>
          <p:cNvPr id="11266" name="Picture 2"/>
          <p:cNvPicPr>
            <a:picLocks noChangeAspect="1" noChangeArrowheads="1"/>
          </p:cNvPicPr>
          <p:nvPr/>
        </p:nvPicPr>
        <p:blipFill>
          <a:blip r:embed="rId3" cstate="print"/>
          <a:srcRect/>
          <a:stretch>
            <a:fillRect/>
          </a:stretch>
        </p:blipFill>
        <p:spPr bwMode="auto">
          <a:xfrm>
            <a:off x="2133600" y="4876800"/>
            <a:ext cx="5119688" cy="390525"/>
          </a:xfrm>
          <a:prstGeom prst="rect">
            <a:avLst/>
          </a:prstGeom>
          <a:noFill/>
          <a:ln w="9525">
            <a:solidFill>
              <a:srgbClr val="002060"/>
            </a:solidFill>
            <a:miter lim="800000"/>
            <a:headEnd/>
            <a:tailEnd/>
          </a:ln>
          <a:effectLst/>
        </p:spPr>
      </p:pic>
      <p:sp>
        <p:nvSpPr>
          <p:cNvPr id="11" name="Content Placeholder 2"/>
          <p:cNvSpPr txBox="1">
            <a:spLocks/>
          </p:cNvSpPr>
          <p:nvPr/>
        </p:nvSpPr>
        <p:spPr>
          <a:xfrm>
            <a:off x="2139043" y="5743115"/>
            <a:ext cx="5638800" cy="646331"/>
          </a:xfrm>
          <a:prstGeom prst="rect">
            <a:avLst/>
          </a:prstGeom>
          <a:solidFill>
            <a:schemeClr val="accent6">
              <a:lumMod val="60000"/>
              <a:lumOff val="40000"/>
            </a:schemeClr>
          </a:solidFill>
          <a:ln w="19050">
            <a:solidFill>
              <a:srgbClr val="FF0000"/>
            </a:solidFill>
            <a:miter lim="800000"/>
            <a:headEnd/>
            <a:tailEnd/>
          </a:ln>
          <a:effectLst/>
        </p:spPr>
        <p:txBody>
          <a:bodyPr vert="horz" wrap="square" lIns="91440" tIns="45720" rIns="91440" bIns="45720" numCol="1" rtlCol="0" anchor="ctr" anchorCtr="0" compatLnSpc="1">
            <a:prstTxWarp prst="textNoShape">
              <a:avLst/>
            </a:prstTxWarp>
            <a:spAutoFit/>
          </a:bodyPr>
          <a:lstStyle/>
          <a:p>
            <a:pPr indent="-342900" algn="ctr" rtl="1" fontAlgn="base">
              <a:spcBef>
                <a:spcPct val="0"/>
              </a:spcBef>
              <a:spcAft>
                <a:spcPct val="0"/>
              </a:spcAft>
              <a:buFont typeface="Arial" pitchFamily="34" charset="0"/>
              <a:buChar char="•"/>
            </a:pPr>
            <a:r>
              <a:rPr lang="fa-IR" dirty="0" smtClean="0">
                <a:latin typeface="Times New Roman" pitchFamily="18" charset="0"/>
                <a:ea typeface="Calibri" pitchFamily="34" charset="0"/>
                <a:cs typeface="B Lotus" pitchFamily="2" charset="-78"/>
              </a:rPr>
              <a:t>جعبه بیرونی تر نشان می دهد که همین پروسه برای سایر مولفه های گوسی روی تمامی بردارهای مشاهده شده اجرا می شود.</a:t>
            </a:r>
            <a:endParaRPr lang="en-US" dirty="0" smtClean="0">
              <a:latin typeface="Times New Roman" pitchFamily="18" charset="0"/>
              <a:ea typeface="Calibri" pitchFamily="34" charset="0"/>
              <a:cs typeface="B Lotus" pitchFamily="2" charset="-78"/>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34000" y="1219200"/>
            <a:ext cx="3177798" cy="2699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0" y="304800"/>
            <a:ext cx="8686800" cy="2640723"/>
          </a:xfr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p>
            <a:pPr algn="justLow" rtl="1"/>
            <a:r>
              <a:rPr lang="fa-IR" sz="1800" dirty="0" smtClean="0">
                <a:latin typeface="Times New Roman" pitchFamily="18" charset="0"/>
                <a:cs typeface="B Lotus" pitchFamily="2" charset="-78"/>
              </a:rPr>
              <a:t>یکی از مهمترین ویژگیهای مدل تنوعات کلی (</a:t>
            </a:r>
            <a:r>
              <a:rPr lang="en-US" sz="1800" dirty="0" smtClean="0">
                <a:latin typeface="Times New Roman" pitchFamily="18" charset="0"/>
                <a:cs typeface="B Lotus" pitchFamily="2" charset="-78"/>
              </a:rPr>
              <a:t>TVM</a:t>
            </a:r>
            <a:r>
              <a:rPr lang="fa-IR" sz="1800" dirty="0" smtClean="0">
                <a:latin typeface="Times New Roman" pitchFamily="18" charset="0"/>
                <a:cs typeface="B Lotus" pitchFamily="2" charset="-78"/>
              </a:rPr>
              <a:t>) و تجزیه توام عوامل (</a:t>
            </a:r>
            <a:r>
              <a:rPr lang="en-US" sz="1800" dirty="0" smtClean="0">
                <a:latin typeface="Times New Roman" pitchFamily="18" charset="0"/>
                <a:cs typeface="B Lotus" pitchFamily="2" charset="-78"/>
              </a:rPr>
              <a:t>JFA</a:t>
            </a:r>
            <a:r>
              <a:rPr lang="fa-IR" sz="1800" dirty="0" smtClean="0">
                <a:latin typeface="Times New Roman" pitchFamily="18" charset="0"/>
                <a:cs typeface="B Lotus" pitchFamily="2" charset="-78"/>
              </a:rPr>
              <a:t>) تساوی توزیع مشاهدات برای هر متغیر پنهان در فریمها و گوسیهای مختلف است</a:t>
            </a:r>
            <a:r>
              <a:rPr lang="en-US" sz="1800" dirty="0" smtClean="0">
                <a:latin typeface="Times New Roman" pitchFamily="18" charset="0"/>
                <a:cs typeface="B Lotus" pitchFamily="2" charset="-78"/>
              </a:rPr>
              <a:t>.</a:t>
            </a:r>
          </a:p>
          <a:p>
            <a:pPr algn="justLow" rtl="1"/>
            <a:r>
              <a:rPr lang="fa-IR" sz="1800" dirty="0" smtClean="0">
                <a:solidFill>
                  <a:schemeClr val="dk1"/>
                </a:solidFill>
                <a:latin typeface="Times New Roman" pitchFamily="18" charset="0"/>
                <a:cs typeface="B Lotus" pitchFamily="2" charset="-78"/>
              </a:rPr>
              <a:t>نمایش </a:t>
            </a:r>
            <a:r>
              <a:rPr lang="en-US" sz="1800" dirty="0" err="1">
                <a:solidFill>
                  <a:schemeClr val="dk1"/>
                </a:solidFill>
                <a:latin typeface="Times New Roman" pitchFamily="18" charset="0"/>
                <a:cs typeface="B Lotus" pitchFamily="2" charset="-78"/>
              </a:rPr>
              <a:t>wr</a:t>
            </a:r>
            <a:r>
              <a:rPr lang="fa-IR" sz="1800" dirty="0">
                <a:solidFill>
                  <a:schemeClr val="dk1"/>
                </a:solidFill>
                <a:latin typeface="Times New Roman" pitchFamily="18" charset="0"/>
                <a:cs typeface="B Lotus" pitchFamily="2" charset="-78"/>
              </a:rPr>
              <a:t> خارج از دو جعبه مربوط به مشاهدات و گوسی ها</a:t>
            </a:r>
          </a:p>
          <a:p>
            <a:pPr algn="justLow" rtl="1"/>
            <a:r>
              <a:rPr lang="fa-IR" sz="1800" dirty="0">
                <a:solidFill>
                  <a:schemeClr val="dk1"/>
                </a:solidFill>
                <a:latin typeface="Times New Roman" pitchFamily="18" charset="0"/>
                <a:cs typeface="B Lotus" pitchFamily="2" charset="-78"/>
              </a:rPr>
              <a:t>حذف اندیس گوسی </a:t>
            </a:r>
            <a:r>
              <a:rPr lang="en-US" sz="1800" dirty="0">
                <a:solidFill>
                  <a:schemeClr val="dk1"/>
                </a:solidFill>
                <a:latin typeface="Times New Roman" pitchFamily="18" charset="0"/>
                <a:cs typeface="B Lotus" pitchFamily="2" charset="-78"/>
              </a:rPr>
              <a:t>c</a:t>
            </a:r>
            <a:r>
              <a:rPr lang="fa-IR" sz="1800" dirty="0">
                <a:solidFill>
                  <a:schemeClr val="dk1"/>
                </a:solidFill>
                <a:latin typeface="Times New Roman" pitchFamily="18" charset="0"/>
                <a:cs typeface="B Lotus" pitchFamily="2" charset="-78"/>
              </a:rPr>
              <a:t> ام از متغیر پنهان </a:t>
            </a:r>
            <a:r>
              <a:rPr lang="en-US" sz="1800" dirty="0" err="1">
                <a:solidFill>
                  <a:schemeClr val="dk1"/>
                </a:solidFill>
                <a:latin typeface="Times New Roman" pitchFamily="18" charset="0"/>
                <a:cs typeface="B Lotus" pitchFamily="2" charset="-78"/>
              </a:rPr>
              <a:t>wr</a:t>
            </a:r>
            <a:r>
              <a:rPr lang="fa-IR" sz="1800" dirty="0">
                <a:solidFill>
                  <a:schemeClr val="dk1"/>
                </a:solidFill>
                <a:latin typeface="Times New Roman" pitchFamily="18" charset="0"/>
                <a:cs typeface="B Lotus" pitchFamily="2" charset="-78"/>
              </a:rPr>
              <a:t> در نگارش ریاضی</a:t>
            </a:r>
          </a:p>
          <a:p>
            <a:pPr algn="justLow" rtl="1"/>
            <a:r>
              <a:rPr lang="fa-IR" sz="1800" dirty="0">
                <a:solidFill>
                  <a:schemeClr val="dk1"/>
                </a:solidFill>
                <a:latin typeface="Times New Roman" pitchFamily="18" charset="0"/>
                <a:cs typeface="B Lotus" pitchFamily="2" charset="-78"/>
              </a:rPr>
              <a:t>پارامتر θ پارامترهای مجهول مدل </a:t>
            </a:r>
          </a:p>
          <a:p>
            <a:pPr algn="justLow" rtl="1"/>
            <a:r>
              <a:rPr lang="fa-IR" sz="1800" dirty="0">
                <a:solidFill>
                  <a:schemeClr val="dk1"/>
                </a:solidFill>
                <a:latin typeface="Times New Roman" pitchFamily="18" charset="0"/>
                <a:cs typeface="B Lotus" pitchFamily="2" charset="-78"/>
              </a:rPr>
              <a:t>بردارهای میانگین و ماتریسهای کوواریانس</a:t>
            </a:r>
            <a:r>
              <a:rPr lang="fa-IR" sz="1800" dirty="0">
                <a:solidFill>
                  <a:schemeClr val="dk1"/>
                </a:solidFill>
                <a:latin typeface="Times New Roman" pitchFamily="18" charset="0"/>
                <a:cs typeface="B Lotus" pitchFamily="2" charset="-78"/>
                <a:sym typeface="Wingdings" pitchFamily="2" charset="2"/>
              </a:rPr>
              <a:t></a:t>
            </a:r>
            <a:r>
              <a:rPr lang="fa-IR" sz="1800" dirty="0">
                <a:solidFill>
                  <a:schemeClr val="dk1"/>
                </a:solidFill>
                <a:latin typeface="Times New Roman" pitchFamily="18" charset="0"/>
                <a:cs typeface="B Lotus" pitchFamily="2" charset="-78"/>
              </a:rPr>
              <a:t>مدل </a:t>
            </a:r>
            <a:r>
              <a:rPr lang="en-US" sz="1800" dirty="0">
                <a:solidFill>
                  <a:schemeClr val="dk1"/>
                </a:solidFill>
                <a:latin typeface="Times New Roman" pitchFamily="18" charset="0"/>
                <a:cs typeface="B Lotus" pitchFamily="2" charset="-78"/>
              </a:rPr>
              <a:t>UBM</a:t>
            </a:r>
            <a:r>
              <a:rPr lang="fa-IR" sz="1800" dirty="0">
                <a:solidFill>
                  <a:schemeClr val="dk1"/>
                </a:solidFill>
                <a:latin typeface="Times New Roman" pitchFamily="18" charset="0"/>
                <a:cs typeface="B Lotus" pitchFamily="2" charset="-78"/>
              </a:rPr>
              <a:t> (نیاز به تخمین نیست)</a:t>
            </a:r>
          </a:p>
          <a:p>
            <a:pPr algn="justLow" rtl="1"/>
            <a:r>
              <a:rPr lang="fa-IR" sz="1800" dirty="0">
                <a:solidFill>
                  <a:schemeClr val="dk1"/>
                </a:solidFill>
                <a:latin typeface="Times New Roman" pitchFamily="18" charset="0"/>
                <a:cs typeface="B Lotus" pitchFamily="2" charset="-78"/>
              </a:rPr>
              <a:t>علت یکسان فرض کردن متغیر پنهان به ازای گوسیهای مختلف </a:t>
            </a:r>
            <a:r>
              <a:rPr lang="fa-IR" sz="1800" dirty="0" smtClean="0">
                <a:solidFill>
                  <a:schemeClr val="dk1"/>
                </a:solidFill>
                <a:latin typeface="Times New Roman" pitchFamily="18" charset="0"/>
                <a:cs typeface="B Lotus" pitchFamily="2" charset="-78"/>
                <a:sym typeface="Wingdings" pitchFamily="2" charset="2"/>
              </a:rPr>
              <a:t></a:t>
            </a:r>
            <a:r>
              <a:rPr lang="fa-IR" sz="1800" dirty="0" smtClean="0">
                <a:solidFill>
                  <a:schemeClr val="dk1"/>
                </a:solidFill>
                <a:latin typeface="Times New Roman" pitchFamily="18" charset="0"/>
                <a:cs typeface="B Lotus" pitchFamily="2" charset="-78"/>
              </a:rPr>
              <a:t> </a:t>
            </a:r>
            <a:r>
              <a:rPr lang="fa-IR" sz="1800" dirty="0">
                <a:solidFill>
                  <a:schemeClr val="dk1"/>
                </a:solidFill>
                <a:latin typeface="Times New Roman" pitchFamily="18" charset="0"/>
                <a:cs typeface="B Lotus" pitchFamily="2" charset="-78"/>
              </a:rPr>
              <a:t>یکسان بودن کانال و گوینده هر فایل </a:t>
            </a:r>
            <a:r>
              <a:rPr lang="fa-IR" sz="1800" dirty="0" smtClean="0">
                <a:solidFill>
                  <a:schemeClr val="dk1"/>
                </a:solidFill>
                <a:latin typeface="Times New Roman" pitchFamily="18" charset="0"/>
                <a:cs typeface="B Lotus" pitchFamily="2" charset="-78"/>
              </a:rPr>
              <a:t>گفتاری</a:t>
            </a:r>
          </a:p>
          <a:p>
            <a:pPr algn="justLow" rtl="1"/>
            <a:r>
              <a:rPr lang="fa-IR" sz="1800" dirty="0" smtClean="0">
                <a:latin typeface="Times New Roman" pitchFamily="18" charset="0"/>
                <a:cs typeface="B Lotus" pitchFamily="2" charset="-78"/>
              </a:rPr>
              <a:t>در مدل </a:t>
            </a:r>
            <a:r>
              <a:rPr lang="en-US" sz="1800" dirty="0" smtClean="0">
                <a:latin typeface="Times New Roman" pitchFamily="18" charset="0"/>
                <a:cs typeface="B Lotus" pitchFamily="2" charset="-78"/>
              </a:rPr>
              <a:t>TVM</a:t>
            </a:r>
            <a:r>
              <a:rPr lang="fa-IR" sz="1800" dirty="0" smtClean="0">
                <a:latin typeface="Times New Roman" pitchFamily="18" charset="0"/>
                <a:cs typeface="B Lotus" pitchFamily="2" charset="-78"/>
              </a:rPr>
              <a:t> تابع درستنمایی به صورت زیر با توجه به مدل گرافیکی نمایش داده شده نوشته می شود:</a:t>
            </a:r>
            <a:endParaRPr lang="en-US" sz="1800" dirty="0" smtClean="0">
              <a:latin typeface="Times New Roman" pitchFamily="18" charset="0"/>
              <a:cs typeface="B Lotus" pitchFamily="2" charset="-78"/>
            </a:endParaRPr>
          </a:p>
        </p:txBody>
      </p:sp>
      <p:pic>
        <p:nvPicPr>
          <p:cNvPr id="9" name="Picture 8"/>
          <p:cNvPicPr/>
          <p:nvPr/>
        </p:nvPicPr>
        <p:blipFill>
          <a:blip r:embed="rId2" cstate="print"/>
          <a:srcRect/>
          <a:stretch>
            <a:fillRect/>
          </a:stretch>
        </p:blipFill>
        <p:spPr bwMode="auto">
          <a:xfrm>
            <a:off x="2920551" y="4191000"/>
            <a:ext cx="2983810" cy="365238"/>
          </a:xfrm>
          <a:prstGeom prst="rect">
            <a:avLst/>
          </a:prstGeom>
          <a:noFill/>
          <a:ln w="9525">
            <a:solidFill>
              <a:srgbClr val="002060"/>
            </a:solidFill>
            <a:miter lim="800000"/>
            <a:headEnd/>
            <a:tailEnd/>
          </a:ln>
          <a:effectLst/>
        </p:spPr>
      </p:pic>
      <p:sp>
        <p:nvSpPr>
          <p:cNvPr id="10" name="Content Placeholder 2"/>
          <p:cNvSpPr txBox="1">
            <a:spLocks/>
          </p:cNvSpPr>
          <p:nvPr/>
        </p:nvSpPr>
        <p:spPr>
          <a:xfrm>
            <a:off x="3682550" y="5008299"/>
            <a:ext cx="5080449" cy="158812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indent="-342900" algn="justLow" rtl="1">
              <a:spcBef>
                <a:spcPct val="20000"/>
              </a:spcBef>
              <a:buFont typeface="Arial" pitchFamily="34" charset="0"/>
              <a:buChar char="•"/>
              <a:defRPr>
                <a:solidFill>
                  <a:schemeClr val="dk1"/>
                </a:solidFill>
                <a:latin typeface="Times New Roman" pitchFamily="18" charset="0"/>
                <a:cs typeface="B Lotus" pitchFamily="2" charset="-78"/>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r>
              <a:rPr lang="fa-IR" dirty="0"/>
              <a:t>در رابطه تابع </a:t>
            </a:r>
            <a:r>
              <a:rPr lang="fa-IR" dirty="0" smtClean="0"/>
              <a:t>درستنمایی </a:t>
            </a:r>
            <a:r>
              <a:rPr lang="fa-IR" dirty="0"/>
              <a:t>مدل </a:t>
            </a:r>
            <a:r>
              <a:rPr lang="en-US" dirty="0"/>
              <a:t>TVM</a:t>
            </a:r>
            <a:r>
              <a:rPr lang="fa-IR" dirty="0"/>
              <a:t> فرض بر این است که تعلق هر فریم به مولفه های گوسی معلوم است.</a:t>
            </a:r>
          </a:p>
          <a:p>
            <a:r>
              <a:rPr lang="fa-IR" dirty="0"/>
              <a:t>در عمل این اطلاعات را در مدل با محاسبه آمارگان مرتبه صفر و یک استخراج شده از مدل </a:t>
            </a:r>
            <a:r>
              <a:rPr lang="en-US" dirty="0"/>
              <a:t>UBM </a:t>
            </a:r>
            <a:endParaRPr lang="fa-IR" dirty="0"/>
          </a:p>
          <a:p>
            <a:r>
              <a:rPr lang="fa-IR" dirty="0"/>
              <a:t>در این رابطه </a:t>
            </a:r>
            <a:r>
              <a:rPr lang="fa-IR" dirty="0" smtClean="0"/>
              <a:t>     </a:t>
            </a:r>
            <a:r>
              <a:rPr lang="fa-IR" dirty="0"/>
              <a:t>احتمال تعلق فریم </a:t>
            </a:r>
            <a:r>
              <a:rPr lang="en-US" dirty="0" err="1"/>
              <a:t>yt</a:t>
            </a:r>
            <a:r>
              <a:rPr lang="fa-IR" dirty="0"/>
              <a:t> به گوسی </a:t>
            </a:r>
            <a:r>
              <a:rPr lang="en-US" dirty="0"/>
              <a:t>c</a:t>
            </a:r>
            <a:r>
              <a:rPr lang="fa-IR" dirty="0"/>
              <a:t> ام است.</a:t>
            </a:r>
            <a:endParaRPr lang="en-US" dirty="0"/>
          </a:p>
        </p:txBody>
      </p:sp>
      <p:pic>
        <p:nvPicPr>
          <p:cNvPr id="11" name="Picture 10"/>
          <p:cNvPicPr/>
          <p:nvPr/>
        </p:nvPicPr>
        <p:blipFill>
          <a:blip r:embed="rId3" cstate="print"/>
          <a:srcRect/>
          <a:stretch>
            <a:fillRect/>
          </a:stretch>
        </p:blipFill>
        <p:spPr bwMode="auto">
          <a:xfrm>
            <a:off x="1472751" y="5181600"/>
            <a:ext cx="1447800" cy="1391219"/>
          </a:xfrm>
          <a:prstGeom prst="rect">
            <a:avLst/>
          </a:prstGeom>
          <a:noFill/>
          <a:ln w="9525">
            <a:solidFill>
              <a:srgbClr val="002060"/>
            </a:solidFill>
            <a:miter lim="800000"/>
            <a:headEnd/>
            <a:tailEnd/>
          </a:ln>
          <a:effectLst/>
        </p:spPr>
      </p:pic>
      <p:sp>
        <p:nvSpPr>
          <p:cNvPr id="12" name="Left Arrow 11"/>
          <p:cNvSpPr/>
          <p:nvPr/>
        </p:nvSpPr>
        <p:spPr>
          <a:xfrm>
            <a:off x="2996751" y="5562600"/>
            <a:ext cx="609600" cy="3810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52600" y="3276600"/>
            <a:ext cx="5319712" cy="7179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Down Arrow 12"/>
          <p:cNvSpPr/>
          <p:nvPr/>
        </p:nvSpPr>
        <p:spPr>
          <a:xfrm>
            <a:off x="4191000" y="2971800"/>
            <a:ext cx="609600" cy="381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5" cstate="print"/>
          <a:srcRect/>
          <a:stretch>
            <a:fillRect/>
          </a:stretch>
        </p:blipFill>
        <p:spPr bwMode="auto">
          <a:xfrm>
            <a:off x="7086600" y="6248400"/>
            <a:ext cx="254977"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28600"/>
            <a:ext cx="5257800"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روش مدلسازی تنوعات کلی (</a:t>
            </a:r>
            <a:r>
              <a:rPr lang="en-US" sz="3200" dirty="0" smtClean="0">
                <a:solidFill>
                  <a:schemeClr val="tx1"/>
                </a:solidFill>
                <a:cs typeface="B Lotus" pitchFamily="2" charset="-78"/>
              </a:rPr>
              <a:t>TVM</a:t>
            </a:r>
            <a:r>
              <a:rPr lang="fa-IR" sz="3200" dirty="0" smtClean="0">
                <a:solidFill>
                  <a:schemeClr val="tx1"/>
                </a:solidFill>
                <a:cs typeface="B Lotus" pitchFamily="2" charset="-78"/>
              </a:rPr>
              <a:t>)</a:t>
            </a:r>
            <a:endParaRPr lang="en-US" sz="3200" dirty="0">
              <a:solidFill>
                <a:schemeClr val="tx1"/>
              </a:solidFill>
              <a:cs typeface="B Lotus" pitchFamily="2" charset="-78"/>
            </a:endParaRPr>
          </a:p>
        </p:txBody>
      </p:sp>
      <p:sp>
        <p:nvSpPr>
          <p:cNvPr id="7" name="Content Placeholder 2"/>
          <p:cNvSpPr>
            <a:spLocks noGrp="1"/>
          </p:cNvSpPr>
          <p:nvPr>
            <p:ph idx="1"/>
          </p:nvPr>
        </p:nvSpPr>
        <p:spPr>
          <a:xfrm>
            <a:off x="762000" y="1311533"/>
            <a:ext cx="7620000" cy="646331"/>
          </a:xfr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p>
            <a:pPr algn="justLow" rtl="1"/>
            <a:r>
              <a:rPr lang="fa-IR" sz="1800" dirty="0" smtClean="0">
                <a:solidFill>
                  <a:schemeClr val="dk1"/>
                </a:solidFill>
                <a:latin typeface="Times New Roman" pitchFamily="18" charset="0"/>
                <a:cs typeface="B Lotus" pitchFamily="2" charset="-78"/>
              </a:rPr>
              <a:t>بردار </a:t>
            </a:r>
            <a:r>
              <a:rPr lang="en-US" sz="1800" dirty="0" err="1">
                <a:solidFill>
                  <a:schemeClr val="dk1"/>
                </a:solidFill>
                <a:latin typeface="Times New Roman" pitchFamily="18" charset="0"/>
                <a:cs typeface="B Lotus" pitchFamily="2" charset="-78"/>
              </a:rPr>
              <a:t>ivector</a:t>
            </a:r>
            <a:r>
              <a:rPr lang="fa-IR" sz="1800" dirty="0">
                <a:solidFill>
                  <a:schemeClr val="dk1"/>
                </a:solidFill>
                <a:latin typeface="Times New Roman" pitchFamily="18" charset="0"/>
                <a:cs typeface="B Lotus" pitchFamily="2" charset="-78"/>
              </a:rPr>
              <a:t> استخراج شده از این داده را میانگین پسین متغیر پنهان </a:t>
            </a:r>
            <a:r>
              <a:rPr lang="en-US" sz="1800" dirty="0" err="1">
                <a:solidFill>
                  <a:schemeClr val="dk1"/>
                </a:solidFill>
                <a:latin typeface="Times New Roman" pitchFamily="18" charset="0"/>
                <a:cs typeface="B Lotus" pitchFamily="2" charset="-78"/>
              </a:rPr>
              <a:t>wr</a:t>
            </a:r>
            <a:r>
              <a:rPr lang="fa-IR" sz="1800" dirty="0">
                <a:solidFill>
                  <a:schemeClr val="dk1"/>
                </a:solidFill>
                <a:latin typeface="Times New Roman" pitchFamily="18" charset="0"/>
                <a:cs typeface="B Lotus" pitchFamily="2" charset="-78"/>
              </a:rPr>
              <a:t> در نظر </a:t>
            </a:r>
            <a:r>
              <a:rPr lang="fa-IR" sz="1800" dirty="0" smtClean="0">
                <a:solidFill>
                  <a:schemeClr val="dk1"/>
                </a:solidFill>
                <a:latin typeface="Times New Roman" pitchFamily="18" charset="0"/>
                <a:cs typeface="B Lotus" pitchFamily="2" charset="-78"/>
              </a:rPr>
              <a:t>می گیریم</a:t>
            </a:r>
            <a:r>
              <a:rPr lang="fa-IR" sz="1800" dirty="0">
                <a:solidFill>
                  <a:schemeClr val="dk1"/>
                </a:solidFill>
                <a:latin typeface="Times New Roman" pitchFamily="18" charset="0"/>
                <a:cs typeface="B Lotus" pitchFamily="2" charset="-78"/>
              </a:rPr>
              <a:t>. با این فرض فرمول محاسبه </a:t>
            </a:r>
            <a:r>
              <a:rPr lang="en-US" sz="1800" dirty="0" err="1">
                <a:solidFill>
                  <a:schemeClr val="dk1"/>
                </a:solidFill>
                <a:latin typeface="Times New Roman" pitchFamily="18" charset="0"/>
                <a:cs typeface="B Lotus" pitchFamily="2" charset="-78"/>
              </a:rPr>
              <a:t>ivector</a:t>
            </a:r>
            <a:r>
              <a:rPr lang="fa-IR" sz="1800" dirty="0">
                <a:solidFill>
                  <a:schemeClr val="dk1"/>
                </a:solidFill>
                <a:latin typeface="Times New Roman" pitchFamily="18" charset="0"/>
                <a:cs typeface="B Lotus" pitchFamily="2" charset="-78"/>
              </a:rPr>
              <a:t> به صورت زیر است:</a:t>
            </a:r>
            <a:endParaRPr lang="en-US" sz="1800" dirty="0">
              <a:solidFill>
                <a:schemeClr val="dk1"/>
              </a:solidFill>
              <a:latin typeface="Times New Roman" pitchFamily="18" charset="0"/>
              <a:cs typeface="B Lotus" pitchFamily="2" charset="-78"/>
            </a:endParaRPr>
          </a:p>
        </p:txBody>
      </p:sp>
      <p:sp>
        <p:nvSpPr>
          <p:cNvPr id="12" name="Content Placeholder 2"/>
          <p:cNvSpPr txBox="1">
            <a:spLocks/>
          </p:cNvSpPr>
          <p:nvPr/>
        </p:nvSpPr>
        <p:spPr>
          <a:xfrm>
            <a:off x="838200" y="4606701"/>
            <a:ext cx="7620000" cy="186512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spAutoFit/>
          </a:bodyPr>
          <a:lstStyle>
            <a:lvl1pPr marL="342900" indent="-342900" algn="justLow" rtl="1">
              <a:spcBef>
                <a:spcPct val="20000"/>
              </a:spcBef>
              <a:buFont typeface="Arial" pitchFamily="34" charset="0"/>
              <a:buChar char="•"/>
              <a:defRPr>
                <a:solidFill>
                  <a:schemeClr val="dk1"/>
                </a:solidFill>
                <a:latin typeface="Times New Roman" pitchFamily="18" charset="0"/>
                <a:cs typeface="B Lotus" pitchFamily="2" charset="-78"/>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r>
              <a:rPr lang="fa-IR" dirty="0"/>
              <a:t>در این روابط </a:t>
            </a:r>
            <a:r>
              <a:rPr lang="en-US" dirty="0" err="1"/>
              <a:t>Nr,c</a:t>
            </a:r>
            <a:r>
              <a:rPr lang="fa-IR" dirty="0"/>
              <a:t> و </a:t>
            </a:r>
            <a:r>
              <a:rPr lang="en-US" dirty="0" err="1"/>
              <a:t>Fr,c</a:t>
            </a:r>
            <a:r>
              <a:rPr lang="en-US" dirty="0"/>
              <a:t> </a:t>
            </a:r>
            <a:r>
              <a:rPr lang="fa-IR" dirty="0"/>
              <a:t> آمارگان مرتبه صفر و یک گوسی </a:t>
            </a:r>
            <a:r>
              <a:rPr lang="en-US" dirty="0"/>
              <a:t>c</a:t>
            </a:r>
            <a:r>
              <a:rPr lang="fa-IR" dirty="0"/>
              <a:t> ام است.</a:t>
            </a:r>
          </a:p>
          <a:p>
            <a:r>
              <a:rPr lang="fa-IR" dirty="0"/>
              <a:t> در اینجا میانگین و کوواریانس پسین با جمع روی </a:t>
            </a:r>
            <a:r>
              <a:rPr lang="en-US" dirty="0"/>
              <a:t>C</a:t>
            </a:r>
            <a:r>
              <a:rPr lang="fa-IR" dirty="0"/>
              <a:t> مخلوط گوسی و </a:t>
            </a:r>
            <a:r>
              <a:rPr lang="en-US" dirty="0" err="1"/>
              <a:t>wr</a:t>
            </a:r>
            <a:r>
              <a:rPr lang="fa-IR" dirty="0"/>
              <a:t> مشترک (به دلیل یکسان فرض کردن اثر کانال و گوینده در تمام </a:t>
            </a:r>
            <a:r>
              <a:rPr lang="fa-IR" dirty="0" smtClean="0"/>
              <a:t>مولفه های </a:t>
            </a:r>
            <a:r>
              <a:rPr lang="fa-IR" dirty="0"/>
              <a:t>گوسی) برای تمام </a:t>
            </a:r>
            <a:r>
              <a:rPr lang="fa-IR" dirty="0" smtClean="0"/>
              <a:t>مولفه های </a:t>
            </a:r>
            <a:r>
              <a:rPr lang="fa-IR" dirty="0"/>
              <a:t>گوسی بدست آمده است. </a:t>
            </a:r>
          </a:p>
          <a:p>
            <a:r>
              <a:rPr lang="fa-IR" dirty="0"/>
              <a:t>اگر </a:t>
            </a:r>
            <a:r>
              <a:rPr lang="en-US" dirty="0"/>
              <a:t>F</a:t>
            </a:r>
            <a:r>
              <a:rPr lang="fa-IR" dirty="0"/>
              <a:t> را بعد فضای ویژگی و </a:t>
            </a:r>
            <a:r>
              <a:rPr lang="en-US" dirty="0"/>
              <a:t>J</a:t>
            </a:r>
            <a:r>
              <a:rPr lang="fa-IR" dirty="0"/>
              <a:t> را بعد زیر فضای تنوعات کلی در نظر بگیریم، ماتریس </a:t>
            </a:r>
            <a:r>
              <a:rPr lang="en-US" dirty="0"/>
              <a:t>T</a:t>
            </a:r>
            <a:r>
              <a:rPr lang="fa-IR" dirty="0"/>
              <a:t> ماتریسی </a:t>
            </a:r>
            <a:r>
              <a:rPr lang="en-US" dirty="0"/>
              <a:t>CF×J</a:t>
            </a:r>
            <a:r>
              <a:rPr lang="fa-IR" dirty="0"/>
              <a:t> بعدی است که دارای </a:t>
            </a:r>
            <a:r>
              <a:rPr lang="en-US" dirty="0"/>
              <a:t>C</a:t>
            </a:r>
            <a:r>
              <a:rPr lang="fa-IR" dirty="0"/>
              <a:t> زیر ماتریس </a:t>
            </a:r>
            <a:r>
              <a:rPr lang="en-US" dirty="0"/>
              <a:t>F×J</a:t>
            </a:r>
            <a:r>
              <a:rPr lang="fa-IR" dirty="0"/>
              <a:t> بعدی است. </a:t>
            </a:r>
            <a:endParaRPr lang="en-US" dirty="0"/>
          </a:p>
        </p:txBody>
      </p:sp>
      <p:sp>
        <p:nvSpPr>
          <p:cNvPr id="15" name="Content Placeholder 2"/>
          <p:cNvSpPr txBox="1">
            <a:spLocks/>
          </p:cNvSpPr>
          <p:nvPr/>
        </p:nvSpPr>
        <p:spPr>
          <a:xfrm>
            <a:off x="7010400" y="2819400"/>
            <a:ext cx="1295400" cy="3693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spAutoFit/>
          </a:bodyPr>
          <a:lstStyle/>
          <a:p>
            <a:pPr marR="0" lvl="0" indent="-342900" algn="r" rtl="1" fontAlgn="base">
              <a:lnSpc>
                <a:spcPct val="100000"/>
              </a:lnSpc>
              <a:spcBef>
                <a:spcPct val="0"/>
              </a:spcBef>
              <a:spcAft>
                <a:spcPct val="0"/>
              </a:spcAft>
              <a:buClrTx/>
              <a:buSzTx/>
              <a:tabLst/>
              <a:defRPr/>
            </a:pPr>
            <a:r>
              <a:rPr lang="fa-IR" dirty="0" smtClean="0">
                <a:latin typeface="Times New Roman" pitchFamily="18" charset="0"/>
                <a:ea typeface="Calibri" pitchFamily="34" charset="0"/>
                <a:cs typeface="B Lotus" pitchFamily="2" charset="-78"/>
              </a:rPr>
              <a:t>میانگین پسین</a:t>
            </a:r>
            <a:endParaRPr lang="en-US" dirty="0" smtClean="0">
              <a:latin typeface="Times New Roman" pitchFamily="18" charset="0"/>
              <a:ea typeface="Calibri" pitchFamily="34" charset="0"/>
              <a:cs typeface="B Lotus" pitchFamily="2" charset="-78"/>
            </a:endParaRPr>
          </a:p>
        </p:txBody>
      </p:sp>
      <p:sp>
        <p:nvSpPr>
          <p:cNvPr id="16" name="Content Placeholder 2"/>
          <p:cNvSpPr txBox="1">
            <a:spLocks/>
          </p:cNvSpPr>
          <p:nvPr/>
        </p:nvSpPr>
        <p:spPr>
          <a:xfrm>
            <a:off x="6858000" y="3810000"/>
            <a:ext cx="1524000" cy="3693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spAutoFit/>
          </a:bodyPr>
          <a:lstStyle/>
          <a:p>
            <a:pPr indent="-342900" algn="r" rtl="1" fontAlgn="base">
              <a:spcBef>
                <a:spcPct val="0"/>
              </a:spcBef>
              <a:spcAft>
                <a:spcPct val="0"/>
              </a:spcAft>
            </a:pPr>
            <a:r>
              <a:rPr lang="fa-IR" dirty="0" smtClean="0">
                <a:latin typeface="Times New Roman" pitchFamily="18" charset="0"/>
                <a:ea typeface="Calibri" pitchFamily="34" charset="0"/>
                <a:cs typeface="B Lotus" pitchFamily="2" charset="-78"/>
              </a:rPr>
              <a:t>واریانس پسین</a:t>
            </a:r>
            <a:endParaRPr lang="en-US" dirty="0" smtClean="0">
              <a:latin typeface="Times New Roman" pitchFamily="18" charset="0"/>
              <a:ea typeface="Calibri" pitchFamily="34" charset="0"/>
              <a:cs typeface="B Lotus" pitchFamily="2" charset="-78"/>
            </a:endParaRPr>
          </a:p>
        </p:txBody>
      </p:sp>
      <p:sp>
        <p:nvSpPr>
          <p:cNvPr id="17" name="Left Arrow 16"/>
          <p:cNvSpPr/>
          <p:nvPr/>
        </p:nvSpPr>
        <p:spPr>
          <a:xfrm>
            <a:off x="6019800" y="2895600"/>
            <a:ext cx="609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5791200" y="3886200"/>
            <a:ext cx="609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1" y="2758485"/>
            <a:ext cx="3429000" cy="6702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91618" y="3609567"/>
            <a:ext cx="2598566" cy="66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828800" y="206829"/>
            <a:ext cx="5257800" cy="63137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3200" dirty="0" smtClean="0">
                <a:solidFill>
                  <a:schemeClr val="tx1"/>
                </a:solidFill>
                <a:cs typeface="B Lotus" pitchFamily="2" charset="-78"/>
              </a:rPr>
              <a:t>روش مدلسازی تنوعات محلی (</a:t>
            </a:r>
            <a:r>
              <a:rPr lang="en-US" sz="3200" dirty="0" smtClean="0">
                <a:solidFill>
                  <a:schemeClr val="tx1"/>
                </a:solidFill>
                <a:cs typeface="B Lotus" pitchFamily="2" charset="-78"/>
              </a:rPr>
              <a:t>LVM</a:t>
            </a:r>
            <a:r>
              <a:rPr lang="fa-IR" sz="3200" dirty="0" smtClean="0">
                <a:solidFill>
                  <a:schemeClr val="tx1"/>
                </a:solidFill>
                <a:cs typeface="B Lotus" pitchFamily="2" charset="-78"/>
              </a:rPr>
              <a:t>)</a:t>
            </a:r>
            <a:endParaRPr lang="en-US" sz="3200" dirty="0">
              <a:solidFill>
                <a:schemeClr val="tx1"/>
              </a:solidFill>
              <a:cs typeface="B Lotus" pitchFamily="2" charset="-78"/>
            </a:endParaRPr>
          </a:p>
        </p:txBody>
      </p:sp>
      <p:sp>
        <p:nvSpPr>
          <p:cNvPr id="3" name="Content Placeholder 2"/>
          <p:cNvSpPr txBox="1">
            <a:spLocks/>
          </p:cNvSpPr>
          <p:nvPr/>
        </p:nvSpPr>
        <p:spPr>
          <a:xfrm>
            <a:off x="647700" y="1066800"/>
            <a:ext cx="7620000" cy="20313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342900" lvl="0" indent="-342900" algn="justLow" rtl="1">
              <a:buFont typeface="Arial" pitchFamily="34" charset="0"/>
              <a:buChar char="•"/>
              <a:defRPr sz="2000">
                <a:solidFill>
                  <a:schemeClr val="dk1"/>
                </a:solidFill>
                <a:latin typeface="Times New Roman" pitchFamily="18" charset="0"/>
                <a:cs typeface="B Lotus" pitchFamily="2" charset="-7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a-IR" sz="1800" dirty="0"/>
              <a:t>هدف این روش: استخراج عوامل مربوط به تنوعات محلی مرتبط با هر گوسی در فضای صوتی</a:t>
            </a:r>
            <a:endParaRPr lang="en-US" sz="1800" dirty="0"/>
          </a:p>
          <a:p>
            <a:r>
              <a:rPr lang="fa-IR" sz="1800" dirty="0"/>
              <a:t>فرض که هر مولفه از مدل </a:t>
            </a:r>
            <a:r>
              <a:rPr lang="en-US" sz="1800" dirty="0"/>
              <a:t>UBM</a:t>
            </a:r>
            <a:r>
              <a:rPr lang="fa-IR" sz="1800" dirty="0"/>
              <a:t> به یک آوا (یا شبه آوا) مرتبط است.  </a:t>
            </a:r>
          </a:p>
          <a:p>
            <a:r>
              <a:rPr lang="fa-IR" sz="1800" dirty="0"/>
              <a:t>تغییر محل اتصال از متغیرهای پنهان به ماتریس نگاشت مولفه­های گوسی </a:t>
            </a:r>
          </a:p>
          <a:p>
            <a:r>
              <a:rPr lang="fa-IR" sz="1800" dirty="0"/>
              <a:t>دو تغییر اعمال شده در مدل </a:t>
            </a:r>
            <a:r>
              <a:rPr lang="en-US" sz="1800" dirty="0"/>
              <a:t>TVM</a:t>
            </a:r>
            <a:r>
              <a:rPr lang="fa-IR" sz="1800" dirty="0"/>
              <a:t>:</a:t>
            </a:r>
          </a:p>
          <a:p>
            <a:pPr lvl="3"/>
            <a:r>
              <a:rPr lang="fa-IR" dirty="0">
                <a:latin typeface="Times New Roman" pitchFamily="18" charset="0"/>
                <a:cs typeface="B Lotus" pitchFamily="2" charset="-78"/>
              </a:rPr>
              <a:t>اول حذف یکسان بودن متغیر پنهان برای </a:t>
            </a:r>
            <a:r>
              <a:rPr lang="fa-IR" dirty="0" smtClean="0">
                <a:latin typeface="Times New Roman" pitchFamily="18" charset="0"/>
                <a:cs typeface="B Lotus" pitchFamily="2" charset="-78"/>
              </a:rPr>
              <a:t>گوسیهای </a:t>
            </a:r>
            <a:r>
              <a:rPr lang="fa-IR" dirty="0">
                <a:latin typeface="Times New Roman" pitchFamily="18" charset="0"/>
                <a:cs typeface="B Lotus" pitchFamily="2" charset="-78"/>
              </a:rPr>
              <a:t>مختلف </a:t>
            </a:r>
            <a:endParaRPr lang="fa-IR" dirty="0" smtClean="0">
              <a:latin typeface="Times New Roman" pitchFamily="18" charset="0"/>
              <a:cs typeface="B Lotus" pitchFamily="2" charset="-78"/>
            </a:endParaRPr>
          </a:p>
          <a:p>
            <a:pPr lvl="3"/>
            <a:r>
              <a:rPr lang="fa-IR" dirty="0" smtClean="0">
                <a:latin typeface="Times New Roman" pitchFamily="18" charset="0"/>
                <a:cs typeface="B Lotus" pitchFamily="2" charset="-78"/>
              </a:rPr>
              <a:t> دوم یکسان فرض کردن ماتریس نگاشت در مولفه های گوسی</a:t>
            </a:r>
            <a:endParaRPr lang="fa-IR" sz="1600" dirty="0" smtClean="0"/>
          </a:p>
          <a:p>
            <a:r>
              <a:rPr lang="fa-IR" sz="1800" dirty="0" smtClean="0"/>
              <a:t>دایره </a:t>
            </a:r>
            <a:r>
              <a:rPr lang="fa-IR" sz="1800" dirty="0"/>
              <a:t>بیانگر متغیر پنهان در این شکل درون جعبه مستطیلی دوم قرار گرفته است. </a:t>
            </a:r>
            <a:endParaRPr lang="en-US" sz="18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0400" y="3200400"/>
            <a:ext cx="2967738" cy="2514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5867400"/>
            <a:ext cx="5762625" cy="695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449</TotalTime>
  <Words>2707</Words>
  <Application>Microsoft Office PowerPoint</Application>
  <PresentationFormat>On-screen Show (4:3)</PresentationFormat>
  <Paragraphs>191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shreza</dc:creator>
  <cp:lastModifiedBy>Dear_User</cp:lastModifiedBy>
  <cp:revision>79</cp:revision>
  <dcterms:created xsi:type="dcterms:W3CDTF">2006-08-16T00:00:00Z</dcterms:created>
  <dcterms:modified xsi:type="dcterms:W3CDTF">2015-02-28T10:20:04Z</dcterms:modified>
</cp:coreProperties>
</file>