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 Slab" pitchFamily="2" charset="0"/>
      <p:regular r:id="rId16"/>
    </p:embeddedFont>
    <p:embeddedFont>
      <p:font typeface="Roboto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4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WELCOME TO</a:t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Front-end developer base course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Lesson 4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Обращение к узлам при помощи иерархии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7900" y="1497475"/>
            <a:ext cx="8368200" cy="3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</a:rPr>
              <a:t>&lt;p&gt;element 1&lt;/p&gt;</a:t>
            </a:r>
            <a:br>
              <a:rPr lang="en-GB" sz="1200" dirty="0">
                <a:solidFill>
                  <a:srgbClr val="FFFFFF"/>
                </a:solidFill>
              </a:rPr>
            </a:br>
            <a:r>
              <a:rPr lang="en-GB" sz="1200" dirty="0">
                <a:solidFill>
                  <a:srgbClr val="FFFFFF"/>
                </a:solidFill>
              </a:rPr>
              <a:t>&lt;p class="element-2"&gt;element 2&lt;/p&gt;</a:t>
            </a:r>
            <a:br>
              <a:rPr lang="en-GB" sz="1200" dirty="0">
                <a:solidFill>
                  <a:srgbClr val="FFFFFF"/>
                </a:solidFill>
              </a:rPr>
            </a:br>
            <a:r>
              <a:rPr lang="en-GB" sz="1200" dirty="0">
                <a:solidFill>
                  <a:srgbClr val="FFFFFF"/>
                </a:solidFill>
              </a:rPr>
              <a:t>&lt;p&gt;element 3&lt;/p&gt;</a:t>
            </a:r>
            <a:endParaRPr sz="12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FFFFFF"/>
                </a:solidFill>
              </a:rPr>
              <a:t>&lt;script&gt;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rgbClr val="FFFFFF"/>
                </a:solidFill>
              </a:rPr>
              <a:t>document.querySelector</a:t>
            </a:r>
            <a:r>
              <a:rPr lang="en-GB" sz="1400" dirty="0">
                <a:solidFill>
                  <a:srgbClr val="FFFFFF"/>
                </a:solidFill>
              </a:rPr>
              <a:t>('.element-2');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FFFFFF"/>
                </a:solidFill>
              </a:rPr>
              <a:t>console.log(elem2.previousSibling); 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FFFFFF"/>
                </a:solidFill>
              </a:rPr>
              <a:t>console.log(elem2.nextSibling);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FFFFFF"/>
                </a:solidFill>
              </a:rPr>
              <a:t>console.log(elem2.previousElementSibling); 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FFFFFF"/>
                </a:solidFill>
              </a:rPr>
              <a:t>console.log(elem2.nextElementSibling);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FFFFFF"/>
                </a:solidFill>
              </a:rPr>
              <a:t>&lt;/script&gt;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с составляющими DOM элементов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61800" y="1304275"/>
            <a:ext cx="8368200" cy="3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9CB9C"/>
                </a:solidFill>
              </a:rPr>
              <a:t>element.attribute</a:t>
            </a:r>
            <a:r>
              <a:rPr lang="en-GB" dirty="0">
                <a:solidFill>
                  <a:srgbClr val="F9CB9C"/>
                </a:solidFill>
              </a:rPr>
              <a:t> = value;</a:t>
            </a:r>
            <a:r>
              <a:rPr lang="en-GB" dirty="0"/>
              <a:t> - </a:t>
            </a:r>
            <a:r>
              <a:rPr lang="en-GB" dirty="0" err="1"/>
              <a:t>общая</a:t>
            </a:r>
            <a:r>
              <a:rPr lang="en-GB" dirty="0"/>
              <a:t> </a:t>
            </a:r>
            <a:r>
              <a:rPr lang="en-GB" dirty="0" err="1"/>
              <a:t>форма</a:t>
            </a:r>
            <a:r>
              <a:rPr lang="en-GB" dirty="0"/>
              <a:t> </a:t>
            </a:r>
            <a:r>
              <a:rPr lang="en-GB" dirty="0" err="1"/>
              <a:t>записи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Пример</a:t>
            </a:r>
            <a:r>
              <a:rPr lang="en-GB" dirty="0"/>
              <a:t>: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cont = </a:t>
            </a:r>
            <a:r>
              <a:rPr lang="en-GB" dirty="0" err="1"/>
              <a:t>document.querySelector</a:t>
            </a:r>
            <a:r>
              <a:rPr lang="en-GB" dirty="0"/>
              <a:t>(‘.container’);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cont.title</a:t>
            </a:r>
            <a:r>
              <a:rPr lang="en-GB" dirty="0"/>
              <a:t> = “This is my container”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cont.className</a:t>
            </a:r>
            <a:r>
              <a:rPr lang="en-GB" dirty="0"/>
              <a:t> = “my-new-class”;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cont.style.background</a:t>
            </a:r>
            <a:r>
              <a:rPr lang="en-GB" dirty="0"/>
              <a:t> = “blue”; </a:t>
            </a:r>
            <a:r>
              <a:rPr lang="en-GB" dirty="0" err="1"/>
              <a:t>cont.style.marginLeft</a:t>
            </a:r>
            <a:r>
              <a:rPr lang="en-GB" dirty="0"/>
              <a:t> = 20;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cont.style.cssText</a:t>
            </a:r>
            <a:r>
              <a:rPr lang="en-GB" dirty="0"/>
              <a:t> = “margin: 20px; opacity: 0.5; </a:t>
            </a:r>
            <a:r>
              <a:rPr lang="en-GB" dirty="0" err="1"/>
              <a:t>color</a:t>
            </a:r>
            <a:r>
              <a:rPr lang="en-GB" dirty="0"/>
              <a:t>: red”;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с составляющими DOM элементов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561800" y="1304275"/>
            <a:ext cx="8368200" cy="3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</a:rPr>
              <a:t>element.hasAttribute</a:t>
            </a:r>
            <a:r>
              <a:rPr lang="en-GB" dirty="0">
                <a:solidFill>
                  <a:srgbClr val="FFFFFF"/>
                </a:solidFill>
              </a:rPr>
              <a:t>(</a:t>
            </a:r>
            <a:r>
              <a:rPr lang="en-GB" dirty="0" err="1">
                <a:solidFill>
                  <a:srgbClr val="FFFFFF"/>
                </a:solidFill>
              </a:rPr>
              <a:t>attributeName</a:t>
            </a:r>
            <a:r>
              <a:rPr lang="en-GB" dirty="0">
                <a:solidFill>
                  <a:srgbClr val="FFFFFF"/>
                </a:solidFill>
              </a:rPr>
              <a:t>) - </a:t>
            </a:r>
            <a:r>
              <a:rPr lang="en-GB" dirty="0" err="1">
                <a:solidFill>
                  <a:srgbClr val="FFFFFF"/>
                </a:solidFill>
              </a:rPr>
              <a:t>проверяет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наличие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атрибута</a:t>
            </a:r>
            <a:r>
              <a:rPr lang="en-GB" dirty="0">
                <a:solidFill>
                  <a:srgbClr val="FFFFFF"/>
                </a:solidFill>
              </a:rPr>
              <a:t> (true / false)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</a:rPr>
              <a:t>element.getAttribute</a:t>
            </a:r>
            <a:r>
              <a:rPr lang="en-GB" dirty="0">
                <a:solidFill>
                  <a:srgbClr val="FFFFFF"/>
                </a:solidFill>
              </a:rPr>
              <a:t>(</a:t>
            </a:r>
            <a:r>
              <a:rPr lang="en-GB" dirty="0" err="1">
                <a:solidFill>
                  <a:srgbClr val="FFFFFF"/>
                </a:solidFill>
              </a:rPr>
              <a:t>attributeName</a:t>
            </a:r>
            <a:r>
              <a:rPr lang="en-GB" dirty="0">
                <a:solidFill>
                  <a:srgbClr val="FFFFFF"/>
                </a:solidFill>
              </a:rPr>
              <a:t>) - </a:t>
            </a:r>
            <a:r>
              <a:rPr lang="en-GB" dirty="0" err="1">
                <a:solidFill>
                  <a:srgbClr val="FFFFFF"/>
                </a:solidFill>
              </a:rPr>
              <a:t>возвращает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значение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атрибута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</a:rPr>
              <a:t>element.setAttribute</a:t>
            </a:r>
            <a:r>
              <a:rPr lang="en-GB" dirty="0">
                <a:solidFill>
                  <a:srgbClr val="FFFFFF"/>
                </a:solidFill>
              </a:rPr>
              <a:t>(</a:t>
            </a:r>
            <a:r>
              <a:rPr lang="en-GB" dirty="0" err="1">
                <a:solidFill>
                  <a:srgbClr val="FFFFFF"/>
                </a:solidFill>
              </a:rPr>
              <a:t>attributeName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attributeValue</a:t>
            </a:r>
            <a:r>
              <a:rPr lang="en-GB" dirty="0">
                <a:solidFill>
                  <a:srgbClr val="FFFFFF"/>
                </a:solidFill>
              </a:rPr>
              <a:t>) - </a:t>
            </a:r>
            <a:r>
              <a:rPr lang="en-GB" dirty="0" err="1">
                <a:solidFill>
                  <a:srgbClr val="FFFFFF"/>
                </a:solidFill>
              </a:rPr>
              <a:t>устанавливает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аттрибут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</a:rPr>
              <a:t>element.removeAttribute</a:t>
            </a:r>
            <a:r>
              <a:rPr lang="en-GB" dirty="0">
                <a:solidFill>
                  <a:srgbClr val="FFFFFF"/>
                </a:solidFill>
              </a:rPr>
              <a:t>(</a:t>
            </a:r>
            <a:r>
              <a:rPr lang="en-GB" dirty="0" err="1">
                <a:solidFill>
                  <a:srgbClr val="FFFFFF"/>
                </a:solidFill>
              </a:rPr>
              <a:t>attributeName</a:t>
            </a:r>
            <a:r>
              <a:rPr lang="en-GB" dirty="0">
                <a:solidFill>
                  <a:srgbClr val="FFFFFF"/>
                </a:solidFill>
              </a:rPr>
              <a:t>) - </a:t>
            </a:r>
            <a:r>
              <a:rPr lang="en-GB" dirty="0" err="1">
                <a:solidFill>
                  <a:srgbClr val="FFFFFF"/>
                </a:solidFill>
              </a:rPr>
              <a:t>удаляет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атрибут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</a:rPr>
              <a:t>element.innerHTML</a:t>
            </a:r>
            <a:r>
              <a:rPr lang="en-GB" dirty="0">
                <a:solidFill>
                  <a:srgbClr val="FFFFFF"/>
                </a:solidFill>
              </a:rPr>
              <a:t> - </a:t>
            </a:r>
            <a:r>
              <a:rPr lang="en-GB" dirty="0" err="1">
                <a:solidFill>
                  <a:srgbClr val="FFFFFF"/>
                </a:solidFill>
              </a:rPr>
              <a:t>получить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всё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внутреннее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содержимое</a:t>
            </a:r>
            <a:r>
              <a:rPr lang="en-GB" dirty="0">
                <a:solidFill>
                  <a:srgbClr val="FFFFFF"/>
                </a:solidFill>
              </a:rPr>
              <a:t> (</a:t>
            </a:r>
            <a:r>
              <a:rPr lang="en-GB" dirty="0" err="1">
                <a:solidFill>
                  <a:srgbClr val="FFFFFF"/>
                </a:solidFill>
              </a:rPr>
              <a:t>включая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код</a:t>
            </a:r>
            <a:r>
              <a:rPr lang="en-GB" dirty="0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</a:rPr>
              <a:t>element.innerText</a:t>
            </a:r>
            <a:r>
              <a:rPr lang="en-GB" dirty="0">
                <a:solidFill>
                  <a:srgbClr val="FFFFFF"/>
                </a:solidFill>
              </a:rPr>
              <a:t> - </a:t>
            </a:r>
            <a:r>
              <a:rPr lang="en-GB" dirty="0" err="1">
                <a:solidFill>
                  <a:srgbClr val="FFFFFF"/>
                </a:solidFill>
              </a:rPr>
              <a:t>получить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текстовое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содержимое</a:t>
            </a:r>
            <a:r>
              <a:rPr lang="en-GB" dirty="0">
                <a:solidFill>
                  <a:srgbClr val="FFFFFF"/>
                </a:solidFill>
              </a:rPr>
              <a:t> (</a:t>
            </a:r>
            <a:r>
              <a:rPr lang="en-GB" dirty="0" err="1">
                <a:solidFill>
                  <a:srgbClr val="FFFFFF"/>
                </a:solidFill>
              </a:rPr>
              <a:t>код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игнорируется</a:t>
            </a:r>
            <a:r>
              <a:rPr lang="en-GB" dirty="0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87900" y="5249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Домашнее задание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7900" y="1225675"/>
            <a:ext cx="8368200" cy="3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 папке с домашним заданием, в файле index.html есть меню: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All   Website   Logo   UI kit   Photo   App Design</a:t>
            </a:r>
            <a:endParaRPr/>
          </a:p>
          <a:p>
            <a:pPr marL="457200" lvl="0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Получить доступ к последнему пункту меню (App Design) различными способами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Написать HTML парсер, подсчитывающий количество заданных элементов на странице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Занятие 4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87900" y="1859425"/>
            <a:ext cx="8368200" cy="2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Document Object Model (DOM)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Elements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Attributes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Styles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 Object Model (DOM)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 - программный интерфейс, позволяющий нашему JavaScript получить доступ к содержимому HTML (XHTML, XML) страницы, а также позволяющий это содержимое изменять.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Elements </a:t>
            </a:r>
            <a:r>
              <a:rPr lang="en-GB">
                <a:solidFill>
                  <a:srgbClr val="F9CB9C"/>
                </a:solidFill>
              </a:rPr>
              <a:t>&lt;div&gt; &lt;/div&gt;</a:t>
            </a:r>
            <a:r>
              <a:rPr lang="en-GB">
                <a:solidFill>
                  <a:srgbClr val="FFFFFF"/>
                </a:solidFill>
              </a:rPr>
              <a:t>,</a:t>
            </a:r>
            <a:r>
              <a:rPr lang="en-GB">
                <a:solidFill>
                  <a:srgbClr val="F9CB9C"/>
                </a:solidFill>
              </a:rPr>
              <a:t> &lt;img</a:t>
            </a:r>
            <a:r>
              <a:rPr lang="en-GB">
                <a:solidFill>
                  <a:srgbClr val="FFFFFF"/>
                </a:solidFill>
              </a:rPr>
              <a:t> src=”logo.jpg”  </a:t>
            </a:r>
            <a:r>
              <a:rPr lang="en-GB">
                <a:solidFill>
                  <a:srgbClr val="F9CB9C"/>
                </a:solidFill>
              </a:rPr>
              <a:t>/&gt;</a:t>
            </a:r>
            <a:endParaRPr>
              <a:solidFill>
                <a:srgbClr val="F9CB9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Attributes &lt;img </a:t>
            </a:r>
            <a:r>
              <a:rPr lang="en-GB">
                <a:solidFill>
                  <a:srgbClr val="F9CB9C"/>
                </a:solidFill>
              </a:rPr>
              <a:t>src=”logo.jpg”</a:t>
            </a:r>
            <a:r>
              <a:rPr lang="en-GB">
                <a:solidFill>
                  <a:srgbClr val="FFFFFF"/>
                </a:solidFill>
              </a:rPr>
              <a:t>  /&gt;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Styles &lt;div style=”</a:t>
            </a:r>
            <a:r>
              <a:rPr lang="en-GB">
                <a:solidFill>
                  <a:srgbClr val="F9CB9C"/>
                </a:solidFill>
              </a:rPr>
              <a:t>height: 100px; border: 1px solid black</a:t>
            </a:r>
            <a:r>
              <a:rPr lang="en-GB">
                <a:solidFill>
                  <a:srgbClr val="FFFFFF"/>
                </a:solidFill>
              </a:rPr>
              <a:t>”&gt;&lt;/div&gt;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Обращение к элементу в DOMе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759100"/>
            <a:ext cx="8368200" cy="28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F9CB9C"/>
                </a:solidFill>
              </a:rPr>
              <a:t>id</a:t>
            </a:r>
            <a:r>
              <a:rPr lang="en-GB"/>
              <a:t> - уникальный идентификатор элемента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F9CB9C"/>
                </a:solidFill>
              </a:rPr>
              <a:t>class</a:t>
            </a:r>
            <a:r>
              <a:rPr lang="en-GB"/>
              <a:t> - универсальный идентификатор, можно применять к множеству элементов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F9CB9C"/>
                </a:solidFill>
              </a:rPr>
              <a:t>name</a:t>
            </a:r>
            <a:r>
              <a:rPr lang="en-GB"/>
              <a:t> - идентификатор для отправки данных через форму, в некоторых случаях может применяться к нескольким элементам одновременно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Обращение к элементу в DOMе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87900" y="1759100"/>
            <a:ext cx="8368200" cy="28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document.getElementById</a:t>
            </a:r>
            <a:r>
              <a:rPr lang="en-GB" dirty="0"/>
              <a:t>(“</a:t>
            </a:r>
            <a:r>
              <a:rPr lang="en-GB" dirty="0" err="1"/>
              <a:t>my_id</a:t>
            </a:r>
            <a:r>
              <a:rPr lang="en-GB" dirty="0"/>
              <a:t>”); 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GB" dirty="0" err="1"/>
              <a:t>document.getElementsByClassname</a:t>
            </a:r>
            <a:r>
              <a:rPr lang="en-GB" dirty="0"/>
              <a:t>(‘“</a:t>
            </a:r>
            <a:r>
              <a:rPr lang="en-GB" dirty="0" err="1"/>
              <a:t>my_class</a:t>
            </a:r>
            <a:r>
              <a:rPr lang="en-GB" dirty="0"/>
              <a:t>”); [element]</a:t>
            </a:r>
            <a:endParaRPr>
              <a:solidFill>
                <a:srgbClr val="F9CB9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GB" dirty="0" err="1"/>
              <a:t>document.getElementsByTagname</a:t>
            </a:r>
            <a:r>
              <a:rPr lang="en-GB" dirty="0"/>
              <a:t>(“</a:t>
            </a:r>
            <a:r>
              <a:rPr lang="en-GB" dirty="0" err="1"/>
              <a:t>img</a:t>
            </a:r>
            <a:r>
              <a:rPr lang="en-GB" dirty="0"/>
              <a:t>”); [element]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document.getElementsByName</a:t>
            </a:r>
            <a:r>
              <a:rPr lang="en-GB" dirty="0"/>
              <a:t>(“</a:t>
            </a:r>
            <a:r>
              <a:rPr lang="en-GB" dirty="0" err="1"/>
              <a:t>my_name</a:t>
            </a:r>
            <a:r>
              <a:rPr lang="en-GB" dirty="0"/>
              <a:t>”);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Обращение к DOM через селекторы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dirty="0" err="1" smtClean="0">
                <a:solidFill>
                  <a:srgbClr val="FFFFFF"/>
                </a:solidFill>
              </a:rPr>
              <a:t>document.querySelectorAll</a:t>
            </a:r>
            <a:r>
              <a:rPr lang="en-GB" dirty="0" smtClean="0">
                <a:solidFill>
                  <a:srgbClr val="FFFFFF"/>
                </a:solidFill>
              </a:rPr>
              <a:t>(selector) </a:t>
            </a:r>
            <a:r>
              <a:rPr lang="en-GB" dirty="0">
                <a:solidFill>
                  <a:srgbClr val="FFFFFF"/>
                </a:solidFill>
              </a:rPr>
              <a:t>- </a:t>
            </a:r>
            <a:r>
              <a:rPr lang="en-GB" dirty="0" err="1">
                <a:solidFill>
                  <a:srgbClr val="FFFFFF"/>
                </a:solidFill>
              </a:rPr>
              <a:t>Все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элементы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которые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удовлетворяют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нашему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селектору</a:t>
            </a:r>
            <a:r>
              <a:rPr lang="en-GB" dirty="0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dirty="0" err="1"/>
              <a:t>document.querySelector</a:t>
            </a:r>
            <a:r>
              <a:rPr lang="en-GB" dirty="0"/>
              <a:t>(selector); - </a:t>
            </a:r>
            <a:r>
              <a:rPr lang="en-GB" dirty="0" err="1"/>
              <a:t>Первый</a:t>
            </a:r>
            <a:r>
              <a:rPr lang="en-GB" dirty="0"/>
              <a:t> </a:t>
            </a:r>
            <a:r>
              <a:rPr lang="en-GB" dirty="0" err="1"/>
              <a:t>элемент</a:t>
            </a:r>
            <a:r>
              <a:rPr lang="en-GB" dirty="0"/>
              <a:t>, </a:t>
            </a:r>
            <a:r>
              <a:rPr lang="en-GB" dirty="0" err="1"/>
              <a:t>согласно</a:t>
            </a:r>
            <a:r>
              <a:rPr lang="en-GB" dirty="0"/>
              <a:t> </a:t>
            </a:r>
            <a:r>
              <a:rPr lang="en-GB" dirty="0" err="1"/>
              <a:t>нашему</a:t>
            </a:r>
            <a:r>
              <a:rPr lang="en-GB" dirty="0"/>
              <a:t> </a:t>
            </a:r>
            <a:r>
              <a:rPr lang="en-GB" dirty="0" err="1"/>
              <a:t>селектору</a:t>
            </a:r>
            <a:r>
              <a:rPr lang="en-GB" dirty="0"/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Обращение к DOM через селекторы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9CB9C"/>
                </a:solidFill>
              </a:rPr>
              <a:t>.</a:t>
            </a:r>
            <a:r>
              <a:rPr lang="en-GB" b="1" dirty="0" err="1">
                <a:solidFill>
                  <a:srgbClr val="F9CB9C"/>
                </a:solidFill>
              </a:rPr>
              <a:t>querySelector</a:t>
            </a:r>
            <a:r>
              <a:rPr lang="en-GB" b="1" dirty="0">
                <a:solidFill>
                  <a:srgbClr val="F9CB9C"/>
                </a:solidFill>
              </a:rPr>
              <a:t>(), .</a:t>
            </a:r>
            <a:r>
              <a:rPr lang="en-GB" b="1" dirty="0" err="1">
                <a:solidFill>
                  <a:srgbClr val="F9CB9C"/>
                </a:solidFill>
              </a:rPr>
              <a:t>querySelectorAll</a:t>
            </a:r>
            <a:r>
              <a:rPr lang="en-GB" b="1" dirty="0">
                <a:solidFill>
                  <a:srgbClr val="F9CB9C"/>
                </a:solidFill>
              </a:rPr>
              <a:t>()</a:t>
            </a:r>
            <a:endParaRPr b="1">
              <a:solidFill>
                <a:srgbClr val="F9CB9C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FFFF"/>
                </a:solidFill>
              </a:rPr>
              <a:t>Селекторы</a:t>
            </a:r>
            <a:r>
              <a:rPr lang="en-GB" b="1" dirty="0">
                <a:solidFill>
                  <a:srgbClr val="FFFFFF"/>
                </a:solidFill>
              </a:rPr>
              <a:t>:</a:t>
            </a:r>
            <a:endParaRPr b="1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9CB9C"/>
                </a:solidFill>
              </a:rPr>
              <a:t>#some-id</a:t>
            </a:r>
            <a:r>
              <a:rPr lang="en-GB" dirty="0">
                <a:solidFill>
                  <a:srgbClr val="FFFFFF"/>
                </a:solidFill>
              </a:rPr>
              <a:t> - id </a:t>
            </a:r>
            <a:r>
              <a:rPr lang="en-GB" dirty="0" err="1">
                <a:solidFill>
                  <a:srgbClr val="FFFFFF"/>
                </a:solidFill>
              </a:rPr>
              <a:t>элемента</a:t>
            </a:r>
            <a:r>
              <a:rPr lang="en-GB" dirty="0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9CB9C"/>
                </a:solidFill>
              </a:rPr>
              <a:t>.some-class</a:t>
            </a:r>
            <a:r>
              <a:rPr lang="en-GB" dirty="0">
                <a:solidFill>
                  <a:srgbClr val="FFFFFF"/>
                </a:solidFill>
              </a:rPr>
              <a:t> - </a:t>
            </a:r>
            <a:r>
              <a:rPr lang="en-GB" dirty="0" err="1">
                <a:solidFill>
                  <a:srgbClr val="FFFFFF"/>
                </a:solidFill>
              </a:rPr>
              <a:t>класс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элемента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rgbClr val="F9CB9C"/>
                </a:solidFill>
              </a:rPr>
              <a:t>[some-attribute=”value”]</a:t>
            </a:r>
            <a:r>
              <a:rPr lang="en-GB" dirty="0">
                <a:solidFill>
                  <a:srgbClr val="FFFFFF"/>
                </a:solidFill>
              </a:rPr>
              <a:t> - </a:t>
            </a:r>
            <a:r>
              <a:rPr lang="en-GB" dirty="0" err="1">
                <a:solidFill>
                  <a:srgbClr val="FFFFFF"/>
                </a:solidFill>
              </a:rPr>
              <a:t>атрибут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элемента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Обращение к узлам при помощи иерархии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87900" y="1739950"/>
            <a:ext cx="8368200" cy="32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D966"/>
                </a:solidFill>
              </a:rPr>
              <a:t>element.</a:t>
            </a:r>
            <a:r>
              <a:rPr lang="en-GB" sz="1400">
                <a:solidFill>
                  <a:srgbClr val="FFFFFF"/>
                </a:solidFill>
              </a:rPr>
              <a:t>previousSibling - </a:t>
            </a:r>
            <a:r>
              <a:rPr lang="en-GB" sz="1400"/>
              <a:t>предыдущий</a:t>
            </a:r>
            <a:r>
              <a:rPr lang="en-GB" sz="1400">
                <a:solidFill>
                  <a:srgbClr val="FFFFFF"/>
                </a:solidFill>
              </a:rPr>
              <a:t> соседний узел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nextSibling - </a:t>
            </a:r>
            <a:r>
              <a:rPr lang="en-GB" sz="1400"/>
              <a:t>следующий</a:t>
            </a:r>
            <a:r>
              <a:rPr lang="en-GB" sz="1400">
                <a:solidFill>
                  <a:srgbClr val="FFFFFF"/>
                </a:solidFill>
              </a:rPr>
              <a:t> соседний узел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previousElementSibling - </a:t>
            </a:r>
            <a:r>
              <a:rPr lang="en-GB" sz="1400"/>
              <a:t>предыдущий</a:t>
            </a:r>
            <a:r>
              <a:rPr lang="en-GB" sz="1400">
                <a:solidFill>
                  <a:srgbClr val="FFFFFF"/>
                </a:solidFill>
              </a:rPr>
              <a:t> соседний элемент (!!!)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element.nextElementSibling -  </a:t>
            </a:r>
            <a:r>
              <a:rPr lang="en-GB" sz="1400"/>
              <a:t>следующий</a:t>
            </a:r>
            <a:r>
              <a:rPr lang="en-GB" sz="1400">
                <a:solidFill>
                  <a:srgbClr val="FFFFFF"/>
                </a:solidFill>
              </a:rPr>
              <a:t> соседний элемент (!!!)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Обращение к узлам при помощи иерархии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7900" y="1497475"/>
            <a:ext cx="8368200" cy="3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rgbClr val="FFFFFF"/>
                </a:solidFill>
              </a:rPr>
              <a:t>firstChild</a:t>
            </a:r>
            <a:r>
              <a:rPr lang="en-GB" sz="1400" dirty="0">
                <a:solidFill>
                  <a:srgbClr val="FFFFFF"/>
                </a:solidFill>
              </a:rPr>
              <a:t> - </a:t>
            </a:r>
            <a:r>
              <a:rPr lang="en-GB" sz="1400" dirty="0" err="1">
                <a:solidFill>
                  <a:srgbClr val="FFFFFF"/>
                </a:solidFill>
              </a:rPr>
              <a:t>ссылка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на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первый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дочерний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узел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rgbClr val="FFFFFF"/>
                </a:solidFill>
              </a:rPr>
              <a:t>lastChild</a:t>
            </a:r>
            <a:r>
              <a:rPr lang="en-GB" sz="1400" dirty="0">
                <a:solidFill>
                  <a:srgbClr val="FFFFFF"/>
                </a:solidFill>
              </a:rPr>
              <a:t> - </a:t>
            </a:r>
            <a:r>
              <a:rPr lang="en-GB" sz="1400" dirty="0" err="1">
                <a:solidFill>
                  <a:srgbClr val="FFFFFF"/>
                </a:solidFill>
              </a:rPr>
              <a:t>ссылка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на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последний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дочерний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узел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rgbClr val="FFFFFF"/>
                </a:solidFill>
              </a:rPr>
              <a:t>firstElementChild</a:t>
            </a:r>
            <a:r>
              <a:rPr lang="en-GB" sz="1400" dirty="0">
                <a:solidFill>
                  <a:srgbClr val="FFFFFF"/>
                </a:solidFill>
              </a:rPr>
              <a:t> - </a:t>
            </a:r>
            <a:r>
              <a:rPr lang="en-GB" sz="1400" dirty="0" err="1">
                <a:solidFill>
                  <a:srgbClr val="FFFFFF"/>
                </a:solidFill>
              </a:rPr>
              <a:t>ссылка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на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первый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дочерний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элемент</a:t>
            </a:r>
            <a:r>
              <a:rPr lang="en-GB" sz="1400" dirty="0">
                <a:solidFill>
                  <a:srgbClr val="FFFFFF"/>
                </a:solidFill>
              </a:rPr>
              <a:t>(</a:t>
            </a:r>
            <a:r>
              <a:rPr lang="en-GB" sz="1400" dirty="0" err="1">
                <a:solidFill>
                  <a:srgbClr val="FFFFFF"/>
                </a:solidFill>
              </a:rPr>
              <a:t>узел</a:t>
            </a:r>
            <a:r>
              <a:rPr lang="en-GB" sz="1400" dirty="0">
                <a:solidFill>
                  <a:srgbClr val="FFFFFF"/>
                </a:solidFill>
              </a:rPr>
              <a:t> с </a:t>
            </a:r>
            <a:r>
              <a:rPr lang="en-GB" sz="1400" dirty="0" err="1">
                <a:solidFill>
                  <a:srgbClr val="FFFFFF"/>
                </a:solidFill>
              </a:rPr>
              <a:t>типом</a:t>
            </a:r>
            <a:r>
              <a:rPr lang="en-GB" sz="1400" dirty="0">
                <a:solidFill>
                  <a:srgbClr val="FFFFFF"/>
                </a:solidFill>
              </a:rPr>
              <a:t> “</a:t>
            </a:r>
            <a:r>
              <a:rPr lang="en-GB" sz="1400" dirty="0" err="1">
                <a:solidFill>
                  <a:srgbClr val="FFFFFF"/>
                </a:solidFill>
              </a:rPr>
              <a:t>элемент</a:t>
            </a:r>
            <a:r>
              <a:rPr lang="en-GB" sz="1400" dirty="0">
                <a:solidFill>
                  <a:srgbClr val="FFFFFF"/>
                </a:solidFill>
              </a:rPr>
              <a:t>”)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rgbClr val="FFFFFF"/>
                </a:solidFill>
              </a:rPr>
              <a:t>lastElementChild</a:t>
            </a:r>
            <a:r>
              <a:rPr lang="en-GB" sz="1400" dirty="0">
                <a:solidFill>
                  <a:srgbClr val="FFFFFF"/>
                </a:solidFill>
              </a:rPr>
              <a:t> - </a:t>
            </a:r>
            <a:r>
              <a:rPr lang="en-GB" sz="1400" dirty="0" err="1">
                <a:solidFill>
                  <a:srgbClr val="FFFFFF"/>
                </a:solidFill>
              </a:rPr>
              <a:t>вытащит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последний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дочерний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элемент</a:t>
            </a:r>
            <a:r>
              <a:rPr lang="en-GB" sz="1400" dirty="0">
                <a:solidFill>
                  <a:srgbClr val="FFFFFF"/>
                </a:solidFill>
              </a:rPr>
              <a:t>(</a:t>
            </a:r>
            <a:r>
              <a:rPr lang="en-GB" sz="1400" dirty="0" err="1">
                <a:solidFill>
                  <a:srgbClr val="FFFFFF"/>
                </a:solidFill>
              </a:rPr>
              <a:t>узел</a:t>
            </a:r>
            <a:r>
              <a:rPr lang="en-GB" sz="1400" dirty="0">
                <a:solidFill>
                  <a:srgbClr val="FFFFFF"/>
                </a:solidFill>
              </a:rPr>
              <a:t> с </a:t>
            </a:r>
            <a:r>
              <a:rPr lang="en-GB" sz="1400" dirty="0" err="1">
                <a:solidFill>
                  <a:srgbClr val="FFFFFF"/>
                </a:solidFill>
              </a:rPr>
              <a:t>типом“элемент</a:t>
            </a:r>
            <a:r>
              <a:rPr lang="en-GB" sz="1400" dirty="0">
                <a:solidFill>
                  <a:srgbClr val="FFFFFF"/>
                </a:solidFill>
              </a:rPr>
              <a:t>”)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rgbClr val="FFFFFF"/>
                </a:solidFill>
              </a:rPr>
              <a:t>childNodes</a:t>
            </a:r>
            <a:r>
              <a:rPr lang="en-GB" sz="1400" dirty="0">
                <a:solidFill>
                  <a:srgbClr val="FFFFFF"/>
                </a:solidFill>
              </a:rPr>
              <a:t> - </a:t>
            </a:r>
            <a:r>
              <a:rPr lang="en-GB" sz="1400" dirty="0" err="1">
                <a:solidFill>
                  <a:srgbClr val="FFFFFF"/>
                </a:solidFill>
              </a:rPr>
              <a:t>ссылки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на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дочерние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узлы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FFFFFF"/>
                </a:solidFill>
              </a:rPr>
              <a:t>children - </a:t>
            </a:r>
            <a:r>
              <a:rPr lang="en-GB" sz="1400" dirty="0" err="1">
                <a:solidFill>
                  <a:srgbClr val="FFFFFF"/>
                </a:solidFill>
              </a:rPr>
              <a:t>ссылка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на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дочерние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элементы</a:t>
            </a:r>
            <a:r>
              <a:rPr lang="en-GB" sz="1400" dirty="0">
                <a:solidFill>
                  <a:srgbClr val="FFFFFF"/>
                </a:solidFill>
              </a:rPr>
              <a:t>(</a:t>
            </a:r>
            <a:r>
              <a:rPr lang="en-GB" sz="1400" dirty="0" err="1">
                <a:solidFill>
                  <a:srgbClr val="FFFFFF"/>
                </a:solidFill>
              </a:rPr>
              <a:t>узлы</a:t>
            </a:r>
            <a:r>
              <a:rPr lang="en-GB" sz="1400" dirty="0">
                <a:solidFill>
                  <a:srgbClr val="FFFFFF"/>
                </a:solidFill>
              </a:rPr>
              <a:t> с </a:t>
            </a:r>
            <a:r>
              <a:rPr lang="en-GB" sz="1400" dirty="0" err="1">
                <a:solidFill>
                  <a:srgbClr val="FFFFFF"/>
                </a:solidFill>
              </a:rPr>
              <a:t>типом</a:t>
            </a:r>
            <a:r>
              <a:rPr lang="en-GB" sz="1400" dirty="0">
                <a:solidFill>
                  <a:srgbClr val="FFFFFF"/>
                </a:solidFill>
              </a:rPr>
              <a:t> “</a:t>
            </a:r>
            <a:r>
              <a:rPr lang="en-GB" sz="1400" dirty="0" err="1">
                <a:solidFill>
                  <a:srgbClr val="FFFFFF"/>
                </a:solidFill>
              </a:rPr>
              <a:t>элемент</a:t>
            </a:r>
            <a:r>
              <a:rPr lang="en-GB" sz="1400" dirty="0">
                <a:solidFill>
                  <a:srgbClr val="FFFFFF"/>
                </a:solidFill>
              </a:rPr>
              <a:t>”)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rgbClr val="FFFFFF"/>
                </a:solidFill>
              </a:rPr>
              <a:t>parentNode</a:t>
            </a:r>
            <a:r>
              <a:rPr lang="en-GB" sz="1400" dirty="0">
                <a:solidFill>
                  <a:srgbClr val="FFFFFF"/>
                </a:solidFill>
              </a:rPr>
              <a:t> - </a:t>
            </a:r>
            <a:r>
              <a:rPr lang="en-GB" sz="1400" dirty="0" err="1">
                <a:solidFill>
                  <a:srgbClr val="FFFFFF"/>
                </a:solidFill>
              </a:rPr>
              <a:t>ссылка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на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узел-родитель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PresentationFormat>Экран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Roboto Slab</vt:lpstr>
      <vt:lpstr>Roboto</vt:lpstr>
      <vt:lpstr>Times New Roman</vt:lpstr>
      <vt:lpstr>Marina</vt:lpstr>
      <vt:lpstr>Слайд 1</vt:lpstr>
      <vt:lpstr>Слайд 2</vt:lpstr>
      <vt:lpstr>Document Object Model (DOM)</vt:lpstr>
      <vt:lpstr>Обращение к элементу в DOMе</vt:lpstr>
      <vt:lpstr>Обращение к элементу в DOMе</vt:lpstr>
      <vt:lpstr>Обращение к DOM через селекторы</vt:lpstr>
      <vt:lpstr>Обращение к DOM через селекторы</vt:lpstr>
      <vt:lpstr>Обращение к узлам при помощи иерархии</vt:lpstr>
      <vt:lpstr>Обращение к узлам при помощи иерархии</vt:lpstr>
      <vt:lpstr>Обращение к узлам при помощи иерархии</vt:lpstr>
      <vt:lpstr>Работа с составляющими DOM элементов</vt:lpstr>
      <vt:lpstr>Работа с составляющими DOM элементов</vt:lpstr>
      <vt:lpstr>Домашнее задание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Vladyslava Shagarova</cp:lastModifiedBy>
  <cp:revision>1</cp:revision>
  <dcterms:modified xsi:type="dcterms:W3CDTF">2018-02-05T13:59:55Z</dcterms:modified>
</cp:coreProperties>
</file>