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5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Отмена действия по умолчанию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671825"/>
            <a:ext cx="83682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&lt;a </a:t>
            </a:r>
            <a:r>
              <a:rPr lang="en-GB">
                <a:solidFill>
                  <a:srgbClr val="F9CB9C"/>
                </a:solidFill>
              </a:rPr>
              <a:t>href</a:t>
            </a:r>
            <a:r>
              <a:rPr lang="en-GB">
                <a:solidFill>
                  <a:srgbClr val="FFFFFF"/>
                </a:solidFill>
              </a:rPr>
              <a:t>=</a:t>
            </a:r>
            <a:r>
              <a:rPr lang="en-GB">
                <a:solidFill>
                  <a:srgbClr val="B6D7A8"/>
                </a:solidFill>
              </a:rPr>
              <a:t>"http://google.com"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9CB9C"/>
                </a:solidFill>
              </a:rPr>
              <a:t>id</a:t>
            </a:r>
            <a:r>
              <a:rPr lang="en-GB">
                <a:solidFill>
                  <a:srgbClr val="FFFFFF"/>
                </a:solidFill>
              </a:rPr>
              <a:t>=</a:t>
            </a:r>
            <a:r>
              <a:rPr lang="en-GB">
                <a:solidFill>
                  <a:srgbClr val="B6D7A8"/>
                </a:solidFill>
              </a:rPr>
              <a:t>"link"</a:t>
            </a:r>
            <a:r>
              <a:rPr lang="en-GB">
                <a:solidFill>
                  <a:srgbClr val="FFFFFF"/>
                </a:solidFill>
              </a:rPr>
              <a:t>&gt;link&lt;/a&gt;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&lt;script&gt;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link.</a:t>
            </a:r>
            <a:r>
              <a:rPr lang="en-GB">
                <a:solidFill>
                  <a:srgbClr val="F9CB9C"/>
                </a:solidFill>
              </a:rPr>
              <a:t>addEventListener</a:t>
            </a:r>
            <a:r>
              <a:rPr lang="en-GB">
                <a:solidFill>
                  <a:srgbClr val="FFFFFF"/>
                </a:solidFill>
              </a:rPr>
              <a:t>(</a:t>
            </a:r>
            <a:r>
              <a:rPr lang="en-GB">
                <a:solidFill>
                  <a:srgbClr val="B6D7A8"/>
                </a:solidFill>
              </a:rPr>
              <a:t>'click'</a:t>
            </a:r>
            <a:r>
              <a:rPr lang="en-GB">
                <a:solidFill>
                  <a:srgbClr val="FFFFFF"/>
                </a:solidFill>
              </a:rPr>
              <a:t>, function(</a:t>
            </a:r>
            <a:r>
              <a:rPr lang="en-GB">
                <a:solidFill>
                  <a:srgbClr val="E06666"/>
                </a:solidFill>
              </a:rPr>
              <a:t>e</a:t>
            </a:r>
            <a:r>
              <a:rPr lang="en-GB">
                <a:solidFill>
                  <a:srgbClr val="FFFFFF"/>
                </a:solidFill>
              </a:rPr>
              <a:t>){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	</a:t>
            </a:r>
            <a:r>
              <a:rPr lang="en-GB">
                <a:solidFill>
                  <a:srgbClr val="E06666"/>
                </a:solidFill>
              </a:rPr>
              <a:t>e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preventDefault</a:t>
            </a:r>
            <a:r>
              <a:rPr lang="en-GB">
                <a:solidFill>
                  <a:srgbClr val="FFFFFF"/>
                </a:solidFill>
              </a:rPr>
              <a:t>();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});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&lt;/script&gt;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Нюансы различных типов событий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671825"/>
            <a:ext cx="83682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mouseover, mouseout </a:t>
            </a:r>
            <a:r>
              <a:rPr lang="en-GB">
                <a:solidFill>
                  <a:srgbClr val="F9CB9C"/>
                </a:solidFill>
              </a:rPr>
              <a:t>VS</a:t>
            </a:r>
            <a:r>
              <a:rPr lang="en-GB">
                <a:solidFill>
                  <a:srgbClr val="FFFFFF"/>
                </a:solidFill>
              </a:rPr>
              <a:t> mouseenter, mouseleave (отсутствие всплытия)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keyup, keydown </a:t>
            </a:r>
            <a:r>
              <a:rPr lang="en-GB">
                <a:solidFill>
                  <a:srgbClr val="F9CB9C"/>
                </a:solidFill>
              </a:rPr>
              <a:t>VS</a:t>
            </a:r>
            <a:r>
              <a:rPr lang="en-GB">
                <a:solidFill>
                  <a:srgbClr val="FFFFFF"/>
                </a:solidFill>
              </a:rPr>
              <a:t> keypress (только печатные символы)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load </a:t>
            </a:r>
            <a:r>
              <a:rPr lang="en-GB">
                <a:solidFill>
                  <a:srgbClr val="F9CB9C"/>
                </a:solidFill>
              </a:rPr>
              <a:t>VS</a:t>
            </a:r>
            <a:r>
              <a:rPr lang="en-GB">
                <a:solidFill>
                  <a:srgbClr val="FFFFFF"/>
                </a:solidFill>
              </a:rPr>
              <a:t> DOMContentLoaded (загрузка DOM дерева)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ClassList API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671825"/>
            <a:ext cx="83682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C9DAF8"/>
                </a:solidFill>
              </a:rPr>
              <a:t>el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classList</a:t>
            </a:r>
            <a:r>
              <a:rPr lang="en-GB">
                <a:solidFill>
                  <a:srgbClr val="FFFFFF"/>
                </a:solidFill>
              </a:rPr>
              <a:t> = 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{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F9CB9C"/>
                </a:solidFill>
              </a:rPr>
              <a:t>length</a:t>
            </a:r>
            <a:r>
              <a:rPr lang="en-GB">
                <a:solidFill>
                  <a:srgbClr val="FFFFFF"/>
                </a:solidFill>
              </a:rPr>
              <a:t>: number, 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F9CB9C"/>
                </a:solidFill>
              </a:rPr>
              <a:t>add</a:t>
            </a:r>
            <a:r>
              <a:rPr lang="en-GB">
                <a:solidFill>
                  <a:srgbClr val="FFFFFF"/>
                </a:solidFill>
              </a:rPr>
              <a:t>: function( ) { },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F9CB9C"/>
                </a:solidFill>
              </a:rPr>
              <a:t>contains</a:t>
            </a:r>
            <a:r>
              <a:rPr lang="en-GB">
                <a:solidFill>
                  <a:srgbClr val="FFFFFF"/>
                </a:solidFill>
              </a:rPr>
              <a:t>: function( ) { }, </a:t>
            </a:r>
            <a:r>
              <a:rPr lang="en-GB">
                <a:solidFill>
                  <a:schemeClr val="accent5"/>
                </a:solidFill>
              </a:rPr>
              <a:t>// true false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F9CB9C"/>
                </a:solidFill>
              </a:rPr>
              <a:t>item</a:t>
            </a:r>
            <a:r>
              <a:rPr lang="en-GB">
                <a:solidFill>
                  <a:srgbClr val="FFFFFF"/>
                </a:solidFill>
              </a:rPr>
              <a:t>: function( ) { },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F9CB9C"/>
                </a:solidFill>
              </a:rPr>
              <a:t>remove</a:t>
            </a:r>
            <a:r>
              <a:rPr lang="en-GB">
                <a:solidFill>
                  <a:srgbClr val="FFFFFF"/>
                </a:solidFill>
              </a:rPr>
              <a:t>: function( ) { },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F9CB9C"/>
                </a:solidFill>
              </a:rPr>
              <a:t>toggle</a:t>
            </a:r>
            <a:r>
              <a:rPr lang="en-GB">
                <a:solidFill>
                  <a:srgbClr val="FFFFFF"/>
                </a:solidFill>
              </a:rPr>
              <a:t>: function( ) { }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ClassList API (примеры)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01475"/>
            <a:ext cx="83682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el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classList</a:t>
            </a:r>
            <a:r>
              <a:rPr lang="en-GB">
                <a:solidFill>
                  <a:srgbClr val="FFFFFF"/>
                </a:solidFill>
              </a:rPr>
              <a:t>.add(‘myClass2’);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el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classList</a:t>
            </a:r>
            <a:r>
              <a:rPr lang="en-GB">
                <a:solidFill>
                  <a:srgbClr val="FFFFFF"/>
                </a:solidFill>
              </a:rPr>
              <a:t>.remove(‘myClass2’);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el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classList</a:t>
            </a:r>
            <a:r>
              <a:rPr lang="en-GB">
                <a:solidFill>
                  <a:srgbClr val="FFFFFF"/>
                </a:solidFill>
              </a:rPr>
              <a:t>.toggle(‘myClass2’);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if(</a:t>
            </a:r>
            <a:r>
              <a:rPr lang="en-GB">
                <a:solidFill>
                  <a:srgbClr val="C9DAF8"/>
                </a:solidFill>
              </a:rPr>
              <a:t>el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classList</a:t>
            </a:r>
            <a:r>
              <a:rPr lang="en-GB">
                <a:solidFill>
                  <a:srgbClr val="FFFFFF"/>
                </a:solidFill>
              </a:rPr>
              <a:t>.toggle(‘myClass2’)) {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return </a:t>
            </a:r>
            <a:r>
              <a:rPr lang="en-GB">
                <a:solidFill>
                  <a:srgbClr val="C9DAF8"/>
                </a:solidFill>
              </a:rPr>
              <a:t>el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classList</a:t>
            </a:r>
            <a:r>
              <a:rPr lang="en-GB">
                <a:solidFill>
                  <a:srgbClr val="FFFFFF"/>
                </a:solidFill>
              </a:rPr>
              <a:t>.length;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Accordion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1824"/>
            <a:ext cx="6496270" cy="28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События в JavaScript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Событие – это сигнал от браузера о том, что что-то произошло. Механизм событий призван помочь разработчику перехватить</a:t>
            </a:r>
            <a:br>
              <a:rPr lang="en-GB"/>
            </a:br>
            <a:r>
              <a:rPr lang="en-GB"/>
              <a:t>и обработать различные действия пользователей (клики мышкой по</a:t>
            </a:r>
            <a:br>
              <a:rPr lang="en-GB"/>
            </a:br>
            <a:r>
              <a:rPr lang="en-GB"/>
              <a:t>элементам, нажатия клавиш и прочее).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Виды событий в JavaScript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759100"/>
            <a:ext cx="83682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click, dblclick, mousedown, mouseup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mouseover, mouseout, mouseenter, mousemove, mouseleave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</a:t>
            </a:r>
            <a:r>
              <a:rPr lang="en-GB">
                <a:solidFill>
                  <a:srgbClr val="FFFFFF"/>
                </a:solidFill>
              </a:rPr>
              <a:t>ontextmenu, wheel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keydown, keypress, keyup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focus, blur, change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DOMContentLoaded, load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Фазы события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42325"/>
            <a:ext cx="8368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Большинство событий делятся на 2 фазы: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Захват (Capturing)</a:t>
            </a:r>
            <a:r>
              <a:rPr lang="en-GB">
                <a:solidFill>
                  <a:srgbClr val="FFFFFF"/>
                </a:solidFill>
              </a:rPr>
              <a:t> - когда происходит событие, информация о нем спускается от корневого элементам DOM-дерева вниз, до того элементам, на котором произошло событие.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Всплытие (Bubbling)</a:t>
            </a:r>
            <a:r>
              <a:rPr lang="en-GB">
                <a:solidFill>
                  <a:srgbClr val="FFFFFF"/>
                </a:solidFill>
              </a:rPr>
              <a:t> - информация о событии поднимается обратно от элемента, на котором произошло событие до корневого элемента DOM-дерева.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После этого выполняется событие для элемента по умолчанию.</a:t>
            </a:r>
            <a:endParaRPr>
              <a:solidFill>
                <a:srgbClr val="F9CB9C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Захват (Capture)/ Всплытие (Bubbling)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0275"/>
            <a:ext cx="4173950" cy="31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Регистрация обработчиков событий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42325"/>
            <a:ext cx="8368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Чтобы использовать обработчик события, первым делом мы должны его добавить (зарегистрировать). Для этого есть несколько способов: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Добавляем обработчик событий непосредственно в разметку, в виде атрибута: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FE2F3"/>
                </a:solidFill>
              </a:rPr>
              <a:t>&lt;button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9CB9C"/>
                </a:solidFill>
              </a:rPr>
              <a:t>onclick</a:t>
            </a:r>
            <a:r>
              <a:rPr lang="en-GB">
                <a:solidFill>
                  <a:srgbClr val="FFFFFF"/>
                </a:solidFill>
              </a:rPr>
              <a:t>=</a:t>
            </a:r>
            <a:r>
              <a:rPr lang="en-GB">
                <a:solidFill>
                  <a:srgbClr val="B6D7A8"/>
                </a:solidFill>
              </a:rPr>
              <a:t>”alert(‘Click!’)”</a:t>
            </a:r>
            <a:r>
              <a:rPr lang="en-GB">
                <a:solidFill>
                  <a:srgbClr val="FFFFFF"/>
                </a:solidFill>
              </a:rPr>
              <a:t>&gt;</a:t>
            </a:r>
            <a:r>
              <a:rPr lang="en-GB">
                <a:solidFill>
                  <a:srgbClr val="CCCCCC"/>
                </a:solidFill>
              </a:rPr>
              <a:t>Click me!</a:t>
            </a:r>
            <a:r>
              <a:rPr lang="en-GB">
                <a:solidFill>
                  <a:srgbClr val="CFE2F3"/>
                </a:solidFill>
              </a:rPr>
              <a:t>&lt;/button&gt;</a:t>
            </a:r>
            <a:endParaRPr>
              <a:solidFill>
                <a:srgbClr val="CFE2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FE2F3"/>
                </a:solidFill>
              </a:rPr>
              <a:t>&lt;button</a:t>
            </a:r>
            <a:r>
              <a:rPr lang="en-GB"/>
              <a:t> </a:t>
            </a:r>
            <a:r>
              <a:rPr lang="en-GB">
                <a:solidFill>
                  <a:srgbClr val="F9CB9C"/>
                </a:solidFill>
              </a:rPr>
              <a:t>onmouseover</a:t>
            </a:r>
            <a:r>
              <a:rPr lang="en-GB"/>
              <a:t>=</a:t>
            </a:r>
            <a:r>
              <a:rPr lang="en-GB">
                <a:solidFill>
                  <a:srgbClr val="B6D7A8"/>
                </a:solidFill>
              </a:rPr>
              <a:t>”alert(‘Over!’)”</a:t>
            </a:r>
            <a:r>
              <a:rPr lang="en-GB"/>
              <a:t>&gt;</a:t>
            </a:r>
            <a:r>
              <a:rPr lang="en-GB">
                <a:solidFill>
                  <a:srgbClr val="CCCCCC"/>
                </a:solidFill>
              </a:rPr>
              <a:t>Click me!</a:t>
            </a:r>
            <a:r>
              <a:rPr lang="en-GB">
                <a:solidFill>
                  <a:srgbClr val="CFE2F3"/>
                </a:solidFill>
              </a:rPr>
              <a:t>&lt;/button&gt;</a:t>
            </a:r>
            <a:endParaRPr>
              <a:solidFill>
                <a:srgbClr val="CFE2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FE2F3"/>
                </a:solidFill>
              </a:rPr>
              <a:t>&lt;input type=”text”</a:t>
            </a:r>
            <a:r>
              <a:rPr lang="en-GB"/>
              <a:t> </a:t>
            </a:r>
            <a:r>
              <a:rPr lang="en-GB">
                <a:solidFill>
                  <a:srgbClr val="F9CB9C"/>
                </a:solidFill>
              </a:rPr>
              <a:t>onkeydown</a:t>
            </a:r>
            <a:r>
              <a:rPr lang="en-GB"/>
              <a:t>=</a:t>
            </a:r>
            <a:r>
              <a:rPr lang="en-GB">
                <a:solidFill>
                  <a:srgbClr val="B6D7A8"/>
                </a:solidFill>
              </a:rPr>
              <a:t>”console.log(‘Key down!’)” </a:t>
            </a:r>
            <a:r>
              <a:rPr lang="en-GB">
                <a:solidFill>
                  <a:srgbClr val="CFE2F3"/>
                </a:solidFill>
              </a:rPr>
              <a:t>/&gt;</a:t>
            </a:r>
            <a:endParaRPr>
              <a:solidFill>
                <a:srgbClr val="CFE2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EA9999"/>
                </a:solidFill>
              </a:rPr>
              <a:t>Не рекомендуется!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Регистрация обработчиков событий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42325"/>
            <a:ext cx="8368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2. Зарегистрировать обработчик через свойство элемента: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var button = </a:t>
            </a:r>
            <a:r>
              <a:rPr lang="en-GB">
                <a:solidFill>
                  <a:srgbClr val="D9D2E9"/>
                </a:solidFill>
              </a:rPr>
              <a:t>document</a:t>
            </a:r>
            <a:r>
              <a:rPr lang="en-GB">
                <a:solidFill>
                  <a:srgbClr val="FFFFFF"/>
                </a:solidFill>
              </a:rPr>
              <a:t>.</a:t>
            </a:r>
            <a:r>
              <a:rPr lang="en-GB">
                <a:solidFill>
                  <a:srgbClr val="F9CB9C"/>
                </a:solidFill>
              </a:rPr>
              <a:t>querySelector</a:t>
            </a:r>
            <a:r>
              <a:rPr lang="en-GB">
                <a:solidFill>
                  <a:srgbClr val="FFFFFF"/>
                </a:solidFill>
              </a:rPr>
              <a:t>(</a:t>
            </a:r>
            <a:r>
              <a:rPr lang="en-GB">
                <a:solidFill>
                  <a:srgbClr val="B6D7A8"/>
                </a:solidFill>
              </a:rPr>
              <a:t>‘button’</a:t>
            </a:r>
            <a:r>
              <a:rPr lang="en-GB"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button.</a:t>
            </a:r>
            <a:r>
              <a:rPr lang="en-GB">
                <a:solidFill>
                  <a:srgbClr val="F9CB9C"/>
                </a:solidFill>
              </a:rPr>
              <a:t>onclick</a:t>
            </a:r>
            <a:r>
              <a:rPr lang="en-GB">
                <a:solidFill>
                  <a:srgbClr val="FFFFFF"/>
                </a:solidFill>
              </a:rPr>
              <a:t> = </a:t>
            </a:r>
            <a:r>
              <a:rPr lang="en-GB">
                <a:solidFill>
                  <a:srgbClr val="F9CB9C"/>
                </a:solidFill>
              </a:rPr>
              <a:t>function</a:t>
            </a:r>
            <a:r>
              <a:rPr lang="en-GB">
                <a:solidFill>
                  <a:srgbClr val="FFFFFF"/>
                </a:solidFill>
              </a:rPr>
              <a:t>() {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F9CB9C"/>
                </a:solidFill>
              </a:rPr>
              <a:t>alert</a:t>
            </a:r>
            <a:r>
              <a:rPr lang="en-GB">
                <a:solidFill>
                  <a:srgbClr val="FFFFFF"/>
                </a:solidFill>
              </a:rPr>
              <a:t>(</a:t>
            </a:r>
            <a:r>
              <a:rPr lang="en-GB">
                <a:solidFill>
                  <a:srgbClr val="B6D7A8"/>
                </a:solidFill>
              </a:rPr>
              <a:t>‘Click!’</a:t>
            </a:r>
            <a:r>
              <a:rPr lang="en-GB"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};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9CB9C"/>
                </a:solidFill>
              </a:rPr>
              <a:t>Не можем зарегистрировать несколько обработчиков.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Регистрация обработчиков событий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337450"/>
            <a:ext cx="83682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3</a:t>
            </a:r>
            <a:r>
              <a:rPr lang="en-GB">
                <a:solidFill>
                  <a:srgbClr val="FFFFFF"/>
                </a:solidFill>
              </a:rPr>
              <a:t>. Регистрация обработчика через метод </a:t>
            </a:r>
            <a:r>
              <a:rPr lang="en-GB">
                <a:solidFill>
                  <a:srgbClr val="F9CB9C"/>
                </a:solidFill>
              </a:rPr>
              <a:t>addEventListener</a:t>
            </a:r>
            <a:r>
              <a:rPr lang="en-GB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var button = </a:t>
            </a:r>
            <a:r>
              <a:rPr lang="en-GB">
                <a:solidFill>
                  <a:srgbClr val="D9D2E9"/>
                </a:solidFill>
              </a:rPr>
              <a:t>document</a:t>
            </a:r>
            <a:r>
              <a:rPr lang="en-GB"/>
              <a:t>.</a:t>
            </a:r>
            <a:r>
              <a:rPr lang="en-GB">
                <a:solidFill>
                  <a:srgbClr val="F9CB9C"/>
                </a:solidFill>
              </a:rPr>
              <a:t>querySelector</a:t>
            </a:r>
            <a:r>
              <a:rPr lang="en-GB"/>
              <a:t>(</a:t>
            </a:r>
            <a:r>
              <a:rPr lang="en-GB">
                <a:solidFill>
                  <a:srgbClr val="B6D7A8"/>
                </a:solidFill>
              </a:rPr>
              <a:t>‘button’</a:t>
            </a:r>
            <a:r>
              <a:rPr lang="en-GB"/>
              <a:t>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button.</a:t>
            </a:r>
            <a:r>
              <a:rPr lang="en-GB">
                <a:solidFill>
                  <a:srgbClr val="F9CB9C"/>
                </a:solidFill>
              </a:rPr>
              <a:t>addEventListener</a:t>
            </a:r>
            <a:r>
              <a:rPr lang="en-GB"/>
              <a:t>(‘click’, function(){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alert(‘Clicked!’);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button.</a:t>
            </a:r>
            <a:r>
              <a:rPr lang="en-GB">
                <a:solidFill>
                  <a:srgbClr val="F9CB9C"/>
                </a:solidFill>
              </a:rPr>
              <a:t>addEventListener</a:t>
            </a:r>
            <a:r>
              <a:rPr lang="en-GB"/>
              <a:t>(‘click’, function(){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alert(‘Clicked2!’);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Удаление</a:t>
            </a:r>
            <a:r>
              <a:rPr lang="en-GB"/>
              <a:t> обработчиков событий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337450"/>
            <a:ext cx="83682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button.</a:t>
            </a:r>
            <a:r>
              <a:rPr lang="en-GB">
                <a:solidFill>
                  <a:srgbClr val="F9CB9C"/>
                </a:solidFill>
              </a:rPr>
              <a:t>removeEventListener</a:t>
            </a:r>
            <a:r>
              <a:rPr lang="en-GB">
                <a:solidFill>
                  <a:srgbClr val="FFFFFF"/>
                </a:solidFill>
              </a:rPr>
              <a:t>(</a:t>
            </a:r>
            <a:r>
              <a:rPr lang="en-GB">
                <a:solidFill>
                  <a:srgbClr val="B6D7A8"/>
                </a:solidFill>
              </a:rPr>
              <a:t>‘click’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F9CB9C"/>
                </a:solidFill>
              </a:rPr>
              <a:t>handler1</a:t>
            </a:r>
            <a:r>
              <a:rPr lang="en-GB"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function </a:t>
            </a:r>
            <a:r>
              <a:rPr lang="en-GB">
                <a:solidFill>
                  <a:srgbClr val="F9CB9C"/>
                </a:solidFill>
              </a:rPr>
              <a:t>handler1</a:t>
            </a:r>
            <a:r>
              <a:rPr lang="en-GB">
                <a:solidFill>
                  <a:srgbClr val="FFFFFF"/>
                </a:solidFill>
              </a:rPr>
              <a:t>( ) {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</a:t>
            </a:r>
            <a:r>
              <a:rPr lang="en-GB">
                <a:solidFill>
                  <a:srgbClr val="A2C4C9"/>
                </a:solidFill>
              </a:rPr>
              <a:t>console</a:t>
            </a:r>
            <a:r>
              <a:rPr lang="en-GB">
                <a:solidFill>
                  <a:srgbClr val="FFFFFF"/>
                </a:solidFill>
              </a:rPr>
              <a:t>.log(</a:t>
            </a:r>
            <a:r>
              <a:rPr lang="en-GB">
                <a:solidFill>
                  <a:srgbClr val="D9EAD3"/>
                </a:solidFill>
              </a:rPr>
              <a:t>‘обработчик 1’</a:t>
            </a:r>
            <a:r>
              <a:rPr lang="en-GB"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