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9" r:id="rId2"/>
    <p:sldId id="275" r:id="rId3"/>
    <p:sldId id="276" r:id="rId4"/>
    <p:sldId id="277" r:id="rId5"/>
    <p:sldId id="278" r:id="rId6"/>
    <p:sldId id="279" r:id="rId7"/>
    <p:sldId id="280" r:id="rId8"/>
    <p:sldId id="281" r:id="rId9"/>
    <p:sldId id="282" r:id="rId10"/>
    <p:sldId id="283"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10" r:id="rId35"/>
    <p:sldId id="311" r:id="rId36"/>
    <p:sldId id="313" r:id="rId37"/>
    <p:sldId id="314"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9143998" cy="6857998"/>
          </a:xfrm>
          <a:prstGeom prst="rect">
            <a:avLst/>
          </a:prstGeom>
        </p:spPr>
      </p:pic>
      <p:pic>
        <p:nvPicPr>
          <p:cNvPr id="17" name="bg object 17"/>
          <p:cNvPicPr/>
          <p:nvPr/>
        </p:nvPicPr>
        <p:blipFill>
          <a:blip r:embed="rId3" cstate="print"/>
          <a:stretch>
            <a:fillRect/>
          </a:stretch>
        </p:blipFill>
        <p:spPr>
          <a:xfrm>
            <a:off x="2768137" y="440573"/>
            <a:ext cx="3599411" cy="906087"/>
          </a:xfrm>
          <a:prstGeom prst="rect">
            <a:avLst/>
          </a:prstGeom>
        </p:spPr>
      </p:pic>
      <p:sp>
        <p:nvSpPr>
          <p:cNvPr id="2" name="Holder 2"/>
          <p:cNvSpPr>
            <a:spLocks noGrp="1"/>
          </p:cNvSpPr>
          <p:nvPr>
            <p:ph type="ctrTitle"/>
          </p:nvPr>
        </p:nvSpPr>
        <p:spPr>
          <a:xfrm>
            <a:off x="2852956" y="457499"/>
            <a:ext cx="3438087" cy="756919"/>
          </a:xfrm>
          <a:prstGeom prst="rect">
            <a:avLst/>
          </a:prstGeom>
        </p:spPr>
        <p:txBody>
          <a:bodyPr wrap="square" lIns="0" tIns="0" rIns="0" bIns="0">
            <a:spAutoFit/>
          </a:bodyPr>
          <a:lstStyle>
            <a:lvl1pPr>
              <a:defRPr sz="4800" b="0" i="0">
                <a:solidFill>
                  <a:schemeClr val="bg1"/>
                </a:solidFill>
                <a:latin typeface="Georgia"/>
                <a:cs typeface="Georg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1800" b="0" i="0">
                <a:solidFill>
                  <a:srgbClr val="262626"/>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9143998" cy="6857998"/>
          </a:xfrm>
          <a:prstGeom prst="rect">
            <a:avLst/>
          </a:prstGeom>
        </p:spPr>
      </p:pic>
      <p:pic>
        <p:nvPicPr>
          <p:cNvPr id="17" name="bg object 17"/>
          <p:cNvPicPr/>
          <p:nvPr/>
        </p:nvPicPr>
        <p:blipFill>
          <a:blip r:embed="rId3" cstate="print"/>
          <a:stretch>
            <a:fillRect/>
          </a:stretch>
        </p:blipFill>
        <p:spPr>
          <a:xfrm>
            <a:off x="2755668" y="440573"/>
            <a:ext cx="3624348" cy="906087"/>
          </a:xfrm>
          <a:prstGeom prst="rect">
            <a:avLst/>
          </a:prstGeom>
        </p:spPr>
      </p:pic>
      <p:sp>
        <p:nvSpPr>
          <p:cNvPr id="2" name="Holder 2"/>
          <p:cNvSpPr>
            <a:spLocks noGrp="1"/>
          </p:cNvSpPr>
          <p:nvPr>
            <p:ph type="title"/>
          </p:nvPr>
        </p:nvSpPr>
        <p:spPr/>
        <p:txBody>
          <a:bodyPr lIns="0" tIns="0" rIns="0" bIns="0"/>
          <a:lstStyle>
            <a:lvl1pPr>
              <a:defRPr sz="4800" b="0" i="0">
                <a:solidFill>
                  <a:schemeClr val="bg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9143998" cy="6857998"/>
          </a:xfrm>
          <a:prstGeom prst="rect">
            <a:avLst/>
          </a:prstGeom>
        </p:spPr>
      </p:pic>
      <p:pic>
        <p:nvPicPr>
          <p:cNvPr id="17" name="bg object 17"/>
          <p:cNvPicPr/>
          <p:nvPr/>
        </p:nvPicPr>
        <p:blipFill>
          <a:blip r:embed="rId3" cstate="print"/>
          <a:stretch>
            <a:fillRect/>
          </a:stretch>
        </p:blipFill>
        <p:spPr>
          <a:xfrm>
            <a:off x="3329246" y="2818014"/>
            <a:ext cx="2481348" cy="1005840"/>
          </a:xfrm>
          <a:prstGeom prst="rect">
            <a:avLst/>
          </a:prstGeom>
        </p:spPr>
      </p:pic>
      <p:pic>
        <p:nvPicPr>
          <p:cNvPr id="18" name="bg object 18"/>
          <p:cNvPicPr/>
          <p:nvPr/>
        </p:nvPicPr>
        <p:blipFill>
          <a:blip r:embed="rId4" cstate="print"/>
          <a:stretch>
            <a:fillRect/>
          </a:stretch>
        </p:blipFill>
        <p:spPr>
          <a:xfrm>
            <a:off x="2572788" y="3640974"/>
            <a:ext cx="3994265" cy="100583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9143998" cy="6857998"/>
          </a:xfrm>
          <a:prstGeom prst="rect">
            <a:avLst/>
          </a:prstGeom>
        </p:spPr>
      </p:pic>
      <p:sp>
        <p:nvSpPr>
          <p:cNvPr id="2" name="Holder 2"/>
          <p:cNvSpPr>
            <a:spLocks noGrp="1"/>
          </p:cNvSpPr>
          <p:nvPr>
            <p:ph type="title"/>
          </p:nvPr>
        </p:nvSpPr>
        <p:spPr>
          <a:xfrm>
            <a:off x="2188418" y="457499"/>
            <a:ext cx="4767163" cy="756919"/>
          </a:xfrm>
          <a:prstGeom prst="rect">
            <a:avLst/>
          </a:prstGeom>
        </p:spPr>
        <p:txBody>
          <a:bodyPr wrap="square" lIns="0" tIns="0" rIns="0" bIns="0">
            <a:spAutoFit/>
          </a:bodyPr>
          <a:lstStyle>
            <a:lvl1pPr>
              <a:defRPr sz="4800" b="0" i="0">
                <a:solidFill>
                  <a:schemeClr val="bg1"/>
                </a:solidFill>
                <a:latin typeface="Georgia"/>
                <a:cs typeface="Georgia"/>
              </a:defRPr>
            </a:lvl1pPr>
          </a:lstStyle>
          <a:p>
            <a:endParaRPr/>
          </a:p>
        </p:txBody>
      </p:sp>
      <p:sp>
        <p:nvSpPr>
          <p:cNvPr id="3" name="Holder 3"/>
          <p:cNvSpPr>
            <a:spLocks noGrp="1"/>
          </p:cNvSpPr>
          <p:nvPr>
            <p:ph type="body" idx="1"/>
          </p:nvPr>
        </p:nvSpPr>
        <p:spPr>
          <a:xfrm>
            <a:off x="584438" y="2708106"/>
            <a:ext cx="7975123" cy="3970654"/>
          </a:xfrm>
          <a:prstGeom prst="rect">
            <a:avLst/>
          </a:prstGeom>
        </p:spPr>
        <p:txBody>
          <a:bodyPr wrap="square" lIns="0" tIns="0" rIns="0" bIns="0">
            <a:spAutoFit/>
          </a:bodyPr>
          <a:lstStyle>
            <a:lvl1pPr>
              <a:defRPr sz="1800" b="0" i="0">
                <a:solidFill>
                  <a:srgbClr val="262626"/>
                </a:solidFill>
                <a:latin typeface="Courier New"/>
                <a:cs typeface="Courier New"/>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10.pn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0.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3.png"/><Relationship Id="rId4" Type="http://schemas.openxmlformats.org/officeDocument/2006/relationships/image" Target="../media/image82.png"/></Relationships>
</file>

<file path=ppt/slides/_rels/slide1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6.png"/></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4.png"/></Relationships>
</file>

<file path=ppt/slides/_rels/slide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8.png"/><Relationship Id="rId4" Type="http://schemas.openxmlformats.org/officeDocument/2006/relationships/image" Target="../media/image97.png"/></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01.png"/></Relationships>
</file>

<file path=ppt/slides/_rels/slide2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07.png"/><Relationship Id="rId4" Type="http://schemas.openxmlformats.org/officeDocument/2006/relationships/image" Target="../media/image106.png"/></Relationships>
</file>

<file path=ppt/slides/_rels/slide2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0.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 Type="http://schemas.openxmlformats.org/officeDocument/2006/relationships/image" Target="../media/image116.png"/><Relationship Id="rId16" Type="http://schemas.openxmlformats.org/officeDocument/2006/relationships/image" Target="../media/image130.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29.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8" Type="http://schemas.openxmlformats.org/officeDocument/2006/relationships/hyperlink" Target="http://www.npmjs.com/" TargetMode="External"/><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3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5.png"/></Relationships>
</file>

<file path=ppt/slides/_rels/slide35.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10.png"/><Relationship Id="rId2"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10.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3"/>
          <p:cNvSpPr/>
          <p:nvPr/>
        </p:nvSpPr>
        <p:spPr>
          <a:xfrm>
            <a:off x="2466975" y="3581400"/>
            <a:ext cx="2305050" cy="628650"/>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2286000" y="4501515"/>
            <a:ext cx="4572000" cy="984885"/>
          </a:xfrm>
          <a:prstGeom prst="rect">
            <a:avLst/>
          </a:prstGeom>
        </p:spPr>
        <p:txBody>
          <a:bodyPr>
            <a:spAutoFit/>
          </a:bodyPr>
          <a:lstStyle/>
          <a:p>
            <a:pPr marL="12700">
              <a:lnSpc>
                <a:spcPct val="100000"/>
              </a:lnSpc>
              <a:spcBef>
                <a:spcPts val="100"/>
              </a:spcBef>
            </a:pPr>
            <a:r>
              <a:rPr lang="en-US" b="1" spc="-5" dirty="0" smtClean="0">
                <a:solidFill>
                  <a:schemeClr val="bg1"/>
                </a:solidFill>
                <a:latin typeface="Arial"/>
                <a:cs typeface="Arial"/>
              </a:rPr>
              <a:t>The Server-side</a:t>
            </a:r>
            <a:r>
              <a:rPr lang="en-US" b="1" spc="-20" dirty="0" smtClean="0">
                <a:solidFill>
                  <a:schemeClr val="bg1"/>
                </a:solidFill>
                <a:latin typeface="Arial"/>
                <a:cs typeface="Arial"/>
              </a:rPr>
              <a:t> </a:t>
            </a:r>
            <a:r>
              <a:rPr lang="en-US" b="1" spc="-5" dirty="0" smtClean="0">
                <a:solidFill>
                  <a:schemeClr val="bg1"/>
                </a:solidFill>
                <a:latin typeface="Arial"/>
                <a:cs typeface="Arial"/>
              </a:rPr>
              <a:t>JavaScript</a:t>
            </a:r>
            <a:endParaRPr lang="en-US" dirty="0" smtClean="0">
              <a:solidFill>
                <a:schemeClr val="bg1"/>
              </a:solidFill>
              <a:latin typeface="Arial"/>
              <a:cs typeface="Arial"/>
            </a:endParaRPr>
          </a:p>
          <a:p>
            <a:pPr>
              <a:lnSpc>
                <a:spcPct val="100000"/>
              </a:lnSpc>
            </a:pPr>
            <a:endParaRPr lang="en-US" sz="2000" dirty="0" smtClean="0">
              <a:solidFill>
                <a:schemeClr val="bg1"/>
              </a:solidFill>
              <a:latin typeface="Arial"/>
              <a:cs typeface="Arial"/>
            </a:endParaRPr>
          </a:p>
          <a:p>
            <a:pPr>
              <a:lnSpc>
                <a:spcPct val="100000"/>
              </a:lnSpc>
              <a:spcBef>
                <a:spcPts val="25"/>
              </a:spcBef>
            </a:pPr>
            <a:endParaRPr lang="en-US" sz="2000" dirty="0">
              <a:solidFill>
                <a:schemeClr val="bg1"/>
              </a:solidFill>
              <a:latin typeface="Arial"/>
              <a:cs typeface="Arial"/>
            </a:endParaRPr>
          </a:p>
        </p:txBody>
      </p:sp>
      <p:grpSp>
        <p:nvGrpSpPr>
          <p:cNvPr id="6" name="object 17"/>
          <p:cNvGrpSpPr/>
          <p:nvPr/>
        </p:nvGrpSpPr>
        <p:grpSpPr>
          <a:xfrm>
            <a:off x="228600" y="-152400"/>
            <a:ext cx="1661160" cy="6858000"/>
            <a:chOff x="609600" y="0"/>
            <a:chExt cx="1661160" cy="6858000"/>
          </a:xfrm>
        </p:grpSpPr>
        <p:sp>
          <p:nvSpPr>
            <p:cNvPr id="7" name="object 18"/>
            <p:cNvSpPr/>
            <p:nvPr/>
          </p:nvSpPr>
          <p:spPr>
            <a:xfrm>
              <a:off x="1219200" y="0"/>
              <a:ext cx="762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C0E4AE">
                <a:alpha val="50979"/>
              </a:srgbClr>
            </a:solidFill>
          </p:spPr>
          <p:txBody>
            <a:bodyPr wrap="square" lIns="0" tIns="0" rIns="0" bIns="0" rtlCol="0"/>
            <a:lstStyle/>
            <a:p>
              <a:endParaRPr/>
            </a:p>
          </p:txBody>
        </p:sp>
        <p:sp>
          <p:nvSpPr>
            <p:cNvPr id="8" name="object 19"/>
            <p:cNvSpPr/>
            <p:nvPr/>
          </p:nvSpPr>
          <p:spPr>
            <a:xfrm>
              <a:off x="609600" y="3428999"/>
              <a:ext cx="1341755" cy="2079625"/>
            </a:xfrm>
            <a:custGeom>
              <a:avLst/>
              <a:gdLst/>
              <a:ahLst/>
              <a:cxnLst/>
              <a:rect l="l" t="t" r="r" b="b"/>
              <a:pathLst>
                <a:path w="1341755" h="2079625">
                  <a:moveTo>
                    <a:pt x="1295400" y="647700"/>
                  </a:moveTo>
                  <a:lnTo>
                    <a:pt x="1293622" y="599363"/>
                  </a:lnTo>
                  <a:lnTo>
                    <a:pt x="1288376" y="551980"/>
                  </a:lnTo>
                  <a:lnTo>
                    <a:pt x="1279779" y="505701"/>
                  </a:lnTo>
                  <a:lnTo>
                    <a:pt x="1267968" y="460629"/>
                  </a:lnTo>
                  <a:lnTo>
                    <a:pt x="1253070" y="416890"/>
                  </a:lnTo>
                  <a:lnTo>
                    <a:pt x="1235202" y="374637"/>
                  </a:lnTo>
                  <a:lnTo>
                    <a:pt x="1214488" y="333959"/>
                  </a:lnTo>
                  <a:lnTo>
                    <a:pt x="1191056" y="295008"/>
                  </a:lnTo>
                  <a:lnTo>
                    <a:pt x="1165034" y="257898"/>
                  </a:lnTo>
                  <a:lnTo>
                    <a:pt x="1136535" y="222745"/>
                  </a:lnTo>
                  <a:lnTo>
                    <a:pt x="1105700" y="189699"/>
                  </a:lnTo>
                  <a:lnTo>
                    <a:pt x="1072654" y="158864"/>
                  </a:lnTo>
                  <a:lnTo>
                    <a:pt x="1037501" y="130365"/>
                  </a:lnTo>
                  <a:lnTo>
                    <a:pt x="1000391" y="104343"/>
                  </a:lnTo>
                  <a:lnTo>
                    <a:pt x="961440" y="80911"/>
                  </a:lnTo>
                  <a:lnTo>
                    <a:pt x="920762" y="60198"/>
                  </a:lnTo>
                  <a:lnTo>
                    <a:pt x="878509" y="42329"/>
                  </a:lnTo>
                  <a:lnTo>
                    <a:pt x="834771" y="27432"/>
                  </a:lnTo>
                  <a:lnTo>
                    <a:pt x="789698" y="15621"/>
                  </a:lnTo>
                  <a:lnTo>
                    <a:pt x="743419" y="7023"/>
                  </a:lnTo>
                  <a:lnTo>
                    <a:pt x="696036" y="1778"/>
                  </a:lnTo>
                  <a:lnTo>
                    <a:pt x="647700" y="0"/>
                  </a:lnTo>
                  <a:lnTo>
                    <a:pt x="599351" y="1778"/>
                  </a:lnTo>
                  <a:lnTo>
                    <a:pt x="551980" y="7023"/>
                  </a:lnTo>
                  <a:lnTo>
                    <a:pt x="505701" y="15621"/>
                  </a:lnTo>
                  <a:lnTo>
                    <a:pt x="460629" y="27432"/>
                  </a:lnTo>
                  <a:lnTo>
                    <a:pt x="416902" y="42329"/>
                  </a:lnTo>
                  <a:lnTo>
                    <a:pt x="374637" y="60198"/>
                  </a:lnTo>
                  <a:lnTo>
                    <a:pt x="333971" y="80911"/>
                  </a:lnTo>
                  <a:lnTo>
                    <a:pt x="295008" y="104343"/>
                  </a:lnTo>
                  <a:lnTo>
                    <a:pt x="257898" y="130365"/>
                  </a:lnTo>
                  <a:lnTo>
                    <a:pt x="222758" y="158864"/>
                  </a:lnTo>
                  <a:lnTo>
                    <a:pt x="189699" y="189699"/>
                  </a:lnTo>
                  <a:lnTo>
                    <a:pt x="158864" y="222745"/>
                  </a:lnTo>
                  <a:lnTo>
                    <a:pt x="130365" y="257898"/>
                  </a:lnTo>
                  <a:lnTo>
                    <a:pt x="104343" y="295008"/>
                  </a:lnTo>
                  <a:lnTo>
                    <a:pt x="80911" y="333959"/>
                  </a:lnTo>
                  <a:lnTo>
                    <a:pt x="60185" y="374637"/>
                  </a:lnTo>
                  <a:lnTo>
                    <a:pt x="42316" y="416890"/>
                  </a:lnTo>
                  <a:lnTo>
                    <a:pt x="27419" y="460629"/>
                  </a:lnTo>
                  <a:lnTo>
                    <a:pt x="15608" y="505701"/>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71"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w="1341755" h="2079625">
                  <a:moveTo>
                    <a:pt x="1341501" y="1758442"/>
                  </a:moveTo>
                  <a:lnTo>
                    <a:pt x="1338021" y="1711045"/>
                  </a:lnTo>
                  <a:lnTo>
                    <a:pt x="1327912" y="1665808"/>
                  </a:lnTo>
                  <a:lnTo>
                    <a:pt x="1311681" y="1623237"/>
                  </a:lnTo>
                  <a:lnTo>
                    <a:pt x="1289812" y="1583804"/>
                  </a:lnTo>
                  <a:lnTo>
                    <a:pt x="1262799" y="1548041"/>
                  </a:lnTo>
                  <a:lnTo>
                    <a:pt x="1231163" y="1516405"/>
                  </a:lnTo>
                  <a:lnTo>
                    <a:pt x="1195374" y="1489417"/>
                  </a:lnTo>
                  <a:lnTo>
                    <a:pt x="1155928" y="1467573"/>
                  </a:lnTo>
                  <a:lnTo>
                    <a:pt x="1113345" y="1451343"/>
                  </a:lnTo>
                  <a:lnTo>
                    <a:pt x="1068095" y="1441246"/>
                  </a:lnTo>
                  <a:lnTo>
                    <a:pt x="1020699" y="1437767"/>
                  </a:lnTo>
                  <a:lnTo>
                    <a:pt x="973315" y="1441246"/>
                  </a:lnTo>
                  <a:lnTo>
                    <a:pt x="928103" y="1451343"/>
                  </a:lnTo>
                  <a:lnTo>
                    <a:pt x="885532" y="1467573"/>
                  </a:lnTo>
                  <a:lnTo>
                    <a:pt x="846112" y="1489417"/>
                  </a:lnTo>
                  <a:lnTo>
                    <a:pt x="810336" y="1516405"/>
                  </a:lnTo>
                  <a:lnTo>
                    <a:pt x="778700" y="1548041"/>
                  </a:lnTo>
                  <a:lnTo>
                    <a:pt x="751700" y="1583804"/>
                  </a:lnTo>
                  <a:lnTo>
                    <a:pt x="729830" y="1623237"/>
                  </a:lnTo>
                  <a:lnTo>
                    <a:pt x="713600" y="1665808"/>
                  </a:lnTo>
                  <a:lnTo>
                    <a:pt x="703491" y="1711045"/>
                  </a:lnTo>
                  <a:lnTo>
                    <a:pt x="700024" y="1758442"/>
                  </a:lnTo>
                  <a:lnTo>
                    <a:pt x="703491" y="1805851"/>
                  </a:lnTo>
                  <a:lnTo>
                    <a:pt x="713600" y="1851088"/>
                  </a:lnTo>
                  <a:lnTo>
                    <a:pt x="729830" y="1893658"/>
                  </a:lnTo>
                  <a:lnTo>
                    <a:pt x="751700" y="1933092"/>
                  </a:lnTo>
                  <a:lnTo>
                    <a:pt x="778700" y="1968855"/>
                  </a:lnTo>
                  <a:lnTo>
                    <a:pt x="810336" y="2000491"/>
                  </a:lnTo>
                  <a:lnTo>
                    <a:pt x="846112" y="2027478"/>
                  </a:lnTo>
                  <a:lnTo>
                    <a:pt x="885532" y="2049322"/>
                  </a:lnTo>
                  <a:lnTo>
                    <a:pt x="928103" y="2065553"/>
                  </a:lnTo>
                  <a:lnTo>
                    <a:pt x="973315" y="2075649"/>
                  </a:lnTo>
                  <a:lnTo>
                    <a:pt x="1020699" y="2079117"/>
                  </a:lnTo>
                  <a:lnTo>
                    <a:pt x="1068095" y="2075649"/>
                  </a:lnTo>
                  <a:lnTo>
                    <a:pt x="1113345" y="2065553"/>
                  </a:lnTo>
                  <a:lnTo>
                    <a:pt x="1155928" y="2049322"/>
                  </a:lnTo>
                  <a:lnTo>
                    <a:pt x="1195374" y="2027478"/>
                  </a:lnTo>
                  <a:lnTo>
                    <a:pt x="1231163" y="2000491"/>
                  </a:lnTo>
                  <a:lnTo>
                    <a:pt x="1262799" y="1968855"/>
                  </a:lnTo>
                  <a:lnTo>
                    <a:pt x="1289812" y="1933092"/>
                  </a:lnTo>
                  <a:lnTo>
                    <a:pt x="1311681" y="1893658"/>
                  </a:lnTo>
                  <a:lnTo>
                    <a:pt x="1327912" y="1851088"/>
                  </a:lnTo>
                  <a:lnTo>
                    <a:pt x="1338021" y="1805851"/>
                  </a:lnTo>
                  <a:lnTo>
                    <a:pt x="1341501" y="1758442"/>
                  </a:lnTo>
                  <a:close/>
                </a:path>
              </a:pathLst>
            </a:custGeom>
            <a:solidFill>
              <a:srgbClr val="7ED13A"/>
            </a:solidFill>
          </p:spPr>
          <p:txBody>
            <a:bodyPr wrap="square" lIns="0" tIns="0" rIns="0" bIns="0" rtlCol="0"/>
            <a:lstStyle/>
            <a:p>
              <a:endParaRPr/>
            </a:p>
          </p:txBody>
        </p:sp>
        <p:sp>
          <p:nvSpPr>
            <p:cNvPr id="9" name="object 20"/>
            <p:cNvSpPr/>
            <p:nvPr/>
          </p:nvSpPr>
          <p:spPr>
            <a:xfrm>
              <a:off x="1091082" y="5500623"/>
              <a:ext cx="137159" cy="137172"/>
            </a:xfrm>
            <a:prstGeom prst="rect">
              <a:avLst/>
            </a:prstGeom>
            <a:blipFill>
              <a:blip r:embed="rId3" cstate="print"/>
              <a:stretch>
                <a:fillRect/>
              </a:stretch>
            </a:blipFill>
          </p:spPr>
          <p:txBody>
            <a:bodyPr wrap="square" lIns="0" tIns="0" rIns="0" bIns="0" rtlCol="0"/>
            <a:lstStyle/>
            <a:p>
              <a:endParaRPr/>
            </a:p>
          </p:txBody>
        </p:sp>
        <p:sp>
          <p:nvSpPr>
            <p:cNvPr id="10" name="object 21"/>
            <p:cNvSpPr/>
            <p:nvPr/>
          </p:nvSpPr>
          <p:spPr>
            <a:xfrm>
              <a:off x="1664195" y="4495799"/>
              <a:ext cx="607060" cy="1567180"/>
            </a:xfrm>
            <a:custGeom>
              <a:avLst/>
              <a:gdLst/>
              <a:ahLst/>
              <a:cxnLst/>
              <a:rect l="l" t="t" r="r" b="b"/>
              <a:pathLst>
                <a:path w="607060" h="1567179">
                  <a:moveTo>
                    <a:pt x="274332" y="1429512"/>
                  </a:moveTo>
                  <a:lnTo>
                    <a:pt x="267322" y="1386166"/>
                  </a:lnTo>
                  <a:lnTo>
                    <a:pt x="247840" y="1348511"/>
                  </a:lnTo>
                  <a:lnTo>
                    <a:pt x="218147" y="1318818"/>
                  </a:lnTo>
                  <a:lnTo>
                    <a:pt x="180492" y="1299349"/>
                  </a:lnTo>
                  <a:lnTo>
                    <a:pt x="137172" y="1292352"/>
                  </a:lnTo>
                  <a:lnTo>
                    <a:pt x="93840" y="1299349"/>
                  </a:lnTo>
                  <a:lnTo>
                    <a:pt x="56184" y="1318818"/>
                  </a:lnTo>
                  <a:lnTo>
                    <a:pt x="26492" y="1348511"/>
                  </a:lnTo>
                  <a:lnTo>
                    <a:pt x="7010" y="1386166"/>
                  </a:lnTo>
                  <a:lnTo>
                    <a:pt x="0" y="1429512"/>
                  </a:lnTo>
                  <a:lnTo>
                    <a:pt x="7010" y="1472869"/>
                  </a:lnTo>
                  <a:lnTo>
                    <a:pt x="26492" y="1510525"/>
                  </a:lnTo>
                  <a:lnTo>
                    <a:pt x="56184" y="1540217"/>
                  </a:lnTo>
                  <a:lnTo>
                    <a:pt x="93840" y="1559687"/>
                  </a:lnTo>
                  <a:lnTo>
                    <a:pt x="137172" y="1566672"/>
                  </a:lnTo>
                  <a:lnTo>
                    <a:pt x="180492" y="1559687"/>
                  </a:lnTo>
                  <a:lnTo>
                    <a:pt x="218147" y="1540217"/>
                  </a:lnTo>
                  <a:lnTo>
                    <a:pt x="247840" y="1510525"/>
                  </a:lnTo>
                  <a:lnTo>
                    <a:pt x="267322" y="1472869"/>
                  </a:lnTo>
                  <a:lnTo>
                    <a:pt x="274332" y="1429512"/>
                  </a:lnTo>
                  <a:close/>
                </a:path>
                <a:path w="607060" h="1567179">
                  <a:moveTo>
                    <a:pt x="606564" y="182880"/>
                  </a:moveTo>
                  <a:lnTo>
                    <a:pt x="600024" y="134277"/>
                  </a:lnTo>
                  <a:lnTo>
                    <a:pt x="581583" y="90601"/>
                  </a:lnTo>
                  <a:lnTo>
                    <a:pt x="552983" y="53581"/>
                  </a:lnTo>
                  <a:lnTo>
                    <a:pt x="515962" y="24980"/>
                  </a:lnTo>
                  <a:lnTo>
                    <a:pt x="472287" y="6540"/>
                  </a:lnTo>
                  <a:lnTo>
                    <a:pt x="423684" y="0"/>
                  </a:lnTo>
                  <a:lnTo>
                    <a:pt x="375069" y="6540"/>
                  </a:lnTo>
                  <a:lnTo>
                    <a:pt x="331393" y="24980"/>
                  </a:lnTo>
                  <a:lnTo>
                    <a:pt x="294373" y="53581"/>
                  </a:lnTo>
                  <a:lnTo>
                    <a:pt x="265772" y="90601"/>
                  </a:lnTo>
                  <a:lnTo>
                    <a:pt x="247332" y="134277"/>
                  </a:lnTo>
                  <a:lnTo>
                    <a:pt x="240804" y="182880"/>
                  </a:lnTo>
                  <a:lnTo>
                    <a:pt x="247332" y="231495"/>
                  </a:lnTo>
                  <a:lnTo>
                    <a:pt x="265772" y="275170"/>
                  </a:lnTo>
                  <a:lnTo>
                    <a:pt x="294373" y="312191"/>
                  </a:lnTo>
                  <a:lnTo>
                    <a:pt x="331393" y="340791"/>
                  </a:lnTo>
                  <a:lnTo>
                    <a:pt x="375069" y="359232"/>
                  </a:lnTo>
                  <a:lnTo>
                    <a:pt x="423684" y="365760"/>
                  </a:lnTo>
                  <a:lnTo>
                    <a:pt x="472287" y="359232"/>
                  </a:lnTo>
                  <a:lnTo>
                    <a:pt x="515962" y="340791"/>
                  </a:lnTo>
                  <a:lnTo>
                    <a:pt x="552983" y="312191"/>
                  </a:lnTo>
                  <a:lnTo>
                    <a:pt x="581583" y="275170"/>
                  </a:lnTo>
                  <a:lnTo>
                    <a:pt x="600024" y="231495"/>
                  </a:lnTo>
                  <a:lnTo>
                    <a:pt x="606564" y="182880"/>
                  </a:lnTo>
                  <a:close/>
                </a:path>
              </a:pathLst>
            </a:custGeom>
            <a:solidFill>
              <a:srgbClr val="7ED13A"/>
            </a:solidFill>
          </p:spPr>
          <p:txBody>
            <a:bodyPr wrap="square" lIns="0" tIns="0" rIns="0" bIns="0" rtlCol="0"/>
            <a:lstStyle/>
            <a:p>
              <a:endParaRPr/>
            </a:p>
          </p:txBody>
        </p:sp>
      </p:grpSp>
    </p:spTree>
    <p:extLst>
      <p:ext uri="{BB962C8B-B14F-4D97-AF65-F5344CB8AC3E}">
        <p14:creationId xmlns:p14="http://schemas.microsoft.com/office/powerpoint/2010/main" val="864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06534" y="440573"/>
            <a:ext cx="4322617" cy="906087"/>
          </a:xfrm>
          <a:prstGeom prst="rect">
            <a:avLst/>
          </a:prstGeom>
        </p:spPr>
      </p:pic>
      <p:sp>
        <p:nvSpPr>
          <p:cNvPr id="3" name="object 3"/>
          <p:cNvSpPr txBox="1">
            <a:spLocks noGrp="1"/>
          </p:cNvSpPr>
          <p:nvPr>
            <p:ph type="title"/>
          </p:nvPr>
        </p:nvSpPr>
        <p:spPr>
          <a:xfrm>
            <a:off x="2500073" y="457499"/>
            <a:ext cx="4147820" cy="756920"/>
          </a:xfrm>
          <a:prstGeom prst="rect">
            <a:avLst/>
          </a:prstGeom>
        </p:spPr>
        <p:txBody>
          <a:bodyPr vert="horz" wrap="square" lIns="0" tIns="12700" rIns="0" bIns="0" rtlCol="0">
            <a:spAutoFit/>
          </a:bodyPr>
          <a:lstStyle/>
          <a:p>
            <a:pPr marL="12700">
              <a:lnSpc>
                <a:spcPct val="100000"/>
              </a:lnSpc>
              <a:spcBef>
                <a:spcPts val="100"/>
              </a:spcBef>
            </a:pPr>
            <a:r>
              <a:rPr spc="250" dirty="0"/>
              <a:t>C/C++</a:t>
            </a:r>
            <a:r>
              <a:rPr spc="25" dirty="0"/>
              <a:t> </a:t>
            </a:r>
            <a:r>
              <a:rPr spc="55" dirty="0"/>
              <a:t>Add</a:t>
            </a:r>
            <a:r>
              <a:rPr spc="25" dirty="0"/>
              <a:t> </a:t>
            </a:r>
            <a:r>
              <a:rPr spc="-90" dirty="0"/>
              <a:t>on</a:t>
            </a:r>
          </a:p>
        </p:txBody>
      </p:sp>
      <p:grpSp>
        <p:nvGrpSpPr>
          <p:cNvPr id="4" name="object 4"/>
          <p:cNvGrpSpPr/>
          <p:nvPr/>
        </p:nvGrpSpPr>
        <p:grpSpPr>
          <a:xfrm>
            <a:off x="685800" y="1882832"/>
            <a:ext cx="6824980" cy="4060825"/>
            <a:chOff x="685800" y="1882832"/>
            <a:chExt cx="6824980" cy="4060825"/>
          </a:xfrm>
        </p:grpSpPr>
        <p:pic>
          <p:nvPicPr>
            <p:cNvPr id="5" name="object 5"/>
            <p:cNvPicPr/>
            <p:nvPr/>
          </p:nvPicPr>
          <p:blipFill>
            <a:blip r:embed="rId3" cstate="print"/>
            <a:stretch>
              <a:fillRect/>
            </a:stretch>
          </p:blipFill>
          <p:spPr>
            <a:xfrm>
              <a:off x="685800" y="1882832"/>
              <a:ext cx="6824748" cy="428105"/>
            </a:xfrm>
            <a:prstGeom prst="rect">
              <a:avLst/>
            </a:prstGeom>
          </p:spPr>
        </p:pic>
        <p:pic>
          <p:nvPicPr>
            <p:cNvPr id="6" name="object 6"/>
            <p:cNvPicPr/>
            <p:nvPr/>
          </p:nvPicPr>
          <p:blipFill>
            <a:blip r:embed="rId4" cstate="print"/>
            <a:stretch>
              <a:fillRect/>
            </a:stretch>
          </p:blipFill>
          <p:spPr>
            <a:xfrm>
              <a:off x="698269" y="2173777"/>
              <a:ext cx="4438996" cy="428105"/>
            </a:xfrm>
            <a:prstGeom prst="rect">
              <a:avLst/>
            </a:prstGeom>
          </p:spPr>
        </p:pic>
        <p:pic>
          <p:nvPicPr>
            <p:cNvPr id="7" name="object 7"/>
            <p:cNvPicPr/>
            <p:nvPr/>
          </p:nvPicPr>
          <p:blipFill>
            <a:blip r:embed="rId5" cstate="print"/>
            <a:stretch>
              <a:fillRect/>
            </a:stretch>
          </p:blipFill>
          <p:spPr>
            <a:xfrm>
              <a:off x="731519" y="2830484"/>
              <a:ext cx="257694" cy="253538"/>
            </a:xfrm>
            <a:prstGeom prst="rect">
              <a:avLst/>
            </a:prstGeom>
          </p:spPr>
        </p:pic>
        <p:pic>
          <p:nvPicPr>
            <p:cNvPr id="8" name="object 8"/>
            <p:cNvPicPr/>
            <p:nvPr/>
          </p:nvPicPr>
          <p:blipFill>
            <a:blip r:embed="rId6" cstate="print"/>
            <a:stretch>
              <a:fillRect/>
            </a:stretch>
          </p:blipFill>
          <p:spPr>
            <a:xfrm>
              <a:off x="706581" y="2481348"/>
              <a:ext cx="2223654" cy="681643"/>
            </a:xfrm>
            <a:prstGeom prst="rect">
              <a:avLst/>
            </a:prstGeom>
          </p:spPr>
        </p:pic>
        <p:pic>
          <p:nvPicPr>
            <p:cNvPr id="9" name="object 9"/>
            <p:cNvPicPr/>
            <p:nvPr/>
          </p:nvPicPr>
          <p:blipFill>
            <a:blip r:embed="rId7" cstate="print"/>
            <a:stretch>
              <a:fillRect/>
            </a:stretch>
          </p:blipFill>
          <p:spPr>
            <a:xfrm>
              <a:off x="731519" y="3387436"/>
              <a:ext cx="253538" cy="253538"/>
            </a:xfrm>
            <a:prstGeom prst="rect">
              <a:avLst/>
            </a:prstGeom>
          </p:spPr>
        </p:pic>
        <p:pic>
          <p:nvPicPr>
            <p:cNvPr id="10" name="object 10"/>
            <p:cNvPicPr/>
            <p:nvPr/>
          </p:nvPicPr>
          <p:blipFill>
            <a:blip r:embed="rId8" cstate="print"/>
            <a:stretch>
              <a:fillRect/>
            </a:stretch>
          </p:blipFill>
          <p:spPr>
            <a:xfrm>
              <a:off x="706581" y="3038301"/>
              <a:ext cx="2734886" cy="681643"/>
            </a:xfrm>
            <a:prstGeom prst="rect">
              <a:avLst/>
            </a:prstGeom>
          </p:spPr>
        </p:pic>
        <p:pic>
          <p:nvPicPr>
            <p:cNvPr id="11" name="object 11"/>
            <p:cNvPicPr/>
            <p:nvPr/>
          </p:nvPicPr>
          <p:blipFill>
            <a:blip r:embed="rId9" cstate="print"/>
            <a:stretch>
              <a:fillRect/>
            </a:stretch>
          </p:blipFill>
          <p:spPr>
            <a:xfrm>
              <a:off x="727363" y="3944388"/>
              <a:ext cx="253538" cy="257694"/>
            </a:xfrm>
            <a:prstGeom prst="rect">
              <a:avLst/>
            </a:prstGeom>
          </p:spPr>
        </p:pic>
        <p:pic>
          <p:nvPicPr>
            <p:cNvPr id="12" name="object 12"/>
            <p:cNvPicPr/>
            <p:nvPr/>
          </p:nvPicPr>
          <p:blipFill>
            <a:blip r:embed="rId10" cstate="print"/>
            <a:stretch>
              <a:fillRect/>
            </a:stretch>
          </p:blipFill>
          <p:spPr>
            <a:xfrm>
              <a:off x="702425" y="3599410"/>
              <a:ext cx="3337560" cy="681643"/>
            </a:xfrm>
            <a:prstGeom prst="rect">
              <a:avLst/>
            </a:prstGeom>
          </p:spPr>
        </p:pic>
        <p:pic>
          <p:nvPicPr>
            <p:cNvPr id="13" name="object 13"/>
            <p:cNvPicPr/>
            <p:nvPr/>
          </p:nvPicPr>
          <p:blipFill>
            <a:blip r:embed="rId11" cstate="print"/>
            <a:stretch>
              <a:fillRect/>
            </a:stretch>
          </p:blipFill>
          <p:spPr>
            <a:xfrm>
              <a:off x="731519" y="4493028"/>
              <a:ext cx="253538" cy="253538"/>
            </a:xfrm>
            <a:prstGeom prst="rect">
              <a:avLst/>
            </a:prstGeom>
          </p:spPr>
        </p:pic>
        <p:pic>
          <p:nvPicPr>
            <p:cNvPr id="14" name="object 14"/>
            <p:cNvPicPr/>
            <p:nvPr/>
          </p:nvPicPr>
          <p:blipFill>
            <a:blip r:embed="rId12" cstate="print"/>
            <a:stretch>
              <a:fillRect/>
            </a:stretch>
          </p:blipFill>
          <p:spPr>
            <a:xfrm>
              <a:off x="706581" y="4143894"/>
              <a:ext cx="2834640" cy="681643"/>
            </a:xfrm>
            <a:prstGeom prst="rect">
              <a:avLst/>
            </a:prstGeom>
          </p:spPr>
        </p:pic>
        <p:pic>
          <p:nvPicPr>
            <p:cNvPr id="15" name="object 15"/>
            <p:cNvPicPr/>
            <p:nvPr/>
          </p:nvPicPr>
          <p:blipFill>
            <a:blip r:embed="rId13" cstate="print"/>
            <a:stretch>
              <a:fillRect/>
            </a:stretch>
          </p:blipFill>
          <p:spPr>
            <a:xfrm>
              <a:off x="735676" y="5049982"/>
              <a:ext cx="253538" cy="257694"/>
            </a:xfrm>
            <a:prstGeom prst="rect">
              <a:avLst/>
            </a:prstGeom>
          </p:spPr>
        </p:pic>
        <p:pic>
          <p:nvPicPr>
            <p:cNvPr id="16" name="object 16"/>
            <p:cNvPicPr/>
            <p:nvPr/>
          </p:nvPicPr>
          <p:blipFill>
            <a:blip r:embed="rId14" cstate="print"/>
            <a:stretch>
              <a:fillRect/>
            </a:stretch>
          </p:blipFill>
          <p:spPr>
            <a:xfrm>
              <a:off x="706581" y="4705002"/>
              <a:ext cx="2144683" cy="681643"/>
            </a:xfrm>
            <a:prstGeom prst="rect">
              <a:avLst/>
            </a:prstGeom>
          </p:spPr>
        </p:pic>
        <p:pic>
          <p:nvPicPr>
            <p:cNvPr id="17" name="object 17"/>
            <p:cNvPicPr/>
            <p:nvPr/>
          </p:nvPicPr>
          <p:blipFill>
            <a:blip r:embed="rId15" cstate="print"/>
            <a:stretch>
              <a:fillRect/>
            </a:stretch>
          </p:blipFill>
          <p:spPr>
            <a:xfrm>
              <a:off x="731519" y="5611090"/>
              <a:ext cx="253538" cy="253538"/>
            </a:xfrm>
            <a:prstGeom prst="rect">
              <a:avLst/>
            </a:prstGeom>
          </p:spPr>
        </p:pic>
        <p:pic>
          <p:nvPicPr>
            <p:cNvPr id="18" name="object 18"/>
            <p:cNvPicPr/>
            <p:nvPr/>
          </p:nvPicPr>
          <p:blipFill>
            <a:blip r:embed="rId16" cstate="print"/>
            <a:stretch>
              <a:fillRect/>
            </a:stretch>
          </p:blipFill>
          <p:spPr>
            <a:xfrm>
              <a:off x="706581" y="5261956"/>
              <a:ext cx="2527068" cy="681643"/>
            </a:xfrm>
            <a:prstGeom prst="rect">
              <a:avLst/>
            </a:prstGeom>
          </p:spPr>
        </p:pic>
        <p:pic>
          <p:nvPicPr>
            <p:cNvPr id="19" name="object 19"/>
            <p:cNvPicPr/>
            <p:nvPr/>
          </p:nvPicPr>
          <p:blipFill>
            <a:blip r:embed="rId17" cstate="print"/>
            <a:stretch>
              <a:fillRect/>
            </a:stretch>
          </p:blipFill>
          <p:spPr>
            <a:xfrm>
              <a:off x="777239" y="2830955"/>
              <a:ext cx="186266" cy="186266"/>
            </a:xfrm>
            <a:prstGeom prst="rect">
              <a:avLst/>
            </a:prstGeom>
          </p:spPr>
        </p:pic>
        <p:pic>
          <p:nvPicPr>
            <p:cNvPr id="20" name="object 20"/>
            <p:cNvPicPr/>
            <p:nvPr/>
          </p:nvPicPr>
          <p:blipFill>
            <a:blip r:embed="rId17" cstate="print"/>
            <a:stretch>
              <a:fillRect/>
            </a:stretch>
          </p:blipFill>
          <p:spPr>
            <a:xfrm>
              <a:off x="777239" y="3389755"/>
              <a:ext cx="186266" cy="186266"/>
            </a:xfrm>
            <a:prstGeom prst="rect">
              <a:avLst/>
            </a:prstGeom>
          </p:spPr>
        </p:pic>
        <p:pic>
          <p:nvPicPr>
            <p:cNvPr id="21" name="object 21"/>
            <p:cNvPicPr/>
            <p:nvPr/>
          </p:nvPicPr>
          <p:blipFill>
            <a:blip r:embed="rId17" cstate="print"/>
            <a:stretch>
              <a:fillRect/>
            </a:stretch>
          </p:blipFill>
          <p:spPr>
            <a:xfrm>
              <a:off x="777239" y="3948554"/>
              <a:ext cx="186266" cy="186266"/>
            </a:xfrm>
            <a:prstGeom prst="rect">
              <a:avLst/>
            </a:prstGeom>
          </p:spPr>
        </p:pic>
        <p:pic>
          <p:nvPicPr>
            <p:cNvPr id="22" name="object 22"/>
            <p:cNvPicPr/>
            <p:nvPr/>
          </p:nvPicPr>
          <p:blipFill>
            <a:blip r:embed="rId17" cstate="print"/>
            <a:stretch>
              <a:fillRect/>
            </a:stretch>
          </p:blipFill>
          <p:spPr>
            <a:xfrm>
              <a:off x="777239" y="4494654"/>
              <a:ext cx="186266" cy="186266"/>
            </a:xfrm>
            <a:prstGeom prst="rect">
              <a:avLst/>
            </a:prstGeom>
          </p:spPr>
        </p:pic>
        <p:pic>
          <p:nvPicPr>
            <p:cNvPr id="23" name="object 23"/>
            <p:cNvPicPr/>
            <p:nvPr/>
          </p:nvPicPr>
          <p:blipFill>
            <a:blip r:embed="rId17" cstate="print"/>
            <a:stretch>
              <a:fillRect/>
            </a:stretch>
          </p:blipFill>
          <p:spPr>
            <a:xfrm>
              <a:off x="777239" y="5053455"/>
              <a:ext cx="186266" cy="186266"/>
            </a:xfrm>
            <a:prstGeom prst="rect">
              <a:avLst/>
            </a:prstGeom>
          </p:spPr>
        </p:pic>
        <p:pic>
          <p:nvPicPr>
            <p:cNvPr id="24" name="object 24"/>
            <p:cNvPicPr/>
            <p:nvPr/>
          </p:nvPicPr>
          <p:blipFill>
            <a:blip r:embed="rId17" cstate="print"/>
            <a:stretch>
              <a:fillRect/>
            </a:stretch>
          </p:blipFill>
          <p:spPr>
            <a:xfrm>
              <a:off x="777239" y="5612254"/>
              <a:ext cx="186266" cy="186266"/>
            </a:xfrm>
            <a:prstGeom prst="rect">
              <a:avLst/>
            </a:prstGeom>
          </p:spPr>
        </p:pic>
      </p:grpSp>
      <p:sp>
        <p:nvSpPr>
          <p:cNvPr id="25" name="object 25"/>
          <p:cNvSpPr txBox="1"/>
          <p:nvPr/>
        </p:nvSpPr>
        <p:spPr>
          <a:xfrm>
            <a:off x="764539" y="1874221"/>
            <a:ext cx="6678295" cy="3992879"/>
          </a:xfrm>
          <a:prstGeom prst="rect">
            <a:avLst/>
          </a:prstGeom>
        </p:spPr>
        <p:txBody>
          <a:bodyPr vert="horz" wrap="square" lIns="0" tIns="58419" rIns="0" bIns="0" rtlCol="0">
            <a:spAutoFit/>
          </a:bodyPr>
          <a:lstStyle/>
          <a:p>
            <a:pPr marL="12700" marR="5080">
              <a:lnSpc>
                <a:spcPts val="2300"/>
              </a:lnSpc>
              <a:spcBef>
                <a:spcPts val="459"/>
              </a:spcBef>
            </a:pPr>
            <a:r>
              <a:rPr sz="2200" spc="-20" dirty="0">
                <a:solidFill>
                  <a:srgbClr val="FFFFFF"/>
                </a:solidFill>
                <a:latin typeface="Georgia"/>
                <a:cs typeface="Georgia"/>
              </a:rPr>
              <a:t>Addons</a:t>
            </a:r>
            <a:r>
              <a:rPr sz="2200" spc="35" dirty="0">
                <a:solidFill>
                  <a:srgbClr val="FFFFFF"/>
                </a:solidFill>
                <a:latin typeface="Georgia"/>
                <a:cs typeface="Georgia"/>
              </a:rPr>
              <a:t> </a:t>
            </a:r>
            <a:r>
              <a:rPr sz="2200" spc="-75" dirty="0">
                <a:solidFill>
                  <a:srgbClr val="FFFFFF"/>
                </a:solidFill>
                <a:latin typeface="Georgia"/>
                <a:cs typeface="Georgia"/>
              </a:rPr>
              <a:t>are</a:t>
            </a:r>
            <a:r>
              <a:rPr sz="2200" spc="35" dirty="0">
                <a:solidFill>
                  <a:srgbClr val="FFFFFF"/>
                </a:solidFill>
                <a:latin typeface="Georgia"/>
                <a:cs typeface="Georgia"/>
              </a:rPr>
              <a:t> </a:t>
            </a:r>
            <a:r>
              <a:rPr sz="2200" spc="-40" dirty="0">
                <a:solidFill>
                  <a:srgbClr val="FFFFFF"/>
                </a:solidFill>
                <a:latin typeface="Georgia"/>
                <a:cs typeface="Georgia"/>
              </a:rPr>
              <a:t>dynamically</a:t>
            </a:r>
            <a:r>
              <a:rPr sz="2200" spc="35" dirty="0">
                <a:solidFill>
                  <a:srgbClr val="FFFFFF"/>
                </a:solidFill>
                <a:latin typeface="Georgia"/>
                <a:cs typeface="Georgia"/>
              </a:rPr>
              <a:t> </a:t>
            </a:r>
            <a:r>
              <a:rPr sz="2200" spc="-60" dirty="0">
                <a:solidFill>
                  <a:srgbClr val="FFFFFF"/>
                </a:solidFill>
                <a:latin typeface="Georgia"/>
                <a:cs typeface="Georgia"/>
              </a:rPr>
              <a:t>linked</a:t>
            </a:r>
            <a:r>
              <a:rPr sz="2200" spc="35" dirty="0">
                <a:solidFill>
                  <a:srgbClr val="FFFFFF"/>
                </a:solidFill>
                <a:latin typeface="Georgia"/>
                <a:cs typeface="Georgia"/>
              </a:rPr>
              <a:t> </a:t>
            </a:r>
            <a:r>
              <a:rPr sz="2200" spc="-80" dirty="0">
                <a:solidFill>
                  <a:srgbClr val="FFFFFF"/>
                </a:solidFill>
                <a:latin typeface="Georgia"/>
                <a:cs typeface="Georgia"/>
              </a:rPr>
              <a:t>shared</a:t>
            </a:r>
            <a:r>
              <a:rPr sz="2200" spc="35" dirty="0">
                <a:solidFill>
                  <a:srgbClr val="FFFFFF"/>
                </a:solidFill>
                <a:latin typeface="Georgia"/>
                <a:cs typeface="Georgia"/>
              </a:rPr>
              <a:t> </a:t>
            </a:r>
            <a:r>
              <a:rPr sz="2200" spc="-65" dirty="0">
                <a:solidFill>
                  <a:srgbClr val="FFFFFF"/>
                </a:solidFill>
                <a:latin typeface="Georgia"/>
                <a:cs typeface="Georgia"/>
              </a:rPr>
              <a:t>objects.</a:t>
            </a:r>
            <a:r>
              <a:rPr sz="2200" spc="35" dirty="0">
                <a:solidFill>
                  <a:srgbClr val="FFFFFF"/>
                </a:solidFill>
                <a:latin typeface="Georgia"/>
                <a:cs typeface="Georgia"/>
              </a:rPr>
              <a:t> </a:t>
            </a:r>
            <a:r>
              <a:rPr sz="2200" spc="-5" dirty="0">
                <a:solidFill>
                  <a:srgbClr val="FFFFFF"/>
                </a:solidFill>
                <a:latin typeface="Georgia"/>
                <a:cs typeface="Georgia"/>
              </a:rPr>
              <a:t>They</a:t>
            </a:r>
            <a:r>
              <a:rPr sz="2200" spc="30" dirty="0">
                <a:solidFill>
                  <a:srgbClr val="FFFFFF"/>
                </a:solidFill>
                <a:latin typeface="Georgia"/>
                <a:cs typeface="Georgia"/>
              </a:rPr>
              <a:t> </a:t>
            </a:r>
            <a:r>
              <a:rPr sz="2200" spc="-50" dirty="0">
                <a:solidFill>
                  <a:srgbClr val="FFFFFF"/>
                </a:solidFill>
                <a:latin typeface="Georgia"/>
                <a:cs typeface="Georgia"/>
              </a:rPr>
              <a:t>can </a:t>
            </a:r>
            <a:r>
              <a:rPr sz="2200" spc="-515" dirty="0">
                <a:solidFill>
                  <a:srgbClr val="FFFFFF"/>
                </a:solidFill>
                <a:latin typeface="Georgia"/>
                <a:cs typeface="Georgia"/>
              </a:rPr>
              <a:t> </a:t>
            </a:r>
            <a:r>
              <a:rPr sz="2200" spc="-60" dirty="0">
                <a:solidFill>
                  <a:srgbClr val="FFFFFF"/>
                </a:solidFill>
                <a:latin typeface="Georgia"/>
                <a:cs typeface="Georgia"/>
              </a:rPr>
              <a:t>provide</a:t>
            </a:r>
            <a:r>
              <a:rPr sz="2200" spc="25" dirty="0">
                <a:solidFill>
                  <a:srgbClr val="FFFFFF"/>
                </a:solidFill>
                <a:latin typeface="Georgia"/>
                <a:cs typeface="Georgia"/>
              </a:rPr>
              <a:t> </a:t>
            </a:r>
            <a:r>
              <a:rPr sz="2200" spc="-50" dirty="0">
                <a:solidFill>
                  <a:srgbClr val="FFFFFF"/>
                </a:solidFill>
                <a:latin typeface="Georgia"/>
                <a:cs typeface="Georgia"/>
              </a:rPr>
              <a:t>glue</a:t>
            </a:r>
            <a:r>
              <a:rPr sz="2200" spc="3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165" dirty="0">
                <a:solidFill>
                  <a:srgbClr val="FFFFFF"/>
                </a:solidFill>
                <a:latin typeface="Georgia"/>
                <a:cs typeface="Georgia"/>
              </a:rPr>
              <a:t>C</a:t>
            </a:r>
            <a:r>
              <a:rPr sz="2200" spc="25"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90" dirty="0">
                <a:solidFill>
                  <a:srgbClr val="FFFFFF"/>
                </a:solidFill>
                <a:latin typeface="Georgia"/>
                <a:cs typeface="Georgia"/>
              </a:rPr>
              <a:t>C++</a:t>
            </a:r>
            <a:r>
              <a:rPr sz="2200" spc="30" dirty="0">
                <a:solidFill>
                  <a:srgbClr val="FFFFFF"/>
                </a:solidFill>
                <a:latin typeface="Georgia"/>
                <a:cs typeface="Georgia"/>
              </a:rPr>
              <a:t> </a:t>
            </a:r>
            <a:r>
              <a:rPr sz="2200" spc="-70" dirty="0">
                <a:solidFill>
                  <a:srgbClr val="FFFFFF"/>
                </a:solidFill>
                <a:latin typeface="Georgia"/>
                <a:cs typeface="Georgia"/>
              </a:rPr>
              <a:t>libraries.</a:t>
            </a:r>
            <a:endParaRPr sz="2200">
              <a:latin typeface="Georgia"/>
              <a:cs typeface="Georgia"/>
            </a:endParaRPr>
          </a:p>
          <a:p>
            <a:pPr marL="355600" marR="4064000">
              <a:lnSpc>
                <a:spcPts val="4400"/>
              </a:lnSpc>
              <a:spcBef>
                <a:spcPts val="420"/>
              </a:spcBef>
            </a:pPr>
            <a:r>
              <a:rPr sz="2200" spc="-35" dirty="0">
                <a:solidFill>
                  <a:srgbClr val="FFFFFF"/>
                </a:solidFill>
                <a:latin typeface="Georgia"/>
                <a:cs typeface="Georgia"/>
              </a:rPr>
              <a:t>Create</a:t>
            </a:r>
            <a:r>
              <a:rPr sz="2200" spc="15" dirty="0">
                <a:solidFill>
                  <a:srgbClr val="FFFFFF"/>
                </a:solidFill>
                <a:latin typeface="Georgia"/>
                <a:cs typeface="Georgia"/>
              </a:rPr>
              <a:t> </a:t>
            </a:r>
            <a:r>
              <a:rPr sz="2200" spc="-40" dirty="0">
                <a:solidFill>
                  <a:srgbClr val="FFFFFF"/>
                </a:solidFill>
                <a:latin typeface="Georgia"/>
                <a:cs typeface="Georgia"/>
              </a:rPr>
              <a:t>hello.cc </a:t>
            </a:r>
            <a:r>
              <a:rPr sz="2200" spc="-35" dirty="0">
                <a:solidFill>
                  <a:srgbClr val="FFFFFF"/>
                </a:solidFill>
                <a:latin typeface="Georgia"/>
                <a:cs typeface="Georgia"/>
              </a:rPr>
              <a:t> Create </a:t>
            </a:r>
            <a:r>
              <a:rPr sz="2200" spc="-50" dirty="0">
                <a:solidFill>
                  <a:srgbClr val="FFFFFF"/>
                </a:solidFill>
                <a:latin typeface="Georgia"/>
                <a:cs typeface="Georgia"/>
              </a:rPr>
              <a:t>binding.gyp</a:t>
            </a:r>
            <a:endParaRPr sz="2200">
              <a:latin typeface="Georgia"/>
              <a:cs typeface="Georgia"/>
            </a:endParaRPr>
          </a:p>
          <a:p>
            <a:pPr marL="355600" marR="3458210">
              <a:lnSpc>
                <a:spcPts val="4300"/>
              </a:lnSpc>
              <a:spcBef>
                <a:spcPts val="80"/>
              </a:spcBef>
            </a:pPr>
            <a:r>
              <a:rPr sz="2200" spc="-50" dirty="0">
                <a:solidFill>
                  <a:srgbClr val="FFFFFF"/>
                </a:solidFill>
                <a:latin typeface="Georgia"/>
                <a:cs typeface="Georgia"/>
              </a:rPr>
              <a:t>Run</a:t>
            </a:r>
            <a:r>
              <a:rPr sz="2200" spc="15" dirty="0">
                <a:solidFill>
                  <a:srgbClr val="FFFFFF"/>
                </a:solidFill>
                <a:latin typeface="Georgia"/>
                <a:cs typeface="Georgia"/>
              </a:rPr>
              <a:t> </a:t>
            </a:r>
            <a:r>
              <a:rPr sz="2200" spc="-60" dirty="0">
                <a:solidFill>
                  <a:srgbClr val="FFFFFF"/>
                </a:solidFill>
                <a:latin typeface="Georgia"/>
                <a:cs typeface="Georgia"/>
              </a:rPr>
              <a:t>node-gyp</a:t>
            </a:r>
            <a:r>
              <a:rPr sz="2200" spc="15" dirty="0">
                <a:solidFill>
                  <a:srgbClr val="FFFFFF"/>
                </a:solidFill>
                <a:latin typeface="Georgia"/>
                <a:cs typeface="Georgia"/>
              </a:rPr>
              <a:t> </a:t>
            </a:r>
            <a:r>
              <a:rPr sz="2200" spc="-55" dirty="0">
                <a:solidFill>
                  <a:srgbClr val="FFFFFF"/>
                </a:solidFill>
                <a:latin typeface="Georgia"/>
                <a:cs typeface="Georgia"/>
              </a:rPr>
              <a:t>configure </a:t>
            </a:r>
            <a:r>
              <a:rPr sz="2200" spc="-520" dirty="0">
                <a:solidFill>
                  <a:srgbClr val="FFFFFF"/>
                </a:solidFill>
                <a:latin typeface="Georgia"/>
                <a:cs typeface="Georgia"/>
              </a:rPr>
              <a:t> </a:t>
            </a:r>
            <a:r>
              <a:rPr sz="2200" spc="-50" dirty="0">
                <a:solidFill>
                  <a:srgbClr val="FFFFFF"/>
                </a:solidFill>
                <a:latin typeface="Georgia"/>
                <a:cs typeface="Georgia"/>
              </a:rPr>
              <a:t>Run</a:t>
            </a:r>
            <a:r>
              <a:rPr sz="2200" spc="20" dirty="0">
                <a:solidFill>
                  <a:srgbClr val="FFFFFF"/>
                </a:solidFill>
                <a:latin typeface="Georgia"/>
                <a:cs typeface="Georgia"/>
              </a:rPr>
              <a:t> </a:t>
            </a:r>
            <a:r>
              <a:rPr sz="2200" spc="-60" dirty="0">
                <a:solidFill>
                  <a:srgbClr val="FFFFFF"/>
                </a:solidFill>
                <a:latin typeface="Georgia"/>
                <a:cs typeface="Georgia"/>
              </a:rPr>
              <a:t>node-gyp</a:t>
            </a:r>
            <a:r>
              <a:rPr sz="2200" spc="25" dirty="0">
                <a:solidFill>
                  <a:srgbClr val="FFFFFF"/>
                </a:solidFill>
                <a:latin typeface="Georgia"/>
                <a:cs typeface="Georgia"/>
              </a:rPr>
              <a:t> </a:t>
            </a:r>
            <a:r>
              <a:rPr sz="2200" spc="-60" dirty="0">
                <a:solidFill>
                  <a:srgbClr val="FFFFFF"/>
                </a:solidFill>
                <a:latin typeface="Georgia"/>
                <a:cs typeface="Georgia"/>
              </a:rPr>
              <a:t>build</a:t>
            </a:r>
            <a:endParaRPr sz="2200">
              <a:latin typeface="Georgia"/>
              <a:cs typeface="Georgia"/>
            </a:endParaRPr>
          </a:p>
          <a:p>
            <a:pPr marL="355600" marR="4251960">
              <a:lnSpc>
                <a:spcPts val="4400"/>
              </a:lnSpc>
            </a:pPr>
            <a:r>
              <a:rPr sz="2200" spc="-35" dirty="0">
                <a:solidFill>
                  <a:srgbClr val="FFFFFF"/>
                </a:solidFill>
                <a:latin typeface="Georgia"/>
                <a:cs typeface="Georgia"/>
              </a:rPr>
              <a:t>Create</a:t>
            </a:r>
            <a:r>
              <a:rPr sz="2200" spc="10" dirty="0">
                <a:solidFill>
                  <a:srgbClr val="FFFFFF"/>
                </a:solidFill>
                <a:latin typeface="Georgia"/>
                <a:cs typeface="Georgia"/>
              </a:rPr>
              <a:t> </a:t>
            </a:r>
            <a:r>
              <a:rPr sz="2200" spc="-55" dirty="0">
                <a:solidFill>
                  <a:srgbClr val="FFFFFF"/>
                </a:solidFill>
                <a:latin typeface="Georgia"/>
                <a:cs typeface="Georgia"/>
              </a:rPr>
              <a:t>hello.js </a:t>
            </a:r>
            <a:r>
              <a:rPr sz="2200" spc="-50" dirty="0">
                <a:solidFill>
                  <a:srgbClr val="FFFFFF"/>
                </a:solidFill>
                <a:latin typeface="Georgia"/>
                <a:cs typeface="Georgia"/>
              </a:rPr>
              <a:t> Run</a:t>
            </a:r>
            <a:r>
              <a:rPr sz="2200" spc="-10" dirty="0">
                <a:solidFill>
                  <a:srgbClr val="FFFFFF"/>
                </a:solidFill>
                <a:latin typeface="Georgia"/>
                <a:cs typeface="Georgia"/>
              </a:rPr>
              <a:t> </a:t>
            </a:r>
            <a:r>
              <a:rPr sz="2200" spc="-55" dirty="0">
                <a:solidFill>
                  <a:srgbClr val="FFFFFF"/>
                </a:solidFill>
                <a:latin typeface="Georgia"/>
                <a:cs typeface="Georgia"/>
              </a:rPr>
              <a:t>node</a:t>
            </a:r>
            <a:r>
              <a:rPr sz="2200" spc="-10" dirty="0">
                <a:solidFill>
                  <a:srgbClr val="FFFFFF"/>
                </a:solidFill>
                <a:latin typeface="Georgia"/>
                <a:cs typeface="Georgia"/>
              </a:rPr>
              <a:t> </a:t>
            </a:r>
            <a:r>
              <a:rPr sz="2200" spc="-55" dirty="0">
                <a:solidFill>
                  <a:srgbClr val="FFFFFF"/>
                </a:solidFill>
                <a:latin typeface="Georgia"/>
                <a:cs typeface="Georgia"/>
              </a:rPr>
              <a:t>hello.js</a:t>
            </a:r>
            <a:endParaRPr sz="22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74472" y="440573"/>
            <a:ext cx="1986742" cy="906087"/>
          </a:xfrm>
          <a:prstGeom prst="rect">
            <a:avLst/>
          </a:prstGeom>
        </p:spPr>
      </p:pic>
      <p:sp>
        <p:nvSpPr>
          <p:cNvPr id="3" name="object 3"/>
          <p:cNvSpPr txBox="1">
            <a:spLocks noGrp="1"/>
          </p:cNvSpPr>
          <p:nvPr>
            <p:ph type="title"/>
          </p:nvPr>
        </p:nvSpPr>
        <p:spPr>
          <a:xfrm>
            <a:off x="3651110" y="457499"/>
            <a:ext cx="1845310" cy="756920"/>
          </a:xfrm>
          <a:prstGeom prst="rect">
            <a:avLst/>
          </a:prstGeom>
        </p:spPr>
        <p:txBody>
          <a:bodyPr vert="horz" wrap="square" lIns="0" tIns="12700" rIns="0" bIns="0" rtlCol="0">
            <a:spAutoFit/>
          </a:bodyPr>
          <a:lstStyle/>
          <a:p>
            <a:pPr marL="12700">
              <a:lnSpc>
                <a:spcPct val="100000"/>
              </a:lnSpc>
              <a:spcBef>
                <a:spcPts val="100"/>
              </a:spcBef>
            </a:pPr>
            <a:r>
              <a:rPr spc="365" dirty="0"/>
              <a:t>C</a:t>
            </a:r>
            <a:r>
              <a:rPr spc="-140" dirty="0"/>
              <a:t>r</a:t>
            </a:r>
            <a:r>
              <a:rPr spc="80" dirty="0"/>
              <a:t>y</a:t>
            </a:r>
            <a:r>
              <a:rPr spc="-195" dirty="0"/>
              <a:t>p</a:t>
            </a:r>
            <a:r>
              <a:rPr spc="-210" dirty="0"/>
              <a:t>t</a:t>
            </a:r>
            <a:r>
              <a:rPr spc="10" dirty="0"/>
              <a:t>o</a:t>
            </a:r>
          </a:p>
        </p:txBody>
      </p:sp>
      <p:grpSp>
        <p:nvGrpSpPr>
          <p:cNvPr id="4" name="object 4"/>
          <p:cNvGrpSpPr/>
          <p:nvPr/>
        </p:nvGrpSpPr>
        <p:grpSpPr>
          <a:xfrm>
            <a:off x="685800" y="1882832"/>
            <a:ext cx="7564755" cy="1467485"/>
            <a:chOff x="685800" y="1882832"/>
            <a:chExt cx="7564755" cy="1467485"/>
          </a:xfrm>
        </p:grpSpPr>
        <p:pic>
          <p:nvPicPr>
            <p:cNvPr id="5" name="object 5"/>
            <p:cNvPicPr/>
            <p:nvPr/>
          </p:nvPicPr>
          <p:blipFill>
            <a:blip r:embed="rId3" cstate="print"/>
            <a:stretch>
              <a:fillRect/>
            </a:stretch>
          </p:blipFill>
          <p:spPr>
            <a:xfrm>
              <a:off x="685800" y="1882832"/>
              <a:ext cx="7107382" cy="465512"/>
            </a:xfrm>
            <a:prstGeom prst="rect">
              <a:avLst/>
            </a:prstGeom>
          </p:spPr>
        </p:pic>
        <p:pic>
          <p:nvPicPr>
            <p:cNvPr id="6" name="object 6"/>
            <p:cNvPicPr/>
            <p:nvPr/>
          </p:nvPicPr>
          <p:blipFill>
            <a:blip r:embed="rId4" cstate="print"/>
            <a:stretch>
              <a:fillRect/>
            </a:stretch>
          </p:blipFill>
          <p:spPr>
            <a:xfrm>
              <a:off x="1026621" y="2215341"/>
              <a:ext cx="7223759" cy="461356"/>
            </a:xfrm>
            <a:prstGeom prst="rect">
              <a:avLst/>
            </a:prstGeom>
          </p:spPr>
        </p:pic>
        <p:pic>
          <p:nvPicPr>
            <p:cNvPr id="7" name="object 7"/>
            <p:cNvPicPr/>
            <p:nvPr/>
          </p:nvPicPr>
          <p:blipFill>
            <a:blip r:embed="rId5" cstate="print"/>
            <a:stretch>
              <a:fillRect/>
            </a:stretch>
          </p:blipFill>
          <p:spPr>
            <a:xfrm>
              <a:off x="1026621" y="2543693"/>
              <a:ext cx="6878782" cy="465512"/>
            </a:xfrm>
            <a:prstGeom prst="rect">
              <a:avLst/>
            </a:prstGeom>
          </p:spPr>
        </p:pic>
        <p:pic>
          <p:nvPicPr>
            <p:cNvPr id="8" name="object 8"/>
            <p:cNvPicPr/>
            <p:nvPr/>
          </p:nvPicPr>
          <p:blipFill>
            <a:blip r:embed="rId6" cstate="print"/>
            <a:stretch>
              <a:fillRect/>
            </a:stretch>
          </p:blipFill>
          <p:spPr>
            <a:xfrm>
              <a:off x="1030778" y="2888672"/>
              <a:ext cx="6554585" cy="461356"/>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grpSp>
      <p:grpSp>
        <p:nvGrpSpPr>
          <p:cNvPr id="10" name="object 10"/>
          <p:cNvGrpSpPr/>
          <p:nvPr/>
        </p:nvGrpSpPr>
        <p:grpSpPr>
          <a:xfrm>
            <a:off x="778906" y="3473948"/>
            <a:ext cx="7790180" cy="3158490"/>
            <a:chOff x="778906" y="3473948"/>
            <a:chExt cx="7790180" cy="3158490"/>
          </a:xfrm>
        </p:grpSpPr>
        <p:sp>
          <p:nvSpPr>
            <p:cNvPr id="11" name="object 11"/>
            <p:cNvSpPr/>
            <p:nvPr/>
          </p:nvSpPr>
          <p:spPr>
            <a:xfrm>
              <a:off x="788431" y="3483472"/>
              <a:ext cx="7771130" cy="3139440"/>
            </a:xfrm>
            <a:custGeom>
              <a:avLst/>
              <a:gdLst/>
              <a:ahLst/>
              <a:cxnLst/>
              <a:rect l="l" t="t" r="r" b="b"/>
              <a:pathLst>
                <a:path w="7771130" h="3139440">
                  <a:moveTo>
                    <a:pt x="7770811" y="0"/>
                  </a:moveTo>
                  <a:lnTo>
                    <a:pt x="0" y="0"/>
                  </a:lnTo>
                  <a:lnTo>
                    <a:pt x="0" y="3139321"/>
                  </a:lnTo>
                  <a:lnTo>
                    <a:pt x="7770811" y="3139321"/>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483473"/>
              <a:ext cx="7771130" cy="3139440"/>
            </a:xfrm>
            <a:custGeom>
              <a:avLst/>
              <a:gdLst/>
              <a:ahLst/>
              <a:cxnLst/>
              <a:rect l="l" t="t" r="r" b="b"/>
              <a:pathLst>
                <a:path w="7771130" h="3139440">
                  <a:moveTo>
                    <a:pt x="0" y="0"/>
                  </a:moveTo>
                  <a:lnTo>
                    <a:pt x="7770810" y="0"/>
                  </a:lnTo>
                  <a:lnTo>
                    <a:pt x="7770810" y="3139320"/>
                  </a:lnTo>
                  <a:lnTo>
                    <a:pt x="0" y="3139320"/>
                  </a:lnTo>
                  <a:lnTo>
                    <a:pt x="0" y="0"/>
                  </a:lnTo>
                  <a:close/>
                </a:path>
              </a:pathLst>
            </a:custGeom>
            <a:ln w="19049">
              <a:solidFill>
                <a:srgbClr val="000000"/>
              </a:solidFill>
            </a:ln>
          </p:spPr>
          <p:txBody>
            <a:bodyPr wrap="square" lIns="0" tIns="0" rIns="0" bIns="0" rtlCol="0"/>
            <a:lstStyle/>
            <a:p>
              <a:endParaRPr/>
            </a:p>
          </p:txBody>
        </p:sp>
      </p:grpSp>
      <p:sp>
        <p:nvSpPr>
          <p:cNvPr id="13" name="object 13"/>
          <p:cNvSpPr txBox="1"/>
          <p:nvPr/>
        </p:nvSpPr>
        <p:spPr>
          <a:xfrm>
            <a:off x="867171" y="1902161"/>
            <a:ext cx="7303770" cy="4657725"/>
          </a:xfrm>
          <a:prstGeom prst="rect">
            <a:avLst/>
          </a:prstGeom>
        </p:spPr>
        <p:txBody>
          <a:bodyPr vert="horz" wrap="square" lIns="0" tIns="13335" rIns="0" bIns="0" rtlCol="0">
            <a:spAutoFit/>
          </a:bodyPr>
          <a:lstStyle/>
          <a:p>
            <a:pPr marL="252729" marR="5080">
              <a:lnSpc>
                <a:spcPct val="99700"/>
              </a:lnSpc>
              <a:spcBef>
                <a:spcPts val="105"/>
              </a:spcBef>
            </a:pPr>
            <a:r>
              <a:rPr sz="2200" spc="-15" dirty="0">
                <a:solidFill>
                  <a:srgbClr val="FFFFFF"/>
                </a:solidFill>
                <a:latin typeface="Georgia"/>
                <a:cs typeface="Georgia"/>
              </a:rPr>
              <a:t>The</a:t>
            </a:r>
            <a:r>
              <a:rPr sz="2200" spc="25" dirty="0">
                <a:solidFill>
                  <a:srgbClr val="FFFFFF"/>
                </a:solidFill>
                <a:latin typeface="Georgia"/>
                <a:cs typeface="Georgia"/>
              </a:rPr>
              <a:t> </a:t>
            </a:r>
            <a:r>
              <a:rPr sz="2200" spc="-40" dirty="0">
                <a:solidFill>
                  <a:srgbClr val="FFFFFF"/>
                </a:solidFill>
                <a:latin typeface="Georgia"/>
                <a:cs typeface="Georgia"/>
              </a:rPr>
              <a:t>crypto</a:t>
            </a:r>
            <a:r>
              <a:rPr sz="2200" spc="30" dirty="0">
                <a:solidFill>
                  <a:srgbClr val="FFFFFF"/>
                </a:solidFill>
                <a:latin typeface="Georgia"/>
                <a:cs typeface="Georgia"/>
              </a:rPr>
              <a:t> </a:t>
            </a:r>
            <a:r>
              <a:rPr sz="2200" spc="-50" dirty="0">
                <a:solidFill>
                  <a:srgbClr val="FFFFFF"/>
                </a:solidFill>
                <a:latin typeface="Georgia"/>
                <a:cs typeface="Georgia"/>
              </a:rPr>
              <a:t>module</a:t>
            </a:r>
            <a:r>
              <a:rPr sz="2200" spc="30" dirty="0">
                <a:solidFill>
                  <a:srgbClr val="FFFFFF"/>
                </a:solidFill>
                <a:latin typeface="Georgia"/>
                <a:cs typeface="Georgia"/>
              </a:rPr>
              <a:t> </a:t>
            </a:r>
            <a:r>
              <a:rPr sz="2200" spc="-65" dirty="0">
                <a:solidFill>
                  <a:srgbClr val="FFFFFF"/>
                </a:solidFill>
                <a:latin typeface="Georgia"/>
                <a:cs typeface="Georgia"/>
              </a:rPr>
              <a:t>offers</a:t>
            </a:r>
            <a:r>
              <a:rPr sz="2200" spc="25"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20" dirty="0">
                <a:solidFill>
                  <a:srgbClr val="FFFFFF"/>
                </a:solidFill>
                <a:latin typeface="Georgia"/>
                <a:cs typeface="Georgia"/>
              </a:rPr>
              <a:t>way</a:t>
            </a:r>
            <a:r>
              <a:rPr sz="2200" spc="25"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60" dirty="0">
                <a:solidFill>
                  <a:srgbClr val="FFFFFF"/>
                </a:solidFill>
                <a:latin typeface="Georgia"/>
                <a:cs typeface="Georgia"/>
              </a:rPr>
              <a:t>encapsulating</a:t>
            </a:r>
            <a:r>
              <a:rPr sz="2200" spc="30" dirty="0">
                <a:solidFill>
                  <a:srgbClr val="FFFFFF"/>
                </a:solidFill>
                <a:latin typeface="Georgia"/>
                <a:cs typeface="Georgia"/>
              </a:rPr>
              <a:t> </a:t>
            </a:r>
            <a:r>
              <a:rPr sz="2200" spc="-70" dirty="0">
                <a:solidFill>
                  <a:srgbClr val="FFFFFF"/>
                </a:solidFill>
                <a:latin typeface="Georgia"/>
                <a:cs typeface="Georgia"/>
              </a:rPr>
              <a:t>secure </a:t>
            </a:r>
            <a:r>
              <a:rPr sz="2200" spc="-65" dirty="0">
                <a:solidFill>
                  <a:srgbClr val="FFFFFF"/>
                </a:solidFill>
                <a:latin typeface="Georgia"/>
                <a:cs typeface="Georgia"/>
              </a:rPr>
              <a:t> credentials</a:t>
            </a:r>
            <a:r>
              <a:rPr sz="2200" spc="2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85" dirty="0">
                <a:solidFill>
                  <a:srgbClr val="FFFFFF"/>
                </a:solidFill>
                <a:latin typeface="Georgia"/>
                <a:cs typeface="Georgia"/>
              </a:rPr>
              <a:t>be</a:t>
            </a:r>
            <a:r>
              <a:rPr sz="2200" spc="30" dirty="0">
                <a:solidFill>
                  <a:srgbClr val="FFFFFF"/>
                </a:solidFill>
                <a:latin typeface="Georgia"/>
                <a:cs typeface="Georgia"/>
              </a:rPr>
              <a:t> </a:t>
            </a:r>
            <a:r>
              <a:rPr sz="2200" spc="-75" dirty="0">
                <a:solidFill>
                  <a:srgbClr val="FFFFFF"/>
                </a:solidFill>
                <a:latin typeface="Georgia"/>
                <a:cs typeface="Georgia"/>
              </a:rPr>
              <a:t>used</a:t>
            </a:r>
            <a:r>
              <a:rPr sz="2200" spc="30" dirty="0">
                <a:solidFill>
                  <a:srgbClr val="FFFFFF"/>
                </a:solidFill>
                <a:latin typeface="Georgia"/>
                <a:cs typeface="Georgia"/>
              </a:rPr>
              <a:t> </a:t>
            </a:r>
            <a:r>
              <a:rPr sz="2200" spc="-70" dirty="0">
                <a:solidFill>
                  <a:srgbClr val="FFFFFF"/>
                </a:solidFill>
                <a:latin typeface="Georgia"/>
                <a:cs typeface="Georgia"/>
              </a:rPr>
              <a:t>as</a:t>
            </a:r>
            <a:r>
              <a:rPr sz="2200" spc="30" dirty="0">
                <a:solidFill>
                  <a:srgbClr val="FFFFFF"/>
                </a:solidFill>
                <a:latin typeface="Georgia"/>
                <a:cs typeface="Georgia"/>
              </a:rPr>
              <a:t> </a:t>
            </a:r>
            <a:r>
              <a:rPr sz="2200" spc="-75" dirty="0">
                <a:solidFill>
                  <a:srgbClr val="FFFFFF"/>
                </a:solidFill>
                <a:latin typeface="Georgia"/>
                <a:cs typeface="Georgia"/>
              </a:rPr>
              <a:t>part</a:t>
            </a:r>
            <a:r>
              <a:rPr sz="2200" spc="30"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0" dirty="0">
                <a:solidFill>
                  <a:srgbClr val="FFFFFF"/>
                </a:solidFill>
                <a:latin typeface="Georgia"/>
                <a:cs typeface="Georgia"/>
              </a:rPr>
              <a:t>secure</a:t>
            </a:r>
            <a:r>
              <a:rPr sz="2200" spc="30" dirty="0">
                <a:solidFill>
                  <a:srgbClr val="FFFFFF"/>
                </a:solidFill>
                <a:latin typeface="Georgia"/>
                <a:cs typeface="Georgia"/>
              </a:rPr>
              <a:t> </a:t>
            </a:r>
            <a:r>
              <a:rPr sz="2200" spc="20" dirty="0">
                <a:solidFill>
                  <a:srgbClr val="FFFFFF"/>
                </a:solidFill>
                <a:latin typeface="Georgia"/>
                <a:cs typeface="Georgia"/>
              </a:rPr>
              <a:t>HTTPS</a:t>
            </a:r>
            <a:r>
              <a:rPr sz="2200" spc="30" dirty="0">
                <a:solidFill>
                  <a:srgbClr val="FFFFFF"/>
                </a:solidFill>
                <a:latin typeface="Georgia"/>
                <a:cs typeface="Georgia"/>
              </a:rPr>
              <a:t> </a:t>
            </a:r>
            <a:r>
              <a:rPr sz="2200" spc="-80" dirty="0">
                <a:solidFill>
                  <a:srgbClr val="FFFFFF"/>
                </a:solidFill>
                <a:latin typeface="Georgia"/>
                <a:cs typeface="Georgia"/>
              </a:rPr>
              <a:t>net</a:t>
            </a:r>
            <a:r>
              <a:rPr sz="2200" spc="25" dirty="0">
                <a:solidFill>
                  <a:srgbClr val="FFFFFF"/>
                </a:solidFill>
                <a:latin typeface="Georgia"/>
                <a:cs typeface="Georgia"/>
              </a:rPr>
              <a:t> </a:t>
            </a:r>
            <a:r>
              <a:rPr sz="2200" spc="-60" dirty="0">
                <a:solidFill>
                  <a:srgbClr val="FFFFFF"/>
                </a:solidFill>
                <a:latin typeface="Georgia"/>
                <a:cs typeface="Georgia"/>
              </a:rPr>
              <a:t>or</a:t>
            </a:r>
            <a:r>
              <a:rPr sz="2200" spc="30" dirty="0">
                <a:solidFill>
                  <a:srgbClr val="FFFFFF"/>
                </a:solidFill>
                <a:latin typeface="Georgia"/>
                <a:cs typeface="Georgia"/>
              </a:rPr>
              <a:t> </a:t>
            </a:r>
            <a:r>
              <a:rPr sz="2200" spc="-90" dirty="0">
                <a:solidFill>
                  <a:srgbClr val="FFFFFF"/>
                </a:solidFill>
                <a:latin typeface="Georgia"/>
                <a:cs typeface="Georgia"/>
              </a:rPr>
              <a:t>http </a:t>
            </a:r>
            <a:r>
              <a:rPr sz="2200" spc="-515" dirty="0">
                <a:solidFill>
                  <a:srgbClr val="FFFFFF"/>
                </a:solidFill>
                <a:latin typeface="Georgia"/>
                <a:cs typeface="Georgia"/>
              </a:rPr>
              <a:t> </a:t>
            </a:r>
            <a:r>
              <a:rPr sz="2200" spc="-50" dirty="0">
                <a:solidFill>
                  <a:srgbClr val="FFFFFF"/>
                </a:solidFill>
                <a:latin typeface="Georgia"/>
                <a:cs typeface="Georgia"/>
              </a:rPr>
              <a:t>connection.It</a:t>
            </a:r>
            <a:r>
              <a:rPr sz="2200" spc="30" dirty="0">
                <a:solidFill>
                  <a:srgbClr val="FFFFFF"/>
                </a:solidFill>
                <a:latin typeface="Georgia"/>
                <a:cs typeface="Georgia"/>
              </a:rPr>
              <a:t> </a:t>
            </a:r>
            <a:r>
              <a:rPr sz="2200" spc="-45" dirty="0">
                <a:solidFill>
                  <a:srgbClr val="FFFFFF"/>
                </a:solidFill>
                <a:latin typeface="Georgia"/>
                <a:cs typeface="Georgia"/>
              </a:rPr>
              <a:t>also</a:t>
            </a:r>
            <a:r>
              <a:rPr sz="2200" spc="35" dirty="0">
                <a:solidFill>
                  <a:srgbClr val="FFFFFF"/>
                </a:solidFill>
                <a:latin typeface="Georgia"/>
                <a:cs typeface="Georgia"/>
              </a:rPr>
              <a:t> </a:t>
            </a:r>
            <a:r>
              <a:rPr sz="2200" spc="-65" dirty="0">
                <a:solidFill>
                  <a:srgbClr val="FFFFFF"/>
                </a:solidFill>
                <a:latin typeface="Georgia"/>
                <a:cs typeface="Georgia"/>
              </a:rPr>
              <a:t>offers</a:t>
            </a:r>
            <a:r>
              <a:rPr sz="2200" spc="30"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90" dirty="0">
                <a:solidFill>
                  <a:srgbClr val="FFFFFF"/>
                </a:solidFill>
                <a:latin typeface="Georgia"/>
                <a:cs typeface="Georgia"/>
              </a:rPr>
              <a:t>set</a:t>
            </a:r>
            <a:r>
              <a:rPr sz="2200" spc="30" dirty="0">
                <a:solidFill>
                  <a:srgbClr val="FFFFFF"/>
                </a:solidFill>
                <a:latin typeface="Georgia"/>
                <a:cs typeface="Georgia"/>
              </a:rPr>
              <a:t> </a:t>
            </a:r>
            <a:r>
              <a:rPr sz="2200" spc="-25" dirty="0">
                <a:solidFill>
                  <a:srgbClr val="FFFFFF"/>
                </a:solidFill>
                <a:latin typeface="Georgia"/>
                <a:cs typeface="Georgia"/>
              </a:rPr>
              <a:t>of</a:t>
            </a:r>
            <a:r>
              <a:rPr sz="2200" spc="270" dirty="0">
                <a:solidFill>
                  <a:srgbClr val="FFFFFF"/>
                </a:solidFill>
                <a:latin typeface="Georgia"/>
                <a:cs typeface="Georgia"/>
              </a:rPr>
              <a:t> </a:t>
            </a:r>
            <a:r>
              <a:rPr sz="2200" spc="-75" dirty="0">
                <a:solidFill>
                  <a:srgbClr val="FFFFFF"/>
                </a:solidFill>
                <a:latin typeface="Georgia"/>
                <a:cs typeface="Georgia"/>
              </a:rPr>
              <a:t>wrappers</a:t>
            </a:r>
            <a:r>
              <a:rPr sz="2200" spc="30" dirty="0">
                <a:solidFill>
                  <a:srgbClr val="FFFFFF"/>
                </a:solidFill>
                <a:latin typeface="Georgia"/>
                <a:cs typeface="Georgia"/>
              </a:rPr>
              <a:t> </a:t>
            </a:r>
            <a:r>
              <a:rPr sz="2200" spc="-60" dirty="0">
                <a:solidFill>
                  <a:srgbClr val="FFFFFF"/>
                </a:solidFill>
                <a:latin typeface="Georgia"/>
                <a:cs typeface="Georgia"/>
              </a:rPr>
              <a:t>for</a:t>
            </a:r>
            <a:r>
              <a:rPr sz="2200" spc="35" dirty="0">
                <a:solidFill>
                  <a:srgbClr val="FFFFFF"/>
                </a:solidFill>
                <a:latin typeface="Georgia"/>
                <a:cs typeface="Georgia"/>
              </a:rPr>
              <a:t> </a:t>
            </a:r>
            <a:r>
              <a:rPr sz="2200" spc="-30" dirty="0">
                <a:solidFill>
                  <a:srgbClr val="FFFFFF"/>
                </a:solidFill>
                <a:latin typeface="Georgia"/>
                <a:cs typeface="Georgia"/>
              </a:rPr>
              <a:t>OpenSSL's </a:t>
            </a:r>
            <a:r>
              <a:rPr sz="2200" spc="-25" dirty="0">
                <a:solidFill>
                  <a:srgbClr val="FFFFFF"/>
                </a:solidFill>
                <a:latin typeface="Georgia"/>
                <a:cs typeface="Georgia"/>
              </a:rPr>
              <a:t> </a:t>
            </a:r>
            <a:r>
              <a:rPr sz="2200" spc="-50" dirty="0">
                <a:solidFill>
                  <a:srgbClr val="FFFFFF"/>
                </a:solidFill>
                <a:latin typeface="Georgia"/>
                <a:cs typeface="Georgia"/>
              </a:rPr>
              <a:t>hash,</a:t>
            </a:r>
            <a:r>
              <a:rPr sz="2200" spc="20" dirty="0">
                <a:solidFill>
                  <a:srgbClr val="FFFFFF"/>
                </a:solidFill>
                <a:latin typeface="Georgia"/>
                <a:cs typeface="Georgia"/>
              </a:rPr>
              <a:t> </a:t>
            </a:r>
            <a:r>
              <a:rPr sz="2200" spc="-45" dirty="0">
                <a:solidFill>
                  <a:srgbClr val="FFFFFF"/>
                </a:solidFill>
                <a:latin typeface="Georgia"/>
                <a:cs typeface="Georgia"/>
              </a:rPr>
              <a:t>hmac,</a:t>
            </a:r>
            <a:r>
              <a:rPr sz="2200" spc="30" dirty="0">
                <a:solidFill>
                  <a:srgbClr val="FFFFFF"/>
                </a:solidFill>
                <a:latin typeface="Georgia"/>
                <a:cs typeface="Georgia"/>
              </a:rPr>
              <a:t> </a:t>
            </a:r>
            <a:r>
              <a:rPr sz="2200" spc="-75" dirty="0">
                <a:solidFill>
                  <a:srgbClr val="FFFFFF"/>
                </a:solidFill>
                <a:latin typeface="Georgia"/>
                <a:cs typeface="Georgia"/>
              </a:rPr>
              <a:t>cipher,</a:t>
            </a:r>
            <a:r>
              <a:rPr sz="2200" spc="30" dirty="0">
                <a:solidFill>
                  <a:srgbClr val="FFFFFF"/>
                </a:solidFill>
                <a:latin typeface="Georgia"/>
                <a:cs typeface="Georgia"/>
              </a:rPr>
              <a:t> </a:t>
            </a:r>
            <a:r>
              <a:rPr sz="2200" spc="-70" dirty="0">
                <a:solidFill>
                  <a:srgbClr val="FFFFFF"/>
                </a:solidFill>
                <a:latin typeface="Georgia"/>
                <a:cs typeface="Georgia"/>
              </a:rPr>
              <a:t>decipher,</a:t>
            </a:r>
            <a:r>
              <a:rPr sz="2200" spc="30" dirty="0">
                <a:solidFill>
                  <a:srgbClr val="FFFFFF"/>
                </a:solidFill>
                <a:latin typeface="Georgia"/>
                <a:cs typeface="Georgia"/>
              </a:rPr>
              <a:t> </a:t>
            </a:r>
            <a:r>
              <a:rPr sz="2200" spc="-70" dirty="0">
                <a:solidFill>
                  <a:srgbClr val="FFFFFF"/>
                </a:solidFill>
                <a:latin typeface="Georgia"/>
                <a:cs typeface="Georgia"/>
              </a:rPr>
              <a:t>sign</a:t>
            </a:r>
            <a:r>
              <a:rPr sz="2200" spc="30"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50" dirty="0">
                <a:solidFill>
                  <a:srgbClr val="FFFFFF"/>
                </a:solidFill>
                <a:latin typeface="Georgia"/>
                <a:cs typeface="Georgia"/>
              </a:rPr>
              <a:t>verify</a:t>
            </a:r>
            <a:r>
              <a:rPr sz="2200" spc="30" dirty="0">
                <a:solidFill>
                  <a:srgbClr val="FFFFFF"/>
                </a:solidFill>
                <a:latin typeface="Georgia"/>
                <a:cs typeface="Georgia"/>
              </a:rPr>
              <a:t> </a:t>
            </a:r>
            <a:r>
              <a:rPr sz="2200" spc="-65" dirty="0">
                <a:solidFill>
                  <a:srgbClr val="FFFFFF"/>
                </a:solidFill>
                <a:latin typeface="Georgia"/>
                <a:cs typeface="Georgia"/>
              </a:rPr>
              <a:t>methods.</a:t>
            </a:r>
            <a:endParaRPr sz="2200" dirty="0">
              <a:latin typeface="Georgia"/>
              <a:cs typeface="Georgia"/>
            </a:endParaRPr>
          </a:p>
          <a:p>
            <a:pPr marL="12700">
              <a:lnSpc>
                <a:spcPts val="2130"/>
              </a:lnSpc>
              <a:spcBef>
                <a:spcPts val="2175"/>
              </a:spcBef>
              <a:tabLst>
                <a:tab pos="561340" algn="l"/>
                <a:tab pos="179578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crypto</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'crypto'</a:t>
            </a:r>
            <a:r>
              <a:rPr sz="1800" dirty="0">
                <a:solidFill>
                  <a:srgbClr val="262626"/>
                </a:solidFill>
                <a:latin typeface="Courier New"/>
                <a:cs typeface="Courier New"/>
              </a:rPr>
              <a:t>);</a:t>
            </a:r>
            <a:endParaRPr sz="1800" dirty="0">
              <a:latin typeface="Courier New"/>
              <a:cs typeface="Courier New"/>
            </a:endParaRPr>
          </a:p>
          <a:p>
            <a:pPr marL="12700">
              <a:lnSpc>
                <a:spcPts val="2130"/>
              </a:lnSpc>
              <a:tabLst>
                <a:tab pos="561340" algn="l"/>
                <a:tab pos="972819" algn="l"/>
                <a:tab pos="1247140" algn="l"/>
              </a:tabLst>
            </a:pPr>
            <a:r>
              <a:rPr sz="1800" b="1" dirty="0">
                <a:solidFill>
                  <a:srgbClr val="0F7001"/>
                </a:solidFill>
                <a:latin typeface="Courier New"/>
                <a:cs typeface="Courier New"/>
              </a:rPr>
              <a:t>var	</a:t>
            </a:r>
            <a:r>
              <a:rPr sz="1800" dirty="0">
                <a:solidFill>
                  <a:srgbClr val="262626"/>
                </a:solidFill>
                <a:latin typeface="Courier New"/>
                <a:cs typeface="Courier New"/>
              </a:rPr>
              <a:t>fs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'fs'</a:t>
            </a:r>
            <a:r>
              <a:rPr sz="1800" dirty="0">
                <a:solidFill>
                  <a:srgbClr val="262626"/>
                </a:solidFill>
                <a:latin typeface="Courier New"/>
                <a:cs typeface="Courier New"/>
              </a:rPr>
              <a:t>);</a:t>
            </a:r>
            <a:endParaRPr sz="1800" dirty="0">
              <a:latin typeface="Courier New"/>
              <a:cs typeface="Courier New"/>
            </a:endParaRPr>
          </a:p>
          <a:p>
            <a:pPr marL="12700" marR="1932939">
              <a:lnSpc>
                <a:spcPct val="99500"/>
              </a:lnSpc>
              <a:spcBef>
                <a:spcPts val="50"/>
              </a:spcBef>
              <a:tabLst>
                <a:tab pos="561340" algn="l"/>
                <a:tab pos="835660" algn="l"/>
                <a:tab pos="1109980" algn="l"/>
                <a:tab pos="1521460" algn="l"/>
                <a:tab pos="1795780" algn="l"/>
              </a:tabLst>
            </a:pPr>
            <a:r>
              <a:rPr sz="1800" b="1" dirty="0">
                <a:solidFill>
                  <a:srgbClr val="0F7001"/>
                </a:solidFill>
                <a:latin typeface="Courier New"/>
                <a:cs typeface="Courier New"/>
              </a:rPr>
              <a:t>var	</a:t>
            </a:r>
            <a:r>
              <a:rPr sz="1800" dirty="0">
                <a:solidFill>
                  <a:srgbClr val="262626"/>
                </a:solidFill>
                <a:latin typeface="Courier New"/>
                <a:cs typeface="Courier New"/>
              </a:rPr>
              <a:t>shasum	</a:t>
            </a:r>
            <a:r>
              <a:rPr sz="1800" dirty="0">
                <a:solidFill>
                  <a:srgbClr val="535353"/>
                </a:solidFill>
                <a:latin typeface="Courier New"/>
                <a:cs typeface="Courier New"/>
              </a:rPr>
              <a:t>=	</a:t>
            </a:r>
            <a:r>
              <a:rPr sz="1800" spc="-5" dirty="0">
                <a:solidFill>
                  <a:srgbClr val="262626"/>
                </a:solidFill>
                <a:latin typeface="Courier New"/>
                <a:cs typeface="Courier New"/>
              </a:rPr>
              <a:t>crypto.createHash(</a:t>
            </a:r>
            <a:r>
              <a:rPr sz="1800" spc="-5" dirty="0">
                <a:solidFill>
                  <a:srgbClr val="A90E1A"/>
                </a:solidFill>
                <a:latin typeface="Courier New"/>
                <a:cs typeface="Courier New"/>
              </a:rPr>
              <a:t>'sha1'</a:t>
            </a:r>
            <a:r>
              <a:rPr sz="1800" spc="-5" dirty="0">
                <a:solidFill>
                  <a:srgbClr val="262626"/>
                </a:solidFill>
                <a:latin typeface="Courier New"/>
                <a:cs typeface="Courier New"/>
              </a:rPr>
              <a:t>); </a:t>
            </a:r>
            <a:r>
              <a:rPr sz="1800" spc="-1070" dirty="0">
                <a:solidFill>
                  <a:srgbClr val="262626"/>
                </a:solidFill>
                <a:latin typeface="Courier New"/>
                <a:cs typeface="Courier New"/>
              </a:rPr>
              <a:t> </a:t>
            </a:r>
            <a:r>
              <a:rPr sz="1800" b="1" dirty="0">
                <a:solidFill>
                  <a:srgbClr val="0F7001"/>
                </a:solidFill>
                <a:latin typeface="Courier New"/>
                <a:cs typeface="Courier New"/>
              </a:rPr>
              <a:t>var	</a:t>
            </a:r>
            <a:r>
              <a:rPr sz="1800" dirty="0">
                <a:solidFill>
                  <a:srgbClr val="262626"/>
                </a:solidFill>
                <a:latin typeface="Courier New"/>
                <a:cs typeface="Courier New"/>
              </a:rPr>
              <a:t>s	</a:t>
            </a:r>
            <a:r>
              <a:rPr sz="1800" dirty="0">
                <a:solidFill>
                  <a:srgbClr val="535353"/>
                </a:solidFill>
                <a:latin typeface="Courier New"/>
                <a:cs typeface="Courier New"/>
              </a:rPr>
              <a:t>=	</a:t>
            </a:r>
            <a:r>
              <a:rPr sz="1800" spc="-5" dirty="0">
                <a:solidFill>
                  <a:srgbClr val="262626"/>
                </a:solidFill>
                <a:latin typeface="Courier New"/>
                <a:cs typeface="Courier New"/>
              </a:rPr>
              <a:t>fs.ReadStream(</a:t>
            </a:r>
            <a:r>
              <a:rPr sz="1800" spc="-5" dirty="0">
                <a:solidFill>
                  <a:srgbClr val="A90E1A"/>
                </a:solidFill>
                <a:latin typeface="Courier New"/>
                <a:cs typeface="Courier New"/>
              </a:rPr>
              <a:t>'file.txt'</a:t>
            </a:r>
            <a:r>
              <a:rPr sz="1800" spc="-5" dirty="0">
                <a:solidFill>
                  <a:srgbClr val="262626"/>
                </a:solidFill>
                <a:latin typeface="Courier New"/>
                <a:cs typeface="Courier New"/>
              </a:rPr>
              <a:t>); </a:t>
            </a:r>
            <a:r>
              <a:rPr sz="1800" dirty="0">
                <a:solidFill>
                  <a:srgbClr val="262626"/>
                </a:solidFill>
                <a:latin typeface="Courier New"/>
                <a:cs typeface="Courier New"/>
              </a:rPr>
              <a:t> s.on(</a:t>
            </a:r>
            <a:r>
              <a:rPr sz="1800" dirty="0">
                <a:solidFill>
                  <a:srgbClr val="A90E1A"/>
                </a:solidFill>
                <a:latin typeface="Courier New"/>
                <a:cs typeface="Courier New"/>
              </a:rPr>
              <a:t>'data'</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(d)</a:t>
            </a:r>
            <a:r>
              <a:rPr sz="1800" spc="-10" dirty="0">
                <a:solidFill>
                  <a:srgbClr val="262626"/>
                </a:solidFill>
                <a:latin typeface="Courier New"/>
                <a:cs typeface="Courier New"/>
              </a:rPr>
              <a:t> </a:t>
            </a:r>
            <a:r>
              <a:rPr sz="1800" dirty="0">
                <a:solidFill>
                  <a:srgbClr val="262626"/>
                </a:solidFill>
                <a:latin typeface="Courier New"/>
                <a:cs typeface="Courier New"/>
              </a:rPr>
              <a:t>{</a:t>
            </a:r>
            <a:endParaRPr sz="1800" dirty="0">
              <a:latin typeface="Courier New"/>
              <a:cs typeface="Courier New"/>
            </a:endParaRPr>
          </a:p>
          <a:p>
            <a:pPr marL="287020">
              <a:lnSpc>
                <a:spcPts val="2100"/>
              </a:lnSpc>
            </a:pPr>
            <a:r>
              <a:rPr sz="1800" dirty="0">
                <a:solidFill>
                  <a:srgbClr val="262626"/>
                </a:solidFill>
                <a:latin typeface="Courier New"/>
                <a:cs typeface="Courier New"/>
              </a:rPr>
              <a:t>shasum.update(d);</a:t>
            </a:r>
            <a:endParaRPr sz="1800" dirty="0">
              <a:latin typeface="Courier New"/>
              <a:cs typeface="Courier New"/>
            </a:endParaRPr>
          </a:p>
          <a:p>
            <a:pPr marL="12700">
              <a:lnSpc>
                <a:spcPct val="100000"/>
              </a:lnSpc>
              <a:spcBef>
                <a:spcPts val="40"/>
              </a:spcBef>
            </a:pPr>
            <a:r>
              <a:rPr sz="1800" dirty="0">
                <a:solidFill>
                  <a:srgbClr val="262626"/>
                </a:solidFill>
                <a:latin typeface="Courier New"/>
                <a:cs typeface="Courier New"/>
              </a:rPr>
              <a:t>});</a:t>
            </a:r>
            <a:endParaRPr sz="1800" dirty="0">
              <a:latin typeface="Courier New"/>
              <a:cs typeface="Courier New"/>
            </a:endParaRPr>
          </a:p>
          <a:p>
            <a:pPr marL="12700">
              <a:lnSpc>
                <a:spcPts val="2130"/>
              </a:lnSpc>
              <a:spcBef>
                <a:spcPts val="40"/>
              </a:spcBef>
              <a:tabLst>
                <a:tab pos="1658620" algn="l"/>
              </a:tabLst>
            </a:pPr>
            <a:r>
              <a:rPr sz="1800" dirty="0">
                <a:solidFill>
                  <a:srgbClr val="262626"/>
                </a:solidFill>
                <a:latin typeface="Courier New"/>
                <a:cs typeface="Courier New"/>
              </a:rPr>
              <a:t>s.on(</a:t>
            </a:r>
            <a:r>
              <a:rPr sz="1800" dirty="0">
                <a:solidFill>
                  <a:srgbClr val="A90E1A"/>
                </a:solidFill>
                <a:latin typeface="Courier New"/>
                <a:cs typeface="Courier New"/>
              </a:rPr>
              <a:t>'end'</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a:t>
            </a:r>
            <a:r>
              <a:rPr sz="1800" spc="-45" dirty="0">
                <a:solidFill>
                  <a:srgbClr val="262626"/>
                </a:solidFill>
                <a:latin typeface="Courier New"/>
                <a:cs typeface="Courier New"/>
              </a:rPr>
              <a:t> </a:t>
            </a:r>
            <a:r>
              <a:rPr sz="1800" dirty="0">
                <a:solidFill>
                  <a:srgbClr val="262626"/>
                </a:solidFill>
                <a:latin typeface="Courier New"/>
                <a:cs typeface="Courier New"/>
              </a:rPr>
              <a:t>{</a:t>
            </a:r>
            <a:endParaRPr sz="1800" dirty="0">
              <a:latin typeface="Courier New"/>
              <a:cs typeface="Courier New"/>
            </a:endParaRPr>
          </a:p>
          <a:p>
            <a:pPr marL="287020" marR="2755900">
              <a:lnSpc>
                <a:spcPts val="2200"/>
              </a:lnSpc>
              <a:spcBef>
                <a:spcPts val="10"/>
              </a:spcBef>
              <a:tabLst>
                <a:tab pos="835660" algn="l"/>
                <a:tab pos="1109980" algn="l"/>
                <a:tab pos="1384300" algn="l"/>
                <a:tab pos="2481580" algn="l"/>
                <a:tab pos="2893060" algn="l"/>
                <a:tab pos="4265295" algn="l"/>
              </a:tabLst>
            </a:pPr>
            <a:r>
              <a:rPr sz="1800" b="1" dirty="0">
                <a:solidFill>
                  <a:srgbClr val="0F7001"/>
                </a:solidFill>
                <a:latin typeface="Courier New"/>
                <a:cs typeface="Courier New"/>
              </a:rPr>
              <a:t>var	</a:t>
            </a:r>
            <a:r>
              <a:rPr sz="1800" dirty="0">
                <a:solidFill>
                  <a:srgbClr val="262626"/>
                </a:solidFill>
                <a:latin typeface="Courier New"/>
                <a:cs typeface="Courier New"/>
              </a:rPr>
              <a:t>d	</a:t>
            </a:r>
            <a:r>
              <a:rPr sz="1800" dirty="0">
                <a:solidFill>
                  <a:srgbClr val="535353"/>
                </a:solidFill>
                <a:latin typeface="Courier New"/>
                <a:cs typeface="Courier New"/>
              </a:rPr>
              <a:t>=	</a:t>
            </a:r>
            <a:r>
              <a:rPr sz="1800" spc="-5" dirty="0">
                <a:solidFill>
                  <a:srgbClr val="262626"/>
                </a:solidFill>
                <a:latin typeface="Courier New"/>
                <a:cs typeface="Courier New"/>
              </a:rPr>
              <a:t>shasum.digest(</a:t>
            </a:r>
            <a:r>
              <a:rPr sz="1800" spc="-5" dirty="0">
                <a:solidFill>
                  <a:srgbClr val="A90E1A"/>
                </a:solidFill>
                <a:latin typeface="Courier New"/>
                <a:cs typeface="Courier New"/>
              </a:rPr>
              <a:t>'hex'</a:t>
            </a:r>
            <a:r>
              <a:rPr sz="1800" spc="-5" dirty="0">
                <a:solidFill>
                  <a:srgbClr val="262626"/>
                </a:solidFill>
                <a:latin typeface="Courier New"/>
                <a:cs typeface="Courier New"/>
              </a:rPr>
              <a:t>); </a:t>
            </a:r>
            <a:r>
              <a:rPr sz="1800" dirty="0">
                <a:solidFill>
                  <a:srgbClr val="262626"/>
                </a:solidFill>
                <a:latin typeface="Courier New"/>
                <a:cs typeface="Courier New"/>
              </a:rPr>
              <a:t> console.log</a:t>
            </a:r>
            <a:r>
              <a:rPr sz="1800" spc="-5" dirty="0">
                <a:solidFill>
                  <a:srgbClr val="262626"/>
                </a:solidFill>
                <a:latin typeface="Courier New"/>
                <a:cs typeface="Courier New"/>
              </a:rPr>
              <a:t>(</a:t>
            </a:r>
            <a:r>
              <a:rPr sz="1800" dirty="0">
                <a:solidFill>
                  <a:srgbClr val="262626"/>
                </a:solidFill>
                <a:latin typeface="Courier New"/>
                <a:cs typeface="Courier New"/>
              </a:rPr>
              <a:t>d </a:t>
            </a:r>
            <a:r>
              <a:rPr sz="1800" dirty="0">
                <a:solidFill>
                  <a:srgbClr val="535353"/>
                </a:solidFill>
                <a:latin typeface="Courier New"/>
                <a:cs typeface="Courier New"/>
              </a:rPr>
              <a:t>+	</a:t>
            </a:r>
            <a:r>
              <a:rPr sz="1800" dirty="0">
                <a:solidFill>
                  <a:srgbClr val="A90E1A"/>
                </a:solidFill>
                <a:latin typeface="Courier New"/>
                <a:cs typeface="Courier New"/>
              </a:rPr>
              <a:t>'	file.txt'	</a:t>
            </a:r>
            <a:r>
              <a:rPr sz="1800" dirty="0">
                <a:solidFill>
                  <a:srgbClr val="262626"/>
                </a:solidFill>
                <a:latin typeface="Courier New"/>
                <a:cs typeface="Courier New"/>
              </a:rPr>
              <a:t>);</a:t>
            </a:r>
            <a:endParaRPr sz="1800" dirty="0">
              <a:latin typeface="Courier New"/>
              <a:cs typeface="Courier New"/>
            </a:endParaRPr>
          </a:p>
          <a:p>
            <a:pPr marL="12700">
              <a:lnSpc>
                <a:spcPts val="2120"/>
              </a:lnSpc>
            </a:pPr>
            <a:r>
              <a:rPr sz="1800" dirty="0">
                <a:solidFill>
                  <a:srgbClr val="262626"/>
                </a:solidFill>
                <a:latin typeface="Courier New"/>
                <a:cs typeface="Courier New"/>
              </a:rPr>
              <a:t>});</a:t>
            </a:r>
            <a:endParaRPr sz="1800" dirty="0">
              <a:latin typeface="Courier New"/>
              <a:cs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29494" y="440573"/>
            <a:ext cx="2689167" cy="906087"/>
          </a:xfrm>
          <a:prstGeom prst="rect">
            <a:avLst/>
          </a:prstGeom>
        </p:spPr>
      </p:pic>
      <p:sp>
        <p:nvSpPr>
          <p:cNvPr id="3" name="object 3"/>
          <p:cNvSpPr txBox="1">
            <a:spLocks noGrp="1"/>
          </p:cNvSpPr>
          <p:nvPr>
            <p:ph type="title"/>
          </p:nvPr>
        </p:nvSpPr>
        <p:spPr>
          <a:xfrm>
            <a:off x="3308061" y="457499"/>
            <a:ext cx="2531745" cy="756920"/>
          </a:xfrm>
          <a:prstGeom prst="rect">
            <a:avLst/>
          </a:prstGeom>
        </p:spPr>
        <p:txBody>
          <a:bodyPr vert="horz" wrap="square" lIns="0" tIns="12700" rIns="0" bIns="0" rtlCol="0">
            <a:spAutoFit/>
          </a:bodyPr>
          <a:lstStyle/>
          <a:p>
            <a:pPr marL="12700">
              <a:lnSpc>
                <a:spcPct val="100000"/>
              </a:lnSpc>
              <a:spcBef>
                <a:spcPts val="100"/>
              </a:spcBef>
            </a:pPr>
            <a:r>
              <a:rPr spc="-20" dirty="0"/>
              <a:t>De</a:t>
            </a:r>
            <a:r>
              <a:rPr spc="-25" dirty="0"/>
              <a:t>b</a:t>
            </a:r>
            <a:r>
              <a:rPr spc="-114" dirty="0"/>
              <a:t>u</a:t>
            </a:r>
            <a:r>
              <a:rPr spc="-100" dirty="0"/>
              <a:t>g</a:t>
            </a:r>
            <a:r>
              <a:rPr spc="-165" dirty="0"/>
              <a:t>g</a:t>
            </a:r>
            <a:r>
              <a:rPr spc="-200" dirty="0"/>
              <a:t>er</a:t>
            </a:r>
          </a:p>
        </p:txBody>
      </p:sp>
      <p:grpSp>
        <p:nvGrpSpPr>
          <p:cNvPr id="4" name="object 4"/>
          <p:cNvGrpSpPr/>
          <p:nvPr/>
        </p:nvGrpSpPr>
        <p:grpSpPr>
          <a:xfrm>
            <a:off x="681643" y="1882832"/>
            <a:ext cx="7747634" cy="1467485"/>
            <a:chOff x="681643" y="1882832"/>
            <a:chExt cx="7747634" cy="1467485"/>
          </a:xfrm>
        </p:grpSpPr>
        <p:pic>
          <p:nvPicPr>
            <p:cNvPr id="5" name="object 5"/>
            <p:cNvPicPr/>
            <p:nvPr/>
          </p:nvPicPr>
          <p:blipFill>
            <a:blip r:embed="rId3" cstate="print"/>
            <a:stretch>
              <a:fillRect/>
            </a:stretch>
          </p:blipFill>
          <p:spPr>
            <a:xfrm>
              <a:off x="681643" y="1882832"/>
              <a:ext cx="7747461" cy="465512"/>
            </a:xfrm>
            <a:prstGeom prst="rect">
              <a:avLst/>
            </a:prstGeom>
          </p:spPr>
        </p:pic>
        <p:pic>
          <p:nvPicPr>
            <p:cNvPr id="6" name="object 6"/>
            <p:cNvPicPr/>
            <p:nvPr/>
          </p:nvPicPr>
          <p:blipFill>
            <a:blip r:embed="rId4" cstate="print"/>
            <a:stretch>
              <a:fillRect/>
            </a:stretch>
          </p:blipFill>
          <p:spPr>
            <a:xfrm>
              <a:off x="1026621" y="2215341"/>
              <a:ext cx="6928657" cy="461356"/>
            </a:xfrm>
            <a:prstGeom prst="rect">
              <a:avLst/>
            </a:prstGeom>
          </p:spPr>
        </p:pic>
        <p:pic>
          <p:nvPicPr>
            <p:cNvPr id="7" name="object 7"/>
            <p:cNvPicPr/>
            <p:nvPr/>
          </p:nvPicPr>
          <p:blipFill>
            <a:blip r:embed="rId5" cstate="print"/>
            <a:stretch>
              <a:fillRect/>
            </a:stretch>
          </p:blipFill>
          <p:spPr>
            <a:xfrm>
              <a:off x="1026621" y="2543693"/>
              <a:ext cx="6687588" cy="465512"/>
            </a:xfrm>
            <a:prstGeom prst="rect">
              <a:avLst/>
            </a:prstGeom>
          </p:spPr>
        </p:pic>
        <p:pic>
          <p:nvPicPr>
            <p:cNvPr id="8" name="object 8"/>
            <p:cNvPicPr/>
            <p:nvPr/>
          </p:nvPicPr>
          <p:blipFill>
            <a:blip r:embed="rId6" cstate="print"/>
            <a:stretch>
              <a:fillRect/>
            </a:stretch>
          </p:blipFill>
          <p:spPr>
            <a:xfrm>
              <a:off x="1039090" y="2888672"/>
              <a:ext cx="4759036" cy="461356"/>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grpSp>
      <p:sp>
        <p:nvSpPr>
          <p:cNvPr id="10" name="object 10"/>
          <p:cNvSpPr txBox="1"/>
          <p:nvPr/>
        </p:nvSpPr>
        <p:spPr>
          <a:xfrm>
            <a:off x="1107439" y="1902161"/>
            <a:ext cx="7259320" cy="1363980"/>
          </a:xfrm>
          <a:prstGeom prst="rect">
            <a:avLst/>
          </a:prstGeom>
        </p:spPr>
        <p:txBody>
          <a:bodyPr vert="horz" wrap="square" lIns="0" tIns="13335" rIns="0" bIns="0" rtlCol="0">
            <a:spAutoFit/>
          </a:bodyPr>
          <a:lstStyle/>
          <a:p>
            <a:pPr marL="12700" marR="5080">
              <a:lnSpc>
                <a:spcPct val="99700"/>
              </a:lnSpc>
              <a:spcBef>
                <a:spcPts val="105"/>
              </a:spcBef>
            </a:pPr>
            <a:r>
              <a:rPr sz="2200" spc="-65" dirty="0">
                <a:solidFill>
                  <a:srgbClr val="FFFFFF"/>
                </a:solidFill>
                <a:latin typeface="Georgia"/>
                <a:cs typeface="Georgia"/>
              </a:rPr>
              <a:t>V8</a:t>
            </a:r>
            <a:r>
              <a:rPr sz="2200" spc="30" dirty="0">
                <a:solidFill>
                  <a:srgbClr val="FFFFFF"/>
                </a:solidFill>
                <a:latin typeface="Georgia"/>
                <a:cs typeface="Georgia"/>
              </a:rPr>
              <a:t> </a:t>
            </a:r>
            <a:r>
              <a:rPr sz="2200" spc="-55" dirty="0">
                <a:solidFill>
                  <a:srgbClr val="FFFFFF"/>
                </a:solidFill>
                <a:latin typeface="Georgia"/>
                <a:cs typeface="Georgia"/>
              </a:rPr>
              <a:t>comes</a:t>
            </a:r>
            <a:r>
              <a:rPr sz="2200" spc="25" dirty="0">
                <a:solidFill>
                  <a:srgbClr val="FFFFFF"/>
                </a:solidFill>
                <a:latin typeface="Georgia"/>
                <a:cs typeface="Georgia"/>
              </a:rPr>
              <a:t> </a:t>
            </a:r>
            <a:r>
              <a:rPr sz="2200" spc="-35" dirty="0">
                <a:solidFill>
                  <a:srgbClr val="FFFFFF"/>
                </a:solidFill>
                <a:latin typeface="Georgia"/>
                <a:cs typeface="Georgia"/>
              </a:rPr>
              <a:t>with</a:t>
            </a:r>
            <a:r>
              <a:rPr sz="2200" spc="35"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65" dirty="0">
                <a:solidFill>
                  <a:srgbClr val="FFFFFF"/>
                </a:solidFill>
                <a:latin typeface="Georgia"/>
                <a:cs typeface="Georgia"/>
              </a:rPr>
              <a:t>extensive</a:t>
            </a:r>
            <a:r>
              <a:rPr sz="2200" spc="35" dirty="0">
                <a:solidFill>
                  <a:srgbClr val="FFFFFF"/>
                </a:solidFill>
                <a:latin typeface="Georgia"/>
                <a:cs typeface="Georgia"/>
              </a:rPr>
              <a:t> </a:t>
            </a:r>
            <a:r>
              <a:rPr sz="2200" spc="-75" dirty="0">
                <a:solidFill>
                  <a:srgbClr val="FFFFFF"/>
                </a:solidFill>
                <a:latin typeface="Georgia"/>
                <a:cs typeface="Georgia"/>
              </a:rPr>
              <a:t>debugger</a:t>
            </a:r>
            <a:r>
              <a:rPr sz="2200" spc="30" dirty="0">
                <a:solidFill>
                  <a:srgbClr val="FFFFFF"/>
                </a:solidFill>
                <a:latin typeface="Georgia"/>
                <a:cs typeface="Georgia"/>
              </a:rPr>
              <a:t> </a:t>
            </a:r>
            <a:r>
              <a:rPr sz="2200" spc="-30" dirty="0">
                <a:solidFill>
                  <a:srgbClr val="FFFFFF"/>
                </a:solidFill>
                <a:latin typeface="Georgia"/>
                <a:cs typeface="Georgia"/>
              </a:rPr>
              <a:t>which</a:t>
            </a:r>
            <a:r>
              <a:rPr sz="2200" spc="35"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60" dirty="0">
                <a:solidFill>
                  <a:srgbClr val="FFFFFF"/>
                </a:solidFill>
                <a:latin typeface="Georgia"/>
                <a:cs typeface="Georgia"/>
              </a:rPr>
              <a:t>accessible</a:t>
            </a:r>
            <a:r>
              <a:rPr sz="2200" spc="35" dirty="0">
                <a:solidFill>
                  <a:srgbClr val="FFFFFF"/>
                </a:solidFill>
                <a:latin typeface="Georgia"/>
                <a:cs typeface="Georgia"/>
              </a:rPr>
              <a:t> </a:t>
            </a:r>
            <a:r>
              <a:rPr sz="2200" spc="-85" dirty="0">
                <a:solidFill>
                  <a:srgbClr val="FFFFFF"/>
                </a:solidFill>
                <a:latin typeface="Georgia"/>
                <a:cs typeface="Georgia"/>
              </a:rPr>
              <a:t>out- </a:t>
            </a:r>
            <a:r>
              <a:rPr sz="2200" spc="-515" dirty="0">
                <a:solidFill>
                  <a:srgbClr val="FFFFFF"/>
                </a:solidFill>
                <a:latin typeface="Georgia"/>
                <a:cs typeface="Georgia"/>
              </a:rPr>
              <a:t> </a:t>
            </a:r>
            <a:r>
              <a:rPr sz="2200" spc="-75" dirty="0">
                <a:solidFill>
                  <a:srgbClr val="FFFFFF"/>
                </a:solidFill>
                <a:latin typeface="Georgia"/>
                <a:cs typeface="Georgia"/>
              </a:rPr>
              <a:t>of-process</a:t>
            </a:r>
            <a:r>
              <a:rPr sz="2200" spc="30" dirty="0">
                <a:solidFill>
                  <a:srgbClr val="FFFFFF"/>
                </a:solidFill>
                <a:latin typeface="Georgia"/>
                <a:cs typeface="Georgia"/>
              </a:rPr>
              <a:t> </a:t>
            </a:r>
            <a:r>
              <a:rPr sz="2200" spc="-20" dirty="0">
                <a:solidFill>
                  <a:srgbClr val="FFFFFF"/>
                </a:solidFill>
                <a:latin typeface="Georgia"/>
                <a:cs typeface="Georgia"/>
              </a:rPr>
              <a:t>via</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0" dirty="0">
                <a:solidFill>
                  <a:srgbClr val="FFFFFF"/>
                </a:solidFill>
                <a:latin typeface="Georgia"/>
                <a:cs typeface="Georgia"/>
              </a:rPr>
              <a:t>simple</a:t>
            </a:r>
            <a:r>
              <a:rPr sz="2200" spc="30" dirty="0">
                <a:solidFill>
                  <a:srgbClr val="FFFFFF"/>
                </a:solidFill>
                <a:latin typeface="Georgia"/>
                <a:cs typeface="Georgia"/>
              </a:rPr>
              <a:t> </a:t>
            </a:r>
            <a:r>
              <a:rPr sz="2200" spc="65" dirty="0">
                <a:solidFill>
                  <a:srgbClr val="FFFFFF"/>
                </a:solidFill>
                <a:latin typeface="Georgia"/>
                <a:cs typeface="Georgia"/>
              </a:rPr>
              <a:t>TCP</a:t>
            </a:r>
            <a:r>
              <a:rPr sz="2200" spc="30" dirty="0">
                <a:solidFill>
                  <a:srgbClr val="FFFFFF"/>
                </a:solidFill>
                <a:latin typeface="Georgia"/>
                <a:cs typeface="Georgia"/>
              </a:rPr>
              <a:t> </a:t>
            </a:r>
            <a:r>
              <a:rPr sz="2200" spc="-35" dirty="0">
                <a:solidFill>
                  <a:srgbClr val="FFFFFF"/>
                </a:solidFill>
                <a:latin typeface="Georgia"/>
                <a:cs typeface="Georgia"/>
              </a:rPr>
              <a:t>protocol.</a:t>
            </a:r>
            <a:r>
              <a:rPr sz="2200" spc="25" dirty="0">
                <a:solidFill>
                  <a:srgbClr val="FFFFFF"/>
                </a:solidFill>
                <a:latin typeface="Georgia"/>
                <a:cs typeface="Georgia"/>
              </a:rPr>
              <a:t> </a:t>
            </a:r>
            <a:r>
              <a:rPr sz="2200" spc="-5" dirty="0">
                <a:solidFill>
                  <a:srgbClr val="FFFFFF"/>
                </a:solidFill>
                <a:latin typeface="Georgia"/>
                <a:cs typeface="Georgia"/>
              </a:rPr>
              <a:t>Node</a:t>
            </a:r>
            <a:r>
              <a:rPr sz="2200" spc="30" dirty="0">
                <a:solidFill>
                  <a:srgbClr val="FFFFFF"/>
                </a:solidFill>
                <a:latin typeface="Georgia"/>
                <a:cs typeface="Georgia"/>
              </a:rPr>
              <a:t> </a:t>
            </a:r>
            <a:r>
              <a:rPr sz="2200" spc="-70" dirty="0">
                <a:solidFill>
                  <a:srgbClr val="FFFFFF"/>
                </a:solidFill>
                <a:latin typeface="Georgia"/>
                <a:cs typeface="Georgia"/>
              </a:rPr>
              <a:t>has</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80" dirty="0">
                <a:solidFill>
                  <a:srgbClr val="FFFFFF"/>
                </a:solidFill>
                <a:latin typeface="Georgia"/>
                <a:cs typeface="Georgia"/>
              </a:rPr>
              <a:t>built-in </a:t>
            </a:r>
            <a:r>
              <a:rPr sz="2200" spc="-75" dirty="0">
                <a:solidFill>
                  <a:srgbClr val="FFFFFF"/>
                </a:solidFill>
                <a:latin typeface="Georgia"/>
                <a:cs typeface="Georgia"/>
              </a:rPr>
              <a:t> </a:t>
            </a:r>
            <a:r>
              <a:rPr sz="2200" spc="-55" dirty="0">
                <a:solidFill>
                  <a:srgbClr val="FFFFFF"/>
                </a:solidFill>
                <a:latin typeface="Georgia"/>
                <a:cs typeface="Georgia"/>
              </a:rPr>
              <a:t>client</a:t>
            </a:r>
            <a:r>
              <a:rPr sz="2200" spc="50" dirty="0">
                <a:solidFill>
                  <a:srgbClr val="FFFFFF"/>
                </a:solidFill>
                <a:latin typeface="Georgia"/>
                <a:cs typeface="Georgia"/>
              </a:rPr>
              <a:t> </a:t>
            </a:r>
            <a:r>
              <a:rPr sz="2200" spc="-60" dirty="0">
                <a:solidFill>
                  <a:srgbClr val="FFFFFF"/>
                </a:solidFill>
                <a:latin typeface="Georgia"/>
                <a:cs typeface="Georgia"/>
              </a:rPr>
              <a:t>for</a:t>
            </a:r>
            <a:r>
              <a:rPr sz="2200" spc="55" dirty="0">
                <a:solidFill>
                  <a:srgbClr val="FFFFFF"/>
                </a:solidFill>
                <a:latin typeface="Georgia"/>
                <a:cs typeface="Georgia"/>
              </a:rPr>
              <a:t> </a:t>
            </a:r>
            <a:r>
              <a:rPr sz="2200" spc="-75" dirty="0">
                <a:solidFill>
                  <a:srgbClr val="FFFFFF"/>
                </a:solidFill>
                <a:latin typeface="Georgia"/>
                <a:cs typeface="Georgia"/>
              </a:rPr>
              <a:t>this</a:t>
            </a:r>
            <a:r>
              <a:rPr sz="2200" spc="55" dirty="0">
                <a:solidFill>
                  <a:srgbClr val="FFFFFF"/>
                </a:solidFill>
                <a:latin typeface="Georgia"/>
                <a:cs typeface="Georgia"/>
              </a:rPr>
              <a:t> </a:t>
            </a:r>
            <a:r>
              <a:rPr sz="2200" spc="-85" dirty="0">
                <a:solidFill>
                  <a:srgbClr val="FFFFFF"/>
                </a:solidFill>
                <a:latin typeface="Georgia"/>
                <a:cs typeface="Georgia"/>
              </a:rPr>
              <a:t>debugger.</a:t>
            </a:r>
            <a:r>
              <a:rPr sz="2200" spc="55" dirty="0">
                <a:solidFill>
                  <a:srgbClr val="FFFFFF"/>
                </a:solidFill>
                <a:latin typeface="Georgia"/>
                <a:cs typeface="Georgia"/>
              </a:rPr>
              <a:t> </a:t>
            </a:r>
            <a:r>
              <a:rPr sz="2200" spc="-55" dirty="0">
                <a:solidFill>
                  <a:srgbClr val="FFFFFF"/>
                </a:solidFill>
                <a:latin typeface="Georgia"/>
                <a:cs typeface="Georgia"/>
              </a:rPr>
              <a:t>To</a:t>
            </a:r>
            <a:r>
              <a:rPr sz="2200" spc="55" dirty="0">
                <a:solidFill>
                  <a:srgbClr val="FFFFFF"/>
                </a:solidFill>
                <a:latin typeface="Georgia"/>
                <a:cs typeface="Georgia"/>
              </a:rPr>
              <a:t> </a:t>
            </a:r>
            <a:r>
              <a:rPr sz="2200" spc="-75" dirty="0">
                <a:solidFill>
                  <a:srgbClr val="FFFFFF"/>
                </a:solidFill>
                <a:latin typeface="Georgia"/>
                <a:cs typeface="Georgia"/>
              </a:rPr>
              <a:t>use</a:t>
            </a:r>
            <a:r>
              <a:rPr sz="2200" spc="55" dirty="0">
                <a:solidFill>
                  <a:srgbClr val="FFFFFF"/>
                </a:solidFill>
                <a:latin typeface="Georgia"/>
                <a:cs typeface="Georgia"/>
              </a:rPr>
              <a:t> </a:t>
            </a:r>
            <a:r>
              <a:rPr sz="2200" spc="-70" dirty="0">
                <a:solidFill>
                  <a:srgbClr val="FFFFFF"/>
                </a:solidFill>
                <a:latin typeface="Georgia"/>
                <a:cs typeface="Georgia"/>
              </a:rPr>
              <a:t>this,</a:t>
            </a:r>
            <a:r>
              <a:rPr sz="2200" spc="55" dirty="0">
                <a:solidFill>
                  <a:srgbClr val="FFFFFF"/>
                </a:solidFill>
                <a:latin typeface="Georgia"/>
                <a:cs typeface="Georgia"/>
              </a:rPr>
              <a:t> </a:t>
            </a:r>
            <a:r>
              <a:rPr sz="2200" spc="-85" dirty="0">
                <a:solidFill>
                  <a:srgbClr val="FFFFFF"/>
                </a:solidFill>
                <a:latin typeface="Georgia"/>
                <a:cs typeface="Georgia"/>
              </a:rPr>
              <a:t>start</a:t>
            </a:r>
            <a:r>
              <a:rPr sz="2200" spc="50" dirty="0">
                <a:solidFill>
                  <a:srgbClr val="FFFFFF"/>
                </a:solidFill>
                <a:latin typeface="Georgia"/>
                <a:cs typeface="Georgia"/>
              </a:rPr>
              <a:t> </a:t>
            </a:r>
            <a:r>
              <a:rPr sz="2200" spc="-5" dirty="0">
                <a:solidFill>
                  <a:srgbClr val="FFFFFF"/>
                </a:solidFill>
                <a:latin typeface="Georgia"/>
                <a:cs typeface="Georgia"/>
              </a:rPr>
              <a:t>Node</a:t>
            </a:r>
            <a:r>
              <a:rPr sz="2200" spc="55" dirty="0">
                <a:solidFill>
                  <a:srgbClr val="FFFFFF"/>
                </a:solidFill>
                <a:latin typeface="Georgia"/>
                <a:cs typeface="Georgia"/>
              </a:rPr>
              <a:t> </a:t>
            </a:r>
            <a:r>
              <a:rPr sz="2200" spc="-35" dirty="0">
                <a:solidFill>
                  <a:srgbClr val="FFFFFF"/>
                </a:solidFill>
                <a:latin typeface="Georgia"/>
                <a:cs typeface="Georgia"/>
              </a:rPr>
              <a:t>with</a:t>
            </a:r>
            <a:r>
              <a:rPr sz="2200" spc="55" dirty="0">
                <a:solidFill>
                  <a:srgbClr val="FFFFFF"/>
                </a:solidFill>
                <a:latin typeface="Georgia"/>
                <a:cs typeface="Georgia"/>
              </a:rPr>
              <a:t> </a:t>
            </a:r>
            <a:r>
              <a:rPr sz="2200" spc="-75" dirty="0">
                <a:solidFill>
                  <a:srgbClr val="FFFFFF"/>
                </a:solidFill>
                <a:latin typeface="Georgia"/>
                <a:cs typeface="Georgia"/>
              </a:rPr>
              <a:t>the </a:t>
            </a:r>
            <a:r>
              <a:rPr sz="2200" spc="-70" dirty="0">
                <a:solidFill>
                  <a:srgbClr val="FFFFFF"/>
                </a:solidFill>
                <a:latin typeface="Georgia"/>
                <a:cs typeface="Georgia"/>
              </a:rPr>
              <a:t> debug</a:t>
            </a:r>
            <a:r>
              <a:rPr sz="2200" spc="30" dirty="0">
                <a:solidFill>
                  <a:srgbClr val="FFFFFF"/>
                </a:solidFill>
                <a:latin typeface="Georgia"/>
                <a:cs typeface="Georgia"/>
              </a:rPr>
              <a:t> </a:t>
            </a:r>
            <a:r>
              <a:rPr sz="2200" spc="-75" dirty="0">
                <a:solidFill>
                  <a:srgbClr val="FFFFFF"/>
                </a:solidFill>
                <a:latin typeface="Georgia"/>
                <a:cs typeface="Georgia"/>
              </a:rPr>
              <a:t>argument;</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80" dirty="0">
                <a:solidFill>
                  <a:srgbClr val="FFFFFF"/>
                </a:solidFill>
                <a:latin typeface="Georgia"/>
                <a:cs typeface="Georgia"/>
              </a:rPr>
              <a:t>prompt</a:t>
            </a:r>
            <a:r>
              <a:rPr sz="2200" spc="30" dirty="0">
                <a:solidFill>
                  <a:srgbClr val="FFFFFF"/>
                </a:solidFill>
                <a:latin typeface="Georgia"/>
                <a:cs typeface="Georgia"/>
              </a:rPr>
              <a:t> </a:t>
            </a:r>
            <a:r>
              <a:rPr sz="2200" spc="-15" dirty="0">
                <a:solidFill>
                  <a:srgbClr val="FFFFFF"/>
                </a:solidFill>
                <a:latin typeface="Georgia"/>
                <a:cs typeface="Georgia"/>
              </a:rPr>
              <a:t>will</a:t>
            </a:r>
            <a:r>
              <a:rPr sz="2200" spc="30" dirty="0">
                <a:solidFill>
                  <a:srgbClr val="FFFFFF"/>
                </a:solidFill>
                <a:latin typeface="Georgia"/>
                <a:cs typeface="Georgia"/>
              </a:rPr>
              <a:t> </a:t>
            </a:r>
            <a:r>
              <a:rPr sz="2200" spc="-75" dirty="0">
                <a:solidFill>
                  <a:srgbClr val="FFFFFF"/>
                </a:solidFill>
                <a:latin typeface="Georgia"/>
                <a:cs typeface="Georgia"/>
              </a:rPr>
              <a:t>appear:</a:t>
            </a:r>
            <a:endParaRPr sz="2200">
              <a:latin typeface="Georgia"/>
              <a:cs typeface="Georgia"/>
            </a:endParaRPr>
          </a:p>
        </p:txBody>
      </p:sp>
      <p:grpSp>
        <p:nvGrpSpPr>
          <p:cNvPr id="11" name="object 11"/>
          <p:cNvGrpSpPr/>
          <p:nvPr/>
        </p:nvGrpSpPr>
        <p:grpSpPr>
          <a:xfrm>
            <a:off x="778906" y="3473948"/>
            <a:ext cx="7790180" cy="1219835"/>
            <a:chOff x="778906" y="3473948"/>
            <a:chExt cx="7790180" cy="1219835"/>
          </a:xfrm>
        </p:grpSpPr>
        <p:sp>
          <p:nvSpPr>
            <p:cNvPr id="12" name="object 12"/>
            <p:cNvSpPr/>
            <p:nvPr/>
          </p:nvSpPr>
          <p:spPr>
            <a:xfrm>
              <a:off x="788431" y="3483472"/>
              <a:ext cx="7771130" cy="1200785"/>
            </a:xfrm>
            <a:custGeom>
              <a:avLst/>
              <a:gdLst/>
              <a:ahLst/>
              <a:cxnLst/>
              <a:rect l="l" t="t" r="r" b="b"/>
              <a:pathLst>
                <a:path w="7771130" h="1200785">
                  <a:moveTo>
                    <a:pt x="7770811" y="0"/>
                  </a:moveTo>
                  <a:lnTo>
                    <a:pt x="0" y="0"/>
                  </a:lnTo>
                  <a:lnTo>
                    <a:pt x="0" y="1200329"/>
                  </a:lnTo>
                  <a:lnTo>
                    <a:pt x="7770811" y="1200329"/>
                  </a:lnTo>
                  <a:lnTo>
                    <a:pt x="7770811" y="0"/>
                  </a:lnTo>
                  <a:close/>
                </a:path>
              </a:pathLst>
            </a:custGeom>
            <a:solidFill>
              <a:srgbClr val="FFFFFF"/>
            </a:solidFill>
          </p:spPr>
          <p:txBody>
            <a:bodyPr wrap="square" lIns="0" tIns="0" rIns="0" bIns="0" rtlCol="0"/>
            <a:lstStyle/>
            <a:p>
              <a:endParaRPr/>
            </a:p>
          </p:txBody>
        </p:sp>
        <p:sp>
          <p:nvSpPr>
            <p:cNvPr id="13" name="object 13"/>
            <p:cNvSpPr/>
            <p:nvPr/>
          </p:nvSpPr>
          <p:spPr>
            <a:xfrm>
              <a:off x="788431" y="3483473"/>
              <a:ext cx="7771130" cy="1200785"/>
            </a:xfrm>
            <a:custGeom>
              <a:avLst/>
              <a:gdLst/>
              <a:ahLst/>
              <a:cxnLst/>
              <a:rect l="l" t="t" r="r" b="b"/>
              <a:pathLst>
                <a:path w="7771130" h="1200785">
                  <a:moveTo>
                    <a:pt x="0" y="0"/>
                  </a:moveTo>
                  <a:lnTo>
                    <a:pt x="7770810" y="0"/>
                  </a:lnTo>
                  <a:lnTo>
                    <a:pt x="7770810" y="1200328"/>
                  </a:lnTo>
                  <a:lnTo>
                    <a:pt x="0" y="1200328"/>
                  </a:lnTo>
                  <a:lnTo>
                    <a:pt x="0" y="0"/>
                  </a:lnTo>
                  <a:close/>
                </a:path>
              </a:pathLst>
            </a:custGeom>
            <a:ln w="19049">
              <a:solidFill>
                <a:srgbClr val="000000"/>
              </a:solidFill>
            </a:ln>
          </p:spPr>
          <p:txBody>
            <a:bodyPr wrap="square" lIns="0" tIns="0" rIns="0" bIns="0" rtlCol="0"/>
            <a:lstStyle/>
            <a:p>
              <a:endParaRPr/>
            </a:p>
          </p:txBody>
        </p:sp>
      </p:grpSp>
      <p:sp>
        <p:nvSpPr>
          <p:cNvPr id="14" name="object 14"/>
          <p:cNvSpPr txBox="1"/>
          <p:nvPr/>
        </p:nvSpPr>
        <p:spPr>
          <a:xfrm>
            <a:off x="788431" y="3483473"/>
            <a:ext cx="7771130" cy="1200785"/>
          </a:xfrm>
          <a:prstGeom prst="rect">
            <a:avLst/>
          </a:prstGeom>
        </p:spPr>
        <p:txBody>
          <a:bodyPr vert="horz" wrap="square" lIns="0" tIns="45720" rIns="0" bIns="0" rtlCol="0">
            <a:spAutoFit/>
          </a:bodyPr>
          <a:lstStyle/>
          <a:p>
            <a:pPr marL="91440">
              <a:lnSpc>
                <a:spcPts val="2130"/>
              </a:lnSpc>
              <a:spcBef>
                <a:spcPts val="360"/>
              </a:spcBef>
              <a:tabLst>
                <a:tab pos="1874520" algn="l"/>
              </a:tabLst>
            </a:pPr>
            <a:r>
              <a:rPr sz="1800" spc="-5" dirty="0">
                <a:solidFill>
                  <a:srgbClr val="757575"/>
                </a:solidFill>
                <a:latin typeface="Courier New"/>
                <a:cs typeface="Courier New"/>
              </a:rPr>
              <a:t>//node</a:t>
            </a:r>
            <a:r>
              <a:rPr sz="1800" dirty="0">
                <a:solidFill>
                  <a:srgbClr val="757575"/>
                </a:solidFill>
                <a:latin typeface="Courier New"/>
                <a:cs typeface="Courier New"/>
              </a:rPr>
              <a:t> debug	debugger.js</a:t>
            </a:r>
            <a:endParaRPr sz="1800">
              <a:latin typeface="Courier New"/>
              <a:cs typeface="Courier New"/>
            </a:endParaRPr>
          </a:p>
          <a:p>
            <a:pPr marL="548640" marR="4516120" indent="-457200">
              <a:lnSpc>
                <a:spcPts val="2200"/>
              </a:lnSpc>
              <a:spcBef>
                <a:spcPts val="10"/>
              </a:spcBef>
              <a:tabLst>
                <a:tab pos="640080" algn="l"/>
                <a:tab pos="1325880" algn="l"/>
              </a:tabLst>
            </a:pPr>
            <a:r>
              <a:rPr sz="1800" b="1" dirty="0">
                <a:solidFill>
                  <a:srgbClr val="107902"/>
                </a:solidFill>
                <a:latin typeface="Courier New"/>
                <a:cs typeface="Courier New"/>
              </a:rPr>
              <a:t>for		</a:t>
            </a:r>
            <a:r>
              <a:rPr sz="1800" dirty="0">
                <a:solidFill>
                  <a:srgbClr val="262626"/>
                </a:solidFill>
                <a:latin typeface="Courier New"/>
                <a:cs typeface="Courier New"/>
              </a:rPr>
              <a:t>(</a:t>
            </a:r>
            <a:r>
              <a:rPr sz="1800" b="1" dirty="0">
                <a:solidFill>
                  <a:srgbClr val="107902"/>
                </a:solidFill>
                <a:latin typeface="Courier New"/>
                <a:cs typeface="Courier New"/>
              </a:rPr>
              <a:t>var	</a:t>
            </a:r>
            <a:r>
              <a:rPr sz="1800" dirty="0">
                <a:solidFill>
                  <a:srgbClr val="262626"/>
                </a:solidFill>
                <a:latin typeface="Courier New"/>
                <a:cs typeface="Courier New"/>
              </a:rPr>
              <a:t>i=</a:t>
            </a:r>
            <a:r>
              <a:rPr sz="1800" b="1" dirty="0">
                <a:solidFill>
                  <a:srgbClr val="0000D5"/>
                </a:solidFill>
                <a:latin typeface="Courier New"/>
                <a:cs typeface="Courier New"/>
              </a:rPr>
              <a:t>0</a:t>
            </a:r>
            <a:r>
              <a:rPr sz="1800" dirty="0">
                <a:solidFill>
                  <a:srgbClr val="262626"/>
                </a:solidFill>
                <a:latin typeface="Courier New"/>
                <a:cs typeface="Courier New"/>
              </a:rPr>
              <a:t>;i&lt;</a:t>
            </a:r>
            <a:r>
              <a:rPr sz="1800" b="1" dirty="0">
                <a:solidFill>
                  <a:srgbClr val="0000D5"/>
                </a:solidFill>
                <a:latin typeface="Courier New"/>
                <a:cs typeface="Courier New"/>
              </a:rPr>
              <a:t>10</a:t>
            </a:r>
            <a:r>
              <a:rPr sz="1800" dirty="0">
                <a:solidFill>
                  <a:srgbClr val="262626"/>
                </a:solidFill>
                <a:latin typeface="Courier New"/>
                <a:cs typeface="Courier New"/>
              </a:rPr>
              <a:t>;i++){  console.log(i);</a:t>
            </a:r>
            <a:endParaRPr sz="1800">
              <a:latin typeface="Courier New"/>
              <a:cs typeface="Courier New"/>
            </a:endParaRPr>
          </a:p>
          <a:p>
            <a:pPr marL="91440">
              <a:lnSpc>
                <a:spcPts val="2020"/>
              </a:lnSpc>
            </a:pPr>
            <a:r>
              <a:rPr sz="1800" dirty="0">
                <a:solidFill>
                  <a:srgbClr val="262626"/>
                </a:solidFill>
                <a:latin typeface="Courier New"/>
                <a:cs typeface="Courier New"/>
              </a:rPr>
              <a:t>}</a:t>
            </a:r>
            <a:endParaRPr sz="180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9697" y="440573"/>
            <a:ext cx="1496291" cy="906087"/>
          </a:xfrm>
          <a:prstGeom prst="rect">
            <a:avLst/>
          </a:prstGeom>
        </p:spPr>
      </p:pic>
      <p:sp>
        <p:nvSpPr>
          <p:cNvPr id="3" name="object 3"/>
          <p:cNvSpPr txBox="1">
            <a:spLocks noGrp="1"/>
          </p:cNvSpPr>
          <p:nvPr>
            <p:ph type="title"/>
          </p:nvPr>
        </p:nvSpPr>
        <p:spPr>
          <a:xfrm>
            <a:off x="3897271" y="457499"/>
            <a:ext cx="1353185" cy="756920"/>
          </a:xfrm>
          <a:prstGeom prst="rect">
            <a:avLst/>
          </a:prstGeom>
        </p:spPr>
        <p:txBody>
          <a:bodyPr vert="horz" wrap="square" lIns="0" tIns="12700" rIns="0" bIns="0" rtlCol="0">
            <a:spAutoFit/>
          </a:bodyPr>
          <a:lstStyle/>
          <a:p>
            <a:pPr marL="12700">
              <a:lnSpc>
                <a:spcPct val="100000"/>
              </a:lnSpc>
              <a:spcBef>
                <a:spcPts val="100"/>
              </a:spcBef>
            </a:pPr>
            <a:r>
              <a:rPr spc="160" dirty="0"/>
              <a:t>DNS</a:t>
            </a:r>
          </a:p>
        </p:txBody>
      </p:sp>
      <p:grpSp>
        <p:nvGrpSpPr>
          <p:cNvPr id="4" name="object 4"/>
          <p:cNvGrpSpPr/>
          <p:nvPr/>
        </p:nvGrpSpPr>
        <p:grpSpPr>
          <a:xfrm>
            <a:off x="681643" y="1882832"/>
            <a:ext cx="7569200" cy="1480185"/>
            <a:chOff x="681643" y="1882832"/>
            <a:chExt cx="7569200" cy="1480185"/>
          </a:xfrm>
        </p:grpSpPr>
        <p:pic>
          <p:nvPicPr>
            <p:cNvPr id="5" name="object 5"/>
            <p:cNvPicPr/>
            <p:nvPr/>
          </p:nvPicPr>
          <p:blipFill>
            <a:blip r:embed="rId3" cstate="print"/>
            <a:stretch>
              <a:fillRect/>
            </a:stretch>
          </p:blipFill>
          <p:spPr>
            <a:xfrm>
              <a:off x="681643" y="1882832"/>
              <a:ext cx="7531329" cy="465512"/>
            </a:xfrm>
            <a:prstGeom prst="rect">
              <a:avLst/>
            </a:prstGeom>
          </p:spPr>
        </p:pic>
        <p:pic>
          <p:nvPicPr>
            <p:cNvPr id="6" name="object 6"/>
            <p:cNvPicPr/>
            <p:nvPr/>
          </p:nvPicPr>
          <p:blipFill>
            <a:blip r:embed="rId4" cstate="print"/>
            <a:stretch>
              <a:fillRect/>
            </a:stretch>
          </p:blipFill>
          <p:spPr>
            <a:xfrm>
              <a:off x="1055716" y="2215341"/>
              <a:ext cx="1375756" cy="461356"/>
            </a:xfrm>
            <a:prstGeom prst="rect">
              <a:avLst/>
            </a:prstGeom>
          </p:spPr>
        </p:pic>
        <p:pic>
          <p:nvPicPr>
            <p:cNvPr id="7" name="object 7"/>
            <p:cNvPicPr/>
            <p:nvPr/>
          </p:nvPicPr>
          <p:blipFill>
            <a:blip r:embed="rId5" cstate="print"/>
            <a:stretch>
              <a:fillRect/>
            </a:stretch>
          </p:blipFill>
          <p:spPr>
            <a:xfrm>
              <a:off x="1051559" y="2730730"/>
              <a:ext cx="236912" cy="236912"/>
            </a:xfrm>
            <a:prstGeom prst="rect">
              <a:avLst/>
            </a:prstGeom>
          </p:spPr>
        </p:pic>
        <p:pic>
          <p:nvPicPr>
            <p:cNvPr id="8" name="object 8"/>
            <p:cNvPicPr/>
            <p:nvPr/>
          </p:nvPicPr>
          <p:blipFill>
            <a:blip r:embed="rId6" cstate="print"/>
            <a:stretch>
              <a:fillRect/>
            </a:stretch>
          </p:blipFill>
          <p:spPr>
            <a:xfrm>
              <a:off x="1026621" y="2543694"/>
              <a:ext cx="7223759" cy="515389"/>
            </a:xfrm>
            <a:prstGeom prst="rect">
              <a:avLst/>
            </a:prstGeom>
          </p:spPr>
        </p:pic>
        <p:pic>
          <p:nvPicPr>
            <p:cNvPr id="9" name="object 9"/>
            <p:cNvPicPr/>
            <p:nvPr/>
          </p:nvPicPr>
          <p:blipFill>
            <a:blip r:embed="rId7" cstate="print"/>
            <a:stretch>
              <a:fillRect/>
            </a:stretch>
          </p:blipFill>
          <p:spPr>
            <a:xfrm>
              <a:off x="1392382" y="2921923"/>
              <a:ext cx="2872046" cy="440574"/>
            </a:xfrm>
            <a:prstGeom prst="rect">
              <a:avLst/>
            </a:prstGeom>
          </p:spPr>
        </p:pic>
        <p:pic>
          <p:nvPicPr>
            <p:cNvPr id="10" name="object 10"/>
            <p:cNvPicPr/>
            <p:nvPr/>
          </p:nvPicPr>
          <p:blipFill>
            <a:blip r:embed="rId8" cstate="print"/>
            <a:stretch>
              <a:fillRect/>
            </a:stretch>
          </p:blipFill>
          <p:spPr>
            <a:xfrm>
              <a:off x="777239" y="2007994"/>
              <a:ext cx="186266" cy="186266"/>
            </a:xfrm>
            <a:prstGeom prst="rect">
              <a:avLst/>
            </a:prstGeom>
          </p:spPr>
        </p:pic>
        <p:pic>
          <p:nvPicPr>
            <p:cNvPr id="11" name="object 11"/>
            <p:cNvPicPr/>
            <p:nvPr/>
          </p:nvPicPr>
          <p:blipFill>
            <a:blip r:embed="rId8" cstate="print"/>
            <a:stretch>
              <a:fillRect/>
            </a:stretch>
          </p:blipFill>
          <p:spPr>
            <a:xfrm>
              <a:off x="1120139" y="2736128"/>
              <a:ext cx="169333" cy="169333"/>
            </a:xfrm>
            <a:prstGeom prst="rect">
              <a:avLst/>
            </a:prstGeom>
          </p:spPr>
        </p:pic>
      </p:grpSp>
      <p:sp>
        <p:nvSpPr>
          <p:cNvPr id="12" name="object 12"/>
          <p:cNvSpPr txBox="1"/>
          <p:nvPr/>
        </p:nvSpPr>
        <p:spPr>
          <a:xfrm>
            <a:off x="1107439" y="1902161"/>
            <a:ext cx="7066280" cy="1371600"/>
          </a:xfrm>
          <a:prstGeom prst="rect">
            <a:avLst/>
          </a:prstGeom>
        </p:spPr>
        <p:txBody>
          <a:bodyPr vert="horz" wrap="square" lIns="0" tIns="27939" rIns="0" bIns="0" rtlCol="0">
            <a:spAutoFit/>
          </a:bodyPr>
          <a:lstStyle/>
          <a:p>
            <a:pPr marL="12700" marR="50165">
              <a:lnSpc>
                <a:spcPts val="2600"/>
              </a:lnSpc>
              <a:spcBef>
                <a:spcPts val="219"/>
              </a:spcBef>
            </a:pPr>
            <a:r>
              <a:rPr sz="2200" spc="-30" dirty="0">
                <a:solidFill>
                  <a:srgbClr val="FFFFFF"/>
                </a:solidFill>
                <a:latin typeface="Georgia"/>
                <a:cs typeface="Georgia"/>
              </a:rPr>
              <a:t>This</a:t>
            </a:r>
            <a:r>
              <a:rPr sz="2200" spc="25" dirty="0">
                <a:solidFill>
                  <a:srgbClr val="FFFFFF"/>
                </a:solidFill>
                <a:latin typeface="Georgia"/>
                <a:cs typeface="Georgia"/>
              </a:rPr>
              <a:t> </a:t>
            </a:r>
            <a:r>
              <a:rPr sz="2200" spc="-50" dirty="0">
                <a:solidFill>
                  <a:srgbClr val="FFFFFF"/>
                </a:solidFill>
                <a:latin typeface="Georgia"/>
                <a:cs typeface="Georgia"/>
              </a:rPr>
              <a:t>module</a:t>
            </a:r>
            <a:r>
              <a:rPr sz="2200" spc="25" dirty="0">
                <a:solidFill>
                  <a:srgbClr val="FFFFFF"/>
                </a:solidFill>
                <a:latin typeface="Georgia"/>
                <a:cs typeface="Georgia"/>
              </a:rPr>
              <a:t> </a:t>
            </a:r>
            <a:r>
              <a:rPr sz="2200" spc="-60" dirty="0">
                <a:solidFill>
                  <a:srgbClr val="FFFFFF"/>
                </a:solidFill>
                <a:latin typeface="Georgia"/>
                <a:cs typeface="Georgia"/>
              </a:rPr>
              <a:t>contains</a:t>
            </a:r>
            <a:r>
              <a:rPr sz="2200" spc="30" dirty="0">
                <a:solidFill>
                  <a:srgbClr val="FFFFFF"/>
                </a:solidFill>
                <a:latin typeface="Georgia"/>
                <a:cs typeface="Georgia"/>
              </a:rPr>
              <a:t> </a:t>
            </a:r>
            <a:r>
              <a:rPr sz="2200" spc="-60" dirty="0">
                <a:solidFill>
                  <a:srgbClr val="FFFFFF"/>
                </a:solidFill>
                <a:latin typeface="Georgia"/>
                <a:cs typeface="Georgia"/>
              </a:rPr>
              <a:t>functions</a:t>
            </a:r>
            <a:r>
              <a:rPr sz="2200" spc="25" dirty="0">
                <a:solidFill>
                  <a:srgbClr val="FFFFFF"/>
                </a:solidFill>
                <a:latin typeface="Georgia"/>
                <a:cs typeface="Georgia"/>
              </a:rPr>
              <a:t> </a:t>
            </a:r>
            <a:r>
              <a:rPr sz="2200" spc="-75" dirty="0">
                <a:solidFill>
                  <a:srgbClr val="FFFFFF"/>
                </a:solidFill>
                <a:latin typeface="Georgia"/>
                <a:cs typeface="Georgia"/>
              </a:rPr>
              <a:t>that</a:t>
            </a:r>
            <a:r>
              <a:rPr sz="2200" spc="25" dirty="0">
                <a:solidFill>
                  <a:srgbClr val="FFFFFF"/>
                </a:solidFill>
                <a:latin typeface="Georgia"/>
                <a:cs typeface="Georgia"/>
              </a:rPr>
              <a:t> </a:t>
            </a:r>
            <a:r>
              <a:rPr sz="2200" spc="-55" dirty="0">
                <a:solidFill>
                  <a:srgbClr val="FFFFFF"/>
                </a:solidFill>
                <a:latin typeface="Georgia"/>
                <a:cs typeface="Georgia"/>
              </a:rPr>
              <a:t>belong</a:t>
            </a:r>
            <a:r>
              <a:rPr sz="2200" spc="30" dirty="0">
                <a:solidFill>
                  <a:srgbClr val="FFFFFF"/>
                </a:solidFill>
                <a:latin typeface="Georgia"/>
                <a:cs typeface="Georgia"/>
              </a:rPr>
              <a:t> </a:t>
            </a:r>
            <a:r>
              <a:rPr sz="2200" spc="-45" dirty="0">
                <a:solidFill>
                  <a:srgbClr val="FFFFFF"/>
                </a:solidFill>
                <a:latin typeface="Georgia"/>
                <a:cs typeface="Georgia"/>
              </a:rPr>
              <a:t>to</a:t>
            </a:r>
            <a:r>
              <a:rPr sz="2200" spc="25" dirty="0">
                <a:solidFill>
                  <a:srgbClr val="FFFFFF"/>
                </a:solidFill>
                <a:latin typeface="Georgia"/>
                <a:cs typeface="Georgia"/>
              </a:rPr>
              <a:t> </a:t>
            </a:r>
            <a:r>
              <a:rPr sz="2200" spc="-25" dirty="0">
                <a:solidFill>
                  <a:srgbClr val="FFFFFF"/>
                </a:solidFill>
                <a:latin typeface="Georgia"/>
                <a:cs typeface="Georgia"/>
              </a:rPr>
              <a:t>two</a:t>
            </a:r>
            <a:r>
              <a:rPr sz="2200" spc="30" dirty="0">
                <a:solidFill>
                  <a:srgbClr val="FFFFFF"/>
                </a:solidFill>
                <a:latin typeface="Georgia"/>
                <a:cs typeface="Georgia"/>
              </a:rPr>
              <a:t> </a:t>
            </a:r>
            <a:r>
              <a:rPr sz="2200" spc="-70" dirty="0">
                <a:solidFill>
                  <a:srgbClr val="FFFFFF"/>
                </a:solidFill>
                <a:latin typeface="Georgia"/>
                <a:cs typeface="Georgia"/>
              </a:rPr>
              <a:t>different </a:t>
            </a:r>
            <a:r>
              <a:rPr sz="2200" spc="-515" dirty="0">
                <a:solidFill>
                  <a:srgbClr val="FFFFFF"/>
                </a:solidFill>
                <a:latin typeface="Georgia"/>
                <a:cs typeface="Georgia"/>
              </a:rPr>
              <a:t> </a:t>
            </a:r>
            <a:r>
              <a:rPr sz="2200" spc="-60" dirty="0">
                <a:solidFill>
                  <a:srgbClr val="FFFFFF"/>
                </a:solidFill>
                <a:latin typeface="Georgia"/>
                <a:cs typeface="Georgia"/>
              </a:rPr>
              <a:t>categories:</a:t>
            </a:r>
            <a:endParaRPr sz="2200">
              <a:latin typeface="Georgia"/>
              <a:cs typeface="Georgia"/>
            </a:endParaRPr>
          </a:p>
          <a:p>
            <a:pPr marL="355600" marR="5080" indent="-6350">
              <a:lnSpc>
                <a:spcPct val="100000"/>
              </a:lnSpc>
              <a:spcBef>
                <a:spcPts val="480"/>
              </a:spcBef>
            </a:pPr>
            <a:r>
              <a:rPr sz="2000" spc="-45" dirty="0">
                <a:solidFill>
                  <a:srgbClr val="FFFFFF"/>
                </a:solidFill>
                <a:latin typeface="Georgia"/>
                <a:cs typeface="Georgia"/>
              </a:rPr>
              <a:t>Functions</a:t>
            </a:r>
            <a:r>
              <a:rPr sz="2000" spc="30" dirty="0">
                <a:solidFill>
                  <a:srgbClr val="FFFFFF"/>
                </a:solidFill>
                <a:latin typeface="Georgia"/>
                <a:cs typeface="Georgia"/>
              </a:rPr>
              <a:t> </a:t>
            </a:r>
            <a:r>
              <a:rPr sz="2000" spc="-70" dirty="0">
                <a:solidFill>
                  <a:srgbClr val="FFFFFF"/>
                </a:solidFill>
                <a:latin typeface="Georgia"/>
                <a:cs typeface="Georgia"/>
              </a:rPr>
              <a:t>that</a:t>
            </a:r>
            <a:r>
              <a:rPr sz="2000" spc="35" dirty="0">
                <a:solidFill>
                  <a:srgbClr val="FFFFFF"/>
                </a:solidFill>
                <a:latin typeface="Georgia"/>
                <a:cs typeface="Georgia"/>
              </a:rPr>
              <a:t> </a:t>
            </a:r>
            <a:r>
              <a:rPr sz="2000" spc="-65" dirty="0">
                <a:solidFill>
                  <a:srgbClr val="FFFFFF"/>
                </a:solidFill>
                <a:latin typeface="Georgia"/>
                <a:cs typeface="Georgia"/>
              </a:rPr>
              <a:t>use</a:t>
            </a:r>
            <a:r>
              <a:rPr sz="2000" spc="30" dirty="0">
                <a:solidFill>
                  <a:srgbClr val="FFFFFF"/>
                </a:solidFill>
                <a:latin typeface="Georgia"/>
                <a:cs typeface="Georgia"/>
              </a:rPr>
              <a:t> </a:t>
            </a:r>
            <a:r>
              <a:rPr sz="2000" spc="-70" dirty="0">
                <a:solidFill>
                  <a:srgbClr val="FFFFFF"/>
                </a:solidFill>
                <a:latin typeface="Georgia"/>
                <a:cs typeface="Georgia"/>
              </a:rPr>
              <a:t>the</a:t>
            </a:r>
            <a:r>
              <a:rPr sz="2000" spc="35" dirty="0">
                <a:solidFill>
                  <a:srgbClr val="FFFFFF"/>
                </a:solidFill>
                <a:latin typeface="Georgia"/>
                <a:cs typeface="Georgia"/>
              </a:rPr>
              <a:t> </a:t>
            </a:r>
            <a:r>
              <a:rPr sz="2000" spc="-55" dirty="0">
                <a:solidFill>
                  <a:srgbClr val="FFFFFF"/>
                </a:solidFill>
                <a:latin typeface="Georgia"/>
                <a:cs typeface="Georgia"/>
              </a:rPr>
              <a:t>underlying</a:t>
            </a:r>
            <a:r>
              <a:rPr sz="2000" spc="30" dirty="0">
                <a:solidFill>
                  <a:srgbClr val="FFFFFF"/>
                </a:solidFill>
                <a:latin typeface="Georgia"/>
                <a:cs typeface="Georgia"/>
              </a:rPr>
              <a:t> </a:t>
            </a:r>
            <a:r>
              <a:rPr sz="2000" spc="-60" dirty="0">
                <a:solidFill>
                  <a:srgbClr val="FFFFFF"/>
                </a:solidFill>
                <a:latin typeface="Georgia"/>
                <a:cs typeface="Georgia"/>
              </a:rPr>
              <a:t>operating</a:t>
            </a:r>
            <a:r>
              <a:rPr sz="2000" spc="35" dirty="0">
                <a:solidFill>
                  <a:srgbClr val="FFFFFF"/>
                </a:solidFill>
                <a:latin typeface="Georgia"/>
                <a:cs typeface="Georgia"/>
              </a:rPr>
              <a:t> </a:t>
            </a:r>
            <a:r>
              <a:rPr sz="2000" spc="-65" dirty="0">
                <a:solidFill>
                  <a:srgbClr val="FFFFFF"/>
                </a:solidFill>
                <a:latin typeface="Georgia"/>
                <a:cs typeface="Georgia"/>
              </a:rPr>
              <a:t>system</a:t>
            </a:r>
            <a:r>
              <a:rPr sz="2000" spc="30" dirty="0">
                <a:solidFill>
                  <a:srgbClr val="FFFFFF"/>
                </a:solidFill>
                <a:latin typeface="Georgia"/>
                <a:cs typeface="Georgia"/>
              </a:rPr>
              <a:t> </a:t>
            </a:r>
            <a:r>
              <a:rPr sz="2000" spc="-45" dirty="0">
                <a:solidFill>
                  <a:srgbClr val="FFFFFF"/>
                </a:solidFill>
                <a:latin typeface="Georgia"/>
                <a:cs typeface="Georgia"/>
              </a:rPr>
              <a:t>facilities</a:t>
            </a:r>
            <a:r>
              <a:rPr sz="2000" spc="35" dirty="0">
                <a:solidFill>
                  <a:srgbClr val="FFFFFF"/>
                </a:solidFill>
                <a:latin typeface="Georgia"/>
                <a:cs typeface="Georgia"/>
              </a:rPr>
              <a:t> </a:t>
            </a:r>
            <a:r>
              <a:rPr sz="2000" spc="-45" dirty="0">
                <a:solidFill>
                  <a:srgbClr val="FFFFFF"/>
                </a:solidFill>
                <a:latin typeface="Georgia"/>
                <a:cs typeface="Georgia"/>
              </a:rPr>
              <a:t>to </a:t>
            </a:r>
            <a:r>
              <a:rPr sz="2000" spc="-470" dirty="0">
                <a:solidFill>
                  <a:srgbClr val="FFFFFF"/>
                </a:solidFill>
                <a:latin typeface="Georgia"/>
                <a:cs typeface="Georgia"/>
              </a:rPr>
              <a:t> </a:t>
            </a:r>
            <a:r>
              <a:rPr sz="2000" spc="-65" dirty="0">
                <a:solidFill>
                  <a:srgbClr val="FFFFFF"/>
                </a:solidFill>
                <a:latin typeface="Georgia"/>
                <a:cs typeface="Georgia"/>
              </a:rPr>
              <a:t>perform</a:t>
            </a:r>
            <a:r>
              <a:rPr sz="2000" spc="20" dirty="0">
                <a:solidFill>
                  <a:srgbClr val="FFFFFF"/>
                </a:solidFill>
                <a:latin typeface="Georgia"/>
                <a:cs typeface="Georgia"/>
              </a:rPr>
              <a:t> </a:t>
            </a:r>
            <a:r>
              <a:rPr sz="2000" spc="-60" dirty="0">
                <a:solidFill>
                  <a:srgbClr val="FFFFFF"/>
                </a:solidFill>
                <a:latin typeface="Georgia"/>
                <a:cs typeface="Georgia"/>
              </a:rPr>
              <a:t>name</a:t>
            </a:r>
            <a:r>
              <a:rPr sz="2000" spc="25" dirty="0">
                <a:solidFill>
                  <a:srgbClr val="FFFFFF"/>
                </a:solidFill>
                <a:latin typeface="Georgia"/>
                <a:cs typeface="Georgia"/>
              </a:rPr>
              <a:t> </a:t>
            </a:r>
            <a:r>
              <a:rPr sz="2000" spc="-50" dirty="0">
                <a:solidFill>
                  <a:srgbClr val="FFFFFF"/>
                </a:solidFill>
                <a:latin typeface="Georgia"/>
                <a:cs typeface="Georgia"/>
              </a:rPr>
              <a:t>resolution.</a:t>
            </a:r>
            <a:endParaRPr sz="2000">
              <a:latin typeface="Georgia"/>
              <a:cs typeface="Georgia"/>
            </a:endParaRPr>
          </a:p>
        </p:txBody>
      </p:sp>
      <p:grpSp>
        <p:nvGrpSpPr>
          <p:cNvPr id="13" name="object 13"/>
          <p:cNvGrpSpPr/>
          <p:nvPr/>
        </p:nvGrpSpPr>
        <p:grpSpPr>
          <a:xfrm>
            <a:off x="778906" y="3473948"/>
            <a:ext cx="7790180" cy="1773555"/>
            <a:chOff x="778906" y="3473948"/>
            <a:chExt cx="7790180" cy="1773555"/>
          </a:xfrm>
        </p:grpSpPr>
        <p:sp>
          <p:nvSpPr>
            <p:cNvPr id="14" name="object 14"/>
            <p:cNvSpPr/>
            <p:nvPr/>
          </p:nvSpPr>
          <p:spPr>
            <a:xfrm>
              <a:off x="788431" y="3483472"/>
              <a:ext cx="7771130" cy="1754505"/>
            </a:xfrm>
            <a:custGeom>
              <a:avLst/>
              <a:gdLst/>
              <a:ahLst/>
              <a:cxnLst/>
              <a:rect l="l" t="t" r="r" b="b"/>
              <a:pathLst>
                <a:path w="7771130" h="1754504">
                  <a:moveTo>
                    <a:pt x="7770811" y="0"/>
                  </a:moveTo>
                  <a:lnTo>
                    <a:pt x="0" y="0"/>
                  </a:lnTo>
                  <a:lnTo>
                    <a:pt x="0" y="1754327"/>
                  </a:lnTo>
                  <a:lnTo>
                    <a:pt x="7770811" y="1754327"/>
                  </a:lnTo>
                  <a:lnTo>
                    <a:pt x="7770811" y="0"/>
                  </a:lnTo>
                  <a:close/>
                </a:path>
              </a:pathLst>
            </a:custGeom>
            <a:solidFill>
              <a:srgbClr val="FFFFFF"/>
            </a:solidFill>
          </p:spPr>
          <p:txBody>
            <a:bodyPr wrap="square" lIns="0" tIns="0" rIns="0" bIns="0" rtlCol="0"/>
            <a:lstStyle/>
            <a:p>
              <a:endParaRPr/>
            </a:p>
          </p:txBody>
        </p:sp>
        <p:sp>
          <p:nvSpPr>
            <p:cNvPr id="15" name="object 15"/>
            <p:cNvSpPr/>
            <p:nvPr/>
          </p:nvSpPr>
          <p:spPr>
            <a:xfrm>
              <a:off x="788431" y="3483473"/>
              <a:ext cx="7771130" cy="1754505"/>
            </a:xfrm>
            <a:custGeom>
              <a:avLst/>
              <a:gdLst/>
              <a:ahLst/>
              <a:cxnLst/>
              <a:rect l="l" t="t" r="r" b="b"/>
              <a:pathLst>
                <a:path w="7771130" h="1754504">
                  <a:moveTo>
                    <a:pt x="0" y="0"/>
                  </a:moveTo>
                  <a:lnTo>
                    <a:pt x="7770810" y="0"/>
                  </a:lnTo>
                  <a:lnTo>
                    <a:pt x="7770810" y="1754326"/>
                  </a:lnTo>
                  <a:lnTo>
                    <a:pt x="0" y="1754326"/>
                  </a:lnTo>
                  <a:lnTo>
                    <a:pt x="0" y="0"/>
                  </a:lnTo>
                  <a:close/>
                </a:path>
              </a:pathLst>
            </a:custGeom>
            <a:ln w="19049">
              <a:solidFill>
                <a:srgbClr val="000000"/>
              </a:solidFill>
            </a:ln>
          </p:spPr>
          <p:txBody>
            <a:bodyPr wrap="square" lIns="0" tIns="0" rIns="0" bIns="0" rtlCol="0"/>
            <a:lstStyle/>
            <a:p>
              <a:endParaRPr/>
            </a:p>
          </p:txBody>
        </p:sp>
      </p:grpSp>
      <p:sp>
        <p:nvSpPr>
          <p:cNvPr id="16" name="object 16"/>
          <p:cNvSpPr txBox="1"/>
          <p:nvPr/>
        </p:nvSpPr>
        <p:spPr>
          <a:xfrm>
            <a:off x="788431" y="3483473"/>
            <a:ext cx="7771130" cy="1754505"/>
          </a:xfrm>
          <a:prstGeom prst="rect">
            <a:avLst/>
          </a:prstGeom>
        </p:spPr>
        <p:txBody>
          <a:bodyPr vert="horz" wrap="square" lIns="0" tIns="45720" rIns="0" bIns="0" rtlCol="0">
            <a:spAutoFit/>
          </a:bodyPr>
          <a:lstStyle/>
          <a:p>
            <a:pPr marL="91440">
              <a:lnSpc>
                <a:spcPct val="100000"/>
              </a:lnSpc>
              <a:spcBef>
                <a:spcPts val="360"/>
              </a:spcBef>
              <a:tabLst>
                <a:tab pos="640080" algn="l"/>
                <a:tab pos="1188720" algn="l"/>
                <a:tab pos="1463040" algn="l"/>
              </a:tabLst>
            </a:pPr>
            <a:r>
              <a:rPr sz="1800" b="1" dirty="0">
                <a:solidFill>
                  <a:srgbClr val="0F7001"/>
                </a:solidFill>
                <a:latin typeface="Courier New"/>
                <a:cs typeface="Courier New"/>
              </a:rPr>
              <a:t>var	</a:t>
            </a:r>
            <a:r>
              <a:rPr sz="1800" dirty="0">
                <a:solidFill>
                  <a:srgbClr val="262626"/>
                </a:solidFill>
                <a:latin typeface="Courier New"/>
                <a:cs typeface="Courier New"/>
              </a:rPr>
              <a:t>dns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'dns'</a:t>
            </a:r>
            <a:r>
              <a:rPr sz="1800" dirty="0">
                <a:solidFill>
                  <a:srgbClr val="262626"/>
                </a:solidFill>
                <a:latin typeface="Courier New"/>
                <a:cs typeface="Courier New"/>
              </a:rPr>
              <a:t>);</a:t>
            </a:r>
            <a:endParaRPr sz="1800" dirty="0">
              <a:latin typeface="Courier New"/>
              <a:cs typeface="Courier New"/>
            </a:endParaRPr>
          </a:p>
          <a:p>
            <a:pPr>
              <a:lnSpc>
                <a:spcPct val="100000"/>
              </a:lnSpc>
              <a:spcBef>
                <a:spcPts val="50"/>
              </a:spcBef>
            </a:pPr>
            <a:endParaRPr sz="1950" dirty="0">
              <a:latin typeface="Courier New"/>
              <a:cs typeface="Courier New"/>
            </a:endParaRPr>
          </a:p>
          <a:p>
            <a:pPr marL="91440" marR="675005">
              <a:lnSpc>
                <a:spcPts val="2100"/>
              </a:lnSpc>
              <a:tabLst>
                <a:tab pos="4069079" algn="l"/>
                <a:tab pos="5304155" algn="l"/>
              </a:tabLst>
            </a:pPr>
            <a:r>
              <a:rPr sz="1800" dirty="0">
                <a:solidFill>
                  <a:srgbClr val="262626"/>
                </a:solidFill>
                <a:latin typeface="Courier New"/>
                <a:cs typeface="Courier New"/>
              </a:rPr>
              <a:t>dns.lookup(</a:t>
            </a:r>
            <a:r>
              <a:rPr sz="1800" dirty="0">
                <a:solidFill>
                  <a:srgbClr val="A90E1A"/>
                </a:solidFill>
                <a:latin typeface="Courier New"/>
                <a:cs typeface="Courier New"/>
              </a:rPr>
              <a:t>'www.google.co</a:t>
            </a:r>
            <a:r>
              <a:rPr sz="1800" spc="-5" dirty="0">
                <a:solidFill>
                  <a:srgbClr val="A90E1A"/>
                </a:solidFill>
                <a:latin typeface="Courier New"/>
                <a:cs typeface="Courier New"/>
              </a:rPr>
              <a:t>m</a:t>
            </a:r>
            <a:r>
              <a:rPr sz="1800" dirty="0">
                <a:solidFill>
                  <a:srgbClr val="A90E1A"/>
                </a:solidFill>
                <a:latin typeface="Courier New"/>
                <a:cs typeface="Courier New"/>
              </a:rPr>
              <a:t>'</a:t>
            </a:r>
            <a:r>
              <a:rPr sz="1800" dirty="0">
                <a:solidFill>
                  <a:srgbClr val="262626"/>
                </a:solidFill>
                <a:latin typeface="Courier New"/>
                <a:cs typeface="Courier New"/>
              </a:rPr>
              <a:t>,	</a:t>
            </a:r>
            <a:r>
              <a:rPr sz="1800" b="1" dirty="0">
                <a:solidFill>
                  <a:srgbClr val="0F7001"/>
                </a:solidFill>
                <a:latin typeface="Courier New"/>
                <a:cs typeface="Courier New"/>
              </a:rPr>
              <a:t>function	</a:t>
            </a:r>
            <a:r>
              <a:rPr sz="1800" dirty="0">
                <a:solidFill>
                  <a:srgbClr val="262626"/>
                </a:solidFill>
                <a:latin typeface="Courier New"/>
                <a:cs typeface="Courier New"/>
              </a:rPr>
              <a:t>onLookup</a:t>
            </a:r>
            <a:r>
              <a:rPr sz="1800" spc="-5" dirty="0">
                <a:solidFill>
                  <a:srgbClr val="262626"/>
                </a:solidFill>
                <a:latin typeface="Courier New"/>
                <a:cs typeface="Courier New"/>
              </a:rPr>
              <a:t>(err,  addresses,</a:t>
            </a:r>
            <a:r>
              <a:rPr sz="1800" spc="-10" dirty="0">
                <a:solidFill>
                  <a:srgbClr val="262626"/>
                </a:solidFill>
                <a:latin typeface="Courier New"/>
                <a:cs typeface="Courier New"/>
              </a:rPr>
              <a:t> </a:t>
            </a:r>
            <a:r>
              <a:rPr sz="1800" spc="-5" dirty="0">
                <a:solidFill>
                  <a:srgbClr val="262626"/>
                </a:solidFill>
                <a:latin typeface="Courier New"/>
                <a:cs typeface="Courier New"/>
              </a:rPr>
              <a:t>family)</a:t>
            </a:r>
            <a:r>
              <a:rPr sz="1800" spc="-10" dirty="0">
                <a:solidFill>
                  <a:srgbClr val="262626"/>
                </a:solidFill>
                <a:latin typeface="Courier New"/>
                <a:cs typeface="Courier New"/>
              </a:rPr>
              <a:t> </a:t>
            </a:r>
            <a:r>
              <a:rPr sz="1800" dirty="0">
                <a:solidFill>
                  <a:srgbClr val="262626"/>
                </a:solidFill>
                <a:latin typeface="Courier New"/>
                <a:cs typeface="Courier New"/>
              </a:rPr>
              <a:t>{</a:t>
            </a:r>
            <a:endParaRPr sz="1800" dirty="0">
              <a:latin typeface="Courier New"/>
              <a:cs typeface="Courier New"/>
            </a:endParaRPr>
          </a:p>
          <a:p>
            <a:pPr marL="365760">
              <a:lnSpc>
                <a:spcPts val="2110"/>
              </a:lnSpc>
              <a:tabLst>
                <a:tab pos="3931920" algn="l"/>
              </a:tabLst>
            </a:pPr>
            <a:r>
              <a:rPr sz="1800" dirty="0">
                <a:solidFill>
                  <a:srgbClr val="262626"/>
                </a:solidFill>
                <a:latin typeface="Courier New"/>
                <a:cs typeface="Courier New"/>
              </a:rPr>
              <a:t>console.log(</a:t>
            </a:r>
            <a:r>
              <a:rPr sz="1800" dirty="0">
                <a:solidFill>
                  <a:srgbClr val="A90E1A"/>
                </a:solidFill>
                <a:latin typeface="Courier New"/>
                <a:cs typeface="Courier New"/>
              </a:rPr>
              <a:t>'addresses:'</a:t>
            </a:r>
            <a:r>
              <a:rPr sz="1800" dirty="0">
                <a:solidFill>
                  <a:srgbClr val="262626"/>
                </a:solidFill>
                <a:latin typeface="Courier New"/>
                <a:cs typeface="Courier New"/>
              </a:rPr>
              <a:t>,	addresses);</a:t>
            </a:r>
            <a:endParaRPr sz="1800" dirty="0">
              <a:latin typeface="Courier New"/>
              <a:cs typeface="Courier New"/>
            </a:endParaRPr>
          </a:p>
          <a:p>
            <a:pPr marL="91440">
              <a:lnSpc>
                <a:spcPts val="2130"/>
              </a:lnSpc>
            </a:pPr>
            <a:r>
              <a:rPr sz="1800" dirty="0">
                <a:solidFill>
                  <a:srgbClr val="262626"/>
                </a:solidFill>
                <a:latin typeface="Courier New"/>
                <a:cs typeface="Courier New"/>
              </a:rPr>
              <a:t>});</a:t>
            </a:r>
            <a:endParaRPr sz="1800" dirty="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8094" y="440573"/>
            <a:ext cx="2219497" cy="906087"/>
          </a:xfrm>
          <a:prstGeom prst="rect">
            <a:avLst/>
          </a:prstGeom>
        </p:spPr>
      </p:pic>
      <p:sp>
        <p:nvSpPr>
          <p:cNvPr id="3" name="object 3"/>
          <p:cNvSpPr txBox="1">
            <a:spLocks noGrp="1"/>
          </p:cNvSpPr>
          <p:nvPr>
            <p:ph type="title"/>
          </p:nvPr>
        </p:nvSpPr>
        <p:spPr>
          <a:xfrm>
            <a:off x="3538597" y="457499"/>
            <a:ext cx="2070735" cy="756920"/>
          </a:xfrm>
          <a:prstGeom prst="rect">
            <a:avLst/>
          </a:prstGeom>
        </p:spPr>
        <p:txBody>
          <a:bodyPr vert="horz" wrap="square" lIns="0" tIns="12700" rIns="0" bIns="0" rtlCol="0">
            <a:spAutoFit/>
          </a:bodyPr>
          <a:lstStyle/>
          <a:p>
            <a:pPr marL="12700">
              <a:lnSpc>
                <a:spcPct val="100000"/>
              </a:lnSpc>
              <a:spcBef>
                <a:spcPts val="100"/>
              </a:spcBef>
            </a:pPr>
            <a:r>
              <a:rPr spc="175" dirty="0"/>
              <a:t>DN</a:t>
            </a:r>
            <a:r>
              <a:rPr spc="125" dirty="0"/>
              <a:t>S</a:t>
            </a:r>
            <a:r>
              <a:rPr spc="-60" dirty="0"/>
              <a:t>#2</a:t>
            </a:r>
          </a:p>
        </p:txBody>
      </p:sp>
      <p:grpSp>
        <p:nvGrpSpPr>
          <p:cNvPr id="4" name="object 4"/>
          <p:cNvGrpSpPr/>
          <p:nvPr/>
        </p:nvGrpSpPr>
        <p:grpSpPr>
          <a:xfrm>
            <a:off x="1026621" y="1882832"/>
            <a:ext cx="6841490" cy="744220"/>
            <a:chOff x="1026621" y="1882832"/>
            <a:chExt cx="6841490" cy="744220"/>
          </a:xfrm>
        </p:grpSpPr>
        <p:pic>
          <p:nvPicPr>
            <p:cNvPr id="5" name="object 5"/>
            <p:cNvPicPr/>
            <p:nvPr/>
          </p:nvPicPr>
          <p:blipFill>
            <a:blip r:embed="rId3" cstate="print"/>
            <a:stretch>
              <a:fillRect/>
            </a:stretch>
          </p:blipFill>
          <p:spPr>
            <a:xfrm>
              <a:off x="1026621" y="1882832"/>
              <a:ext cx="6841374" cy="436418"/>
            </a:xfrm>
            <a:prstGeom prst="rect">
              <a:avLst/>
            </a:prstGeom>
          </p:spPr>
        </p:pic>
        <p:pic>
          <p:nvPicPr>
            <p:cNvPr id="6" name="object 6"/>
            <p:cNvPicPr/>
            <p:nvPr/>
          </p:nvPicPr>
          <p:blipFill>
            <a:blip r:embed="rId4" cstate="print"/>
            <a:stretch>
              <a:fillRect/>
            </a:stretch>
          </p:blipFill>
          <p:spPr>
            <a:xfrm>
              <a:off x="1396537" y="2186246"/>
              <a:ext cx="1936865" cy="440574"/>
            </a:xfrm>
            <a:prstGeom prst="rect">
              <a:avLst/>
            </a:prstGeom>
          </p:spPr>
        </p:pic>
        <p:pic>
          <p:nvPicPr>
            <p:cNvPr id="7" name="object 7"/>
            <p:cNvPicPr/>
            <p:nvPr/>
          </p:nvPicPr>
          <p:blipFill>
            <a:blip r:embed="rId5" cstate="print"/>
            <a:stretch>
              <a:fillRect/>
            </a:stretch>
          </p:blipFill>
          <p:spPr>
            <a:xfrm>
              <a:off x="1120139" y="1999528"/>
              <a:ext cx="169333" cy="169333"/>
            </a:xfrm>
            <a:prstGeom prst="rect">
              <a:avLst/>
            </a:prstGeom>
          </p:spPr>
        </p:pic>
      </p:grpSp>
      <p:sp>
        <p:nvSpPr>
          <p:cNvPr id="8" name="object 8"/>
          <p:cNvSpPr txBox="1"/>
          <p:nvPr/>
        </p:nvSpPr>
        <p:spPr>
          <a:xfrm>
            <a:off x="1443998" y="1902161"/>
            <a:ext cx="6336665" cy="635000"/>
          </a:xfrm>
          <a:prstGeom prst="rect">
            <a:avLst/>
          </a:prstGeom>
        </p:spPr>
        <p:txBody>
          <a:bodyPr vert="horz" wrap="square" lIns="0" tIns="12700" rIns="0" bIns="0" rtlCol="0">
            <a:spAutoFit/>
          </a:bodyPr>
          <a:lstStyle/>
          <a:p>
            <a:pPr marL="18415" marR="5080" indent="-6350">
              <a:lnSpc>
                <a:spcPct val="100000"/>
              </a:lnSpc>
              <a:spcBef>
                <a:spcPts val="100"/>
              </a:spcBef>
            </a:pPr>
            <a:r>
              <a:rPr sz="2000" spc="-45" dirty="0">
                <a:solidFill>
                  <a:srgbClr val="FFFFFF"/>
                </a:solidFill>
                <a:latin typeface="Georgia"/>
                <a:cs typeface="Georgia"/>
              </a:rPr>
              <a:t>Functions</a:t>
            </a:r>
            <a:r>
              <a:rPr sz="2000" spc="25" dirty="0">
                <a:solidFill>
                  <a:srgbClr val="FFFFFF"/>
                </a:solidFill>
                <a:latin typeface="Georgia"/>
                <a:cs typeface="Georgia"/>
              </a:rPr>
              <a:t> </a:t>
            </a:r>
            <a:r>
              <a:rPr sz="2000" spc="-70" dirty="0">
                <a:solidFill>
                  <a:srgbClr val="FFFFFF"/>
                </a:solidFill>
                <a:latin typeface="Georgia"/>
                <a:cs typeface="Georgia"/>
              </a:rPr>
              <a:t>that</a:t>
            </a:r>
            <a:r>
              <a:rPr sz="2000" spc="30" dirty="0">
                <a:solidFill>
                  <a:srgbClr val="FFFFFF"/>
                </a:solidFill>
                <a:latin typeface="Georgia"/>
                <a:cs typeface="Georgia"/>
              </a:rPr>
              <a:t> </a:t>
            </a:r>
            <a:r>
              <a:rPr sz="2000" spc="-50" dirty="0">
                <a:solidFill>
                  <a:srgbClr val="FFFFFF"/>
                </a:solidFill>
                <a:latin typeface="Georgia"/>
                <a:cs typeface="Georgia"/>
              </a:rPr>
              <a:t>connect</a:t>
            </a:r>
            <a:r>
              <a:rPr sz="2000" spc="30" dirty="0">
                <a:solidFill>
                  <a:srgbClr val="FFFFFF"/>
                </a:solidFill>
                <a:latin typeface="Georgia"/>
                <a:cs typeface="Georgia"/>
              </a:rPr>
              <a:t> </a:t>
            </a:r>
            <a:r>
              <a:rPr sz="2000" spc="-45" dirty="0">
                <a:solidFill>
                  <a:srgbClr val="FFFFFF"/>
                </a:solidFill>
                <a:latin typeface="Georgia"/>
                <a:cs typeface="Georgia"/>
              </a:rPr>
              <a:t>to</a:t>
            </a:r>
            <a:r>
              <a:rPr sz="2000" spc="30" dirty="0">
                <a:solidFill>
                  <a:srgbClr val="FFFFFF"/>
                </a:solidFill>
                <a:latin typeface="Georgia"/>
                <a:cs typeface="Georgia"/>
              </a:rPr>
              <a:t> </a:t>
            </a:r>
            <a:r>
              <a:rPr sz="2000" spc="-60" dirty="0">
                <a:solidFill>
                  <a:srgbClr val="FFFFFF"/>
                </a:solidFill>
                <a:latin typeface="Georgia"/>
                <a:cs typeface="Georgia"/>
              </a:rPr>
              <a:t>an</a:t>
            </a:r>
            <a:r>
              <a:rPr sz="2000" spc="25" dirty="0">
                <a:solidFill>
                  <a:srgbClr val="FFFFFF"/>
                </a:solidFill>
                <a:latin typeface="Georgia"/>
                <a:cs typeface="Georgia"/>
              </a:rPr>
              <a:t> </a:t>
            </a:r>
            <a:r>
              <a:rPr sz="2000" spc="-45" dirty="0">
                <a:solidFill>
                  <a:srgbClr val="FFFFFF"/>
                </a:solidFill>
                <a:latin typeface="Georgia"/>
                <a:cs typeface="Georgia"/>
              </a:rPr>
              <a:t>actual</a:t>
            </a:r>
            <a:r>
              <a:rPr sz="2000" spc="30" dirty="0">
                <a:solidFill>
                  <a:srgbClr val="FFFFFF"/>
                </a:solidFill>
                <a:latin typeface="Georgia"/>
                <a:cs typeface="Georgia"/>
              </a:rPr>
              <a:t> </a:t>
            </a:r>
            <a:r>
              <a:rPr sz="2000" spc="65" dirty="0">
                <a:solidFill>
                  <a:srgbClr val="FFFFFF"/>
                </a:solidFill>
                <a:latin typeface="Georgia"/>
                <a:cs typeface="Georgia"/>
              </a:rPr>
              <a:t>DNS</a:t>
            </a:r>
            <a:r>
              <a:rPr sz="2000" spc="30" dirty="0">
                <a:solidFill>
                  <a:srgbClr val="FFFFFF"/>
                </a:solidFill>
                <a:latin typeface="Georgia"/>
                <a:cs typeface="Georgia"/>
              </a:rPr>
              <a:t> </a:t>
            </a:r>
            <a:r>
              <a:rPr sz="2000" spc="-70" dirty="0">
                <a:solidFill>
                  <a:srgbClr val="FFFFFF"/>
                </a:solidFill>
                <a:latin typeface="Georgia"/>
                <a:cs typeface="Georgia"/>
              </a:rPr>
              <a:t>server</a:t>
            </a:r>
            <a:r>
              <a:rPr sz="2000" spc="30" dirty="0">
                <a:solidFill>
                  <a:srgbClr val="FFFFFF"/>
                </a:solidFill>
                <a:latin typeface="Georgia"/>
                <a:cs typeface="Georgia"/>
              </a:rPr>
              <a:t> </a:t>
            </a:r>
            <a:r>
              <a:rPr sz="2000" spc="-45" dirty="0">
                <a:solidFill>
                  <a:srgbClr val="FFFFFF"/>
                </a:solidFill>
                <a:latin typeface="Georgia"/>
                <a:cs typeface="Georgia"/>
              </a:rPr>
              <a:t>to</a:t>
            </a:r>
            <a:r>
              <a:rPr sz="2000" spc="30" dirty="0">
                <a:solidFill>
                  <a:srgbClr val="FFFFFF"/>
                </a:solidFill>
                <a:latin typeface="Georgia"/>
                <a:cs typeface="Georgia"/>
              </a:rPr>
              <a:t> </a:t>
            </a:r>
            <a:r>
              <a:rPr sz="2000" spc="-65" dirty="0">
                <a:solidFill>
                  <a:srgbClr val="FFFFFF"/>
                </a:solidFill>
                <a:latin typeface="Georgia"/>
                <a:cs typeface="Georgia"/>
              </a:rPr>
              <a:t>perform </a:t>
            </a:r>
            <a:r>
              <a:rPr sz="2000" spc="-470" dirty="0">
                <a:solidFill>
                  <a:srgbClr val="FFFFFF"/>
                </a:solidFill>
                <a:latin typeface="Georgia"/>
                <a:cs typeface="Georgia"/>
              </a:rPr>
              <a:t> </a:t>
            </a:r>
            <a:r>
              <a:rPr sz="2000" spc="-60" dirty="0">
                <a:solidFill>
                  <a:srgbClr val="FFFFFF"/>
                </a:solidFill>
                <a:latin typeface="Georgia"/>
                <a:cs typeface="Georgia"/>
              </a:rPr>
              <a:t>name</a:t>
            </a:r>
            <a:r>
              <a:rPr sz="2000" spc="20" dirty="0">
                <a:solidFill>
                  <a:srgbClr val="FFFFFF"/>
                </a:solidFill>
                <a:latin typeface="Georgia"/>
                <a:cs typeface="Georgia"/>
              </a:rPr>
              <a:t> </a:t>
            </a:r>
            <a:r>
              <a:rPr sz="2000" spc="-50" dirty="0">
                <a:solidFill>
                  <a:srgbClr val="FFFFFF"/>
                </a:solidFill>
                <a:latin typeface="Georgia"/>
                <a:cs typeface="Georgia"/>
              </a:rPr>
              <a:t>resolution.</a:t>
            </a:r>
            <a:endParaRPr sz="2000">
              <a:latin typeface="Georgia"/>
              <a:cs typeface="Georgia"/>
            </a:endParaRPr>
          </a:p>
        </p:txBody>
      </p:sp>
      <p:grpSp>
        <p:nvGrpSpPr>
          <p:cNvPr id="9" name="object 9"/>
          <p:cNvGrpSpPr/>
          <p:nvPr/>
        </p:nvGrpSpPr>
        <p:grpSpPr>
          <a:xfrm>
            <a:off x="778906" y="2698581"/>
            <a:ext cx="7790180" cy="3989704"/>
            <a:chOff x="778906" y="2698581"/>
            <a:chExt cx="7790180" cy="3989704"/>
          </a:xfrm>
        </p:grpSpPr>
        <p:sp>
          <p:nvSpPr>
            <p:cNvPr id="10" name="object 10"/>
            <p:cNvSpPr/>
            <p:nvPr/>
          </p:nvSpPr>
          <p:spPr>
            <a:xfrm>
              <a:off x="788431" y="2708106"/>
              <a:ext cx="7771130" cy="3970654"/>
            </a:xfrm>
            <a:custGeom>
              <a:avLst/>
              <a:gdLst/>
              <a:ahLst/>
              <a:cxnLst/>
              <a:rect l="l" t="t" r="r" b="b"/>
              <a:pathLst>
                <a:path w="7771130" h="3970654">
                  <a:moveTo>
                    <a:pt x="7770811" y="0"/>
                  </a:moveTo>
                  <a:lnTo>
                    <a:pt x="0" y="0"/>
                  </a:lnTo>
                  <a:lnTo>
                    <a:pt x="0" y="3970316"/>
                  </a:lnTo>
                  <a:lnTo>
                    <a:pt x="7770811" y="3970316"/>
                  </a:lnTo>
                  <a:lnTo>
                    <a:pt x="7770811" y="0"/>
                  </a:lnTo>
                  <a:close/>
                </a:path>
              </a:pathLst>
            </a:custGeom>
            <a:solidFill>
              <a:srgbClr val="FFFFFF"/>
            </a:solidFill>
          </p:spPr>
          <p:txBody>
            <a:bodyPr wrap="square" lIns="0" tIns="0" rIns="0" bIns="0" rtlCol="0"/>
            <a:lstStyle/>
            <a:p>
              <a:endParaRPr/>
            </a:p>
          </p:txBody>
        </p:sp>
        <p:sp>
          <p:nvSpPr>
            <p:cNvPr id="11" name="object 11"/>
            <p:cNvSpPr/>
            <p:nvPr/>
          </p:nvSpPr>
          <p:spPr>
            <a:xfrm>
              <a:off x="788431" y="2708106"/>
              <a:ext cx="7771130" cy="3970654"/>
            </a:xfrm>
            <a:custGeom>
              <a:avLst/>
              <a:gdLst/>
              <a:ahLst/>
              <a:cxnLst/>
              <a:rect l="l" t="t" r="r" b="b"/>
              <a:pathLst>
                <a:path w="7771130" h="3970654">
                  <a:moveTo>
                    <a:pt x="0" y="0"/>
                  </a:moveTo>
                  <a:lnTo>
                    <a:pt x="7770810" y="0"/>
                  </a:lnTo>
                  <a:lnTo>
                    <a:pt x="7770810" y="3970316"/>
                  </a:lnTo>
                  <a:lnTo>
                    <a:pt x="0" y="3970316"/>
                  </a:lnTo>
                  <a:lnTo>
                    <a:pt x="0" y="0"/>
                  </a:lnTo>
                  <a:close/>
                </a:path>
              </a:pathLst>
            </a:custGeom>
            <a:ln w="19049">
              <a:solidFill>
                <a:srgbClr val="000000"/>
              </a:solidFill>
            </a:ln>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46990" rIns="0" bIns="0" rtlCol="0">
            <a:spAutoFit/>
          </a:bodyPr>
          <a:lstStyle/>
          <a:p>
            <a:pPr marL="91440" marR="1498600">
              <a:lnSpc>
                <a:spcPct val="99500"/>
              </a:lnSpc>
              <a:spcBef>
                <a:spcPts val="370"/>
              </a:spcBef>
              <a:tabLst>
                <a:tab pos="640080" algn="l"/>
                <a:tab pos="1188720" algn="l"/>
                <a:tab pos="1463040" algn="l"/>
                <a:tab pos="4343400" algn="l"/>
                <a:tab pos="5578475" algn="l"/>
              </a:tabLst>
            </a:pPr>
            <a:r>
              <a:rPr b="1" dirty="0">
                <a:solidFill>
                  <a:srgbClr val="0F7001"/>
                </a:solidFill>
                <a:latin typeface="Courier New"/>
                <a:cs typeface="Courier New"/>
              </a:rPr>
              <a:t>var	</a:t>
            </a:r>
            <a:r>
              <a:rPr dirty="0"/>
              <a:t>dns	</a:t>
            </a:r>
            <a:r>
              <a:rPr dirty="0">
                <a:solidFill>
                  <a:srgbClr val="535353"/>
                </a:solidFill>
              </a:rPr>
              <a:t>=	</a:t>
            </a:r>
            <a:r>
              <a:rPr dirty="0"/>
              <a:t>require(</a:t>
            </a:r>
            <a:r>
              <a:rPr dirty="0">
                <a:solidFill>
                  <a:srgbClr val="A90E1A"/>
                </a:solidFill>
              </a:rPr>
              <a:t>'dns'</a:t>
            </a:r>
            <a:r>
              <a:rPr dirty="0"/>
              <a:t>); </a:t>
            </a:r>
            <a:r>
              <a:rPr spc="5" dirty="0"/>
              <a:t> </a:t>
            </a:r>
            <a:r>
              <a:rPr dirty="0"/>
              <a:t>dns.resolve4(</a:t>
            </a:r>
            <a:r>
              <a:rPr dirty="0">
                <a:solidFill>
                  <a:srgbClr val="A90E1A"/>
                </a:solidFill>
              </a:rPr>
              <a:t>'www.google.co</a:t>
            </a:r>
            <a:r>
              <a:rPr spc="-5" dirty="0">
                <a:solidFill>
                  <a:srgbClr val="A90E1A"/>
                </a:solidFill>
              </a:rPr>
              <a:t>m</a:t>
            </a:r>
            <a:r>
              <a:rPr dirty="0">
                <a:solidFill>
                  <a:srgbClr val="A90E1A"/>
                </a:solidFill>
              </a:rPr>
              <a:t>'</a:t>
            </a:r>
            <a:r>
              <a:rPr dirty="0"/>
              <a:t>,	</a:t>
            </a:r>
            <a:r>
              <a:rPr b="1" dirty="0">
                <a:solidFill>
                  <a:srgbClr val="0F7001"/>
                </a:solidFill>
                <a:latin typeface="Courier New"/>
                <a:cs typeface="Courier New"/>
              </a:rPr>
              <a:t>function	</a:t>
            </a:r>
            <a:r>
              <a:rPr spc="-5" dirty="0"/>
              <a:t>(err,  addresses)</a:t>
            </a:r>
            <a:r>
              <a:rPr spc="-10" dirty="0"/>
              <a:t> </a:t>
            </a:r>
            <a:r>
              <a:rPr dirty="0"/>
              <a:t>{</a:t>
            </a:r>
          </a:p>
          <a:p>
            <a:pPr marL="365760">
              <a:lnSpc>
                <a:spcPts val="2100"/>
              </a:lnSpc>
              <a:tabLst>
                <a:tab pos="777240" algn="l"/>
                <a:tab pos="2423160" algn="l"/>
              </a:tabLst>
            </a:pPr>
            <a:r>
              <a:rPr b="1" dirty="0">
                <a:solidFill>
                  <a:srgbClr val="0F7001"/>
                </a:solidFill>
                <a:latin typeface="Courier New"/>
                <a:cs typeface="Courier New"/>
              </a:rPr>
              <a:t>if	</a:t>
            </a:r>
            <a:r>
              <a:rPr spc="-5" dirty="0"/>
              <a:t>(err)</a:t>
            </a:r>
            <a:r>
              <a:rPr dirty="0"/>
              <a:t> </a:t>
            </a:r>
            <a:r>
              <a:rPr b="1" dirty="0">
                <a:solidFill>
                  <a:srgbClr val="0F7001"/>
                </a:solidFill>
                <a:latin typeface="Courier New"/>
                <a:cs typeface="Courier New"/>
              </a:rPr>
              <a:t>throw	</a:t>
            </a:r>
            <a:r>
              <a:rPr dirty="0"/>
              <a:t>err;</a:t>
            </a:r>
          </a:p>
          <a:p>
            <a:pPr marL="914400" marR="3144520" indent="-549275">
              <a:lnSpc>
                <a:spcPts val="2100"/>
              </a:lnSpc>
              <a:spcBef>
                <a:spcPts val="160"/>
              </a:spcBef>
            </a:pPr>
            <a:r>
              <a:rPr dirty="0"/>
              <a:t>console.log(</a:t>
            </a:r>
            <a:r>
              <a:rPr dirty="0">
                <a:solidFill>
                  <a:srgbClr val="A90E1A"/>
                </a:solidFill>
              </a:rPr>
              <a:t>'addresses: ' </a:t>
            </a:r>
            <a:r>
              <a:rPr dirty="0">
                <a:solidFill>
                  <a:srgbClr val="535353"/>
                </a:solidFill>
              </a:rPr>
              <a:t>+ </a:t>
            </a:r>
            <a:r>
              <a:rPr spc="5" dirty="0">
                <a:solidFill>
                  <a:srgbClr val="535353"/>
                </a:solidFill>
              </a:rPr>
              <a:t> </a:t>
            </a:r>
            <a:r>
              <a:rPr dirty="0"/>
              <a:t>JSON.stringify(addresses));</a:t>
            </a:r>
          </a:p>
          <a:p>
            <a:pPr marL="640080" marR="1635760" indent="-274955">
              <a:lnSpc>
                <a:spcPts val="2200"/>
              </a:lnSpc>
              <a:spcBef>
                <a:spcPts val="20"/>
              </a:spcBef>
              <a:tabLst>
                <a:tab pos="3931920" algn="l"/>
                <a:tab pos="4069079" algn="l"/>
              </a:tabLst>
            </a:pPr>
            <a:r>
              <a:rPr spc="-5" dirty="0"/>
              <a:t>addresses.forEach(</a:t>
            </a:r>
            <a:r>
              <a:rPr b="1" spc="-5" dirty="0">
                <a:solidFill>
                  <a:srgbClr val="0F7001"/>
                </a:solidFill>
                <a:latin typeface="Courier New"/>
                <a:cs typeface="Courier New"/>
              </a:rPr>
              <a:t>function	</a:t>
            </a:r>
            <a:r>
              <a:rPr spc="-5" dirty="0"/>
              <a:t>(a) </a:t>
            </a:r>
            <a:r>
              <a:rPr dirty="0"/>
              <a:t>{ </a:t>
            </a:r>
            <a:r>
              <a:rPr spc="5" dirty="0"/>
              <a:t> </a:t>
            </a:r>
            <a:r>
              <a:rPr spc="-5" dirty="0"/>
              <a:t>dns.reverse(a,</a:t>
            </a:r>
            <a:r>
              <a:rPr spc="30" dirty="0"/>
              <a:t> </a:t>
            </a:r>
            <a:r>
              <a:rPr b="1" dirty="0">
                <a:solidFill>
                  <a:srgbClr val="0F7001"/>
                </a:solidFill>
                <a:latin typeface="Courier New"/>
                <a:cs typeface="Courier New"/>
              </a:rPr>
              <a:t>function	</a:t>
            </a:r>
            <a:r>
              <a:rPr spc="-5" dirty="0"/>
              <a:t>(err,</a:t>
            </a:r>
            <a:r>
              <a:rPr spc="-50" dirty="0"/>
              <a:t> </a:t>
            </a:r>
            <a:r>
              <a:rPr spc="-5" dirty="0"/>
              <a:t>domains)</a:t>
            </a:r>
            <a:r>
              <a:rPr spc="-50" dirty="0"/>
              <a:t> </a:t>
            </a:r>
            <a:r>
              <a:rPr dirty="0"/>
              <a:t>{</a:t>
            </a:r>
          </a:p>
          <a:p>
            <a:pPr marL="914400">
              <a:lnSpc>
                <a:spcPts val="2020"/>
              </a:lnSpc>
              <a:tabLst>
                <a:tab pos="1325880" algn="l"/>
                <a:tab pos="3108960" algn="l"/>
              </a:tabLst>
            </a:pPr>
            <a:r>
              <a:rPr b="1" dirty="0">
                <a:solidFill>
                  <a:srgbClr val="0F7001"/>
                </a:solidFill>
                <a:latin typeface="Courier New"/>
                <a:cs typeface="Courier New"/>
              </a:rPr>
              <a:t>if	</a:t>
            </a:r>
            <a:r>
              <a:rPr spc="-5" dirty="0"/>
              <a:t>(err) </a:t>
            </a:r>
            <a:r>
              <a:rPr dirty="0"/>
              <a:t>{</a:t>
            </a:r>
            <a:r>
              <a:rPr b="1" dirty="0">
                <a:solidFill>
                  <a:srgbClr val="0F7001"/>
                </a:solidFill>
                <a:latin typeface="Courier New"/>
                <a:cs typeface="Courier New"/>
              </a:rPr>
              <a:t>throw	</a:t>
            </a:r>
            <a:r>
              <a:rPr dirty="0"/>
              <a:t>err;}</a:t>
            </a:r>
          </a:p>
          <a:p>
            <a:pPr marL="2103120" marR="1497965" indent="-1189355">
              <a:lnSpc>
                <a:spcPts val="2200"/>
              </a:lnSpc>
              <a:spcBef>
                <a:spcPts val="80"/>
              </a:spcBef>
              <a:tabLst>
                <a:tab pos="4892675" algn="l"/>
                <a:tab pos="5166995" algn="l"/>
                <a:tab pos="5441315" algn="l"/>
              </a:tabLst>
            </a:pPr>
            <a:r>
              <a:rPr spc="-5" dirty="0"/>
              <a:t>console.log(</a:t>
            </a:r>
            <a:r>
              <a:rPr spc="-5" dirty="0">
                <a:solidFill>
                  <a:srgbClr val="A90E1A"/>
                </a:solidFill>
              </a:rPr>
              <a:t>'reverse</a:t>
            </a:r>
            <a:r>
              <a:rPr spc="10" dirty="0">
                <a:solidFill>
                  <a:srgbClr val="A90E1A"/>
                </a:solidFill>
              </a:rPr>
              <a:t> </a:t>
            </a:r>
            <a:r>
              <a:rPr spc="-5" dirty="0">
                <a:solidFill>
                  <a:srgbClr val="A90E1A"/>
                </a:solidFill>
              </a:rPr>
              <a:t>for</a:t>
            </a:r>
            <a:r>
              <a:rPr spc="15" dirty="0">
                <a:solidFill>
                  <a:srgbClr val="A90E1A"/>
                </a:solidFill>
              </a:rPr>
              <a:t> </a:t>
            </a:r>
            <a:r>
              <a:rPr dirty="0">
                <a:solidFill>
                  <a:srgbClr val="A90E1A"/>
                </a:solidFill>
              </a:rPr>
              <a:t>'</a:t>
            </a:r>
            <a:r>
              <a:rPr spc="15" dirty="0">
                <a:solidFill>
                  <a:srgbClr val="A90E1A"/>
                </a:solidFill>
              </a:rPr>
              <a:t> </a:t>
            </a:r>
            <a:r>
              <a:rPr dirty="0">
                <a:solidFill>
                  <a:srgbClr val="535353"/>
                </a:solidFill>
              </a:rPr>
              <a:t>+	</a:t>
            </a:r>
            <a:r>
              <a:rPr dirty="0"/>
              <a:t>a	</a:t>
            </a:r>
            <a:r>
              <a:rPr dirty="0">
                <a:solidFill>
                  <a:srgbClr val="535353"/>
                </a:solidFill>
              </a:rPr>
              <a:t>+	</a:t>
            </a:r>
            <a:r>
              <a:rPr spc="-5" dirty="0">
                <a:solidFill>
                  <a:srgbClr val="A90E1A"/>
                </a:solidFill>
              </a:rPr>
              <a:t>':</a:t>
            </a:r>
            <a:r>
              <a:rPr spc="-50" dirty="0">
                <a:solidFill>
                  <a:srgbClr val="A90E1A"/>
                </a:solidFill>
              </a:rPr>
              <a:t> </a:t>
            </a:r>
            <a:r>
              <a:rPr dirty="0">
                <a:solidFill>
                  <a:srgbClr val="A90E1A"/>
                </a:solidFill>
              </a:rPr>
              <a:t>'</a:t>
            </a:r>
            <a:r>
              <a:rPr spc="-50" dirty="0">
                <a:solidFill>
                  <a:srgbClr val="A90E1A"/>
                </a:solidFill>
              </a:rPr>
              <a:t> </a:t>
            </a:r>
            <a:r>
              <a:rPr dirty="0">
                <a:solidFill>
                  <a:srgbClr val="535353"/>
                </a:solidFill>
              </a:rPr>
              <a:t>+ </a:t>
            </a:r>
            <a:r>
              <a:rPr spc="-1065" dirty="0">
                <a:solidFill>
                  <a:srgbClr val="535353"/>
                </a:solidFill>
              </a:rPr>
              <a:t> </a:t>
            </a:r>
            <a:r>
              <a:rPr spc="-5" dirty="0"/>
              <a:t>JSON.stringify(domains));</a:t>
            </a:r>
          </a:p>
          <a:p>
            <a:pPr marL="640080">
              <a:lnSpc>
                <a:spcPts val="2020"/>
              </a:lnSpc>
            </a:pPr>
            <a:r>
              <a:rPr dirty="0"/>
              <a:t>});</a:t>
            </a:r>
          </a:p>
          <a:p>
            <a:pPr marL="365760">
              <a:lnSpc>
                <a:spcPts val="2130"/>
              </a:lnSpc>
              <a:spcBef>
                <a:spcPts val="40"/>
              </a:spcBef>
            </a:pPr>
            <a:r>
              <a:rPr dirty="0"/>
              <a:t>});</a:t>
            </a:r>
          </a:p>
          <a:p>
            <a:pPr marL="91440">
              <a:lnSpc>
                <a:spcPts val="2130"/>
              </a:lnSpc>
            </a:pPr>
            <a:r>
              <a:rPr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08217" y="440573"/>
            <a:ext cx="2319251" cy="906087"/>
          </a:xfrm>
          <a:prstGeom prst="rect">
            <a:avLst/>
          </a:prstGeom>
        </p:spPr>
      </p:pic>
      <p:sp>
        <p:nvSpPr>
          <p:cNvPr id="3" name="object 3"/>
          <p:cNvSpPr txBox="1">
            <a:spLocks noGrp="1"/>
          </p:cNvSpPr>
          <p:nvPr>
            <p:ph type="title"/>
          </p:nvPr>
        </p:nvSpPr>
        <p:spPr>
          <a:xfrm>
            <a:off x="3487547" y="457499"/>
            <a:ext cx="2172970" cy="756920"/>
          </a:xfrm>
          <a:prstGeom prst="rect">
            <a:avLst/>
          </a:prstGeom>
        </p:spPr>
        <p:txBody>
          <a:bodyPr vert="horz" wrap="square" lIns="0" tIns="12700" rIns="0" bIns="0" rtlCol="0">
            <a:spAutoFit/>
          </a:bodyPr>
          <a:lstStyle/>
          <a:p>
            <a:pPr marL="12700">
              <a:lnSpc>
                <a:spcPct val="100000"/>
              </a:lnSpc>
              <a:spcBef>
                <a:spcPts val="100"/>
              </a:spcBef>
            </a:pPr>
            <a:r>
              <a:rPr spc="45" dirty="0"/>
              <a:t>Dom</a:t>
            </a:r>
            <a:r>
              <a:rPr spc="-75" dirty="0"/>
              <a:t>a</a:t>
            </a:r>
            <a:r>
              <a:rPr spc="-60" dirty="0"/>
              <a:t>i</a:t>
            </a:r>
            <a:r>
              <a:rPr spc="-190" dirty="0"/>
              <a:t>n</a:t>
            </a:r>
          </a:p>
        </p:txBody>
      </p:sp>
      <p:grpSp>
        <p:nvGrpSpPr>
          <p:cNvPr id="4" name="object 4"/>
          <p:cNvGrpSpPr/>
          <p:nvPr/>
        </p:nvGrpSpPr>
        <p:grpSpPr>
          <a:xfrm>
            <a:off x="681643" y="1882832"/>
            <a:ext cx="7444105" cy="1800225"/>
            <a:chOff x="681643" y="1882832"/>
            <a:chExt cx="7444105" cy="1800225"/>
          </a:xfrm>
        </p:grpSpPr>
        <p:pic>
          <p:nvPicPr>
            <p:cNvPr id="5" name="object 5"/>
            <p:cNvPicPr/>
            <p:nvPr/>
          </p:nvPicPr>
          <p:blipFill>
            <a:blip r:embed="rId3" cstate="print"/>
            <a:stretch>
              <a:fillRect/>
            </a:stretch>
          </p:blipFill>
          <p:spPr>
            <a:xfrm>
              <a:off x="685799" y="1882832"/>
              <a:ext cx="6670963" cy="465512"/>
            </a:xfrm>
            <a:prstGeom prst="rect">
              <a:avLst/>
            </a:prstGeom>
          </p:spPr>
        </p:pic>
        <p:pic>
          <p:nvPicPr>
            <p:cNvPr id="6" name="object 6"/>
            <p:cNvPicPr/>
            <p:nvPr/>
          </p:nvPicPr>
          <p:blipFill>
            <a:blip r:embed="rId4" cstate="print"/>
            <a:stretch>
              <a:fillRect/>
            </a:stretch>
          </p:blipFill>
          <p:spPr>
            <a:xfrm>
              <a:off x="681643" y="2215341"/>
              <a:ext cx="7136475" cy="461356"/>
            </a:xfrm>
            <a:prstGeom prst="rect">
              <a:avLst/>
            </a:prstGeom>
          </p:spPr>
        </p:pic>
        <p:pic>
          <p:nvPicPr>
            <p:cNvPr id="7" name="object 7"/>
            <p:cNvPicPr/>
            <p:nvPr/>
          </p:nvPicPr>
          <p:blipFill>
            <a:blip r:embed="rId5" cstate="print"/>
            <a:stretch>
              <a:fillRect/>
            </a:stretch>
          </p:blipFill>
          <p:spPr>
            <a:xfrm>
              <a:off x="681643" y="2543693"/>
              <a:ext cx="7444046" cy="465512"/>
            </a:xfrm>
            <a:prstGeom prst="rect">
              <a:avLst/>
            </a:prstGeom>
          </p:spPr>
        </p:pic>
        <p:pic>
          <p:nvPicPr>
            <p:cNvPr id="8" name="object 8"/>
            <p:cNvPicPr/>
            <p:nvPr/>
          </p:nvPicPr>
          <p:blipFill>
            <a:blip r:embed="rId6" cstate="print"/>
            <a:stretch>
              <a:fillRect/>
            </a:stretch>
          </p:blipFill>
          <p:spPr>
            <a:xfrm>
              <a:off x="681643" y="2888672"/>
              <a:ext cx="7265323" cy="461356"/>
            </a:xfrm>
            <a:prstGeom prst="rect">
              <a:avLst/>
            </a:prstGeom>
          </p:spPr>
        </p:pic>
        <p:pic>
          <p:nvPicPr>
            <p:cNvPr id="9" name="object 9"/>
            <p:cNvPicPr/>
            <p:nvPr/>
          </p:nvPicPr>
          <p:blipFill>
            <a:blip r:embed="rId7" cstate="print"/>
            <a:stretch>
              <a:fillRect/>
            </a:stretch>
          </p:blipFill>
          <p:spPr>
            <a:xfrm>
              <a:off x="702425" y="3217025"/>
              <a:ext cx="3707475" cy="465512"/>
            </a:xfrm>
            <a:prstGeom prst="rect">
              <a:avLst/>
            </a:prstGeom>
          </p:spPr>
        </p:pic>
      </p:grpSp>
      <p:sp>
        <p:nvSpPr>
          <p:cNvPr id="10" name="object 10"/>
          <p:cNvSpPr txBox="1"/>
          <p:nvPr/>
        </p:nvSpPr>
        <p:spPr>
          <a:xfrm>
            <a:off x="764539" y="1902161"/>
            <a:ext cx="7271384" cy="1694180"/>
          </a:xfrm>
          <a:prstGeom prst="rect">
            <a:avLst/>
          </a:prstGeom>
        </p:spPr>
        <p:txBody>
          <a:bodyPr vert="horz" wrap="square" lIns="0" tIns="14604" rIns="0" bIns="0" rtlCol="0">
            <a:spAutoFit/>
          </a:bodyPr>
          <a:lstStyle/>
          <a:p>
            <a:pPr marL="12700" marR="5080">
              <a:lnSpc>
                <a:spcPct val="99400"/>
              </a:lnSpc>
              <a:spcBef>
                <a:spcPts val="114"/>
              </a:spcBef>
            </a:pPr>
            <a:r>
              <a:rPr sz="2200" spc="-30" dirty="0">
                <a:solidFill>
                  <a:srgbClr val="FFFFFF"/>
                </a:solidFill>
                <a:latin typeface="Georgia"/>
                <a:cs typeface="Georgia"/>
              </a:rPr>
              <a:t>Domains</a:t>
            </a:r>
            <a:r>
              <a:rPr sz="2200" spc="30" dirty="0">
                <a:solidFill>
                  <a:srgbClr val="FFFFFF"/>
                </a:solidFill>
                <a:latin typeface="Georgia"/>
                <a:cs typeface="Georgia"/>
              </a:rPr>
              <a:t> </a:t>
            </a:r>
            <a:r>
              <a:rPr sz="2200" spc="-60" dirty="0">
                <a:solidFill>
                  <a:srgbClr val="FFFFFF"/>
                </a:solidFill>
                <a:latin typeface="Georgia"/>
                <a:cs typeface="Georgia"/>
              </a:rPr>
              <a:t>provide</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20" dirty="0">
                <a:solidFill>
                  <a:srgbClr val="FFFFFF"/>
                </a:solidFill>
                <a:latin typeface="Georgia"/>
                <a:cs typeface="Georgia"/>
              </a:rPr>
              <a:t>way</a:t>
            </a:r>
            <a:r>
              <a:rPr sz="2200" spc="3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60" dirty="0">
                <a:solidFill>
                  <a:srgbClr val="FFFFFF"/>
                </a:solidFill>
                <a:latin typeface="Georgia"/>
                <a:cs typeface="Georgia"/>
              </a:rPr>
              <a:t>handle</a:t>
            </a:r>
            <a:r>
              <a:rPr sz="2200" spc="30" dirty="0">
                <a:solidFill>
                  <a:srgbClr val="FFFFFF"/>
                </a:solidFill>
                <a:latin typeface="Georgia"/>
                <a:cs typeface="Georgia"/>
              </a:rPr>
              <a:t> </a:t>
            </a:r>
            <a:r>
              <a:rPr sz="2200" spc="-70" dirty="0">
                <a:solidFill>
                  <a:srgbClr val="FFFFFF"/>
                </a:solidFill>
                <a:latin typeface="Georgia"/>
                <a:cs typeface="Georgia"/>
              </a:rPr>
              <a:t>multiple</a:t>
            </a:r>
            <a:r>
              <a:rPr sz="2200" spc="30" dirty="0">
                <a:solidFill>
                  <a:srgbClr val="FFFFFF"/>
                </a:solidFill>
                <a:latin typeface="Georgia"/>
                <a:cs typeface="Georgia"/>
              </a:rPr>
              <a:t> </a:t>
            </a:r>
            <a:r>
              <a:rPr sz="2200" spc="-70" dirty="0">
                <a:solidFill>
                  <a:srgbClr val="FFFFFF"/>
                </a:solidFill>
                <a:latin typeface="Georgia"/>
                <a:cs typeface="Georgia"/>
              </a:rPr>
              <a:t>different</a:t>
            </a:r>
            <a:r>
              <a:rPr sz="2200" spc="30" dirty="0">
                <a:solidFill>
                  <a:srgbClr val="FFFFFF"/>
                </a:solidFill>
                <a:latin typeface="Georgia"/>
                <a:cs typeface="Georgia"/>
              </a:rPr>
              <a:t> </a:t>
            </a:r>
            <a:r>
              <a:rPr sz="2200" spc="20" dirty="0">
                <a:solidFill>
                  <a:srgbClr val="FFFFFF"/>
                </a:solidFill>
                <a:latin typeface="Georgia"/>
                <a:cs typeface="Georgia"/>
              </a:rPr>
              <a:t>IO </a:t>
            </a:r>
            <a:r>
              <a:rPr sz="2200" spc="25" dirty="0">
                <a:solidFill>
                  <a:srgbClr val="FFFFFF"/>
                </a:solidFill>
                <a:latin typeface="Georgia"/>
                <a:cs typeface="Georgia"/>
              </a:rPr>
              <a:t> </a:t>
            </a:r>
            <a:r>
              <a:rPr sz="2200" spc="-65" dirty="0">
                <a:solidFill>
                  <a:srgbClr val="FFFFFF"/>
                </a:solidFill>
                <a:latin typeface="Georgia"/>
                <a:cs typeface="Georgia"/>
              </a:rPr>
              <a:t>operations</a:t>
            </a:r>
            <a:r>
              <a:rPr sz="2200" spc="30" dirty="0">
                <a:solidFill>
                  <a:srgbClr val="FFFFFF"/>
                </a:solidFill>
                <a:latin typeface="Georgia"/>
                <a:cs typeface="Georgia"/>
              </a:rPr>
              <a:t> </a:t>
            </a:r>
            <a:r>
              <a:rPr sz="2200" spc="-70" dirty="0">
                <a:solidFill>
                  <a:srgbClr val="FFFFFF"/>
                </a:solidFill>
                <a:latin typeface="Georgia"/>
                <a:cs typeface="Georgia"/>
              </a:rPr>
              <a:t>as</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60" dirty="0">
                <a:solidFill>
                  <a:srgbClr val="FFFFFF"/>
                </a:solidFill>
                <a:latin typeface="Georgia"/>
                <a:cs typeface="Georgia"/>
              </a:rPr>
              <a:t>single</a:t>
            </a:r>
            <a:r>
              <a:rPr sz="2200" spc="30" dirty="0">
                <a:solidFill>
                  <a:srgbClr val="FFFFFF"/>
                </a:solidFill>
                <a:latin typeface="Georgia"/>
                <a:cs typeface="Georgia"/>
              </a:rPr>
              <a:t> </a:t>
            </a:r>
            <a:r>
              <a:rPr sz="2200" spc="-60" dirty="0">
                <a:solidFill>
                  <a:srgbClr val="FFFFFF"/>
                </a:solidFill>
                <a:latin typeface="Georgia"/>
                <a:cs typeface="Georgia"/>
              </a:rPr>
              <a:t>group.</a:t>
            </a:r>
            <a:r>
              <a:rPr sz="2200" spc="35" dirty="0">
                <a:solidFill>
                  <a:srgbClr val="FFFFFF"/>
                </a:solidFill>
                <a:latin typeface="Georgia"/>
                <a:cs typeface="Georgia"/>
              </a:rPr>
              <a:t> </a:t>
            </a:r>
            <a:r>
              <a:rPr sz="2200" spc="-60" dirty="0">
                <a:solidFill>
                  <a:srgbClr val="FFFFFF"/>
                </a:solidFill>
                <a:latin typeface="Georgia"/>
                <a:cs typeface="Georgia"/>
              </a:rPr>
              <a:t>If</a:t>
            </a:r>
            <a:r>
              <a:rPr sz="2200" spc="260" dirty="0">
                <a:solidFill>
                  <a:srgbClr val="FFFFFF"/>
                </a:solidFill>
                <a:latin typeface="Georgia"/>
                <a:cs typeface="Georgia"/>
              </a:rPr>
              <a:t> </a:t>
            </a:r>
            <a:r>
              <a:rPr sz="2200" spc="-30" dirty="0">
                <a:solidFill>
                  <a:srgbClr val="FFFFFF"/>
                </a:solidFill>
                <a:latin typeface="Georgia"/>
                <a:cs typeface="Georgia"/>
              </a:rPr>
              <a:t>any</a:t>
            </a:r>
            <a:r>
              <a:rPr sz="2200" spc="30"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75" dirty="0">
                <a:solidFill>
                  <a:srgbClr val="FFFFFF"/>
                </a:solidFill>
                <a:latin typeface="Georgia"/>
                <a:cs typeface="Georgia"/>
              </a:rPr>
              <a:t>the</a:t>
            </a:r>
            <a:r>
              <a:rPr sz="2200" spc="35" dirty="0">
                <a:solidFill>
                  <a:srgbClr val="FFFFFF"/>
                </a:solidFill>
                <a:latin typeface="Georgia"/>
                <a:cs typeface="Georgia"/>
              </a:rPr>
              <a:t> </a:t>
            </a:r>
            <a:r>
              <a:rPr sz="2200" spc="-80" dirty="0">
                <a:solidFill>
                  <a:srgbClr val="FFFFFF"/>
                </a:solidFill>
                <a:latin typeface="Georgia"/>
                <a:cs typeface="Georgia"/>
              </a:rPr>
              <a:t>event</a:t>
            </a:r>
            <a:r>
              <a:rPr sz="2200" spc="30" dirty="0">
                <a:solidFill>
                  <a:srgbClr val="FFFFFF"/>
                </a:solidFill>
                <a:latin typeface="Georgia"/>
                <a:cs typeface="Georgia"/>
              </a:rPr>
              <a:t> </a:t>
            </a:r>
            <a:r>
              <a:rPr sz="2200" spc="-80" dirty="0">
                <a:solidFill>
                  <a:srgbClr val="FFFFFF"/>
                </a:solidFill>
                <a:latin typeface="Georgia"/>
                <a:cs typeface="Georgia"/>
              </a:rPr>
              <a:t>emitters</a:t>
            </a:r>
            <a:r>
              <a:rPr sz="2200" spc="25" dirty="0">
                <a:solidFill>
                  <a:srgbClr val="FFFFFF"/>
                </a:solidFill>
                <a:latin typeface="Georgia"/>
                <a:cs typeface="Georgia"/>
              </a:rPr>
              <a:t> </a:t>
            </a:r>
            <a:r>
              <a:rPr sz="2200" spc="-60" dirty="0">
                <a:solidFill>
                  <a:srgbClr val="FFFFFF"/>
                </a:solidFill>
                <a:latin typeface="Georgia"/>
                <a:cs typeface="Georgia"/>
              </a:rPr>
              <a:t>or </a:t>
            </a:r>
            <a:r>
              <a:rPr sz="2200" spc="-55" dirty="0">
                <a:solidFill>
                  <a:srgbClr val="FFFFFF"/>
                </a:solidFill>
                <a:latin typeface="Georgia"/>
                <a:cs typeface="Georgia"/>
              </a:rPr>
              <a:t> </a:t>
            </a:r>
            <a:r>
              <a:rPr sz="2200" spc="-50" dirty="0">
                <a:solidFill>
                  <a:srgbClr val="FFFFFF"/>
                </a:solidFill>
                <a:latin typeface="Georgia"/>
                <a:cs typeface="Georgia"/>
              </a:rPr>
              <a:t>callbacks</a:t>
            </a:r>
            <a:r>
              <a:rPr sz="2200" spc="30" dirty="0">
                <a:solidFill>
                  <a:srgbClr val="FFFFFF"/>
                </a:solidFill>
                <a:latin typeface="Georgia"/>
                <a:cs typeface="Georgia"/>
              </a:rPr>
              <a:t> </a:t>
            </a:r>
            <a:r>
              <a:rPr sz="2200" spc="-80" dirty="0">
                <a:solidFill>
                  <a:srgbClr val="FFFFFF"/>
                </a:solidFill>
                <a:latin typeface="Georgia"/>
                <a:cs typeface="Georgia"/>
              </a:rPr>
              <a:t>registered</a:t>
            </a:r>
            <a:r>
              <a:rPr sz="2200" spc="35" dirty="0">
                <a:solidFill>
                  <a:srgbClr val="FFFFFF"/>
                </a:solidFill>
                <a:latin typeface="Georgia"/>
                <a:cs typeface="Georgia"/>
              </a:rPr>
              <a:t> </a:t>
            </a:r>
            <a:r>
              <a:rPr sz="2200" spc="-45" dirty="0">
                <a:solidFill>
                  <a:srgbClr val="FFFFFF"/>
                </a:solidFill>
                <a:latin typeface="Georgia"/>
                <a:cs typeface="Georgia"/>
              </a:rPr>
              <a:t>to</a:t>
            </a:r>
            <a:r>
              <a:rPr sz="2200" spc="35"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50" dirty="0">
                <a:solidFill>
                  <a:srgbClr val="FFFFFF"/>
                </a:solidFill>
                <a:latin typeface="Georgia"/>
                <a:cs typeface="Georgia"/>
              </a:rPr>
              <a:t>domain</a:t>
            </a:r>
            <a:r>
              <a:rPr sz="2200" spc="35" dirty="0">
                <a:solidFill>
                  <a:srgbClr val="FFFFFF"/>
                </a:solidFill>
                <a:latin typeface="Georgia"/>
                <a:cs typeface="Georgia"/>
              </a:rPr>
              <a:t> </a:t>
            </a:r>
            <a:r>
              <a:rPr sz="2200" spc="-65" dirty="0">
                <a:solidFill>
                  <a:srgbClr val="FFFFFF"/>
                </a:solidFill>
                <a:latin typeface="Georgia"/>
                <a:cs typeface="Georgia"/>
              </a:rPr>
              <a:t>emit</a:t>
            </a:r>
            <a:r>
              <a:rPr sz="2200" spc="35"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80" dirty="0">
                <a:solidFill>
                  <a:srgbClr val="FFFFFF"/>
                </a:solidFill>
                <a:latin typeface="Georgia"/>
                <a:cs typeface="Georgia"/>
              </a:rPr>
              <a:t>error</a:t>
            </a:r>
            <a:r>
              <a:rPr sz="2200" spc="35" dirty="0">
                <a:solidFill>
                  <a:srgbClr val="FFFFFF"/>
                </a:solidFill>
                <a:latin typeface="Georgia"/>
                <a:cs typeface="Georgia"/>
              </a:rPr>
              <a:t> </a:t>
            </a:r>
            <a:r>
              <a:rPr sz="2200" spc="-65" dirty="0">
                <a:solidFill>
                  <a:srgbClr val="FFFFFF"/>
                </a:solidFill>
                <a:latin typeface="Georgia"/>
                <a:cs typeface="Georgia"/>
              </a:rPr>
              <a:t>event,</a:t>
            </a:r>
            <a:r>
              <a:rPr sz="2200" spc="35" dirty="0">
                <a:solidFill>
                  <a:srgbClr val="FFFFFF"/>
                </a:solidFill>
                <a:latin typeface="Georgia"/>
                <a:cs typeface="Georgia"/>
              </a:rPr>
              <a:t> </a:t>
            </a:r>
            <a:r>
              <a:rPr sz="2200" spc="-60" dirty="0">
                <a:solidFill>
                  <a:srgbClr val="FFFFFF"/>
                </a:solidFill>
                <a:latin typeface="Georgia"/>
                <a:cs typeface="Georgia"/>
              </a:rPr>
              <a:t>or</a:t>
            </a:r>
            <a:r>
              <a:rPr sz="2200" spc="30" dirty="0">
                <a:solidFill>
                  <a:srgbClr val="FFFFFF"/>
                </a:solidFill>
                <a:latin typeface="Georgia"/>
                <a:cs typeface="Georgia"/>
              </a:rPr>
              <a:t> </a:t>
            </a:r>
            <a:r>
              <a:rPr sz="2200" spc="-60" dirty="0">
                <a:solidFill>
                  <a:srgbClr val="FFFFFF"/>
                </a:solidFill>
                <a:latin typeface="Georgia"/>
                <a:cs typeface="Georgia"/>
              </a:rPr>
              <a:t>throw </a:t>
            </a:r>
            <a:r>
              <a:rPr sz="2200" spc="-515"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85" dirty="0">
                <a:solidFill>
                  <a:srgbClr val="FFFFFF"/>
                </a:solidFill>
                <a:latin typeface="Georgia"/>
                <a:cs typeface="Georgia"/>
              </a:rPr>
              <a:t>error,</a:t>
            </a:r>
            <a:r>
              <a:rPr sz="2200" spc="30" dirty="0">
                <a:solidFill>
                  <a:srgbClr val="FFFFFF"/>
                </a:solidFill>
                <a:latin typeface="Georgia"/>
                <a:cs typeface="Georgia"/>
              </a:rPr>
              <a:t> </a:t>
            </a:r>
            <a:r>
              <a:rPr sz="2200" spc="-80" dirty="0">
                <a:solidFill>
                  <a:srgbClr val="FFFFFF"/>
                </a:solidFill>
                <a:latin typeface="Georgia"/>
                <a:cs typeface="Georgia"/>
              </a:rPr>
              <a:t>then</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50" dirty="0">
                <a:solidFill>
                  <a:srgbClr val="FFFFFF"/>
                </a:solidFill>
                <a:latin typeface="Georgia"/>
                <a:cs typeface="Georgia"/>
              </a:rPr>
              <a:t>domain</a:t>
            </a:r>
            <a:r>
              <a:rPr sz="2200" spc="35" dirty="0">
                <a:solidFill>
                  <a:srgbClr val="FFFFFF"/>
                </a:solidFill>
                <a:latin typeface="Georgia"/>
                <a:cs typeface="Georgia"/>
              </a:rPr>
              <a:t> </a:t>
            </a:r>
            <a:r>
              <a:rPr sz="2200" spc="-60" dirty="0">
                <a:solidFill>
                  <a:srgbClr val="FFFFFF"/>
                </a:solidFill>
                <a:latin typeface="Georgia"/>
                <a:cs typeface="Georgia"/>
              </a:rPr>
              <a:t>object</a:t>
            </a:r>
            <a:r>
              <a:rPr sz="2200" spc="30" dirty="0">
                <a:solidFill>
                  <a:srgbClr val="FFFFFF"/>
                </a:solidFill>
                <a:latin typeface="Georgia"/>
                <a:cs typeface="Georgia"/>
              </a:rPr>
              <a:t> </a:t>
            </a:r>
            <a:r>
              <a:rPr sz="2200" spc="-15" dirty="0">
                <a:solidFill>
                  <a:srgbClr val="FFFFFF"/>
                </a:solidFill>
                <a:latin typeface="Georgia"/>
                <a:cs typeface="Georgia"/>
              </a:rPr>
              <a:t>will</a:t>
            </a:r>
            <a:r>
              <a:rPr sz="2200" spc="35" dirty="0">
                <a:solidFill>
                  <a:srgbClr val="FFFFFF"/>
                </a:solidFill>
                <a:latin typeface="Georgia"/>
                <a:cs typeface="Georgia"/>
              </a:rPr>
              <a:t> </a:t>
            </a:r>
            <a:r>
              <a:rPr sz="2200" spc="-85" dirty="0">
                <a:solidFill>
                  <a:srgbClr val="FFFFFF"/>
                </a:solidFill>
                <a:latin typeface="Georgia"/>
                <a:cs typeface="Georgia"/>
              </a:rPr>
              <a:t>be</a:t>
            </a:r>
            <a:r>
              <a:rPr sz="2200" spc="30" dirty="0">
                <a:solidFill>
                  <a:srgbClr val="FFFFFF"/>
                </a:solidFill>
                <a:latin typeface="Georgia"/>
                <a:cs typeface="Georgia"/>
              </a:rPr>
              <a:t> </a:t>
            </a:r>
            <a:r>
              <a:rPr sz="2200" spc="-45" dirty="0">
                <a:solidFill>
                  <a:srgbClr val="FFFFFF"/>
                </a:solidFill>
                <a:latin typeface="Georgia"/>
                <a:cs typeface="Georgia"/>
              </a:rPr>
              <a:t>notified,</a:t>
            </a:r>
            <a:r>
              <a:rPr sz="2200" spc="30" dirty="0">
                <a:solidFill>
                  <a:srgbClr val="FFFFFF"/>
                </a:solidFill>
                <a:latin typeface="Georgia"/>
                <a:cs typeface="Georgia"/>
              </a:rPr>
              <a:t> </a:t>
            </a:r>
            <a:r>
              <a:rPr sz="2200" spc="-85" dirty="0">
                <a:solidFill>
                  <a:srgbClr val="FFFFFF"/>
                </a:solidFill>
                <a:latin typeface="Georgia"/>
                <a:cs typeface="Georgia"/>
              </a:rPr>
              <a:t>rather</a:t>
            </a:r>
            <a:r>
              <a:rPr sz="2200" spc="30" dirty="0">
                <a:solidFill>
                  <a:srgbClr val="FFFFFF"/>
                </a:solidFill>
                <a:latin typeface="Georgia"/>
                <a:cs typeface="Georgia"/>
              </a:rPr>
              <a:t> </a:t>
            </a:r>
            <a:r>
              <a:rPr sz="2200" spc="-75" dirty="0">
                <a:solidFill>
                  <a:srgbClr val="FFFFFF"/>
                </a:solidFill>
                <a:latin typeface="Georgia"/>
                <a:cs typeface="Georgia"/>
              </a:rPr>
              <a:t>than </a:t>
            </a:r>
            <a:r>
              <a:rPr sz="2200" spc="-70" dirty="0">
                <a:solidFill>
                  <a:srgbClr val="FFFFFF"/>
                </a:solidFill>
                <a:latin typeface="Georgia"/>
                <a:cs typeface="Georgia"/>
              </a:rPr>
              <a:t> </a:t>
            </a:r>
            <a:r>
              <a:rPr sz="2200" spc="-50" dirty="0">
                <a:solidFill>
                  <a:srgbClr val="FFFFFF"/>
                </a:solidFill>
                <a:latin typeface="Georgia"/>
                <a:cs typeface="Georgia"/>
              </a:rPr>
              <a:t>losing</a:t>
            </a:r>
            <a:r>
              <a:rPr sz="2200" spc="25"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50" dirty="0">
                <a:solidFill>
                  <a:srgbClr val="FFFFFF"/>
                </a:solidFill>
                <a:latin typeface="Georgia"/>
                <a:cs typeface="Georgia"/>
              </a:rPr>
              <a:t>context</a:t>
            </a:r>
            <a:r>
              <a:rPr sz="2200" spc="25" dirty="0">
                <a:solidFill>
                  <a:srgbClr val="FFFFFF"/>
                </a:solidFill>
                <a:latin typeface="Georgia"/>
                <a:cs typeface="Georgia"/>
              </a:rPr>
              <a:t> </a:t>
            </a:r>
            <a:r>
              <a:rPr sz="2200" spc="-25" dirty="0">
                <a:solidFill>
                  <a:srgbClr val="FFFFFF"/>
                </a:solidFill>
                <a:latin typeface="Georgia"/>
                <a:cs typeface="Georgia"/>
              </a:rPr>
              <a:t>of</a:t>
            </a:r>
            <a:r>
              <a:rPr sz="2200" spc="254"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90" dirty="0">
                <a:solidFill>
                  <a:srgbClr val="FFFFFF"/>
                </a:solidFill>
                <a:latin typeface="Georgia"/>
                <a:cs typeface="Georgia"/>
              </a:rPr>
              <a:t>error.</a:t>
            </a:r>
            <a:endParaRPr sz="22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11879" y="440573"/>
            <a:ext cx="1899457" cy="906087"/>
          </a:xfrm>
          <a:prstGeom prst="rect">
            <a:avLst/>
          </a:prstGeom>
        </p:spPr>
      </p:pic>
      <p:sp>
        <p:nvSpPr>
          <p:cNvPr id="3" name="object 3"/>
          <p:cNvSpPr txBox="1">
            <a:spLocks noGrp="1"/>
          </p:cNvSpPr>
          <p:nvPr>
            <p:ph type="title"/>
          </p:nvPr>
        </p:nvSpPr>
        <p:spPr>
          <a:xfrm>
            <a:off x="3697097" y="457499"/>
            <a:ext cx="1753235" cy="756920"/>
          </a:xfrm>
          <a:prstGeom prst="rect">
            <a:avLst/>
          </a:prstGeom>
        </p:spPr>
        <p:txBody>
          <a:bodyPr vert="horz" wrap="square" lIns="0" tIns="12700" rIns="0" bIns="0" rtlCol="0">
            <a:spAutoFit/>
          </a:bodyPr>
          <a:lstStyle/>
          <a:p>
            <a:pPr marL="12700">
              <a:lnSpc>
                <a:spcPct val="100000"/>
              </a:lnSpc>
              <a:spcBef>
                <a:spcPts val="100"/>
              </a:spcBef>
            </a:pPr>
            <a:r>
              <a:rPr spc="65" dirty="0"/>
              <a:t>E</a:t>
            </a:r>
            <a:r>
              <a:rPr spc="-125" dirty="0"/>
              <a:t>v</a:t>
            </a:r>
            <a:r>
              <a:rPr spc="-140" dirty="0"/>
              <a:t>e</a:t>
            </a:r>
            <a:r>
              <a:rPr spc="-180" dirty="0"/>
              <a:t>n</a:t>
            </a:r>
            <a:r>
              <a:rPr spc="-210" dirty="0"/>
              <a:t>t</a:t>
            </a:r>
            <a:r>
              <a:rPr spc="-229" dirty="0"/>
              <a:t>s</a:t>
            </a:r>
          </a:p>
        </p:txBody>
      </p:sp>
      <p:grpSp>
        <p:nvGrpSpPr>
          <p:cNvPr id="4" name="object 4"/>
          <p:cNvGrpSpPr/>
          <p:nvPr/>
        </p:nvGrpSpPr>
        <p:grpSpPr>
          <a:xfrm>
            <a:off x="681643" y="1882832"/>
            <a:ext cx="7887334" cy="4805680"/>
            <a:chOff x="681643" y="1882832"/>
            <a:chExt cx="7887334" cy="4805680"/>
          </a:xfrm>
        </p:grpSpPr>
        <p:pic>
          <p:nvPicPr>
            <p:cNvPr id="5" name="object 5"/>
            <p:cNvPicPr/>
            <p:nvPr/>
          </p:nvPicPr>
          <p:blipFill>
            <a:blip r:embed="rId3" cstate="print"/>
            <a:stretch>
              <a:fillRect/>
            </a:stretch>
          </p:blipFill>
          <p:spPr>
            <a:xfrm>
              <a:off x="681643" y="1882832"/>
              <a:ext cx="7252854" cy="465512"/>
            </a:xfrm>
            <a:prstGeom prst="rect">
              <a:avLst/>
            </a:prstGeom>
          </p:spPr>
        </p:pic>
        <p:pic>
          <p:nvPicPr>
            <p:cNvPr id="6" name="object 6"/>
            <p:cNvPicPr/>
            <p:nvPr/>
          </p:nvPicPr>
          <p:blipFill>
            <a:blip r:embed="rId4" cstate="print"/>
            <a:stretch>
              <a:fillRect/>
            </a:stretch>
          </p:blipFill>
          <p:spPr>
            <a:xfrm>
              <a:off x="1039090" y="2215341"/>
              <a:ext cx="4517967"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sp>
          <p:nvSpPr>
            <p:cNvPr id="8" name="object 8"/>
            <p:cNvSpPr/>
            <p:nvPr/>
          </p:nvSpPr>
          <p:spPr>
            <a:xfrm>
              <a:off x="788431" y="2708106"/>
              <a:ext cx="7771130" cy="3970654"/>
            </a:xfrm>
            <a:custGeom>
              <a:avLst/>
              <a:gdLst/>
              <a:ahLst/>
              <a:cxnLst/>
              <a:rect l="l" t="t" r="r" b="b"/>
              <a:pathLst>
                <a:path w="7771130" h="3970654">
                  <a:moveTo>
                    <a:pt x="7770811" y="0"/>
                  </a:moveTo>
                  <a:lnTo>
                    <a:pt x="0" y="0"/>
                  </a:lnTo>
                  <a:lnTo>
                    <a:pt x="0" y="3970316"/>
                  </a:lnTo>
                  <a:lnTo>
                    <a:pt x="7770811" y="3970316"/>
                  </a:lnTo>
                  <a:lnTo>
                    <a:pt x="7770811" y="0"/>
                  </a:lnTo>
                  <a:close/>
                </a:path>
              </a:pathLst>
            </a:custGeom>
            <a:solidFill>
              <a:srgbClr val="FFFFFF"/>
            </a:solidFill>
          </p:spPr>
          <p:txBody>
            <a:bodyPr wrap="square" lIns="0" tIns="0" rIns="0" bIns="0" rtlCol="0"/>
            <a:lstStyle/>
            <a:p>
              <a:endParaRPr/>
            </a:p>
          </p:txBody>
        </p:sp>
        <p:sp>
          <p:nvSpPr>
            <p:cNvPr id="9" name="object 9"/>
            <p:cNvSpPr/>
            <p:nvPr/>
          </p:nvSpPr>
          <p:spPr>
            <a:xfrm>
              <a:off x="788431" y="2708106"/>
              <a:ext cx="7771130" cy="3970654"/>
            </a:xfrm>
            <a:custGeom>
              <a:avLst/>
              <a:gdLst/>
              <a:ahLst/>
              <a:cxnLst/>
              <a:rect l="l" t="t" r="r" b="b"/>
              <a:pathLst>
                <a:path w="7771130" h="3970654">
                  <a:moveTo>
                    <a:pt x="0" y="0"/>
                  </a:moveTo>
                  <a:lnTo>
                    <a:pt x="7770810" y="0"/>
                  </a:lnTo>
                  <a:lnTo>
                    <a:pt x="7770810" y="3970316"/>
                  </a:lnTo>
                  <a:lnTo>
                    <a:pt x="0" y="3970316"/>
                  </a:lnTo>
                  <a:lnTo>
                    <a:pt x="0" y="0"/>
                  </a:lnTo>
                  <a:close/>
                </a:path>
              </a:pathLst>
            </a:custGeom>
            <a:ln w="19049">
              <a:solidFill>
                <a:srgbClr val="000000"/>
              </a:solidFill>
            </a:ln>
          </p:spPr>
          <p:txBody>
            <a:bodyPr wrap="square" lIns="0" tIns="0" rIns="0" bIns="0" rtlCol="0"/>
            <a:lstStyle/>
            <a:p>
              <a:endParaRPr/>
            </a:p>
          </p:txBody>
        </p:sp>
      </p:grpSp>
      <p:sp>
        <p:nvSpPr>
          <p:cNvPr id="10" name="object 10"/>
          <p:cNvSpPr txBox="1"/>
          <p:nvPr/>
        </p:nvSpPr>
        <p:spPr>
          <a:xfrm>
            <a:off x="867171" y="1902161"/>
            <a:ext cx="7158990" cy="4695190"/>
          </a:xfrm>
          <a:prstGeom prst="rect">
            <a:avLst/>
          </a:prstGeom>
        </p:spPr>
        <p:txBody>
          <a:bodyPr vert="horz" wrap="square" lIns="0" tIns="27939" rIns="0" bIns="0" rtlCol="0">
            <a:spAutoFit/>
          </a:bodyPr>
          <a:lstStyle/>
          <a:p>
            <a:pPr marL="252729" marR="177800">
              <a:lnSpc>
                <a:spcPts val="2600"/>
              </a:lnSpc>
              <a:spcBef>
                <a:spcPts val="219"/>
              </a:spcBef>
            </a:pPr>
            <a:r>
              <a:rPr sz="2200" spc="-55" dirty="0">
                <a:solidFill>
                  <a:srgbClr val="FFFFFF"/>
                </a:solidFill>
                <a:latin typeface="Georgia"/>
                <a:cs typeface="Georgia"/>
              </a:rPr>
              <a:t>Event</a:t>
            </a:r>
            <a:r>
              <a:rPr sz="2200" spc="30"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45" dirty="0">
                <a:solidFill>
                  <a:srgbClr val="FFFFFF"/>
                </a:solidFill>
                <a:latin typeface="Georgia"/>
                <a:cs typeface="Georgia"/>
              </a:rPr>
              <a:t>action</a:t>
            </a:r>
            <a:r>
              <a:rPr sz="2200" spc="25" dirty="0">
                <a:solidFill>
                  <a:srgbClr val="FFFFFF"/>
                </a:solidFill>
                <a:latin typeface="Georgia"/>
                <a:cs typeface="Georgia"/>
              </a:rPr>
              <a:t> </a:t>
            </a:r>
            <a:r>
              <a:rPr sz="2200" spc="-60" dirty="0">
                <a:solidFill>
                  <a:srgbClr val="FFFFFF"/>
                </a:solidFill>
                <a:latin typeface="Georgia"/>
                <a:cs typeface="Georgia"/>
              </a:rPr>
              <a:t>or</a:t>
            </a:r>
            <a:r>
              <a:rPr sz="2200" spc="30" dirty="0">
                <a:solidFill>
                  <a:srgbClr val="FFFFFF"/>
                </a:solidFill>
                <a:latin typeface="Georgia"/>
                <a:cs typeface="Georgia"/>
              </a:rPr>
              <a:t> </a:t>
            </a:r>
            <a:r>
              <a:rPr sz="2200" spc="-55" dirty="0">
                <a:solidFill>
                  <a:srgbClr val="FFFFFF"/>
                </a:solidFill>
                <a:latin typeface="Georgia"/>
                <a:cs typeface="Georgia"/>
              </a:rPr>
              <a:t>occurrence</a:t>
            </a:r>
            <a:r>
              <a:rPr sz="2200" spc="30" dirty="0">
                <a:solidFill>
                  <a:srgbClr val="FFFFFF"/>
                </a:solidFill>
                <a:latin typeface="Georgia"/>
                <a:cs typeface="Georgia"/>
              </a:rPr>
              <a:t> </a:t>
            </a:r>
            <a:r>
              <a:rPr sz="2200" spc="-65" dirty="0">
                <a:solidFill>
                  <a:srgbClr val="FFFFFF"/>
                </a:solidFill>
                <a:latin typeface="Georgia"/>
                <a:cs typeface="Georgia"/>
              </a:rPr>
              <a:t>detected</a:t>
            </a:r>
            <a:r>
              <a:rPr sz="2200" spc="30" dirty="0">
                <a:solidFill>
                  <a:srgbClr val="FFFFFF"/>
                </a:solidFill>
                <a:latin typeface="Georgia"/>
                <a:cs typeface="Georgia"/>
              </a:rPr>
              <a:t> </a:t>
            </a:r>
            <a:r>
              <a:rPr sz="2200" spc="-40" dirty="0">
                <a:solidFill>
                  <a:srgbClr val="FFFFFF"/>
                </a:solidFill>
                <a:latin typeface="Georgia"/>
                <a:cs typeface="Georgia"/>
              </a:rPr>
              <a:t>by</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65" dirty="0">
                <a:solidFill>
                  <a:srgbClr val="FFFFFF"/>
                </a:solidFill>
                <a:latin typeface="Georgia"/>
                <a:cs typeface="Georgia"/>
              </a:rPr>
              <a:t>program </a:t>
            </a:r>
            <a:r>
              <a:rPr sz="2200" spc="-515" dirty="0">
                <a:solidFill>
                  <a:srgbClr val="FFFFFF"/>
                </a:solidFill>
                <a:latin typeface="Georgia"/>
                <a:cs typeface="Georgia"/>
              </a:rPr>
              <a:t> </a:t>
            </a:r>
            <a:r>
              <a:rPr sz="2200" spc="-75" dirty="0">
                <a:solidFill>
                  <a:srgbClr val="FFFFFF"/>
                </a:solidFill>
                <a:latin typeface="Georgia"/>
                <a:cs typeface="Georgia"/>
              </a:rPr>
              <a:t>that</a:t>
            </a:r>
            <a:r>
              <a:rPr sz="2200" spc="25" dirty="0">
                <a:solidFill>
                  <a:srgbClr val="FFFFFF"/>
                </a:solidFill>
                <a:latin typeface="Georgia"/>
                <a:cs typeface="Georgia"/>
              </a:rPr>
              <a:t> </a:t>
            </a:r>
            <a:r>
              <a:rPr sz="2200" spc="-50" dirty="0">
                <a:solidFill>
                  <a:srgbClr val="FFFFFF"/>
                </a:solidFill>
                <a:latin typeface="Georgia"/>
                <a:cs typeface="Georgia"/>
              </a:rPr>
              <a:t>may</a:t>
            </a:r>
            <a:r>
              <a:rPr sz="2200" spc="30" dirty="0">
                <a:solidFill>
                  <a:srgbClr val="FFFFFF"/>
                </a:solidFill>
                <a:latin typeface="Georgia"/>
                <a:cs typeface="Georgia"/>
              </a:rPr>
              <a:t> </a:t>
            </a:r>
            <a:r>
              <a:rPr sz="2200" spc="-85" dirty="0">
                <a:solidFill>
                  <a:srgbClr val="FFFFFF"/>
                </a:solidFill>
                <a:latin typeface="Georgia"/>
                <a:cs typeface="Georgia"/>
              </a:rPr>
              <a:t>be</a:t>
            </a:r>
            <a:r>
              <a:rPr sz="2200" spc="30" dirty="0">
                <a:solidFill>
                  <a:srgbClr val="FFFFFF"/>
                </a:solidFill>
                <a:latin typeface="Georgia"/>
                <a:cs typeface="Georgia"/>
              </a:rPr>
              <a:t> </a:t>
            </a:r>
            <a:r>
              <a:rPr sz="2200" spc="-60" dirty="0">
                <a:solidFill>
                  <a:srgbClr val="FFFFFF"/>
                </a:solidFill>
                <a:latin typeface="Georgia"/>
                <a:cs typeface="Georgia"/>
              </a:rPr>
              <a:t>handled</a:t>
            </a:r>
            <a:r>
              <a:rPr sz="2200" spc="25" dirty="0">
                <a:solidFill>
                  <a:srgbClr val="FFFFFF"/>
                </a:solidFill>
                <a:latin typeface="Georgia"/>
                <a:cs typeface="Georgia"/>
              </a:rPr>
              <a:t> </a:t>
            </a:r>
            <a:r>
              <a:rPr sz="2200" spc="-40" dirty="0">
                <a:solidFill>
                  <a:srgbClr val="FFFFFF"/>
                </a:solidFill>
                <a:latin typeface="Georgia"/>
                <a:cs typeface="Georgia"/>
              </a:rPr>
              <a:t>by</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55" dirty="0">
                <a:solidFill>
                  <a:srgbClr val="FFFFFF"/>
                </a:solidFill>
                <a:latin typeface="Georgia"/>
                <a:cs typeface="Georgia"/>
              </a:rPr>
              <a:t>program.</a:t>
            </a:r>
            <a:endParaRPr sz="2200" dirty="0">
              <a:latin typeface="Georgia"/>
              <a:cs typeface="Georgia"/>
            </a:endParaRPr>
          </a:p>
          <a:p>
            <a:pPr marL="12700">
              <a:lnSpc>
                <a:spcPts val="2130"/>
              </a:lnSpc>
              <a:spcBef>
                <a:spcPts val="1285"/>
              </a:spcBef>
              <a:tabLst>
                <a:tab pos="56134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events</a:t>
            </a:r>
            <a:r>
              <a:rPr sz="1800" spc="-65" dirty="0">
                <a:solidFill>
                  <a:srgbClr val="262626"/>
                </a:solidFill>
                <a:latin typeface="Courier New"/>
                <a:cs typeface="Courier New"/>
              </a:rPr>
              <a:t> </a:t>
            </a:r>
            <a:r>
              <a:rPr sz="1800" dirty="0">
                <a:solidFill>
                  <a:srgbClr val="535353"/>
                </a:solidFill>
                <a:latin typeface="Courier New"/>
                <a:cs typeface="Courier New"/>
              </a:rPr>
              <a:t>=</a:t>
            </a:r>
            <a:r>
              <a:rPr sz="1800" dirty="0">
                <a:solidFill>
                  <a:srgbClr val="262626"/>
                </a:solidFill>
                <a:latin typeface="Courier New"/>
                <a:cs typeface="Courier New"/>
              </a:rPr>
              <a:t>require(</a:t>
            </a:r>
            <a:r>
              <a:rPr sz="1800" dirty="0">
                <a:solidFill>
                  <a:srgbClr val="A90E1A"/>
                </a:solidFill>
                <a:latin typeface="Courier New"/>
                <a:cs typeface="Courier New"/>
              </a:rPr>
              <a:t>'events'</a:t>
            </a:r>
            <a:r>
              <a:rPr sz="1800" dirty="0">
                <a:solidFill>
                  <a:srgbClr val="262626"/>
                </a:solidFill>
                <a:latin typeface="Courier New"/>
                <a:cs typeface="Courier New"/>
              </a:rPr>
              <a:t>).EventEmitter;</a:t>
            </a:r>
            <a:endParaRPr sz="1800" dirty="0">
              <a:latin typeface="Courier New"/>
              <a:cs typeface="Courier New"/>
            </a:endParaRPr>
          </a:p>
          <a:p>
            <a:pPr marL="12700" marR="3434079">
              <a:lnSpc>
                <a:spcPts val="2200"/>
              </a:lnSpc>
              <a:spcBef>
                <a:spcPts val="10"/>
              </a:spcBef>
              <a:tabLst>
                <a:tab pos="561340" algn="l"/>
                <a:tab pos="972819" algn="l"/>
                <a:tab pos="1247140" algn="l"/>
                <a:tab pos="1521460" algn="l"/>
                <a:tab pos="1795780" algn="l"/>
              </a:tabLst>
            </a:pPr>
            <a:r>
              <a:rPr sz="1800" b="1" dirty="0">
                <a:solidFill>
                  <a:srgbClr val="0F7001"/>
                </a:solidFill>
                <a:latin typeface="Courier New"/>
                <a:cs typeface="Courier New"/>
              </a:rPr>
              <a:t>var	</a:t>
            </a:r>
            <a:r>
              <a:rPr sz="1800" dirty="0">
                <a:solidFill>
                  <a:srgbClr val="262626"/>
                </a:solidFill>
                <a:latin typeface="Courier New"/>
                <a:cs typeface="Courier New"/>
              </a:rPr>
              <a:t>ee	</a:t>
            </a:r>
            <a:r>
              <a:rPr sz="1800" dirty="0">
                <a:solidFill>
                  <a:srgbClr val="535353"/>
                </a:solidFill>
                <a:latin typeface="Courier New"/>
                <a:cs typeface="Courier New"/>
              </a:rPr>
              <a:t>=	</a:t>
            </a:r>
            <a:r>
              <a:rPr sz="1800" b="1" dirty="0">
                <a:solidFill>
                  <a:srgbClr val="0F7001"/>
                </a:solidFill>
                <a:latin typeface="Courier New"/>
                <a:cs typeface="Courier New"/>
              </a:rPr>
              <a:t>new	</a:t>
            </a:r>
            <a:r>
              <a:rPr sz="1800" dirty="0">
                <a:solidFill>
                  <a:srgbClr val="262626"/>
                </a:solidFill>
                <a:latin typeface="Courier New"/>
                <a:cs typeface="Courier New"/>
              </a:rPr>
              <a:t>events(); </a:t>
            </a:r>
            <a:r>
              <a:rPr sz="1800" spc="5" dirty="0">
                <a:solidFill>
                  <a:srgbClr val="262626"/>
                </a:solidFill>
                <a:latin typeface="Courier New"/>
                <a:cs typeface="Courier New"/>
              </a:rPr>
              <a:t> </a:t>
            </a:r>
            <a:r>
              <a:rPr sz="1800" dirty="0">
                <a:solidFill>
                  <a:srgbClr val="262626"/>
                </a:solidFill>
                <a:latin typeface="Courier New"/>
                <a:cs typeface="Courier New"/>
              </a:rPr>
              <a:t>ee.items	</a:t>
            </a:r>
            <a:r>
              <a:rPr sz="1800" dirty="0">
                <a:solidFill>
                  <a:srgbClr val="535353"/>
                </a:solidFill>
                <a:latin typeface="Courier New"/>
                <a:cs typeface="Courier New"/>
              </a:rPr>
              <a:t>=	</a:t>
            </a:r>
            <a:r>
              <a:rPr sz="1800" dirty="0">
                <a:solidFill>
                  <a:srgbClr val="262626"/>
                </a:solidFill>
                <a:latin typeface="Courier New"/>
                <a:cs typeface="Courier New"/>
              </a:rPr>
              <a:t>[</a:t>
            </a:r>
            <a:r>
              <a:rPr sz="1800" dirty="0">
                <a:solidFill>
                  <a:srgbClr val="535353"/>
                </a:solidFill>
                <a:latin typeface="Courier New"/>
                <a:cs typeface="Courier New"/>
              </a:rPr>
              <a:t>1</a:t>
            </a:r>
            <a:r>
              <a:rPr sz="1800" dirty="0">
                <a:solidFill>
                  <a:srgbClr val="262626"/>
                </a:solidFill>
                <a:latin typeface="Courier New"/>
                <a:cs typeface="Courier New"/>
              </a:rPr>
              <a:t>,</a:t>
            </a:r>
            <a:r>
              <a:rPr sz="1800" dirty="0">
                <a:solidFill>
                  <a:srgbClr val="535353"/>
                </a:solidFill>
                <a:latin typeface="Courier New"/>
                <a:cs typeface="Courier New"/>
              </a:rPr>
              <a:t>2</a:t>
            </a:r>
            <a:r>
              <a:rPr sz="1800" dirty="0">
                <a:solidFill>
                  <a:srgbClr val="262626"/>
                </a:solidFill>
                <a:latin typeface="Courier New"/>
                <a:cs typeface="Courier New"/>
              </a:rPr>
              <a:t>,</a:t>
            </a:r>
            <a:r>
              <a:rPr sz="1800" dirty="0">
                <a:solidFill>
                  <a:srgbClr val="535353"/>
                </a:solidFill>
                <a:latin typeface="Courier New"/>
                <a:cs typeface="Courier New"/>
              </a:rPr>
              <a:t>3</a:t>
            </a:r>
            <a:r>
              <a:rPr sz="1800" dirty="0">
                <a:solidFill>
                  <a:srgbClr val="262626"/>
                </a:solidFill>
                <a:latin typeface="Courier New"/>
                <a:cs typeface="Courier New"/>
              </a:rPr>
              <a:t>,</a:t>
            </a:r>
            <a:r>
              <a:rPr sz="1800" dirty="0">
                <a:solidFill>
                  <a:srgbClr val="535353"/>
                </a:solidFill>
                <a:latin typeface="Courier New"/>
                <a:cs typeface="Courier New"/>
              </a:rPr>
              <a:t>4</a:t>
            </a:r>
            <a:r>
              <a:rPr sz="1800" dirty="0">
                <a:solidFill>
                  <a:srgbClr val="262626"/>
                </a:solidFill>
                <a:latin typeface="Courier New"/>
                <a:cs typeface="Courier New"/>
              </a:rPr>
              <a:t>,</a:t>
            </a:r>
            <a:r>
              <a:rPr sz="1800" dirty="0">
                <a:solidFill>
                  <a:srgbClr val="535353"/>
                </a:solidFill>
                <a:latin typeface="Courier New"/>
                <a:cs typeface="Courier New"/>
              </a:rPr>
              <a:t>5</a:t>
            </a:r>
            <a:r>
              <a:rPr sz="1800" dirty="0">
                <a:solidFill>
                  <a:srgbClr val="262626"/>
                </a:solidFill>
                <a:latin typeface="Courier New"/>
                <a:cs typeface="Courier New"/>
              </a:rPr>
              <a:t>,</a:t>
            </a:r>
            <a:r>
              <a:rPr sz="1800" dirty="0">
                <a:solidFill>
                  <a:srgbClr val="535353"/>
                </a:solidFill>
                <a:latin typeface="Courier New"/>
                <a:cs typeface="Courier New"/>
              </a:rPr>
              <a:t>6</a:t>
            </a:r>
            <a:r>
              <a:rPr sz="1800" dirty="0">
                <a:solidFill>
                  <a:srgbClr val="262626"/>
                </a:solidFill>
                <a:latin typeface="Courier New"/>
                <a:cs typeface="Courier New"/>
              </a:rPr>
              <a:t>,</a:t>
            </a:r>
            <a:r>
              <a:rPr sz="1800" dirty="0">
                <a:solidFill>
                  <a:srgbClr val="535353"/>
                </a:solidFill>
                <a:latin typeface="Courier New"/>
                <a:cs typeface="Courier New"/>
              </a:rPr>
              <a:t>7</a:t>
            </a:r>
            <a:r>
              <a:rPr sz="1800" dirty="0">
                <a:solidFill>
                  <a:srgbClr val="262626"/>
                </a:solidFill>
                <a:latin typeface="Courier New"/>
                <a:cs typeface="Courier New"/>
              </a:rPr>
              <a:t>];</a:t>
            </a:r>
            <a:endParaRPr sz="1800" dirty="0">
              <a:latin typeface="Courier New"/>
              <a:cs typeface="Courier New"/>
            </a:endParaRPr>
          </a:p>
          <a:p>
            <a:pPr marL="12700">
              <a:lnSpc>
                <a:spcPts val="2020"/>
              </a:lnSpc>
              <a:tabLst>
                <a:tab pos="2893060" algn="l"/>
                <a:tab pos="4127500" algn="l"/>
              </a:tabLst>
            </a:pPr>
            <a:r>
              <a:rPr sz="1800" dirty="0">
                <a:solidFill>
                  <a:srgbClr val="262626"/>
                </a:solidFill>
                <a:latin typeface="Courier New"/>
                <a:cs typeface="Courier New"/>
              </a:rPr>
              <a:t>ee.on(</a:t>
            </a:r>
            <a:r>
              <a:rPr sz="1800" dirty="0">
                <a:solidFill>
                  <a:srgbClr val="A90E1A"/>
                </a:solidFill>
                <a:latin typeface="Courier New"/>
                <a:cs typeface="Courier New"/>
              </a:rPr>
              <a:t>"changedItem"</a:t>
            </a:r>
            <a:r>
              <a:rPr sz="1800" dirty="0">
                <a:solidFill>
                  <a:srgbClr val="262626"/>
                </a:solidFill>
                <a:latin typeface="Courier New"/>
                <a:cs typeface="Courier New"/>
              </a:rPr>
              <a:t>,	</a:t>
            </a:r>
            <a:r>
              <a:rPr sz="1800" b="1" dirty="0">
                <a:solidFill>
                  <a:srgbClr val="0F7001"/>
                </a:solidFill>
                <a:latin typeface="Courier New"/>
                <a:cs typeface="Courier New"/>
              </a:rPr>
              <a:t>function	</a:t>
            </a:r>
            <a:r>
              <a:rPr sz="1800" spc="-5" dirty="0">
                <a:solidFill>
                  <a:srgbClr val="262626"/>
                </a:solidFill>
                <a:latin typeface="Courier New"/>
                <a:cs typeface="Courier New"/>
              </a:rPr>
              <a:t>()</a:t>
            </a:r>
            <a:r>
              <a:rPr sz="1800" spc="-70" dirty="0">
                <a:solidFill>
                  <a:srgbClr val="262626"/>
                </a:solidFill>
                <a:latin typeface="Courier New"/>
                <a:cs typeface="Courier New"/>
              </a:rPr>
              <a:t> </a:t>
            </a:r>
            <a:r>
              <a:rPr sz="1800" dirty="0">
                <a:solidFill>
                  <a:srgbClr val="262626"/>
                </a:solidFill>
                <a:latin typeface="Courier New"/>
                <a:cs typeface="Courier New"/>
              </a:rPr>
              <a:t>{</a:t>
            </a:r>
            <a:endParaRPr sz="1800" dirty="0">
              <a:latin typeface="Courier New"/>
              <a:cs typeface="Courier New"/>
            </a:endParaRPr>
          </a:p>
          <a:p>
            <a:pPr marL="561340" marR="5080">
              <a:lnSpc>
                <a:spcPts val="2100"/>
              </a:lnSpc>
              <a:spcBef>
                <a:spcPts val="160"/>
              </a:spcBef>
              <a:tabLst>
                <a:tab pos="3441700" algn="l"/>
                <a:tab pos="3716020" algn="l"/>
                <a:tab pos="6734175" algn="l"/>
                <a:tab pos="7008495" algn="l"/>
              </a:tabLst>
            </a:pPr>
            <a:r>
              <a:rPr sz="1800" spc="-5" dirty="0">
                <a:solidFill>
                  <a:srgbClr val="262626"/>
                </a:solidFill>
                <a:latin typeface="Courier New"/>
                <a:cs typeface="Courier New"/>
              </a:rPr>
              <a:t>console.log(</a:t>
            </a:r>
            <a:r>
              <a:rPr sz="1800" spc="-5" dirty="0">
                <a:solidFill>
                  <a:srgbClr val="A90E1A"/>
                </a:solidFill>
                <a:latin typeface="Courier New"/>
                <a:cs typeface="Courier New"/>
              </a:rPr>
              <a:t>"event</a:t>
            </a:r>
            <a:r>
              <a:rPr sz="1800" spc="-10" dirty="0">
                <a:solidFill>
                  <a:srgbClr val="A90E1A"/>
                </a:solidFill>
                <a:latin typeface="Courier New"/>
                <a:cs typeface="Courier New"/>
              </a:rPr>
              <a:t> </a:t>
            </a:r>
            <a:r>
              <a:rPr sz="1800" spc="-5" dirty="0">
                <a:solidFill>
                  <a:srgbClr val="A90E1A"/>
                </a:solidFill>
                <a:latin typeface="Courier New"/>
                <a:cs typeface="Courier New"/>
              </a:rPr>
              <a:t>has</a:t>
            </a:r>
            <a:r>
              <a:rPr sz="1800" dirty="0">
                <a:solidFill>
                  <a:srgbClr val="A90E1A"/>
                </a:solidFill>
                <a:latin typeface="Courier New"/>
                <a:cs typeface="Courier New"/>
              </a:rPr>
              <a:t> occured"</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console.log(</a:t>
            </a:r>
            <a:r>
              <a:rPr sz="1800" dirty="0">
                <a:solidFill>
                  <a:srgbClr val="A90E1A"/>
                </a:solidFill>
                <a:latin typeface="Courier New"/>
                <a:cs typeface="Courier New"/>
              </a:rPr>
              <a:t>"index:"	</a:t>
            </a:r>
            <a:r>
              <a:rPr sz="1800" dirty="0">
                <a:solidFill>
                  <a:srgbClr val="535353"/>
                </a:solidFill>
                <a:latin typeface="Courier New"/>
                <a:cs typeface="Courier New"/>
              </a:rPr>
              <a:t>+	</a:t>
            </a:r>
            <a:r>
              <a:rPr sz="1800" b="1" dirty="0">
                <a:solidFill>
                  <a:srgbClr val="0F7001"/>
                </a:solidFill>
                <a:latin typeface="Courier New"/>
                <a:cs typeface="Courier New"/>
              </a:rPr>
              <a:t>this</a:t>
            </a:r>
            <a:r>
              <a:rPr sz="1800" dirty="0">
                <a:solidFill>
                  <a:srgbClr val="262626"/>
                </a:solidFill>
                <a:latin typeface="Courier New"/>
                <a:cs typeface="Courier New"/>
              </a:rPr>
              <a:t>.lastIndexChanged	</a:t>
            </a:r>
            <a:r>
              <a:rPr sz="1800" dirty="0">
                <a:solidFill>
                  <a:srgbClr val="535353"/>
                </a:solidFill>
                <a:latin typeface="Courier New"/>
                <a:cs typeface="Courier New"/>
              </a:rPr>
              <a:t>+	</a:t>
            </a:r>
            <a:r>
              <a:rPr sz="1800" dirty="0">
                <a:solidFill>
                  <a:srgbClr val="A90E1A"/>
                </a:solidFill>
                <a:latin typeface="Courier New"/>
                <a:cs typeface="Courier New"/>
              </a:rPr>
              <a:t>"</a:t>
            </a:r>
            <a:endParaRPr sz="1800" dirty="0">
              <a:latin typeface="Courier New"/>
              <a:cs typeface="Courier New"/>
            </a:endParaRPr>
          </a:p>
          <a:p>
            <a:pPr marL="744220">
              <a:lnSpc>
                <a:spcPts val="2140"/>
              </a:lnSpc>
              <a:tabLst>
                <a:tab pos="1841500" algn="l"/>
              </a:tabLst>
            </a:pPr>
            <a:r>
              <a:rPr sz="1800" dirty="0">
                <a:solidFill>
                  <a:srgbClr val="A90E1A"/>
                </a:solidFill>
                <a:latin typeface="Courier New"/>
                <a:cs typeface="Courier New"/>
              </a:rPr>
              <a:t>value:"	</a:t>
            </a:r>
            <a:r>
              <a:rPr sz="1800" spc="-5" dirty="0">
                <a:solidFill>
                  <a:srgbClr val="535353"/>
                </a:solidFill>
                <a:latin typeface="Courier New"/>
                <a:cs typeface="Courier New"/>
              </a:rPr>
              <a:t>+</a:t>
            </a:r>
            <a:r>
              <a:rPr sz="1800" b="1" spc="-5" dirty="0">
                <a:solidFill>
                  <a:srgbClr val="0F7001"/>
                </a:solidFill>
                <a:latin typeface="Courier New"/>
                <a:cs typeface="Courier New"/>
              </a:rPr>
              <a:t>this</a:t>
            </a:r>
            <a:r>
              <a:rPr sz="1800" spc="-5" dirty="0">
                <a:solidFill>
                  <a:srgbClr val="262626"/>
                </a:solidFill>
                <a:latin typeface="Courier New"/>
                <a:cs typeface="Courier New"/>
              </a:rPr>
              <a:t>.items[</a:t>
            </a:r>
            <a:r>
              <a:rPr sz="1800" b="1" spc="-5" dirty="0">
                <a:solidFill>
                  <a:srgbClr val="0F7001"/>
                </a:solidFill>
                <a:latin typeface="Courier New"/>
                <a:cs typeface="Courier New"/>
              </a:rPr>
              <a:t>this</a:t>
            </a:r>
            <a:r>
              <a:rPr sz="1800" spc="-5" dirty="0">
                <a:solidFill>
                  <a:srgbClr val="262626"/>
                </a:solidFill>
                <a:latin typeface="Courier New"/>
                <a:cs typeface="Courier New"/>
              </a:rPr>
              <a:t>.lastIndexChanged]);</a:t>
            </a:r>
            <a:endParaRPr sz="1800" dirty="0">
              <a:latin typeface="Courier New"/>
              <a:cs typeface="Courier New"/>
            </a:endParaRPr>
          </a:p>
          <a:p>
            <a:pPr marL="12700">
              <a:lnSpc>
                <a:spcPts val="2130"/>
              </a:lnSpc>
              <a:spcBef>
                <a:spcPts val="40"/>
              </a:spcBef>
            </a:pPr>
            <a:r>
              <a:rPr sz="1800" dirty="0">
                <a:solidFill>
                  <a:srgbClr val="262626"/>
                </a:solidFill>
                <a:latin typeface="Courier New"/>
                <a:cs typeface="Courier New"/>
              </a:rPr>
              <a:t>});</a:t>
            </a:r>
            <a:endParaRPr sz="1800" dirty="0">
              <a:latin typeface="Courier New"/>
              <a:cs typeface="Courier New"/>
            </a:endParaRPr>
          </a:p>
          <a:p>
            <a:pPr marL="469900" marR="2839720" indent="-457200">
              <a:lnSpc>
                <a:spcPts val="2200"/>
              </a:lnSpc>
              <a:spcBef>
                <a:spcPts val="10"/>
              </a:spcBef>
              <a:tabLst>
                <a:tab pos="1247140" algn="l"/>
                <a:tab pos="2664460" algn="l"/>
                <a:tab pos="2938780" algn="l"/>
              </a:tabLst>
            </a:pPr>
            <a:r>
              <a:rPr sz="1800" b="1" dirty="0">
                <a:solidFill>
                  <a:srgbClr val="0F7001"/>
                </a:solidFill>
                <a:latin typeface="Courier New"/>
                <a:cs typeface="Courier New"/>
              </a:rPr>
              <a:t>function	</a:t>
            </a:r>
            <a:r>
              <a:rPr sz="1800" dirty="0">
                <a:solidFill>
                  <a:srgbClr val="262626"/>
                </a:solidFill>
                <a:latin typeface="Courier New"/>
                <a:cs typeface="Courier New"/>
              </a:rPr>
              <a:t>setItem(index,value){ </a:t>
            </a:r>
            <a:r>
              <a:rPr sz="1800" spc="5" dirty="0">
                <a:solidFill>
                  <a:srgbClr val="262626"/>
                </a:solidFill>
                <a:latin typeface="Courier New"/>
                <a:cs typeface="Courier New"/>
              </a:rPr>
              <a:t> </a:t>
            </a:r>
            <a:r>
              <a:rPr sz="1800" spc="-5" dirty="0">
                <a:solidFill>
                  <a:srgbClr val="262626"/>
                </a:solidFill>
                <a:latin typeface="Courier New"/>
                <a:cs typeface="Courier New"/>
              </a:rPr>
              <a:t>ee.items[index]	</a:t>
            </a:r>
            <a:r>
              <a:rPr sz="1800" dirty="0">
                <a:solidFill>
                  <a:srgbClr val="535353"/>
                </a:solidFill>
                <a:latin typeface="Courier New"/>
                <a:cs typeface="Courier New"/>
              </a:rPr>
              <a:t>=	</a:t>
            </a:r>
            <a:r>
              <a:rPr sz="1800" dirty="0">
                <a:solidFill>
                  <a:srgbClr val="262626"/>
                </a:solidFill>
                <a:latin typeface="Courier New"/>
                <a:cs typeface="Courier New"/>
              </a:rPr>
              <a:t>value;</a:t>
            </a:r>
            <a:endParaRPr sz="1800" dirty="0">
              <a:latin typeface="Courier New"/>
              <a:cs typeface="Courier New"/>
            </a:endParaRPr>
          </a:p>
          <a:p>
            <a:pPr marL="469900" marR="2839720">
              <a:lnSpc>
                <a:spcPts val="2100"/>
              </a:lnSpc>
              <a:spcBef>
                <a:spcPts val="80"/>
              </a:spcBef>
              <a:tabLst>
                <a:tab pos="3213100" algn="l"/>
                <a:tab pos="3487420" algn="l"/>
              </a:tabLst>
            </a:pPr>
            <a:r>
              <a:rPr sz="1800" dirty="0">
                <a:solidFill>
                  <a:srgbClr val="262626"/>
                </a:solidFill>
                <a:latin typeface="Courier New"/>
                <a:cs typeface="Courier New"/>
              </a:rPr>
              <a:t>ee.lastIndexChanged	</a:t>
            </a:r>
            <a:r>
              <a:rPr sz="1800" dirty="0">
                <a:solidFill>
                  <a:srgbClr val="535353"/>
                </a:solidFill>
                <a:latin typeface="Courier New"/>
                <a:cs typeface="Courier New"/>
              </a:rPr>
              <a:t>=	</a:t>
            </a:r>
            <a:r>
              <a:rPr sz="1800" dirty="0">
                <a:solidFill>
                  <a:srgbClr val="262626"/>
                </a:solidFill>
                <a:latin typeface="Courier New"/>
                <a:cs typeface="Courier New"/>
              </a:rPr>
              <a:t>index;  ee.emit(</a:t>
            </a:r>
            <a:r>
              <a:rPr sz="1800" dirty="0">
                <a:solidFill>
                  <a:srgbClr val="A90E1A"/>
                </a:solidFill>
                <a:latin typeface="Courier New"/>
                <a:cs typeface="Courier New"/>
              </a:rPr>
              <a:t>"changedItem"</a:t>
            </a:r>
            <a:r>
              <a:rPr sz="1800" dirty="0">
                <a:solidFill>
                  <a:srgbClr val="262626"/>
                </a:solidFill>
                <a:latin typeface="Courier New"/>
                <a:cs typeface="Courier New"/>
              </a:rPr>
              <a:t>);</a:t>
            </a:r>
            <a:endParaRPr sz="1800" dirty="0">
              <a:latin typeface="Courier New"/>
              <a:cs typeface="Courier New"/>
            </a:endParaRPr>
          </a:p>
          <a:p>
            <a:pPr marL="12700">
              <a:lnSpc>
                <a:spcPts val="2110"/>
              </a:lnSpc>
            </a:pPr>
            <a:r>
              <a:rPr sz="1800" dirty="0">
                <a:solidFill>
                  <a:srgbClr val="262626"/>
                </a:solidFill>
                <a:latin typeface="Courier New"/>
                <a:cs typeface="Courier New"/>
              </a:rPr>
              <a:t>}</a:t>
            </a:r>
            <a:endParaRPr sz="1800" dirty="0">
              <a:latin typeface="Courier New"/>
              <a:cs typeface="Courier New"/>
            </a:endParaRPr>
          </a:p>
          <a:p>
            <a:pPr marL="12700">
              <a:lnSpc>
                <a:spcPts val="2130"/>
              </a:lnSpc>
            </a:pPr>
            <a:r>
              <a:rPr sz="1800" spc="-5" dirty="0">
                <a:solidFill>
                  <a:srgbClr val="262626"/>
                </a:solidFill>
                <a:latin typeface="Courier New"/>
                <a:cs typeface="Courier New"/>
              </a:rPr>
              <a:t>setItem(</a:t>
            </a:r>
            <a:r>
              <a:rPr sz="1800" spc="-5" dirty="0">
                <a:solidFill>
                  <a:srgbClr val="535353"/>
                </a:solidFill>
                <a:latin typeface="Courier New"/>
                <a:cs typeface="Courier New"/>
              </a:rPr>
              <a:t>3</a:t>
            </a:r>
            <a:r>
              <a:rPr sz="1800" spc="-5" dirty="0">
                <a:solidFill>
                  <a:srgbClr val="262626"/>
                </a:solidFill>
                <a:latin typeface="Courier New"/>
                <a:cs typeface="Courier New"/>
              </a:rPr>
              <a:t>,</a:t>
            </a:r>
            <a:r>
              <a:rPr sz="1800" spc="-5" dirty="0">
                <a:solidFill>
                  <a:srgbClr val="A90E1A"/>
                </a:solidFill>
                <a:latin typeface="Courier New"/>
                <a:cs typeface="Courier New"/>
              </a:rPr>
              <a:t>"Hello</a:t>
            </a:r>
            <a:r>
              <a:rPr sz="1800" spc="-35" dirty="0">
                <a:solidFill>
                  <a:srgbClr val="A90E1A"/>
                </a:solidFill>
                <a:latin typeface="Courier New"/>
                <a:cs typeface="Courier New"/>
              </a:rPr>
              <a:t> </a:t>
            </a:r>
            <a:r>
              <a:rPr sz="1800" dirty="0">
                <a:solidFill>
                  <a:srgbClr val="A90E1A"/>
                </a:solidFill>
                <a:latin typeface="Courier New"/>
                <a:cs typeface="Courier New"/>
              </a:rPr>
              <a:t>World!"</a:t>
            </a:r>
            <a:r>
              <a:rPr sz="1800" dirty="0">
                <a:solidFill>
                  <a:srgbClr val="262626"/>
                </a:solidFill>
                <a:latin typeface="Courier New"/>
                <a:cs typeface="Courier New"/>
              </a:rPr>
              <a:t>);</a:t>
            </a:r>
            <a:endParaRPr sz="1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71800" y="440573"/>
            <a:ext cx="3204556" cy="906087"/>
          </a:xfrm>
          <a:prstGeom prst="rect">
            <a:avLst/>
          </a:prstGeom>
        </p:spPr>
      </p:pic>
      <p:sp>
        <p:nvSpPr>
          <p:cNvPr id="3" name="object 3"/>
          <p:cNvSpPr txBox="1">
            <a:spLocks noGrp="1"/>
          </p:cNvSpPr>
          <p:nvPr>
            <p:ph type="title"/>
          </p:nvPr>
        </p:nvSpPr>
        <p:spPr>
          <a:xfrm>
            <a:off x="3055351" y="457499"/>
            <a:ext cx="3037205" cy="756920"/>
          </a:xfrm>
          <a:prstGeom prst="rect">
            <a:avLst/>
          </a:prstGeom>
        </p:spPr>
        <p:txBody>
          <a:bodyPr vert="horz" wrap="square" lIns="0" tIns="12700" rIns="0" bIns="0" rtlCol="0">
            <a:spAutoFit/>
          </a:bodyPr>
          <a:lstStyle/>
          <a:p>
            <a:pPr marL="12700">
              <a:lnSpc>
                <a:spcPct val="100000"/>
              </a:lnSpc>
              <a:spcBef>
                <a:spcPts val="100"/>
              </a:spcBef>
            </a:pPr>
            <a:r>
              <a:rPr spc="-35" dirty="0"/>
              <a:t>File</a:t>
            </a:r>
            <a:r>
              <a:rPr dirty="0"/>
              <a:t> </a:t>
            </a:r>
            <a:r>
              <a:rPr spc="-120" dirty="0"/>
              <a:t>System</a:t>
            </a:r>
          </a:p>
        </p:txBody>
      </p:sp>
      <p:grpSp>
        <p:nvGrpSpPr>
          <p:cNvPr id="4" name="object 4"/>
          <p:cNvGrpSpPr/>
          <p:nvPr/>
        </p:nvGrpSpPr>
        <p:grpSpPr>
          <a:xfrm>
            <a:off x="681643" y="1882832"/>
            <a:ext cx="7631430" cy="1126490"/>
            <a:chOff x="681643" y="1882832"/>
            <a:chExt cx="7631430" cy="1126490"/>
          </a:xfrm>
        </p:grpSpPr>
        <p:pic>
          <p:nvPicPr>
            <p:cNvPr id="5" name="object 5"/>
            <p:cNvPicPr/>
            <p:nvPr/>
          </p:nvPicPr>
          <p:blipFill>
            <a:blip r:embed="rId3" cstate="print"/>
            <a:stretch>
              <a:fillRect/>
            </a:stretch>
          </p:blipFill>
          <p:spPr>
            <a:xfrm>
              <a:off x="681643" y="1882832"/>
              <a:ext cx="7265323" cy="465512"/>
            </a:xfrm>
            <a:prstGeom prst="rect">
              <a:avLst/>
            </a:prstGeom>
          </p:spPr>
        </p:pic>
        <p:pic>
          <p:nvPicPr>
            <p:cNvPr id="6" name="object 6"/>
            <p:cNvPicPr/>
            <p:nvPr/>
          </p:nvPicPr>
          <p:blipFill>
            <a:blip r:embed="rId4" cstate="print"/>
            <a:stretch>
              <a:fillRect/>
            </a:stretch>
          </p:blipFill>
          <p:spPr>
            <a:xfrm>
              <a:off x="1026621" y="2215341"/>
              <a:ext cx="7286104" cy="461356"/>
            </a:xfrm>
            <a:prstGeom prst="rect">
              <a:avLst/>
            </a:prstGeom>
          </p:spPr>
        </p:pic>
        <p:pic>
          <p:nvPicPr>
            <p:cNvPr id="7" name="object 7"/>
            <p:cNvPicPr/>
            <p:nvPr/>
          </p:nvPicPr>
          <p:blipFill>
            <a:blip r:embed="rId5" cstate="print"/>
            <a:stretch>
              <a:fillRect/>
            </a:stretch>
          </p:blipFill>
          <p:spPr>
            <a:xfrm>
              <a:off x="1030778" y="2543693"/>
              <a:ext cx="6413268" cy="465512"/>
            </a:xfrm>
            <a:prstGeom prst="rect">
              <a:avLst/>
            </a:prstGeom>
          </p:spPr>
        </p:pic>
        <p:pic>
          <p:nvPicPr>
            <p:cNvPr id="8" name="object 8"/>
            <p:cNvPicPr/>
            <p:nvPr/>
          </p:nvPicPr>
          <p:blipFill>
            <a:blip r:embed="rId6" cstate="print"/>
            <a:stretch>
              <a:fillRect/>
            </a:stretch>
          </p:blipFill>
          <p:spPr>
            <a:xfrm>
              <a:off x="777239" y="2007994"/>
              <a:ext cx="186266" cy="186266"/>
            </a:xfrm>
            <a:prstGeom prst="rect">
              <a:avLst/>
            </a:prstGeom>
          </p:spPr>
        </p:pic>
      </p:grpSp>
      <p:sp>
        <p:nvSpPr>
          <p:cNvPr id="9" name="object 9"/>
          <p:cNvSpPr txBox="1"/>
          <p:nvPr/>
        </p:nvSpPr>
        <p:spPr>
          <a:xfrm>
            <a:off x="1107439" y="1902161"/>
            <a:ext cx="7128509" cy="1021080"/>
          </a:xfrm>
          <a:prstGeom prst="rect">
            <a:avLst/>
          </a:prstGeom>
        </p:spPr>
        <p:txBody>
          <a:bodyPr vert="horz" wrap="square" lIns="0" tIns="27939" rIns="0" bIns="0" rtlCol="0">
            <a:spAutoFit/>
          </a:bodyPr>
          <a:lstStyle/>
          <a:p>
            <a:pPr marL="12700" marR="5080">
              <a:lnSpc>
                <a:spcPts val="2600"/>
              </a:lnSpc>
              <a:spcBef>
                <a:spcPts val="219"/>
              </a:spcBef>
            </a:pPr>
            <a:r>
              <a:rPr sz="2200" spc="-20" dirty="0">
                <a:solidFill>
                  <a:srgbClr val="FFFFFF"/>
                </a:solidFill>
                <a:latin typeface="Georgia"/>
                <a:cs typeface="Georgia"/>
              </a:rPr>
              <a:t>File</a:t>
            </a:r>
            <a:r>
              <a:rPr sz="2200" spc="30" dirty="0">
                <a:solidFill>
                  <a:srgbClr val="FFFFFF"/>
                </a:solidFill>
                <a:latin typeface="Georgia"/>
                <a:cs typeface="Georgia"/>
              </a:rPr>
              <a:t> </a:t>
            </a:r>
            <a:r>
              <a:rPr sz="2200" spc="60" dirty="0">
                <a:solidFill>
                  <a:srgbClr val="FFFFFF"/>
                </a:solidFill>
                <a:latin typeface="Georgia"/>
                <a:cs typeface="Georgia"/>
              </a:rPr>
              <a:t>I/O</a:t>
            </a:r>
            <a:r>
              <a:rPr sz="2200" spc="35" dirty="0">
                <a:solidFill>
                  <a:srgbClr val="FFFFFF"/>
                </a:solidFill>
                <a:latin typeface="Georgia"/>
                <a:cs typeface="Georgia"/>
              </a:rPr>
              <a:t> </a:t>
            </a:r>
            <a:r>
              <a:rPr sz="2200" spc="-70" dirty="0">
                <a:solidFill>
                  <a:srgbClr val="FFFFFF"/>
                </a:solidFill>
                <a:latin typeface="Georgia"/>
                <a:cs typeface="Georgia"/>
              </a:rPr>
              <a:t>is</a:t>
            </a:r>
            <a:r>
              <a:rPr sz="2200" spc="35" dirty="0">
                <a:solidFill>
                  <a:srgbClr val="FFFFFF"/>
                </a:solidFill>
                <a:latin typeface="Georgia"/>
                <a:cs typeface="Georgia"/>
              </a:rPr>
              <a:t> </a:t>
            </a:r>
            <a:r>
              <a:rPr sz="2200" spc="-60" dirty="0">
                <a:solidFill>
                  <a:srgbClr val="FFFFFF"/>
                </a:solidFill>
                <a:latin typeface="Georgia"/>
                <a:cs typeface="Georgia"/>
              </a:rPr>
              <a:t>provided</a:t>
            </a:r>
            <a:r>
              <a:rPr sz="2200" spc="35" dirty="0">
                <a:solidFill>
                  <a:srgbClr val="FFFFFF"/>
                </a:solidFill>
                <a:latin typeface="Georgia"/>
                <a:cs typeface="Georgia"/>
              </a:rPr>
              <a:t> </a:t>
            </a:r>
            <a:r>
              <a:rPr sz="2200" spc="-40" dirty="0">
                <a:solidFill>
                  <a:srgbClr val="FFFFFF"/>
                </a:solidFill>
                <a:latin typeface="Georgia"/>
                <a:cs typeface="Georgia"/>
              </a:rPr>
              <a:t>by</a:t>
            </a:r>
            <a:r>
              <a:rPr sz="2200" spc="30" dirty="0">
                <a:solidFill>
                  <a:srgbClr val="FFFFFF"/>
                </a:solidFill>
                <a:latin typeface="Georgia"/>
                <a:cs typeface="Georgia"/>
              </a:rPr>
              <a:t> </a:t>
            </a:r>
            <a:r>
              <a:rPr sz="2200" spc="-70" dirty="0">
                <a:solidFill>
                  <a:srgbClr val="FFFFFF"/>
                </a:solidFill>
                <a:latin typeface="Georgia"/>
                <a:cs typeface="Georgia"/>
              </a:rPr>
              <a:t>simple</a:t>
            </a:r>
            <a:r>
              <a:rPr sz="2200" spc="35" dirty="0">
                <a:solidFill>
                  <a:srgbClr val="FFFFFF"/>
                </a:solidFill>
                <a:latin typeface="Georgia"/>
                <a:cs typeface="Georgia"/>
              </a:rPr>
              <a:t> </a:t>
            </a:r>
            <a:r>
              <a:rPr sz="2200" spc="-75" dirty="0">
                <a:solidFill>
                  <a:srgbClr val="FFFFFF"/>
                </a:solidFill>
                <a:latin typeface="Georgia"/>
                <a:cs typeface="Georgia"/>
              </a:rPr>
              <a:t>wrappers</a:t>
            </a:r>
            <a:r>
              <a:rPr sz="2200" spc="30" dirty="0">
                <a:solidFill>
                  <a:srgbClr val="FFFFFF"/>
                </a:solidFill>
                <a:latin typeface="Georgia"/>
                <a:cs typeface="Georgia"/>
              </a:rPr>
              <a:t> </a:t>
            </a:r>
            <a:r>
              <a:rPr sz="2200" spc="-65" dirty="0">
                <a:solidFill>
                  <a:srgbClr val="FFFFFF"/>
                </a:solidFill>
                <a:latin typeface="Georgia"/>
                <a:cs typeface="Georgia"/>
              </a:rPr>
              <a:t>around</a:t>
            </a:r>
            <a:r>
              <a:rPr sz="2200" spc="35" dirty="0">
                <a:solidFill>
                  <a:srgbClr val="FFFFFF"/>
                </a:solidFill>
                <a:latin typeface="Georgia"/>
                <a:cs typeface="Georgia"/>
              </a:rPr>
              <a:t> </a:t>
            </a:r>
            <a:r>
              <a:rPr sz="2200" spc="-80" dirty="0">
                <a:solidFill>
                  <a:srgbClr val="FFFFFF"/>
                </a:solidFill>
                <a:latin typeface="Georgia"/>
                <a:cs typeface="Georgia"/>
              </a:rPr>
              <a:t>standard </a:t>
            </a:r>
            <a:r>
              <a:rPr sz="2200" spc="-75" dirty="0">
                <a:solidFill>
                  <a:srgbClr val="FFFFFF"/>
                </a:solidFill>
                <a:latin typeface="Georgia"/>
                <a:cs typeface="Georgia"/>
              </a:rPr>
              <a:t> </a:t>
            </a:r>
            <a:r>
              <a:rPr sz="2200" spc="20" dirty="0">
                <a:solidFill>
                  <a:srgbClr val="FFFFFF"/>
                </a:solidFill>
                <a:latin typeface="Georgia"/>
                <a:cs typeface="Georgia"/>
              </a:rPr>
              <a:t>POSIX</a:t>
            </a:r>
            <a:r>
              <a:rPr sz="2200" spc="35" dirty="0">
                <a:solidFill>
                  <a:srgbClr val="FFFFFF"/>
                </a:solidFill>
                <a:latin typeface="Georgia"/>
                <a:cs typeface="Georgia"/>
              </a:rPr>
              <a:t> </a:t>
            </a:r>
            <a:r>
              <a:rPr sz="2200" spc="-60" dirty="0">
                <a:solidFill>
                  <a:srgbClr val="FFFFFF"/>
                </a:solidFill>
                <a:latin typeface="Georgia"/>
                <a:cs typeface="Georgia"/>
              </a:rPr>
              <a:t>functions.</a:t>
            </a:r>
            <a:r>
              <a:rPr sz="2200" spc="35" dirty="0">
                <a:solidFill>
                  <a:srgbClr val="FFFFFF"/>
                </a:solidFill>
                <a:latin typeface="Georgia"/>
                <a:cs typeface="Georgia"/>
              </a:rPr>
              <a:t> </a:t>
            </a:r>
            <a:r>
              <a:rPr sz="2200" spc="-55" dirty="0">
                <a:solidFill>
                  <a:srgbClr val="FFFFFF"/>
                </a:solidFill>
                <a:latin typeface="Georgia"/>
                <a:cs typeface="Georgia"/>
              </a:rPr>
              <a:t>To</a:t>
            </a:r>
            <a:r>
              <a:rPr sz="2200" spc="40" dirty="0">
                <a:solidFill>
                  <a:srgbClr val="FFFFFF"/>
                </a:solidFill>
                <a:latin typeface="Georgia"/>
                <a:cs typeface="Georgia"/>
              </a:rPr>
              <a:t> </a:t>
            </a:r>
            <a:r>
              <a:rPr sz="2200" spc="-75" dirty="0">
                <a:solidFill>
                  <a:srgbClr val="FFFFFF"/>
                </a:solidFill>
                <a:latin typeface="Georgia"/>
                <a:cs typeface="Georgia"/>
              </a:rPr>
              <a:t>use</a:t>
            </a:r>
            <a:r>
              <a:rPr sz="2200" spc="35" dirty="0">
                <a:solidFill>
                  <a:srgbClr val="FFFFFF"/>
                </a:solidFill>
                <a:latin typeface="Georgia"/>
                <a:cs typeface="Georgia"/>
              </a:rPr>
              <a:t> </a:t>
            </a:r>
            <a:r>
              <a:rPr sz="2200" spc="-75" dirty="0">
                <a:solidFill>
                  <a:srgbClr val="FFFFFF"/>
                </a:solidFill>
                <a:latin typeface="Georgia"/>
                <a:cs typeface="Georgia"/>
              </a:rPr>
              <a:t>this</a:t>
            </a:r>
            <a:r>
              <a:rPr sz="2200" spc="35" dirty="0">
                <a:solidFill>
                  <a:srgbClr val="FFFFFF"/>
                </a:solidFill>
                <a:latin typeface="Georgia"/>
                <a:cs typeface="Georgia"/>
              </a:rPr>
              <a:t> </a:t>
            </a:r>
            <a:r>
              <a:rPr sz="2200" spc="-50" dirty="0">
                <a:solidFill>
                  <a:srgbClr val="FFFFFF"/>
                </a:solidFill>
                <a:latin typeface="Georgia"/>
                <a:cs typeface="Georgia"/>
              </a:rPr>
              <a:t>module</a:t>
            </a:r>
            <a:r>
              <a:rPr sz="2200" spc="40" dirty="0">
                <a:solidFill>
                  <a:srgbClr val="FFFFFF"/>
                </a:solidFill>
                <a:latin typeface="Georgia"/>
                <a:cs typeface="Georgia"/>
              </a:rPr>
              <a:t> </a:t>
            </a:r>
            <a:r>
              <a:rPr sz="2200" spc="-35" dirty="0">
                <a:solidFill>
                  <a:srgbClr val="FFFFFF"/>
                </a:solidFill>
                <a:latin typeface="Georgia"/>
                <a:cs typeface="Georgia"/>
              </a:rPr>
              <a:t>do</a:t>
            </a:r>
            <a:r>
              <a:rPr sz="2200" spc="35" dirty="0">
                <a:solidFill>
                  <a:srgbClr val="FFFFFF"/>
                </a:solidFill>
                <a:latin typeface="Georgia"/>
                <a:cs typeface="Georgia"/>
              </a:rPr>
              <a:t> </a:t>
            </a:r>
            <a:r>
              <a:rPr sz="2200" spc="-80" dirty="0">
                <a:solidFill>
                  <a:srgbClr val="FFFFFF"/>
                </a:solidFill>
                <a:latin typeface="Georgia"/>
                <a:cs typeface="Georgia"/>
              </a:rPr>
              <a:t>require('fs').</a:t>
            </a:r>
            <a:r>
              <a:rPr sz="2200" spc="35" dirty="0">
                <a:solidFill>
                  <a:srgbClr val="FFFFFF"/>
                </a:solidFill>
                <a:latin typeface="Georgia"/>
                <a:cs typeface="Georgia"/>
              </a:rPr>
              <a:t> </a:t>
            </a:r>
            <a:r>
              <a:rPr sz="2200" spc="50" dirty="0">
                <a:solidFill>
                  <a:srgbClr val="FFFFFF"/>
                </a:solidFill>
                <a:latin typeface="Georgia"/>
                <a:cs typeface="Georgia"/>
              </a:rPr>
              <a:t>All</a:t>
            </a:r>
            <a:r>
              <a:rPr sz="2200" spc="40" dirty="0">
                <a:solidFill>
                  <a:srgbClr val="FFFFFF"/>
                </a:solidFill>
                <a:latin typeface="Georgia"/>
                <a:cs typeface="Georgia"/>
              </a:rPr>
              <a:t> </a:t>
            </a:r>
            <a:r>
              <a:rPr sz="2200" spc="-75" dirty="0">
                <a:solidFill>
                  <a:srgbClr val="FFFFFF"/>
                </a:solidFill>
                <a:latin typeface="Georgia"/>
                <a:cs typeface="Georgia"/>
              </a:rPr>
              <a:t>the </a:t>
            </a:r>
            <a:r>
              <a:rPr sz="2200" spc="-515" dirty="0">
                <a:solidFill>
                  <a:srgbClr val="FFFFFF"/>
                </a:solidFill>
                <a:latin typeface="Georgia"/>
                <a:cs typeface="Georgia"/>
              </a:rPr>
              <a:t> </a:t>
            </a:r>
            <a:r>
              <a:rPr sz="2200" spc="-70" dirty="0">
                <a:solidFill>
                  <a:srgbClr val="FFFFFF"/>
                </a:solidFill>
                <a:latin typeface="Georgia"/>
                <a:cs typeface="Georgia"/>
              </a:rPr>
              <a:t>methods</a:t>
            </a:r>
            <a:r>
              <a:rPr sz="2200" spc="20" dirty="0">
                <a:solidFill>
                  <a:srgbClr val="FFFFFF"/>
                </a:solidFill>
                <a:latin typeface="Georgia"/>
                <a:cs typeface="Georgia"/>
              </a:rPr>
              <a:t> </a:t>
            </a:r>
            <a:r>
              <a:rPr sz="2200" spc="-80" dirty="0">
                <a:solidFill>
                  <a:srgbClr val="FFFFFF"/>
                </a:solidFill>
                <a:latin typeface="Georgia"/>
                <a:cs typeface="Georgia"/>
              </a:rPr>
              <a:t>have</a:t>
            </a:r>
            <a:r>
              <a:rPr sz="2200" spc="30" dirty="0">
                <a:solidFill>
                  <a:srgbClr val="FFFFFF"/>
                </a:solidFill>
                <a:latin typeface="Georgia"/>
                <a:cs typeface="Georgia"/>
              </a:rPr>
              <a:t> </a:t>
            </a:r>
            <a:r>
              <a:rPr sz="2200" spc="-55" dirty="0">
                <a:solidFill>
                  <a:srgbClr val="FFFFFF"/>
                </a:solidFill>
                <a:latin typeface="Georgia"/>
                <a:cs typeface="Georgia"/>
              </a:rPr>
              <a:t>asynchronous</a:t>
            </a:r>
            <a:r>
              <a:rPr sz="2200" spc="30"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55" dirty="0">
                <a:solidFill>
                  <a:srgbClr val="FFFFFF"/>
                </a:solidFill>
                <a:latin typeface="Georgia"/>
                <a:cs typeface="Georgia"/>
              </a:rPr>
              <a:t>synchronous</a:t>
            </a:r>
            <a:r>
              <a:rPr sz="2200" spc="30" dirty="0">
                <a:solidFill>
                  <a:srgbClr val="FFFFFF"/>
                </a:solidFill>
                <a:latin typeface="Georgia"/>
                <a:cs typeface="Georgia"/>
              </a:rPr>
              <a:t> </a:t>
            </a:r>
            <a:r>
              <a:rPr sz="2200" spc="-65" dirty="0">
                <a:solidFill>
                  <a:srgbClr val="FFFFFF"/>
                </a:solidFill>
                <a:latin typeface="Georgia"/>
                <a:cs typeface="Georgia"/>
              </a:rPr>
              <a:t>forms.</a:t>
            </a:r>
            <a:endParaRPr sz="2200">
              <a:latin typeface="Georgia"/>
              <a:cs typeface="Georgia"/>
            </a:endParaRPr>
          </a:p>
        </p:txBody>
      </p:sp>
      <p:grpSp>
        <p:nvGrpSpPr>
          <p:cNvPr id="10" name="object 10"/>
          <p:cNvGrpSpPr/>
          <p:nvPr/>
        </p:nvGrpSpPr>
        <p:grpSpPr>
          <a:xfrm>
            <a:off x="778906" y="3019422"/>
            <a:ext cx="7790180" cy="1773555"/>
            <a:chOff x="778906" y="3019422"/>
            <a:chExt cx="7790180" cy="1773555"/>
          </a:xfrm>
        </p:grpSpPr>
        <p:sp>
          <p:nvSpPr>
            <p:cNvPr id="11" name="object 11"/>
            <p:cNvSpPr/>
            <p:nvPr/>
          </p:nvSpPr>
          <p:spPr>
            <a:xfrm>
              <a:off x="788431" y="3028947"/>
              <a:ext cx="7771130" cy="1754505"/>
            </a:xfrm>
            <a:custGeom>
              <a:avLst/>
              <a:gdLst/>
              <a:ahLst/>
              <a:cxnLst/>
              <a:rect l="l" t="t" r="r" b="b"/>
              <a:pathLst>
                <a:path w="7771130" h="1754504">
                  <a:moveTo>
                    <a:pt x="7770811" y="0"/>
                  </a:moveTo>
                  <a:lnTo>
                    <a:pt x="0" y="0"/>
                  </a:lnTo>
                  <a:lnTo>
                    <a:pt x="0" y="1754325"/>
                  </a:lnTo>
                  <a:lnTo>
                    <a:pt x="7770811" y="1754325"/>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028947"/>
              <a:ext cx="7771130" cy="1754505"/>
            </a:xfrm>
            <a:custGeom>
              <a:avLst/>
              <a:gdLst/>
              <a:ahLst/>
              <a:cxnLst/>
              <a:rect l="l" t="t" r="r" b="b"/>
              <a:pathLst>
                <a:path w="7771130" h="1754504">
                  <a:moveTo>
                    <a:pt x="0" y="0"/>
                  </a:moveTo>
                  <a:lnTo>
                    <a:pt x="7770810" y="0"/>
                  </a:lnTo>
                  <a:lnTo>
                    <a:pt x="7770810" y="1754326"/>
                  </a:lnTo>
                  <a:lnTo>
                    <a:pt x="0" y="1754326"/>
                  </a:lnTo>
                  <a:lnTo>
                    <a:pt x="0" y="0"/>
                  </a:lnTo>
                  <a:close/>
                </a:path>
              </a:pathLst>
            </a:custGeom>
            <a:ln w="19049">
              <a:solidFill>
                <a:srgbClr val="000000"/>
              </a:solidFill>
            </a:ln>
          </p:spPr>
          <p:txBody>
            <a:bodyPr wrap="square" lIns="0" tIns="0" rIns="0" bIns="0" rtlCol="0"/>
            <a:lstStyle/>
            <a:p>
              <a:endParaRPr/>
            </a:p>
          </p:txBody>
        </p:sp>
      </p:grpSp>
      <p:sp>
        <p:nvSpPr>
          <p:cNvPr id="13" name="object 13"/>
          <p:cNvSpPr txBox="1">
            <a:spLocks noGrp="1"/>
          </p:cNvSpPr>
          <p:nvPr>
            <p:ph type="body" idx="1"/>
          </p:nvPr>
        </p:nvSpPr>
        <p:spPr>
          <a:prstGeom prst="rect">
            <a:avLst/>
          </a:prstGeom>
        </p:spPr>
        <p:txBody>
          <a:bodyPr vert="horz" wrap="square" lIns="0" tIns="367831" rIns="0" bIns="0" rtlCol="0">
            <a:spAutoFit/>
          </a:bodyPr>
          <a:lstStyle/>
          <a:p>
            <a:pPr marL="295275" marR="812165">
              <a:lnSpc>
                <a:spcPct val="99500"/>
              </a:lnSpc>
              <a:spcBef>
                <a:spcPts val="370"/>
              </a:spcBef>
              <a:tabLst>
                <a:tab pos="843915" algn="l"/>
                <a:tab pos="1255395" algn="l"/>
                <a:tab pos="1529715" algn="l"/>
                <a:tab pos="4135754" algn="l"/>
                <a:tab pos="6056630" algn="l"/>
              </a:tabLst>
            </a:pPr>
            <a:r>
              <a:rPr b="1" dirty="0">
                <a:solidFill>
                  <a:srgbClr val="0F7001"/>
                </a:solidFill>
                <a:latin typeface="Courier New"/>
                <a:cs typeface="Courier New"/>
              </a:rPr>
              <a:t>var	</a:t>
            </a:r>
            <a:r>
              <a:rPr dirty="0"/>
              <a:t>fs	</a:t>
            </a:r>
            <a:r>
              <a:rPr dirty="0">
                <a:solidFill>
                  <a:srgbClr val="535353"/>
                </a:solidFill>
              </a:rPr>
              <a:t>=	</a:t>
            </a:r>
            <a:r>
              <a:rPr dirty="0"/>
              <a:t>require(</a:t>
            </a:r>
            <a:r>
              <a:rPr dirty="0">
                <a:solidFill>
                  <a:srgbClr val="A90E1A"/>
                </a:solidFill>
              </a:rPr>
              <a:t>'fs'</a:t>
            </a:r>
            <a:r>
              <a:rPr dirty="0"/>
              <a:t>); </a:t>
            </a:r>
            <a:r>
              <a:rPr spc="5" dirty="0"/>
              <a:t> </a:t>
            </a:r>
            <a:r>
              <a:rPr dirty="0"/>
              <a:t>fs.writeFile(</a:t>
            </a:r>
            <a:r>
              <a:rPr dirty="0">
                <a:solidFill>
                  <a:srgbClr val="A90E1A"/>
                </a:solidFill>
              </a:rPr>
              <a:t>'message.txt'</a:t>
            </a:r>
            <a:r>
              <a:rPr dirty="0"/>
              <a:t>,	</a:t>
            </a:r>
            <a:r>
              <a:rPr spc="-5" dirty="0">
                <a:solidFill>
                  <a:srgbClr val="A90E1A"/>
                </a:solidFill>
              </a:rPr>
              <a:t>'Hell</a:t>
            </a:r>
            <a:r>
              <a:rPr dirty="0">
                <a:solidFill>
                  <a:srgbClr val="A90E1A"/>
                </a:solidFill>
              </a:rPr>
              <a:t>o</a:t>
            </a:r>
            <a:r>
              <a:rPr spc="-5" dirty="0">
                <a:solidFill>
                  <a:srgbClr val="A90E1A"/>
                </a:solidFill>
              </a:rPr>
              <a:t> </a:t>
            </a:r>
            <a:r>
              <a:rPr dirty="0">
                <a:solidFill>
                  <a:srgbClr val="A90E1A"/>
                </a:solidFill>
              </a:rPr>
              <a:t>Node'</a:t>
            </a:r>
            <a:r>
              <a:rPr dirty="0"/>
              <a:t>,	</a:t>
            </a:r>
            <a:r>
              <a:rPr b="1" dirty="0">
                <a:solidFill>
                  <a:srgbClr val="0F7001"/>
                </a:solidFill>
                <a:latin typeface="Courier New"/>
                <a:cs typeface="Courier New"/>
              </a:rPr>
              <a:t>function  </a:t>
            </a:r>
            <a:r>
              <a:rPr spc="-5" dirty="0"/>
              <a:t>(err)</a:t>
            </a:r>
            <a:r>
              <a:rPr spc="-10" dirty="0"/>
              <a:t> </a:t>
            </a:r>
            <a:r>
              <a:rPr dirty="0"/>
              <a:t>{</a:t>
            </a:r>
          </a:p>
          <a:p>
            <a:pPr marL="569595">
              <a:lnSpc>
                <a:spcPts val="2100"/>
              </a:lnSpc>
              <a:tabLst>
                <a:tab pos="981075" algn="l"/>
                <a:tab pos="2626995" algn="l"/>
              </a:tabLst>
            </a:pPr>
            <a:r>
              <a:rPr b="1" dirty="0">
                <a:solidFill>
                  <a:srgbClr val="0F7001"/>
                </a:solidFill>
                <a:latin typeface="Courier New"/>
                <a:cs typeface="Courier New"/>
              </a:rPr>
              <a:t>if	</a:t>
            </a:r>
            <a:r>
              <a:rPr spc="-5" dirty="0"/>
              <a:t>(err)</a:t>
            </a:r>
            <a:r>
              <a:rPr dirty="0"/>
              <a:t> </a:t>
            </a:r>
            <a:r>
              <a:rPr b="1" dirty="0">
                <a:solidFill>
                  <a:srgbClr val="0F7001"/>
                </a:solidFill>
                <a:latin typeface="Courier New"/>
                <a:cs typeface="Courier New"/>
              </a:rPr>
              <a:t>throw	</a:t>
            </a:r>
            <a:r>
              <a:rPr dirty="0"/>
              <a:t>err;</a:t>
            </a:r>
          </a:p>
          <a:p>
            <a:pPr marL="569595">
              <a:lnSpc>
                <a:spcPts val="2130"/>
              </a:lnSpc>
              <a:spcBef>
                <a:spcPts val="40"/>
              </a:spcBef>
            </a:pPr>
            <a:r>
              <a:rPr spc="-5" dirty="0"/>
              <a:t>console.log(</a:t>
            </a:r>
            <a:r>
              <a:rPr spc="-5" dirty="0">
                <a:solidFill>
                  <a:srgbClr val="A90E1A"/>
                </a:solidFill>
              </a:rPr>
              <a:t>'It\'s</a:t>
            </a:r>
            <a:r>
              <a:rPr spc="-25" dirty="0">
                <a:solidFill>
                  <a:srgbClr val="A90E1A"/>
                </a:solidFill>
              </a:rPr>
              <a:t> </a:t>
            </a:r>
            <a:r>
              <a:rPr dirty="0">
                <a:solidFill>
                  <a:srgbClr val="A90E1A"/>
                </a:solidFill>
              </a:rPr>
              <a:t>saved!'</a:t>
            </a:r>
            <a:r>
              <a:rPr dirty="0"/>
              <a:t>);</a:t>
            </a:r>
          </a:p>
          <a:p>
            <a:pPr marL="295275">
              <a:lnSpc>
                <a:spcPts val="2130"/>
              </a:lnSpc>
            </a:pPr>
            <a:r>
              <a:rP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7188" y="440573"/>
            <a:ext cx="2165465" cy="906087"/>
          </a:xfrm>
          <a:prstGeom prst="rect">
            <a:avLst/>
          </a:prstGeom>
        </p:spPr>
      </p:pic>
      <p:sp>
        <p:nvSpPr>
          <p:cNvPr id="3" name="object 3"/>
          <p:cNvSpPr txBox="1">
            <a:spLocks noGrp="1"/>
          </p:cNvSpPr>
          <p:nvPr>
            <p:ph type="title"/>
          </p:nvPr>
        </p:nvSpPr>
        <p:spPr>
          <a:xfrm>
            <a:off x="3561218" y="457499"/>
            <a:ext cx="2026285" cy="756920"/>
          </a:xfrm>
          <a:prstGeom prst="rect">
            <a:avLst/>
          </a:prstGeom>
        </p:spPr>
        <p:txBody>
          <a:bodyPr vert="horz" wrap="square" lIns="0" tIns="12700" rIns="0" bIns="0" rtlCol="0">
            <a:spAutoFit/>
          </a:bodyPr>
          <a:lstStyle/>
          <a:p>
            <a:pPr marL="12700">
              <a:lnSpc>
                <a:spcPct val="100000"/>
              </a:lnSpc>
              <a:spcBef>
                <a:spcPts val="100"/>
              </a:spcBef>
            </a:pPr>
            <a:r>
              <a:rPr spc="50" dirty="0"/>
              <a:t>HTTPS</a:t>
            </a:r>
          </a:p>
        </p:txBody>
      </p:sp>
      <p:grpSp>
        <p:nvGrpSpPr>
          <p:cNvPr id="4" name="object 4"/>
          <p:cNvGrpSpPr/>
          <p:nvPr/>
        </p:nvGrpSpPr>
        <p:grpSpPr>
          <a:xfrm>
            <a:off x="681643" y="1882832"/>
            <a:ext cx="7710170" cy="794385"/>
            <a:chOff x="681643" y="1882832"/>
            <a:chExt cx="7710170" cy="794385"/>
          </a:xfrm>
        </p:grpSpPr>
        <p:pic>
          <p:nvPicPr>
            <p:cNvPr id="5" name="object 5"/>
            <p:cNvPicPr/>
            <p:nvPr/>
          </p:nvPicPr>
          <p:blipFill>
            <a:blip r:embed="rId3" cstate="print"/>
            <a:stretch>
              <a:fillRect/>
            </a:stretch>
          </p:blipFill>
          <p:spPr>
            <a:xfrm>
              <a:off x="681643" y="1882832"/>
              <a:ext cx="7710054" cy="465512"/>
            </a:xfrm>
            <a:prstGeom prst="rect">
              <a:avLst/>
            </a:prstGeom>
          </p:spPr>
        </p:pic>
        <p:pic>
          <p:nvPicPr>
            <p:cNvPr id="6" name="object 6"/>
            <p:cNvPicPr/>
            <p:nvPr/>
          </p:nvPicPr>
          <p:blipFill>
            <a:blip r:embed="rId4" cstate="print"/>
            <a:stretch>
              <a:fillRect/>
            </a:stretch>
          </p:blipFill>
          <p:spPr>
            <a:xfrm>
              <a:off x="1039090" y="2215341"/>
              <a:ext cx="4301836"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sp>
        <p:nvSpPr>
          <p:cNvPr id="8" name="object 8"/>
          <p:cNvSpPr txBox="1"/>
          <p:nvPr/>
        </p:nvSpPr>
        <p:spPr>
          <a:xfrm>
            <a:off x="1107439" y="1902161"/>
            <a:ext cx="7223759" cy="690880"/>
          </a:xfrm>
          <a:prstGeom prst="rect">
            <a:avLst/>
          </a:prstGeom>
        </p:spPr>
        <p:txBody>
          <a:bodyPr vert="horz" wrap="square" lIns="0" tIns="27939" rIns="0" bIns="0" rtlCol="0">
            <a:spAutoFit/>
          </a:bodyPr>
          <a:lstStyle/>
          <a:p>
            <a:pPr marL="12700" marR="5080">
              <a:lnSpc>
                <a:spcPts val="2600"/>
              </a:lnSpc>
              <a:spcBef>
                <a:spcPts val="219"/>
              </a:spcBef>
            </a:pPr>
            <a:r>
              <a:rPr sz="2200" spc="20" dirty="0">
                <a:solidFill>
                  <a:srgbClr val="FFFFFF"/>
                </a:solidFill>
                <a:latin typeface="Georgia"/>
                <a:cs typeface="Georgia"/>
              </a:rPr>
              <a:t>HTTPS</a:t>
            </a:r>
            <a:r>
              <a:rPr sz="2200" spc="25"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35" dirty="0">
                <a:solidFill>
                  <a:srgbClr val="FFFFFF"/>
                </a:solidFill>
                <a:latin typeface="Georgia"/>
                <a:cs typeface="Georgia"/>
              </a:rPr>
              <a:t>HTTP</a:t>
            </a:r>
            <a:r>
              <a:rPr sz="2200" spc="30" dirty="0">
                <a:solidFill>
                  <a:srgbClr val="FFFFFF"/>
                </a:solidFill>
                <a:latin typeface="Georgia"/>
                <a:cs typeface="Georgia"/>
              </a:rPr>
              <a:t> </a:t>
            </a:r>
            <a:r>
              <a:rPr sz="2200" spc="-45" dirty="0">
                <a:solidFill>
                  <a:srgbClr val="FFFFFF"/>
                </a:solidFill>
                <a:latin typeface="Georgia"/>
                <a:cs typeface="Georgia"/>
              </a:rPr>
              <a:t>protocol</a:t>
            </a:r>
            <a:r>
              <a:rPr sz="2200" spc="30" dirty="0">
                <a:solidFill>
                  <a:srgbClr val="FFFFFF"/>
                </a:solidFill>
                <a:latin typeface="Georgia"/>
                <a:cs typeface="Georgia"/>
              </a:rPr>
              <a:t> </a:t>
            </a:r>
            <a:r>
              <a:rPr sz="2200" spc="-70" dirty="0">
                <a:solidFill>
                  <a:srgbClr val="FFFFFF"/>
                </a:solidFill>
                <a:latin typeface="Georgia"/>
                <a:cs typeface="Georgia"/>
              </a:rPr>
              <a:t>over</a:t>
            </a:r>
            <a:r>
              <a:rPr sz="2200" spc="30" dirty="0">
                <a:solidFill>
                  <a:srgbClr val="FFFFFF"/>
                </a:solidFill>
                <a:latin typeface="Georgia"/>
                <a:cs typeface="Georgia"/>
              </a:rPr>
              <a:t> </a:t>
            </a:r>
            <a:r>
              <a:rPr sz="2200" spc="50" dirty="0">
                <a:solidFill>
                  <a:srgbClr val="FFFFFF"/>
                </a:solidFill>
                <a:latin typeface="Georgia"/>
                <a:cs typeface="Georgia"/>
              </a:rPr>
              <a:t>TLS/SSL.</a:t>
            </a:r>
            <a:r>
              <a:rPr sz="2200" spc="30" dirty="0">
                <a:solidFill>
                  <a:srgbClr val="FFFFFF"/>
                </a:solidFill>
                <a:latin typeface="Georgia"/>
                <a:cs typeface="Georgia"/>
              </a:rPr>
              <a:t> </a:t>
            </a:r>
            <a:r>
              <a:rPr sz="2200" spc="-75" dirty="0">
                <a:solidFill>
                  <a:srgbClr val="FFFFFF"/>
                </a:solidFill>
                <a:latin typeface="Georgia"/>
                <a:cs typeface="Georgia"/>
              </a:rPr>
              <a:t>In</a:t>
            </a:r>
            <a:r>
              <a:rPr sz="2200" spc="30" dirty="0">
                <a:solidFill>
                  <a:srgbClr val="FFFFFF"/>
                </a:solidFill>
                <a:latin typeface="Georgia"/>
                <a:cs typeface="Georgia"/>
              </a:rPr>
              <a:t> </a:t>
            </a:r>
            <a:r>
              <a:rPr sz="2200" spc="-5" dirty="0">
                <a:solidFill>
                  <a:srgbClr val="FFFFFF"/>
                </a:solidFill>
                <a:latin typeface="Georgia"/>
                <a:cs typeface="Georgia"/>
              </a:rPr>
              <a:t>Node</a:t>
            </a:r>
            <a:r>
              <a:rPr sz="2200" spc="30" dirty="0">
                <a:solidFill>
                  <a:srgbClr val="FFFFFF"/>
                </a:solidFill>
                <a:latin typeface="Georgia"/>
                <a:cs typeface="Georgia"/>
              </a:rPr>
              <a:t> </a:t>
            </a:r>
            <a:r>
              <a:rPr sz="2200" spc="-75" dirty="0">
                <a:solidFill>
                  <a:srgbClr val="FFFFFF"/>
                </a:solidFill>
                <a:latin typeface="Georgia"/>
                <a:cs typeface="Georgia"/>
              </a:rPr>
              <a:t>this</a:t>
            </a:r>
            <a:r>
              <a:rPr sz="2200" spc="30" dirty="0">
                <a:solidFill>
                  <a:srgbClr val="FFFFFF"/>
                </a:solidFill>
                <a:latin typeface="Georgia"/>
                <a:cs typeface="Georgia"/>
              </a:rPr>
              <a:t> </a:t>
            </a:r>
            <a:r>
              <a:rPr sz="2200" spc="-70" dirty="0">
                <a:solidFill>
                  <a:srgbClr val="FFFFFF"/>
                </a:solidFill>
                <a:latin typeface="Georgia"/>
                <a:cs typeface="Georgia"/>
              </a:rPr>
              <a:t>is </a:t>
            </a:r>
            <a:r>
              <a:rPr sz="2200" spc="-515" dirty="0">
                <a:solidFill>
                  <a:srgbClr val="FFFFFF"/>
                </a:solidFill>
                <a:latin typeface="Georgia"/>
                <a:cs typeface="Georgia"/>
              </a:rPr>
              <a:t> </a:t>
            </a:r>
            <a:r>
              <a:rPr sz="2200" spc="-70" dirty="0">
                <a:solidFill>
                  <a:srgbClr val="FFFFFF"/>
                </a:solidFill>
                <a:latin typeface="Georgia"/>
                <a:cs typeface="Georgia"/>
              </a:rPr>
              <a:t>implemented</a:t>
            </a:r>
            <a:r>
              <a:rPr sz="2200" spc="25" dirty="0">
                <a:solidFill>
                  <a:srgbClr val="FFFFFF"/>
                </a:solidFill>
                <a:latin typeface="Georgia"/>
                <a:cs typeface="Georgia"/>
              </a:rPr>
              <a:t> </a:t>
            </a:r>
            <a:r>
              <a:rPr sz="2200" spc="-70" dirty="0">
                <a:solidFill>
                  <a:srgbClr val="FFFFFF"/>
                </a:solidFill>
                <a:latin typeface="Georgia"/>
                <a:cs typeface="Georgia"/>
              </a:rPr>
              <a:t>as</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0" dirty="0">
                <a:solidFill>
                  <a:srgbClr val="FFFFFF"/>
                </a:solidFill>
                <a:latin typeface="Georgia"/>
                <a:cs typeface="Georgia"/>
              </a:rPr>
              <a:t>separate</a:t>
            </a:r>
            <a:r>
              <a:rPr sz="2200" spc="25" dirty="0">
                <a:solidFill>
                  <a:srgbClr val="FFFFFF"/>
                </a:solidFill>
                <a:latin typeface="Georgia"/>
                <a:cs typeface="Georgia"/>
              </a:rPr>
              <a:t> </a:t>
            </a:r>
            <a:r>
              <a:rPr sz="2200" spc="-55" dirty="0">
                <a:solidFill>
                  <a:srgbClr val="FFFFFF"/>
                </a:solidFill>
                <a:latin typeface="Georgia"/>
                <a:cs typeface="Georgia"/>
              </a:rPr>
              <a:t>module.</a:t>
            </a:r>
            <a:endParaRPr sz="2200">
              <a:latin typeface="Georgia"/>
              <a:cs typeface="Georgia"/>
            </a:endParaRPr>
          </a:p>
        </p:txBody>
      </p:sp>
      <p:grpSp>
        <p:nvGrpSpPr>
          <p:cNvPr id="9" name="object 9"/>
          <p:cNvGrpSpPr/>
          <p:nvPr/>
        </p:nvGrpSpPr>
        <p:grpSpPr>
          <a:xfrm>
            <a:off x="778906" y="3019422"/>
            <a:ext cx="7790180" cy="3435985"/>
            <a:chOff x="778906" y="3019422"/>
            <a:chExt cx="7790180" cy="3435985"/>
          </a:xfrm>
        </p:grpSpPr>
        <p:sp>
          <p:nvSpPr>
            <p:cNvPr id="10" name="object 10"/>
            <p:cNvSpPr/>
            <p:nvPr/>
          </p:nvSpPr>
          <p:spPr>
            <a:xfrm>
              <a:off x="788431" y="3028947"/>
              <a:ext cx="7771130" cy="3416935"/>
            </a:xfrm>
            <a:custGeom>
              <a:avLst/>
              <a:gdLst/>
              <a:ahLst/>
              <a:cxnLst/>
              <a:rect l="l" t="t" r="r" b="b"/>
              <a:pathLst>
                <a:path w="7771130" h="3416935">
                  <a:moveTo>
                    <a:pt x="7770811" y="0"/>
                  </a:moveTo>
                  <a:lnTo>
                    <a:pt x="0" y="0"/>
                  </a:lnTo>
                  <a:lnTo>
                    <a:pt x="0" y="3416319"/>
                  </a:lnTo>
                  <a:lnTo>
                    <a:pt x="7770811" y="3416319"/>
                  </a:lnTo>
                  <a:lnTo>
                    <a:pt x="7770811" y="0"/>
                  </a:lnTo>
                  <a:close/>
                </a:path>
              </a:pathLst>
            </a:custGeom>
            <a:solidFill>
              <a:srgbClr val="FFFFFF"/>
            </a:solidFill>
          </p:spPr>
          <p:txBody>
            <a:bodyPr wrap="square" lIns="0" tIns="0" rIns="0" bIns="0" rtlCol="0"/>
            <a:lstStyle/>
            <a:p>
              <a:endParaRPr/>
            </a:p>
          </p:txBody>
        </p:sp>
        <p:sp>
          <p:nvSpPr>
            <p:cNvPr id="11" name="object 11"/>
            <p:cNvSpPr/>
            <p:nvPr/>
          </p:nvSpPr>
          <p:spPr>
            <a:xfrm>
              <a:off x="788431" y="3028947"/>
              <a:ext cx="7771130" cy="3416935"/>
            </a:xfrm>
            <a:custGeom>
              <a:avLst/>
              <a:gdLst/>
              <a:ahLst/>
              <a:cxnLst/>
              <a:rect l="l" t="t" r="r" b="b"/>
              <a:pathLst>
                <a:path w="7771130" h="3416935">
                  <a:moveTo>
                    <a:pt x="0" y="0"/>
                  </a:moveTo>
                  <a:lnTo>
                    <a:pt x="7770810" y="0"/>
                  </a:lnTo>
                  <a:lnTo>
                    <a:pt x="7770810" y="3416319"/>
                  </a:lnTo>
                  <a:lnTo>
                    <a:pt x="0" y="3416319"/>
                  </a:lnTo>
                  <a:lnTo>
                    <a:pt x="0" y="0"/>
                  </a:lnTo>
                  <a:close/>
                </a:path>
              </a:pathLst>
            </a:custGeom>
            <a:ln w="19049">
              <a:solidFill>
                <a:srgbClr val="000000"/>
              </a:solidFill>
            </a:ln>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366561" rIns="0" bIns="0" rtlCol="0">
            <a:spAutoFit/>
          </a:bodyPr>
          <a:lstStyle/>
          <a:p>
            <a:pPr marL="295275">
              <a:lnSpc>
                <a:spcPts val="2130"/>
              </a:lnSpc>
              <a:spcBef>
                <a:spcPts val="359"/>
              </a:spcBef>
              <a:tabLst>
                <a:tab pos="843915" algn="l"/>
                <a:tab pos="1941195" algn="l"/>
              </a:tabLst>
            </a:pPr>
            <a:r>
              <a:rPr b="1" dirty="0">
                <a:solidFill>
                  <a:srgbClr val="0F7001"/>
                </a:solidFill>
                <a:latin typeface="Courier New"/>
                <a:cs typeface="Courier New"/>
              </a:rPr>
              <a:t>var	</a:t>
            </a:r>
            <a:r>
              <a:rPr spc="-5" dirty="0"/>
              <a:t>https</a:t>
            </a:r>
            <a:r>
              <a:rPr dirty="0"/>
              <a:t> </a:t>
            </a:r>
            <a:r>
              <a:rPr dirty="0">
                <a:solidFill>
                  <a:srgbClr val="535353"/>
                </a:solidFill>
              </a:rPr>
              <a:t>=	</a:t>
            </a:r>
            <a:r>
              <a:rPr dirty="0"/>
              <a:t>require(</a:t>
            </a:r>
            <a:r>
              <a:rPr dirty="0">
                <a:solidFill>
                  <a:srgbClr val="A90E1A"/>
                </a:solidFill>
              </a:rPr>
              <a:t>'https'</a:t>
            </a:r>
            <a:r>
              <a:rPr dirty="0"/>
              <a:t>);</a:t>
            </a:r>
          </a:p>
          <a:p>
            <a:pPr marL="295275">
              <a:lnSpc>
                <a:spcPts val="2130"/>
              </a:lnSpc>
              <a:tabLst>
                <a:tab pos="843915" algn="l"/>
                <a:tab pos="1255395" algn="l"/>
                <a:tab pos="1529715" algn="l"/>
              </a:tabLst>
            </a:pPr>
            <a:r>
              <a:rPr b="1" dirty="0">
                <a:solidFill>
                  <a:srgbClr val="0F7001"/>
                </a:solidFill>
                <a:latin typeface="Courier New"/>
                <a:cs typeface="Courier New"/>
              </a:rPr>
              <a:t>var	</a:t>
            </a:r>
            <a:r>
              <a:rPr dirty="0"/>
              <a:t>fs	</a:t>
            </a:r>
            <a:r>
              <a:rPr dirty="0">
                <a:solidFill>
                  <a:srgbClr val="535353"/>
                </a:solidFill>
              </a:rPr>
              <a:t>=	</a:t>
            </a:r>
            <a:r>
              <a:rPr dirty="0"/>
              <a:t>require(</a:t>
            </a:r>
            <a:r>
              <a:rPr dirty="0">
                <a:solidFill>
                  <a:srgbClr val="A90E1A"/>
                </a:solidFill>
              </a:rPr>
              <a:t>'fs'</a:t>
            </a:r>
            <a:r>
              <a:rPr dirty="0"/>
              <a:t>);</a:t>
            </a:r>
          </a:p>
          <a:p>
            <a:pPr marL="203835">
              <a:lnSpc>
                <a:spcPct val="100000"/>
              </a:lnSpc>
              <a:spcBef>
                <a:spcPts val="40"/>
              </a:spcBef>
            </a:pPr>
            <a:endParaRPr sz="1850"/>
          </a:p>
          <a:p>
            <a:pPr marL="295275">
              <a:lnSpc>
                <a:spcPct val="100000"/>
              </a:lnSpc>
              <a:spcBef>
                <a:spcPts val="5"/>
              </a:spcBef>
              <a:tabLst>
                <a:tab pos="843915" algn="l"/>
                <a:tab pos="2215515" algn="l"/>
              </a:tabLst>
            </a:pPr>
            <a:r>
              <a:rPr b="1" dirty="0">
                <a:solidFill>
                  <a:srgbClr val="0F7001"/>
                </a:solidFill>
                <a:latin typeface="Courier New"/>
                <a:cs typeface="Courier New"/>
              </a:rPr>
              <a:t>var	</a:t>
            </a:r>
            <a:r>
              <a:rPr spc="-5" dirty="0"/>
              <a:t>options</a:t>
            </a:r>
            <a:r>
              <a:rPr dirty="0"/>
              <a:t> </a:t>
            </a:r>
            <a:r>
              <a:rPr dirty="0">
                <a:solidFill>
                  <a:srgbClr val="535353"/>
                </a:solidFill>
              </a:rPr>
              <a:t>=	</a:t>
            </a:r>
            <a:r>
              <a:rPr dirty="0"/>
              <a:t>{</a:t>
            </a:r>
          </a:p>
          <a:p>
            <a:pPr marL="569595" marR="1772285">
              <a:lnSpc>
                <a:spcPts val="2100"/>
              </a:lnSpc>
              <a:spcBef>
                <a:spcPts val="160"/>
              </a:spcBef>
              <a:tabLst>
                <a:tab pos="1255395" algn="l"/>
                <a:tab pos="1392555" algn="l"/>
              </a:tabLst>
            </a:pPr>
            <a:r>
              <a:rPr dirty="0"/>
              <a:t>key</a:t>
            </a:r>
            <a:r>
              <a:rPr dirty="0">
                <a:solidFill>
                  <a:srgbClr val="535353"/>
                </a:solidFill>
              </a:rPr>
              <a:t>:	</a:t>
            </a:r>
            <a:r>
              <a:rPr spc="-5" dirty="0"/>
              <a:t>fs.readFileSync(</a:t>
            </a:r>
            <a:r>
              <a:rPr spc="-5" dirty="0">
                <a:solidFill>
                  <a:srgbClr val="A90E1A"/>
                </a:solidFill>
              </a:rPr>
              <a:t>'./localhost.key'</a:t>
            </a:r>
            <a:r>
              <a:rPr spc="-5" dirty="0"/>
              <a:t>), </a:t>
            </a:r>
            <a:r>
              <a:rPr dirty="0"/>
              <a:t> cert</a:t>
            </a:r>
            <a:r>
              <a:rPr dirty="0">
                <a:solidFill>
                  <a:srgbClr val="535353"/>
                </a:solidFill>
              </a:rPr>
              <a:t>:	</a:t>
            </a:r>
            <a:r>
              <a:rPr spc="-5" dirty="0"/>
              <a:t>fs.readFileSync(</a:t>
            </a:r>
            <a:r>
              <a:rPr spc="-5" dirty="0">
                <a:solidFill>
                  <a:srgbClr val="A90E1A"/>
                </a:solidFill>
              </a:rPr>
              <a:t>'./localhost.cert'</a:t>
            </a:r>
            <a:r>
              <a:rPr spc="-5" dirty="0"/>
              <a:t>)</a:t>
            </a:r>
          </a:p>
          <a:p>
            <a:pPr marL="295275">
              <a:lnSpc>
                <a:spcPts val="2140"/>
              </a:lnSpc>
            </a:pPr>
            <a:r>
              <a:rPr dirty="0"/>
              <a:t>};</a:t>
            </a:r>
          </a:p>
          <a:p>
            <a:pPr marL="203835">
              <a:lnSpc>
                <a:spcPct val="100000"/>
              </a:lnSpc>
            </a:pPr>
            <a:endParaRPr sz="1850"/>
          </a:p>
          <a:p>
            <a:pPr marL="569595" marR="949325" indent="-274955">
              <a:lnSpc>
                <a:spcPct val="101899"/>
              </a:lnSpc>
              <a:tabLst>
                <a:tab pos="5370830" algn="l"/>
              </a:tabLst>
            </a:pPr>
            <a:r>
              <a:rPr spc="-5" dirty="0"/>
              <a:t>https.createServer(options,</a:t>
            </a:r>
            <a:r>
              <a:rPr spc="45" dirty="0"/>
              <a:t> </a:t>
            </a:r>
            <a:r>
              <a:rPr b="1" dirty="0">
                <a:solidFill>
                  <a:srgbClr val="0F7001"/>
                </a:solidFill>
                <a:latin typeface="Courier New"/>
                <a:cs typeface="Courier New"/>
              </a:rPr>
              <a:t>function	</a:t>
            </a:r>
            <a:r>
              <a:rPr dirty="0"/>
              <a:t>(req,</a:t>
            </a:r>
            <a:r>
              <a:rPr spc="-55" dirty="0"/>
              <a:t> </a:t>
            </a:r>
            <a:r>
              <a:rPr spc="-5" dirty="0"/>
              <a:t>res)</a:t>
            </a:r>
            <a:r>
              <a:rPr spc="-50" dirty="0"/>
              <a:t> </a:t>
            </a:r>
            <a:r>
              <a:rPr dirty="0"/>
              <a:t>{ </a:t>
            </a:r>
            <a:r>
              <a:rPr spc="-1065" dirty="0"/>
              <a:t> </a:t>
            </a:r>
            <a:r>
              <a:rPr dirty="0"/>
              <a:t>res.writeHead(</a:t>
            </a:r>
            <a:r>
              <a:rPr dirty="0">
                <a:solidFill>
                  <a:srgbClr val="535353"/>
                </a:solidFill>
              </a:rPr>
              <a:t>200</a:t>
            </a:r>
            <a:r>
              <a:rPr dirty="0"/>
              <a:t>);</a:t>
            </a:r>
          </a:p>
          <a:p>
            <a:pPr marL="569595">
              <a:lnSpc>
                <a:spcPts val="2130"/>
              </a:lnSpc>
              <a:spcBef>
                <a:spcPts val="40"/>
              </a:spcBef>
            </a:pPr>
            <a:r>
              <a:rPr spc="-5" dirty="0"/>
              <a:t>res.end(</a:t>
            </a:r>
            <a:r>
              <a:rPr spc="-5" dirty="0">
                <a:solidFill>
                  <a:srgbClr val="A90E1A"/>
                </a:solidFill>
              </a:rPr>
              <a:t>"hello</a:t>
            </a:r>
            <a:r>
              <a:rPr spc="-45" dirty="0">
                <a:solidFill>
                  <a:srgbClr val="A90E1A"/>
                </a:solidFill>
              </a:rPr>
              <a:t> </a:t>
            </a:r>
            <a:r>
              <a:rPr dirty="0">
                <a:solidFill>
                  <a:srgbClr val="A90E1A"/>
                </a:solidFill>
              </a:rPr>
              <a:t>world\n"</a:t>
            </a:r>
            <a:r>
              <a:rPr dirty="0"/>
              <a:t>);</a:t>
            </a:r>
          </a:p>
          <a:p>
            <a:pPr marL="295275">
              <a:lnSpc>
                <a:spcPts val="2130"/>
              </a:lnSpc>
            </a:pPr>
            <a:r>
              <a:rPr dirty="0"/>
              <a:t>}).listen(</a:t>
            </a:r>
            <a:r>
              <a:rPr dirty="0">
                <a:solidFill>
                  <a:srgbClr val="535353"/>
                </a:solidFill>
              </a:rPr>
              <a:t>8000</a:t>
            </a: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10891" y="440573"/>
            <a:ext cx="1126374" cy="906087"/>
          </a:xfrm>
          <a:prstGeom prst="rect">
            <a:avLst/>
          </a:prstGeom>
        </p:spPr>
      </p:pic>
      <p:sp>
        <p:nvSpPr>
          <p:cNvPr id="3" name="object 3"/>
          <p:cNvSpPr txBox="1">
            <a:spLocks noGrp="1"/>
          </p:cNvSpPr>
          <p:nvPr>
            <p:ph type="title"/>
          </p:nvPr>
        </p:nvSpPr>
        <p:spPr>
          <a:xfrm>
            <a:off x="4081670" y="457499"/>
            <a:ext cx="984250" cy="756920"/>
          </a:xfrm>
          <a:prstGeom prst="rect">
            <a:avLst/>
          </a:prstGeom>
        </p:spPr>
        <p:txBody>
          <a:bodyPr vert="horz" wrap="square" lIns="0" tIns="12700" rIns="0" bIns="0" rtlCol="0">
            <a:spAutoFit/>
          </a:bodyPr>
          <a:lstStyle/>
          <a:p>
            <a:pPr marL="12700">
              <a:lnSpc>
                <a:spcPct val="100000"/>
              </a:lnSpc>
              <a:spcBef>
                <a:spcPts val="100"/>
              </a:spcBef>
            </a:pPr>
            <a:r>
              <a:rPr spc="-40" dirty="0"/>
              <a:t>Net</a:t>
            </a:r>
          </a:p>
        </p:txBody>
      </p:sp>
      <p:grpSp>
        <p:nvGrpSpPr>
          <p:cNvPr id="4" name="object 4"/>
          <p:cNvGrpSpPr/>
          <p:nvPr/>
        </p:nvGrpSpPr>
        <p:grpSpPr>
          <a:xfrm>
            <a:off x="681643" y="1882832"/>
            <a:ext cx="7722870" cy="1126490"/>
            <a:chOff x="681643" y="1882832"/>
            <a:chExt cx="7722870" cy="1126490"/>
          </a:xfrm>
        </p:grpSpPr>
        <p:pic>
          <p:nvPicPr>
            <p:cNvPr id="5" name="object 5"/>
            <p:cNvPicPr/>
            <p:nvPr/>
          </p:nvPicPr>
          <p:blipFill>
            <a:blip r:embed="rId3" cstate="print"/>
            <a:stretch>
              <a:fillRect/>
            </a:stretch>
          </p:blipFill>
          <p:spPr>
            <a:xfrm>
              <a:off x="681643" y="1882832"/>
              <a:ext cx="7722523" cy="465512"/>
            </a:xfrm>
            <a:prstGeom prst="rect">
              <a:avLst/>
            </a:prstGeom>
          </p:spPr>
        </p:pic>
        <p:pic>
          <p:nvPicPr>
            <p:cNvPr id="6" name="object 6"/>
            <p:cNvPicPr/>
            <p:nvPr/>
          </p:nvPicPr>
          <p:blipFill>
            <a:blip r:embed="rId4" cstate="print"/>
            <a:stretch>
              <a:fillRect/>
            </a:stretch>
          </p:blipFill>
          <p:spPr>
            <a:xfrm>
              <a:off x="1030778" y="2215341"/>
              <a:ext cx="6197137" cy="461356"/>
            </a:xfrm>
            <a:prstGeom prst="rect">
              <a:avLst/>
            </a:prstGeom>
          </p:spPr>
        </p:pic>
        <p:pic>
          <p:nvPicPr>
            <p:cNvPr id="7" name="object 7"/>
            <p:cNvPicPr/>
            <p:nvPr/>
          </p:nvPicPr>
          <p:blipFill>
            <a:blip r:embed="rId5" cstate="print"/>
            <a:stretch>
              <a:fillRect/>
            </a:stretch>
          </p:blipFill>
          <p:spPr>
            <a:xfrm>
              <a:off x="1030778" y="2543693"/>
              <a:ext cx="6442363" cy="465512"/>
            </a:xfrm>
            <a:prstGeom prst="rect">
              <a:avLst/>
            </a:prstGeom>
          </p:spPr>
        </p:pic>
        <p:pic>
          <p:nvPicPr>
            <p:cNvPr id="8" name="object 8"/>
            <p:cNvPicPr/>
            <p:nvPr/>
          </p:nvPicPr>
          <p:blipFill>
            <a:blip r:embed="rId6" cstate="print"/>
            <a:stretch>
              <a:fillRect/>
            </a:stretch>
          </p:blipFill>
          <p:spPr>
            <a:xfrm>
              <a:off x="777239" y="2007994"/>
              <a:ext cx="186266" cy="186266"/>
            </a:xfrm>
            <a:prstGeom prst="rect">
              <a:avLst/>
            </a:prstGeom>
          </p:spPr>
        </p:pic>
      </p:grpSp>
      <p:sp>
        <p:nvSpPr>
          <p:cNvPr id="9" name="object 9"/>
          <p:cNvSpPr txBox="1"/>
          <p:nvPr/>
        </p:nvSpPr>
        <p:spPr>
          <a:xfrm>
            <a:off x="1107439" y="1902161"/>
            <a:ext cx="7207250" cy="1021080"/>
          </a:xfrm>
          <a:prstGeom prst="rect">
            <a:avLst/>
          </a:prstGeom>
        </p:spPr>
        <p:txBody>
          <a:bodyPr vert="horz" wrap="square" lIns="0" tIns="27939" rIns="0" bIns="0" rtlCol="0">
            <a:spAutoFit/>
          </a:bodyPr>
          <a:lstStyle/>
          <a:p>
            <a:pPr marL="12700" marR="5080">
              <a:lnSpc>
                <a:spcPts val="2600"/>
              </a:lnSpc>
              <a:spcBef>
                <a:spcPts val="219"/>
              </a:spcBef>
            </a:pPr>
            <a:r>
              <a:rPr sz="2200" spc="-45" dirty="0">
                <a:solidFill>
                  <a:srgbClr val="FFFFFF"/>
                </a:solidFill>
                <a:latin typeface="Georgia"/>
                <a:cs typeface="Georgia"/>
              </a:rPr>
              <a:t>Creates</a:t>
            </a:r>
            <a:r>
              <a:rPr sz="2200" spc="2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45" dirty="0">
                <a:solidFill>
                  <a:srgbClr val="FFFFFF"/>
                </a:solidFill>
                <a:latin typeface="Georgia"/>
                <a:cs typeface="Georgia"/>
              </a:rPr>
              <a:t>new</a:t>
            </a:r>
            <a:r>
              <a:rPr sz="2200" spc="25" dirty="0">
                <a:solidFill>
                  <a:srgbClr val="FFFFFF"/>
                </a:solidFill>
                <a:latin typeface="Georgia"/>
                <a:cs typeface="Georgia"/>
              </a:rPr>
              <a:t> </a:t>
            </a:r>
            <a:r>
              <a:rPr sz="2200" spc="65" dirty="0">
                <a:solidFill>
                  <a:srgbClr val="FFFFFF"/>
                </a:solidFill>
                <a:latin typeface="Georgia"/>
                <a:cs typeface="Georgia"/>
              </a:rPr>
              <a:t>TCP</a:t>
            </a:r>
            <a:r>
              <a:rPr sz="2200" spc="30" dirty="0">
                <a:solidFill>
                  <a:srgbClr val="FFFFFF"/>
                </a:solidFill>
                <a:latin typeface="Georgia"/>
                <a:cs typeface="Georgia"/>
              </a:rPr>
              <a:t> </a:t>
            </a:r>
            <a:r>
              <a:rPr sz="2200" spc="-90" dirty="0">
                <a:solidFill>
                  <a:srgbClr val="FFFFFF"/>
                </a:solidFill>
                <a:latin typeface="Georgia"/>
                <a:cs typeface="Georgia"/>
              </a:rPr>
              <a:t>server.</a:t>
            </a:r>
            <a:r>
              <a:rPr sz="2200" spc="30" dirty="0">
                <a:solidFill>
                  <a:srgbClr val="FFFFFF"/>
                </a:solidFill>
                <a:latin typeface="Georgia"/>
                <a:cs typeface="Georgia"/>
              </a:rPr>
              <a:t> </a:t>
            </a:r>
            <a:r>
              <a:rPr sz="2200" spc="-15" dirty="0">
                <a:solidFill>
                  <a:srgbClr val="FFFFFF"/>
                </a:solidFill>
                <a:latin typeface="Georgia"/>
                <a:cs typeface="Georgia"/>
              </a:rPr>
              <a:t>The</a:t>
            </a:r>
            <a:r>
              <a:rPr sz="2200" spc="20" dirty="0">
                <a:solidFill>
                  <a:srgbClr val="FFFFFF"/>
                </a:solidFill>
                <a:latin typeface="Georgia"/>
                <a:cs typeface="Georgia"/>
              </a:rPr>
              <a:t> </a:t>
            </a:r>
            <a:r>
              <a:rPr sz="2200" spc="-50" dirty="0">
                <a:solidFill>
                  <a:srgbClr val="FFFFFF"/>
                </a:solidFill>
                <a:latin typeface="Georgia"/>
                <a:cs typeface="Georgia"/>
              </a:rPr>
              <a:t>connectionListener</a:t>
            </a:r>
            <a:r>
              <a:rPr sz="2200" spc="30" dirty="0">
                <a:solidFill>
                  <a:srgbClr val="FFFFFF"/>
                </a:solidFill>
                <a:latin typeface="Georgia"/>
                <a:cs typeface="Georgia"/>
              </a:rPr>
              <a:t> </a:t>
            </a:r>
            <a:r>
              <a:rPr sz="2200" spc="-75" dirty="0">
                <a:solidFill>
                  <a:srgbClr val="FFFFFF"/>
                </a:solidFill>
                <a:latin typeface="Georgia"/>
                <a:cs typeface="Georgia"/>
              </a:rPr>
              <a:t>argument </a:t>
            </a:r>
            <a:r>
              <a:rPr sz="2200" spc="-515"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45" dirty="0">
                <a:solidFill>
                  <a:srgbClr val="FFFFFF"/>
                </a:solidFill>
                <a:latin typeface="Georgia"/>
                <a:cs typeface="Georgia"/>
              </a:rPr>
              <a:t>automatically</a:t>
            </a:r>
            <a:r>
              <a:rPr sz="2200" spc="30" dirty="0">
                <a:solidFill>
                  <a:srgbClr val="FFFFFF"/>
                </a:solidFill>
                <a:latin typeface="Georgia"/>
                <a:cs typeface="Georgia"/>
              </a:rPr>
              <a:t> </a:t>
            </a:r>
            <a:r>
              <a:rPr sz="2200" spc="-90" dirty="0">
                <a:solidFill>
                  <a:srgbClr val="FFFFFF"/>
                </a:solidFill>
                <a:latin typeface="Georgia"/>
                <a:cs typeface="Georgia"/>
              </a:rPr>
              <a:t>set</a:t>
            </a:r>
            <a:r>
              <a:rPr sz="2200" spc="25" dirty="0">
                <a:solidFill>
                  <a:srgbClr val="FFFFFF"/>
                </a:solidFill>
                <a:latin typeface="Georgia"/>
                <a:cs typeface="Georgia"/>
              </a:rPr>
              <a:t> </a:t>
            </a:r>
            <a:r>
              <a:rPr sz="2200" spc="-70" dirty="0">
                <a:solidFill>
                  <a:srgbClr val="FFFFFF"/>
                </a:solidFill>
                <a:latin typeface="Georgia"/>
                <a:cs typeface="Georgia"/>
              </a:rPr>
              <a:t>as</a:t>
            </a:r>
            <a:r>
              <a:rPr sz="2200" spc="30"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75" dirty="0">
                <a:solidFill>
                  <a:srgbClr val="FFFFFF"/>
                </a:solidFill>
                <a:latin typeface="Georgia"/>
                <a:cs typeface="Georgia"/>
              </a:rPr>
              <a:t>listener</a:t>
            </a:r>
            <a:r>
              <a:rPr sz="2200" spc="30"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55" dirty="0">
                <a:solidFill>
                  <a:srgbClr val="FFFFFF"/>
                </a:solidFill>
                <a:latin typeface="Georgia"/>
                <a:cs typeface="Georgia"/>
              </a:rPr>
              <a:t>'connection' </a:t>
            </a:r>
            <a:r>
              <a:rPr sz="2200" spc="-50" dirty="0">
                <a:solidFill>
                  <a:srgbClr val="FFFFFF"/>
                </a:solidFill>
                <a:latin typeface="Georgia"/>
                <a:cs typeface="Georgia"/>
              </a:rPr>
              <a:t> </a:t>
            </a:r>
            <a:r>
              <a:rPr sz="2200" spc="-60" dirty="0">
                <a:solidFill>
                  <a:srgbClr val="FFFFFF"/>
                </a:solidFill>
                <a:latin typeface="Georgia"/>
                <a:cs typeface="Georgia"/>
              </a:rPr>
              <a:t>event.options</a:t>
            </a:r>
            <a:r>
              <a:rPr sz="2200" spc="25"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60" dirty="0">
                <a:solidFill>
                  <a:srgbClr val="FFFFFF"/>
                </a:solidFill>
                <a:latin typeface="Georgia"/>
                <a:cs typeface="Georgia"/>
              </a:rPr>
              <a:t>object</a:t>
            </a:r>
            <a:r>
              <a:rPr sz="2200" spc="25" dirty="0">
                <a:solidFill>
                  <a:srgbClr val="FFFFFF"/>
                </a:solidFill>
                <a:latin typeface="Georgia"/>
                <a:cs typeface="Georgia"/>
              </a:rPr>
              <a:t> </a:t>
            </a:r>
            <a:r>
              <a:rPr sz="2200" spc="-35" dirty="0">
                <a:solidFill>
                  <a:srgbClr val="FFFFFF"/>
                </a:solidFill>
                <a:latin typeface="Georgia"/>
                <a:cs typeface="Georgia"/>
              </a:rPr>
              <a:t>with</a:t>
            </a:r>
            <a:r>
              <a:rPr sz="2200" spc="3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30" dirty="0">
                <a:solidFill>
                  <a:srgbClr val="FFFFFF"/>
                </a:solidFill>
                <a:latin typeface="Georgia"/>
                <a:cs typeface="Georgia"/>
              </a:rPr>
              <a:t>following</a:t>
            </a:r>
            <a:r>
              <a:rPr sz="2200" spc="30" dirty="0">
                <a:solidFill>
                  <a:srgbClr val="FFFFFF"/>
                </a:solidFill>
                <a:latin typeface="Georgia"/>
                <a:cs typeface="Georgia"/>
              </a:rPr>
              <a:t> </a:t>
            </a:r>
            <a:r>
              <a:rPr sz="2200" spc="-65" dirty="0">
                <a:solidFill>
                  <a:srgbClr val="FFFFFF"/>
                </a:solidFill>
                <a:latin typeface="Georgia"/>
                <a:cs typeface="Georgia"/>
              </a:rPr>
              <a:t>defaults:</a:t>
            </a:r>
            <a:endParaRPr sz="2200">
              <a:latin typeface="Georgia"/>
              <a:cs typeface="Georgia"/>
            </a:endParaRPr>
          </a:p>
        </p:txBody>
      </p:sp>
      <p:grpSp>
        <p:nvGrpSpPr>
          <p:cNvPr id="10" name="object 10"/>
          <p:cNvGrpSpPr/>
          <p:nvPr/>
        </p:nvGrpSpPr>
        <p:grpSpPr>
          <a:xfrm>
            <a:off x="778906" y="3019422"/>
            <a:ext cx="7790180" cy="3712845"/>
            <a:chOff x="778906" y="3019422"/>
            <a:chExt cx="7790180" cy="3712845"/>
          </a:xfrm>
        </p:grpSpPr>
        <p:sp>
          <p:nvSpPr>
            <p:cNvPr id="11" name="object 11"/>
            <p:cNvSpPr/>
            <p:nvPr/>
          </p:nvSpPr>
          <p:spPr>
            <a:xfrm>
              <a:off x="788431" y="3028947"/>
              <a:ext cx="7771130" cy="3693795"/>
            </a:xfrm>
            <a:custGeom>
              <a:avLst/>
              <a:gdLst/>
              <a:ahLst/>
              <a:cxnLst/>
              <a:rect l="l" t="t" r="r" b="b"/>
              <a:pathLst>
                <a:path w="7771130" h="3693795">
                  <a:moveTo>
                    <a:pt x="7770811" y="0"/>
                  </a:moveTo>
                  <a:lnTo>
                    <a:pt x="0" y="0"/>
                  </a:lnTo>
                  <a:lnTo>
                    <a:pt x="0" y="3693318"/>
                  </a:lnTo>
                  <a:lnTo>
                    <a:pt x="7770811" y="3693318"/>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028947"/>
              <a:ext cx="7771130" cy="3693795"/>
            </a:xfrm>
            <a:custGeom>
              <a:avLst/>
              <a:gdLst/>
              <a:ahLst/>
              <a:cxnLst/>
              <a:rect l="l" t="t" r="r" b="b"/>
              <a:pathLst>
                <a:path w="7771130" h="3693795">
                  <a:moveTo>
                    <a:pt x="0" y="0"/>
                  </a:moveTo>
                  <a:lnTo>
                    <a:pt x="7770810" y="0"/>
                  </a:lnTo>
                  <a:lnTo>
                    <a:pt x="7770810" y="3693318"/>
                  </a:lnTo>
                  <a:lnTo>
                    <a:pt x="0" y="3693318"/>
                  </a:lnTo>
                  <a:lnTo>
                    <a:pt x="0" y="0"/>
                  </a:lnTo>
                  <a:close/>
                </a:path>
              </a:pathLst>
            </a:custGeom>
            <a:ln w="19049">
              <a:solidFill>
                <a:srgbClr val="000000"/>
              </a:solidFill>
            </a:ln>
          </p:spPr>
          <p:txBody>
            <a:bodyPr wrap="square" lIns="0" tIns="0" rIns="0" bIns="0" rtlCol="0"/>
            <a:lstStyle/>
            <a:p>
              <a:endParaRPr/>
            </a:p>
          </p:txBody>
        </p:sp>
      </p:grpSp>
      <p:sp>
        <p:nvSpPr>
          <p:cNvPr id="13" name="object 13"/>
          <p:cNvSpPr txBox="1"/>
          <p:nvPr/>
        </p:nvSpPr>
        <p:spPr>
          <a:xfrm>
            <a:off x="7314458" y="5798131"/>
            <a:ext cx="1123315" cy="308610"/>
          </a:xfrm>
          <a:prstGeom prst="rect">
            <a:avLst/>
          </a:prstGeom>
        </p:spPr>
        <p:txBody>
          <a:bodyPr vert="horz" wrap="square" lIns="0" tIns="13335" rIns="0" bIns="0" rtlCol="0">
            <a:spAutoFit/>
          </a:bodyPr>
          <a:lstStyle/>
          <a:p>
            <a:pPr marL="12700">
              <a:lnSpc>
                <a:spcPct val="100000"/>
              </a:lnSpc>
              <a:spcBef>
                <a:spcPts val="105"/>
              </a:spcBef>
            </a:pPr>
            <a:r>
              <a:rPr sz="1850" i="1" spc="-30" dirty="0">
                <a:solidFill>
                  <a:srgbClr val="336E6D"/>
                </a:solidFill>
                <a:latin typeface="Courier New"/>
                <a:cs typeface="Courier New"/>
              </a:rPr>
              <a:t>listener</a:t>
            </a:r>
            <a:endParaRPr sz="1850">
              <a:latin typeface="Courier New"/>
              <a:cs typeface="Courier New"/>
            </a:endParaRPr>
          </a:p>
        </p:txBody>
      </p:sp>
      <p:sp>
        <p:nvSpPr>
          <p:cNvPr id="14" name="object 14"/>
          <p:cNvSpPr txBox="1"/>
          <p:nvPr/>
        </p:nvSpPr>
        <p:spPr>
          <a:xfrm>
            <a:off x="867171" y="3061967"/>
            <a:ext cx="6336030" cy="3589020"/>
          </a:xfrm>
          <a:prstGeom prst="rect">
            <a:avLst/>
          </a:prstGeom>
        </p:spPr>
        <p:txBody>
          <a:bodyPr vert="horz" wrap="square" lIns="0" tIns="12700" rIns="0" bIns="0" rtlCol="0">
            <a:spAutoFit/>
          </a:bodyPr>
          <a:lstStyle/>
          <a:p>
            <a:pPr marL="12700">
              <a:lnSpc>
                <a:spcPts val="2130"/>
              </a:lnSpc>
              <a:spcBef>
                <a:spcPts val="100"/>
              </a:spcBef>
              <a:tabLst>
                <a:tab pos="561340" algn="l"/>
                <a:tab pos="138430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net</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'net'</a:t>
            </a:r>
            <a:r>
              <a:rPr sz="1800" dirty="0">
                <a:solidFill>
                  <a:srgbClr val="262626"/>
                </a:solidFill>
                <a:latin typeface="Courier New"/>
                <a:cs typeface="Courier New"/>
              </a:rPr>
              <a:t>);</a:t>
            </a:r>
            <a:endParaRPr sz="1800">
              <a:latin typeface="Courier New"/>
              <a:cs typeface="Courier New"/>
            </a:endParaRPr>
          </a:p>
          <a:p>
            <a:pPr marL="12700">
              <a:lnSpc>
                <a:spcPts val="2125"/>
              </a:lnSpc>
              <a:tabLst>
                <a:tab pos="561340" algn="l"/>
                <a:tab pos="179578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server</a:t>
            </a:r>
            <a:r>
              <a:rPr sz="1800" dirty="0">
                <a:solidFill>
                  <a:srgbClr val="262626"/>
                </a:solidFill>
                <a:latin typeface="Courier New"/>
                <a:cs typeface="Courier New"/>
              </a:rPr>
              <a:t> </a:t>
            </a:r>
            <a:r>
              <a:rPr sz="1800" dirty="0">
                <a:solidFill>
                  <a:srgbClr val="535353"/>
                </a:solidFill>
                <a:latin typeface="Courier New"/>
                <a:cs typeface="Courier New"/>
              </a:rPr>
              <a:t>=	</a:t>
            </a:r>
            <a:r>
              <a:rPr sz="1800" spc="-5" dirty="0">
                <a:solidFill>
                  <a:srgbClr val="262626"/>
                </a:solidFill>
                <a:latin typeface="Courier New"/>
                <a:cs typeface="Courier New"/>
              </a:rPr>
              <a:t>net.createServer(</a:t>
            </a:r>
            <a:r>
              <a:rPr sz="1800" b="1" spc="-5" dirty="0">
                <a:solidFill>
                  <a:srgbClr val="0F7001"/>
                </a:solidFill>
                <a:latin typeface="Courier New"/>
                <a:cs typeface="Courier New"/>
              </a:rPr>
              <a:t>function</a:t>
            </a:r>
            <a:r>
              <a:rPr sz="1800" spc="-5" dirty="0">
                <a:solidFill>
                  <a:srgbClr val="262626"/>
                </a:solidFill>
                <a:latin typeface="Courier New"/>
                <a:cs typeface="Courier New"/>
              </a:rPr>
              <a:t>(c)</a:t>
            </a:r>
            <a:endParaRPr sz="1800">
              <a:latin typeface="Courier New"/>
              <a:cs typeface="Courier New"/>
            </a:endParaRPr>
          </a:p>
          <a:p>
            <a:pPr marL="287020" marR="1650364" indent="-274955">
              <a:lnSpc>
                <a:spcPct val="99300"/>
              </a:lnSpc>
              <a:spcBef>
                <a:spcPts val="10"/>
              </a:spcBef>
              <a:tabLst>
                <a:tab pos="286385" algn="l"/>
                <a:tab pos="1932939" algn="l"/>
              </a:tabLst>
            </a:pPr>
            <a:r>
              <a:rPr sz="1800" dirty="0">
                <a:solidFill>
                  <a:srgbClr val="262626"/>
                </a:solidFill>
                <a:latin typeface="Courier New"/>
                <a:cs typeface="Courier New"/>
              </a:rPr>
              <a:t>{	</a:t>
            </a:r>
            <a:r>
              <a:rPr sz="1850" i="1" spc="-35" dirty="0">
                <a:solidFill>
                  <a:srgbClr val="336E6D"/>
                </a:solidFill>
                <a:latin typeface="Courier New"/>
                <a:cs typeface="Courier New"/>
              </a:rPr>
              <a:t>//'connection' </a:t>
            </a:r>
            <a:r>
              <a:rPr sz="1850" i="1" spc="-30" dirty="0">
                <a:solidFill>
                  <a:srgbClr val="336E6D"/>
                </a:solidFill>
                <a:latin typeface="Courier New"/>
                <a:cs typeface="Courier New"/>
              </a:rPr>
              <a:t>listener </a:t>
            </a:r>
            <a:r>
              <a:rPr sz="1850" i="1" spc="-25" dirty="0">
                <a:solidFill>
                  <a:srgbClr val="336E6D"/>
                </a:solidFill>
                <a:latin typeface="Courier New"/>
                <a:cs typeface="Courier New"/>
              </a:rPr>
              <a:t> </a:t>
            </a:r>
            <a:r>
              <a:rPr sz="1800" spc="-5" dirty="0">
                <a:solidFill>
                  <a:srgbClr val="262626"/>
                </a:solidFill>
                <a:latin typeface="Courier New"/>
                <a:cs typeface="Courier New"/>
              </a:rPr>
              <a:t>console.log(</a:t>
            </a:r>
            <a:r>
              <a:rPr sz="1800" spc="-5" dirty="0">
                <a:solidFill>
                  <a:srgbClr val="A90E1A"/>
                </a:solidFill>
                <a:latin typeface="Courier New"/>
                <a:cs typeface="Courier New"/>
              </a:rPr>
              <a:t>'client </a:t>
            </a:r>
            <a:r>
              <a:rPr sz="1800" dirty="0">
                <a:solidFill>
                  <a:srgbClr val="A90E1A"/>
                </a:solidFill>
                <a:latin typeface="Courier New"/>
                <a:cs typeface="Courier New"/>
              </a:rPr>
              <a:t>connected'</a:t>
            </a:r>
            <a:r>
              <a:rPr sz="1800" dirty="0">
                <a:solidFill>
                  <a:srgbClr val="262626"/>
                </a:solidFill>
                <a:latin typeface="Courier New"/>
                <a:cs typeface="Courier New"/>
              </a:rPr>
              <a:t>); </a:t>
            </a:r>
            <a:r>
              <a:rPr sz="1800" spc="-1070" dirty="0">
                <a:solidFill>
                  <a:srgbClr val="262626"/>
                </a:solidFill>
                <a:latin typeface="Courier New"/>
                <a:cs typeface="Courier New"/>
              </a:rPr>
              <a:t> </a:t>
            </a:r>
            <a:r>
              <a:rPr sz="1800" dirty="0">
                <a:solidFill>
                  <a:srgbClr val="262626"/>
                </a:solidFill>
                <a:latin typeface="Courier New"/>
                <a:cs typeface="Courier New"/>
              </a:rPr>
              <a:t>c.on(</a:t>
            </a:r>
            <a:r>
              <a:rPr sz="1800" dirty="0">
                <a:solidFill>
                  <a:srgbClr val="A90E1A"/>
                </a:solidFill>
                <a:latin typeface="Courier New"/>
                <a:cs typeface="Courier New"/>
              </a:rPr>
              <a:t>'end'</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a:t>
            </a:r>
            <a:r>
              <a:rPr sz="1800" spc="-15" dirty="0">
                <a:solidFill>
                  <a:srgbClr val="262626"/>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a:p>
            <a:pPr marL="561340">
              <a:lnSpc>
                <a:spcPts val="2100"/>
              </a:lnSpc>
            </a:pPr>
            <a:r>
              <a:rPr sz="1800" spc="-5" dirty="0">
                <a:solidFill>
                  <a:srgbClr val="262626"/>
                </a:solidFill>
                <a:latin typeface="Courier New"/>
                <a:cs typeface="Courier New"/>
              </a:rPr>
              <a:t>console.log(</a:t>
            </a:r>
            <a:r>
              <a:rPr sz="1800" spc="-5" dirty="0">
                <a:solidFill>
                  <a:srgbClr val="A90E1A"/>
                </a:solidFill>
                <a:latin typeface="Courier New"/>
                <a:cs typeface="Courier New"/>
              </a:rPr>
              <a:t>'client</a:t>
            </a:r>
            <a:r>
              <a:rPr sz="1800" spc="-30" dirty="0">
                <a:solidFill>
                  <a:srgbClr val="A90E1A"/>
                </a:solidFill>
                <a:latin typeface="Courier New"/>
                <a:cs typeface="Courier New"/>
              </a:rPr>
              <a:t> </a:t>
            </a:r>
            <a:r>
              <a:rPr sz="1800" dirty="0">
                <a:solidFill>
                  <a:srgbClr val="A90E1A"/>
                </a:solidFill>
                <a:latin typeface="Courier New"/>
                <a:cs typeface="Courier New"/>
              </a:rPr>
              <a:t>disconnected'</a:t>
            </a:r>
            <a:r>
              <a:rPr sz="1800" dirty="0">
                <a:solidFill>
                  <a:srgbClr val="262626"/>
                </a:solidFill>
                <a:latin typeface="Courier New"/>
                <a:cs typeface="Courier New"/>
              </a:rPr>
              <a:t>);</a:t>
            </a:r>
            <a:endParaRPr sz="1800">
              <a:latin typeface="Courier New"/>
              <a:cs typeface="Courier New"/>
            </a:endParaRPr>
          </a:p>
          <a:p>
            <a:pPr marL="287020">
              <a:lnSpc>
                <a:spcPct val="100000"/>
              </a:lnSpc>
              <a:spcBef>
                <a:spcPts val="40"/>
              </a:spcBef>
            </a:pPr>
            <a:r>
              <a:rPr sz="1800" dirty="0">
                <a:solidFill>
                  <a:srgbClr val="262626"/>
                </a:solidFill>
                <a:latin typeface="Courier New"/>
                <a:cs typeface="Courier New"/>
              </a:rPr>
              <a:t>});</a:t>
            </a:r>
            <a:endParaRPr sz="1800">
              <a:latin typeface="Courier New"/>
              <a:cs typeface="Courier New"/>
            </a:endParaRPr>
          </a:p>
          <a:p>
            <a:pPr marL="287020" marR="3159760">
              <a:lnSpc>
                <a:spcPts val="2100"/>
              </a:lnSpc>
              <a:spcBef>
                <a:spcPts val="160"/>
              </a:spcBef>
            </a:pPr>
            <a:r>
              <a:rPr sz="1800" dirty="0">
                <a:solidFill>
                  <a:srgbClr val="262626"/>
                </a:solidFill>
                <a:latin typeface="Courier New"/>
                <a:cs typeface="Courier New"/>
              </a:rPr>
              <a:t>c.write(</a:t>
            </a:r>
            <a:r>
              <a:rPr sz="1800" dirty="0">
                <a:solidFill>
                  <a:srgbClr val="A90E1A"/>
                </a:solidFill>
                <a:latin typeface="Courier New"/>
                <a:cs typeface="Courier New"/>
              </a:rPr>
              <a:t>'hello\r\n'</a:t>
            </a:r>
            <a:r>
              <a:rPr sz="1800" dirty="0">
                <a:solidFill>
                  <a:srgbClr val="262626"/>
                </a:solidFill>
                <a:latin typeface="Courier New"/>
                <a:cs typeface="Courier New"/>
              </a:rPr>
              <a:t>);  c.pipe(c);</a:t>
            </a:r>
            <a:endParaRPr sz="1800">
              <a:latin typeface="Courier New"/>
              <a:cs typeface="Courier New"/>
            </a:endParaRPr>
          </a:p>
          <a:p>
            <a:pPr marL="12700">
              <a:lnSpc>
                <a:spcPts val="2135"/>
              </a:lnSpc>
            </a:pPr>
            <a:r>
              <a:rPr sz="1800" dirty="0">
                <a:solidFill>
                  <a:srgbClr val="262626"/>
                </a:solidFill>
                <a:latin typeface="Courier New"/>
                <a:cs typeface="Courier New"/>
              </a:rPr>
              <a:t>});</a:t>
            </a:r>
            <a:endParaRPr sz="1800">
              <a:latin typeface="Courier New"/>
              <a:cs typeface="Courier New"/>
            </a:endParaRPr>
          </a:p>
          <a:p>
            <a:pPr marL="12700">
              <a:lnSpc>
                <a:spcPts val="2180"/>
              </a:lnSpc>
              <a:tabLst>
                <a:tab pos="2755900" algn="l"/>
              </a:tabLst>
            </a:pPr>
            <a:r>
              <a:rPr sz="1800" dirty="0">
                <a:solidFill>
                  <a:srgbClr val="262626"/>
                </a:solidFill>
                <a:latin typeface="Courier New"/>
                <a:cs typeface="Courier New"/>
              </a:rPr>
              <a:t>server.listen(</a:t>
            </a:r>
            <a:r>
              <a:rPr sz="1800" dirty="0">
                <a:solidFill>
                  <a:srgbClr val="535353"/>
                </a:solidFill>
                <a:latin typeface="Courier New"/>
                <a:cs typeface="Courier New"/>
              </a:rPr>
              <a:t>8124</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a:t>
            </a:r>
            <a:r>
              <a:rPr sz="1800" spc="-35" dirty="0">
                <a:solidFill>
                  <a:srgbClr val="262626"/>
                </a:solidFill>
                <a:latin typeface="Courier New"/>
                <a:cs typeface="Courier New"/>
              </a:rPr>
              <a:t> </a:t>
            </a:r>
            <a:r>
              <a:rPr sz="1800" dirty="0">
                <a:solidFill>
                  <a:srgbClr val="262626"/>
                </a:solidFill>
                <a:latin typeface="Courier New"/>
                <a:cs typeface="Courier New"/>
              </a:rPr>
              <a:t>{</a:t>
            </a:r>
            <a:r>
              <a:rPr sz="1800" spc="-25" dirty="0">
                <a:solidFill>
                  <a:srgbClr val="262626"/>
                </a:solidFill>
                <a:latin typeface="Courier New"/>
                <a:cs typeface="Courier New"/>
              </a:rPr>
              <a:t> </a:t>
            </a:r>
            <a:r>
              <a:rPr sz="1850" i="1" spc="-35" dirty="0">
                <a:solidFill>
                  <a:srgbClr val="336E6D"/>
                </a:solidFill>
                <a:latin typeface="Courier New"/>
                <a:cs typeface="Courier New"/>
              </a:rPr>
              <a:t>//'listening'</a:t>
            </a:r>
            <a:endParaRPr sz="1850">
              <a:latin typeface="Courier New"/>
              <a:cs typeface="Courier New"/>
            </a:endParaRPr>
          </a:p>
          <a:p>
            <a:pPr marL="287020">
              <a:lnSpc>
                <a:spcPts val="2125"/>
              </a:lnSpc>
            </a:pPr>
            <a:r>
              <a:rPr sz="1800" spc="-5" dirty="0">
                <a:solidFill>
                  <a:srgbClr val="262626"/>
                </a:solidFill>
                <a:latin typeface="Courier New"/>
                <a:cs typeface="Courier New"/>
              </a:rPr>
              <a:t>console.log(</a:t>
            </a:r>
            <a:r>
              <a:rPr sz="1800" spc="-5" dirty="0">
                <a:solidFill>
                  <a:srgbClr val="A90E1A"/>
                </a:solidFill>
                <a:latin typeface="Courier New"/>
                <a:cs typeface="Courier New"/>
              </a:rPr>
              <a:t>'server</a:t>
            </a:r>
            <a:r>
              <a:rPr sz="1800" spc="-30" dirty="0">
                <a:solidFill>
                  <a:srgbClr val="A90E1A"/>
                </a:solidFill>
                <a:latin typeface="Courier New"/>
                <a:cs typeface="Courier New"/>
              </a:rPr>
              <a:t> </a:t>
            </a:r>
            <a:r>
              <a:rPr sz="1800" dirty="0">
                <a:solidFill>
                  <a:srgbClr val="A90E1A"/>
                </a:solidFill>
                <a:latin typeface="Courier New"/>
                <a:cs typeface="Courier New"/>
              </a:rPr>
              <a:t>bound'</a:t>
            </a:r>
            <a:r>
              <a:rPr sz="1800" dirty="0">
                <a:solidFill>
                  <a:srgbClr val="262626"/>
                </a:solidFill>
                <a:latin typeface="Courier New"/>
                <a:cs typeface="Courier New"/>
              </a:rPr>
              <a:t>);</a:t>
            </a:r>
            <a:endParaRPr sz="1800">
              <a:latin typeface="Courier New"/>
              <a:cs typeface="Courier New"/>
            </a:endParaRPr>
          </a:p>
          <a:p>
            <a:pPr marL="12700">
              <a:lnSpc>
                <a:spcPct val="100000"/>
              </a:lnSpc>
              <a:spcBef>
                <a:spcPts val="40"/>
              </a:spcBef>
            </a:pPr>
            <a:r>
              <a:rPr sz="1800" dirty="0">
                <a:solidFill>
                  <a:srgbClr val="262626"/>
                </a:solidFill>
                <a:latin typeface="Courier New"/>
                <a:cs typeface="Courier New"/>
              </a:rPr>
              <a:t>});</a:t>
            </a:r>
            <a:endParaRPr sz="180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45872" y="440573"/>
            <a:ext cx="2443942" cy="906087"/>
          </a:xfrm>
          <a:prstGeom prst="rect">
            <a:avLst/>
          </a:prstGeom>
        </p:spPr>
      </p:pic>
      <p:sp>
        <p:nvSpPr>
          <p:cNvPr id="3" name="object 3"/>
          <p:cNvSpPr txBox="1">
            <a:spLocks noGrp="1"/>
          </p:cNvSpPr>
          <p:nvPr>
            <p:ph type="title"/>
          </p:nvPr>
        </p:nvSpPr>
        <p:spPr>
          <a:xfrm>
            <a:off x="3427571" y="457499"/>
            <a:ext cx="2292350" cy="756920"/>
          </a:xfrm>
          <a:prstGeom prst="rect">
            <a:avLst/>
          </a:prstGeom>
        </p:spPr>
        <p:txBody>
          <a:bodyPr vert="horz" wrap="square" lIns="0" tIns="12700" rIns="0" bIns="0" rtlCol="0">
            <a:spAutoFit/>
          </a:bodyPr>
          <a:lstStyle/>
          <a:p>
            <a:pPr marL="12700">
              <a:lnSpc>
                <a:spcPct val="100000"/>
              </a:lnSpc>
              <a:spcBef>
                <a:spcPts val="100"/>
              </a:spcBef>
            </a:pPr>
            <a:r>
              <a:rPr spc="195" dirty="0"/>
              <a:t>M</a:t>
            </a:r>
            <a:r>
              <a:rPr spc="-85" dirty="0"/>
              <a:t>od</a:t>
            </a:r>
            <a:r>
              <a:rPr spc="-95" dirty="0"/>
              <a:t>u</a:t>
            </a:r>
            <a:r>
              <a:rPr spc="-145" dirty="0"/>
              <a:t>les</a:t>
            </a:r>
          </a:p>
        </p:txBody>
      </p:sp>
      <p:grpSp>
        <p:nvGrpSpPr>
          <p:cNvPr id="4" name="object 4"/>
          <p:cNvGrpSpPr/>
          <p:nvPr/>
        </p:nvGrpSpPr>
        <p:grpSpPr>
          <a:xfrm>
            <a:off x="685800" y="1882832"/>
            <a:ext cx="6725284" cy="411480"/>
            <a:chOff x="685800" y="1882832"/>
            <a:chExt cx="6725284" cy="411480"/>
          </a:xfrm>
        </p:grpSpPr>
        <p:pic>
          <p:nvPicPr>
            <p:cNvPr id="5" name="object 5"/>
            <p:cNvPicPr/>
            <p:nvPr/>
          </p:nvPicPr>
          <p:blipFill>
            <a:blip r:embed="rId3" cstate="print"/>
            <a:stretch>
              <a:fillRect/>
            </a:stretch>
          </p:blipFill>
          <p:spPr>
            <a:xfrm>
              <a:off x="685800" y="1882832"/>
              <a:ext cx="6724995" cy="411479"/>
            </a:xfrm>
            <a:prstGeom prst="rect">
              <a:avLst/>
            </a:prstGeom>
          </p:spPr>
        </p:pic>
        <p:pic>
          <p:nvPicPr>
            <p:cNvPr id="6" name="object 6"/>
            <p:cNvPicPr/>
            <p:nvPr/>
          </p:nvPicPr>
          <p:blipFill>
            <a:blip r:embed="rId4" cstate="print"/>
            <a:stretch>
              <a:fillRect/>
            </a:stretch>
          </p:blipFill>
          <p:spPr>
            <a:xfrm>
              <a:off x="777239" y="1974128"/>
              <a:ext cx="169333" cy="169333"/>
            </a:xfrm>
            <a:prstGeom prst="rect">
              <a:avLst/>
            </a:prstGeom>
          </p:spPr>
        </p:pic>
      </p:grpSp>
      <p:grpSp>
        <p:nvGrpSpPr>
          <p:cNvPr id="7" name="object 7"/>
          <p:cNvGrpSpPr/>
          <p:nvPr/>
        </p:nvGrpSpPr>
        <p:grpSpPr>
          <a:xfrm>
            <a:off x="681643" y="5324301"/>
            <a:ext cx="7236459" cy="669290"/>
            <a:chOff x="681643" y="5324301"/>
            <a:chExt cx="7236459" cy="669290"/>
          </a:xfrm>
        </p:grpSpPr>
        <p:pic>
          <p:nvPicPr>
            <p:cNvPr id="8" name="object 8"/>
            <p:cNvPicPr/>
            <p:nvPr/>
          </p:nvPicPr>
          <p:blipFill>
            <a:blip r:embed="rId5" cstate="print"/>
            <a:stretch>
              <a:fillRect/>
            </a:stretch>
          </p:blipFill>
          <p:spPr>
            <a:xfrm>
              <a:off x="710738" y="5665123"/>
              <a:ext cx="236912" cy="236912"/>
            </a:xfrm>
            <a:prstGeom prst="rect">
              <a:avLst/>
            </a:prstGeom>
          </p:spPr>
        </p:pic>
        <p:pic>
          <p:nvPicPr>
            <p:cNvPr id="9" name="object 9"/>
            <p:cNvPicPr/>
            <p:nvPr/>
          </p:nvPicPr>
          <p:blipFill>
            <a:blip r:embed="rId6" cstate="print"/>
            <a:stretch>
              <a:fillRect/>
            </a:stretch>
          </p:blipFill>
          <p:spPr>
            <a:xfrm>
              <a:off x="681643" y="5324301"/>
              <a:ext cx="7236228" cy="669174"/>
            </a:xfrm>
            <a:prstGeom prst="rect">
              <a:avLst/>
            </a:prstGeom>
          </p:spPr>
        </p:pic>
        <p:pic>
          <p:nvPicPr>
            <p:cNvPr id="10" name="object 10"/>
            <p:cNvPicPr/>
            <p:nvPr/>
          </p:nvPicPr>
          <p:blipFill>
            <a:blip r:embed="rId4" cstate="print"/>
            <a:stretch>
              <a:fillRect/>
            </a:stretch>
          </p:blipFill>
          <p:spPr>
            <a:xfrm>
              <a:off x="777239" y="5669828"/>
              <a:ext cx="169333" cy="169333"/>
            </a:xfrm>
            <a:prstGeom prst="rect">
              <a:avLst/>
            </a:prstGeom>
          </p:spPr>
        </p:pic>
      </p:grpSp>
      <p:sp>
        <p:nvSpPr>
          <p:cNvPr id="11" name="object 11"/>
          <p:cNvSpPr txBox="1"/>
          <p:nvPr/>
        </p:nvSpPr>
        <p:spPr>
          <a:xfrm>
            <a:off x="1107448" y="1876761"/>
            <a:ext cx="6238875" cy="330200"/>
          </a:xfrm>
          <a:prstGeom prst="rect">
            <a:avLst/>
          </a:prstGeom>
        </p:spPr>
        <p:txBody>
          <a:bodyPr vert="horz" wrap="square" lIns="0" tIns="12700" rIns="0" bIns="0" rtlCol="0">
            <a:spAutoFit/>
          </a:bodyPr>
          <a:lstStyle/>
          <a:p>
            <a:pPr marL="12700">
              <a:lnSpc>
                <a:spcPct val="100000"/>
              </a:lnSpc>
              <a:spcBef>
                <a:spcPts val="100"/>
              </a:spcBef>
            </a:pPr>
            <a:r>
              <a:rPr sz="2000" spc="-75" dirty="0">
                <a:solidFill>
                  <a:srgbClr val="FFFFFF"/>
                </a:solidFill>
                <a:latin typeface="Georgia"/>
                <a:cs typeface="Georgia"/>
              </a:rPr>
              <a:t>It</a:t>
            </a:r>
            <a:r>
              <a:rPr sz="2000" spc="30" dirty="0">
                <a:solidFill>
                  <a:srgbClr val="FFFFFF"/>
                </a:solidFill>
                <a:latin typeface="Georgia"/>
                <a:cs typeface="Georgia"/>
              </a:rPr>
              <a:t> </a:t>
            </a:r>
            <a:r>
              <a:rPr sz="2000" spc="-60" dirty="0">
                <a:solidFill>
                  <a:srgbClr val="FFFFFF"/>
                </a:solidFill>
                <a:latin typeface="Georgia"/>
                <a:cs typeface="Georgia"/>
              </a:rPr>
              <a:t>is</a:t>
            </a:r>
            <a:r>
              <a:rPr sz="2000" spc="30" dirty="0">
                <a:solidFill>
                  <a:srgbClr val="FFFFFF"/>
                </a:solidFill>
                <a:latin typeface="Georgia"/>
                <a:cs typeface="Georgia"/>
              </a:rPr>
              <a:t> </a:t>
            </a:r>
            <a:r>
              <a:rPr sz="2000" spc="-50" dirty="0">
                <a:solidFill>
                  <a:srgbClr val="FFFFFF"/>
                </a:solidFill>
                <a:latin typeface="Georgia"/>
                <a:cs typeface="Georgia"/>
              </a:rPr>
              <a:t>external</a:t>
            </a:r>
            <a:r>
              <a:rPr sz="2000" spc="30" dirty="0">
                <a:solidFill>
                  <a:srgbClr val="FFFFFF"/>
                </a:solidFill>
                <a:latin typeface="Georgia"/>
                <a:cs typeface="Georgia"/>
              </a:rPr>
              <a:t> </a:t>
            </a:r>
            <a:r>
              <a:rPr sz="2000" spc="-50" dirty="0">
                <a:solidFill>
                  <a:srgbClr val="FFFFFF"/>
                </a:solidFill>
                <a:latin typeface="Georgia"/>
                <a:cs typeface="Georgia"/>
              </a:rPr>
              <a:t>library</a:t>
            </a:r>
            <a:r>
              <a:rPr sz="2000" spc="30" dirty="0">
                <a:solidFill>
                  <a:srgbClr val="FFFFFF"/>
                </a:solidFill>
                <a:latin typeface="Georgia"/>
                <a:cs typeface="Georgia"/>
              </a:rPr>
              <a:t> </a:t>
            </a:r>
            <a:r>
              <a:rPr sz="2000" spc="-60" dirty="0">
                <a:solidFill>
                  <a:srgbClr val="FFFFFF"/>
                </a:solidFill>
                <a:latin typeface="Georgia"/>
                <a:cs typeface="Georgia"/>
              </a:rPr>
              <a:t>and</a:t>
            </a:r>
            <a:r>
              <a:rPr sz="2000" spc="30" dirty="0">
                <a:solidFill>
                  <a:srgbClr val="FFFFFF"/>
                </a:solidFill>
                <a:latin typeface="Georgia"/>
                <a:cs typeface="Georgia"/>
              </a:rPr>
              <a:t> </a:t>
            </a:r>
            <a:r>
              <a:rPr sz="2000" spc="-55" dirty="0">
                <a:solidFill>
                  <a:srgbClr val="FFFFFF"/>
                </a:solidFill>
                <a:latin typeface="Georgia"/>
                <a:cs typeface="Georgia"/>
              </a:rPr>
              <a:t>available</a:t>
            </a:r>
            <a:r>
              <a:rPr sz="2000" spc="30" dirty="0">
                <a:solidFill>
                  <a:srgbClr val="FFFFFF"/>
                </a:solidFill>
                <a:latin typeface="Georgia"/>
                <a:cs typeface="Georgia"/>
              </a:rPr>
              <a:t> </a:t>
            </a:r>
            <a:r>
              <a:rPr sz="2000" spc="-80" dirty="0">
                <a:solidFill>
                  <a:srgbClr val="FFFFFF"/>
                </a:solidFill>
                <a:latin typeface="Georgia"/>
                <a:cs typeface="Georgia"/>
              </a:rPr>
              <a:t>refer</a:t>
            </a:r>
            <a:r>
              <a:rPr sz="2000" spc="30" dirty="0">
                <a:solidFill>
                  <a:srgbClr val="FFFFFF"/>
                </a:solidFill>
                <a:latin typeface="Georgia"/>
                <a:cs typeface="Georgia"/>
              </a:rPr>
              <a:t> </a:t>
            </a:r>
            <a:r>
              <a:rPr sz="2000" spc="-45" dirty="0">
                <a:solidFill>
                  <a:srgbClr val="FFFFFF"/>
                </a:solidFill>
                <a:latin typeface="Georgia"/>
                <a:cs typeface="Georgia"/>
              </a:rPr>
              <a:t>to</a:t>
            </a:r>
            <a:r>
              <a:rPr sz="2000" spc="30" dirty="0">
                <a:solidFill>
                  <a:srgbClr val="FFFFFF"/>
                </a:solidFill>
                <a:latin typeface="Georgia"/>
                <a:cs typeface="Georgia"/>
              </a:rPr>
              <a:t> </a:t>
            </a:r>
            <a:r>
              <a:rPr sz="2000" spc="-65" dirty="0">
                <a:solidFill>
                  <a:srgbClr val="FFFFFF"/>
                </a:solidFill>
                <a:latin typeface="Georgia"/>
                <a:cs typeface="Georgia"/>
              </a:rPr>
              <a:t>use</a:t>
            </a:r>
            <a:r>
              <a:rPr sz="2000" spc="35" dirty="0">
                <a:solidFill>
                  <a:srgbClr val="FFFFFF"/>
                </a:solidFill>
                <a:latin typeface="Georgia"/>
                <a:cs typeface="Georgia"/>
              </a:rPr>
              <a:t> </a:t>
            </a:r>
            <a:r>
              <a:rPr sz="2000" spc="-35" dirty="0">
                <a:solidFill>
                  <a:srgbClr val="FFFFFF"/>
                </a:solidFill>
                <a:latin typeface="Georgia"/>
                <a:cs typeface="Georgia"/>
              </a:rPr>
              <a:t>by</a:t>
            </a:r>
            <a:r>
              <a:rPr sz="2000" spc="30" dirty="0">
                <a:solidFill>
                  <a:srgbClr val="FFFFFF"/>
                </a:solidFill>
                <a:latin typeface="Georgia"/>
                <a:cs typeface="Georgia"/>
              </a:rPr>
              <a:t> </a:t>
            </a:r>
            <a:r>
              <a:rPr sz="2000" spc="-70" dirty="0">
                <a:solidFill>
                  <a:srgbClr val="FFFFFF"/>
                </a:solidFill>
                <a:latin typeface="Georgia"/>
                <a:cs typeface="Georgia"/>
              </a:rPr>
              <a:t>require().</a:t>
            </a:r>
            <a:endParaRPr sz="2000">
              <a:latin typeface="Georgia"/>
              <a:cs typeface="Georgia"/>
            </a:endParaRPr>
          </a:p>
        </p:txBody>
      </p:sp>
      <p:sp>
        <p:nvSpPr>
          <p:cNvPr id="12" name="object 12"/>
          <p:cNvSpPr txBox="1"/>
          <p:nvPr/>
        </p:nvSpPr>
        <p:spPr>
          <a:xfrm>
            <a:off x="1107448" y="5572461"/>
            <a:ext cx="6749415" cy="330200"/>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FFFFFF"/>
                </a:solidFill>
                <a:latin typeface="Georgia"/>
                <a:cs typeface="Georgia"/>
              </a:rPr>
              <a:t>All</a:t>
            </a:r>
            <a:r>
              <a:rPr sz="2000" spc="25" dirty="0">
                <a:solidFill>
                  <a:srgbClr val="FFFFFF"/>
                </a:solidFill>
                <a:latin typeface="Georgia"/>
                <a:cs typeface="Georgia"/>
              </a:rPr>
              <a:t> </a:t>
            </a:r>
            <a:r>
              <a:rPr sz="2000" spc="-65" dirty="0">
                <a:solidFill>
                  <a:srgbClr val="FFFFFF"/>
                </a:solidFill>
                <a:latin typeface="Georgia"/>
                <a:cs typeface="Georgia"/>
              </a:rPr>
              <a:t>libraries</a:t>
            </a:r>
            <a:r>
              <a:rPr sz="2000" spc="25" dirty="0">
                <a:solidFill>
                  <a:srgbClr val="FFFFFF"/>
                </a:solidFill>
                <a:latin typeface="Georgia"/>
                <a:cs typeface="Georgia"/>
              </a:rPr>
              <a:t> </a:t>
            </a:r>
            <a:r>
              <a:rPr sz="2000" spc="-55" dirty="0">
                <a:solidFill>
                  <a:srgbClr val="FFFFFF"/>
                </a:solidFill>
                <a:latin typeface="Georgia"/>
                <a:cs typeface="Georgia"/>
              </a:rPr>
              <a:t>in</a:t>
            </a:r>
            <a:r>
              <a:rPr sz="2000" spc="30" dirty="0">
                <a:solidFill>
                  <a:srgbClr val="FFFFFF"/>
                </a:solidFill>
                <a:latin typeface="Georgia"/>
                <a:cs typeface="Georgia"/>
              </a:rPr>
              <a:t> </a:t>
            </a:r>
            <a:r>
              <a:rPr sz="2000" spc="-70" dirty="0">
                <a:solidFill>
                  <a:srgbClr val="FFFFFF"/>
                </a:solidFill>
                <a:latin typeface="Georgia"/>
                <a:cs typeface="Georgia"/>
              </a:rPr>
              <a:t>node_modules</a:t>
            </a:r>
            <a:r>
              <a:rPr sz="2000" spc="25" dirty="0">
                <a:solidFill>
                  <a:srgbClr val="FFFFFF"/>
                </a:solidFill>
                <a:latin typeface="Georgia"/>
                <a:cs typeface="Georgia"/>
              </a:rPr>
              <a:t> </a:t>
            </a:r>
            <a:r>
              <a:rPr sz="2000" spc="-40" dirty="0">
                <a:solidFill>
                  <a:srgbClr val="FFFFFF"/>
                </a:solidFill>
                <a:latin typeface="Georgia"/>
                <a:cs typeface="Georgia"/>
              </a:rPr>
              <a:t>no</a:t>
            </a:r>
            <a:r>
              <a:rPr sz="2000" spc="25" dirty="0">
                <a:solidFill>
                  <a:srgbClr val="FFFFFF"/>
                </a:solidFill>
                <a:latin typeface="Georgia"/>
                <a:cs typeface="Georgia"/>
              </a:rPr>
              <a:t> </a:t>
            </a:r>
            <a:r>
              <a:rPr sz="2000" spc="-65" dirty="0">
                <a:solidFill>
                  <a:srgbClr val="FFFFFF"/>
                </a:solidFill>
                <a:latin typeface="Georgia"/>
                <a:cs typeface="Georgia"/>
              </a:rPr>
              <a:t>need</a:t>
            </a:r>
            <a:r>
              <a:rPr sz="2000" spc="30" dirty="0">
                <a:solidFill>
                  <a:srgbClr val="FFFFFF"/>
                </a:solidFill>
                <a:latin typeface="Georgia"/>
                <a:cs typeface="Georgia"/>
              </a:rPr>
              <a:t> </a:t>
            </a:r>
            <a:r>
              <a:rPr sz="2000" spc="-45" dirty="0">
                <a:solidFill>
                  <a:srgbClr val="FFFFFF"/>
                </a:solidFill>
                <a:latin typeface="Georgia"/>
                <a:cs typeface="Georgia"/>
              </a:rPr>
              <a:t>to</a:t>
            </a:r>
            <a:r>
              <a:rPr sz="2000" spc="25" dirty="0">
                <a:solidFill>
                  <a:srgbClr val="FFFFFF"/>
                </a:solidFill>
                <a:latin typeface="Georgia"/>
                <a:cs typeface="Georgia"/>
              </a:rPr>
              <a:t> </a:t>
            </a:r>
            <a:r>
              <a:rPr sz="2000" spc="-80" dirty="0">
                <a:solidFill>
                  <a:srgbClr val="FFFFFF"/>
                </a:solidFill>
                <a:latin typeface="Georgia"/>
                <a:cs typeface="Georgia"/>
              </a:rPr>
              <a:t>refer</a:t>
            </a:r>
            <a:r>
              <a:rPr sz="2000" spc="25" dirty="0">
                <a:solidFill>
                  <a:srgbClr val="FFFFFF"/>
                </a:solidFill>
                <a:latin typeface="Georgia"/>
                <a:cs typeface="Georgia"/>
              </a:rPr>
              <a:t> </a:t>
            </a:r>
            <a:r>
              <a:rPr sz="2000" spc="-70" dirty="0">
                <a:solidFill>
                  <a:srgbClr val="FFFFFF"/>
                </a:solidFill>
                <a:latin typeface="Georgia"/>
                <a:cs typeface="Georgia"/>
              </a:rPr>
              <a:t>path</a:t>
            </a:r>
            <a:r>
              <a:rPr sz="2000" spc="30" dirty="0">
                <a:solidFill>
                  <a:srgbClr val="FFFFFF"/>
                </a:solidFill>
                <a:latin typeface="Georgia"/>
                <a:cs typeface="Georgia"/>
              </a:rPr>
              <a:t> </a:t>
            </a:r>
            <a:r>
              <a:rPr sz="2000" spc="90" dirty="0">
                <a:solidFill>
                  <a:srgbClr val="FFFFFF"/>
                </a:solidFill>
                <a:latin typeface="Georgia"/>
                <a:cs typeface="Georgia"/>
              </a:rPr>
              <a:t>‘./’</a:t>
            </a:r>
            <a:r>
              <a:rPr sz="2000" spc="25" dirty="0">
                <a:solidFill>
                  <a:srgbClr val="FFFFFF"/>
                </a:solidFill>
                <a:latin typeface="Georgia"/>
                <a:cs typeface="Georgia"/>
              </a:rPr>
              <a:t> </a:t>
            </a:r>
            <a:r>
              <a:rPr sz="2000" spc="-55" dirty="0">
                <a:solidFill>
                  <a:srgbClr val="FFFFFF"/>
                </a:solidFill>
                <a:latin typeface="Georgia"/>
                <a:cs typeface="Georgia"/>
              </a:rPr>
              <a:t>or</a:t>
            </a:r>
            <a:r>
              <a:rPr sz="2000" spc="25" dirty="0">
                <a:solidFill>
                  <a:srgbClr val="FFFFFF"/>
                </a:solidFill>
                <a:latin typeface="Georgia"/>
                <a:cs typeface="Georgia"/>
              </a:rPr>
              <a:t> </a:t>
            </a:r>
            <a:r>
              <a:rPr sz="2000" spc="65" dirty="0">
                <a:solidFill>
                  <a:srgbClr val="FFFFFF"/>
                </a:solidFill>
                <a:latin typeface="Georgia"/>
                <a:cs typeface="Georgia"/>
              </a:rPr>
              <a:t>‘../’.</a:t>
            </a:r>
            <a:endParaRPr sz="2000">
              <a:latin typeface="Georgia"/>
              <a:cs typeface="Georgia"/>
            </a:endParaRPr>
          </a:p>
        </p:txBody>
      </p:sp>
      <p:grpSp>
        <p:nvGrpSpPr>
          <p:cNvPr id="13" name="object 13"/>
          <p:cNvGrpSpPr/>
          <p:nvPr/>
        </p:nvGrpSpPr>
        <p:grpSpPr>
          <a:xfrm>
            <a:off x="778906" y="2648991"/>
            <a:ext cx="7790180" cy="2604770"/>
            <a:chOff x="778906" y="2648991"/>
            <a:chExt cx="7790180" cy="2604770"/>
          </a:xfrm>
        </p:grpSpPr>
        <p:sp>
          <p:nvSpPr>
            <p:cNvPr id="14" name="object 14"/>
            <p:cNvSpPr/>
            <p:nvPr/>
          </p:nvSpPr>
          <p:spPr>
            <a:xfrm>
              <a:off x="788431" y="2658516"/>
              <a:ext cx="7771130" cy="2585720"/>
            </a:xfrm>
            <a:custGeom>
              <a:avLst/>
              <a:gdLst/>
              <a:ahLst/>
              <a:cxnLst/>
              <a:rect l="l" t="t" r="r" b="b"/>
              <a:pathLst>
                <a:path w="7771130" h="2585720">
                  <a:moveTo>
                    <a:pt x="7770811" y="0"/>
                  </a:moveTo>
                  <a:lnTo>
                    <a:pt x="0" y="0"/>
                  </a:lnTo>
                  <a:lnTo>
                    <a:pt x="0" y="2585322"/>
                  </a:lnTo>
                  <a:lnTo>
                    <a:pt x="7770811" y="2585322"/>
                  </a:lnTo>
                  <a:lnTo>
                    <a:pt x="7770811" y="0"/>
                  </a:lnTo>
                  <a:close/>
                </a:path>
              </a:pathLst>
            </a:custGeom>
            <a:solidFill>
              <a:srgbClr val="FFFFFF"/>
            </a:solidFill>
          </p:spPr>
          <p:txBody>
            <a:bodyPr wrap="square" lIns="0" tIns="0" rIns="0" bIns="0" rtlCol="0"/>
            <a:lstStyle/>
            <a:p>
              <a:endParaRPr/>
            </a:p>
          </p:txBody>
        </p:sp>
        <p:sp>
          <p:nvSpPr>
            <p:cNvPr id="15" name="object 15"/>
            <p:cNvSpPr/>
            <p:nvPr/>
          </p:nvSpPr>
          <p:spPr>
            <a:xfrm>
              <a:off x="788431" y="2658516"/>
              <a:ext cx="7771130" cy="2585720"/>
            </a:xfrm>
            <a:custGeom>
              <a:avLst/>
              <a:gdLst/>
              <a:ahLst/>
              <a:cxnLst/>
              <a:rect l="l" t="t" r="r" b="b"/>
              <a:pathLst>
                <a:path w="7771130" h="2585720">
                  <a:moveTo>
                    <a:pt x="0" y="0"/>
                  </a:moveTo>
                  <a:lnTo>
                    <a:pt x="7770810" y="0"/>
                  </a:lnTo>
                  <a:lnTo>
                    <a:pt x="7770810" y="2585322"/>
                  </a:lnTo>
                  <a:lnTo>
                    <a:pt x="0" y="2585322"/>
                  </a:lnTo>
                  <a:lnTo>
                    <a:pt x="0" y="0"/>
                  </a:lnTo>
                  <a:close/>
                </a:path>
              </a:pathLst>
            </a:custGeom>
            <a:ln w="19049">
              <a:solidFill>
                <a:srgbClr val="000000"/>
              </a:solidFill>
            </a:ln>
          </p:spPr>
          <p:txBody>
            <a:bodyPr wrap="square" lIns="0" tIns="0" rIns="0" bIns="0" rtlCol="0"/>
            <a:lstStyle/>
            <a:p>
              <a:endParaRPr/>
            </a:p>
          </p:txBody>
        </p:sp>
      </p:grpSp>
      <p:sp>
        <p:nvSpPr>
          <p:cNvPr id="16" name="object 16"/>
          <p:cNvSpPr txBox="1"/>
          <p:nvPr/>
        </p:nvSpPr>
        <p:spPr>
          <a:xfrm>
            <a:off x="788431" y="2658516"/>
            <a:ext cx="7771130" cy="2585720"/>
          </a:xfrm>
          <a:prstGeom prst="rect">
            <a:avLst/>
          </a:prstGeom>
        </p:spPr>
        <p:txBody>
          <a:bodyPr vert="horz" wrap="square" lIns="0" tIns="60960" rIns="0" bIns="0" rtlCol="0">
            <a:spAutoFit/>
          </a:bodyPr>
          <a:lstStyle/>
          <a:p>
            <a:pPr marL="91440" marR="2870200">
              <a:lnSpc>
                <a:spcPts val="2100"/>
              </a:lnSpc>
              <a:spcBef>
                <a:spcPts val="480"/>
              </a:spcBef>
              <a:tabLst>
                <a:tab pos="64008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circle</a:t>
            </a:r>
            <a:r>
              <a:rPr sz="1800" spc="-95" dirty="0">
                <a:solidFill>
                  <a:srgbClr val="262626"/>
                </a:solidFill>
                <a:latin typeface="Courier New"/>
                <a:cs typeface="Courier New"/>
              </a:rPr>
              <a:t> </a:t>
            </a:r>
            <a:r>
              <a:rPr sz="1800" dirty="0">
                <a:solidFill>
                  <a:srgbClr val="535353"/>
                </a:solidFill>
                <a:latin typeface="Courier New"/>
                <a:cs typeface="Courier New"/>
              </a:rPr>
              <a:t>=</a:t>
            </a:r>
            <a:r>
              <a:rPr sz="1800" dirty="0">
                <a:solidFill>
                  <a:srgbClr val="262626"/>
                </a:solidFill>
                <a:latin typeface="Courier New"/>
                <a:cs typeface="Courier New"/>
              </a:rPr>
              <a:t>require(</a:t>
            </a:r>
            <a:r>
              <a:rPr sz="1800" dirty="0">
                <a:solidFill>
                  <a:srgbClr val="A90E1A"/>
                </a:solidFill>
                <a:latin typeface="Courier New"/>
                <a:cs typeface="Courier New"/>
              </a:rPr>
              <a:t>'./circle.js'</a:t>
            </a:r>
            <a:r>
              <a:rPr sz="1800" dirty="0">
                <a:solidFill>
                  <a:srgbClr val="262626"/>
                </a:solidFill>
                <a:latin typeface="Courier New"/>
                <a:cs typeface="Courier New"/>
              </a:rPr>
              <a:t>); </a:t>
            </a:r>
            <a:r>
              <a:rPr sz="1800" spc="-1065" dirty="0">
                <a:solidFill>
                  <a:srgbClr val="262626"/>
                </a:solidFill>
                <a:latin typeface="Courier New"/>
                <a:cs typeface="Courier New"/>
              </a:rPr>
              <a:t> </a:t>
            </a:r>
            <a:r>
              <a:rPr sz="1800" spc="-5" dirty="0">
                <a:solidFill>
                  <a:srgbClr val="262626"/>
                </a:solidFill>
                <a:latin typeface="Courier New"/>
                <a:cs typeface="Courier New"/>
              </a:rPr>
              <a:t>console.log(circle.area(</a:t>
            </a:r>
            <a:r>
              <a:rPr sz="1800" spc="-5" dirty="0">
                <a:solidFill>
                  <a:srgbClr val="535353"/>
                </a:solidFill>
                <a:latin typeface="Courier New"/>
                <a:cs typeface="Courier New"/>
              </a:rPr>
              <a:t>50</a:t>
            </a:r>
            <a:r>
              <a:rPr sz="1800" spc="-5" dirty="0">
                <a:solidFill>
                  <a:srgbClr val="262626"/>
                </a:solidFill>
                <a:latin typeface="Courier New"/>
                <a:cs typeface="Courier New"/>
              </a:rPr>
              <a:t>));</a:t>
            </a:r>
            <a:endParaRPr sz="1800">
              <a:latin typeface="Courier New"/>
              <a:cs typeface="Courier New"/>
            </a:endParaRPr>
          </a:p>
          <a:p>
            <a:pPr>
              <a:lnSpc>
                <a:spcPct val="100000"/>
              </a:lnSpc>
              <a:spcBef>
                <a:spcPts val="45"/>
              </a:spcBef>
            </a:pPr>
            <a:endParaRPr sz="1750">
              <a:latin typeface="Courier New"/>
              <a:cs typeface="Courier New"/>
            </a:endParaRPr>
          </a:p>
          <a:p>
            <a:pPr marL="91440">
              <a:lnSpc>
                <a:spcPct val="100000"/>
              </a:lnSpc>
            </a:pPr>
            <a:r>
              <a:rPr sz="1850" i="1" spc="-35" dirty="0">
                <a:solidFill>
                  <a:srgbClr val="336E6D"/>
                </a:solidFill>
                <a:latin typeface="Courier New"/>
                <a:cs typeface="Courier New"/>
              </a:rPr>
              <a:t>//</a:t>
            </a:r>
            <a:r>
              <a:rPr sz="1850" i="1" spc="-95" dirty="0">
                <a:solidFill>
                  <a:srgbClr val="336E6D"/>
                </a:solidFill>
                <a:latin typeface="Courier New"/>
                <a:cs typeface="Courier New"/>
              </a:rPr>
              <a:t> </a:t>
            </a:r>
            <a:r>
              <a:rPr sz="1850" i="1" spc="-30" dirty="0">
                <a:solidFill>
                  <a:srgbClr val="336E6D"/>
                </a:solidFill>
                <a:latin typeface="Courier New"/>
                <a:cs typeface="Courier New"/>
              </a:rPr>
              <a:t>circle.js</a:t>
            </a:r>
            <a:endParaRPr sz="1850">
              <a:latin typeface="Courier New"/>
              <a:cs typeface="Courier New"/>
            </a:endParaRPr>
          </a:p>
          <a:p>
            <a:pPr marL="91440">
              <a:lnSpc>
                <a:spcPct val="100000"/>
              </a:lnSpc>
              <a:spcBef>
                <a:spcPts val="30"/>
              </a:spcBef>
              <a:tabLst>
                <a:tab pos="640080" algn="l"/>
                <a:tab pos="132588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PI</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0F7001"/>
                </a:solidFill>
                <a:latin typeface="Courier New"/>
                <a:cs typeface="Courier New"/>
              </a:rPr>
              <a:t>Math</a:t>
            </a:r>
            <a:r>
              <a:rPr sz="1800" dirty="0">
                <a:solidFill>
                  <a:srgbClr val="262626"/>
                </a:solidFill>
                <a:latin typeface="Courier New"/>
                <a:cs typeface="Courier New"/>
              </a:rPr>
              <a:t>.PI;</a:t>
            </a:r>
            <a:endParaRPr sz="1800">
              <a:latin typeface="Courier New"/>
              <a:cs typeface="Courier New"/>
            </a:endParaRPr>
          </a:p>
          <a:p>
            <a:pPr>
              <a:lnSpc>
                <a:spcPct val="100000"/>
              </a:lnSpc>
              <a:spcBef>
                <a:spcPts val="45"/>
              </a:spcBef>
            </a:pPr>
            <a:endParaRPr sz="1850">
              <a:latin typeface="Courier New"/>
              <a:cs typeface="Courier New"/>
            </a:endParaRPr>
          </a:p>
          <a:p>
            <a:pPr marL="91440">
              <a:lnSpc>
                <a:spcPct val="100000"/>
              </a:lnSpc>
              <a:tabLst>
                <a:tab pos="1874520" algn="l"/>
                <a:tab pos="2148840" algn="l"/>
                <a:tab pos="3383279" algn="l"/>
              </a:tabLst>
            </a:pPr>
            <a:r>
              <a:rPr sz="1800" dirty="0">
                <a:solidFill>
                  <a:srgbClr val="262626"/>
                </a:solidFill>
                <a:latin typeface="Courier New"/>
                <a:cs typeface="Courier New"/>
              </a:rPr>
              <a:t>exports.area	</a:t>
            </a:r>
            <a:r>
              <a:rPr sz="1800" dirty="0">
                <a:solidFill>
                  <a:srgbClr val="535353"/>
                </a:solidFill>
                <a:latin typeface="Courier New"/>
                <a:cs typeface="Courier New"/>
              </a:rPr>
              <a:t>=	</a:t>
            </a:r>
            <a:r>
              <a:rPr sz="1800" b="1" dirty="0">
                <a:solidFill>
                  <a:srgbClr val="0F7001"/>
                </a:solidFill>
                <a:latin typeface="Courier New"/>
                <a:cs typeface="Courier New"/>
              </a:rPr>
              <a:t>function	</a:t>
            </a:r>
            <a:r>
              <a:rPr sz="1800" spc="-5" dirty="0">
                <a:solidFill>
                  <a:srgbClr val="262626"/>
                </a:solidFill>
                <a:latin typeface="Courier New"/>
                <a:cs typeface="Courier New"/>
              </a:rPr>
              <a:t>(r)</a:t>
            </a:r>
            <a:r>
              <a:rPr sz="1800" spc="-70" dirty="0">
                <a:solidFill>
                  <a:srgbClr val="262626"/>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a:p>
            <a:pPr marL="365760">
              <a:lnSpc>
                <a:spcPts val="2130"/>
              </a:lnSpc>
              <a:spcBef>
                <a:spcPts val="40"/>
              </a:spcBef>
              <a:tabLst>
                <a:tab pos="1325880" algn="l"/>
                <a:tab pos="2011680" algn="l"/>
                <a:tab pos="2286000" algn="l"/>
                <a:tab pos="2560320" algn="l"/>
              </a:tabLst>
            </a:pPr>
            <a:r>
              <a:rPr sz="1800" b="1" dirty="0">
                <a:solidFill>
                  <a:srgbClr val="0F7001"/>
                </a:solidFill>
                <a:latin typeface="Courier New"/>
                <a:cs typeface="Courier New"/>
              </a:rPr>
              <a:t>return	</a:t>
            </a:r>
            <a:r>
              <a:rPr sz="1800" spc="-5" dirty="0">
                <a:solidFill>
                  <a:srgbClr val="262626"/>
                </a:solidFill>
                <a:latin typeface="Courier New"/>
                <a:cs typeface="Courier New"/>
              </a:rPr>
              <a:t>PI</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r	</a:t>
            </a:r>
            <a:r>
              <a:rPr sz="1800" dirty="0">
                <a:solidFill>
                  <a:srgbClr val="535353"/>
                </a:solidFill>
                <a:latin typeface="Courier New"/>
                <a:cs typeface="Courier New"/>
              </a:rPr>
              <a:t>*	</a:t>
            </a:r>
            <a:r>
              <a:rPr sz="1800" dirty="0">
                <a:solidFill>
                  <a:srgbClr val="262626"/>
                </a:solidFill>
                <a:latin typeface="Courier New"/>
                <a:cs typeface="Courier New"/>
              </a:rPr>
              <a:t>r;</a:t>
            </a:r>
            <a:endParaRPr sz="1800">
              <a:latin typeface="Courier New"/>
              <a:cs typeface="Courier New"/>
            </a:endParaRPr>
          </a:p>
          <a:p>
            <a:pPr marL="91440">
              <a:lnSpc>
                <a:spcPts val="2130"/>
              </a:lnSpc>
            </a:pPr>
            <a:r>
              <a:rPr sz="1800" dirty="0">
                <a:solidFill>
                  <a:srgbClr val="262626"/>
                </a:solidFill>
                <a:latin typeface="Courier New"/>
                <a:cs typeface="Courier New"/>
              </a:rPr>
              <a:t>};</a:t>
            </a:r>
            <a:endParaRPr sz="1800">
              <a:latin typeface="Courier New"/>
              <a:cs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40974" y="440573"/>
            <a:ext cx="1841268" cy="906087"/>
          </a:xfrm>
          <a:prstGeom prst="rect">
            <a:avLst/>
          </a:prstGeom>
        </p:spPr>
      </p:pic>
      <p:sp>
        <p:nvSpPr>
          <p:cNvPr id="3" name="object 3"/>
          <p:cNvSpPr txBox="1">
            <a:spLocks noGrp="1"/>
          </p:cNvSpPr>
          <p:nvPr>
            <p:ph type="title"/>
          </p:nvPr>
        </p:nvSpPr>
        <p:spPr>
          <a:xfrm>
            <a:off x="3722994" y="457499"/>
            <a:ext cx="1701800" cy="756920"/>
          </a:xfrm>
          <a:prstGeom prst="rect">
            <a:avLst/>
          </a:prstGeom>
        </p:spPr>
        <p:txBody>
          <a:bodyPr vert="horz" wrap="square" lIns="0" tIns="12700" rIns="0" bIns="0" rtlCol="0">
            <a:spAutoFit/>
          </a:bodyPr>
          <a:lstStyle/>
          <a:p>
            <a:pPr marL="12700">
              <a:lnSpc>
                <a:spcPct val="100000"/>
              </a:lnSpc>
              <a:spcBef>
                <a:spcPts val="100"/>
              </a:spcBef>
            </a:pPr>
            <a:r>
              <a:rPr spc="-45" dirty="0"/>
              <a:t>Ne</a:t>
            </a:r>
            <a:r>
              <a:rPr spc="-30" dirty="0"/>
              <a:t>t</a:t>
            </a:r>
            <a:r>
              <a:rPr spc="-60" dirty="0"/>
              <a:t>#2</a:t>
            </a:r>
          </a:p>
        </p:txBody>
      </p:sp>
      <p:grpSp>
        <p:nvGrpSpPr>
          <p:cNvPr id="4" name="object 4"/>
          <p:cNvGrpSpPr/>
          <p:nvPr/>
        </p:nvGrpSpPr>
        <p:grpSpPr>
          <a:xfrm>
            <a:off x="778906" y="1859616"/>
            <a:ext cx="7790180" cy="3989704"/>
            <a:chOff x="778906" y="1859616"/>
            <a:chExt cx="7790180" cy="3989704"/>
          </a:xfrm>
        </p:grpSpPr>
        <p:sp>
          <p:nvSpPr>
            <p:cNvPr id="5" name="object 5"/>
            <p:cNvSpPr/>
            <p:nvPr/>
          </p:nvSpPr>
          <p:spPr>
            <a:xfrm>
              <a:off x="788431" y="1869141"/>
              <a:ext cx="7771130" cy="3970654"/>
            </a:xfrm>
            <a:custGeom>
              <a:avLst/>
              <a:gdLst/>
              <a:ahLst/>
              <a:cxnLst/>
              <a:rect l="l" t="t" r="r" b="b"/>
              <a:pathLst>
                <a:path w="7771130" h="3970654">
                  <a:moveTo>
                    <a:pt x="7770811" y="0"/>
                  </a:moveTo>
                  <a:lnTo>
                    <a:pt x="0" y="0"/>
                  </a:lnTo>
                  <a:lnTo>
                    <a:pt x="0" y="3970317"/>
                  </a:lnTo>
                  <a:lnTo>
                    <a:pt x="7770811" y="3970317"/>
                  </a:lnTo>
                  <a:lnTo>
                    <a:pt x="7770811" y="0"/>
                  </a:lnTo>
                  <a:close/>
                </a:path>
              </a:pathLst>
            </a:custGeom>
            <a:solidFill>
              <a:srgbClr val="FFFFFF"/>
            </a:solidFill>
          </p:spPr>
          <p:txBody>
            <a:bodyPr wrap="square" lIns="0" tIns="0" rIns="0" bIns="0" rtlCol="0"/>
            <a:lstStyle/>
            <a:p>
              <a:endParaRPr/>
            </a:p>
          </p:txBody>
        </p:sp>
        <p:sp>
          <p:nvSpPr>
            <p:cNvPr id="6" name="object 6"/>
            <p:cNvSpPr/>
            <p:nvPr/>
          </p:nvSpPr>
          <p:spPr>
            <a:xfrm>
              <a:off x="788431" y="1869141"/>
              <a:ext cx="7771130" cy="3970654"/>
            </a:xfrm>
            <a:custGeom>
              <a:avLst/>
              <a:gdLst/>
              <a:ahLst/>
              <a:cxnLst/>
              <a:rect l="l" t="t" r="r" b="b"/>
              <a:pathLst>
                <a:path w="7771130" h="3970654">
                  <a:moveTo>
                    <a:pt x="0" y="0"/>
                  </a:moveTo>
                  <a:lnTo>
                    <a:pt x="7770810" y="0"/>
                  </a:lnTo>
                  <a:lnTo>
                    <a:pt x="7770810" y="3970316"/>
                  </a:lnTo>
                  <a:lnTo>
                    <a:pt x="0" y="3970316"/>
                  </a:lnTo>
                  <a:lnTo>
                    <a:pt x="0" y="0"/>
                  </a:lnTo>
                  <a:close/>
                </a:path>
              </a:pathLst>
            </a:custGeom>
            <a:ln w="19049">
              <a:solidFill>
                <a:srgbClr val="000000"/>
              </a:solidFill>
            </a:ln>
          </p:spPr>
          <p:txBody>
            <a:bodyPr wrap="square" lIns="0" tIns="0" rIns="0" bIns="0" rtlCol="0"/>
            <a:lstStyle/>
            <a:p>
              <a:endParaRPr/>
            </a:p>
          </p:txBody>
        </p:sp>
      </p:grpSp>
      <p:sp>
        <p:nvSpPr>
          <p:cNvPr id="7" name="object 7"/>
          <p:cNvSpPr txBox="1"/>
          <p:nvPr/>
        </p:nvSpPr>
        <p:spPr>
          <a:xfrm>
            <a:off x="867171" y="1895125"/>
            <a:ext cx="5238750" cy="1945639"/>
          </a:xfrm>
          <a:prstGeom prst="rect">
            <a:avLst/>
          </a:prstGeom>
        </p:spPr>
        <p:txBody>
          <a:bodyPr vert="horz" wrap="square" lIns="0" tIns="13335" rIns="0" bIns="0" rtlCol="0">
            <a:spAutoFit/>
          </a:bodyPr>
          <a:lstStyle/>
          <a:p>
            <a:pPr marL="12700">
              <a:lnSpc>
                <a:spcPts val="2185"/>
              </a:lnSpc>
              <a:spcBef>
                <a:spcPts val="105"/>
              </a:spcBef>
            </a:pPr>
            <a:r>
              <a:rPr sz="1850" i="1" spc="-30" dirty="0">
                <a:solidFill>
                  <a:srgbClr val="336E6D"/>
                </a:solidFill>
                <a:latin typeface="Courier New"/>
                <a:cs typeface="Courier New"/>
              </a:rPr>
              <a:t>//client</a:t>
            </a:r>
            <a:endParaRPr sz="1850">
              <a:latin typeface="Courier New"/>
              <a:cs typeface="Courier New"/>
            </a:endParaRPr>
          </a:p>
          <a:p>
            <a:pPr marL="12700">
              <a:lnSpc>
                <a:spcPts val="2125"/>
              </a:lnSpc>
              <a:tabLst>
                <a:tab pos="561340" algn="l"/>
                <a:tab pos="138430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net</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'net'</a:t>
            </a:r>
            <a:r>
              <a:rPr sz="1800" dirty="0">
                <a:solidFill>
                  <a:srgbClr val="262626"/>
                </a:solidFill>
                <a:latin typeface="Courier New"/>
                <a:cs typeface="Courier New"/>
              </a:rPr>
              <a:t>);</a:t>
            </a:r>
            <a:endParaRPr sz="1800">
              <a:latin typeface="Courier New"/>
              <a:cs typeface="Courier New"/>
            </a:endParaRPr>
          </a:p>
          <a:p>
            <a:pPr marL="12700">
              <a:lnSpc>
                <a:spcPts val="2105"/>
              </a:lnSpc>
              <a:spcBef>
                <a:spcPts val="40"/>
              </a:spcBef>
              <a:tabLst>
                <a:tab pos="561340" algn="l"/>
                <a:tab pos="1795780" algn="l"/>
                <a:tab pos="4402455"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clien</a:t>
            </a:r>
            <a:r>
              <a:rPr sz="1800" dirty="0">
                <a:solidFill>
                  <a:srgbClr val="262626"/>
                </a:solidFill>
                <a:latin typeface="Courier New"/>
                <a:cs typeface="Courier New"/>
              </a:rPr>
              <a:t>t </a:t>
            </a:r>
            <a:r>
              <a:rPr sz="1800" dirty="0">
                <a:solidFill>
                  <a:srgbClr val="535353"/>
                </a:solidFill>
                <a:latin typeface="Courier New"/>
                <a:cs typeface="Courier New"/>
              </a:rPr>
              <a:t>=	</a:t>
            </a:r>
            <a:r>
              <a:rPr sz="1800" dirty="0">
                <a:solidFill>
                  <a:srgbClr val="262626"/>
                </a:solidFill>
                <a:latin typeface="Courier New"/>
                <a:cs typeface="Courier New"/>
              </a:rPr>
              <a:t>net.connect({port</a:t>
            </a:r>
            <a:r>
              <a:rPr sz="1800" dirty="0">
                <a:solidFill>
                  <a:srgbClr val="535353"/>
                </a:solidFill>
                <a:latin typeface="Courier New"/>
                <a:cs typeface="Courier New"/>
              </a:rPr>
              <a:t>:	8124</a:t>
            </a:r>
            <a:r>
              <a:rPr sz="1800" dirty="0">
                <a:solidFill>
                  <a:srgbClr val="262626"/>
                </a:solidFill>
                <a:latin typeface="Courier New"/>
                <a:cs typeface="Courier New"/>
              </a:rPr>
              <a:t>},</a:t>
            </a:r>
            <a:endParaRPr sz="1800">
              <a:latin typeface="Courier New"/>
              <a:cs typeface="Courier New"/>
            </a:endParaRPr>
          </a:p>
          <a:p>
            <a:pPr marL="287020" indent="274320">
              <a:lnSpc>
                <a:spcPts val="2165"/>
              </a:lnSpc>
            </a:pPr>
            <a:r>
              <a:rPr sz="1800" b="1" spc="-5" dirty="0">
                <a:solidFill>
                  <a:srgbClr val="0F7001"/>
                </a:solidFill>
                <a:latin typeface="Courier New"/>
                <a:cs typeface="Courier New"/>
              </a:rPr>
              <a:t>function</a:t>
            </a:r>
            <a:r>
              <a:rPr sz="1800" spc="-5" dirty="0">
                <a:solidFill>
                  <a:srgbClr val="262626"/>
                </a:solidFill>
                <a:latin typeface="Courier New"/>
                <a:cs typeface="Courier New"/>
              </a:rPr>
              <a:t>()</a:t>
            </a:r>
            <a:r>
              <a:rPr sz="1800" spc="-20" dirty="0">
                <a:solidFill>
                  <a:srgbClr val="262626"/>
                </a:solidFill>
                <a:latin typeface="Courier New"/>
                <a:cs typeface="Courier New"/>
              </a:rPr>
              <a:t> </a:t>
            </a:r>
            <a:r>
              <a:rPr sz="1800" dirty="0">
                <a:solidFill>
                  <a:srgbClr val="262626"/>
                </a:solidFill>
                <a:latin typeface="Courier New"/>
                <a:cs typeface="Courier New"/>
              </a:rPr>
              <a:t>{</a:t>
            </a:r>
            <a:r>
              <a:rPr sz="1800" spc="-15" dirty="0">
                <a:solidFill>
                  <a:srgbClr val="262626"/>
                </a:solidFill>
                <a:latin typeface="Courier New"/>
                <a:cs typeface="Courier New"/>
              </a:rPr>
              <a:t> </a:t>
            </a:r>
            <a:r>
              <a:rPr sz="1850" i="1" spc="-35" dirty="0">
                <a:solidFill>
                  <a:srgbClr val="336E6D"/>
                </a:solidFill>
                <a:latin typeface="Courier New"/>
                <a:cs typeface="Courier New"/>
              </a:rPr>
              <a:t>//'connect'</a:t>
            </a:r>
            <a:r>
              <a:rPr sz="1850" i="1" spc="-50" dirty="0">
                <a:solidFill>
                  <a:srgbClr val="336E6D"/>
                </a:solidFill>
                <a:latin typeface="Courier New"/>
                <a:cs typeface="Courier New"/>
              </a:rPr>
              <a:t> </a:t>
            </a:r>
            <a:r>
              <a:rPr sz="1850" i="1" spc="-30" dirty="0">
                <a:solidFill>
                  <a:srgbClr val="336E6D"/>
                </a:solidFill>
                <a:latin typeface="Courier New"/>
                <a:cs typeface="Courier New"/>
              </a:rPr>
              <a:t>listener</a:t>
            </a:r>
            <a:endParaRPr sz="1850">
              <a:latin typeface="Courier New"/>
              <a:cs typeface="Courier New"/>
            </a:endParaRPr>
          </a:p>
          <a:p>
            <a:pPr marL="287020" marR="5080">
              <a:lnSpc>
                <a:spcPts val="2100"/>
              </a:lnSpc>
              <a:spcBef>
                <a:spcPts val="150"/>
              </a:spcBef>
            </a:pPr>
            <a:r>
              <a:rPr sz="1800" spc="-5" dirty="0">
                <a:solidFill>
                  <a:srgbClr val="262626"/>
                </a:solidFill>
                <a:latin typeface="Courier New"/>
                <a:cs typeface="Courier New"/>
              </a:rPr>
              <a:t>console.log(</a:t>
            </a:r>
            <a:r>
              <a:rPr sz="1800" spc="-5" dirty="0">
                <a:solidFill>
                  <a:srgbClr val="A90E1A"/>
                </a:solidFill>
                <a:latin typeface="Courier New"/>
                <a:cs typeface="Courier New"/>
              </a:rPr>
              <a:t>'connected to </a:t>
            </a:r>
            <a:r>
              <a:rPr sz="1800" dirty="0">
                <a:solidFill>
                  <a:srgbClr val="A90E1A"/>
                </a:solidFill>
                <a:latin typeface="Courier New"/>
                <a:cs typeface="Courier New"/>
              </a:rPr>
              <a:t>server!'</a:t>
            </a:r>
            <a:r>
              <a:rPr sz="1800" dirty="0">
                <a:solidFill>
                  <a:srgbClr val="262626"/>
                </a:solidFill>
                <a:latin typeface="Courier New"/>
                <a:cs typeface="Courier New"/>
              </a:rPr>
              <a:t>); </a:t>
            </a:r>
            <a:r>
              <a:rPr sz="1800" spc="-1070" dirty="0">
                <a:solidFill>
                  <a:srgbClr val="262626"/>
                </a:solidFill>
                <a:latin typeface="Courier New"/>
                <a:cs typeface="Courier New"/>
              </a:rPr>
              <a:t> </a:t>
            </a:r>
            <a:r>
              <a:rPr sz="1800" dirty="0">
                <a:solidFill>
                  <a:srgbClr val="262626"/>
                </a:solidFill>
                <a:latin typeface="Courier New"/>
                <a:cs typeface="Courier New"/>
              </a:rPr>
              <a:t>client.write(</a:t>
            </a:r>
            <a:r>
              <a:rPr sz="1800" dirty="0">
                <a:solidFill>
                  <a:srgbClr val="A90E1A"/>
                </a:solidFill>
                <a:latin typeface="Courier New"/>
                <a:cs typeface="Courier New"/>
              </a:rPr>
              <a:t>'world!\r\n'</a:t>
            </a:r>
            <a:r>
              <a:rPr sz="1800" dirty="0">
                <a:solidFill>
                  <a:srgbClr val="262626"/>
                </a:solidFill>
                <a:latin typeface="Courier New"/>
                <a:cs typeface="Courier New"/>
              </a:rPr>
              <a:t>);</a:t>
            </a:r>
            <a:endParaRPr sz="1800">
              <a:latin typeface="Courier New"/>
              <a:cs typeface="Courier New"/>
            </a:endParaRPr>
          </a:p>
          <a:p>
            <a:pPr marL="12700">
              <a:lnSpc>
                <a:spcPts val="2140"/>
              </a:lnSpc>
            </a:pPr>
            <a:r>
              <a:rPr sz="1800" dirty="0">
                <a:solidFill>
                  <a:srgbClr val="262626"/>
                </a:solidFill>
                <a:latin typeface="Courier New"/>
                <a:cs typeface="Courier New"/>
              </a:rPr>
              <a:t>});</a:t>
            </a:r>
            <a:endParaRPr sz="1800">
              <a:latin typeface="Courier New"/>
              <a:cs typeface="Courier New"/>
            </a:endParaRPr>
          </a:p>
        </p:txBody>
      </p:sp>
      <p:sp>
        <p:nvSpPr>
          <p:cNvPr id="8" name="object 8"/>
          <p:cNvSpPr txBox="1"/>
          <p:nvPr/>
        </p:nvSpPr>
        <p:spPr>
          <a:xfrm>
            <a:off x="5393819" y="5191461"/>
            <a:ext cx="12604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90E1A"/>
                </a:solidFill>
                <a:latin typeface="Courier New"/>
                <a:cs typeface="Courier New"/>
              </a:rPr>
              <a:t>server'</a:t>
            </a:r>
            <a:r>
              <a:rPr sz="1800" dirty="0">
                <a:solidFill>
                  <a:srgbClr val="262626"/>
                </a:solidFill>
                <a:latin typeface="Courier New"/>
                <a:cs typeface="Courier New"/>
              </a:rPr>
              <a:t>);</a:t>
            </a:r>
            <a:endParaRPr sz="1800">
              <a:latin typeface="Courier New"/>
              <a:cs typeface="Courier New"/>
            </a:endParaRPr>
          </a:p>
        </p:txBody>
      </p:sp>
      <p:sp>
        <p:nvSpPr>
          <p:cNvPr id="9" name="object 9"/>
          <p:cNvSpPr txBox="1"/>
          <p:nvPr/>
        </p:nvSpPr>
        <p:spPr>
          <a:xfrm>
            <a:off x="867171" y="3819861"/>
            <a:ext cx="4689475" cy="1938020"/>
          </a:xfrm>
          <a:prstGeom prst="rect">
            <a:avLst/>
          </a:prstGeom>
        </p:spPr>
        <p:txBody>
          <a:bodyPr vert="horz" wrap="square" lIns="0" tIns="13970" rIns="0" bIns="0" rtlCol="0">
            <a:spAutoFit/>
          </a:bodyPr>
          <a:lstStyle/>
          <a:p>
            <a:pPr marL="287020" marR="5080" indent="-274955">
              <a:lnSpc>
                <a:spcPct val="99500"/>
              </a:lnSpc>
              <a:spcBef>
                <a:spcPts val="110"/>
              </a:spcBef>
              <a:tabLst>
                <a:tab pos="2481580" algn="l"/>
              </a:tabLst>
            </a:pPr>
            <a:r>
              <a:rPr sz="1800" dirty="0">
                <a:solidFill>
                  <a:srgbClr val="262626"/>
                </a:solidFill>
                <a:latin typeface="Courier New"/>
                <a:cs typeface="Courier New"/>
              </a:rPr>
              <a:t>client.on(</a:t>
            </a:r>
            <a:r>
              <a:rPr sz="1800" dirty="0">
                <a:solidFill>
                  <a:srgbClr val="A90E1A"/>
                </a:solidFill>
                <a:latin typeface="Courier New"/>
                <a:cs typeface="Courier New"/>
              </a:rPr>
              <a:t>'data'</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(data)</a:t>
            </a:r>
            <a:r>
              <a:rPr sz="1800" spc="-60" dirty="0">
                <a:solidFill>
                  <a:srgbClr val="262626"/>
                </a:solidFill>
                <a:latin typeface="Courier New"/>
                <a:cs typeface="Courier New"/>
              </a:rPr>
              <a:t> </a:t>
            </a:r>
            <a:r>
              <a:rPr sz="1800" dirty="0">
                <a:solidFill>
                  <a:srgbClr val="262626"/>
                </a:solidFill>
                <a:latin typeface="Courier New"/>
                <a:cs typeface="Courier New"/>
              </a:rPr>
              <a:t>{ </a:t>
            </a:r>
            <a:r>
              <a:rPr sz="1800" spc="-1065" dirty="0">
                <a:solidFill>
                  <a:srgbClr val="262626"/>
                </a:solidFill>
                <a:latin typeface="Courier New"/>
                <a:cs typeface="Courier New"/>
              </a:rPr>
              <a:t> </a:t>
            </a:r>
            <a:r>
              <a:rPr sz="1800" dirty="0">
                <a:solidFill>
                  <a:srgbClr val="262626"/>
                </a:solidFill>
                <a:latin typeface="Courier New"/>
                <a:cs typeface="Courier New"/>
              </a:rPr>
              <a:t>console.log(data.toString()); </a:t>
            </a:r>
            <a:r>
              <a:rPr sz="1800" spc="5" dirty="0">
                <a:solidFill>
                  <a:srgbClr val="262626"/>
                </a:solidFill>
                <a:latin typeface="Courier New"/>
                <a:cs typeface="Courier New"/>
              </a:rPr>
              <a:t> </a:t>
            </a:r>
            <a:r>
              <a:rPr sz="1800" dirty="0">
                <a:solidFill>
                  <a:srgbClr val="262626"/>
                </a:solidFill>
                <a:latin typeface="Courier New"/>
                <a:cs typeface="Courier New"/>
              </a:rPr>
              <a:t>client.end();</a:t>
            </a:r>
            <a:endParaRPr sz="1800">
              <a:latin typeface="Courier New"/>
              <a:cs typeface="Courier New"/>
            </a:endParaRPr>
          </a:p>
          <a:p>
            <a:pPr marL="12700">
              <a:lnSpc>
                <a:spcPts val="2130"/>
              </a:lnSpc>
              <a:spcBef>
                <a:spcPts val="40"/>
              </a:spcBef>
            </a:pPr>
            <a:r>
              <a:rPr sz="1800" dirty="0">
                <a:solidFill>
                  <a:srgbClr val="262626"/>
                </a:solidFill>
                <a:latin typeface="Courier New"/>
                <a:cs typeface="Courier New"/>
              </a:rPr>
              <a:t>});</a:t>
            </a:r>
            <a:endParaRPr sz="1800">
              <a:latin typeface="Courier New"/>
              <a:cs typeface="Courier New"/>
            </a:endParaRPr>
          </a:p>
          <a:p>
            <a:pPr marL="287020" marR="279400" indent="-274955">
              <a:lnSpc>
                <a:spcPts val="2200"/>
              </a:lnSpc>
              <a:spcBef>
                <a:spcPts val="10"/>
              </a:spcBef>
              <a:tabLst>
                <a:tab pos="2344420" algn="l"/>
              </a:tabLst>
            </a:pPr>
            <a:r>
              <a:rPr sz="1800" dirty="0">
                <a:solidFill>
                  <a:srgbClr val="262626"/>
                </a:solidFill>
                <a:latin typeface="Courier New"/>
                <a:cs typeface="Courier New"/>
              </a:rPr>
              <a:t>client.on(</a:t>
            </a:r>
            <a:r>
              <a:rPr sz="1800" dirty="0">
                <a:solidFill>
                  <a:srgbClr val="A90E1A"/>
                </a:solidFill>
                <a:latin typeface="Courier New"/>
                <a:cs typeface="Courier New"/>
              </a:rPr>
              <a:t>'end'</a:t>
            </a:r>
            <a:r>
              <a:rPr sz="1800" dirty="0">
                <a:solidFill>
                  <a:srgbClr val="262626"/>
                </a:solidFill>
                <a:latin typeface="Courier New"/>
                <a:cs typeface="Courier New"/>
              </a:rPr>
              <a:t>,	</a:t>
            </a:r>
            <a:r>
              <a:rPr sz="1800" b="1" spc="-5" dirty="0">
                <a:solidFill>
                  <a:srgbClr val="0F7001"/>
                </a:solidFill>
                <a:latin typeface="Courier New"/>
                <a:cs typeface="Courier New"/>
              </a:rPr>
              <a:t>function</a:t>
            </a:r>
            <a:r>
              <a:rPr sz="1800" spc="-5" dirty="0">
                <a:solidFill>
                  <a:srgbClr val="262626"/>
                </a:solidFill>
                <a:latin typeface="Courier New"/>
                <a:cs typeface="Courier New"/>
              </a:rPr>
              <a:t>() </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spc="-5" dirty="0">
                <a:solidFill>
                  <a:srgbClr val="262626"/>
                </a:solidFill>
                <a:latin typeface="Courier New"/>
                <a:cs typeface="Courier New"/>
              </a:rPr>
              <a:t>console.log(</a:t>
            </a:r>
            <a:r>
              <a:rPr sz="1800" spc="-5" dirty="0">
                <a:solidFill>
                  <a:srgbClr val="A90E1A"/>
                </a:solidFill>
                <a:latin typeface="Courier New"/>
                <a:cs typeface="Courier New"/>
              </a:rPr>
              <a:t>'disconnected</a:t>
            </a:r>
            <a:r>
              <a:rPr sz="1800" spc="-40" dirty="0">
                <a:solidFill>
                  <a:srgbClr val="A90E1A"/>
                </a:solidFill>
                <a:latin typeface="Courier New"/>
                <a:cs typeface="Courier New"/>
              </a:rPr>
              <a:t> </a:t>
            </a:r>
            <a:r>
              <a:rPr sz="1800" spc="-5" dirty="0">
                <a:solidFill>
                  <a:srgbClr val="A90E1A"/>
                </a:solidFill>
                <a:latin typeface="Courier New"/>
                <a:cs typeface="Courier New"/>
              </a:rPr>
              <a:t>from</a:t>
            </a:r>
            <a:endParaRPr sz="1800">
              <a:latin typeface="Courier New"/>
              <a:cs typeface="Courier New"/>
            </a:endParaRPr>
          </a:p>
          <a:p>
            <a:pPr marL="12700">
              <a:lnSpc>
                <a:spcPts val="2020"/>
              </a:lnSpc>
            </a:pPr>
            <a:r>
              <a:rPr sz="1800" dirty="0">
                <a:solidFill>
                  <a:srgbClr val="262626"/>
                </a:solidFill>
                <a:latin typeface="Courier New"/>
                <a:cs typeface="Courier New"/>
              </a:rPr>
              <a:t>});</a:t>
            </a:r>
            <a:endParaRPr sz="1800">
              <a:latin typeface="Courier New"/>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73236" y="440573"/>
            <a:ext cx="1076498" cy="906087"/>
          </a:xfrm>
          <a:prstGeom prst="rect">
            <a:avLst/>
          </a:prstGeom>
        </p:spPr>
      </p:pic>
      <p:sp>
        <p:nvSpPr>
          <p:cNvPr id="3" name="object 3"/>
          <p:cNvSpPr txBox="1">
            <a:spLocks noGrp="1"/>
          </p:cNvSpPr>
          <p:nvPr>
            <p:ph type="title"/>
          </p:nvPr>
        </p:nvSpPr>
        <p:spPr>
          <a:xfrm>
            <a:off x="4151471" y="457499"/>
            <a:ext cx="845185" cy="756920"/>
          </a:xfrm>
          <a:prstGeom prst="rect">
            <a:avLst/>
          </a:prstGeom>
        </p:spPr>
        <p:txBody>
          <a:bodyPr vert="horz" wrap="square" lIns="0" tIns="12700" rIns="0" bIns="0" rtlCol="0">
            <a:spAutoFit/>
          </a:bodyPr>
          <a:lstStyle/>
          <a:p>
            <a:pPr marL="12700">
              <a:lnSpc>
                <a:spcPct val="100000"/>
              </a:lnSpc>
              <a:spcBef>
                <a:spcPts val="100"/>
              </a:spcBef>
            </a:pPr>
            <a:r>
              <a:rPr spc="90" dirty="0"/>
              <a:t>OS</a:t>
            </a:r>
          </a:p>
        </p:txBody>
      </p:sp>
      <p:grpSp>
        <p:nvGrpSpPr>
          <p:cNvPr id="4" name="object 4"/>
          <p:cNvGrpSpPr/>
          <p:nvPr/>
        </p:nvGrpSpPr>
        <p:grpSpPr>
          <a:xfrm>
            <a:off x="685800" y="1882832"/>
            <a:ext cx="6621145" cy="794385"/>
            <a:chOff x="685800" y="1882832"/>
            <a:chExt cx="6621145" cy="794385"/>
          </a:xfrm>
        </p:grpSpPr>
        <p:pic>
          <p:nvPicPr>
            <p:cNvPr id="5" name="object 5"/>
            <p:cNvPicPr/>
            <p:nvPr/>
          </p:nvPicPr>
          <p:blipFill>
            <a:blip r:embed="rId3" cstate="print"/>
            <a:stretch>
              <a:fillRect/>
            </a:stretch>
          </p:blipFill>
          <p:spPr>
            <a:xfrm>
              <a:off x="685800" y="1882832"/>
              <a:ext cx="6621087" cy="465512"/>
            </a:xfrm>
            <a:prstGeom prst="rect">
              <a:avLst/>
            </a:prstGeom>
          </p:spPr>
        </p:pic>
        <p:pic>
          <p:nvPicPr>
            <p:cNvPr id="6" name="object 6"/>
            <p:cNvPicPr/>
            <p:nvPr/>
          </p:nvPicPr>
          <p:blipFill>
            <a:blip r:embed="rId4" cstate="print"/>
            <a:stretch>
              <a:fillRect/>
            </a:stretch>
          </p:blipFill>
          <p:spPr>
            <a:xfrm>
              <a:off x="1055716" y="2215341"/>
              <a:ext cx="1284316"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sp>
        <p:nvSpPr>
          <p:cNvPr id="8" name="object 8"/>
          <p:cNvSpPr txBox="1"/>
          <p:nvPr/>
        </p:nvSpPr>
        <p:spPr>
          <a:xfrm>
            <a:off x="1107439" y="1902161"/>
            <a:ext cx="6127750" cy="690880"/>
          </a:xfrm>
          <a:prstGeom prst="rect">
            <a:avLst/>
          </a:prstGeom>
        </p:spPr>
        <p:txBody>
          <a:bodyPr vert="horz" wrap="square" lIns="0" tIns="27939" rIns="0" bIns="0" rtlCol="0">
            <a:spAutoFit/>
          </a:bodyPr>
          <a:lstStyle/>
          <a:p>
            <a:pPr marL="12700" marR="5080">
              <a:lnSpc>
                <a:spcPts val="2600"/>
              </a:lnSpc>
              <a:spcBef>
                <a:spcPts val="219"/>
              </a:spcBef>
            </a:pPr>
            <a:r>
              <a:rPr sz="2200" spc="-55" dirty="0">
                <a:solidFill>
                  <a:srgbClr val="FFFFFF"/>
                </a:solidFill>
                <a:latin typeface="Georgia"/>
                <a:cs typeface="Georgia"/>
              </a:rPr>
              <a:t>Provides</a:t>
            </a:r>
            <a:r>
              <a:rPr sz="2200" spc="30" dirty="0">
                <a:solidFill>
                  <a:srgbClr val="FFFFFF"/>
                </a:solidFill>
                <a:latin typeface="Georgia"/>
                <a:cs typeface="Georgia"/>
              </a:rPr>
              <a:t> </a:t>
            </a:r>
            <a:r>
              <a:rPr sz="2200" spc="-35" dirty="0">
                <a:solidFill>
                  <a:srgbClr val="FFFFFF"/>
                </a:solidFill>
                <a:latin typeface="Georgia"/>
                <a:cs typeface="Georgia"/>
              </a:rPr>
              <a:t>a</a:t>
            </a:r>
            <a:r>
              <a:rPr sz="2200" spc="40" dirty="0">
                <a:solidFill>
                  <a:srgbClr val="FFFFFF"/>
                </a:solidFill>
                <a:latin typeface="Georgia"/>
                <a:cs typeface="Georgia"/>
              </a:rPr>
              <a:t> </a:t>
            </a:r>
            <a:r>
              <a:rPr sz="2200" spc="-35" dirty="0">
                <a:solidFill>
                  <a:srgbClr val="FFFFFF"/>
                </a:solidFill>
                <a:latin typeface="Georgia"/>
                <a:cs typeface="Georgia"/>
              </a:rPr>
              <a:t>few</a:t>
            </a:r>
            <a:r>
              <a:rPr sz="2200" spc="40" dirty="0">
                <a:solidFill>
                  <a:srgbClr val="FFFFFF"/>
                </a:solidFill>
                <a:latin typeface="Georgia"/>
                <a:cs typeface="Georgia"/>
              </a:rPr>
              <a:t> </a:t>
            </a:r>
            <a:r>
              <a:rPr sz="2200" spc="-60" dirty="0">
                <a:solidFill>
                  <a:srgbClr val="FFFFFF"/>
                </a:solidFill>
                <a:latin typeface="Georgia"/>
                <a:cs typeface="Georgia"/>
              </a:rPr>
              <a:t>basic</a:t>
            </a:r>
            <a:r>
              <a:rPr sz="2200" spc="40" dirty="0">
                <a:solidFill>
                  <a:srgbClr val="FFFFFF"/>
                </a:solidFill>
                <a:latin typeface="Georgia"/>
                <a:cs typeface="Georgia"/>
              </a:rPr>
              <a:t> </a:t>
            </a:r>
            <a:r>
              <a:rPr sz="2200" spc="-75" dirty="0">
                <a:solidFill>
                  <a:srgbClr val="FFFFFF"/>
                </a:solidFill>
                <a:latin typeface="Georgia"/>
                <a:cs typeface="Georgia"/>
              </a:rPr>
              <a:t>operating-system</a:t>
            </a:r>
            <a:r>
              <a:rPr sz="2200" spc="40" dirty="0">
                <a:solidFill>
                  <a:srgbClr val="FFFFFF"/>
                </a:solidFill>
                <a:latin typeface="Georgia"/>
                <a:cs typeface="Georgia"/>
              </a:rPr>
              <a:t> </a:t>
            </a:r>
            <a:r>
              <a:rPr sz="2200" spc="-70" dirty="0">
                <a:solidFill>
                  <a:srgbClr val="FFFFFF"/>
                </a:solidFill>
                <a:latin typeface="Georgia"/>
                <a:cs typeface="Georgia"/>
              </a:rPr>
              <a:t>related</a:t>
            </a:r>
            <a:r>
              <a:rPr sz="2200" spc="40" dirty="0">
                <a:solidFill>
                  <a:srgbClr val="FFFFFF"/>
                </a:solidFill>
                <a:latin typeface="Georgia"/>
                <a:cs typeface="Georgia"/>
              </a:rPr>
              <a:t> </a:t>
            </a:r>
            <a:r>
              <a:rPr sz="2200" spc="-45" dirty="0">
                <a:solidFill>
                  <a:srgbClr val="FFFFFF"/>
                </a:solidFill>
                <a:latin typeface="Georgia"/>
                <a:cs typeface="Georgia"/>
              </a:rPr>
              <a:t>utility </a:t>
            </a:r>
            <a:r>
              <a:rPr sz="2200" spc="-515" dirty="0">
                <a:solidFill>
                  <a:srgbClr val="FFFFFF"/>
                </a:solidFill>
                <a:latin typeface="Georgia"/>
                <a:cs typeface="Georgia"/>
              </a:rPr>
              <a:t> </a:t>
            </a:r>
            <a:r>
              <a:rPr sz="2200" spc="-60" dirty="0">
                <a:solidFill>
                  <a:srgbClr val="FFFFFF"/>
                </a:solidFill>
                <a:latin typeface="Georgia"/>
                <a:cs typeface="Georgia"/>
              </a:rPr>
              <a:t>functions.</a:t>
            </a:r>
            <a:endParaRPr sz="2200">
              <a:latin typeface="Georgia"/>
              <a:cs typeface="Georgia"/>
            </a:endParaRPr>
          </a:p>
        </p:txBody>
      </p:sp>
      <p:grpSp>
        <p:nvGrpSpPr>
          <p:cNvPr id="9" name="object 9"/>
          <p:cNvGrpSpPr/>
          <p:nvPr/>
        </p:nvGrpSpPr>
        <p:grpSpPr>
          <a:xfrm>
            <a:off x="778906" y="2862351"/>
            <a:ext cx="7790180" cy="2327910"/>
            <a:chOff x="778906" y="2862351"/>
            <a:chExt cx="7790180" cy="2327910"/>
          </a:xfrm>
        </p:grpSpPr>
        <p:sp>
          <p:nvSpPr>
            <p:cNvPr id="10" name="object 10"/>
            <p:cNvSpPr/>
            <p:nvPr/>
          </p:nvSpPr>
          <p:spPr>
            <a:xfrm>
              <a:off x="788431" y="2871876"/>
              <a:ext cx="7771130" cy="2308860"/>
            </a:xfrm>
            <a:custGeom>
              <a:avLst/>
              <a:gdLst/>
              <a:ahLst/>
              <a:cxnLst/>
              <a:rect l="l" t="t" r="r" b="b"/>
              <a:pathLst>
                <a:path w="7771130" h="2308860">
                  <a:moveTo>
                    <a:pt x="7770811" y="0"/>
                  </a:moveTo>
                  <a:lnTo>
                    <a:pt x="0" y="0"/>
                  </a:lnTo>
                  <a:lnTo>
                    <a:pt x="0" y="2308324"/>
                  </a:lnTo>
                  <a:lnTo>
                    <a:pt x="7770811" y="2308324"/>
                  </a:lnTo>
                  <a:lnTo>
                    <a:pt x="7770811" y="0"/>
                  </a:lnTo>
                  <a:close/>
                </a:path>
              </a:pathLst>
            </a:custGeom>
            <a:solidFill>
              <a:srgbClr val="FFFFFF"/>
            </a:solidFill>
          </p:spPr>
          <p:txBody>
            <a:bodyPr wrap="square" lIns="0" tIns="0" rIns="0" bIns="0" rtlCol="0"/>
            <a:lstStyle/>
            <a:p>
              <a:endParaRPr/>
            </a:p>
          </p:txBody>
        </p:sp>
        <p:sp>
          <p:nvSpPr>
            <p:cNvPr id="11" name="object 11"/>
            <p:cNvSpPr/>
            <p:nvPr/>
          </p:nvSpPr>
          <p:spPr>
            <a:xfrm>
              <a:off x="788431" y="2871876"/>
              <a:ext cx="7771130" cy="2308860"/>
            </a:xfrm>
            <a:custGeom>
              <a:avLst/>
              <a:gdLst/>
              <a:ahLst/>
              <a:cxnLst/>
              <a:rect l="l" t="t" r="r" b="b"/>
              <a:pathLst>
                <a:path w="7771130" h="2308860">
                  <a:moveTo>
                    <a:pt x="0" y="0"/>
                  </a:moveTo>
                  <a:lnTo>
                    <a:pt x="7770810" y="0"/>
                  </a:lnTo>
                  <a:lnTo>
                    <a:pt x="7770810" y="2308323"/>
                  </a:lnTo>
                  <a:lnTo>
                    <a:pt x="0" y="2308323"/>
                  </a:lnTo>
                  <a:lnTo>
                    <a:pt x="0" y="0"/>
                  </a:lnTo>
                  <a:close/>
                </a:path>
              </a:pathLst>
            </a:custGeom>
            <a:ln w="19049">
              <a:solidFill>
                <a:srgbClr val="000000"/>
              </a:solidFill>
            </a:ln>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209490" rIns="0" bIns="0" rtlCol="0">
            <a:spAutoFit/>
          </a:bodyPr>
          <a:lstStyle/>
          <a:p>
            <a:pPr marL="295275" marR="3967479">
              <a:lnSpc>
                <a:spcPct val="99900"/>
              </a:lnSpc>
              <a:spcBef>
                <a:spcPts val="360"/>
              </a:spcBef>
              <a:tabLst>
                <a:tab pos="843915" algn="l"/>
                <a:tab pos="1529715" algn="l"/>
              </a:tabLst>
            </a:pPr>
            <a:r>
              <a:rPr b="1" dirty="0">
                <a:solidFill>
                  <a:srgbClr val="0F7001"/>
                </a:solidFill>
                <a:latin typeface="Courier New"/>
                <a:cs typeface="Courier New"/>
              </a:rPr>
              <a:t>var	</a:t>
            </a:r>
            <a:r>
              <a:rPr spc="-5" dirty="0"/>
              <a:t>os</a:t>
            </a:r>
            <a:r>
              <a:rPr dirty="0"/>
              <a:t> </a:t>
            </a:r>
            <a:r>
              <a:rPr dirty="0">
                <a:solidFill>
                  <a:srgbClr val="535353"/>
                </a:solidFill>
              </a:rPr>
              <a:t>=	</a:t>
            </a:r>
            <a:r>
              <a:rPr dirty="0"/>
              <a:t>require(</a:t>
            </a:r>
            <a:r>
              <a:rPr dirty="0">
                <a:solidFill>
                  <a:srgbClr val="A90E1A"/>
                </a:solidFill>
              </a:rPr>
              <a:t>'os'</a:t>
            </a:r>
            <a:r>
              <a:rPr dirty="0"/>
              <a:t>); </a:t>
            </a:r>
            <a:r>
              <a:rPr spc="5" dirty="0"/>
              <a:t> </a:t>
            </a:r>
            <a:r>
              <a:rPr dirty="0"/>
              <a:t>console.log(os.hostname());  console.log(os.type()); </a:t>
            </a:r>
            <a:r>
              <a:rPr spc="5" dirty="0"/>
              <a:t> </a:t>
            </a:r>
            <a:r>
              <a:rPr dirty="0"/>
              <a:t>console.log(os.platform());  console.log(os.arch()); </a:t>
            </a:r>
            <a:r>
              <a:rPr spc="5" dirty="0"/>
              <a:t> </a:t>
            </a:r>
            <a:r>
              <a:rPr dirty="0"/>
              <a:t>console.log(os.release()); </a:t>
            </a:r>
            <a:r>
              <a:rPr spc="-1070" dirty="0"/>
              <a:t> </a:t>
            </a:r>
            <a:r>
              <a:rPr dirty="0"/>
              <a:t>console.log(os.uptime()); </a:t>
            </a:r>
            <a:r>
              <a:rPr spc="5" dirty="0"/>
              <a:t> </a:t>
            </a:r>
            <a:r>
              <a:rPr dirty="0"/>
              <a:t>console.log(os.loadavg());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94512" y="440573"/>
            <a:ext cx="1346662" cy="906087"/>
          </a:xfrm>
          <a:prstGeom prst="rect">
            <a:avLst/>
          </a:prstGeom>
        </p:spPr>
      </p:pic>
      <p:sp>
        <p:nvSpPr>
          <p:cNvPr id="3" name="object 3"/>
          <p:cNvSpPr txBox="1">
            <a:spLocks noGrp="1"/>
          </p:cNvSpPr>
          <p:nvPr>
            <p:ph type="title"/>
          </p:nvPr>
        </p:nvSpPr>
        <p:spPr>
          <a:xfrm>
            <a:off x="3970347" y="457499"/>
            <a:ext cx="1207135" cy="756920"/>
          </a:xfrm>
          <a:prstGeom prst="rect">
            <a:avLst/>
          </a:prstGeom>
        </p:spPr>
        <p:txBody>
          <a:bodyPr vert="horz" wrap="square" lIns="0" tIns="12700" rIns="0" bIns="0" rtlCol="0">
            <a:spAutoFit/>
          </a:bodyPr>
          <a:lstStyle/>
          <a:p>
            <a:pPr marL="12700">
              <a:lnSpc>
                <a:spcPct val="100000"/>
              </a:lnSpc>
              <a:spcBef>
                <a:spcPts val="100"/>
              </a:spcBef>
            </a:pPr>
            <a:r>
              <a:rPr spc="-130" dirty="0"/>
              <a:t>P</a:t>
            </a:r>
            <a:r>
              <a:rPr spc="-25" dirty="0"/>
              <a:t>a</a:t>
            </a:r>
            <a:r>
              <a:rPr spc="-210" dirty="0"/>
              <a:t>t</a:t>
            </a:r>
            <a:r>
              <a:rPr spc="-150" dirty="0"/>
              <a:t>h</a:t>
            </a:r>
          </a:p>
        </p:txBody>
      </p:sp>
      <p:grpSp>
        <p:nvGrpSpPr>
          <p:cNvPr id="4" name="object 4"/>
          <p:cNvGrpSpPr/>
          <p:nvPr/>
        </p:nvGrpSpPr>
        <p:grpSpPr>
          <a:xfrm>
            <a:off x="681643" y="1882832"/>
            <a:ext cx="7647940" cy="1126490"/>
            <a:chOff x="681643" y="1882832"/>
            <a:chExt cx="7647940" cy="1126490"/>
          </a:xfrm>
        </p:grpSpPr>
        <p:pic>
          <p:nvPicPr>
            <p:cNvPr id="5" name="object 5"/>
            <p:cNvPicPr/>
            <p:nvPr/>
          </p:nvPicPr>
          <p:blipFill>
            <a:blip r:embed="rId3" cstate="print"/>
            <a:stretch>
              <a:fillRect/>
            </a:stretch>
          </p:blipFill>
          <p:spPr>
            <a:xfrm>
              <a:off x="681643" y="1882832"/>
              <a:ext cx="7647708" cy="465512"/>
            </a:xfrm>
            <a:prstGeom prst="rect">
              <a:avLst/>
            </a:prstGeom>
          </p:spPr>
        </p:pic>
        <p:pic>
          <p:nvPicPr>
            <p:cNvPr id="6" name="object 6"/>
            <p:cNvPicPr/>
            <p:nvPr/>
          </p:nvPicPr>
          <p:blipFill>
            <a:blip r:embed="rId4" cstate="print"/>
            <a:stretch>
              <a:fillRect/>
            </a:stretch>
          </p:blipFill>
          <p:spPr>
            <a:xfrm>
              <a:off x="1026621" y="2215341"/>
              <a:ext cx="6712526" cy="461356"/>
            </a:xfrm>
            <a:prstGeom prst="rect">
              <a:avLst/>
            </a:prstGeom>
          </p:spPr>
        </p:pic>
        <p:pic>
          <p:nvPicPr>
            <p:cNvPr id="7" name="object 7"/>
            <p:cNvPicPr/>
            <p:nvPr/>
          </p:nvPicPr>
          <p:blipFill>
            <a:blip r:embed="rId5" cstate="print"/>
            <a:stretch>
              <a:fillRect/>
            </a:stretch>
          </p:blipFill>
          <p:spPr>
            <a:xfrm>
              <a:off x="1051559" y="2543693"/>
              <a:ext cx="2003367" cy="465512"/>
            </a:xfrm>
            <a:prstGeom prst="rect">
              <a:avLst/>
            </a:prstGeom>
          </p:spPr>
        </p:pic>
        <p:pic>
          <p:nvPicPr>
            <p:cNvPr id="8" name="object 8"/>
            <p:cNvPicPr/>
            <p:nvPr/>
          </p:nvPicPr>
          <p:blipFill>
            <a:blip r:embed="rId6" cstate="print"/>
            <a:stretch>
              <a:fillRect/>
            </a:stretch>
          </p:blipFill>
          <p:spPr>
            <a:xfrm>
              <a:off x="777239" y="2007994"/>
              <a:ext cx="186266" cy="186266"/>
            </a:xfrm>
            <a:prstGeom prst="rect">
              <a:avLst/>
            </a:prstGeom>
          </p:spPr>
        </p:pic>
      </p:grpSp>
      <p:sp>
        <p:nvSpPr>
          <p:cNvPr id="9" name="object 9"/>
          <p:cNvSpPr txBox="1"/>
          <p:nvPr/>
        </p:nvSpPr>
        <p:spPr>
          <a:xfrm>
            <a:off x="1107439" y="1902161"/>
            <a:ext cx="7150734" cy="1021080"/>
          </a:xfrm>
          <a:prstGeom prst="rect">
            <a:avLst/>
          </a:prstGeom>
        </p:spPr>
        <p:txBody>
          <a:bodyPr vert="horz" wrap="square" lIns="0" tIns="27939" rIns="0" bIns="0" rtlCol="0">
            <a:spAutoFit/>
          </a:bodyPr>
          <a:lstStyle/>
          <a:p>
            <a:pPr marL="12700" marR="5080">
              <a:lnSpc>
                <a:spcPts val="2600"/>
              </a:lnSpc>
              <a:spcBef>
                <a:spcPts val="219"/>
              </a:spcBef>
            </a:pPr>
            <a:r>
              <a:rPr sz="2200" spc="-30" dirty="0">
                <a:solidFill>
                  <a:srgbClr val="FFFFFF"/>
                </a:solidFill>
                <a:latin typeface="Georgia"/>
                <a:cs typeface="Georgia"/>
              </a:rPr>
              <a:t>This</a:t>
            </a:r>
            <a:r>
              <a:rPr sz="2200" spc="30" dirty="0">
                <a:solidFill>
                  <a:srgbClr val="FFFFFF"/>
                </a:solidFill>
                <a:latin typeface="Georgia"/>
                <a:cs typeface="Georgia"/>
              </a:rPr>
              <a:t> </a:t>
            </a:r>
            <a:r>
              <a:rPr sz="2200" spc="-50" dirty="0">
                <a:solidFill>
                  <a:srgbClr val="FFFFFF"/>
                </a:solidFill>
                <a:latin typeface="Georgia"/>
                <a:cs typeface="Georgia"/>
              </a:rPr>
              <a:t>module</a:t>
            </a:r>
            <a:r>
              <a:rPr sz="2200" spc="35" dirty="0">
                <a:solidFill>
                  <a:srgbClr val="FFFFFF"/>
                </a:solidFill>
                <a:latin typeface="Georgia"/>
                <a:cs typeface="Georgia"/>
              </a:rPr>
              <a:t> </a:t>
            </a:r>
            <a:r>
              <a:rPr sz="2200" spc="-60" dirty="0">
                <a:solidFill>
                  <a:srgbClr val="FFFFFF"/>
                </a:solidFill>
                <a:latin typeface="Georgia"/>
                <a:cs typeface="Georgia"/>
              </a:rPr>
              <a:t>contains</a:t>
            </a:r>
            <a:r>
              <a:rPr sz="2200" spc="35" dirty="0">
                <a:solidFill>
                  <a:srgbClr val="FFFFFF"/>
                </a:solidFill>
                <a:latin typeface="Georgia"/>
                <a:cs typeface="Georgia"/>
              </a:rPr>
              <a:t> </a:t>
            </a:r>
            <a:r>
              <a:rPr sz="2200" spc="-60" dirty="0">
                <a:solidFill>
                  <a:srgbClr val="FFFFFF"/>
                </a:solidFill>
                <a:latin typeface="Georgia"/>
                <a:cs typeface="Georgia"/>
              </a:rPr>
              <a:t>utilities</a:t>
            </a:r>
            <a:r>
              <a:rPr sz="2200" spc="25" dirty="0">
                <a:solidFill>
                  <a:srgbClr val="FFFFFF"/>
                </a:solidFill>
                <a:latin typeface="Georgia"/>
                <a:cs typeface="Georgia"/>
              </a:rPr>
              <a:t> </a:t>
            </a:r>
            <a:r>
              <a:rPr sz="2200" spc="-60" dirty="0">
                <a:solidFill>
                  <a:srgbClr val="FFFFFF"/>
                </a:solidFill>
                <a:latin typeface="Georgia"/>
                <a:cs typeface="Georgia"/>
              </a:rPr>
              <a:t>for</a:t>
            </a:r>
            <a:r>
              <a:rPr sz="2200" spc="35" dirty="0">
                <a:solidFill>
                  <a:srgbClr val="FFFFFF"/>
                </a:solidFill>
                <a:latin typeface="Georgia"/>
                <a:cs typeface="Georgia"/>
              </a:rPr>
              <a:t> </a:t>
            </a:r>
            <a:r>
              <a:rPr sz="2200" spc="-60" dirty="0">
                <a:solidFill>
                  <a:srgbClr val="FFFFFF"/>
                </a:solidFill>
                <a:latin typeface="Georgia"/>
                <a:cs typeface="Georgia"/>
              </a:rPr>
              <a:t>handling</a:t>
            </a:r>
            <a:r>
              <a:rPr sz="2200" spc="35"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70" dirty="0">
                <a:solidFill>
                  <a:srgbClr val="FFFFFF"/>
                </a:solidFill>
                <a:latin typeface="Georgia"/>
                <a:cs typeface="Georgia"/>
              </a:rPr>
              <a:t>transforming </a:t>
            </a:r>
            <a:r>
              <a:rPr sz="2200" spc="-515" dirty="0">
                <a:solidFill>
                  <a:srgbClr val="FFFFFF"/>
                </a:solidFill>
                <a:latin typeface="Georgia"/>
                <a:cs typeface="Georgia"/>
              </a:rPr>
              <a:t> </a:t>
            </a:r>
            <a:r>
              <a:rPr sz="2200" spc="-45" dirty="0">
                <a:solidFill>
                  <a:srgbClr val="FFFFFF"/>
                </a:solidFill>
                <a:latin typeface="Georgia"/>
                <a:cs typeface="Georgia"/>
              </a:rPr>
              <a:t>file</a:t>
            </a:r>
            <a:r>
              <a:rPr sz="2200" spc="30" dirty="0">
                <a:solidFill>
                  <a:srgbClr val="FFFFFF"/>
                </a:solidFill>
                <a:latin typeface="Georgia"/>
                <a:cs typeface="Georgia"/>
              </a:rPr>
              <a:t> </a:t>
            </a:r>
            <a:r>
              <a:rPr sz="2200" spc="-75" dirty="0">
                <a:solidFill>
                  <a:srgbClr val="FFFFFF"/>
                </a:solidFill>
                <a:latin typeface="Georgia"/>
                <a:cs typeface="Georgia"/>
              </a:rPr>
              <a:t>paths.</a:t>
            </a:r>
            <a:r>
              <a:rPr sz="2200" spc="35" dirty="0">
                <a:solidFill>
                  <a:srgbClr val="FFFFFF"/>
                </a:solidFill>
                <a:latin typeface="Georgia"/>
                <a:cs typeface="Georgia"/>
              </a:rPr>
              <a:t> </a:t>
            </a:r>
            <a:r>
              <a:rPr sz="2200" spc="-20" dirty="0">
                <a:solidFill>
                  <a:srgbClr val="FFFFFF"/>
                </a:solidFill>
                <a:latin typeface="Georgia"/>
                <a:cs typeface="Georgia"/>
              </a:rPr>
              <a:t>Almost</a:t>
            </a:r>
            <a:r>
              <a:rPr sz="2200" spc="35" dirty="0">
                <a:solidFill>
                  <a:srgbClr val="FFFFFF"/>
                </a:solidFill>
                <a:latin typeface="Georgia"/>
                <a:cs typeface="Georgia"/>
              </a:rPr>
              <a:t> </a:t>
            </a:r>
            <a:r>
              <a:rPr sz="2200" spc="-35" dirty="0">
                <a:solidFill>
                  <a:srgbClr val="FFFFFF"/>
                </a:solidFill>
                <a:latin typeface="Georgia"/>
                <a:cs typeface="Georgia"/>
              </a:rPr>
              <a:t>all</a:t>
            </a:r>
            <a:r>
              <a:rPr sz="2200" spc="35" dirty="0">
                <a:solidFill>
                  <a:srgbClr val="FFFFFF"/>
                </a:solidFill>
                <a:latin typeface="Georgia"/>
                <a:cs typeface="Georgia"/>
              </a:rPr>
              <a:t> </a:t>
            </a:r>
            <a:r>
              <a:rPr sz="2200" spc="-80" dirty="0">
                <a:solidFill>
                  <a:srgbClr val="FFFFFF"/>
                </a:solidFill>
                <a:latin typeface="Georgia"/>
                <a:cs typeface="Georgia"/>
              </a:rPr>
              <a:t>these</a:t>
            </a:r>
            <a:r>
              <a:rPr sz="2200" spc="35" dirty="0">
                <a:solidFill>
                  <a:srgbClr val="FFFFFF"/>
                </a:solidFill>
                <a:latin typeface="Georgia"/>
                <a:cs typeface="Georgia"/>
              </a:rPr>
              <a:t> </a:t>
            </a:r>
            <a:r>
              <a:rPr sz="2200" spc="-70" dirty="0">
                <a:solidFill>
                  <a:srgbClr val="FFFFFF"/>
                </a:solidFill>
                <a:latin typeface="Georgia"/>
                <a:cs typeface="Georgia"/>
              </a:rPr>
              <a:t>methods</a:t>
            </a:r>
            <a:r>
              <a:rPr sz="2200" spc="25" dirty="0">
                <a:solidFill>
                  <a:srgbClr val="FFFFFF"/>
                </a:solidFill>
                <a:latin typeface="Georgia"/>
                <a:cs typeface="Georgia"/>
              </a:rPr>
              <a:t> </a:t>
            </a:r>
            <a:r>
              <a:rPr sz="2200" spc="-75" dirty="0">
                <a:solidFill>
                  <a:srgbClr val="FFFFFF"/>
                </a:solidFill>
                <a:latin typeface="Georgia"/>
                <a:cs typeface="Georgia"/>
              </a:rPr>
              <a:t>perform</a:t>
            </a:r>
            <a:r>
              <a:rPr sz="2200" spc="35" dirty="0">
                <a:solidFill>
                  <a:srgbClr val="FFFFFF"/>
                </a:solidFill>
                <a:latin typeface="Georgia"/>
                <a:cs typeface="Georgia"/>
              </a:rPr>
              <a:t> </a:t>
            </a:r>
            <a:r>
              <a:rPr sz="2200" spc="-35" dirty="0">
                <a:solidFill>
                  <a:srgbClr val="FFFFFF"/>
                </a:solidFill>
                <a:latin typeface="Georgia"/>
                <a:cs typeface="Georgia"/>
              </a:rPr>
              <a:t>only</a:t>
            </a:r>
            <a:r>
              <a:rPr sz="2200" spc="35" dirty="0">
                <a:solidFill>
                  <a:srgbClr val="FFFFFF"/>
                </a:solidFill>
                <a:latin typeface="Georgia"/>
                <a:cs typeface="Georgia"/>
              </a:rPr>
              <a:t> </a:t>
            </a:r>
            <a:r>
              <a:rPr sz="2200" spc="-85" dirty="0">
                <a:solidFill>
                  <a:srgbClr val="FFFFFF"/>
                </a:solidFill>
                <a:latin typeface="Georgia"/>
                <a:cs typeface="Georgia"/>
              </a:rPr>
              <a:t>string </a:t>
            </a:r>
            <a:r>
              <a:rPr sz="2200" spc="-80" dirty="0">
                <a:solidFill>
                  <a:srgbClr val="FFFFFF"/>
                </a:solidFill>
                <a:latin typeface="Georgia"/>
                <a:cs typeface="Georgia"/>
              </a:rPr>
              <a:t> </a:t>
            </a:r>
            <a:r>
              <a:rPr sz="2200" spc="-70" dirty="0">
                <a:solidFill>
                  <a:srgbClr val="FFFFFF"/>
                </a:solidFill>
                <a:latin typeface="Georgia"/>
                <a:cs typeface="Georgia"/>
              </a:rPr>
              <a:t>transformations</a:t>
            </a:r>
            <a:endParaRPr sz="2200">
              <a:latin typeface="Georgia"/>
              <a:cs typeface="Georgia"/>
            </a:endParaRPr>
          </a:p>
        </p:txBody>
      </p:sp>
      <p:grpSp>
        <p:nvGrpSpPr>
          <p:cNvPr id="10" name="object 10"/>
          <p:cNvGrpSpPr/>
          <p:nvPr/>
        </p:nvGrpSpPr>
        <p:grpSpPr>
          <a:xfrm>
            <a:off x="778906" y="3236667"/>
            <a:ext cx="7790180" cy="2327910"/>
            <a:chOff x="778906" y="3236667"/>
            <a:chExt cx="7790180" cy="2327910"/>
          </a:xfrm>
        </p:grpSpPr>
        <p:sp>
          <p:nvSpPr>
            <p:cNvPr id="11" name="object 11"/>
            <p:cNvSpPr/>
            <p:nvPr/>
          </p:nvSpPr>
          <p:spPr>
            <a:xfrm>
              <a:off x="788431" y="3246192"/>
              <a:ext cx="7771130" cy="2308860"/>
            </a:xfrm>
            <a:custGeom>
              <a:avLst/>
              <a:gdLst/>
              <a:ahLst/>
              <a:cxnLst/>
              <a:rect l="l" t="t" r="r" b="b"/>
              <a:pathLst>
                <a:path w="7771130" h="2308860">
                  <a:moveTo>
                    <a:pt x="7770811" y="0"/>
                  </a:moveTo>
                  <a:lnTo>
                    <a:pt x="0" y="0"/>
                  </a:lnTo>
                  <a:lnTo>
                    <a:pt x="0" y="2308324"/>
                  </a:lnTo>
                  <a:lnTo>
                    <a:pt x="7770811" y="2308324"/>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246192"/>
              <a:ext cx="7771130" cy="2308860"/>
            </a:xfrm>
            <a:custGeom>
              <a:avLst/>
              <a:gdLst/>
              <a:ahLst/>
              <a:cxnLst/>
              <a:rect l="l" t="t" r="r" b="b"/>
              <a:pathLst>
                <a:path w="7771130" h="2308860">
                  <a:moveTo>
                    <a:pt x="0" y="0"/>
                  </a:moveTo>
                  <a:lnTo>
                    <a:pt x="7770810" y="0"/>
                  </a:lnTo>
                  <a:lnTo>
                    <a:pt x="7770810" y="2308323"/>
                  </a:lnTo>
                  <a:lnTo>
                    <a:pt x="0" y="2308323"/>
                  </a:lnTo>
                  <a:lnTo>
                    <a:pt x="0" y="0"/>
                  </a:lnTo>
                  <a:close/>
                </a:path>
              </a:pathLst>
            </a:custGeom>
            <a:ln w="19049">
              <a:solidFill>
                <a:srgbClr val="000000"/>
              </a:solidFill>
            </a:ln>
          </p:spPr>
          <p:txBody>
            <a:bodyPr wrap="square" lIns="0" tIns="0" rIns="0" bIns="0" rtlCol="0"/>
            <a:lstStyle/>
            <a:p>
              <a:endParaRPr/>
            </a:p>
          </p:txBody>
        </p:sp>
      </p:grpSp>
      <p:sp>
        <p:nvSpPr>
          <p:cNvPr id="13" name="object 13"/>
          <p:cNvSpPr txBox="1">
            <a:spLocks noGrp="1"/>
          </p:cNvSpPr>
          <p:nvPr>
            <p:ph type="body" idx="1"/>
          </p:nvPr>
        </p:nvSpPr>
        <p:spPr>
          <a:prstGeom prst="rect">
            <a:avLst/>
          </a:prstGeom>
        </p:spPr>
        <p:txBody>
          <a:bodyPr vert="horz" wrap="square" lIns="0" tIns="583806" rIns="0" bIns="0" rtlCol="0">
            <a:spAutoFit/>
          </a:bodyPr>
          <a:lstStyle/>
          <a:p>
            <a:pPr marL="295275">
              <a:lnSpc>
                <a:spcPts val="2130"/>
              </a:lnSpc>
              <a:spcBef>
                <a:spcPts val="359"/>
              </a:spcBef>
              <a:tabLst>
                <a:tab pos="843915" algn="l"/>
                <a:tab pos="1666875" algn="l"/>
              </a:tabLst>
            </a:pPr>
            <a:r>
              <a:rPr b="1" dirty="0">
                <a:solidFill>
                  <a:srgbClr val="0F7001"/>
                </a:solidFill>
                <a:latin typeface="Courier New"/>
                <a:cs typeface="Courier New"/>
              </a:rPr>
              <a:t>var	</a:t>
            </a:r>
            <a:r>
              <a:rPr dirty="0"/>
              <a:t>path</a:t>
            </a:r>
            <a:r>
              <a:rPr dirty="0">
                <a:solidFill>
                  <a:srgbClr val="535353"/>
                </a:solidFill>
              </a:rPr>
              <a:t>=	</a:t>
            </a:r>
            <a:r>
              <a:rPr dirty="0"/>
              <a:t>require(</a:t>
            </a:r>
            <a:r>
              <a:rPr dirty="0">
                <a:solidFill>
                  <a:srgbClr val="A90E1A"/>
                </a:solidFill>
              </a:rPr>
              <a:t>'path'</a:t>
            </a:r>
            <a:r>
              <a:rPr dirty="0"/>
              <a:t>);</a:t>
            </a:r>
          </a:p>
          <a:p>
            <a:pPr marL="295275">
              <a:lnSpc>
                <a:spcPts val="2130"/>
              </a:lnSpc>
              <a:tabLst>
                <a:tab pos="843915" algn="l"/>
              </a:tabLst>
            </a:pPr>
            <a:r>
              <a:rPr b="1" dirty="0">
                <a:solidFill>
                  <a:srgbClr val="0F7001"/>
                </a:solidFill>
                <a:latin typeface="Courier New"/>
                <a:cs typeface="Courier New"/>
              </a:rPr>
              <a:t>var	</a:t>
            </a:r>
            <a:r>
              <a:rPr spc="-5" dirty="0"/>
              <a:t>result</a:t>
            </a:r>
            <a:r>
              <a:rPr spc="-65" dirty="0"/>
              <a:t> </a:t>
            </a:r>
            <a:r>
              <a:rPr dirty="0">
                <a:solidFill>
                  <a:srgbClr val="535353"/>
                </a:solidFill>
              </a:rPr>
              <a:t>=</a:t>
            </a:r>
            <a:r>
              <a:rPr dirty="0">
                <a:solidFill>
                  <a:srgbClr val="A90E1A"/>
                </a:solidFill>
              </a:rPr>
              <a:t>""</a:t>
            </a:r>
            <a:r>
              <a:rPr dirty="0"/>
              <a:t>;</a:t>
            </a:r>
          </a:p>
          <a:p>
            <a:pPr marL="295275" marR="263525">
              <a:lnSpc>
                <a:spcPct val="99500"/>
              </a:lnSpc>
              <a:spcBef>
                <a:spcPts val="50"/>
              </a:spcBef>
              <a:tabLst>
                <a:tab pos="1392555" algn="l"/>
                <a:tab pos="1529715" algn="l"/>
                <a:tab pos="2078355" algn="l"/>
                <a:tab pos="2352675" algn="l"/>
                <a:tab pos="4822190" algn="l"/>
                <a:tab pos="5782310" algn="l"/>
              </a:tabLst>
            </a:pPr>
            <a:r>
              <a:rPr dirty="0"/>
              <a:t>result</a:t>
            </a:r>
            <a:r>
              <a:rPr dirty="0">
                <a:solidFill>
                  <a:srgbClr val="535353"/>
                </a:solidFill>
              </a:rPr>
              <a:t>+=	</a:t>
            </a:r>
            <a:r>
              <a:rPr spc="-5" dirty="0"/>
              <a:t>path.normalize(</a:t>
            </a:r>
            <a:r>
              <a:rPr spc="-5" dirty="0">
                <a:solidFill>
                  <a:srgbClr val="A90E1A"/>
                </a:solidFill>
              </a:rPr>
              <a:t>'/foo/bar//baz/asdf/quux/..'</a:t>
            </a:r>
            <a:r>
              <a:rPr spc="-5" dirty="0"/>
              <a:t>); </a:t>
            </a:r>
            <a:r>
              <a:rPr spc="-1070" dirty="0"/>
              <a:t> </a:t>
            </a:r>
            <a:r>
              <a:rPr dirty="0"/>
              <a:t>result</a:t>
            </a:r>
            <a:r>
              <a:rPr dirty="0">
                <a:solidFill>
                  <a:srgbClr val="535353"/>
                </a:solidFill>
              </a:rPr>
              <a:t>+=</a:t>
            </a:r>
            <a:r>
              <a:rPr dirty="0">
                <a:solidFill>
                  <a:srgbClr val="A90E1A"/>
                </a:solidFill>
              </a:rPr>
              <a:t>"\n"	</a:t>
            </a:r>
            <a:r>
              <a:rPr dirty="0">
                <a:solidFill>
                  <a:srgbClr val="535353"/>
                </a:solidFill>
              </a:rPr>
              <a:t>+	</a:t>
            </a:r>
            <a:r>
              <a:rPr dirty="0"/>
              <a:t>path.join(</a:t>
            </a:r>
            <a:r>
              <a:rPr dirty="0">
                <a:solidFill>
                  <a:srgbClr val="A90E1A"/>
                </a:solidFill>
              </a:rPr>
              <a:t>'/foo'</a:t>
            </a:r>
            <a:r>
              <a:rPr dirty="0"/>
              <a:t>,	</a:t>
            </a:r>
            <a:r>
              <a:rPr dirty="0">
                <a:solidFill>
                  <a:srgbClr val="A90E1A"/>
                </a:solidFill>
              </a:rPr>
              <a:t>'bar'</a:t>
            </a:r>
            <a:r>
              <a:rPr dirty="0"/>
              <a:t>,	</a:t>
            </a:r>
            <a:r>
              <a:rPr dirty="0">
                <a:solidFill>
                  <a:srgbClr val="A90E1A"/>
                </a:solidFill>
              </a:rPr>
              <a:t>'baz/asdf'</a:t>
            </a:r>
            <a:r>
              <a:rPr dirty="0"/>
              <a:t>, </a:t>
            </a:r>
            <a:r>
              <a:rPr spc="5" dirty="0"/>
              <a:t> </a:t>
            </a:r>
            <a:r>
              <a:rPr dirty="0">
                <a:solidFill>
                  <a:srgbClr val="A90E1A"/>
                </a:solidFill>
              </a:rPr>
              <a:t>'quux'</a:t>
            </a:r>
            <a:r>
              <a:rPr dirty="0"/>
              <a:t>,	</a:t>
            </a:r>
            <a:r>
              <a:rPr dirty="0">
                <a:solidFill>
                  <a:srgbClr val="A90E1A"/>
                </a:solidFill>
              </a:rPr>
              <a:t>'..'</a:t>
            </a:r>
            <a:r>
              <a:rPr dirty="0"/>
              <a:t>);</a:t>
            </a:r>
          </a:p>
          <a:p>
            <a:pPr marL="295275">
              <a:lnSpc>
                <a:spcPts val="2100"/>
              </a:lnSpc>
              <a:tabLst>
                <a:tab pos="5370830" algn="l"/>
              </a:tabLst>
            </a:pPr>
            <a:r>
              <a:rPr spc="-5" dirty="0"/>
              <a:t>result</a:t>
            </a:r>
            <a:r>
              <a:rPr spc="-5" dirty="0">
                <a:solidFill>
                  <a:srgbClr val="535353"/>
                </a:solidFill>
              </a:rPr>
              <a:t>+=</a:t>
            </a:r>
            <a:r>
              <a:rPr spc="-5" dirty="0">
                <a:solidFill>
                  <a:srgbClr val="A90E1A"/>
                </a:solidFill>
              </a:rPr>
              <a:t>"\n"</a:t>
            </a:r>
            <a:r>
              <a:rPr spc="-5" dirty="0">
                <a:solidFill>
                  <a:srgbClr val="535353"/>
                </a:solidFill>
              </a:rPr>
              <a:t>+</a:t>
            </a:r>
            <a:r>
              <a:rPr spc="-5" dirty="0"/>
              <a:t>path.resolve(</a:t>
            </a:r>
            <a:r>
              <a:rPr spc="-5" dirty="0">
                <a:solidFill>
                  <a:srgbClr val="A90E1A"/>
                </a:solidFill>
              </a:rPr>
              <a:t>'foo/bar'</a:t>
            </a:r>
            <a:r>
              <a:rPr spc="-5" dirty="0"/>
              <a:t>,	</a:t>
            </a:r>
            <a:r>
              <a:rPr dirty="0">
                <a:solidFill>
                  <a:srgbClr val="A90E1A"/>
                </a:solidFill>
              </a:rPr>
              <a:t>'/tmp/file/'</a:t>
            </a:r>
            <a:r>
              <a:rPr dirty="0"/>
              <a:t>,</a:t>
            </a:r>
          </a:p>
          <a:p>
            <a:pPr marL="295275" marR="4653280">
              <a:lnSpc>
                <a:spcPts val="2200"/>
              </a:lnSpc>
              <a:spcBef>
                <a:spcPts val="80"/>
              </a:spcBef>
              <a:tabLst>
                <a:tab pos="1118235" algn="l"/>
              </a:tabLst>
            </a:pPr>
            <a:r>
              <a:rPr dirty="0">
                <a:solidFill>
                  <a:srgbClr val="A90E1A"/>
                </a:solidFill>
              </a:rPr>
              <a:t>'..'</a:t>
            </a:r>
            <a:r>
              <a:rPr dirty="0"/>
              <a:t>,	</a:t>
            </a:r>
            <a:r>
              <a:rPr dirty="0">
                <a:solidFill>
                  <a:srgbClr val="A90E1A"/>
                </a:solidFill>
              </a:rPr>
              <a:t>'a/../subfile'</a:t>
            </a:r>
            <a:r>
              <a:rPr dirty="0"/>
              <a:t>);  console.log(result);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4556" y="440573"/>
            <a:ext cx="2726574" cy="906087"/>
          </a:xfrm>
          <a:prstGeom prst="rect">
            <a:avLst/>
          </a:prstGeom>
        </p:spPr>
      </p:pic>
      <p:sp>
        <p:nvSpPr>
          <p:cNvPr id="3" name="object 3"/>
          <p:cNvSpPr txBox="1">
            <a:spLocks noGrp="1"/>
          </p:cNvSpPr>
          <p:nvPr>
            <p:ph type="title"/>
          </p:nvPr>
        </p:nvSpPr>
        <p:spPr>
          <a:xfrm>
            <a:off x="3283951" y="457499"/>
            <a:ext cx="2580005" cy="756920"/>
          </a:xfrm>
          <a:prstGeom prst="rect">
            <a:avLst/>
          </a:prstGeom>
        </p:spPr>
        <p:txBody>
          <a:bodyPr vert="horz" wrap="square" lIns="0" tIns="12700" rIns="0" bIns="0" rtlCol="0">
            <a:spAutoFit/>
          </a:bodyPr>
          <a:lstStyle/>
          <a:p>
            <a:pPr marL="12700">
              <a:lnSpc>
                <a:spcPct val="100000"/>
              </a:lnSpc>
              <a:spcBef>
                <a:spcPts val="100"/>
              </a:spcBef>
            </a:pPr>
            <a:r>
              <a:rPr spc="20" dirty="0"/>
              <a:t>P</a:t>
            </a:r>
            <a:r>
              <a:rPr spc="-114" dirty="0"/>
              <a:t>u</a:t>
            </a:r>
            <a:r>
              <a:rPr spc="-190" dirty="0"/>
              <a:t>n</a:t>
            </a:r>
            <a:r>
              <a:rPr spc="-60" dirty="0"/>
              <a:t>y</a:t>
            </a:r>
            <a:r>
              <a:rPr spc="-35" dirty="0"/>
              <a:t>c</a:t>
            </a:r>
            <a:r>
              <a:rPr spc="-90" dirty="0"/>
              <a:t>ode</a:t>
            </a:r>
          </a:p>
        </p:txBody>
      </p:sp>
      <p:grpSp>
        <p:nvGrpSpPr>
          <p:cNvPr id="4" name="object 4"/>
          <p:cNvGrpSpPr/>
          <p:nvPr/>
        </p:nvGrpSpPr>
        <p:grpSpPr>
          <a:xfrm>
            <a:off x="681643" y="1882832"/>
            <a:ext cx="7352665" cy="794385"/>
            <a:chOff x="681643" y="1882832"/>
            <a:chExt cx="7352665" cy="794385"/>
          </a:xfrm>
        </p:grpSpPr>
        <p:pic>
          <p:nvPicPr>
            <p:cNvPr id="5" name="object 5"/>
            <p:cNvPicPr/>
            <p:nvPr/>
          </p:nvPicPr>
          <p:blipFill>
            <a:blip r:embed="rId3" cstate="print"/>
            <a:stretch>
              <a:fillRect/>
            </a:stretch>
          </p:blipFill>
          <p:spPr>
            <a:xfrm>
              <a:off x="681643" y="1882832"/>
              <a:ext cx="7352606" cy="465512"/>
            </a:xfrm>
            <a:prstGeom prst="rect">
              <a:avLst/>
            </a:prstGeom>
          </p:spPr>
        </p:pic>
        <p:pic>
          <p:nvPicPr>
            <p:cNvPr id="6" name="object 6"/>
            <p:cNvPicPr/>
            <p:nvPr/>
          </p:nvPicPr>
          <p:blipFill>
            <a:blip r:embed="rId4" cstate="print"/>
            <a:stretch>
              <a:fillRect/>
            </a:stretch>
          </p:blipFill>
          <p:spPr>
            <a:xfrm>
              <a:off x="1043247" y="2215341"/>
              <a:ext cx="3724102"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grpSp>
        <p:nvGrpSpPr>
          <p:cNvPr id="8" name="object 8"/>
          <p:cNvGrpSpPr/>
          <p:nvPr/>
        </p:nvGrpSpPr>
        <p:grpSpPr>
          <a:xfrm>
            <a:off x="1122371" y="2999817"/>
            <a:ext cx="7819390" cy="3683000"/>
            <a:chOff x="1122371" y="2999817"/>
            <a:chExt cx="7819390" cy="3683000"/>
          </a:xfrm>
        </p:grpSpPr>
        <p:sp>
          <p:nvSpPr>
            <p:cNvPr id="9" name="object 9"/>
            <p:cNvSpPr/>
            <p:nvPr/>
          </p:nvSpPr>
          <p:spPr>
            <a:xfrm>
              <a:off x="1128721" y="3006167"/>
              <a:ext cx="7806690" cy="3657600"/>
            </a:xfrm>
            <a:custGeom>
              <a:avLst/>
              <a:gdLst/>
              <a:ahLst/>
              <a:cxnLst/>
              <a:rect l="l" t="t" r="r" b="b"/>
              <a:pathLst>
                <a:path w="7806690" h="3657600">
                  <a:moveTo>
                    <a:pt x="7806100" y="0"/>
                  </a:moveTo>
                  <a:lnTo>
                    <a:pt x="0" y="0"/>
                  </a:lnTo>
                  <a:lnTo>
                    <a:pt x="0" y="3657599"/>
                  </a:lnTo>
                  <a:lnTo>
                    <a:pt x="7806100" y="3657599"/>
                  </a:lnTo>
                  <a:lnTo>
                    <a:pt x="7806100" y="0"/>
                  </a:lnTo>
                  <a:close/>
                </a:path>
              </a:pathLst>
            </a:custGeom>
            <a:solidFill>
              <a:srgbClr val="FFFFFF"/>
            </a:solidFill>
          </p:spPr>
          <p:txBody>
            <a:bodyPr wrap="square" lIns="0" tIns="0" rIns="0" bIns="0" rtlCol="0"/>
            <a:lstStyle/>
            <a:p>
              <a:endParaRPr/>
            </a:p>
          </p:txBody>
        </p:sp>
        <p:sp>
          <p:nvSpPr>
            <p:cNvPr id="10" name="object 10"/>
            <p:cNvSpPr/>
            <p:nvPr/>
          </p:nvSpPr>
          <p:spPr>
            <a:xfrm>
              <a:off x="1128721" y="2999817"/>
              <a:ext cx="7806690" cy="3683000"/>
            </a:xfrm>
            <a:custGeom>
              <a:avLst/>
              <a:gdLst/>
              <a:ahLst/>
              <a:cxnLst/>
              <a:rect l="l" t="t" r="r" b="b"/>
              <a:pathLst>
                <a:path w="7806690" h="3683000">
                  <a:moveTo>
                    <a:pt x="0" y="0"/>
                  </a:moveTo>
                  <a:lnTo>
                    <a:pt x="0" y="3682999"/>
                  </a:lnTo>
                </a:path>
                <a:path w="7806690" h="3683000">
                  <a:moveTo>
                    <a:pt x="7806100" y="0"/>
                  </a:moveTo>
                  <a:lnTo>
                    <a:pt x="7806100" y="3682999"/>
                  </a:lnTo>
                </a:path>
              </a:pathLst>
            </a:custGeom>
            <a:ln w="12699">
              <a:solidFill>
                <a:srgbClr val="FFFFFF"/>
              </a:solidFill>
            </a:ln>
          </p:spPr>
          <p:txBody>
            <a:bodyPr wrap="square" lIns="0" tIns="0" rIns="0" bIns="0" rtlCol="0"/>
            <a:lstStyle/>
            <a:p>
              <a:endParaRPr/>
            </a:p>
          </p:txBody>
        </p:sp>
        <p:sp>
          <p:nvSpPr>
            <p:cNvPr id="11" name="object 11"/>
            <p:cNvSpPr/>
            <p:nvPr/>
          </p:nvSpPr>
          <p:spPr>
            <a:xfrm>
              <a:off x="1122371" y="2999817"/>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1122371" y="6663767"/>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13" name="object 13"/>
          <p:cNvSpPr txBox="1"/>
          <p:nvPr/>
        </p:nvSpPr>
        <p:spPr>
          <a:xfrm>
            <a:off x="1107439" y="1902161"/>
            <a:ext cx="7533640" cy="4727575"/>
          </a:xfrm>
          <a:prstGeom prst="rect">
            <a:avLst/>
          </a:prstGeom>
        </p:spPr>
        <p:txBody>
          <a:bodyPr vert="horz" wrap="square" lIns="0" tIns="27939" rIns="0" bIns="0" rtlCol="0">
            <a:spAutoFit/>
          </a:bodyPr>
          <a:lstStyle/>
          <a:p>
            <a:pPr marL="12700" marR="698500">
              <a:lnSpc>
                <a:spcPts val="2600"/>
              </a:lnSpc>
              <a:spcBef>
                <a:spcPts val="219"/>
              </a:spcBef>
            </a:pPr>
            <a:r>
              <a:rPr sz="2200" spc="-30" dirty="0">
                <a:solidFill>
                  <a:srgbClr val="FFFFFF"/>
                </a:solidFill>
                <a:latin typeface="Georgia"/>
                <a:cs typeface="Georgia"/>
              </a:rPr>
              <a:t>Library</a:t>
            </a:r>
            <a:r>
              <a:rPr sz="2200" spc="30"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70" dirty="0">
                <a:solidFill>
                  <a:srgbClr val="FFFFFF"/>
                </a:solidFill>
                <a:latin typeface="Georgia"/>
                <a:cs typeface="Georgia"/>
              </a:rPr>
              <a:t>convert</a:t>
            </a:r>
            <a:r>
              <a:rPr sz="2200" spc="30" dirty="0">
                <a:solidFill>
                  <a:srgbClr val="FFFFFF"/>
                </a:solidFill>
                <a:latin typeface="Georgia"/>
                <a:cs typeface="Georgia"/>
              </a:rPr>
              <a:t> </a:t>
            </a:r>
            <a:r>
              <a:rPr sz="2200" spc="-80" dirty="0">
                <a:solidFill>
                  <a:srgbClr val="FFFFFF"/>
                </a:solidFill>
                <a:latin typeface="Georgia"/>
                <a:cs typeface="Georgia"/>
              </a:rPr>
              <a:t>standard</a:t>
            </a:r>
            <a:r>
              <a:rPr sz="2200" spc="30" dirty="0">
                <a:solidFill>
                  <a:srgbClr val="FFFFFF"/>
                </a:solidFill>
                <a:latin typeface="Georgia"/>
                <a:cs typeface="Georgia"/>
              </a:rPr>
              <a:t> </a:t>
            </a:r>
            <a:r>
              <a:rPr sz="2200" spc="-65" dirty="0">
                <a:solidFill>
                  <a:srgbClr val="FFFFFF"/>
                </a:solidFill>
                <a:latin typeface="Georgia"/>
                <a:cs typeface="Georgia"/>
              </a:rPr>
              <a:t>character</a:t>
            </a:r>
            <a:r>
              <a:rPr sz="2200" spc="35" dirty="0">
                <a:solidFill>
                  <a:srgbClr val="FFFFFF"/>
                </a:solidFill>
                <a:latin typeface="Georgia"/>
                <a:cs typeface="Georgia"/>
              </a:rPr>
              <a:t> </a:t>
            </a:r>
            <a:r>
              <a:rPr sz="2200" spc="-35" dirty="0">
                <a:solidFill>
                  <a:srgbClr val="FFFFFF"/>
                </a:solidFill>
                <a:latin typeface="Georgia"/>
                <a:cs typeface="Georgia"/>
              </a:rPr>
              <a:t>code</a:t>
            </a:r>
            <a:r>
              <a:rPr sz="2200" spc="3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65" dirty="0">
                <a:solidFill>
                  <a:srgbClr val="FFFFFF"/>
                </a:solidFill>
                <a:latin typeface="Georgia"/>
                <a:cs typeface="Georgia"/>
              </a:rPr>
              <a:t>readable</a:t>
            </a:r>
            <a:r>
              <a:rPr sz="2200" spc="30" dirty="0">
                <a:solidFill>
                  <a:srgbClr val="FFFFFF"/>
                </a:solidFill>
                <a:latin typeface="Georgia"/>
                <a:cs typeface="Georgia"/>
              </a:rPr>
              <a:t> </a:t>
            </a:r>
            <a:r>
              <a:rPr sz="2200" spc="-60" dirty="0">
                <a:solidFill>
                  <a:srgbClr val="FFFFFF"/>
                </a:solidFill>
                <a:latin typeface="Georgia"/>
                <a:cs typeface="Georgia"/>
              </a:rPr>
              <a:t>or </a:t>
            </a:r>
            <a:r>
              <a:rPr sz="2200" spc="-515" dirty="0">
                <a:solidFill>
                  <a:srgbClr val="FFFFFF"/>
                </a:solidFill>
                <a:latin typeface="Georgia"/>
                <a:cs typeface="Georgia"/>
              </a:rPr>
              <a:t> </a:t>
            </a:r>
            <a:r>
              <a:rPr sz="2200" spc="-70" dirty="0">
                <a:solidFill>
                  <a:srgbClr val="FFFFFF"/>
                </a:solidFill>
                <a:latin typeface="Georgia"/>
                <a:cs typeface="Georgia"/>
              </a:rPr>
              <a:t>convert</a:t>
            </a:r>
            <a:r>
              <a:rPr sz="2200" spc="25" dirty="0">
                <a:solidFill>
                  <a:srgbClr val="FFFFFF"/>
                </a:solidFill>
                <a:latin typeface="Georgia"/>
                <a:cs typeface="Georgia"/>
              </a:rPr>
              <a:t> </a:t>
            </a:r>
            <a:r>
              <a:rPr sz="2200" spc="-60" dirty="0">
                <a:solidFill>
                  <a:srgbClr val="FFFFFF"/>
                </a:solidFill>
                <a:latin typeface="Georgia"/>
                <a:cs typeface="Georgia"/>
              </a:rPr>
              <a:t>back</a:t>
            </a:r>
            <a:r>
              <a:rPr sz="2200" spc="3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80" dirty="0">
                <a:solidFill>
                  <a:srgbClr val="FFFFFF"/>
                </a:solidFill>
                <a:latin typeface="Georgia"/>
                <a:cs typeface="Georgia"/>
              </a:rPr>
              <a:t>standard</a:t>
            </a:r>
            <a:r>
              <a:rPr sz="2200" spc="30" dirty="0">
                <a:solidFill>
                  <a:srgbClr val="FFFFFF"/>
                </a:solidFill>
                <a:latin typeface="Georgia"/>
                <a:cs typeface="Georgia"/>
              </a:rPr>
              <a:t> </a:t>
            </a:r>
            <a:r>
              <a:rPr sz="2200" spc="-45" dirty="0">
                <a:solidFill>
                  <a:srgbClr val="FFFFFF"/>
                </a:solidFill>
                <a:latin typeface="Georgia"/>
                <a:cs typeface="Georgia"/>
              </a:rPr>
              <a:t>code.</a:t>
            </a:r>
            <a:endParaRPr sz="2200">
              <a:latin typeface="Georgia"/>
              <a:cs typeface="Georgia"/>
            </a:endParaRPr>
          </a:p>
          <a:p>
            <a:pPr>
              <a:lnSpc>
                <a:spcPct val="100000"/>
              </a:lnSpc>
            </a:pPr>
            <a:endParaRPr sz="3250">
              <a:latin typeface="Georgia"/>
              <a:cs typeface="Georgia"/>
            </a:endParaRPr>
          </a:p>
          <a:p>
            <a:pPr marL="112395" marR="5080">
              <a:lnSpc>
                <a:spcPct val="97100"/>
              </a:lnSpc>
              <a:tabLst>
                <a:tab pos="661035" algn="l"/>
                <a:tab pos="1895475" algn="l"/>
                <a:tab pos="2169795" algn="l"/>
              </a:tabLst>
            </a:pPr>
            <a:r>
              <a:rPr sz="1800" b="1" dirty="0">
                <a:solidFill>
                  <a:srgbClr val="0F7001"/>
                </a:solidFill>
                <a:latin typeface="Courier New"/>
                <a:cs typeface="Courier New"/>
              </a:rPr>
              <a:t>var	</a:t>
            </a:r>
            <a:r>
              <a:rPr sz="1800" dirty="0">
                <a:solidFill>
                  <a:srgbClr val="262626"/>
                </a:solidFill>
                <a:latin typeface="Courier New"/>
                <a:cs typeface="Courier New"/>
              </a:rPr>
              <a:t>punycode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'punycode'</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spc="-5" dirty="0">
                <a:solidFill>
                  <a:srgbClr val="262626"/>
                </a:solidFill>
                <a:latin typeface="Courier New"/>
                <a:cs typeface="Courier New"/>
              </a:rPr>
              <a:t>console.log(punycode.decode(</a:t>
            </a:r>
            <a:r>
              <a:rPr sz="1800" spc="-5" dirty="0">
                <a:solidFill>
                  <a:srgbClr val="A90E1A"/>
                </a:solidFill>
                <a:latin typeface="Courier New"/>
                <a:cs typeface="Courier New"/>
              </a:rPr>
              <a:t>'maana-pta'</a:t>
            </a:r>
            <a:r>
              <a:rPr sz="1800" spc="-5" dirty="0">
                <a:solidFill>
                  <a:srgbClr val="262626"/>
                </a:solidFill>
                <a:latin typeface="Courier New"/>
                <a:cs typeface="Courier New"/>
              </a:rPr>
              <a:t>));</a:t>
            </a:r>
            <a:r>
              <a:rPr sz="1800" spc="45" dirty="0">
                <a:solidFill>
                  <a:srgbClr val="262626"/>
                </a:solidFill>
                <a:latin typeface="Courier New"/>
                <a:cs typeface="Courier New"/>
              </a:rPr>
              <a:t> </a:t>
            </a:r>
            <a:r>
              <a:rPr sz="1850" i="1" spc="-35" dirty="0">
                <a:solidFill>
                  <a:srgbClr val="336E6D"/>
                </a:solidFill>
                <a:latin typeface="Courier New"/>
                <a:cs typeface="Courier New"/>
              </a:rPr>
              <a:t>//</a:t>
            </a:r>
            <a:r>
              <a:rPr sz="1850" i="1" spc="15" dirty="0">
                <a:solidFill>
                  <a:srgbClr val="336E6D"/>
                </a:solidFill>
                <a:latin typeface="Courier New"/>
                <a:cs typeface="Courier New"/>
              </a:rPr>
              <a:t> </a:t>
            </a:r>
            <a:r>
              <a:rPr sz="1850" i="1" spc="-30" dirty="0">
                <a:solidFill>
                  <a:srgbClr val="336E6D"/>
                </a:solidFill>
                <a:latin typeface="Courier New"/>
                <a:cs typeface="Courier New"/>
              </a:rPr>
              <a:t>'mañana' </a:t>
            </a:r>
            <a:r>
              <a:rPr sz="1850" i="1" spc="-1095" dirty="0">
                <a:solidFill>
                  <a:srgbClr val="336E6D"/>
                </a:solidFill>
                <a:latin typeface="Courier New"/>
                <a:cs typeface="Courier New"/>
              </a:rPr>
              <a:t> </a:t>
            </a:r>
            <a:r>
              <a:rPr sz="1800" spc="-5" dirty="0">
                <a:solidFill>
                  <a:srgbClr val="262626"/>
                </a:solidFill>
                <a:latin typeface="Courier New"/>
                <a:cs typeface="Courier New"/>
              </a:rPr>
              <a:t>punycode.decode(</a:t>
            </a:r>
            <a:r>
              <a:rPr sz="1800" spc="-5" dirty="0">
                <a:solidFill>
                  <a:srgbClr val="A90E1A"/>
                </a:solidFill>
                <a:latin typeface="Courier New"/>
                <a:cs typeface="Courier New"/>
              </a:rPr>
              <a:t>'--dqo34k'</a:t>
            </a:r>
            <a:r>
              <a:rPr sz="1800" spc="-5" dirty="0">
                <a:solidFill>
                  <a:srgbClr val="262626"/>
                </a:solidFill>
                <a:latin typeface="Courier New"/>
                <a:cs typeface="Courier New"/>
              </a:rPr>
              <a:t>);</a:t>
            </a:r>
            <a:r>
              <a:rPr sz="1800" dirty="0">
                <a:solidFill>
                  <a:srgbClr val="262626"/>
                </a:solidFill>
                <a:latin typeface="Courier New"/>
                <a:cs typeface="Courier New"/>
              </a:rPr>
              <a:t> </a:t>
            </a:r>
            <a:r>
              <a:rPr sz="1850" i="1" spc="-35" dirty="0">
                <a:solidFill>
                  <a:srgbClr val="336E6D"/>
                </a:solidFill>
                <a:latin typeface="Courier New"/>
                <a:cs typeface="Courier New"/>
              </a:rPr>
              <a:t>//</a:t>
            </a:r>
            <a:r>
              <a:rPr sz="1850" i="1" spc="-30" dirty="0">
                <a:solidFill>
                  <a:srgbClr val="336E6D"/>
                </a:solidFill>
                <a:latin typeface="Courier New"/>
                <a:cs typeface="Courier New"/>
              </a:rPr>
              <a:t> </a:t>
            </a:r>
            <a:r>
              <a:rPr sz="1850" i="1" spc="-40" dirty="0">
                <a:solidFill>
                  <a:srgbClr val="336E6D"/>
                </a:solidFill>
                <a:latin typeface="Courier New"/>
                <a:cs typeface="Courier New"/>
              </a:rPr>
              <a:t>'</a:t>
            </a:r>
            <a:r>
              <a:rPr sz="1850" spc="-40" dirty="0">
                <a:solidFill>
                  <a:srgbClr val="408080"/>
                </a:solidFill>
                <a:latin typeface="MS PGothic"/>
                <a:cs typeface="MS PGothic"/>
              </a:rPr>
              <a:t>☃</a:t>
            </a:r>
            <a:r>
              <a:rPr sz="1850" i="1" spc="-40" dirty="0">
                <a:solidFill>
                  <a:srgbClr val="336E6D"/>
                </a:solidFill>
                <a:latin typeface="Courier New"/>
                <a:cs typeface="Courier New"/>
              </a:rPr>
              <a:t>-</a:t>
            </a:r>
            <a:r>
              <a:rPr sz="1850" spc="-40" dirty="0">
                <a:solidFill>
                  <a:srgbClr val="408080"/>
                </a:solidFill>
                <a:latin typeface="MS PGothic"/>
                <a:cs typeface="MS PGothic"/>
              </a:rPr>
              <a:t>⌘</a:t>
            </a:r>
            <a:r>
              <a:rPr sz="1850" i="1" spc="-40" dirty="0">
                <a:solidFill>
                  <a:srgbClr val="336E6D"/>
                </a:solidFill>
                <a:latin typeface="Courier New"/>
                <a:cs typeface="Courier New"/>
              </a:rPr>
              <a:t>'</a:t>
            </a:r>
            <a:endParaRPr sz="1850">
              <a:latin typeface="Courier New"/>
              <a:cs typeface="Courier New"/>
            </a:endParaRPr>
          </a:p>
          <a:p>
            <a:pPr marL="112395">
              <a:lnSpc>
                <a:spcPts val="2090"/>
              </a:lnSpc>
            </a:pPr>
            <a:r>
              <a:rPr sz="1850" i="1" spc="-35" dirty="0">
                <a:solidFill>
                  <a:srgbClr val="336E6D"/>
                </a:solidFill>
                <a:latin typeface="Courier New"/>
                <a:cs typeface="Courier New"/>
              </a:rPr>
              <a:t>//</a:t>
            </a:r>
            <a:r>
              <a:rPr sz="1850" i="1" spc="-55" dirty="0">
                <a:solidFill>
                  <a:srgbClr val="336E6D"/>
                </a:solidFill>
                <a:latin typeface="Courier New"/>
                <a:cs typeface="Courier New"/>
              </a:rPr>
              <a:t> </a:t>
            </a:r>
            <a:r>
              <a:rPr sz="1850" i="1" spc="-35" dirty="0">
                <a:solidFill>
                  <a:srgbClr val="336E6D"/>
                </a:solidFill>
                <a:latin typeface="Courier New"/>
                <a:cs typeface="Courier New"/>
              </a:rPr>
              <a:t>encode</a:t>
            </a:r>
            <a:r>
              <a:rPr sz="1850" i="1" spc="-55" dirty="0">
                <a:solidFill>
                  <a:srgbClr val="336E6D"/>
                </a:solidFill>
                <a:latin typeface="Courier New"/>
                <a:cs typeface="Courier New"/>
              </a:rPr>
              <a:t> </a:t>
            </a:r>
            <a:r>
              <a:rPr sz="1850" i="1" spc="-35" dirty="0">
                <a:solidFill>
                  <a:srgbClr val="336E6D"/>
                </a:solidFill>
                <a:latin typeface="Courier New"/>
                <a:cs typeface="Courier New"/>
              </a:rPr>
              <a:t>domain</a:t>
            </a:r>
            <a:r>
              <a:rPr sz="1850" i="1" spc="-50" dirty="0">
                <a:solidFill>
                  <a:srgbClr val="336E6D"/>
                </a:solidFill>
                <a:latin typeface="Courier New"/>
                <a:cs typeface="Courier New"/>
              </a:rPr>
              <a:t> </a:t>
            </a:r>
            <a:r>
              <a:rPr sz="1850" i="1" spc="-35" dirty="0">
                <a:solidFill>
                  <a:srgbClr val="336E6D"/>
                </a:solidFill>
                <a:latin typeface="Courier New"/>
                <a:cs typeface="Courier New"/>
              </a:rPr>
              <a:t>name</a:t>
            </a:r>
            <a:r>
              <a:rPr sz="1850" i="1" spc="-55" dirty="0">
                <a:solidFill>
                  <a:srgbClr val="336E6D"/>
                </a:solidFill>
                <a:latin typeface="Courier New"/>
                <a:cs typeface="Courier New"/>
              </a:rPr>
              <a:t> </a:t>
            </a:r>
            <a:r>
              <a:rPr sz="1850" i="1" spc="-30" dirty="0">
                <a:solidFill>
                  <a:srgbClr val="336E6D"/>
                </a:solidFill>
                <a:latin typeface="Courier New"/>
                <a:cs typeface="Courier New"/>
              </a:rPr>
              <a:t>parts</a:t>
            </a:r>
            <a:endParaRPr sz="1850">
              <a:latin typeface="Courier New"/>
              <a:cs typeface="Courier New"/>
            </a:endParaRPr>
          </a:p>
          <a:p>
            <a:pPr marL="112395">
              <a:lnSpc>
                <a:spcPts val="2150"/>
              </a:lnSpc>
            </a:pPr>
            <a:r>
              <a:rPr sz="1800" spc="-5" dirty="0">
                <a:solidFill>
                  <a:srgbClr val="262626"/>
                </a:solidFill>
                <a:latin typeface="Courier New"/>
                <a:cs typeface="Courier New"/>
              </a:rPr>
              <a:t>punycode.encode(</a:t>
            </a:r>
            <a:r>
              <a:rPr sz="1800" spc="-5" dirty="0">
                <a:solidFill>
                  <a:srgbClr val="A90E1A"/>
                </a:solidFill>
                <a:latin typeface="Courier New"/>
                <a:cs typeface="Courier New"/>
              </a:rPr>
              <a:t>'mañana'</a:t>
            </a:r>
            <a:r>
              <a:rPr sz="1800" spc="-5" dirty="0">
                <a:solidFill>
                  <a:srgbClr val="262626"/>
                </a:solidFill>
                <a:latin typeface="Courier New"/>
                <a:cs typeface="Courier New"/>
              </a:rPr>
              <a:t>);</a:t>
            </a:r>
            <a:r>
              <a:rPr sz="1800" spc="5" dirty="0">
                <a:solidFill>
                  <a:srgbClr val="262626"/>
                </a:solidFill>
                <a:latin typeface="Courier New"/>
                <a:cs typeface="Courier New"/>
              </a:rPr>
              <a:t> </a:t>
            </a:r>
            <a:r>
              <a:rPr sz="1850" i="1" spc="-35" dirty="0">
                <a:solidFill>
                  <a:srgbClr val="336E6D"/>
                </a:solidFill>
                <a:latin typeface="Courier New"/>
                <a:cs typeface="Courier New"/>
              </a:rPr>
              <a:t>//</a:t>
            </a:r>
            <a:r>
              <a:rPr sz="1850" i="1" spc="-25" dirty="0">
                <a:solidFill>
                  <a:srgbClr val="336E6D"/>
                </a:solidFill>
                <a:latin typeface="Courier New"/>
                <a:cs typeface="Courier New"/>
              </a:rPr>
              <a:t> </a:t>
            </a:r>
            <a:r>
              <a:rPr sz="1850" i="1" spc="-30" dirty="0">
                <a:solidFill>
                  <a:srgbClr val="336E6D"/>
                </a:solidFill>
                <a:latin typeface="Courier New"/>
                <a:cs typeface="Courier New"/>
              </a:rPr>
              <a:t>'maana-pta'</a:t>
            </a:r>
            <a:endParaRPr sz="1850">
              <a:latin typeface="Courier New"/>
              <a:cs typeface="Courier New"/>
            </a:endParaRPr>
          </a:p>
          <a:p>
            <a:pPr marL="112395">
              <a:lnSpc>
                <a:spcPts val="2150"/>
              </a:lnSpc>
            </a:pPr>
            <a:r>
              <a:rPr sz="1800" spc="-5" dirty="0">
                <a:solidFill>
                  <a:srgbClr val="262626"/>
                </a:solidFill>
                <a:latin typeface="Courier New"/>
                <a:cs typeface="Courier New"/>
              </a:rPr>
              <a:t>punycode.encode(</a:t>
            </a:r>
            <a:r>
              <a:rPr sz="1800" spc="-5" dirty="0">
                <a:solidFill>
                  <a:srgbClr val="A90E1A"/>
                </a:solidFill>
                <a:latin typeface="Courier New"/>
                <a:cs typeface="Courier New"/>
              </a:rPr>
              <a:t>'</a:t>
            </a:r>
            <a:r>
              <a:rPr sz="1800" spc="-5" dirty="0">
                <a:solidFill>
                  <a:srgbClr val="BA2121"/>
                </a:solidFill>
                <a:latin typeface="MS PGothic"/>
                <a:cs typeface="MS PGothic"/>
              </a:rPr>
              <a:t>☃</a:t>
            </a:r>
            <a:r>
              <a:rPr sz="1800" spc="-5" dirty="0">
                <a:solidFill>
                  <a:srgbClr val="A90E1A"/>
                </a:solidFill>
                <a:latin typeface="Courier New"/>
                <a:cs typeface="Courier New"/>
              </a:rPr>
              <a:t>-</a:t>
            </a:r>
            <a:r>
              <a:rPr sz="1800" spc="-5" dirty="0">
                <a:solidFill>
                  <a:srgbClr val="BA2121"/>
                </a:solidFill>
                <a:latin typeface="MS PGothic"/>
                <a:cs typeface="MS PGothic"/>
              </a:rPr>
              <a:t>⌘</a:t>
            </a:r>
            <a:r>
              <a:rPr sz="1800" spc="-5" dirty="0">
                <a:solidFill>
                  <a:srgbClr val="A90E1A"/>
                </a:solidFill>
                <a:latin typeface="Courier New"/>
                <a:cs typeface="Courier New"/>
              </a:rPr>
              <a:t>'</a:t>
            </a:r>
            <a:r>
              <a:rPr sz="1800" spc="-5" dirty="0">
                <a:solidFill>
                  <a:srgbClr val="262626"/>
                </a:solidFill>
                <a:latin typeface="Courier New"/>
                <a:cs typeface="Courier New"/>
              </a:rPr>
              <a:t>);</a:t>
            </a:r>
            <a:r>
              <a:rPr sz="1800" dirty="0">
                <a:solidFill>
                  <a:srgbClr val="262626"/>
                </a:solidFill>
                <a:latin typeface="Courier New"/>
                <a:cs typeface="Courier New"/>
              </a:rPr>
              <a:t> </a:t>
            </a:r>
            <a:r>
              <a:rPr sz="1850" i="1" spc="-35" dirty="0">
                <a:solidFill>
                  <a:srgbClr val="336E6D"/>
                </a:solidFill>
                <a:latin typeface="Courier New"/>
                <a:cs typeface="Courier New"/>
              </a:rPr>
              <a:t>//</a:t>
            </a:r>
            <a:r>
              <a:rPr sz="1850" i="1" spc="-30" dirty="0">
                <a:solidFill>
                  <a:srgbClr val="336E6D"/>
                </a:solidFill>
                <a:latin typeface="Courier New"/>
                <a:cs typeface="Courier New"/>
              </a:rPr>
              <a:t> '--dqo34k'</a:t>
            </a:r>
            <a:endParaRPr sz="1850">
              <a:latin typeface="Courier New"/>
              <a:cs typeface="Courier New"/>
            </a:endParaRPr>
          </a:p>
          <a:p>
            <a:pPr marL="112395" marR="1513840">
              <a:lnSpc>
                <a:spcPct val="96800"/>
              </a:lnSpc>
              <a:spcBef>
                <a:spcPts val="60"/>
              </a:spcBef>
            </a:pPr>
            <a:r>
              <a:rPr sz="1850" i="1" spc="-35" dirty="0">
                <a:solidFill>
                  <a:srgbClr val="336E6D"/>
                </a:solidFill>
                <a:latin typeface="Courier New"/>
                <a:cs typeface="Courier New"/>
              </a:rPr>
              <a:t>// decode domain </a:t>
            </a:r>
            <a:r>
              <a:rPr sz="1850" i="1" spc="-30" dirty="0">
                <a:solidFill>
                  <a:srgbClr val="336E6D"/>
                </a:solidFill>
                <a:latin typeface="Courier New"/>
                <a:cs typeface="Courier New"/>
              </a:rPr>
              <a:t>names </a:t>
            </a:r>
            <a:r>
              <a:rPr sz="1850" i="1" spc="-25" dirty="0">
                <a:solidFill>
                  <a:srgbClr val="336E6D"/>
                </a:solidFill>
                <a:latin typeface="Courier New"/>
                <a:cs typeface="Courier New"/>
              </a:rPr>
              <a:t> </a:t>
            </a:r>
            <a:r>
              <a:rPr sz="1800" spc="-5" dirty="0">
                <a:solidFill>
                  <a:srgbClr val="262626"/>
                </a:solidFill>
                <a:latin typeface="Courier New"/>
                <a:cs typeface="Courier New"/>
              </a:rPr>
              <a:t>punycode.toUnicode(</a:t>
            </a:r>
            <a:r>
              <a:rPr sz="1800" spc="-5" dirty="0">
                <a:solidFill>
                  <a:srgbClr val="A90E1A"/>
                </a:solidFill>
                <a:latin typeface="Courier New"/>
                <a:cs typeface="Courier New"/>
              </a:rPr>
              <a:t>'xn--maana-pta.com'</a:t>
            </a:r>
            <a:r>
              <a:rPr sz="1800" spc="-5" dirty="0">
                <a:solidFill>
                  <a:srgbClr val="262626"/>
                </a:solidFill>
                <a:latin typeface="Courier New"/>
                <a:cs typeface="Courier New"/>
              </a:rPr>
              <a:t>);</a:t>
            </a:r>
            <a:r>
              <a:rPr sz="1800" spc="80" dirty="0">
                <a:solidFill>
                  <a:srgbClr val="262626"/>
                </a:solidFill>
                <a:latin typeface="Courier New"/>
                <a:cs typeface="Courier New"/>
              </a:rPr>
              <a:t> </a:t>
            </a:r>
            <a:r>
              <a:rPr sz="1850" i="1" spc="-35" dirty="0">
                <a:solidFill>
                  <a:srgbClr val="336E6D"/>
                </a:solidFill>
                <a:latin typeface="Courier New"/>
                <a:cs typeface="Courier New"/>
              </a:rPr>
              <a:t>// </a:t>
            </a:r>
            <a:r>
              <a:rPr sz="1850" i="1" spc="-1095" dirty="0">
                <a:solidFill>
                  <a:srgbClr val="336E6D"/>
                </a:solidFill>
                <a:latin typeface="Courier New"/>
                <a:cs typeface="Courier New"/>
              </a:rPr>
              <a:t> </a:t>
            </a:r>
            <a:r>
              <a:rPr sz="1850" i="1" spc="-30" dirty="0">
                <a:solidFill>
                  <a:srgbClr val="336E6D"/>
                </a:solidFill>
                <a:latin typeface="Courier New"/>
                <a:cs typeface="Courier New"/>
              </a:rPr>
              <a:t>'mañana.com'</a:t>
            </a:r>
            <a:endParaRPr sz="1850">
              <a:latin typeface="Courier New"/>
              <a:cs typeface="Courier New"/>
            </a:endParaRPr>
          </a:p>
          <a:p>
            <a:pPr marL="112395">
              <a:lnSpc>
                <a:spcPts val="2190"/>
              </a:lnSpc>
            </a:pPr>
            <a:r>
              <a:rPr sz="1800" spc="-5" dirty="0">
                <a:solidFill>
                  <a:srgbClr val="262626"/>
                </a:solidFill>
                <a:latin typeface="Courier New"/>
                <a:cs typeface="Courier New"/>
              </a:rPr>
              <a:t>punycode.toUnicode(</a:t>
            </a:r>
            <a:r>
              <a:rPr sz="1800" spc="-5" dirty="0">
                <a:solidFill>
                  <a:srgbClr val="A90E1A"/>
                </a:solidFill>
                <a:latin typeface="Courier New"/>
                <a:cs typeface="Courier New"/>
              </a:rPr>
              <a:t>'xn----dqo34k.com'</a:t>
            </a:r>
            <a:r>
              <a:rPr sz="1800" spc="-5" dirty="0">
                <a:solidFill>
                  <a:srgbClr val="262626"/>
                </a:solidFill>
                <a:latin typeface="Courier New"/>
                <a:cs typeface="Courier New"/>
              </a:rPr>
              <a:t>);</a:t>
            </a:r>
            <a:r>
              <a:rPr sz="1800" spc="35" dirty="0">
                <a:solidFill>
                  <a:srgbClr val="262626"/>
                </a:solidFill>
                <a:latin typeface="Courier New"/>
                <a:cs typeface="Courier New"/>
              </a:rPr>
              <a:t> </a:t>
            </a:r>
            <a:r>
              <a:rPr sz="1850" i="1" spc="-35" dirty="0">
                <a:solidFill>
                  <a:srgbClr val="336E6D"/>
                </a:solidFill>
                <a:latin typeface="Courier New"/>
                <a:cs typeface="Courier New"/>
              </a:rPr>
              <a:t>//</a:t>
            </a:r>
            <a:r>
              <a:rPr sz="1850" i="1" dirty="0">
                <a:solidFill>
                  <a:srgbClr val="336E6D"/>
                </a:solidFill>
                <a:latin typeface="Courier New"/>
                <a:cs typeface="Courier New"/>
              </a:rPr>
              <a:t> </a:t>
            </a:r>
            <a:r>
              <a:rPr sz="1850" i="1" spc="-35" dirty="0">
                <a:solidFill>
                  <a:srgbClr val="336E6D"/>
                </a:solidFill>
                <a:latin typeface="Courier New"/>
                <a:cs typeface="Courier New"/>
              </a:rPr>
              <a:t>'</a:t>
            </a:r>
            <a:r>
              <a:rPr sz="1850" spc="-35" dirty="0">
                <a:solidFill>
                  <a:srgbClr val="408080"/>
                </a:solidFill>
                <a:latin typeface="MS PGothic"/>
                <a:cs typeface="MS PGothic"/>
              </a:rPr>
              <a:t>☃</a:t>
            </a:r>
            <a:r>
              <a:rPr sz="1850" i="1" spc="-35" dirty="0">
                <a:solidFill>
                  <a:srgbClr val="336E6D"/>
                </a:solidFill>
                <a:latin typeface="Courier New"/>
                <a:cs typeface="Courier New"/>
              </a:rPr>
              <a:t>-</a:t>
            </a:r>
            <a:r>
              <a:rPr sz="1850" spc="-35" dirty="0">
                <a:solidFill>
                  <a:srgbClr val="408080"/>
                </a:solidFill>
                <a:latin typeface="MS PGothic"/>
                <a:cs typeface="MS PGothic"/>
              </a:rPr>
              <a:t>⌘</a:t>
            </a:r>
            <a:r>
              <a:rPr sz="1850" i="1" spc="-35" dirty="0">
                <a:solidFill>
                  <a:srgbClr val="336E6D"/>
                </a:solidFill>
                <a:latin typeface="Courier New"/>
                <a:cs typeface="Courier New"/>
              </a:rPr>
              <a:t>.com'</a:t>
            </a:r>
            <a:endParaRPr sz="1850">
              <a:latin typeface="Courier New"/>
              <a:cs typeface="Courier New"/>
            </a:endParaRPr>
          </a:p>
          <a:p>
            <a:pPr marL="112395">
              <a:lnSpc>
                <a:spcPts val="2150"/>
              </a:lnSpc>
            </a:pPr>
            <a:r>
              <a:rPr sz="1850" i="1" spc="-35" dirty="0">
                <a:solidFill>
                  <a:srgbClr val="336E6D"/>
                </a:solidFill>
                <a:latin typeface="Courier New"/>
                <a:cs typeface="Courier New"/>
              </a:rPr>
              <a:t>//</a:t>
            </a:r>
            <a:r>
              <a:rPr sz="1850" i="1" spc="-65" dirty="0">
                <a:solidFill>
                  <a:srgbClr val="336E6D"/>
                </a:solidFill>
                <a:latin typeface="Courier New"/>
                <a:cs typeface="Courier New"/>
              </a:rPr>
              <a:t> </a:t>
            </a:r>
            <a:r>
              <a:rPr sz="1850" i="1" spc="-35" dirty="0">
                <a:solidFill>
                  <a:srgbClr val="336E6D"/>
                </a:solidFill>
                <a:latin typeface="Courier New"/>
                <a:cs typeface="Courier New"/>
              </a:rPr>
              <a:t>encode</a:t>
            </a:r>
            <a:r>
              <a:rPr sz="1850" i="1" spc="-55" dirty="0">
                <a:solidFill>
                  <a:srgbClr val="336E6D"/>
                </a:solidFill>
                <a:latin typeface="Courier New"/>
                <a:cs typeface="Courier New"/>
              </a:rPr>
              <a:t> </a:t>
            </a:r>
            <a:r>
              <a:rPr sz="1850" i="1" spc="-30" dirty="0">
                <a:solidFill>
                  <a:srgbClr val="336E6D"/>
                </a:solidFill>
                <a:latin typeface="Courier New"/>
                <a:cs typeface="Courier New"/>
              </a:rPr>
              <a:t>domain</a:t>
            </a:r>
            <a:r>
              <a:rPr sz="1850" i="1" spc="-55" dirty="0">
                <a:solidFill>
                  <a:srgbClr val="336E6D"/>
                </a:solidFill>
                <a:latin typeface="Courier New"/>
                <a:cs typeface="Courier New"/>
              </a:rPr>
              <a:t> </a:t>
            </a:r>
            <a:r>
              <a:rPr sz="1850" i="1" spc="-30" dirty="0">
                <a:solidFill>
                  <a:srgbClr val="336E6D"/>
                </a:solidFill>
                <a:latin typeface="Courier New"/>
                <a:cs typeface="Courier New"/>
              </a:rPr>
              <a:t>names</a:t>
            </a:r>
            <a:endParaRPr sz="1850">
              <a:latin typeface="Courier New"/>
              <a:cs typeface="Courier New"/>
            </a:endParaRPr>
          </a:p>
          <a:p>
            <a:pPr marL="112395">
              <a:lnSpc>
                <a:spcPts val="2150"/>
              </a:lnSpc>
            </a:pPr>
            <a:r>
              <a:rPr sz="1800" spc="-5" dirty="0">
                <a:solidFill>
                  <a:srgbClr val="262626"/>
                </a:solidFill>
                <a:latin typeface="Courier New"/>
                <a:cs typeface="Courier New"/>
              </a:rPr>
              <a:t>punycode.toASCII(</a:t>
            </a:r>
            <a:r>
              <a:rPr sz="1800" spc="-5" dirty="0">
                <a:solidFill>
                  <a:srgbClr val="A90E1A"/>
                </a:solidFill>
                <a:latin typeface="Courier New"/>
                <a:cs typeface="Courier New"/>
              </a:rPr>
              <a:t>'mañana.com'</a:t>
            </a:r>
            <a:r>
              <a:rPr sz="1800" spc="-5" dirty="0">
                <a:solidFill>
                  <a:srgbClr val="262626"/>
                </a:solidFill>
                <a:latin typeface="Courier New"/>
                <a:cs typeface="Courier New"/>
              </a:rPr>
              <a:t>);</a:t>
            </a:r>
            <a:r>
              <a:rPr sz="1800" spc="20" dirty="0">
                <a:solidFill>
                  <a:srgbClr val="262626"/>
                </a:solidFill>
                <a:latin typeface="Courier New"/>
                <a:cs typeface="Courier New"/>
              </a:rPr>
              <a:t> </a:t>
            </a:r>
            <a:r>
              <a:rPr sz="1850" i="1" spc="-35" dirty="0">
                <a:solidFill>
                  <a:srgbClr val="336E6D"/>
                </a:solidFill>
                <a:latin typeface="Courier New"/>
                <a:cs typeface="Courier New"/>
              </a:rPr>
              <a:t>//</a:t>
            </a:r>
            <a:r>
              <a:rPr sz="1850" i="1" spc="-10" dirty="0">
                <a:solidFill>
                  <a:srgbClr val="336E6D"/>
                </a:solidFill>
                <a:latin typeface="Courier New"/>
                <a:cs typeface="Courier New"/>
              </a:rPr>
              <a:t> </a:t>
            </a:r>
            <a:r>
              <a:rPr sz="1850" i="1" spc="-30" dirty="0">
                <a:solidFill>
                  <a:srgbClr val="336E6D"/>
                </a:solidFill>
                <a:latin typeface="Courier New"/>
                <a:cs typeface="Courier New"/>
              </a:rPr>
              <a:t>'xn--maana-pta.com'</a:t>
            </a:r>
            <a:endParaRPr sz="1850">
              <a:latin typeface="Courier New"/>
              <a:cs typeface="Courier New"/>
            </a:endParaRPr>
          </a:p>
          <a:p>
            <a:pPr marL="112395">
              <a:lnSpc>
                <a:spcPts val="2210"/>
              </a:lnSpc>
            </a:pPr>
            <a:r>
              <a:rPr sz="1800" spc="-5" dirty="0">
                <a:solidFill>
                  <a:srgbClr val="262626"/>
                </a:solidFill>
                <a:latin typeface="Courier New"/>
                <a:cs typeface="Courier New"/>
              </a:rPr>
              <a:t>punycode.toASCII(</a:t>
            </a:r>
            <a:r>
              <a:rPr sz="1800" spc="-5" dirty="0">
                <a:solidFill>
                  <a:srgbClr val="A90E1A"/>
                </a:solidFill>
                <a:latin typeface="Courier New"/>
                <a:cs typeface="Courier New"/>
              </a:rPr>
              <a:t>'</a:t>
            </a:r>
            <a:r>
              <a:rPr sz="1800" spc="-5" dirty="0">
                <a:solidFill>
                  <a:srgbClr val="BA2121"/>
                </a:solidFill>
                <a:latin typeface="MS PGothic"/>
                <a:cs typeface="MS PGothic"/>
              </a:rPr>
              <a:t>☃</a:t>
            </a:r>
            <a:r>
              <a:rPr sz="1800" spc="-5" dirty="0">
                <a:solidFill>
                  <a:srgbClr val="A90E1A"/>
                </a:solidFill>
                <a:latin typeface="Courier New"/>
                <a:cs typeface="Courier New"/>
              </a:rPr>
              <a:t>-</a:t>
            </a:r>
            <a:r>
              <a:rPr sz="1800" spc="-5" dirty="0">
                <a:solidFill>
                  <a:srgbClr val="BA2121"/>
                </a:solidFill>
                <a:latin typeface="MS PGothic"/>
                <a:cs typeface="MS PGothic"/>
              </a:rPr>
              <a:t>⌘</a:t>
            </a:r>
            <a:r>
              <a:rPr sz="1800" spc="-5" dirty="0">
                <a:solidFill>
                  <a:srgbClr val="A90E1A"/>
                </a:solidFill>
                <a:latin typeface="Courier New"/>
                <a:cs typeface="Courier New"/>
              </a:rPr>
              <a:t>.com'</a:t>
            </a:r>
            <a:r>
              <a:rPr sz="1800" spc="-5" dirty="0">
                <a:solidFill>
                  <a:srgbClr val="262626"/>
                </a:solidFill>
                <a:latin typeface="Courier New"/>
                <a:cs typeface="Courier New"/>
              </a:rPr>
              <a:t>);</a:t>
            </a:r>
            <a:r>
              <a:rPr sz="1800" spc="10" dirty="0">
                <a:solidFill>
                  <a:srgbClr val="262626"/>
                </a:solidFill>
                <a:latin typeface="Courier New"/>
                <a:cs typeface="Courier New"/>
              </a:rPr>
              <a:t> </a:t>
            </a:r>
            <a:r>
              <a:rPr sz="1850" i="1" spc="-35" dirty="0">
                <a:solidFill>
                  <a:srgbClr val="336E6D"/>
                </a:solidFill>
                <a:latin typeface="Courier New"/>
                <a:cs typeface="Courier New"/>
              </a:rPr>
              <a:t>//</a:t>
            </a:r>
            <a:r>
              <a:rPr sz="1850" i="1" spc="-20" dirty="0">
                <a:solidFill>
                  <a:srgbClr val="336E6D"/>
                </a:solidFill>
                <a:latin typeface="Courier New"/>
                <a:cs typeface="Courier New"/>
              </a:rPr>
              <a:t> </a:t>
            </a:r>
            <a:r>
              <a:rPr sz="1850" i="1" spc="-30" dirty="0">
                <a:solidFill>
                  <a:srgbClr val="336E6D"/>
                </a:solidFill>
                <a:latin typeface="Courier New"/>
                <a:cs typeface="Courier New"/>
              </a:rPr>
              <a:t>'xn----dqo34k.com'</a:t>
            </a:r>
            <a:endParaRPr sz="185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05545" y="440573"/>
            <a:ext cx="3537065" cy="906087"/>
          </a:xfrm>
          <a:prstGeom prst="rect">
            <a:avLst/>
          </a:prstGeom>
        </p:spPr>
      </p:pic>
      <p:sp>
        <p:nvSpPr>
          <p:cNvPr id="3" name="object 3"/>
          <p:cNvSpPr txBox="1">
            <a:spLocks noGrp="1"/>
          </p:cNvSpPr>
          <p:nvPr>
            <p:ph type="title"/>
          </p:nvPr>
        </p:nvSpPr>
        <p:spPr>
          <a:xfrm>
            <a:off x="2891194" y="457499"/>
            <a:ext cx="3365500" cy="756920"/>
          </a:xfrm>
          <a:prstGeom prst="rect">
            <a:avLst/>
          </a:prstGeom>
        </p:spPr>
        <p:txBody>
          <a:bodyPr vert="horz" wrap="square" lIns="0" tIns="12700" rIns="0" bIns="0" rtlCol="0">
            <a:spAutoFit/>
          </a:bodyPr>
          <a:lstStyle/>
          <a:p>
            <a:pPr marL="12700">
              <a:lnSpc>
                <a:spcPct val="100000"/>
              </a:lnSpc>
              <a:spcBef>
                <a:spcPts val="100"/>
              </a:spcBef>
            </a:pPr>
            <a:r>
              <a:rPr spc="-15" dirty="0"/>
              <a:t>Query</a:t>
            </a:r>
            <a:r>
              <a:rPr spc="-10" dirty="0"/>
              <a:t> </a:t>
            </a:r>
            <a:r>
              <a:rPr spc="-145" dirty="0"/>
              <a:t>String</a:t>
            </a:r>
          </a:p>
        </p:txBody>
      </p:sp>
      <p:grpSp>
        <p:nvGrpSpPr>
          <p:cNvPr id="4" name="object 4"/>
          <p:cNvGrpSpPr/>
          <p:nvPr/>
        </p:nvGrpSpPr>
        <p:grpSpPr>
          <a:xfrm>
            <a:off x="681643" y="1882832"/>
            <a:ext cx="7610475" cy="466090"/>
            <a:chOff x="681643" y="1882832"/>
            <a:chExt cx="7610475" cy="466090"/>
          </a:xfrm>
        </p:grpSpPr>
        <p:pic>
          <p:nvPicPr>
            <p:cNvPr id="5" name="object 5"/>
            <p:cNvPicPr/>
            <p:nvPr/>
          </p:nvPicPr>
          <p:blipFill>
            <a:blip r:embed="rId3" cstate="print"/>
            <a:stretch>
              <a:fillRect/>
            </a:stretch>
          </p:blipFill>
          <p:spPr>
            <a:xfrm>
              <a:off x="681643" y="1882832"/>
              <a:ext cx="7610301" cy="465512"/>
            </a:xfrm>
            <a:prstGeom prst="rect">
              <a:avLst/>
            </a:prstGeom>
          </p:spPr>
        </p:pic>
        <p:pic>
          <p:nvPicPr>
            <p:cNvPr id="6" name="object 6"/>
            <p:cNvPicPr/>
            <p:nvPr/>
          </p:nvPicPr>
          <p:blipFill>
            <a:blip r:embed="rId4" cstate="print"/>
            <a:stretch>
              <a:fillRect/>
            </a:stretch>
          </p:blipFill>
          <p:spPr>
            <a:xfrm>
              <a:off x="777239" y="2007994"/>
              <a:ext cx="186266" cy="186266"/>
            </a:xfrm>
            <a:prstGeom prst="rect">
              <a:avLst/>
            </a:prstGeom>
          </p:spPr>
        </p:pic>
      </p:grpSp>
      <p:sp>
        <p:nvSpPr>
          <p:cNvPr id="7" name="object 7"/>
          <p:cNvSpPr txBox="1"/>
          <p:nvPr/>
        </p:nvSpPr>
        <p:spPr>
          <a:xfrm>
            <a:off x="1107449" y="1902161"/>
            <a:ext cx="7122795" cy="360680"/>
          </a:xfrm>
          <a:prstGeom prst="rect">
            <a:avLst/>
          </a:prstGeom>
        </p:spPr>
        <p:txBody>
          <a:bodyPr vert="horz" wrap="square" lIns="0" tIns="12700" rIns="0" bIns="0" rtlCol="0">
            <a:spAutoFit/>
          </a:bodyPr>
          <a:lstStyle/>
          <a:p>
            <a:pPr marL="12700">
              <a:lnSpc>
                <a:spcPct val="100000"/>
              </a:lnSpc>
              <a:spcBef>
                <a:spcPts val="100"/>
              </a:spcBef>
            </a:pPr>
            <a:r>
              <a:rPr sz="2200" spc="-30" dirty="0">
                <a:solidFill>
                  <a:srgbClr val="FFFFFF"/>
                </a:solidFill>
                <a:latin typeface="Georgia"/>
                <a:cs typeface="Georgia"/>
              </a:rPr>
              <a:t>This</a:t>
            </a:r>
            <a:r>
              <a:rPr sz="2200" spc="25" dirty="0">
                <a:solidFill>
                  <a:srgbClr val="FFFFFF"/>
                </a:solidFill>
                <a:latin typeface="Georgia"/>
                <a:cs typeface="Georgia"/>
              </a:rPr>
              <a:t> </a:t>
            </a:r>
            <a:r>
              <a:rPr sz="2200" spc="-50" dirty="0">
                <a:solidFill>
                  <a:srgbClr val="FFFFFF"/>
                </a:solidFill>
                <a:latin typeface="Georgia"/>
                <a:cs typeface="Georgia"/>
              </a:rPr>
              <a:t>module</a:t>
            </a:r>
            <a:r>
              <a:rPr sz="2200" spc="25" dirty="0">
                <a:solidFill>
                  <a:srgbClr val="FFFFFF"/>
                </a:solidFill>
                <a:latin typeface="Georgia"/>
                <a:cs typeface="Georgia"/>
              </a:rPr>
              <a:t> </a:t>
            </a:r>
            <a:r>
              <a:rPr sz="2200" spc="-65" dirty="0">
                <a:solidFill>
                  <a:srgbClr val="FFFFFF"/>
                </a:solidFill>
                <a:latin typeface="Georgia"/>
                <a:cs typeface="Georgia"/>
              </a:rPr>
              <a:t>provides</a:t>
            </a:r>
            <a:r>
              <a:rPr sz="2200" spc="20" dirty="0">
                <a:solidFill>
                  <a:srgbClr val="FFFFFF"/>
                </a:solidFill>
                <a:latin typeface="Georgia"/>
                <a:cs typeface="Georgia"/>
              </a:rPr>
              <a:t> </a:t>
            </a:r>
            <a:r>
              <a:rPr sz="2200" spc="-60" dirty="0">
                <a:solidFill>
                  <a:srgbClr val="FFFFFF"/>
                </a:solidFill>
                <a:latin typeface="Georgia"/>
                <a:cs typeface="Georgia"/>
              </a:rPr>
              <a:t>utilities</a:t>
            </a:r>
            <a:r>
              <a:rPr sz="2200" spc="20" dirty="0">
                <a:solidFill>
                  <a:srgbClr val="FFFFFF"/>
                </a:solidFill>
                <a:latin typeface="Georgia"/>
                <a:cs typeface="Georgia"/>
              </a:rPr>
              <a:t> </a:t>
            </a:r>
            <a:r>
              <a:rPr sz="2200" spc="-60" dirty="0">
                <a:solidFill>
                  <a:srgbClr val="FFFFFF"/>
                </a:solidFill>
                <a:latin typeface="Georgia"/>
                <a:cs typeface="Georgia"/>
              </a:rPr>
              <a:t>for</a:t>
            </a:r>
            <a:r>
              <a:rPr sz="2200" spc="25" dirty="0">
                <a:solidFill>
                  <a:srgbClr val="FFFFFF"/>
                </a:solidFill>
                <a:latin typeface="Georgia"/>
                <a:cs typeface="Georgia"/>
              </a:rPr>
              <a:t> </a:t>
            </a:r>
            <a:r>
              <a:rPr sz="2200" spc="-50" dirty="0">
                <a:solidFill>
                  <a:srgbClr val="FFFFFF"/>
                </a:solidFill>
                <a:latin typeface="Georgia"/>
                <a:cs typeface="Georgia"/>
              </a:rPr>
              <a:t>dealing</a:t>
            </a:r>
            <a:r>
              <a:rPr sz="2200" spc="25" dirty="0">
                <a:solidFill>
                  <a:srgbClr val="FFFFFF"/>
                </a:solidFill>
                <a:latin typeface="Georgia"/>
                <a:cs typeface="Georgia"/>
              </a:rPr>
              <a:t> </a:t>
            </a:r>
            <a:r>
              <a:rPr sz="2200" spc="-35" dirty="0">
                <a:solidFill>
                  <a:srgbClr val="FFFFFF"/>
                </a:solidFill>
                <a:latin typeface="Georgia"/>
                <a:cs typeface="Georgia"/>
              </a:rPr>
              <a:t>with</a:t>
            </a:r>
            <a:r>
              <a:rPr sz="2200" spc="25" dirty="0">
                <a:solidFill>
                  <a:srgbClr val="FFFFFF"/>
                </a:solidFill>
                <a:latin typeface="Georgia"/>
                <a:cs typeface="Georgia"/>
              </a:rPr>
              <a:t> </a:t>
            </a:r>
            <a:r>
              <a:rPr sz="2200" spc="-45" dirty="0">
                <a:solidFill>
                  <a:srgbClr val="FFFFFF"/>
                </a:solidFill>
                <a:latin typeface="Georgia"/>
                <a:cs typeface="Georgia"/>
              </a:rPr>
              <a:t>query</a:t>
            </a:r>
            <a:r>
              <a:rPr sz="2200" spc="25" dirty="0">
                <a:solidFill>
                  <a:srgbClr val="FFFFFF"/>
                </a:solidFill>
                <a:latin typeface="Georgia"/>
                <a:cs typeface="Georgia"/>
              </a:rPr>
              <a:t> </a:t>
            </a:r>
            <a:r>
              <a:rPr sz="2200" spc="-80" dirty="0">
                <a:solidFill>
                  <a:srgbClr val="FFFFFF"/>
                </a:solidFill>
                <a:latin typeface="Georgia"/>
                <a:cs typeface="Georgia"/>
              </a:rPr>
              <a:t>strings.</a:t>
            </a:r>
            <a:endParaRPr sz="2200">
              <a:latin typeface="Georgia"/>
              <a:cs typeface="Georgia"/>
            </a:endParaRPr>
          </a:p>
        </p:txBody>
      </p:sp>
      <p:grpSp>
        <p:nvGrpSpPr>
          <p:cNvPr id="8" name="object 8"/>
          <p:cNvGrpSpPr/>
          <p:nvPr/>
        </p:nvGrpSpPr>
        <p:grpSpPr>
          <a:xfrm>
            <a:off x="1122371" y="2999817"/>
            <a:ext cx="7819390" cy="2683510"/>
            <a:chOff x="1122371" y="2999817"/>
            <a:chExt cx="7819390" cy="2683510"/>
          </a:xfrm>
        </p:grpSpPr>
        <p:sp>
          <p:nvSpPr>
            <p:cNvPr id="9" name="object 9"/>
            <p:cNvSpPr/>
            <p:nvPr/>
          </p:nvSpPr>
          <p:spPr>
            <a:xfrm>
              <a:off x="1128721" y="3006167"/>
              <a:ext cx="7806690" cy="2658110"/>
            </a:xfrm>
            <a:custGeom>
              <a:avLst/>
              <a:gdLst/>
              <a:ahLst/>
              <a:cxnLst/>
              <a:rect l="l" t="t" r="r" b="b"/>
              <a:pathLst>
                <a:path w="7806690" h="2658110">
                  <a:moveTo>
                    <a:pt x="7806100" y="0"/>
                  </a:moveTo>
                  <a:lnTo>
                    <a:pt x="0" y="0"/>
                  </a:lnTo>
                  <a:lnTo>
                    <a:pt x="0" y="2658035"/>
                  </a:lnTo>
                  <a:lnTo>
                    <a:pt x="7806100" y="2658035"/>
                  </a:lnTo>
                  <a:lnTo>
                    <a:pt x="7806100" y="0"/>
                  </a:lnTo>
                  <a:close/>
                </a:path>
              </a:pathLst>
            </a:custGeom>
            <a:solidFill>
              <a:srgbClr val="FFFFFF"/>
            </a:solidFill>
          </p:spPr>
          <p:txBody>
            <a:bodyPr wrap="square" lIns="0" tIns="0" rIns="0" bIns="0" rtlCol="0"/>
            <a:lstStyle/>
            <a:p>
              <a:endParaRPr/>
            </a:p>
          </p:txBody>
        </p:sp>
        <p:sp>
          <p:nvSpPr>
            <p:cNvPr id="10" name="object 10"/>
            <p:cNvSpPr/>
            <p:nvPr/>
          </p:nvSpPr>
          <p:spPr>
            <a:xfrm>
              <a:off x="1128721" y="2999817"/>
              <a:ext cx="7806690" cy="2683510"/>
            </a:xfrm>
            <a:custGeom>
              <a:avLst/>
              <a:gdLst/>
              <a:ahLst/>
              <a:cxnLst/>
              <a:rect l="l" t="t" r="r" b="b"/>
              <a:pathLst>
                <a:path w="7806690" h="2683510">
                  <a:moveTo>
                    <a:pt x="0" y="0"/>
                  </a:moveTo>
                  <a:lnTo>
                    <a:pt x="0" y="2683435"/>
                  </a:lnTo>
                </a:path>
                <a:path w="7806690" h="2683510">
                  <a:moveTo>
                    <a:pt x="7806100" y="0"/>
                  </a:moveTo>
                  <a:lnTo>
                    <a:pt x="7806100" y="2683435"/>
                  </a:lnTo>
                </a:path>
              </a:pathLst>
            </a:custGeom>
            <a:ln w="12699">
              <a:solidFill>
                <a:srgbClr val="FFFFFF"/>
              </a:solidFill>
            </a:ln>
          </p:spPr>
          <p:txBody>
            <a:bodyPr wrap="square" lIns="0" tIns="0" rIns="0" bIns="0" rtlCol="0"/>
            <a:lstStyle/>
            <a:p>
              <a:endParaRPr/>
            </a:p>
          </p:txBody>
        </p:sp>
        <p:sp>
          <p:nvSpPr>
            <p:cNvPr id="11" name="object 11"/>
            <p:cNvSpPr/>
            <p:nvPr/>
          </p:nvSpPr>
          <p:spPr>
            <a:xfrm>
              <a:off x="1122371" y="2999817"/>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1122371" y="5664203"/>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13" name="object 13"/>
          <p:cNvSpPr txBox="1"/>
          <p:nvPr/>
        </p:nvSpPr>
        <p:spPr>
          <a:xfrm>
            <a:off x="1207461" y="3039188"/>
            <a:ext cx="7570470" cy="2217420"/>
          </a:xfrm>
          <a:prstGeom prst="rect">
            <a:avLst/>
          </a:prstGeom>
        </p:spPr>
        <p:txBody>
          <a:bodyPr vert="horz" wrap="square" lIns="0" tIns="12700" rIns="0" bIns="0" rtlCol="0">
            <a:spAutoFit/>
          </a:bodyPr>
          <a:lstStyle/>
          <a:p>
            <a:pPr marL="12700">
              <a:lnSpc>
                <a:spcPts val="2130"/>
              </a:lnSpc>
              <a:spcBef>
                <a:spcPts val="100"/>
              </a:spcBef>
              <a:tabLst>
                <a:tab pos="561340" algn="l"/>
                <a:tab pos="2207260" algn="l"/>
              </a:tabLst>
            </a:pPr>
            <a:r>
              <a:rPr sz="1800" b="1" dirty="0">
                <a:solidFill>
                  <a:srgbClr val="0F7001"/>
                </a:solidFill>
                <a:latin typeface="Courier New"/>
                <a:cs typeface="Courier New"/>
              </a:rPr>
              <a:t>var	</a:t>
            </a:r>
            <a:r>
              <a:rPr sz="1800" dirty="0">
                <a:solidFill>
                  <a:srgbClr val="262626"/>
                </a:solidFill>
                <a:latin typeface="Courier New"/>
                <a:cs typeface="Courier New"/>
              </a:rPr>
              <a:t>querystring	</a:t>
            </a:r>
            <a:r>
              <a:rPr sz="1800" dirty="0">
                <a:solidFill>
                  <a:srgbClr val="535353"/>
                </a:solidFill>
                <a:latin typeface="Courier New"/>
                <a:cs typeface="Courier New"/>
              </a:rPr>
              <a:t>=</a:t>
            </a:r>
            <a:r>
              <a:rPr sz="1800" dirty="0">
                <a:solidFill>
                  <a:srgbClr val="262626"/>
                </a:solidFill>
                <a:latin typeface="Courier New"/>
                <a:cs typeface="Courier New"/>
              </a:rPr>
              <a:t>require(</a:t>
            </a:r>
            <a:r>
              <a:rPr sz="1800" dirty="0">
                <a:solidFill>
                  <a:srgbClr val="A90E1A"/>
                </a:solidFill>
                <a:latin typeface="Courier New"/>
                <a:cs typeface="Courier New"/>
              </a:rPr>
              <a:t>'querystring'</a:t>
            </a:r>
            <a:r>
              <a:rPr sz="1800" dirty="0">
                <a:solidFill>
                  <a:srgbClr val="262626"/>
                </a:solidFill>
                <a:latin typeface="Courier New"/>
                <a:cs typeface="Courier New"/>
              </a:rPr>
              <a:t>);</a:t>
            </a:r>
            <a:endParaRPr sz="1800">
              <a:latin typeface="Courier New"/>
              <a:cs typeface="Courier New"/>
            </a:endParaRPr>
          </a:p>
          <a:p>
            <a:pPr marL="12700" marR="416559">
              <a:lnSpc>
                <a:spcPts val="2200"/>
              </a:lnSpc>
              <a:spcBef>
                <a:spcPts val="10"/>
              </a:spcBef>
              <a:tabLst>
                <a:tab pos="561340" algn="l"/>
                <a:tab pos="1109980" algn="l"/>
                <a:tab pos="1521460" algn="l"/>
                <a:tab pos="3304540" algn="l"/>
                <a:tab pos="3716020" algn="l"/>
                <a:tab pos="5636895" algn="l"/>
                <a:tab pos="6597015" algn="l"/>
              </a:tabLst>
            </a:pPr>
            <a:r>
              <a:rPr sz="1800" b="1" dirty="0">
                <a:solidFill>
                  <a:srgbClr val="0F7001"/>
                </a:solidFill>
                <a:latin typeface="Courier New"/>
                <a:cs typeface="Courier New"/>
              </a:rPr>
              <a:t>var	</a:t>
            </a:r>
            <a:r>
              <a:rPr sz="1800" dirty="0">
                <a:solidFill>
                  <a:srgbClr val="262626"/>
                </a:solidFill>
                <a:latin typeface="Courier New"/>
                <a:cs typeface="Courier New"/>
              </a:rPr>
              <a:t>result	</a:t>
            </a:r>
            <a:r>
              <a:rPr sz="1800" dirty="0">
                <a:solidFill>
                  <a:srgbClr val="535353"/>
                </a:solidFill>
                <a:latin typeface="Courier New"/>
                <a:cs typeface="Courier New"/>
              </a:rPr>
              <a:t>=</a:t>
            </a:r>
            <a:r>
              <a:rPr sz="1800" dirty="0">
                <a:solidFill>
                  <a:srgbClr val="262626"/>
                </a:solidFill>
                <a:latin typeface="Courier New"/>
                <a:cs typeface="Courier New"/>
              </a:rPr>
              <a:t>querystring.stringif</a:t>
            </a:r>
            <a:r>
              <a:rPr sz="1800" spc="-5" dirty="0">
                <a:solidFill>
                  <a:srgbClr val="262626"/>
                </a:solidFill>
                <a:latin typeface="Courier New"/>
                <a:cs typeface="Courier New"/>
              </a:rPr>
              <a:t>y(</a:t>
            </a:r>
            <a:r>
              <a:rPr sz="1800" dirty="0">
                <a:solidFill>
                  <a:srgbClr val="262626"/>
                </a:solidFill>
                <a:latin typeface="Courier New"/>
                <a:cs typeface="Courier New"/>
              </a:rPr>
              <a:t>{ foo</a:t>
            </a:r>
            <a:r>
              <a:rPr sz="1800" dirty="0">
                <a:solidFill>
                  <a:srgbClr val="535353"/>
                </a:solidFill>
                <a:latin typeface="Courier New"/>
                <a:cs typeface="Courier New"/>
              </a:rPr>
              <a:t>:	</a:t>
            </a:r>
            <a:r>
              <a:rPr sz="1800" dirty="0">
                <a:solidFill>
                  <a:srgbClr val="A90E1A"/>
                </a:solidFill>
                <a:latin typeface="Courier New"/>
                <a:cs typeface="Courier New"/>
              </a:rPr>
              <a:t>'bar'</a:t>
            </a:r>
            <a:r>
              <a:rPr sz="1800" dirty="0">
                <a:solidFill>
                  <a:srgbClr val="262626"/>
                </a:solidFill>
                <a:latin typeface="Courier New"/>
                <a:cs typeface="Courier New"/>
              </a:rPr>
              <a:t>,	baz</a:t>
            </a:r>
            <a:r>
              <a:rPr sz="1800" dirty="0">
                <a:solidFill>
                  <a:srgbClr val="535353"/>
                </a:solidFill>
                <a:latin typeface="Courier New"/>
                <a:cs typeface="Courier New"/>
              </a:rPr>
              <a:t>:  </a:t>
            </a:r>
            <a:r>
              <a:rPr sz="1800" dirty="0">
                <a:solidFill>
                  <a:srgbClr val="262626"/>
                </a:solidFill>
                <a:latin typeface="Courier New"/>
                <a:cs typeface="Courier New"/>
              </a:rPr>
              <a:t>[</a:t>
            </a:r>
            <a:r>
              <a:rPr sz="1800" dirty="0">
                <a:solidFill>
                  <a:srgbClr val="A90E1A"/>
                </a:solidFill>
                <a:latin typeface="Courier New"/>
                <a:cs typeface="Courier New"/>
              </a:rPr>
              <a:t>'qux'</a:t>
            </a:r>
            <a:r>
              <a:rPr sz="1800" dirty="0">
                <a:solidFill>
                  <a:srgbClr val="262626"/>
                </a:solidFill>
                <a:latin typeface="Courier New"/>
                <a:cs typeface="Courier New"/>
              </a:rPr>
              <a:t>,	</a:t>
            </a:r>
            <a:r>
              <a:rPr sz="1800" spc="-5" dirty="0">
                <a:solidFill>
                  <a:srgbClr val="A90E1A"/>
                </a:solidFill>
                <a:latin typeface="Courier New"/>
                <a:cs typeface="Courier New"/>
              </a:rPr>
              <a:t>'quux'</a:t>
            </a:r>
            <a:r>
              <a:rPr sz="1800" spc="-5" dirty="0">
                <a:solidFill>
                  <a:srgbClr val="262626"/>
                </a:solidFill>
                <a:latin typeface="Courier New"/>
                <a:cs typeface="Courier New"/>
              </a:rPr>
              <a:t>],</a:t>
            </a:r>
            <a:r>
              <a:rPr sz="1800" spc="15" dirty="0">
                <a:solidFill>
                  <a:srgbClr val="262626"/>
                </a:solidFill>
                <a:latin typeface="Courier New"/>
                <a:cs typeface="Courier New"/>
              </a:rPr>
              <a:t> </a:t>
            </a:r>
            <a:r>
              <a:rPr sz="1800" dirty="0">
                <a:solidFill>
                  <a:srgbClr val="262626"/>
                </a:solidFill>
                <a:latin typeface="Courier New"/>
                <a:cs typeface="Courier New"/>
              </a:rPr>
              <a:t>corge</a:t>
            </a:r>
            <a:r>
              <a:rPr sz="1800" dirty="0">
                <a:solidFill>
                  <a:srgbClr val="535353"/>
                </a:solidFill>
                <a:latin typeface="Courier New"/>
                <a:cs typeface="Courier New"/>
              </a:rPr>
              <a:t>:	</a:t>
            </a:r>
            <a:r>
              <a:rPr sz="1800" dirty="0">
                <a:solidFill>
                  <a:srgbClr val="A90E1A"/>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a:p>
            <a:pPr marL="12700">
              <a:lnSpc>
                <a:spcPts val="2020"/>
              </a:lnSpc>
              <a:tabLst>
                <a:tab pos="1384300" algn="l"/>
                <a:tab pos="2070100" algn="l"/>
                <a:tab pos="6048375" algn="l"/>
                <a:tab pos="7008495" algn="l"/>
              </a:tabLst>
            </a:pPr>
            <a:r>
              <a:rPr sz="1800" spc="-5" dirty="0">
                <a:solidFill>
                  <a:srgbClr val="262626"/>
                </a:solidFill>
                <a:latin typeface="Courier New"/>
                <a:cs typeface="Courier New"/>
              </a:rPr>
              <a:t>resul</a:t>
            </a:r>
            <a:r>
              <a:rPr sz="1800" dirty="0">
                <a:solidFill>
                  <a:srgbClr val="262626"/>
                </a:solidFill>
                <a:latin typeface="Courier New"/>
                <a:cs typeface="Courier New"/>
              </a:rPr>
              <a:t>t </a:t>
            </a:r>
            <a:r>
              <a:rPr sz="1800" dirty="0">
                <a:solidFill>
                  <a:srgbClr val="535353"/>
                </a:solidFill>
                <a:latin typeface="Courier New"/>
                <a:cs typeface="Courier New"/>
              </a:rPr>
              <a:t>+=	</a:t>
            </a:r>
            <a:r>
              <a:rPr sz="1800" dirty="0">
                <a:solidFill>
                  <a:srgbClr val="A90E1A"/>
                </a:solidFill>
                <a:latin typeface="Courier New"/>
                <a:cs typeface="Courier New"/>
              </a:rPr>
              <a:t>"\n"	</a:t>
            </a:r>
            <a:r>
              <a:rPr sz="1800" dirty="0">
                <a:solidFill>
                  <a:srgbClr val="535353"/>
                </a:solidFill>
                <a:latin typeface="Courier New"/>
                <a:cs typeface="Courier New"/>
              </a:rPr>
              <a:t>+</a:t>
            </a:r>
            <a:r>
              <a:rPr sz="1800" dirty="0">
                <a:solidFill>
                  <a:srgbClr val="262626"/>
                </a:solidFill>
                <a:latin typeface="Courier New"/>
                <a:cs typeface="Courier New"/>
              </a:rPr>
              <a:t>querystring.stringif</a:t>
            </a:r>
            <a:r>
              <a:rPr sz="1800" spc="-5" dirty="0">
                <a:solidFill>
                  <a:srgbClr val="262626"/>
                </a:solidFill>
                <a:latin typeface="Courier New"/>
                <a:cs typeface="Courier New"/>
              </a:rPr>
              <a:t>y</a:t>
            </a:r>
            <a:r>
              <a:rPr sz="1800" dirty="0">
                <a:solidFill>
                  <a:srgbClr val="262626"/>
                </a:solidFill>
                <a:latin typeface="Courier New"/>
                <a:cs typeface="Courier New"/>
              </a:rPr>
              <a:t>({foo</a:t>
            </a:r>
            <a:r>
              <a:rPr sz="1800" dirty="0">
                <a:solidFill>
                  <a:srgbClr val="535353"/>
                </a:solidFill>
                <a:latin typeface="Courier New"/>
                <a:cs typeface="Courier New"/>
              </a:rPr>
              <a:t>:	</a:t>
            </a:r>
            <a:r>
              <a:rPr sz="1800" dirty="0">
                <a:solidFill>
                  <a:srgbClr val="A90E1A"/>
                </a:solidFill>
                <a:latin typeface="Courier New"/>
                <a:cs typeface="Courier New"/>
              </a:rPr>
              <a:t>'bar'</a:t>
            </a:r>
            <a:r>
              <a:rPr sz="1800" dirty="0">
                <a:solidFill>
                  <a:srgbClr val="262626"/>
                </a:solidFill>
                <a:latin typeface="Courier New"/>
                <a:cs typeface="Courier New"/>
              </a:rPr>
              <a:t>,	baz</a:t>
            </a:r>
            <a:r>
              <a:rPr sz="1800" dirty="0">
                <a:solidFill>
                  <a:srgbClr val="535353"/>
                </a:solidFill>
                <a:latin typeface="Courier New"/>
                <a:cs typeface="Courier New"/>
              </a:rPr>
              <a:t>:</a:t>
            </a:r>
            <a:endParaRPr sz="1800">
              <a:latin typeface="Courier New"/>
              <a:cs typeface="Courier New"/>
            </a:endParaRPr>
          </a:p>
          <a:p>
            <a:pPr marL="12700">
              <a:lnSpc>
                <a:spcPts val="2130"/>
              </a:lnSpc>
              <a:spcBef>
                <a:spcPts val="40"/>
              </a:spcBef>
              <a:tabLst>
                <a:tab pos="1795780" algn="l"/>
              </a:tabLst>
            </a:pPr>
            <a:r>
              <a:rPr sz="1800" spc="-5" dirty="0">
                <a:solidFill>
                  <a:srgbClr val="A90E1A"/>
                </a:solidFill>
                <a:latin typeface="Courier New"/>
                <a:cs typeface="Courier New"/>
              </a:rPr>
              <a:t>'qux'</a:t>
            </a:r>
            <a:r>
              <a:rPr sz="1800" spc="-5" dirty="0">
                <a:solidFill>
                  <a:srgbClr val="262626"/>
                </a:solidFill>
                <a:latin typeface="Courier New"/>
                <a:cs typeface="Courier New"/>
              </a:rPr>
              <a:t>},</a:t>
            </a:r>
            <a:r>
              <a:rPr sz="1800" spc="15" dirty="0">
                <a:solidFill>
                  <a:srgbClr val="262626"/>
                </a:solidFill>
                <a:latin typeface="Courier New"/>
                <a:cs typeface="Courier New"/>
              </a:rPr>
              <a:t> </a:t>
            </a:r>
            <a:r>
              <a:rPr sz="1800" dirty="0">
                <a:solidFill>
                  <a:srgbClr val="A90E1A"/>
                </a:solidFill>
                <a:latin typeface="Courier New"/>
                <a:cs typeface="Courier New"/>
              </a:rPr>
              <a:t>';'</a:t>
            </a:r>
            <a:r>
              <a:rPr sz="1800" dirty="0">
                <a:solidFill>
                  <a:srgbClr val="262626"/>
                </a:solidFill>
                <a:latin typeface="Courier New"/>
                <a:cs typeface="Courier New"/>
              </a:rPr>
              <a:t>,	</a:t>
            </a:r>
            <a:r>
              <a:rPr sz="1800" dirty="0">
                <a:solidFill>
                  <a:srgbClr val="A90E1A"/>
                </a:solidFill>
                <a:latin typeface="Courier New"/>
                <a:cs typeface="Courier New"/>
              </a:rPr>
              <a:t>':'</a:t>
            </a:r>
            <a:r>
              <a:rPr sz="1800" dirty="0">
                <a:solidFill>
                  <a:srgbClr val="262626"/>
                </a:solidFill>
                <a:latin typeface="Courier New"/>
                <a:cs typeface="Courier New"/>
              </a:rPr>
              <a:t>);</a:t>
            </a:r>
            <a:endParaRPr sz="1800">
              <a:latin typeface="Courier New"/>
              <a:cs typeface="Courier New"/>
            </a:endParaRPr>
          </a:p>
          <a:p>
            <a:pPr marL="12700">
              <a:lnSpc>
                <a:spcPts val="2130"/>
              </a:lnSpc>
              <a:tabLst>
                <a:tab pos="972819" algn="l"/>
                <a:tab pos="1384300" algn="l"/>
              </a:tabLst>
            </a:pPr>
            <a:r>
              <a:rPr sz="1800" dirty="0">
                <a:solidFill>
                  <a:srgbClr val="262626"/>
                </a:solidFill>
                <a:latin typeface="Courier New"/>
                <a:cs typeface="Courier New"/>
              </a:rPr>
              <a:t>result	</a:t>
            </a:r>
            <a:r>
              <a:rPr sz="1800" dirty="0">
                <a:solidFill>
                  <a:srgbClr val="535353"/>
                </a:solidFill>
                <a:latin typeface="Courier New"/>
                <a:cs typeface="Courier New"/>
              </a:rPr>
              <a:t>+=	</a:t>
            </a:r>
            <a:r>
              <a:rPr sz="1800" dirty="0">
                <a:solidFill>
                  <a:srgbClr val="A90E1A"/>
                </a:solidFill>
                <a:latin typeface="Courier New"/>
                <a:cs typeface="Courier New"/>
              </a:rPr>
              <a:t>"\n"</a:t>
            </a:r>
            <a:endParaRPr sz="1800">
              <a:latin typeface="Courier New"/>
              <a:cs typeface="Courier New"/>
            </a:endParaRPr>
          </a:p>
          <a:p>
            <a:pPr marL="12700" marR="416559">
              <a:lnSpc>
                <a:spcPts val="2200"/>
              </a:lnSpc>
              <a:spcBef>
                <a:spcPts val="80"/>
              </a:spcBef>
            </a:pPr>
            <a:r>
              <a:rPr sz="1800" spc="-5" dirty="0">
                <a:solidFill>
                  <a:srgbClr val="535353"/>
                </a:solidFill>
                <a:latin typeface="Courier New"/>
                <a:cs typeface="Courier New"/>
              </a:rPr>
              <a:t>+</a:t>
            </a:r>
            <a:r>
              <a:rPr sz="1800" spc="-5" dirty="0">
                <a:solidFill>
                  <a:srgbClr val="262626"/>
                </a:solidFill>
                <a:latin typeface="Courier New"/>
                <a:cs typeface="Courier New"/>
              </a:rPr>
              <a:t>querystring.parse(</a:t>
            </a:r>
            <a:r>
              <a:rPr sz="1800" spc="-5" dirty="0">
                <a:solidFill>
                  <a:srgbClr val="A90E1A"/>
                </a:solidFill>
                <a:latin typeface="Courier New"/>
                <a:cs typeface="Courier New"/>
              </a:rPr>
              <a:t>'foo=bar&amp;baz=qux&amp;baz=quux&amp;corge'</a:t>
            </a:r>
            <a:r>
              <a:rPr sz="1800" spc="-5" dirty="0">
                <a:solidFill>
                  <a:srgbClr val="262626"/>
                </a:solidFill>
                <a:latin typeface="Courier New"/>
                <a:cs typeface="Courier New"/>
              </a:rPr>
              <a:t>) </a:t>
            </a:r>
            <a:r>
              <a:rPr sz="1800" spc="-1070" dirty="0">
                <a:solidFill>
                  <a:srgbClr val="262626"/>
                </a:solidFill>
                <a:latin typeface="Courier New"/>
                <a:cs typeface="Courier New"/>
              </a:rPr>
              <a:t> </a:t>
            </a:r>
            <a:r>
              <a:rPr sz="1800" dirty="0">
                <a:solidFill>
                  <a:srgbClr val="262626"/>
                </a:solidFill>
                <a:latin typeface="Courier New"/>
                <a:cs typeface="Courier New"/>
              </a:rPr>
              <a:t>console.log(result);</a:t>
            </a:r>
            <a:endParaRPr sz="180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45625" y="440573"/>
            <a:ext cx="2244436" cy="906087"/>
          </a:xfrm>
          <a:prstGeom prst="rect">
            <a:avLst/>
          </a:prstGeom>
        </p:spPr>
      </p:pic>
      <p:sp>
        <p:nvSpPr>
          <p:cNvPr id="3" name="object 3"/>
          <p:cNvSpPr txBox="1">
            <a:spLocks noGrp="1"/>
          </p:cNvSpPr>
          <p:nvPr>
            <p:ph type="title"/>
          </p:nvPr>
        </p:nvSpPr>
        <p:spPr>
          <a:xfrm>
            <a:off x="3522969" y="457499"/>
            <a:ext cx="2101850" cy="756920"/>
          </a:xfrm>
          <a:prstGeom prst="rect">
            <a:avLst/>
          </a:prstGeom>
        </p:spPr>
        <p:txBody>
          <a:bodyPr vert="horz" wrap="square" lIns="0" tIns="12700" rIns="0" bIns="0" rtlCol="0">
            <a:spAutoFit/>
          </a:bodyPr>
          <a:lstStyle/>
          <a:p>
            <a:pPr marL="12700">
              <a:lnSpc>
                <a:spcPct val="100000"/>
              </a:lnSpc>
              <a:spcBef>
                <a:spcPts val="100"/>
              </a:spcBef>
            </a:pPr>
            <a:r>
              <a:rPr spc="-155" dirty="0"/>
              <a:t>rea</a:t>
            </a:r>
            <a:r>
              <a:rPr spc="-110" dirty="0"/>
              <a:t>dl</a:t>
            </a:r>
            <a:r>
              <a:rPr spc="-80" dirty="0"/>
              <a:t>i</a:t>
            </a:r>
            <a:r>
              <a:rPr spc="-190" dirty="0"/>
              <a:t>n</a:t>
            </a:r>
            <a:r>
              <a:rPr spc="-125" dirty="0"/>
              <a:t>e</a:t>
            </a:r>
          </a:p>
        </p:txBody>
      </p:sp>
      <p:grpSp>
        <p:nvGrpSpPr>
          <p:cNvPr id="4" name="object 4"/>
          <p:cNvGrpSpPr/>
          <p:nvPr/>
        </p:nvGrpSpPr>
        <p:grpSpPr>
          <a:xfrm>
            <a:off x="681643" y="1882832"/>
            <a:ext cx="7489825" cy="1126490"/>
            <a:chOff x="681643" y="1882832"/>
            <a:chExt cx="7489825" cy="1126490"/>
          </a:xfrm>
        </p:grpSpPr>
        <p:pic>
          <p:nvPicPr>
            <p:cNvPr id="5" name="object 5"/>
            <p:cNvPicPr/>
            <p:nvPr/>
          </p:nvPicPr>
          <p:blipFill>
            <a:blip r:embed="rId3" cstate="print"/>
            <a:stretch>
              <a:fillRect/>
            </a:stretch>
          </p:blipFill>
          <p:spPr>
            <a:xfrm>
              <a:off x="681643" y="1882832"/>
              <a:ext cx="7340137" cy="465512"/>
            </a:xfrm>
            <a:prstGeom prst="rect">
              <a:avLst/>
            </a:prstGeom>
          </p:spPr>
        </p:pic>
        <p:pic>
          <p:nvPicPr>
            <p:cNvPr id="6" name="object 6"/>
            <p:cNvPicPr/>
            <p:nvPr/>
          </p:nvPicPr>
          <p:blipFill>
            <a:blip r:embed="rId4" cstate="print"/>
            <a:stretch>
              <a:fillRect/>
            </a:stretch>
          </p:blipFill>
          <p:spPr>
            <a:xfrm>
              <a:off x="1026621" y="2215341"/>
              <a:ext cx="7144788" cy="461356"/>
            </a:xfrm>
            <a:prstGeom prst="rect">
              <a:avLst/>
            </a:prstGeom>
          </p:spPr>
        </p:pic>
        <p:pic>
          <p:nvPicPr>
            <p:cNvPr id="7" name="object 7"/>
            <p:cNvPicPr/>
            <p:nvPr/>
          </p:nvPicPr>
          <p:blipFill>
            <a:blip r:embed="rId5" cstate="print"/>
            <a:stretch>
              <a:fillRect/>
            </a:stretch>
          </p:blipFill>
          <p:spPr>
            <a:xfrm>
              <a:off x="1043247" y="2543693"/>
              <a:ext cx="773083" cy="465512"/>
            </a:xfrm>
            <a:prstGeom prst="rect">
              <a:avLst/>
            </a:prstGeom>
          </p:spPr>
        </p:pic>
        <p:pic>
          <p:nvPicPr>
            <p:cNvPr id="8" name="object 8"/>
            <p:cNvPicPr/>
            <p:nvPr/>
          </p:nvPicPr>
          <p:blipFill>
            <a:blip r:embed="rId6" cstate="print"/>
            <a:stretch>
              <a:fillRect/>
            </a:stretch>
          </p:blipFill>
          <p:spPr>
            <a:xfrm>
              <a:off x="777239" y="2007994"/>
              <a:ext cx="186266" cy="186266"/>
            </a:xfrm>
            <a:prstGeom prst="rect">
              <a:avLst/>
            </a:prstGeom>
          </p:spPr>
        </p:pic>
      </p:grpSp>
      <p:grpSp>
        <p:nvGrpSpPr>
          <p:cNvPr id="9" name="object 9"/>
          <p:cNvGrpSpPr/>
          <p:nvPr/>
        </p:nvGrpSpPr>
        <p:grpSpPr>
          <a:xfrm>
            <a:off x="987902" y="3202750"/>
            <a:ext cx="6910070" cy="3408679"/>
            <a:chOff x="987902" y="3202750"/>
            <a:chExt cx="6910070" cy="3408679"/>
          </a:xfrm>
        </p:grpSpPr>
        <p:sp>
          <p:nvSpPr>
            <p:cNvPr id="10" name="object 10"/>
            <p:cNvSpPr/>
            <p:nvPr/>
          </p:nvSpPr>
          <p:spPr>
            <a:xfrm>
              <a:off x="994251" y="3209100"/>
              <a:ext cx="6897370" cy="3383279"/>
            </a:xfrm>
            <a:custGeom>
              <a:avLst/>
              <a:gdLst/>
              <a:ahLst/>
              <a:cxnLst/>
              <a:rect l="l" t="t" r="r" b="b"/>
              <a:pathLst>
                <a:path w="6897370" h="3383279">
                  <a:moveTo>
                    <a:pt x="6897171" y="0"/>
                  </a:moveTo>
                  <a:lnTo>
                    <a:pt x="0" y="0"/>
                  </a:lnTo>
                  <a:lnTo>
                    <a:pt x="0" y="3383280"/>
                  </a:lnTo>
                  <a:lnTo>
                    <a:pt x="6897171" y="3383280"/>
                  </a:lnTo>
                  <a:lnTo>
                    <a:pt x="6897171" y="0"/>
                  </a:lnTo>
                  <a:close/>
                </a:path>
              </a:pathLst>
            </a:custGeom>
            <a:solidFill>
              <a:srgbClr val="FFFFFF"/>
            </a:solidFill>
          </p:spPr>
          <p:txBody>
            <a:bodyPr wrap="square" lIns="0" tIns="0" rIns="0" bIns="0" rtlCol="0"/>
            <a:lstStyle/>
            <a:p>
              <a:endParaRPr/>
            </a:p>
          </p:txBody>
        </p:sp>
        <p:sp>
          <p:nvSpPr>
            <p:cNvPr id="11" name="object 11"/>
            <p:cNvSpPr/>
            <p:nvPr/>
          </p:nvSpPr>
          <p:spPr>
            <a:xfrm>
              <a:off x="994252" y="3202750"/>
              <a:ext cx="6897370" cy="3408679"/>
            </a:xfrm>
            <a:custGeom>
              <a:avLst/>
              <a:gdLst/>
              <a:ahLst/>
              <a:cxnLst/>
              <a:rect l="l" t="t" r="r" b="b"/>
              <a:pathLst>
                <a:path w="6897370" h="3408679">
                  <a:moveTo>
                    <a:pt x="0" y="0"/>
                  </a:moveTo>
                  <a:lnTo>
                    <a:pt x="0" y="3408679"/>
                  </a:lnTo>
                </a:path>
                <a:path w="6897370" h="3408679">
                  <a:moveTo>
                    <a:pt x="6897171" y="0"/>
                  </a:moveTo>
                  <a:lnTo>
                    <a:pt x="6897171" y="3408679"/>
                  </a:lnTo>
                </a:path>
              </a:pathLst>
            </a:custGeom>
            <a:ln w="12699">
              <a:solidFill>
                <a:srgbClr val="FFFFFF"/>
              </a:solidFill>
            </a:ln>
          </p:spPr>
          <p:txBody>
            <a:bodyPr wrap="square" lIns="0" tIns="0" rIns="0" bIns="0" rtlCol="0"/>
            <a:lstStyle/>
            <a:p>
              <a:endParaRPr/>
            </a:p>
          </p:txBody>
        </p:sp>
        <p:sp>
          <p:nvSpPr>
            <p:cNvPr id="12" name="object 12"/>
            <p:cNvSpPr/>
            <p:nvPr/>
          </p:nvSpPr>
          <p:spPr>
            <a:xfrm>
              <a:off x="987902" y="3202750"/>
              <a:ext cx="6910070" cy="12700"/>
            </a:xfrm>
            <a:custGeom>
              <a:avLst/>
              <a:gdLst/>
              <a:ahLst/>
              <a:cxnLst/>
              <a:rect l="l" t="t" r="r" b="b"/>
              <a:pathLst>
                <a:path w="6910070" h="12700">
                  <a:moveTo>
                    <a:pt x="0" y="0"/>
                  </a:moveTo>
                  <a:lnTo>
                    <a:pt x="6909871" y="0"/>
                  </a:lnTo>
                  <a:lnTo>
                    <a:pt x="6909871" y="12699"/>
                  </a:lnTo>
                  <a:lnTo>
                    <a:pt x="0" y="12699"/>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987902" y="6592380"/>
              <a:ext cx="6910070" cy="0"/>
            </a:xfrm>
            <a:custGeom>
              <a:avLst/>
              <a:gdLst/>
              <a:ahLst/>
              <a:cxnLst/>
              <a:rect l="l" t="t" r="r" b="b"/>
              <a:pathLst>
                <a:path w="6910070">
                  <a:moveTo>
                    <a:pt x="0" y="0"/>
                  </a:moveTo>
                  <a:lnTo>
                    <a:pt x="6909871" y="0"/>
                  </a:lnTo>
                </a:path>
              </a:pathLst>
            </a:custGeom>
            <a:ln w="38099">
              <a:solidFill>
                <a:srgbClr val="FFFFFF"/>
              </a:solidFill>
            </a:ln>
          </p:spPr>
          <p:txBody>
            <a:bodyPr wrap="square" lIns="0" tIns="0" rIns="0" bIns="0" rtlCol="0"/>
            <a:lstStyle/>
            <a:p>
              <a:endParaRPr/>
            </a:p>
          </p:txBody>
        </p:sp>
      </p:grpSp>
      <p:sp>
        <p:nvSpPr>
          <p:cNvPr id="14" name="object 14"/>
          <p:cNvSpPr txBox="1"/>
          <p:nvPr/>
        </p:nvSpPr>
        <p:spPr>
          <a:xfrm>
            <a:off x="1072991" y="1902161"/>
            <a:ext cx="7022465" cy="4650105"/>
          </a:xfrm>
          <a:prstGeom prst="rect">
            <a:avLst/>
          </a:prstGeom>
        </p:spPr>
        <p:txBody>
          <a:bodyPr vert="horz" wrap="square" lIns="0" tIns="27939" rIns="0" bIns="0" rtlCol="0">
            <a:spAutoFit/>
          </a:bodyPr>
          <a:lstStyle/>
          <a:p>
            <a:pPr marL="46990" marR="5080">
              <a:lnSpc>
                <a:spcPts val="2600"/>
              </a:lnSpc>
              <a:spcBef>
                <a:spcPts val="219"/>
              </a:spcBef>
            </a:pPr>
            <a:r>
              <a:rPr sz="2200" spc="-55" dirty="0">
                <a:solidFill>
                  <a:srgbClr val="FFFFFF"/>
                </a:solidFill>
                <a:latin typeface="Georgia"/>
                <a:cs typeface="Georgia"/>
              </a:rPr>
              <a:t>To</a:t>
            </a:r>
            <a:r>
              <a:rPr sz="2200" spc="25" dirty="0">
                <a:solidFill>
                  <a:srgbClr val="FFFFFF"/>
                </a:solidFill>
                <a:latin typeface="Georgia"/>
                <a:cs typeface="Georgia"/>
              </a:rPr>
              <a:t> </a:t>
            </a:r>
            <a:r>
              <a:rPr sz="2200" spc="-75" dirty="0">
                <a:solidFill>
                  <a:srgbClr val="FFFFFF"/>
                </a:solidFill>
                <a:latin typeface="Georgia"/>
                <a:cs typeface="Georgia"/>
              </a:rPr>
              <a:t>use</a:t>
            </a:r>
            <a:r>
              <a:rPr sz="2200" spc="25" dirty="0">
                <a:solidFill>
                  <a:srgbClr val="FFFFFF"/>
                </a:solidFill>
                <a:latin typeface="Georgia"/>
                <a:cs typeface="Georgia"/>
              </a:rPr>
              <a:t> </a:t>
            </a:r>
            <a:r>
              <a:rPr sz="2200" spc="-75" dirty="0">
                <a:solidFill>
                  <a:srgbClr val="FFFFFF"/>
                </a:solidFill>
                <a:latin typeface="Georgia"/>
                <a:cs typeface="Georgia"/>
              </a:rPr>
              <a:t>this</a:t>
            </a:r>
            <a:r>
              <a:rPr sz="2200" spc="25" dirty="0">
                <a:solidFill>
                  <a:srgbClr val="FFFFFF"/>
                </a:solidFill>
                <a:latin typeface="Georgia"/>
                <a:cs typeface="Georgia"/>
              </a:rPr>
              <a:t> </a:t>
            </a:r>
            <a:r>
              <a:rPr sz="2200" spc="-55" dirty="0">
                <a:solidFill>
                  <a:srgbClr val="FFFFFF"/>
                </a:solidFill>
                <a:latin typeface="Georgia"/>
                <a:cs typeface="Georgia"/>
              </a:rPr>
              <a:t>module,</a:t>
            </a:r>
            <a:r>
              <a:rPr sz="2200" spc="25" dirty="0">
                <a:solidFill>
                  <a:srgbClr val="FFFFFF"/>
                </a:solidFill>
                <a:latin typeface="Georgia"/>
                <a:cs typeface="Georgia"/>
              </a:rPr>
              <a:t> </a:t>
            </a:r>
            <a:r>
              <a:rPr sz="2200" spc="-35" dirty="0">
                <a:solidFill>
                  <a:srgbClr val="FFFFFF"/>
                </a:solidFill>
                <a:latin typeface="Georgia"/>
                <a:cs typeface="Georgia"/>
              </a:rPr>
              <a:t>do</a:t>
            </a:r>
            <a:r>
              <a:rPr sz="2200" spc="25" dirty="0">
                <a:solidFill>
                  <a:srgbClr val="FFFFFF"/>
                </a:solidFill>
                <a:latin typeface="Georgia"/>
                <a:cs typeface="Georgia"/>
              </a:rPr>
              <a:t> </a:t>
            </a:r>
            <a:r>
              <a:rPr sz="2200" spc="-70" dirty="0">
                <a:solidFill>
                  <a:srgbClr val="FFFFFF"/>
                </a:solidFill>
                <a:latin typeface="Georgia"/>
                <a:cs typeface="Georgia"/>
              </a:rPr>
              <a:t>require('readline').</a:t>
            </a:r>
            <a:r>
              <a:rPr sz="2200" spc="25" dirty="0">
                <a:solidFill>
                  <a:srgbClr val="FFFFFF"/>
                </a:solidFill>
                <a:latin typeface="Georgia"/>
                <a:cs typeface="Georgia"/>
              </a:rPr>
              <a:t> </a:t>
            </a:r>
            <a:r>
              <a:rPr sz="2200" spc="-50" dirty="0">
                <a:solidFill>
                  <a:srgbClr val="FFFFFF"/>
                </a:solidFill>
                <a:latin typeface="Georgia"/>
                <a:cs typeface="Georgia"/>
              </a:rPr>
              <a:t>Readline</a:t>
            </a:r>
            <a:r>
              <a:rPr sz="2200" spc="25" dirty="0">
                <a:solidFill>
                  <a:srgbClr val="FFFFFF"/>
                </a:solidFill>
                <a:latin typeface="Georgia"/>
                <a:cs typeface="Georgia"/>
              </a:rPr>
              <a:t> </a:t>
            </a:r>
            <a:r>
              <a:rPr sz="2200" spc="-35" dirty="0">
                <a:solidFill>
                  <a:srgbClr val="FFFFFF"/>
                </a:solidFill>
                <a:latin typeface="Georgia"/>
                <a:cs typeface="Georgia"/>
              </a:rPr>
              <a:t>allows </a:t>
            </a:r>
            <a:r>
              <a:rPr sz="2200" spc="-30" dirty="0">
                <a:solidFill>
                  <a:srgbClr val="FFFFFF"/>
                </a:solidFill>
                <a:latin typeface="Georgia"/>
                <a:cs typeface="Georgia"/>
              </a:rPr>
              <a:t> </a:t>
            </a:r>
            <a:r>
              <a:rPr sz="2200" spc="-65" dirty="0">
                <a:solidFill>
                  <a:srgbClr val="FFFFFF"/>
                </a:solidFill>
                <a:latin typeface="Georgia"/>
                <a:cs typeface="Georgia"/>
              </a:rPr>
              <a:t>reading</a:t>
            </a:r>
            <a:r>
              <a:rPr sz="2200" spc="30" dirty="0">
                <a:solidFill>
                  <a:srgbClr val="FFFFFF"/>
                </a:solidFill>
                <a:latin typeface="Georgia"/>
                <a:cs typeface="Georgia"/>
              </a:rPr>
              <a:t> </a:t>
            </a:r>
            <a:r>
              <a:rPr sz="2200" spc="-25" dirty="0">
                <a:solidFill>
                  <a:srgbClr val="FFFFFF"/>
                </a:solidFill>
                <a:latin typeface="Georgia"/>
                <a:cs typeface="Georgia"/>
              </a:rPr>
              <a:t>of</a:t>
            </a:r>
            <a:r>
              <a:rPr sz="2200" spc="265"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85" dirty="0">
                <a:solidFill>
                  <a:srgbClr val="FFFFFF"/>
                </a:solidFill>
                <a:latin typeface="Georgia"/>
                <a:cs typeface="Georgia"/>
              </a:rPr>
              <a:t>stream</a:t>
            </a:r>
            <a:r>
              <a:rPr sz="2200" spc="35" dirty="0">
                <a:solidFill>
                  <a:srgbClr val="FFFFFF"/>
                </a:solidFill>
                <a:latin typeface="Georgia"/>
                <a:cs typeface="Georgia"/>
              </a:rPr>
              <a:t> </a:t>
            </a:r>
            <a:r>
              <a:rPr sz="2200" spc="-75" dirty="0">
                <a:solidFill>
                  <a:srgbClr val="FFFFFF"/>
                </a:solidFill>
                <a:latin typeface="Georgia"/>
                <a:cs typeface="Georgia"/>
              </a:rPr>
              <a:t>(such</a:t>
            </a:r>
            <a:r>
              <a:rPr sz="2200" spc="35" dirty="0">
                <a:solidFill>
                  <a:srgbClr val="FFFFFF"/>
                </a:solidFill>
                <a:latin typeface="Georgia"/>
                <a:cs typeface="Georgia"/>
              </a:rPr>
              <a:t> </a:t>
            </a:r>
            <a:r>
              <a:rPr sz="2200" spc="-70" dirty="0">
                <a:solidFill>
                  <a:srgbClr val="FFFFFF"/>
                </a:solidFill>
                <a:latin typeface="Georgia"/>
                <a:cs typeface="Georgia"/>
              </a:rPr>
              <a:t>as</a:t>
            </a:r>
            <a:r>
              <a:rPr sz="2200" spc="30" dirty="0">
                <a:solidFill>
                  <a:srgbClr val="FFFFFF"/>
                </a:solidFill>
                <a:latin typeface="Georgia"/>
                <a:cs typeface="Georgia"/>
              </a:rPr>
              <a:t> </a:t>
            </a:r>
            <a:r>
              <a:rPr sz="2200" spc="-75" dirty="0">
                <a:solidFill>
                  <a:srgbClr val="FFFFFF"/>
                </a:solidFill>
                <a:latin typeface="Georgia"/>
                <a:cs typeface="Georgia"/>
              </a:rPr>
              <a:t>process.stdin)</a:t>
            </a:r>
            <a:r>
              <a:rPr sz="2200" spc="30" dirty="0">
                <a:solidFill>
                  <a:srgbClr val="FFFFFF"/>
                </a:solidFill>
                <a:latin typeface="Georgia"/>
                <a:cs typeface="Georgia"/>
              </a:rPr>
              <a:t> </a:t>
            </a:r>
            <a:r>
              <a:rPr sz="2200" spc="-40" dirty="0">
                <a:solidFill>
                  <a:srgbClr val="FFFFFF"/>
                </a:solidFill>
                <a:latin typeface="Georgia"/>
                <a:cs typeface="Georgia"/>
              </a:rPr>
              <a:t>on</a:t>
            </a:r>
            <a:r>
              <a:rPr sz="2200" spc="30"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75" dirty="0">
                <a:solidFill>
                  <a:srgbClr val="FFFFFF"/>
                </a:solidFill>
                <a:latin typeface="Georgia"/>
                <a:cs typeface="Georgia"/>
              </a:rPr>
              <a:t>line-by-line </a:t>
            </a:r>
            <a:r>
              <a:rPr sz="2200" spc="-515" dirty="0">
                <a:solidFill>
                  <a:srgbClr val="FFFFFF"/>
                </a:solidFill>
                <a:latin typeface="Georgia"/>
                <a:cs typeface="Georgia"/>
              </a:rPr>
              <a:t> </a:t>
            </a:r>
            <a:r>
              <a:rPr sz="2200" spc="-70" dirty="0">
                <a:solidFill>
                  <a:srgbClr val="FFFFFF"/>
                </a:solidFill>
                <a:latin typeface="Georgia"/>
                <a:cs typeface="Georgia"/>
              </a:rPr>
              <a:t>basis.</a:t>
            </a:r>
            <a:endParaRPr sz="2200" dirty="0">
              <a:latin typeface="Georgia"/>
              <a:cs typeface="Georgia"/>
            </a:endParaRPr>
          </a:p>
          <a:p>
            <a:pPr>
              <a:lnSpc>
                <a:spcPct val="100000"/>
              </a:lnSpc>
              <a:spcBef>
                <a:spcPts val="15"/>
              </a:spcBef>
            </a:pPr>
            <a:endParaRPr sz="2300" dirty="0">
              <a:latin typeface="Georgia"/>
              <a:cs typeface="Georgia"/>
            </a:endParaRPr>
          </a:p>
          <a:p>
            <a:pPr marL="12700">
              <a:lnSpc>
                <a:spcPts val="2130"/>
              </a:lnSpc>
              <a:tabLst>
                <a:tab pos="561340" algn="l"/>
                <a:tab pos="1795780" algn="l"/>
                <a:tab pos="2070100" algn="l"/>
              </a:tabLst>
            </a:pPr>
            <a:r>
              <a:rPr sz="1800" b="1" dirty="0">
                <a:solidFill>
                  <a:srgbClr val="0F7001"/>
                </a:solidFill>
                <a:latin typeface="Courier New"/>
                <a:cs typeface="Courier New"/>
              </a:rPr>
              <a:t>var	</a:t>
            </a:r>
            <a:r>
              <a:rPr sz="1800" dirty="0">
                <a:solidFill>
                  <a:srgbClr val="262626"/>
                </a:solidFill>
                <a:latin typeface="Courier New"/>
                <a:cs typeface="Courier New"/>
              </a:rPr>
              <a:t>readline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'readline'</a:t>
            </a:r>
            <a:r>
              <a:rPr sz="1800" dirty="0">
                <a:solidFill>
                  <a:srgbClr val="262626"/>
                </a:solidFill>
                <a:latin typeface="Courier New"/>
                <a:cs typeface="Courier New"/>
              </a:rPr>
              <a:t>);</a:t>
            </a:r>
            <a:endParaRPr sz="1800" dirty="0">
              <a:latin typeface="Courier New"/>
              <a:cs typeface="Courier New"/>
            </a:endParaRPr>
          </a:p>
          <a:p>
            <a:pPr marL="287020" marR="2200275" indent="-274955">
              <a:lnSpc>
                <a:spcPts val="2200"/>
              </a:lnSpc>
              <a:spcBef>
                <a:spcPts val="10"/>
              </a:spcBef>
              <a:tabLst>
                <a:tab pos="561340" algn="l"/>
                <a:tab pos="972819" algn="l"/>
                <a:tab pos="1247140" algn="l"/>
              </a:tabLst>
            </a:pPr>
            <a:r>
              <a:rPr sz="1800" b="1" dirty="0">
                <a:solidFill>
                  <a:srgbClr val="0F7001"/>
                </a:solidFill>
                <a:latin typeface="Courier New"/>
                <a:cs typeface="Courier New"/>
              </a:rPr>
              <a:t>var	</a:t>
            </a:r>
            <a:r>
              <a:rPr sz="1800" dirty="0">
                <a:solidFill>
                  <a:srgbClr val="262626"/>
                </a:solidFill>
                <a:latin typeface="Courier New"/>
                <a:cs typeface="Courier New"/>
              </a:rPr>
              <a:t>rl	</a:t>
            </a:r>
            <a:r>
              <a:rPr sz="1800" dirty="0">
                <a:solidFill>
                  <a:srgbClr val="535353"/>
                </a:solidFill>
                <a:latin typeface="Courier New"/>
                <a:cs typeface="Courier New"/>
              </a:rPr>
              <a:t>=	</a:t>
            </a:r>
            <a:r>
              <a:rPr sz="1800" spc="-5" dirty="0">
                <a:solidFill>
                  <a:srgbClr val="262626"/>
                </a:solidFill>
                <a:latin typeface="Courier New"/>
                <a:cs typeface="Courier New"/>
              </a:rPr>
              <a:t>readline.createInterface({ </a:t>
            </a:r>
            <a:r>
              <a:rPr sz="1800" spc="-1070" dirty="0">
                <a:solidFill>
                  <a:srgbClr val="262626"/>
                </a:solidFill>
                <a:latin typeface="Courier New"/>
                <a:cs typeface="Courier New"/>
              </a:rPr>
              <a:t> </a:t>
            </a:r>
            <a:r>
              <a:rPr sz="1800" dirty="0">
                <a:solidFill>
                  <a:srgbClr val="262626"/>
                </a:solidFill>
                <a:latin typeface="Courier New"/>
                <a:cs typeface="Courier New"/>
              </a:rPr>
              <a:t>input</a:t>
            </a:r>
            <a:r>
              <a:rPr sz="1800" dirty="0">
                <a:solidFill>
                  <a:srgbClr val="535353"/>
                </a:solidFill>
                <a:latin typeface="Courier New"/>
                <a:cs typeface="Courier New"/>
              </a:rPr>
              <a:t>:	</a:t>
            </a:r>
            <a:r>
              <a:rPr sz="1800" dirty="0">
                <a:solidFill>
                  <a:srgbClr val="262626"/>
                </a:solidFill>
                <a:latin typeface="Courier New"/>
                <a:cs typeface="Courier New"/>
              </a:rPr>
              <a:t>process.stdin,</a:t>
            </a:r>
            <a:endParaRPr sz="1800" dirty="0">
              <a:latin typeface="Courier New"/>
              <a:cs typeface="Courier New"/>
            </a:endParaRPr>
          </a:p>
          <a:p>
            <a:pPr marL="287020">
              <a:lnSpc>
                <a:spcPts val="2020"/>
              </a:lnSpc>
              <a:tabLst>
                <a:tab pos="1384300" algn="l"/>
              </a:tabLst>
            </a:pPr>
            <a:r>
              <a:rPr sz="1800" dirty="0">
                <a:solidFill>
                  <a:srgbClr val="262626"/>
                </a:solidFill>
                <a:latin typeface="Courier New"/>
                <a:cs typeface="Courier New"/>
              </a:rPr>
              <a:t>output</a:t>
            </a:r>
            <a:r>
              <a:rPr sz="1800" dirty="0">
                <a:solidFill>
                  <a:srgbClr val="535353"/>
                </a:solidFill>
                <a:latin typeface="Courier New"/>
                <a:cs typeface="Courier New"/>
              </a:rPr>
              <a:t>:	</a:t>
            </a:r>
            <a:r>
              <a:rPr sz="1800" dirty="0">
                <a:solidFill>
                  <a:srgbClr val="262626"/>
                </a:solidFill>
                <a:latin typeface="Courier New"/>
                <a:cs typeface="Courier New"/>
              </a:rPr>
              <a:t>process.stdout</a:t>
            </a:r>
            <a:endParaRPr sz="1800" dirty="0">
              <a:latin typeface="Courier New"/>
              <a:cs typeface="Courier New"/>
            </a:endParaRPr>
          </a:p>
          <a:p>
            <a:pPr marL="12700">
              <a:lnSpc>
                <a:spcPts val="2130"/>
              </a:lnSpc>
              <a:spcBef>
                <a:spcPts val="40"/>
              </a:spcBef>
            </a:pPr>
            <a:r>
              <a:rPr sz="1800" dirty="0">
                <a:solidFill>
                  <a:srgbClr val="262626"/>
                </a:solidFill>
                <a:latin typeface="Courier New"/>
                <a:cs typeface="Courier New"/>
              </a:rPr>
              <a:t>});</a:t>
            </a:r>
            <a:endParaRPr sz="1800" dirty="0">
              <a:latin typeface="Courier New"/>
              <a:cs typeface="Courier New"/>
            </a:endParaRPr>
          </a:p>
          <a:p>
            <a:pPr marL="12700">
              <a:lnSpc>
                <a:spcPts val="2130"/>
              </a:lnSpc>
            </a:pPr>
            <a:r>
              <a:rPr sz="1800" spc="-5" dirty="0">
                <a:solidFill>
                  <a:srgbClr val="262626"/>
                </a:solidFill>
                <a:latin typeface="Courier New"/>
                <a:cs typeface="Courier New"/>
              </a:rPr>
              <a:t>rl.question(</a:t>
            </a:r>
            <a:r>
              <a:rPr sz="1800" spc="-5" dirty="0">
                <a:solidFill>
                  <a:srgbClr val="A90E1A"/>
                </a:solidFill>
                <a:latin typeface="Courier New"/>
                <a:cs typeface="Courier New"/>
              </a:rPr>
              <a:t>"What</a:t>
            </a:r>
            <a:r>
              <a:rPr sz="1800" spc="-10" dirty="0">
                <a:solidFill>
                  <a:srgbClr val="A90E1A"/>
                </a:solidFill>
                <a:latin typeface="Courier New"/>
                <a:cs typeface="Courier New"/>
              </a:rPr>
              <a:t> </a:t>
            </a:r>
            <a:r>
              <a:rPr sz="1800" spc="-5" dirty="0">
                <a:solidFill>
                  <a:srgbClr val="A90E1A"/>
                </a:solidFill>
                <a:latin typeface="Courier New"/>
                <a:cs typeface="Courier New"/>
              </a:rPr>
              <a:t>do you</a:t>
            </a:r>
            <a:r>
              <a:rPr sz="1800" spc="-10" dirty="0">
                <a:solidFill>
                  <a:srgbClr val="A90E1A"/>
                </a:solidFill>
                <a:latin typeface="Courier New"/>
                <a:cs typeface="Courier New"/>
              </a:rPr>
              <a:t> </a:t>
            </a:r>
            <a:r>
              <a:rPr sz="1800" spc="-5" dirty="0">
                <a:solidFill>
                  <a:srgbClr val="A90E1A"/>
                </a:solidFill>
                <a:latin typeface="Courier New"/>
                <a:cs typeface="Courier New"/>
              </a:rPr>
              <a:t>think of </a:t>
            </a:r>
            <a:r>
              <a:rPr sz="1800" dirty="0">
                <a:solidFill>
                  <a:srgbClr val="A90E1A"/>
                </a:solidFill>
                <a:latin typeface="Courier New"/>
                <a:cs typeface="Courier New"/>
              </a:rPr>
              <a:t>node.js?</a:t>
            </a:r>
            <a:r>
              <a:rPr sz="1800" spc="-5" dirty="0">
                <a:solidFill>
                  <a:srgbClr val="A90E1A"/>
                </a:solidFill>
                <a:latin typeface="Courier New"/>
                <a:cs typeface="Courier New"/>
              </a:rPr>
              <a:t> </a:t>
            </a:r>
            <a:r>
              <a:rPr sz="1800" dirty="0">
                <a:solidFill>
                  <a:srgbClr val="A90E1A"/>
                </a:solidFill>
                <a:latin typeface="Courier New"/>
                <a:cs typeface="Courier New"/>
              </a:rPr>
              <a:t>"</a:t>
            </a:r>
            <a:r>
              <a:rPr sz="1800" dirty="0">
                <a:solidFill>
                  <a:srgbClr val="262626"/>
                </a:solidFill>
                <a:latin typeface="Courier New"/>
                <a:cs typeface="Courier New"/>
              </a:rPr>
              <a:t>,</a:t>
            </a:r>
            <a:endParaRPr sz="1800" dirty="0">
              <a:latin typeface="Courier New"/>
              <a:cs typeface="Courier New"/>
            </a:endParaRPr>
          </a:p>
          <a:p>
            <a:pPr marL="12700">
              <a:lnSpc>
                <a:spcPts val="2155"/>
              </a:lnSpc>
              <a:spcBef>
                <a:spcPts val="40"/>
              </a:spcBef>
            </a:pPr>
            <a:r>
              <a:rPr sz="1800" b="1" spc="-5" dirty="0">
                <a:solidFill>
                  <a:srgbClr val="0F7001"/>
                </a:solidFill>
                <a:latin typeface="Courier New"/>
                <a:cs typeface="Courier New"/>
              </a:rPr>
              <a:t>function</a:t>
            </a:r>
            <a:r>
              <a:rPr sz="1800" spc="-5" dirty="0">
                <a:solidFill>
                  <a:srgbClr val="262626"/>
                </a:solidFill>
                <a:latin typeface="Courier New"/>
                <a:cs typeface="Courier New"/>
              </a:rPr>
              <a:t>(answer)</a:t>
            </a:r>
            <a:r>
              <a:rPr sz="1800" spc="-45" dirty="0">
                <a:solidFill>
                  <a:srgbClr val="262626"/>
                </a:solidFill>
                <a:latin typeface="Courier New"/>
                <a:cs typeface="Courier New"/>
              </a:rPr>
              <a:t> </a:t>
            </a:r>
            <a:r>
              <a:rPr sz="1800" dirty="0">
                <a:solidFill>
                  <a:srgbClr val="262626"/>
                </a:solidFill>
                <a:latin typeface="Courier New"/>
                <a:cs typeface="Courier New"/>
              </a:rPr>
              <a:t>{</a:t>
            </a:r>
            <a:endParaRPr sz="1800" dirty="0">
              <a:latin typeface="Courier New"/>
              <a:cs typeface="Courier New"/>
            </a:endParaRPr>
          </a:p>
          <a:p>
            <a:pPr marL="287020">
              <a:lnSpc>
                <a:spcPts val="2180"/>
              </a:lnSpc>
            </a:pPr>
            <a:r>
              <a:rPr sz="1850" i="1" spc="-35" dirty="0">
                <a:solidFill>
                  <a:srgbClr val="336E6D"/>
                </a:solidFill>
                <a:latin typeface="Courier New"/>
                <a:cs typeface="Courier New"/>
              </a:rPr>
              <a:t>//</a:t>
            </a:r>
            <a:r>
              <a:rPr sz="1850" i="1" spc="-45" dirty="0">
                <a:solidFill>
                  <a:srgbClr val="336E6D"/>
                </a:solidFill>
                <a:latin typeface="Courier New"/>
                <a:cs typeface="Courier New"/>
              </a:rPr>
              <a:t> </a:t>
            </a:r>
            <a:r>
              <a:rPr sz="1850" i="1" spc="-35" dirty="0">
                <a:solidFill>
                  <a:srgbClr val="336E6D"/>
                </a:solidFill>
                <a:latin typeface="Courier New"/>
                <a:cs typeface="Courier New"/>
              </a:rPr>
              <a:t>TODO:</a:t>
            </a:r>
            <a:r>
              <a:rPr sz="1850" i="1" spc="-45" dirty="0">
                <a:solidFill>
                  <a:srgbClr val="336E6D"/>
                </a:solidFill>
                <a:latin typeface="Courier New"/>
                <a:cs typeface="Courier New"/>
              </a:rPr>
              <a:t> </a:t>
            </a:r>
            <a:r>
              <a:rPr sz="1850" i="1" spc="-35" dirty="0">
                <a:solidFill>
                  <a:srgbClr val="336E6D"/>
                </a:solidFill>
                <a:latin typeface="Courier New"/>
                <a:cs typeface="Courier New"/>
              </a:rPr>
              <a:t>Log</a:t>
            </a:r>
            <a:r>
              <a:rPr sz="1850" i="1" spc="-45" dirty="0">
                <a:solidFill>
                  <a:srgbClr val="336E6D"/>
                </a:solidFill>
                <a:latin typeface="Courier New"/>
                <a:cs typeface="Courier New"/>
              </a:rPr>
              <a:t> </a:t>
            </a:r>
            <a:r>
              <a:rPr sz="1850" i="1" spc="-35" dirty="0">
                <a:solidFill>
                  <a:srgbClr val="336E6D"/>
                </a:solidFill>
                <a:latin typeface="Courier New"/>
                <a:cs typeface="Courier New"/>
              </a:rPr>
              <a:t>the</a:t>
            </a:r>
            <a:r>
              <a:rPr sz="1850" i="1" spc="-45" dirty="0">
                <a:solidFill>
                  <a:srgbClr val="336E6D"/>
                </a:solidFill>
                <a:latin typeface="Courier New"/>
                <a:cs typeface="Courier New"/>
              </a:rPr>
              <a:t> </a:t>
            </a:r>
            <a:r>
              <a:rPr sz="1850" i="1" spc="-35" dirty="0">
                <a:solidFill>
                  <a:srgbClr val="336E6D"/>
                </a:solidFill>
                <a:latin typeface="Courier New"/>
                <a:cs typeface="Courier New"/>
              </a:rPr>
              <a:t>answer</a:t>
            </a:r>
            <a:r>
              <a:rPr sz="1850" i="1" spc="-45" dirty="0">
                <a:solidFill>
                  <a:srgbClr val="336E6D"/>
                </a:solidFill>
                <a:latin typeface="Courier New"/>
                <a:cs typeface="Courier New"/>
              </a:rPr>
              <a:t> </a:t>
            </a:r>
            <a:r>
              <a:rPr sz="1850" i="1" spc="-35" dirty="0">
                <a:solidFill>
                  <a:srgbClr val="336E6D"/>
                </a:solidFill>
                <a:latin typeface="Courier New"/>
                <a:cs typeface="Courier New"/>
              </a:rPr>
              <a:t>in</a:t>
            </a:r>
            <a:r>
              <a:rPr sz="1850" i="1" spc="-45" dirty="0">
                <a:solidFill>
                  <a:srgbClr val="336E6D"/>
                </a:solidFill>
                <a:latin typeface="Courier New"/>
                <a:cs typeface="Courier New"/>
              </a:rPr>
              <a:t> </a:t>
            </a:r>
            <a:r>
              <a:rPr sz="1850" i="1" spc="-30" dirty="0">
                <a:solidFill>
                  <a:srgbClr val="336E6D"/>
                </a:solidFill>
                <a:latin typeface="Courier New"/>
                <a:cs typeface="Courier New"/>
              </a:rPr>
              <a:t>a</a:t>
            </a:r>
            <a:r>
              <a:rPr sz="1850" i="1" spc="-40" dirty="0">
                <a:solidFill>
                  <a:srgbClr val="336E6D"/>
                </a:solidFill>
                <a:latin typeface="Courier New"/>
                <a:cs typeface="Courier New"/>
              </a:rPr>
              <a:t> </a:t>
            </a:r>
            <a:r>
              <a:rPr sz="1850" i="1" spc="-30" dirty="0">
                <a:solidFill>
                  <a:srgbClr val="336E6D"/>
                </a:solidFill>
                <a:latin typeface="Courier New"/>
                <a:cs typeface="Courier New"/>
              </a:rPr>
              <a:t>database</a:t>
            </a:r>
            <a:endParaRPr sz="1850" dirty="0">
              <a:latin typeface="Courier New"/>
              <a:cs typeface="Courier New"/>
            </a:endParaRPr>
          </a:p>
          <a:p>
            <a:pPr marL="12700" marR="1240155" indent="274320">
              <a:lnSpc>
                <a:spcPts val="2200"/>
              </a:lnSpc>
              <a:spcBef>
                <a:spcPts val="5"/>
              </a:spcBef>
            </a:pPr>
            <a:r>
              <a:rPr sz="1800" spc="-5" dirty="0">
                <a:solidFill>
                  <a:srgbClr val="262626"/>
                </a:solidFill>
                <a:latin typeface="Courier New"/>
                <a:cs typeface="Courier New"/>
              </a:rPr>
              <a:t>console.log(</a:t>
            </a:r>
            <a:r>
              <a:rPr sz="1800" spc="-5" dirty="0">
                <a:solidFill>
                  <a:srgbClr val="A90E1A"/>
                </a:solidFill>
                <a:latin typeface="Courier New"/>
                <a:cs typeface="Courier New"/>
              </a:rPr>
              <a:t>"Thank you for your valuable </a:t>
            </a:r>
            <a:r>
              <a:rPr sz="1800" spc="-1070" dirty="0">
                <a:solidFill>
                  <a:srgbClr val="A90E1A"/>
                </a:solidFill>
                <a:latin typeface="Courier New"/>
                <a:cs typeface="Courier New"/>
              </a:rPr>
              <a:t> </a:t>
            </a:r>
            <a:r>
              <a:rPr sz="1800" dirty="0">
                <a:solidFill>
                  <a:srgbClr val="A90E1A"/>
                </a:solidFill>
                <a:latin typeface="Courier New"/>
                <a:cs typeface="Courier New"/>
              </a:rPr>
              <a:t>feedback:"</a:t>
            </a:r>
            <a:r>
              <a:rPr sz="1800" dirty="0">
                <a:solidFill>
                  <a:srgbClr val="262626"/>
                </a:solidFill>
                <a:latin typeface="Courier New"/>
                <a:cs typeface="Courier New"/>
              </a:rPr>
              <a:t>,</a:t>
            </a:r>
            <a:r>
              <a:rPr sz="1800" spc="-10" dirty="0">
                <a:solidFill>
                  <a:srgbClr val="262626"/>
                </a:solidFill>
                <a:latin typeface="Courier New"/>
                <a:cs typeface="Courier New"/>
              </a:rPr>
              <a:t> </a:t>
            </a:r>
            <a:r>
              <a:rPr sz="1800" dirty="0">
                <a:solidFill>
                  <a:srgbClr val="262626"/>
                </a:solidFill>
                <a:latin typeface="Courier New"/>
                <a:cs typeface="Courier New"/>
              </a:rPr>
              <a:t>answer);</a:t>
            </a:r>
            <a:endParaRPr sz="1800" dirty="0">
              <a:latin typeface="Courier New"/>
              <a:cs typeface="Courier New"/>
            </a:endParaRPr>
          </a:p>
          <a:p>
            <a:pPr marL="287020">
              <a:lnSpc>
                <a:spcPts val="2090"/>
              </a:lnSpc>
            </a:pPr>
            <a:r>
              <a:rPr sz="1800" dirty="0">
                <a:solidFill>
                  <a:srgbClr val="262626"/>
                </a:solidFill>
                <a:latin typeface="Courier New"/>
                <a:cs typeface="Courier New"/>
              </a:rPr>
              <a:t>rl.close();</a:t>
            </a:r>
            <a:endParaRPr sz="1800" dirty="0">
              <a:latin typeface="Courier New"/>
              <a:cs typeface="Courier New"/>
            </a:endParaRPr>
          </a:p>
          <a:p>
            <a:pPr marL="12700">
              <a:lnSpc>
                <a:spcPts val="2130"/>
              </a:lnSpc>
            </a:pPr>
            <a:r>
              <a:rPr sz="1800" dirty="0">
                <a:solidFill>
                  <a:srgbClr val="262626"/>
                </a:solidFill>
                <a:latin typeface="Courier New"/>
                <a:cs typeface="Courier New"/>
              </a:rPr>
              <a:t>});</a:t>
            </a:r>
            <a:endParaRPr sz="1800" dirty="0">
              <a:latin typeface="Courier New"/>
              <a:cs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62003" y="440573"/>
            <a:ext cx="2011680" cy="906087"/>
          </a:xfrm>
          <a:prstGeom prst="rect">
            <a:avLst/>
          </a:prstGeom>
        </p:spPr>
      </p:pic>
      <p:sp>
        <p:nvSpPr>
          <p:cNvPr id="3" name="object 3"/>
          <p:cNvSpPr txBox="1">
            <a:spLocks noGrp="1"/>
          </p:cNvSpPr>
          <p:nvPr>
            <p:ph type="title"/>
          </p:nvPr>
        </p:nvSpPr>
        <p:spPr>
          <a:xfrm>
            <a:off x="3646646" y="457499"/>
            <a:ext cx="1854835" cy="756920"/>
          </a:xfrm>
          <a:prstGeom prst="rect">
            <a:avLst/>
          </a:prstGeom>
        </p:spPr>
        <p:txBody>
          <a:bodyPr vert="horz" wrap="square" lIns="0" tIns="12700" rIns="0" bIns="0" rtlCol="0">
            <a:spAutoFit/>
          </a:bodyPr>
          <a:lstStyle/>
          <a:p>
            <a:pPr marL="12700">
              <a:lnSpc>
                <a:spcPct val="100000"/>
              </a:lnSpc>
              <a:spcBef>
                <a:spcPts val="100"/>
              </a:spcBef>
            </a:pPr>
            <a:r>
              <a:rPr spc="-45" dirty="0"/>
              <a:t>S</a:t>
            </a:r>
            <a:r>
              <a:rPr spc="-210" dirty="0"/>
              <a:t>t</a:t>
            </a:r>
            <a:r>
              <a:rPr spc="-155" dirty="0"/>
              <a:t>rea</a:t>
            </a:r>
            <a:r>
              <a:rPr spc="-180" dirty="0"/>
              <a:t>m</a:t>
            </a:r>
          </a:p>
        </p:txBody>
      </p:sp>
      <p:grpSp>
        <p:nvGrpSpPr>
          <p:cNvPr id="4" name="object 4"/>
          <p:cNvGrpSpPr/>
          <p:nvPr/>
        </p:nvGrpSpPr>
        <p:grpSpPr>
          <a:xfrm>
            <a:off x="681643" y="1882832"/>
            <a:ext cx="7198995" cy="794385"/>
            <a:chOff x="681643" y="1882832"/>
            <a:chExt cx="7198995" cy="794385"/>
          </a:xfrm>
        </p:grpSpPr>
        <p:pic>
          <p:nvPicPr>
            <p:cNvPr id="5" name="object 5"/>
            <p:cNvPicPr/>
            <p:nvPr/>
          </p:nvPicPr>
          <p:blipFill>
            <a:blip r:embed="rId3" cstate="print"/>
            <a:stretch>
              <a:fillRect/>
            </a:stretch>
          </p:blipFill>
          <p:spPr>
            <a:xfrm>
              <a:off x="681643" y="1882832"/>
              <a:ext cx="7198822" cy="465512"/>
            </a:xfrm>
            <a:prstGeom prst="rect">
              <a:avLst/>
            </a:prstGeom>
          </p:spPr>
        </p:pic>
        <p:pic>
          <p:nvPicPr>
            <p:cNvPr id="6" name="object 6"/>
            <p:cNvPicPr/>
            <p:nvPr/>
          </p:nvPicPr>
          <p:blipFill>
            <a:blip r:embed="rId4" cstate="print"/>
            <a:stretch>
              <a:fillRect/>
            </a:stretch>
          </p:blipFill>
          <p:spPr>
            <a:xfrm>
              <a:off x="1051559" y="2215341"/>
              <a:ext cx="2040774"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sp>
        <p:nvSpPr>
          <p:cNvPr id="8" name="object 8"/>
          <p:cNvSpPr txBox="1"/>
          <p:nvPr/>
        </p:nvSpPr>
        <p:spPr>
          <a:xfrm>
            <a:off x="1107439" y="1902161"/>
            <a:ext cx="6706234" cy="690880"/>
          </a:xfrm>
          <a:prstGeom prst="rect">
            <a:avLst/>
          </a:prstGeom>
        </p:spPr>
        <p:txBody>
          <a:bodyPr vert="horz" wrap="square" lIns="0" tIns="27939" rIns="0" bIns="0" rtlCol="0">
            <a:spAutoFit/>
          </a:bodyPr>
          <a:lstStyle/>
          <a:p>
            <a:pPr marL="12700" marR="5080">
              <a:lnSpc>
                <a:spcPts val="2600"/>
              </a:lnSpc>
              <a:spcBef>
                <a:spcPts val="219"/>
              </a:spcBef>
            </a:pPr>
            <a:r>
              <a:rPr sz="2200" spc="220" dirty="0">
                <a:solidFill>
                  <a:srgbClr val="FFFFFF"/>
                </a:solidFill>
                <a:latin typeface="Georgia"/>
                <a:cs typeface="Georgia"/>
              </a:rPr>
              <a:t>A</a:t>
            </a:r>
            <a:r>
              <a:rPr sz="2200" spc="35" dirty="0">
                <a:solidFill>
                  <a:srgbClr val="FFFFFF"/>
                </a:solidFill>
                <a:latin typeface="Georgia"/>
                <a:cs typeface="Georgia"/>
              </a:rPr>
              <a:t> </a:t>
            </a:r>
            <a:r>
              <a:rPr sz="2200" spc="-85" dirty="0">
                <a:solidFill>
                  <a:srgbClr val="FFFFFF"/>
                </a:solidFill>
                <a:latin typeface="Georgia"/>
                <a:cs typeface="Georgia"/>
              </a:rPr>
              <a:t>stream</a:t>
            </a:r>
            <a:r>
              <a:rPr sz="2200" spc="35" dirty="0">
                <a:solidFill>
                  <a:srgbClr val="FFFFFF"/>
                </a:solidFill>
                <a:latin typeface="Georgia"/>
                <a:cs typeface="Georgia"/>
              </a:rPr>
              <a:t> </a:t>
            </a:r>
            <a:r>
              <a:rPr sz="2200" spc="-70" dirty="0">
                <a:solidFill>
                  <a:srgbClr val="FFFFFF"/>
                </a:solidFill>
                <a:latin typeface="Georgia"/>
                <a:cs typeface="Georgia"/>
              </a:rPr>
              <a:t>is</a:t>
            </a:r>
            <a:r>
              <a:rPr sz="2200" spc="40" dirty="0">
                <a:solidFill>
                  <a:srgbClr val="FFFFFF"/>
                </a:solidFill>
                <a:latin typeface="Georgia"/>
                <a:cs typeface="Georgia"/>
              </a:rPr>
              <a:t> </a:t>
            </a:r>
            <a:r>
              <a:rPr sz="2200" spc="-65" dirty="0">
                <a:solidFill>
                  <a:srgbClr val="FFFFFF"/>
                </a:solidFill>
                <a:latin typeface="Georgia"/>
                <a:cs typeface="Georgia"/>
              </a:rPr>
              <a:t>an</a:t>
            </a:r>
            <a:r>
              <a:rPr sz="2200" spc="35" dirty="0">
                <a:solidFill>
                  <a:srgbClr val="FFFFFF"/>
                </a:solidFill>
                <a:latin typeface="Georgia"/>
                <a:cs typeface="Georgia"/>
              </a:rPr>
              <a:t> </a:t>
            </a:r>
            <a:r>
              <a:rPr sz="2200" spc="-80" dirty="0">
                <a:solidFill>
                  <a:srgbClr val="FFFFFF"/>
                </a:solidFill>
                <a:latin typeface="Georgia"/>
                <a:cs typeface="Georgia"/>
              </a:rPr>
              <a:t>abstract</a:t>
            </a:r>
            <a:r>
              <a:rPr sz="2200" spc="40" dirty="0">
                <a:solidFill>
                  <a:srgbClr val="FFFFFF"/>
                </a:solidFill>
                <a:latin typeface="Georgia"/>
                <a:cs typeface="Georgia"/>
              </a:rPr>
              <a:t> </a:t>
            </a:r>
            <a:r>
              <a:rPr sz="2200" spc="-65" dirty="0">
                <a:solidFill>
                  <a:srgbClr val="FFFFFF"/>
                </a:solidFill>
                <a:latin typeface="Georgia"/>
                <a:cs typeface="Georgia"/>
              </a:rPr>
              <a:t>interface</a:t>
            </a:r>
            <a:r>
              <a:rPr sz="2200" spc="35" dirty="0">
                <a:solidFill>
                  <a:srgbClr val="FFFFFF"/>
                </a:solidFill>
                <a:latin typeface="Georgia"/>
                <a:cs typeface="Georgia"/>
              </a:rPr>
              <a:t> </a:t>
            </a:r>
            <a:r>
              <a:rPr sz="2200" spc="-70" dirty="0">
                <a:solidFill>
                  <a:srgbClr val="FFFFFF"/>
                </a:solidFill>
                <a:latin typeface="Georgia"/>
                <a:cs typeface="Georgia"/>
              </a:rPr>
              <a:t>implemented</a:t>
            </a:r>
            <a:r>
              <a:rPr sz="2200" spc="35" dirty="0">
                <a:solidFill>
                  <a:srgbClr val="FFFFFF"/>
                </a:solidFill>
                <a:latin typeface="Georgia"/>
                <a:cs typeface="Georgia"/>
              </a:rPr>
              <a:t> </a:t>
            </a:r>
            <a:r>
              <a:rPr sz="2200" spc="-40" dirty="0">
                <a:solidFill>
                  <a:srgbClr val="FFFFFF"/>
                </a:solidFill>
                <a:latin typeface="Georgia"/>
                <a:cs typeface="Georgia"/>
              </a:rPr>
              <a:t>by</a:t>
            </a:r>
            <a:r>
              <a:rPr sz="2200" spc="40" dirty="0">
                <a:solidFill>
                  <a:srgbClr val="FFFFFF"/>
                </a:solidFill>
                <a:latin typeface="Georgia"/>
                <a:cs typeface="Georgia"/>
              </a:rPr>
              <a:t> </a:t>
            </a:r>
            <a:r>
              <a:rPr sz="2200" spc="-60" dirty="0">
                <a:solidFill>
                  <a:srgbClr val="FFFFFF"/>
                </a:solidFill>
                <a:latin typeface="Georgia"/>
                <a:cs typeface="Georgia"/>
              </a:rPr>
              <a:t>various </a:t>
            </a:r>
            <a:r>
              <a:rPr sz="2200" spc="-515" dirty="0">
                <a:solidFill>
                  <a:srgbClr val="FFFFFF"/>
                </a:solidFill>
                <a:latin typeface="Georgia"/>
                <a:cs typeface="Georgia"/>
              </a:rPr>
              <a:t> </a:t>
            </a:r>
            <a:r>
              <a:rPr sz="2200" spc="-65" dirty="0">
                <a:solidFill>
                  <a:srgbClr val="FFFFFF"/>
                </a:solidFill>
                <a:latin typeface="Georgia"/>
                <a:cs typeface="Georgia"/>
              </a:rPr>
              <a:t>objects</a:t>
            </a:r>
            <a:r>
              <a:rPr sz="2200" spc="25" dirty="0">
                <a:solidFill>
                  <a:srgbClr val="FFFFFF"/>
                </a:solidFill>
                <a:latin typeface="Georgia"/>
                <a:cs typeface="Georgia"/>
              </a:rPr>
              <a:t> </a:t>
            </a:r>
            <a:r>
              <a:rPr sz="2200" spc="-60" dirty="0">
                <a:solidFill>
                  <a:srgbClr val="FFFFFF"/>
                </a:solidFill>
                <a:latin typeface="Georgia"/>
                <a:cs typeface="Georgia"/>
              </a:rPr>
              <a:t>in</a:t>
            </a:r>
            <a:r>
              <a:rPr sz="2200" spc="30" dirty="0">
                <a:solidFill>
                  <a:srgbClr val="FFFFFF"/>
                </a:solidFill>
                <a:latin typeface="Georgia"/>
                <a:cs typeface="Georgia"/>
              </a:rPr>
              <a:t> </a:t>
            </a:r>
            <a:r>
              <a:rPr sz="2200" spc="-25" dirty="0">
                <a:solidFill>
                  <a:srgbClr val="FFFFFF"/>
                </a:solidFill>
                <a:latin typeface="Georgia"/>
                <a:cs typeface="Georgia"/>
              </a:rPr>
              <a:t>Node.</a:t>
            </a:r>
            <a:endParaRPr sz="2200">
              <a:latin typeface="Georgia"/>
              <a:cs typeface="Georgia"/>
            </a:endParaRPr>
          </a:p>
        </p:txBody>
      </p:sp>
      <p:grpSp>
        <p:nvGrpSpPr>
          <p:cNvPr id="9" name="object 9"/>
          <p:cNvGrpSpPr/>
          <p:nvPr/>
        </p:nvGrpSpPr>
        <p:grpSpPr>
          <a:xfrm>
            <a:off x="1092489" y="3122201"/>
            <a:ext cx="7819390" cy="2066925"/>
            <a:chOff x="1092489" y="3122201"/>
            <a:chExt cx="7819390" cy="2066925"/>
          </a:xfrm>
        </p:grpSpPr>
        <p:sp>
          <p:nvSpPr>
            <p:cNvPr id="10" name="object 10"/>
            <p:cNvSpPr/>
            <p:nvPr/>
          </p:nvSpPr>
          <p:spPr>
            <a:xfrm>
              <a:off x="1098839" y="3128550"/>
              <a:ext cx="7806690" cy="2041525"/>
            </a:xfrm>
            <a:custGeom>
              <a:avLst/>
              <a:gdLst/>
              <a:ahLst/>
              <a:cxnLst/>
              <a:rect l="l" t="t" r="r" b="b"/>
              <a:pathLst>
                <a:path w="7806690" h="2041525">
                  <a:moveTo>
                    <a:pt x="7806099" y="0"/>
                  </a:moveTo>
                  <a:lnTo>
                    <a:pt x="0" y="0"/>
                  </a:lnTo>
                  <a:lnTo>
                    <a:pt x="0" y="2041095"/>
                  </a:lnTo>
                  <a:lnTo>
                    <a:pt x="7806099" y="2041095"/>
                  </a:lnTo>
                  <a:lnTo>
                    <a:pt x="7806099" y="0"/>
                  </a:lnTo>
                  <a:close/>
                </a:path>
              </a:pathLst>
            </a:custGeom>
            <a:solidFill>
              <a:srgbClr val="FFFFFF"/>
            </a:solidFill>
          </p:spPr>
          <p:txBody>
            <a:bodyPr wrap="square" lIns="0" tIns="0" rIns="0" bIns="0" rtlCol="0"/>
            <a:lstStyle/>
            <a:p>
              <a:endParaRPr/>
            </a:p>
          </p:txBody>
        </p:sp>
        <p:sp>
          <p:nvSpPr>
            <p:cNvPr id="11" name="object 11"/>
            <p:cNvSpPr/>
            <p:nvPr/>
          </p:nvSpPr>
          <p:spPr>
            <a:xfrm>
              <a:off x="1098839" y="3122201"/>
              <a:ext cx="7806690" cy="2066925"/>
            </a:xfrm>
            <a:custGeom>
              <a:avLst/>
              <a:gdLst/>
              <a:ahLst/>
              <a:cxnLst/>
              <a:rect l="l" t="t" r="r" b="b"/>
              <a:pathLst>
                <a:path w="7806690" h="2066925">
                  <a:moveTo>
                    <a:pt x="0" y="0"/>
                  </a:moveTo>
                  <a:lnTo>
                    <a:pt x="0" y="2066495"/>
                  </a:lnTo>
                </a:path>
                <a:path w="7806690" h="2066925">
                  <a:moveTo>
                    <a:pt x="7806100" y="0"/>
                  </a:moveTo>
                  <a:lnTo>
                    <a:pt x="7806100" y="2066495"/>
                  </a:lnTo>
                </a:path>
              </a:pathLst>
            </a:custGeom>
            <a:ln w="12699">
              <a:solidFill>
                <a:srgbClr val="FFFFFF"/>
              </a:solidFill>
            </a:ln>
          </p:spPr>
          <p:txBody>
            <a:bodyPr wrap="square" lIns="0" tIns="0" rIns="0" bIns="0" rtlCol="0"/>
            <a:lstStyle/>
            <a:p>
              <a:endParaRPr/>
            </a:p>
          </p:txBody>
        </p:sp>
        <p:sp>
          <p:nvSpPr>
            <p:cNvPr id="12" name="object 12"/>
            <p:cNvSpPr/>
            <p:nvPr/>
          </p:nvSpPr>
          <p:spPr>
            <a:xfrm>
              <a:off x="1092489" y="3122201"/>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1092489" y="5169646"/>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14" name="object 14"/>
          <p:cNvSpPr txBox="1"/>
          <p:nvPr/>
        </p:nvSpPr>
        <p:spPr>
          <a:xfrm>
            <a:off x="1190278" y="3161570"/>
            <a:ext cx="4128770" cy="1549400"/>
          </a:xfrm>
          <a:prstGeom prst="rect">
            <a:avLst/>
          </a:prstGeom>
        </p:spPr>
        <p:txBody>
          <a:bodyPr vert="horz" wrap="square" lIns="0" tIns="12700" rIns="0" bIns="0" rtlCol="0">
            <a:spAutoFit/>
          </a:bodyPr>
          <a:lstStyle/>
          <a:p>
            <a:pPr algn="just">
              <a:lnSpc>
                <a:spcPct val="100000"/>
              </a:lnSpc>
              <a:spcBef>
                <a:spcPts val="100"/>
              </a:spcBef>
            </a:pPr>
            <a:r>
              <a:rPr sz="2000" b="1" dirty="0">
                <a:solidFill>
                  <a:srgbClr val="0F7001"/>
                </a:solidFill>
                <a:latin typeface="Courier New"/>
                <a:cs typeface="Courier New"/>
              </a:rPr>
              <a:t>var</a:t>
            </a:r>
            <a:r>
              <a:rPr sz="2000" b="1" spc="-30" dirty="0">
                <a:solidFill>
                  <a:srgbClr val="0F7001"/>
                </a:solidFill>
                <a:latin typeface="Courier New"/>
                <a:cs typeface="Courier New"/>
              </a:rPr>
              <a:t> </a:t>
            </a:r>
            <a:r>
              <a:rPr sz="2000" dirty="0">
                <a:solidFill>
                  <a:srgbClr val="262626"/>
                </a:solidFill>
                <a:latin typeface="Courier New"/>
                <a:cs typeface="Courier New"/>
              </a:rPr>
              <a:t>fs</a:t>
            </a:r>
            <a:r>
              <a:rPr sz="2000" spc="-30" dirty="0">
                <a:solidFill>
                  <a:srgbClr val="262626"/>
                </a:solidFill>
                <a:latin typeface="Courier New"/>
                <a:cs typeface="Courier New"/>
              </a:rPr>
              <a:t> </a:t>
            </a:r>
            <a:r>
              <a:rPr sz="2000" dirty="0">
                <a:solidFill>
                  <a:srgbClr val="535353"/>
                </a:solidFill>
                <a:latin typeface="Courier New"/>
                <a:cs typeface="Courier New"/>
              </a:rPr>
              <a:t>=</a:t>
            </a:r>
            <a:r>
              <a:rPr sz="2000" spc="-25" dirty="0">
                <a:solidFill>
                  <a:srgbClr val="535353"/>
                </a:solidFill>
                <a:latin typeface="Courier New"/>
                <a:cs typeface="Courier New"/>
              </a:rPr>
              <a:t> </a:t>
            </a:r>
            <a:r>
              <a:rPr sz="2000" dirty="0">
                <a:solidFill>
                  <a:srgbClr val="262626"/>
                </a:solidFill>
                <a:latin typeface="Courier New"/>
                <a:cs typeface="Courier New"/>
              </a:rPr>
              <a:t>require(</a:t>
            </a:r>
            <a:r>
              <a:rPr sz="2000" dirty="0">
                <a:solidFill>
                  <a:srgbClr val="A90E1A"/>
                </a:solidFill>
                <a:latin typeface="Courier New"/>
                <a:cs typeface="Courier New"/>
              </a:rPr>
              <a:t>'fs'</a:t>
            </a:r>
            <a:r>
              <a:rPr sz="2000" dirty="0">
                <a:solidFill>
                  <a:srgbClr val="262626"/>
                </a:solidFill>
                <a:latin typeface="Courier New"/>
                <a:cs typeface="Courier New"/>
              </a:rPr>
              <a:t>);</a:t>
            </a:r>
            <a:endParaRPr sz="2000">
              <a:latin typeface="Courier New"/>
              <a:cs typeface="Courier New"/>
            </a:endParaRPr>
          </a:p>
          <a:p>
            <a:pPr algn="just">
              <a:lnSpc>
                <a:spcPct val="100000"/>
              </a:lnSpc>
            </a:pPr>
            <a:r>
              <a:rPr sz="2000" b="1" dirty="0">
                <a:solidFill>
                  <a:srgbClr val="0F7001"/>
                </a:solidFill>
                <a:latin typeface="Courier New"/>
                <a:cs typeface="Courier New"/>
              </a:rPr>
              <a:t>var</a:t>
            </a:r>
            <a:r>
              <a:rPr sz="2000" b="1" spc="-35" dirty="0">
                <a:solidFill>
                  <a:srgbClr val="0F7001"/>
                </a:solidFill>
                <a:latin typeface="Courier New"/>
                <a:cs typeface="Courier New"/>
              </a:rPr>
              <a:t> </a:t>
            </a:r>
            <a:r>
              <a:rPr sz="2000" dirty="0">
                <a:solidFill>
                  <a:srgbClr val="262626"/>
                </a:solidFill>
                <a:latin typeface="Courier New"/>
                <a:cs typeface="Courier New"/>
              </a:rPr>
              <a:t>zlib</a:t>
            </a:r>
            <a:r>
              <a:rPr sz="2000" spc="-30" dirty="0">
                <a:solidFill>
                  <a:srgbClr val="262626"/>
                </a:solidFill>
                <a:latin typeface="Courier New"/>
                <a:cs typeface="Courier New"/>
              </a:rPr>
              <a:t> </a:t>
            </a:r>
            <a:r>
              <a:rPr sz="2000" dirty="0">
                <a:solidFill>
                  <a:srgbClr val="535353"/>
                </a:solidFill>
                <a:latin typeface="Courier New"/>
                <a:cs typeface="Courier New"/>
              </a:rPr>
              <a:t>=</a:t>
            </a:r>
            <a:r>
              <a:rPr sz="2000" spc="-35" dirty="0">
                <a:solidFill>
                  <a:srgbClr val="535353"/>
                </a:solidFill>
                <a:latin typeface="Courier New"/>
                <a:cs typeface="Courier New"/>
              </a:rPr>
              <a:t> </a:t>
            </a:r>
            <a:r>
              <a:rPr sz="2000" dirty="0">
                <a:solidFill>
                  <a:srgbClr val="262626"/>
                </a:solidFill>
                <a:latin typeface="Courier New"/>
                <a:cs typeface="Courier New"/>
              </a:rPr>
              <a:t>require(</a:t>
            </a:r>
            <a:r>
              <a:rPr sz="2000" dirty="0">
                <a:solidFill>
                  <a:srgbClr val="A90E1A"/>
                </a:solidFill>
                <a:latin typeface="Courier New"/>
                <a:cs typeface="Courier New"/>
              </a:rPr>
              <a:t>'zlib'</a:t>
            </a:r>
            <a:r>
              <a:rPr sz="2000" dirty="0">
                <a:solidFill>
                  <a:srgbClr val="262626"/>
                </a:solidFill>
                <a:latin typeface="Courier New"/>
                <a:cs typeface="Courier New"/>
              </a:rPr>
              <a:t>);</a:t>
            </a:r>
            <a:endParaRPr sz="2000">
              <a:latin typeface="Courier New"/>
              <a:cs typeface="Courier New"/>
            </a:endParaRPr>
          </a:p>
          <a:p>
            <a:pPr marR="3662679" algn="just">
              <a:lnSpc>
                <a:spcPct val="100000"/>
              </a:lnSpc>
            </a:pPr>
            <a:r>
              <a:rPr sz="2000" b="1" dirty="0">
                <a:solidFill>
                  <a:srgbClr val="0F7001"/>
                </a:solidFill>
                <a:latin typeface="Courier New"/>
                <a:cs typeface="Courier New"/>
              </a:rPr>
              <a:t>var  var  var</a:t>
            </a:r>
            <a:endParaRPr sz="2000">
              <a:latin typeface="Courier New"/>
              <a:cs typeface="Courier New"/>
            </a:endParaRPr>
          </a:p>
        </p:txBody>
      </p:sp>
      <p:sp>
        <p:nvSpPr>
          <p:cNvPr id="15" name="object 15"/>
          <p:cNvSpPr txBox="1"/>
          <p:nvPr/>
        </p:nvSpPr>
        <p:spPr>
          <a:xfrm>
            <a:off x="1799978" y="3771170"/>
            <a:ext cx="6109970" cy="939800"/>
          </a:xfrm>
          <a:prstGeom prst="rect">
            <a:avLst/>
          </a:prstGeom>
        </p:spPr>
        <p:txBody>
          <a:bodyPr vert="horz" wrap="square" lIns="0" tIns="12700" rIns="0" bIns="0" rtlCol="0">
            <a:spAutoFit/>
          </a:bodyPr>
          <a:lstStyle/>
          <a:p>
            <a:pPr marR="614680">
              <a:lnSpc>
                <a:spcPct val="100000"/>
              </a:lnSpc>
              <a:spcBef>
                <a:spcPts val="100"/>
              </a:spcBef>
              <a:tabLst>
                <a:tab pos="304165" algn="l"/>
                <a:tab pos="609600" algn="l"/>
              </a:tabLst>
            </a:pPr>
            <a:r>
              <a:rPr sz="2000" dirty="0">
                <a:solidFill>
                  <a:srgbClr val="262626"/>
                </a:solidFill>
                <a:latin typeface="Courier New"/>
                <a:cs typeface="Courier New"/>
              </a:rPr>
              <a:t>r	</a:t>
            </a:r>
            <a:r>
              <a:rPr sz="2000" dirty="0">
                <a:solidFill>
                  <a:srgbClr val="535353"/>
                </a:solidFill>
                <a:latin typeface="Courier New"/>
                <a:cs typeface="Courier New"/>
              </a:rPr>
              <a:t>=	</a:t>
            </a:r>
            <a:r>
              <a:rPr sz="2000" spc="-5" dirty="0">
                <a:solidFill>
                  <a:srgbClr val="262626"/>
                </a:solidFill>
                <a:latin typeface="Courier New"/>
                <a:cs typeface="Courier New"/>
              </a:rPr>
              <a:t>fs.createReadStream(</a:t>
            </a:r>
            <a:r>
              <a:rPr sz="2000" spc="-5" dirty="0">
                <a:solidFill>
                  <a:srgbClr val="A90E1A"/>
                </a:solidFill>
                <a:latin typeface="Courier New"/>
                <a:cs typeface="Courier New"/>
              </a:rPr>
              <a:t>'file.txt'</a:t>
            </a:r>
            <a:r>
              <a:rPr sz="2000" spc="-5" dirty="0">
                <a:solidFill>
                  <a:srgbClr val="262626"/>
                </a:solidFill>
                <a:latin typeface="Courier New"/>
                <a:cs typeface="Courier New"/>
              </a:rPr>
              <a:t>); </a:t>
            </a:r>
            <a:r>
              <a:rPr sz="2000" spc="-1190" dirty="0">
                <a:solidFill>
                  <a:srgbClr val="262626"/>
                </a:solidFill>
                <a:latin typeface="Courier New"/>
                <a:cs typeface="Courier New"/>
              </a:rPr>
              <a:t> </a:t>
            </a:r>
            <a:r>
              <a:rPr sz="2000" dirty="0">
                <a:solidFill>
                  <a:srgbClr val="262626"/>
                </a:solidFill>
                <a:latin typeface="Courier New"/>
                <a:cs typeface="Courier New"/>
              </a:rPr>
              <a:t>z	</a:t>
            </a:r>
            <a:r>
              <a:rPr sz="2000" dirty="0">
                <a:solidFill>
                  <a:srgbClr val="535353"/>
                </a:solidFill>
                <a:latin typeface="Courier New"/>
                <a:cs typeface="Courier New"/>
              </a:rPr>
              <a:t>=	</a:t>
            </a:r>
            <a:r>
              <a:rPr sz="2000" spc="-5" dirty="0">
                <a:solidFill>
                  <a:srgbClr val="262626"/>
                </a:solidFill>
                <a:latin typeface="Courier New"/>
                <a:cs typeface="Courier New"/>
              </a:rPr>
              <a:t>zlib.createGzip();</a:t>
            </a:r>
            <a:endParaRPr sz="2000">
              <a:latin typeface="Courier New"/>
              <a:cs typeface="Courier New"/>
            </a:endParaRPr>
          </a:p>
          <a:p>
            <a:pPr>
              <a:lnSpc>
                <a:spcPct val="100000"/>
              </a:lnSpc>
              <a:tabLst>
                <a:tab pos="304165" algn="l"/>
                <a:tab pos="609600" algn="l"/>
              </a:tabLst>
            </a:pPr>
            <a:r>
              <a:rPr sz="2000" dirty="0">
                <a:solidFill>
                  <a:srgbClr val="262626"/>
                </a:solidFill>
                <a:latin typeface="Courier New"/>
                <a:cs typeface="Courier New"/>
              </a:rPr>
              <a:t>w	</a:t>
            </a:r>
            <a:r>
              <a:rPr sz="2000" dirty="0">
                <a:solidFill>
                  <a:srgbClr val="535353"/>
                </a:solidFill>
                <a:latin typeface="Courier New"/>
                <a:cs typeface="Courier New"/>
              </a:rPr>
              <a:t>=	</a:t>
            </a:r>
            <a:r>
              <a:rPr sz="2000" spc="-5" dirty="0">
                <a:solidFill>
                  <a:srgbClr val="262626"/>
                </a:solidFill>
                <a:latin typeface="Courier New"/>
                <a:cs typeface="Courier New"/>
              </a:rPr>
              <a:t>fs.createWriteStream(</a:t>
            </a:r>
            <a:r>
              <a:rPr sz="2000" spc="-5" dirty="0">
                <a:solidFill>
                  <a:srgbClr val="A90E1A"/>
                </a:solidFill>
                <a:latin typeface="Courier New"/>
                <a:cs typeface="Courier New"/>
              </a:rPr>
              <a:t>'file.txt.gz'</a:t>
            </a:r>
            <a:r>
              <a:rPr sz="2000" spc="-5" dirty="0">
                <a:solidFill>
                  <a:srgbClr val="262626"/>
                </a:solidFill>
                <a:latin typeface="Courier New"/>
                <a:cs typeface="Courier New"/>
              </a:rPr>
              <a:t>);</a:t>
            </a:r>
            <a:endParaRPr sz="2000">
              <a:latin typeface="Courier New"/>
              <a:cs typeface="Courier New"/>
            </a:endParaRPr>
          </a:p>
        </p:txBody>
      </p:sp>
      <p:sp>
        <p:nvSpPr>
          <p:cNvPr id="16" name="object 16"/>
          <p:cNvSpPr txBox="1"/>
          <p:nvPr/>
        </p:nvSpPr>
        <p:spPr>
          <a:xfrm>
            <a:off x="1190278" y="4685570"/>
            <a:ext cx="2756535" cy="330200"/>
          </a:xfrm>
          <a:prstGeom prst="rect">
            <a:avLst/>
          </a:prstGeom>
        </p:spPr>
        <p:txBody>
          <a:bodyPr vert="horz" wrap="square" lIns="0" tIns="12700" rIns="0" bIns="0" rtlCol="0">
            <a:spAutoFit/>
          </a:bodyPr>
          <a:lstStyle/>
          <a:p>
            <a:pPr>
              <a:lnSpc>
                <a:spcPct val="100000"/>
              </a:lnSpc>
              <a:spcBef>
                <a:spcPts val="100"/>
              </a:spcBef>
            </a:pPr>
            <a:r>
              <a:rPr sz="2000" dirty="0">
                <a:solidFill>
                  <a:srgbClr val="262626"/>
                </a:solidFill>
                <a:latin typeface="Courier New"/>
                <a:cs typeface="Courier New"/>
              </a:rPr>
              <a:t>r.pipe(z).pipe(w);</a:t>
            </a:r>
            <a:endParaRPr sz="200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22912" y="440573"/>
            <a:ext cx="4102331" cy="906087"/>
          </a:xfrm>
          <a:prstGeom prst="rect">
            <a:avLst/>
          </a:prstGeom>
        </p:spPr>
      </p:pic>
      <p:sp>
        <p:nvSpPr>
          <p:cNvPr id="3" name="object 3"/>
          <p:cNvSpPr txBox="1">
            <a:spLocks noGrp="1"/>
          </p:cNvSpPr>
          <p:nvPr>
            <p:ph type="title"/>
          </p:nvPr>
        </p:nvSpPr>
        <p:spPr>
          <a:xfrm>
            <a:off x="2610206" y="457499"/>
            <a:ext cx="3927475" cy="756920"/>
          </a:xfrm>
          <a:prstGeom prst="rect">
            <a:avLst/>
          </a:prstGeom>
        </p:spPr>
        <p:txBody>
          <a:bodyPr vert="horz" wrap="square" lIns="0" tIns="12700" rIns="0" bIns="0" rtlCol="0">
            <a:spAutoFit/>
          </a:bodyPr>
          <a:lstStyle/>
          <a:p>
            <a:pPr marL="12700">
              <a:lnSpc>
                <a:spcPct val="100000"/>
              </a:lnSpc>
              <a:spcBef>
                <a:spcPts val="100"/>
              </a:spcBef>
            </a:pPr>
            <a:r>
              <a:rPr spc="-145" dirty="0"/>
              <a:t>String</a:t>
            </a:r>
            <a:r>
              <a:rPr spc="-10" dirty="0"/>
              <a:t> </a:t>
            </a:r>
            <a:r>
              <a:rPr spc="-55" dirty="0"/>
              <a:t>Decoder</a:t>
            </a:r>
          </a:p>
        </p:txBody>
      </p:sp>
      <p:grpSp>
        <p:nvGrpSpPr>
          <p:cNvPr id="4" name="object 4"/>
          <p:cNvGrpSpPr/>
          <p:nvPr/>
        </p:nvGrpSpPr>
        <p:grpSpPr>
          <a:xfrm>
            <a:off x="689956" y="1882832"/>
            <a:ext cx="7560945" cy="1467485"/>
            <a:chOff x="689956" y="1882832"/>
            <a:chExt cx="7560945" cy="1467485"/>
          </a:xfrm>
        </p:grpSpPr>
        <p:pic>
          <p:nvPicPr>
            <p:cNvPr id="5" name="object 5"/>
            <p:cNvPicPr/>
            <p:nvPr/>
          </p:nvPicPr>
          <p:blipFill>
            <a:blip r:embed="rId3" cstate="print"/>
            <a:stretch>
              <a:fillRect/>
            </a:stretch>
          </p:blipFill>
          <p:spPr>
            <a:xfrm>
              <a:off x="689956" y="1882832"/>
              <a:ext cx="6159731" cy="465512"/>
            </a:xfrm>
            <a:prstGeom prst="rect">
              <a:avLst/>
            </a:prstGeom>
          </p:spPr>
        </p:pic>
        <p:pic>
          <p:nvPicPr>
            <p:cNvPr id="6" name="object 6"/>
            <p:cNvPicPr/>
            <p:nvPr/>
          </p:nvPicPr>
          <p:blipFill>
            <a:blip r:embed="rId4" cstate="print"/>
            <a:stretch>
              <a:fillRect/>
            </a:stretch>
          </p:blipFill>
          <p:spPr>
            <a:xfrm>
              <a:off x="1026621" y="2215341"/>
              <a:ext cx="6774872" cy="461356"/>
            </a:xfrm>
            <a:prstGeom prst="rect">
              <a:avLst/>
            </a:prstGeom>
          </p:spPr>
        </p:pic>
        <p:pic>
          <p:nvPicPr>
            <p:cNvPr id="7" name="object 7"/>
            <p:cNvPicPr/>
            <p:nvPr/>
          </p:nvPicPr>
          <p:blipFill>
            <a:blip r:embed="rId5" cstate="print"/>
            <a:stretch>
              <a:fillRect/>
            </a:stretch>
          </p:blipFill>
          <p:spPr>
            <a:xfrm>
              <a:off x="1026621" y="2543693"/>
              <a:ext cx="7223759" cy="465512"/>
            </a:xfrm>
            <a:prstGeom prst="rect">
              <a:avLst/>
            </a:prstGeom>
          </p:spPr>
        </p:pic>
        <p:pic>
          <p:nvPicPr>
            <p:cNvPr id="8" name="object 8"/>
            <p:cNvPicPr/>
            <p:nvPr/>
          </p:nvPicPr>
          <p:blipFill>
            <a:blip r:embed="rId6" cstate="print"/>
            <a:stretch>
              <a:fillRect/>
            </a:stretch>
          </p:blipFill>
          <p:spPr>
            <a:xfrm>
              <a:off x="1055716" y="2888672"/>
              <a:ext cx="1068185" cy="461356"/>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grpSp>
      <p:grpSp>
        <p:nvGrpSpPr>
          <p:cNvPr id="10" name="object 10"/>
          <p:cNvGrpSpPr/>
          <p:nvPr/>
        </p:nvGrpSpPr>
        <p:grpSpPr>
          <a:xfrm>
            <a:off x="1092489" y="3570435"/>
            <a:ext cx="7819390" cy="2860040"/>
            <a:chOff x="1092489" y="3570435"/>
            <a:chExt cx="7819390" cy="2860040"/>
          </a:xfrm>
        </p:grpSpPr>
        <p:sp>
          <p:nvSpPr>
            <p:cNvPr id="11" name="object 11"/>
            <p:cNvSpPr/>
            <p:nvPr/>
          </p:nvSpPr>
          <p:spPr>
            <a:xfrm>
              <a:off x="1098839" y="3576786"/>
              <a:ext cx="7806690" cy="2834640"/>
            </a:xfrm>
            <a:custGeom>
              <a:avLst/>
              <a:gdLst/>
              <a:ahLst/>
              <a:cxnLst/>
              <a:rect l="l" t="t" r="r" b="b"/>
              <a:pathLst>
                <a:path w="7806690" h="2834640">
                  <a:moveTo>
                    <a:pt x="7806099" y="0"/>
                  </a:moveTo>
                  <a:lnTo>
                    <a:pt x="0" y="0"/>
                  </a:lnTo>
                  <a:lnTo>
                    <a:pt x="0" y="2834639"/>
                  </a:lnTo>
                  <a:lnTo>
                    <a:pt x="7806099" y="2834639"/>
                  </a:lnTo>
                  <a:lnTo>
                    <a:pt x="7806099" y="0"/>
                  </a:lnTo>
                  <a:close/>
                </a:path>
              </a:pathLst>
            </a:custGeom>
            <a:solidFill>
              <a:srgbClr val="FFFFFF"/>
            </a:solidFill>
          </p:spPr>
          <p:txBody>
            <a:bodyPr wrap="square" lIns="0" tIns="0" rIns="0" bIns="0" rtlCol="0"/>
            <a:lstStyle/>
            <a:p>
              <a:endParaRPr/>
            </a:p>
          </p:txBody>
        </p:sp>
        <p:sp>
          <p:nvSpPr>
            <p:cNvPr id="12" name="object 12"/>
            <p:cNvSpPr/>
            <p:nvPr/>
          </p:nvSpPr>
          <p:spPr>
            <a:xfrm>
              <a:off x="1098839" y="3570435"/>
              <a:ext cx="7806690" cy="2860040"/>
            </a:xfrm>
            <a:custGeom>
              <a:avLst/>
              <a:gdLst/>
              <a:ahLst/>
              <a:cxnLst/>
              <a:rect l="l" t="t" r="r" b="b"/>
              <a:pathLst>
                <a:path w="7806690" h="2860040">
                  <a:moveTo>
                    <a:pt x="0" y="0"/>
                  </a:moveTo>
                  <a:lnTo>
                    <a:pt x="0" y="2860039"/>
                  </a:lnTo>
                </a:path>
                <a:path w="7806690" h="2860040">
                  <a:moveTo>
                    <a:pt x="7806100" y="0"/>
                  </a:moveTo>
                  <a:lnTo>
                    <a:pt x="7806100" y="2860039"/>
                  </a:lnTo>
                </a:path>
              </a:pathLst>
            </a:custGeom>
            <a:ln w="12699">
              <a:solidFill>
                <a:srgbClr val="FFFFFF"/>
              </a:solidFill>
            </a:ln>
          </p:spPr>
          <p:txBody>
            <a:bodyPr wrap="square" lIns="0" tIns="0" rIns="0" bIns="0" rtlCol="0"/>
            <a:lstStyle/>
            <a:p>
              <a:endParaRPr/>
            </a:p>
          </p:txBody>
        </p:sp>
        <p:sp>
          <p:nvSpPr>
            <p:cNvPr id="13" name="object 13"/>
            <p:cNvSpPr/>
            <p:nvPr/>
          </p:nvSpPr>
          <p:spPr>
            <a:xfrm>
              <a:off x="1092489" y="3570435"/>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14" name="object 14"/>
            <p:cNvSpPr/>
            <p:nvPr/>
          </p:nvSpPr>
          <p:spPr>
            <a:xfrm>
              <a:off x="1092489" y="6411425"/>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15" name="object 15"/>
          <p:cNvSpPr txBox="1"/>
          <p:nvPr/>
        </p:nvSpPr>
        <p:spPr>
          <a:xfrm>
            <a:off x="1107439" y="1902161"/>
            <a:ext cx="7055484" cy="4476750"/>
          </a:xfrm>
          <a:prstGeom prst="rect">
            <a:avLst/>
          </a:prstGeom>
        </p:spPr>
        <p:txBody>
          <a:bodyPr vert="horz" wrap="square" lIns="0" tIns="13335" rIns="0" bIns="0" rtlCol="0">
            <a:spAutoFit/>
          </a:bodyPr>
          <a:lstStyle/>
          <a:p>
            <a:pPr marL="12700" marR="5080">
              <a:lnSpc>
                <a:spcPct val="99700"/>
              </a:lnSpc>
              <a:spcBef>
                <a:spcPts val="105"/>
              </a:spcBef>
            </a:pPr>
            <a:r>
              <a:rPr sz="2200" spc="-55" dirty="0">
                <a:solidFill>
                  <a:srgbClr val="FFFFFF"/>
                </a:solidFill>
                <a:latin typeface="Georgia"/>
                <a:cs typeface="Georgia"/>
              </a:rPr>
              <a:t>To</a:t>
            </a:r>
            <a:r>
              <a:rPr sz="2200" spc="30" dirty="0">
                <a:solidFill>
                  <a:srgbClr val="FFFFFF"/>
                </a:solidFill>
                <a:latin typeface="Georgia"/>
                <a:cs typeface="Georgia"/>
              </a:rPr>
              <a:t> </a:t>
            </a:r>
            <a:r>
              <a:rPr sz="2200" spc="-75" dirty="0">
                <a:solidFill>
                  <a:srgbClr val="FFFFFF"/>
                </a:solidFill>
                <a:latin typeface="Georgia"/>
                <a:cs typeface="Georgia"/>
              </a:rPr>
              <a:t>use</a:t>
            </a:r>
            <a:r>
              <a:rPr sz="2200" spc="30" dirty="0">
                <a:solidFill>
                  <a:srgbClr val="FFFFFF"/>
                </a:solidFill>
                <a:latin typeface="Georgia"/>
                <a:cs typeface="Georgia"/>
              </a:rPr>
              <a:t> </a:t>
            </a:r>
            <a:r>
              <a:rPr sz="2200" spc="-75" dirty="0">
                <a:solidFill>
                  <a:srgbClr val="FFFFFF"/>
                </a:solidFill>
                <a:latin typeface="Georgia"/>
                <a:cs typeface="Georgia"/>
              </a:rPr>
              <a:t>this</a:t>
            </a:r>
            <a:r>
              <a:rPr sz="2200" spc="35" dirty="0">
                <a:solidFill>
                  <a:srgbClr val="FFFFFF"/>
                </a:solidFill>
                <a:latin typeface="Georgia"/>
                <a:cs typeface="Georgia"/>
              </a:rPr>
              <a:t> </a:t>
            </a:r>
            <a:r>
              <a:rPr sz="2200" spc="-55" dirty="0">
                <a:solidFill>
                  <a:srgbClr val="FFFFFF"/>
                </a:solidFill>
                <a:latin typeface="Georgia"/>
                <a:cs typeface="Georgia"/>
              </a:rPr>
              <a:t>module,</a:t>
            </a:r>
            <a:r>
              <a:rPr sz="2200" spc="30" dirty="0">
                <a:solidFill>
                  <a:srgbClr val="FFFFFF"/>
                </a:solidFill>
                <a:latin typeface="Georgia"/>
                <a:cs typeface="Georgia"/>
              </a:rPr>
              <a:t> </a:t>
            </a:r>
            <a:r>
              <a:rPr sz="2200" spc="-35" dirty="0">
                <a:solidFill>
                  <a:srgbClr val="FFFFFF"/>
                </a:solidFill>
                <a:latin typeface="Georgia"/>
                <a:cs typeface="Georgia"/>
              </a:rPr>
              <a:t>do</a:t>
            </a:r>
            <a:r>
              <a:rPr sz="2200" spc="35" dirty="0">
                <a:solidFill>
                  <a:srgbClr val="FFFFFF"/>
                </a:solidFill>
                <a:latin typeface="Georgia"/>
                <a:cs typeface="Georgia"/>
              </a:rPr>
              <a:t> </a:t>
            </a:r>
            <a:r>
              <a:rPr sz="2200" spc="-85" dirty="0">
                <a:solidFill>
                  <a:srgbClr val="FFFFFF"/>
                </a:solidFill>
                <a:latin typeface="Georgia"/>
                <a:cs typeface="Georgia"/>
              </a:rPr>
              <a:t>require('string_decoder'). </a:t>
            </a:r>
            <a:r>
              <a:rPr sz="2200" spc="-80" dirty="0">
                <a:solidFill>
                  <a:srgbClr val="FFFFFF"/>
                </a:solidFill>
                <a:latin typeface="Georgia"/>
                <a:cs typeface="Georgia"/>
              </a:rPr>
              <a:t> </a:t>
            </a:r>
            <a:r>
              <a:rPr sz="2200" spc="-45" dirty="0">
                <a:solidFill>
                  <a:srgbClr val="FFFFFF"/>
                </a:solidFill>
                <a:latin typeface="Georgia"/>
                <a:cs typeface="Georgia"/>
              </a:rPr>
              <a:t>StringDecoder</a:t>
            </a:r>
            <a:r>
              <a:rPr sz="2200" spc="25" dirty="0">
                <a:solidFill>
                  <a:srgbClr val="FFFFFF"/>
                </a:solidFill>
                <a:latin typeface="Georgia"/>
                <a:cs typeface="Georgia"/>
              </a:rPr>
              <a:t> </a:t>
            </a:r>
            <a:r>
              <a:rPr sz="2200" spc="-55" dirty="0">
                <a:solidFill>
                  <a:srgbClr val="FFFFFF"/>
                </a:solidFill>
                <a:latin typeface="Georgia"/>
                <a:cs typeface="Georgia"/>
              </a:rPr>
              <a:t>decodes</a:t>
            </a:r>
            <a:r>
              <a:rPr sz="2200" spc="25"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5" dirty="0">
                <a:solidFill>
                  <a:srgbClr val="FFFFFF"/>
                </a:solidFill>
                <a:latin typeface="Georgia"/>
                <a:cs typeface="Georgia"/>
              </a:rPr>
              <a:t>buffer</a:t>
            </a:r>
            <a:r>
              <a:rPr sz="2200" spc="35"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5" dirty="0">
                <a:solidFill>
                  <a:srgbClr val="FFFFFF"/>
                </a:solidFill>
                <a:latin typeface="Georgia"/>
                <a:cs typeface="Georgia"/>
              </a:rPr>
              <a:t>string.</a:t>
            </a:r>
            <a:r>
              <a:rPr sz="2200" spc="35" dirty="0">
                <a:solidFill>
                  <a:srgbClr val="FFFFFF"/>
                </a:solidFill>
                <a:latin typeface="Georgia"/>
                <a:cs typeface="Georgia"/>
              </a:rPr>
              <a:t> </a:t>
            </a:r>
            <a:r>
              <a:rPr sz="2200" spc="-80" dirty="0">
                <a:solidFill>
                  <a:srgbClr val="FFFFFF"/>
                </a:solidFill>
                <a:latin typeface="Georgia"/>
                <a:cs typeface="Georgia"/>
              </a:rPr>
              <a:t>It</a:t>
            </a:r>
            <a:r>
              <a:rPr sz="2200" spc="30"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70" dirty="0">
                <a:solidFill>
                  <a:srgbClr val="FFFFFF"/>
                </a:solidFill>
                <a:latin typeface="Georgia"/>
                <a:cs typeface="Georgia"/>
              </a:rPr>
              <a:t>simple </a:t>
            </a:r>
            <a:r>
              <a:rPr sz="2200" spc="-65" dirty="0">
                <a:solidFill>
                  <a:srgbClr val="FFFFFF"/>
                </a:solidFill>
                <a:latin typeface="Georgia"/>
                <a:cs typeface="Georgia"/>
              </a:rPr>
              <a:t> interface</a:t>
            </a:r>
            <a:r>
              <a:rPr sz="2200" spc="35" dirty="0">
                <a:solidFill>
                  <a:srgbClr val="FFFFFF"/>
                </a:solidFill>
                <a:latin typeface="Georgia"/>
                <a:cs typeface="Georgia"/>
              </a:rPr>
              <a:t> </a:t>
            </a:r>
            <a:r>
              <a:rPr sz="2200" spc="-45" dirty="0">
                <a:solidFill>
                  <a:srgbClr val="FFFFFF"/>
                </a:solidFill>
                <a:latin typeface="Georgia"/>
                <a:cs typeface="Georgia"/>
              </a:rPr>
              <a:t>to</a:t>
            </a:r>
            <a:r>
              <a:rPr sz="2200" spc="35" dirty="0">
                <a:solidFill>
                  <a:srgbClr val="FFFFFF"/>
                </a:solidFill>
                <a:latin typeface="Georgia"/>
                <a:cs typeface="Georgia"/>
              </a:rPr>
              <a:t> </a:t>
            </a:r>
            <a:r>
              <a:rPr sz="2200" spc="-80" dirty="0">
                <a:solidFill>
                  <a:srgbClr val="FFFFFF"/>
                </a:solidFill>
                <a:latin typeface="Georgia"/>
                <a:cs typeface="Georgia"/>
              </a:rPr>
              <a:t>buffer.toString()</a:t>
            </a:r>
            <a:r>
              <a:rPr sz="2200" spc="35" dirty="0">
                <a:solidFill>
                  <a:srgbClr val="FFFFFF"/>
                </a:solidFill>
                <a:latin typeface="Georgia"/>
                <a:cs typeface="Georgia"/>
              </a:rPr>
              <a:t> </a:t>
            </a:r>
            <a:r>
              <a:rPr sz="2200" spc="-90" dirty="0">
                <a:solidFill>
                  <a:srgbClr val="FFFFFF"/>
                </a:solidFill>
                <a:latin typeface="Georgia"/>
                <a:cs typeface="Georgia"/>
              </a:rPr>
              <a:t>but</a:t>
            </a:r>
            <a:r>
              <a:rPr sz="2200" spc="35" dirty="0">
                <a:solidFill>
                  <a:srgbClr val="FFFFFF"/>
                </a:solidFill>
                <a:latin typeface="Georgia"/>
                <a:cs typeface="Georgia"/>
              </a:rPr>
              <a:t> </a:t>
            </a:r>
            <a:r>
              <a:rPr sz="2200" spc="-65" dirty="0">
                <a:solidFill>
                  <a:srgbClr val="FFFFFF"/>
                </a:solidFill>
                <a:latin typeface="Georgia"/>
                <a:cs typeface="Georgia"/>
              </a:rPr>
              <a:t>provides</a:t>
            </a:r>
            <a:r>
              <a:rPr sz="2200" spc="30" dirty="0">
                <a:solidFill>
                  <a:srgbClr val="FFFFFF"/>
                </a:solidFill>
                <a:latin typeface="Georgia"/>
                <a:cs typeface="Georgia"/>
              </a:rPr>
              <a:t> </a:t>
            </a:r>
            <a:r>
              <a:rPr sz="2200" spc="-50" dirty="0">
                <a:solidFill>
                  <a:srgbClr val="FFFFFF"/>
                </a:solidFill>
                <a:latin typeface="Georgia"/>
                <a:cs typeface="Georgia"/>
              </a:rPr>
              <a:t>additional</a:t>
            </a:r>
            <a:r>
              <a:rPr sz="2200" spc="40" dirty="0">
                <a:solidFill>
                  <a:srgbClr val="FFFFFF"/>
                </a:solidFill>
                <a:latin typeface="Georgia"/>
                <a:cs typeface="Georgia"/>
              </a:rPr>
              <a:t> </a:t>
            </a:r>
            <a:r>
              <a:rPr sz="2200" spc="-75" dirty="0">
                <a:solidFill>
                  <a:srgbClr val="FFFFFF"/>
                </a:solidFill>
                <a:latin typeface="Georgia"/>
                <a:cs typeface="Georgia"/>
              </a:rPr>
              <a:t>support </a:t>
            </a:r>
            <a:r>
              <a:rPr sz="2200" spc="-515" dirty="0">
                <a:solidFill>
                  <a:srgbClr val="FFFFFF"/>
                </a:solidFill>
                <a:latin typeface="Georgia"/>
                <a:cs typeface="Georgia"/>
              </a:rPr>
              <a:t> </a:t>
            </a:r>
            <a:r>
              <a:rPr sz="2200" spc="-60" dirty="0">
                <a:solidFill>
                  <a:srgbClr val="FFFFFF"/>
                </a:solidFill>
                <a:latin typeface="Georgia"/>
                <a:cs typeface="Georgia"/>
              </a:rPr>
              <a:t>for</a:t>
            </a:r>
            <a:r>
              <a:rPr sz="2200" spc="25" dirty="0">
                <a:solidFill>
                  <a:srgbClr val="FFFFFF"/>
                </a:solidFill>
                <a:latin typeface="Georgia"/>
                <a:cs typeface="Georgia"/>
              </a:rPr>
              <a:t> </a:t>
            </a:r>
            <a:r>
              <a:rPr sz="2200" spc="-75" dirty="0">
                <a:solidFill>
                  <a:srgbClr val="FFFFFF"/>
                </a:solidFill>
                <a:latin typeface="Georgia"/>
                <a:cs typeface="Georgia"/>
              </a:rPr>
              <a:t>utf8.</a:t>
            </a:r>
            <a:endParaRPr sz="2200">
              <a:latin typeface="Georgia"/>
              <a:cs typeface="Georgia"/>
            </a:endParaRPr>
          </a:p>
          <a:p>
            <a:pPr>
              <a:lnSpc>
                <a:spcPct val="100000"/>
              </a:lnSpc>
              <a:spcBef>
                <a:spcPts val="10"/>
              </a:spcBef>
            </a:pPr>
            <a:endParaRPr sz="2550">
              <a:latin typeface="Georgia"/>
              <a:cs typeface="Georgia"/>
            </a:endParaRPr>
          </a:p>
          <a:p>
            <a:pPr marL="82550" marR="867410">
              <a:lnSpc>
                <a:spcPct val="100000"/>
              </a:lnSpc>
              <a:tabLst>
                <a:tab pos="692150" algn="l"/>
                <a:tab pos="2216150" algn="l"/>
                <a:tab pos="2826385" algn="l"/>
              </a:tabLst>
            </a:pPr>
            <a:r>
              <a:rPr sz="2000" b="1" dirty="0">
                <a:solidFill>
                  <a:srgbClr val="0F7001"/>
                </a:solidFill>
                <a:latin typeface="Courier New"/>
                <a:cs typeface="Courier New"/>
              </a:rPr>
              <a:t>var	</a:t>
            </a:r>
            <a:r>
              <a:rPr sz="2000" dirty="0">
                <a:solidFill>
                  <a:srgbClr val="262626"/>
                </a:solidFill>
                <a:latin typeface="Courier New"/>
                <a:cs typeface="Courier New"/>
              </a:rPr>
              <a:t>StringDecoder	</a:t>
            </a:r>
            <a:r>
              <a:rPr sz="2000" dirty="0">
                <a:solidFill>
                  <a:srgbClr val="535353"/>
                </a:solidFill>
                <a:latin typeface="Courier New"/>
                <a:cs typeface="Courier New"/>
              </a:rPr>
              <a:t>= </a:t>
            </a:r>
            <a:r>
              <a:rPr sz="2000" spc="5" dirty="0">
                <a:solidFill>
                  <a:srgbClr val="535353"/>
                </a:solidFill>
                <a:latin typeface="Courier New"/>
                <a:cs typeface="Courier New"/>
              </a:rPr>
              <a:t> </a:t>
            </a:r>
            <a:r>
              <a:rPr sz="2000" spc="-5" dirty="0">
                <a:solidFill>
                  <a:srgbClr val="262626"/>
                </a:solidFill>
                <a:latin typeface="Courier New"/>
                <a:cs typeface="Courier New"/>
              </a:rPr>
              <a:t>require(</a:t>
            </a:r>
            <a:r>
              <a:rPr sz="2000" spc="-5" dirty="0">
                <a:solidFill>
                  <a:srgbClr val="A90E1A"/>
                </a:solidFill>
                <a:latin typeface="Courier New"/>
                <a:cs typeface="Courier New"/>
              </a:rPr>
              <a:t>'string_decoder'</a:t>
            </a:r>
            <a:r>
              <a:rPr sz="2000" spc="-5" dirty="0">
                <a:solidFill>
                  <a:srgbClr val="262626"/>
                </a:solidFill>
                <a:latin typeface="Courier New"/>
                <a:cs typeface="Courier New"/>
              </a:rPr>
              <a:t>).StringDecoder; </a:t>
            </a:r>
            <a:r>
              <a:rPr sz="2000" spc="-1190" dirty="0">
                <a:solidFill>
                  <a:srgbClr val="262626"/>
                </a:solidFill>
                <a:latin typeface="Courier New"/>
                <a:cs typeface="Courier New"/>
              </a:rPr>
              <a:t> </a:t>
            </a:r>
            <a:r>
              <a:rPr sz="2000" b="1" dirty="0">
                <a:solidFill>
                  <a:srgbClr val="0F7001"/>
                </a:solidFill>
                <a:latin typeface="Courier New"/>
                <a:cs typeface="Courier New"/>
              </a:rPr>
              <a:t>var	</a:t>
            </a:r>
            <a:r>
              <a:rPr sz="2000" spc="-5" dirty="0">
                <a:solidFill>
                  <a:srgbClr val="262626"/>
                </a:solidFill>
                <a:latin typeface="Courier New"/>
                <a:cs typeface="Courier New"/>
              </a:rPr>
              <a:t>decoder</a:t>
            </a:r>
            <a:r>
              <a:rPr sz="2000" dirty="0">
                <a:solidFill>
                  <a:srgbClr val="262626"/>
                </a:solidFill>
                <a:latin typeface="Courier New"/>
                <a:cs typeface="Courier New"/>
              </a:rPr>
              <a:t> </a:t>
            </a:r>
            <a:r>
              <a:rPr sz="2000" dirty="0">
                <a:solidFill>
                  <a:srgbClr val="535353"/>
                </a:solidFill>
                <a:latin typeface="Courier New"/>
                <a:cs typeface="Courier New"/>
              </a:rPr>
              <a:t>=	</a:t>
            </a:r>
            <a:r>
              <a:rPr sz="2000" b="1" dirty="0">
                <a:solidFill>
                  <a:srgbClr val="0F7001"/>
                </a:solidFill>
                <a:latin typeface="Courier New"/>
                <a:cs typeface="Courier New"/>
              </a:rPr>
              <a:t>new	</a:t>
            </a:r>
            <a:r>
              <a:rPr sz="2000" spc="-5" dirty="0">
                <a:solidFill>
                  <a:srgbClr val="262626"/>
                </a:solidFill>
                <a:latin typeface="Courier New"/>
                <a:cs typeface="Courier New"/>
              </a:rPr>
              <a:t>StringDecoder(</a:t>
            </a:r>
            <a:r>
              <a:rPr sz="2000" spc="-5" dirty="0">
                <a:solidFill>
                  <a:srgbClr val="A90E1A"/>
                </a:solidFill>
                <a:latin typeface="Courier New"/>
                <a:cs typeface="Courier New"/>
              </a:rPr>
              <a:t>'utf8'</a:t>
            </a:r>
            <a:r>
              <a:rPr sz="2000" spc="-5" dirty="0">
                <a:solidFill>
                  <a:srgbClr val="262626"/>
                </a:solidFill>
                <a:latin typeface="Courier New"/>
                <a:cs typeface="Courier New"/>
              </a:rPr>
              <a:t>);</a:t>
            </a:r>
            <a:endParaRPr sz="2000">
              <a:latin typeface="Courier New"/>
              <a:cs typeface="Courier New"/>
            </a:endParaRPr>
          </a:p>
          <a:p>
            <a:pPr>
              <a:lnSpc>
                <a:spcPct val="100000"/>
              </a:lnSpc>
              <a:spcBef>
                <a:spcPts val="20"/>
              </a:spcBef>
            </a:pPr>
            <a:endParaRPr sz="2100">
              <a:latin typeface="Courier New"/>
              <a:cs typeface="Courier New"/>
            </a:endParaRPr>
          </a:p>
          <a:p>
            <a:pPr marL="82550" marR="1477010">
              <a:lnSpc>
                <a:spcPct val="100000"/>
              </a:lnSpc>
              <a:tabLst>
                <a:tab pos="692150" algn="l"/>
                <a:tab pos="1758950" algn="l"/>
                <a:tab pos="2368550" algn="l"/>
                <a:tab pos="4502785" algn="l"/>
              </a:tabLst>
            </a:pPr>
            <a:r>
              <a:rPr sz="2000" b="1" dirty="0">
                <a:solidFill>
                  <a:srgbClr val="0F7001"/>
                </a:solidFill>
                <a:latin typeface="Courier New"/>
                <a:cs typeface="Courier New"/>
              </a:rPr>
              <a:t>var	</a:t>
            </a:r>
            <a:r>
              <a:rPr sz="2000" spc="-5" dirty="0">
                <a:solidFill>
                  <a:srgbClr val="262626"/>
                </a:solidFill>
                <a:latin typeface="Courier New"/>
                <a:cs typeface="Courier New"/>
              </a:rPr>
              <a:t>cen</a:t>
            </a:r>
            <a:r>
              <a:rPr sz="2000" dirty="0">
                <a:solidFill>
                  <a:srgbClr val="262626"/>
                </a:solidFill>
                <a:latin typeface="Courier New"/>
                <a:cs typeface="Courier New"/>
              </a:rPr>
              <a:t>t </a:t>
            </a:r>
            <a:r>
              <a:rPr sz="2000" dirty="0">
                <a:solidFill>
                  <a:srgbClr val="535353"/>
                </a:solidFill>
                <a:latin typeface="Courier New"/>
                <a:cs typeface="Courier New"/>
              </a:rPr>
              <a:t>=	</a:t>
            </a:r>
            <a:r>
              <a:rPr sz="2000" b="1" dirty="0">
                <a:solidFill>
                  <a:srgbClr val="0F7001"/>
                </a:solidFill>
                <a:latin typeface="Courier New"/>
                <a:cs typeface="Courier New"/>
              </a:rPr>
              <a:t>new	</a:t>
            </a:r>
            <a:r>
              <a:rPr sz="2000" dirty="0">
                <a:solidFill>
                  <a:srgbClr val="262626"/>
                </a:solidFill>
                <a:latin typeface="Courier New"/>
                <a:cs typeface="Courier New"/>
              </a:rPr>
              <a:t>Buffer([</a:t>
            </a:r>
            <a:r>
              <a:rPr sz="2000" dirty="0">
                <a:solidFill>
                  <a:srgbClr val="535353"/>
                </a:solidFill>
                <a:latin typeface="Courier New"/>
                <a:cs typeface="Courier New"/>
              </a:rPr>
              <a:t>0xC2</a:t>
            </a:r>
            <a:r>
              <a:rPr sz="2000" dirty="0">
                <a:solidFill>
                  <a:srgbClr val="262626"/>
                </a:solidFill>
                <a:latin typeface="Courier New"/>
                <a:cs typeface="Courier New"/>
              </a:rPr>
              <a:t>,	</a:t>
            </a:r>
            <a:r>
              <a:rPr sz="2000" dirty="0">
                <a:solidFill>
                  <a:srgbClr val="535353"/>
                </a:solidFill>
                <a:latin typeface="Courier New"/>
                <a:cs typeface="Courier New"/>
              </a:rPr>
              <a:t>0xA2</a:t>
            </a:r>
            <a:r>
              <a:rPr sz="2000" dirty="0">
                <a:solidFill>
                  <a:srgbClr val="262626"/>
                </a:solidFill>
                <a:latin typeface="Courier New"/>
                <a:cs typeface="Courier New"/>
              </a:rPr>
              <a:t>]);  </a:t>
            </a:r>
            <a:r>
              <a:rPr sz="2000" spc="-5" dirty="0">
                <a:solidFill>
                  <a:srgbClr val="262626"/>
                </a:solidFill>
                <a:latin typeface="Courier New"/>
                <a:cs typeface="Courier New"/>
              </a:rPr>
              <a:t>console.log(decoder.write(cent));</a:t>
            </a:r>
            <a:endParaRPr sz="2000">
              <a:latin typeface="Courier New"/>
              <a:cs typeface="Courier New"/>
            </a:endParaRPr>
          </a:p>
          <a:p>
            <a:pPr>
              <a:lnSpc>
                <a:spcPct val="100000"/>
              </a:lnSpc>
              <a:spcBef>
                <a:spcPts val="20"/>
              </a:spcBef>
            </a:pPr>
            <a:endParaRPr sz="2100">
              <a:latin typeface="Courier New"/>
              <a:cs typeface="Courier New"/>
            </a:endParaRPr>
          </a:p>
          <a:p>
            <a:pPr marL="82550" marR="561975">
              <a:lnSpc>
                <a:spcPct val="100000"/>
              </a:lnSpc>
              <a:tabLst>
                <a:tab pos="692150" algn="l"/>
                <a:tab pos="1758950" algn="l"/>
                <a:tab pos="2368550" algn="l"/>
                <a:tab pos="4502785" algn="l"/>
                <a:tab pos="5417185" algn="l"/>
              </a:tabLst>
            </a:pPr>
            <a:r>
              <a:rPr sz="2000" b="1" dirty="0">
                <a:solidFill>
                  <a:srgbClr val="0F7001"/>
                </a:solidFill>
                <a:latin typeface="Courier New"/>
                <a:cs typeface="Courier New"/>
              </a:rPr>
              <a:t>var	</a:t>
            </a:r>
            <a:r>
              <a:rPr sz="2000" spc="-5" dirty="0">
                <a:solidFill>
                  <a:srgbClr val="262626"/>
                </a:solidFill>
                <a:latin typeface="Courier New"/>
                <a:cs typeface="Courier New"/>
              </a:rPr>
              <a:t>eur</a:t>
            </a:r>
            <a:r>
              <a:rPr sz="2000" dirty="0">
                <a:solidFill>
                  <a:srgbClr val="262626"/>
                </a:solidFill>
                <a:latin typeface="Courier New"/>
                <a:cs typeface="Courier New"/>
              </a:rPr>
              <a:t>o </a:t>
            </a:r>
            <a:r>
              <a:rPr sz="2000" dirty="0">
                <a:solidFill>
                  <a:srgbClr val="535353"/>
                </a:solidFill>
                <a:latin typeface="Courier New"/>
                <a:cs typeface="Courier New"/>
              </a:rPr>
              <a:t>=	</a:t>
            </a:r>
            <a:r>
              <a:rPr sz="2000" b="1" dirty="0">
                <a:solidFill>
                  <a:srgbClr val="0F7001"/>
                </a:solidFill>
                <a:latin typeface="Courier New"/>
                <a:cs typeface="Courier New"/>
              </a:rPr>
              <a:t>new	</a:t>
            </a:r>
            <a:r>
              <a:rPr sz="2000" dirty="0">
                <a:solidFill>
                  <a:srgbClr val="262626"/>
                </a:solidFill>
                <a:latin typeface="Courier New"/>
                <a:cs typeface="Courier New"/>
              </a:rPr>
              <a:t>Buffer([</a:t>
            </a:r>
            <a:r>
              <a:rPr sz="2000" dirty="0">
                <a:solidFill>
                  <a:srgbClr val="535353"/>
                </a:solidFill>
                <a:latin typeface="Courier New"/>
                <a:cs typeface="Courier New"/>
              </a:rPr>
              <a:t>0xE2</a:t>
            </a:r>
            <a:r>
              <a:rPr sz="2000" dirty="0">
                <a:solidFill>
                  <a:srgbClr val="262626"/>
                </a:solidFill>
                <a:latin typeface="Courier New"/>
                <a:cs typeface="Courier New"/>
              </a:rPr>
              <a:t>,	</a:t>
            </a:r>
            <a:r>
              <a:rPr sz="2000" dirty="0">
                <a:solidFill>
                  <a:srgbClr val="535353"/>
                </a:solidFill>
                <a:latin typeface="Courier New"/>
                <a:cs typeface="Courier New"/>
              </a:rPr>
              <a:t>0x82</a:t>
            </a:r>
            <a:r>
              <a:rPr sz="2000" dirty="0">
                <a:solidFill>
                  <a:srgbClr val="262626"/>
                </a:solidFill>
                <a:latin typeface="Courier New"/>
                <a:cs typeface="Courier New"/>
              </a:rPr>
              <a:t>,	</a:t>
            </a:r>
            <a:r>
              <a:rPr sz="2000" dirty="0">
                <a:solidFill>
                  <a:srgbClr val="535353"/>
                </a:solidFill>
                <a:latin typeface="Courier New"/>
                <a:cs typeface="Courier New"/>
              </a:rPr>
              <a:t>0xAC</a:t>
            </a:r>
            <a:r>
              <a:rPr sz="2000" dirty="0">
                <a:solidFill>
                  <a:srgbClr val="262626"/>
                </a:solidFill>
                <a:latin typeface="Courier New"/>
                <a:cs typeface="Courier New"/>
              </a:rPr>
              <a:t>]);  </a:t>
            </a:r>
            <a:r>
              <a:rPr sz="2000" spc="-5" dirty="0">
                <a:solidFill>
                  <a:srgbClr val="262626"/>
                </a:solidFill>
                <a:latin typeface="Courier New"/>
                <a:cs typeface="Courier New"/>
              </a:rPr>
              <a:t>console.log(decoder.write(euro));</a:t>
            </a:r>
            <a:endParaRPr sz="2000">
              <a:latin typeface="Courier New"/>
              <a:cs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74472" y="440573"/>
            <a:ext cx="1986742" cy="906087"/>
          </a:xfrm>
          <a:prstGeom prst="rect">
            <a:avLst/>
          </a:prstGeom>
        </p:spPr>
      </p:pic>
      <p:sp>
        <p:nvSpPr>
          <p:cNvPr id="3" name="object 3"/>
          <p:cNvSpPr txBox="1">
            <a:spLocks noGrp="1"/>
          </p:cNvSpPr>
          <p:nvPr>
            <p:ph type="title"/>
          </p:nvPr>
        </p:nvSpPr>
        <p:spPr>
          <a:xfrm>
            <a:off x="3653491" y="457499"/>
            <a:ext cx="1840864" cy="756920"/>
          </a:xfrm>
          <a:prstGeom prst="rect">
            <a:avLst/>
          </a:prstGeom>
        </p:spPr>
        <p:txBody>
          <a:bodyPr vert="horz" wrap="square" lIns="0" tIns="12700" rIns="0" bIns="0" rtlCol="0">
            <a:spAutoFit/>
          </a:bodyPr>
          <a:lstStyle/>
          <a:p>
            <a:pPr marL="12700">
              <a:lnSpc>
                <a:spcPct val="100000"/>
              </a:lnSpc>
              <a:spcBef>
                <a:spcPts val="100"/>
              </a:spcBef>
            </a:pPr>
            <a:r>
              <a:rPr spc="175" dirty="0"/>
              <a:t>T</a:t>
            </a:r>
            <a:r>
              <a:rPr spc="-60" dirty="0"/>
              <a:t>i</a:t>
            </a:r>
            <a:r>
              <a:rPr spc="-185" dirty="0"/>
              <a:t>m</a:t>
            </a:r>
            <a:r>
              <a:rPr spc="-210" dirty="0"/>
              <a:t>ers</a:t>
            </a:r>
          </a:p>
        </p:txBody>
      </p:sp>
      <p:grpSp>
        <p:nvGrpSpPr>
          <p:cNvPr id="4" name="object 4"/>
          <p:cNvGrpSpPr/>
          <p:nvPr/>
        </p:nvGrpSpPr>
        <p:grpSpPr>
          <a:xfrm>
            <a:off x="694112" y="1882832"/>
            <a:ext cx="4912995" cy="3512185"/>
            <a:chOff x="694112" y="1882832"/>
            <a:chExt cx="4912995" cy="3512185"/>
          </a:xfrm>
        </p:grpSpPr>
        <p:pic>
          <p:nvPicPr>
            <p:cNvPr id="5" name="object 5"/>
            <p:cNvPicPr/>
            <p:nvPr/>
          </p:nvPicPr>
          <p:blipFill>
            <a:blip r:embed="rId3" cstate="print"/>
            <a:stretch>
              <a:fillRect/>
            </a:stretch>
          </p:blipFill>
          <p:spPr>
            <a:xfrm>
              <a:off x="694112" y="1882832"/>
              <a:ext cx="4892040" cy="465512"/>
            </a:xfrm>
            <a:prstGeom prst="rect">
              <a:avLst/>
            </a:prstGeom>
          </p:spPr>
        </p:pic>
        <p:pic>
          <p:nvPicPr>
            <p:cNvPr id="6" name="object 6"/>
            <p:cNvPicPr/>
            <p:nvPr/>
          </p:nvPicPr>
          <p:blipFill>
            <a:blip r:embed="rId4" cstate="print"/>
            <a:stretch>
              <a:fillRect/>
            </a:stretch>
          </p:blipFill>
          <p:spPr>
            <a:xfrm>
              <a:off x="1064028" y="2402378"/>
              <a:ext cx="236912" cy="236912"/>
            </a:xfrm>
            <a:prstGeom prst="rect">
              <a:avLst/>
            </a:prstGeom>
          </p:spPr>
        </p:pic>
        <p:pic>
          <p:nvPicPr>
            <p:cNvPr id="7" name="object 7"/>
            <p:cNvPicPr/>
            <p:nvPr/>
          </p:nvPicPr>
          <p:blipFill>
            <a:blip r:embed="rId5" cstate="print"/>
            <a:stretch>
              <a:fillRect/>
            </a:stretch>
          </p:blipFill>
          <p:spPr>
            <a:xfrm>
              <a:off x="1039090" y="2211185"/>
              <a:ext cx="4567843" cy="515389"/>
            </a:xfrm>
            <a:prstGeom prst="rect">
              <a:avLst/>
            </a:prstGeom>
          </p:spPr>
        </p:pic>
        <p:pic>
          <p:nvPicPr>
            <p:cNvPr id="8" name="object 8"/>
            <p:cNvPicPr/>
            <p:nvPr/>
          </p:nvPicPr>
          <p:blipFill>
            <a:blip r:embed="rId6" cstate="print"/>
            <a:stretch>
              <a:fillRect/>
            </a:stretch>
          </p:blipFill>
          <p:spPr>
            <a:xfrm>
              <a:off x="1068185" y="2780607"/>
              <a:ext cx="236912" cy="236912"/>
            </a:xfrm>
            <a:prstGeom prst="rect">
              <a:avLst/>
            </a:prstGeom>
          </p:spPr>
        </p:pic>
        <p:pic>
          <p:nvPicPr>
            <p:cNvPr id="9" name="object 9"/>
            <p:cNvPicPr/>
            <p:nvPr/>
          </p:nvPicPr>
          <p:blipFill>
            <a:blip r:embed="rId7" cstate="print"/>
            <a:stretch>
              <a:fillRect/>
            </a:stretch>
          </p:blipFill>
          <p:spPr>
            <a:xfrm>
              <a:off x="1043247" y="2593570"/>
              <a:ext cx="3607723" cy="515389"/>
            </a:xfrm>
            <a:prstGeom prst="rect">
              <a:avLst/>
            </a:prstGeom>
          </p:spPr>
        </p:pic>
        <p:pic>
          <p:nvPicPr>
            <p:cNvPr id="10" name="object 10"/>
            <p:cNvPicPr/>
            <p:nvPr/>
          </p:nvPicPr>
          <p:blipFill>
            <a:blip r:embed="rId8" cstate="print"/>
            <a:stretch>
              <a:fillRect/>
            </a:stretch>
          </p:blipFill>
          <p:spPr>
            <a:xfrm>
              <a:off x="1064028" y="3162992"/>
              <a:ext cx="236912" cy="236912"/>
            </a:xfrm>
            <a:prstGeom prst="rect">
              <a:avLst/>
            </a:prstGeom>
          </p:spPr>
        </p:pic>
        <p:pic>
          <p:nvPicPr>
            <p:cNvPr id="11" name="object 11"/>
            <p:cNvPicPr/>
            <p:nvPr/>
          </p:nvPicPr>
          <p:blipFill>
            <a:blip r:embed="rId9" cstate="print"/>
            <a:stretch>
              <a:fillRect/>
            </a:stretch>
          </p:blipFill>
          <p:spPr>
            <a:xfrm>
              <a:off x="1039090" y="2975956"/>
              <a:ext cx="4480560" cy="515389"/>
            </a:xfrm>
            <a:prstGeom prst="rect">
              <a:avLst/>
            </a:prstGeom>
          </p:spPr>
        </p:pic>
        <p:pic>
          <p:nvPicPr>
            <p:cNvPr id="12" name="object 12"/>
            <p:cNvPicPr/>
            <p:nvPr/>
          </p:nvPicPr>
          <p:blipFill>
            <a:blip r:embed="rId10" cstate="print"/>
            <a:stretch>
              <a:fillRect/>
            </a:stretch>
          </p:blipFill>
          <p:spPr>
            <a:xfrm>
              <a:off x="1068185" y="3545378"/>
              <a:ext cx="241069" cy="236912"/>
            </a:xfrm>
            <a:prstGeom prst="rect">
              <a:avLst/>
            </a:prstGeom>
          </p:spPr>
        </p:pic>
        <p:pic>
          <p:nvPicPr>
            <p:cNvPr id="13" name="object 13"/>
            <p:cNvPicPr/>
            <p:nvPr/>
          </p:nvPicPr>
          <p:blipFill>
            <a:blip r:embed="rId11" cstate="print"/>
            <a:stretch>
              <a:fillRect/>
            </a:stretch>
          </p:blipFill>
          <p:spPr>
            <a:xfrm>
              <a:off x="1043247" y="3354185"/>
              <a:ext cx="3503814" cy="515389"/>
            </a:xfrm>
            <a:prstGeom prst="rect">
              <a:avLst/>
            </a:prstGeom>
          </p:spPr>
        </p:pic>
        <p:pic>
          <p:nvPicPr>
            <p:cNvPr id="14" name="object 14"/>
            <p:cNvPicPr/>
            <p:nvPr/>
          </p:nvPicPr>
          <p:blipFill>
            <a:blip r:embed="rId12" cstate="print"/>
            <a:stretch>
              <a:fillRect/>
            </a:stretch>
          </p:blipFill>
          <p:spPr>
            <a:xfrm>
              <a:off x="1080654" y="3923607"/>
              <a:ext cx="236912" cy="236912"/>
            </a:xfrm>
            <a:prstGeom prst="rect">
              <a:avLst/>
            </a:prstGeom>
          </p:spPr>
        </p:pic>
        <p:pic>
          <p:nvPicPr>
            <p:cNvPr id="15" name="object 15"/>
            <p:cNvPicPr/>
            <p:nvPr/>
          </p:nvPicPr>
          <p:blipFill>
            <a:blip r:embed="rId13" cstate="print"/>
            <a:stretch>
              <a:fillRect/>
            </a:stretch>
          </p:blipFill>
          <p:spPr>
            <a:xfrm>
              <a:off x="1055716" y="3736570"/>
              <a:ext cx="1167938" cy="515389"/>
            </a:xfrm>
            <a:prstGeom prst="rect">
              <a:avLst/>
            </a:prstGeom>
          </p:spPr>
        </p:pic>
        <p:pic>
          <p:nvPicPr>
            <p:cNvPr id="16" name="object 16"/>
            <p:cNvPicPr/>
            <p:nvPr/>
          </p:nvPicPr>
          <p:blipFill>
            <a:blip r:embed="rId14" cstate="print"/>
            <a:stretch>
              <a:fillRect/>
            </a:stretch>
          </p:blipFill>
          <p:spPr>
            <a:xfrm>
              <a:off x="1084810" y="4305992"/>
              <a:ext cx="236912" cy="236912"/>
            </a:xfrm>
            <a:prstGeom prst="rect">
              <a:avLst/>
            </a:prstGeom>
          </p:spPr>
        </p:pic>
        <p:pic>
          <p:nvPicPr>
            <p:cNvPr id="17" name="object 17"/>
            <p:cNvPicPr/>
            <p:nvPr/>
          </p:nvPicPr>
          <p:blipFill>
            <a:blip r:embed="rId15" cstate="print"/>
            <a:stretch>
              <a:fillRect/>
            </a:stretch>
          </p:blipFill>
          <p:spPr>
            <a:xfrm>
              <a:off x="1055716" y="4118956"/>
              <a:ext cx="889461" cy="515389"/>
            </a:xfrm>
            <a:prstGeom prst="rect">
              <a:avLst/>
            </a:prstGeom>
          </p:spPr>
        </p:pic>
        <p:pic>
          <p:nvPicPr>
            <p:cNvPr id="18" name="object 18"/>
            <p:cNvPicPr/>
            <p:nvPr/>
          </p:nvPicPr>
          <p:blipFill>
            <a:blip r:embed="rId16" cstate="print"/>
            <a:stretch>
              <a:fillRect/>
            </a:stretch>
          </p:blipFill>
          <p:spPr>
            <a:xfrm>
              <a:off x="1068185" y="4688378"/>
              <a:ext cx="236912" cy="236912"/>
            </a:xfrm>
            <a:prstGeom prst="rect">
              <a:avLst/>
            </a:prstGeom>
          </p:spPr>
        </p:pic>
        <p:pic>
          <p:nvPicPr>
            <p:cNvPr id="19" name="object 19"/>
            <p:cNvPicPr/>
            <p:nvPr/>
          </p:nvPicPr>
          <p:blipFill>
            <a:blip r:embed="rId17" cstate="print"/>
            <a:stretch>
              <a:fillRect/>
            </a:stretch>
          </p:blipFill>
          <p:spPr>
            <a:xfrm>
              <a:off x="1043247" y="4497185"/>
              <a:ext cx="4118956" cy="515389"/>
            </a:xfrm>
            <a:prstGeom prst="rect">
              <a:avLst/>
            </a:prstGeom>
          </p:spPr>
        </p:pic>
        <p:pic>
          <p:nvPicPr>
            <p:cNvPr id="20" name="object 20"/>
            <p:cNvPicPr/>
            <p:nvPr/>
          </p:nvPicPr>
          <p:blipFill>
            <a:blip r:embed="rId18" cstate="print"/>
            <a:stretch>
              <a:fillRect/>
            </a:stretch>
          </p:blipFill>
          <p:spPr>
            <a:xfrm>
              <a:off x="1068185" y="5066607"/>
              <a:ext cx="236912" cy="236912"/>
            </a:xfrm>
            <a:prstGeom prst="rect">
              <a:avLst/>
            </a:prstGeom>
          </p:spPr>
        </p:pic>
        <p:pic>
          <p:nvPicPr>
            <p:cNvPr id="21" name="object 21"/>
            <p:cNvPicPr/>
            <p:nvPr/>
          </p:nvPicPr>
          <p:blipFill>
            <a:blip r:embed="rId19" cstate="print"/>
            <a:stretch>
              <a:fillRect/>
            </a:stretch>
          </p:blipFill>
          <p:spPr>
            <a:xfrm>
              <a:off x="1043247" y="4879570"/>
              <a:ext cx="4156363" cy="515389"/>
            </a:xfrm>
            <a:prstGeom prst="rect">
              <a:avLst/>
            </a:prstGeom>
          </p:spPr>
        </p:pic>
        <p:pic>
          <p:nvPicPr>
            <p:cNvPr id="22" name="object 22"/>
            <p:cNvPicPr/>
            <p:nvPr/>
          </p:nvPicPr>
          <p:blipFill>
            <a:blip r:embed="rId20" cstate="print"/>
            <a:stretch>
              <a:fillRect/>
            </a:stretch>
          </p:blipFill>
          <p:spPr>
            <a:xfrm>
              <a:off x="777239" y="2007994"/>
              <a:ext cx="186266" cy="186266"/>
            </a:xfrm>
            <a:prstGeom prst="rect">
              <a:avLst/>
            </a:prstGeom>
          </p:spPr>
        </p:pic>
        <p:pic>
          <p:nvPicPr>
            <p:cNvPr id="23" name="object 23"/>
            <p:cNvPicPr/>
            <p:nvPr/>
          </p:nvPicPr>
          <p:blipFill>
            <a:blip r:embed="rId20" cstate="print"/>
            <a:stretch>
              <a:fillRect/>
            </a:stretch>
          </p:blipFill>
          <p:spPr>
            <a:xfrm>
              <a:off x="1120139" y="2405928"/>
              <a:ext cx="169333" cy="169333"/>
            </a:xfrm>
            <a:prstGeom prst="rect">
              <a:avLst/>
            </a:prstGeom>
          </p:spPr>
        </p:pic>
        <p:pic>
          <p:nvPicPr>
            <p:cNvPr id="24" name="object 24"/>
            <p:cNvPicPr/>
            <p:nvPr/>
          </p:nvPicPr>
          <p:blipFill>
            <a:blip r:embed="rId20" cstate="print"/>
            <a:stretch>
              <a:fillRect/>
            </a:stretch>
          </p:blipFill>
          <p:spPr>
            <a:xfrm>
              <a:off x="1120139" y="2786928"/>
              <a:ext cx="169333" cy="169333"/>
            </a:xfrm>
            <a:prstGeom prst="rect">
              <a:avLst/>
            </a:prstGeom>
          </p:spPr>
        </p:pic>
        <p:pic>
          <p:nvPicPr>
            <p:cNvPr id="25" name="object 25"/>
            <p:cNvPicPr/>
            <p:nvPr/>
          </p:nvPicPr>
          <p:blipFill>
            <a:blip r:embed="rId20" cstate="print"/>
            <a:stretch>
              <a:fillRect/>
            </a:stretch>
          </p:blipFill>
          <p:spPr>
            <a:xfrm>
              <a:off x="1120139" y="3167928"/>
              <a:ext cx="169333" cy="169333"/>
            </a:xfrm>
            <a:prstGeom prst="rect">
              <a:avLst/>
            </a:prstGeom>
          </p:spPr>
        </p:pic>
        <p:pic>
          <p:nvPicPr>
            <p:cNvPr id="26" name="object 26"/>
            <p:cNvPicPr/>
            <p:nvPr/>
          </p:nvPicPr>
          <p:blipFill>
            <a:blip r:embed="rId20" cstate="print"/>
            <a:stretch>
              <a:fillRect/>
            </a:stretch>
          </p:blipFill>
          <p:spPr>
            <a:xfrm>
              <a:off x="1120139" y="3548928"/>
              <a:ext cx="169333" cy="169333"/>
            </a:xfrm>
            <a:prstGeom prst="rect">
              <a:avLst/>
            </a:prstGeom>
          </p:spPr>
        </p:pic>
        <p:pic>
          <p:nvPicPr>
            <p:cNvPr id="27" name="object 27"/>
            <p:cNvPicPr/>
            <p:nvPr/>
          </p:nvPicPr>
          <p:blipFill>
            <a:blip r:embed="rId20" cstate="print"/>
            <a:stretch>
              <a:fillRect/>
            </a:stretch>
          </p:blipFill>
          <p:spPr>
            <a:xfrm>
              <a:off x="1120139" y="3929928"/>
              <a:ext cx="169333" cy="169333"/>
            </a:xfrm>
            <a:prstGeom prst="rect">
              <a:avLst/>
            </a:prstGeom>
          </p:spPr>
        </p:pic>
        <p:pic>
          <p:nvPicPr>
            <p:cNvPr id="28" name="object 28"/>
            <p:cNvPicPr/>
            <p:nvPr/>
          </p:nvPicPr>
          <p:blipFill>
            <a:blip r:embed="rId20" cstate="print"/>
            <a:stretch>
              <a:fillRect/>
            </a:stretch>
          </p:blipFill>
          <p:spPr>
            <a:xfrm>
              <a:off x="1120139" y="4310928"/>
              <a:ext cx="169333" cy="169333"/>
            </a:xfrm>
            <a:prstGeom prst="rect">
              <a:avLst/>
            </a:prstGeom>
          </p:spPr>
        </p:pic>
        <p:pic>
          <p:nvPicPr>
            <p:cNvPr id="29" name="object 29"/>
            <p:cNvPicPr/>
            <p:nvPr/>
          </p:nvPicPr>
          <p:blipFill>
            <a:blip r:embed="rId20" cstate="print"/>
            <a:stretch>
              <a:fillRect/>
            </a:stretch>
          </p:blipFill>
          <p:spPr>
            <a:xfrm>
              <a:off x="1120139" y="4691928"/>
              <a:ext cx="169333" cy="169333"/>
            </a:xfrm>
            <a:prstGeom prst="rect">
              <a:avLst/>
            </a:prstGeom>
          </p:spPr>
        </p:pic>
        <p:pic>
          <p:nvPicPr>
            <p:cNvPr id="30" name="object 30"/>
            <p:cNvPicPr/>
            <p:nvPr/>
          </p:nvPicPr>
          <p:blipFill>
            <a:blip r:embed="rId20" cstate="print"/>
            <a:stretch>
              <a:fillRect/>
            </a:stretch>
          </p:blipFill>
          <p:spPr>
            <a:xfrm>
              <a:off x="1120139" y="5072928"/>
              <a:ext cx="169333" cy="169333"/>
            </a:xfrm>
            <a:prstGeom prst="rect">
              <a:avLst/>
            </a:prstGeom>
          </p:spPr>
        </p:pic>
      </p:grpSp>
      <p:sp>
        <p:nvSpPr>
          <p:cNvPr id="31" name="object 31"/>
          <p:cNvSpPr txBox="1"/>
          <p:nvPr/>
        </p:nvSpPr>
        <p:spPr>
          <a:xfrm>
            <a:off x="1107449" y="1823929"/>
            <a:ext cx="4446905" cy="3482340"/>
          </a:xfrm>
          <a:prstGeom prst="rect">
            <a:avLst/>
          </a:prstGeom>
        </p:spPr>
        <p:txBody>
          <a:bodyPr vert="horz" wrap="square" lIns="0" tIns="10160" rIns="0" bIns="0" rtlCol="0">
            <a:spAutoFit/>
          </a:bodyPr>
          <a:lstStyle/>
          <a:p>
            <a:pPr marL="348615" marR="5080" indent="-336550">
              <a:lnSpc>
                <a:spcPct val="124100"/>
              </a:lnSpc>
              <a:spcBef>
                <a:spcPts val="80"/>
              </a:spcBef>
            </a:pPr>
            <a:r>
              <a:rPr sz="2200" spc="50" dirty="0">
                <a:solidFill>
                  <a:srgbClr val="FFFFFF"/>
                </a:solidFill>
                <a:latin typeface="Georgia"/>
                <a:cs typeface="Georgia"/>
              </a:rPr>
              <a:t>All</a:t>
            </a:r>
            <a:r>
              <a:rPr sz="2200" spc="30"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80" dirty="0">
                <a:solidFill>
                  <a:srgbClr val="FFFFFF"/>
                </a:solidFill>
                <a:latin typeface="Georgia"/>
                <a:cs typeface="Georgia"/>
              </a:rPr>
              <a:t>timer</a:t>
            </a:r>
            <a:r>
              <a:rPr sz="2200" spc="30" dirty="0">
                <a:solidFill>
                  <a:srgbClr val="FFFFFF"/>
                </a:solidFill>
                <a:latin typeface="Georgia"/>
                <a:cs typeface="Georgia"/>
              </a:rPr>
              <a:t> </a:t>
            </a:r>
            <a:r>
              <a:rPr sz="2200" spc="-60" dirty="0">
                <a:solidFill>
                  <a:srgbClr val="FFFFFF"/>
                </a:solidFill>
                <a:latin typeface="Georgia"/>
                <a:cs typeface="Georgia"/>
              </a:rPr>
              <a:t>functions</a:t>
            </a:r>
            <a:r>
              <a:rPr sz="2200" spc="30" dirty="0">
                <a:solidFill>
                  <a:srgbClr val="FFFFFF"/>
                </a:solidFill>
                <a:latin typeface="Georgia"/>
                <a:cs typeface="Georgia"/>
              </a:rPr>
              <a:t> </a:t>
            </a:r>
            <a:r>
              <a:rPr sz="2200" spc="-75" dirty="0">
                <a:solidFill>
                  <a:srgbClr val="FFFFFF"/>
                </a:solidFill>
                <a:latin typeface="Georgia"/>
                <a:cs typeface="Georgia"/>
              </a:rPr>
              <a:t>are</a:t>
            </a:r>
            <a:r>
              <a:rPr sz="2200" spc="30" dirty="0">
                <a:solidFill>
                  <a:srgbClr val="FFFFFF"/>
                </a:solidFill>
                <a:latin typeface="Georgia"/>
                <a:cs typeface="Georgia"/>
              </a:rPr>
              <a:t> </a:t>
            </a:r>
            <a:r>
              <a:rPr sz="2200" spc="-55" dirty="0">
                <a:solidFill>
                  <a:srgbClr val="FFFFFF"/>
                </a:solidFill>
                <a:latin typeface="Georgia"/>
                <a:cs typeface="Georgia"/>
              </a:rPr>
              <a:t>globals. </a:t>
            </a:r>
            <a:r>
              <a:rPr sz="2200" spc="-520" dirty="0">
                <a:solidFill>
                  <a:srgbClr val="FFFFFF"/>
                </a:solidFill>
                <a:latin typeface="Georgia"/>
                <a:cs typeface="Georgia"/>
              </a:rPr>
              <a:t> </a:t>
            </a:r>
            <a:r>
              <a:rPr sz="2000" spc="-45" dirty="0">
                <a:solidFill>
                  <a:srgbClr val="FFFFFF"/>
                </a:solidFill>
                <a:latin typeface="Georgia"/>
                <a:cs typeface="Georgia"/>
              </a:rPr>
              <a:t>setTimeout(callback,</a:t>
            </a:r>
            <a:r>
              <a:rPr sz="2000" spc="20" dirty="0">
                <a:solidFill>
                  <a:srgbClr val="FFFFFF"/>
                </a:solidFill>
                <a:latin typeface="Georgia"/>
                <a:cs typeface="Georgia"/>
              </a:rPr>
              <a:t> </a:t>
            </a:r>
            <a:r>
              <a:rPr sz="2000" spc="-65" dirty="0">
                <a:solidFill>
                  <a:srgbClr val="FFFFFF"/>
                </a:solidFill>
                <a:latin typeface="Georgia"/>
                <a:cs typeface="Georgia"/>
              </a:rPr>
              <a:t>delay,</a:t>
            </a:r>
            <a:r>
              <a:rPr sz="2000" spc="25" dirty="0">
                <a:solidFill>
                  <a:srgbClr val="FFFFFF"/>
                </a:solidFill>
                <a:latin typeface="Georgia"/>
                <a:cs typeface="Georgia"/>
              </a:rPr>
              <a:t> </a:t>
            </a:r>
            <a:r>
              <a:rPr sz="2000" spc="-65" dirty="0">
                <a:solidFill>
                  <a:srgbClr val="FFFFFF"/>
                </a:solidFill>
                <a:latin typeface="Georgia"/>
                <a:cs typeface="Georgia"/>
              </a:rPr>
              <a:t>[arg],</a:t>
            </a:r>
            <a:r>
              <a:rPr sz="2000" spc="25" dirty="0">
                <a:solidFill>
                  <a:srgbClr val="FFFFFF"/>
                </a:solidFill>
                <a:latin typeface="Georgia"/>
                <a:cs typeface="Georgia"/>
              </a:rPr>
              <a:t> </a:t>
            </a:r>
            <a:r>
              <a:rPr sz="2000" spc="-50" dirty="0">
                <a:solidFill>
                  <a:srgbClr val="FFFFFF"/>
                </a:solidFill>
                <a:latin typeface="Georgia"/>
                <a:cs typeface="Georgia"/>
              </a:rPr>
              <a:t>[...]) </a:t>
            </a:r>
            <a:r>
              <a:rPr sz="2000" spc="-465" dirty="0">
                <a:solidFill>
                  <a:srgbClr val="FFFFFF"/>
                </a:solidFill>
                <a:latin typeface="Georgia"/>
                <a:cs typeface="Georgia"/>
              </a:rPr>
              <a:t> </a:t>
            </a:r>
            <a:r>
              <a:rPr sz="2000" spc="-50" dirty="0">
                <a:solidFill>
                  <a:srgbClr val="FFFFFF"/>
                </a:solidFill>
                <a:latin typeface="Georgia"/>
                <a:cs typeface="Georgia"/>
              </a:rPr>
              <a:t>clearTimeout(timeoutObject) </a:t>
            </a:r>
            <a:r>
              <a:rPr sz="2000" spc="-45" dirty="0">
                <a:solidFill>
                  <a:srgbClr val="FFFFFF"/>
                </a:solidFill>
                <a:latin typeface="Georgia"/>
                <a:cs typeface="Georgia"/>
              </a:rPr>
              <a:t> </a:t>
            </a:r>
            <a:r>
              <a:rPr sz="2000" spc="-55" dirty="0">
                <a:solidFill>
                  <a:srgbClr val="FFFFFF"/>
                </a:solidFill>
                <a:latin typeface="Georgia"/>
                <a:cs typeface="Georgia"/>
              </a:rPr>
              <a:t>setInterval(callback,</a:t>
            </a:r>
            <a:r>
              <a:rPr sz="2000" spc="30" dirty="0">
                <a:solidFill>
                  <a:srgbClr val="FFFFFF"/>
                </a:solidFill>
                <a:latin typeface="Georgia"/>
                <a:cs typeface="Georgia"/>
              </a:rPr>
              <a:t> </a:t>
            </a:r>
            <a:r>
              <a:rPr sz="2000" spc="-65" dirty="0">
                <a:solidFill>
                  <a:srgbClr val="FFFFFF"/>
                </a:solidFill>
                <a:latin typeface="Georgia"/>
                <a:cs typeface="Georgia"/>
              </a:rPr>
              <a:t>delay,</a:t>
            </a:r>
            <a:r>
              <a:rPr sz="2000" spc="30" dirty="0">
                <a:solidFill>
                  <a:srgbClr val="FFFFFF"/>
                </a:solidFill>
                <a:latin typeface="Georgia"/>
                <a:cs typeface="Georgia"/>
              </a:rPr>
              <a:t> </a:t>
            </a:r>
            <a:r>
              <a:rPr sz="2000" spc="-65" dirty="0">
                <a:solidFill>
                  <a:srgbClr val="FFFFFF"/>
                </a:solidFill>
                <a:latin typeface="Georgia"/>
                <a:cs typeface="Georgia"/>
              </a:rPr>
              <a:t>[arg],</a:t>
            </a:r>
            <a:r>
              <a:rPr sz="2000" spc="30" dirty="0">
                <a:solidFill>
                  <a:srgbClr val="FFFFFF"/>
                </a:solidFill>
                <a:latin typeface="Georgia"/>
                <a:cs typeface="Georgia"/>
              </a:rPr>
              <a:t> </a:t>
            </a:r>
            <a:r>
              <a:rPr sz="2000" spc="-50" dirty="0">
                <a:solidFill>
                  <a:srgbClr val="FFFFFF"/>
                </a:solidFill>
                <a:latin typeface="Georgia"/>
                <a:cs typeface="Georgia"/>
              </a:rPr>
              <a:t>[...]) </a:t>
            </a:r>
            <a:r>
              <a:rPr sz="2000" spc="-45" dirty="0">
                <a:solidFill>
                  <a:srgbClr val="FFFFFF"/>
                </a:solidFill>
                <a:latin typeface="Georgia"/>
                <a:cs typeface="Georgia"/>
              </a:rPr>
              <a:t> </a:t>
            </a:r>
            <a:r>
              <a:rPr sz="2000" spc="-55" dirty="0">
                <a:solidFill>
                  <a:srgbClr val="FFFFFF"/>
                </a:solidFill>
                <a:latin typeface="Georgia"/>
                <a:cs typeface="Georgia"/>
              </a:rPr>
              <a:t>clearInterval(intervalObject)</a:t>
            </a:r>
            <a:endParaRPr sz="2000">
              <a:latin typeface="Georgia"/>
              <a:cs typeface="Georgia"/>
            </a:endParaRPr>
          </a:p>
          <a:p>
            <a:pPr marL="348615" marR="3361690">
              <a:lnSpc>
                <a:spcPct val="125000"/>
              </a:lnSpc>
            </a:pPr>
            <a:r>
              <a:rPr sz="2000" spc="-50" dirty="0">
                <a:solidFill>
                  <a:srgbClr val="FFFFFF"/>
                </a:solidFill>
                <a:latin typeface="Georgia"/>
                <a:cs typeface="Georgia"/>
              </a:rPr>
              <a:t>u</a:t>
            </a:r>
            <a:r>
              <a:rPr sz="2000" spc="-80" dirty="0">
                <a:solidFill>
                  <a:srgbClr val="FFFFFF"/>
                </a:solidFill>
                <a:latin typeface="Georgia"/>
                <a:cs typeface="Georgia"/>
              </a:rPr>
              <a:t>nre</a:t>
            </a:r>
            <a:r>
              <a:rPr sz="2000" spc="-65" dirty="0">
                <a:solidFill>
                  <a:srgbClr val="FFFFFF"/>
                </a:solidFill>
                <a:latin typeface="Georgia"/>
                <a:cs typeface="Georgia"/>
              </a:rPr>
              <a:t>f</a:t>
            </a:r>
            <a:r>
              <a:rPr sz="2000" spc="-90" dirty="0">
                <a:solidFill>
                  <a:srgbClr val="FFFFFF"/>
                </a:solidFill>
                <a:latin typeface="Georgia"/>
                <a:cs typeface="Georgia"/>
              </a:rPr>
              <a:t>()  ref()</a:t>
            </a:r>
            <a:endParaRPr sz="2000">
              <a:latin typeface="Georgia"/>
              <a:cs typeface="Georgia"/>
            </a:endParaRPr>
          </a:p>
          <a:p>
            <a:pPr marL="348615" marR="400685">
              <a:lnSpc>
                <a:spcPct val="125000"/>
              </a:lnSpc>
            </a:pPr>
            <a:r>
              <a:rPr sz="2000" spc="-55" dirty="0">
                <a:solidFill>
                  <a:srgbClr val="FFFFFF"/>
                </a:solidFill>
                <a:latin typeface="Georgia"/>
                <a:cs typeface="Georgia"/>
              </a:rPr>
              <a:t>setImmediate(callback,</a:t>
            </a:r>
            <a:r>
              <a:rPr sz="2000" spc="20" dirty="0">
                <a:solidFill>
                  <a:srgbClr val="FFFFFF"/>
                </a:solidFill>
                <a:latin typeface="Georgia"/>
                <a:cs typeface="Georgia"/>
              </a:rPr>
              <a:t> </a:t>
            </a:r>
            <a:r>
              <a:rPr sz="2000" spc="-65" dirty="0">
                <a:solidFill>
                  <a:srgbClr val="FFFFFF"/>
                </a:solidFill>
                <a:latin typeface="Georgia"/>
                <a:cs typeface="Georgia"/>
              </a:rPr>
              <a:t>[arg],</a:t>
            </a:r>
            <a:r>
              <a:rPr sz="2000" spc="20" dirty="0">
                <a:solidFill>
                  <a:srgbClr val="FFFFFF"/>
                </a:solidFill>
                <a:latin typeface="Georgia"/>
                <a:cs typeface="Georgia"/>
              </a:rPr>
              <a:t> </a:t>
            </a:r>
            <a:r>
              <a:rPr sz="2000" spc="-50" dirty="0">
                <a:solidFill>
                  <a:srgbClr val="FFFFFF"/>
                </a:solidFill>
                <a:latin typeface="Georgia"/>
                <a:cs typeface="Georgia"/>
              </a:rPr>
              <a:t>[...]) </a:t>
            </a:r>
            <a:r>
              <a:rPr sz="2000" spc="-45" dirty="0">
                <a:solidFill>
                  <a:srgbClr val="FFFFFF"/>
                </a:solidFill>
                <a:latin typeface="Georgia"/>
                <a:cs typeface="Georgia"/>
              </a:rPr>
              <a:t> </a:t>
            </a:r>
            <a:r>
              <a:rPr sz="2000" spc="-20" dirty="0">
                <a:solidFill>
                  <a:srgbClr val="FFFFFF"/>
                </a:solidFill>
                <a:latin typeface="Georgia"/>
                <a:cs typeface="Georgia"/>
              </a:rPr>
              <a:t>c</a:t>
            </a:r>
            <a:r>
              <a:rPr sz="2000" spc="-40" dirty="0">
                <a:solidFill>
                  <a:srgbClr val="FFFFFF"/>
                </a:solidFill>
                <a:latin typeface="Georgia"/>
                <a:cs typeface="Georgia"/>
              </a:rPr>
              <a:t>lea</a:t>
            </a:r>
            <a:r>
              <a:rPr sz="2000" spc="-85" dirty="0">
                <a:solidFill>
                  <a:srgbClr val="FFFFFF"/>
                </a:solidFill>
                <a:latin typeface="Georgia"/>
                <a:cs typeface="Georgia"/>
              </a:rPr>
              <a:t>rI</a:t>
            </a:r>
            <a:r>
              <a:rPr sz="2000" spc="-80" dirty="0">
                <a:solidFill>
                  <a:srgbClr val="FFFFFF"/>
                </a:solidFill>
                <a:latin typeface="Georgia"/>
                <a:cs typeface="Georgia"/>
              </a:rPr>
              <a:t>mm</a:t>
            </a:r>
            <a:r>
              <a:rPr sz="2000" spc="-55" dirty="0">
                <a:solidFill>
                  <a:srgbClr val="FFFFFF"/>
                </a:solidFill>
                <a:latin typeface="Georgia"/>
                <a:cs typeface="Georgia"/>
              </a:rPr>
              <a:t>ed</a:t>
            </a:r>
            <a:r>
              <a:rPr sz="2000" spc="-40" dirty="0">
                <a:solidFill>
                  <a:srgbClr val="FFFFFF"/>
                </a:solidFill>
                <a:latin typeface="Georgia"/>
                <a:cs typeface="Georgia"/>
              </a:rPr>
              <a:t>i</a:t>
            </a:r>
            <a:r>
              <a:rPr sz="2000" spc="-35" dirty="0">
                <a:solidFill>
                  <a:srgbClr val="FFFFFF"/>
                </a:solidFill>
                <a:latin typeface="Georgia"/>
                <a:cs typeface="Georgia"/>
              </a:rPr>
              <a:t>a</a:t>
            </a:r>
            <a:r>
              <a:rPr sz="2000" spc="-90" dirty="0">
                <a:solidFill>
                  <a:srgbClr val="FFFFFF"/>
                </a:solidFill>
                <a:latin typeface="Georgia"/>
                <a:cs typeface="Georgia"/>
              </a:rPr>
              <a:t>t</a:t>
            </a:r>
            <a:r>
              <a:rPr sz="2000" spc="-60" dirty="0">
                <a:solidFill>
                  <a:srgbClr val="FFFFFF"/>
                </a:solidFill>
                <a:latin typeface="Georgia"/>
                <a:cs typeface="Georgia"/>
              </a:rPr>
              <a:t>e</a:t>
            </a:r>
            <a:r>
              <a:rPr sz="2000" spc="-105" dirty="0">
                <a:solidFill>
                  <a:srgbClr val="FFFFFF"/>
                </a:solidFill>
                <a:latin typeface="Georgia"/>
                <a:cs typeface="Georgia"/>
              </a:rPr>
              <a:t>(</a:t>
            </a:r>
            <a:r>
              <a:rPr sz="2000" spc="-25" dirty="0">
                <a:solidFill>
                  <a:srgbClr val="FFFFFF"/>
                </a:solidFill>
                <a:latin typeface="Georgia"/>
                <a:cs typeface="Georgia"/>
              </a:rPr>
              <a:t>i</a:t>
            </a:r>
            <a:r>
              <a:rPr sz="2000" spc="-80" dirty="0">
                <a:solidFill>
                  <a:srgbClr val="FFFFFF"/>
                </a:solidFill>
                <a:latin typeface="Georgia"/>
                <a:cs typeface="Georgia"/>
              </a:rPr>
              <a:t>mm</a:t>
            </a:r>
            <a:r>
              <a:rPr sz="2000" spc="-55" dirty="0">
                <a:solidFill>
                  <a:srgbClr val="FFFFFF"/>
                </a:solidFill>
                <a:latin typeface="Georgia"/>
                <a:cs typeface="Georgia"/>
              </a:rPr>
              <a:t>ed</a:t>
            </a:r>
            <a:r>
              <a:rPr sz="2000" spc="-40" dirty="0">
                <a:solidFill>
                  <a:srgbClr val="FFFFFF"/>
                </a:solidFill>
                <a:latin typeface="Georgia"/>
                <a:cs typeface="Georgia"/>
              </a:rPr>
              <a:t>i</a:t>
            </a:r>
            <a:r>
              <a:rPr sz="2000" spc="-35" dirty="0">
                <a:solidFill>
                  <a:srgbClr val="FFFFFF"/>
                </a:solidFill>
                <a:latin typeface="Georgia"/>
                <a:cs typeface="Georgia"/>
              </a:rPr>
              <a:t>a</a:t>
            </a:r>
            <a:r>
              <a:rPr sz="2000" spc="-90" dirty="0">
                <a:solidFill>
                  <a:srgbClr val="FFFFFF"/>
                </a:solidFill>
                <a:latin typeface="Georgia"/>
                <a:cs typeface="Georgia"/>
              </a:rPr>
              <a:t>t</a:t>
            </a:r>
            <a:r>
              <a:rPr sz="2000" spc="-20" dirty="0">
                <a:solidFill>
                  <a:srgbClr val="FFFFFF"/>
                </a:solidFill>
                <a:latin typeface="Georgia"/>
                <a:cs typeface="Georgia"/>
              </a:rPr>
              <a:t>eO</a:t>
            </a:r>
            <a:r>
              <a:rPr sz="2000" spc="-25" dirty="0">
                <a:solidFill>
                  <a:srgbClr val="FFFFFF"/>
                </a:solidFill>
                <a:latin typeface="Georgia"/>
                <a:cs typeface="Georgia"/>
              </a:rPr>
              <a:t>b</a:t>
            </a:r>
            <a:r>
              <a:rPr sz="2000" spc="-65" dirty="0">
                <a:solidFill>
                  <a:srgbClr val="FFFFFF"/>
                </a:solidFill>
                <a:latin typeface="Georgia"/>
                <a:cs typeface="Georgia"/>
              </a:rPr>
              <a:t>j</a:t>
            </a:r>
            <a:r>
              <a:rPr sz="2000" spc="-35" dirty="0">
                <a:solidFill>
                  <a:srgbClr val="FFFFFF"/>
                </a:solidFill>
                <a:latin typeface="Georgia"/>
                <a:cs typeface="Georgia"/>
              </a:rPr>
              <a:t>ec</a:t>
            </a:r>
            <a:r>
              <a:rPr sz="2000" spc="-90" dirty="0">
                <a:solidFill>
                  <a:srgbClr val="FFFFFF"/>
                </a:solidFill>
                <a:latin typeface="Georgia"/>
                <a:cs typeface="Georgia"/>
              </a:rPr>
              <a:t>t</a:t>
            </a:r>
            <a:r>
              <a:rPr sz="2000" spc="-105" dirty="0">
                <a:solidFill>
                  <a:srgbClr val="FFFFFF"/>
                </a:solidFill>
                <a:latin typeface="Georgia"/>
                <a:cs typeface="Georgia"/>
              </a:rPr>
              <a:t>)</a:t>
            </a:r>
            <a:endParaRPr sz="2000">
              <a:latin typeface="Georgia"/>
              <a:cs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7228" y="440573"/>
            <a:ext cx="1521228" cy="906087"/>
          </a:xfrm>
          <a:prstGeom prst="rect">
            <a:avLst/>
          </a:prstGeom>
        </p:spPr>
      </p:pic>
      <p:sp>
        <p:nvSpPr>
          <p:cNvPr id="3" name="object 3"/>
          <p:cNvSpPr txBox="1"/>
          <p:nvPr/>
        </p:nvSpPr>
        <p:spPr>
          <a:xfrm>
            <a:off x="3881347" y="457499"/>
            <a:ext cx="1384935" cy="756920"/>
          </a:xfrm>
          <a:prstGeom prst="rect">
            <a:avLst/>
          </a:prstGeom>
        </p:spPr>
        <p:txBody>
          <a:bodyPr vert="horz" wrap="square" lIns="0" tIns="12700" rIns="0" bIns="0" rtlCol="0">
            <a:spAutoFit/>
          </a:bodyPr>
          <a:lstStyle/>
          <a:p>
            <a:pPr marL="12700">
              <a:lnSpc>
                <a:spcPct val="100000"/>
              </a:lnSpc>
              <a:spcBef>
                <a:spcPts val="100"/>
              </a:spcBef>
            </a:pPr>
            <a:r>
              <a:rPr sz="4800" spc="215" dirty="0">
                <a:solidFill>
                  <a:srgbClr val="FFFFFF"/>
                </a:solidFill>
                <a:latin typeface="Georgia"/>
                <a:cs typeface="Georgia"/>
              </a:rPr>
              <a:t>U</a:t>
            </a:r>
            <a:r>
              <a:rPr sz="4800" spc="165" dirty="0">
                <a:solidFill>
                  <a:srgbClr val="FFFFFF"/>
                </a:solidFill>
                <a:latin typeface="Georgia"/>
                <a:cs typeface="Georgia"/>
              </a:rPr>
              <a:t>DP</a:t>
            </a:r>
            <a:endParaRPr sz="4800">
              <a:latin typeface="Georgia"/>
              <a:cs typeface="Georgia"/>
            </a:endParaRPr>
          </a:p>
        </p:txBody>
      </p:sp>
      <p:grpSp>
        <p:nvGrpSpPr>
          <p:cNvPr id="4" name="object 4"/>
          <p:cNvGrpSpPr/>
          <p:nvPr/>
        </p:nvGrpSpPr>
        <p:grpSpPr>
          <a:xfrm>
            <a:off x="681643" y="1882832"/>
            <a:ext cx="7760334" cy="1800225"/>
            <a:chOff x="681643" y="1882832"/>
            <a:chExt cx="7760334" cy="1800225"/>
          </a:xfrm>
        </p:grpSpPr>
        <p:pic>
          <p:nvPicPr>
            <p:cNvPr id="5" name="object 5"/>
            <p:cNvPicPr/>
            <p:nvPr/>
          </p:nvPicPr>
          <p:blipFill>
            <a:blip r:embed="rId3" cstate="print"/>
            <a:stretch>
              <a:fillRect/>
            </a:stretch>
          </p:blipFill>
          <p:spPr>
            <a:xfrm>
              <a:off x="681643" y="1882832"/>
              <a:ext cx="7759929" cy="465512"/>
            </a:xfrm>
            <a:prstGeom prst="rect">
              <a:avLst/>
            </a:prstGeom>
          </p:spPr>
        </p:pic>
        <p:pic>
          <p:nvPicPr>
            <p:cNvPr id="6" name="object 6"/>
            <p:cNvPicPr/>
            <p:nvPr/>
          </p:nvPicPr>
          <p:blipFill>
            <a:blip r:embed="rId4" cstate="print"/>
            <a:stretch>
              <a:fillRect/>
            </a:stretch>
          </p:blipFill>
          <p:spPr>
            <a:xfrm>
              <a:off x="1026621" y="2215341"/>
              <a:ext cx="6928657" cy="461356"/>
            </a:xfrm>
            <a:prstGeom prst="rect">
              <a:avLst/>
            </a:prstGeom>
          </p:spPr>
        </p:pic>
        <p:pic>
          <p:nvPicPr>
            <p:cNvPr id="7" name="object 7"/>
            <p:cNvPicPr/>
            <p:nvPr/>
          </p:nvPicPr>
          <p:blipFill>
            <a:blip r:embed="rId5" cstate="print"/>
            <a:stretch>
              <a:fillRect/>
            </a:stretch>
          </p:blipFill>
          <p:spPr>
            <a:xfrm>
              <a:off x="1030778" y="2543693"/>
              <a:ext cx="6209606" cy="465512"/>
            </a:xfrm>
            <a:prstGeom prst="rect">
              <a:avLst/>
            </a:prstGeom>
          </p:spPr>
        </p:pic>
        <p:pic>
          <p:nvPicPr>
            <p:cNvPr id="8" name="object 8"/>
            <p:cNvPicPr/>
            <p:nvPr/>
          </p:nvPicPr>
          <p:blipFill>
            <a:blip r:embed="rId6" cstate="print"/>
            <a:stretch>
              <a:fillRect/>
            </a:stretch>
          </p:blipFill>
          <p:spPr>
            <a:xfrm>
              <a:off x="1026621" y="2888672"/>
              <a:ext cx="7186352" cy="461356"/>
            </a:xfrm>
            <a:prstGeom prst="rect">
              <a:avLst/>
            </a:prstGeom>
          </p:spPr>
        </p:pic>
        <p:pic>
          <p:nvPicPr>
            <p:cNvPr id="9" name="object 9"/>
            <p:cNvPicPr/>
            <p:nvPr/>
          </p:nvPicPr>
          <p:blipFill>
            <a:blip r:embed="rId7" cstate="print"/>
            <a:stretch>
              <a:fillRect/>
            </a:stretch>
          </p:blipFill>
          <p:spPr>
            <a:xfrm>
              <a:off x="1026621" y="3217025"/>
              <a:ext cx="7082443" cy="465512"/>
            </a:xfrm>
            <a:prstGeom prst="rect">
              <a:avLst/>
            </a:prstGeom>
          </p:spPr>
        </p:pic>
        <p:pic>
          <p:nvPicPr>
            <p:cNvPr id="10" name="object 10"/>
            <p:cNvPicPr/>
            <p:nvPr/>
          </p:nvPicPr>
          <p:blipFill>
            <a:blip r:embed="rId8" cstate="print"/>
            <a:stretch>
              <a:fillRect/>
            </a:stretch>
          </p:blipFill>
          <p:spPr>
            <a:xfrm>
              <a:off x="777239" y="2007994"/>
              <a:ext cx="186266" cy="186266"/>
            </a:xfrm>
            <a:prstGeom prst="rect">
              <a:avLst/>
            </a:prstGeom>
          </p:spPr>
        </p:pic>
      </p:grpSp>
      <p:sp>
        <p:nvSpPr>
          <p:cNvPr id="11" name="object 11"/>
          <p:cNvSpPr txBox="1">
            <a:spLocks noGrp="1"/>
          </p:cNvSpPr>
          <p:nvPr>
            <p:ph type="title"/>
          </p:nvPr>
        </p:nvSpPr>
        <p:spPr>
          <a:xfrm>
            <a:off x="1107439" y="1902161"/>
            <a:ext cx="7255509" cy="1694180"/>
          </a:xfrm>
          <a:prstGeom prst="rect">
            <a:avLst/>
          </a:prstGeom>
        </p:spPr>
        <p:txBody>
          <a:bodyPr vert="horz" wrap="square" lIns="0" tIns="14604" rIns="0" bIns="0" rtlCol="0">
            <a:spAutoFit/>
          </a:bodyPr>
          <a:lstStyle/>
          <a:p>
            <a:pPr marL="12700" marR="5080">
              <a:lnSpc>
                <a:spcPct val="99400"/>
              </a:lnSpc>
              <a:spcBef>
                <a:spcPts val="114"/>
              </a:spcBef>
            </a:pPr>
            <a:r>
              <a:rPr sz="2200" spc="80" dirty="0"/>
              <a:t>UDP</a:t>
            </a:r>
            <a:r>
              <a:rPr sz="2200" spc="30" dirty="0"/>
              <a:t> </a:t>
            </a:r>
            <a:r>
              <a:rPr sz="2200" spc="-80" dirty="0"/>
              <a:t>uses</a:t>
            </a:r>
            <a:r>
              <a:rPr sz="2200" spc="25" dirty="0"/>
              <a:t> </a:t>
            </a:r>
            <a:r>
              <a:rPr sz="2200" spc="-35" dirty="0"/>
              <a:t>a</a:t>
            </a:r>
            <a:r>
              <a:rPr sz="2200" spc="30" dirty="0"/>
              <a:t> </a:t>
            </a:r>
            <a:r>
              <a:rPr sz="2200" spc="-70" dirty="0"/>
              <a:t>simple</a:t>
            </a:r>
            <a:r>
              <a:rPr sz="2200" spc="30" dirty="0"/>
              <a:t> </a:t>
            </a:r>
            <a:r>
              <a:rPr sz="2200" spc="-55" dirty="0"/>
              <a:t>connectionless</a:t>
            </a:r>
            <a:r>
              <a:rPr sz="2200" spc="30" dirty="0"/>
              <a:t> </a:t>
            </a:r>
            <a:r>
              <a:rPr sz="2200" spc="-75" dirty="0"/>
              <a:t>transmission</a:t>
            </a:r>
            <a:r>
              <a:rPr sz="2200" spc="25" dirty="0"/>
              <a:t> </a:t>
            </a:r>
            <a:r>
              <a:rPr sz="2200" spc="-50" dirty="0"/>
              <a:t>model</a:t>
            </a:r>
            <a:r>
              <a:rPr sz="2200" spc="30" dirty="0"/>
              <a:t> </a:t>
            </a:r>
            <a:r>
              <a:rPr sz="2200" spc="-35" dirty="0"/>
              <a:t>with</a:t>
            </a:r>
            <a:r>
              <a:rPr sz="2200" spc="30" dirty="0"/>
              <a:t> </a:t>
            </a:r>
            <a:r>
              <a:rPr sz="2200" spc="-35" dirty="0"/>
              <a:t>a </a:t>
            </a:r>
            <a:r>
              <a:rPr sz="2200" spc="-520" dirty="0"/>
              <a:t> </a:t>
            </a:r>
            <a:r>
              <a:rPr sz="2200" spc="-70" dirty="0"/>
              <a:t>minimum</a:t>
            </a:r>
            <a:r>
              <a:rPr sz="2200" spc="25" dirty="0"/>
              <a:t> </a:t>
            </a:r>
            <a:r>
              <a:rPr sz="2200" spc="-25" dirty="0"/>
              <a:t>of</a:t>
            </a:r>
            <a:r>
              <a:rPr sz="2200" spc="260" dirty="0"/>
              <a:t> </a:t>
            </a:r>
            <a:r>
              <a:rPr sz="2200" spc="-45" dirty="0"/>
              <a:t>protocol</a:t>
            </a:r>
            <a:r>
              <a:rPr sz="2200" spc="30" dirty="0"/>
              <a:t> </a:t>
            </a:r>
            <a:r>
              <a:rPr sz="2200" spc="-55" dirty="0"/>
              <a:t>mechanism.</a:t>
            </a:r>
            <a:r>
              <a:rPr sz="2200" spc="30" dirty="0"/>
              <a:t> </a:t>
            </a:r>
            <a:r>
              <a:rPr sz="2200" spc="-80" dirty="0"/>
              <a:t>It</a:t>
            </a:r>
            <a:r>
              <a:rPr sz="2200" spc="30" dirty="0"/>
              <a:t> </a:t>
            </a:r>
            <a:r>
              <a:rPr sz="2200" spc="-70" dirty="0"/>
              <a:t>has</a:t>
            </a:r>
            <a:r>
              <a:rPr sz="2200" spc="25" dirty="0"/>
              <a:t> </a:t>
            </a:r>
            <a:r>
              <a:rPr sz="2200" spc="-40" dirty="0"/>
              <a:t>no</a:t>
            </a:r>
            <a:r>
              <a:rPr sz="2200" spc="30" dirty="0"/>
              <a:t> </a:t>
            </a:r>
            <a:r>
              <a:rPr sz="2200" spc="-65" dirty="0"/>
              <a:t>handshaking </a:t>
            </a:r>
            <a:r>
              <a:rPr sz="2200" spc="-60" dirty="0"/>
              <a:t> </a:t>
            </a:r>
            <a:r>
              <a:rPr sz="2200" spc="-50" dirty="0"/>
              <a:t>dialogues,</a:t>
            </a:r>
            <a:r>
              <a:rPr sz="2200" spc="25" dirty="0"/>
              <a:t> </a:t>
            </a:r>
            <a:r>
              <a:rPr sz="2200" spc="-65" dirty="0"/>
              <a:t>and</a:t>
            </a:r>
            <a:r>
              <a:rPr sz="2200" spc="30" dirty="0"/>
              <a:t> </a:t>
            </a:r>
            <a:r>
              <a:rPr sz="2200" spc="-80" dirty="0"/>
              <a:t>thus</a:t>
            </a:r>
            <a:r>
              <a:rPr sz="2200" spc="30" dirty="0"/>
              <a:t> </a:t>
            </a:r>
            <a:r>
              <a:rPr sz="2200" spc="-60" dirty="0"/>
              <a:t>exposes</a:t>
            </a:r>
            <a:r>
              <a:rPr sz="2200" spc="25" dirty="0"/>
              <a:t> </a:t>
            </a:r>
            <a:r>
              <a:rPr sz="2200" spc="-30" dirty="0"/>
              <a:t>any</a:t>
            </a:r>
            <a:r>
              <a:rPr sz="2200" spc="30" dirty="0"/>
              <a:t> </a:t>
            </a:r>
            <a:r>
              <a:rPr sz="2200" spc="-55" dirty="0"/>
              <a:t>unreliability</a:t>
            </a:r>
            <a:r>
              <a:rPr sz="2200" spc="30" dirty="0"/>
              <a:t> </a:t>
            </a:r>
            <a:r>
              <a:rPr sz="2200" spc="-25" dirty="0"/>
              <a:t>of</a:t>
            </a:r>
            <a:r>
              <a:rPr sz="2200" spc="260" dirty="0"/>
              <a:t> </a:t>
            </a:r>
            <a:r>
              <a:rPr sz="2200" spc="-75" dirty="0"/>
              <a:t>the </a:t>
            </a:r>
            <a:r>
              <a:rPr sz="2200" spc="-70" dirty="0"/>
              <a:t> </a:t>
            </a:r>
            <a:r>
              <a:rPr sz="2200" spc="-60" dirty="0"/>
              <a:t>underlying</a:t>
            </a:r>
            <a:r>
              <a:rPr sz="2200" spc="25" dirty="0"/>
              <a:t> </a:t>
            </a:r>
            <a:r>
              <a:rPr sz="2200" spc="-60" dirty="0"/>
              <a:t>network</a:t>
            </a:r>
            <a:r>
              <a:rPr sz="2200" spc="25" dirty="0"/>
              <a:t> </a:t>
            </a:r>
            <a:r>
              <a:rPr sz="2200" spc="-45" dirty="0"/>
              <a:t>protocol</a:t>
            </a:r>
            <a:r>
              <a:rPr sz="2200" spc="30" dirty="0"/>
              <a:t> </a:t>
            </a:r>
            <a:r>
              <a:rPr sz="2200" spc="-45" dirty="0"/>
              <a:t>to</a:t>
            </a:r>
            <a:r>
              <a:rPr sz="2200" spc="30" dirty="0"/>
              <a:t> </a:t>
            </a:r>
            <a:r>
              <a:rPr sz="2200" spc="-75" dirty="0"/>
              <a:t>the</a:t>
            </a:r>
            <a:r>
              <a:rPr sz="2200" spc="30" dirty="0"/>
              <a:t> </a:t>
            </a:r>
            <a:r>
              <a:rPr sz="2200" spc="-90" dirty="0"/>
              <a:t>user's</a:t>
            </a:r>
            <a:r>
              <a:rPr sz="2200" spc="30" dirty="0"/>
              <a:t> </a:t>
            </a:r>
            <a:r>
              <a:rPr sz="2200" spc="-55" dirty="0"/>
              <a:t>program.</a:t>
            </a:r>
            <a:r>
              <a:rPr sz="2200" spc="30" dirty="0"/>
              <a:t> </a:t>
            </a:r>
            <a:r>
              <a:rPr sz="2200" spc="-45" dirty="0"/>
              <a:t>There</a:t>
            </a:r>
            <a:r>
              <a:rPr sz="2200" spc="30" dirty="0"/>
              <a:t> </a:t>
            </a:r>
            <a:r>
              <a:rPr sz="2200" spc="-70" dirty="0"/>
              <a:t>is </a:t>
            </a:r>
            <a:r>
              <a:rPr sz="2200" spc="-65" dirty="0"/>
              <a:t> </a:t>
            </a:r>
            <a:r>
              <a:rPr sz="2200" spc="-40" dirty="0"/>
              <a:t>no</a:t>
            </a:r>
            <a:r>
              <a:rPr sz="2200" spc="30" dirty="0"/>
              <a:t> </a:t>
            </a:r>
            <a:r>
              <a:rPr sz="2200" spc="-65" dirty="0"/>
              <a:t>guarantee</a:t>
            </a:r>
            <a:r>
              <a:rPr sz="2200" spc="30" dirty="0"/>
              <a:t> </a:t>
            </a:r>
            <a:r>
              <a:rPr sz="2200" spc="-25" dirty="0"/>
              <a:t>of</a:t>
            </a:r>
            <a:r>
              <a:rPr sz="2200" spc="260" dirty="0"/>
              <a:t> </a:t>
            </a:r>
            <a:r>
              <a:rPr sz="2200" spc="-65" dirty="0"/>
              <a:t>delivery,</a:t>
            </a:r>
            <a:r>
              <a:rPr sz="2200" spc="30" dirty="0"/>
              <a:t> </a:t>
            </a:r>
            <a:r>
              <a:rPr sz="2200" spc="-60" dirty="0"/>
              <a:t>ordering,</a:t>
            </a:r>
            <a:r>
              <a:rPr sz="2200" spc="30" dirty="0"/>
              <a:t> </a:t>
            </a:r>
            <a:r>
              <a:rPr sz="2200" spc="-60" dirty="0"/>
              <a:t>or</a:t>
            </a:r>
            <a:r>
              <a:rPr sz="2200" spc="30" dirty="0"/>
              <a:t> </a:t>
            </a:r>
            <a:r>
              <a:rPr sz="2200" spc="-55" dirty="0"/>
              <a:t>duplicate</a:t>
            </a:r>
            <a:r>
              <a:rPr sz="2200" spc="30" dirty="0"/>
              <a:t> </a:t>
            </a:r>
            <a:r>
              <a:rPr sz="2200" spc="-55" dirty="0"/>
              <a:t>protection.</a:t>
            </a:r>
            <a:endParaRPr sz="2200"/>
          </a:p>
        </p:txBody>
      </p:sp>
      <p:sp>
        <p:nvSpPr>
          <p:cNvPr id="12" name="object 12"/>
          <p:cNvSpPr txBox="1"/>
          <p:nvPr/>
        </p:nvSpPr>
        <p:spPr>
          <a:xfrm>
            <a:off x="1092489" y="3749729"/>
            <a:ext cx="7819390" cy="2707640"/>
          </a:xfrm>
          <a:prstGeom prst="rect">
            <a:avLst/>
          </a:prstGeom>
          <a:solidFill>
            <a:srgbClr val="FFFFFF"/>
          </a:solidFill>
        </p:spPr>
        <p:txBody>
          <a:bodyPr vert="horz" wrap="square" lIns="0" tIns="52069" rIns="0" bIns="0" rtlCol="0">
            <a:spAutoFit/>
          </a:bodyPr>
          <a:lstStyle/>
          <a:p>
            <a:pPr marL="97155">
              <a:lnSpc>
                <a:spcPct val="100000"/>
              </a:lnSpc>
              <a:spcBef>
                <a:spcPts val="409"/>
              </a:spcBef>
            </a:pPr>
            <a:r>
              <a:rPr sz="1000" b="1" i="1" dirty="0">
                <a:solidFill>
                  <a:srgbClr val="336E6D"/>
                </a:solidFill>
                <a:latin typeface="Courier New"/>
                <a:cs typeface="Courier New"/>
              </a:rPr>
              <a:t>//Server</a:t>
            </a:r>
            <a:endParaRPr sz="1000">
              <a:latin typeface="Courier New"/>
              <a:cs typeface="Courier New"/>
            </a:endParaRPr>
          </a:p>
          <a:p>
            <a:pPr marL="97155">
              <a:lnSpc>
                <a:spcPct val="100000"/>
              </a:lnSpc>
            </a:pPr>
            <a:r>
              <a:rPr sz="1000" b="1" dirty="0">
                <a:solidFill>
                  <a:srgbClr val="0F7001"/>
                </a:solidFill>
                <a:latin typeface="Courier New"/>
                <a:cs typeface="Courier New"/>
              </a:rPr>
              <a:t>var</a:t>
            </a:r>
            <a:r>
              <a:rPr sz="1000" b="1" spc="-30" dirty="0">
                <a:solidFill>
                  <a:srgbClr val="0F7001"/>
                </a:solidFill>
                <a:latin typeface="Courier New"/>
                <a:cs typeface="Courier New"/>
              </a:rPr>
              <a:t> </a:t>
            </a:r>
            <a:r>
              <a:rPr sz="1000" dirty="0">
                <a:solidFill>
                  <a:srgbClr val="262626"/>
                </a:solidFill>
                <a:latin typeface="Courier New"/>
                <a:cs typeface="Courier New"/>
              </a:rPr>
              <a:t>dgram</a:t>
            </a:r>
            <a:r>
              <a:rPr sz="1000" spc="-30" dirty="0">
                <a:solidFill>
                  <a:srgbClr val="262626"/>
                </a:solidFill>
                <a:latin typeface="Courier New"/>
                <a:cs typeface="Courier New"/>
              </a:rPr>
              <a:t> </a:t>
            </a:r>
            <a:r>
              <a:rPr sz="1000" dirty="0">
                <a:solidFill>
                  <a:srgbClr val="535353"/>
                </a:solidFill>
                <a:latin typeface="Courier New"/>
                <a:cs typeface="Courier New"/>
              </a:rPr>
              <a:t>=</a:t>
            </a:r>
            <a:r>
              <a:rPr sz="1000" spc="-25" dirty="0">
                <a:solidFill>
                  <a:srgbClr val="535353"/>
                </a:solidFill>
                <a:latin typeface="Courier New"/>
                <a:cs typeface="Courier New"/>
              </a:rPr>
              <a:t> </a:t>
            </a:r>
            <a:r>
              <a:rPr sz="1000" dirty="0">
                <a:solidFill>
                  <a:srgbClr val="262626"/>
                </a:solidFill>
                <a:latin typeface="Courier New"/>
                <a:cs typeface="Courier New"/>
              </a:rPr>
              <a:t>require(</a:t>
            </a:r>
            <a:r>
              <a:rPr sz="1000" dirty="0">
                <a:solidFill>
                  <a:srgbClr val="A90E1A"/>
                </a:solidFill>
                <a:latin typeface="Courier New"/>
                <a:cs typeface="Courier New"/>
              </a:rPr>
              <a:t>"dgram"</a:t>
            </a:r>
            <a:r>
              <a:rPr sz="1000" dirty="0">
                <a:solidFill>
                  <a:srgbClr val="262626"/>
                </a:solidFill>
                <a:latin typeface="Courier New"/>
                <a:cs typeface="Courier New"/>
              </a:rPr>
              <a:t>);</a:t>
            </a:r>
            <a:endParaRPr sz="1000">
              <a:latin typeface="Courier New"/>
              <a:cs typeface="Courier New"/>
            </a:endParaRPr>
          </a:p>
          <a:p>
            <a:pPr marL="97155" marR="4664710">
              <a:lnSpc>
                <a:spcPct val="100000"/>
              </a:lnSpc>
            </a:pPr>
            <a:r>
              <a:rPr sz="1000" b="1" dirty="0">
                <a:solidFill>
                  <a:srgbClr val="0F7001"/>
                </a:solidFill>
                <a:latin typeface="Courier New"/>
                <a:cs typeface="Courier New"/>
              </a:rPr>
              <a:t>var</a:t>
            </a:r>
            <a:r>
              <a:rPr sz="1000" b="1" spc="-35" dirty="0">
                <a:solidFill>
                  <a:srgbClr val="0F7001"/>
                </a:solidFill>
                <a:latin typeface="Courier New"/>
                <a:cs typeface="Courier New"/>
              </a:rPr>
              <a:t> </a:t>
            </a:r>
            <a:r>
              <a:rPr sz="1000" spc="-5" dirty="0">
                <a:solidFill>
                  <a:srgbClr val="262626"/>
                </a:solidFill>
                <a:latin typeface="Courier New"/>
                <a:cs typeface="Courier New"/>
              </a:rPr>
              <a:t>server</a:t>
            </a:r>
            <a:r>
              <a:rPr sz="1000" spc="-30" dirty="0">
                <a:solidFill>
                  <a:srgbClr val="262626"/>
                </a:solidFill>
                <a:latin typeface="Courier New"/>
                <a:cs typeface="Courier New"/>
              </a:rPr>
              <a:t> </a:t>
            </a:r>
            <a:r>
              <a:rPr sz="1000" dirty="0">
                <a:solidFill>
                  <a:srgbClr val="535353"/>
                </a:solidFill>
                <a:latin typeface="Courier New"/>
                <a:cs typeface="Courier New"/>
              </a:rPr>
              <a:t>=</a:t>
            </a:r>
            <a:r>
              <a:rPr sz="1000" spc="-30" dirty="0">
                <a:solidFill>
                  <a:srgbClr val="535353"/>
                </a:solidFill>
                <a:latin typeface="Courier New"/>
                <a:cs typeface="Courier New"/>
              </a:rPr>
              <a:t> </a:t>
            </a:r>
            <a:r>
              <a:rPr sz="1000" dirty="0">
                <a:solidFill>
                  <a:srgbClr val="262626"/>
                </a:solidFill>
                <a:latin typeface="Courier New"/>
                <a:cs typeface="Courier New"/>
              </a:rPr>
              <a:t>dgram.createSocket(</a:t>
            </a:r>
            <a:r>
              <a:rPr sz="1000" dirty="0">
                <a:solidFill>
                  <a:srgbClr val="A90E1A"/>
                </a:solidFill>
                <a:latin typeface="Courier New"/>
                <a:cs typeface="Courier New"/>
              </a:rPr>
              <a:t>"udp4"</a:t>
            </a:r>
            <a:r>
              <a:rPr sz="1000" dirty="0">
                <a:solidFill>
                  <a:srgbClr val="262626"/>
                </a:solidFill>
                <a:latin typeface="Courier New"/>
                <a:cs typeface="Courier New"/>
              </a:rPr>
              <a:t>); </a:t>
            </a:r>
            <a:r>
              <a:rPr sz="1000" spc="-585" dirty="0">
                <a:solidFill>
                  <a:srgbClr val="262626"/>
                </a:solidFill>
                <a:latin typeface="Courier New"/>
                <a:cs typeface="Courier New"/>
              </a:rPr>
              <a:t> </a:t>
            </a:r>
            <a:r>
              <a:rPr sz="1000" dirty="0">
                <a:solidFill>
                  <a:srgbClr val="262626"/>
                </a:solidFill>
                <a:latin typeface="Courier New"/>
                <a:cs typeface="Courier New"/>
              </a:rPr>
              <a:t>server.on(</a:t>
            </a:r>
            <a:r>
              <a:rPr sz="1000" dirty="0">
                <a:solidFill>
                  <a:srgbClr val="A90E1A"/>
                </a:solidFill>
                <a:latin typeface="Courier New"/>
                <a:cs typeface="Courier New"/>
              </a:rPr>
              <a:t>"error"</a:t>
            </a:r>
            <a:r>
              <a:rPr sz="1000" dirty="0">
                <a:solidFill>
                  <a:srgbClr val="262626"/>
                </a:solidFill>
                <a:latin typeface="Courier New"/>
                <a:cs typeface="Courier New"/>
              </a:rPr>
              <a:t>,</a:t>
            </a:r>
            <a:r>
              <a:rPr sz="1000" spc="-15" dirty="0">
                <a:solidFill>
                  <a:srgbClr val="262626"/>
                </a:solidFill>
                <a:latin typeface="Courier New"/>
                <a:cs typeface="Courier New"/>
              </a:rPr>
              <a:t> </a:t>
            </a:r>
            <a:r>
              <a:rPr sz="1000" b="1" dirty="0">
                <a:solidFill>
                  <a:srgbClr val="0F7001"/>
                </a:solidFill>
                <a:latin typeface="Courier New"/>
                <a:cs typeface="Courier New"/>
              </a:rPr>
              <a:t>function</a:t>
            </a:r>
            <a:r>
              <a:rPr sz="1000" b="1" spc="-10" dirty="0">
                <a:solidFill>
                  <a:srgbClr val="0F7001"/>
                </a:solidFill>
                <a:latin typeface="Courier New"/>
                <a:cs typeface="Courier New"/>
              </a:rPr>
              <a:t> </a:t>
            </a:r>
            <a:r>
              <a:rPr sz="1000" spc="-5" dirty="0">
                <a:solidFill>
                  <a:srgbClr val="262626"/>
                </a:solidFill>
                <a:latin typeface="Courier New"/>
                <a:cs typeface="Courier New"/>
              </a:rPr>
              <a:t>(err)</a:t>
            </a:r>
            <a:r>
              <a:rPr sz="1000" spc="-20" dirty="0">
                <a:solidFill>
                  <a:srgbClr val="262626"/>
                </a:solidFill>
                <a:latin typeface="Courier New"/>
                <a:cs typeface="Courier New"/>
              </a:rPr>
              <a:t> </a:t>
            </a:r>
            <a:r>
              <a:rPr sz="1000" dirty="0">
                <a:solidFill>
                  <a:srgbClr val="262626"/>
                </a:solidFill>
                <a:latin typeface="Courier New"/>
                <a:cs typeface="Courier New"/>
              </a:rPr>
              <a:t>{</a:t>
            </a:r>
            <a:endParaRPr sz="1000">
              <a:latin typeface="Courier New"/>
              <a:cs typeface="Courier New"/>
            </a:endParaRPr>
          </a:p>
          <a:p>
            <a:pPr marL="250190" marR="4283710">
              <a:lnSpc>
                <a:spcPct val="100000"/>
              </a:lnSpc>
            </a:pPr>
            <a:r>
              <a:rPr sz="1000" dirty="0">
                <a:solidFill>
                  <a:srgbClr val="262626"/>
                </a:solidFill>
                <a:latin typeface="Courier New"/>
                <a:cs typeface="Courier New"/>
              </a:rPr>
              <a:t>console.log(</a:t>
            </a:r>
            <a:r>
              <a:rPr sz="1000" dirty="0">
                <a:solidFill>
                  <a:srgbClr val="A90E1A"/>
                </a:solidFill>
                <a:latin typeface="Courier New"/>
                <a:cs typeface="Courier New"/>
              </a:rPr>
              <a:t>"server</a:t>
            </a:r>
            <a:r>
              <a:rPr sz="1000" spc="-35" dirty="0">
                <a:solidFill>
                  <a:srgbClr val="A90E1A"/>
                </a:solidFill>
                <a:latin typeface="Courier New"/>
                <a:cs typeface="Courier New"/>
              </a:rPr>
              <a:t> </a:t>
            </a:r>
            <a:r>
              <a:rPr sz="1000" dirty="0">
                <a:solidFill>
                  <a:srgbClr val="A90E1A"/>
                </a:solidFill>
                <a:latin typeface="Courier New"/>
                <a:cs typeface="Courier New"/>
              </a:rPr>
              <a:t>error:\n"</a:t>
            </a:r>
            <a:r>
              <a:rPr sz="1000" spc="-35" dirty="0">
                <a:solidFill>
                  <a:srgbClr val="A90E1A"/>
                </a:solidFill>
                <a:latin typeface="Courier New"/>
                <a:cs typeface="Courier New"/>
              </a:rPr>
              <a:t> </a:t>
            </a:r>
            <a:r>
              <a:rPr sz="1000" dirty="0">
                <a:solidFill>
                  <a:srgbClr val="535353"/>
                </a:solidFill>
                <a:latin typeface="Courier New"/>
                <a:cs typeface="Courier New"/>
              </a:rPr>
              <a:t>+</a:t>
            </a:r>
            <a:r>
              <a:rPr sz="1000" spc="-30" dirty="0">
                <a:solidFill>
                  <a:srgbClr val="535353"/>
                </a:solidFill>
                <a:latin typeface="Courier New"/>
                <a:cs typeface="Courier New"/>
              </a:rPr>
              <a:t> </a:t>
            </a:r>
            <a:r>
              <a:rPr sz="1000" dirty="0">
                <a:solidFill>
                  <a:srgbClr val="262626"/>
                </a:solidFill>
                <a:latin typeface="Courier New"/>
                <a:cs typeface="Courier New"/>
              </a:rPr>
              <a:t>err.stack); </a:t>
            </a:r>
            <a:r>
              <a:rPr sz="1000" spc="-590" dirty="0">
                <a:solidFill>
                  <a:srgbClr val="262626"/>
                </a:solidFill>
                <a:latin typeface="Courier New"/>
                <a:cs typeface="Courier New"/>
              </a:rPr>
              <a:t> </a:t>
            </a:r>
            <a:r>
              <a:rPr sz="1000" dirty="0">
                <a:solidFill>
                  <a:srgbClr val="262626"/>
                </a:solidFill>
                <a:latin typeface="Courier New"/>
                <a:cs typeface="Courier New"/>
              </a:rPr>
              <a:t>server.close();</a:t>
            </a:r>
            <a:endParaRPr sz="1000">
              <a:latin typeface="Courier New"/>
              <a:cs typeface="Courier New"/>
            </a:endParaRPr>
          </a:p>
          <a:p>
            <a:pPr marL="97155">
              <a:lnSpc>
                <a:spcPct val="100000"/>
              </a:lnSpc>
            </a:pPr>
            <a:r>
              <a:rPr sz="1000" dirty="0">
                <a:solidFill>
                  <a:srgbClr val="262626"/>
                </a:solidFill>
                <a:latin typeface="Courier New"/>
                <a:cs typeface="Courier New"/>
              </a:rPr>
              <a:t>});</a:t>
            </a:r>
            <a:endParaRPr sz="1000">
              <a:latin typeface="Courier New"/>
              <a:cs typeface="Courier New"/>
            </a:endParaRPr>
          </a:p>
          <a:p>
            <a:pPr marL="250190" marR="4131310" indent="-153035">
              <a:lnSpc>
                <a:spcPct val="100000"/>
              </a:lnSpc>
            </a:pPr>
            <a:r>
              <a:rPr sz="1000" dirty="0">
                <a:solidFill>
                  <a:srgbClr val="262626"/>
                </a:solidFill>
                <a:latin typeface="Courier New"/>
                <a:cs typeface="Courier New"/>
              </a:rPr>
              <a:t>server.on(</a:t>
            </a:r>
            <a:r>
              <a:rPr sz="1000" dirty="0">
                <a:solidFill>
                  <a:srgbClr val="A90E1A"/>
                </a:solidFill>
                <a:latin typeface="Courier New"/>
                <a:cs typeface="Courier New"/>
              </a:rPr>
              <a:t>"message"</a:t>
            </a:r>
            <a:r>
              <a:rPr sz="1000" dirty="0">
                <a:solidFill>
                  <a:srgbClr val="262626"/>
                </a:solidFill>
                <a:latin typeface="Courier New"/>
                <a:cs typeface="Courier New"/>
              </a:rPr>
              <a:t>, </a:t>
            </a:r>
            <a:r>
              <a:rPr sz="1000" b="1" dirty="0">
                <a:solidFill>
                  <a:srgbClr val="0F7001"/>
                </a:solidFill>
                <a:latin typeface="Courier New"/>
                <a:cs typeface="Courier New"/>
              </a:rPr>
              <a:t>function </a:t>
            </a:r>
            <a:r>
              <a:rPr sz="1000" dirty="0">
                <a:solidFill>
                  <a:srgbClr val="262626"/>
                </a:solidFill>
                <a:latin typeface="Courier New"/>
                <a:cs typeface="Courier New"/>
              </a:rPr>
              <a:t>(msg, rinfo) { </a:t>
            </a:r>
            <a:r>
              <a:rPr sz="1000" spc="5" dirty="0">
                <a:solidFill>
                  <a:srgbClr val="262626"/>
                </a:solidFill>
                <a:latin typeface="Courier New"/>
                <a:cs typeface="Courier New"/>
              </a:rPr>
              <a:t> </a:t>
            </a:r>
            <a:r>
              <a:rPr sz="1000" spc="-5" dirty="0">
                <a:solidFill>
                  <a:srgbClr val="262626"/>
                </a:solidFill>
                <a:latin typeface="Courier New"/>
                <a:cs typeface="Courier New"/>
              </a:rPr>
              <a:t>console.log(</a:t>
            </a:r>
            <a:r>
              <a:rPr sz="1000" spc="-5" dirty="0">
                <a:solidFill>
                  <a:srgbClr val="A90E1A"/>
                </a:solidFill>
                <a:latin typeface="Courier New"/>
                <a:cs typeface="Courier New"/>
              </a:rPr>
              <a:t>"server</a:t>
            </a:r>
            <a:r>
              <a:rPr sz="1000" spc="-10" dirty="0">
                <a:solidFill>
                  <a:srgbClr val="A90E1A"/>
                </a:solidFill>
                <a:latin typeface="Courier New"/>
                <a:cs typeface="Courier New"/>
              </a:rPr>
              <a:t> </a:t>
            </a:r>
            <a:r>
              <a:rPr sz="1000" spc="-5" dirty="0">
                <a:solidFill>
                  <a:srgbClr val="A90E1A"/>
                </a:solidFill>
                <a:latin typeface="Courier New"/>
                <a:cs typeface="Courier New"/>
              </a:rPr>
              <a:t>got:</a:t>
            </a:r>
            <a:r>
              <a:rPr sz="1000" spc="-10" dirty="0">
                <a:solidFill>
                  <a:srgbClr val="A90E1A"/>
                </a:solidFill>
                <a:latin typeface="Courier New"/>
                <a:cs typeface="Courier New"/>
              </a:rPr>
              <a:t> </a:t>
            </a:r>
            <a:r>
              <a:rPr sz="1000" dirty="0">
                <a:solidFill>
                  <a:srgbClr val="A90E1A"/>
                </a:solidFill>
                <a:latin typeface="Courier New"/>
                <a:cs typeface="Courier New"/>
              </a:rPr>
              <a:t>" </a:t>
            </a:r>
            <a:r>
              <a:rPr sz="1000" dirty="0">
                <a:solidFill>
                  <a:srgbClr val="535353"/>
                </a:solidFill>
                <a:latin typeface="Courier New"/>
                <a:cs typeface="Courier New"/>
              </a:rPr>
              <a:t>+</a:t>
            </a:r>
            <a:r>
              <a:rPr sz="1000" spc="-5" dirty="0">
                <a:solidFill>
                  <a:srgbClr val="535353"/>
                </a:solidFill>
                <a:latin typeface="Courier New"/>
                <a:cs typeface="Courier New"/>
              </a:rPr>
              <a:t> </a:t>
            </a:r>
            <a:r>
              <a:rPr sz="1000" dirty="0">
                <a:solidFill>
                  <a:srgbClr val="262626"/>
                </a:solidFill>
                <a:latin typeface="Courier New"/>
                <a:cs typeface="Courier New"/>
              </a:rPr>
              <a:t>msg </a:t>
            </a:r>
            <a:r>
              <a:rPr sz="1000" dirty="0">
                <a:solidFill>
                  <a:srgbClr val="535353"/>
                </a:solidFill>
                <a:latin typeface="Courier New"/>
                <a:cs typeface="Courier New"/>
              </a:rPr>
              <a:t>+</a:t>
            </a:r>
            <a:r>
              <a:rPr sz="1000" spc="-5" dirty="0">
                <a:solidFill>
                  <a:srgbClr val="535353"/>
                </a:solidFill>
                <a:latin typeface="Courier New"/>
                <a:cs typeface="Courier New"/>
              </a:rPr>
              <a:t> </a:t>
            </a:r>
            <a:r>
              <a:rPr sz="1000" dirty="0">
                <a:solidFill>
                  <a:srgbClr val="A90E1A"/>
                </a:solidFill>
                <a:latin typeface="Courier New"/>
                <a:cs typeface="Courier New"/>
              </a:rPr>
              <a:t>"</a:t>
            </a:r>
            <a:r>
              <a:rPr sz="1000" spc="-5" dirty="0">
                <a:solidFill>
                  <a:srgbClr val="A90E1A"/>
                </a:solidFill>
                <a:latin typeface="Courier New"/>
                <a:cs typeface="Courier New"/>
              </a:rPr>
              <a:t> from</a:t>
            </a:r>
            <a:r>
              <a:rPr sz="1000" spc="-10" dirty="0">
                <a:solidFill>
                  <a:srgbClr val="A90E1A"/>
                </a:solidFill>
                <a:latin typeface="Courier New"/>
                <a:cs typeface="Courier New"/>
              </a:rPr>
              <a:t> </a:t>
            </a:r>
            <a:r>
              <a:rPr sz="1000" dirty="0">
                <a:solidFill>
                  <a:srgbClr val="A90E1A"/>
                </a:solidFill>
                <a:latin typeface="Courier New"/>
                <a:cs typeface="Courier New"/>
              </a:rPr>
              <a:t>" </a:t>
            </a:r>
            <a:r>
              <a:rPr sz="1000" dirty="0">
                <a:solidFill>
                  <a:srgbClr val="535353"/>
                </a:solidFill>
                <a:latin typeface="Courier New"/>
                <a:cs typeface="Courier New"/>
              </a:rPr>
              <a:t>+</a:t>
            </a:r>
            <a:endParaRPr sz="1000">
              <a:latin typeface="Courier New"/>
              <a:cs typeface="Courier New"/>
            </a:endParaRPr>
          </a:p>
          <a:p>
            <a:pPr marL="402590">
              <a:lnSpc>
                <a:spcPct val="100000"/>
              </a:lnSpc>
            </a:pPr>
            <a:r>
              <a:rPr sz="1000" dirty="0">
                <a:solidFill>
                  <a:srgbClr val="262626"/>
                </a:solidFill>
                <a:latin typeface="Courier New"/>
                <a:cs typeface="Courier New"/>
              </a:rPr>
              <a:t>rinfo.address</a:t>
            </a:r>
            <a:r>
              <a:rPr sz="1000" spc="-25" dirty="0">
                <a:solidFill>
                  <a:srgbClr val="262626"/>
                </a:solidFill>
                <a:latin typeface="Courier New"/>
                <a:cs typeface="Courier New"/>
              </a:rPr>
              <a:t> </a:t>
            </a:r>
            <a:r>
              <a:rPr sz="1000" dirty="0">
                <a:solidFill>
                  <a:srgbClr val="535353"/>
                </a:solidFill>
                <a:latin typeface="Courier New"/>
                <a:cs typeface="Courier New"/>
              </a:rPr>
              <a:t>+</a:t>
            </a:r>
            <a:r>
              <a:rPr sz="1000" spc="-20" dirty="0">
                <a:solidFill>
                  <a:srgbClr val="535353"/>
                </a:solidFill>
                <a:latin typeface="Courier New"/>
                <a:cs typeface="Courier New"/>
              </a:rPr>
              <a:t> </a:t>
            </a:r>
            <a:r>
              <a:rPr sz="1000" dirty="0">
                <a:solidFill>
                  <a:srgbClr val="A90E1A"/>
                </a:solidFill>
                <a:latin typeface="Courier New"/>
                <a:cs typeface="Courier New"/>
              </a:rPr>
              <a:t>":"</a:t>
            </a:r>
            <a:r>
              <a:rPr sz="1000" spc="-25" dirty="0">
                <a:solidFill>
                  <a:srgbClr val="A90E1A"/>
                </a:solidFill>
                <a:latin typeface="Courier New"/>
                <a:cs typeface="Courier New"/>
              </a:rPr>
              <a:t> </a:t>
            </a:r>
            <a:r>
              <a:rPr sz="1000" dirty="0">
                <a:solidFill>
                  <a:srgbClr val="535353"/>
                </a:solidFill>
                <a:latin typeface="Courier New"/>
                <a:cs typeface="Courier New"/>
              </a:rPr>
              <a:t>+</a:t>
            </a:r>
            <a:r>
              <a:rPr sz="1000" spc="-20" dirty="0">
                <a:solidFill>
                  <a:srgbClr val="535353"/>
                </a:solidFill>
                <a:latin typeface="Courier New"/>
                <a:cs typeface="Courier New"/>
              </a:rPr>
              <a:t> </a:t>
            </a:r>
            <a:r>
              <a:rPr sz="1000" dirty="0">
                <a:solidFill>
                  <a:srgbClr val="262626"/>
                </a:solidFill>
                <a:latin typeface="Courier New"/>
                <a:cs typeface="Courier New"/>
              </a:rPr>
              <a:t>rinfo.port);</a:t>
            </a:r>
            <a:endParaRPr sz="1000">
              <a:latin typeface="Courier New"/>
              <a:cs typeface="Courier New"/>
            </a:endParaRPr>
          </a:p>
          <a:p>
            <a:pPr marL="97155">
              <a:lnSpc>
                <a:spcPct val="100000"/>
              </a:lnSpc>
            </a:pPr>
            <a:r>
              <a:rPr sz="1000" dirty="0">
                <a:solidFill>
                  <a:srgbClr val="262626"/>
                </a:solidFill>
                <a:latin typeface="Courier New"/>
                <a:cs typeface="Courier New"/>
              </a:rPr>
              <a:t>});</a:t>
            </a:r>
            <a:endParaRPr sz="1000">
              <a:latin typeface="Courier New"/>
              <a:cs typeface="Courier New"/>
            </a:endParaRPr>
          </a:p>
          <a:p>
            <a:pPr marL="250190" marR="4969510" indent="-153035">
              <a:lnSpc>
                <a:spcPct val="100000"/>
              </a:lnSpc>
            </a:pPr>
            <a:r>
              <a:rPr sz="1000" dirty="0">
                <a:solidFill>
                  <a:srgbClr val="262626"/>
                </a:solidFill>
                <a:latin typeface="Courier New"/>
                <a:cs typeface="Courier New"/>
              </a:rPr>
              <a:t>server.on(</a:t>
            </a:r>
            <a:r>
              <a:rPr sz="1000" dirty="0">
                <a:solidFill>
                  <a:srgbClr val="A90E1A"/>
                </a:solidFill>
                <a:latin typeface="Courier New"/>
                <a:cs typeface="Courier New"/>
              </a:rPr>
              <a:t>"listening"</a:t>
            </a:r>
            <a:r>
              <a:rPr sz="1000" dirty="0">
                <a:solidFill>
                  <a:srgbClr val="262626"/>
                </a:solidFill>
                <a:latin typeface="Courier New"/>
                <a:cs typeface="Courier New"/>
              </a:rPr>
              <a:t>,</a:t>
            </a:r>
            <a:r>
              <a:rPr sz="1000" spc="-35" dirty="0">
                <a:solidFill>
                  <a:srgbClr val="262626"/>
                </a:solidFill>
                <a:latin typeface="Courier New"/>
                <a:cs typeface="Courier New"/>
              </a:rPr>
              <a:t> </a:t>
            </a:r>
            <a:r>
              <a:rPr sz="1000" b="1" dirty="0">
                <a:solidFill>
                  <a:srgbClr val="0F7001"/>
                </a:solidFill>
                <a:latin typeface="Courier New"/>
                <a:cs typeface="Courier New"/>
              </a:rPr>
              <a:t>function</a:t>
            </a:r>
            <a:r>
              <a:rPr sz="1000" b="1" spc="-30" dirty="0">
                <a:solidFill>
                  <a:srgbClr val="0F7001"/>
                </a:solidFill>
                <a:latin typeface="Courier New"/>
                <a:cs typeface="Courier New"/>
              </a:rPr>
              <a:t> </a:t>
            </a:r>
            <a:r>
              <a:rPr sz="1000" spc="-5" dirty="0">
                <a:solidFill>
                  <a:srgbClr val="262626"/>
                </a:solidFill>
                <a:latin typeface="Courier New"/>
                <a:cs typeface="Courier New"/>
              </a:rPr>
              <a:t>()</a:t>
            </a:r>
            <a:r>
              <a:rPr sz="1000" spc="-35" dirty="0">
                <a:solidFill>
                  <a:srgbClr val="262626"/>
                </a:solidFill>
                <a:latin typeface="Courier New"/>
                <a:cs typeface="Courier New"/>
              </a:rPr>
              <a:t> </a:t>
            </a:r>
            <a:r>
              <a:rPr sz="1000" dirty="0">
                <a:solidFill>
                  <a:srgbClr val="262626"/>
                </a:solidFill>
                <a:latin typeface="Courier New"/>
                <a:cs typeface="Courier New"/>
              </a:rPr>
              <a:t>{ </a:t>
            </a:r>
            <a:r>
              <a:rPr sz="1000" spc="-585" dirty="0">
                <a:solidFill>
                  <a:srgbClr val="262626"/>
                </a:solidFill>
                <a:latin typeface="Courier New"/>
                <a:cs typeface="Courier New"/>
              </a:rPr>
              <a:t> </a:t>
            </a:r>
            <a:r>
              <a:rPr sz="1000" b="1" dirty="0">
                <a:solidFill>
                  <a:srgbClr val="0F7001"/>
                </a:solidFill>
                <a:latin typeface="Courier New"/>
                <a:cs typeface="Courier New"/>
              </a:rPr>
              <a:t>var </a:t>
            </a:r>
            <a:r>
              <a:rPr sz="1000" dirty="0">
                <a:solidFill>
                  <a:srgbClr val="262626"/>
                </a:solidFill>
                <a:latin typeface="Courier New"/>
                <a:cs typeface="Courier New"/>
              </a:rPr>
              <a:t>address </a:t>
            </a:r>
            <a:r>
              <a:rPr sz="1000" dirty="0">
                <a:solidFill>
                  <a:srgbClr val="535353"/>
                </a:solidFill>
                <a:latin typeface="Courier New"/>
                <a:cs typeface="Courier New"/>
              </a:rPr>
              <a:t>= </a:t>
            </a:r>
            <a:r>
              <a:rPr sz="1000" dirty="0">
                <a:solidFill>
                  <a:srgbClr val="262626"/>
                </a:solidFill>
                <a:latin typeface="Courier New"/>
                <a:cs typeface="Courier New"/>
              </a:rPr>
              <a:t>server.address(); </a:t>
            </a:r>
            <a:r>
              <a:rPr sz="1000" spc="5" dirty="0">
                <a:solidFill>
                  <a:srgbClr val="262626"/>
                </a:solidFill>
                <a:latin typeface="Courier New"/>
                <a:cs typeface="Courier New"/>
              </a:rPr>
              <a:t> </a:t>
            </a:r>
            <a:r>
              <a:rPr sz="1000" spc="-5" dirty="0">
                <a:solidFill>
                  <a:srgbClr val="262626"/>
                </a:solidFill>
                <a:latin typeface="Courier New"/>
                <a:cs typeface="Courier New"/>
              </a:rPr>
              <a:t>console.log(</a:t>
            </a:r>
            <a:r>
              <a:rPr sz="1000" spc="-5" dirty="0">
                <a:solidFill>
                  <a:srgbClr val="A90E1A"/>
                </a:solidFill>
                <a:latin typeface="Courier New"/>
                <a:cs typeface="Courier New"/>
              </a:rPr>
              <a:t>"server</a:t>
            </a:r>
            <a:r>
              <a:rPr sz="1000" spc="-15" dirty="0">
                <a:solidFill>
                  <a:srgbClr val="A90E1A"/>
                </a:solidFill>
                <a:latin typeface="Courier New"/>
                <a:cs typeface="Courier New"/>
              </a:rPr>
              <a:t> </a:t>
            </a:r>
            <a:r>
              <a:rPr sz="1000" spc="-5" dirty="0">
                <a:solidFill>
                  <a:srgbClr val="A90E1A"/>
                </a:solidFill>
                <a:latin typeface="Courier New"/>
                <a:cs typeface="Courier New"/>
              </a:rPr>
              <a:t>listening</a:t>
            </a:r>
            <a:r>
              <a:rPr sz="1000" spc="-10" dirty="0">
                <a:solidFill>
                  <a:srgbClr val="A90E1A"/>
                </a:solidFill>
                <a:latin typeface="Courier New"/>
                <a:cs typeface="Courier New"/>
              </a:rPr>
              <a:t> </a:t>
            </a:r>
            <a:r>
              <a:rPr sz="1000" dirty="0">
                <a:solidFill>
                  <a:srgbClr val="A90E1A"/>
                </a:solidFill>
                <a:latin typeface="Courier New"/>
                <a:cs typeface="Courier New"/>
              </a:rPr>
              <a:t>"</a:t>
            </a:r>
            <a:r>
              <a:rPr sz="1000" spc="-10" dirty="0">
                <a:solidFill>
                  <a:srgbClr val="A90E1A"/>
                </a:solidFill>
                <a:latin typeface="Courier New"/>
                <a:cs typeface="Courier New"/>
              </a:rPr>
              <a:t> </a:t>
            </a:r>
            <a:r>
              <a:rPr sz="1000" dirty="0">
                <a:solidFill>
                  <a:srgbClr val="535353"/>
                </a:solidFill>
                <a:latin typeface="Courier New"/>
                <a:cs typeface="Courier New"/>
              </a:rPr>
              <a:t>+</a:t>
            </a:r>
            <a:endParaRPr sz="1000">
              <a:latin typeface="Courier New"/>
              <a:cs typeface="Courier New"/>
            </a:endParaRPr>
          </a:p>
          <a:p>
            <a:pPr marL="554990">
              <a:lnSpc>
                <a:spcPct val="100000"/>
              </a:lnSpc>
            </a:pPr>
            <a:r>
              <a:rPr sz="1000" dirty="0">
                <a:solidFill>
                  <a:srgbClr val="262626"/>
                </a:solidFill>
                <a:latin typeface="Courier New"/>
                <a:cs typeface="Courier New"/>
              </a:rPr>
              <a:t>address.address</a:t>
            </a:r>
            <a:r>
              <a:rPr sz="1000" spc="-25" dirty="0">
                <a:solidFill>
                  <a:srgbClr val="262626"/>
                </a:solidFill>
                <a:latin typeface="Courier New"/>
                <a:cs typeface="Courier New"/>
              </a:rPr>
              <a:t> </a:t>
            </a:r>
            <a:r>
              <a:rPr sz="1000" dirty="0">
                <a:solidFill>
                  <a:srgbClr val="535353"/>
                </a:solidFill>
                <a:latin typeface="Courier New"/>
                <a:cs typeface="Courier New"/>
              </a:rPr>
              <a:t>+</a:t>
            </a:r>
            <a:r>
              <a:rPr sz="1000" spc="-20" dirty="0">
                <a:solidFill>
                  <a:srgbClr val="535353"/>
                </a:solidFill>
                <a:latin typeface="Courier New"/>
                <a:cs typeface="Courier New"/>
              </a:rPr>
              <a:t> </a:t>
            </a:r>
            <a:r>
              <a:rPr sz="1000" dirty="0">
                <a:solidFill>
                  <a:srgbClr val="A90E1A"/>
                </a:solidFill>
                <a:latin typeface="Courier New"/>
                <a:cs typeface="Courier New"/>
              </a:rPr>
              <a:t>":"</a:t>
            </a:r>
            <a:r>
              <a:rPr sz="1000" spc="-25" dirty="0">
                <a:solidFill>
                  <a:srgbClr val="A90E1A"/>
                </a:solidFill>
                <a:latin typeface="Courier New"/>
                <a:cs typeface="Courier New"/>
              </a:rPr>
              <a:t> </a:t>
            </a:r>
            <a:r>
              <a:rPr sz="1000" dirty="0">
                <a:solidFill>
                  <a:srgbClr val="535353"/>
                </a:solidFill>
                <a:latin typeface="Courier New"/>
                <a:cs typeface="Courier New"/>
              </a:rPr>
              <a:t>+</a:t>
            </a:r>
            <a:r>
              <a:rPr sz="1000" spc="-20" dirty="0">
                <a:solidFill>
                  <a:srgbClr val="535353"/>
                </a:solidFill>
                <a:latin typeface="Courier New"/>
                <a:cs typeface="Courier New"/>
              </a:rPr>
              <a:t> </a:t>
            </a:r>
            <a:r>
              <a:rPr sz="1000" dirty="0">
                <a:solidFill>
                  <a:srgbClr val="262626"/>
                </a:solidFill>
                <a:latin typeface="Courier New"/>
                <a:cs typeface="Courier New"/>
              </a:rPr>
              <a:t>address.port);</a:t>
            </a:r>
            <a:endParaRPr sz="1000">
              <a:latin typeface="Courier New"/>
              <a:cs typeface="Courier New"/>
            </a:endParaRPr>
          </a:p>
          <a:p>
            <a:pPr marL="97155">
              <a:lnSpc>
                <a:spcPct val="100000"/>
              </a:lnSpc>
            </a:pPr>
            <a:r>
              <a:rPr sz="1000" dirty="0">
                <a:solidFill>
                  <a:srgbClr val="262626"/>
                </a:solidFill>
                <a:latin typeface="Courier New"/>
                <a:cs typeface="Courier New"/>
              </a:rPr>
              <a:t>});</a:t>
            </a:r>
            <a:endParaRPr sz="1000">
              <a:latin typeface="Courier New"/>
              <a:cs typeface="Courier New"/>
            </a:endParaRPr>
          </a:p>
          <a:p>
            <a:pPr marL="97155">
              <a:lnSpc>
                <a:spcPct val="100000"/>
              </a:lnSpc>
            </a:pPr>
            <a:r>
              <a:rPr sz="1000" dirty="0">
                <a:solidFill>
                  <a:srgbClr val="262626"/>
                </a:solidFill>
                <a:latin typeface="Courier New"/>
                <a:cs typeface="Courier New"/>
              </a:rPr>
              <a:t>server.bind(</a:t>
            </a:r>
            <a:r>
              <a:rPr sz="1000" dirty="0">
                <a:solidFill>
                  <a:srgbClr val="535353"/>
                </a:solidFill>
                <a:latin typeface="Courier New"/>
                <a:cs typeface="Courier New"/>
              </a:rPr>
              <a:t>41234</a:t>
            </a:r>
            <a:r>
              <a:rPr sz="1000" dirty="0">
                <a:solidFill>
                  <a:srgbClr val="262626"/>
                </a:solidFill>
                <a:latin typeface="Courier New"/>
                <a:cs typeface="Courier New"/>
              </a:rPr>
              <a:t>);</a:t>
            </a:r>
            <a:endParaRPr sz="10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7774" y="477982"/>
            <a:ext cx="7340137" cy="822960"/>
          </a:xfrm>
          <a:prstGeom prst="rect">
            <a:avLst/>
          </a:prstGeom>
        </p:spPr>
      </p:pic>
      <p:sp>
        <p:nvSpPr>
          <p:cNvPr id="3" name="object 3"/>
          <p:cNvSpPr txBox="1">
            <a:spLocks noGrp="1"/>
          </p:cNvSpPr>
          <p:nvPr>
            <p:ph type="title"/>
          </p:nvPr>
        </p:nvSpPr>
        <p:spPr>
          <a:xfrm>
            <a:off x="995663" y="495599"/>
            <a:ext cx="7156450" cy="680720"/>
          </a:xfrm>
          <a:prstGeom prst="rect">
            <a:avLst/>
          </a:prstGeom>
        </p:spPr>
        <p:txBody>
          <a:bodyPr vert="horz" wrap="square" lIns="0" tIns="12700" rIns="0" bIns="0" rtlCol="0">
            <a:spAutoFit/>
          </a:bodyPr>
          <a:lstStyle/>
          <a:p>
            <a:pPr marL="12700">
              <a:lnSpc>
                <a:spcPct val="100000"/>
              </a:lnSpc>
              <a:spcBef>
                <a:spcPts val="100"/>
              </a:spcBef>
            </a:pPr>
            <a:r>
              <a:rPr sz="4300" spc="-170" dirty="0"/>
              <a:t>npm</a:t>
            </a:r>
            <a:r>
              <a:rPr sz="4300" spc="55" dirty="0"/>
              <a:t> </a:t>
            </a:r>
            <a:r>
              <a:rPr sz="4300" spc="-620" dirty="0"/>
              <a:t>–</a:t>
            </a:r>
            <a:r>
              <a:rPr sz="4300" spc="55" dirty="0"/>
              <a:t> </a:t>
            </a:r>
            <a:r>
              <a:rPr sz="4300" spc="-10" dirty="0"/>
              <a:t>Node</a:t>
            </a:r>
            <a:r>
              <a:rPr sz="4300" spc="55" dirty="0"/>
              <a:t> </a:t>
            </a:r>
            <a:r>
              <a:rPr sz="4300" spc="-75" dirty="0"/>
              <a:t>P</a:t>
            </a:r>
            <a:r>
              <a:rPr sz="4300" spc="-65" dirty="0"/>
              <a:t>a</a:t>
            </a:r>
            <a:r>
              <a:rPr sz="4300" spc="-35" dirty="0"/>
              <a:t>c</a:t>
            </a:r>
            <a:r>
              <a:rPr sz="4300" spc="-114" dirty="0"/>
              <a:t>k</a:t>
            </a:r>
            <a:r>
              <a:rPr sz="4300" spc="-65" dirty="0"/>
              <a:t>a</a:t>
            </a:r>
            <a:r>
              <a:rPr sz="4300" spc="-150" dirty="0"/>
              <a:t>g</a:t>
            </a:r>
            <a:r>
              <a:rPr sz="4300" spc="-110" dirty="0"/>
              <a:t>e</a:t>
            </a:r>
            <a:r>
              <a:rPr sz="4300" spc="55" dirty="0"/>
              <a:t> </a:t>
            </a:r>
            <a:r>
              <a:rPr sz="4300" spc="175" dirty="0"/>
              <a:t>M</a:t>
            </a:r>
            <a:r>
              <a:rPr sz="4300" spc="-65" dirty="0"/>
              <a:t>a</a:t>
            </a:r>
            <a:r>
              <a:rPr sz="4300" spc="-170" dirty="0"/>
              <a:t>n</a:t>
            </a:r>
            <a:r>
              <a:rPr sz="4300" spc="-65" dirty="0"/>
              <a:t>a</a:t>
            </a:r>
            <a:r>
              <a:rPr sz="4300" spc="-150" dirty="0"/>
              <a:t>g</a:t>
            </a:r>
            <a:r>
              <a:rPr sz="4300" spc="-180" dirty="0"/>
              <a:t>er</a:t>
            </a:r>
            <a:endParaRPr sz="4300"/>
          </a:p>
        </p:txBody>
      </p:sp>
      <p:grpSp>
        <p:nvGrpSpPr>
          <p:cNvPr id="4" name="object 4"/>
          <p:cNvGrpSpPr/>
          <p:nvPr/>
        </p:nvGrpSpPr>
        <p:grpSpPr>
          <a:xfrm>
            <a:off x="685800" y="1882832"/>
            <a:ext cx="6700520" cy="1051560"/>
            <a:chOff x="685800" y="1882832"/>
            <a:chExt cx="6700520" cy="1051560"/>
          </a:xfrm>
        </p:grpSpPr>
        <p:pic>
          <p:nvPicPr>
            <p:cNvPr id="5" name="object 5"/>
            <p:cNvPicPr/>
            <p:nvPr/>
          </p:nvPicPr>
          <p:blipFill>
            <a:blip r:embed="rId3" cstate="print"/>
            <a:stretch>
              <a:fillRect/>
            </a:stretch>
          </p:blipFill>
          <p:spPr>
            <a:xfrm>
              <a:off x="685800" y="1882832"/>
              <a:ext cx="6700057" cy="465512"/>
            </a:xfrm>
            <a:prstGeom prst="rect">
              <a:avLst/>
            </a:prstGeom>
          </p:spPr>
        </p:pic>
        <p:pic>
          <p:nvPicPr>
            <p:cNvPr id="6" name="object 6"/>
            <p:cNvPicPr/>
            <p:nvPr/>
          </p:nvPicPr>
          <p:blipFill>
            <a:blip r:embed="rId4" cstate="print"/>
            <a:stretch>
              <a:fillRect/>
            </a:stretch>
          </p:blipFill>
          <p:spPr>
            <a:xfrm>
              <a:off x="727363" y="2589413"/>
              <a:ext cx="253538" cy="253538"/>
            </a:xfrm>
            <a:prstGeom prst="rect">
              <a:avLst/>
            </a:prstGeom>
          </p:spPr>
        </p:pic>
        <p:pic>
          <p:nvPicPr>
            <p:cNvPr id="7" name="object 7"/>
            <p:cNvPicPr/>
            <p:nvPr/>
          </p:nvPicPr>
          <p:blipFill>
            <a:blip r:embed="rId5" cstate="print"/>
            <a:stretch>
              <a:fillRect/>
            </a:stretch>
          </p:blipFill>
          <p:spPr>
            <a:xfrm>
              <a:off x="702425" y="2215341"/>
              <a:ext cx="3553691" cy="719050"/>
            </a:xfrm>
            <a:prstGeom prst="rect">
              <a:avLst/>
            </a:prstGeom>
          </p:spPr>
        </p:pic>
        <p:pic>
          <p:nvPicPr>
            <p:cNvPr id="8" name="object 8"/>
            <p:cNvPicPr/>
            <p:nvPr/>
          </p:nvPicPr>
          <p:blipFill>
            <a:blip r:embed="rId6" cstate="print"/>
            <a:stretch>
              <a:fillRect/>
            </a:stretch>
          </p:blipFill>
          <p:spPr>
            <a:xfrm>
              <a:off x="1072341" y="2805545"/>
              <a:ext cx="3183774" cy="78970"/>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pic>
          <p:nvPicPr>
            <p:cNvPr id="10" name="object 10"/>
            <p:cNvPicPr/>
            <p:nvPr/>
          </p:nvPicPr>
          <p:blipFill>
            <a:blip r:embed="rId7" cstate="print"/>
            <a:stretch>
              <a:fillRect/>
            </a:stretch>
          </p:blipFill>
          <p:spPr>
            <a:xfrm>
              <a:off x="777239" y="2592195"/>
              <a:ext cx="186266" cy="186266"/>
            </a:xfrm>
            <a:prstGeom prst="rect">
              <a:avLst/>
            </a:prstGeom>
          </p:spPr>
        </p:pic>
      </p:grpSp>
      <p:sp>
        <p:nvSpPr>
          <p:cNvPr id="11" name="object 11"/>
          <p:cNvSpPr txBox="1"/>
          <p:nvPr/>
        </p:nvSpPr>
        <p:spPr>
          <a:xfrm>
            <a:off x="1107449" y="1902161"/>
            <a:ext cx="6225540" cy="944880"/>
          </a:xfrm>
          <a:prstGeom prst="rect">
            <a:avLst/>
          </a:prstGeom>
        </p:spPr>
        <p:txBody>
          <a:bodyPr vert="horz" wrap="square" lIns="0" tIns="12700" rIns="0" bIns="0" rtlCol="0">
            <a:spAutoFit/>
          </a:bodyPr>
          <a:lstStyle/>
          <a:p>
            <a:pPr marL="12700">
              <a:lnSpc>
                <a:spcPct val="100000"/>
              </a:lnSpc>
              <a:spcBef>
                <a:spcPts val="100"/>
              </a:spcBef>
            </a:pPr>
            <a:r>
              <a:rPr sz="2200" spc="-90" dirty="0">
                <a:solidFill>
                  <a:srgbClr val="FFFFFF"/>
                </a:solidFill>
                <a:latin typeface="Georgia"/>
                <a:cs typeface="Georgia"/>
              </a:rPr>
              <a:t>npm</a:t>
            </a:r>
            <a:r>
              <a:rPr sz="2200" spc="30" dirty="0">
                <a:solidFill>
                  <a:srgbClr val="FFFFFF"/>
                </a:solidFill>
                <a:latin typeface="Georgia"/>
                <a:cs typeface="Georgia"/>
              </a:rPr>
              <a:t> </a:t>
            </a:r>
            <a:r>
              <a:rPr sz="2200" spc="-70" dirty="0">
                <a:solidFill>
                  <a:srgbClr val="FFFFFF"/>
                </a:solidFill>
                <a:latin typeface="Georgia"/>
                <a:cs typeface="Georgia"/>
              </a:rPr>
              <a:t>is</a:t>
            </a:r>
            <a:r>
              <a:rPr sz="2200" spc="35" dirty="0">
                <a:solidFill>
                  <a:srgbClr val="FFFFFF"/>
                </a:solidFill>
                <a:latin typeface="Georgia"/>
                <a:cs typeface="Georgia"/>
              </a:rPr>
              <a:t> </a:t>
            </a:r>
            <a:r>
              <a:rPr sz="2200" spc="-75" dirty="0">
                <a:solidFill>
                  <a:srgbClr val="FFFFFF"/>
                </a:solidFill>
                <a:latin typeface="Georgia"/>
                <a:cs typeface="Georgia"/>
              </a:rPr>
              <a:t>the</a:t>
            </a:r>
            <a:r>
              <a:rPr sz="2200" spc="35" dirty="0">
                <a:solidFill>
                  <a:srgbClr val="FFFFFF"/>
                </a:solidFill>
                <a:latin typeface="Georgia"/>
                <a:cs typeface="Georgia"/>
              </a:rPr>
              <a:t> </a:t>
            </a:r>
            <a:r>
              <a:rPr sz="2200" spc="-55" dirty="0">
                <a:solidFill>
                  <a:srgbClr val="FFFFFF"/>
                </a:solidFill>
                <a:latin typeface="Georgia"/>
                <a:cs typeface="Georgia"/>
              </a:rPr>
              <a:t>package</a:t>
            </a:r>
            <a:r>
              <a:rPr sz="2200" spc="35" dirty="0">
                <a:solidFill>
                  <a:srgbClr val="FFFFFF"/>
                </a:solidFill>
                <a:latin typeface="Georgia"/>
                <a:cs typeface="Georgia"/>
              </a:rPr>
              <a:t> </a:t>
            </a:r>
            <a:r>
              <a:rPr sz="2200" spc="-75" dirty="0">
                <a:solidFill>
                  <a:srgbClr val="FFFFFF"/>
                </a:solidFill>
                <a:latin typeface="Georgia"/>
                <a:cs typeface="Georgia"/>
              </a:rPr>
              <a:t>manager</a:t>
            </a:r>
            <a:r>
              <a:rPr sz="2200" spc="35"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80" dirty="0">
                <a:solidFill>
                  <a:srgbClr val="FFFFFF"/>
                </a:solidFill>
                <a:latin typeface="Georgia"/>
                <a:cs typeface="Georgia"/>
              </a:rPr>
              <a:t>javascript</a:t>
            </a:r>
            <a:r>
              <a:rPr sz="2200" spc="35" dirty="0">
                <a:solidFill>
                  <a:srgbClr val="FFFFFF"/>
                </a:solidFill>
                <a:latin typeface="Georgia"/>
                <a:cs typeface="Georgia"/>
              </a:rPr>
              <a:t> </a:t>
            </a:r>
            <a:r>
              <a:rPr sz="2200" spc="-65" dirty="0">
                <a:solidFill>
                  <a:srgbClr val="FFFFFF"/>
                </a:solidFill>
                <a:latin typeface="Georgia"/>
                <a:cs typeface="Georgia"/>
              </a:rPr>
              <a:t>and</a:t>
            </a:r>
            <a:r>
              <a:rPr sz="2200" spc="35" dirty="0">
                <a:solidFill>
                  <a:srgbClr val="FFFFFF"/>
                </a:solidFill>
                <a:latin typeface="Georgia"/>
                <a:cs typeface="Georgia"/>
              </a:rPr>
              <a:t> </a:t>
            </a:r>
            <a:r>
              <a:rPr sz="2200" spc="-70" dirty="0">
                <a:solidFill>
                  <a:srgbClr val="FFFFFF"/>
                </a:solidFill>
                <a:latin typeface="Georgia"/>
                <a:cs typeface="Georgia"/>
              </a:rPr>
              <a:t>more.</a:t>
            </a:r>
            <a:endParaRPr sz="2200">
              <a:latin typeface="Georgia"/>
              <a:cs typeface="Georgia"/>
            </a:endParaRPr>
          </a:p>
          <a:p>
            <a:pPr marL="12700">
              <a:lnSpc>
                <a:spcPct val="100000"/>
              </a:lnSpc>
              <a:spcBef>
                <a:spcPts val="1960"/>
              </a:spcBef>
            </a:pPr>
            <a:r>
              <a:rPr sz="2200" u="sng" spc="-40" dirty="0">
                <a:solidFill>
                  <a:srgbClr val="EC4D4D"/>
                </a:solidFill>
                <a:uFill>
                  <a:solidFill>
                    <a:srgbClr val="F2655F"/>
                  </a:solidFill>
                </a:uFill>
                <a:latin typeface="Georgia"/>
                <a:cs typeface="Georgia"/>
              </a:rPr>
              <a:t>https://</a:t>
            </a:r>
            <a:r>
              <a:rPr sz="2200" u="sng" spc="-40" dirty="0">
                <a:solidFill>
                  <a:srgbClr val="EC4D4D"/>
                </a:solidFill>
                <a:uFill>
                  <a:solidFill>
                    <a:srgbClr val="F2655F"/>
                  </a:solidFill>
                </a:uFill>
                <a:latin typeface="Georgia"/>
                <a:cs typeface="Georgia"/>
                <a:hlinkClick r:id="rId8"/>
              </a:rPr>
              <a:t>www.npmjs.com/</a:t>
            </a:r>
            <a:endParaRPr sz="2200">
              <a:latin typeface="Georgia"/>
              <a:cs typeface="Georgia"/>
            </a:endParaRPr>
          </a:p>
        </p:txBody>
      </p:sp>
      <p:grpSp>
        <p:nvGrpSpPr>
          <p:cNvPr id="12" name="object 12"/>
          <p:cNvGrpSpPr/>
          <p:nvPr/>
        </p:nvGrpSpPr>
        <p:grpSpPr>
          <a:xfrm>
            <a:off x="778906" y="3331783"/>
            <a:ext cx="7790180" cy="665480"/>
            <a:chOff x="778906" y="3331783"/>
            <a:chExt cx="7790180" cy="665480"/>
          </a:xfrm>
        </p:grpSpPr>
        <p:sp>
          <p:nvSpPr>
            <p:cNvPr id="13" name="object 13"/>
            <p:cNvSpPr/>
            <p:nvPr/>
          </p:nvSpPr>
          <p:spPr>
            <a:xfrm>
              <a:off x="788431" y="3341308"/>
              <a:ext cx="7771130" cy="646430"/>
            </a:xfrm>
            <a:custGeom>
              <a:avLst/>
              <a:gdLst/>
              <a:ahLst/>
              <a:cxnLst/>
              <a:rect l="l" t="t" r="r" b="b"/>
              <a:pathLst>
                <a:path w="7771130" h="646429">
                  <a:moveTo>
                    <a:pt x="7770811" y="0"/>
                  </a:moveTo>
                  <a:lnTo>
                    <a:pt x="0" y="0"/>
                  </a:lnTo>
                  <a:lnTo>
                    <a:pt x="0" y="646330"/>
                  </a:lnTo>
                  <a:lnTo>
                    <a:pt x="7770811" y="646330"/>
                  </a:lnTo>
                  <a:lnTo>
                    <a:pt x="7770811" y="0"/>
                  </a:lnTo>
                  <a:close/>
                </a:path>
              </a:pathLst>
            </a:custGeom>
            <a:solidFill>
              <a:srgbClr val="FFFFFF"/>
            </a:solidFill>
          </p:spPr>
          <p:txBody>
            <a:bodyPr wrap="square" lIns="0" tIns="0" rIns="0" bIns="0" rtlCol="0"/>
            <a:lstStyle/>
            <a:p>
              <a:endParaRPr/>
            </a:p>
          </p:txBody>
        </p:sp>
        <p:sp>
          <p:nvSpPr>
            <p:cNvPr id="14" name="object 14"/>
            <p:cNvSpPr/>
            <p:nvPr/>
          </p:nvSpPr>
          <p:spPr>
            <a:xfrm>
              <a:off x="788431" y="3341308"/>
              <a:ext cx="7771130" cy="646430"/>
            </a:xfrm>
            <a:custGeom>
              <a:avLst/>
              <a:gdLst/>
              <a:ahLst/>
              <a:cxnLst/>
              <a:rect l="l" t="t" r="r" b="b"/>
              <a:pathLst>
                <a:path w="7771130" h="646429">
                  <a:moveTo>
                    <a:pt x="0" y="0"/>
                  </a:moveTo>
                  <a:lnTo>
                    <a:pt x="7770810" y="0"/>
                  </a:lnTo>
                  <a:lnTo>
                    <a:pt x="7770810" y="646330"/>
                  </a:lnTo>
                  <a:lnTo>
                    <a:pt x="0" y="646330"/>
                  </a:lnTo>
                  <a:lnTo>
                    <a:pt x="0" y="0"/>
                  </a:lnTo>
                  <a:close/>
                </a:path>
              </a:pathLst>
            </a:custGeom>
            <a:ln w="19049">
              <a:solidFill>
                <a:srgbClr val="000000"/>
              </a:solidFill>
            </a:ln>
          </p:spPr>
          <p:txBody>
            <a:bodyPr wrap="square" lIns="0" tIns="0" rIns="0" bIns="0" rtlCol="0"/>
            <a:lstStyle/>
            <a:p>
              <a:endParaRPr/>
            </a:p>
          </p:txBody>
        </p:sp>
      </p:grpSp>
      <p:sp>
        <p:nvSpPr>
          <p:cNvPr id="15" name="object 15"/>
          <p:cNvSpPr txBox="1"/>
          <p:nvPr/>
        </p:nvSpPr>
        <p:spPr>
          <a:xfrm>
            <a:off x="788431" y="3341309"/>
            <a:ext cx="7771130" cy="646430"/>
          </a:xfrm>
          <a:prstGeom prst="rect">
            <a:avLst/>
          </a:prstGeom>
        </p:spPr>
        <p:txBody>
          <a:bodyPr vert="horz" wrap="square" lIns="0" tIns="45720" rIns="0" bIns="0" rtlCol="0">
            <a:spAutoFit/>
          </a:bodyPr>
          <a:lstStyle/>
          <a:p>
            <a:pPr marL="91440">
              <a:lnSpc>
                <a:spcPct val="100000"/>
              </a:lnSpc>
              <a:spcBef>
                <a:spcPts val="360"/>
              </a:spcBef>
            </a:pPr>
            <a:r>
              <a:rPr sz="1800" spc="-70" dirty="0">
                <a:latin typeface="Georgia"/>
                <a:cs typeface="Georgia"/>
              </a:rPr>
              <a:t>npm</a:t>
            </a:r>
            <a:r>
              <a:rPr sz="1800" spc="15" dirty="0">
                <a:latin typeface="Georgia"/>
                <a:cs typeface="Georgia"/>
              </a:rPr>
              <a:t> </a:t>
            </a:r>
            <a:r>
              <a:rPr sz="1800" spc="-50" dirty="0">
                <a:latin typeface="Georgia"/>
                <a:cs typeface="Georgia"/>
              </a:rPr>
              <a:t>install</a:t>
            </a:r>
            <a:r>
              <a:rPr sz="1800" spc="20" dirty="0">
                <a:latin typeface="Georgia"/>
                <a:cs typeface="Georgia"/>
              </a:rPr>
              <a:t> </a:t>
            </a:r>
            <a:r>
              <a:rPr sz="1800" spc="-35" dirty="0">
                <a:latin typeface="Georgia"/>
                <a:cs typeface="Georgia"/>
              </a:rPr>
              <a:t>moduleName</a:t>
            </a:r>
            <a:r>
              <a:rPr sz="1800" spc="20" dirty="0">
                <a:latin typeface="Georgia"/>
                <a:cs typeface="Georgia"/>
              </a:rPr>
              <a:t> </a:t>
            </a:r>
            <a:r>
              <a:rPr sz="1800" spc="-60" dirty="0">
                <a:latin typeface="Georgia"/>
                <a:cs typeface="Georgia"/>
              </a:rPr>
              <a:t>-option</a:t>
            </a:r>
            <a:endParaRPr sz="180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85505" y="440573"/>
            <a:ext cx="4164675" cy="906087"/>
          </a:xfrm>
          <a:prstGeom prst="rect">
            <a:avLst/>
          </a:prstGeom>
        </p:spPr>
      </p:pic>
      <p:sp>
        <p:nvSpPr>
          <p:cNvPr id="3" name="object 3"/>
          <p:cNvSpPr txBox="1">
            <a:spLocks noGrp="1"/>
          </p:cNvSpPr>
          <p:nvPr>
            <p:ph type="title"/>
          </p:nvPr>
        </p:nvSpPr>
        <p:spPr>
          <a:xfrm>
            <a:off x="2580143" y="457499"/>
            <a:ext cx="3987165" cy="756920"/>
          </a:xfrm>
          <a:prstGeom prst="rect">
            <a:avLst/>
          </a:prstGeom>
        </p:spPr>
        <p:txBody>
          <a:bodyPr vert="horz" wrap="square" lIns="0" tIns="12700" rIns="0" bIns="0" rtlCol="0">
            <a:spAutoFit/>
          </a:bodyPr>
          <a:lstStyle/>
          <a:p>
            <a:pPr marL="12700">
              <a:lnSpc>
                <a:spcPct val="100000"/>
              </a:lnSpc>
              <a:spcBef>
                <a:spcPts val="100"/>
              </a:spcBef>
            </a:pPr>
            <a:r>
              <a:rPr spc="180" dirty="0"/>
              <a:t>UDP</a:t>
            </a:r>
            <a:r>
              <a:rPr spc="25" dirty="0"/>
              <a:t> </a:t>
            </a:r>
            <a:r>
              <a:rPr spc="-60" dirty="0"/>
              <a:t>#2</a:t>
            </a:r>
            <a:r>
              <a:rPr spc="20" dirty="0"/>
              <a:t> </a:t>
            </a:r>
            <a:r>
              <a:rPr spc="-50" dirty="0"/>
              <a:t>Client</a:t>
            </a:r>
          </a:p>
        </p:txBody>
      </p:sp>
      <p:grpSp>
        <p:nvGrpSpPr>
          <p:cNvPr id="4" name="object 4"/>
          <p:cNvGrpSpPr/>
          <p:nvPr/>
        </p:nvGrpSpPr>
        <p:grpSpPr>
          <a:xfrm>
            <a:off x="679450" y="1862791"/>
            <a:ext cx="7819390" cy="3042920"/>
            <a:chOff x="679450" y="1862791"/>
            <a:chExt cx="7819390" cy="3042920"/>
          </a:xfrm>
        </p:grpSpPr>
        <p:sp>
          <p:nvSpPr>
            <p:cNvPr id="5" name="object 5"/>
            <p:cNvSpPr/>
            <p:nvPr/>
          </p:nvSpPr>
          <p:spPr>
            <a:xfrm>
              <a:off x="685799" y="1869141"/>
              <a:ext cx="7806690" cy="3017520"/>
            </a:xfrm>
            <a:custGeom>
              <a:avLst/>
              <a:gdLst/>
              <a:ahLst/>
              <a:cxnLst/>
              <a:rect l="l" t="t" r="r" b="b"/>
              <a:pathLst>
                <a:path w="7806690" h="3017520">
                  <a:moveTo>
                    <a:pt x="7806100" y="0"/>
                  </a:moveTo>
                  <a:lnTo>
                    <a:pt x="0" y="0"/>
                  </a:lnTo>
                  <a:lnTo>
                    <a:pt x="0" y="3017518"/>
                  </a:lnTo>
                  <a:lnTo>
                    <a:pt x="7806100" y="3017518"/>
                  </a:lnTo>
                  <a:lnTo>
                    <a:pt x="7806100" y="0"/>
                  </a:lnTo>
                  <a:close/>
                </a:path>
              </a:pathLst>
            </a:custGeom>
            <a:solidFill>
              <a:srgbClr val="FFFFFF"/>
            </a:solidFill>
          </p:spPr>
          <p:txBody>
            <a:bodyPr wrap="square" lIns="0" tIns="0" rIns="0" bIns="0" rtlCol="0"/>
            <a:lstStyle/>
            <a:p>
              <a:endParaRPr/>
            </a:p>
          </p:txBody>
        </p:sp>
        <p:sp>
          <p:nvSpPr>
            <p:cNvPr id="6" name="object 6"/>
            <p:cNvSpPr/>
            <p:nvPr/>
          </p:nvSpPr>
          <p:spPr>
            <a:xfrm>
              <a:off x="685799" y="1862791"/>
              <a:ext cx="7806690" cy="3042920"/>
            </a:xfrm>
            <a:custGeom>
              <a:avLst/>
              <a:gdLst/>
              <a:ahLst/>
              <a:cxnLst/>
              <a:rect l="l" t="t" r="r" b="b"/>
              <a:pathLst>
                <a:path w="7806690" h="3042920">
                  <a:moveTo>
                    <a:pt x="0" y="0"/>
                  </a:moveTo>
                  <a:lnTo>
                    <a:pt x="0" y="3042919"/>
                  </a:lnTo>
                </a:path>
                <a:path w="7806690" h="3042920">
                  <a:moveTo>
                    <a:pt x="7806100" y="0"/>
                  </a:moveTo>
                  <a:lnTo>
                    <a:pt x="7806100" y="3042919"/>
                  </a:lnTo>
                </a:path>
              </a:pathLst>
            </a:custGeom>
            <a:ln w="12699">
              <a:solidFill>
                <a:srgbClr val="FFFFFF"/>
              </a:solidFill>
            </a:ln>
          </p:spPr>
          <p:txBody>
            <a:bodyPr wrap="square" lIns="0" tIns="0" rIns="0" bIns="0" rtlCol="0"/>
            <a:lstStyle/>
            <a:p>
              <a:endParaRPr/>
            </a:p>
          </p:txBody>
        </p:sp>
        <p:sp>
          <p:nvSpPr>
            <p:cNvPr id="7" name="object 7"/>
            <p:cNvSpPr/>
            <p:nvPr/>
          </p:nvSpPr>
          <p:spPr>
            <a:xfrm>
              <a:off x="679450" y="1862791"/>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8" name="object 8"/>
            <p:cNvSpPr/>
            <p:nvPr/>
          </p:nvSpPr>
          <p:spPr>
            <a:xfrm>
              <a:off x="679450" y="4886661"/>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9" name="object 9"/>
          <p:cNvSpPr txBox="1"/>
          <p:nvPr/>
        </p:nvSpPr>
        <p:spPr>
          <a:xfrm>
            <a:off x="764539" y="1902161"/>
            <a:ext cx="2037714" cy="1115060"/>
          </a:xfrm>
          <a:prstGeom prst="rect">
            <a:avLst/>
          </a:prstGeom>
        </p:spPr>
        <p:txBody>
          <a:bodyPr vert="horz" wrap="square" lIns="0" tIns="15875" rIns="0" bIns="0" rtlCol="0">
            <a:spAutoFit/>
          </a:bodyPr>
          <a:lstStyle/>
          <a:p>
            <a:pPr marL="12700" marR="5080" algn="just">
              <a:lnSpc>
                <a:spcPct val="99000"/>
              </a:lnSpc>
              <a:spcBef>
                <a:spcPts val="125"/>
              </a:spcBef>
            </a:pPr>
            <a:r>
              <a:rPr sz="2400" b="1" dirty="0">
                <a:solidFill>
                  <a:srgbClr val="0F7001"/>
                </a:solidFill>
                <a:latin typeface="Courier New"/>
                <a:cs typeface="Courier New"/>
              </a:rPr>
              <a:t>var</a:t>
            </a:r>
            <a:r>
              <a:rPr sz="2400" b="1" spc="-50" dirty="0">
                <a:solidFill>
                  <a:srgbClr val="0F7001"/>
                </a:solidFill>
                <a:latin typeface="Courier New"/>
                <a:cs typeface="Courier New"/>
              </a:rPr>
              <a:t> </a:t>
            </a:r>
            <a:r>
              <a:rPr sz="2400" dirty="0">
                <a:solidFill>
                  <a:srgbClr val="262626"/>
                </a:solidFill>
                <a:latin typeface="Courier New"/>
                <a:cs typeface="Courier New"/>
              </a:rPr>
              <a:t>dgram</a:t>
            </a:r>
            <a:r>
              <a:rPr sz="2400" spc="-50" dirty="0">
                <a:solidFill>
                  <a:srgbClr val="262626"/>
                </a:solidFill>
                <a:latin typeface="Courier New"/>
                <a:cs typeface="Courier New"/>
              </a:rPr>
              <a:t> </a:t>
            </a:r>
            <a:r>
              <a:rPr sz="2400" dirty="0">
                <a:solidFill>
                  <a:srgbClr val="535353"/>
                </a:solidFill>
                <a:latin typeface="Courier New"/>
                <a:cs typeface="Courier New"/>
              </a:rPr>
              <a:t>= </a:t>
            </a:r>
            <a:r>
              <a:rPr sz="2400" spc="-1435" dirty="0">
                <a:solidFill>
                  <a:srgbClr val="535353"/>
                </a:solidFill>
                <a:latin typeface="Courier New"/>
                <a:cs typeface="Courier New"/>
              </a:rPr>
              <a:t> </a:t>
            </a:r>
            <a:r>
              <a:rPr sz="2400" b="1" dirty="0">
                <a:solidFill>
                  <a:srgbClr val="0F7001"/>
                </a:solidFill>
                <a:latin typeface="Courier New"/>
                <a:cs typeface="Courier New"/>
              </a:rPr>
              <a:t>var</a:t>
            </a:r>
            <a:r>
              <a:rPr sz="2400" b="1" spc="-100" dirty="0">
                <a:solidFill>
                  <a:srgbClr val="0F7001"/>
                </a:solidFill>
                <a:latin typeface="Courier New"/>
                <a:cs typeface="Courier New"/>
              </a:rPr>
              <a:t> </a:t>
            </a:r>
            <a:r>
              <a:rPr sz="2400" spc="-5" dirty="0">
                <a:solidFill>
                  <a:srgbClr val="262626"/>
                </a:solidFill>
                <a:latin typeface="Courier New"/>
                <a:cs typeface="Courier New"/>
              </a:rPr>
              <a:t>message </a:t>
            </a:r>
            <a:r>
              <a:rPr sz="2400" spc="-1425" dirty="0">
                <a:solidFill>
                  <a:srgbClr val="262626"/>
                </a:solidFill>
                <a:latin typeface="Courier New"/>
                <a:cs typeface="Courier New"/>
              </a:rPr>
              <a:t> </a:t>
            </a:r>
            <a:r>
              <a:rPr sz="2400" b="1" dirty="0">
                <a:solidFill>
                  <a:srgbClr val="0F7001"/>
                </a:solidFill>
                <a:latin typeface="Courier New"/>
                <a:cs typeface="Courier New"/>
              </a:rPr>
              <a:t>var</a:t>
            </a:r>
            <a:r>
              <a:rPr sz="2400" b="1" spc="-50" dirty="0">
                <a:solidFill>
                  <a:srgbClr val="0F7001"/>
                </a:solidFill>
                <a:latin typeface="Courier New"/>
                <a:cs typeface="Courier New"/>
              </a:rPr>
              <a:t> </a:t>
            </a:r>
            <a:r>
              <a:rPr sz="2400" spc="-5" dirty="0">
                <a:solidFill>
                  <a:srgbClr val="262626"/>
                </a:solidFill>
                <a:latin typeface="Courier New"/>
                <a:cs typeface="Courier New"/>
              </a:rPr>
              <a:t>client</a:t>
            </a:r>
            <a:endParaRPr sz="2400">
              <a:latin typeface="Courier New"/>
              <a:cs typeface="Courier New"/>
            </a:endParaRPr>
          </a:p>
        </p:txBody>
      </p:sp>
      <p:sp>
        <p:nvSpPr>
          <p:cNvPr id="10" name="object 10"/>
          <p:cNvSpPr txBox="1"/>
          <p:nvPr/>
        </p:nvSpPr>
        <p:spPr>
          <a:xfrm>
            <a:off x="2776547" y="1902161"/>
            <a:ext cx="5330190" cy="1115060"/>
          </a:xfrm>
          <a:prstGeom prst="rect">
            <a:avLst/>
          </a:prstGeom>
        </p:spPr>
        <p:txBody>
          <a:bodyPr vert="horz" wrap="square" lIns="0" tIns="12700" rIns="0" bIns="0" rtlCol="0">
            <a:spAutoFit/>
          </a:bodyPr>
          <a:lstStyle/>
          <a:p>
            <a:pPr marL="195580">
              <a:lnSpc>
                <a:spcPts val="2840"/>
              </a:lnSpc>
              <a:spcBef>
                <a:spcPts val="100"/>
              </a:spcBef>
            </a:pPr>
            <a:r>
              <a:rPr sz="2400" dirty="0">
                <a:solidFill>
                  <a:srgbClr val="262626"/>
                </a:solidFill>
                <a:latin typeface="Courier New"/>
                <a:cs typeface="Courier New"/>
              </a:rPr>
              <a:t>require(</a:t>
            </a:r>
            <a:r>
              <a:rPr sz="2400" dirty="0">
                <a:solidFill>
                  <a:srgbClr val="A90E1A"/>
                </a:solidFill>
                <a:latin typeface="Courier New"/>
                <a:cs typeface="Courier New"/>
              </a:rPr>
              <a:t>'dgram'</a:t>
            </a:r>
            <a:r>
              <a:rPr sz="2400" dirty="0">
                <a:solidFill>
                  <a:srgbClr val="262626"/>
                </a:solidFill>
                <a:latin typeface="Courier New"/>
                <a:cs typeface="Courier New"/>
              </a:rPr>
              <a:t>);</a:t>
            </a:r>
            <a:endParaRPr sz="2400">
              <a:latin typeface="Courier New"/>
              <a:cs typeface="Courier New"/>
            </a:endParaRPr>
          </a:p>
          <a:p>
            <a:pPr marL="195580">
              <a:lnSpc>
                <a:spcPts val="2840"/>
              </a:lnSpc>
              <a:tabLst>
                <a:tab pos="561340" algn="l"/>
                <a:tab pos="1292860" algn="l"/>
              </a:tabLst>
            </a:pPr>
            <a:r>
              <a:rPr sz="2400" dirty="0">
                <a:solidFill>
                  <a:srgbClr val="535353"/>
                </a:solidFill>
                <a:latin typeface="Courier New"/>
                <a:cs typeface="Courier New"/>
              </a:rPr>
              <a:t>=	</a:t>
            </a:r>
            <a:r>
              <a:rPr sz="2400" b="1" dirty="0">
                <a:solidFill>
                  <a:srgbClr val="0F7001"/>
                </a:solidFill>
                <a:latin typeface="Courier New"/>
                <a:cs typeface="Courier New"/>
              </a:rPr>
              <a:t>new	</a:t>
            </a:r>
            <a:r>
              <a:rPr sz="2400" spc="-5" dirty="0">
                <a:solidFill>
                  <a:srgbClr val="262626"/>
                </a:solidFill>
                <a:latin typeface="Courier New"/>
                <a:cs typeface="Courier New"/>
              </a:rPr>
              <a:t>Buffer(</a:t>
            </a:r>
            <a:r>
              <a:rPr sz="2400" spc="-5" dirty="0">
                <a:solidFill>
                  <a:srgbClr val="A90E1A"/>
                </a:solidFill>
                <a:latin typeface="Courier New"/>
                <a:cs typeface="Courier New"/>
              </a:rPr>
              <a:t>"Some</a:t>
            </a:r>
            <a:r>
              <a:rPr sz="2400" spc="-45" dirty="0">
                <a:solidFill>
                  <a:srgbClr val="A90E1A"/>
                </a:solidFill>
                <a:latin typeface="Courier New"/>
                <a:cs typeface="Courier New"/>
              </a:rPr>
              <a:t> </a:t>
            </a:r>
            <a:r>
              <a:rPr sz="2400" dirty="0">
                <a:solidFill>
                  <a:srgbClr val="A90E1A"/>
                </a:solidFill>
                <a:latin typeface="Courier New"/>
                <a:cs typeface="Courier New"/>
              </a:rPr>
              <a:t>bytes"</a:t>
            </a:r>
            <a:r>
              <a:rPr sz="2400" dirty="0">
                <a:solidFill>
                  <a:srgbClr val="262626"/>
                </a:solidFill>
                <a:latin typeface="Courier New"/>
                <a:cs typeface="Courier New"/>
              </a:rPr>
              <a:t>);</a:t>
            </a:r>
            <a:endParaRPr sz="2400">
              <a:latin typeface="Courier New"/>
              <a:cs typeface="Courier New"/>
            </a:endParaRPr>
          </a:p>
          <a:p>
            <a:pPr marL="12700">
              <a:lnSpc>
                <a:spcPct val="100000"/>
              </a:lnSpc>
              <a:spcBef>
                <a:spcPts val="20"/>
              </a:spcBef>
              <a:tabLst>
                <a:tab pos="378460" algn="l"/>
              </a:tabLst>
            </a:pPr>
            <a:r>
              <a:rPr sz="2400" dirty="0">
                <a:solidFill>
                  <a:srgbClr val="535353"/>
                </a:solidFill>
                <a:latin typeface="Courier New"/>
                <a:cs typeface="Courier New"/>
              </a:rPr>
              <a:t>=	</a:t>
            </a:r>
            <a:r>
              <a:rPr sz="2400" spc="-5" dirty="0">
                <a:solidFill>
                  <a:srgbClr val="262626"/>
                </a:solidFill>
                <a:latin typeface="Courier New"/>
                <a:cs typeface="Courier New"/>
              </a:rPr>
              <a:t>dgram.createSocket(</a:t>
            </a:r>
            <a:r>
              <a:rPr sz="2400" spc="-5" dirty="0">
                <a:solidFill>
                  <a:srgbClr val="A90E1A"/>
                </a:solidFill>
                <a:latin typeface="Courier New"/>
                <a:cs typeface="Courier New"/>
              </a:rPr>
              <a:t>"udp4"</a:t>
            </a:r>
            <a:r>
              <a:rPr sz="2400" spc="-5" dirty="0">
                <a:solidFill>
                  <a:srgbClr val="262626"/>
                </a:solidFill>
                <a:latin typeface="Courier New"/>
                <a:cs typeface="Courier New"/>
              </a:rPr>
              <a:t>);</a:t>
            </a:r>
            <a:endParaRPr sz="2400">
              <a:latin typeface="Courier New"/>
              <a:cs typeface="Courier New"/>
            </a:endParaRPr>
          </a:p>
        </p:txBody>
      </p:sp>
      <p:sp>
        <p:nvSpPr>
          <p:cNvPr id="11" name="object 11"/>
          <p:cNvSpPr txBox="1"/>
          <p:nvPr/>
        </p:nvSpPr>
        <p:spPr>
          <a:xfrm>
            <a:off x="764539" y="2994361"/>
            <a:ext cx="36836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262626"/>
                </a:solidFill>
                <a:latin typeface="Courier New"/>
                <a:cs typeface="Courier New"/>
              </a:rPr>
              <a:t>client.send(message,</a:t>
            </a:r>
            <a:endParaRPr sz="2400">
              <a:latin typeface="Courier New"/>
              <a:cs typeface="Courier New"/>
            </a:endParaRPr>
          </a:p>
        </p:txBody>
      </p:sp>
      <p:sp>
        <p:nvSpPr>
          <p:cNvPr id="12" name="object 12"/>
          <p:cNvSpPr txBox="1"/>
          <p:nvPr/>
        </p:nvSpPr>
        <p:spPr>
          <a:xfrm>
            <a:off x="4422735" y="2994361"/>
            <a:ext cx="3683635" cy="759460"/>
          </a:xfrm>
          <a:prstGeom prst="rect">
            <a:avLst/>
          </a:prstGeom>
        </p:spPr>
        <p:txBody>
          <a:bodyPr vert="horz" wrap="square" lIns="0" tIns="12700" rIns="0" bIns="0" rtlCol="0">
            <a:spAutoFit/>
          </a:bodyPr>
          <a:lstStyle/>
          <a:p>
            <a:pPr algn="ctr">
              <a:lnSpc>
                <a:spcPct val="100000"/>
              </a:lnSpc>
              <a:spcBef>
                <a:spcPts val="100"/>
              </a:spcBef>
              <a:tabLst>
                <a:tab pos="548640" algn="l"/>
              </a:tabLst>
            </a:pPr>
            <a:r>
              <a:rPr sz="2400" dirty="0">
                <a:solidFill>
                  <a:srgbClr val="535353"/>
                </a:solidFill>
                <a:latin typeface="Courier New"/>
                <a:cs typeface="Courier New"/>
              </a:rPr>
              <a:t>0</a:t>
            </a:r>
            <a:r>
              <a:rPr sz="2400" dirty="0">
                <a:solidFill>
                  <a:srgbClr val="262626"/>
                </a:solidFill>
                <a:latin typeface="Courier New"/>
                <a:cs typeface="Courier New"/>
              </a:rPr>
              <a:t>,	</a:t>
            </a:r>
            <a:r>
              <a:rPr sz="2400" spc="-5" dirty="0">
                <a:solidFill>
                  <a:srgbClr val="262626"/>
                </a:solidFill>
                <a:latin typeface="Courier New"/>
                <a:cs typeface="Courier New"/>
              </a:rPr>
              <a:t>message.length,</a:t>
            </a:r>
            <a:endParaRPr sz="2400">
              <a:latin typeface="Courier New"/>
              <a:cs typeface="Courier New"/>
            </a:endParaRPr>
          </a:p>
          <a:p>
            <a:pPr algn="ctr">
              <a:lnSpc>
                <a:spcPct val="100000"/>
              </a:lnSpc>
              <a:spcBef>
                <a:spcPts val="20"/>
              </a:spcBef>
            </a:pPr>
            <a:r>
              <a:rPr sz="2400" b="1" dirty="0">
                <a:solidFill>
                  <a:srgbClr val="0F7001"/>
                </a:solidFill>
                <a:latin typeface="Courier New"/>
                <a:cs typeface="Courier New"/>
              </a:rPr>
              <a:t>function</a:t>
            </a:r>
            <a:r>
              <a:rPr sz="2400" dirty="0">
                <a:solidFill>
                  <a:srgbClr val="262626"/>
                </a:solidFill>
                <a:latin typeface="Courier New"/>
                <a:cs typeface="Courier New"/>
              </a:rPr>
              <a:t>(err,</a:t>
            </a:r>
            <a:r>
              <a:rPr sz="2400" spc="-95" dirty="0">
                <a:solidFill>
                  <a:srgbClr val="262626"/>
                </a:solidFill>
                <a:latin typeface="Courier New"/>
                <a:cs typeface="Courier New"/>
              </a:rPr>
              <a:t> </a:t>
            </a:r>
            <a:r>
              <a:rPr sz="2400" spc="-5" dirty="0">
                <a:solidFill>
                  <a:srgbClr val="262626"/>
                </a:solidFill>
                <a:latin typeface="Courier New"/>
                <a:cs typeface="Courier New"/>
              </a:rPr>
              <a:t>bytes)</a:t>
            </a:r>
            <a:endParaRPr sz="2400">
              <a:latin typeface="Courier New"/>
              <a:cs typeface="Courier New"/>
            </a:endParaRPr>
          </a:p>
        </p:txBody>
      </p:sp>
      <p:sp>
        <p:nvSpPr>
          <p:cNvPr id="13" name="object 13"/>
          <p:cNvSpPr txBox="1"/>
          <p:nvPr/>
        </p:nvSpPr>
        <p:spPr>
          <a:xfrm>
            <a:off x="764539" y="3362661"/>
            <a:ext cx="3500754" cy="1483360"/>
          </a:xfrm>
          <a:prstGeom prst="rect">
            <a:avLst/>
          </a:prstGeom>
        </p:spPr>
        <p:txBody>
          <a:bodyPr vert="horz" wrap="square" lIns="0" tIns="12700" rIns="0" bIns="0" rtlCol="0">
            <a:spAutoFit/>
          </a:bodyPr>
          <a:lstStyle/>
          <a:p>
            <a:pPr marL="12700">
              <a:lnSpc>
                <a:spcPct val="100000"/>
              </a:lnSpc>
              <a:spcBef>
                <a:spcPts val="100"/>
              </a:spcBef>
              <a:tabLst>
                <a:tab pos="1292860" algn="l"/>
              </a:tabLst>
            </a:pPr>
            <a:r>
              <a:rPr sz="2400" dirty="0">
                <a:solidFill>
                  <a:srgbClr val="535353"/>
                </a:solidFill>
                <a:latin typeface="Courier New"/>
                <a:cs typeface="Courier New"/>
              </a:rPr>
              <a:t>41234</a:t>
            </a:r>
            <a:r>
              <a:rPr sz="2400" dirty="0">
                <a:solidFill>
                  <a:srgbClr val="262626"/>
                </a:solidFill>
                <a:latin typeface="Courier New"/>
                <a:cs typeface="Courier New"/>
              </a:rPr>
              <a:t>,	</a:t>
            </a:r>
            <a:r>
              <a:rPr sz="2400" spc="-5" dirty="0">
                <a:solidFill>
                  <a:srgbClr val="A90E1A"/>
                </a:solidFill>
                <a:latin typeface="Courier New"/>
                <a:cs typeface="Courier New"/>
              </a:rPr>
              <a:t>"localhost"</a:t>
            </a:r>
            <a:r>
              <a:rPr sz="2400" spc="-5" dirty="0">
                <a:solidFill>
                  <a:srgbClr val="262626"/>
                </a:solidFill>
                <a:latin typeface="Courier New"/>
                <a:cs typeface="Courier New"/>
              </a:rPr>
              <a:t>,</a:t>
            </a:r>
            <a:endParaRPr sz="2400">
              <a:latin typeface="Courier New"/>
              <a:cs typeface="Courier New"/>
            </a:endParaRPr>
          </a:p>
          <a:p>
            <a:pPr marL="12700">
              <a:lnSpc>
                <a:spcPts val="2840"/>
              </a:lnSpc>
              <a:spcBef>
                <a:spcPts val="20"/>
              </a:spcBef>
            </a:pPr>
            <a:r>
              <a:rPr sz="2400" dirty="0">
                <a:solidFill>
                  <a:srgbClr val="262626"/>
                </a:solidFill>
                <a:latin typeface="Courier New"/>
                <a:cs typeface="Courier New"/>
              </a:rPr>
              <a:t>{</a:t>
            </a:r>
            <a:endParaRPr sz="2400">
              <a:latin typeface="Courier New"/>
              <a:cs typeface="Courier New"/>
            </a:endParaRPr>
          </a:p>
          <a:p>
            <a:pPr marL="378460">
              <a:lnSpc>
                <a:spcPts val="2840"/>
              </a:lnSpc>
            </a:pPr>
            <a:r>
              <a:rPr sz="2400" spc="-5" dirty="0">
                <a:solidFill>
                  <a:srgbClr val="262626"/>
                </a:solidFill>
                <a:latin typeface="Courier New"/>
                <a:cs typeface="Courier New"/>
              </a:rPr>
              <a:t>client.close();</a:t>
            </a:r>
            <a:endParaRPr sz="2400">
              <a:latin typeface="Courier New"/>
              <a:cs typeface="Courier New"/>
            </a:endParaRPr>
          </a:p>
          <a:p>
            <a:pPr marL="12700">
              <a:lnSpc>
                <a:spcPct val="100000"/>
              </a:lnSpc>
              <a:spcBef>
                <a:spcPts val="20"/>
              </a:spcBef>
            </a:pPr>
            <a:r>
              <a:rPr sz="2400" dirty="0">
                <a:solidFill>
                  <a:srgbClr val="262626"/>
                </a:solidFill>
                <a:latin typeface="Courier New"/>
                <a:cs typeface="Courier New"/>
              </a:rPr>
              <a:t>});</a:t>
            </a:r>
            <a:endParaRPr sz="240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9697" y="440573"/>
            <a:ext cx="1496291" cy="906087"/>
          </a:xfrm>
          <a:prstGeom prst="rect">
            <a:avLst/>
          </a:prstGeom>
        </p:spPr>
      </p:pic>
      <p:sp>
        <p:nvSpPr>
          <p:cNvPr id="3" name="object 3"/>
          <p:cNvSpPr txBox="1">
            <a:spLocks noGrp="1"/>
          </p:cNvSpPr>
          <p:nvPr>
            <p:ph type="title"/>
          </p:nvPr>
        </p:nvSpPr>
        <p:spPr>
          <a:xfrm>
            <a:off x="3897570" y="457499"/>
            <a:ext cx="1353185" cy="756920"/>
          </a:xfrm>
          <a:prstGeom prst="rect">
            <a:avLst/>
          </a:prstGeom>
        </p:spPr>
        <p:txBody>
          <a:bodyPr vert="horz" wrap="square" lIns="0" tIns="12700" rIns="0" bIns="0" rtlCol="0">
            <a:spAutoFit/>
          </a:bodyPr>
          <a:lstStyle/>
          <a:p>
            <a:pPr marL="12700">
              <a:lnSpc>
                <a:spcPct val="100000"/>
              </a:lnSpc>
              <a:spcBef>
                <a:spcPts val="100"/>
              </a:spcBef>
            </a:pPr>
            <a:r>
              <a:rPr spc="180" dirty="0"/>
              <a:t>URL</a:t>
            </a:r>
          </a:p>
        </p:txBody>
      </p:sp>
      <p:grpSp>
        <p:nvGrpSpPr>
          <p:cNvPr id="4" name="object 4"/>
          <p:cNvGrpSpPr/>
          <p:nvPr/>
        </p:nvGrpSpPr>
        <p:grpSpPr>
          <a:xfrm>
            <a:off x="681643" y="1832956"/>
            <a:ext cx="7519034" cy="831850"/>
            <a:chOff x="681643" y="1832956"/>
            <a:chExt cx="7519034" cy="831850"/>
          </a:xfrm>
        </p:grpSpPr>
        <p:pic>
          <p:nvPicPr>
            <p:cNvPr id="5" name="object 5"/>
            <p:cNvPicPr/>
            <p:nvPr/>
          </p:nvPicPr>
          <p:blipFill>
            <a:blip r:embed="rId3" cstate="print"/>
            <a:stretch>
              <a:fillRect/>
            </a:stretch>
          </p:blipFill>
          <p:spPr>
            <a:xfrm>
              <a:off x="681643" y="1832956"/>
              <a:ext cx="7518861" cy="502920"/>
            </a:xfrm>
            <a:prstGeom prst="rect">
              <a:avLst/>
            </a:prstGeom>
          </p:spPr>
        </p:pic>
        <p:pic>
          <p:nvPicPr>
            <p:cNvPr id="6" name="object 6"/>
            <p:cNvPicPr/>
            <p:nvPr/>
          </p:nvPicPr>
          <p:blipFill>
            <a:blip r:embed="rId4" cstate="print"/>
            <a:stretch>
              <a:fillRect/>
            </a:stretch>
          </p:blipFill>
          <p:spPr>
            <a:xfrm>
              <a:off x="706581" y="2161308"/>
              <a:ext cx="2655916" cy="502920"/>
            </a:xfrm>
            <a:prstGeom prst="rect">
              <a:avLst/>
            </a:prstGeom>
          </p:spPr>
        </p:pic>
      </p:grpSp>
      <p:sp>
        <p:nvSpPr>
          <p:cNvPr id="7" name="object 7"/>
          <p:cNvSpPr txBox="1"/>
          <p:nvPr/>
        </p:nvSpPr>
        <p:spPr>
          <a:xfrm>
            <a:off x="764539" y="1817084"/>
            <a:ext cx="7348855" cy="690880"/>
          </a:xfrm>
          <a:prstGeom prst="rect">
            <a:avLst/>
          </a:prstGeom>
        </p:spPr>
        <p:txBody>
          <a:bodyPr vert="horz" wrap="square" lIns="0" tIns="27939" rIns="0" bIns="0" rtlCol="0">
            <a:spAutoFit/>
          </a:bodyPr>
          <a:lstStyle/>
          <a:p>
            <a:pPr marL="12700" marR="5080">
              <a:lnSpc>
                <a:spcPts val="2600"/>
              </a:lnSpc>
              <a:spcBef>
                <a:spcPts val="219"/>
              </a:spcBef>
            </a:pPr>
            <a:r>
              <a:rPr sz="2200" spc="-30" dirty="0">
                <a:solidFill>
                  <a:srgbClr val="FFFFFF"/>
                </a:solidFill>
                <a:latin typeface="Georgia"/>
                <a:cs typeface="Georgia"/>
              </a:rPr>
              <a:t>This</a:t>
            </a:r>
            <a:r>
              <a:rPr sz="2200" spc="30" dirty="0">
                <a:solidFill>
                  <a:srgbClr val="FFFFFF"/>
                </a:solidFill>
                <a:latin typeface="Georgia"/>
                <a:cs typeface="Georgia"/>
              </a:rPr>
              <a:t> </a:t>
            </a:r>
            <a:r>
              <a:rPr sz="2200" spc="-50" dirty="0">
                <a:solidFill>
                  <a:srgbClr val="FFFFFF"/>
                </a:solidFill>
                <a:latin typeface="Georgia"/>
                <a:cs typeface="Georgia"/>
              </a:rPr>
              <a:t>module</a:t>
            </a:r>
            <a:r>
              <a:rPr sz="2200" spc="35" dirty="0">
                <a:solidFill>
                  <a:srgbClr val="FFFFFF"/>
                </a:solidFill>
                <a:latin typeface="Georgia"/>
                <a:cs typeface="Georgia"/>
              </a:rPr>
              <a:t> </a:t>
            </a:r>
            <a:r>
              <a:rPr sz="2200" spc="-70" dirty="0">
                <a:solidFill>
                  <a:srgbClr val="FFFFFF"/>
                </a:solidFill>
                <a:latin typeface="Georgia"/>
                <a:cs typeface="Georgia"/>
              </a:rPr>
              <a:t>has</a:t>
            </a:r>
            <a:r>
              <a:rPr sz="2200" spc="30" dirty="0">
                <a:solidFill>
                  <a:srgbClr val="FFFFFF"/>
                </a:solidFill>
                <a:latin typeface="Georgia"/>
                <a:cs typeface="Georgia"/>
              </a:rPr>
              <a:t> </a:t>
            </a:r>
            <a:r>
              <a:rPr sz="2200" spc="-60" dirty="0">
                <a:solidFill>
                  <a:srgbClr val="FFFFFF"/>
                </a:solidFill>
                <a:latin typeface="Georgia"/>
                <a:cs typeface="Georgia"/>
              </a:rPr>
              <a:t>utilities</a:t>
            </a:r>
            <a:r>
              <a:rPr sz="2200" spc="30"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80" dirty="0">
                <a:solidFill>
                  <a:srgbClr val="FFFFFF"/>
                </a:solidFill>
                <a:latin typeface="Georgia"/>
                <a:cs typeface="Georgia"/>
              </a:rPr>
              <a:t>URL</a:t>
            </a:r>
            <a:r>
              <a:rPr sz="2200" spc="35" dirty="0">
                <a:solidFill>
                  <a:srgbClr val="FFFFFF"/>
                </a:solidFill>
                <a:latin typeface="Georgia"/>
                <a:cs typeface="Georgia"/>
              </a:rPr>
              <a:t> </a:t>
            </a:r>
            <a:r>
              <a:rPr sz="2200" spc="-60" dirty="0">
                <a:solidFill>
                  <a:srgbClr val="FFFFFF"/>
                </a:solidFill>
                <a:latin typeface="Georgia"/>
                <a:cs typeface="Georgia"/>
              </a:rPr>
              <a:t>resolution</a:t>
            </a:r>
            <a:r>
              <a:rPr sz="2200" spc="25" dirty="0">
                <a:solidFill>
                  <a:srgbClr val="FFFFFF"/>
                </a:solidFill>
                <a:latin typeface="Georgia"/>
                <a:cs typeface="Georgia"/>
              </a:rPr>
              <a:t> </a:t>
            </a:r>
            <a:r>
              <a:rPr sz="2200" spc="-65" dirty="0">
                <a:solidFill>
                  <a:srgbClr val="FFFFFF"/>
                </a:solidFill>
                <a:latin typeface="Georgia"/>
                <a:cs typeface="Georgia"/>
              </a:rPr>
              <a:t>and</a:t>
            </a:r>
            <a:r>
              <a:rPr sz="2200" spc="35" dirty="0">
                <a:solidFill>
                  <a:srgbClr val="FFFFFF"/>
                </a:solidFill>
                <a:latin typeface="Georgia"/>
                <a:cs typeface="Georgia"/>
              </a:rPr>
              <a:t> </a:t>
            </a:r>
            <a:r>
              <a:rPr sz="2200" spc="-70" dirty="0">
                <a:solidFill>
                  <a:srgbClr val="FFFFFF"/>
                </a:solidFill>
                <a:latin typeface="Georgia"/>
                <a:cs typeface="Georgia"/>
              </a:rPr>
              <a:t>parsing.</a:t>
            </a:r>
            <a:r>
              <a:rPr sz="2200" spc="30" dirty="0">
                <a:solidFill>
                  <a:srgbClr val="FFFFFF"/>
                </a:solidFill>
                <a:latin typeface="Georgia"/>
                <a:cs typeface="Georgia"/>
              </a:rPr>
              <a:t> </a:t>
            </a:r>
            <a:r>
              <a:rPr sz="2200" spc="15" dirty="0">
                <a:solidFill>
                  <a:srgbClr val="FFFFFF"/>
                </a:solidFill>
                <a:latin typeface="Georgia"/>
                <a:cs typeface="Georgia"/>
              </a:rPr>
              <a:t>Call </a:t>
            </a:r>
            <a:r>
              <a:rPr sz="2200" spc="-515" dirty="0">
                <a:solidFill>
                  <a:srgbClr val="FFFFFF"/>
                </a:solidFill>
                <a:latin typeface="Georgia"/>
                <a:cs typeface="Georgia"/>
              </a:rPr>
              <a:t> </a:t>
            </a:r>
            <a:r>
              <a:rPr sz="2200" spc="-85" dirty="0">
                <a:solidFill>
                  <a:srgbClr val="FFFFFF"/>
                </a:solidFill>
                <a:latin typeface="Georgia"/>
                <a:cs typeface="Georgia"/>
              </a:rPr>
              <a:t>require('url')</a:t>
            </a:r>
            <a:r>
              <a:rPr sz="2200" spc="25"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75" dirty="0">
                <a:solidFill>
                  <a:srgbClr val="FFFFFF"/>
                </a:solidFill>
                <a:latin typeface="Georgia"/>
                <a:cs typeface="Georgia"/>
              </a:rPr>
              <a:t>use</a:t>
            </a:r>
            <a:r>
              <a:rPr sz="2200" spc="30" dirty="0">
                <a:solidFill>
                  <a:srgbClr val="FFFFFF"/>
                </a:solidFill>
                <a:latin typeface="Georgia"/>
                <a:cs typeface="Georgia"/>
              </a:rPr>
              <a:t> </a:t>
            </a:r>
            <a:r>
              <a:rPr sz="2200" spc="-35" dirty="0">
                <a:solidFill>
                  <a:srgbClr val="FFFFFF"/>
                </a:solidFill>
                <a:latin typeface="Georgia"/>
                <a:cs typeface="Georgia"/>
              </a:rPr>
              <a:t>it.</a:t>
            </a:r>
            <a:endParaRPr sz="2200">
              <a:latin typeface="Georgia"/>
              <a:cs typeface="Georgia"/>
            </a:endParaRPr>
          </a:p>
        </p:txBody>
      </p:sp>
      <p:sp>
        <p:nvSpPr>
          <p:cNvPr id="8" name="object 8"/>
          <p:cNvSpPr txBox="1"/>
          <p:nvPr/>
        </p:nvSpPr>
        <p:spPr>
          <a:xfrm>
            <a:off x="679450" y="3009376"/>
            <a:ext cx="7819390" cy="2311400"/>
          </a:xfrm>
          <a:prstGeom prst="rect">
            <a:avLst/>
          </a:prstGeom>
          <a:solidFill>
            <a:srgbClr val="FFFFFF"/>
          </a:solidFill>
        </p:spPr>
        <p:txBody>
          <a:bodyPr vert="horz" wrap="square" lIns="0" tIns="52069" rIns="0" bIns="0" rtlCol="0">
            <a:spAutoFit/>
          </a:bodyPr>
          <a:lstStyle/>
          <a:p>
            <a:pPr marL="97155">
              <a:lnSpc>
                <a:spcPct val="100000"/>
              </a:lnSpc>
              <a:spcBef>
                <a:spcPts val="409"/>
              </a:spcBef>
              <a:tabLst>
                <a:tab pos="829310" algn="l"/>
                <a:tab pos="1560830" algn="l"/>
              </a:tabLst>
            </a:pPr>
            <a:r>
              <a:rPr sz="2400" b="1" dirty="0">
                <a:solidFill>
                  <a:srgbClr val="0F7001"/>
                </a:solidFill>
                <a:latin typeface="Courier New"/>
                <a:cs typeface="Courier New"/>
              </a:rPr>
              <a:t>var	</a:t>
            </a:r>
            <a:r>
              <a:rPr sz="2400" dirty="0">
                <a:solidFill>
                  <a:srgbClr val="262626"/>
                </a:solidFill>
                <a:latin typeface="Courier New"/>
                <a:cs typeface="Courier New"/>
              </a:rPr>
              <a:t>url	</a:t>
            </a:r>
            <a:r>
              <a:rPr sz="2400" dirty="0">
                <a:solidFill>
                  <a:srgbClr val="535353"/>
                </a:solidFill>
                <a:latin typeface="Courier New"/>
                <a:cs typeface="Courier New"/>
              </a:rPr>
              <a:t>=</a:t>
            </a:r>
            <a:r>
              <a:rPr sz="2400" dirty="0">
                <a:solidFill>
                  <a:srgbClr val="262626"/>
                </a:solidFill>
                <a:latin typeface="Courier New"/>
                <a:cs typeface="Courier New"/>
              </a:rPr>
              <a:t>require(</a:t>
            </a:r>
            <a:r>
              <a:rPr sz="2400" dirty="0">
                <a:solidFill>
                  <a:srgbClr val="A90E1A"/>
                </a:solidFill>
                <a:latin typeface="Courier New"/>
                <a:cs typeface="Courier New"/>
              </a:rPr>
              <a:t>'url'</a:t>
            </a:r>
            <a:r>
              <a:rPr sz="2400" dirty="0">
                <a:solidFill>
                  <a:srgbClr val="262626"/>
                </a:solidFill>
                <a:latin typeface="Courier New"/>
                <a:cs typeface="Courier New"/>
              </a:rPr>
              <a:t>);</a:t>
            </a:r>
            <a:endParaRPr sz="2400">
              <a:latin typeface="Courier New"/>
              <a:cs typeface="Courier New"/>
            </a:endParaRPr>
          </a:p>
          <a:p>
            <a:pPr>
              <a:lnSpc>
                <a:spcPct val="100000"/>
              </a:lnSpc>
              <a:spcBef>
                <a:spcPts val="20"/>
              </a:spcBef>
            </a:pPr>
            <a:endParaRPr sz="2450">
              <a:latin typeface="Courier New"/>
              <a:cs typeface="Courier New"/>
            </a:endParaRPr>
          </a:p>
          <a:p>
            <a:pPr marL="97155" marR="1859914">
              <a:lnSpc>
                <a:spcPct val="100699"/>
              </a:lnSpc>
              <a:spcBef>
                <a:spcPts val="5"/>
              </a:spcBef>
              <a:tabLst>
                <a:tab pos="829310" algn="l"/>
                <a:tab pos="2109470" algn="l"/>
              </a:tabLst>
            </a:pPr>
            <a:r>
              <a:rPr sz="2400" b="1" dirty="0">
                <a:solidFill>
                  <a:srgbClr val="0F7001"/>
                </a:solidFill>
                <a:latin typeface="Courier New"/>
                <a:cs typeface="Courier New"/>
              </a:rPr>
              <a:t>var	</a:t>
            </a:r>
            <a:r>
              <a:rPr sz="2400" dirty="0">
                <a:solidFill>
                  <a:srgbClr val="262626"/>
                </a:solidFill>
                <a:latin typeface="Courier New"/>
                <a:cs typeface="Courier New"/>
              </a:rPr>
              <a:t>result	</a:t>
            </a:r>
            <a:r>
              <a:rPr sz="2400" dirty="0">
                <a:solidFill>
                  <a:srgbClr val="535353"/>
                </a:solidFill>
                <a:latin typeface="Courier New"/>
                <a:cs typeface="Courier New"/>
              </a:rPr>
              <a:t>=</a:t>
            </a:r>
            <a:r>
              <a:rPr sz="2400" dirty="0">
                <a:solidFill>
                  <a:srgbClr val="262626"/>
                </a:solidFill>
                <a:latin typeface="Courier New"/>
                <a:cs typeface="Courier New"/>
              </a:rPr>
              <a:t>url.parse(</a:t>
            </a:r>
            <a:r>
              <a:rPr sz="2400" dirty="0">
                <a:solidFill>
                  <a:srgbClr val="A90E1A"/>
                </a:solidFill>
                <a:latin typeface="Courier New"/>
                <a:cs typeface="Courier New"/>
              </a:rPr>
              <a:t>'http:// </a:t>
            </a:r>
            <a:r>
              <a:rPr sz="2400" spc="5" dirty="0">
                <a:solidFill>
                  <a:srgbClr val="A90E1A"/>
                </a:solidFill>
                <a:latin typeface="Courier New"/>
                <a:cs typeface="Courier New"/>
              </a:rPr>
              <a:t> </a:t>
            </a:r>
            <a:r>
              <a:rPr sz="2400" spc="-5" dirty="0">
                <a:solidFill>
                  <a:srgbClr val="A90E1A"/>
                </a:solidFill>
                <a:latin typeface="Courier New"/>
                <a:cs typeface="Courier New"/>
              </a:rPr>
              <a:t>user:pass@host.com:8080/p/a/t/h? </a:t>
            </a:r>
            <a:r>
              <a:rPr sz="2400" spc="-1430" dirty="0">
                <a:solidFill>
                  <a:srgbClr val="A90E1A"/>
                </a:solidFill>
                <a:latin typeface="Courier New"/>
                <a:cs typeface="Courier New"/>
              </a:rPr>
              <a:t> </a:t>
            </a:r>
            <a:r>
              <a:rPr sz="2400" spc="-5" dirty="0">
                <a:solidFill>
                  <a:srgbClr val="A90E1A"/>
                </a:solidFill>
                <a:latin typeface="Courier New"/>
                <a:cs typeface="Courier New"/>
              </a:rPr>
              <a:t>query=string#hash'</a:t>
            </a:r>
            <a:r>
              <a:rPr sz="2400" spc="-5" dirty="0">
                <a:solidFill>
                  <a:srgbClr val="262626"/>
                </a:solidFill>
                <a:latin typeface="Courier New"/>
                <a:cs typeface="Courier New"/>
              </a:rPr>
              <a:t>); </a:t>
            </a:r>
            <a:r>
              <a:rPr sz="2400" dirty="0">
                <a:solidFill>
                  <a:srgbClr val="262626"/>
                </a:solidFill>
                <a:latin typeface="Courier New"/>
                <a:cs typeface="Courier New"/>
              </a:rPr>
              <a:t> </a:t>
            </a:r>
            <a:r>
              <a:rPr sz="2400" spc="-5" dirty="0">
                <a:solidFill>
                  <a:srgbClr val="262626"/>
                </a:solidFill>
                <a:latin typeface="Courier New"/>
                <a:cs typeface="Courier New"/>
              </a:rPr>
              <a:t>console.log(result);</a:t>
            </a:r>
            <a:endParaRPr sz="24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8094" y="440573"/>
            <a:ext cx="2219497" cy="906087"/>
          </a:xfrm>
          <a:prstGeom prst="rect">
            <a:avLst/>
          </a:prstGeom>
        </p:spPr>
      </p:pic>
      <p:sp>
        <p:nvSpPr>
          <p:cNvPr id="3" name="object 3"/>
          <p:cNvSpPr txBox="1">
            <a:spLocks noGrp="1"/>
          </p:cNvSpPr>
          <p:nvPr>
            <p:ph type="title"/>
          </p:nvPr>
        </p:nvSpPr>
        <p:spPr>
          <a:xfrm>
            <a:off x="3536512" y="457499"/>
            <a:ext cx="2074545" cy="756920"/>
          </a:xfrm>
          <a:prstGeom prst="rect">
            <a:avLst/>
          </a:prstGeom>
        </p:spPr>
        <p:txBody>
          <a:bodyPr vert="horz" wrap="square" lIns="0" tIns="12700" rIns="0" bIns="0" rtlCol="0">
            <a:spAutoFit/>
          </a:bodyPr>
          <a:lstStyle/>
          <a:p>
            <a:pPr marL="12700">
              <a:lnSpc>
                <a:spcPct val="100000"/>
              </a:lnSpc>
              <a:spcBef>
                <a:spcPts val="100"/>
              </a:spcBef>
            </a:pPr>
            <a:r>
              <a:rPr spc="215" dirty="0"/>
              <a:t>U</a:t>
            </a:r>
            <a:r>
              <a:rPr spc="-210" dirty="0"/>
              <a:t>t</a:t>
            </a:r>
            <a:r>
              <a:rPr spc="-60" dirty="0"/>
              <a:t>i</a:t>
            </a:r>
            <a:r>
              <a:rPr spc="-65" dirty="0"/>
              <a:t>l</a:t>
            </a:r>
            <a:r>
              <a:rPr spc="-75" dirty="0"/>
              <a:t>i</a:t>
            </a:r>
            <a:r>
              <a:rPr spc="-210" dirty="0"/>
              <a:t>t</a:t>
            </a:r>
            <a:r>
              <a:rPr spc="-60" dirty="0"/>
              <a:t>i</a:t>
            </a:r>
            <a:r>
              <a:rPr spc="-175" dirty="0"/>
              <a:t>es</a:t>
            </a:r>
          </a:p>
        </p:txBody>
      </p:sp>
      <p:grpSp>
        <p:nvGrpSpPr>
          <p:cNvPr id="4" name="object 4"/>
          <p:cNvGrpSpPr/>
          <p:nvPr/>
        </p:nvGrpSpPr>
        <p:grpSpPr>
          <a:xfrm>
            <a:off x="681643" y="1882832"/>
            <a:ext cx="7223759" cy="466090"/>
            <a:chOff x="681643" y="1882832"/>
            <a:chExt cx="7223759" cy="466090"/>
          </a:xfrm>
        </p:grpSpPr>
        <p:pic>
          <p:nvPicPr>
            <p:cNvPr id="5" name="object 5"/>
            <p:cNvPicPr/>
            <p:nvPr/>
          </p:nvPicPr>
          <p:blipFill>
            <a:blip r:embed="rId3" cstate="print"/>
            <a:stretch>
              <a:fillRect/>
            </a:stretch>
          </p:blipFill>
          <p:spPr>
            <a:xfrm>
              <a:off x="681643" y="1882832"/>
              <a:ext cx="7223759" cy="465512"/>
            </a:xfrm>
            <a:prstGeom prst="rect">
              <a:avLst/>
            </a:prstGeom>
          </p:spPr>
        </p:pic>
        <p:pic>
          <p:nvPicPr>
            <p:cNvPr id="6" name="object 6"/>
            <p:cNvPicPr/>
            <p:nvPr/>
          </p:nvPicPr>
          <p:blipFill>
            <a:blip r:embed="rId4" cstate="print"/>
            <a:stretch>
              <a:fillRect/>
            </a:stretch>
          </p:blipFill>
          <p:spPr>
            <a:xfrm>
              <a:off x="777239" y="2007994"/>
              <a:ext cx="186266" cy="186266"/>
            </a:xfrm>
            <a:prstGeom prst="rect">
              <a:avLst/>
            </a:prstGeom>
          </p:spPr>
        </p:pic>
      </p:grpSp>
      <p:grpSp>
        <p:nvGrpSpPr>
          <p:cNvPr id="7" name="object 7"/>
          <p:cNvGrpSpPr/>
          <p:nvPr/>
        </p:nvGrpSpPr>
        <p:grpSpPr>
          <a:xfrm>
            <a:off x="679450" y="2710553"/>
            <a:ext cx="7819390" cy="3408679"/>
            <a:chOff x="679450" y="2710553"/>
            <a:chExt cx="7819390" cy="3408679"/>
          </a:xfrm>
        </p:grpSpPr>
        <p:sp>
          <p:nvSpPr>
            <p:cNvPr id="8" name="object 8"/>
            <p:cNvSpPr/>
            <p:nvPr/>
          </p:nvSpPr>
          <p:spPr>
            <a:xfrm>
              <a:off x="685799" y="2716903"/>
              <a:ext cx="7806690" cy="3383279"/>
            </a:xfrm>
            <a:custGeom>
              <a:avLst/>
              <a:gdLst/>
              <a:ahLst/>
              <a:cxnLst/>
              <a:rect l="l" t="t" r="r" b="b"/>
              <a:pathLst>
                <a:path w="7806690" h="3383279">
                  <a:moveTo>
                    <a:pt x="7806100" y="0"/>
                  </a:moveTo>
                  <a:lnTo>
                    <a:pt x="0" y="0"/>
                  </a:lnTo>
                  <a:lnTo>
                    <a:pt x="0" y="3383280"/>
                  </a:lnTo>
                  <a:lnTo>
                    <a:pt x="7806100" y="3383280"/>
                  </a:lnTo>
                  <a:lnTo>
                    <a:pt x="7806100" y="0"/>
                  </a:lnTo>
                  <a:close/>
                </a:path>
              </a:pathLst>
            </a:custGeom>
            <a:solidFill>
              <a:srgbClr val="FFFFFF"/>
            </a:solidFill>
          </p:spPr>
          <p:txBody>
            <a:bodyPr wrap="square" lIns="0" tIns="0" rIns="0" bIns="0" rtlCol="0"/>
            <a:lstStyle/>
            <a:p>
              <a:endParaRPr/>
            </a:p>
          </p:txBody>
        </p:sp>
        <p:sp>
          <p:nvSpPr>
            <p:cNvPr id="9" name="object 9"/>
            <p:cNvSpPr/>
            <p:nvPr/>
          </p:nvSpPr>
          <p:spPr>
            <a:xfrm>
              <a:off x="685799" y="2710553"/>
              <a:ext cx="7806690" cy="3408679"/>
            </a:xfrm>
            <a:custGeom>
              <a:avLst/>
              <a:gdLst/>
              <a:ahLst/>
              <a:cxnLst/>
              <a:rect l="l" t="t" r="r" b="b"/>
              <a:pathLst>
                <a:path w="7806690" h="3408679">
                  <a:moveTo>
                    <a:pt x="0" y="0"/>
                  </a:moveTo>
                  <a:lnTo>
                    <a:pt x="0" y="3408679"/>
                  </a:lnTo>
                </a:path>
                <a:path w="7806690" h="3408679">
                  <a:moveTo>
                    <a:pt x="7806100" y="0"/>
                  </a:moveTo>
                  <a:lnTo>
                    <a:pt x="7806100" y="3408679"/>
                  </a:lnTo>
                </a:path>
              </a:pathLst>
            </a:custGeom>
            <a:ln w="12699">
              <a:solidFill>
                <a:srgbClr val="FFFFFF"/>
              </a:solidFill>
            </a:ln>
          </p:spPr>
          <p:txBody>
            <a:bodyPr wrap="square" lIns="0" tIns="0" rIns="0" bIns="0" rtlCol="0"/>
            <a:lstStyle/>
            <a:p>
              <a:endParaRPr/>
            </a:p>
          </p:txBody>
        </p:sp>
        <p:sp>
          <p:nvSpPr>
            <p:cNvPr id="10" name="object 10"/>
            <p:cNvSpPr/>
            <p:nvPr/>
          </p:nvSpPr>
          <p:spPr>
            <a:xfrm>
              <a:off x="679450" y="2710553"/>
              <a:ext cx="7819390" cy="12700"/>
            </a:xfrm>
            <a:custGeom>
              <a:avLst/>
              <a:gdLst/>
              <a:ahLst/>
              <a:cxnLst/>
              <a:rect l="l" t="t" r="r" b="b"/>
              <a:pathLst>
                <a:path w="7819390" h="12700">
                  <a:moveTo>
                    <a:pt x="0" y="0"/>
                  </a:moveTo>
                  <a:lnTo>
                    <a:pt x="7818800" y="0"/>
                  </a:lnTo>
                  <a:lnTo>
                    <a:pt x="7818800" y="12699"/>
                  </a:lnTo>
                  <a:lnTo>
                    <a:pt x="0" y="12699"/>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679450" y="6100183"/>
              <a:ext cx="7819390" cy="0"/>
            </a:xfrm>
            <a:custGeom>
              <a:avLst/>
              <a:gdLst/>
              <a:ahLst/>
              <a:cxnLst/>
              <a:rect l="l" t="t" r="r" b="b"/>
              <a:pathLst>
                <a:path w="7819390">
                  <a:moveTo>
                    <a:pt x="0" y="0"/>
                  </a:moveTo>
                  <a:lnTo>
                    <a:pt x="7818800" y="0"/>
                  </a:lnTo>
                </a:path>
              </a:pathLst>
            </a:custGeom>
            <a:ln w="38099">
              <a:solidFill>
                <a:srgbClr val="FFFFFF"/>
              </a:solidFill>
            </a:ln>
          </p:spPr>
          <p:txBody>
            <a:bodyPr wrap="square" lIns="0" tIns="0" rIns="0" bIns="0" rtlCol="0"/>
            <a:lstStyle/>
            <a:p>
              <a:endParaRPr/>
            </a:p>
          </p:txBody>
        </p:sp>
      </p:grpSp>
      <p:sp>
        <p:nvSpPr>
          <p:cNvPr id="12" name="object 12"/>
          <p:cNvSpPr txBox="1"/>
          <p:nvPr/>
        </p:nvSpPr>
        <p:spPr>
          <a:xfrm>
            <a:off x="764539" y="1902161"/>
            <a:ext cx="7089140" cy="4157979"/>
          </a:xfrm>
          <a:prstGeom prst="rect">
            <a:avLst/>
          </a:prstGeom>
        </p:spPr>
        <p:txBody>
          <a:bodyPr vert="horz" wrap="square" lIns="0" tIns="12700" rIns="0" bIns="0" rtlCol="0">
            <a:spAutoFit/>
          </a:bodyPr>
          <a:lstStyle/>
          <a:p>
            <a:pPr marL="355600">
              <a:lnSpc>
                <a:spcPct val="100000"/>
              </a:lnSpc>
              <a:spcBef>
                <a:spcPts val="100"/>
              </a:spcBef>
            </a:pPr>
            <a:r>
              <a:rPr sz="2200" spc="-25" dirty="0">
                <a:solidFill>
                  <a:srgbClr val="FFFFFF"/>
                </a:solidFill>
                <a:latin typeface="Georgia"/>
                <a:cs typeface="Georgia"/>
              </a:rPr>
              <a:t>Utility</a:t>
            </a:r>
            <a:r>
              <a:rPr sz="2200" spc="30" dirty="0">
                <a:solidFill>
                  <a:srgbClr val="FFFFFF"/>
                </a:solidFill>
                <a:latin typeface="Georgia"/>
                <a:cs typeface="Georgia"/>
              </a:rPr>
              <a:t> </a:t>
            </a:r>
            <a:r>
              <a:rPr sz="2200" spc="-30" dirty="0">
                <a:solidFill>
                  <a:srgbClr val="FFFFFF"/>
                </a:solidFill>
                <a:latin typeface="Georgia"/>
                <a:cs typeface="Georgia"/>
              </a:rPr>
              <a:t>Library</a:t>
            </a:r>
            <a:r>
              <a:rPr sz="2200" spc="35" dirty="0">
                <a:solidFill>
                  <a:srgbClr val="FFFFFF"/>
                </a:solidFill>
                <a:latin typeface="Georgia"/>
                <a:cs typeface="Georgia"/>
              </a:rPr>
              <a:t> </a:t>
            </a:r>
            <a:r>
              <a:rPr sz="2200" spc="-65" dirty="0">
                <a:solidFill>
                  <a:srgbClr val="FFFFFF"/>
                </a:solidFill>
                <a:latin typeface="Georgia"/>
                <a:cs typeface="Georgia"/>
              </a:rPr>
              <a:t>help</a:t>
            </a:r>
            <a:r>
              <a:rPr sz="2200" spc="25" dirty="0">
                <a:solidFill>
                  <a:srgbClr val="FFFFFF"/>
                </a:solidFill>
                <a:latin typeface="Georgia"/>
                <a:cs typeface="Georgia"/>
              </a:rPr>
              <a:t> </a:t>
            </a:r>
            <a:r>
              <a:rPr sz="2200" spc="-70" dirty="0">
                <a:solidFill>
                  <a:srgbClr val="FFFFFF"/>
                </a:solidFill>
                <a:latin typeface="Georgia"/>
                <a:cs typeface="Georgia"/>
              </a:rPr>
              <a:t>convert</a:t>
            </a:r>
            <a:r>
              <a:rPr sz="2200" spc="35" dirty="0">
                <a:solidFill>
                  <a:srgbClr val="FFFFFF"/>
                </a:solidFill>
                <a:latin typeface="Georgia"/>
                <a:cs typeface="Georgia"/>
              </a:rPr>
              <a:t> </a:t>
            </a:r>
            <a:r>
              <a:rPr sz="2200" spc="-65" dirty="0">
                <a:solidFill>
                  <a:srgbClr val="FFFFFF"/>
                </a:solidFill>
                <a:latin typeface="Georgia"/>
                <a:cs typeface="Georgia"/>
              </a:rPr>
              <a:t>and</a:t>
            </a:r>
            <a:r>
              <a:rPr sz="2200" spc="35" dirty="0">
                <a:solidFill>
                  <a:srgbClr val="FFFFFF"/>
                </a:solidFill>
                <a:latin typeface="Georgia"/>
                <a:cs typeface="Georgia"/>
              </a:rPr>
              <a:t> </a:t>
            </a:r>
            <a:r>
              <a:rPr sz="2200" spc="-55" dirty="0">
                <a:solidFill>
                  <a:srgbClr val="FFFFFF"/>
                </a:solidFill>
                <a:latin typeface="Georgia"/>
                <a:cs typeface="Georgia"/>
              </a:rPr>
              <a:t>validate</a:t>
            </a:r>
            <a:r>
              <a:rPr sz="2200" spc="30" dirty="0">
                <a:solidFill>
                  <a:srgbClr val="FFFFFF"/>
                </a:solidFill>
                <a:latin typeface="Georgia"/>
                <a:cs typeface="Georgia"/>
              </a:rPr>
              <a:t> </a:t>
            </a:r>
            <a:r>
              <a:rPr sz="2200" spc="-60" dirty="0">
                <a:solidFill>
                  <a:srgbClr val="FFFFFF"/>
                </a:solidFill>
                <a:latin typeface="Georgia"/>
                <a:cs typeface="Georgia"/>
              </a:rPr>
              <a:t>format</a:t>
            </a:r>
            <a:r>
              <a:rPr sz="2200" spc="35" dirty="0">
                <a:solidFill>
                  <a:srgbClr val="FFFFFF"/>
                </a:solidFill>
                <a:latin typeface="Georgia"/>
                <a:cs typeface="Georgia"/>
              </a:rPr>
              <a:t> </a:t>
            </a:r>
            <a:r>
              <a:rPr sz="2200" spc="-25" dirty="0">
                <a:solidFill>
                  <a:srgbClr val="FFFFFF"/>
                </a:solidFill>
                <a:latin typeface="Georgia"/>
                <a:cs typeface="Georgia"/>
              </a:rPr>
              <a:t>of</a:t>
            </a:r>
            <a:r>
              <a:rPr sz="2200" spc="265" dirty="0">
                <a:solidFill>
                  <a:srgbClr val="FFFFFF"/>
                </a:solidFill>
                <a:latin typeface="Georgia"/>
                <a:cs typeface="Georgia"/>
              </a:rPr>
              <a:t> </a:t>
            </a:r>
            <a:r>
              <a:rPr sz="2200" spc="-55" dirty="0">
                <a:solidFill>
                  <a:srgbClr val="FFFFFF"/>
                </a:solidFill>
                <a:latin typeface="Georgia"/>
                <a:cs typeface="Georgia"/>
              </a:rPr>
              <a:t>value.</a:t>
            </a:r>
            <a:endParaRPr sz="2200">
              <a:latin typeface="Georgia"/>
              <a:cs typeface="Georgia"/>
            </a:endParaRPr>
          </a:p>
          <a:p>
            <a:pPr>
              <a:lnSpc>
                <a:spcPct val="100000"/>
              </a:lnSpc>
              <a:spcBef>
                <a:spcPts val="45"/>
              </a:spcBef>
            </a:pPr>
            <a:endParaRPr sz="3550">
              <a:latin typeface="Georgia"/>
              <a:cs typeface="Georgia"/>
            </a:endParaRPr>
          </a:p>
          <a:p>
            <a:pPr marL="12700" marR="71755">
              <a:lnSpc>
                <a:spcPct val="97900"/>
              </a:lnSpc>
              <a:tabLst>
                <a:tab pos="561340" algn="l"/>
                <a:tab pos="1384300" algn="l"/>
                <a:tab pos="1658620" algn="l"/>
                <a:tab pos="4539615" algn="l"/>
                <a:tab pos="4813935" algn="l"/>
                <a:tab pos="5499735" algn="l"/>
                <a:tab pos="5911215" algn="l"/>
              </a:tabLst>
            </a:pPr>
            <a:r>
              <a:rPr sz="1800" b="1" dirty="0">
                <a:solidFill>
                  <a:srgbClr val="0F7001"/>
                </a:solidFill>
                <a:latin typeface="Courier New"/>
                <a:cs typeface="Courier New"/>
              </a:rPr>
              <a:t>var	</a:t>
            </a:r>
            <a:r>
              <a:rPr sz="1800" dirty="0">
                <a:solidFill>
                  <a:srgbClr val="262626"/>
                </a:solidFill>
                <a:latin typeface="Courier New"/>
                <a:cs typeface="Courier New"/>
              </a:rPr>
              <a:t>util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'util'</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console.log(util.format(</a:t>
            </a:r>
            <a:r>
              <a:rPr sz="1800" dirty="0">
                <a:solidFill>
                  <a:srgbClr val="A90E1A"/>
                </a:solidFill>
                <a:latin typeface="Courier New"/>
                <a:cs typeface="Courier New"/>
              </a:rPr>
              <a:t>'%s:%s'</a:t>
            </a:r>
            <a:r>
              <a:rPr sz="1800" dirty="0">
                <a:solidFill>
                  <a:srgbClr val="262626"/>
                </a:solidFill>
                <a:latin typeface="Courier New"/>
                <a:cs typeface="Courier New"/>
              </a:rPr>
              <a:t>,	</a:t>
            </a:r>
            <a:r>
              <a:rPr sz="1800" dirty="0">
                <a:solidFill>
                  <a:srgbClr val="A90E1A"/>
                </a:solidFill>
                <a:latin typeface="Courier New"/>
                <a:cs typeface="Courier New"/>
              </a:rPr>
              <a:t>'foo'</a:t>
            </a:r>
            <a:r>
              <a:rPr sz="1800" dirty="0">
                <a:solidFill>
                  <a:srgbClr val="262626"/>
                </a:solidFill>
                <a:latin typeface="Courier New"/>
                <a:cs typeface="Courier New"/>
              </a:rPr>
              <a:t>,	</a:t>
            </a:r>
            <a:r>
              <a:rPr sz="1800" dirty="0">
                <a:solidFill>
                  <a:srgbClr val="A90E1A"/>
                </a:solidFill>
                <a:latin typeface="Courier New"/>
                <a:cs typeface="Courier New"/>
              </a:rPr>
              <a:t>'bar'</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spc="-5" dirty="0">
                <a:solidFill>
                  <a:srgbClr val="A90E1A"/>
                </a:solidFill>
                <a:latin typeface="Courier New"/>
                <a:cs typeface="Courier New"/>
              </a:rPr>
              <a:t>'baz'</a:t>
            </a:r>
            <a:r>
              <a:rPr sz="1800" spc="-5" dirty="0">
                <a:solidFill>
                  <a:srgbClr val="262626"/>
                </a:solidFill>
                <a:latin typeface="Courier New"/>
                <a:cs typeface="Courier New"/>
              </a:rPr>
              <a:t>)); </a:t>
            </a:r>
            <a:r>
              <a:rPr sz="1850" i="1" spc="-35" dirty="0">
                <a:solidFill>
                  <a:srgbClr val="336E6D"/>
                </a:solidFill>
                <a:latin typeface="Courier New"/>
                <a:cs typeface="Courier New"/>
              </a:rPr>
              <a:t>// </a:t>
            </a:r>
            <a:r>
              <a:rPr sz="1850" i="1" spc="-30" dirty="0">
                <a:solidFill>
                  <a:srgbClr val="336E6D"/>
                </a:solidFill>
                <a:latin typeface="Courier New"/>
                <a:cs typeface="Courier New"/>
              </a:rPr>
              <a:t>'foo:bar baz' </a:t>
            </a:r>
            <a:r>
              <a:rPr sz="1850" i="1" spc="-25" dirty="0">
                <a:solidFill>
                  <a:srgbClr val="336E6D"/>
                </a:solidFill>
                <a:latin typeface="Courier New"/>
                <a:cs typeface="Courier New"/>
              </a:rPr>
              <a:t> </a:t>
            </a:r>
            <a:r>
              <a:rPr sz="1800" dirty="0">
                <a:solidFill>
                  <a:srgbClr val="262626"/>
                </a:solidFill>
                <a:latin typeface="Courier New"/>
                <a:cs typeface="Courier New"/>
              </a:rPr>
              <a:t>console.log(util.format(</a:t>
            </a:r>
            <a:r>
              <a:rPr sz="1800" dirty="0">
                <a:solidFill>
                  <a:srgbClr val="A90E1A"/>
                </a:solidFill>
                <a:latin typeface="Courier New"/>
                <a:cs typeface="Courier New"/>
              </a:rPr>
              <a:t>'{%j:%j}'</a:t>
            </a:r>
            <a:r>
              <a:rPr sz="1800" dirty="0">
                <a:solidFill>
                  <a:srgbClr val="262626"/>
                </a:solidFill>
                <a:latin typeface="Courier New"/>
                <a:cs typeface="Courier New"/>
              </a:rPr>
              <a:t>,	</a:t>
            </a:r>
            <a:r>
              <a:rPr sz="1800" dirty="0">
                <a:solidFill>
                  <a:srgbClr val="A90E1A"/>
                </a:solidFill>
                <a:latin typeface="Courier New"/>
                <a:cs typeface="Courier New"/>
              </a:rPr>
              <a:t>'name'</a:t>
            </a:r>
            <a:r>
              <a:rPr sz="1800" dirty="0">
                <a:solidFill>
                  <a:srgbClr val="262626"/>
                </a:solidFill>
                <a:latin typeface="Courier New"/>
                <a:cs typeface="Courier New"/>
              </a:rPr>
              <a:t>,	</a:t>
            </a:r>
            <a:r>
              <a:rPr sz="1800" dirty="0">
                <a:solidFill>
                  <a:srgbClr val="A90E1A"/>
                </a:solidFill>
                <a:latin typeface="Courier New"/>
                <a:cs typeface="Courier New"/>
              </a:rPr>
              <a:t>'pup'</a:t>
            </a:r>
            <a:r>
              <a:rPr sz="1800" spc="-5" dirty="0">
                <a:solidFill>
                  <a:srgbClr val="262626"/>
                </a:solidFill>
                <a:latin typeface="Courier New"/>
                <a:cs typeface="Courier New"/>
              </a:rPr>
              <a:t>));</a:t>
            </a:r>
            <a:endParaRPr sz="1800">
              <a:latin typeface="Courier New"/>
              <a:cs typeface="Courier New"/>
            </a:endParaRPr>
          </a:p>
          <a:p>
            <a:pPr marL="12700" marR="1169035">
              <a:lnSpc>
                <a:spcPts val="2100"/>
              </a:lnSpc>
              <a:spcBef>
                <a:spcPts val="160"/>
              </a:spcBef>
              <a:tabLst>
                <a:tab pos="4127500" algn="l"/>
                <a:tab pos="4539615" algn="l"/>
              </a:tabLst>
            </a:pPr>
            <a:r>
              <a:rPr sz="1800" dirty="0">
                <a:solidFill>
                  <a:srgbClr val="262626"/>
                </a:solidFill>
                <a:latin typeface="Courier New"/>
                <a:cs typeface="Courier New"/>
              </a:rPr>
              <a:t>console.log(util.format(</a:t>
            </a:r>
            <a:r>
              <a:rPr sz="1800" dirty="0">
                <a:solidFill>
                  <a:srgbClr val="A90E1A"/>
                </a:solidFill>
                <a:latin typeface="Courier New"/>
                <a:cs typeface="Courier New"/>
              </a:rPr>
              <a:t>'%d'</a:t>
            </a:r>
            <a:r>
              <a:rPr sz="1800" dirty="0">
                <a:solidFill>
                  <a:srgbClr val="262626"/>
                </a:solidFill>
                <a:latin typeface="Courier New"/>
                <a:cs typeface="Courier New"/>
              </a:rPr>
              <a:t>,	</a:t>
            </a:r>
            <a:r>
              <a:rPr sz="1800" dirty="0">
                <a:solidFill>
                  <a:srgbClr val="535353"/>
                </a:solidFill>
                <a:latin typeface="Courier New"/>
                <a:cs typeface="Courier New"/>
              </a:rPr>
              <a:t>1</a:t>
            </a:r>
            <a:r>
              <a:rPr sz="1800" dirty="0">
                <a:solidFill>
                  <a:srgbClr val="262626"/>
                </a:solidFill>
                <a:latin typeface="Courier New"/>
                <a:cs typeface="Courier New"/>
              </a:rPr>
              <a:t>,	</a:t>
            </a:r>
            <a:r>
              <a:rPr sz="1800" dirty="0">
                <a:solidFill>
                  <a:srgbClr val="535353"/>
                </a:solidFill>
                <a:latin typeface="Courier New"/>
                <a:cs typeface="Courier New"/>
              </a:rPr>
              <a:t>2</a:t>
            </a:r>
            <a:r>
              <a:rPr sz="1800" dirty="0">
                <a:solidFill>
                  <a:srgbClr val="262626"/>
                </a:solidFill>
                <a:latin typeface="Courier New"/>
                <a:cs typeface="Courier New"/>
              </a:rPr>
              <a:t>,</a:t>
            </a:r>
            <a:r>
              <a:rPr sz="1800" dirty="0">
                <a:solidFill>
                  <a:srgbClr val="535353"/>
                </a:solidFill>
                <a:latin typeface="Courier New"/>
                <a:cs typeface="Courier New"/>
              </a:rPr>
              <a:t>3</a:t>
            </a:r>
            <a:r>
              <a:rPr sz="1800" dirty="0">
                <a:solidFill>
                  <a:srgbClr val="262626"/>
                </a:solidFill>
                <a:latin typeface="Courier New"/>
                <a:cs typeface="Courier New"/>
              </a:rPr>
              <a:t>,</a:t>
            </a:r>
            <a:r>
              <a:rPr sz="1800" dirty="0">
                <a:solidFill>
                  <a:srgbClr val="A90E1A"/>
                </a:solidFill>
                <a:latin typeface="Courier New"/>
                <a:cs typeface="Courier New"/>
              </a:rPr>
              <a:t>"4"</a:t>
            </a:r>
            <a:r>
              <a:rPr sz="1800" spc="-5" dirty="0">
                <a:solidFill>
                  <a:srgbClr val="262626"/>
                </a:solidFill>
                <a:latin typeface="Courier New"/>
                <a:cs typeface="Courier New"/>
              </a:rPr>
              <a:t>));  util.debug(</a:t>
            </a:r>
            <a:r>
              <a:rPr sz="1800" spc="-5" dirty="0">
                <a:solidFill>
                  <a:srgbClr val="A90E1A"/>
                </a:solidFill>
                <a:latin typeface="Courier New"/>
                <a:cs typeface="Courier New"/>
              </a:rPr>
              <a:t>'message</a:t>
            </a:r>
            <a:r>
              <a:rPr sz="1800" spc="-10" dirty="0">
                <a:solidFill>
                  <a:srgbClr val="A90E1A"/>
                </a:solidFill>
                <a:latin typeface="Courier New"/>
                <a:cs typeface="Courier New"/>
              </a:rPr>
              <a:t> </a:t>
            </a:r>
            <a:r>
              <a:rPr sz="1800" spc="-5" dirty="0">
                <a:solidFill>
                  <a:srgbClr val="A90E1A"/>
                </a:solidFill>
                <a:latin typeface="Courier New"/>
                <a:cs typeface="Courier New"/>
              </a:rPr>
              <a:t>on </a:t>
            </a:r>
            <a:r>
              <a:rPr sz="1800" dirty="0">
                <a:solidFill>
                  <a:srgbClr val="A90E1A"/>
                </a:solidFill>
                <a:latin typeface="Courier New"/>
                <a:cs typeface="Courier New"/>
              </a:rPr>
              <a:t>stderr'</a:t>
            </a:r>
            <a:r>
              <a:rPr sz="1800" dirty="0">
                <a:solidFill>
                  <a:srgbClr val="262626"/>
                </a:solidFill>
                <a:latin typeface="Courier New"/>
                <a:cs typeface="Courier New"/>
              </a:rPr>
              <a:t>);</a:t>
            </a:r>
            <a:endParaRPr sz="1800">
              <a:latin typeface="Courier New"/>
              <a:cs typeface="Courier New"/>
            </a:endParaRPr>
          </a:p>
          <a:p>
            <a:pPr>
              <a:lnSpc>
                <a:spcPct val="100000"/>
              </a:lnSpc>
              <a:spcBef>
                <a:spcPts val="40"/>
              </a:spcBef>
            </a:pPr>
            <a:endParaRPr sz="1900">
              <a:latin typeface="Courier New"/>
              <a:cs typeface="Courier New"/>
            </a:endParaRPr>
          </a:p>
          <a:p>
            <a:pPr marL="12700" marR="1993264">
              <a:lnSpc>
                <a:spcPct val="99500"/>
              </a:lnSpc>
              <a:tabLst>
                <a:tab pos="3990340" algn="l"/>
              </a:tabLst>
            </a:pPr>
            <a:r>
              <a:rPr sz="1800" dirty="0">
                <a:solidFill>
                  <a:srgbClr val="262626"/>
                </a:solidFill>
                <a:latin typeface="Courier New"/>
                <a:cs typeface="Courier New"/>
              </a:rPr>
              <a:t>console.log(util.isArray([])); </a:t>
            </a:r>
            <a:r>
              <a:rPr sz="1800" spc="5" dirty="0">
                <a:solidFill>
                  <a:srgbClr val="262626"/>
                </a:solidFill>
                <a:latin typeface="Courier New"/>
                <a:cs typeface="Courier New"/>
              </a:rPr>
              <a:t> </a:t>
            </a:r>
            <a:r>
              <a:rPr sz="1800" dirty="0">
                <a:solidFill>
                  <a:srgbClr val="262626"/>
                </a:solidFill>
                <a:latin typeface="Courier New"/>
                <a:cs typeface="Courier New"/>
              </a:rPr>
              <a:t>console.log(util.isArray(</a:t>
            </a:r>
            <a:r>
              <a:rPr sz="1800" b="1" dirty="0">
                <a:solidFill>
                  <a:srgbClr val="0F7001"/>
                </a:solidFill>
                <a:latin typeface="Courier New"/>
                <a:cs typeface="Courier New"/>
              </a:rPr>
              <a:t>new	</a:t>
            </a:r>
            <a:r>
              <a:rPr sz="1800" dirty="0">
                <a:solidFill>
                  <a:srgbClr val="0F7001"/>
                </a:solidFill>
                <a:latin typeface="Courier New"/>
                <a:cs typeface="Courier New"/>
              </a:rPr>
              <a:t>Array</a:t>
            </a:r>
            <a:r>
              <a:rPr sz="1800" dirty="0">
                <a:solidFill>
                  <a:srgbClr val="262626"/>
                </a:solidFill>
                <a:latin typeface="Courier New"/>
                <a:cs typeface="Courier New"/>
              </a:rPr>
              <a:t>));  util.print(util.isArray({}));</a:t>
            </a:r>
            <a:endParaRPr sz="1800">
              <a:latin typeface="Courier New"/>
              <a:cs typeface="Courier New"/>
            </a:endParaRPr>
          </a:p>
          <a:p>
            <a:pPr>
              <a:lnSpc>
                <a:spcPct val="100000"/>
              </a:lnSpc>
              <a:spcBef>
                <a:spcPts val="40"/>
              </a:spcBef>
            </a:pPr>
            <a:endParaRPr sz="1850">
              <a:latin typeface="Courier New"/>
              <a:cs typeface="Courier New"/>
            </a:endParaRPr>
          </a:p>
          <a:p>
            <a:pPr marL="12700">
              <a:lnSpc>
                <a:spcPct val="100000"/>
              </a:lnSpc>
              <a:spcBef>
                <a:spcPts val="5"/>
              </a:spcBef>
              <a:tabLst>
                <a:tab pos="3441700" algn="l"/>
              </a:tabLst>
            </a:pPr>
            <a:r>
              <a:rPr sz="1800" dirty="0">
                <a:solidFill>
                  <a:srgbClr val="262626"/>
                </a:solidFill>
                <a:latin typeface="Courier New"/>
                <a:cs typeface="Courier New"/>
              </a:rPr>
              <a:t>util.log(util.isDate(</a:t>
            </a:r>
            <a:r>
              <a:rPr sz="1800" b="1" dirty="0">
                <a:solidFill>
                  <a:srgbClr val="0F7001"/>
                </a:solidFill>
                <a:latin typeface="Courier New"/>
                <a:cs typeface="Courier New"/>
              </a:rPr>
              <a:t>new	</a:t>
            </a:r>
            <a:r>
              <a:rPr sz="1800" dirty="0">
                <a:solidFill>
                  <a:srgbClr val="0F7001"/>
                </a:solidFill>
                <a:latin typeface="Courier New"/>
                <a:cs typeface="Courier New"/>
              </a:rPr>
              <a:t>Date</a:t>
            </a:r>
            <a:r>
              <a:rPr sz="1800" dirty="0">
                <a:solidFill>
                  <a:srgbClr val="262626"/>
                </a:solidFill>
                <a:latin typeface="Courier New"/>
                <a:cs typeface="Courier New"/>
              </a:rPr>
              <a:t>()));</a:t>
            </a:r>
            <a:endParaRPr sz="1800">
              <a:latin typeface="Courier New"/>
              <a:cs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77392" y="440573"/>
            <a:ext cx="997527" cy="906087"/>
          </a:xfrm>
          <a:prstGeom prst="rect">
            <a:avLst/>
          </a:prstGeom>
        </p:spPr>
      </p:pic>
      <p:sp>
        <p:nvSpPr>
          <p:cNvPr id="3" name="object 3"/>
          <p:cNvSpPr txBox="1">
            <a:spLocks noGrp="1"/>
          </p:cNvSpPr>
          <p:nvPr>
            <p:ph type="title"/>
          </p:nvPr>
        </p:nvSpPr>
        <p:spPr>
          <a:xfrm>
            <a:off x="4151322" y="457499"/>
            <a:ext cx="845185" cy="756920"/>
          </a:xfrm>
          <a:prstGeom prst="rect">
            <a:avLst/>
          </a:prstGeom>
        </p:spPr>
        <p:txBody>
          <a:bodyPr vert="horz" wrap="square" lIns="0" tIns="12700" rIns="0" bIns="0" rtlCol="0">
            <a:spAutoFit/>
          </a:bodyPr>
          <a:lstStyle/>
          <a:p>
            <a:pPr marL="12700">
              <a:lnSpc>
                <a:spcPct val="100000"/>
              </a:lnSpc>
              <a:spcBef>
                <a:spcPts val="100"/>
              </a:spcBef>
            </a:pPr>
            <a:r>
              <a:rPr spc="-80" dirty="0"/>
              <a:t>vm</a:t>
            </a:r>
          </a:p>
        </p:txBody>
      </p:sp>
      <p:grpSp>
        <p:nvGrpSpPr>
          <p:cNvPr id="4" name="object 4"/>
          <p:cNvGrpSpPr/>
          <p:nvPr/>
        </p:nvGrpSpPr>
        <p:grpSpPr>
          <a:xfrm>
            <a:off x="681643" y="1882832"/>
            <a:ext cx="7606665" cy="2140585"/>
            <a:chOff x="681643" y="1882832"/>
            <a:chExt cx="7606665" cy="2140585"/>
          </a:xfrm>
        </p:grpSpPr>
        <p:pic>
          <p:nvPicPr>
            <p:cNvPr id="5" name="object 5"/>
            <p:cNvPicPr/>
            <p:nvPr/>
          </p:nvPicPr>
          <p:blipFill>
            <a:blip r:embed="rId3" cstate="print"/>
            <a:stretch>
              <a:fillRect/>
            </a:stretch>
          </p:blipFill>
          <p:spPr>
            <a:xfrm>
              <a:off x="681643" y="1882832"/>
              <a:ext cx="7493923" cy="465512"/>
            </a:xfrm>
            <a:prstGeom prst="rect">
              <a:avLst/>
            </a:prstGeom>
          </p:spPr>
        </p:pic>
        <p:pic>
          <p:nvPicPr>
            <p:cNvPr id="6" name="object 6"/>
            <p:cNvPicPr/>
            <p:nvPr/>
          </p:nvPicPr>
          <p:blipFill>
            <a:blip r:embed="rId4" cstate="print"/>
            <a:stretch>
              <a:fillRect/>
            </a:stretch>
          </p:blipFill>
          <p:spPr>
            <a:xfrm>
              <a:off x="1026621" y="2215341"/>
              <a:ext cx="7261166" cy="461356"/>
            </a:xfrm>
            <a:prstGeom prst="rect">
              <a:avLst/>
            </a:prstGeom>
          </p:spPr>
        </p:pic>
        <p:pic>
          <p:nvPicPr>
            <p:cNvPr id="7" name="object 7"/>
            <p:cNvPicPr/>
            <p:nvPr/>
          </p:nvPicPr>
          <p:blipFill>
            <a:blip r:embed="rId5" cstate="print"/>
            <a:stretch>
              <a:fillRect/>
            </a:stretch>
          </p:blipFill>
          <p:spPr>
            <a:xfrm>
              <a:off x="1030778" y="2543693"/>
              <a:ext cx="6646025" cy="465512"/>
            </a:xfrm>
            <a:prstGeom prst="rect">
              <a:avLst/>
            </a:prstGeom>
          </p:spPr>
        </p:pic>
        <p:pic>
          <p:nvPicPr>
            <p:cNvPr id="8" name="object 8"/>
            <p:cNvPicPr/>
            <p:nvPr/>
          </p:nvPicPr>
          <p:blipFill>
            <a:blip r:embed="rId6" cstate="print"/>
            <a:stretch>
              <a:fillRect/>
            </a:stretch>
          </p:blipFill>
          <p:spPr>
            <a:xfrm>
              <a:off x="1030778" y="2888672"/>
              <a:ext cx="6658494" cy="461356"/>
            </a:xfrm>
            <a:prstGeom prst="rect">
              <a:avLst/>
            </a:prstGeom>
          </p:spPr>
        </p:pic>
        <p:pic>
          <p:nvPicPr>
            <p:cNvPr id="9" name="object 9"/>
            <p:cNvPicPr/>
            <p:nvPr/>
          </p:nvPicPr>
          <p:blipFill>
            <a:blip r:embed="rId7" cstate="print"/>
            <a:stretch>
              <a:fillRect/>
            </a:stretch>
          </p:blipFill>
          <p:spPr>
            <a:xfrm>
              <a:off x="1026621" y="3217025"/>
              <a:ext cx="7198822" cy="465512"/>
            </a:xfrm>
            <a:prstGeom prst="rect">
              <a:avLst/>
            </a:prstGeom>
          </p:spPr>
        </p:pic>
        <p:pic>
          <p:nvPicPr>
            <p:cNvPr id="10" name="object 10"/>
            <p:cNvPicPr/>
            <p:nvPr/>
          </p:nvPicPr>
          <p:blipFill>
            <a:blip r:embed="rId8" cstate="print"/>
            <a:stretch>
              <a:fillRect/>
            </a:stretch>
          </p:blipFill>
          <p:spPr>
            <a:xfrm>
              <a:off x="1047403" y="3562003"/>
              <a:ext cx="743988" cy="461356"/>
            </a:xfrm>
            <a:prstGeom prst="rect">
              <a:avLst/>
            </a:prstGeom>
          </p:spPr>
        </p:pic>
        <p:pic>
          <p:nvPicPr>
            <p:cNvPr id="11" name="object 11"/>
            <p:cNvPicPr/>
            <p:nvPr/>
          </p:nvPicPr>
          <p:blipFill>
            <a:blip r:embed="rId9" cstate="print"/>
            <a:stretch>
              <a:fillRect/>
            </a:stretch>
          </p:blipFill>
          <p:spPr>
            <a:xfrm>
              <a:off x="777239" y="2007994"/>
              <a:ext cx="186266" cy="186266"/>
            </a:xfrm>
            <a:prstGeom prst="rect">
              <a:avLst/>
            </a:prstGeom>
          </p:spPr>
        </p:pic>
      </p:grpSp>
      <p:sp>
        <p:nvSpPr>
          <p:cNvPr id="12" name="object 12"/>
          <p:cNvSpPr txBox="1"/>
          <p:nvPr/>
        </p:nvSpPr>
        <p:spPr>
          <a:xfrm>
            <a:off x="1107439" y="1902161"/>
            <a:ext cx="7093584" cy="2037080"/>
          </a:xfrm>
          <a:prstGeom prst="rect">
            <a:avLst/>
          </a:prstGeom>
        </p:spPr>
        <p:txBody>
          <a:bodyPr vert="horz" wrap="square" lIns="0" tIns="12700" rIns="0" bIns="0" rtlCol="0">
            <a:spAutoFit/>
          </a:bodyPr>
          <a:lstStyle/>
          <a:p>
            <a:pPr marL="12700" marR="5080">
              <a:lnSpc>
                <a:spcPct val="100000"/>
              </a:lnSpc>
              <a:spcBef>
                <a:spcPts val="100"/>
              </a:spcBef>
            </a:pPr>
            <a:r>
              <a:rPr sz="2200" spc="-75" dirty="0">
                <a:solidFill>
                  <a:srgbClr val="FFFFFF"/>
                </a:solidFill>
                <a:latin typeface="Georgia"/>
                <a:cs typeface="Georgia"/>
              </a:rPr>
              <a:t>In</a:t>
            </a:r>
            <a:r>
              <a:rPr sz="2200" spc="30" dirty="0">
                <a:solidFill>
                  <a:srgbClr val="FFFFFF"/>
                </a:solidFill>
                <a:latin typeface="Georgia"/>
                <a:cs typeface="Georgia"/>
              </a:rPr>
              <a:t> </a:t>
            </a:r>
            <a:r>
              <a:rPr sz="2200" spc="-50" dirty="0">
                <a:solidFill>
                  <a:srgbClr val="FFFFFF"/>
                </a:solidFill>
                <a:latin typeface="Georgia"/>
                <a:cs typeface="Georgia"/>
              </a:rPr>
              <a:t>computing,</a:t>
            </a:r>
            <a:r>
              <a:rPr sz="2200" spc="35"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50" dirty="0">
                <a:solidFill>
                  <a:srgbClr val="FFFFFF"/>
                </a:solidFill>
                <a:latin typeface="Georgia"/>
                <a:cs typeface="Georgia"/>
              </a:rPr>
              <a:t>virtual</a:t>
            </a:r>
            <a:r>
              <a:rPr sz="2200" spc="30" dirty="0">
                <a:solidFill>
                  <a:srgbClr val="FFFFFF"/>
                </a:solidFill>
                <a:latin typeface="Georgia"/>
                <a:cs typeface="Georgia"/>
              </a:rPr>
              <a:t> </a:t>
            </a:r>
            <a:r>
              <a:rPr sz="2200" spc="-55" dirty="0">
                <a:solidFill>
                  <a:srgbClr val="FFFFFF"/>
                </a:solidFill>
                <a:latin typeface="Georgia"/>
                <a:cs typeface="Georgia"/>
              </a:rPr>
              <a:t>machine</a:t>
            </a:r>
            <a:r>
              <a:rPr sz="2200" spc="35" dirty="0">
                <a:solidFill>
                  <a:srgbClr val="FFFFFF"/>
                </a:solidFill>
                <a:latin typeface="Georgia"/>
                <a:cs typeface="Georgia"/>
              </a:rPr>
              <a:t> </a:t>
            </a:r>
            <a:r>
              <a:rPr sz="2200" spc="-25" dirty="0">
                <a:solidFill>
                  <a:srgbClr val="FFFFFF"/>
                </a:solidFill>
                <a:latin typeface="Georgia"/>
                <a:cs typeface="Georgia"/>
              </a:rPr>
              <a:t>(VM)</a:t>
            </a:r>
            <a:r>
              <a:rPr sz="2200" spc="35" dirty="0">
                <a:solidFill>
                  <a:srgbClr val="FFFFFF"/>
                </a:solidFill>
                <a:latin typeface="Georgia"/>
                <a:cs typeface="Georgia"/>
              </a:rPr>
              <a:t> </a:t>
            </a:r>
            <a:r>
              <a:rPr sz="2200" spc="-70" dirty="0">
                <a:solidFill>
                  <a:srgbClr val="FFFFFF"/>
                </a:solidFill>
                <a:latin typeface="Georgia"/>
                <a:cs typeface="Georgia"/>
              </a:rPr>
              <a:t>is</a:t>
            </a:r>
            <a:r>
              <a:rPr sz="2200" spc="35" dirty="0">
                <a:solidFill>
                  <a:srgbClr val="FFFFFF"/>
                </a:solidFill>
                <a:latin typeface="Georgia"/>
                <a:cs typeface="Georgia"/>
              </a:rPr>
              <a:t> </a:t>
            </a:r>
            <a:r>
              <a:rPr sz="2200" spc="-65" dirty="0">
                <a:solidFill>
                  <a:srgbClr val="FFFFFF"/>
                </a:solidFill>
                <a:latin typeface="Georgia"/>
                <a:cs typeface="Georgia"/>
              </a:rPr>
              <a:t>an</a:t>
            </a:r>
            <a:r>
              <a:rPr sz="2200" spc="30" dirty="0">
                <a:solidFill>
                  <a:srgbClr val="FFFFFF"/>
                </a:solidFill>
                <a:latin typeface="Georgia"/>
                <a:cs typeface="Georgia"/>
              </a:rPr>
              <a:t> </a:t>
            </a:r>
            <a:r>
              <a:rPr sz="2200" spc="-60" dirty="0">
                <a:solidFill>
                  <a:srgbClr val="FFFFFF"/>
                </a:solidFill>
                <a:latin typeface="Georgia"/>
                <a:cs typeface="Georgia"/>
              </a:rPr>
              <a:t>emulation</a:t>
            </a:r>
            <a:r>
              <a:rPr sz="2200" spc="30" dirty="0">
                <a:solidFill>
                  <a:srgbClr val="FFFFFF"/>
                </a:solidFill>
                <a:latin typeface="Georgia"/>
                <a:cs typeface="Georgia"/>
              </a:rPr>
              <a:t> </a:t>
            </a:r>
            <a:r>
              <a:rPr sz="2200" spc="-25" dirty="0">
                <a:solidFill>
                  <a:srgbClr val="FFFFFF"/>
                </a:solidFill>
                <a:latin typeface="Georgia"/>
                <a:cs typeface="Georgia"/>
              </a:rPr>
              <a:t>of</a:t>
            </a:r>
            <a:r>
              <a:rPr sz="2200" spc="265" dirty="0">
                <a:solidFill>
                  <a:srgbClr val="FFFFFF"/>
                </a:solidFill>
                <a:latin typeface="Georgia"/>
                <a:cs typeface="Georgia"/>
              </a:rPr>
              <a:t> </a:t>
            </a:r>
            <a:r>
              <a:rPr sz="2200" spc="-35" dirty="0">
                <a:solidFill>
                  <a:srgbClr val="FFFFFF"/>
                </a:solidFill>
                <a:latin typeface="Georgia"/>
                <a:cs typeface="Georgia"/>
              </a:rPr>
              <a:t>a </a:t>
            </a:r>
            <a:r>
              <a:rPr sz="2200" spc="-30" dirty="0">
                <a:solidFill>
                  <a:srgbClr val="FFFFFF"/>
                </a:solidFill>
                <a:latin typeface="Georgia"/>
                <a:cs typeface="Georgia"/>
              </a:rPr>
              <a:t> </a:t>
            </a:r>
            <a:r>
              <a:rPr sz="2200" spc="-60" dirty="0">
                <a:solidFill>
                  <a:srgbClr val="FFFFFF"/>
                </a:solidFill>
                <a:latin typeface="Georgia"/>
                <a:cs typeface="Georgia"/>
              </a:rPr>
              <a:t>particular</a:t>
            </a:r>
            <a:r>
              <a:rPr sz="2200" spc="25" dirty="0">
                <a:solidFill>
                  <a:srgbClr val="FFFFFF"/>
                </a:solidFill>
                <a:latin typeface="Georgia"/>
                <a:cs typeface="Georgia"/>
              </a:rPr>
              <a:t> </a:t>
            </a:r>
            <a:r>
              <a:rPr sz="2200" spc="-65" dirty="0">
                <a:solidFill>
                  <a:srgbClr val="FFFFFF"/>
                </a:solidFill>
                <a:latin typeface="Georgia"/>
                <a:cs typeface="Georgia"/>
              </a:rPr>
              <a:t>computer</a:t>
            </a:r>
            <a:r>
              <a:rPr sz="2200" spc="30" dirty="0">
                <a:solidFill>
                  <a:srgbClr val="FFFFFF"/>
                </a:solidFill>
                <a:latin typeface="Georgia"/>
                <a:cs typeface="Georgia"/>
              </a:rPr>
              <a:t> </a:t>
            </a:r>
            <a:r>
              <a:rPr sz="2200" spc="-55" dirty="0">
                <a:solidFill>
                  <a:srgbClr val="FFFFFF"/>
                </a:solidFill>
                <a:latin typeface="Georgia"/>
                <a:cs typeface="Georgia"/>
              </a:rPr>
              <a:t>system.</a:t>
            </a:r>
            <a:r>
              <a:rPr sz="2200" spc="25" dirty="0">
                <a:solidFill>
                  <a:srgbClr val="FFFFFF"/>
                </a:solidFill>
                <a:latin typeface="Georgia"/>
                <a:cs typeface="Georgia"/>
              </a:rPr>
              <a:t> </a:t>
            </a:r>
            <a:r>
              <a:rPr sz="2200" spc="-45" dirty="0">
                <a:solidFill>
                  <a:srgbClr val="FFFFFF"/>
                </a:solidFill>
                <a:latin typeface="Georgia"/>
                <a:cs typeface="Georgia"/>
              </a:rPr>
              <a:t>Virtual</a:t>
            </a:r>
            <a:r>
              <a:rPr sz="2200" spc="30" dirty="0">
                <a:solidFill>
                  <a:srgbClr val="FFFFFF"/>
                </a:solidFill>
                <a:latin typeface="Georgia"/>
                <a:cs typeface="Georgia"/>
              </a:rPr>
              <a:t> </a:t>
            </a:r>
            <a:r>
              <a:rPr sz="2200" spc="-60" dirty="0">
                <a:solidFill>
                  <a:srgbClr val="FFFFFF"/>
                </a:solidFill>
                <a:latin typeface="Georgia"/>
                <a:cs typeface="Georgia"/>
              </a:rPr>
              <a:t>machines</a:t>
            </a:r>
            <a:r>
              <a:rPr sz="2200" spc="25" dirty="0">
                <a:solidFill>
                  <a:srgbClr val="FFFFFF"/>
                </a:solidFill>
                <a:latin typeface="Georgia"/>
                <a:cs typeface="Georgia"/>
              </a:rPr>
              <a:t> </a:t>
            </a:r>
            <a:r>
              <a:rPr sz="2200" spc="-65" dirty="0">
                <a:solidFill>
                  <a:srgbClr val="FFFFFF"/>
                </a:solidFill>
                <a:latin typeface="Georgia"/>
                <a:cs typeface="Georgia"/>
              </a:rPr>
              <a:t>operate</a:t>
            </a:r>
            <a:r>
              <a:rPr sz="2200" spc="25" dirty="0">
                <a:solidFill>
                  <a:srgbClr val="FFFFFF"/>
                </a:solidFill>
                <a:latin typeface="Georgia"/>
                <a:cs typeface="Georgia"/>
              </a:rPr>
              <a:t> </a:t>
            </a:r>
            <a:r>
              <a:rPr sz="2200" spc="-80" dirty="0">
                <a:solidFill>
                  <a:srgbClr val="FFFFFF"/>
                </a:solidFill>
                <a:latin typeface="Georgia"/>
                <a:cs typeface="Georgia"/>
              </a:rPr>
              <a:t>based </a:t>
            </a:r>
            <a:r>
              <a:rPr sz="2200" spc="-515" dirty="0">
                <a:solidFill>
                  <a:srgbClr val="FFFFFF"/>
                </a:solidFill>
                <a:latin typeface="Georgia"/>
                <a:cs typeface="Georgia"/>
              </a:rPr>
              <a:t> </a:t>
            </a:r>
            <a:r>
              <a:rPr sz="2200" spc="-40" dirty="0">
                <a:solidFill>
                  <a:srgbClr val="FFFFFF"/>
                </a:solidFill>
                <a:latin typeface="Georgia"/>
                <a:cs typeface="Georgia"/>
              </a:rPr>
              <a:t>on</a:t>
            </a:r>
            <a:r>
              <a:rPr sz="2200" spc="25"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65" dirty="0">
                <a:solidFill>
                  <a:srgbClr val="FFFFFF"/>
                </a:solidFill>
                <a:latin typeface="Georgia"/>
                <a:cs typeface="Georgia"/>
              </a:rPr>
              <a:t>computer</a:t>
            </a:r>
            <a:r>
              <a:rPr sz="2200" spc="30" dirty="0">
                <a:solidFill>
                  <a:srgbClr val="FFFFFF"/>
                </a:solidFill>
                <a:latin typeface="Georgia"/>
                <a:cs typeface="Georgia"/>
              </a:rPr>
              <a:t> </a:t>
            </a:r>
            <a:r>
              <a:rPr sz="2200" spc="-65" dirty="0">
                <a:solidFill>
                  <a:srgbClr val="FFFFFF"/>
                </a:solidFill>
                <a:latin typeface="Georgia"/>
                <a:cs typeface="Georgia"/>
              </a:rPr>
              <a:t>architecture</a:t>
            </a:r>
            <a:r>
              <a:rPr sz="2200" spc="30"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60" dirty="0">
                <a:solidFill>
                  <a:srgbClr val="FFFFFF"/>
                </a:solidFill>
                <a:latin typeface="Georgia"/>
                <a:cs typeface="Georgia"/>
              </a:rPr>
              <a:t>functions</a:t>
            </a:r>
            <a:r>
              <a:rPr sz="2200" spc="30"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65" dirty="0">
                <a:solidFill>
                  <a:srgbClr val="FFFFFF"/>
                </a:solidFill>
                <a:latin typeface="Georgia"/>
                <a:cs typeface="Georgia"/>
              </a:rPr>
              <a:t>real</a:t>
            </a:r>
            <a:r>
              <a:rPr sz="2200" spc="30" dirty="0">
                <a:solidFill>
                  <a:srgbClr val="FFFFFF"/>
                </a:solidFill>
                <a:latin typeface="Georgia"/>
                <a:cs typeface="Georgia"/>
              </a:rPr>
              <a:t> </a:t>
            </a:r>
            <a:r>
              <a:rPr sz="2200" spc="-60" dirty="0">
                <a:solidFill>
                  <a:srgbClr val="FFFFFF"/>
                </a:solidFill>
                <a:latin typeface="Georgia"/>
                <a:cs typeface="Georgia"/>
              </a:rPr>
              <a:t>or </a:t>
            </a:r>
            <a:r>
              <a:rPr sz="2200" spc="-55" dirty="0">
                <a:solidFill>
                  <a:srgbClr val="FFFFFF"/>
                </a:solidFill>
                <a:latin typeface="Georgia"/>
                <a:cs typeface="Georgia"/>
              </a:rPr>
              <a:t> </a:t>
            </a:r>
            <a:r>
              <a:rPr sz="2200" spc="-50" dirty="0">
                <a:solidFill>
                  <a:srgbClr val="FFFFFF"/>
                </a:solidFill>
                <a:latin typeface="Georgia"/>
                <a:cs typeface="Georgia"/>
              </a:rPr>
              <a:t>hypothetical</a:t>
            </a:r>
            <a:r>
              <a:rPr sz="2200" spc="25" dirty="0">
                <a:solidFill>
                  <a:srgbClr val="FFFFFF"/>
                </a:solidFill>
                <a:latin typeface="Georgia"/>
                <a:cs typeface="Georgia"/>
              </a:rPr>
              <a:t> </a:t>
            </a:r>
            <a:r>
              <a:rPr sz="2200" spc="-70" dirty="0">
                <a:solidFill>
                  <a:srgbClr val="FFFFFF"/>
                </a:solidFill>
                <a:latin typeface="Georgia"/>
                <a:cs typeface="Georgia"/>
              </a:rPr>
              <a:t>computer,</a:t>
            </a:r>
            <a:r>
              <a:rPr sz="2200" spc="25" dirty="0">
                <a:solidFill>
                  <a:srgbClr val="FFFFFF"/>
                </a:solidFill>
                <a:latin typeface="Georgia"/>
                <a:cs typeface="Georgia"/>
              </a:rPr>
              <a:t> </a:t>
            </a:r>
            <a:r>
              <a:rPr sz="2200" spc="-65" dirty="0">
                <a:solidFill>
                  <a:srgbClr val="FFFFFF"/>
                </a:solidFill>
                <a:latin typeface="Georgia"/>
                <a:cs typeface="Georgia"/>
              </a:rPr>
              <a:t>and</a:t>
            </a:r>
            <a:r>
              <a:rPr sz="2200" spc="25" dirty="0">
                <a:solidFill>
                  <a:srgbClr val="FFFFFF"/>
                </a:solidFill>
                <a:latin typeface="Georgia"/>
                <a:cs typeface="Georgia"/>
              </a:rPr>
              <a:t> </a:t>
            </a:r>
            <a:r>
              <a:rPr sz="2200" spc="-75" dirty="0">
                <a:solidFill>
                  <a:srgbClr val="FFFFFF"/>
                </a:solidFill>
                <a:latin typeface="Georgia"/>
                <a:cs typeface="Georgia"/>
              </a:rPr>
              <a:t>their</a:t>
            </a:r>
            <a:r>
              <a:rPr sz="2200" spc="25" dirty="0">
                <a:solidFill>
                  <a:srgbClr val="FFFFFF"/>
                </a:solidFill>
                <a:latin typeface="Georgia"/>
                <a:cs typeface="Georgia"/>
              </a:rPr>
              <a:t> </a:t>
            </a:r>
            <a:r>
              <a:rPr sz="2200" spc="-65" dirty="0">
                <a:solidFill>
                  <a:srgbClr val="FFFFFF"/>
                </a:solidFill>
                <a:latin typeface="Georgia"/>
                <a:cs typeface="Georgia"/>
              </a:rPr>
              <a:t>implementations</a:t>
            </a:r>
            <a:r>
              <a:rPr sz="2200" spc="25" dirty="0">
                <a:solidFill>
                  <a:srgbClr val="FFFFFF"/>
                </a:solidFill>
                <a:latin typeface="Georgia"/>
                <a:cs typeface="Georgia"/>
              </a:rPr>
              <a:t> </a:t>
            </a:r>
            <a:r>
              <a:rPr sz="2200" spc="-50" dirty="0">
                <a:solidFill>
                  <a:srgbClr val="FFFFFF"/>
                </a:solidFill>
                <a:latin typeface="Georgia"/>
                <a:cs typeface="Georgia"/>
              </a:rPr>
              <a:t>may </a:t>
            </a:r>
            <a:r>
              <a:rPr sz="2200" spc="-45" dirty="0">
                <a:solidFill>
                  <a:srgbClr val="FFFFFF"/>
                </a:solidFill>
                <a:latin typeface="Georgia"/>
                <a:cs typeface="Georgia"/>
              </a:rPr>
              <a:t> </a:t>
            </a:r>
            <a:r>
              <a:rPr sz="2200" spc="-60" dirty="0">
                <a:solidFill>
                  <a:srgbClr val="FFFFFF"/>
                </a:solidFill>
                <a:latin typeface="Georgia"/>
                <a:cs typeface="Georgia"/>
              </a:rPr>
              <a:t>involve</a:t>
            </a:r>
            <a:r>
              <a:rPr sz="2200" spc="35" dirty="0">
                <a:solidFill>
                  <a:srgbClr val="FFFFFF"/>
                </a:solidFill>
                <a:latin typeface="Georgia"/>
                <a:cs typeface="Georgia"/>
              </a:rPr>
              <a:t> </a:t>
            </a:r>
            <a:r>
              <a:rPr sz="2200" spc="-40" dirty="0">
                <a:solidFill>
                  <a:srgbClr val="FFFFFF"/>
                </a:solidFill>
                <a:latin typeface="Georgia"/>
                <a:cs typeface="Georgia"/>
              </a:rPr>
              <a:t>specialized</a:t>
            </a:r>
            <a:r>
              <a:rPr sz="2200" spc="40" dirty="0">
                <a:solidFill>
                  <a:srgbClr val="FFFFFF"/>
                </a:solidFill>
                <a:latin typeface="Georgia"/>
                <a:cs typeface="Georgia"/>
              </a:rPr>
              <a:t> </a:t>
            </a:r>
            <a:r>
              <a:rPr sz="2200" spc="-75" dirty="0">
                <a:solidFill>
                  <a:srgbClr val="FFFFFF"/>
                </a:solidFill>
                <a:latin typeface="Georgia"/>
                <a:cs typeface="Georgia"/>
              </a:rPr>
              <a:t>hardware,</a:t>
            </a:r>
            <a:r>
              <a:rPr sz="2200" spc="35" dirty="0">
                <a:solidFill>
                  <a:srgbClr val="FFFFFF"/>
                </a:solidFill>
                <a:latin typeface="Georgia"/>
                <a:cs typeface="Georgia"/>
              </a:rPr>
              <a:t> </a:t>
            </a:r>
            <a:r>
              <a:rPr sz="2200" spc="-65" dirty="0">
                <a:solidFill>
                  <a:srgbClr val="FFFFFF"/>
                </a:solidFill>
                <a:latin typeface="Georgia"/>
                <a:cs typeface="Georgia"/>
              </a:rPr>
              <a:t>software,</a:t>
            </a:r>
            <a:r>
              <a:rPr sz="2200" spc="40" dirty="0">
                <a:solidFill>
                  <a:srgbClr val="FFFFFF"/>
                </a:solidFill>
                <a:latin typeface="Georgia"/>
                <a:cs typeface="Georgia"/>
              </a:rPr>
              <a:t> </a:t>
            </a:r>
            <a:r>
              <a:rPr sz="2200" spc="-60" dirty="0">
                <a:solidFill>
                  <a:srgbClr val="FFFFFF"/>
                </a:solidFill>
                <a:latin typeface="Georgia"/>
                <a:cs typeface="Georgia"/>
              </a:rPr>
              <a:t>or</a:t>
            </a:r>
            <a:r>
              <a:rPr sz="2200" spc="35" dirty="0">
                <a:solidFill>
                  <a:srgbClr val="FFFFFF"/>
                </a:solidFill>
                <a:latin typeface="Georgia"/>
                <a:cs typeface="Georgia"/>
              </a:rPr>
              <a:t> </a:t>
            </a:r>
            <a:r>
              <a:rPr sz="2200" spc="-35" dirty="0">
                <a:solidFill>
                  <a:srgbClr val="FFFFFF"/>
                </a:solidFill>
                <a:latin typeface="Georgia"/>
                <a:cs typeface="Georgia"/>
              </a:rPr>
              <a:t>a</a:t>
            </a:r>
            <a:r>
              <a:rPr sz="2200" spc="40" dirty="0">
                <a:solidFill>
                  <a:srgbClr val="FFFFFF"/>
                </a:solidFill>
                <a:latin typeface="Georgia"/>
                <a:cs typeface="Georgia"/>
              </a:rPr>
              <a:t> </a:t>
            </a:r>
            <a:r>
              <a:rPr sz="2200" spc="-55" dirty="0">
                <a:solidFill>
                  <a:srgbClr val="FFFFFF"/>
                </a:solidFill>
                <a:latin typeface="Georgia"/>
                <a:cs typeface="Georgia"/>
              </a:rPr>
              <a:t>combination</a:t>
            </a:r>
            <a:r>
              <a:rPr sz="2200" spc="30" dirty="0">
                <a:solidFill>
                  <a:srgbClr val="FFFFFF"/>
                </a:solidFill>
                <a:latin typeface="Georgia"/>
                <a:cs typeface="Georgia"/>
              </a:rPr>
              <a:t> </a:t>
            </a:r>
            <a:r>
              <a:rPr sz="2200" spc="-25" dirty="0">
                <a:solidFill>
                  <a:srgbClr val="FFFFFF"/>
                </a:solidFill>
                <a:latin typeface="Georgia"/>
                <a:cs typeface="Georgia"/>
              </a:rPr>
              <a:t>of </a:t>
            </a:r>
            <a:r>
              <a:rPr sz="2200" spc="-20" dirty="0">
                <a:solidFill>
                  <a:srgbClr val="FFFFFF"/>
                </a:solidFill>
                <a:latin typeface="Georgia"/>
                <a:cs typeface="Georgia"/>
              </a:rPr>
              <a:t> </a:t>
            </a:r>
            <a:r>
              <a:rPr sz="2200" spc="-50" dirty="0">
                <a:solidFill>
                  <a:srgbClr val="FFFFFF"/>
                </a:solidFill>
                <a:latin typeface="Georgia"/>
                <a:cs typeface="Georgia"/>
              </a:rPr>
              <a:t>both.</a:t>
            </a:r>
            <a:endParaRPr sz="2200">
              <a:latin typeface="Georgia"/>
              <a:cs typeface="Georgia"/>
            </a:endParaRPr>
          </a:p>
        </p:txBody>
      </p:sp>
      <p:sp>
        <p:nvSpPr>
          <p:cNvPr id="13" name="object 13"/>
          <p:cNvSpPr txBox="1"/>
          <p:nvPr/>
        </p:nvSpPr>
        <p:spPr>
          <a:xfrm>
            <a:off x="1122281" y="4358631"/>
            <a:ext cx="7042150" cy="2311400"/>
          </a:xfrm>
          <a:prstGeom prst="rect">
            <a:avLst/>
          </a:prstGeom>
          <a:solidFill>
            <a:srgbClr val="FFFFFF"/>
          </a:solidFill>
        </p:spPr>
        <p:txBody>
          <a:bodyPr vert="horz" wrap="square" lIns="0" tIns="52069" rIns="0" bIns="0" rtlCol="0">
            <a:spAutoFit/>
          </a:bodyPr>
          <a:lstStyle/>
          <a:p>
            <a:pPr marL="97155">
              <a:lnSpc>
                <a:spcPts val="2130"/>
              </a:lnSpc>
              <a:spcBef>
                <a:spcPts val="409"/>
              </a:spcBef>
              <a:tabLst>
                <a:tab pos="646430" algn="l"/>
                <a:tab pos="1332230" algn="l"/>
                <a:tab pos="1606550" algn="l"/>
              </a:tabLst>
            </a:pPr>
            <a:r>
              <a:rPr sz="1800" b="1" dirty="0">
                <a:solidFill>
                  <a:srgbClr val="0F7001"/>
                </a:solidFill>
                <a:latin typeface="Courier New"/>
                <a:cs typeface="Courier New"/>
              </a:rPr>
              <a:t>var	</a:t>
            </a:r>
            <a:r>
              <a:rPr sz="1800" dirty="0">
                <a:solidFill>
                  <a:srgbClr val="262626"/>
                </a:solidFill>
                <a:latin typeface="Courier New"/>
                <a:cs typeface="Courier New"/>
              </a:rPr>
              <a:t>util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'util'</a:t>
            </a:r>
            <a:r>
              <a:rPr sz="1800" dirty="0">
                <a:solidFill>
                  <a:srgbClr val="262626"/>
                </a:solidFill>
                <a:latin typeface="Courier New"/>
                <a:cs typeface="Courier New"/>
              </a:rPr>
              <a:t>);</a:t>
            </a:r>
            <a:endParaRPr sz="1800" dirty="0">
              <a:latin typeface="Courier New"/>
              <a:cs typeface="Courier New"/>
            </a:endParaRPr>
          </a:p>
          <a:p>
            <a:pPr marL="97155">
              <a:lnSpc>
                <a:spcPts val="2130"/>
              </a:lnSpc>
              <a:tabLst>
                <a:tab pos="646430" algn="l"/>
                <a:tab pos="1057910" algn="l"/>
                <a:tab pos="1332230" algn="l"/>
              </a:tabLst>
            </a:pPr>
            <a:r>
              <a:rPr sz="1800" b="1" dirty="0">
                <a:solidFill>
                  <a:srgbClr val="0F7001"/>
                </a:solidFill>
                <a:latin typeface="Courier New"/>
                <a:cs typeface="Courier New"/>
              </a:rPr>
              <a:t>var	</a:t>
            </a:r>
            <a:r>
              <a:rPr sz="1800" dirty="0">
                <a:solidFill>
                  <a:srgbClr val="262626"/>
                </a:solidFill>
                <a:latin typeface="Courier New"/>
                <a:cs typeface="Courier New"/>
              </a:rPr>
              <a:t>vm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'vm'</a:t>
            </a:r>
            <a:r>
              <a:rPr sz="1800" dirty="0">
                <a:solidFill>
                  <a:srgbClr val="262626"/>
                </a:solidFill>
                <a:latin typeface="Courier New"/>
                <a:cs typeface="Courier New"/>
              </a:rPr>
              <a:t>);</a:t>
            </a:r>
            <a:endParaRPr sz="1800" dirty="0">
              <a:latin typeface="Courier New"/>
              <a:cs typeface="Courier New"/>
            </a:endParaRPr>
          </a:p>
          <a:p>
            <a:pPr marL="509270" marR="4467225" indent="-412115">
              <a:lnSpc>
                <a:spcPts val="2100"/>
              </a:lnSpc>
              <a:spcBef>
                <a:spcPts val="160"/>
              </a:spcBef>
              <a:tabLst>
                <a:tab pos="646430" algn="l"/>
                <a:tab pos="1469390" algn="l"/>
                <a:tab pos="229235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myContext</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 </a:t>
            </a:r>
            <a:r>
              <a:rPr sz="1800" spc="-1065" dirty="0">
                <a:solidFill>
                  <a:srgbClr val="262626"/>
                </a:solidFill>
                <a:latin typeface="Courier New"/>
                <a:cs typeface="Courier New"/>
              </a:rPr>
              <a:t> </a:t>
            </a:r>
            <a:r>
              <a:rPr sz="1800" dirty="0">
                <a:solidFill>
                  <a:srgbClr val="262626"/>
                </a:solidFill>
                <a:latin typeface="Courier New"/>
                <a:cs typeface="Courier New"/>
              </a:rPr>
              <a:t>hello</a:t>
            </a:r>
            <a:r>
              <a:rPr sz="1800" dirty="0">
                <a:solidFill>
                  <a:srgbClr val="535353"/>
                </a:solidFill>
                <a:latin typeface="Courier New"/>
                <a:cs typeface="Courier New"/>
              </a:rPr>
              <a:t>:	</a:t>
            </a:r>
            <a:r>
              <a:rPr sz="1800" dirty="0">
                <a:solidFill>
                  <a:srgbClr val="A90E1A"/>
                </a:solidFill>
                <a:latin typeface="Courier New"/>
                <a:cs typeface="Courier New"/>
              </a:rPr>
              <a:t>"nobody"</a:t>
            </a:r>
            <a:endParaRPr sz="1800" dirty="0">
              <a:latin typeface="Courier New"/>
              <a:cs typeface="Courier New"/>
            </a:endParaRPr>
          </a:p>
          <a:p>
            <a:pPr marL="97155">
              <a:lnSpc>
                <a:spcPts val="2110"/>
              </a:lnSpc>
            </a:pPr>
            <a:r>
              <a:rPr sz="1800" dirty="0">
                <a:solidFill>
                  <a:srgbClr val="262626"/>
                </a:solidFill>
                <a:latin typeface="Courier New"/>
                <a:cs typeface="Courier New"/>
              </a:rPr>
              <a:t>}</a:t>
            </a:r>
            <a:endParaRPr sz="1800" dirty="0">
              <a:latin typeface="Courier New"/>
              <a:cs typeface="Courier New"/>
            </a:endParaRPr>
          </a:p>
          <a:p>
            <a:pPr marL="97155" marR="1723389">
              <a:lnSpc>
                <a:spcPts val="2200"/>
              </a:lnSpc>
              <a:spcBef>
                <a:spcPts val="10"/>
              </a:spcBef>
            </a:pPr>
            <a:r>
              <a:rPr sz="1800" spc="-5" dirty="0">
                <a:solidFill>
                  <a:srgbClr val="262626"/>
                </a:solidFill>
                <a:latin typeface="Courier New"/>
                <a:cs typeface="Courier New"/>
              </a:rPr>
              <a:t>vm.runInNewContext(</a:t>
            </a:r>
            <a:r>
              <a:rPr sz="1800" spc="-5" dirty="0">
                <a:solidFill>
                  <a:srgbClr val="A90E1A"/>
                </a:solidFill>
                <a:latin typeface="Courier New"/>
                <a:cs typeface="Courier New"/>
              </a:rPr>
              <a:t>'hello </a:t>
            </a:r>
            <a:r>
              <a:rPr sz="1800" dirty="0">
                <a:solidFill>
                  <a:srgbClr val="A90E1A"/>
                </a:solidFill>
                <a:latin typeface="Courier New"/>
                <a:cs typeface="Courier New"/>
              </a:rPr>
              <a:t>= "world";'</a:t>
            </a:r>
            <a:r>
              <a:rPr sz="1800" dirty="0">
                <a:solidFill>
                  <a:srgbClr val="262626"/>
                </a:solidFill>
                <a:latin typeface="Courier New"/>
                <a:cs typeface="Courier New"/>
              </a:rPr>
              <a:t>, </a:t>
            </a:r>
            <a:r>
              <a:rPr sz="1800" spc="-1070" dirty="0">
                <a:solidFill>
                  <a:srgbClr val="262626"/>
                </a:solidFill>
                <a:latin typeface="Courier New"/>
                <a:cs typeface="Courier New"/>
              </a:rPr>
              <a:t> </a:t>
            </a:r>
            <a:r>
              <a:rPr sz="1800" dirty="0">
                <a:solidFill>
                  <a:srgbClr val="262626"/>
                </a:solidFill>
                <a:latin typeface="Courier New"/>
                <a:cs typeface="Courier New"/>
              </a:rPr>
              <a:t>myContext);</a:t>
            </a:r>
            <a:endParaRPr sz="1800" dirty="0">
              <a:latin typeface="Courier New"/>
              <a:cs typeface="Courier New"/>
            </a:endParaRPr>
          </a:p>
          <a:p>
            <a:pPr marL="97155">
              <a:lnSpc>
                <a:spcPts val="2120"/>
              </a:lnSpc>
              <a:tabLst>
                <a:tab pos="2840990" algn="l"/>
              </a:tabLst>
            </a:pPr>
            <a:r>
              <a:rPr sz="1800" spc="-5" dirty="0">
                <a:solidFill>
                  <a:srgbClr val="262626"/>
                </a:solidFill>
                <a:latin typeface="Courier New"/>
                <a:cs typeface="Courier New"/>
              </a:rPr>
              <a:t>util.log(</a:t>
            </a:r>
            <a:r>
              <a:rPr sz="1800" spc="-5" dirty="0">
                <a:solidFill>
                  <a:srgbClr val="A90E1A"/>
                </a:solidFill>
                <a:latin typeface="Courier New"/>
                <a:cs typeface="Courier New"/>
              </a:rPr>
              <a:t>'Hello</a:t>
            </a:r>
            <a:r>
              <a:rPr sz="1800" spc="10" dirty="0">
                <a:solidFill>
                  <a:srgbClr val="A90E1A"/>
                </a:solidFill>
                <a:latin typeface="Courier New"/>
                <a:cs typeface="Courier New"/>
              </a:rPr>
              <a:t> </a:t>
            </a:r>
            <a:r>
              <a:rPr sz="1800" dirty="0">
                <a:solidFill>
                  <a:srgbClr val="A90E1A"/>
                </a:solidFill>
                <a:latin typeface="Courier New"/>
                <a:cs typeface="Courier New"/>
              </a:rPr>
              <a:t>'</a:t>
            </a:r>
            <a:r>
              <a:rPr sz="1800" spc="15" dirty="0">
                <a:solidFill>
                  <a:srgbClr val="A90E1A"/>
                </a:solidFill>
                <a:latin typeface="Courier New"/>
                <a:cs typeface="Courier New"/>
              </a:rPr>
              <a:t> </a:t>
            </a:r>
            <a:r>
              <a:rPr sz="1800" dirty="0">
                <a:solidFill>
                  <a:srgbClr val="535353"/>
                </a:solidFill>
                <a:latin typeface="Courier New"/>
                <a:cs typeface="Courier New"/>
              </a:rPr>
              <a:t>+	</a:t>
            </a:r>
            <a:r>
              <a:rPr sz="1800" spc="-5" dirty="0">
                <a:solidFill>
                  <a:srgbClr val="262626"/>
                </a:solidFill>
                <a:latin typeface="Courier New"/>
                <a:cs typeface="Courier New"/>
              </a:rPr>
              <a:t>myContext.hello);</a:t>
            </a:r>
            <a:endParaRPr sz="1800" dirty="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01636" y="440573"/>
            <a:ext cx="3732414" cy="906087"/>
          </a:xfrm>
          <a:prstGeom prst="rect">
            <a:avLst/>
          </a:prstGeom>
        </p:spPr>
      </p:pic>
      <p:sp>
        <p:nvSpPr>
          <p:cNvPr id="3" name="object 3"/>
          <p:cNvSpPr txBox="1">
            <a:spLocks noGrp="1"/>
          </p:cNvSpPr>
          <p:nvPr>
            <p:ph type="title"/>
          </p:nvPr>
        </p:nvSpPr>
        <p:spPr>
          <a:xfrm>
            <a:off x="2791181" y="457499"/>
            <a:ext cx="3565525" cy="756920"/>
          </a:xfrm>
          <a:prstGeom prst="rect">
            <a:avLst/>
          </a:prstGeom>
        </p:spPr>
        <p:txBody>
          <a:bodyPr vert="horz" wrap="square" lIns="0" tIns="12700" rIns="0" bIns="0" rtlCol="0">
            <a:spAutoFit/>
          </a:bodyPr>
          <a:lstStyle/>
          <a:p>
            <a:pPr marL="12700">
              <a:lnSpc>
                <a:spcPct val="100000"/>
              </a:lnSpc>
              <a:spcBef>
                <a:spcPts val="100"/>
              </a:spcBef>
            </a:pPr>
            <a:r>
              <a:rPr spc="-15" dirty="0"/>
              <a:t>Child</a:t>
            </a:r>
            <a:r>
              <a:rPr spc="10" dirty="0"/>
              <a:t> </a:t>
            </a:r>
            <a:r>
              <a:rPr spc="-125" dirty="0"/>
              <a:t>Process</a:t>
            </a:r>
          </a:p>
        </p:txBody>
      </p:sp>
      <p:grpSp>
        <p:nvGrpSpPr>
          <p:cNvPr id="4" name="object 4"/>
          <p:cNvGrpSpPr/>
          <p:nvPr/>
        </p:nvGrpSpPr>
        <p:grpSpPr>
          <a:xfrm>
            <a:off x="681643" y="1882832"/>
            <a:ext cx="7352665" cy="794385"/>
            <a:chOff x="681643" y="1882832"/>
            <a:chExt cx="7352665" cy="794385"/>
          </a:xfrm>
        </p:grpSpPr>
        <p:pic>
          <p:nvPicPr>
            <p:cNvPr id="5" name="object 5"/>
            <p:cNvPicPr/>
            <p:nvPr/>
          </p:nvPicPr>
          <p:blipFill>
            <a:blip r:embed="rId3" cstate="print"/>
            <a:stretch>
              <a:fillRect/>
            </a:stretch>
          </p:blipFill>
          <p:spPr>
            <a:xfrm>
              <a:off x="681643" y="1882832"/>
              <a:ext cx="7352606" cy="465512"/>
            </a:xfrm>
            <a:prstGeom prst="rect">
              <a:avLst/>
            </a:prstGeom>
          </p:spPr>
        </p:pic>
        <p:pic>
          <p:nvPicPr>
            <p:cNvPr id="6" name="object 6"/>
            <p:cNvPicPr/>
            <p:nvPr/>
          </p:nvPicPr>
          <p:blipFill>
            <a:blip r:embed="rId4" cstate="print"/>
            <a:stretch>
              <a:fillRect/>
            </a:stretch>
          </p:blipFill>
          <p:spPr>
            <a:xfrm>
              <a:off x="1039090" y="2215341"/>
              <a:ext cx="4671752"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sp>
        <p:nvSpPr>
          <p:cNvPr id="8" name="object 8"/>
          <p:cNvSpPr txBox="1"/>
          <p:nvPr/>
        </p:nvSpPr>
        <p:spPr>
          <a:xfrm>
            <a:off x="1107439" y="1902161"/>
            <a:ext cx="6864984" cy="690880"/>
          </a:xfrm>
          <a:prstGeom prst="rect">
            <a:avLst/>
          </a:prstGeom>
        </p:spPr>
        <p:txBody>
          <a:bodyPr vert="horz" wrap="square" lIns="0" tIns="27939" rIns="0" bIns="0" rtlCol="0">
            <a:spAutoFit/>
          </a:bodyPr>
          <a:lstStyle/>
          <a:p>
            <a:pPr marL="12700" marR="5080">
              <a:lnSpc>
                <a:spcPts val="2600"/>
              </a:lnSpc>
              <a:spcBef>
                <a:spcPts val="219"/>
              </a:spcBef>
            </a:pPr>
            <a:r>
              <a:rPr sz="2200" spc="-80" dirty="0">
                <a:solidFill>
                  <a:srgbClr val="FFFFFF"/>
                </a:solidFill>
                <a:latin typeface="Georgia"/>
                <a:cs typeface="Georgia"/>
              </a:rPr>
              <a:t>It</a:t>
            </a:r>
            <a:r>
              <a:rPr sz="2200" spc="35" dirty="0">
                <a:solidFill>
                  <a:srgbClr val="FFFFFF"/>
                </a:solidFill>
                <a:latin typeface="Georgia"/>
                <a:cs typeface="Georgia"/>
              </a:rPr>
              <a:t> </a:t>
            </a:r>
            <a:r>
              <a:rPr sz="2200" spc="-70" dirty="0">
                <a:solidFill>
                  <a:srgbClr val="FFFFFF"/>
                </a:solidFill>
                <a:latin typeface="Georgia"/>
                <a:cs typeface="Georgia"/>
              </a:rPr>
              <a:t>is</a:t>
            </a:r>
            <a:r>
              <a:rPr sz="2200" spc="35" dirty="0">
                <a:solidFill>
                  <a:srgbClr val="FFFFFF"/>
                </a:solidFill>
                <a:latin typeface="Georgia"/>
                <a:cs typeface="Georgia"/>
              </a:rPr>
              <a:t> </a:t>
            </a:r>
            <a:r>
              <a:rPr sz="2200" spc="-70" dirty="0">
                <a:solidFill>
                  <a:srgbClr val="FFFFFF"/>
                </a:solidFill>
                <a:latin typeface="Georgia"/>
                <a:cs typeface="Georgia"/>
              </a:rPr>
              <a:t>possible</a:t>
            </a:r>
            <a:r>
              <a:rPr sz="2200" spc="35" dirty="0">
                <a:solidFill>
                  <a:srgbClr val="FFFFFF"/>
                </a:solidFill>
                <a:latin typeface="Georgia"/>
                <a:cs typeface="Georgia"/>
              </a:rPr>
              <a:t> </a:t>
            </a:r>
            <a:r>
              <a:rPr sz="2200" spc="-45" dirty="0">
                <a:solidFill>
                  <a:srgbClr val="FFFFFF"/>
                </a:solidFill>
                <a:latin typeface="Georgia"/>
                <a:cs typeface="Georgia"/>
              </a:rPr>
              <a:t>to</a:t>
            </a:r>
            <a:r>
              <a:rPr sz="2200" spc="40" dirty="0">
                <a:solidFill>
                  <a:srgbClr val="FFFFFF"/>
                </a:solidFill>
                <a:latin typeface="Georgia"/>
                <a:cs typeface="Georgia"/>
              </a:rPr>
              <a:t> </a:t>
            </a:r>
            <a:r>
              <a:rPr sz="2200" spc="-85" dirty="0">
                <a:solidFill>
                  <a:srgbClr val="FFFFFF"/>
                </a:solidFill>
                <a:latin typeface="Georgia"/>
                <a:cs typeface="Georgia"/>
              </a:rPr>
              <a:t>stream</a:t>
            </a:r>
            <a:r>
              <a:rPr sz="2200" spc="35" dirty="0">
                <a:solidFill>
                  <a:srgbClr val="FFFFFF"/>
                </a:solidFill>
                <a:latin typeface="Georgia"/>
                <a:cs typeface="Georgia"/>
              </a:rPr>
              <a:t> </a:t>
            </a:r>
            <a:r>
              <a:rPr sz="2200" spc="-60" dirty="0">
                <a:solidFill>
                  <a:srgbClr val="FFFFFF"/>
                </a:solidFill>
                <a:latin typeface="Georgia"/>
                <a:cs typeface="Georgia"/>
              </a:rPr>
              <a:t>data</a:t>
            </a:r>
            <a:r>
              <a:rPr sz="2200" spc="35" dirty="0">
                <a:solidFill>
                  <a:srgbClr val="FFFFFF"/>
                </a:solidFill>
                <a:latin typeface="Georgia"/>
                <a:cs typeface="Georgia"/>
              </a:rPr>
              <a:t> </a:t>
            </a:r>
            <a:r>
              <a:rPr sz="2200" spc="-65" dirty="0">
                <a:solidFill>
                  <a:srgbClr val="FFFFFF"/>
                </a:solidFill>
                <a:latin typeface="Georgia"/>
                <a:cs typeface="Georgia"/>
              </a:rPr>
              <a:t>through</a:t>
            </a:r>
            <a:r>
              <a:rPr sz="2200" spc="35" dirty="0">
                <a:solidFill>
                  <a:srgbClr val="FFFFFF"/>
                </a:solidFill>
                <a:latin typeface="Georgia"/>
                <a:cs typeface="Georgia"/>
              </a:rPr>
              <a:t> </a:t>
            </a:r>
            <a:r>
              <a:rPr sz="2200" spc="-35" dirty="0">
                <a:solidFill>
                  <a:srgbClr val="FFFFFF"/>
                </a:solidFill>
                <a:latin typeface="Georgia"/>
                <a:cs typeface="Georgia"/>
              </a:rPr>
              <a:t>a</a:t>
            </a:r>
            <a:r>
              <a:rPr sz="2200" spc="40" dirty="0">
                <a:solidFill>
                  <a:srgbClr val="FFFFFF"/>
                </a:solidFill>
                <a:latin typeface="Georgia"/>
                <a:cs typeface="Georgia"/>
              </a:rPr>
              <a:t> </a:t>
            </a:r>
            <a:r>
              <a:rPr sz="2200" spc="-60" dirty="0">
                <a:solidFill>
                  <a:srgbClr val="FFFFFF"/>
                </a:solidFill>
                <a:latin typeface="Georgia"/>
                <a:cs typeface="Georgia"/>
              </a:rPr>
              <a:t>child's</a:t>
            </a:r>
            <a:r>
              <a:rPr sz="2200" spc="30" dirty="0">
                <a:solidFill>
                  <a:srgbClr val="FFFFFF"/>
                </a:solidFill>
                <a:latin typeface="Georgia"/>
                <a:cs typeface="Georgia"/>
              </a:rPr>
              <a:t> </a:t>
            </a:r>
            <a:r>
              <a:rPr sz="2200" spc="-65" dirty="0">
                <a:solidFill>
                  <a:srgbClr val="FFFFFF"/>
                </a:solidFill>
                <a:latin typeface="Georgia"/>
                <a:cs typeface="Georgia"/>
              </a:rPr>
              <a:t>stdin,</a:t>
            </a:r>
            <a:r>
              <a:rPr sz="2200" spc="35" dirty="0">
                <a:solidFill>
                  <a:srgbClr val="FFFFFF"/>
                </a:solidFill>
                <a:latin typeface="Georgia"/>
                <a:cs typeface="Georgia"/>
              </a:rPr>
              <a:t> </a:t>
            </a:r>
            <a:r>
              <a:rPr sz="2200" spc="-60" dirty="0">
                <a:solidFill>
                  <a:srgbClr val="FFFFFF"/>
                </a:solidFill>
                <a:latin typeface="Georgia"/>
                <a:cs typeface="Georgia"/>
              </a:rPr>
              <a:t>stdout, </a:t>
            </a:r>
            <a:r>
              <a:rPr sz="2200" spc="-515" dirty="0">
                <a:solidFill>
                  <a:srgbClr val="FFFFFF"/>
                </a:solidFill>
                <a:latin typeface="Georgia"/>
                <a:cs typeface="Georgia"/>
              </a:rPr>
              <a:t> </a:t>
            </a:r>
            <a:r>
              <a:rPr sz="2200" spc="-65" dirty="0">
                <a:solidFill>
                  <a:srgbClr val="FFFFFF"/>
                </a:solidFill>
                <a:latin typeface="Georgia"/>
                <a:cs typeface="Georgia"/>
              </a:rPr>
              <a:t>and</a:t>
            </a:r>
            <a:r>
              <a:rPr sz="2200" spc="25" dirty="0">
                <a:solidFill>
                  <a:srgbClr val="FFFFFF"/>
                </a:solidFill>
                <a:latin typeface="Georgia"/>
                <a:cs typeface="Georgia"/>
              </a:rPr>
              <a:t> </a:t>
            </a:r>
            <a:r>
              <a:rPr sz="2200" spc="-95" dirty="0">
                <a:solidFill>
                  <a:srgbClr val="FFFFFF"/>
                </a:solidFill>
                <a:latin typeface="Georgia"/>
                <a:cs typeface="Georgia"/>
              </a:rPr>
              <a:t>stderr</a:t>
            </a:r>
            <a:r>
              <a:rPr sz="2200" spc="25" dirty="0">
                <a:solidFill>
                  <a:srgbClr val="FFFFFF"/>
                </a:solidFill>
                <a:latin typeface="Georgia"/>
                <a:cs typeface="Georgia"/>
              </a:rPr>
              <a:t> </a:t>
            </a:r>
            <a:r>
              <a:rPr sz="2200" spc="-60" dirty="0">
                <a:solidFill>
                  <a:srgbClr val="FFFFFF"/>
                </a:solidFill>
                <a:latin typeface="Georgia"/>
                <a:cs typeface="Georgia"/>
              </a:rPr>
              <a:t>in</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40" dirty="0">
                <a:solidFill>
                  <a:srgbClr val="FFFFFF"/>
                </a:solidFill>
                <a:latin typeface="Georgia"/>
                <a:cs typeface="Georgia"/>
              </a:rPr>
              <a:t>fully</a:t>
            </a:r>
            <a:r>
              <a:rPr sz="2200" spc="30" dirty="0">
                <a:solidFill>
                  <a:srgbClr val="FFFFFF"/>
                </a:solidFill>
                <a:latin typeface="Georgia"/>
                <a:cs typeface="Georgia"/>
              </a:rPr>
              <a:t> </a:t>
            </a:r>
            <a:r>
              <a:rPr sz="2200" spc="-60" dirty="0">
                <a:solidFill>
                  <a:srgbClr val="FFFFFF"/>
                </a:solidFill>
                <a:latin typeface="Georgia"/>
                <a:cs typeface="Georgia"/>
              </a:rPr>
              <a:t>non-blocking</a:t>
            </a:r>
            <a:r>
              <a:rPr sz="2200" spc="30" dirty="0">
                <a:solidFill>
                  <a:srgbClr val="FFFFFF"/>
                </a:solidFill>
                <a:latin typeface="Georgia"/>
                <a:cs typeface="Georgia"/>
              </a:rPr>
              <a:t> </a:t>
            </a:r>
            <a:r>
              <a:rPr sz="2200" spc="-75" dirty="0">
                <a:solidFill>
                  <a:srgbClr val="FFFFFF"/>
                </a:solidFill>
                <a:latin typeface="Georgia"/>
                <a:cs typeface="Georgia"/>
              </a:rPr>
              <a:t>way.</a:t>
            </a:r>
            <a:endParaRPr sz="2200">
              <a:latin typeface="Georgia"/>
              <a:cs typeface="Georgia"/>
            </a:endParaRPr>
          </a:p>
        </p:txBody>
      </p:sp>
      <p:grpSp>
        <p:nvGrpSpPr>
          <p:cNvPr id="9" name="object 9"/>
          <p:cNvGrpSpPr/>
          <p:nvPr/>
        </p:nvGrpSpPr>
        <p:grpSpPr>
          <a:xfrm>
            <a:off x="778906" y="2925860"/>
            <a:ext cx="7790180" cy="2604770"/>
            <a:chOff x="778906" y="2925860"/>
            <a:chExt cx="7790180" cy="2604770"/>
          </a:xfrm>
        </p:grpSpPr>
        <p:sp>
          <p:nvSpPr>
            <p:cNvPr id="10" name="object 10"/>
            <p:cNvSpPr/>
            <p:nvPr/>
          </p:nvSpPr>
          <p:spPr>
            <a:xfrm>
              <a:off x="788431" y="2935385"/>
              <a:ext cx="7771130" cy="2585720"/>
            </a:xfrm>
            <a:custGeom>
              <a:avLst/>
              <a:gdLst/>
              <a:ahLst/>
              <a:cxnLst/>
              <a:rect l="l" t="t" r="r" b="b"/>
              <a:pathLst>
                <a:path w="7771130" h="2585720">
                  <a:moveTo>
                    <a:pt x="7770811" y="0"/>
                  </a:moveTo>
                  <a:lnTo>
                    <a:pt x="0" y="0"/>
                  </a:lnTo>
                  <a:lnTo>
                    <a:pt x="0" y="2585322"/>
                  </a:lnTo>
                  <a:lnTo>
                    <a:pt x="7770811" y="2585322"/>
                  </a:lnTo>
                  <a:lnTo>
                    <a:pt x="7770811" y="0"/>
                  </a:lnTo>
                  <a:close/>
                </a:path>
              </a:pathLst>
            </a:custGeom>
            <a:solidFill>
              <a:srgbClr val="FFFFFF"/>
            </a:solidFill>
          </p:spPr>
          <p:txBody>
            <a:bodyPr wrap="square" lIns="0" tIns="0" rIns="0" bIns="0" rtlCol="0"/>
            <a:lstStyle/>
            <a:p>
              <a:endParaRPr/>
            </a:p>
          </p:txBody>
        </p:sp>
        <p:sp>
          <p:nvSpPr>
            <p:cNvPr id="11" name="object 11"/>
            <p:cNvSpPr/>
            <p:nvPr/>
          </p:nvSpPr>
          <p:spPr>
            <a:xfrm>
              <a:off x="788431" y="2935385"/>
              <a:ext cx="7771130" cy="2585720"/>
            </a:xfrm>
            <a:custGeom>
              <a:avLst/>
              <a:gdLst/>
              <a:ahLst/>
              <a:cxnLst/>
              <a:rect l="l" t="t" r="r" b="b"/>
              <a:pathLst>
                <a:path w="7771130" h="2585720">
                  <a:moveTo>
                    <a:pt x="0" y="0"/>
                  </a:moveTo>
                  <a:lnTo>
                    <a:pt x="7770810" y="0"/>
                  </a:lnTo>
                  <a:lnTo>
                    <a:pt x="7770810" y="2585322"/>
                  </a:lnTo>
                  <a:lnTo>
                    <a:pt x="0" y="2585322"/>
                  </a:lnTo>
                  <a:lnTo>
                    <a:pt x="0" y="0"/>
                  </a:lnTo>
                  <a:close/>
                </a:path>
              </a:pathLst>
            </a:custGeom>
            <a:ln w="19049">
              <a:solidFill>
                <a:srgbClr val="000000"/>
              </a:solidFill>
            </a:ln>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288239" rIns="0" bIns="0" rtlCol="0">
            <a:spAutoFit/>
          </a:bodyPr>
          <a:lstStyle/>
          <a:p>
            <a:pPr marL="295275" marR="1910080">
              <a:lnSpc>
                <a:spcPts val="2100"/>
              </a:lnSpc>
              <a:spcBef>
                <a:spcPts val="480"/>
              </a:spcBef>
              <a:tabLst>
                <a:tab pos="843915" algn="l"/>
                <a:tab pos="1804035" algn="l"/>
                <a:tab pos="3038475" algn="l"/>
                <a:tab pos="4959350" algn="l"/>
              </a:tabLst>
            </a:pPr>
            <a:r>
              <a:rPr b="1" dirty="0">
                <a:solidFill>
                  <a:srgbClr val="0F7001"/>
                </a:solidFill>
                <a:latin typeface="Courier New"/>
                <a:cs typeface="Courier New"/>
              </a:rPr>
              <a:t>var	</a:t>
            </a:r>
            <a:r>
              <a:rPr spc="-5" dirty="0"/>
              <a:t>exec</a:t>
            </a:r>
            <a:r>
              <a:rPr dirty="0"/>
              <a:t> </a:t>
            </a:r>
            <a:r>
              <a:rPr dirty="0">
                <a:solidFill>
                  <a:srgbClr val="535353"/>
                </a:solidFill>
              </a:rPr>
              <a:t>=	</a:t>
            </a:r>
            <a:r>
              <a:rPr spc="-5" dirty="0"/>
              <a:t>require(</a:t>
            </a:r>
            <a:r>
              <a:rPr spc="-5" dirty="0">
                <a:solidFill>
                  <a:srgbClr val="A90E1A"/>
                </a:solidFill>
              </a:rPr>
              <a:t>'child_process'</a:t>
            </a:r>
            <a:r>
              <a:rPr spc="-5" dirty="0"/>
              <a:t>).exec </a:t>
            </a:r>
            <a:r>
              <a:rPr dirty="0"/>
              <a:t> exec(</a:t>
            </a:r>
            <a:r>
              <a:rPr dirty="0">
                <a:solidFill>
                  <a:srgbClr val="A90E1A"/>
                </a:solidFill>
              </a:rPr>
              <a:t>'ls'</a:t>
            </a:r>
            <a:r>
              <a:rPr dirty="0"/>
              <a:t>,	</a:t>
            </a:r>
            <a:r>
              <a:rPr b="1" dirty="0">
                <a:solidFill>
                  <a:srgbClr val="0F7001"/>
                </a:solidFill>
                <a:latin typeface="Courier New"/>
                <a:cs typeface="Courier New"/>
              </a:rPr>
              <a:t>function	</a:t>
            </a:r>
            <a:r>
              <a:rPr spc="-5" dirty="0"/>
              <a:t>(err</a:t>
            </a:r>
            <a:r>
              <a:rPr dirty="0"/>
              <a:t>, stdout,	stderr){</a:t>
            </a:r>
          </a:p>
          <a:p>
            <a:pPr marL="843915">
              <a:lnSpc>
                <a:spcPts val="2110"/>
              </a:lnSpc>
              <a:tabLst>
                <a:tab pos="1255395" algn="l"/>
              </a:tabLst>
            </a:pPr>
            <a:r>
              <a:rPr b="1" dirty="0">
                <a:solidFill>
                  <a:srgbClr val="0F7001"/>
                </a:solidFill>
                <a:latin typeface="Courier New"/>
                <a:cs typeface="Courier New"/>
              </a:rPr>
              <a:t>if	</a:t>
            </a:r>
            <a:r>
              <a:rPr spc="-5" dirty="0"/>
              <a:t>(err)</a:t>
            </a:r>
            <a:r>
              <a:rPr spc="-70" dirty="0"/>
              <a:t> </a:t>
            </a:r>
            <a:r>
              <a:rPr dirty="0"/>
              <a:t>{</a:t>
            </a:r>
          </a:p>
          <a:p>
            <a:pPr marL="295275" marR="264160" indent="1097280">
              <a:lnSpc>
                <a:spcPts val="2200"/>
              </a:lnSpc>
              <a:spcBef>
                <a:spcPts val="10"/>
              </a:spcBef>
            </a:pPr>
            <a:r>
              <a:rPr spc="-5" dirty="0"/>
              <a:t>console.log(</a:t>
            </a:r>
            <a:r>
              <a:rPr spc="-5" dirty="0">
                <a:solidFill>
                  <a:srgbClr val="A90E1A"/>
                </a:solidFill>
              </a:rPr>
              <a:t>"child processes failed with error </a:t>
            </a:r>
            <a:r>
              <a:rPr spc="-1070" dirty="0">
                <a:solidFill>
                  <a:srgbClr val="A90E1A"/>
                </a:solidFill>
              </a:rPr>
              <a:t> </a:t>
            </a:r>
            <a:r>
              <a:rPr spc="-5" dirty="0">
                <a:solidFill>
                  <a:srgbClr val="A90E1A"/>
                </a:solidFill>
              </a:rPr>
              <a:t>code:</a:t>
            </a:r>
            <a:r>
              <a:rPr spc="-10" dirty="0">
                <a:solidFill>
                  <a:srgbClr val="A90E1A"/>
                </a:solidFill>
              </a:rPr>
              <a:t> </a:t>
            </a:r>
            <a:r>
              <a:rPr dirty="0">
                <a:solidFill>
                  <a:srgbClr val="A90E1A"/>
                </a:solidFill>
              </a:rPr>
              <a:t>" </a:t>
            </a:r>
            <a:r>
              <a:rPr dirty="0">
                <a:solidFill>
                  <a:srgbClr val="535353"/>
                </a:solidFill>
              </a:rPr>
              <a:t>+</a:t>
            </a:r>
          </a:p>
          <a:p>
            <a:pPr marL="1941195">
              <a:lnSpc>
                <a:spcPts val="2020"/>
              </a:lnSpc>
            </a:pPr>
            <a:r>
              <a:rPr dirty="0"/>
              <a:t>err.code);</a:t>
            </a:r>
          </a:p>
          <a:p>
            <a:pPr marL="843915">
              <a:lnSpc>
                <a:spcPct val="100000"/>
              </a:lnSpc>
              <a:spcBef>
                <a:spcPts val="40"/>
              </a:spcBef>
            </a:pPr>
            <a:r>
              <a:rPr dirty="0"/>
              <a:t>}</a:t>
            </a:r>
          </a:p>
          <a:p>
            <a:pPr marL="843915">
              <a:lnSpc>
                <a:spcPts val="2130"/>
              </a:lnSpc>
              <a:spcBef>
                <a:spcPts val="40"/>
              </a:spcBef>
            </a:pPr>
            <a:r>
              <a:rPr dirty="0"/>
              <a:t>console.log(stdout);</a:t>
            </a:r>
          </a:p>
          <a:p>
            <a:pPr marL="295275">
              <a:lnSpc>
                <a:spcPts val="2130"/>
              </a:lnSpc>
            </a:pPr>
            <a:r>
              <a:rPr dirty="0"/>
              <a:t>});</a:t>
            </a:r>
          </a:p>
        </p:txBody>
      </p:sp>
    </p:spTree>
    <p:extLst>
      <p:ext uri="{BB962C8B-B14F-4D97-AF65-F5344CB8AC3E}">
        <p14:creationId xmlns:p14="http://schemas.microsoft.com/office/powerpoint/2010/main" val="1093026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534" y="440573"/>
            <a:ext cx="2036617" cy="906087"/>
          </a:xfrm>
          <a:prstGeom prst="rect">
            <a:avLst/>
          </a:prstGeom>
        </p:spPr>
      </p:pic>
      <p:sp>
        <p:nvSpPr>
          <p:cNvPr id="3" name="object 3"/>
          <p:cNvSpPr txBox="1">
            <a:spLocks noGrp="1"/>
          </p:cNvSpPr>
          <p:nvPr>
            <p:ph type="title"/>
          </p:nvPr>
        </p:nvSpPr>
        <p:spPr>
          <a:xfrm>
            <a:off x="3634292" y="457499"/>
            <a:ext cx="1878964" cy="756920"/>
          </a:xfrm>
          <a:prstGeom prst="rect">
            <a:avLst/>
          </a:prstGeom>
        </p:spPr>
        <p:txBody>
          <a:bodyPr vert="horz" wrap="square" lIns="0" tIns="12700" rIns="0" bIns="0" rtlCol="0">
            <a:spAutoFit/>
          </a:bodyPr>
          <a:lstStyle/>
          <a:p>
            <a:pPr marL="12700">
              <a:lnSpc>
                <a:spcPct val="100000"/>
              </a:lnSpc>
              <a:spcBef>
                <a:spcPts val="100"/>
              </a:spcBef>
            </a:pPr>
            <a:r>
              <a:rPr spc="365" dirty="0"/>
              <a:t>C</a:t>
            </a:r>
            <a:r>
              <a:rPr spc="-65" dirty="0"/>
              <a:t>l</a:t>
            </a:r>
            <a:r>
              <a:rPr spc="-130" dirty="0"/>
              <a:t>u</a:t>
            </a:r>
            <a:r>
              <a:rPr spc="-229" dirty="0"/>
              <a:t>s</a:t>
            </a:r>
            <a:r>
              <a:rPr spc="-210" dirty="0"/>
              <a:t>t</a:t>
            </a:r>
            <a:r>
              <a:rPr spc="-200" dirty="0"/>
              <a:t>er</a:t>
            </a:r>
          </a:p>
        </p:txBody>
      </p:sp>
      <p:grpSp>
        <p:nvGrpSpPr>
          <p:cNvPr id="4" name="object 4"/>
          <p:cNvGrpSpPr/>
          <p:nvPr/>
        </p:nvGrpSpPr>
        <p:grpSpPr>
          <a:xfrm>
            <a:off x="681643" y="1882832"/>
            <a:ext cx="7303134" cy="1467485"/>
            <a:chOff x="681643" y="1882832"/>
            <a:chExt cx="7303134" cy="1467485"/>
          </a:xfrm>
        </p:grpSpPr>
        <p:pic>
          <p:nvPicPr>
            <p:cNvPr id="5" name="object 5"/>
            <p:cNvPicPr/>
            <p:nvPr/>
          </p:nvPicPr>
          <p:blipFill>
            <a:blip r:embed="rId3" cstate="print"/>
            <a:stretch>
              <a:fillRect/>
            </a:stretch>
          </p:blipFill>
          <p:spPr>
            <a:xfrm>
              <a:off x="681643" y="1882832"/>
              <a:ext cx="7302729" cy="465512"/>
            </a:xfrm>
            <a:prstGeom prst="rect">
              <a:avLst/>
            </a:prstGeom>
          </p:spPr>
        </p:pic>
        <p:pic>
          <p:nvPicPr>
            <p:cNvPr id="6" name="object 6"/>
            <p:cNvPicPr/>
            <p:nvPr/>
          </p:nvPicPr>
          <p:blipFill>
            <a:blip r:embed="rId4" cstate="print"/>
            <a:stretch>
              <a:fillRect/>
            </a:stretch>
          </p:blipFill>
          <p:spPr>
            <a:xfrm>
              <a:off x="1026621" y="2215341"/>
              <a:ext cx="6803966" cy="461356"/>
            </a:xfrm>
            <a:prstGeom prst="rect">
              <a:avLst/>
            </a:prstGeom>
          </p:spPr>
        </p:pic>
        <p:pic>
          <p:nvPicPr>
            <p:cNvPr id="7" name="object 7"/>
            <p:cNvPicPr/>
            <p:nvPr/>
          </p:nvPicPr>
          <p:blipFill>
            <a:blip r:embed="rId5" cstate="print"/>
            <a:stretch>
              <a:fillRect/>
            </a:stretch>
          </p:blipFill>
          <p:spPr>
            <a:xfrm>
              <a:off x="1026621" y="2543693"/>
              <a:ext cx="6853843" cy="465512"/>
            </a:xfrm>
            <a:prstGeom prst="rect">
              <a:avLst/>
            </a:prstGeom>
          </p:spPr>
        </p:pic>
        <p:pic>
          <p:nvPicPr>
            <p:cNvPr id="8" name="object 8"/>
            <p:cNvPicPr/>
            <p:nvPr/>
          </p:nvPicPr>
          <p:blipFill>
            <a:blip r:embed="rId6" cstate="print"/>
            <a:stretch>
              <a:fillRect/>
            </a:stretch>
          </p:blipFill>
          <p:spPr>
            <a:xfrm>
              <a:off x="1059872" y="2888672"/>
              <a:ext cx="706581" cy="461356"/>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grpSp>
      <p:grpSp>
        <p:nvGrpSpPr>
          <p:cNvPr id="10" name="object 10"/>
          <p:cNvGrpSpPr/>
          <p:nvPr/>
        </p:nvGrpSpPr>
        <p:grpSpPr>
          <a:xfrm>
            <a:off x="778906" y="3473948"/>
            <a:ext cx="7790180" cy="2881630"/>
            <a:chOff x="778906" y="3473948"/>
            <a:chExt cx="7790180" cy="2881630"/>
          </a:xfrm>
        </p:grpSpPr>
        <p:sp>
          <p:nvSpPr>
            <p:cNvPr id="11" name="object 11"/>
            <p:cNvSpPr/>
            <p:nvPr/>
          </p:nvSpPr>
          <p:spPr>
            <a:xfrm>
              <a:off x="788431" y="3483472"/>
              <a:ext cx="7771130" cy="2862580"/>
            </a:xfrm>
            <a:custGeom>
              <a:avLst/>
              <a:gdLst/>
              <a:ahLst/>
              <a:cxnLst/>
              <a:rect l="l" t="t" r="r" b="b"/>
              <a:pathLst>
                <a:path w="7771130" h="2862579">
                  <a:moveTo>
                    <a:pt x="7770811" y="0"/>
                  </a:moveTo>
                  <a:lnTo>
                    <a:pt x="0" y="0"/>
                  </a:lnTo>
                  <a:lnTo>
                    <a:pt x="0" y="2862323"/>
                  </a:lnTo>
                  <a:lnTo>
                    <a:pt x="7770811" y="2862323"/>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483473"/>
              <a:ext cx="7771130" cy="2862580"/>
            </a:xfrm>
            <a:custGeom>
              <a:avLst/>
              <a:gdLst/>
              <a:ahLst/>
              <a:cxnLst/>
              <a:rect l="l" t="t" r="r" b="b"/>
              <a:pathLst>
                <a:path w="7771130" h="2862579">
                  <a:moveTo>
                    <a:pt x="0" y="0"/>
                  </a:moveTo>
                  <a:lnTo>
                    <a:pt x="7770810" y="0"/>
                  </a:lnTo>
                  <a:lnTo>
                    <a:pt x="7770810" y="2862322"/>
                  </a:lnTo>
                  <a:lnTo>
                    <a:pt x="0" y="2862322"/>
                  </a:lnTo>
                  <a:lnTo>
                    <a:pt x="0" y="0"/>
                  </a:lnTo>
                  <a:close/>
                </a:path>
              </a:pathLst>
            </a:custGeom>
            <a:ln w="19049">
              <a:solidFill>
                <a:srgbClr val="000000"/>
              </a:solidFill>
            </a:ln>
          </p:spPr>
          <p:txBody>
            <a:bodyPr wrap="square" lIns="0" tIns="0" rIns="0" bIns="0" rtlCol="0"/>
            <a:lstStyle/>
            <a:p>
              <a:endParaRPr/>
            </a:p>
          </p:txBody>
        </p:sp>
      </p:grpSp>
      <p:sp>
        <p:nvSpPr>
          <p:cNvPr id="13" name="object 13"/>
          <p:cNvSpPr txBox="1"/>
          <p:nvPr/>
        </p:nvSpPr>
        <p:spPr>
          <a:xfrm>
            <a:off x="867171" y="1902161"/>
            <a:ext cx="7296150" cy="4378325"/>
          </a:xfrm>
          <a:prstGeom prst="rect">
            <a:avLst/>
          </a:prstGeom>
        </p:spPr>
        <p:txBody>
          <a:bodyPr vert="horz" wrap="square" lIns="0" tIns="13335" rIns="0" bIns="0" rtlCol="0">
            <a:spAutoFit/>
          </a:bodyPr>
          <a:lstStyle/>
          <a:p>
            <a:pPr marL="252729" marR="255270">
              <a:lnSpc>
                <a:spcPct val="99700"/>
              </a:lnSpc>
              <a:spcBef>
                <a:spcPts val="105"/>
              </a:spcBef>
            </a:pPr>
            <a:r>
              <a:rPr sz="2200" spc="220" dirty="0">
                <a:solidFill>
                  <a:srgbClr val="FFFFFF"/>
                </a:solidFill>
                <a:latin typeface="Georgia"/>
                <a:cs typeface="Georgia"/>
              </a:rPr>
              <a:t>A</a:t>
            </a:r>
            <a:r>
              <a:rPr sz="2200" spc="25" dirty="0">
                <a:solidFill>
                  <a:srgbClr val="FFFFFF"/>
                </a:solidFill>
                <a:latin typeface="Georgia"/>
                <a:cs typeface="Georgia"/>
              </a:rPr>
              <a:t> </a:t>
            </a:r>
            <a:r>
              <a:rPr sz="2200" spc="-60" dirty="0">
                <a:solidFill>
                  <a:srgbClr val="FFFFFF"/>
                </a:solidFill>
                <a:latin typeface="Georgia"/>
                <a:cs typeface="Georgia"/>
              </a:rPr>
              <a:t>single</a:t>
            </a:r>
            <a:r>
              <a:rPr sz="2200" spc="30" dirty="0">
                <a:solidFill>
                  <a:srgbClr val="FFFFFF"/>
                </a:solidFill>
                <a:latin typeface="Georgia"/>
                <a:cs typeface="Georgia"/>
              </a:rPr>
              <a:t> </a:t>
            </a:r>
            <a:r>
              <a:rPr sz="2200" spc="-65" dirty="0">
                <a:solidFill>
                  <a:srgbClr val="FFFFFF"/>
                </a:solidFill>
                <a:latin typeface="Georgia"/>
                <a:cs typeface="Georgia"/>
              </a:rPr>
              <a:t>instance</a:t>
            </a:r>
            <a:r>
              <a:rPr sz="2200" spc="30" dirty="0">
                <a:solidFill>
                  <a:srgbClr val="FFFFFF"/>
                </a:solidFill>
                <a:latin typeface="Georgia"/>
                <a:cs typeface="Georgia"/>
              </a:rPr>
              <a:t> </a:t>
            </a:r>
            <a:r>
              <a:rPr sz="2200" spc="-25" dirty="0">
                <a:solidFill>
                  <a:srgbClr val="FFFFFF"/>
                </a:solidFill>
                <a:latin typeface="Georgia"/>
                <a:cs typeface="Georgia"/>
              </a:rPr>
              <a:t>of</a:t>
            </a:r>
            <a:r>
              <a:rPr sz="2200" spc="260" dirty="0">
                <a:solidFill>
                  <a:srgbClr val="FFFFFF"/>
                </a:solidFill>
                <a:latin typeface="Georgia"/>
                <a:cs typeface="Georgia"/>
              </a:rPr>
              <a:t> </a:t>
            </a:r>
            <a:r>
              <a:rPr sz="2200" spc="-5" dirty="0">
                <a:solidFill>
                  <a:srgbClr val="FFFFFF"/>
                </a:solidFill>
                <a:latin typeface="Georgia"/>
                <a:cs typeface="Georgia"/>
              </a:rPr>
              <a:t>Node</a:t>
            </a:r>
            <a:r>
              <a:rPr sz="2200" spc="25" dirty="0">
                <a:solidFill>
                  <a:srgbClr val="FFFFFF"/>
                </a:solidFill>
                <a:latin typeface="Georgia"/>
                <a:cs typeface="Georgia"/>
              </a:rPr>
              <a:t> </a:t>
            </a:r>
            <a:r>
              <a:rPr sz="2200" spc="-80" dirty="0">
                <a:solidFill>
                  <a:srgbClr val="FFFFFF"/>
                </a:solidFill>
                <a:latin typeface="Georgia"/>
                <a:cs typeface="Georgia"/>
              </a:rPr>
              <a:t>runs</a:t>
            </a:r>
            <a:r>
              <a:rPr sz="2200" spc="30" dirty="0">
                <a:solidFill>
                  <a:srgbClr val="FFFFFF"/>
                </a:solidFill>
                <a:latin typeface="Georgia"/>
                <a:cs typeface="Georgia"/>
              </a:rPr>
              <a:t> </a:t>
            </a:r>
            <a:r>
              <a:rPr sz="2200" spc="-60" dirty="0">
                <a:solidFill>
                  <a:srgbClr val="FFFFFF"/>
                </a:solidFill>
                <a:latin typeface="Georgia"/>
                <a:cs typeface="Georgia"/>
              </a:rPr>
              <a:t>in</a:t>
            </a:r>
            <a:r>
              <a:rPr sz="2200" spc="30"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60" dirty="0">
                <a:solidFill>
                  <a:srgbClr val="FFFFFF"/>
                </a:solidFill>
                <a:latin typeface="Georgia"/>
                <a:cs typeface="Georgia"/>
              </a:rPr>
              <a:t>single</a:t>
            </a:r>
            <a:r>
              <a:rPr sz="2200" spc="30" dirty="0">
                <a:solidFill>
                  <a:srgbClr val="FFFFFF"/>
                </a:solidFill>
                <a:latin typeface="Georgia"/>
                <a:cs typeface="Georgia"/>
              </a:rPr>
              <a:t> </a:t>
            </a:r>
            <a:r>
              <a:rPr sz="2200" spc="-60" dirty="0">
                <a:solidFill>
                  <a:srgbClr val="FFFFFF"/>
                </a:solidFill>
                <a:latin typeface="Georgia"/>
                <a:cs typeface="Georgia"/>
              </a:rPr>
              <a:t>thread.</a:t>
            </a:r>
            <a:r>
              <a:rPr sz="2200" spc="20" dirty="0">
                <a:solidFill>
                  <a:srgbClr val="FFFFFF"/>
                </a:solidFill>
                <a:latin typeface="Georgia"/>
                <a:cs typeface="Georgia"/>
              </a:rPr>
              <a:t> </a:t>
            </a:r>
            <a:r>
              <a:rPr sz="2200" spc="-55" dirty="0">
                <a:solidFill>
                  <a:srgbClr val="FFFFFF"/>
                </a:solidFill>
                <a:latin typeface="Georgia"/>
                <a:cs typeface="Georgia"/>
              </a:rPr>
              <a:t>To</a:t>
            </a:r>
            <a:r>
              <a:rPr sz="2200" spc="30" dirty="0">
                <a:solidFill>
                  <a:srgbClr val="FFFFFF"/>
                </a:solidFill>
                <a:latin typeface="Georgia"/>
                <a:cs typeface="Georgia"/>
              </a:rPr>
              <a:t> </a:t>
            </a:r>
            <a:r>
              <a:rPr sz="2200" spc="-65" dirty="0">
                <a:solidFill>
                  <a:srgbClr val="FFFFFF"/>
                </a:solidFill>
                <a:latin typeface="Georgia"/>
                <a:cs typeface="Georgia"/>
              </a:rPr>
              <a:t>take </a:t>
            </a:r>
            <a:r>
              <a:rPr sz="2200" spc="-515" dirty="0">
                <a:solidFill>
                  <a:srgbClr val="FFFFFF"/>
                </a:solidFill>
                <a:latin typeface="Georgia"/>
                <a:cs typeface="Georgia"/>
              </a:rPr>
              <a:t> </a:t>
            </a:r>
            <a:r>
              <a:rPr sz="2200" spc="-70" dirty="0">
                <a:solidFill>
                  <a:srgbClr val="FFFFFF"/>
                </a:solidFill>
                <a:latin typeface="Georgia"/>
                <a:cs typeface="Georgia"/>
              </a:rPr>
              <a:t>advantage</a:t>
            </a:r>
            <a:r>
              <a:rPr sz="2200" spc="35" dirty="0">
                <a:solidFill>
                  <a:srgbClr val="FFFFFF"/>
                </a:solidFill>
                <a:latin typeface="Georgia"/>
                <a:cs typeface="Georgia"/>
              </a:rPr>
              <a:t> </a:t>
            </a:r>
            <a:r>
              <a:rPr sz="2200" spc="-25" dirty="0">
                <a:solidFill>
                  <a:srgbClr val="FFFFFF"/>
                </a:solidFill>
                <a:latin typeface="Georgia"/>
                <a:cs typeface="Georgia"/>
              </a:rPr>
              <a:t>of</a:t>
            </a:r>
            <a:r>
              <a:rPr sz="2200" spc="265" dirty="0">
                <a:solidFill>
                  <a:srgbClr val="FFFFFF"/>
                </a:solidFill>
                <a:latin typeface="Georgia"/>
                <a:cs typeface="Georgia"/>
              </a:rPr>
              <a:t> </a:t>
            </a:r>
            <a:r>
              <a:rPr sz="2200" spc="-75" dirty="0">
                <a:solidFill>
                  <a:srgbClr val="FFFFFF"/>
                </a:solidFill>
                <a:latin typeface="Georgia"/>
                <a:cs typeface="Georgia"/>
              </a:rPr>
              <a:t>multi-core</a:t>
            </a:r>
            <a:r>
              <a:rPr sz="2200" spc="35" dirty="0">
                <a:solidFill>
                  <a:srgbClr val="FFFFFF"/>
                </a:solidFill>
                <a:latin typeface="Georgia"/>
                <a:cs typeface="Georgia"/>
              </a:rPr>
              <a:t> </a:t>
            </a:r>
            <a:r>
              <a:rPr sz="2200" spc="-75" dirty="0">
                <a:solidFill>
                  <a:srgbClr val="FFFFFF"/>
                </a:solidFill>
                <a:latin typeface="Georgia"/>
                <a:cs typeface="Georgia"/>
              </a:rPr>
              <a:t>systems</a:t>
            </a:r>
            <a:r>
              <a:rPr sz="2200" spc="35" dirty="0">
                <a:solidFill>
                  <a:srgbClr val="FFFFFF"/>
                </a:solidFill>
                <a:latin typeface="Georgia"/>
                <a:cs typeface="Georgia"/>
              </a:rPr>
              <a:t> </a:t>
            </a:r>
            <a:r>
              <a:rPr sz="2200" spc="-75" dirty="0">
                <a:solidFill>
                  <a:srgbClr val="FFFFFF"/>
                </a:solidFill>
                <a:latin typeface="Georgia"/>
                <a:cs typeface="Georgia"/>
              </a:rPr>
              <a:t>the</a:t>
            </a:r>
            <a:r>
              <a:rPr sz="2200" spc="35" dirty="0">
                <a:solidFill>
                  <a:srgbClr val="FFFFFF"/>
                </a:solidFill>
                <a:latin typeface="Georgia"/>
                <a:cs typeface="Georgia"/>
              </a:rPr>
              <a:t> </a:t>
            </a:r>
            <a:r>
              <a:rPr sz="2200" spc="-85" dirty="0">
                <a:solidFill>
                  <a:srgbClr val="FFFFFF"/>
                </a:solidFill>
                <a:latin typeface="Georgia"/>
                <a:cs typeface="Georgia"/>
              </a:rPr>
              <a:t>user</a:t>
            </a:r>
            <a:r>
              <a:rPr sz="2200" spc="35" dirty="0">
                <a:solidFill>
                  <a:srgbClr val="FFFFFF"/>
                </a:solidFill>
                <a:latin typeface="Georgia"/>
                <a:cs typeface="Georgia"/>
              </a:rPr>
              <a:t> </a:t>
            </a:r>
            <a:r>
              <a:rPr sz="2200" spc="-15" dirty="0">
                <a:solidFill>
                  <a:srgbClr val="FFFFFF"/>
                </a:solidFill>
                <a:latin typeface="Georgia"/>
                <a:cs typeface="Georgia"/>
              </a:rPr>
              <a:t>will</a:t>
            </a:r>
            <a:r>
              <a:rPr sz="2200" spc="35" dirty="0">
                <a:solidFill>
                  <a:srgbClr val="FFFFFF"/>
                </a:solidFill>
                <a:latin typeface="Georgia"/>
                <a:cs typeface="Georgia"/>
              </a:rPr>
              <a:t> </a:t>
            </a:r>
            <a:r>
              <a:rPr sz="2200" spc="-70" dirty="0">
                <a:solidFill>
                  <a:srgbClr val="FFFFFF"/>
                </a:solidFill>
                <a:latin typeface="Georgia"/>
                <a:cs typeface="Georgia"/>
              </a:rPr>
              <a:t>sometimes </a:t>
            </a:r>
            <a:r>
              <a:rPr sz="2200" spc="-65" dirty="0">
                <a:solidFill>
                  <a:srgbClr val="FFFFFF"/>
                </a:solidFill>
                <a:latin typeface="Georgia"/>
                <a:cs typeface="Georgia"/>
              </a:rPr>
              <a:t> </a:t>
            </a:r>
            <a:r>
              <a:rPr sz="2200" spc="-55" dirty="0">
                <a:solidFill>
                  <a:srgbClr val="FFFFFF"/>
                </a:solidFill>
                <a:latin typeface="Georgia"/>
                <a:cs typeface="Georgia"/>
              </a:rPr>
              <a:t>want</a:t>
            </a:r>
            <a:r>
              <a:rPr sz="2200" spc="25"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50" dirty="0">
                <a:solidFill>
                  <a:srgbClr val="FFFFFF"/>
                </a:solidFill>
                <a:latin typeface="Georgia"/>
                <a:cs typeface="Georgia"/>
              </a:rPr>
              <a:t>launch</a:t>
            </a:r>
            <a:r>
              <a:rPr sz="2200" spc="30" dirty="0">
                <a:solidFill>
                  <a:srgbClr val="FFFFFF"/>
                </a:solidFill>
                <a:latin typeface="Georgia"/>
                <a:cs typeface="Georgia"/>
              </a:rPr>
              <a:t> </a:t>
            </a:r>
            <a:r>
              <a:rPr sz="2200" spc="-35" dirty="0">
                <a:solidFill>
                  <a:srgbClr val="FFFFFF"/>
                </a:solidFill>
                <a:latin typeface="Georgia"/>
                <a:cs typeface="Georgia"/>
              </a:rPr>
              <a:t>a</a:t>
            </a:r>
            <a:r>
              <a:rPr sz="2200" spc="25" dirty="0">
                <a:solidFill>
                  <a:srgbClr val="FFFFFF"/>
                </a:solidFill>
                <a:latin typeface="Georgia"/>
                <a:cs typeface="Georgia"/>
              </a:rPr>
              <a:t> </a:t>
            </a:r>
            <a:r>
              <a:rPr sz="2200" spc="-70" dirty="0">
                <a:solidFill>
                  <a:srgbClr val="FFFFFF"/>
                </a:solidFill>
                <a:latin typeface="Georgia"/>
                <a:cs typeface="Georgia"/>
              </a:rPr>
              <a:t>cluster</a:t>
            </a:r>
            <a:r>
              <a:rPr sz="2200" spc="30" dirty="0">
                <a:solidFill>
                  <a:srgbClr val="FFFFFF"/>
                </a:solidFill>
                <a:latin typeface="Georgia"/>
                <a:cs typeface="Georgia"/>
              </a:rPr>
              <a:t> </a:t>
            </a:r>
            <a:r>
              <a:rPr sz="2200" spc="-25" dirty="0">
                <a:solidFill>
                  <a:srgbClr val="FFFFFF"/>
                </a:solidFill>
                <a:latin typeface="Georgia"/>
                <a:cs typeface="Georgia"/>
              </a:rPr>
              <a:t>of</a:t>
            </a:r>
            <a:r>
              <a:rPr sz="2200" spc="254" dirty="0">
                <a:solidFill>
                  <a:srgbClr val="FFFFFF"/>
                </a:solidFill>
                <a:latin typeface="Georgia"/>
                <a:cs typeface="Georgia"/>
              </a:rPr>
              <a:t> </a:t>
            </a:r>
            <a:r>
              <a:rPr sz="2200" spc="-5" dirty="0">
                <a:solidFill>
                  <a:srgbClr val="FFFFFF"/>
                </a:solidFill>
                <a:latin typeface="Georgia"/>
                <a:cs typeface="Georgia"/>
              </a:rPr>
              <a:t>Node</a:t>
            </a:r>
            <a:r>
              <a:rPr sz="2200" spc="30" dirty="0">
                <a:solidFill>
                  <a:srgbClr val="FFFFFF"/>
                </a:solidFill>
                <a:latin typeface="Georgia"/>
                <a:cs typeface="Georgia"/>
              </a:rPr>
              <a:t> </a:t>
            </a:r>
            <a:r>
              <a:rPr sz="2200" spc="-75" dirty="0">
                <a:solidFill>
                  <a:srgbClr val="FFFFFF"/>
                </a:solidFill>
                <a:latin typeface="Georgia"/>
                <a:cs typeface="Georgia"/>
              </a:rPr>
              <a:t>processes</a:t>
            </a:r>
            <a:r>
              <a:rPr sz="2200" spc="25" dirty="0">
                <a:solidFill>
                  <a:srgbClr val="FFFFFF"/>
                </a:solidFill>
                <a:latin typeface="Georgia"/>
                <a:cs typeface="Georgia"/>
              </a:rPr>
              <a:t> </a:t>
            </a:r>
            <a:r>
              <a:rPr sz="2200" spc="-45" dirty="0">
                <a:solidFill>
                  <a:srgbClr val="FFFFFF"/>
                </a:solidFill>
                <a:latin typeface="Georgia"/>
                <a:cs typeface="Georgia"/>
              </a:rPr>
              <a:t>to</a:t>
            </a:r>
            <a:r>
              <a:rPr sz="2200" spc="25" dirty="0">
                <a:solidFill>
                  <a:srgbClr val="FFFFFF"/>
                </a:solidFill>
                <a:latin typeface="Georgia"/>
                <a:cs typeface="Georgia"/>
              </a:rPr>
              <a:t> </a:t>
            </a:r>
            <a:r>
              <a:rPr sz="2200" spc="-60" dirty="0">
                <a:solidFill>
                  <a:srgbClr val="FFFFFF"/>
                </a:solidFill>
                <a:latin typeface="Georgia"/>
                <a:cs typeface="Georgia"/>
              </a:rPr>
              <a:t>handle</a:t>
            </a:r>
            <a:r>
              <a:rPr sz="2200" spc="30" dirty="0">
                <a:solidFill>
                  <a:srgbClr val="FFFFFF"/>
                </a:solidFill>
                <a:latin typeface="Georgia"/>
                <a:cs typeface="Georgia"/>
              </a:rPr>
              <a:t> </a:t>
            </a:r>
            <a:r>
              <a:rPr sz="2200" spc="-75" dirty="0">
                <a:solidFill>
                  <a:srgbClr val="FFFFFF"/>
                </a:solidFill>
                <a:latin typeface="Georgia"/>
                <a:cs typeface="Georgia"/>
              </a:rPr>
              <a:t>the </a:t>
            </a:r>
            <a:r>
              <a:rPr sz="2200" spc="-70" dirty="0">
                <a:solidFill>
                  <a:srgbClr val="FFFFFF"/>
                </a:solidFill>
                <a:latin typeface="Georgia"/>
                <a:cs typeface="Georgia"/>
              </a:rPr>
              <a:t> </a:t>
            </a:r>
            <a:r>
              <a:rPr sz="2200" spc="-25" dirty="0">
                <a:solidFill>
                  <a:srgbClr val="FFFFFF"/>
                </a:solidFill>
                <a:latin typeface="Georgia"/>
                <a:cs typeface="Georgia"/>
              </a:rPr>
              <a:t>load.</a:t>
            </a:r>
            <a:endParaRPr sz="2200">
              <a:latin typeface="Georgia"/>
              <a:cs typeface="Georgia"/>
            </a:endParaRPr>
          </a:p>
          <a:p>
            <a:pPr marL="12700">
              <a:lnSpc>
                <a:spcPts val="2130"/>
              </a:lnSpc>
              <a:spcBef>
                <a:spcPts val="2175"/>
              </a:spcBef>
              <a:tabLst>
                <a:tab pos="561340" algn="l"/>
                <a:tab pos="1932939"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cluster</a:t>
            </a:r>
            <a:r>
              <a:rPr sz="1800" dirty="0">
                <a:solidFill>
                  <a:srgbClr val="262626"/>
                </a:solidFill>
                <a:latin typeface="Courier New"/>
                <a:cs typeface="Courier New"/>
              </a:rPr>
              <a:t>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'cluster'</a:t>
            </a:r>
            <a:r>
              <a:rPr sz="1800" dirty="0">
                <a:solidFill>
                  <a:srgbClr val="262626"/>
                </a:solidFill>
                <a:latin typeface="Courier New"/>
                <a:cs typeface="Courier New"/>
              </a:rPr>
              <a:t>);</a:t>
            </a:r>
            <a:endParaRPr sz="1800">
              <a:latin typeface="Courier New"/>
              <a:cs typeface="Courier New"/>
            </a:endParaRPr>
          </a:p>
          <a:p>
            <a:pPr marL="12700">
              <a:lnSpc>
                <a:spcPts val="2130"/>
              </a:lnSpc>
              <a:tabLst>
                <a:tab pos="424180" algn="l"/>
              </a:tabLst>
            </a:pPr>
            <a:r>
              <a:rPr sz="1800" b="1" dirty="0">
                <a:solidFill>
                  <a:srgbClr val="0F7001"/>
                </a:solidFill>
                <a:latin typeface="Courier New"/>
                <a:cs typeface="Courier New"/>
              </a:rPr>
              <a:t>if	</a:t>
            </a:r>
            <a:r>
              <a:rPr sz="1800" spc="-5" dirty="0">
                <a:solidFill>
                  <a:srgbClr val="262626"/>
                </a:solidFill>
                <a:latin typeface="Courier New"/>
                <a:cs typeface="Courier New"/>
              </a:rPr>
              <a:t>(cluster.isMaster)</a:t>
            </a:r>
            <a:r>
              <a:rPr sz="1800" spc="-15" dirty="0">
                <a:solidFill>
                  <a:srgbClr val="262626"/>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a:p>
            <a:pPr marL="287020">
              <a:lnSpc>
                <a:spcPts val="2130"/>
              </a:lnSpc>
              <a:spcBef>
                <a:spcPts val="40"/>
              </a:spcBef>
              <a:tabLst>
                <a:tab pos="835660" algn="l"/>
                <a:tab pos="1932939" algn="l"/>
                <a:tab pos="2207260" algn="l"/>
              </a:tabLst>
            </a:pPr>
            <a:r>
              <a:rPr sz="1800" b="1" dirty="0">
                <a:solidFill>
                  <a:srgbClr val="0F7001"/>
                </a:solidFill>
                <a:latin typeface="Courier New"/>
                <a:cs typeface="Courier New"/>
              </a:rPr>
              <a:t>var	</a:t>
            </a:r>
            <a:r>
              <a:rPr sz="1800" dirty="0">
                <a:solidFill>
                  <a:srgbClr val="262626"/>
                </a:solidFill>
                <a:latin typeface="Courier New"/>
                <a:cs typeface="Courier New"/>
              </a:rPr>
              <a:t>numCPUs	</a:t>
            </a: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'os'</a:t>
            </a:r>
            <a:r>
              <a:rPr sz="1800" dirty="0">
                <a:solidFill>
                  <a:srgbClr val="262626"/>
                </a:solidFill>
                <a:latin typeface="Courier New"/>
                <a:cs typeface="Courier New"/>
              </a:rPr>
              <a:t>).cpus().length;</a:t>
            </a:r>
            <a:endParaRPr sz="1800">
              <a:latin typeface="Courier New"/>
              <a:cs typeface="Courier New"/>
            </a:endParaRPr>
          </a:p>
          <a:p>
            <a:pPr marL="561340" marR="2199640" indent="-274955">
              <a:lnSpc>
                <a:spcPts val="2200"/>
              </a:lnSpc>
              <a:spcBef>
                <a:spcPts val="10"/>
              </a:spcBef>
              <a:tabLst>
                <a:tab pos="835660" algn="l"/>
                <a:tab pos="1521460" algn="l"/>
                <a:tab pos="1795780" algn="l"/>
                <a:tab pos="2070100" algn="l"/>
                <a:tab pos="3030220" algn="l"/>
              </a:tabLst>
            </a:pPr>
            <a:r>
              <a:rPr sz="1800" b="1" dirty="0">
                <a:solidFill>
                  <a:srgbClr val="0F7001"/>
                </a:solidFill>
                <a:latin typeface="Courier New"/>
                <a:cs typeface="Courier New"/>
              </a:rPr>
              <a:t>for	</a:t>
            </a:r>
            <a:r>
              <a:rPr sz="1800" dirty="0">
                <a:solidFill>
                  <a:srgbClr val="262626"/>
                </a:solidFill>
                <a:latin typeface="Courier New"/>
                <a:cs typeface="Courier New"/>
              </a:rPr>
              <a:t>(</a:t>
            </a:r>
            <a:r>
              <a:rPr sz="1800" b="1" dirty="0">
                <a:solidFill>
                  <a:srgbClr val="0F7001"/>
                </a:solidFill>
                <a:latin typeface="Courier New"/>
                <a:cs typeface="Courier New"/>
              </a:rPr>
              <a:t>var	</a:t>
            </a:r>
            <a:r>
              <a:rPr sz="1800" dirty="0">
                <a:solidFill>
                  <a:srgbClr val="262626"/>
                </a:solidFill>
                <a:latin typeface="Courier New"/>
                <a:cs typeface="Courier New"/>
              </a:rPr>
              <a:t>i	</a:t>
            </a:r>
            <a:r>
              <a:rPr sz="1800" dirty="0">
                <a:solidFill>
                  <a:srgbClr val="535353"/>
                </a:solidFill>
                <a:latin typeface="Courier New"/>
                <a:cs typeface="Courier New"/>
              </a:rPr>
              <a:t>=	0</a:t>
            </a:r>
            <a:r>
              <a:rPr sz="1800" dirty="0">
                <a:solidFill>
                  <a:srgbClr val="262626"/>
                </a:solidFill>
                <a:latin typeface="Courier New"/>
                <a:cs typeface="Courier New"/>
              </a:rPr>
              <a:t>;</a:t>
            </a:r>
            <a:r>
              <a:rPr sz="1800" spc="-5" dirty="0">
                <a:solidFill>
                  <a:srgbClr val="262626"/>
                </a:solidFill>
                <a:latin typeface="Courier New"/>
                <a:cs typeface="Courier New"/>
              </a:rPr>
              <a:t> </a:t>
            </a:r>
            <a:r>
              <a:rPr sz="1800" dirty="0">
                <a:solidFill>
                  <a:srgbClr val="262626"/>
                </a:solidFill>
                <a:latin typeface="Courier New"/>
                <a:cs typeface="Courier New"/>
              </a:rPr>
              <a:t>i </a:t>
            </a:r>
            <a:r>
              <a:rPr sz="1800" dirty="0">
                <a:solidFill>
                  <a:srgbClr val="535353"/>
                </a:solidFill>
                <a:latin typeface="Courier New"/>
                <a:cs typeface="Courier New"/>
              </a:rPr>
              <a:t>&lt;	</a:t>
            </a:r>
            <a:r>
              <a:rPr sz="1800" dirty="0">
                <a:solidFill>
                  <a:srgbClr val="262626"/>
                </a:solidFill>
                <a:latin typeface="Courier New"/>
                <a:cs typeface="Courier New"/>
              </a:rPr>
              <a:t>numCPUs;</a:t>
            </a:r>
            <a:r>
              <a:rPr sz="1800" spc="-55" dirty="0">
                <a:solidFill>
                  <a:srgbClr val="262626"/>
                </a:solidFill>
                <a:latin typeface="Courier New"/>
                <a:cs typeface="Courier New"/>
              </a:rPr>
              <a:t> </a:t>
            </a:r>
            <a:r>
              <a:rPr sz="1800" dirty="0">
                <a:solidFill>
                  <a:srgbClr val="262626"/>
                </a:solidFill>
                <a:latin typeface="Courier New"/>
                <a:cs typeface="Courier New"/>
              </a:rPr>
              <a:t>i</a:t>
            </a:r>
            <a:r>
              <a:rPr sz="1800" dirty="0">
                <a:solidFill>
                  <a:srgbClr val="535353"/>
                </a:solidFill>
                <a:latin typeface="Courier New"/>
                <a:cs typeface="Courier New"/>
              </a:rPr>
              <a:t>++</a:t>
            </a:r>
            <a:r>
              <a:rPr sz="1800" dirty="0">
                <a:solidFill>
                  <a:srgbClr val="262626"/>
                </a:solidFill>
                <a:latin typeface="Courier New"/>
                <a:cs typeface="Courier New"/>
              </a:rPr>
              <a:t>)</a:t>
            </a:r>
            <a:r>
              <a:rPr sz="1800" spc="-55" dirty="0">
                <a:solidFill>
                  <a:srgbClr val="262626"/>
                </a:solidFill>
                <a:latin typeface="Courier New"/>
                <a:cs typeface="Courier New"/>
              </a:rPr>
              <a:t> </a:t>
            </a:r>
            <a:r>
              <a:rPr sz="1800" dirty="0">
                <a:solidFill>
                  <a:srgbClr val="262626"/>
                </a:solidFill>
                <a:latin typeface="Courier New"/>
                <a:cs typeface="Courier New"/>
              </a:rPr>
              <a:t>{ </a:t>
            </a:r>
            <a:r>
              <a:rPr sz="1800" spc="-1065" dirty="0">
                <a:solidFill>
                  <a:srgbClr val="262626"/>
                </a:solidFill>
                <a:latin typeface="Courier New"/>
                <a:cs typeface="Courier New"/>
              </a:rPr>
              <a:t> </a:t>
            </a:r>
            <a:r>
              <a:rPr sz="1800" dirty="0">
                <a:solidFill>
                  <a:srgbClr val="262626"/>
                </a:solidFill>
                <a:latin typeface="Courier New"/>
                <a:cs typeface="Courier New"/>
              </a:rPr>
              <a:t>cluster.fork();</a:t>
            </a:r>
            <a:endParaRPr sz="1800">
              <a:latin typeface="Courier New"/>
              <a:cs typeface="Courier New"/>
            </a:endParaRPr>
          </a:p>
          <a:p>
            <a:pPr marL="287020">
              <a:lnSpc>
                <a:spcPts val="2020"/>
              </a:lnSpc>
            </a:pPr>
            <a:r>
              <a:rPr sz="1800" dirty="0">
                <a:solidFill>
                  <a:srgbClr val="262626"/>
                </a:solidFill>
                <a:latin typeface="Courier New"/>
                <a:cs typeface="Courier New"/>
              </a:rPr>
              <a:t>}</a:t>
            </a:r>
            <a:endParaRPr sz="1800">
              <a:latin typeface="Courier New"/>
              <a:cs typeface="Courier New"/>
            </a:endParaRPr>
          </a:p>
          <a:p>
            <a:pPr marL="561340" marR="5080" indent="-274955">
              <a:lnSpc>
                <a:spcPts val="2200"/>
              </a:lnSpc>
              <a:spcBef>
                <a:spcPts val="80"/>
              </a:spcBef>
            </a:pPr>
            <a:r>
              <a:rPr sz="1800" spc="-5" dirty="0">
                <a:solidFill>
                  <a:srgbClr val="0F7001"/>
                </a:solidFill>
                <a:latin typeface="Courier New"/>
                <a:cs typeface="Courier New"/>
              </a:rPr>
              <a:t>Object</a:t>
            </a:r>
            <a:r>
              <a:rPr sz="1800" spc="-5" dirty="0">
                <a:solidFill>
                  <a:srgbClr val="262626"/>
                </a:solidFill>
                <a:latin typeface="Courier New"/>
                <a:cs typeface="Courier New"/>
              </a:rPr>
              <a:t>.keys(cluster.workers).forEach(</a:t>
            </a:r>
            <a:r>
              <a:rPr sz="1800" b="1" spc="-5" dirty="0">
                <a:solidFill>
                  <a:srgbClr val="0F7001"/>
                </a:solidFill>
                <a:latin typeface="Courier New"/>
                <a:cs typeface="Courier New"/>
              </a:rPr>
              <a:t>function</a:t>
            </a:r>
            <a:r>
              <a:rPr sz="1800" spc="-5" dirty="0">
                <a:solidFill>
                  <a:srgbClr val="262626"/>
                </a:solidFill>
                <a:latin typeface="Courier New"/>
                <a:cs typeface="Courier New"/>
              </a:rPr>
              <a:t>(id)</a:t>
            </a:r>
            <a:r>
              <a:rPr sz="1800" spc="114" dirty="0">
                <a:solidFill>
                  <a:srgbClr val="262626"/>
                </a:solidFill>
                <a:latin typeface="Courier New"/>
                <a:cs typeface="Courier New"/>
              </a:rPr>
              <a:t> </a:t>
            </a:r>
            <a:r>
              <a:rPr sz="1800" dirty="0">
                <a:solidFill>
                  <a:srgbClr val="262626"/>
                </a:solidFill>
                <a:latin typeface="Courier New"/>
                <a:cs typeface="Courier New"/>
              </a:rPr>
              <a:t>{ </a:t>
            </a:r>
            <a:r>
              <a:rPr sz="1800" spc="-1065" dirty="0">
                <a:solidFill>
                  <a:srgbClr val="262626"/>
                </a:solidFill>
                <a:latin typeface="Courier New"/>
                <a:cs typeface="Courier New"/>
              </a:rPr>
              <a:t> </a:t>
            </a:r>
            <a:r>
              <a:rPr sz="1800" spc="-5" dirty="0">
                <a:solidFill>
                  <a:srgbClr val="262626"/>
                </a:solidFill>
                <a:latin typeface="Courier New"/>
                <a:cs typeface="Courier New"/>
              </a:rPr>
              <a:t>console.log(cluster.workers[id].process.pid);</a:t>
            </a:r>
            <a:endParaRPr sz="1800">
              <a:latin typeface="Courier New"/>
              <a:cs typeface="Courier New"/>
            </a:endParaRPr>
          </a:p>
          <a:p>
            <a:pPr marL="287020">
              <a:lnSpc>
                <a:spcPts val="2020"/>
              </a:lnSpc>
            </a:pPr>
            <a:r>
              <a:rPr sz="1800" dirty="0">
                <a:solidFill>
                  <a:srgbClr val="262626"/>
                </a:solidFill>
                <a:latin typeface="Courier New"/>
                <a:cs typeface="Courier New"/>
              </a:rPr>
              <a:t>});</a:t>
            </a:r>
            <a:endParaRPr sz="1800">
              <a:latin typeface="Courier New"/>
              <a:cs typeface="Courier New"/>
            </a:endParaRPr>
          </a:p>
          <a:p>
            <a:pPr marL="12700">
              <a:lnSpc>
                <a:spcPct val="100000"/>
              </a:lnSpc>
              <a:spcBef>
                <a:spcPts val="40"/>
              </a:spcBef>
            </a:pPr>
            <a:r>
              <a:rPr sz="1800" dirty="0">
                <a:solidFill>
                  <a:srgbClr val="262626"/>
                </a:solidFill>
                <a:latin typeface="Courier New"/>
                <a:cs typeface="Courier New"/>
              </a:rPr>
              <a:t>}</a:t>
            </a:r>
            <a:endParaRPr sz="1800">
              <a:latin typeface="Courier New"/>
              <a:cs typeface="Courier New"/>
            </a:endParaRPr>
          </a:p>
        </p:txBody>
      </p:sp>
    </p:spTree>
    <p:extLst>
      <p:ext uri="{BB962C8B-B14F-4D97-AF65-F5344CB8AC3E}">
        <p14:creationId xmlns:p14="http://schemas.microsoft.com/office/powerpoint/2010/main" val="2634462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0092" y="228600"/>
            <a:ext cx="7727762" cy="751488"/>
          </a:xfrm>
          <a:prstGeom prst="rect">
            <a:avLst/>
          </a:prstGeom>
        </p:spPr>
        <p:txBody>
          <a:bodyPr vert="horz" wrap="square" lIns="0" tIns="12700" rIns="0" bIns="0" rtlCol="0">
            <a:spAutoFit/>
          </a:bodyPr>
          <a:lstStyle/>
          <a:p>
            <a:pPr marL="12700">
              <a:lnSpc>
                <a:spcPct val="100000"/>
              </a:lnSpc>
              <a:spcBef>
                <a:spcPts val="100"/>
              </a:spcBef>
            </a:pPr>
            <a:r>
              <a:rPr lang="en-US" spc="365" dirty="0" smtClean="0"/>
              <a:t>MySQL – for database</a:t>
            </a:r>
            <a:endParaRPr spc="-200" dirty="0"/>
          </a:p>
        </p:txBody>
      </p:sp>
      <p:grpSp>
        <p:nvGrpSpPr>
          <p:cNvPr id="10" name="object 10"/>
          <p:cNvGrpSpPr/>
          <p:nvPr/>
        </p:nvGrpSpPr>
        <p:grpSpPr>
          <a:xfrm>
            <a:off x="457200" y="1227088"/>
            <a:ext cx="7790180" cy="5326112"/>
            <a:chOff x="778906" y="3473948"/>
            <a:chExt cx="7790180" cy="2881630"/>
          </a:xfrm>
        </p:grpSpPr>
        <p:sp>
          <p:nvSpPr>
            <p:cNvPr id="11" name="object 11"/>
            <p:cNvSpPr/>
            <p:nvPr/>
          </p:nvSpPr>
          <p:spPr>
            <a:xfrm>
              <a:off x="788431" y="3483472"/>
              <a:ext cx="7771130" cy="2862580"/>
            </a:xfrm>
            <a:custGeom>
              <a:avLst/>
              <a:gdLst/>
              <a:ahLst/>
              <a:cxnLst/>
              <a:rect l="l" t="t" r="r" b="b"/>
              <a:pathLst>
                <a:path w="7771130" h="2862579">
                  <a:moveTo>
                    <a:pt x="7770811" y="0"/>
                  </a:moveTo>
                  <a:lnTo>
                    <a:pt x="0" y="0"/>
                  </a:lnTo>
                  <a:lnTo>
                    <a:pt x="0" y="2862323"/>
                  </a:lnTo>
                  <a:lnTo>
                    <a:pt x="7770811" y="2862323"/>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483473"/>
              <a:ext cx="7771130" cy="2862580"/>
            </a:xfrm>
            <a:custGeom>
              <a:avLst/>
              <a:gdLst/>
              <a:ahLst/>
              <a:cxnLst/>
              <a:rect l="l" t="t" r="r" b="b"/>
              <a:pathLst>
                <a:path w="7771130" h="2862579">
                  <a:moveTo>
                    <a:pt x="0" y="0"/>
                  </a:moveTo>
                  <a:lnTo>
                    <a:pt x="7770810" y="0"/>
                  </a:lnTo>
                  <a:lnTo>
                    <a:pt x="7770810" y="2862322"/>
                  </a:lnTo>
                  <a:lnTo>
                    <a:pt x="0" y="2862322"/>
                  </a:lnTo>
                  <a:lnTo>
                    <a:pt x="0" y="0"/>
                  </a:lnTo>
                  <a:close/>
                </a:path>
              </a:pathLst>
            </a:custGeom>
            <a:ln w="19049">
              <a:solidFill>
                <a:srgbClr val="000000"/>
              </a:solidFill>
            </a:ln>
          </p:spPr>
          <p:txBody>
            <a:bodyPr wrap="square" lIns="0" tIns="0" rIns="0" bIns="0" rtlCol="0"/>
            <a:lstStyle/>
            <a:p>
              <a:endParaRPr/>
            </a:p>
          </p:txBody>
        </p:sp>
      </p:grpSp>
      <p:sp>
        <p:nvSpPr>
          <p:cNvPr id="14" name="Rectangle 13"/>
          <p:cNvSpPr/>
          <p:nvPr/>
        </p:nvSpPr>
        <p:spPr>
          <a:xfrm>
            <a:off x="609599" y="1363586"/>
            <a:ext cx="7628255" cy="5078313"/>
          </a:xfrm>
          <a:prstGeom prst="rect">
            <a:avLst/>
          </a:prstGeom>
        </p:spPr>
        <p:txBody>
          <a:bodyPr wrap="square">
            <a:spAutoFit/>
          </a:bodyPr>
          <a:lstStyle/>
          <a:p>
            <a:r>
              <a:rPr lang="en-US" b="0" dirty="0" smtClean="0">
                <a:solidFill>
                  <a:srgbClr val="6A9955"/>
                </a:solidFill>
                <a:effectLst/>
                <a:latin typeface="Consolas" panose="020B0609020204030204" pitchFamily="49" charset="0"/>
              </a:rPr>
              <a:t>//step -1  for </a:t>
            </a:r>
            <a:r>
              <a:rPr lang="en-US" b="0" dirty="0" err="1" smtClean="0">
                <a:solidFill>
                  <a:srgbClr val="6A9955"/>
                </a:solidFill>
                <a:effectLst/>
                <a:latin typeface="Consolas" panose="020B0609020204030204" pitchFamily="49" charset="0"/>
              </a:rPr>
              <a:t>package.json</a:t>
            </a:r>
            <a:r>
              <a:rPr lang="en-US" b="0" dirty="0" smtClean="0">
                <a:solidFill>
                  <a:srgbClr val="6A9955"/>
                </a:solidFill>
                <a:effectLst/>
                <a:latin typeface="Consolas" panose="020B0609020204030204" pitchFamily="49" charset="0"/>
              </a:rPr>
              <a:t> file</a:t>
            </a:r>
            <a:endParaRPr lang="en-US" b="0" dirty="0" smtClean="0">
              <a:solidFill>
                <a:srgbClr val="D4D4D4"/>
              </a:solidFill>
              <a:effectLst/>
              <a:latin typeface="Consolas" panose="020B0609020204030204" pitchFamily="49" charset="0"/>
            </a:endParaRPr>
          </a:p>
          <a:p>
            <a:r>
              <a:rPr lang="en-US" b="0" dirty="0" err="1" smtClean="0">
                <a:solidFill>
                  <a:srgbClr val="6A9955"/>
                </a:solidFill>
                <a:effectLst/>
                <a:latin typeface="Consolas" panose="020B0609020204030204" pitchFamily="49" charset="0"/>
              </a:rPr>
              <a:t>npm</a:t>
            </a:r>
            <a:r>
              <a:rPr lang="en-US" b="0" dirty="0" smtClean="0">
                <a:solidFill>
                  <a:srgbClr val="6A9955"/>
                </a:solidFill>
                <a:effectLst/>
                <a:latin typeface="Consolas" panose="020B0609020204030204" pitchFamily="49" charset="0"/>
              </a:rPr>
              <a:t> </a:t>
            </a:r>
            <a:r>
              <a:rPr lang="en-US" b="0" dirty="0" err="1" smtClean="0">
                <a:solidFill>
                  <a:srgbClr val="6A9955"/>
                </a:solidFill>
                <a:effectLst/>
                <a:latin typeface="Consolas" panose="020B0609020204030204" pitchFamily="49" charset="0"/>
              </a:rPr>
              <a:t>init</a:t>
            </a:r>
            <a:r>
              <a:rPr lang="en-US" b="0" dirty="0" smtClean="0">
                <a:solidFill>
                  <a:srgbClr val="6A9955"/>
                </a:solidFill>
                <a:effectLst/>
                <a:latin typeface="Consolas" panose="020B0609020204030204" pitchFamily="49" charset="0"/>
              </a:rPr>
              <a:t> --y</a:t>
            </a:r>
            <a:endParaRPr lang="en-US" b="0" dirty="0" smtClean="0">
              <a:solidFill>
                <a:srgbClr val="D4D4D4"/>
              </a:solidFill>
              <a:effectLst/>
              <a:latin typeface="Consolas" panose="020B0609020204030204" pitchFamily="49" charset="0"/>
            </a:endParaRPr>
          </a:p>
          <a:p>
            <a:r>
              <a:rPr lang="en-US" b="0" dirty="0" smtClean="0">
                <a:solidFill>
                  <a:srgbClr val="D4D4D4"/>
                </a:solidFill>
                <a:effectLst/>
                <a:latin typeface="Consolas" panose="020B0609020204030204" pitchFamily="49" charset="0"/>
              </a:rPr>
              <a:t/>
            </a:r>
            <a:br>
              <a:rPr lang="en-US" b="0" dirty="0" smtClean="0">
                <a:solidFill>
                  <a:srgbClr val="D4D4D4"/>
                </a:solidFill>
                <a:effectLst/>
                <a:latin typeface="Consolas" panose="020B0609020204030204" pitchFamily="49" charset="0"/>
              </a:rPr>
            </a:br>
            <a:r>
              <a:rPr lang="en-US" b="0" dirty="0" smtClean="0">
                <a:solidFill>
                  <a:srgbClr val="6A9955"/>
                </a:solidFill>
                <a:effectLst/>
                <a:latin typeface="Consolas" panose="020B0609020204030204" pitchFamily="49" charset="0"/>
              </a:rPr>
              <a:t>//Step-2 install packages</a:t>
            </a:r>
            <a:endParaRPr lang="en-US" b="0" dirty="0" smtClean="0">
              <a:solidFill>
                <a:srgbClr val="D4D4D4"/>
              </a:solidFill>
              <a:effectLst/>
              <a:latin typeface="Consolas" panose="020B0609020204030204" pitchFamily="49" charset="0"/>
            </a:endParaRPr>
          </a:p>
          <a:p>
            <a:r>
              <a:rPr lang="en-US" b="0" dirty="0" err="1" smtClean="0">
                <a:solidFill>
                  <a:srgbClr val="6A9955"/>
                </a:solidFill>
                <a:effectLst/>
                <a:latin typeface="Consolas" panose="020B0609020204030204" pitchFamily="49" charset="0"/>
              </a:rPr>
              <a:t>npm</a:t>
            </a:r>
            <a:r>
              <a:rPr lang="en-US" b="0" dirty="0" smtClean="0">
                <a:solidFill>
                  <a:srgbClr val="6A9955"/>
                </a:solidFill>
                <a:effectLst/>
                <a:latin typeface="Consolas" panose="020B0609020204030204" pitchFamily="49" charset="0"/>
              </a:rPr>
              <a:t> install --save </a:t>
            </a:r>
            <a:r>
              <a:rPr lang="en-US" b="0" dirty="0" err="1" smtClean="0">
                <a:solidFill>
                  <a:srgbClr val="6A9955"/>
                </a:solidFill>
                <a:effectLst/>
                <a:latin typeface="Consolas" panose="020B0609020204030204" pitchFamily="49" charset="0"/>
              </a:rPr>
              <a:t>mysql</a:t>
            </a:r>
            <a:endParaRPr lang="en-US" b="0" dirty="0" smtClean="0">
              <a:solidFill>
                <a:srgbClr val="6A9955"/>
              </a:solidFill>
              <a:effectLst/>
              <a:latin typeface="Consolas" panose="020B0609020204030204" pitchFamily="49" charset="0"/>
            </a:endParaRPr>
          </a:p>
          <a:p>
            <a:endParaRPr lang="en-US" dirty="0" smtClean="0">
              <a:solidFill>
                <a:srgbClr val="6A9955"/>
              </a:solidFill>
              <a:latin typeface="Consolas" panose="020B0609020204030204" pitchFamily="49" charset="0"/>
            </a:endParaRPr>
          </a:p>
          <a:p>
            <a:r>
              <a:rPr lang="en-US" dirty="0" smtClean="0">
                <a:solidFill>
                  <a:srgbClr val="6A9955"/>
                </a:solidFill>
                <a:latin typeface="Consolas" panose="020B0609020204030204" pitchFamily="49" charset="0"/>
              </a:rPr>
              <a:t>//Step-3 import </a:t>
            </a:r>
            <a:r>
              <a:rPr lang="en-US" dirty="0" err="1" smtClean="0">
                <a:solidFill>
                  <a:srgbClr val="6A9955"/>
                </a:solidFill>
                <a:latin typeface="Consolas" panose="020B0609020204030204" pitchFamily="49" charset="0"/>
              </a:rPr>
              <a:t>mysql</a:t>
            </a:r>
            <a:r>
              <a:rPr lang="en-US" dirty="0" smtClean="0">
                <a:solidFill>
                  <a:srgbClr val="6A9955"/>
                </a:solidFill>
                <a:latin typeface="Consolas" panose="020B0609020204030204" pitchFamily="49" charset="0"/>
              </a:rPr>
              <a:t> module</a:t>
            </a:r>
            <a:endParaRPr lang="en-US" dirty="0">
              <a:solidFill>
                <a:srgbClr val="6A9955"/>
              </a:solidFill>
              <a:latin typeface="Consolas" panose="020B0609020204030204" pitchFamily="49" charset="0"/>
            </a:endParaRPr>
          </a:p>
          <a:p>
            <a:r>
              <a:rPr lang="en-US" dirty="0" err="1">
                <a:solidFill>
                  <a:srgbClr val="6A9955"/>
                </a:solidFill>
                <a:latin typeface="Consolas" panose="020B0609020204030204" pitchFamily="49" charset="0"/>
              </a:rPr>
              <a:t>const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mysql</a:t>
            </a:r>
            <a:r>
              <a:rPr lang="en-US" dirty="0">
                <a:solidFill>
                  <a:srgbClr val="6A9955"/>
                </a:solidFill>
                <a:latin typeface="Consolas" panose="020B0609020204030204" pitchFamily="49" charset="0"/>
              </a:rPr>
              <a:t> = require('</a:t>
            </a:r>
            <a:r>
              <a:rPr lang="en-US" dirty="0" err="1">
                <a:solidFill>
                  <a:srgbClr val="6A9955"/>
                </a:solidFill>
                <a:latin typeface="Consolas" panose="020B0609020204030204" pitchFamily="49" charset="0"/>
              </a:rPr>
              <a:t>mysql</a:t>
            </a:r>
            <a:r>
              <a:rPr lang="en-US" dirty="0">
                <a:solidFill>
                  <a:srgbClr val="6A9955"/>
                </a:solidFill>
                <a:latin typeface="Consolas" panose="020B0609020204030204" pitchFamily="49" charset="0"/>
              </a:rPr>
              <a:t>');</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//Step-4 connect </a:t>
            </a:r>
            <a:r>
              <a:rPr lang="en-US" dirty="0" err="1">
                <a:solidFill>
                  <a:srgbClr val="6A9955"/>
                </a:solidFill>
                <a:latin typeface="Consolas" panose="020B0609020204030204" pitchFamily="49" charset="0"/>
              </a:rPr>
              <a:t>mysql</a:t>
            </a:r>
            <a:r>
              <a:rPr lang="en-US" dirty="0">
                <a:solidFill>
                  <a:srgbClr val="6A9955"/>
                </a:solidFill>
                <a:latin typeface="Consolas" panose="020B0609020204030204" pitchFamily="49" charset="0"/>
              </a:rPr>
              <a:t> database</a:t>
            </a:r>
          </a:p>
          <a:p>
            <a:r>
              <a:rPr lang="en-US" dirty="0" err="1">
                <a:solidFill>
                  <a:srgbClr val="6A9955"/>
                </a:solidFill>
                <a:latin typeface="Consolas" panose="020B0609020204030204" pitchFamily="49" charset="0"/>
              </a:rPr>
              <a:t>const</a:t>
            </a:r>
            <a:r>
              <a:rPr lang="en-US" dirty="0">
                <a:solidFill>
                  <a:srgbClr val="6A9955"/>
                </a:solidFill>
                <a:latin typeface="Consolas" panose="020B0609020204030204" pitchFamily="49" charset="0"/>
              </a:rPr>
              <a:t> connection = </a:t>
            </a:r>
            <a:r>
              <a:rPr lang="en-US" dirty="0" err="1">
                <a:solidFill>
                  <a:srgbClr val="6A9955"/>
                </a:solidFill>
                <a:latin typeface="Consolas" panose="020B0609020204030204" pitchFamily="49" charset="0"/>
              </a:rPr>
              <a:t>mysql.createConnection</a:t>
            </a:r>
            <a:r>
              <a:rPr lang="en-US" dirty="0">
                <a:solidFill>
                  <a:srgbClr val="6A9955"/>
                </a:solidFill>
                <a:latin typeface="Consolas" panose="020B0609020204030204" pitchFamily="49" charset="0"/>
              </a:rPr>
              <a:t>({</a:t>
            </a:r>
          </a:p>
          <a:p>
            <a:r>
              <a:rPr lang="en-US" dirty="0">
                <a:solidFill>
                  <a:srgbClr val="6A9955"/>
                </a:solidFill>
                <a:latin typeface="Consolas" panose="020B0609020204030204" pitchFamily="49" charset="0"/>
              </a:rPr>
              <a:t>  host: 'localhost',</a:t>
            </a:r>
          </a:p>
          <a:p>
            <a:r>
              <a:rPr lang="en-US" dirty="0">
                <a:solidFill>
                  <a:srgbClr val="6A9955"/>
                </a:solidFill>
                <a:latin typeface="Consolas" panose="020B0609020204030204" pitchFamily="49" charset="0"/>
              </a:rPr>
              <a:t>  user: 'root',</a:t>
            </a:r>
          </a:p>
          <a:p>
            <a:r>
              <a:rPr lang="en-US" dirty="0">
                <a:solidFill>
                  <a:srgbClr val="6A9955"/>
                </a:solidFill>
                <a:latin typeface="Consolas" panose="020B0609020204030204" pitchFamily="49" charset="0"/>
              </a:rPr>
              <a:t>  password: '1234567'</a:t>
            </a:r>
          </a:p>
          <a:p>
            <a:r>
              <a:rPr lang="en-US" dirty="0">
                <a:solidFill>
                  <a:srgbClr val="6A9955"/>
                </a:solidFill>
                <a:latin typeface="Consolas" panose="020B0609020204030204" pitchFamily="49" charset="0"/>
              </a:rPr>
              <a:t>});</a:t>
            </a:r>
          </a:p>
          <a:p>
            <a:endParaRPr lang="en-US" b="0" dirty="0" smtClean="0">
              <a:solidFill>
                <a:srgbClr val="D4D4D4"/>
              </a:solidFill>
              <a:effectLst/>
              <a:latin typeface="Consolas" panose="020B0609020204030204" pitchFamily="49" charset="0"/>
            </a:endParaRPr>
          </a:p>
          <a:p>
            <a:r>
              <a:rPr lang="en-US" b="0" dirty="0" smtClean="0">
                <a:solidFill>
                  <a:srgbClr val="D4D4D4"/>
                </a:solidFill>
                <a:effectLst/>
                <a:latin typeface="Consolas" panose="020B0609020204030204" pitchFamily="49" charset="0"/>
              </a:rPr>
              <a:t/>
            </a:r>
            <a:br>
              <a:rPr lang="en-US" b="0" dirty="0" smtClean="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1893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0091" y="228600"/>
            <a:ext cx="7651563" cy="751488"/>
          </a:xfrm>
          <a:prstGeom prst="rect">
            <a:avLst/>
          </a:prstGeom>
        </p:spPr>
        <p:txBody>
          <a:bodyPr vert="horz" wrap="square" lIns="0" tIns="12700" rIns="0" bIns="0" rtlCol="0">
            <a:spAutoFit/>
          </a:bodyPr>
          <a:lstStyle/>
          <a:p>
            <a:pPr marL="12700">
              <a:lnSpc>
                <a:spcPct val="100000"/>
              </a:lnSpc>
              <a:spcBef>
                <a:spcPts val="100"/>
              </a:spcBef>
            </a:pPr>
            <a:r>
              <a:rPr lang="en-US" spc="365" dirty="0" smtClean="0"/>
              <a:t>Winston – for logging </a:t>
            </a:r>
            <a:endParaRPr spc="-200" dirty="0"/>
          </a:p>
        </p:txBody>
      </p:sp>
      <p:grpSp>
        <p:nvGrpSpPr>
          <p:cNvPr id="10" name="object 10"/>
          <p:cNvGrpSpPr/>
          <p:nvPr/>
        </p:nvGrpSpPr>
        <p:grpSpPr>
          <a:xfrm>
            <a:off x="457200" y="990600"/>
            <a:ext cx="7790180" cy="1477328"/>
            <a:chOff x="778906" y="3473948"/>
            <a:chExt cx="7790180" cy="2881630"/>
          </a:xfrm>
        </p:grpSpPr>
        <p:sp>
          <p:nvSpPr>
            <p:cNvPr id="11" name="object 11"/>
            <p:cNvSpPr/>
            <p:nvPr/>
          </p:nvSpPr>
          <p:spPr>
            <a:xfrm>
              <a:off x="788431" y="3483472"/>
              <a:ext cx="7771130" cy="2862580"/>
            </a:xfrm>
            <a:custGeom>
              <a:avLst/>
              <a:gdLst/>
              <a:ahLst/>
              <a:cxnLst/>
              <a:rect l="l" t="t" r="r" b="b"/>
              <a:pathLst>
                <a:path w="7771130" h="2862579">
                  <a:moveTo>
                    <a:pt x="7770811" y="0"/>
                  </a:moveTo>
                  <a:lnTo>
                    <a:pt x="0" y="0"/>
                  </a:lnTo>
                  <a:lnTo>
                    <a:pt x="0" y="2862323"/>
                  </a:lnTo>
                  <a:lnTo>
                    <a:pt x="7770811" y="2862323"/>
                  </a:lnTo>
                  <a:lnTo>
                    <a:pt x="7770811" y="0"/>
                  </a:lnTo>
                  <a:close/>
                </a:path>
              </a:pathLst>
            </a:custGeom>
            <a:solidFill>
              <a:srgbClr val="FFFFFF"/>
            </a:solidFill>
          </p:spPr>
          <p:txBody>
            <a:bodyPr wrap="square" lIns="0" tIns="0" rIns="0" bIns="0" rtlCol="0"/>
            <a:lstStyle/>
            <a:p>
              <a:endParaRPr/>
            </a:p>
          </p:txBody>
        </p:sp>
        <p:sp>
          <p:nvSpPr>
            <p:cNvPr id="12" name="object 12"/>
            <p:cNvSpPr/>
            <p:nvPr/>
          </p:nvSpPr>
          <p:spPr>
            <a:xfrm>
              <a:off x="788431" y="3483473"/>
              <a:ext cx="7771130" cy="2862580"/>
            </a:xfrm>
            <a:custGeom>
              <a:avLst/>
              <a:gdLst/>
              <a:ahLst/>
              <a:cxnLst/>
              <a:rect l="l" t="t" r="r" b="b"/>
              <a:pathLst>
                <a:path w="7771130" h="2862579">
                  <a:moveTo>
                    <a:pt x="0" y="0"/>
                  </a:moveTo>
                  <a:lnTo>
                    <a:pt x="7770810" y="0"/>
                  </a:lnTo>
                  <a:lnTo>
                    <a:pt x="7770810" y="2862322"/>
                  </a:lnTo>
                  <a:lnTo>
                    <a:pt x="0" y="2862322"/>
                  </a:lnTo>
                  <a:lnTo>
                    <a:pt x="0" y="0"/>
                  </a:lnTo>
                  <a:close/>
                </a:path>
              </a:pathLst>
            </a:custGeom>
            <a:ln w="19049">
              <a:solidFill>
                <a:srgbClr val="000000"/>
              </a:solidFill>
            </a:ln>
          </p:spPr>
          <p:txBody>
            <a:bodyPr wrap="square" lIns="0" tIns="0" rIns="0" bIns="0" rtlCol="0"/>
            <a:lstStyle/>
            <a:p>
              <a:endParaRPr/>
            </a:p>
          </p:txBody>
        </p:sp>
      </p:grpSp>
      <p:sp>
        <p:nvSpPr>
          <p:cNvPr id="14" name="Rectangle 13"/>
          <p:cNvSpPr/>
          <p:nvPr/>
        </p:nvSpPr>
        <p:spPr>
          <a:xfrm>
            <a:off x="533400" y="990600"/>
            <a:ext cx="7628255" cy="1477328"/>
          </a:xfrm>
          <a:prstGeom prst="rect">
            <a:avLst/>
          </a:prstGeom>
        </p:spPr>
        <p:txBody>
          <a:bodyPr wrap="square">
            <a:spAutoFit/>
          </a:bodyPr>
          <a:lstStyle/>
          <a:p>
            <a:r>
              <a:rPr lang="en-US" b="0" dirty="0" smtClean="0">
                <a:solidFill>
                  <a:srgbClr val="6A9955"/>
                </a:solidFill>
                <a:effectLst/>
                <a:latin typeface="Consolas" panose="020B0609020204030204" pitchFamily="49" charset="0"/>
              </a:rPr>
              <a:t>//step -1  for </a:t>
            </a:r>
            <a:r>
              <a:rPr lang="en-US" b="0" dirty="0" err="1" smtClean="0">
                <a:solidFill>
                  <a:srgbClr val="6A9955"/>
                </a:solidFill>
                <a:effectLst/>
                <a:latin typeface="Consolas" panose="020B0609020204030204" pitchFamily="49" charset="0"/>
              </a:rPr>
              <a:t>package.json</a:t>
            </a:r>
            <a:r>
              <a:rPr lang="en-US" b="0" dirty="0" smtClean="0">
                <a:solidFill>
                  <a:srgbClr val="6A9955"/>
                </a:solidFill>
                <a:effectLst/>
                <a:latin typeface="Consolas" panose="020B0609020204030204" pitchFamily="49" charset="0"/>
              </a:rPr>
              <a:t> file</a:t>
            </a:r>
            <a:endParaRPr lang="en-US" b="0" dirty="0" smtClean="0">
              <a:solidFill>
                <a:srgbClr val="D4D4D4"/>
              </a:solidFill>
              <a:effectLst/>
              <a:latin typeface="Consolas" panose="020B0609020204030204" pitchFamily="49" charset="0"/>
            </a:endParaRPr>
          </a:p>
          <a:p>
            <a:r>
              <a:rPr lang="en-US" b="0" dirty="0" err="1" smtClean="0">
                <a:solidFill>
                  <a:srgbClr val="6A9955"/>
                </a:solidFill>
                <a:effectLst/>
                <a:latin typeface="Consolas" panose="020B0609020204030204" pitchFamily="49" charset="0"/>
              </a:rPr>
              <a:t>npm</a:t>
            </a:r>
            <a:r>
              <a:rPr lang="en-US" b="0" dirty="0" smtClean="0">
                <a:solidFill>
                  <a:srgbClr val="6A9955"/>
                </a:solidFill>
                <a:effectLst/>
                <a:latin typeface="Consolas" panose="020B0609020204030204" pitchFamily="49" charset="0"/>
              </a:rPr>
              <a:t> </a:t>
            </a:r>
            <a:r>
              <a:rPr lang="en-US" b="0" dirty="0" err="1" smtClean="0">
                <a:solidFill>
                  <a:srgbClr val="6A9955"/>
                </a:solidFill>
                <a:effectLst/>
                <a:latin typeface="Consolas" panose="020B0609020204030204" pitchFamily="49" charset="0"/>
              </a:rPr>
              <a:t>init</a:t>
            </a:r>
            <a:r>
              <a:rPr lang="en-US" b="0" dirty="0" smtClean="0">
                <a:solidFill>
                  <a:srgbClr val="6A9955"/>
                </a:solidFill>
                <a:effectLst/>
                <a:latin typeface="Consolas" panose="020B0609020204030204" pitchFamily="49" charset="0"/>
              </a:rPr>
              <a:t> --y</a:t>
            </a:r>
            <a:endParaRPr lang="en-US" b="0" dirty="0" smtClean="0">
              <a:solidFill>
                <a:srgbClr val="D4D4D4"/>
              </a:solidFill>
              <a:effectLst/>
              <a:latin typeface="Consolas" panose="020B0609020204030204" pitchFamily="49" charset="0"/>
            </a:endParaRPr>
          </a:p>
          <a:p>
            <a:r>
              <a:rPr lang="en-US" b="0" dirty="0" smtClean="0">
                <a:solidFill>
                  <a:srgbClr val="D4D4D4"/>
                </a:solidFill>
                <a:effectLst/>
                <a:latin typeface="Consolas" panose="020B0609020204030204" pitchFamily="49" charset="0"/>
              </a:rPr>
              <a:t/>
            </a:r>
            <a:br>
              <a:rPr lang="en-US" b="0" dirty="0" smtClean="0">
                <a:solidFill>
                  <a:srgbClr val="D4D4D4"/>
                </a:solidFill>
                <a:effectLst/>
                <a:latin typeface="Consolas" panose="020B0609020204030204" pitchFamily="49" charset="0"/>
              </a:rPr>
            </a:br>
            <a:r>
              <a:rPr lang="en-US" b="0" dirty="0" smtClean="0">
                <a:solidFill>
                  <a:srgbClr val="6A9955"/>
                </a:solidFill>
                <a:effectLst/>
                <a:latin typeface="Consolas" panose="020B0609020204030204" pitchFamily="49" charset="0"/>
              </a:rPr>
              <a:t>//Step-2 install packages</a:t>
            </a:r>
            <a:endParaRPr lang="en-US" b="0" dirty="0" smtClean="0">
              <a:solidFill>
                <a:srgbClr val="D4D4D4"/>
              </a:solidFill>
              <a:effectLst/>
              <a:latin typeface="Consolas" panose="020B0609020204030204" pitchFamily="49" charset="0"/>
            </a:endParaRPr>
          </a:p>
          <a:p>
            <a:r>
              <a:rPr lang="en-US" b="0" dirty="0" err="1" smtClean="0">
                <a:solidFill>
                  <a:srgbClr val="6A9955"/>
                </a:solidFill>
                <a:effectLst/>
                <a:latin typeface="Consolas" panose="020B0609020204030204" pitchFamily="49" charset="0"/>
              </a:rPr>
              <a:t>npm</a:t>
            </a:r>
            <a:r>
              <a:rPr lang="en-US" b="0" dirty="0" smtClean="0">
                <a:solidFill>
                  <a:srgbClr val="6A9955"/>
                </a:solidFill>
                <a:effectLst/>
                <a:latin typeface="Consolas" panose="020B0609020204030204" pitchFamily="49" charset="0"/>
              </a:rPr>
              <a:t> install --save </a:t>
            </a:r>
            <a:r>
              <a:rPr lang="en-US" b="0" dirty="0" err="1" smtClean="0">
                <a:solidFill>
                  <a:srgbClr val="6A9955"/>
                </a:solidFill>
                <a:effectLst/>
                <a:latin typeface="Consolas" panose="020B0609020204030204" pitchFamily="49" charset="0"/>
              </a:rPr>
              <a:t>winston</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219200" y="2590800"/>
            <a:ext cx="6563641" cy="4067743"/>
          </a:xfrm>
          <a:prstGeom prst="rect">
            <a:avLst/>
          </a:prstGeom>
        </p:spPr>
      </p:pic>
    </p:spTree>
    <p:extLst>
      <p:ext uri="{BB962C8B-B14F-4D97-AF65-F5344CB8AC3E}">
        <p14:creationId xmlns:p14="http://schemas.microsoft.com/office/powerpoint/2010/main" val="413204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60" y="477982"/>
            <a:ext cx="7032566" cy="822960"/>
          </a:xfrm>
          <a:prstGeom prst="rect">
            <a:avLst/>
          </a:prstGeom>
        </p:spPr>
      </p:pic>
      <p:sp>
        <p:nvSpPr>
          <p:cNvPr id="3" name="object 3"/>
          <p:cNvSpPr txBox="1">
            <a:spLocks noGrp="1"/>
          </p:cNvSpPr>
          <p:nvPr>
            <p:ph type="title"/>
          </p:nvPr>
        </p:nvSpPr>
        <p:spPr>
          <a:xfrm>
            <a:off x="1152053" y="495599"/>
            <a:ext cx="6843395" cy="680720"/>
          </a:xfrm>
          <a:prstGeom prst="rect">
            <a:avLst/>
          </a:prstGeom>
        </p:spPr>
        <p:txBody>
          <a:bodyPr vert="horz" wrap="square" lIns="0" tIns="12700" rIns="0" bIns="0" rtlCol="0">
            <a:spAutoFit/>
          </a:bodyPr>
          <a:lstStyle/>
          <a:p>
            <a:pPr marL="12700">
              <a:lnSpc>
                <a:spcPct val="100000"/>
              </a:lnSpc>
              <a:spcBef>
                <a:spcPts val="100"/>
              </a:spcBef>
            </a:pPr>
            <a:r>
              <a:rPr sz="4300" spc="-40" dirty="0"/>
              <a:t>S</a:t>
            </a:r>
            <a:r>
              <a:rPr sz="4300" spc="75" dirty="0"/>
              <a:t>y</a:t>
            </a:r>
            <a:r>
              <a:rPr sz="4300" spc="-170" dirty="0"/>
              <a:t>n</a:t>
            </a:r>
            <a:r>
              <a:rPr sz="4300" spc="-35" dirty="0"/>
              <a:t>c</a:t>
            </a:r>
            <a:r>
              <a:rPr sz="4300" spc="-135" dirty="0"/>
              <a:t>h</a:t>
            </a:r>
            <a:r>
              <a:rPr sz="4300" spc="-125" dirty="0"/>
              <a:t>ro</a:t>
            </a:r>
            <a:r>
              <a:rPr sz="4300" spc="-160" dirty="0"/>
              <a:t>n</a:t>
            </a:r>
            <a:r>
              <a:rPr sz="4300" spc="-45" dirty="0"/>
              <a:t>o</a:t>
            </a:r>
            <a:r>
              <a:rPr sz="4300" spc="-55" dirty="0"/>
              <a:t>u</a:t>
            </a:r>
            <a:r>
              <a:rPr sz="4300" spc="-204" dirty="0"/>
              <a:t>s</a:t>
            </a:r>
            <a:r>
              <a:rPr sz="4300" spc="55" dirty="0"/>
              <a:t> </a:t>
            </a:r>
            <a:r>
              <a:rPr sz="4300" spc="-355" dirty="0"/>
              <a:t>-</a:t>
            </a:r>
            <a:r>
              <a:rPr sz="4300" spc="55" dirty="0"/>
              <a:t> </a:t>
            </a:r>
            <a:r>
              <a:rPr sz="4300" spc="135" dirty="0"/>
              <a:t>A</a:t>
            </a:r>
            <a:r>
              <a:rPr sz="4300" spc="80" dirty="0"/>
              <a:t>s</a:t>
            </a:r>
            <a:r>
              <a:rPr sz="4300" spc="75" dirty="0"/>
              <a:t>y</a:t>
            </a:r>
            <a:r>
              <a:rPr sz="4300" spc="-170" dirty="0"/>
              <a:t>n</a:t>
            </a:r>
            <a:r>
              <a:rPr sz="4300" spc="-35" dirty="0"/>
              <a:t>c</a:t>
            </a:r>
            <a:r>
              <a:rPr sz="4300" spc="-135" dirty="0"/>
              <a:t>h</a:t>
            </a:r>
            <a:r>
              <a:rPr sz="4300" spc="-125" dirty="0"/>
              <a:t>ro</a:t>
            </a:r>
            <a:r>
              <a:rPr sz="4300" spc="-160" dirty="0"/>
              <a:t>n</a:t>
            </a:r>
            <a:r>
              <a:rPr sz="4300" spc="-45" dirty="0"/>
              <a:t>o</a:t>
            </a:r>
            <a:r>
              <a:rPr sz="4300" spc="-55" dirty="0"/>
              <a:t>u</a:t>
            </a:r>
            <a:r>
              <a:rPr sz="4300" spc="-204" dirty="0"/>
              <a:t>s</a:t>
            </a:r>
            <a:endParaRPr sz="4300"/>
          </a:p>
        </p:txBody>
      </p:sp>
      <p:grpSp>
        <p:nvGrpSpPr>
          <p:cNvPr id="4" name="object 4"/>
          <p:cNvGrpSpPr/>
          <p:nvPr/>
        </p:nvGrpSpPr>
        <p:grpSpPr>
          <a:xfrm>
            <a:off x="681643" y="1882832"/>
            <a:ext cx="7735570" cy="2473325"/>
            <a:chOff x="681643" y="1882832"/>
            <a:chExt cx="7735570" cy="2473325"/>
          </a:xfrm>
        </p:grpSpPr>
        <p:pic>
          <p:nvPicPr>
            <p:cNvPr id="5" name="object 5"/>
            <p:cNvPicPr/>
            <p:nvPr/>
          </p:nvPicPr>
          <p:blipFill>
            <a:blip r:embed="rId3" cstate="print"/>
            <a:stretch>
              <a:fillRect/>
            </a:stretch>
          </p:blipFill>
          <p:spPr>
            <a:xfrm>
              <a:off x="681643" y="1882832"/>
              <a:ext cx="7390014" cy="465512"/>
            </a:xfrm>
            <a:prstGeom prst="rect">
              <a:avLst/>
            </a:prstGeom>
          </p:spPr>
        </p:pic>
        <p:pic>
          <p:nvPicPr>
            <p:cNvPr id="6" name="object 6"/>
            <p:cNvPicPr/>
            <p:nvPr/>
          </p:nvPicPr>
          <p:blipFill>
            <a:blip r:embed="rId4" cstate="print"/>
            <a:stretch>
              <a:fillRect/>
            </a:stretch>
          </p:blipFill>
          <p:spPr>
            <a:xfrm>
              <a:off x="1030778" y="2215341"/>
              <a:ext cx="6375861" cy="461356"/>
            </a:xfrm>
            <a:prstGeom prst="rect">
              <a:avLst/>
            </a:prstGeom>
          </p:spPr>
        </p:pic>
        <p:pic>
          <p:nvPicPr>
            <p:cNvPr id="7" name="object 7"/>
            <p:cNvPicPr/>
            <p:nvPr/>
          </p:nvPicPr>
          <p:blipFill>
            <a:blip r:embed="rId5" cstate="print"/>
            <a:stretch>
              <a:fillRect/>
            </a:stretch>
          </p:blipFill>
          <p:spPr>
            <a:xfrm>
              <a:off x="1026621" y="2543693"/>
              <a:ext cx="7390014" cy="465512"/>
            </a:xfrm>
            <a:prstGeom prst="rect">
              <a:avLst/>
            </a:prstGeom>
          </p:spPr>
        </p:pic>
        <p:pic>
          <p:nvPicPr>
            <p:cNvPr id="8" name="object 8"/>
            <p:cNvPicPr/>
            <p:nvPr/>
          </p:nvPicPr>
          <p:blipFill>
            <a:blip r:embed="rId6" cstate="print"/>
            <a:stretch>
              <a:fillRect/>
            </a:stretch>
          </p:blipFill>
          <p:spPr>
            <a:xfrm>
              <a:off x="1026621" y="2888672"/>
              <a:ext cx="7173883" cy="461356"/>
            </a:xfrm>
            <a:prstGeom prst="rect">
              <a:avLst/>
            </a:prstGeom>
          </p:spPr>
        </p:pic>
        <p:pic>
          <p:nvPicPr>
            <p:cNvPr id="9" name="object 9"/>
            <p:cNvPicPr/>
            <p:nvPr/>
          </p:nvPicPr>
          <p:blipFill>
            <a:blip r:embed="rId7" cstate="print"/>
            <a:stretch>
              <a:fillRect/>
            </a:stretch>
          </p:blipFill>
          <p:spPr>
            <a:xfrm>
              <a:off x="1026621" y="3217025"/>
              <a:ext cx="6712526" cy="465512"/>
            </a:xfrm>
            <a:prstGeom prst="rect">
              <a:avLst/>
            </a:prstGeom>
          </p:spPr>
        </p:pic>
        <p:pic>
          <p:nvPicPr>
            <p:cNvPr id="10" name="object 10"/>
            <p:cNvPicPr/>
            <p:nvPr/>
          </p:nvPicPr>
          <p:blipFill>
            <a:blip r:embed="rId8" cstate="print"/>
            <a:stretch>
              <a:fillRect/>
            </a:stretch>
          </p:blipFill>
          <p:spPr>
            <a:xfrm>
              <a:off x="1026621" y="3562003"/>
              <a:ext cx="7248697" cy="461356"/>
            </a:xfrm>
            <a:prstGeom prst="rect">
              <a:avLst/>
            </a:prstGeom>
          </p:spPr>
        </p:pic>
        <p:pic>
          <p:nvPicPr>
            <p:cNvPr id="11" name="object 11"/>
            <p:cNvPicPr/>
            <p:nvPr/>
          </p:nvPicPr>
          <p:blipFill>
            <a:blip r:embed="rId9" cstate="print"/>
            <a:stretch>
              <a:fillRect/>
            </a:stretch>
          </p:blipFill>
          <p:spPr>
            <a:xfrm>
              <a:off x="1047403" y="3890356"/>
              <a:ext cx="2647603" cy="465512"/>
            </a:xfrm>
            <a:prstGeom prst="rect">
              <a:avLst/>
            </a:prstGeom>
          </p:spPr>
        </p:pic>
        <p:pic>
          <p:nvPicPr>
            <p:cNvPr id="12" name="object 12"/>
            <p:cNvPicPr/>
            <p:nvPr/>
          </p:nvPicPr>
          <p:blipFill>
            <a:blip r:embed="rId10" cstate="print"/>
            <a:stretch>
              <a:fillRect/>
            </a:stretch>
          </p:blipFill>
          <p:spPr>
            <a:xfrm>
              <a:off x="777239" y="2007994"/>
              <a:ext cx="186266" cy="186266"/>
            </a:xfrm>
            <a:prstGeom prst="rect">
              <a:avLst/>
            </a:prstGeom>
          </p:spPr>
        </p:pic>
      </p:grpSp>
      <p:sp>
        <p:nvSpPr>
          <p:cNvPr id="13" name="object 13"/>
          <p:cNvSpPr txBox="1"/>
          <p:nvPr/>
        </p:nvSpPr>
        <p:spPr>
          <a:xfrm>
            <a:off x="1107439" y="1902161"/>
            <a:ext cx="7234555" cy="2367280"/>
          </a:xfrm>
          <a:prstGeom prst="rect">
            <a:avLst/>
          </a:prstGeom>
        </p:spPr>
        <p:txBody>
          <a:bodyPr vert="horz" wrap="square" lIns="0" tIns="13335" rIns="0" bIns="0" rtlCol="0">
            <a:spAutoFit/>
          </a:bodyPr>
          <a:lstStyle/>
          <a:p>
            <a:pPr marL="12700" marR="5080">
              <a:lnSpc>
                <a:spcPct val="99700"/>
              </a:lnSpc>
              <a:spcBef>
                <a:spcPts val="105"/>
              </a:spcBef>
            </a:pPr>
            <a:r>
              <a:rPr sz="2200" spc="-40" dirty="0">
                <a:solidFill>
                  <a:srgbClr val="FFFFFF"/>
                </a:solidFill>
                <a:latin typeface="Georgia"/>
                <a:cs typeface="Georgia"/>
              </a:rPr>
              <a:t>Node.js</a:t>
            </a:r>
            <a:r>
              <a:rPr sz="2200" spc="20" dirty="0">
                <a:solidFill>
                  <a:srgbClr val="FFFFFF"/>
                </a:solidFill>
                <a:latin typeface="Georgia"/>
                <a:cs typeface="Georgia"/>
              </a:rPr>
              <a:t> </a:t>
            </a:r>
            <a:r>
              <a:rPr sz="2200" spc="-80" dirty="0">
                <a:solidFill>
                  <a:srgbClr val="FFFFFF"/>
                </a:solidFill>
                <a:latin typeface="Georgia"/>
                <a:cs typeface="Georgia"/>
              </a:rPr>
              <a:t>runs</a:t>
            </a:r>
            <a:r>
              <a:rPr sz="2200" spc="30" dirty="0">
                <a:solidFill>
                  <a:srgbClr val="FFFFFF"/>
                </a:solidFill>
                <a:latin typeface="Georgia"/>
                <a:cs typeface="Georgia"/>
              </a:rPr>
              <a:t> </a:t>
            </a:r>
            <a:r>
              <a:rPr sz="2200" spc="-40" dirty="0">
                <a:solidFill>
                  <a:srgbClr val="FFFFFF"/>
                </a:solidFill>
                <a:latin typeface="Georgia"/>
                <a:cs typeface="Georgia"/>
              </a:rPr>
              <a:t>on</a:t>
            </a:r>
            <a:r>
              <a:rPr sz="2200" spc="25"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60" dirty="0">
                <a:solidFill>
                  <a:srgbClr val="FFFFFF"/>
                </a:solidFill>
                <a:latin typeface="Georgia"/>
                <a:cs typeface="Georgia"/>
              </a:rPr>
              <a:t>single</a:t>
            </a:r>
            <a:r>
              <a:rPr sz="2200" spc="25" dirty="0">
                <a:solidFill>
                  <a:srgbClr val="FFFFFF"/>
                </a:solidFill>
                <a:latin typeface="Georgia"/>
                <a:cs typeface="Georgia"/>
              </a:rPr>
              <a:t> </a:t>
            </a:r>
            <a:r>
              <a:rPr sz="2200" spc="-75" dirty="0">
                <a:solidFill>
                  <a:srgbClr val="FFFFFF"/>
                </a:solidFill>
                <a:latin typeface="Georgia"/>
                <a:cs typeface="Georgia"/>
              </a:rPr>
              <a:t>threaded</a:t>
            </a:r>
            <a:r>
              <a:rPr sz="2200" spc="30" dirty="0">
                <a:solidFill>
                  <a:srgbClr val="FFFFFF"/>
                </a:solidFill>
                <a:latin typeface="Georgia"/>
                <a:cs typeface="Georgia"/>
              </a:rPr>
              <a:t> </a:t>
            </a:r>
            <a:r>
              <a:rPr sz="2200" spc="-80" dirty="0">
                <a:solidFill>
                  <a:srgbClr val="FFFFFF"/>
                </a:solidFill>
                <a:latin typeface="Georgia"/>
                <a:cs typeface="Georgia"/>
              </a:rPr>
              <a:t>event</a:t>
            </a:r>
            <a:r>
              <a:rPr sz="2200" spc="30" dirty="0">
                <a:solidFill>
                  <a:srgbClr val="FFFFFF"/>
                </a:solidFill>
                <a:latin typeface="Georgia"/>
                <a:cs typeface="Georgia"/>
              </a:rPr>
              <a:t> </a:t>
            </a:r>
            <a:r>
              <a:rPr sz="2200" spc="-30" dirty="0">
                <a:solidFill>
                  <a:srgbClr val="FFFFFF"/>
                </a:solidFill>
                <a:latin typeface="Georgia"/>
                <a:cs typeface="Georgia"/>
              </a:rPr>
              <a:t>loop</a:t>
            </a:r>
            <a:r>
              <a:rPr sz="2200" spc="25"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70" dirty="0">
                <a:solidFill>
                  <a:srgbClr val="FFFFFF"/>
                </a:solidFill>
                <a:latin typeface="Georgia"/>
                <a:cs typeface="Georgia"/>
              </a:rPr>
              <a:t>leverages </a:t>
            </a:r>
            <a:r>
              <a:rPr sz="2200" spc="-65" dirty="0">
                <a:solidFill>
                  <a:srgbClr val="FFFFFF"/>
                </a:solidFill>
                <a:latin typeface="Georgia"/>
                <a:cs typeface="Georgia"/>
              </a:rPr>
              <a:t> </a:t>
            </a:r>
            <a:r>
              <a:rPr sz="2200" spc="-55" dirty="0">
                <a:solidFill>
                  <a:srgbClr val="FFFFFF"/>
                </a:solidFill>
                <a:latin typeface="Georgia"/>
                <a:cs typeface="Georgia"/>
              </a:rPr>
              <a:t>asynchronous</a:t>
            </a:r>
            <a:r>
              <a:rPr sz="2200" spc="25" dirty="0">
                <a:solidFill>
                  <a:srgbClr val="FFFFFF"/>
                </a:solidFill>
                <a:latin typeface="Georgia"/>
                <a:cs typeface="Georgia"/>
              </a:rPr>
              <a:t> </a:t>
            </a:r>
            <a:r>
              <a:rPr sz="2200" spc="-45" dirty="0">
                <a:solidFill>
                  <a:srgbClr val="FFFFFF"/>
                </a:solidFill>
                <a:latin typeface="Georgia"/>
                <a:cs typeface="Georgia"/>
              </a:rPr>
              <a:t>calls</a:t>
            </a:r>
            <a:r>
              <a:rPr sz="2200" spc="25"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45" dirty="0">
                <a:solidFill>
                  <a:srgbClr val="FFFFFF"/>
                </a:solidFill>
                <a:latin typeface="Georgia"/>
                <a:cs typeface="Georgia"/>
              </a:rPr>
              <a:t>doing</a:t>
            </a:r>
            <a:r>
              <a:rPr sz="2200" spc="30" dirty="0">
                <a:solidFill>
                  <a:srgbClr val="FFFFFF"/>
                </a:solidFill>
                <a:latin typeface="Georgia"/>
                <a:cs typeface="Georgia"/>
              </a:rPr>
              <a:t> </a:t>
            </a:r>
            <a:r>
              <a:rPr sz="2200" spc="-60" dirty="0">
                <a:solidFill>
                  <a:srgbClr val="FFFFFF"/>
                </a:solidFill>
                <a:latin typeface="Georgia"/>
                <a:cs typeface="Georgia"/>
              </a:rPr>
              <a:t>various</a:t>
            </a:r>
            <a:r>
              <a:rPr sz="2200" spc="25" dirty="0">
                <a:solidFill>
                  <a:srgbClr val="FFFFFF"/>
                </a:solidFill>
                <a:latin typeface="Georgia"/>
                <a:cs typeface="Georgia"/>
              </a:rPr>
              <a:t> </a:t>
            </a:r>
            <a:r>
              <a:rPr sz="2200" spc="-70" dirty="0">
                <a:solidFill>
                  <a:srgbClr val="FFFFFF"/>
                </a:solidFill>
                <a:latin typeface="Georgia"/>
                <a:cs typeface="Georgia"/>
              </a:rPr>
              <a:t>things,</a:t>
            </a:r>
            <a:r>
              <a:rPr sz="2200" spc="30" dirty="0">
                <a:solidFill>
                  <a:srgbClr val="FFFFFF"/>
                </a:solidFill>
                <a:latin typeface="Georgia"/>
                <a:cs typeface="Georgia"/>
              </a:rPr>
              <a:t> </a:t>
            </a:r>
            <a:r>
              <a:rPr sz="2200" spc="-45" dirty="0">
                <a:solidFill>
                  <a:srgbClr val="FFFFFF"/>
                </a:solidFill>
                <a:latin typeface="Georgia"/>
                <a:cs typeface="Georgia"/>
              </a:rPr>
              <a:t>like</a:t>
            </a:r>
            <a:r>
              <a:rPr sz="2200" spc="30" dirty="0">
                <a:solidFill>
                  <a:srgbClr val="FFFFFF"/>
                </a:solidFill>
                <a:latin typeface="Georgia"/>
                <a:cs typeface="Georgia"/>
              </a:rPr>
              <a:t> </a:t>
            </a:r>
            <a:r>
              <a:rPr sz="2200" spc="60" dirty="0">
                <a:solidFill>
                  <a:srgbClr val="FFFFFF"/>
                </a:solidFill>
                <a:latin typeface="Georgia"/>
                <a:cs typeface="Georgia"/>
              </a:rPr>
              <a:t>I/O </a:t>
            </a:r>
            <a:r>
              <a:rPr sz="2200" spc="65" dirty="0">
                <a:solidFill>
                  <a:srgbClr val="FFFFFF"/>
                </a:solidFill>
                <a:latin typeface="Georgia"/>
                <a:cs typeface="Georgia"/>
              </a:rPr>
              <a:t> </a:t>
            </a:r>
            <a:r>
              <a:rPr sz="2200" spc="-60" dirty="0">
                <a:solidFill>
                  <a:srgbClr val="FFFFFF"/>
                </a:solidFill>
                <a:latin typeface="Georgia"/>
                <a:cs typeface="Georgia"/>
              </a:rPr>
              <a:t>operations.</a:t>
            </a:r>
            <a:r>
              <a:rPr sz="2200" spc="30" dirty="0">
                <a:solidFill>
                  <a:srgbClr val="FFFFFF"/>
                </a:solidFill>
                <a:latin typeface="Georgia"/>
                <a:cs typeface="Georgia"/>
              </a:rPr>
              <a:t> </a:t>
            </a:r>
            <a:r>
              <a:rPr sz="2200" spc="-10" dirty="0">
                <a:solidFill>
                  <a:srgbClr val="FFFFFF"/>
                </a:solidFill>
                <a:latin typeface="Georgia"/>
                <a:cs typeface="Georgia"/>
              </a:rPr>
              <a:t>While</a:t>
            </a:r>
            <a:r>
              <a:rPr sz="2200" spc="30" dirty="0">
                <a:solidFill>
                  <a:srgbClr val="FFFFFF"/>
                </a:solidFill>
                <a:latin typeface="Georgia"/>
                <a:cs typeface="Georgia"/>
              </a:rPr>
              <a:t> </a:t>
            </a:r>
            <a:r>
              <a:rPr sz="2200" spc="-70" dirty="0">
                <a:solidFill>
                  <a:srgbClr val="FFFFFF"/>
                </a:solidFill>
                <a:latin typeface="Georgia"/>
                <a:cs typeface="Georgia"/>
              </a:rPr>
              <a:t>other</a:t>
            </a:r>
            <a:r>
              <a:rPr sz="2200" spc="35" dirty="0">
                <a:solidFill>
                  <a:srgbClr val="FFFFFF"/>
                </a:solidFill>
                <a:latin typeface="Georgia"/>
                <a:cs typeface="Georgia"/>
              </a:rPr>
              <a:t> </a:t>
            </a:r>
            <a:r>
              <a:rPr sz="2200" spc="-60" dirty="0">
                <a:solidFill>
                  <a:srgbClr val="FFFFFF"/>
                </a:solidFill>
                <a:latin typeface="Georgia"/>
                <a:cs typeface="Georgia"/>
              </a:rPr>
              <a:t>languages</a:t>
            </a:r>
            <a:r>
              <a:rPr sz="2200" spc="25" dirty="0">
                <a:solidFill>
                  <a:srgbClr val="FFFFFF"/>
                </a:solidFill>
                <a:latin typeface="Georgia"/>
                <a:cs typeface="Georgia"/>
              </a:rPr>
              <a:t> </a:t>
            </a:r>
            <a:r>
              <a:rPr sz="2200" spc="-15" dirty="0">
                <a:solidFill>
                  <a:srgbClr val="FFFFFF"/>
                </a:solidFill>
                <a:latin typeface="Georgia"/>
                <a:cs typeface="Georgia"/>
              </a:rPr>
              <a:t>will</a:t>
            </a:r>
            <a:r>
              <a:rPr sz="2200" spc="35" dirty="0">
                <a:solidFill>
                  <a:srgbClr val="FFFFFF"/>
                </a:solidFill>
                <a:latin typeface="Georgia"/>
                <a:cs typeface="Georgia"/>
              </a:rPr>
              <a:t> </a:t>
            </a:r>
            <a:r>
              <a:rPr sz="2200" spc="-85" dirty="0">
                <a:solidFill>
                  <a:srgbClr val="FFFFFF"/>
                </a:solidFill>
                <a:latin typeface="Georgia"/>
                <a:cs typeface="Georgia"/>
              </a:rPr>
              <a:t>send</a:t>
            </a:r>
            <a:r>
              <a:rPr sz="2200" spc="30" dirty="0">
                <a:solidFill>
                  <a:srgbClr val="FFFFFF"/>
                </a:solidFill>
                <a:latin typeface="Georgia"/>
                <a:cs typeface="Georgia"/>
              </a:rPr>
              <a:t> </a:t>
            </a:r>
            <a:r>
              <a:rPr sz="2200" spc="-35" dirty="0">
                <a:solidFill>
                  <a:srgbClr val="FFFFFF"/>
                </a:solidFill>
                <a:latin typeface="Georgia"/>
                <a:cs typeface="Georgia"/>
              </a:rPr>
              <a:t>a</a:t>
            </a:r>
            <a:r>
              <a:rPr sz="2200" spc="35" dirty="0">
                <a:solidFill>
                  <a:srgbClr val="FFFFFF"/>
                </a:solidFill>
                <a:latin typeface="Georgia"/>
                <a:cs typeface="Georgia"/>
              </a:rPr>
              <a:t> </a:t>
            </a:r>
            <a:r>
              <a:rPr sz="2200" spc="-70" dirty="0">
                <a:solidFill>
                  <a:srgbClr val="FFFFFF"/>
                </a:solidFill>
                <a:latin typeface="Georgia"/>
                <a:cs typeface="Georgia"/>
              </a:rPr>
              <a:t>database</a:t>
            </a:r>
            <a:r>
              <a:rPr sz="2200" spc="30" dirty="0">
                <a:solidFill>
                  <a:srgbClr val="FFFFFF"/>
                </a:solidFill>
                <a:latin typeface="Georgia"/>
                <a:cs typeface="Georgia"/>
              </a:rPr>
              <a:t> </a:t>
            </a:r>
            <a:r>
              <a:rPr sz="2200" spc="-45" dirty="0">
                <a:solidFill>
                  <a:srgbClr val="FFFFFF"/>
                </a:solidFill>
                <a:latin typeface="Georgia"/>
                <a:cs typeface="Georgia"/>
              </a:rPr>
              <a:t>query </a:t>
            </a:r>
            <a:r>
              <a:rPr sz="2200" spc="-515" dirty="0">
                <a:solidFill>
                  <a:srgbClr val="FFFFFF"/>
                </a:solidFill>
                <a:latin typeface="Georgia"/>
                <a:cs typeface="Georgia"/>
              </a:rPr>
              <a:t> </a:t>
            </a:r>
            <a:r>
              <a:rPr sz="2200" spc="-65" dirty="0">
                <a:solidFill>
                  <a:srgbClr val="FFFFFF"/>
                </a:solidFill>
                <a:latin typeface="Georgia"/>
                <a:cs typeface="Georgia"/>
              </a:rPr>
              <a:t>and</a:t>
            </a:r>
            <a:r>
              <a:rPr sz="2200" spc="25" dirty="0">
                <a:solidFill>
                  <a:srgbClr val="FFFFFF"/>
                </a:solidFill>
                <a:latin typeface="Georgia"/>
                <a:cs typeface="Georgia"/>
              </a:rPr>
              <a:t> </a:t>
            </a:r>
            <a:r>
              <a:rPr sz="2200" spc="-40" dirty="0">
                <a:solidFill>
                  <a:srgbClr val="FFFFFF"/>
                </a:solidFill>
                <a:latin typeface="Georgia"/>
                <a:cs typeface="Georgia"/>
              </a:rPr>
              <a:t>wait</a:t>
            </a:r>
            <a:r>
              <a:rPr sz="2200" spc="30" dirty="0">
                <a:solidFill>
                  <a:srgbClr val="FFFFFF"/>
                </a:solidFill>
                <a:latin typeface="Georgia"/>
                <a:cs typeface="Georgia"/>
              </a:rPr>
              <a:t> </a:t>
            </a:r>
            <a:r>
              <a:rPr sz="2200" spc="-80" dirty="0">
                <a:solidFill>
                  <a:srgbClr val="FFFFFF"/>
                </a:solidFill>
                <a:latin typeface="Georgia"/>
                <a:cs typeface="Georgia"/>
              </a:rPr>
              <a:t>there</a:t>
            </a:r>
            <a:r>
              <a:rPr sz="2200" spc="30" dirty="0">
                <a:solidFill>
                  <a:srgbClr val="FFFFFF"/>
                </a:solidFill>
                <a:latin typeface="Georgia"/>
                <a:cs typeface="Georgia"/>
              </a:rPr>
              <a:t> </a:t>
            </a:r>
            <a:r>
              <a:rPr sz="2200" spc="-60" dirty="0">
                <a:solidFill>
                  <a:srgbClr val="FFFFFF"/>
                </a:solidFill>
                <a:latin typeface="Georgia"/>
                <a:cs typeface="Georgia"/>
              </a:rPr>
              <a:t>for</a:t>
            </a:r>
            <a:r>
              <a:rPr sz="2200" spc="25" dirty="0">
                <a:solidFill>
                  <a:srgbClr val="FFFFFF"/>
                </a:solidFill>
                <a:latin typeface="Georgia"/>
                <a:cs typeface="Georgia"/>
              </a:rPr>
              <a:t> </a:t>
            </a:r>
            <a:r>
              <a:rPr sz="2200" spc="-75" dirty="0">
                <a:solidFill>
                  <a:srgbClr val="FFFFFF"/>
                </a:solidFill>
                <a:latin typeface="Georgia"/>
                <a:cs typeface="Georgia"/>
              </a:rPr>
              <a:t>the</a:t>
            </a:r>
            <a:r>
              <a:rPr sz="2200" spc="30" dirty="0">
                <a:solidFill>
                  <a:srgbClr val="FFFFFF"/>
                </a:solidFill>
                <a:latin typeface="Georgia"/>
                <a:cs typeface="Georgia"/>
              </a:rPr>
              <a:t> </a:t>
            </a:r>
            <a:r>
              <a:rPr sz="2200" spc="-80" dirty="0">
                <a:solidFill>
                  <a:srgbClr val="FFFFFF"/>
                </a:solidFill>
                <a:latin typeface="Georgia"/>
                <a:cs typeface="Georgia"/>
              </a:rPr>
              <a:t>result</a:t>
            </a:r>
            <a:r>
              <a:rPr sz="2200" spc="25" dirty="0">
                <a:solidFill>
                  <a:srgbClr val="FFFFFF"/>
                </a:solidFill>
                <a:latin typeface="Georgia"/>
                <a:cs typeface="Georgia"/>
              </a:rPr>
              <a:t> </a:t>
            </a:r>
            <a:r>
              <a:rPr sz="2200" spc="-45" dirty="0">
                <a:solidFill>
                  <a:srgbClr val="FFFFFF"/>
                </a:solidFill>
                <a:latin typeface="Georgia"/>
                <a:cs typeface="Georgia"/>
              </a:rPr>
              <a:t>to</a:t>
            </a:r>
            <a:r>
              <a:rPr sz="2200" spc="25" dirty="0">
                <a:solidFill>
                  <a:srgbClr val="FFFFFF"/>
                </a:solidFill>
                <a:latin typeface="Georgia"/>
                <a:cs typeface="Georgia"/>
              </a:rPr>
              <a:t> </a:t>
            </a:r>
            <a:r>
              <a:rPr sz="2200" spc="-40" dirty="0">
                <a:solidFill>
                  <a:srgbClr val="FFFFFF"/>
                </a:solidFill>
                <a:latin typeface="Georgia"/>
                <a:cs typeface="Georgia"/>
              </a:rPr>
              <a:t>come</a:t>
            </a:r>
            <a:r>
              <a:rPr sz="2200" spc="30" dirty="0">
                <a:solidFill>
                  <a:srgbClr val="FFFFFF"/>
                </a:solidFill>
                <a:latin typeface="Georgia"/>
                <a:cs typeface="Georgia"/>
              </a:rPr>
              <a:t> </a:t>
            </a:r>
            <a:r>
              <a:rPr sz="2200" spc="-40" dirty="0">
                <a:solidFill>
                  <a:srgbClr val="FFFFFF"/>
                </a:solidFill>
                <a:latin typeface="Georgia"/>
                <a:cs typeface="Georgia"/>
              </a:rPr>
              <a:t>back,</a:t>
            </a:r>
            <a:r>
              <a:rPr sz="2200" spc="25" dirty="0">
                <a:solidFill>
                  <a:srgbClr val="FFFFFF"/>
                </a:solidFill>
                <a:latin typeface="Georgia"/>
                <a:cs typeface="Georgia"/>
              </a:rPr>
              <a:t> </a:t>
            </a:r>
            <a:r>
              <a:rPr sz="2200" spc="-40" dirty="0">
                <a:solidFill>
                  <a:srgbClr val="FFFFFF"/>
                </a:solidFill>
                <a:latin typeface="Georgia"/>
                <a:cs typeface="Georgia"/>
              </a:rPr>
              <a:t>Node.js</a:t>
            </a:r>
            <a:r>
              <a:rPr sz="2200" spc="20" dirty="0">
                <a:solidFill>
                  <a:srgbClr val="FFFFFF"/>
                </a:solidFill>
                <a:latin typeface="Georgia"/>
                <a:cs typeface="Georgia"/>
              </a:rPr>
              <a:t> </a:t>
            </a:r>
            <a:r>
              <a:rPr sz="2200" spc="-15" dirty="0">
                <a:solidFill>
                  <a:srgbClr val="FFFFFF"/>
                </a:solidFill>
                <a:latin typeface="Georgia"/>
                <a:cs typeface="Georgia"/>
              </a:rPr>
              <a:t>will</a:t>
            </a:r>
            <a:r>
              <a:rPr sz="2200" spc="30" dirty="0">
                <a:solidFill>
                  <a:srgbClr val="FFFFFF"/>
                </a:solidFill>
                <a:latin typeface="Georgia"/>
                <a:cs typeface="Georgia"/>
              </a:rPr>
              <a:t> </a:t>
            </a:r>
            <a:r>
              <a:rPr sz="2200" spc="-40" dirty="0">
                <a:solidFill>
                  <a:srgbClr val="FFFFFF"/>
                </a:solidFill>
                <a:latin typeface="Georgia"/>
                <a:cs typeface="Georgia"/>
              </a:rPr>
              <a:t>not.</a:t>
            </a:r>
            <a:endParaRPr sz="2200">
              <a:latin typeface="Georgia"/>
              <a:cs typeface="Georgia"/>
            </a:endParaRPr>
          </a:p>
          <a:p>
            <a:pPr marL="12700">
              <a:lnSpc>
                <a:spcPts val="2600"/>
              </a:lnSpc>
            </a:pPr>
            <a:r>
              <a:rPr sz="2200" spc="-20" dirty="0">
                <a:solidFill>
                  <a:srgbClr val="FFFFFF"/>
                </a:solidFill>
                <a:latin typeface="Georgia"/>
                <a:cs typeface="Georgia"/>
              </a:rPr>
              <a:t>When</a:t>
            </a:r>
            <a:r>
              <a:rPr sz="2200" spc="25" dirty="0">
                <a:solidFill>
                  <a:srgbClr val="FFFFFF"/>
                </a:solidFill>
                <a:latin typeface="Georgia"/>
                <a:cs typeface="Georgia"/>
              </a:rPr>
              <a:t> </a:t>
            </a:r>
            <a:r>
              <a:rPr sz="2200" spc="-20" dirty="0">
                <a:solidFill>
                  <a:srgbClr val="FFFFFF"/>
                </a:solidFill>
                <a:latin typeface="Georgia"/>
                <a:cs typeface="Georgia"/>
              </a:rPr>
              <a:t>you</a:t>
            </a:r>
            <a:r>
              <a:rPr sz="2200" spc="25" dirty="0">
                <a:solidFill>
                  <a:srgbClr val="FFFFFF"/>
                </a:solidFill>
                <a:latin typeface="Georgia"/>
                <a:cs typeface="Georgia"/>
              </a:rPr>
              <a:t> </a:t>
            </a:r>
            <a:r>
              <a:rPr sz="2200" spc="-85" dirty="0">
                <a:solidFill>
                  <a:srgbClr val="FFFFFF"/>
                </a:solidFill>
                <a:latin typeface="Georgia"/>
                <a:cs typeface="Georgia"/>
              </a:rPr>
              <a:t>send</a:t>
            </a:r>
            <a:r>
              <a:rPr sz="2200" spc="35" dirty="0">
                <a:solidFill>
                  <a:srgbClr val="FFFFFF"/>
                </a:solidFill>
                <a:latin typeface="Georgia"/>
                <a:cs typeface="Georgia"/>
              </a:rPr>
              <a:t> </a:t>
            </a:r>
            <a:r>
              <a:rPr sz="2200" spc="-35" dirty="0">
                <a:solidFill>
                  <a:srgbClr val="FFFFFF"/>
                </a:solidFill>
                <a:latin typeface="Georgia"/>
                <a:cs typeface="Georgia"/>
              </a:rPr>
              <a:t>a</a:t>
            </a:r>
            <a:r>
              <a:rPr sz="2200" spc="30" dirty="0">
                <a:solidFill>
                  <a:srgbClr val="FFFFFF"/>
                </a:solidFill>
                <a:latin typeface="Georgia"/>
                <a:cs typeface="Georgia"/>
              </a:rPr>
              <a:t> </a:t>
            </a:r>
            <a:r>
              <a:rPr sz="2200" spc="-70" dirty="0">
                <a:solidFill>
                  <a:srgbClr val="FFFFFF"/>
                </a:solidFill>
                <a:latin typeface="Georgia"/>
                <a:cs typeface="Georgia"/>
              </a:rPr>
              <a:t>database</a:t>
            </a:r>
            <a:r>
              <a:rPr sz="2200" spc="30" dirty="0">
                <a:solidFill>
                  <a:srgbClr val="FFFFFF"/>
                </a:solidFill>
                <a:latin typeface="Georgia"/>
                <a:cs typeface="Georgia"/>
              </a:rPr>
              <a:t> </a:t>
            </a:r>
            <a:r>
              <a:rPr sz="2200" spc="-75" dirty="0">
                <a:solidFill>
                  <a:srgbClr val="FFFFFF"/>
                </a:solidFill>
                <a:latin typeface="Georgia"/>
                <a:cs typeface="Georgia"/>
              </a:rPr>
              <a:t>query,</a:t>
            </a:r>
            <a:r>
              <a:rPr sz="2200" spc="35" dirty="0">
                <a:solidFill>
                  <a:srgbClr val="FFFFFF"/>
                </a:solidFill>
                <a:latin typeface="Georgia"/>
                <a:cs typeface="Georgia"/>
              </a:rPr>
              <a:t> </a:t>
            </a:r>
            <a:r>
              <a:rPr sz="2200" spc="-40" dirty="0">
                <a:solidFill>
                  <a:srgbClr val="FFFFFF"/>
                </a:solidFill>
                <a:latin typeface="Georgia"/>
                <a:cs typeface="Georgia"/>
              </a:rPr>
              <a:t>Node.js</a:t>
            </a:r>
            <a:r>
              <a:rPr sz="2200" spc="25" dirty="0">
                <a:solidFill>
                  <a:srgbClr val="FFFFFF"/>
                </a:solidFill>
                <a:latin typeface="Georgia"/>
                <a:cs typeface="Georgia"/>
              </a:rPr>
              <a:t> </a:t>
            </a:r>
            <a:r>
              <a:rPr sz="2200" spc="-15" dirty="0">
                <a:solidFill>
                  <a:srgbClr val="FFFFFF"/>
                </a:solidFill>
                <a:latin typeface="Georgia"/>
                <a:cs typeface="Georgia"/>
              </a:rPr>
              <a:t>will</a:t>
            </a:r>
            <a:r>
              <a:rPr sz="2200" spc="35" dirty="0">
                <a:solidFill>
                  <a:srgbClr val="FFFFFF"/>
                </a:solidFill>
                <a:latin typeface="Georgia"/>
                <a:cs typeface="Georgia"/>
              </a:rPr>
              <a:t> </a:t>
            </a:r>
            <a:r>
              <a:rPr sz="2200" spc="-60" dirty="0">
                <a:solidFill>
                  <a:srgbClr val="FFFFFF"/>
                </a:solidFill>
                <a:latin typeface="Georgia"/>
                <a:cs typeface="Georgia"/>
              </a:rPr>
              <a:t>continue</a:t>
            </a:r>
            <a:endParaRPr sz="2200">
              <a:latin typeface="Georgia"/>
              <a:cs typeface="Georgia"/>
            </a:endParaRPr>
          </a:p>
          <a:p>
            <a:pPr marL="12700" marR="143510">
              <a:lnSpc>
                <a:spcPts val="2600"/>
              </a:lnSpc>
              <a:spcBef>
                <a:spcPts val="180"/>
              </a:spcBef>
            </a:pPr>
            <a:r>
              <a:rPr sz="2200" spc="-55" dirty="0">
                <a:solidFill>
                  <a:srgbClr val="FFFFFF"/>
                </a:solidFill>
                <a:latin typeface="Georgia"/>
                <a:cs typeface="Georgia"/>
              </a:rPr>
              <a:t>executing</a:t>
            </a:r>
            <a:r>
              <a:rPr sz="2200" spc="30" dirty="0">
                <a:solidFill>
                  <a:srgbClr val="FFFFFF"/>
                </a:solidFill>
                <a:latin typeface="Georgia"/>
                <a:cs typeface="Georgia"/>
              </a:rPr>
              <a:t> </a:t>
            </a:r>
            <a:r>
              <a:rPr sz="2200" spc="-75" dirty="0">
                <a:solidFill>
                  <a:srgbClr val="FFFFFF"/>
                </a:solidFill>
                <a:latin typeface="Georgia"/>
                <a:cs typeface="Georgia"/>
              </a:rPr>
              <a:t>the</a:t>
            </a:r>
            <a:r>
              <a:rPr sz="2200" spc="35" dirty="0">
                <a:solidFill>
                  <a:srgbClr val="FFFFFF"/>
                </a:solidFill>
                <a:latin typeface="Georgia"/>
                <a:cs typeface="Georgia"/>
              </a:rPr>
              <a:t> </a:t>
            </a:r>
            <a:r>
              <a:rPr sz="2200" spc="-35" dirty="0">
                <a:solidFill>
                  <a:srgbClr val="FFFFFF"/>
                </a:solidFill>
                <a:latin typeface="Georgia"/>
                <a:cs typeface="Georgia"/>
              </a:rPr>
              <a:t>code</a:t>
            </a:r>
            <a:r>
              <a:rPr sz="2200" spc="35" dirty="0">
                <a:solidFill>
                  <a:srgbClr val="FFFFFF"/>
                </a:solidFill>
                <a:latin typeface="Georgia"/>
                <a:cs typeface="Georgia"/>
              </a:rPr>
              <a:t> </a:t>
            </a:r>
            <a:r>
              <a:rPr sz="2200" spc="-75" dirty="0">
                <a:solidFill>
                  <a:srgbClr val="FFFFFF"/>
                </a:solidFill>
                <a:latin typeface="Georgia"/>
                <a:cs typeface="Georgia"/>
              </a:rPr>
              <a:t>that</a:t>
            </a:r>
            <a:r>
              <a:rPr sz="2200" spc="30" dirty="0">
                <a:solidFill>
                  <a:srgbClr val="FFFFFF"/>
                </a:solidFill>
                <a:latin typeface="Georgia"/>
                <a:cs typeface="Georgia"/>
              </a:rPr>
              <a:t> </a:t>
            </a:r>
            <a:r>
              <a:rPr sz="2200" spc="-55" dirty="0">
                <a:solidFill>
                  <a:srgbClr val="FFFFFF"/>
                </a:solidFill>
                <a:latin typeface="Georgia"/>
                <a:cs typeface="Georgia"/>
              </a:rPr>
              <a:t>comes</a:t>
            </a:r>
            <a:r>
              <a:rPr sz="2200" spc="30" dirty="0">
                <a:solidFill>
                  <a:srgbClr val="FFFFFF"/>
                </a:solidFill>
                <a:latin typeface="Georgia"/>
                <a:cs typeface="Georgia"/>
              </a:rPr>
              <a:t> </a:t>
            </a:r>
            <a:r>
              <a:rPr sz="2200" spc="-75" dirty="0">
                <a:solidFill>
                  <a:srgbClr val="FFFFFF"/>
                </a:solidFill>
                <a:latin typeface="Georgia"/>
                <a:cs typeface="Georgia"/>
              </a:rPr>
              <a:t>after</a:t>
            </a:r>
            <a:r>
              <a:rPr sz="2200" spc="35" dirty="0">
                <a:solidFill>
                  <a:srgbClr val="FFFFFF"/>
                </a:solidFill>
                <a:latin typeface="Georgia"/>
                <a:cs typeface="Georgia"/>
              </a:rPr>
              <a:t> </a:t>
            </a:r>
            <a:r>
              <a:rPr sz="2200" spc="-35" dirty="0">
                <a:solidFill>
                  <a:srgbClr val="FFFFFF"/>
                </a:solidFill>
                <a:latin typeface="Georgia"/>
                <a:cs typeface="Georgia"/>
              </a:rPr>
              <a:t>it,</a:t>
            </a:r>
            <a:r>
              <a:rPr sz="2200" spc="30" dirty="0">
                <a:solidFill>
                  <a:srgbClr val="FFFFFF"/>
                </a:solidFill>
                <a:latin typeface="Georgia"/>
                <a:cs typeface="Georgia"/>
              </a:rPr>
              <a:t> </a:t>
            </a:r>
            <a:r>
              <a:rPr sz="2200" spc="-80" dirty="0">
                <a:solidFill>
                  <a:srgbClr val="FFFFFF"/>
                </a:solidFill>
                <a:latin typeface="Georgia"/>
                <a:cs typeface="Georgia"/>
              </a:rPr>
              <a:t>then</a:t>
            </a:r>
            <a:r>
              <a:rPr sz="2200" spc="30" dirty="0">
                <a:solidFill>
                  <a:srgbClr val="FFFFFF"/>
                </a:solidFill>
                <a:latin typeface="Georgia"/>
                <a:cs typeface="Georgia"/>
              </a:rPr>
              <a:t> </a:t>
            </a:r>
            <a:r>
              <a:rPr sz="2200" spc="-75" dirty="0">
                <a:solidFill>
                  <a:srgbClr val="FFFFFF"/>
                </a:solidFill>
                <a:latin typeface="Georgia"/>
                <a:cs typeface="Georgia"/>
              </a:rPr>
              <a:t>jump</a:t>
            </a:r>
            <a:r>
              <a:rPr sz="2200" spc="35" dirty="0">
                <a:solidFill>
                  <a:srgbClr val="FFFFFF"/>
                </a:solidFill>
                <a:latin typeface="Georgia"/>
                <a:cs typeface="Georgia"/>
              </a:rPr>
              <a:t> </a:t>
            </a:r>
            <a:r>
              <a:rPr sz="2200" spc="-60" dirty="0">
                <a:solidFill>
                  <a:srgbClr val="FFFFFF"/>
                </a:solidFill>
                <a:latin typeface="Georgia"/>
                <a:cs typeface="Georgia"/>
              </a:rPr>
              <a:t>back</a:t>
            </a:r>
            <a:r>
              <a:rPr sz="2200" spc="30" dirty="0">
                <a:solidFill>
                  <a:srgbClr val="FFFFFF"/>
                </a:solidFill>
                <a:latin typeface="Georgia"/>
                <a:cs typeface="Georgia"/>
              </a:rPr>
              <a:t> </a:t>
            </a:r>
            <a:r>
              <a:rPr sz="2200" spc="-40" dirty="0">
                <a:solidFill>
                  <a:srgbClr val="FFFFFF"/>
                </a:solidFill>
                <a:latin typeface="Georgia"/>
                <a:cs typeface="Georgia"/>
              </a:rPr>
              <a:t>when </a:t>
            </a:r>
            <a:r>
              <a:rPr sz="2200" spc="-515" dirty="0">
                <a:solidFill>
                  <a:srgbClr val="FFFFFF"/>
                </a:solidFill>
                <a:latin typeface="Georgia"/>
                <a:cs typeface="Georgia"/>
              </a:rPr>
              <a:t> </a:t>
            </a:r>
            <a:r>
              <a:rPr sz="2200" spc="-75" dirty="0">
                <a:solidFill>
                  <a:srgbClr val="FFFFFF"/>
                </a:solidFill>
                <a:latin typeface="Georgia"/>
                <a:cs typeface="Georgia"/>
              </a:rPr>
              <a:t>the</a:t>
            </a:r>
            <a:r>
              <a:rPr sz="2200" spc="25" dirty="0">
                <a:solidFill>
                  <a:srgbClr val="FFFFFF"/>
                </a:solidFill>
                <a:latin typeface="Georgia"/>
                <a:cs typeface="Georgia"/>
              </a:rPr>
              <a:t> </a:t>
            </a:r>
            <a:r>
              <a:rPr sz="2200" spc="-80" dirty="0">
                <a:solidFill>
                  <a:srgbClr val="FFFFFF"/>
                </a:solidFill>
                <a:latin typeface="Georgia"/>
                <a:cs typeface="Georgia"/>
              </a:rPr>
              <a:t>result</a:t>
            </a:r>
            <a:r>
              <a:rPr sz="2200" spc="25"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60" dirty="0">
                <a:solidFill>
                  <a:srgbClr val="FFFFFF"/>
                </a:solidFill>
                <a:latin typeface="Georgia"/>
                <a:cs typeface="Georgia"/>
              </a:rPr>
              <a:t>available.</a:t>
            </a:r>
            <a:endParaRPr sz="2200">
              <a:latin typeface="Georgia"/>
              <a:cs typeface="Georgia"/>
            </a:endParaRPr>
          </a:p>
        </p:txBody>
      </p:sp>
      <p:pic>
        <p:nvPicPr>
          <p:cNvPr id="14" name="object 14"/>
          <p:cNvPicPr/>
          <p:nvPr/>
        </p:nvPicPr>
        <p:blipFill>
          <a:blip r:embed="rId11" cstate="print"/>
          <a:stretch>
            <a:fillRect/>
          </a:stretch>
        </p:blipFill>
        <p:spPr>
          <a:xfrm>
            <a:off x="783617" y="1550894"/>
            <a:ext cx="7672994" cy="42544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57646" y="440573"/>
            <a:ext cx="5232861" cy="906087"/>
          </a:xfrm>
          <a:prstGeom prst="rect">
            <a:avLst/>
          </a:prstGeom>
        </p:spPr>
      </p:pic>
      <p:sp>
        <p:nvSpPr>
          <p:cNvPr id="3" name="object 3"/>
          <p:cNvSpPr txBox="1">
            <a:spLocks noGrp="1"/>
          </p:cNvSpPr>
          <p:nvPr>
            <p:ph type="title"/>
          </p:nvPr>
        </p:nvSpPr>
        <p:spPr>
          <a:xfrm>
            <a:off x="2049124" y="457499"/>
            <a:ext cx="5049520" cy="756920"/>
          </a:xfrm>
          <a:prstGeom prst="rect">
            <a:avLst/>
          </a:prstGeom>
        </p:spPr>
        <p:txBody>
          <a:bodyPr vert="horz" wrap="square" lIns="0" tIns="12700" rIns="0" bIns="0" rtlCol="0">
            <a:spAutoFit/>
          </a:bodyPr>
          <a:lstStyle/>
          <a:p>
            <a:pPr marL="12700">
              <a:lnSpc>
                <a:spcPct val="100000"/>
              </a:lnSpc>
              <a:spcBef>
                <a:spcPts val="100"/>
              </a:spcBef>
            </a:pPr>
            <a:r>
              <a:rPr spc="-185" dirty="0"/>
              <a:t>JavaScript</a:t>
            </a:r>
            <a:r>
              <a:rPr spc="10" dirty="0"/>
              <a:t> </a:t>
            </a:r>
            <a:r>
              <a:rPr spc="-45" dirty="0"/>
              <a:t>Callback</a:t>
            </a:r>
          </a:p>
        </p:txBody>
      </p:sp>
      <p:grpSp>
        <p:nvGrpSpPr>
          <p:cNvPr id="4" name="object 4"/>
          <p:cNvGrpSpPr/>
          <p:nvPr/>
        </p:nvGrpSpPr>
        <p:grpSpPr>
          <a:xfrm>
            <a:off x="830224" y="1843087"/>
            <a:ext cx="7790180" cy="4543425"/>
            <a:chOff x="830224" y="1843087"/>
            <a:chExt cx="7790180" cy="4543425"/>
          </a:xfrm>
        </p:grpSpPr>
        <p:sp>
          <p:nvSpPr>
            <p:cNvPr id="5" name="object 5"/>
            <p:cNvSpPr/>
            <p:nvPr/>
          </p:nvSpPr>
          <p:spPr>
            <a:xfrm>
              <a:off x="839749" y="1852612"/>
              <a:ext cx="7771130" cy="4524375"/>
            </a:xfrm>
            <a:custGeom>
              <a:avLst/>
              <a:gdLst/>
              <a:ahLst/>
              <a:cxnLst/>
              <a:rect l="l" t="t" r="r" b="b"/>
              <a:pathLst>
                <a:path w="7771130" h="4524375">
                  <a:moveTo>
                    <a:pt x="7770810" y="0"/>
                  </a:moveTo>
                  <a:lnTo>
                    <a:pt x="0" y="0"/>
                  </a:lnTo>
                  <a:lnTo>
                    <a:pt x="0" y="4524315"/>
                  </a:lnTo>
                  <a:lnTo>
                    <a:pt x="7770810" y="4524315"/>
                  </a:lnTo>
                  <a:lnTo>
                    <a:pt x="7770810" y="0"/>
                  </a:lnTo>
                  <a:close/>
                </a:path>
              </a:pathLst>
            </a:custGeom>
            <a:solidFill>
              <a:srgbClr val="FFFFFF"/>
            </a:solidFill>
          </p:spPr>
          <p:txBody>
            <a:bodyPr wrap="square" lIns="0" tIns="0" rIns="0" bIns="0" rtlCol="0"/>
            <a:lstStyle/>
            <a:p>
              <a:endParaRPr/>
            </a:p>
          </p:txBody>
        </p:sp>
        <p:sp>
          <p:nvSpPr>
            <p:cNvPr id="6" name="object 6"/>
            <p:cNvSpPr/>
            <p:nvPr/>
          </p:nvSpPr>
          <p:spPr>
            <a:xfrm>
              <a:off x="839749" y="1852612"/>
              <a:ext cx="7771130" cy="4524375"/>
            </a:xfrm>
            <a:custGeom>
              <a:avLst/>
              <a:gdLst/>
              <a:ahLst/>
              <a:cxnLst/>
              <a:rect l="l" t="t" r="r" b="b"/>
              <a:pathLst>
                <a:path w="7771130" h="4524375">
                  <a:moveTo>
                    <a:pt x="0" y="0"/>
                  </a:moveTo>
                  <a:lnTo>
                    <a:pt x="7770809" y="0"/>
                  </a:lnTo>
                  <a:lnTo>
                    <a:pt x="7770809" y="4524314"/>
                  </a:lnTo>
                  <a:lnTo>
                    <a:pt x="0" y="4524314"/>
                  </a:lnTo>
                  <a:lnTo>
                    <a:pt x="0" y="0"/>
                  </a:lnTo>
                  <a:close/>
                </a:path>
              </a:pathLst>
            </a:custGeom>
            <a:ln w="19049">
              <a:solidFill>
                <a:srgbClr val="000000"/>
              </a:solidFill>
            </a:ln>
          </p:spPr>
          <p:txBody>
            <a:bodyPr wrap="square" lIns="0" tIns="0" rIns="0" bIns="0" rtlCol="0"/>
            <a:lstStyle/>
            <a:p>
              <a:endParaRPr/>
            </a:p>
          </p:txBody>
        </p:sp>
      </p:grpSp>
      <p:sp>
        <p:nvSpPr>
          <p:cNvPr id="7" name="object 7"/>
          <p:cNvSpPr txBox="1"/>
          <p:nvPr/>
        </p:nvSpPr>
        <p:spPr>
          <a:xfrm>
            <a:off x="918489" y="1885632"/>
            <a:ext cx="1123315" cy="845819"/>
          </a:xfrm>
          <a:prstGeom prst="rect">
            <a:avLst/>
          </a:prstGeom>
        </p:spPr>
        <p:txBody>
          <a:bodyPr vert="horz" wrap="square" lIns="0" tIns="13970" rIns="0" bIns="0" rtlCol="0">
            <a:spAutoFit/>
          </a:bodyPr>
          <a:lstStyle/>
          <a:p>
            <a:pPr marL="12700" marR="5080" algn="just">
              <a:lnSpc>
                <a:spcPct val="99500"/>
              </a:lnSpc>
              <a:spcBef>
                <a:spcPts val="110"/>
              </a:spcBef>
            </a:pPr>
            <a:r>
              <a:rPr sz="1800" b="1" dirty="0">
                <a:solidFill>
                  <a:srgbClr val="0F7001"/>
                </a:solidFill>
                <a:latin typeface="Courier New"/>
                <a:cs typeface="Courier New"/>
              </a:rPr>
              <a:t>var</a:t>
            </a:r>
            <a:r>
              <a:rPr sz="1800" b="1" spc="-100" dirty="0">
                <a:solidFill>
                  <a:srgbClr val="0F7001"/>
                </a:solidFill>
                <a:latin typeface="Courier New"/>
                <a:cs typeface="Courier New"/>
              </a:rPr>
              <a:t> </a:t>
            </a:r>
            <a:r>
              <a:rPr sz="1800" dirty="0">
                <a:solidFill>
                  <a:srgbClr val="262626"/>
                </a:solidFill>
                <a:latin typeface="Courier New"/>
                <a:cs typeface="Courier New"/>
              </a:rPr>
              <a:t>util </a:t>
            </a:r>
            <a:r>
              <a:rPr sz="1800" spc="-1070" dirty="0">
                <a:solidFill>
                  <a:srgbClr val="262626"/>
                </a:solidFill>
                <a:latin typeface="Courier New"/>
                <a:cs typeface="Courier New"/>
              </a:rPr>
              <a:t> </a:t>
            </a:r>
            <a:r>
              <a:rPr sz="1800" b="1" dirty="0">
                <a:solidFill>
                  <a:srgbClr val="0F7001"/>
                </a:solidFill>
                <a:latin typeface="Courier New"/>
                <a:cs typeface="Courier New"/>
              </a:rPr>
              <a:t>var</a:t>
            </a:r>
            <a:r>
              <a:rPr sz="1800" b="1" spc="-50" dirty="0">
                <a:solidFill>
                  <a:srgbClr val="0F7001"/>
                </a:solidFill>
                <a:latin typeface="Courier New"/>
                <a:cs typeface="Courier New"/>
              </a:rPr>
              <a:t> </a:t>
            </a:r>
            <a:r>
              <a:rPr sz="1800" dirty="0">
                <a:solidFill>
                  <a:srgbClr val="262626"/>
                </a:solidFill>
                <a:latin typeface="Courier New"/>
                <a:cs typeface="Courier New"/>
              </a:rPr>
              <a:t>fs</a:t>
            </a:r>
            <a:r>
              <a:rPr sz="1800" spc="-50" dirty="0">
                <a:solidFill>
                  <a:srgbClr val="262626"/>
                </a:solidFill>
                <a:latin typeface="Courier New"/>
                <a:cs typeface="Courier New"/>
              </a:rPr>
              <a:t> </a:t>
            </a:r>
            <a:r>
              <a:rPr sz="1800" dirty="0">
                <a:solidFill>
                  <a:srgbClr val="535353"/>
                </a:solidFill>
                <a:latin typeface="Courier New"/>
                <a:cs typeface="Courier New"/>
              </a:rPr>
              <a:t>= </a:t>
            </a:r>
            <a:r>
              <a:rPr sz="1800" spc="-1070" dirty="0">
                <a:solidFill>
                  <a:srgbClr val="535353"/>
                </a:solidFill>
                <a:latin typeface="Courier New"/>
                <a:cs typeface="Courier New"/>
              </a:rPr>
              <a:t> </a:t>
            </a:r>
            <a:r>
              <a:rPr sz="1800" b="1" dirty="0">
                <a:solidFill>
                  <a:srgbClr val="0F7001"/>
                </a:solidFill>
                <a:latin typeface="Courier New"/>
                <a:cs typeface="Courier New"/>
              </a:rPr>
              <a:t>function</a:t>
            </a:r>
            <a:endParaRPr sz="1800" dirty="0">
              <a:latin typeface="Courier New"/>
              <a:cs typeface="Courier New"/>
            </a:endParaRPr>
          </a:p>
        </p:txBody>
      </p:sp>
      <p:sp>
        <p:nvSpPr>
          <p:cNvPr id="8" name="object 8"/>
          <p:cNvSpPr txBox="1"/>
          <p:nvPr/>
        </p:nvSpPr>
        <p:spPr>
          <a:xfrm>
            <a:off x="2153130" y="1885632"/>
            <a:ext cx="3317875" cy="845819"/>
          </a:xfrm>
          <a:prstGeom prst="rect">
            <a:avLst/>
          </a:prstGeom>
        </p:spPr>
        <p:txBody>
          <a:bodyPr vert="horz" wrap="square" lIns="0" tIns="13970" rIns="0" bIns="0" rtlCol="0">
            <a:spAutoFit/>
          </a:bodyPr>
          <a:lstStyle/>
          <a:p>
            <a:pPr marL="12700" marR="5080">
              <a:lnSpc>
                <a:spcPct val="99500"/>
              </a:lnSpc>
              <a:spcBef>
                <a:spcPts val="110"/>
              </a:spcBef>
              <a:tabLst>
                <a:tab pos="286385" algn="l"/>
              </a:tabLst>
            </a:pPr>
            <a:r>
              <a:rPr sz="1800" dirty="0">
                <a:solidFill>
                  <a:srgbClr val="535353"/>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'util'</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require(</a:t>
            </a:r>
            <a:r>
              <a:rPr sz="1800" dirty="0">
                <a:solidFill>
                  <a:srgbClr val="A90E1A"/>
                </a:solidFill>
                <a:latin typeface="Courier New"/>
                <a:cs typeface="Courier New"/>
              </a:rPr>
              <a:t>'fs'</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readFile(str,</a:t>
            </a:r>
            <a:r>
              <a:rPr sz="1800" spc="-105" dirty="0">
                <a:solidFill>
                  <a:srgbClr val="262626"/>
                </a:solidFill>
                <a:latin typeface="Courier New"/>
                <a:cs typeface="Courier New"/>
              </a:rPr>
              <a:t> </a:t>
            </a:r>
            <a:r>
              <a:rPr sz="1800" dirty="0">
                <a:solidFill>
                  <a:srgbClr val="262626"/>
                </a:solidFill>
                <a:latin typeface="Courier New"/>
                <a:cs typeface="Courier New"/>
              </a:rPr>
              <a:t>callback){</a:t>
            </a:r>
            <a:endParaRPr sz="1800" dirty="0">
              <a:latin typeface="Courier New"/>
              <a:cs typeface="Courier New"/>
            </a:endParaRPr>
          </a:p>
        </p:txBody>
      </p:sp>
      <p:sp>
        <p:nvSpPr>
          <p:cNvPr id="9" name="object 9"/>
          <p:cNvSpPr txBox="1"/>
          <p:nvPr/>
        </p:nvSpPr>
        <p:spPr>
          <a:xfrm>
            <a:off x="5765415" y="2977832"/>
            <a:ext cx="9861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62626"/>
                </a:solidFill>
                <a:latin typeface="Courier New"/>
                <a:cs typeface="Courier New"/>
              </a:rPr>
              <a:t>data)</a:t>
            </a:r>
            <a:r>
              <a:rPr sz="1800" spc="-90" dirty="0">
                <a:solidFill>
                  <a:srgbClr val="262626"/>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p:txBody>
      </p:sp>
      <p:sp>
        <p:nvSpPr>
          <p:cNvPr id="10" name="object 10"/>
          <p:cNvSpPr txBox="1"/>
          <p:nvPr/>
        </p:nvSpPr>
        <p:spPr>
          <a:xfrm>
            <a:off x="1375689" y="2698432"/>
            <a:ext cx="4278630" cy="1950720"/>
          </a:xfrm>
          <a:prstGeom prst="rect">
            <a:avLst/>
          </a:prstGeom>
        </p:spPr>
        <p:txBody>
          <a:bodyPr vert="horz" wrap="square" lIns="0" tIns="6985" rIns="0" bIns="0" rtlCol="0">
            <a:spAutoFit/>
          </a:bodyPr>
          <a:lstStyle/>
          <a:p>
            <a:pPr marL="12700" marR="5080">
              <a:lnSpc>
                <a:spcPct val="101899"/>
              </a:lnSpc>
              <a:spcBef>
                <a:spcPts val="55"/>
              </a:spcBef>
              <a:tabLst>
                <a:tab pos="561340" algn="l"/>
                <a:tab pos="2344420" algn="l"/>
                <a:tab pos="357886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lines</a:t>
            </a:r>
            <a:r>
              <a:rPr sz="1800" spc="1120" dirty="0">
                <a:solidFill>
                  <a:srgbClr val="262626"/>
                </a:solidFill>
                <a:latin typeface="Courier New"/>
                <a:cs typeface="Courier New"/>
              </a:rPr>
              <a:t> </a:t>
            </a:r>
            <a:r>
              <a:rPr sz="1800" dirty="0">
                <a:solidFill>
                  <a:srgbClr val="535353"/>
                </a:solidFill>
                <a:latin typeface="Courier New"/>
                <a:cs typeface="Courier New"/>
              </a:rPr>
              <a:t>=</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fs.readFile(str,	</a:t>
            </a:r>
            <a:r>
              <a:rPr sz="1800" b="1" dirty="0">
                <a:solidFill>
                  <a:srgbClr val="0F7001"/>
                </a:solidFill>
                <a:latin typeface="Courier New"/>
                <a:cs typeface="Courier New"/>
              </a:rPr>
              <a:t>function	</a:t>
            </a:r>
            <a:r>
              <a:rPr sz="1800" spc="-5" dirty="0">
                <a:solidFill>
                  <a:srgbClr val="262626"/>
                </a:solidFill>
                <a:latin typeface="Courier New"/>
                <a:cs typeface="Courier New"/>
              </a:rPr>
              <a:t>(err,</a:t>
            </a:r>
            <a:endParaRPr sz="1800" dirty="0">
              <a:latin typeface="Courier New"/>
              <a:cs typeface="Courier New"/>
            </a:endParaRPr>
          </a:p>
          <a:p>
            <a:pPr marL="287020">
              <a:lnSpc>
                <a:spcPts val="2100"/>
              </a:lnSpc>
              <a:tabLst>
                <a:tab pos="698500" algn="l"/>
                <a:tab pos="2344420" algn="l"/>
              </a:tabLst>
            </a:pPr>
            <a:r>
              <a:rPr sz="1800" b="1" dirty="0">
                <a:solidFill>
                  <a:srgbClr val="0F7001"/>
                </a:solidFill>
                <a:latin typeface="Courier New"/>
                <a:cs typeface="Courier New"/>
              </a:rPr>
              <a:t>if	</a:t>
            </a:r>
            <a:r>
              <a:rPr sz="1800" spc="-5" dirty="0">
                <a:solidFill>
                  <a:srgbClr val="262626"/>
                </a:solidFill>
                <a:latin typeface="Courier New"/>
                <a:cs typeface="Courier New"/>
              </a:rPr>
              <a:t>(err)</a:t>
            </a:r>
            <a:r>
              <a:rPr sz="1800" dirty="0">
                <a:solidFill>
                  <a:srgbClr val="262626"/>
                </a:solidFill>
                <a:latin typeface="Courier New"/>
                <a:cs typeface="Courier New"/>
              </a:rPr>
              <a:t> </a:t>
            </a:r>
            <a:r>
              <a:rPr sz="1800" b="1" dirty="0">
                <a:solidFill>
                  <a:srgbClr val="0F7001"/>
                </a:solidFill>
                <a:latin typeface="Courier New"/>
                <a:cs typeface="Courier New"/>
              </a:rPr>
              <a:t>throw	</a:t>
            </a:r>
            <a:r>
              <a:rPr sz="1800" dirty="0">
                <a:solidFill>
                  <a:srgbClr val="262626"/>
                </a:solidFill>
                <a:latin typeface="Courier New"/>
                <a:cs typeface="Courier New"/>
              </a:rPr>
              <a:t>err;</a:t>
            </a:r>
            <a:endParaRPr sz="1800" dirty="0">
              <a:latin typeface="Courier New"/>
              <a:cs typeface="Courier New"/>
            </a:endParaRPr>
          </a:p>
          <a:p>
            <a:pPr marL="287020" marR="5080">
              <a:lnSpc>
                <a:spcPts val="2200"/>
              </a:lnSpc>
              <a:spcBef>
                <a:spcPts val="80"/>
              </a:spcBef>
            </a:pPr>
            <a:r>
              <a:rPr sz="1800" dirty="0">
                <a:solidFill>
                  <a:srgbClr val="262626"/>
                </a:solidFill>
                <a:latin typeface="Courier New"/>
                <a:cs typeface="Courier New"/>
              </a:rPr>
              <a:t>lines.push(data); </a:t>
            </a:r>
            <a:r>
              <a:rPr sz="1800" spc="5" dirty="0">
                <a:solidFill>
                  <a:srgbClr val="262626"/>
                </a:solidFill>
                <a:latin typeface="Courier New"/>
                <a:cs typeface="Courier New"/>
              </a:rPr>
              <a:t> </a:t>
            </a:r>
            <a:r>
              <a:rPr sz="1800" dirty="0">
                <a:solidFill>
                  <a:srgbClr val="262626"/>
                </a:solidFill>
                <a:latin typeface="Courier New"/>
                <a:cs typeface="Courier New"/>
              </a:rPr>
              <a:t>console.log(data.toString());</a:t>
            </a:r>
            <a:endParaRPr sz="1800" dirty="0">
              <a:latin typeface="Courier New"/>
              <a:cs typeface="Courier New"/>
            </a:endParaRPr>
          </a:p>
          <a:p>
            <a:pPr marL="12700">
              <a:lnSpc>
                <a:spcPts val="2020"/>
              </a:lnSpc>
            </a:pPr>
            <a:r>
              <a:rPr sz="1800" dirty="0">
                <a:solidFill>
                  <a:srgbClr val="262626"/>
                </a:solidFill>
                <a:latin typeface="Courier New"/>
                <a:cs typeface="Courier New"/>
              </a:rPr>
              <a:t>});</a:t>
            </a:r>
            <a:endParaRPr sz="1800" dirty="0">
              <a:latin typeface="Courier New"/>
              <a:cs typeface="Courier New"/>
            </a:endParaRPr>
          </a:p>
          <a:p>
            <a:pPr marL="12700">
              <a:lnSpc>
                <a:spcPct val="100000"/>
              </a:lnSpc>
              <a:spcBef>
                <a:spcPts val="40"/>
              </a:spcBef>
            </a:pPr>
            <a:r>
              <a:rPr sz="1800" dirty="0">
                <a:solidFill>
                  <a:srgbClr val="262626"/>
                </a:solidFill>
                <a:latin typeface="Courier New"/>
                <a:cs typeface="Courier New"/>
              </a:rPr>
              <a:t>callback(lines);</a:t>
            </a:r>
            <a:endParaRPr sz="1800" dirty="0">
              <a:latin typeface="Courier New"/>
              <a:cs typeface="Courier New"/>
            </a:endParaRPr>
          </a:p>
        </p:txBody>
      </p:sp>
      <p:sp>
        <p:nvSpPr>
          <p:cNvPr id="11" name="object 11"/>
          <p:cNvSpPr txBox="1"/>
          <p:nvPr/>
        </p:nvSpPr>
        <p:spPr>
          <a:xfrm>
            <a:off x="918489" y="4628832"/>
            <a:ext cx="5238750" cy="845819"/>
          </a:xfrm>
          <a:prstGeom prst="rect">
            <a:avLst/>
          </a:prstGeom>
        </p:spPr>
        <p:txBody>
          <a:bodyPr vert="horz" wrap="square" lIns="0" tIns="12700" rIns="0" bIns="0" rtlCol="0">
            <a:spAutoFit/>
          </a:bodyPr>
          <a:lstStyle/>
          <a:p>
            <a:pPr marL="12700">
              <a:lnSpc>
                <a:spcPts val="2130"/>
              </a:lnSpc>
              <a:spcBef>
                <a:spcPts val="100"/>
              </a:spcBef>
            </a:pPr>
            <a:r>
              <a:rPr sz="1800" dirty="0">
                <a:solidFill>
                  <a:srgbClr val="262626"/>
                </a:solidFill>
                <a:latin typeface="Courier New"/>
                <a:cs typeface="Courier New"/>
              </a:rPr>
              <a:t>}</a:t>
            </a:r>
            <a:endParaRPr sz="1800">
              <a:latin typeface="Courier New"/>
              <a:cs typeface="Courier New"/>
            </a:endParaRPr>
          </a:p>
          <a:p>
            <a:pPr marL="12700">
              <a:lnSpc>
                <a:spcPts val="2130"/>
              </a:lnSpc>
              <a:tabLst>
                <a:tab pos="561340" algn="l"/>
              </a:tabLst>
            </a:pPr>
            <a:r>
              <a:rPr sz="1800" b="1" dirty="0">
                <a:solidFill>
                  <a:srgbClr val="0F7001"/>
                </a:solidFill>
                <a:latin typeface="Courier New"/>
                <a:cs typeface="Courier New"/>
              </a:rPr>
              <a:t>var	</a:t>
            </a:r>
            <a:r>
              <a:rPr sz="1800" spc="-5" dirty="0">
                <a:solidFill>
                  <a:srgbClr val="262626"/>
                </a:solidFill>
                <a:latin typeface="Courier New"/>
                <a:cs typeface="Courier New"/>
              </a:rPr>
              <a:t>a,</a:t>
            </a:r>
            <a:r>
              <a:rPr sz="1800" spc="-45" dirty="0">
                <a:solidFill>
                  <a:srgbClr val="262626"/>
                </a:solidFill>
                <a:latin typeface="Courier New"/>
                <a:cs typeface="Courier New"/>
              </a:rPr>
              <a:t> </a:t>
            </a:r>
            <a:r>
              <a:rPr sz="1800" dirty="0">
                <a:solidFill>
                  <a:srgbClr val="262626"/>
                </a:solidFill>
                <a:latin typeface="Courier New"/>
                <a:cs typeface="Courier New"/>
              </a:rPr>
              <a:t>b</a:t>
            </a:r>
            <a:r>
              <a:rPr sz="1800" spc="-40" dirty="0">
                <a:solidFill>
                  <a:srgbClr val="262626"/>
                </a:solidFill>
                <a:latin typeface="Courier New"/>
                <a:cs typeface="Courier New"/>
              </a:rPr>
              <a:t> </a:t>
            </a:r>
            <a:r>
              <a:rPr sz="1800" dirty="0">
                <a:solidFill>
                  <a:srgbClr val="262626"/>
                </a:solidFill>
                <a:latin typeface="Courier New"/>
                <a:cs typeface="Courier New"/>
              </a:rPr>
              <a:t>;</a:t>
            </a:r>
            <a:endParaRPr sz="1800">
              <a:latin typeface="Courier New"/>
              <a:cs typeface="Courier New"/>
            </a:endParaRPr>
          </a:p>
          <a:p>
            <a:pPr marL="12700">
              <a:lnSpc>
                <a:spcPct val="100000"/>
              </a:lnSpc>
              <a:spcBef>
                <a:spcPts val="40"/>
              </a:spcBef>
              <a:tabLst>
                <a:tab pos="2893060" algn="l"/>
              </a:tabLst>
            </a:pPr>
            <a:r>
              <a:rPr sz="1800" dirty="0">
                <a:solidFill>
                  <a:srgbClr val="262626"/>
                </a:solidFill>
                <a:latin typeface="Courier New"/>
                <a:cs typeface="Courier New"/>
              </a:rPr>
              <a:t>readFile(</a:t>
            </a:r>
            <a:r>
              <a:rPr sz="1800" dirty="0">
                <a:solidFill>
                  <a:srgbClr val="A90E1A"/>
                </a:solidFill>
                <a:latin typeface="Courier New"/>
                <a:cs typeface="Courier New"/>
              </a:rPr>
              <a:t>'./20.txt'</a:t>
            </a:r>
            <a:r>
              <a:rPr sz="1800" dirty="0">
                <a:solidFill>
                  <a:srgbClr val="262626"/>
                </a:solidFill>
                <a:latin typeface="Courier New"/>
                <a:cs typeface="Courier New"/>
              </a:rPr>
              <a:t>,	</a:t>
            </a:r>
            <a:r>
              <a:rPr sz="1800" b="1" dirty="0">
                <a:solidFill>
                  <a:srgbClr val="0F7001"/>
                </a:solidFill>
                <a:latin typeface="Courier New"/>
                <a:cs typeface="Courier New"/>
              </a:rPr>
              <a:t>function</a:t>
            </a:r>
            <a:r>
              <a:rPr sz="1800" dirty="0">
                <a:solidFill>
                  <a:srgbClr val="262626"/>
                </a:solidFill>
                <a:latin typeface="Courier New"/>
                <a:cs typeface="Courier New"/>
              </a:rPr>
              <a:t>(data){a</a:t>
            </a:r>
            <a:r>
              <a:rPr sz="1800" dirty="0">
                <a:solidFill>
                  <a:srgbClr val="535353"/>
                </a:solidFill>
                <a:latin typeface="Courier New"/>
                <a:cs typeface="Courier New"/>
              </a:rPr>
              <a:t>=</a:t>
            </a:r>
            <a:endParaRPr sz="1800">
              <a:latin typeface="Courier New"/>
              <a:cs typeface="Courier New"/>
            </a:endParaRPr>
          </a:p>
        </p:txBody>
      </p:sp>
      <p:sp>
        <p:nvSpPr>
          <p:cNvPr id="12" name="object 12"/>
          <p:cNvSpPr txBox="1"/>
          <p:nvPr/>
        </p:nvSpPr>
        <p:spPr>
          <a:xfrm>
            <a:off x="6268601" y="5174932"/>
            <a:ext cx="11233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62626"/>
                </a:solidFill>
                <a:latin typeface="Courier New"/>
                <a:cs typeface="Courier New"/>
              </a:rPr>
              <a:t>data;});</a:t>
            </a:r>
            <a:endParaRPr sz="1800">
              <a:latin typeface="Courier New"/>
              <a:cs typeface="Courier New"/>
            </a:endParaRPr>
          </a:p>
        </p:txBody>
      </p:sp>
      <p:sp>
        <p:nvSpPr>
          <p:cNvPr id="13" name="object 13"/>
          <p:cNvSpPr txBox="1"/>
          <p:nvPr/>
        </p:nvSpPr>
        <p:spPr>
          <a:xfrm>
            <a:off x="918489" y="5441632"/>
            <a:ext cx="6336030" cy="858519"/>
          </a:xfrm>
          <a:prstGeom prst="rect">
            <a:avLst/>
          </a:prstGeom>
        </p:spPr>
        <p:txBody>
          <a:bodyPr vert="horz" wrap="square" lIns="0" tIns="6985" rIns="0" bIns="0" rtlCol="0">
            <a:spAutoFit/>
          </a:bodyPr>
          <a:lstStyle/>
          <a:p>
            <a:pPr marL="12700" marR="5080">
              <a:lnSpc>
                <a:spcPct val="101899"/>
              </a:lnSpc>
              <a:spcBef>
                <a:spcPts val="55"/>
              </a:spcBef>
              <a:tabLst>
                <a:tab pos="1932939" algn="l"/>
                <a:tab pos="5225415" algn="l"/>
              </a:tabLst>
            </a:pPr>
            <a:r>
              <a:rPr sz="1800" dirty="0">
                <a:solidFill>
                  <a:srgbClr val="262626"/>
                </a:solidFill>
                <a:latin typeface="Courier New"/>
                <a:cs typeface="Courier New"/>
              </a:rPr>
              <a:t>readFile(</a:t>
            </a:r>
            <a:r>
              <a:rPr sz="1800" dirty="0">
                <a:solidFill>
                  <a:srgbClr val="A90E1A"/>
                </a:solidFill>
                <a:latin typeface="Courier New"/>
                <a:cs typeface="Courier New"/>
              </a:rPr>
              <a:t>'./10.txt'</a:t>
            </a:r>
            <a:r>
              <a:rPr sz="1800" dirty="0">
                <a:solidFill>
                  <a:srgbClr val="262626"/>
                </a:solidFill>
                <a:latin typeface="Courier New"/>
                <a:cs typeface="Courier New"/>
              </a:rPr>
              <a:t>,</a:t>
            </a:r>
            <a:r>
              <a:rPr sz="1800" b="1" dirty="0">
                <a:solidFill>
                  <a:srgbClr val="0F7001"/>
                </a:solidFill>
                <a:latin typeface="Courier New"/>
                <a:cs typeface="Courier New"/>
              </a:rPr>
              <a:t>function</a:t>
            </a:r>
            <a:r>
              <a:rPr sz="1800" dirty="0">
                <a:solidFill>
                  <a:srgbClr val="262626"/>
                </a:solidFill>
                <a:latin typeface="Courier New"/>
                <a:cs typeface="Courier New"/>
              </a:rPr>
              <a:t>(data){b</a:t>
            </a:r>
            <a:r>
              <a:rPr sz="1800" dirty="0">
                <a:solidFill>
                  <a:srgbClr val="535353"/>
                </a:solidFill>
                <a:latin typeface="Courier New"/>
                <a:cs typeface="Courier New"/>
              </a:rPr>
              <a:t>=	</a:t>
            </a:r>
            <a:r>
              <a:rPr sz="1800" dirty="0">
                <a:solidFill>
                  <a:srgbClr val="262626"/>
                </a:solidFill>
                <a:latin typeface="Courier New"/>
                <a:cs typeface="Courier New"/>
              </a:rPr>
              <a:t>data;});  util.log(</a:t>
            </a:r>
            <a:r>
              <a:rPr sz="1800" dirty="0">
                <a:solidFill>
                  <a:srgbClr val="A90E1A"/>
                </a:solidFill>
                <a:latin typeface="Courier New"/>
                <a:cs typeface="Courier New"/>
              </a:rPr>
              <a:t>"a"</a:t>
            </a:r>
            <a:r>
              <a:rPr sz="1800" dirty="0">
                <a:solidFill>
                  <a:srgbClr val="535353"/>
                </a:solidFill>
                <a:latin typeface="Courier New"/>
                <a:cs typeface="Courier New"/>
              </a:rPr>
              <a:t>+	</a:t>
            </a:r>
            <a:r>
              <a:rPr sz="1800" dirty="0">
                <a:solidFill>
                  <a:srgbClr val="262626"/>
                </a:solidFill>
                <a:latin typeface="Courier New"/>
                <a:cs typeface="Courier New"/>
              </a:rPr>
              <a:t>a);</a:t>
            </a:r>
            <a:endParaRPr sz="1800">
              <a:latin typeface="Courier New"/>
              <a:cs typeface="Courier New"/>
            </a:endParaRPr>
          </a:p>
          <a:p>
            <a:pPr marL="12700">
              <a:lnSpc>
                <a:spcPct val="100000"/>
              </a:lnSpc>
              <a:spcBef>
                <a:spcPts val="40"/>
              </a:spcBef>
              <a:tabLst>
                <a:tab pos="1795780" algn="l"/>
              </a:tabLst>
            </a:pPr>
            <a:r>
              <a:rPr sz="1800" dirty="0">
                <a:solidFill>
                  <a:srgbClr val="262626"/>
                </a:solidFill>
                <a:latin typeface="Courier New"/>
                <a:cs typeface="Courier New"/>
              </a:rPr>
              <a:t>util.log(</a:t>
            </a:r>
            <a:r>
              <a:rPr sz="1800" dirty="0">
                <a:solidFill>
                  <a:srgbClr val="A90E1A"/>
                </a:solidFill>
                <a:latin typeface="Courier New"/>
                <a:cs typeface="Courier New"/>
              </a:rPr>
              <a:t>"b"	</a:t>
            </a:r>
            <a:r>
              <a:rPr sz="1800" dirty="0">
                <a:solidFill>
                  <a:srgbClr val="535353"/>
                </a:solidFill>
                <a:latin typeface="Courier New"/>
                <a:cs typeface="Courier New"/>
              </a:rPr>
              <a:t>+</a:t>
            </a:r>
            <a:r>
              <a:rPr sz="1800" dirty="0">
                <a:solidFill>
                  <a:srgbClr val="262626"/>
                </a:solidFill>
                <a:latin typeface="Courier New"/>
                <a:cs typeface="Courier New"/>
              </a:rPr>
              <a:t>b);</a:t>
            </a:r>
            <a:endParaRPr sz="18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234" y="457499"/>
            <a:ext cx="3477260" cy="756920"/>
          </a:xfrm>
          <a:prstGeom prst="rect">
            <a:avLst/>
          </a:prstGeom>
        </p:spPr>
        <p:txBody>
          <a:bodyPr vert="horz" wrap="square" lIns="0" tIns="12700" rIns="0" bIns="0" rtlCol="0">
            <a:spAutoFit/>
          </a:bodyPr>
          <a:lstStyle/>
          <a:p>
            <a:pPr marL="12700">
              <a:lnSpc>
                <a:spcPct val="100000"/>
              </a:lnSpc>
              <a:spcBef>
                <a:spcPts val="100"/>
              </a:spcBef>
            </a:pPr>
            <a:r>
              <a:rPr spc="-5" dirty="0"/>
              <a:t>Core </a:t>
            </a:r>
            <a:r>
              <a:rPr spc="-45" dirty="0"/>
              <a:t>Module</a:t>
            </a:r>
          </a:p>
        </p:txBody>
      </p:sp>
      <p:sp>
        <p:nvSpPr>
          <p:cNvPr id="3" name="object 3"/>
          <p:cNvSpPr txBox="1"/>
          <p:nvPr/>
        </p:nvSpPr>
        <p:spPr>
          <a:xfrm>
            <a:off x="764539" y="2175829"/>
            <a:ext cx="1702435" cy="3733800"/>
          </a:xfrm>
          <a:prstGeom prst="rect">
            <a:avLst/>
          </a:prstGeom>
        </p:spPr>
        <p:txBody>
          <a:bodyPr vert="horz" wrap="square" lIns="0" tIns="12700" rIns="0" bIns="0" rtlCol="0">
            <a:spAutoFit/>
          </a:bodyPr>
          <a:lstStyle/>
          <a:p>
            <a:pPr marL="12700" marR="5080" algn="just">
              <a:lnSpc>
                <a:spcPct val="135200"/>
              </a:lnSpc>
              <a:spcBef>
                <a:spcPts val="100"/>
              </a:spcBef>
            </a:pPr>
            <a:r>
              <a:rPr sz="1800" spc="-35" dirty="0">
                <a:solidFill>
                  <a:srgbClr val="FFFFFF"/>
                </a:solidFill>
                <a:latin typeface="Georgia"/>
                <a:cs typeface="Georgia"/>
              </a:rPr>
              <a:t>Assertion </a:t>
            </a:r>
            <a:r>
              <a:rPr sz="1800" spc="-65" dirty="0">
                <a:solidFill>
                  <a:srgbClr val="FFFFFF"/>
                </a:solidFill>
                <a:latin typeface="Georgia"/>
                <a:cs typeface="Georgia"/>
              </a:rPr>
              <a:t>Testing </a:t>
            </a:r>
            <a:r>
              <a:rPr sz="1800" spc="-420" dirty="0">
                <a:solidFill>
                  <a:srgbClr val="FFFFFF"/>
                </a:solidFill>
                <a:latin typeface="Georgia"/>
                <a:cs typeface="Georgia"/>
              </a:rPr>
              <a:t> </a:t>
            </a:r>
            <a:r>
              <a:rPr sz="1800" spc="-50" dirty="0">
                <a:solidFill>
                  <a:srgbClr val="FFFFFF"/>
                </a:solidFill>
                <a:latin typeface="Georgia"/>
                <a:cs typeface="Georgia"/>
              </a:rPr>
              <a:t>Buffer</a:t>
            </a:r>
            <a:endParaRPr sz="1800">
              <a:latin typeface="Georgia"/>
              <a:cs typeface="Georgia"/>
            </a:endParaRPr>
          </a:p>
          <a:p>
            <a:pPr marL="12700" marR="106045" algn="just">
              <a:lnSpc>
                <a:spcPct val="135200"/>
              </a:lnSpc>
            </a:pPr>
            <a:r>
              <a:rPr sz="1800" spc="90" dirty="0">
                <a:solidFill>
                  <a:srgbClr val="FFFFFF"/>
                </a:solidFill>
                <a:latin typeface="Georgia"/>
                <a:cs typeface="Georgia"/>
              </a:rPr>
              <a:t>C/C++</a:t>
            </a:r>
            <a:r>
              <a:rPr sz="1800" spc="-35" dirty="0">
                <a:solidFill>
                  <a:srgbClr val="FFFFFF"/>
                </a:solidFill>
                <a:latin typeface="Georgia"/>
                <a:cs typeface="Georgia"/>
              </a:rPr>
              <a:t> </a:t>
            </a:r>
            <a:r>
              <a:rPr sz="1800" spc="-20" dirty="0">
                <a:solidFill>
                  <a:srgbClr val="FFFFFF"/>
                </a:solidFill>
                <a:latin typeface="Georgia"/>
                <a:cs typeface="Georgia"/>
              </a:rPr>
              <a:t>Addons </a:t>
            </a:r>
            <a:r>
              <a:rPr sz="1800" spc="-420" dirty="0">
                <a:solidFill>
                  <a:srgbClr val="FFFFFF"/>
                </a:solidFill>
                <a:latin typeface="Georgia"/>
                <a:cs typeface="Georgia"/>
              </a:rPr>
              <a:t> </a:t>
            </a:r>
            <a:r>
              <a:rPr sz="1800" spc="-10" dirty="0">
                <a:solidFill>
                  <a:srgbClr val="FFFFFF"/>
                </a:solidFill>
                <a:latin typeface="Georgia"/>
                <a:cs typeface="Georgia"/>
              </a:rPr>
              <a:t>Child </a:t>
            </a:r>
            <a:r>
              <a:rPr sz="1800" spc="-55" dirty="0">
                <a:solidFill>
                  <a:srgbClr val="FFFFFF"/>
                </a:solidFill>
                <a:latin typeface="Georgia"/>
                <a:cs typeface="Georgia"/>
              </a:rPr>
              <a:t>Processes </a:t>
            </a:r>
            <a:r>
              <a:rPr sz="1800" spc="-50" dirty="0">
                <a:solidFill>
                  <a:srgbClr val="FFFFFF"/>
                </a:solidFill>
                <a:latin typeface="Georgia"/>
                <a:cs typeface="Georgia"/>
              </a:rPr>
              <a:t> </a:t>
            </a:r>
            <a:r>
              <a:rPr sz="1800" spc="-40" dirty="0">
                <a:solidFill>
                  <a:srgbClr val="FFFFFF"/>
                </a:solidFill>
                <a:latin typeface="Georgia"/>
                <a:cs typeface="Georgia"/>
              </a:rPr>
              <a:t>Cluster</a:t>
            </a:r>
            <a:endParaRPr sz="1800">
              <a:latin typeface="Georgia"/>
              <a:cs typeface="Georgia"/>
            </a:endParaRPr>
          </a:p>
          <a:p>
            <a:pPr marL="12700" marR="741680">
              <a:lnSpc>
                <a:spcPct val="135200"/>
              </a:lnSpc>
            </a:pPr>
            <a:r>
              <a:rPr sz="1800" spc="-10" dirty="0">
                <a:solidFill>
                  <a:srgbClr val="FFFFFF"/>
                </a:solidFill>
                <a:latin typeface="Georgia"/>
                <a:cs typeface="Georgia"/>
              </a:rPr>
              <a:t>Crypto </a:t>
            </a:r>
            <a:r>
              <a:rPr sz="1800" spc="-5" dirty="0">
                <a:solidFill>
                  <a:srgbClr val="FFFFFF"/>
                </a:solidFill>
                <a:latin typeface="Georgia"/>
                <a:cs typeface="Georgia"/>
              </a:rPr>
              <a:t> </a:t>
            </a:r>
            <a:r>
              <a:rPr sz="1800" spc="-10" dirty="0">
                <a:solidFill>
                  <a:srgbClr val="FFFFFF"/>
                </a:solidFill>
                <a:latin typeface="Georgia"/>
                <a:cs typeface="Georgia"/>
              </a:rPr>
              <a:t>De</a:t>
            </a:r>
            <a:r>
              <a:rPr sz="1800" spc="-15" dirty="0">
                <a:solidFill>
                  <a:srgbClr val="FFFFFF"/>
                </a:solidFill>
                <a:latin typeface="Georgia"/>
                <a:cs typeface="Georgia"/>
              </a:rPr>
              <a:t>b</a:t>
            </a:r>
            <a:r>
              <a:rPr sz="1800" spc="-45" dirty="0">
                <a:solidFill>
                  <a:srgbClr val="FFFFFF"/>
                </a:solidFill>
                <a:latin typeface="Georgia"/>
                <a:cs typeface="Georgia"/>
              </a:rPr>
              <a:t>u</a:t>
            </a:r>
            <a:r>
              <a:rPr sz="1800" spc="-40" dirty="0">
                <a:solidFill>
                  <a:srgbClr val="FFFFFF"/>
                </a:solidFill>
                <a:latin typeface="Georgia"/>
                <a:cs typeface="Georgia"/>
              </a:rPr>
              <a:t>g</a:t>
            </a:r>
            <a:r>
              <a:rPr sz="1800" spc="-65" dirty="0">
                <a:solidFill>
                  <a:srgbClr val="FFFFFF"/>
                </a:solidFill>
                <a:latin typeface="Georgia"/>
                <a:cs typeface="Georgia"/>
              </a:rPr>
              <a:t>g</a:t>
            </a:r>
            <a:r>
              <a:rPr sz="1800" spc="-60" dirty="0">
                <a:solidFill>
                  <a:srgbClr val="FFFFFF"/>
                </a:solidFill>
                <a:latin typeface="Georgia"/>
                <a:cs typeface="Georgia"/>
              </a:rPr>
              <a:t>er  </a:t>
            </a:r>
            <a:r>
              <a:rPr sz="1800" spc="60" dirty="0">
                <a:solidFill>
                  <a:srgbClr val="FFFFFF"/>
                </a:solidFill>
                <a:latin typeface="Georgia"/>
                <a:cs typeface="Georgia"/>
              </a:rPr>
              <a:t>DNS</a:t>
            </a:r>
            <a:endParaRPr sz="1800">
              <a:latin typeface="Georgia"/>
              <a:cs typeface="Georgia"/>
            </a:endParaRPr>
          </a:p>
          <a:p>
            <a:pPr marL="12700" marR="876300">
              <a:lnSpc>
                <a:spcPct val="135200"/>
              </a:lnSpc>
            </a:pPr>
            <a:r>
              <a:rPr sz="1800" spc="15" dirty="0">
                <a:solidFill>
                  <a:srgbClr val="FFFFFF"/>
                </a:solidFill>
                <a:latin typeface="Georgia"/>
                <a:cs typeface="Georgia"/>
              </a:rPr>
              <a:t>Dom</a:t>
            </a:r>
            <a:r>
              <a:rPr sz="1800" spc="-30" dirty="0">
                <a:solidFill>
                  <a:srgbClr val="FFFFFF"/>
                </a:solidFill>
                <a:latin typeface="Georgia"/>
                <a:cs typeface="Georgia"/>
              </a:rPr>
              <a:t>a</a:t>
            </a:r>
            <a:r>
              <a:rPr sz="1800" spc="-25" dirty="0">
                <a:solidFill>
                  <a:srgbClr val="FFFFFF"/>
                </a:solidFill>
                <a:latin typeface="Georgia"/>
                <a:cs typeface="Georgia"/>
              </a:rPr>
              <a:t>i</a:t>
            </a:r>
            <a:r>
              <a:rPr sz="1800" spc="-45" dirty="0">
                <a:solidFill>
                  <a:srgbClr val="FFFFFF"/>
                </a:solidFill>
                <a:latin typeface="Georgia"/>
                <a:cs typeface="Georgia"/>
              </a:rPr>
              <a:t>n  </a:t>
            </a:r>
            <a:r>
              <a:rPr sz="1800" spc="-55" dirty="0">
                <a:solidFill>
                  <a:srgbClr val="FFFFFF"/>
                </a:solidFill>
                <a:latin typeface="Georgia"/>
                <a:cs typeface="Georgia"/>
              </a:rPr>
              <a:t>Events</a:t>
            </a:r>
            <a:endParaRPr sz="1800">
              <a:latin typeface="Georgia"/>
              <a:cs typeface="Georgia"/>
            </a:endParaRPr>
          </a:p>
        </p:txBody>
      </p:sp>
      <p:sp>
        <p:nvSpPr>
          <p:cNvPr id="4" name="object 4"/>
          <p:cNvSpPr txBox="1"/>
          <p:nvPr/>
        </p:nvSpPr>
        <p:spPr>
          <a:xfrm>
            <a:off x="4649946" y="2175829"/>
            <a:ext cx="1521460" cy="3733800"/>
          </a:xfrm>
          <a:prstGeom prst="rect">
            <a:avLst/>
          </a:prstGeom>
        </p:spPr>
        <p:txBody>
          <a:bodyPr vert="horz" wrap="square" lIns="0" tIns="12700" rIns="0" bIns="0" rtlCol="0">
            <a:spAutoFit/>
          </a:bodyPr>
          <a:lstStyle/>
          <a:p>
            <a:pPr marL="12700" marR="5080">
              <a:lnSpc>
                <a:spcPct val="135200"/>
              </a:lnSpc>
              <a:spcBef>
                <a:spcPts val="100"/>
              </a:spcBef>
            </a:pPr>
            <a:r>
              <a:rPr sz="1800" spc="-15" dirty="0">
                <a:solidFill>
                  <a:srgbClr val="FFFFFF"/>
                </a:solidFill>
                <a:latin typeface="Georgia"/>
                <a:cs typeface="Georgia"/>
              </a:rPr>
              <a:t>File</a:t>
            </a:r>
            <a:r>
              <a:rPr sz="1800" spc="5" dirty="0">
                <a:solidFill>
                  <a:srgbClr val="FFFFFF"/>
                </a:solidFill>
                <a:latin typeface="Georgia"/>
                <a:cs typeface="Georgia"/>
              </a:rPr>
              <a:t> </a:t>
            </a:r>
            <a:r>
              <a:rPr sz="1800" spc="-45" dirty="0">
                <a:solidFill>
                  <a:srgbClr val="FFFFFF"/>
                </a:solidFill>
                <a:latin typeface="Georgia"/>
                <a:cs typeface="Georgia"/>
              </a:rPr>
              <a:t>System </a:t>
            </a:r>
            <a:r>
              <a:rPr sz="1800" spc="-40" dirty="0">
                <a:solidFill>
                  <a:srgbClr val="FFFFFF"/>
                </a:solidFill>
                <a:latin typeface="Georgia"/>
                <a:cs typeface="Georgia"/>
              </a:rPr>
              <a:t> </a:t>
            </a:r>
            <a:r>
              <a:rPr sz="1800" spc="30" dirty="0">
                <a:solidFill>
                  <a:srgbClr val="FFFFFF"/>
                </a:solidFill>
                <a:latin typeface="Georgia"/>
                <a:cs typeface="Georgia"/>
              </a:rPr>
              <a:t>HTTP/HTTPS</a:t>
            </a:r>
            <a:endParaRPr sz="1800">
              <a:latin typeface="Georgia"/>
              <a:cs typeface="Georgia"/>
            </a:endParaRPr>
          </a:p>
          <a:p>
            <a:pPr marL="12700" marR="1141095">
              <a:lnSpc>
                <a:spcPct val="135200"/>
              </a:lnSpc>
            </a:pPr>
            <a:r>
              <a:rPr sz="1800" spc="-15" dirty="0">
                <a:solidFill>
                  <a:srgbClr val="FFFFFF"/>
                </a:solidFill>
                <a:latin typeface="Georgia"/>
                <a:cs typeface="Georgia"/>
              </a:rPr>
              <a:t>Net  </a:t>
            </a:r>
            <a:r>
              <a:rPr sz="1800" spc="30" dirty="0">
                <a:solidFill>
                  <a:srgbClr val="FFFFFF"/>
                </a:solidFill>
                <a:latin typeface="Georgia"/>
                <a:cs typeface="Georgia"/>
              </a:rPr>
              <a:t>OS</a:t>
            </a:r>
            <a:endParaRPr sz="1800">
              <a:latin typeface="Georgia"/>
              <a:cs typeface="Georgia"/>
            </a:endParaRPr>
          </a:p>
          <a:p>
            <a:pPr marL="12700" marR="542290">
              <a:lnSpc>
                <a:spcPct val="135200"/>
              </a:lnSpc>
            </a:pPr>
            <a:r>
              <a:rPr sz="1800" spc="-50" dirty="0">
                <a:solidFill>
                  <a:srgbClr val="FFFFFF"/>
                </a:solidFill>
                <a:latin typeface="Georgia"/>
                <a:cs typeface="Georgia"/>
              </a:rPr>
              <a:t>Path </a:t>
            </a:r>
            <a:r>
              <a:rPr sz="1800" spc="-45" dirty="0">
                <a:solidFill>
                  <a:srgbClr val="FFFFFF"/>
                </a:solidFill>
                <a:latin typeface="Georgia"/>
                <a:cs typeface="Georgia"/>
              </a:rPr>
              <a:t> </a:t>
            </a:r>
            <a:r>
              <a:rPr sz="1800" spc="-50" dirty="0">
                <a:solidFill>
                  <a:srgbClr val="FFFFFF"/>
                </a:solidFill>
                <a:latin typeface="Georgia"/>
                <a:cs typeface="Georgia"/>
              </a:rPr>
              <a:t>Process </a:t>
            </a:r>
            <a:r>
              <a:rPr sz="1800" spc="-45" dirty="0">
                <a:solidFill>
                  <a:srgbClr val="FFFFFF"/>
                </a:solidFill>
                <a:latin typeface="Georgia"/>
                <a:cs typeface="Georgia"/>
              </a:rPr>
              <a:t> </a:t>
            </a:r>
            <a:r>
              <a:rPr sz="1800" dirty="0">
                <a:solidFill>
                  <a:srgbClr val="FFFFFF"/>
                </a:solidFill>
                <a:latin typeface="Georgia"/>
                <a:cs typeface="Georgia"/>
              </a:rPr>
              <a:t>P</a:t>
            </a:r>
            <a:r>
              <a:rPr sz="1800" spc="-45" dirty="0">
                <a:solidFill>
                  <a:srgbClr val="FFFFFF"/>
                </a:solidFill>
                <a:latin typeface="Georgia"/>
                <a:cs typeface="Georgia"/>
              </a:rPr>
              <a:t>u</a:t>
            </a:r>
            <a:r>
              <a:rPr sz="1800" spc="-75" dirty="0">
                <a:solidFill>
                  <a:srgbClr val="FFFFFF"/>
                </a:solidFill>
                <a:latin typeface="Georgia"/>
                <a:cs typeface="Georgia"/>
              </a:rPr>
              <a:t>n</a:t>
            </a:r>
            <a:r>
              <a:rPr sz="1800" spc="-25" dirty="0">
                <a:solidFill>
                  <a:srgbClr val="FFFFFF"/>
                </a:solidFill>
                <a:latin typeface="Georgia"/>
                <a:cs typeface="Georgia"/>
              </a:rPr>
              <a:t>y</a:t>
            </a:r>
            <a:r>
              <a:rPr sz="1800" spc="-20" dirty="0">
                <a:solidFill>
                  <a:srgbClr val="FFFFFF"/>
                </a:solidFill>
                <a:latin typeface="Georgia"/>
                <a:cs typeface="Georgia"/>
              </a:rPr>
              <a:t>c</a:t>
            </a:r>
            <a:r>
              <a:rPr sz="1800" spc="-35" dirty="0">
                <a:solidFill>
                  <a:srgbClr val="FFFFFF"/>
                </a:solidFill>
                <a:latin typeface="Georgia"/>
                <a:cs typeface="Georgia"/>
              </a:rPr>
              <a:t>ode</a:t>
            </a:r>
            <a:endParaRPr sz="1800">
              <a:latin typeface="Georgia"/>
              <a:cs typeface="Georgia"/>
            </a:endParaRPr>
          </a:p>
          <a:p>
            <a:pPr marL="12700" marR="160020">
              <a:lnSpc>
                <a:spcPct val="135200"/>
              </a:lnSpc>
            </a:pPr>
            <a:r>
              <a:rPr sz="1800" spc="-10" dirty="0">
                <a:solidFill>
                  <a:srgbClr val="FFFFFF"/>
                </a:solidFill>
                <a:latin typeface="Georgia"/>
                <a:cs typeface="Georgia"/>
              </a:rPr>
              <a:t>Query</a:t>
            </a:r>
            <a:r>
              <a:rPr sz="1800" spc="-50" dirty="0">
                <a:solidFill>
                  <a:srgbClr val="FFFFFF"/>
                </a:solidFill>
                <a:latin typeface="Georgia"/>
                <a:cs typeface="Georgia"/>
              </a:rPr>
              <a:t> </a:t>
            </a:r>
            <a:r>
              <a:rPr sz="1800" spc="-60" dirty="0">
                <a:solidFill>
                  <a:srgbClr val="FFFFFF"/>
                </a:solidFill>
                <a:latin typeface="Georgia"/>
                <a:cs typeface="Georgia"/>
              </a:rPr>
              <a:t>Strings </a:t>
            </a:r>
            <a:r>
              <a:rPr sz="1800" spc="-420" dirty="0">
                <a:solidFill>
                  <a:srgbClr val="FFFFFF"/>
                </a:solidFill>
                <a:latin typeface="Georgia"/>
                <a:cs typeface="Georgia"/>
              </a:rPr>
              <a:t> </a:t>
            </a:r>
            <a:r>
              <a:rPr sz="1800" spc="35" dirty="0">
                <a:solidFill>
                  <a:srgbClr val="FFFFFF"/>
                </a:solidFill>
                <a:latin typeface="Georgia"/>
                <a:cs typeface="Georgia"/>
              </a:rPr>
              <a:t>REPL</a:t>
            </a:r>
            <a:endParaRPr sz="1800">
              <a:latin typeface="Georgia"/>
              <a:cs typeface="Georgia"/>
            </a:endParaRPr>
          </a:p>
          <a:p>
            <a:pPr marL="12700">
              <a:lnSpc>
                <a:spcPct val="100000"/>
              </a:lnSpc>
              <a:spcBef>
                <a:spcPts val="755"/>
              </a:spcBef>
            </a:pPr>
            <a:r>
              <a:rPr sz="1800" spc="-60" dirty="0">
                <a:solidFill>
                  <a:srgbClr val="FFFFFF"/>
                </a:solidFill>
                <a:latin typeface="Georgia"/>
                <a:cs typeface="Georgia"/>
              </a:rPr>
              <a:t>Stream</a:t>
            </a:r>
            <a:endParaRPr sz="18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81596" y="440573"/>
            <a:ext cx="4372494" cy="906087"/>
          </a:xfrm>
          <a:prstGeom prst="rect">
            <a:avLst/>
          </a:prstGeom>
        </p:spPr>
      </p:pic>
      <p:sp>
        <p:nvSpPr>
          <p:cNvPr id="3" name="object 3"/>
          <p:cNvSpPr txBox="1">
            <a:spLocks noGrp="1"/>
          </p:cNvSpPr>
          <p:nvPr>
            <p:ph type="title"/>
          </p:nvPr>
        </p:nvSpPr>
        <p:spPr>
          <a:xfrm>
            <a:off x="2476559" y="457499"/>
            <a:ext cx="4194810" cy="756920"/>
          </a:xfrm>
          <a:prstGeom prst="rect">
            <a:avLst/>
          </a:prstGeom>
        </p:spPr>
        <p:txBody>
          <a:bodyPr vert="horz" wrap="square" lIns="0" tIns="12700" rIns="0" bIns="0" rtlCol="0">
            <a:spAutoFit/>
          </a:bodyPr>
          <a:lstStyle/>
          <a:p>
            <a:pPr marL="12700">
              <a:lnSpc>
                <a:spcPct val="100000"/>
              </a:lnSpc>
              <a:spcBef>
                <a:spcPts val="100"/>
              </a:spcBef>
            </a:pPr>
            <a:r>
              <a:rPr spc="-5" dirty="0"/>
              <a:t>Core</a:t>
            </a:r>
            <a:r>
              <a:rPr spc="5" dirty="0"/>
              <a:t> </a:t>
            </a:r>
            <a:r>
              <a:rPr spc="-50" dirty="0"/>
              <a:t>Module#2</a:t>
            </a:r>
          </a:p>
        </p:txBody>
      </p:sp>
      <p:sp>
        <p:nvSpPr>
          <p:cNvPr id="4" name="object 4"/>
          <p:cNvSpPr txBox="1"/>
          <p:nvPr/>
        </p:nvSpPr>
        <p:spPr>
          <a:xfrm>
            <a:off x="764539" y="2175829"/>
            <a:ext cx="1637030" cy="3362960"/>
          </a:xfrm>
          <a:prstGeom prst="rect">
            <a:avLst/>
          </a:prstGeom>
        </p:spPr>
        <p:txBody>
          <a:bodyPr vert="horz" wrap="square" lIns="0" tIns="12700" rIns="0" bIns="0" rtlCol="0">
            <a:spAutoFit/>
          </a:bodyPr>
          <a:lstStyle/>
          <a:p>
            <a:pPr marL="12700" marR="153035">
              <a:lnSpc>
                <a:spcPct val="135200"/>
              </a:lnSpc>
              <a:spcBef>
                <a:spcPts val="100"/>
              </a:spcBef>
            </a:pPr>
            <a:r>
              <a:rPr sz="1800" spc="-20" dirty="0">
                <a:solidFill>
                  <a:srgbClr val="FFFFFF"/>
                </a:solidFill>
                <a:latin typeface="Georgia"/>
                <a:cs typeface="Georgia"/>
              </a:rPr>
              <a:t>S</a:t>
            </a:r>
            <a:r>
              <a:rPr sz="1800" spc="-80" dirty="0">
                <a:solidFill>
                  <a:srgbClr val="FFFFFF"/>
                </a:solidFill>
                <a:latin typeface="Georgia"/>
                <a:cs typeface="Georgia"/>
              </a:rPr>
              <a:t>t</a:t>
            </a:r>
            <a:r>
              <a:rPr sz="1800" spc="-75" dirty="0">
                <a:solidFill>
                  <a:srgbClr val="FFFFFF"/>
                </a:solidFill>
                <a:latin typeface="Georgia"/>
                <a:cs typeface="Georgia"/>
              </a:rPr>
              <a:t>r</a:t>
            </a:r>
            <a:r>
              <a:rPr sz="1800" spc="-60" dirty="0">
                <a:solidFill>
                  <a:srgbClr val="FFFFFF"/>
                </a:solidFill>
                <a:latin typeface="Georgia"/>
                <a:cs typeface="Georgia"/>
              </a:rPr>
              <a:t>i</a:t>
            </a:r>
            <a:r>
              <a:rPr sz="1800" spc="-75" dirty="0">
                <a:solidFill>
                  <a:srgbClr val="FFFFFF"/>
                </a:solidFill>
                <a:latin typeface="Georgia"/>
                <a:cs typeface="Georgia"/>
              </a:rPr>
              <a:t>n</a:t>
            </a:r>
            <a:r>
              <a:rPr sz="1800" spc="-35" dirty="0">
                <a:solidFill>
                  <a:srgbClr val="FFFFFF"/>
                </a:solidFill>
                <a:latin typeface="Georgia"/>
                <a:cs typeface="Georgia"/>
              </a:rPr>
              <a:t>g</a:t>
            </a:r>
            <a:r>
              <a:rPr sz="1800" spc="20" dirty="0">
                <a:solidFill>
                  <a:srgbClr val="FFFFFF"/>
                </a:solidFill>
                <a:latin typeface="Georgia"/>
                <a:cs typeface="Georgia"/>
              </a:rPr>
              <a:t> </a:t>
            </a:r>
            <a:r>
              <a:rPr sz="1800" spc="15" dirty="0">
                <a:solidFill>
                  <a:srgbClr val="FFFFFF"/>
                </a:solidFill>
                <a:latin typeface="Georgia"/>
                <a:cs typeface="Georgia"/>
              </a:rPr>
              <a:t>Dec</a:t>
            </a:r>
            <a:r>
              <a:rPr sz="1800" spc="-45" dirty="0">
                <a:solidFill>
                  <a:srgbClr val="FFFFFF"/>
                </a:solidFill>
                <a:latin typeface="Georgia"/>
                <a:cs typeface="Georgia"/>
              </a:rPr>
              <a:t>oder  Timers </a:t>
            </a:r>
            <a:r>
              <a:rPr sz="1800" spc="-40" dirty="0">
                <a:solidFill>
                  <a:srgbClr val="FFFFFF"/>
                </a:solidFill>
                <a:latin typeface="Georgia"/>
                <a:cs typeface="Georgia"/>
              </a:rPr>
              <a:t> </a:t>
            </a:r>
            <a:r>
              <a:rPr sz="1800" spc="45" dirty="0">
                <a:solidFill>
                  <a:srgbClr val="FFFFFF"/>
                </a:solidFill>
                <a:latin typeface="Georgia"/>
                <a:cs typeface="Georgia"/>
              </a:rPr>
              <a:t>TLS/SSL </a:t>
            </a:r>
            <a:r>
              <a:rPr sz="1800" spc="50" dirty="0">
                <a:solidFill>
                  <a:srgbClr val="FFFFFF"/>
                </a:solidFill>
                <a:latin typeface="Georgia"/>
                <a:cs typeface="Georgia"/>
              </a:rPr>
              <a:t> </a:t>
            </a:r>
            <a:r>
              <a:rPr sz="1800" spc="125" dirty="0">
                <a:solidFill>
                  <a:srgbClr val="FFFFFF"/>
                </a:solidFill>
                <a:latin typeface="Georgia"/>
                <a:cs typeface="Georgia"/>
              </a:rPr>
              <a:t>TTY</a:t>
            </a:r>
            <a:endParaRPr sz="1800">
              <a:latin typeface="Georgia"/>
              <a:cs typeface="Georgia"/>
            </a:endParaRPr>
          </a:p>
          <a:p>
            <a:pPr marL="12700" marR="5080">
              <a:lnSpc>
                <a:spcPct val="135200"/>
              </a:lnSpc>
            </a:pPr>
            <a:r>
              <a:rPr sz="1800" spc="80" dirty="0">
                <a:solidFill>
                  <a:srgbClr val="FFFFFF"/>
                </a:solidFill>
                <a:latin typeface="Georgia"/>
                <a:cs typeface="Georgia"/>
              </a:rPr>
              <a:t>U</a:t>
            </a:r>
            <a:r>
              <a:rPr sz="1800" spc="60" dirty="0">
                <a:solidFill>
                  <a:srgbClr val="FFFFFF"/>
                </a:solidFill>
                <a:latin typeface="Georgia"/>
                <a:cs typeface="Georgia"/>
              </a:rPr>
              <a:t>DP</a:t>
            </a:r>
            <a:r>
              <a:rPr sz="1800" spc="110" dirty="0">
                <a:solidFill>
                  <a:srgbClr val="FFFFFF"/>
                </a:solidFill>
                <a:latin typeface="Georgia"/>
                <a:cs typeface="Georgia"/>
              </a:rPr>
              <a:t>/</a:t>
            </a:r>
            <a:r>
              <a:rPr sz="1800" spc="45" dirty="0">
                <a:solidFill>
                  <a:srgbClr val="FFFFFF"/>
                </a:solidFill>
                <a:latin typeface="Georgia"/>
                <a:cs typeface="Georgia"/>
              </a:rPr>
              <a:t>Da</a:t>
            </a:r>
            <a:r>
              <a:rPr sz="1800" spc="-80" dirty="0">
                <a:solidFill>
                  <a:srgbClr val="FFFFFF"/>
                </a:solidFill>
                <a:latin typeface="Georgia"/>
                <a:cs typeface="Georgia"/>
              </a:rPr>
              <a:t>t</a:t>
            </a:r>
            <a:r>
              <a:rPr sz="1800" spc="-30" dirty="0">
                <a:solidFill>
                  <a:srgbClr val="FFFFFF"/>
                </a:solidFill>
                <a:latin typeface="Georgia"/>
                <a:cs typeface="Georgia"/>
              </a:rPr>
              <a:t>a</a:t>
            </a:r>
            <a:r>
              <a:rPr sz="1800" spc="-10" dirty="0">
                <a:solidFill>
                  <a:srgbClr val="FFFFFF"/>
                </a:solidFill>
                <a:latin typeface="Georgia"/>
                <a:cs typeface="Georgia"/>
              </a:rPr>
              <a:t>g</a:t>
            </a:r>
            <a:r>
              <a:rPr sz="1800" spc="-65" dirty="0">
                <a:solidFill>
                  <a:srgbClr val="FFFFFF"/>
                </a:solidFill>
                <a:latin typeface="Georgia"/>
                <a:cs typeface="Georgia"/>
              </a:rPr>
              <a:t>ra</a:t>
            </a:r>
            <a:r>
              <a:rPr sz="1800" spc="-35" dirty="0">
                <a:solidFill>
                  <a:srgbClr val="FFFFFF"/>
                </a:solidFill>
                <a:latin typeface="Georgia"/>
                <a:cs typeface="Georgia"/>
              </a:rPr>
              <a:t>m  </a:t>
            </a:r>
            <a:r>
              <a:rPr sz="1800" spc="65" dirty="0">
                <a:solidFill>
                  <a:srgbClr val="FFFFFF"/>
                </a:solidFill>
                <a:latin typeface="Georgia"/>
                <a:cs typeface="Georgia"/>
              </a:rPr>
              <a:t>URL</a:t>
            </a:r>
            <a:endParaRPr sz="1800">
              <a:latin typeface="Georgia"/>
              <a:cs typeface="Georgia"/>
            </a:endParaRPr>
          </a:p>
          <a:p>
            <a:pPr marL="12700" marR="847725">
              <a:lnSpc>
                <a:spcPct val="135200"/>
              </a:lnSpc>
            </a:pPr>
            <a:r>
              <a:rPr sz="1800" spc="80" dirty="0">
                <a:solidFill>
                  <a:srgbClr val="FFFFFF"/>
                </a:solidFill>
                <a:latin typeface="Georgia"/>
                <a:cs typeface="Georgia"/>
              </a:rPr>
              <a:t>U</a:t>
            </a:r>
            <a:r>
              <a:rPr sz="1800" spc="-80" dirty="0">
                <a:solidFill>
                  <a:srgbClr val="FFFFFF"/>
                </a:solidFill>
                <a:latin typeface="Georgia"/>
                <a:cs typeface="Georgia"/>
              </a:rPr>
              <a:t>t</a:t>
            </a:r>
            <a:r>
              <a:rPr sz="1800" spc="-25" dirty="0">
                <a:solidFill>
                  <a:srgbClr val="FFFFFF"/>
                </a:solidFill>
                <a:latin typeface="Georgia"/>
                <a:cs typeface="Georgia"/>
              </a:rPr>
              <a:t>il</a:t>
            </a:r>
            <a:r>
              <a:rPr sz="1800" spc="-30" dirty="0">
                <a:solidFill>
                  <a:srgbClr val="FFFFFF"/>
                </a:solidFill>
                <a:latin typeface="Georgia"/>
                <a:cs typeface="Georgia"/>
              </a:rPr>
              <a:t>i</a:t>
            </a:r>
            <a:r>
              <a:rPr sz="1800" spc="-80" dirty="0">
                <a:solidFill>
                  <a:srgbClr val="FFFFFF"/>
                </a:solidFill>
                <a:latin typeface="Georgia"/>
                <a:cs typeface="Georgia"/>
              </a:rPr>
              <a:t>t</a:t>
            </a:r>
            <a:r>
              <a:rPr sz="1800" spc="-25" dirty="0">
                <a:solidFill>
                  <a:srgbClr val="FFFFFF"/>
                </a:solidFill>
                <a:latin typeface="Georgia"/>
                <a:cs typeface="Georgia"/>
              </a:rPr>
              <a:t>i</a:t>
            </a:r>
            <a:r>
              <a:rPr sz="1800" spc="-50" dirty="0">
                <a:solidFill>
                  <a:srgbClr val="FFFFFF"/>
                </a:solidFill>
                <a:latin typeface="Georgia"/>
                <a:cs typeface="Georgia"/>
              </a:rPr>
              <a:t>es  </a:t>
            </a:r>
            <a:r>
              <a:rPr sz="1800" spc="60" dirty="0">
                <a:solidFill>
                  <a:srgbClr val="FFFFFF"/>
                </a:solidFill>
                <a:latin typeface="Georgia"/>
                <a:cs typeface="Georgia"/>
              </a:rPr>
              <a:t>VM </a:t>
            </a:r>
            <a:r>
              <a:rPr sz="1800" spc="65" dirty="0">
                <a:solidFill>
                  <a:srgbClr val="FFFFFF"/>
                </a:solidFill>
                <a:latin typeface="Georgia"/>
                <a:cs typeface="Georgia"/>
              </a:rPr>
              <a:t> </a:t>
            </a:r>
            <a:r>
              <a:rPr sz="1800" spc="30" dirty="0">
                <a:solidFill>
                  <a:srgbClr val="FFFFFF"/>
                </a:solidFill>
                <a:latin typeface="Georgia"/>
                <a:cs typeface="Georgia"/>
              </a:rPr>
              <a:t>ZLIB</a:t>
            </a:r>
            <a:endParaRPr sz="18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7811" y="440573"/>
            <a:ext cx="4680065" cy="906087"/>
          </a:xfrm>
          <a:prstGeom prst="rect">
            <a:avLst/>
          </a:prstGeom>
        </p:spPr>
      </p:pic>
      <p:sp>
        <p:nvSpPr>
          <p:cNvPr id="3" name="object 3"/>
          <p:cNvSpPr txBox="1">
            <a:spLocks noGrp="1"/>
          </p:cNvSpPr>
          <p:nvPr>
            <p:ph type="title"/>
          </p:nvPr>
        </p:nvSpPr>
        <p:spPr>
          <a:xfrm>
            <a:off x="2325349" y="457499"/>
            <a:ext cx="4497070" cy="756920"/>
          </a:xfrm>
          <a:prstGeom prst="rect">
            <a:avLst/>
          </a:prstGeom>
        </p:spPr>
        <p:txBody>
          <a:bodyPr vert="horz" wrap="square" lIns="0" tIns="12700" rIns="0" bIns="0" rtlCol="0">
            <a:spAutoFit/>
          </a:bodyPr>
          <a:lstStyle/>
          <a:p>
            <a:pPr marL="12700">
              <a:lnSpc>
                <a:spcPct val="100000"/>
              </a:lnSpc>
              <a:spcBef>
                <a:spcPts val="100"/>
              </a:spcBef>
            </a:pPr>
            <a:r>
              <a:rPr spc="-80" dirty="0"/>
              <a:t>Assertion</a:t>
            </a:r>
            <a:r>
              <a:rPr spc="-5" dirty="0"/>
              <a:t> </a:t>
            </a:r>
            <a:r>
              <a:rPr spc="-170" dirty="0"/>
              <a:t>Testing</a:t>
            </a:r>
          </a:p>
        </p:txBody>
      </p:sp>
      <p:grpSp>
        <p:nvGrpSpPr>
          <p:cNvPr id="4" name="object 4"/>
          <p:cNvGrpSpPr/>
          <p:nvPr/>
        </p:nvGrpSpPr>
        <p:grpSpPr>
          <a:xfrm>
            <a:off x="685800" y="1882832"/>
            <a:ext cx="6609080" cy="794385"/>
            <a:chOff x="685800" y="1882832"/>
            <a:chExt cx="6609080" cy="794385"/>
          </a:xfrm>
        </p:grpSpPr>
        <p:pic>
          <p:nvPicPr>
            <p:cNvPr id="5" name="object 5"/>
            <p:cNvPicPr/>
            <p:nvPr/>
          </p:nvPicPr>
          <p:blipFill>
            <a:blip r:embed="rId3" cstate="print"/>
            <a:stretch>
              <a:fillRect/>
            </a:stretch>
          </p:blipFill>
          <p:spPr>
            <a:xfrm>
              <a:off x="685800" y="1882832"/>
              <a:ext cx="6355080" cy="465512"/>
            </a:xfrm>
            <a:prstGeom prst="rect">
              <a:avLst/>
            </a:prstGeom>
          </p:spPr>
        </p:pic>
        <p:pic>
          <p:nvPicPr>
            <p:cNvPr id="6" name="object 6"/>
            <p:cNvPicPr/>
            <p:nvPr/>
          </p:nvPicPr>
          <p:blipFill>
            <a:blip r:embed="rId4" cstate="print"/>
            <a:stretch>
              <a:fillRect/>
            </a:stretch>
          </p:blipFill>
          <p:spPr>
            <a:xfrm>
              <a:off x="1030778" y="2215341"/>
              <a:ext cx="6263640" cy="461356"/>
            </a:xfrm>
            <a:prstGeom prst="rect">
              <a:avLst/>
            </a:prstGeom>
          </p:spPr>
        </p:pic>
        <p:pic>
          <p:nvPicPr>
            <p:cNvPr id="7" name="object 7"/>
            <p:cNvPicPr/>
            <p:nvPr/>
          </p:nvPicPr>
          <p:blipFill>
            <a:blip r:embed="rId5" cstate="print"/>
            <a:stretch>
              <a:fillRect/>
            </a:stretch>
          </p:blipFill>
          <p:spPr>
            <a:xfrm>
              <a:off x="777239" y="2007994"/>
              <a:ext cx="186266" cy="186266"/>
            </a:xfrm>
            <a:prstGeom prst="rect">
              <a:avLst/>
            </a:prstGeom>
          </p:spPr>
        </p:pic>
      </p:grpSp>
      <p:sp>
        <p:nvSpPr>
          <p:cNvPr id="8" name="object 8"/>
          <p:cNvSpPr txBox="1"/>
          <p:nvPr/>
        </p:nvSpPr>
        <p:spPr>
          <a:xfrm>
            <a:off x="1107439" y="1902161"/>
            <a:ext cx="6115685" cy="690880"/>
          </a:xfrm>
          <a:prstGeom prst="rect">
            <a:avLst/>
          </a:prstGeom>
        </p:spPr>
        <p:txBody>
          <a:bodyPr vert="horz" wrap="square" lIns="0" tIns="27939" rIns="0" bIns="0" rtlCol="0">
            <a:spAutoFit/>
          </a:bodyPr>
          <a:lstStyle/>
          <a:p>
            <a:pPr marL="12700" marR="5080">
              <a:lnSpc>
                <a:spcPts val="2600"/>
              </a:lnSpc>
              <a:spcBef>
                <a:spcPts val="219"/>
              </a:spcBef>
            </a:pPr>
            <a:r>
              <a:rPr sz="2200" spc="-30" dirty="0">
                <a:solidFill>
                  <a:srgbClr val="FFFFFF"/>
                </a:solidFill>
                <a:latin typeface="Georgia"/>
                <a:cs typeface="Georgia"/>
              </a:rPr>
              <a:t>This</a:t>
            </a:r>
            <a:r>
              <a:rPr sz="2200" spc="30" dirty="0">
                <a:solidFill>
                  <a:srgbClr val="FFFFFF"/>
                </a:solidFill>
                <a:latin typeface="Georgia"/>
                <a:cs typeface="Georgia"/>
              </a:rPr>
              <a:t> </a:t>
            </a:r>
            <a:r>
              <a:rPr sz="2200" spc="-50" dirty="0">
                <a:solidFill>
                  <a:srgbClr val="FFFFFF"/>
                </a:solidFill>
                <a:latin typeface="Georgia"/>
                <a:cs typeface="Georgia"/>
              </a:rPr>
              <a:t>module</a:t>
            </a:r>
            <a:r>
              <a:rPr sz="2200" spc="30" dirty="0">
                <a:solidFill>
                  <a:srgbClr val="FFFFFF"/>
                </a:solidFill>
                <a:latin typeface="Georgia"/>
                <a:cs typeface="Georgia"/>
              </a:rPr>
              <a:t> </a:t>
            </a:r>
            <a:r>
              <a:rPr sz="2200" spc="-70" dirty="0">
                <a:solidFill>
                  <a:srgbClr val="FFFFFF"/>
                </a:solidFill>
                <a:latin typeface="Georgia"/>
                <a:cs typeface="Georgia"/>
              </a:rPr>
              <a:t>is</a:t>
            </a:r>
            <a:r>
              <a:rPr sz="2200" spc="30" dirty="0">
                <a:solidFill>
                  <a:srgbClr val="FFFFFF"/>
                </a:solidFill>
                <a:latin typeface="Georgia"/>
                <a:cs typeface="Georgia"/>
              </a:rPr>
              <a:t> </a:t>
            </a:r>
            <a:r>
              <a:rPr sz="2200" spc="-75" dirty="0">
                <a:solidFill>
                  <a:srgbClr val="FFFFFF"/>
                </a:solidFill>
                <a:latin typeface="Georgia"/>
                <a:cs typeface="Georgia"/>
              </a:rPr>
              <a:t>used</a:t>
            </a:r>
            <a:r>
              <a:rPr sz="2200" spc="35"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55" dirty="0">
                <a:solidFill>
                  <a:srgbClr val="FFFFFF"/>
                </a:solidFill>
                <a:latin typeface="Georgia"/>
                <a:cs typeface="Georgia"/>
              </a:rPr>
              <a:t>writing</a:t>
            </a:r>
            <a:r>
              <a:rPr sz="2200" spc="30" dirty="0">
                <a:solidFill>
                  <a:srgbClr val="FFFFFF"/>
                </a:solidFill>
                <a:latin typeface="Georgia"/>
                <a:cs typeface="Georgia"/>
              </a:rPr>
              <a:t> </a:t>
            </a:r>
            <a:r>
              <a:rPr sz="2200" spc="-65" dirty="0">
                <a:solidFill>
                  <a:srgbClr val="FFFFFF"/>
                </a:solidFill>
                <a:latin typeface="Georgia"/>
                <a:cs typeface="Georgia"/>
              </a:rPr>
              <a:t>unit</a:t>
            </a:r>
            <a:r>
              <a:rPr sz="2200" spc="35" dirty="0">
                <a:solidFill>
                  <a:srgbClr val="FFFFFF"/>
                </a:solidFill>
                <a:latin typeface="Georgia"/>
                <a:cs typeface="Georgia"/>
              </a:rPr>
              <a:t> </a:t>
            </a:r>
            <a:r>
              <a:rPr sz="2200" spc="-95" dirty="0">
                <a:solidFill>
                  <a:srgbClr val="FFFFFF"/>
                </a:solidFill>
                <a:latin typeface="Georgia"/>
                <a:cs typeface="Georgia"/>
              </a:rPr>
              <a:t>tests</a:t>
            </a:r>
            <a:r>
              <a:rPr sz="2200" spc="30"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50" dirty="0">
                <a:solidFill>
                  <a:srgbClr val="FFFFFF"/>
                </a:solidFill>
                <a:latin typeface="Georgia"/>
                <a:cs typeface="Georgia"/>
              </a:rPr>
              <a:t>your </a:t>
            </a:r>
            <a:r>
              <a:rPr sz="2200" spc="-45" dirty="0">
                <a:solidFill>
                  <a:srgbClr val="FFFFFF"/>
                </a:solidFill>
                <a:latin typeface="Georgia"/>
                <a:cs typeface="Georgia"/>
              </a:rPr>
              <a:t> </a:t>
            </a:r>
            <a:r>
              <a:rPr sz="2200" spc="-55" dirty="0">
                <a:solidFill>
                  <a:srgbClr val="FFFFFF"/>
                </a:solidFill>
                <a:latin typeface="Georgia"/>
                <a:cs typeface="Georgia"/>
              </a:rPr>
              <a:t>applications,</a:t>
            </a:r>
            <a:r>
              <a:rPr sz="2200" spc="35" dirty="0">
                <a:solidFill>
                  <a:srgbClr val="FFFFFF"/>
                </a:solidFill>
                <a:latin typeface="Georgia"/>
                <a:cs typeface="Georgia"/>
              </a:rPr>
              <a:t> </a:t>
            </a:r>
            <a:r>
              <a:rPr sz="2200" spc="-20" dirty="0">
                <a:solidFill>
                  <a:srgbClr val="FFFFFF"/>
                </a:solidFill>
                <a:latin typeface="Georgia"/>
                <a:cs typeface="Georgia"/>
              </a:rPr>
              <a:t>you</a:t>
            </a:r>
            <a:r>
              <a:rPr sz="2200" spc="35" dirty="0">
                <a:solidFill>
                  <a:srgbClr val="FFFFFF"/>
                </a:solidFill>
                <a:latin typeface="Georgia"/>
                <a:cs typeface="Georgia"/>
              </a:rPr>
              <a:t> </a:t>
            </a:r>
            <a:r>
              <a:rPr sz="2200" spc="-50" dirty="0">
                <a:solidFill>
                  <a:srgbClr val="FFFFFF"/>
                </a:solidFill>
                <a:latin typeface="Georgia"/>
                <a:cs typeface="Georgia"/>
              </a:rPr>
              <a:t>can</a:t>
            </a:r>
            <a:r>
              <a:rPr sz="2200" spc="35" dirty="0">
                <a:solidFill>
                  <a:srgbClr val="FFFFFF"/>
                </a:solidFill>
                <a:latin typeface="Georgia"/>
                <a:cs typeface="Georgia"/>
              </a:rPr>
              <a:t> </a:t>
            </a:r>
            <a:r>
              <a:rPr sz="2200" spc="-60" dirty="0">
                <a:solidFill>
                  <a:srgbClr val="FFFFFF"/>
                </a:solidFill>
                <a:latin typeface="Georgia"/>
                <a:cs typeface="Georgia"/>
              </a:rPr>
              <a:t>access</a:t>
            </a:r>
            <a:r>
              <a:rPr sz="2200" spc="40" dirty="0">
                <a:solidFill>
                  <a:srgbClr val="FFFFFF"/>
                </a:solidFill>
                <a:latin typeface="Georgia"/>
                <a:cs typeface="Georgia"/>
              </a:rPr>
              <a:t> </a:t>
            </a:r>
            <a:r>
              <a:rPr sz="2200" spc="-65" dirty="0">
                <a:solidFill>
                  <a:srgbClr val="FFFFFF"/>
                </a:solidFill>
                <a:latin typeface="Georgia"/>
                <a:cs typeface="Georgia"/>
              </a:rPr>
              <a:t>it</a:t>
            </a:r>
            <a:r>
              <a:rPr sz="2200" spc="35" dirty="0">
                <a:solidFill>
                  <a:srgbClr val="FFFFFF"/>
                </a:solidFill>
                <a:latin typeface="Georgia"/>
                <a:cs typeface="Georgia"/>
              </a:rPr>
              <a:t> </a:t>
            </a:r>
            <a:r>
              <a:rPr sz="2200" spc="-35" dirty="0">
                <a:solidFill>
                  <a:srgbClr val="FFFFFF"/>
                </a:solidFill>
                <a:latin typeface="Georgia"/>
                <a:cs typeface="Georgia"/>
              </a:rPr>
              <a:t>with</a:t>
            </a:r>
            <a:r>
              <a:rPr sz="2200" spc="40" dirty="0">
                <a:solidFill>
                  <a:srgbClr val="FFFFFF"/>
                </a:solidFill>
                <a:latin typeface="Georgia"/>
                <a:cs typeface="Georgia"/>
              </a:rPr>
              <a:t> </a:t>
            </a:r>
            <a:r>
              <a:rPr sz="2200" spc="-70" dirty="0">
                <a:solidFill>
                  <a:srgbClr val="FFFFFF"/>
                </a:solidFill>
                <a:latin typeface="Georgia"/>
                <a:cs typeface="Georgia"/>
              </a:rPr>
              <a:t>require('assert’).</a:t>
            </a:r>
            <a:endParaRPr sz="2200">
              <a:latin typeface="Georgia"/>
              <a:cs typeface="Georgia"/>
            </a:endParaRPr>
          </a:p>
        </p:txBody>
      </p:sp>
      <p:grpSp>
        <p:nvGrpSpPr>
          <p:cNvPr id="9" name="object 9"/>
          <p:cNvGrpSpPr/>
          <p:nvPr/>
        </p:nvGrpSpPr>
        <p:grpSpPr>
          <a:xfrm>
            <a:off x="778906" y="2982511"/>
            <a:ext cx="7790180" cy="2327910"/>
            <a:chOff x="778906" y="2982511"/>
            <a:chExt cx="7790180" cy="2327910"/>
          </a:xfrm>
        </p:grpSpPr>
        <p:sp>
          <p:nvSpPr>
            <p:cNvPr id="10" name="object 10"/>
            <p:cNvSpPr/>
            <p:nvPr/>
          </p:nvSpPr>
          <p:spPr>
            <a:xfrm>
              <a:off x="788431" y="2992036"/>
              <a:ext cx="7771130" cy="2308860"/>
            </a:xfrm>
            <a:custGeom>
              <a:avLst/>
              <a:gdLst/>
              <a:ahLst/>
              <a:cxnLst/>
              <a:rect l="l" t="t" r="r" b="b"/>
              <a:pathLst>
                <a:path w="7771130" h="2308860">
                  <a:moveTo>
                    <a:pt x="7770811" y="0"/>
                  </a:moveTo>
                  <a:lnTo>
                    <a:pt x="0" y="0"/>
                  </a:lnTo>
                  <a:lnTo>
                    <a:pt x="0" y="2308324"/>
                  </a:lnTo>
                  <a:lnTo>
                    <a:pt x="7770811" y="2308324"/>
                  </a:lnTo>
                  <a:lnTo>
                    <a:pt x="7770811" y="0"/>
                  </a:lnTo>
                  <a:close/>
                </a:path>
              </a:pathLst>
            </a:custGeom>
            <a:solidFill>
              <a:srgbClr val="FFFFFF"/>
            </a:solidFill>
          </p:spPr>
          <p:txBody>
            <a:bodyPr wrap="square" lIns="0" tIns="0" rIns="0" bIns="0" rtlCol="0"/>
            <a:lstStyle/>
            <a:p>
              <a:endParaRPr/>
            </a:p>
          </p:txBody>
        </p:sp>
        <p:sp>
          <p:nvSpPr>
            <p:cNvPr id="11" name="object 11"/>
            <p:cNvSpPr/>
            <p:nvPr/>
          </p:nvSpPr>
          <p:spPr>
            <a:xfrm>
              <a:off x="788431" y="2992036"/>
              <a:ext cx="7771130" cy="2308860"/>
            </a:xfrm>
            <a:custGeom>
              <a:avLst/>
              <a:gdLst/>
              <a:ahLst/>
              <a:cxnLst/>
              <a:rect l="l" t="t" r="r" b="b"/>
              <a:pathLst>
                <a:path w="7771130" h="2308860">
                  <a:moveTo>
                    <a:pt x="0" y="0"/>
                  </a:moveTo>
                  <a:lnTo>
                    <a:pt x="7770810" y="0"/>
                  </a:lnTo>
                  <a:lnTo>
                    <a:pt x="7770810" y="2308323"/>
                  </a:lnTo>
                  <a:lnTo>
                    <a:pt x="0" y="2308323"/>
                  </a:lnTo>
                  <a:lnTo>
                    <a:pt x="0" y="0"/>
                  </a:lnTo>
                  <a:close/>
                </a:path>
              </a:pathLst>
            </a:custGeom>
            <a:ln w="19049">
              <a:solidFill>
                <a:srgbClr val="000000"/>
              </a:solidFill>
            </a:ln>
          </p:spPr>
          <p:txBody>
            <a:bodyPr wrap="square" lIns="0" tIns="0" rIns="0" bIns="0" rtlCol="0"/>
            <a:lstStyle/>
            <a:p>
              <a:endParaRPr/>
            </a:p>
          </p:txBody>
        </p:sp>
      </p:grpSp>
      <p:sp>
        <p:nvSpPr>
          <p:cNvPr id="12" name="object 12"/>
          <p:cNvSpPr txBox="1">
            <a:spLocks noGrp="1"/>
          </p:cNvSpPr>
          <p:nvPr>
            <p:ph type="body" idx="1"/>
          </p:nvPr>
        </p:nvSpPr>
        <p:spPr>
          <a:prstGeom prst="rect">
            <a:avLst/>
          </a:prstGeom>
        </p:spPr>
        <p:txBody>
          <a:bodyPr vert="horz" wrap="square" lIns="0" tIns="329650" rIns="0" bIns="0" rtlCol="0">
            <a:spAutoFit/>
          </a:bodyPr>
          <a:lstStyle/>
          <a:p>
            <a:pPr marL="295275">
              <a:lnSpc>
                <a:spcPct val="100000"/>
              </a:lnSpc>
              <a:spcBef>
                <a:spcPts val="359"/>
              </a:spcBef>
              <a:tabLst>
                <a:tab pos="843915" algn="l"/>
                <a:tab pos="2078355" algn="l"/>
              </a:tabLst>
            </a:pPr>
            <a:r>
              <a:rPr b="1" dirty="0">
                <a:solidFill>
                  <a:srgbClr val="0F7001"/>
                </a:solidFill>
                <a:latin typeface="Courier New"/>
                <a:cs typeface="Courier New"/>
              </a:rPr>
              <a:t>var	</a:t>
            </a:r>
            <a:r>
              <a:rPr spc="-5" dirty="0"/>
              <a:t>assert</a:t>
            </a:r>
            <a:r>
              <a:rPr dirty="0"/>
              <a:t> </a:t>
            </a:r>
            <a:r>
              <a:rPr dirty="0">
                <a:solidFill>
                  <a:srgbClr val="535353"/>
                </a:solidFill>
              </a:rPr>
              <a:t>=	</a:t>
            </a:r>
            <a:r>
              <a:rPr dirty="0"/>
              <a:t>require(</a:t>
            </a:r>
            <a:r>
              <a:rPr dirty="0">
                <a:solidFill>
                  <a:srgbClr val="A90E1A"/>
                </a:solidFill>
              </a:rPr>
              <a:t>'assert'</a:t>
            </a:r>
            <a:r>
              <a:rPr dirty="0"/>
              <a:t>);</a:t>
            </a:r>
          </a:p>
          <a:p>
            <a:pPr marL="203835">
              <a:lnSpc>
                <a:spcPct val="100000"/>
              </a:lnSpc>
              <a:spcBef>
                <a:spcPts val="40"/>
              </a:spcBef>
            </a:pPr>
            <a:endParaRPr sz="1850" dirty="0"/>
          </a:p>
          <a:p>
            <a:pPr marL="295275">
              <a:lnSpc>
                <a:spcPts val="2130"/>
              </a:lnSpc>
              <a:spcBef>
                <a:spcPts val="5"/>
              </a:spcBef>
              <a:tabLst>
                <a:tab pos="1529715" algn="l"/>
              </a:tabLst>
            </a:pPr>
            <a:r>
              <a:rPr b="1" dirty="0">
                <a:solidFill>
                  <a:srgbClr val="0F7001"/>
                </a:solidFill>
                <a:latin typeface="Courier New"/>
                <a:cs typeface="Courier New"/>
              </a:rPr>
              <a:t>function	</a:t>
            </a:r>
            <a:r>
              <a:rPr spc="-5" dirty="0"/>
              <a:t>add</a:t>
            </a:r>
            <a:r>
              <a:rPr spc="-30" dirty="0"/>
              <a:t> </a:t>
            </a:r>
            <a:r>
              <a:rPr spc="-5" dirty="0"/>
              <a:t>(a,</a:t>
            </a:r>
            <a:r>
              <a:rPr spc="-30" dirty="0"/>
              <a:t> </a:t>
            </a:r>
            <a:r>
              <a:rPr spc="-5" dirty="0"/>
              <a:t>b)</a:t>
            </a:r>
            <a:r>
              <a:rPr spc="-30" dirty="0"/>
              <a:t> </a:t>
            </a:r>
            <a:r>
              <a:rPr dirty="0"/>
              <a:t>{</a:t>
            </a:r>
          </a:p>
          <a:p>
            <a:pPr marL="569595">
              <a:lnSpc>
                <a:spcPts val="2130"/>
              </a:lnSpc>
              <a:tabLst>
                <a:tab pos="1529715" algn="l"/>
                <a:tab pos="1804035" algn="l"/>
                <a:tab pos="2078355" algn="l"/>
              </a:tabLst>
            </a:pPr>
            <a:r>
              <a:rPr b="1" dirty="0">
                <a:solidFill>
                  <a:srgbClr val="0F7001"/>
                </a:solidFill>
                <a:latin typeface="Courier New"/>
                <a:cs typeface="Courier New"/>
              </a:rPr>
              <a:t>return	</a:t>
            </a:r>
            <a:r>
              <a:rPr dirty="0"/>
              <a:t>a	</a:t>
            </a:r>
            <a:r>
              <a:rPr dirty="0">
                <a:solidFill>
                  <a:srgbClr val="535353"/>
                </a:solidFill>
              </a:rPr>
              <a:t>+	</a:t>
            </a:r>
            <a:r>
              <a:rPr dirty="0"/>
              <a:t>b;</a:t>
            </a:r>
          </a:p>
          <a:p>
            <a:pPr marL="295275">
              <a:lnSpc>
                <a:spcPct val="100000"/>
              </a:lnSpc>
              <a:spcBef>
                <a:spcPts val="40"/>
              </a:spcBef>
            </a:pPr>
            <a:r>
              <a:rPr dirty="0"/>
              <a:t>}</a:t>
            </a:r>
          </a:p>
          <a:p>
            <a:pPr marL="203835">
              <a:lnSpc>
                <a:spcPct val="100000"/>
              </a:lnSpc>
              <a:spcBef>
                <a:spcPts val="40"/>
              </a:spcBef>
            </a:pPr>
            <a:endParaRPr sz="1850" dirty="0"/>
          </a:p>
          <a:p>
            <a:pPr marL="295275">
              <a:lnSpc>
                <a:spcPct val="100000"/>
              </a:lnSpc>
              <a:tabLst>
                <a:tab pos="843915" algn="l"/>
                <a:tab pos="2352675" algn="l"/>
              </a:tabLst>
            </a:pPr>
            <a:r>
              <a:rPr b="1" dirty="0">
                <a:solidFill>
                  <a:srgbClr val="0F7001"/>
                </a:solidFill>
                <a:latin typeface="Courier New"/>
                <a:cs typeface="Courier New"/>
              </a:rPr>
              <a:t>var	</a:t>
            </a:r>
            <a:r>
              <a:rPr spc="-5" dirty="0"/>
              <a:t>expected</a:t>
            </a:r>
            <a:r>
              <a:rPr dirty="0"/>
              <a:t> </a:t>
            </a:r>
            <a:r>
              <a:rPr dirty="0">
                <a:solidFill>
                  <a:srgbClr val="535353"/>
                </a:solidFill>
              </a:rPr>
              <a:t>=	</a:t>
            </a:r>
            <a:r>
              <a:rPr dirty="0"/>
              <a:t>add(</a:t>
            </a:r>
            <a:r>
              <a:rPr dirty="0">
                <a:solidFill>
                  <a:srgbClr val="535353"/>
                </a:solidFill>
              </a:rPr>
              <a:t>1</a:t>
            </a:r>
            <a:r>
              <a:rPr dirty="0"/>
              <a:t>,</a:t>
            </a:r>
            <a:r>
              <a:rPr dirty="0">
                <a:solidFill>
                  <a:srgbClr val="535353"/>
                </a:solidFill>
              </a:rPr>
              <a:t>2</a:t>
            </a:r>
            <a:r>
              <a:rPr dirty="0"/>
              <a:t>);</a:t>
            </a:r>
          </a:p>
          <a:p>
            <a:pPr marL="295275">
              <a:lnSpc>
                <a:spcPct val="100000"/>
              </a:lnSpc>
              <a:spcBef>
                <a:spcPts val="40"/>
              </a:spcBef>
              <a:tabLst>
                <a:tab pos="3175635" algn="l"/>
                <a:tab pos="3587115" algn="l"/>
              </a:tabLst>
            </a:pPr>
            <a:r>
              <a:rPr spc="-5" dirty="0"/>
              <a:t>assert( expected</a:t>
            </a:r>
            <a:r>
              <a:rPr spc="5" dirty="0"/>
              <a:t> </a:t>
            </a:r>
            <a:r>
              <a:rPr dirty="0">
                <a:solidFill>
                  <a:srgbClr val="535353"/>
                </a:solidFill>
              </a:rPr>
              <a:t>===	4</a:t>
            </a:r>
            <a:r>
              <a:rPr dirty="0"/>
              <a:t>,	</a:t>
            </a:r>
            <a:r>
              <a:rPr spc="-5" dirty="0">
                <a:solidFill>
                  <a:srgbClr val="A90E1A"/>
                </a:solidFill>
              </a:rPr>
              <a:t>'one</a:t>
            </a:r>
            <a:r>
              <a:rPr spc="-25" dirty="0">
                <a:solidFill>
                  <a:srgbClr val="A90E1A"/>
                </a:solidFill>
              </a:rPr>
              <a:t> </a:t>
            </a:r>
            <a:r>
              <a:rPr spc="-5" dirty="0">
                <a:solidFill>
                  <a:srgbClr val="A90E1A"/>
                </a:solidFill>
              </a:rPr>
              <a:t>plus</a:t>
            </a:r>
            <a:r>
              <a:rPr spc="-20" dirty="0">
                <a:solidFill>
                  <a:srgbClr val="A90E1A"/>
                </a:solidFill>
              </a:rPr>
              <a:t> </a:t>
            </a:r>
            <a:r>
              <a:rPr spc="-5" dirty="0">
                <a:solidFill>
                  <a:srgbClr val="A90E1A"/>
                </a:solidFill>
              </a:rPr>
              <a:t>two</a:t>
            </a:r>
            <a:r>
              <a:rPr spc="-25" dirty="0">
                <a:solidFill>
                  <a:srgbClr val="A90E1A"/>
                </a:solidFill>
              </a:rPr>
              <a:t> </a:t>
            </a:r>
            <a:r>
              <a:rPr spc="-5" dirty="0">
                <a:solidFill>
                  <a:srgbClr val="A90E1A"/>
                </a:solidFill>
              </a:rPr>
              <a:t>is</a:t>
            </a:r>
            <a:r>
              <a:rPr spc="-20" dirty="0">
                <a:solidFill>
                  <a:srgbClr val="A90E1A"/>
                </a:solidFill>
              </a:rPr>
              <a:t> </a:t>
            </a:r>
            <a:r>
              <a:rPr dirty="0">
                <a:solidFill>
                  <a:srgbClr val="A90E1A"/>
                </a:solidFill>
              </a:rPr>
              <a:t>three'</a:t>
            </a:r>
            <a:r>
              <a:rP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90851" y="440573"/>
            <a:ext cx="1766454" cy="906087"/>
          </a:xfrm>
          <a:prstGeom prst="rect">
            <a:avLst/>
          </a:prstGeom>
        </p:spPr>
      </p:pic>
      <p:sp>
        <p:nvSpPr>
          <p:cNvPr id="3" name="object 3"/>
          <p:cNvSpPr txBox="1">
            <a:spLocks noGrp="1"/>
          </p:cNvSpPr>
          <p:nvPr>
            <p:ph type="title"/>
          </p:nvPr>
        </p:nvSpPr>
        <p:spPr>
          <a:xfrm>
            <a:off x="3764517" y="457499"/>
            <a:ext cx="1618615" cy="756920"/>
          </a:xfrm>
          <a:prstGeom prst="rect">
            <a:avLst/>
          </a:prstGeom>
        </p:spPr>
        <p:txBody>
          <a:bodyPr vert="horz" wrap="square" lIns="0" tIns="12700" rIns="0" bIns="0" rtlCol="0">
            <a:spAutoFit/>
          </a:bodyPr>
          <a:lstStyle/>
          <a:p>
            <a:pPr marL="12700">
              <a:lnSpc>
                <a:spcPct val="100000"/>
              </a:lnSpc>
              <a:spcBef>
                <a:spcPts val="100"/>
              </a:spcBef>
            </a:pPr>
            <a:r>
              <a:rPr spc="-80" dirty="0"/>
              <a:t>Bu</a:t>
            </a:r>
            <a:r>
              <a:rPr spc="-114" dirty="0"/>
              <a:t>ff</a:t>
            </a:r>
            <a:r>
              <a:rPr spc="-200" dirty="0"/>
              <a:t>er</a:t>
            </a:r>
          </a:p>
        </p:txBody>
      </p:sp>
      <p:grpSp>
        <p:nvGrpSpPr>
          <p:cNvPr id="4" name="object 4"/>
          <p:cNvGrpSpPr/>
          <p:nvPr/>
        </p:nvGrpSpPr>
        <p:grpSpPr>
          <a:xfrm>
            <a:off x="681643" y="1882832"/>
            <a:ext cx="7760334" cy="1467485"/>
            <a:chOff x="681643" y="1882832"/>
            <a:chExt cx="7760334" cy="1467485"/>
          </a:xfrm>
        </p:grpSpPr>
        <p:pic>
          <p:nvPicPr>
            <p:cNvPr id="5" name="object 5"/>
            <p:cNvPicPr/>
            <p:nvPr/>
          </p:nvPicPr>
          <p:blipFill>
            <a:blip r:embed="rId3" cstate="print"/>
            <a:stretch>
              <a:fillRect/>
            </a:stretch>
          </p:blipFill>
          <p:spPr>
            <a:xfrm>
              <a:off x="681643" y="1882832"/>
              <a:ext cx="7277792" cy="465512"/>
            </a:xfrm>
            <a:prstGeom prst="rect">
              <a:avLst/>
            </a:prstGeom>
          </p:spPr>
        </p:pic>
        <p:pic>
          <p:nvPicPr>
            <p:cNvPr id="6" name="object 6"/>
            <p:cNvPicPr/>
            <p:nvPr/>
          </p:nvPicPr>
          <p:blipFill>
            <a:blip r:embed="rId4" cstate="print"/>
            <a:stretch>
              <a:fillRect/>
            </a:stretch>
          </p:blipFill>
          <p:spPr>
            <a:xfrm>
              <a:off x="1026621" y="2215341"/>
              <a:ext cx="7236228" cy="461356"/>
            </a:xfrm>
            <a:prstGeom prst="rect">
              <a:avLst/>
            </a:prstGeom>
          </p:spPr>
        </p:pic>
        <p:pic>
          <p:nvPicPr>
            <p:cNvPr id="7" name="object 7"/>
            <p:cNvPicPr/>
            <p:nvPr/>
          </p:nvPicPr>
          <p:blipFill>
            <a:blip r:embed="rId5" cstate="print"/>
            <a:stretch>
              <a:fillRect/>
            </a:stretch>
          </p:blipFill>
          <p:spPr>
            <a:xfrm>
              <a:off x="1026621" y="2543693"/>
              <a:ext cx="7414952" cy="465512"/>
            </a:xfrm>
            <a:prstGeom prst="rect">
              <a:avLst/>
            </a:prstGeom>
          </p:spPr>
        </p:pic>
        <p:pic>
          <p:nvPicPr>
            <p:cNvPr id="8" name="object 8"/>
            <p:cNvPicPr/>
            <p:nvPr/>
          </p:nvPicPr>
          <p:blipFill>
            <a:blip r:embed="rId6" cstate="print"/>
            <a:stretch>
              <a:fillRect/>
            </a:stretch>
          </p:blipFill>
          <p:spPr>
            <a:xfrm>
              <a:off x="1026621" y="2888672"/>
              <a:ext cx="6891251" cy="461356"/>
            </a:xfrm>
            <a:prstGeom prst="rect">
              <a:avLst/>
            </a:prstGeom>
          </p:spPr>
        </p:pic>
        <p:pic>
          <p:nvPicPr>
            <p:cNvPr id="9" name="object 9"/>
            <p:cNvPicPr/>
            <p:nvPr/>
          </p:nvPicPr>
          <p:blipFill>
            <a:blip r:embed="rId7" cstate="print"/>
            <a:stretch>
              <a:fillRect/>
            </a:stretch>
          </p:blipFill>
          <p:spPr>
            <a:xfrm>
              <a:off x="777239" y="2007994"/>
              <a:ext cx="186266" cy="186266"/>
            </a:xfrm>
            <a:prstGeom prst="rect">
              <a:avLst/>
            </a:prstGeom>
          </p:spPr>
        </p:pic>
      </p:grpSp>
      <p:sp>
        <p:nvSpPr>
          <p:cNvPr id="10" name="object 10"/>
          <p:cNvSpPr txBox="1"/>
          <p:nvPr/>
        </p:nvSpPr>
        <p:spPr>
          <a:xfrm>
            <a:off x="1107439" y="1902161"/>
            <a:ext cx="7261225" cy="1363980"/>
          </a:xfrm>
          <a:prstGeom prst="rect">
            <a:avLst/>
          </a:prstGeom>
        </p:spPr>
        <p:txBody>
          <a:bodyPr vert="horz" wrap="square" lIns="0" tIns="13335" rIns="0" bIns="0" rtlCol="0">
            <a:spAutoFit/>
          </a:bodyPr>
          <a:lstStyle/>
          <a:p>
            <a:pPr marL="12700" marR="5080">
              <a:lnSpc>
                <a:spcPct val="99700"/>
              </a:lnSpc>
              <a:spcBef>
                <a:spcPts val="105"/>
              </a:spcBef>
            </a:pPr>
            <a:r>
              <a:rPr sz="2200" spc="-60" dirty="0">
                <a:solidFill>
                  <a:srgbClr val="FFFFFF"/>
                </a:solidFill>
                <a:latin typeface="Georgia"/>
                <a:cs typeface="Georgia"/>
              </a:rPr>
              <a:t>Pure</a:t>
            </a:r>
            <a:r>
              <a:rPr sz="2200" spc="30" dirty="0">
                <a:solidFill>
                  <a:srgbClr val="FFFFFF"/>
                </a:solidFill>
                <a:latin typeface="Georgia"/>
                <a:cs typeface="Georgia"/>
              </a:rPr>
              <a:t> </a:t>
            </a:r>
            <a:r>
              <a:rPr sz="2200" spc="-90" dirty="0">
                <a:solidFill>
                  <a:srgbClr val="FFFFFF"/>
                </a:solidFill>
                <a:latin typeface="Georgia"/>
                <a:cs typeface="Georgia"/>
              </a:rPr>
              <a:t>JavaScript</a:t>
            </a:r>
            <a:r>
              <a:rPr sz="2200" spc="35" dirty="0">
                <a:solidFill>
                  <a:srgbClr val="FFFFFF"/>
                </a:solidFill>
                <a:latin typeface="Georgia"/>
                <a:cs typeface="Georgia"/>
              </a:rPr>
              <a:t> </a:t>
            </a:r>
            <a:r>
              <a:rPr sz="2200" spc="-70" dirty="0">
                <a:solidFill>
                  <a:srgbClr val="FFFFFF"/>
                </a:solidFill>
                <a:latin typeface="Georgia"/>
                <a:cs typeface="Georgia"/>
              </a:rPr>
              <a:t>is</a:t>
            </a:r>
            <a:r>
              <a:rPr sz="2200" spc="35" dirty="0">
                <a:solidFill>
                  <a:srgbClr val="FFFFFF"/>
                </a:solidFill>
                <a:latin typeface="Georgia"/>
                <a:cs typeface="Georgia"/>
              </a:rPr>
              <a:t> </a:t>
            </a:r>
            <a:r>
              <a:rPr sz="2200" spc="-25" dirty="0">
                <a:solidFill>
                  <a:srgbClr val="FFFFFF"/>
                </a:solidFill>
                <a:latin typeface="Georgia"/>
                <a:cs typeface="Georgia"/>
              </a:rPr>
              <a:t>Unicode</a:t>
            </a:r>
            <a:r>
              <a:rPr sz="2200" spc="30" dirty="0">
                <a:solidFill>
                  <a:srgbClr val="FFFFFF"/>
                </a:solidFill>
                <a:latin typeface="Georgia"/>
                <a:cs typeface="Georgia"/>
              </a:rPr>
              <a:t> </a:t>
            </a:r>
            <a:r>
              <a:rPr sz="2200" spc="-60" dirty="0">
                <a:solidFill>
                  <a:srgbClr val="FFFFFF"/>
                </a:solidFill>
                <a:latin typeface="Georgia"/>
                <a:cs typeface="Georgia"/>
              </a:rPr>
              <a:t>friendly</a:t>
            </a:r>
            <a:r>
              <a:rPr sz="2200" spc="35" dirty="0">
                <a:solidFill>
                  <a:srgbClr val="FFFFFF"/>
                </a:solidFill>
                <a:latin typeface="Georgia"/>
                <a:cs typeface="Georgia"/>
              </a:rPr>
              <a:t> </a:t>
            </a:r>
            <a:r>
              <a:rPr sz="2200" spc="-90" dirty="0">
                <a:solidFill>
                  <a:srgbClr val="FFFFFF"/>
                </a:solidFill>
                <a:latin typeface="Georgia"/>
                <a:cs typeface="Georgia"/>
              </a:rPr>
              <a:t>but</a:t>
            </a:r>
            <a:r>
              <a:rPr sz="2200" spc="35" dirty="0">
                <a:solidFill>
                  <a:srgbClr val="FFFFFF"/>
                </a:solidFill>
                <a:latin typeface="Georgia"/>
                <a:cs typeface="Georgia"/>
              </a:rPr>
              <a:t> </a:t>
            </a:r>
            <a:r>
              <a:rPr sz="2200" spc="-60" dirty="0">
                <a:solidFill>
                  <a:srgbClr val="FFFFFF"/>
                </a:solidFill>
                <a:latin typeface="Georgia"/>
                <a:cs typeface="Georgia"/>
              </a:rPr>
              <a:t>not</a:t>
            </a:r>
            <a:r>
              <a:rPr sz="2200" spc="25" dirty="0">
                <a:solidFill>
                  <a:srgbClr val="FFFFFF"/>
                </a:solidFill>
                <a:latin typeface="Georgia"/>
                <a:cs typeface="Georgia"/>
              </a:rPr>
              <a:t> </a:t>
            </a:r>
            <a:r>
              <a:rPr sz="2200" spc="-50" dirty="0">
                <a:solidFill>
                  <a:srgbClr val="FFFFFF"/>
                </a:solidFill>
                <a:latin typeface="Georgia"/>
                <a:cs typeface="Georgia"/>
              </a:rPr>
              <a:t>nice</a:t>
            </a:r>
            <a:r>
              <a:rPr sz="2200" spc="35" dirty="0">
                <a:solidFill>
                  <a:srgbClr val="FFFFFF"/>
                </a:solidFill>
                <a:latin typeface="Georgia"/>
                <a:cs typeface="Georgia"/>
              </a:rPr>
              <a:t> </a:t>
            </a:r>
            <a:r>
              <a:rPr sz="2200" spc="-45" dirty="0">
                <a:solidFill>
                  <a:srgbClr val="FFFFFF"/>
                </a:solidFill>
                <a:latin typeface="Georgia"/>
                <a:cs typeface="Georgia"/>
              </a:rPr>
              <a:t>to</a:t>
            </a:r>
            <a:r>
              <a:rPr sz="2200" spc="35" dirty="0">
                <a:solidFill>
                  <a:srgbClr val="FFFFFF"/>
                </a:solidFill>
                <a:latin typeface="Georgia"/>
                <a:cs typeface="Georgia"/>
              </a:rPr>
              <a:t> </a:t>
            </a:r>
            <a:r>
              <a:rPr sz="2200" spc="-50" dirty="0">
                <a:solidFill>
                  <a:srgbClr val="FFFFFF"/>
                </a:solidFill>
                <a:latin typeface="Georgia"/>
                <a:cs typeface="Georgia"/>
              </a:rPr>
              <a:t>binary </a:t>
            </a:r>
            <a:r>
              <a:rPr sz="2200" spc="-45" dirty="0">
                <a:solidFill>
                  <a:srgbClr val="FFFFFF"/>
                </a:solidFill>
                <a:latin typeface="Georgia"/>
                <a:cs typeface="Georgia"/>
              </a:rPr>
              <a:t> data.</a:t>
            </a:r>
            <a:r>
              <a:rPr sz="2200" spc="30" dirty="0">
                <a:solidFill>
                  <a:srgbClr val="FFFFFF"/>
                </a:solidFill>
                <a:latin typeface="Georgia"/>
                <a:cs typeface="Georgia"/>
              </a:rPr>
              <a:t> </a:t>
            </a:r>
            <a:r>
              <a:rPr sz="2200" spc="-20" dirty="0">
                <a:solidFill>
                  <a:srgbClr val="FFFFFF"/>
                </a:solidFill>
                <a:latin typeface="Georgia"/>
                <a:cs typeface="Georgia"/>
              </a:rPr>
              <a:t>When</a:t>
            </a:r>
            <a:r>
              <a:rPr sz="2200" spc="25" dirty="0">
                <a:solidFill>
                  <a:srgbClr val="FFFFFF"/>
                </a:solidFill>
                <a:latin typeface="Georgia"/>
                <a:cs typeface="Georgia"/>
              </a:rPr>
              <a:t> </a:t>
            </a:r>
            <a:r>
              <a:rPr sz="2200" spc="-50" dirty="0">
                <a:solidFill>
                  <a:srgbClr val="FFFFFF"/>
                </a:solidFill>
                <a:latin typeface="Georgia"/>
                <a:cs typeface="Georgia"/>
              </a:rPr>
              <a:t>dealing</a:t>
            </a:r>
            <a:r>
              <a:rPr sz="2200" spc="30" dirty="0">
                <a:solidFill>
                  <a:srgbClr val="FFFFFF"/>
                </a:solidFill>
                <a:latin typeface="Georgia"/>
                <a:cs typeface="Georgia"/>
              </a:rPr>
              <a:t> </a:t>
            </a:r>
            <a:r>
              <a:rPr sz="2200" spc="-35" dirty="0">
                <a:solidFill>
                  <a:srgbClr val="FFFFFF"/>
                </a:solidFill>
                <a:latin typeface="Georgia"/>
                <a:cs typeface="Georgia"/>
              </a:rPr>
              <a:t>with</a:t>
            </a:r>
            <a:r>
              <a:rPr sz="2200" spc="35" dirty="0">
                <a:solidFill>
                  <a:srgbClr val="FFFFFF"/>
                </a:solidFill>
                <a:latin typeface="Georgia"/>
                <a:cs typeface="Georgia"/>
              </a:rPr>
              <a:t> </a:t>
            </a:r>
            <a:r>
              <a:rPr sz="2200" spc="65" dirty="0">
                <a:solidFill>
                  <a:srgbClr val="FFFFFF"/>
                </a:solidFill>
                <a:latin typeface="Georgia"/>
                <a:cs typeface="Georgia"/>
              </a:rPr>
              <a:t>TCP</a:t>
            </a:r>
            <a:r>
              <a:rPr sz="2200" spc="30" dirty="0">
                <a:solidFill>
                  <a:srgbClr val="FFFFFF"/>
                </a:solidFill>
                <a:latin typeface="Georgia"/>
                <a:cs typeface="Georgia"/>
              </a:rPr>
              <a:t> </a:t>
            </a:r>
            <a:r>
              <a:rPr sz="2200" spc="-90" dirty="0">
                <a:solidFill>
                  <a:srgbClr val="FFFFFF"/>
                </a:solidFill>
                <a:latin typeface="Georgia"/>
                <a:cs typeface="Georgia"/>
              </a:rPr>
              <a:t>streams</a:t>
            </a:r>
            <a:r>
              <a:rPr sz="2200" spc="30" dirty="0">
                <a:solidFill>
                  <a:srgbClr val="FFFFFF"/>
                </a:solidFill>
                <a:latin typeface="Georgia"/>
                <a:cs typeface="Georgia"/>
              </a:rPr>
              <a:t> </a:t>
            </a:r>
            <a:r>
              <a:rPr sz="2200" spc="-60" dirty="0">
                <a:solidFill>
                  <a:srgbClr val="FFFFFF"/>
                </a:solidFill>
                <a:latin typeface="Georgia"/>
                <a:cs typeface="Georgia"/>
              </a:rPr>
              <a:t>or</a:t>
            </a:r>
            <a:r>
              <a:rPr sz="2200" spc="30" dirty="0">
                <a:solidFill>
                  <a:srgbClr val="FFFFFF"/>
                </a:solidFill>
                <a:latin typeface="Georgia"/>
                <a:cs typeface="Georgia"/>
              </a:rPr>
              <a:t> </a:t>
            </a:r>
            <a:r>
              <a:rPr sz="2200" spc="-75" dirty="0">
                <a:solidFill>
                  <a:srgbClr val="FFFFFF"/>
                </a:solidFill>
                <a:latin typeface="Georgia"/>
                <a:cs typeface="Georgia"/>
              </a:rPr>
              <a:t>the</a:t>
            </a:r>
            <a:r>
              <a:rPr sz="2200" spc="35" dirty="0">
                <a:solidFill>
                  <a:srgbClr val="FFFFFF"/>
                </a:solidFill>
                <a:latin typeface="Georgia"/>
                <a:cs typeface="Georgia"/>
              </a:rPr>
              <a:t> </a:t>
            </a:r>
            <a:r>
              <a:rPr sz="2200" spc="-45" dirty="0">
                <a:solidFill>
                  <a:srgbClr val="FFFFFF"/>
                </a:solidFill>
                <a:latin typeface="Georgia"/>
                <a:cs typeface="Georgia"/>
              </a:rPr>
              <a:t>file</a:t>
            </a:r>
            <a:r>
              <a:rPr sz="2200" spc="30" dirty="0">
                <a:solidFill>
                  <a:srgbClr val="FFFFFF"/>
                </a:solidFill>
                <a:latin typeface="Georgia"/>
                <a:cs typeface="Georgia"/>
              </a:rPr>
              <a:t> </a:t>
            </a:r>
            <a:r>
              <a:rPr sz="2200" spc="-55" dirty="0">
                <a:solidFill>
                  <a:srgbClr val="FFFFFF"/>
                </a:solidFill>
                <a:latin typeface="Georgia"/>
                <a:cs typeface="Georgia"/>
              </a:rPr>
              <a:t>system,</a:t>
            </a:r>
            <a:r>
              <a:rPr sz="2200" spc="30" dirty="0">
                <a:solidFill>
                  <a:srgbClr val="FFFFFF"/>
                </a:solidFill>
                <a:latin typeface="Georgia"/>
                <a:cs typeface="Georgia"/>
              </a:rPr>
              <a:t> </a:t>
            </a:r>
            <a:r>
              <a:rPr sz="2200" spc="-80" dirty="0">
                <a:solidFill>
                  <a:srgbClr val="FFFFFF"/>
                </a:solidFill>
                <a:latin typeface="Georgia"/>
                <a:cs typeface="Georgia"/>
              </a:rPr>
              <a:t>it's </a:t>
            </a:r>
            <a:r>
              <a:rPr sz="2200" spc="-75" dirty="0">
                <a:solidFill>
                  <a:srgbClr val="FFFFFF"/>
                </a:solidFill>
                <a:latin typeface="Georgia"/>
                <a:cs typeface="Georgia"/>
              </a:rPr>
              <a:t> </a:t>
            </a:r>
            <a:r>
              <a:rPr sz="2200" spc="-55" dirty="0">
                <a:solidFill>
                  <a:srgbClr val="FFFFFF"/>
                </a:solidFill>
                <a:latin typeface="Georgia"/>
                <a:cs typeface="Georgia"/>
              </a:rPr>
              <a:t>necessary</a:t>
            </a:r>
            <a:r>
              <a:rPr sz="2200" spc="30" dirty="0">
                <a:solidFill>
                  <a:srgbClr val="FFFFFF"/>
                </a:solidFill>
                <a:latin typeface="Georgia"/>
                <a:cs typeface="Georgia"/>
              </a:rPr>
              <a:t> </a:t>
            </a:r>
            <a:r>
              <a:rPr sz="2200" spc="-45" dirty="0">
                <a:solidFill>
                  <a:srgbClr val="FFFFFF"/>
                </a:solidFill>
                <a:latin typeface="Georgia"/>
                <a:cs typeface="Georgia"/>
              </a:rPr>
              <a:t>to</a:t>
            </a:r>
            <a:r>
              <a:rPr sz="2200" spc="30" dirty="0">
                <a:solidFill>
                  <a:srgbClr val="FFFFFF"/>
                </a:solidFill>
                <a:latin typeface="Georgia"/>
                <a:cs typeface="Georgia"/>
              </a:rPr>
              <a:t> </a:t>
            </a:r>
            <a:r>
              <a:rPr sz="2200" spc="-60" dirty="0">
                <a:solidFill>
                  <a:srgbClr val="FFFFFF"/>
                </a:solidFill>
                <a:latin typeface="Georgia"/>
                <a:cs typeface="Georgia"/>
              </a:rPr>
              <a:t>handle</a:t>
            </a:r>
            <a:r>
              <a:rPr sz="2200" spc="30" dirty="0">
                <a:solidFill>
                  <a:srgbClr val="FFFFFF"/>
                </a:solidFill>
                <a:latin typeface="Georgia"/>
                <a:cs typeface="Georgia"/>
              </a:rPr>
              <a:t> </a:t>
            </a:r>
            <a:r>
              <a:rPr sz="2200" spc="-55" dirty="0">
                <a:solidFill>
                  <a:srgbClr val="FFFFFF"/>
                </a:solidFill>
                <a:latin typeface="Georgia"/>
                <a:cs typeface="Georgia"/>
              </a:rPr>
              <a:t>octet</a:t>
            </a:r>
            <a:r>
              <a:rPr sz="2200" spc="25" dirty="0">
                <a:solidFill>
                  <a:srgbClr val="FFFFFF"/>
                </a:solidFill>
                <a:latin typeface="Georgia"/>
                <a:cs typeface="Georgia"/>
              </a:rPr>
              <a:t> </a:t>
            </a:r>
            <a:r>
              <a:rPr sz="2200" spc="-80" dirty="0">
                <a:solidFill>
                  <a:srgbClr val="FFFFFF"/>
                </a:solidFill>
                <a:latin typeface="Georgia"/>
                <a:cs typeface="Georgia"/>
              </a:rPr>
              <a:t>streams.</a:t>
            </a:r>
            <a:r>
              <a:rPr sz="2200" spc="30" dirty="0">
                <a:solidFill>
                  <a:srgbClr val="FFFFFF"/>
                </a:solidFill>
                <a:latin typeface="Georgia"/>
                <a:cs typeface="Georgia"/>
              </a:rPr>
              <a:t> </a:t>
            </a:r>
            <a:r>
              <a:rPr sz="2200" spc="-5" dirty="0">
                <a:solidFill>
                  <a:srgbClr val="FFFFFF"/>
                </a:solidFill>
                <a:latin typeface="Georgia"/>
                <a:cs typeface="Georgia"/>
              </a:rPr>
              <a:t>Node</a:t>
            </a:r>
            <a:r>
              <a:rPr sz="2200" spc="30" dirty="0">
                <a:solidFill>
                  <a:srgbClr val="FFFFFF"/>
                </a:solidFill>
                <a:latin typeface="Georgia"/>
                <a:cs typeface="Georgia"/>
              </a:rPr>
              <a:t> </a:t>
            </a:r>
            <a:r>
              <a:rPr sz="2200" spc="-70" dirty="0">
                <a:solidFill>
                  <a:srgbClr val="FFFFFF"/>
                </a:solidFill>
                <a:latin typeface="Georgia"/>
                <a:cs typeface="Georgia"/>
              </a:rPr>
              <a:t>has</a:t>
            </a:r>
            <a:r>
              <a:rPr sz="2200" spc="30" dirty="0">
                <a:solidFill>
                  <a:srgbClr val="FFFFFF"/>
                </a:solidFill>
                <a:latin typeface="Georgia"/>
                <a:cs typeface="Georgia"/>
              </a:rPr>
              <a:t> </a:t>
            </a:r>
            <a:r>
              <a:rPr sz="2200" spc="-75" dirty="0">
                <a:solidFill>
                  <a:srgbClr val="FFFFFF"/>
                </a:solidFill>
                <a:latin typeface="Georgia"/>
                <a:cs typeface="Georgia"/>
              </a:rPr>
              <a:t>several</a:t>
            </a:r>
            <a:r>
              <a:rPr sz="2200" spc="30" dirty="0">
                <a:solidFill>
                  <a:srgbClr val="FFFFFF"/>
                </a:solidFill>
                <a:latin typeface="Georgia"/>
                <a:cs typeface="Georgia"/>
              </a:rPr>
              <a:t> </a:t>
            </a:r>
            <a:r>
              <a:rPr sz="2200" spc="-75" dirty="0">
                <a:solidFill>
                  <a:srgbClr val="FFFFFF"/>
                </a:solidFill>
                <a:latin typeface="Georgia"/>
                <a:cs typeface="Georgia"/>
              </a:rPr>
              <a:t>strategies </a:t>
            </a:r>
            <a:r>
              <a:rPr sz="2200" spc="-515" dirty="0">
                <a:solidFill>
                  <a:srgbClr val="FFFFFF"/>
                </a:solidFill>
                <a:latin typeface="Georgia"/>
                <a:cs typeface="Georgia"/>
              </a:rPr>
              <a:t> </a:t>
            </a:r>
            <a:r>
              <a:rPr sz="2200" spc="-60" dirty="0">
                <a:solidFill>
                  <a:srgbClr val="FFFFFF"/>
                </a:solidFill>
                <a:latin typeface="Georgia"/>
                <a:cs typeface="Georgia"/>
              </a:rPr>
              <a:t>for</a:t>
            </a:r>
            <a:r>
              <a:rPr sz="2200" spc="30" dirty="0">
                <a:solidFill>
                  <a:srgbClr val="FFFFFF"/>
                </a:solidFill>
                <a:latin typeface="Georgia"/>
                <a:cs typeface="Georgia"/>
              </a:rPr>
              <a:t> </a:t>
            </a:r>
            <a:r>
              <a:rPr sz="2200" spc="-55" dirty="0">
                <a:solidFill>
                  <a:srgbClr val="FFFFFF"/>
                </a:solidFill>
                <a:latin typeface="Georgia"/>
                <a:cs typeface="Georgia"/>
              </a:rPr>
              <a:t>manipulating,</a:t>
            </a:r>
            <a:r>
              <a:rPr sz="2200" spc="30" dirty="0">
                <a:solidFill>
                  <a:srgbClr val="FFFFFF"/>
                </a:solidFill>
                <a:latin typeface="Georgia"/>
                <a:cs typeface="Georgia"/>
              </a:rPr>
              <a:t> </a:t>
            </a:r>
            <a:r>
              <a:rPr sz="2200" spc="-55" dirty="0">
                <a:solidFill>
                  <a:srgbClr val="FFFFFF"/>
                </a:solidFill>
                <a:latin typeface="Georgia"/>
                <a:cs typeface="Georgia"/>
              </a:rPr>
              <a:t>creating,</a:t>
            </a:r>
            <a:r>
              <a:rPr sz="2200" spc="30" dirty="0">
                <a:solidFill>
                  <a:srgbClr val="FFFFFF"/>
                </a:solidFill>
                <a:latin typeface="Georgia"/>
                <a:cs typeface="Georgia"/>
              </a:rPr>
              <a:t> </a:t>
            </a:r>
            <a:r>
              <a:rPr sz="2200" spc="-65" dirty="0">
                <a:solidFill>
                  <a:srgbClr val="FFFFFF"/>
                </a:solidFill>
                <a:latin typeface="Georgia"/>
                <a:cs typeface="Georgia"/>
              </a:rPr>
              <a:t>and</a:t>
            </a:r>
            <a:r>
              <a:rPr sz="2200" spc="30" dirty="0">
                <a:solidFill>
                  <a:srgbClr val="FFFFFF"/>
                </a:solidFill>
                <a:latin typeface="Georgia"/>
                <a:cs typeface="Georgia"/>
              </a:rPr>
              <a:t> </a:t>
            </a:r>
            <a:r>
              <a:rPr sz="2200" spc="-60" dirty="0">
                <a:solidFill>
                  <a:srgbClr val="FFFFFF"/>
                </a:solidFill>
                <a:latin typeface="Georgia"/>
                <a:cs typeface="Georgia"/>
              </a:rPr>
              <a:t>consuming</a:t>
            </a:r>
            <a:r>
              <a:rPr sz="2200" spc="30" dirty="0">
                <a:solidFill>
                  <a:srgbClr val="FFFFFF"/>
                </a:solidFill>
                <a:latin typeface="Georgia"/>
                <a:cs typeface="Georgia"/>
              </a:rPr>
              <a:t> </a:t>
            </a:r>
            <a:r>
              <a:rPr sz="2200" spc="-55" dirty="0">
                <a:solidFill>
                  <a:srgbClr val="FFFFFF"/>
                </a:solidFill>
                <a:latin typeface="Georgia"/>
                <a:cs typeface="Georgia"/>
              </a:rPr>
              <a:t>octet</a:t>
            </a:r>
            <a:r>
              <a:rPr sz="2200" spc="25" dirty="0">
                <a:solidFill>
                  <a:srgbClr val="FFFFFF"/>
                </a:solidFill>
                <a:latin typeface="Georgia"/>
                <a:cs typeface="Georgia"/>
              </a:rPr>
              <a:t> </a:t>
            </a:r>
            <a:r>
              <a:rPr sz="2200" spc="-80" dirty="0">
                <a:solidFill>
                  <a:srgbClr val="FFFFFF"/>
                </a:solidFill>
                <a:latin typeface="Georgia"/>
                <a:cs typeface="Georgia"/>
              </a:rPr>
              <a:t>streams.</a:t>
            </a:r>
            <a:endParaRPr sz="2200">
              <a:latin typeface="Georgia"/>
              <a:cs typeface="Georgia"/>
            </a:endParaRPr>
          </a:p>
        </p:txBody>
      </p:sp>
      <p:grpSp>
        <p:nvGrpSpPr>
          <p:cNvPr id="11" name="object 11"/>
          <p:cNvGrpSpPr/>
          <p:nvPr/>
        </p:nvGrpSpPr>
        <p:grpSpPr>
          <a:xfrm>
            <a:off x="778906" y="3605726"/>
            <a:ext cx="7790180" cy="1496695"/>
            <a:chOff x="778906" y="3605726"/>
            <a:chExt cx="7790180" cy="1496695"/>
          </a:xfrm>
        </p:grpSpPr>
        <p:sp>
          <p:nvSpPr>
            <p:cNvPr id="12" name="object 12"/>
            <p:cNvSpPr/>
            <p:nvPr/>
          </p:nvSpPr>
          <p:spPr>
            <a:xfrm>
              <a:off x="788431" y="3615251"/>
              <a:ext cx="7771130" cy="1477645"/>
            </a:xfrm>
            <a:custGeom>
              <a:avLst/>
              <a:gdLst/>
              <a:ahLst/>
              <a:cxnLst/>
              <a:rect l="l" t="t" r="r" b="b"/>
              <a:pathLst>
                <a:path w="7771130" h="1477645">
                  <a:moveTo>
                    <a:pt x="7770811" y="0"/>
                  </a:moveTo>
                  <a:lnTo>
                    <a:pt x="0" y="0"/>
                  </a:lnTo>
                  <a:lnTo>
                    <a:pt x="0" y="1477327"/>
                  </a:lnTo>
                  <a:lnTo>
                    <a:pt x="7770811" y="1477327"/>
                  </a:lnTo>
                  <a:lnTo>
                    <a:pt x="7770811" y="0"/>
                  </a:lnTo>
                  <a:close/>
                </a:path>
              </a:pathLst>
            </a:custGeom>
            <a:solidFill>
              <a:srgbClr val="FFFFFF"/>
            </a:solidFill>
          </p:spPr>
          <p:txBody>
            <a:bodyPr wrap="square" lIns="0" tIns="0" rIns="0" bIns="0" rtlCol="0"/>
            <a:lstStyle/>
            <a:p>
              <a:endParaRPr/>
            </a:p>
          </p:txBody>
        </p:sp>
        <p:sp>
          <p:nvSpPr>
            <p:cNvPr id="13" name="object 13"/>
            <p:cNvSpPr/>
            <p:nvPr/>
          </p:nvSpPr>
          <p:spPr>
            <a:xfrm>
              <a:off x="788431" y="3615251"/>
              <a:ext cx="7771130" cy="1477645"/>
            </a:xfrm>
            <a:custGeom>
              <a:avLst/>
              <a:gdLst/>
              <a:ahLst/>
              <a:cxnLst/>
              <a:rect l="l" t="t" r="r" b="b"/>
              <a:pathLst>
                <a:path w="7771130" h="1477645">
                  <a:moveTo>
                    <a:pt x="0" y="0"/>
                  </a:moveTo>
                  <a:lnTo>
                    <a:pt x="7770810" y="0"/>
                  </a:lnTo>
                  <a:lnTo>
                    <a:pt x="7770810" y="1477327"/>
                  </a:lnTo>
                  <a:lnTo>
                    <a:pt x="0" y="1477327"/>
                  </a:lnTo>
                  <a:lnTo>
                    <a:pt x="0" y="0"/>
                  </a:lnTo>
                  <a:close/>
                </a:path>
              </a:pathLst>
            </a:custGeom>
            <a:ln w="19049">
              <a:solidFill>
                <a:srgbClr val="000000"/>
              </a:solidFill>
            </a:ln>
          </p:spPr>
          <p:txBody>
            <a:bodyPr wrap="square" lIns="0" tIns="0" rIns="0" bIns="0" rtlCol="0"/>
            <a:lstStyle/>
            <a:p>
              <a:endParaRPr/>
            </a:p>
          </p:txBody>
        </p:sp>
      </p:grpSp>
      <p:sp>
        <p:nvSpPr>
          <p:cNvPr id="14" name="object 14"/>
          <p:cNvSpPr txBox="1"/>
          <p:nvPr/>
        </p:nvSpPr>
        <p:spPr>
          <a:xfrm>
            <a:off x="788431" y="3615251"/>
            <a:ext cx="7771130" cy="1477645"/>
          </a:xfrm>
          <a:prstGeom prst="rect">
            <a:avLst/>
          </a:prstGeom>
        </p:spPr>
        <p:txBody>
          <a:bodyPr vert="horz" wrap="square" lIns="0" tIns="46990" rIns="0" bIns="0" rtlCol="0">
            <a:spAutoFit/>
          </a:bodyPr>
          <a:lstStyle/>
          <a:p>
            <a:pPr marL="91440" marR="2733040">
              <a:lnSpc>
                <a:spcPct val="99500"/>
              </a:lnSpc>
              <a:spcBef>
                <a:spcPts val="370"/>
              </a:spcBef>
              <a:tabLst>
                <a:tab pos="640080" algn="l"/>
                <a:tab pos="914400" algn="l"/>
                <a:tab pos="1463040" algn="l"/>
                <a:tab pos="3246120" algn="l"/>
                <a:tab pos="3657600" algn="l"/>
              </a:tabLst>
            </a:pPr>
            <a:r>
              <a:rPr sz="1800" dirty="0">
                <a:solidFill>
                  <a:srgbClr val="262626"/>
                </a:solidFill>
                <a:latin typeface="Courier New"/>
                <a:cs typeface="Courier New"/>
              </a:rPr>
              <a:t>buf	</a:t>
            </a:r>
            <a:r>
              <a:rPr sz="1800" dirty="0">
                <a:solidFill>
                  <a:srgbClr val="535353"/>
                </a:solidFill>
                <a:latin typeface="Courier New"/>
                <a:cs typeface="Courier New"/>
              </a:rPr>
              <a:t>=	</a:t>
            </a:r>
            <a:r>
              <a:rPr sz="1800" b="1" dirty="0">
                <a:solidFill>
                  <a:srgbClr val="0F7001"/>
                </a:solidFill>
                <a:latin typeface="Courier New"/>
                <a:cs typeface="Courier New"/>
              </a:rPr>
              <a:t>new	</a:t>
            </a:r>
            <a:r>
              <a:rPr sz="1800" dirty="0">
                <a:solidFill>
                  <a:srgbClr val="262626"/>
                </a:solidFill>
                <a:latin typeface="Courier New"/>
                <a:cs typeface="Courier New"/>
              </a:rPr>
              <a:t>Buffer(</a:t>
            </a:r>
            <a:r>
              <a:rPr sz="1800" dirty="0">
                <a:solidFill>
                  <a:srgbClr val="535353"/>
                </a:solidFill>
                <a:latin typeface="Courier New"/>
                <a:cs typeface="Courier New"/>
              </a:rPr>
              <a:t>10</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dirty="0">
                <a:solidFill>
                  <a:srgbClr val="262626"/>
                </a:solidFill>
                <a:latin typeface="Courier New"/>
                <a:cs typeface="Courier New"/>
              </a:rPr>
              <a:t>buf.write(</a:t>
            </a:r>
            <a:r>
              <a:rPr sz="1800" dirty="0">
                <a:solidFill>
                  <a:srgbClr val="A90E1A"/>
                </a:solidFill>
                <a:latin typeface="Courier New"/>
                <a:cs typeface="Courier New"/>
              </a:rPr>
              <a:t>"abcdefghj"</a:t>
            </a:r>
            <a:r>
              <a:rPr sz="1800" dirty="0">
                <a:solidFill>
                  <a:srgbClr val="262626"/>
                </a:solidFill>
                <a:latin typeface="Courier New"/>
                <a:cs typeface="Courier New"/>
              </a:rPr>
              <a:t>,	</a:t>
            </a:r>
            <a:r>
              <a:rPr sz="1800" dirty="0">
                <a:solidFill>
                  <a:srgbClr val="535353"/>
                </a:solidFill>
                <a:latin typeface="Courier New"/>
                <a:cs typeface="Courier New"/>
              </a:rPr>
              <a:t>0</a:t>
            </a:r>
            <a:r>
              <a:rPr sz="1800" dirty="0">
                <a:solidFill>
                  <a:srgbClr val="262626"/>
                </a:solidFill>
                <a:latin typeface="Courier New"/>
                <a:cs typeface="Courier New"/>
              </a:rPr>
              <a:t>,	</a:t>
            </a:r>
            <a:r>
              <a:rPr sz="1800" dirty="0">
                <a:solidFill>
                  <a:srgbClr val="A90E1A"/>
                </a:solidFill>
                <a:latin typeface="Courier New"/>
                <a:cs typeface="Courier New"/>
              </a:rPr>
              <a:t>"ascii"</a:t>
            </a:r>
            <a:r>
              <a:rPr sz="1800" dirty="0">
                <a:solidFill>
                  <a:srgbClr val="262626"/>
                </a:solidFill>
                <a:latin typeface="Courier New"/>
                <a:cs typeface="Courier New"/>
              </a:rPr>
              <a:t>); </a:t>
            </a:r>
            <a:r>
              <a:rPr sz="1800" spc="-1070" dirty="0">
                <a:solidFill>
                  <a:srgbClr val="262626"/>
                </a:solidFill>
                <a:latin typeface="Courier New"/>
                <a:cs typeface="Courier New"/>
              </a:rPr>
              <a:t> </a:t>
            </a:r>
            <a:r>
              <a:rPr sz="1800" spc="-5" dirty="0">
                <a:solidFill>
                  <a:srgbClr val="262626"/>
                </a:solidFill>
                <a:latin typeface="Courier New"/>
                <a:cs typeface="Courier New"/>
              </a:rPr>
              <a:t>console.log(buf.toString(</a:t>
            </a:r>
            <a:r>
              <a:rPr sz="1800" spc="-5" dirty="0">
                <a:solidFill>
                  <a:srgbClr val="A90E1A"/>
                </a:solidFill>
                <a:latin typeface="Courier New"/>
                <a:cs typeface="Courier New"/>
              </a:rPr>
              <a:t>'base64'</a:t>
            </a:r>
            <a:r>
              <a:rPr sz="1800" spc="-5" dirty="0">
                <a:solidFill>
                  <a:srgbClr val="262626"/>
                </a:solidFill>
                <a:latin typeface="Courier New"/>
                <a:cs typeface="Courier New"/>
              </a:rPr>
              <a:t>)); </a:t>
            </a:r>
            <a:r>
              <a:rPr sz="1800" spc="-1070" dirty="0">
                <a:solidFill>
                  <a:srgbClr val="262626"/>
                </a:solidFill>
                <a:latin typeface="Courier New"/>
                <a:cs typeface="Courier New"/>
              </a:rPr>
              <a:t> </a:t>
            </a:r>
            <a:r>
              <a:rPr sz="1800" dirty="0">
                <a:solidFill>
                  <a:srgbClr val="262626"/>
                </a:solidFill>
                <a:latin typeface="Courier New"/>
                <a:cs typeface="Courier New"/>
              </a:rPr>
              <a:t>buf	</a:t>
            </a:r>
            <a:r>
              <a:rPr sz="1800" dirty="0">
                <a:solidFill>
                  <a:srgbClr val="535353"/>
                </a:solidFill>
                <a:latin typeface="Courier New"/>
                <a:cs typeface="Courier New"/>
              </a:rPr>
              <a:t>=	</a:t>
            </a:r>
            <a:r>
              <a:rPr sz="1800" dirty="0">
                <a:solidFill>
                  <a:srgbClr val="262626"/>
                </a:solidFill>
                <a:latin typeface="Courier New"/>
                <a:cs typeface="Courier New"/>
              </a:rPr>
              <a:t>buf.slice(</a:t>
            </a:r>
            <a:r>
              <a:rPr sz="1800" dirty="0">
                <a:solidFill>
                  <a:srgbClr val="535353"/>
                </a:solidFill>
                <a:latin typeface="Courier New"/>
                <a:cs typeface="Courier New"/>
              </a:rPr>
              <a:t>0</a:t>
            </a:r>
            <a:r>
              <a:rPr sz="1800" dirty="0">
                <a:solidFill>
                  <a:srgbClr val="262626"/>
                </a:solidFill>
                <a:latin typeface="Courier New"/>
                <a:cs typeface="Courier New"/>
              </a:rPr>
              <a:t>,</a:t>
            </a:r>
            <a:r>
              <a:rPr sz="1800" dirty="0">
                <a:solidFill>
                  <a:srgbClr val="535353"/>
                </a:solidFill>
                <a:latin typeface="Courier New"/>
                <a:cs typeface="Courier New"/>
              </a:rPr>
              <a:t>5</a:t>
            </a:r>
            <a:r>
              <a:rPr sz="1800" dirty="0">
                <a:solidFill>
                  <a:srgbClr val="262626"/>
                </a:solidFill>
                <a:latin typeface="Courier New"/>
                <a:cs typeface="Courier New"/>
              </a:rPr>
              <a:t>); </a:t>
            </a:r>
            <a:r>
              <a:rPr sz="1800" spc="5" dirty="0">
                <a:solidFill>
                  <a:srgbClr val="262626"/>
                </a:solidFill>
                <a:latin typeface="Courier New"/>
                <a:cs typeface="Courier New"/>
              </a:rPr>
              <a:t> </a:t>
            </a:r>
            <a:r>
              <a:rPr sz="1800" spc="-5" dirty="0">
                <a:solidFill>
                  <a:srgbClr val="262626"/>
                </a:solidFill>
                <a:latin typeface="Courier New"/>
                <a:cs typeface="Courier New"/>
              </a:rPr>
              <a:t>console.log(buf.toString(</a:t>
            </a:r>
            <a:r>
              <a:rPr sz="1800" spc="-5" dirty="0">
                <a:solidFill>
                  <a:srgbClr val="A90E1A"/>
                </a:solidFill>
                <a:latin typeface="Courier New"/>
                <a:cs typeface="Courier New"/>
              </a:rPr>
              <a:t>'utf8'</a:t>
            </a:r>
            <a:r>
              <a:rPr sz="1800" spc="-5" dirty="0">
                <a:solidFill>
                  <a:srgbClr val="262626"/>
                </a:solidFill>
                <a:latin typeface="Courier New"/>
                <a:cs typeface="Courier New"/>
              </a:rPr>
              <a:t>));</a:t>
            </a:r>
            <a:endParaRPr sz="1800" dirty="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7287</TotalTime>
  <Words>1127</Words>
  <Application>Microsoft Office PowerPoint</Application>
  <PresentationFormat>On-screen Show (4:3)</PresentationFormat>
  <Paragraphs>310</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MS PGothic</vt:lpstr>
      <vt:lpstr>Arial</vt:lpstr>
      <vt:lpstr>Calibri</vt:lpstr>
      <vt:lpstr>Consolas</vt:lpstr>
      <vt:lpstr>Courier New</vt:lpstr>
      <vt:lpstr>Georgia</vt:lpstr>
      <vt:lpstr>Office Theme</vt:lpstr>
      <vt:lpstr>PowerPoint Presentation</vt:lpstr>
      <vt:lpstr>Modules</vt:lpstr>
      <vt:lpstr>npm – Node Package Manager</vt:lpstr>
      <vt:lpstr>Synchronous - Asynchronous</vt:lpstr>
      <vt:lpstr>JavaScript Callback</vt:lpstr>
      <vt:lpstr>Core Module</vt:lpstr>
      <vt:lpstr>Core Module#2</vt:lpstr>
      <vt:lpstr>Assertion Testing</vt:lpstr>
      <vt:lpstr>Buffer</vt:lpstr>
      <vt:lpstr>C/C++ Add on</vt:lpstr>
      <vt:lpstr>Crypto</vt:lpstr>
      <vt:lpstr>Debugger</vt:lpstr>
      <vt:lpstr>DNS</vt:lpstr>
      <vt:lpstr>DNS#2</vt:lpstr>
      <vt:lpstr>Domain</vt:lpstr>
      <vt:lpstr>Events</vt:lpstr>
      <vt:lpstr>File System</vt:lpstr>
      <vt:lpstr>HTTPS</vt:lpstr>
      <vt:lpstr>Net</vt:lpstr>
      <vt:lpstr>Net#2</vt:lpstr>
      <vt:lpstr>OS</vt:lpstr>
      <vt:lpstr>Path</vt:lpstr>
      <vt:lpstr>Punycode</vt:lpstr>
      <vt:lpstr>Query String</vt:lpstr>
      <vt:lpstr>readline</vt:lpstr>
      <vt:lpstr>Stream</vt:lpstr>
      <vt:lpstr>String Decoder</vt:lpstr>
      <vt:lpstr>Timers</vt:lpstr>
      <vt:lpstr>UDP uses a simple connectionless transmission model with a  minimum of protocol mechanism. It has no handshaking  dialogues, and thus exposes any unreliability of the  underlying network protocol to the user's program. There is  no guarantee of delivery, ordering, or duplicate protection.</vt:lpstr>
      <vt:lpstr>UDP #2 Client</vt:lpstr>
      <vt:lpstr>URL</vt:lpstr>
      <vt:lpstr>Utilities</vt:lpstr>
      <vt:lpstr>vm</vt:lpstr>
      <vt:lpstr>Child Process</vt:lpstr>
      <vt:lpstr>Cluster</vt:lpstr>
      <vt:lpstr>MySQL – for database</vt:lpstr>
      <vt:lpstr>Winston – for logging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paramjeet singh</dc:creator>
  <cp:lastModifiedBy>paramjeet singh</cp:lastModifiedBy>
  <cp:revision>4</cp:revision>
  <dcterms:created xsi:type="dcterms:W3CDTF">2021-07-01T18:47:32Z</dcterms:created>
  <dcterms:modified xsi:type="dcterms:W3CDTF">2021-07-06T20:17:20Z</dcterms:modified>
</cp:coreProperties>
</file>