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6" r:id="rId12"/>
    <p:sldId id="268" r:id="rId13"/>
    <p:sldId id="272" r:id="rId14"/>
    <p:sldId id="273" r:id="rId15"/>
    <p:sldId id="275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9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2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164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67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555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07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76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7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9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3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5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3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9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9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odejitsu.com/top-node-module-creato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0"/>
            <a:ext cx="445134" cy="6858000"/>
          </a:xfrm>
          <a:custGeom>
            <a:avLst/>
            <a:gdLst/>
            <a:ahLst/>
            <a:cxnLst/>
            <a:rect l="l" t="t" r="r" b="b"/>
            <a:pathLst>
              <a:path w="445134" h="6858000">
                <a:moveTo>
                  <a:pt x="0" y="6858000"/>
                </a:moveTo>
                <a:lnTo>
                  <a:pt x="444538" y="6858000"/>
                </a:lnTo>
                <a:lnTo>
                  <a:pt x="44453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E4AE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688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136" y="6858000"/>
                </a:lnTo>
                <a:lnTo>
                  <a:pt x="31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E4AE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297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625" y="6858000"/>
                </a:lnTo>
                <a:lnTo>
                  <a:pt x="476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E4AE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339" y="0"/>
            <a:ext cx="104775" cy="6858000"/>
          </a:xfrm>
          <a:custGeom>
            <a:avLst/>
            <a:gdLst/>
            <a:ahLst/>
            <a:cxnLst/>
            <a:rect l="l" t="t" r="r" b="b"/>
            <a:pathLst>
              <a:path w="104775" h="6858000">
                <a:moveTo>
                  <a:pt x="104664" y="0"/>
                </a:moveTo>
                <a:lnTo>
                  <a:pt x="0" y="0"/>
                </a:lnTo>
                <a:lnTo>
                  <a:pt x="0" y="6858000"/>
                </a:lnTo>
                <a:lnTo>
                  <a:pt x="104664" y="6858000"/>
                </a:lnTo>
                <a:lnTo>
                  <a:pt x="104664" y="0"/>
                </a:lnTo>
                <a:close/>
              </a:path>
            </a:pathLst>
          </a:custGeom>
          <a:solidFill>
            <a:srgbClr val="D7ED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90600" y="0"/>
            <a:ext cx="228600" cy="6858000"/>
            <a:chOff x="990600" y="0"/>
            <a:chExt cx="228600" cy="6858000"/>
          </a:xfrm>
        </p:grpSpPr>
        <p:sp>
          <p:nvSpPr>
            <p:cNvPr id="7" name="object 7"/>
            <p:cNvSpPr/>
            <p:nvPr/>
          </p:nvSpPr>
          <p:spPr>
            <a:xfrm>
              <a:off x="990600" y="0"/>
              <a:ext cx="151130" cy="6858000"/>
            </a:xfrm>
            <a:custGeom>
              <a:avLst/>
              <a:gdLst/>
              <a:ahLst/>
              <a:cxnLst/>
              <a:rect l="l" t="t" r="r" b="b"/>
              <a:pathLst>
                <a:path w="151130" h="6858000">
                  <a:moveTo>
                    <a:pt x="0" y="6858000"/>
                  </a:moveTo>
                  <a:lnTo>
                    <a:pt x="150723" y="6858000"/>
                  </a:lnTo>
                  <a:lnTo>
                    <a:pt x="150723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D7EDCE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1323" y="0"/>
              <a:ext cx="78105" cy="6858000"/>
            </a:xfrm>
            <a:custGeom>
              <a:avLst/>
              <a:gdLst/>
              <a:ahLst/>
              <a:cxnLst/>
              <a:rect l="l" t="t" r="r" b="b"/>
              <a:pathLst>
                <a:path w="78105" h="6858000">
                  <a:moveTo>
                    <a:pt x="0" y="6858000"/>
                  </a:moveTo>
                  <a:lnTo>
                    <a:pt x="77876" y="6858000"/>
                  </a:lnTo>
                  <a:lnTo>
                    <a:pt x="77876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EBF7E8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F7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34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57150">
            <a:solidFill>
              <a:srgbClr val="C0E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825538" y="0"/>
            <a:ext cx="117475" cy="6858000"/>
            <a:chOff x="825538" y="0"/>
            <a:chExt cx="117475" cy="6858000"/>
          </a:xfrm>
        </p:grpSpPr>
        <p:sp>
          <p:nvSpPr>
            <p:cNvPr id="12" name="object 12"/>
            <p:cNvSpPr/>
            <p:nvPr/>
          </p:nvSpPr>
          <p:spPr>
            <a:xfrm>
              <a:off x="885824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0" y="6857999"/>
                  </a:moveTo>
                  <a:lnTo>
                    <a:pt x="57150" y="6857999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BF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5538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0" y="6857999"/>
                  </a:moveTo>
                  <a:lnTo>
                    <a:pt x="57150" y="6857999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C0E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72669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575">
            <a:solidFill>
              <a:srgbClr val="C0E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2700">
            <a:solidFill>
              <a:srgbClr val="C0E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85326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C0E4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609600" y="0"/>
            <a:ext cx="1661160" cy="6858000"/>
            <a:chOff x="609600" y="0"/>
            <a:chExt cx="1661160" cy="6858000"/>
          </a:xfrm>
        </p:grpSpPr>
        <p:sp>
          <p:nvSpPr>
            <p:cNvPr id="18" name="object 18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E4AE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9600" y="3428999"/>
              <a:ext cx="1341755" cy="2079625"/>
            </a:xfrm>
            <a:custGeom>
              <a:avLst/>
              <a:gdLst/>
              <a:ahLst/>
              <a:cxnLst/>
              <a:rect l="l" t="t" r="r" b="b"/>
              <a:pathLst>
                <a:path w="1341755" h="2079625">
                  <a:moveTo>
                    <a:pt x="1295400" y="647700"/>
                  </a:moveTo>
                  <a:lnTo>
                    <a:pt x="1293622" y="599363"/>
                  </a:lnTo>
                  <a:lnTo>
                    <a:pt x="1288376" y="551980"/>
                  </a:lnTo>
                  <a:lnTo>
                    <a:pt x="1279779" y="505701"/>
                  </a:lnTo>
                  <a:lnTo>
                    <a:pt x="1267968" y="460629"/>
                  </a:lnTo>
                  <a:lnTo>
                    <a:pt x="1253070" y="416890"/>
                  </a:lnTo>
                  <a:lnTo>
                    <a:pt x="1235202" y="374637"/>
                  </a:lnTo>
                  <a:lnTo>
                    <a:pt x="1214488" y="333959"/>
                  </a:lnTo>
                  <a:lnTo>
                    <a:pt x="1191056" y="295008"/>
                  </a:lnTo>
                  <a:lnTo>
                    <a:pt x="1165034" y="257898"/>
                  </a:lnTo>
                  <a:lnTo>
                    <a:pt x="1136535" y="222745"/>
                  </a:lnTo>
                  <a:lnTo>
                    <a:pt x="1105700" y="189699"/>
                  </a:lnTo>
                  <a:lnTo>
                    <a:pt x="1072654" y="158864"/>
                  </a:lnTo>
                  <a:lnTo>
                    <a:pt x="1037501" y="130365"/>
                  </a:lnTo>
                  <a:lnTo>
                    <a:pt x="1000391" y="104343"/>
                  </a:lnTo>
                  <a:lnTo>
                    <a:pt x="961440" y="80911"/>
                  </a:lnTo>
                  <a:lnTo>
                    <a:pt x="920762" y="60198"/>
                  </a:lnTo>
                  <a:lnTo>
                    <a:pt x="878509" y="42329"/>
                  </a:lnTo>
                  <a:lnTo>
                    <a:pt x="834771" y="27432"/>
                  </a:lnTo>
                  <a:lnTo>
                    <a:pt x="789698" y="15621"/>
                  </a:lnTo>
                  <a:lnTo>
                    <a:pt x="743419" y="7023"/>
                  </a:lnTo>
                  <a:lnTo>
                    <a:pt x="696036" y="1778"/>
                  </a:lnTo>
                  <a:lnTo>
                    <a:pt x="647700" y="0"/>
                  </a:lnTo>
                  <a:lnTo>
                    <a:pt x="599351" y="1778"/>
                  </a:lnTo>
                  <a:lnTo>
                    <a:pt x="551980" y="7023"/>
                  </a:lnTo>
                  <a:lnTo>
                    <a:pt x="505701" y="15621"/>
                  </a:lnTo>
                  <a:lnTo>
                    <a:pt x="460629" y="27432"/>
                  </a:lnTo>
                  <a:lnTo>
                    <a:pt x="416902" y="42329"/>
                  </a:lnTo>
                  <a:lnTo>
                    <a:pt x="374637" y="60198"/>
                  </a:lnTo>
                  <a:lnTo>
                    <a:pt x="333971" y="80911"/>
                  </a:lnTo>
                  <a:lnTo>
                    <a:pt x="295008" y="104343"/>
                  </a:lnTo>
                  <a:lnTo>
                    <a:pt x="257898" y="130365"/>
                  </a:lnTo>
                  <a:lnTo>
                    <a:pt x="222758" y="158864"/>
                  </a:lnTo>
                  <a:lnTo>
                    <a:pt x="189699" y="189699"/>
                  </a:lnTo>
                  <a:lnTo>
                    <a:pt x="158864" y="222745"/>
                  </a:lnTo>
                  <a:lnTo>
                    <a:pt x="130365" y="257898"/>
                  </a:lnTo>
                  <a:lnTo>
                    <a:pt x="104343" y="295008"/>
                  </a:lnTo>
                  <a:lnTo>
                    <a:pt x="80911" y="333959"/>
                  </a:lnTo>
                  <a:lnTo>
                    <a:pt x="60185" y="374637"/>
                  </a:lnTo>
                  <a:lnTo>
                    <a:pt x="42316" y="416890"/>
                  </a:lnTo>
                  <a:lnTo>
                    <a:pt x="27419" y="460629"/>
                  </a:lnTo>
                  <a:lnTo>
                    <a:pt x="15608" y="505701"/>
                  </a:lnTo>
                  <a:lnTo>
                    <a:pt x="7010" y="551980"/>
                  </a:lnTo>
                  <a:lnTo>
                    <a:pt x="1765" y="599363"/>
                  </a:lnTo>
                  <a:lnTo>
                    <a:pt x="0" y="647700"/>
                  </a:lnTo>
                  <a:lnTo>
                    <a:pt x="1765" y="696048"/>
                  </a:lnTo>
                  <a:lnTo>
                    <a:pt x="7010" y="743432"/>
                  </a:lnTo>
                  <a:lnTo>
                    <a:pt x="15608" y="789711"/>
                  </a:lnTo>
                  <a:lnTo>
                    <a:pt x="27419" y="834783"/>
                  </a:lnTo>
                  <a:lnTo>
                    <a:pt x="42316" y="878522"/>
                  </a:lnTo>
                  <a:lnTo>
                    <a:pt x="60185" y="920775"/>
                  </a:lnTo>
                  <a:lnTo>
                    <a:pt x="80911" y="961453"/>
                  </a:lnTo>
                  <a:lnTo>
                    <a:pt x="104343" y="1000404"/>
                  </a:lnTo>
                  <a:lnTo>
                    <a:pt x="130365" y="1037513"/>
                  </a:lnTo>
                  <a:lnTo>
                    <a:pt x="158864" y="1072667"/>
                  </a:lnTo>
                  <a:lnTo>
                    <a:pt x="189699" y="1105712"/>
                  </a:lnTo>
                  <a:lnTo>
                    <a:pt x="222758" y="1136548"/>
                  </a:lnTo>
                  <a:lnTo>
                    <a:pt x="257898" y="1165047"/>
                  </a:lnTo>
                  <a:lnTo>
                    <a:pt x="295008" y="1191069"/>
                  </a:lnTo>
                  <a:lnTo>
                    <a:pt x="333971" y="1214501"/>
                  </a:lnTo>
                  <a:lnTo>
                    <a:pt x="374637" y="1235214"/>
                  </a:lnTo>
                  <a:lnTo>
                    <a:pt x="416902" y="1253083"/>
                  </a:lnTo>
                  <a:lnTo>
                    <a:pt x="460629" y="1267980"/>
                  </a:lnTo>
                  <a:lnTo>
                    <a:pt x="505701" y="1279791"/>
                  </a:lnTo>
                  <a:lnTo>
                    <a:pt x="551980" y="1288389"/>
                  </a:lnTo>
                  <a:lnTo>
                    <a:pt x="599351" y="1293634"/>
                  </a:lnTo>
                  <a:lnTo>
                    <a:pt x="647700" y="1295400"/>
                  </a:lnTo>
                  <a:lnTo>
                    <a:pt x="696036" y="1293634"/>
                  </a:lnTo>
                  <a:lnTo>
                    <a:pt x="743419" y="1288389"/>
                  </a:lnTo>
                  <a:lnTo>
                    <a:pt x="789698" y="1279791"/>
                  </a:lnTo>
                  <a:lnTo>
                    <a:pt x="834771" y="1267980"/>
                  </a:lnTo>
                  <a:lnTo>
                    <a:pt x="878509" y="1253083"/>
                  </a:lnTo>
                  <a:lnTo>
                    <a:pt x="920762" y="1235214"/>
                  </a:lnTo>
                  <a:lnTo>
                    <a:pt x="961440" y="1214501"/>
                  </a:lnTo>
                  <a:lnTo>
                    <a:pt x="1000391" y="1191069"/>
                  </a:lnTo>
                  <a:lnTo>
                    <a:pt x="1037501" y="1165047"/>
                  </a:lnTo>
                  <a:lnTo>
                    <a:pt x="1072654" y="1136548"/>
                  </a:lnTo>
                  <a:lnTo>
                    <a:pt x="1105700" y="1105712"/>
                  </a:lnTo>
                  <a:lnTo>
                    <a:pt x="1136535" y="1072667"/>
                  </a:lnTo>
                  <a:lnTo>
                    <a:pt x="1165034" y="1037513"/>
                  </a:lnTo>
                  <a:lnTo>
                    <a:pt x="1191056" y="1000404"/>
                  </a:lnTo>
                  <a:lnTo>
                    <a:pt x="1214488" y="961453"/>
                  </a:lnTo>
                  <a:lnTo>
                    <a:pt x="1235202" y="920775"/>
                  </a:lnTo>
                  <a:lnTo>
                    <a:pt x="1253070" y="878522"/>
                  </a:lnTo>
                  <a:lnTo>
                    <a:pt x="1267968" y="834783"/>
                  </a:lnTo>
                  <a:lnTo>
                    <a:pt x="1279779" y="789711"/>
                  </a:lnTo>
                  <a:lnTo>
                    <a:pt x="1288376" y="743432"/>
                  </a:lnTo>
                  <a:lnTo>
                    <a:pt x="1293622" y="696048"/>
                  </a:lnTo>
                  <a:lnTo>
                    <a:pt x="1295400" y="647700"/>
                  </a:lnTo>
                  <a:close/>
                </a:path>
                <a:path w="1341755" h="2079625">
                  <a:moveTo>
                    <a:pt x="1341501" y="1758442"/>
                  </a:moveTo>
                  <a:lnTo>
                    <a:pt x="1338021" y="1711045"/>
                  </a:lnTo>
                  <a:lnTo>
                    <a:pt x="1327912" y="1665808"/>
                  </a:lnTo>
                  <a:lnTo>
                    <a:pt x="1311681" y="1623237"/>
                  </a:lnTo>
                  <a:lnTo>
                    <a:pt x="1289812" y="1583804"/>
                  </a:lnTo>
                  <a:lnTo>
                    <a:pt x="1262799" y="1548041"/>
                  </a:lnTo>
                  <a:lnTo>
                    <a:pt x="1231163" y="1516405"/>
                  </a:lnTo>
                  <a:lnTo>
                    <a:pt x="1195374" y="1489417"/>
                  </a:lnTo>
                  <a:lnTo>
                    <a:pt x="1155928" y="1467573"/>
                  </a:lnTo>
                  <a:lnTo>
                    <a:pt x="1113345" y="1451343"/>
                  </a:lnTo>
                  <a:lnTo>
                    <a:pt x="1068095" y="1441246"/>
                  </a:lnTo>
                  <a:lnTo>
                    <a:pt x="1020699" y="1437767"/>
                  </a:lnTo>
                  <a:lnTo>
                    <a:pt x="973315" y="1441246"/>
                  </a:lnTo>
                  <a:lnTo>
                    <a:pt x="928103" y="1451343"/>
                  </a:lnTo>
                  <a:lnTo>
                    <a:pt x="885532" y="1467573"/>
                  </a:lnTo>
                  <a:lnTo>
                    <a:pt x="846112" y="1489417"/>
                  </a:lnTo>
                  <a:lnTo>
                    <a:pt x="810336" y="1516405"/>
                  </a:lnTo>
                  <a:lnTo>
                    <a:pt x="778700" y="1548041"/>
                  </a:lnTo>
                  <a:lnTo>
                    <a:pt x="751700" y="1583804"/>
                  </a:lnTo>
                  <a:lnTo>
                    <a:pt x="729830" y="1623237"/>
                  </a:lnTo>
                  <a:lnTo>
                    <a:pt x="713600" y="1665808"/>
                  </a:lnTo>
                  <a:lnTo>
                    <a:pt x="703491" y="1711045"/>
                  </a:lnTo>
                  <a:lnTo>
                    <a:pt x="700024" y="1758442"/>
                  </a:lnTo>
                  <a:lnTo>
                    <a:pt x="703491" y="1805851"/>
                  </a:lnTo>
                  <a:lnTo>
                    <a:pt x="713600" y="1851088"/>
                  </a:lnTo>
                  <a:lnTo>
                    <a:pt x="729830" y="1893658"/>
                  </a:lnTo>
                  <a:lnTo>
                    <a:pt x="751700" y="1933092"/>
                  </a:lnTo>
                  <a:lnTo>
                    <a:pt x="778700" y="1968855"/>
                  </a:lnTo>
                  <a:lnTo>
                    <a:pt x="810336" y="2000491"/>
                  </a:lnTo>
                  <a:lnTo>
                    <a:pt x="846112" y="2027478"/>
                  </a:lnTo>
                  <a:lnTo>
                    <a:pt x="885532" y="2049322"/>
                  </a:lnTo>
                  <a:lnTo>
                    <a:pt x="928103" y="2065553"/>
                  </a:lnTo>
                  <a:lnTo>
                    <a:pt x="973315" y="2075649"/>
                  </a:lnTo>
                  <a:lnTo>
                    <a:pt x="1020699" y="2079117"/>
                  </a:lnTo>
                  <a:lnTo>
                    <a:pt x="1068095" y="2075649"/>
                  </a:lnTo>
                  <a:lnTo>
                    <a:pt x="1113345" y="2065553"/>
                  </a:lnTo>
                  <a:lnTo>
                    <a:pt x="1155928" y="2049322"/>
                  </a:lnTo>
                  <a:lnTo>
                    <a:pt x="1195374" y="2027478"/>
                  </a:lnTo>
                  <a:lnTo>
                    <a:pt x="1231163" y="2000491"/>
                  </a:lnTo>
                  <a:lnTo>
                    <a:pt x="1262799" y="1968855"/>
                  </a:lnTo>
                  <a:lnTo>
                    <a:pt x="1289812" y="1933092"/>
                  </a:lnTo>
                  <a:lnTo>
                    <a:pt x="1311681" y="1893658"/>
                  </a:lnTo>
                  <a:lnTo>
                    <a:pt x="1327912" y="1851088"/>
                  </a:lnTo>
                  <a:lnTo>
                    <a:pt x="1338021" y="1805851"/>
                  </a:lnTo>
                  <a:lnTo>
                    <a:pt x="1341501" y="1758442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1082" y="5500623"/>
              <a:ext cx="137159" cy="1371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64195" y="4495799"/>
              <a:ext cx="607060" cy="1567180"/>
            </a:xfrm>
            <a:custGeom>
              <a:avLst/>
              <a:gdLst/>
              <a:ahLst/>
              <a:cxnLst/>
              <a:rect l="l" t="t" r="r" b="b"/>
              <a:pathLst>
                <a:path w="607060" h="1567179">
                  <a:moveTo>
                    <a:pt x="274332" y="1429512"/>
                  </a:moveTo>
                  <a:lnTo>
                    <a:pt x="267322" y="1386166"/>
                  </a:lnTo>
                  <a:lnTo>
                    <a:pt x="247840" y="1348511"/>
                  </a:lnTo>
                  <a:lnTo>
                    <a:pt x="218147" y="1318818"/>
                  </a:lnTo>
                  <a:lnTo>
                    <a:pt x="180492" y="1299349"/>
                  </a:lnTo>
                  <a:lnTo>
                    <a:pt x="137172" y="1292352"/>
                  </a:lnTo>
                  <a:lnTo>
                    <a:pt x="93840" y="1299349"/>
                  </a:lnTo>
                  <a:lnTo>
                    <a:pt x="56184" y="1318818"/>
                  </a:lnTo>
                  <a:lnTo>
                    <a:pt x="26492" y="1348511"/>
                  </a:lnTo>
                  <a:lnTo>
                    <a:pt x="7010" y="1386166"/>
                  </a:lnTo>
                  <a:lnTo>
                    <a:pt x="0" y="1429512"/>
                  </a:lnTo>
                  <a:lnTo>
                    <a:pt x="7010" y="1472869"/>
                  </a:lnTo>
                  <a:lnTo>
                    <a:pt x="26492" y="1510525"/>
                  </a:lnTo>
                  <a:lnTo>
                    <a:pt x="56184" y="1540217"/>
                  </a:lnTo>
                  <a:lnTo>
                    <a:pt x="93840" y="1559687"/>
                  </a:lnTo>
                  <a:lnTo>
                    <a:pt x="137172" y="1566672"/>
                  </a:lnTo>
                  <a:lnTo>
                    <a:pt x="180492" y="1559687"/>
                  </a:lnTo>
                  <a:lnTo>
                    <a:pt x="218147" y="1540217"/>
                  </a:lnTo>
                  <a:lnTo>
                    <a:pt x="247840" y="1510525"/>
                  </a:lnTo>
                  <a:lnTo>
                    <a:pt x="267322" y="1472869"/>
                  </a:lnTo>
                  <a:lnTo>
                    <a:pt x="274332" y="1429512"/>
                  </a:lnTo>
                  <a:close/>
                </a:path>
                <a:path w="607060" h="1567179">
                  <a:moveTo>
                    <a:pt x="606564" y="182880"/>
                  </a:moveTo>
                  <a:lnTo>
                    <a:pt x="600024" y="134277"/>
                  </a:lnTo>
                  <a:lnTo>
                    <a:pt x="581583" y="90601"/>
                  </a:lnTo>
                  <a:lnTo>
                    <a:pt x="552983" y="53581"/>
                  </a:lnTo>
                  <a:lnTo>
                    <a:pt x="515962" y="24980"/>
                  </a:lnTo>
                  <a:lnTo>
                    <a:pt x="472287" y="6540"/>
                  </a:lnTo>
                  <a:lnTo>
                    <a:pt x="423684" y="0"/>
                  </a:lnTo>
                  <a:lnTo>
                    <a:pt x="375069" y="6540"/>
                  </a:lnTo>
                  <a:lnTo>
                    <a:pt x="331393" y="24980"/>
                  </a:lnTo>
                  <a:lnTo>
                    <a:pt x="294373" y="53581"/>
                  </a:lnTo>
                  <a:lnTo>
                    <a:pt x="265772" y="90601"/>
                  </a:lnTo>
                  <a:lnTo>
                    <a:pt x="247332" y="134277"/>
                  </a:lnTo>
                  <a:lnTo>
                    <a:pt x="240804" y="182880"/>
                  </a:lnTo>
                  <a:lnTo>
                    <a:pt x="247332" y="231495"/>
                  </a:lnTo>
                  <a:lnTo>
                    <a:pt x="265772" y="275170"/>
                  </a:lnTo>
                  <a:lnTo>
                    <a:pt x="294373" y="312191"/>
                  </a:lnTo>
                  <a:lnTo>
                    <a:pt x="331393" y="340791"/>
                  </a:lnTo>
                  <a:lnTo>
                    <a:pt x="375069" y="359232"/>
                  </a:lnTo>
                  <a:lnTo>
                    <a:pt x="423684" y="365760"/>
                  </a:lnTo>
                  <a:lnTo>
                    <a:pt x="472287" y="359232"/>
                  </a:lnTo>
                  <a:lnTo>
                    <a:pt x="515962" y="340791"/>
                  </a:lnTo>
                  <a:lnTo>
                    <a:pt x="552983" y="312191"/>
                  </a:lnTo>
                  <a:lnTo>
                    <a:pt x="581583" y="275170"/>
                  </a:lnTo>
                  <a:lnTo>
                    <a:pt x="600024" y="231495"/>
                  </a:lnTo>
                  <a:lnTo>
                    <a:pt x="606564" y="182880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517394" y="4522089"/>
            <a:ext cx="5970905" cy="1197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E5B6E"/>
                </a:solidFill>
                <a:latin typeface="Arial"/>
                <a:cs typeface="Arial"/>
              </a:rPr>
              <a:t>The Server-side</a:t>
            </a:r>
            <a:r>
              <a:rPr sz="2400" b="1" spc="-20" dirty="0">
                <a:solidFill>
                  <a:srgbClr val="4E5B6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E5B6E"/>
                </a:solidFill>
                <a:latin typeface="Arial"/>
                <a:cs typeface="Arial"/>
              </a:rPr>
              <a:t>JavaScript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66975" y="3581400"/>
            <a:ext cx="2305050" cy="628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57200"/>
            <a:ext cx="46456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NO</a:t>
            </a:r>
            <a:r>
              <a:rPr spc="-5" dirty="0" smtClean="0"/>
              <a:t>DE</a:t>
            </a:r>
            <a:r>
              <a:rPr sz="3000" spc="-5" dirty="0" smtClean="0"/>
              <a:t>.</a:t>
            </a:r>
            <a:r>
              <a:rPr spc="-5" dirty="0" smtClean="0"/>
              <a:t>JS</a:t>
            </a:r>
            <a:r>
              <a:rPr spc="105" dirty="0" smtClean="0"/>
              <a:t> </a:t>
            </a:r>
            <a:r>
              <a:rPr lang="en-US" spc="-5" dirty="0" smtClean="0"/>
              <a:t>EC</a:t>
            </a:r>
            <a:r>
              <a:rPr spc="-5" dirty="0" smtClean="0"/>
              <a:t>OSYSTEM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26515"/>
            <a:ext cx="7214870" cy="4845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379095" indent="-27432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Node.js heavily relies on </a:t>
            </a:r>
            <a:r>
              <a:rPr sz="2400" b="1" spc="-5" dirty="0">
                <a:latin typeface="Arial"/>
                <a:cs typeface="Arial"/>
              </a:rPr>
              <a:t>modules</a:t>
            </a:r>
            <a:r>
              <a:rPr sz="2400" spc="-5" dirty="0">
                <a:latin typeface="Arial"/>
                <a:cs typeface="Arial"/>
              </a:rPr>
              <a:t>, in previous  examples </a:t>
            </a:r>
            <a:r>
              <a:rPr sz="2400" b="1" spc="-5" dirty="0">
                <a:latin typeface="Arial"/>
                <a:cs typeface="Arial"/>
              </a:rPr>
              <a:t>require </a:t>
            </a:r>
            <a:r>
              <a:rPr sz="2400" spc="-5" dirty="0">
                <a:latin typeface="Arial"/>
                <a:cs typeface="Arial"/>
              </a:rPr>
              <a:t>keyword loaded </a:t>
            </a:r>
            <a:r>
              <a:rPr sz="2400" dirty="0">
                <a:latin typeface="Arial"/>
                <a:cs typeface="Arial"/>
              </a:rPr>
              <a:t>the http &amp; </a:t>
            </a:r>
            <a:r>
              <a:rPr sz="2400" spc="-5" dirty="0">
                <a:latin typeface="Arial"/>
                <a:cs typeface="Arial"/>
              </a:rPr>
              <a:t>net  modules.</a:t>
            </a:r>
            <a:endParaRPr sz="2400" dirty="0">
              <a:latin typeface="Arial"/>
              <a:cs typeface="Arial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Creating a module is </a:t>
            </a:r>
            <a:r>
              <a:rPr sz="2400" spc="-40" dirty="0">
                <a:latin typeface="Arial"/>
                <a:cs typeface="Arial"/>
              </a:rPr>
              <a:t>easy, </a:t>
            </a:r>
            <a:r>
              <a:rPr sz="2400" dirty="0">
                <a:latin typeface="Arial"/>
                <a:cs typeface="Arial"/>
              </a:rPr>
              <a:t>just </a:t>
            </a:r>
            <a:r>
              <a:rPr sz="2400" spc="-5" dirty="0">
                <a:latin typeface="Arial"/>
                <a:cs typeface="Arial"/>
              </a:rPr>
              <a:t>put your </a:t>
            </a:r>
            <a:r>
              <a:rPr sz="2400" dirty="0">
                <a:latin typeface="Arial"/>
                <a:cs typeface="Arial"/>
              </a:rPr>
              <a:t>JavaScript  </a:t>
            </a:r>
            <a:r>
              <a:rPr sz="2400" spc="-5" dirty="0">
                <a:latin typeface="Arial"/>
                <a:cs typeface="Arial"/>
              </a:rPr>
              <a:t>code in a separate </a:t>
            </a:r>
            <a:r>
              <a:rPr sz="2400" dirty="0">
                <a:latin typeface="Arial"/>
                <a:cs typeface="Arial"/>
              </a:rPr>
              <a:t>js </a:t>
            </a:r>
            <a:r>
              <a:rPr sz="2400" spc="-5" dirty="0">
                <a:latin typeface="Arial"/>
                <a:cs typeface="Arial"/>
              </a:rPr>
              <a:t>file and include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in your code  </a:t>
            </a:r>
            <a:r>
              <a:rPr sz="2400" dirty="0">
                <a:latin typeface="Arial"/>
                <a:cs typeface="Arial"/>
              </a:rPr>
              <a:t>by </a:t>
            </a:r>
            <a:r>
              <a:rPr sz="2400" spc="-5" dirty="0">
                <a:latin typeface="Arial"/>
                <a:cs typeface="Arial"/>
              </a:rPr>
              <a:t>using keyword require,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like:</a:t>
            </a:r>
            <a:endParaRPr sz="2400" dirty="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400"/>
              </a:spcBef>
              <a:tabLst>
                <a:tab pos="2155190" algn="l"/>
              </a:tabLst>
            </a:pPr>
            <a:r>
              <a:rPr sz="1800" spc="145" dirty="0">
                <a:solidFill>
                  <a:srgbClr val="585858"/>
                </a:solidFill>
                <a:latin typeface="Arial"/>
                <a:cs typeface="Arial"/>
              </a:rPr>
              <a:t>var</a:t>
            </a:r>
            <a:r>
              <a:rPr sz="1800" spc="4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modulex	</a:t>
            </a:r>
            <a:r>
              <a:rPr sz="1800" spc="-65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1800" spc="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225" dirty="0">
                <a:solidFill>
                  <a:srgbClr val="585858"/>
                </a:solidFill>
                <a:latin typeface="Arial"/>
                <a:cs typeface="Arial"/>
              </a:rPr>
              <a:t>require(‘./modulex’);</a:t>
            </a:r>
            <a:endParaRPr sz="1800" dirty="0">
              <a:latin typeface="Arial"/>
              <a:cs typeface="Arial"/>
            </a:endParaRPr>
          </a:p>
          <a:p>
            <a:pPr marL="286385" marR="257175" indent="-274320">
              <a:lnSpc>
                <a:spcPct val="100000"/>
              </a:lnSpc>
              <a:spcBef>
                <a:spcPts val="635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Libraries in Node.js are called packages and </a:t>
            </a:r>
            <a:r>
              <a:rPr sz="2400" dirty="0">
                <a:latin typeface="Arial"/>
                <a:cs typeface="Arial"/>
              </a:rPr>
              <a:t>they  </a:t>
            </a:r>
            <a:r>
              <a:rPr sz="2400" spc="-5" dirty="0">
                <a:latin typeface="Arial"/>
                <a:cs typeface="Arial"/>
              </a:rPr>
              <a:t>can be installed by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typing</a:t>
            </a:r>
            <a:endParaRPr sz="2400" dirty="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385"/>
              </a:spcBef>
              <a:tabLst>
                <a:tab pos="4163060" algn="l"/>
                <a:tab pos="5417185" algn="l"/>
              </a:tabLst>
            </a:pPr>
            <a:r>
              <a:rPr sz="1800" spc="-185" dirty="0">
                <a:solidFill>
                  <a:srgbClr val="585858"/>
                </a:solidFill>
                <a:latin typeface="Arial"/>
                <a:cs typeface="Arial"/>
              </a:rPr>
              <a:t>npm  </a:t>
            </a:r>
            <a:r>
              <a:rPr sz="1800" spc="-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320" dirty="0">
                <a:solidFill>
                  <a:srgbClr val="585858"/>
                </a:solidFill>
                <a:latin typeface="Arial"/>
                <a:cs typeface="Arial"/>
              </a:rPr>
              <a:t>install</a:t>
            </a:r>
            <a:r>
              <a:rPr sz="1800" spc="5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Arial"/>
                <a:cs typeface="Arial"/>
              </a:rPr>
              <a:t>‚package_name‛;	</a:t>
            </a:r>
            <a:r>
              <a:rPr sz="1800" spc="110" dirty="0">
                <a:solidFill>
                  <a:srgbClr val="5FA225"/>
                </a:solidFill>
                <a:latin typeface="Arial"/>
                <a:cs typeface="Arial"/>
              </a:rPr>
              <a:t>//package	</a:t>
            </a:r>
            <a:r>
              <a:rPr sz="1800" spc="95" dirty="0">
                <a:solidFill>
                  <a:srgbClr val="5FA225"/>
                </a:solidFill>
                <a:latin typeface="Arial"/>
                <a:cs typeface="Arial"/>
              </a:rPr>
              <a:t>should</a:t>
            </a:r>
            <a:r>
              <a:rPr sz="1800" spc="490" dirty="0">
                <a:solidFill>
                  <a:srgbClr val="5FA225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FA225"/>
                </a:solidFill>
                <a:latin typeface="Arial"/>
                <a:cs typeface="Arial"/>
              </a:rPr>
              <a:t>be</a:t>
            </a:r>
            <a:endParaRPr sz="1800" dirty="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tabLst>
                <a:tab pos="3912870" algn="l"/>
              </a:tabLst>
            </a:pPr>
            <a:r>
              <a:rPr sz="1800" spc="190" dirty="0">
                <a:solidFill>
                  <a:srgbClr val="5FA225"/>
                </a:solidFill>
                <a:latin typeface="Arial"/>
                <a:cs typeface="Arial"/>
              </a:rPr>
              <a:t>available  </a:t>
            </a:r>
            <a:r>
              <a:rPr sz="1800" spc="285" dirty="0">
                <a:solidFill>
                  <a:srgbClr val="5FA225"/>
                </a:solidFill>
                <a:latin typeface="Arial"/>
                <a:cs typeface="Arial"/>
              </a:rPr>
              <a:t>in</a:t>
            </a:r>
            <a:r>
              <a:rPr sz="1800" spc="130" dirty="0">
                <a:solidFill>
                  <a:srgbClr val="5FA225"/>
                </a:solidFill>
                <a:latin typeface="Arial"/>
                <a:cs typeface="Arial"/>
              </a:rPr>
              <a:t> </a:t>
            </a:r>
            <a:r>
              <a:rPr sz="1800" spc="-185" dirty="0">
                <a:solidFill>
                  <a:srgbClr val="5FA225"/>
                </a:solidFill>
                <a:latin typeface="Arial"/>
                <a:cs typeface="Arial"/>
              </a:rPr>
              <a:t>npm  </a:t>
            </a:r>
            <a:r>
              <a:rPr sz="1800" spc="-120" dirty="0">
                <a:solidFill>
                  <a:srgbClr val="5FA225"/>
                </a:solidFill>
                <a:latin typeface="Arial"/>
                <a:cs typeface="Arial"/>
              </a:rPr>
              <a:t> </a:t>
            </a:r>
            <a:r>
              <a:rPr sz="1800" spc="240" dirty="0">
                <a:solidFill>
                  <a:srgbClr val="5FA225"/>
                </a:solidFill>
                <a:latin typeface="Arial"/>
                <a:cs typeface="Arial"/>
              </a:rPr>
              <a:t>registry	</a:t>
            </a:r>
            <a:r>
              <a:rPr sz="1800" spc="-840" dirty="0">
                <a:solidFill>
                  <a:srgbClr val="5FA225"/>
                </a:solidFill>
                <a:latin typeface="Arial"/>
                <a:cs typeface="Arial"/>
              </a:rPr>
              <a:t>@</a:t>
            </a:r>
            <a:r>
              <a:rPr sz="1800" spc="470" dirty="0">
                <a:solidFill>
                  <a:srgbClr val="5FA225"/>
                </a:solidFill>
                <a:latin typeface="Arial"/>
                <a:cs typeface="Arial"/>
              </a:rPr>
              <a:t> </a:t>
            </a:r>
            <a:r>
              <a:rPr sz="1800" spc="100" dirty="0">
                <a:solidFill>
                  <a:srgbClr val="5FA225"/>
                </a:solidFill>
                <a:latin typeface="Arial"/>
                <a:cs typeface="Arial"/>
              </a:rPr>
              <a:t>nmpjs.org</a:t>
            </a:r>
            <a:endParaRPr sz="1800" dirty="0">
              <a:latin typeface="Arial"/>
              <a:cs typeface="Arial"/>
            </a:endParaRPr>
          </a:p>
          <a:p>
            <a:pPr marL="286385" marR="516255" indent="-274320">
              <a:lnSpc>
                <a:spcPct val="100000"/>
              </a:lnSpc>
              <a:spcBef>
                <a:spcPts val="65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NPM </a:t>
            </a:r>
            <a:r>
              <a:rPr sz="2400" spc="-5" dirty="0">
                <a:latin typeface="Arial"/>
                <a:cs typeface="Arial"/>
              </a:rPr>
              <a:t>(Node Package Manager) comes bundled  with Node.js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installation.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– Node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905000"/>
            <a:ext cx="7772401" cy="3880773"/>
          </a:xfrm>
        </p:spPr>
        <p:txBody>
          <a:bodyPr>
            <a:normAutofit/>
          </a:bodyPr>
          <a:lstStyle/>
          <a:p>
            <a:r>
              <a:rPr lang="en-US" sz="2800" dirty="0" err="1"/>
              <a:t>npm</a:t>
            </a:r>
            <a:r>
              <a:rPr lang="en-US" sz="2800" dirty="0"/>
              <a:t> – Node Package Manager </a:t>
            </a:r>
            <a:r>
              <a:rPr lang="en-US" sz="2800" dirty="0" err="1"/>
              <a:t>npm</a:t>
            </a:r>
            <a:r>
              <a:rPr lang="en-US" sz="2800" dirty="0"/>
              <a:t> is the package manager for </a:t>
            </a:r>
            <a:r>
              <a:rPr lang="en-US" sz="2800" dirty="0" err="1"/>
              <a:t>javascript</a:t>
            </a:r>
            <a:r>
              <a:rPr lang="en-US" sz="2800" dirty="0"/>
              <a:t> and more. </a:t>
            </a:r>
            <a:endParaRPr lang="en-US" sz="2800" dirty="0" smtClean="0"/>
          </a:p>
          <a:p>
            <a:r>
              <a:rPr lang="en-US" sz="2800" dirty="0" smtClean="0"/>
              <a:t>https</a:t>
            </a:r>
            <a:r>
              <a:rPr lang="en-US" sz="2800" dirty="0"/>
              <a:t>://www.npmjs.com/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err="1" smtClean="0"/>
              <a:t>npm</a:t>
            </a:r>
            <a:r>
              <a:rPr lang="en-US" sz="2800" dirty="0" smtClean="0"/>
              <a:t> </a:t>
            </a:r>
            <a:r>
              <a:rPr lang="en-US" sz="2800" dirty="0"/>
              <a:t>install </a:t>
            </a:r>
            <a:r>
              <a:rPr lang="en-US" sz="2800" dirty="0" err="1"/>
              <a:t>moduleName</a:t>
            </a:r>
            <a:r>
              <a:rPr lang="en-US" sz="2800" dirty="0"/>
              <a:t> -option</a:t>
            </a:r>
          </a:p>
        </p:txBody>
      </p:sp>
    </p:spTree>
    <p:extLst>
      <p:ext uri="{BB962C8B-B14F-4D97-AF65-F5344CB8AC3E}">
        <p14:creationId xmlns:p14="http://schemas.microsoft.com/office/powerpoint/2010/main" val="1774408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3400"/>
            <a:ext cx="51028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WH</a:t>
            </a:r>
            <a:r>
              <a:rPr spc="-5" dirty="0" smtClean="0"/>
              <a:t>EN </a:t>
            </a:r>
            <a:r>
              <a:rPr spc="-30" dirty="0"/>
              <a:t>TO </a:t>
            </a:r>
            <a:r>
              <a:rPr spc="-5" dirty="0"/>
              <a:t>USE</a:t>
            </a:r>
            <a:r>
              <a:rPr spc="455" dirty="0"/>
              <a:t> </a:t>
            </a:r>
            <a:r>
              <a:rPr lang="en-US" spc="-5" dirty="0" smtClean="0"/>
              <a:t>NO</a:t>
            </a:r>
            <a:r>
              <a:rPr spc="-5" dirty="0" smtClean="0"/>
              <a:t>DE</a:t>
            </a:r>
            <a:r>
              <a:rPr sz="3000" spc="-5" dirty="0" smtClean="0"/>
              <a:t>.</a:t>
            </a:r>
            <a:r>
              <a:rPr spc="-5" dirty="0" smtClean="0"/>
              <a:t>JS</a:t>
            </a:r>
            <a:r>
              <a:rPr sz="3000" spc="-5" dirty="0"/>
              <a:t>?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141209" cy="31213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99695" indent="-27432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Node.js is good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creating </a:t>
            </a:r>
            <a:r>
              <a:rPr sz="2400" dirty="0">
                <a:latin typeface="Arial"/>
                <a:cs typeface="Arial"/>
              </a:rPr>
              <a:t>streaming </a:t>
            </a:r>
            <a:r>
              <a:rPr sz="2400" spc="-5" dirty="0">
                <a:latin typeface="Arial"/>
                <a:cs typeface="Arial"/>
              </a:rPr>
              <a:t>based </a:t>
            </a:r>
            <a:r>
              <a:rPr sz="2400" dirty="0">
                <a:latin typeface="Arial"/>
                <a:cs typeface="Arial"/>
              </a:rPr>
              <a:t>real-  time </a:t>
            </a:r>
            <a:r>
              <a:rPr sz="2400" spc="-5" dirty="0">
                <a:latin typeface="Arial"/>
                <a:cs typeface="Arial"/>
              </a:rPr>
              <a:t>services, web chat applications, </a:t>
            </a:r>
            <a:r>
              <a:rPr sz="2400" dirty="0">
                <a:latin typeface="Arial"/>
                <a:cs typeface="Arial"/>
              </a:rPr>
              <a:t>static file  </a:t>
            </a:r>
            <a:r>
              <a:rPr sz="2400" spc="-5" dirty="0">
                <a:latin typeface="Arial"/>
                <a:cs typeface="Arial"/>
              </a:rPr>
              <a:t>servers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etc.</a:t>
            </a:r>
          </a:p>
          <a:p>
            <a:pPr marL="286385" marR="35560" indent="-27432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you need high level concurrency and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worried  about CPU-cycles.</a:t>
            </a:r>
            <a:endParaRPr sz="2400" dirty="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If you are great </a:t>
            </a:r>
            <a:r>
              <a:rPr sz="2400" spc="-5" dirty="0">
                <a:latin typeface="Arial"/>
                <a:cs typeface="Arial"/>
              </a:rPr>
              <a:t>at writing JavaScript code because  then you can use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same language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5" dirty="0">
                <a:latin typeface="Arial"/>
                <a:cs typeface="Arial"/>
              </a:rPr>
              <a:t>both the  places: server-side and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client-side</a:t>
            </a:r>
            <a:r>
              <a:rPr sz="2400" spc="-5" dirty="0" smtClean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3400"/>
            <a:ext cx="59410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WH</a:t>
            </a:r>
            <a:r>
              <a:rPr spc="-5" dirty="0" smtClean="0"/>
              <a:t>EN </a:t>
            </a:r>
            <a:r>
              <a:rPr spc="-30" dirty="0"/>
              <a:t>TO </a:t>
            </a:r>
            <a:r>
              <a:rPr dirty="0"/>
              <a:t>NOT </a:t>
            </a:r>
            <a:r>
              <a:rPr spc="-5" dirty="0"/>
              <a:t>USE</a:t>
            </a:r>
            <a:r>
              <a:rPr spc="575" dirty="0"/>
              <a:t> </a:t>
            </a:r>
            <a:r>
              <a:rPr lang="en-US" spc="-5" dirty="0" smtClean="0"/>
              <a:t>NO</a:t>
            </a:r>
            <a:r>
              <a:rPr spc="-5" dirty="0" smtClean="0"/>
              <a:t>DE</a:t>
            </a:r>
            <a:r>
              <a:rPr sz="3000" spc="-5" dirty="0" smtClean="0"/>
              <a:t>.</a:t>
            </a:r>
            <a:r>
              <a:rPr spc="-5" dirty="0" smtClean="0"/>
              <a:t>JS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7980"/>
            <a:ext cx="8150860" cy="20563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219710" indent="-274320">
              <a:lnSpc>
                <a:spcPct val="100000"/>
              </a:lnSpc>
              <a:spcBef>
                <a:spcPts val="95"/>
              </a:spcBef>
              <a:buClr>
                <a:srgbClr val="7ED13A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Arial"/>
                <a:cs typeface="Arial"/>
              </a:rPr>
              <a:t>When you are doing heavy and CPU intensive  calculations on server side, because </a:t>
            </a:r>
            <a:r>
              <a:rPr sz="2200" dirty="0">
                <a:latin typeface="Arial"/>
                <a:cs typeface="Arial"/>
              </a:rPr>
              <a:t>event-loops </a:t>
            </a:r>
            <a:r>
              <a:rPr sz="2200" spc="-5" dirty="0">
                <a:latin typeface="Arial"/>
                <a:cs typeface="Arial"/>
              </a:rPr>
              <a:t>are  CPU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hungry</a:t>
            </a:r>
            <a:r>
              <a:rPr sz="2200" spc="-30" dirty="0" smtClean="0">
                <a:latin typeface="Arial"/>
                <a:cs typeface="Arial"/>
              </a:rPr>
              <a:t>.</a:t>
            </a:r>
            <a:endParaRPr lang="en-US" sz="2200" spc="-30" dirty="0" smtClean="0">
              <a:latin typeface="Arial"/>
              <a:cs typeface="Arial"/>
            </a:endParaRPr>
          </a:p>
          <a:p>
            <a:pPr marL="286385" marR="219710" indent="-274320">
              <a:lnSpc>
                <a:spcPct val="100000"/>
              </a:lnSpc>
              <a:spcBef>
                <a:spcPts val="95"/>
              </a:spcBef>
              <a:buClr>
                <a:srgbClr val="7ED13A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lang="en-US" sz="2200" spc="-5" dirty="0">
                <a:latin typeface="Arial"/>
                <a:cs typeface="Arial"/>
              </a:rPr>
              <a:t>Still, Node’s relational database support tools are not up to the expected level when compared to other languages. This makes Node an undesirable for use cases with relational databases</a:t>
            </a:r>
            <a:endParaRPr sz="2200" spc="-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34162"/>
            <a:ext cx="636651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WH</a:t>
            </a:r>
            <a:r>
              <a:rPr spc="-5" dirty="0" smtClean="0"/>
              <a:t>O </a:t>
            </a:r>
            <a:r>
              <a:rPr dirty="0"/>
              <a:t>IS </a:t>
            </a:r>
            <a:r>
              <a:rPr spc="-5" dirty="0"/>
              <a:t>USING </a:t>
            </a:r>
            <a:r>
              <a:rPr lang="en-US" spc="-5" dirty="0" smtClean="0"/>
              <a:t>NO</a:t>
            </a:r>
            <a:r>
              <a:rPr spc="-5" dirty="0" smtClean="0"/>
              <a:t>DE</a:t>
            </a:r>
            <a:r>
              <a:rPr sz="3000" spc="-5" dirty="0" smtClean="0"/>
              <a:t>.</a:t>
            </a:r>
            <a:r>
              <a:rPr spc="-5" dirty="0" smtClean="0"/>
              <a:t>JS</a:t>
            </a:r>
            <a:r>
              <a:rPr spc="15" dirty="0" smtClean="0"/>
              <a:t> </a:t>
            </a:r>
            <a:r>
              <a:rPr dirty="0"/>
              <a:t>IN</a:t>
            </a:r>
            <a:endParaRPr sz="3000" dirty="0"/>
          </a:p>
          <a:p>
            <a:pPr marL="12700">
              <a:lnSpc>
                <a:spcPct val="100000"/>
              </a:lnSpc>
            </a:pPr>
            <a:r>
              <a:rPr spc="-5" dirty="0"/>
              <a:t>PRODUCTION</a:t>
            </a:r>
            <a:r>
              <a:rPr sz="3000" spc="-5" dirty="0"/>
              <a:t>?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89278"/>
            <a:ext cx="7124065" cy="394992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168910" indent="-274320">
              <a:lnSpc>
                <a:spcPts val="2590"/>
              </a:lnSpc>
              <a:spcBef>
                <a:spcPts val="425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25" dirty="0">
                <a:solidFill>
                  <a:srgbClr val="5FA225"/>
                </a:solidFill>
                <a:latin typeface="Arial"/>
                <a:cs typeface="Arial"/>
              </a:rPr>
              <a:t>Yahoo!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iPad App </a:t>
            </a:r>
            <a:r>
              <a:rPr sz="2400" b="1" spc="-5" dirty="0">
                <a:latin typeface="Arial"/>
                <a:cs typeface="Arial"/>
              </a:rPr>
              <a:t>Livestand </a:t>
            </a:r>
            <a:r>
              <a:rPr sz="2400" spc="-5" dirty="0">
                <a:latin typeface="Arial"/>
                <a:cs typeface="Arial"/>
              </a:rPr>
              <a:t>uses </a:t>
            </a:r>
            <a:r>
              <a:rPr sz="2400" spc="-35" dirty="0">
                <a:latin typeface="Arial"/>
                <a:cs typeface="Arial"/>
              </a:rPr>
              <a:t>Yahoo!  </a:t>
            </a:r>
            <a:r>
              <a:rPr sz="2400" spc="-5" dirty="0">
                <a:latin typeface="Arial"/>
                <a:cs typeface="Arial"/>
              </a:rPr>
              <a:t>Manhattan framework which is based on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Node.js.</a:t>
            </a:r>
            <a:endParaRPr sz="2400" dirty="0">
              <a:latin typeface="Arial"/>
              <a:cs typeface="Arial"/>
            </a:endParaRPr>
          </a:p>
          <a:p>
            <a:pPr marL="286385" marR="5080" indent="-274320">
              <a:lnSpc>
                <a:spcPts val="2590"/>
              </a:lnSpc>
              <a:spcBef>
                <a:spcPts val="61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dirty="0">
                <a:solidFill>
                  <a:srgbClr val="5FA225"/>
                </a:solidFill>
                <a:latin typeface="Arial"/>
                <a:cs typeface="Arial"/>
              </a:rPr>
              <a:t>LinkedIn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LinkedIn uses a combination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Node.js  and MongoDB </a:t>
            </a:r>
            <a:r>
              <a:rPr sz="2400" dirty="0">
                <a:latin typeface="Arial"/>
                <a:cs typeface="Arial"/>
              </a:rPr>
              <a:t>for its </a:t>
            </a:r>
            <a:r>
              <a:rPr sz="2400" spc="-5" dirty="0">
                <a:latin typeface="Arial"/>
                <a:cs typeface="Arial"/>
              </a:rPr>
              <a:t>mobile platform. </a:t>
            </a:r>
            <a:r>
              <a:rPr sz="2400" dirty="0">
                <a:latin typeface="Arial"/>
                <a:cs typeface="Arial"/>
              </a:rPr>
              <a:t>iOS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Android apps are based on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it.</a:t>
            </a:r>
          </a:p>
          <a:p>
            <a:pPr marL="286385" marR="475615" indent="-274320">
              <a:lnSpc>
                <a:spcPct val="90000"/>
              </a:lnSpc>
              <a:spcBef>
                <a:spcPts val="565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368935" algn="l"/>
                <a:tab pos="369570" algn="l"/>
              </a:tabLst>
            </a:pPr>
            <a:r>
              <a:rPr dirty="0"/>
              <a:t>	</a:t>
            </a:r>
            <a:r>
              <a:rPr sz="2400" b="1" spc="-5" dirty="0">
                <a:solidFill>
                  <a:srgbClr val="5FA225"/>
                </a:solidFill>
                <a:latin typeface="Arial"/>
                <a:cs typeface="Arial"/>
              </a:rPr>
              <a:t>eBay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Uses Node.js along with ql.io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help  application developers in improving </a:t>
            </a:r>
            <a:r>
              <a:rPr sz="2400" spc="-15" dirty="0">
                <a:latin typeface="Arial"/>
                <a:cs typeface="Arial"/>
              </a:rPr>
              <a:t>eBay’s </a:t>
            </a:r>
            <a:r>
              <a:rPr sz="2400" spc="-5" dirty="0">
                <a:latin typeface="Arial"/>
                <a:cs typeface="Arial"/>
              </a:rPr>
              <a:t>end  user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experience.</a:t>
            </a:r>
            <a:endParaRPr sz="2400" dirty="0">
              <a:latin typeface="Arial"/>
              <a:cs typeface="Arial"/>
            </a:endParaRPr>
          </a:p>
          <a:p>
            <a:pPr marL="286385" marR="34925" indent="-274320">
              <a:lnSpc>
                <a:spcPts val="2590"/>
              </a:lnSpc>
              <a:spcBef>
                <a:spcPts val="64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dirty="0">
                <a:solidFill>
                  <a:srgbClr val="5FA225"/>
                </a:solidFill>
                <a:latin typeface="Arial"/>
                <a:cs typeface="Arial"/>
              </a:rPr>
              <a:t>Dow </a:t>
            </a:r>
            <a:r>
              <a:rPr sz="2400" b="1" spc="-5" dirty="0">
                <a:solidFill>
                  <a:srgbClr val="5FA225"/>
                </a:solidFill>
                <a:latin typeface="Arial"/>
                <a:cs typeface="Arial"/>
              </a:rPr>
              <a:t>Jones </a:t>
            </a:r>
            <a:r>
              <a:rPr sz="2400" dirty="0">
                <a:latin typeface="Arial"/>
                <a:cs typeface="Arial"/>
              </a:rPr>
              <a:t>: The WSJ </a:t>
            </a:r>
            <a:r>
              <a:rPr sz="2400" spc="-5" dirty="0">
                <a:latin typeface="Arial"/>
                <a:cs typeface="Arial"/>
              </a:rPr>
              <a:t>Social </a:t>
            </a:r>
            <a:r>
              <a:rPr sz="2400" dirty="0">
                <a:latin typeface="Arial"/>
                <a:cs typeface="Arial"/>
              </a:rPr>
              <a:t>front-end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written  </a:t>
            </a:r>
            <a:r>
              <a:rPr sz="2400" spc="-5" dirty="0">
                <a:latin typeface="Arial"/>
                <a:cs typeface="Arial"/>
              </a:rPr>
              <a:t>completely in Node.js, using Express.js, and many  </a:t>
            </a:r>
            <a:r>
              <a:rPr sz="2400" dirty="0">
                <a:latin typeface="Arial"/>
                <a:cs typeface="Arial"/>
              </a:rPr>
              <a:t>other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modules</a:t>
            </a:r>
            <a:r>
              <a:rPr sz="2400" spc="-5" dirty="0" smtClean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58889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 smtClean="0"/>
              <a:t>S</a:t>
            </a:r>
            <a:r>
              <a:rPr dirty="0" smtClean="0"/>
              <a:t>OME </a:t>
            </a:r>
            <a:r>
              <a:rPr sz="3000" spc="-5" dirty="0"/>
              <a:t>G</a:t>
            </a:r>
            <a:r>
              <a:rPr spc="-5" dirty="0"/>
              <a:t>OOD</a:t>
            </a:r>
            <a:r>
              <a:rPr spc="290" dirty="0"/>
              <a:t> </a:t>
            </a:r>
            <a:r>
              <a:rPr sz="3000" spc="-5" dirty="0"/>
              <a:t>M</a:t>
            </a:r>
            <a:r>
              <a:rPr spc="-5" dirty="0"/>
              <a:t>ODULES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056755" cy="406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37465" indent="-27432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Express </a:t>
            </a:r>
            <a:r>
              <a:rPr sz="2400" dirty="0">
                <a:latin typeface="Arial"/>
                <a:cs typeface="Arial"/>
              </a:rPr>
              <a:t>– to </a:t>
            </a:r>
            <a:r>
              <a:rPr sz="2400" spc="-5" dirty="0">
                <a:latin typeface="Arial"/>
                <a:cs typeface="Arial"/>
              </a:rPr>
              <a:t>make things simpler </a:t>
            </a:r>
            <a:r>
              <a:rPr sz="2400" dirty="0">
                <a:latin typeface="Arial"/>
                <a:cs typeface="Arial"/>
              </a:rPr>
              <a:t>e.g. </a:t>
            </a:r>
            <a:r>
              <a:rPr sz="2400" spc="-5" dirty="0">
                <a:latin typeface="Arial"/>
                <a:cs typeface="Arial"/>
              </a:rPr>
              <a:t>syntax, DB  connections.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Jade </a:t>
            </a:r>
            <a:r>
              <a:rPr sz="2400" dirty="0">
                <a:latin typeface="Arial"/>
                <a:cs typeface="Arial"/>
              </a:rPr>
              <a:t>– HTML template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Socket.IO </a:t>
            </a:r>
            <a:r>
              <a:rPr sz="2400" dirty="0">
                <a:latin typeface="Arial"/>
                <a:cs typeface="Arial"/>
              </a:rPr>
              <a:t>– to </a:t>
            </a:r>
            <a:r>
              <a:rPr sz="2400" spc="-5" dirty="0">
                <a:latin typeface="Arial"/>
                <a:cs typeface="Arial"/>
              </a:rPr>
              <a:t>create real-time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apps</a:t>
            </a:r>
            <a:endParaRPr sz="2400">
              <a:latin typeface="Arial"/>
              <a:cs typeface="Arial"/>
            </a:endParaRPr>
          </a:p>
          <a:p>
            <a:pPr marL="286385" marR="122555" indent="-27432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Nodemon </a:t>
            </a:r>
            <a:r>
              <a:rPr sz="2400" dirty="0">
                <a:latin typeface="Arial"/>
                <a:cs typeface="Arial"/>
              </a:rPr>
              <a:t>– to </a:t>
            </a:r>
            <a:r>
              <a:rPr sz="2400" spc="-5" dirty="0">
                <a:latin typeface="Arial"/>
                <a:cs typeface="Arial"/>
              </a:rPr>
              <a:t>monitor Node.js and push change  automatically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CoffeeScript </a:t>
            </a:r>
            <a:r>
              <a:rPr sz="2400" dirty="0">
                <a:latin typeface="Arial"/>
                <a:cs typeface="Arial"/>
              </a:rPr>
              <a:t>– for </a:t>
            </a:r>
            <a:r>
              <a:rPr sz="2400" spc="-5" dirty="0">
                <a:latin typeface="Arial"/>
                <a:cs typeface="Arial"/>
              </a:rPr>
              <a:t>easier JavaScript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development</a:t>
            </a:r>
            <a:endParaRPr sz="2400">
              <a:latin typeface="Arial"/>
              <a:cs typeface="Arial"/>
            </a:endParaRPr>
          </a:p>
          <a:p>
            <a:pPr marL="286385" marR="406400" indent="-274320" algn="just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Find </a:t>
            </a:r>
            <a:r>
              <a:rPr sz="2400" dirty="0">
                <a:latin typeface="Arial"/>
                <a:cs typeface="Arial"/>
              </a:rPr>
              <a:t>out </a:t>
            </a:r>
            <a:r>
              <a:rPr sz="2400" spc="-5" dirty="0">
                <a:latin typeface="Arial"/>
                <a:cs typeface="Arial"/>
              </a:rPr>
              <a:t>more about some widely used Node.js  modules </a:t>
            </a:r>
            <a:r>
              <a:rPr sz="2400" dirty="0">
                <a:latin typeface="Arial"/>
                <a:cs typeface="Arial"/>
              </a:rPr>
              <a:t>at:</a:t>
            </a:r>
            <a:r>
              <a:rPr sz="2400" dirty="0">
                <a:solidFill>
                  <a:srgbClr val="EB8703"/>
                </a:solid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EB8703"/>
                </a:solidFill>
                <a:uFill>
                  <a:solidFill>
                    <a:srgbClr val="EB8703"/>
                  </a:solidFill>
                </a:uFill>
                <a:latin typeface="Arial"/>
                <a:cs typeface="Arial"/>
                <a:hlinkClick r:id="rId2"/>
              </a:rPr>
              <a:t>http://blog.nodejitsu.com/top-node-  module-creators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200"/>
            <a:ext cx="33502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BA</a:t>
            </a:r>
            <a:r>
              <a:rPr spc="-15" dirty="0" smtClean="0"/>
              <a:t>C</a:t>
            </a:r>
            <a:r>
              <a:rPr spc="-5" dirty="0" smtClean="0"/>
              <a:t>KGROU</a:t>
            </a:r>
            <a:r>
              <a:rPr spc="-15" dirty="0" smtClean="0"/>
              <a:t>N</a:t>
            </a:r>
            <a:r>
              <a:rPr spc="-5" dirty="0" smtClean="0"/>
              <a:t>D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276465" cy="4431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05410" indent="-274320" algn="just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V8 </a:t>
            </a:r>
            <a:r>
              <a:rPr sz="2400" spc="-5" dirty="0">
                <a:latin typeface="Arial"/>
                <a:cs typeface="Arial"/>
              </a:rPr>
              <a:t>is an open source JavaScript engine developed  </a:t>
            </a:r>
            <a:r>
              <a:rPr sz="2400" dirty="0">
                <a:latin typeface="Arial"/>
                <a:cs typeface="Arial"/>
              </a:rPr>
              <a:t>by </a:t>
            </a:r>
            <a:r>
              <a:rPr sz="2400" spc="-5" dirty="0">
                <a:latin typeface="Arial"/>
                <a:cs typeface="Arial"/>
              </a:rPr>
              <a:t>Google. </a:t>
            </a:r>
            <a:r>
              <a:rPr sz="2400" dirty="0">
                <a:latin typeface="Arial"/>
                <a:cs typeface="Arial"/>
              </a:rPr>
              <a:t>Its </a:t>
            </a:r>
            <a:r>
              <a:rPr sz="2400" spc="-5" dirty="0">
                <a:latin typeface="Arial"/>
                <a:cs typeface="Arial"/>
              </a:rPr>
              <a:t>written </a:t>
            </a:r>
            <a:r>
              <a:rPr sz="2400" dirty="0">
                <a:latin typeface="Arial"/>
                <a:cs typeface="Arial"/>
              </a:rPr>
              <a:t>in C++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used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Google  Chrome </a:t>
            </a:r>
            <a:r>
              <a:rPr sz="2400" spc="-20" dirty="0">
                <a:latin typeface="Arial"/>
                <a:cs typeface="Arial"/>
              </a:rPr>
              <a:t>Browser.</a:t>
            </a:r>
            <a:endParaRPr sz="2400" dirty="0">
              <a:latin typeface="Arial"/>
              <a:cs typeface="Arial"/>
            </a:endParaRPr>
          </a:p>
          <a:p>
            <a:pPr marL="287020" indent="-274320" algn="just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Node.js </a:t>
            </a:r>
            <a:r>
              <a:rPr sz="2400" spc="-5" dirty="0">
                <a:latin typeface="Arial"/>
                <a:cs typeface="Arial"/>
              </a:rPr>
              <a:t>runs on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V8.</a:t>
            </a:r>
            <a:endParaRPr sz="2400" dirty="0">
              <a:latin typeface="Arial"/>
              <a:cs typeface="Arial"/>
            </a:endParaRPr>
          </a:p>
          <a:p>
            <a:pPr marL="287020" indent="-274320" algn="just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was </a:t>
            </a:r>
            <a:r>
              <a:rPr sz="2400" dirty="0">
                <a:latin typeface="Arial"/>
                <a:cs typeface="Arial"/>
              </a:rPr>
              <a:t>created </a:t>
            </a:r>
            <a:r>
              <a:rPr sz="2400" spc="-5" dirty="0">
                <a:latin typeface="Arial"/>
                <a:cs typeface="Arial"/>
              </a:rPr>
              <a:t>by </a:t>
            </a:r>
            <a:r>
              <a:rPr sz="2400" b="1" spc="-10" dirty="0">
                <a:latin typeface="Arial"/>
                <a:cs typeface="Arial"/>
              </a:rPr>
              <a:t>Ryan </a:t>
            </a:r>
            <a:r>
              <a:rPr sz="2400" b="1" spc="-5" dirty="0">
                <a:latin typeface="Arial"/>
                <a:cs typeface="Arial"/>
              </a:rPr>
              <a:t>Dahl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2009.</a:t>
            </a:r>
            <a:endParaRPr sz="2400" dirty="0">
              <a:latin typeface="Arial"/>
              <a:cs typeface="Arial"/>
            </a:endParaRPr>
          </a:p>
          <a:p>
            <a:pPr marL="287020" indent="-274320" algn="just">
              <a:lnSpc>
                <a:spcPct val="100000"/>
              </a:lnSpc>
              <a:spcBef>
                <a:spcPts val="605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 smtClean="0">
                <a:latin typeface="Arial"/>
                <a:cs typeface="Arial"/>
              </a:rPr>
              <a:t>Latest </a:t>
            </a:r>
            <a:r>
              <a:rPr sz="2400" spc="-5" dirty="0">
                <a:latin typeface="Arial"/>
                <a:cs typeface="Arial"/>
              </a:rPr>
              <a:t>version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lang="en-US" sz="2400" b="1" spc="-50" dirty="0" smtClean="0">
                <a:latin typeface="Arial"/>
                <a:cs typeface="Arial"/>
              </a:rPr>
              <a:t>16.4</a:t>
            </a:r>
            <a:endParaRPr sz="2400" dirty="0">
              <a:latin typeface="Arial"/>
              <a:cs typeface="Arial"/>
            </a:endParaRPr>
          </a:p>
          <a:p>
            <a:pPr marL="286385" marR="43180" indent="-27432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Is </a:t>
            </a:r>
            <a:r>
              <a:rPr sz="2400" b="1" dirty="0">
                <a:latin typeface="Arial"/>
                <a:cs typeface="Arial"/>
              </a:rPr>
              <a:t>Open </a:t>
            </a:r>
            <a:r>
              <a:rPr sz="2400" b="1" spc="-5" dirty="0">
                <a:latin typeface="Arial"/>
                <a:cs typeface="Arial"/>
              </a:rPr>
              <a:t>Source</a:t>
            </a:r>
            <a:r>
              <a:rPr sz="2400" spc="-5" dirty="0">
                <a:latin typeface="Arial"/>
                <a:cs typeface="Arial"/>
              </a:rPr>
              <a:t>.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runs well on Linux </a:t>
            </a:r>
            <a:r>
              <a:rPr sz="2400" dirty="0">
                <a:latin typeface="Arial"/>
                <a:cs typeface="Arial"/>
              </a:rPr>
              <a:t>systems,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can  also </a:t>
            </a:r>
            <a:r>
              <a:rPr sz="2400" dirty="0">
                <a:latin typeface="Arial"/>
                <a:cs typeface="Arial"/>
              </a:rPr>
              <a:t>run </a:t>
            </a:r>
            <a:r>
              <a:rPr sz="2400" spc="-5" dirty="0">
                <a:latin typeface="Arial"/>
                <a:cs typeface="Arial"/>
              </a:rPr>
              <a:t>on Windows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systems.</a:t>
            </a:r>
          </a:p>
          <a:p>
            <a:pPr marL="286385" marR="626110" indent="-27432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you have worked on EventMachine (Ruby) or  </a:t>
            </a:r>
            <a:r>
              <a:rPr sz="2400" spc="-10" dirty="0">
                <a:latin typeface="Arial"/>
                <a:cs typeface="Arial"/>
              </a:rPr>
              <a:t>Python’s </a:t>
            </a:r>
            <a:r>
              <a:rPr sz="2400" spc="-25" dirty="0">
                <a:latin typeface="Arial"/>
                <a:cs typeface="Arial"/>
              </a:rPr>
              <a:t>Twisted </a:t>
            </a:r>
            <a:r>
              <a:rPr sz="2400" spc="-5" dirty="0">
                <a:latin typeface="Arial"/>
                <a:cs typeface="Arial"/>
              </a:rPr>
              <a:t>or </a:t>
            </a:r>
            <a:r>
              <a:rPr sz="2400" spc="-10" dirty="0">
                <a:latin typeface="Arial"/>
                <a:cs typeface="Arial"/>
              </a:rPr>
              <a:t>Perl’s </a:t>
            </a:r>
            <a:r>
              <a:rPr sz="2400" spc="-5" dirty="0">
                <a:latin typeface="Arial"/>
                <a:cs typeface="Arial"/>
              </a:rPr>
              <a:t>AnyEvent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framework</a:t>
            </a:r>
            <a:endParaRPr sz="2400" dirty="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then following presentation is going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be </a:t>
            </a:r>
            <a:r>
              <a:rPr sz="2400" dirty="0">
                <a:latin typeface="Arial"/>
                <a:cs typeface="Arial"/>
              </a:rPr>
              <a:t>very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easy.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52552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IN</a:t>
            </a:r>
            <a:r>
              <a:rPr spc="-5" dirty="0" smtClean="0"/>
              <a:t>TRODUCTION</a:t>
            </a:r>
            <a:r>
              <a:rPr sz="3000" spc="-5" dirty="0"/>
              <a:t>:</a:t>
            </a:r>
            <a:r>
              <a:rPr sz="3000" spc="-15" dirty="0"/>
              <a:t> </a:t>
            </a:r>
            <a:r>
              <a:rPr lang="en-US" spc="-5" dirty="0" smtClean="0"/>
              <a:t>BA</a:t>
            </a:r>
            <a:r>
              <a:rPr spc="-5" dirty="0" smtClean="0"/>
              <a:t>SIC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283450" cy="469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9730" indent="-27432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simple words Node.js is </a:t>
            </a:r>
            <a:r>
              <a:rPr sz="2400" b="1" spc="-5" dirty="0">
                <a:latin typeface="Arial"/>
                <a:cs typeface="Arial"/>
              </a:rPr>
              <a:t>‘server-side  JavaScript’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86385" marR="735965" indent="-27432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i="1" spc="-5" dirty="0">
                <a:latin typeface="Arial"/>
                <a:cs typeface="Arial"/>
              </a:rPr>
              <a:t>not-so-simple </a:t>
            </a:r>
            <a:r>
              <a:rPr sz="2400" spc="-5" dirty="0">
                <a:latin typeface="Arial"/>
                <a:cs typeface="Arial"/>
              </a:rPr>
              <a:t>words Node.js is a high-  performance </a:t>
            </a:r>
            <a:r>
              <a:rPr sz="2400" b="1" dirty="0">
                <a:latin typeface="Arial"/>
                <a:cs typeface="Arial"/>
              </a:rPr>
              <a:t>network </a:t>
            </a:r>
            <a:r>
              <a:rPr sz="2400" b="1" spc="-5" dirty="0">
                <a:latin typeface="Arial"/>
                <a:cs typeface="Arial"/>
              </a:rPr>
              <a:t>applications  </a:t>
            </a:r>
            <a:r>
              <a:rPr sz="2400" b="1" dirty="0">
                <a:latin typeface="Arial"/>
                <a:cs typeface="Arial"/>
              </a:rPr>
              <a:t>framework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well optimized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high concurrent  environments.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15" dirty="0">
                <a:latin typeface="Arial"/>
                <a:cs typeface="Arial"/>
              </a:rPr>
              <a:t>It’s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command </a:t>
            </a:r>
            <a:r>
              <a:rPr sz="2400" b="1" dirty="0">
                <a:latin typeface="Arial"/>
                <a:cs typeface="Arial"/>
              </a:rPr>
              <a:t>line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tool.</a:t>
            </a:r>
            <a:endParaRPr sz="240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‘Node.js’ 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‘</a:t>
            </a:r>
            <a:r>
              <a:rPr sz="2400" b="1" spc="-5" dirty="0">
                <a:latin typeface="Arial"/>
                <a:cs typeface="Arial"/>
              </a:rPr>
              <a:t>.js’ </a:t>
            </a:r>
            <a:r>
              <a:rPr sz="2400" spc="-5" dirty="0">
                <a:latin typeface="Arial"/>
                <a:cs typeface="Arial"/>
              </a:rPr>
              <a:t>doesn’t </a:t>
            </a:r>
            <a:r>
              <a:rPr sz="2400" dirty="0">
                <a:latin typeface="Arial"/>
                <a:cs typeface="Arial"/>
              </a:rPr>
              <a:t>mean </a:t>
            </a:r>
            <a:r>
              <a:rPr sz="2400" spc="-5" dirty="0">
                <a:latin typeface="Arial"/>
                <a:cs typeface="Arial"/>
              </a:rPr>
              <a:t>that its solely written  JavaScript.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40% </a:t>
            </a:r>
            <a:r>
              <a:rPr sz="2400" dirty="0">
                <a:latin typeface="Arial"/>
                <a:cs typeface="Arial"/>
              </a:rPr>
              <a:t>JS </a:t>
            </a:r>
            <a:r>
              <a:rPr sz="2400" spc="-5" dirty="0">
                <a:latin typeface="Arial"/>
                <a:cs typeface="Arial"/>
              </a:rPr>
              <a:t>and 60%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C++.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From the </a:t>
            </a:r>
            <a:r>
              <a:rPr sz="2400" spc="-10" dirty="0">
                <a:latin typeface="Arial"/>
                <a:cs typeface="Arial"/>
              </a:rPr>
              <a:t>official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site:</a:t>
            </a:r>
            <a:endParaRPr sz="2400">
              <a:latin typeface="Arial"/>
              <a:cs typeface="Arial"/>
            </a:endParaRPr>
          </a:p>
          <a:p>
            <a:pPr marL="652780" marR="691515" indent="-274955">
              <a:lnSpc>
                <a:spcPct val="100000"/>
              </a:lnSpc>
              <a:spcBef>
                <a:spcPts val="505"/>
              </a:spcBef>
              <a:tabLst>
                <a:tab pos="4316730" algn="l"/>
              </a:tabLst>
            </a:pPr>
            <a:r>
              <a:rPr sz="2100" b="1" i="1" spc="-5" dirty="0">
                <a:solidFill>
                  <a:srgbClr val="5FA225"/>
                </a:solidFill>
                <a:latin typeface="Arial"/>
                <a:cs typeface="Arial"/>
              </a:rPr>
              <a:t>‘Node's </a:t>
            </a:r>
            <a:r>
              <a:rPr sz="2100" b="1" i="1" dirty="0">
                <a:solidFill>
                  <a:srgbClr val="5FA225"/>
                </a:solidFill>
                <a:latin typeface="Arial"/>
                <a:cs typeface="Arial"/>
              </a:rPr>
              <a:t>goal is to provide </a:t>
            </a:r>
            <a:r>
              <a:rPr sz="2100" b="1" i="1" spc="-5" dirty="0">
                <a:solidFill>
                  <a:srgbClr val="5FA225"/>
                </a:solidFill>
                <a:latin typeface="Arial"/>
                <a:cs typeface="Arial"/>
              </a:rPr>
              <a:t>an easy </a:t>
            </a:r>
            <a:r>
              <a:rPr sz="2100" b="1" i="1" dirty="0">
                <a:solidFill>
                  <a:srgbClr val="5FA225"/>
                </a:solidFill>
                <a:latin typeface="Arial"/>
                <a:cs typeface="Arial"/>
              </a:rPr>
              <a:t>way to build  </a:t>
            </a:r>
            <a:r>
              <a:rPr sz="2100" b="1" i="1" spc="-5" dirty="0">
                <a:solidFill>
                  <a:srgbClr val="5FA225"/>
                </a:solidFill>
                <a:latin typeface="Arial"/>
                <a:cs typeface="Arial"/>
              </a:rPr>
              <a:t>scalable network</a:t>
            </a:r>
            <a:r>
              <a:rPr sz="2100" b="1" i="1" spc="5" dirty="0">
                <a:solidFill>
                  <a:srgbClr val="5FA225"/>
                </a:solidFill>
                <a:latin typeface="Arial"/>
                <a:cs typeface="Arial"/>
              </a:rPr>
              <a:t> </a:t>
            </a:r>
            <a:r>
              <a:rPr sz="2100" b="1" i="1" dirty="0">
                <a:solidFill>
                  <a:srgbClr val="5FA225"/>
                </a:solidFill>
                <a:latin typeface="Arial"/>
                <a:cs typeface="Arial"/>
              </a:rPr>
              <a:t>programs’	- </a:t>
            </a:r>
            <a:r>
              <a:rPr sz="2100" dirty="0">
                <a:solidFill>
                  <a:srgbClr val="5FA225"/>
                </a:solidFill>
                <a:latin typeface="Arial"/>
                <a:cs typeface="Arial"/>
              </a:rPr>
              <a:t>(from</a:t>
            </a:r>
            <a:r>
              <a:rPr sz="2100" spc="-70" dirty="0">
                <a:solidFill>
                  <a:srgbClr val="5FA22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5FA225"/>
                </a:solidFill>
                <a:latin typeface="Arial"/>
                <a:cs typeface="Arial"/>
              </a:rPr>
              <a:t>nodejs.org!)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69037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IN</a:t>
            </a:r>
            <a:r>
              <a:rPr spc="-5" dirty="0" smtClean="0"/>
              <a:t>TRODUCTION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080884" cy="460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32080" indent="-27432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Node.js uses an </a:t>
            </a:r>
            <a:r>
              <a:rPr sz="2400" b="1" spc="-5" dirty="0">
                <a:latin typeface="Arial"/>
                <a:cs typeface="Arial"/>
              </a:rPr>
              <a:t>event-driven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b="1" spc="-5" dirty="0">
                <a:latin typeface="Arial"/>
                <a:cs typeface="Arial"/>
              </a:rPr>
              <a:t>non-blocking </a:t>
            </a:r>
            <a:r>
              <a:rPr sz="2400" b="1" dirty="0">
                <a:latin typeface="Arial"/>
                <a:cs typeface="Arial"/>
              </a:rPr>
              <a:t>I/O  </a:t>
            </a:r>
            <a:r>
              <a:rPr sz="2400" spc="-5" dirty="0">
                <a:latin typeface="Arial"/>
                <a:cs typeface="Arial"/>
              </a:rPr>
              <a:t>model, which </a:t>
            </a:r>
            <a:r>
              <a:rPr sz="2400" dirty="0">
                <a:latin typeface="Arial"/>
                <a:cs typeface="Arial"/>
              </a:rPr>
              <a:t>makes </a:t>
            </a:r>
            <a:r>
              <a:rPr sz="2400" spc="-5" dirty="0">
                <a:latin typeface="Arial"/>
                <a:cs typeface="Arial"/>
              </a:rPr>
              <a:t>it lightweight. </a:t>
            </a:r>
            <a:r>
              <a:rPr sz="2400" dirty="0">
                <a:solidFill>
                  <a:srgbClr val="5FA225"/>
                </a:solidFill>
                <a:latin typeface="Arial"/>
                <a:cs typeface="Arial"/>
              </a:rPr>
              <a:t>(from  </a:t>
            </a:r>
            <a:r>
              <a:rPr sz="2400" spc="-5" dirty="0">
                <a:solidFill>
                  <a:srgbClr val="5FA225"/>
                </a:solidFill>
                <a:latin typeface="Arial"/>
                <a:cs typeface="Arial"/>
              </a:rPr>
              <a:t>nodejs.org!)</a:t>
            </a:r>
            <a:endParaRPr sz="2400">
              <a:latin typeface="Arial"/>
              <a:cs typeface="Arial"/>
            </a:endParaRPr>
          </a:p>
          <a:p>
            <a:pPr marL="286385" marR="732790" indent="-27432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makes use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b="1" spc="-5" dirty="0">
                <a:latin typeface="Arial"/>
                <a:cs typeface="Arial"/>
              </a:rPr>
              <a:t>event-loops </a:t>
            </a:r>
            <a:r>
              <a:rPr sz="2400" dirty="0">
                <a:latin typeface="Arial"/>
                <a:cs typeface="Arial"/>
              </a:rPr>
              <a:t>via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JavaScript’s  </a:t>
            </a:r>
            <a:r>
              <a:rPr sz="2400" b="1" spc="-5" dirty="0">
                <a:latin typeface="Arial"/>
                <a:cs typeface="Arial"/>
              </a:rPr>
              <a:t>callback </a:t>
            </a:r>
            <a:r>
              <a:rPr sz="2400" spc="-5" dirty="0">
                <a:latin typeface="Arial"/>
                <a:cs typeface="Arial"/>
              </a:rPr>
              <a:t>functionality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implement </a:t>
            </a:r>
            <a:r>
              <a:rPr sz="2400" dirty="0">
                <a:latin typeface="Arial"/>
                <a:cs typeface="Arial"/>
              </a:rPr>
              <a:t>the non-  </a:t>
            </a:r>
            <a:r>
              <a:rPr sz="2400" spc="-5" dirty="0">
                <a:latin typeface="Arial"/>
                <a:cs typeface="Arial"/>
              </a:rPr>
              <a:t>blocking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I/O.</a:t>
            </a:r>
            <a:endParaRPr sz="2400">
              <a:latin typeface="Arial"/>
              <a:cs typeface="Arial"/>
            </a:endParaRPr>
          </a:p>
          <a:p>
            <a:pPr marL="286385" marR="19050" indent="-274320">
              <a:lnSpc>
                <a:spcPct val="100000"/>
              </a:lnSpc>
              <a:spcBef>
                <a:spcPts val="605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Programs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Node.js are </a:t>
            </a:r>
            <a:r>
              <a:rPr sz="2400" dirty="0">
                <a:latin typeface="Arial"/>
                <a:cs typeface="Arial"/>
              </a:rPr>
              <a:t>written </a:t>
            </a:r>
            <a:r>
              <a:rPr sz="2400" spc="-5" dirty="0">
                <a:latin typeface="Arial"/>
                <a:cs typeface="Arial"/>
              </a:rPr>
              <a:t>in JavaScript </a:t>
            </a:r>
            <a:r>
              <a:rPr sz="2400" dirty="0">
                <a:latin typeface="Arial"/>
                <a:cs typeface="Arial"/>
              </a:rPr>
              <a:t>but  not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same JavaScript we are use </a:t>
            </a:r>
            <a:r>
              <a:rPr sz="2400" dirty="0">
                <a:latin typeface="Arial"/>
                <a:cs typeface="Arial"/>
              </a:rPr>
              <a:t>to. </a:t>
            </a:r>
            <a:r>
              <a:rPr sz="2400" spc="-5" dirty="0">
                <a:latin typeface="Arial"/>
                <a:cs typeface="Arial"/>
              </a:rPr>
              <a:t>There is  no </a:t>
            </a:r>
            <a:r>
              <a:rPr sz="2400" dirty="0">
                <a:latin typeface="Arial"/>
                <a:cs typeface="Arial"/>
              </a:rPr>
              <a:t>DOM </a:t>
            </a:r>
            <a:r>
              <a:rPr sz="2400" spc="-5" dirty="0">
                <a:latin typeface="Arial"/>
                <a:cs typeface="Arial"/>
              </a:rPr>
              <a:t>implementation provided by Node.js, </a:t>
            </a:r>
            <a:r>
              <a:rPr sz="2400" dirty="0">
                <a:latin typeface="Arial"/>
                <a:cs typeface="Arial"/>
              </a:rPr>
              <a:t>i.e.  </a:t>
            </a:r>
            <a:r>
              <a:rPr sz="2400" spc="-5" dirty="0">
                <a:latin typeface="Arial"/>
                <a:cs typeface="Arial"/>
              </a:rPr>
              <a:t>you </a:t>
            </a:r>
            <a:r>
              <a:rPr sz="2400" b="1" spc="-5" dirty="0">
                <a:latin typeface="Arial"/>
                <a:cs typeface="Arial"/>
              </a:rPr>
              <a:t>can </a:t>
            </a:r>
            <a:r>
              <a:rPr sz="2400" b="1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do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this:</a:t>
            </a:r>
            <a:endParaRPr sz="24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385"/>
              </a:spcBef>
            </a:pPr>
            <a:r>
              <a:rPr sz="1800" spc="145" dirty="0">
                <a:solidFill>
                  <a:srgbClr val="585858"/>
                </a:solidFill>
                <a:latin typeface="Arial"/>
                <a:cs typeface="Arial"/>
              </a:rPr>
              <a:t>var </a:t>
            </a:r>
            <a:r>
              <a:rPr sz="1800" spc="65" dirty="0">
                <a:solidFill>
                  <a:srgbClr val="585858"/>
                </a:solidFill>
                <a:latin typeface="Arial"/>
                <a:cs typeface="Arial"/>
              </a:rPr>
              <a:t>element </a:t>
            </a:r>
            <a:r>
              <a:rPr sz="1800" spc="-65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1800" spc="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30" dirty="0">
                <a:solidFill>
                  <a:srgbClr val="585858"/>
                </a:solidFill>
                <a:latin typeface="Arial"/>
                <a:cs typeface="Arial"/>
              </a:rPr>
              <a:t>document.getElementById(‚elementId‛);</a:t>
            </a:r>
            <a:endParaRPr sz="1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5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Everything inside Node.js runs in a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single-thread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34162"/>
            <a:ext cx="65525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EX</a:t>
            </a:r>
            <a:r>
              <a:rPr spc="-5" dirty="0" smtClean="0"/>
              <a:t>AMPL</a:t>
            </a:r>
            <a:r>
              <a:rPr lang="en-US" spc="-5" dirty="0" smtClean="0"/>
              <a:t>E-1</a:t>
            </a:r>
            <a:r>
              <a:rPr sz="3000" spc="-5" dirty="0" smtClean="0"/>
              <a:t>: </a:t>
            </a:r>
            <a:r>
              <a:rPr lang="en-US" spc="-5" dirty="0" smtClean="0"/>
              <a:t>GE</a:t>
            </a:r>
            <a:r>
              <a:rPr spc="-5" dirty="0" smtClean="0"/>
              <a:t>TTING </a:t>
            </a:r>
            <a:r>
              <a:rPr lang="en-US" spc="-40" dirty="0" smtClean="0"/>
              <a:t>ST</a:t>
            </a:r>
            <a:r>
              <a:rPr spc="-40" dirty="0" smtClean="0"/>
              <a:t>ARTED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9200"/>
            <a:ext cx="7183120" cy="525462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1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Install/build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Node.js.</a:t>
            </a:r>
            <a:endParaRPr sz="2400" dirty="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445"/>
              </a:spcBef>
              <a:tabLst>
                <a:tab pos="652780" algn="l"/>
                <a:tab pos="1527810" algn="l"/>
                <a:tab pos="2696845" algn="l"/>
                <a:tab pos="4156710" algn="l"/>
                <a:tab pos="4596130" algn="l"/>
              </a:tabLst>
            </a:pPr>
            <a:r>
              <a:rPr sz="1650" spc="-409" dirty="0">
                <a:solidFill>
                  <a:srgbClr val="7ED13A"/>
                </a:solidFill>
                <a:latin typeface="Arial"/>
                <a:cs typeface="Arial"/>
              </a:rPr>
              <a:t>	</a:t>
            </a:r>
            <a:r>
              <a:rPr sz="2100" spc="170" dirty="0">
                <a:solidFill>
                  <a:srgbClr val="5FA225"/>
                </a:solidFill>
                <a:latin typeface="Arial"/>
                <a:cs typeface="Arial"/>
              </a:rPr>
              <a:t>(Yes!	</a:t>
            </a:r>
            <a:r>
              <a:rPr sz="2100" spc="-70" dirty="0">
                <a:solidFill>
                  <a:srgbClr val="5FA225"/>
                </a:solidFill>
                <a:latin typeface="Arial"/>
                <a:cs typeface="Arial"/>
              </a:rPr>
              <a:t>Windows	</a:t>
            </a:r>
            <a:r>
              <a:rPr sz="2100" spc="345" dirty="0">
                <a:solidFill>
                  <a:srgbClr val="5FA225"/>
                </a:solidFill>
                <a:latin typeface="Arial"/>
                <a:cs typeface="Arial"/>
              </a:rPr>
              <a:t>installer	</a:t>
            </a:r>
            <a:r>
              <a:rPr sz="2100" spc="395" dirty="0">
                <a:solidFill>
                  <a:srgbClr val="5FA225"/>
                </a:solidFill>
                <a:latin typeface="Arial"/>
                <a:cs typeface="Arial"/>
              </a:rPr>
              <a:t>is	</a:t>
            </a:r>
            <a:r>
              <a:rPr sz="2100" spc="280" dirty="0">
                <a:solidFill>
                  <a:srgbClr val="5FA225"/>
                </a:solidFill>
                <a:latin typeface="Arial"/>
                <a:cs typeface="Arial"/>
              </a:rPr>
              <a:t>available!)</a:t>
            </a:r>
            <a:endParaRPr sz="2100" dirty="0">
              <a:latin typeface="Arial"/>
              <a:cs typeface="Arial"/>
            </a:endParaRPr>
          </a:p>
          <a:p>
            <a:pPr marL="286385" marR="1366520" indent="-274320">
              <a:lnSpc>
                <a:spcPct val="100000"/>
              </a:lnSpc>
              <a:spcBef>
                <a:spcPts val="66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Open your </a:t>
            </a:r>
            <a:r>
              <a:rPr sz="2400" dirty="0">
                <a:latin typeface="Arial"/>
                <a:cs typeface="Arial"/>
              </a:rPr>
              <a:t>favorite </a:t>
            </a:r>
            <a:r>
              <a:rPr sz="2400" spc="-5" dirty="0">
                <a:latin typeface="Arial"/>
                <a:cs typeface="Arial"/>
              </a:rPr>
              <a:t>editor and </a:t>
            </a:r>
            <a:r>
              <a:rPr sz="2400" dirty="0">
                <a:latin typeface="Arial"/>
                <a:cs typeface="Arial"/>
              </a:rPr>
              <a:t>start </a:t>
            </a:r>
            <a:r>
              <a:rPr sz="2400" spc="-5" dirty="0">
                <a:latin typeface="Arial"/>
                <a:cs typeface="Arial"/>
              </a:rPr>
              <a:t>typing  JavaScript.</a:t>
            </a:r>
            <a:endParaRPr sz="2400" dirty="0">
              <a:latin typeface="Arial"/>
              <a:cs typeface="Arial"/>
            </a:endParaRPr>
          </a:p>
          <a:p>
            <a:pPr marL="286385" marR="295275" indent="-27432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When you are done, open cmd/terminal and </a:t>
            </a:r>
            <a:r>
              <a:rPr sz="2400" dirty="0">
                <a:latin typeface="Arial"/>
                <a:cs typeface="Arial"/>
              </a:rPr>
              <a:t>type  this:</a:t>
            </a:r>
          </a:p>
          <a:p>
            <a:pPr marL="927100">
              <a:lnSpc>
                <a:spcPct val="100000"/>
              </a:lnSpc>
              <a:spcBef>
                <a:spcPts val="530"/>
              </a:spcBef>
              <a:tabLst>
                <a:tab pos="1934210" algn="l"/>
              </a:tabLst>
            </a:pPr>
            <a:r>
              <a:rPr sz="2400" spc="145" dirty="0">
                <a:solidFill>
                  <a:srgbClr val="585858"/>
                </a:solidFill>
                <a:latin typeface="Arial"/>
                <a:cs typeface="Arial"/>
              </a:rPr>
              <a:t>‘node	</a:t>
            </a:r>
            <a:r>
              <a:rPr sz="2400" spc="65" dirty="0">
                <a:solidFill>
                  <a:srgbClr val="585858"/>
                </a:solidFill>
                <a:latin typeface="Arial"/>
                <a:cs typeface="Arial"/>
              </a:rPr>
              <a:t>YOUR_FILE.js’</a:t>
            </a:r>
            <a:endParaRPr sz="24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15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Here 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simple </a:t>
            </a:r>
            <a:r>
              <a:rPr sz="2400" spc="-10" dirty="0">
                <a:latin typeface="Arial"/>
                <a:cs typeface="Arial"/>
              </a:rPr>
              <a:t>example, </a:t>
            </a:r>
            <a:r>
              <a:rPr sz="2400" spc="-5" dirty="0">
                <a:latin typeface="Arial"/>
                <a:cs typeface="Arial"/>
              </a:rPr>
              <a:t>which prints </a:t>
            </a:r>
            <a:r>
              <a:rPr sz="2400" dirty="0">
                <a:latin typeface="Arial"/>
                <a:cs typeface="Arial"/>
              </a:rPr>
              <a:t>‘</a:t>
            </a:r>
            <a:r>
              <a:rPr sz="2400" i="1" dirty="0">
                <a:latin typeface="Arial"/>
                <a:cs typeface="Arial"/>
              </a:rPr>
              <a:t>hello</a:t>
            </a:r>
            <a:r>
              <a:rPr sz="2400" i="1" spc="9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world</a:t>
            </a:r>
            <a:r>
              <a:rPr sz="2400" spc="-5" dirty="0">
                <a:latin typeface="Arial"/>
                <a:cs typeface="Arial"/>
              </a:rPr>
              <a:t>’</a:t>
            </a:r>
            <a:endParaRPr sz="2400" dirty="0">
              <a:latin typeface="Arial"/>
              <a:cs typeface="Arial"/>
            </a:endParaRPr>
          </a:p>
          <a:p>
            <a:pPr marL="744220" marR="3669665">
              <a:lnSpc>
                <a:spcPct val="120000"/>
              </a:lnSpc>
              <a:spcBef>
                <a:spcPts val="10"/>
              </a:spcBef>
            </a:pPr>
            <a:r>
              <a:rPr sz="1800" spc="45" dirty="0">
                <a:solidFill>
                  <a:srgbClr val="585858"/>
                </a:solidFill>
                <a:latin typeface="Arial"/>
                <a:cs typeface="Arial"/>
              </a:rPr>
              <a:t>var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sys </a:t>
            </a:r>
            <a:r>
              <a:rPr sz="1800" spc="-65" dirty="0">
                <a:solidFill>
                  <a:srgbClr val="585858"/>
                </a:solidFill>
                <a:latin typeface="Arial"/>
                <a:cs typeface="Arial"/>
              </a:rPr>
              <a:t>= </a:t>
            </a:r>
            <a:r>
              <a:rPr sz="1800" spc="120" dirty="0">
                <a:solidFill>
                  <a:srgbClr val="585858"/>
                </a:solidFill>
                <a:latin typeface="Arial"/>
                <a:cs typeface="Arial"/>
              </a:rPr>
              <a:t>require(‚sys‛);  </a:t>
            </a:r>
            <a:r>
              <a:rPr sz="1800" spc="35" dirty="0">
                <a:solidFill>
                  <a:srgbClr val="585858"/>
                </a:solidFill>
                <a:latin typeface="Arial"/>
                <a:cs typeface="Arial"/>
              </a:rPr>
              <a:t>setTimeout(function(){  </a:t>
            </a:r>
            <a:r>
              <a:rPr sz="1800" spc="75" dirty="0">
                <a:solidFill>
                  <a:srgbClr val="585858"/>
                </a:solidFill>
                <a:latin typeface="Arial"/>
                <a:cs typeface="Arial"/>
              </a:rPr>
              <a:t>sys.puts(‚world‛);},3000);  </a:t>
            </a:r>
            <a:r>
              <a:rPr sz="1800" spc="120" dirty="0">
                <a:solidFill>
                  <a:srgbClr val="585858"/>
                </a:solidFill>
                <a:latin typeface="Arial"/>
                <a:cs typeface="Arial"/>
              </a:rPr>
              <a:t>sys.puts(‚hello‛);</a:t>
            </a:r>
            <a:endParaRPr sz="1800" dirty="0">
              <a:latin typeface="Arial"/>
              <a:cs typeface="Arial"/>
            </a:endParaRPr>
          </a:p>
          <a:p>
            <a:pPr marL="927100" marR="245745" indent="-182880">
              <a:lnSpc>
                <a:spcPct val="100000"/>
              </a:lnSpc>
              <a:spcBef>
                <a:spcPts val="430"/>
              </a:spcBef>
            </a:pPr>
            <a:r>
              <a:rPr sz="1800" spc="390" dirty="0">
                <a:solidFill>
                  <a:srgbClr val="5FA225"/>
                </a:solidFill>
                <a:latin typeface="Arial"/>
                <a:cs typeface="Arial"/>
              </a:rPr>
              <a:t>//it </a:t>
            </a:r>
            <a:r>
              <a:rPr sz="1800" spc="120" dirty="0">
                <a:solidFill>
                  <a:srgbClr val="5FA225"/>
                </a:solidFill>
                <a:latin typeface="Arial"/>
                <a:cs typeface="Arial"/>
              </a:rPr>
              <a:t>prints </a:t>
            </a:r>
            <a:r>
              <a:rPr sz="1800" spc="195" dirty="0">
                <a:solidFill>
                  <a:srgbClr val="5FA225"/>
                </a:solidFill>
                <a:latin typeface="Arial"/>
                <a:cs typeface="Arial"/>
              </a:rPr>
              <a:t>‘hello’ </a:t>
            </a:r>
            <a:r>
              <a:rPr sz="1800" spc="275" dirty="0">
                <a:solidFill>
                  <a:srgbClr val="5FA225"/>
                </a:solidFill>
                <a:latin typeface="Arial"/>
                <a:cs typeface="Arial"/>
              </a:rPr>
              <a:t>first </a:t>
            </a:r>
            <a:r>
              <a:rPr sz="1800" spc="-125" dirty="0">
                <a:solidFill>
                  <a:srgbClr val="5FA225"/>
                </a:solidFill>
                <a:latin typeface="Arial"/>
                <a:cs typeface="Arial"/>
              </a:rPr>
              <a:t>and </a:t>
            </a:r>
            <a:r>
              <a:rPr sz="1800" spc="35" dirty="0">
                <a:solidFill>
                  <a:srgbClr val="5FA225"/>
                </a:solidFill>
                <a:latin typeface="Arial"/>
                <a:cs typeface="Arial"/>
              </a:rPr>
              <a:t>waits </a:t>
            </a:r>
            <a:r>
              <a:rPr sz="1800" spc="175" dirty="0">
                <a:solidFill>
                  <a:srgbClr val="5FA225"/>
                </a:solidFill>
                <a:latin typeface="Arial"/>
                <a:cs typeface="Arial"/>
              </a:rPr>
              <a:t>for </a:t>
            </a:r>
            <a:r>
              <a:rPr sz="1800" spc="-15" dirty="0">
                <a:solidFill>
                  <a:srgbClr val="5FA225"/>
                </a:solidFill>
                <a:latin typeface="Arial"/>
                <a:cs typeface="Arial"/>
              </a:rPr>
              <a:t>3 </a:t>
            </a:r>
            <a:r>
              <a:rPr sz="1800" spc="-110" dirty="0">
                <a:solidFill>
                  <a:srgbClr val="5FA225"/>
                </a:solidFill>
                <a:latin typeface="Arial"/>
                <a:cs typeface="Arial"/>
              </a:rPr>
              <a:t>seconds </a:t>
            </a:r>
            <a:r>
              <a:rPr sz="1800" spc="-125" dirty="0">
                <a:solidFill>
                  <a:srgbClr val="5FA225"/>
                </a:solidFill>
                <a:latin typeface="Arial"/>
                <a:cs typeface="Arial"/>
              </a:rPr>
              <a:t>and </a:t>
            </a:r>
            <a:r>
              <a:rPr sz="1800" spc="-10" dirty="0">
                <a:solidFill>
                  <a:srgbClr val="5FA225"/>
                </a:solidFill>
                <a:latin typeface="Arial"/>
                <a:cs typeface="Arial"/>
              </a:rPr>
              <a:t>then  </a:t>
            </a:r>
            <a:r>
              <a:rPr sz="1800" spc="114" dirty="0">
                <a:solidFill>
                  <a:srgbClr val="5FA225"/>
                </a:solidFill>
                <a:latin typeface="Arial"/>
                <a:cs typeface="Arial"/>
              </a:rPr>
              <a:t>prints</a:t>
            </a:r>
            <a:r>
              <a:rPr sz="1800" spc="220" dirty="0">
                <a:solidFill>
                  <a:srgbClr val="5FA225"/>
                </a:solidFill>
                <a:latin typeface="Arial"/>
                <a:cs typeface="Arial"/>
              </a:rPr>
              <a:t> </a:t>
            </a:r>
            <a:r>
              <a:rPr sz="1800" spc="120" dirty="0">
                <a:solidFill>
                  <a:srgbClr val="5FA225"/>
                </a:solidFill>
                <a:latin typeface="Arial"/>
                <a:cs typeface="Arial"/>
              </a:rPr>
              <a:t>‘world’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81000"/>
            <a:ext cx="48063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5" dirty="0" smtClean="0"/>
              <a:t>EV</a:t>
            </a:r>
            <a:r>
              <a:rPr spc="-15" dirty="0" smtClean="0"/>
              <a:t>ENT</a:t>
            </a:r>
            <a:r>
              <a:rPr sz="3000" spc="-15" dirty="0" smtClean="0"/>
              <a:t>-</a:t>
            </a:r>
            <a:r>
              <a:rPr spc="-15" dirty="0" smtClean="0"/>
              <a:t>LOOPS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914400"/>
            <a:ext cx="80606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Event-loops are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core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event-driven</a:t>
            </a:r>
            <a:endParaRPr sz="2400" dirty="0">
              <a:latin typeface="Arial"/>
              <a:cs typeface="Arial"/>
            </a:endParaRPr>
          </a:p>
          <a:p>
            <a:pPr marL="286385" marR="508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programming, almost all </a:t>
            </a:r>
            <a:r>
              <a:rPr sz="2400" dirty="0">
                <a:latin typeface="Arial"/>
                <a:cs typeface="Arial"/>
              </a:rPr>
              <a:t>the UI </a:t>
            </a:r>
            <a:r>
              <a:rPr sz="2400" spc="-5" dirty="0">
                <a:latin typeface="Arial"/>
                <a:cs typeface="Arial"/>
              </a:rPr>
              <a:t>programs use event-loops  </a:t>
            </a:r>
            <a:r>
              <a:rPr sz="2400" dirty="0">
                <a:latin typeface="Arial"/>
                <a:cs typeface="Arial"/>
              </a:rPr>
              <a:t>to track the </a:t>
            </a:r>
            <a:r>
              <a:rPr sz="2400" spc="-5" dirty="0">
                <a:latin typeface="Arial"/>
                <a:cs typeface="Arial"/>
              </a:rPr>
              <a:t>user event,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example: Clicks,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Ajax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2872" y="2406109"/>
            <a:ext cx="96710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sts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8432" y="2536622"/>
            <a:ext cx="1600200" cy="457200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1600199" y="0"/>
                </a:moveTo>
                <a:lnTo>
                  <a:pt x="0" y="0"/>
                </a:lnTo>
                <a:lnTo>
                  <a:pt x="0" y="457200"/>
                </a:lnTo>
                <a:lnTo>
                  <a:pt x="1600199" y="457200"/>
                </a:lnTo>
                <a:lnTo>
                  <a:pt x="1600199" y="0"/>
                </a:lnTo>
                <a:close/>
              </a:path>
            </a:pathLst>
          </a:custGeom>
          <a:solidFill>
            <a:srgbClr val="7ED1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78432" y="2514600"/>
            <a:ext cx="1600200" cy="457200"/>
          </a:xfrm>
          <a:prstGeom prst="rect">
            <a:avLst/>
          </a:prstGeom>
          <a:ln w="25400">
            <a:solidFill>
              <a:srgbClr val="5C9929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508000">
              <a:lnSpc>
                <a:spcPct val="100000"/>
              </a:lnSpc>
              <a:spcBef>
                <a:spcPts val="675"/>
              </a:spcBef>
            </a:pPr>
            <a:r>
              <a:rPr sz="1800" spc="-5" dirty="0">
                <a:latin typeface="Arial"/>
                <a:cs typeface="Arial"/>
              </a:rPr>
              <a:t>Client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26082" y="3146222"/>
            <a:ext cx="114300" cy="548640"/>
          </a:xfrm>
          <a:custGeom>
            <a:avLst/>
            <a:gdLst/>
            <a:ahLst/>
            <a:cxnLst/>
            <a:rect l="l" t="t" r="r" b="b"/>
            <a:pathLst>
              <a:path w="114300" h="548639">
                <a:moveTo>
                  <a:pt x="12445" y="437769"/>
                </a:moveTo>
                <a:lnTo>
                  <a:pt x="7112" y="440817"/>
                </a:lnTo>
                <a:lnTo>
                  <a:pt x="1778" y="443992"/>
                </a:lnTo>
                <a:lnTo>
                  <a:pt x="0" y="450723"/>
                </a:lnTo>
                <a:lnTo>
                  <a:pt x="3048" y="456056"/>
                </a:lnTo>
                <a:lnTo>
                  <a:pt x="57150" y="548639"/>
                </a:lnTo>
                <a:lnTo>
                  <a:pt x="69989" y="526669"/>
                </a:lnTo>
                <a:lnTo>
                  <a:pt x="45974" y="526669"/>
                </a:lnTo>
                <a:lnTo>
                  <a:pt x="45974" y="485375"/>
                </a:lnTo>
                <a:lnTo>
                  <a:pt x="22351" y="444881"/>
                </a:lnTo>
                <a:lnTo>
                  <a:pt x="19176" y="439547"/>
                </a:lnTo>
                <a:lnTo>
                  <a:pt x="12445" y="437769"/>
                </a:lnTo>
                <a:close/>
              </a:path>
              <a:path w="114300" h="548639">
                <a:moveTo>
                  <a:pt x="45974" y="485375"/>
                </a:moveTo>
                <a:lnTo>
                  <a:pt x="45974" y="526669"/>
                </a:lnTo>
                <a:lnTo>
                  <a:pt x="68199" y="526669"/>
                </a:lnTo>
                <a:lnTo>
                  <a:pt x="68199" y="521081"/>
                </a:lnTo>
                <a:lnTo>
                  <a:pt x="47498" y="521081"/>
                </a:lnTo>
                <a:lnTo>
                  <a:pt x="57150" y="504534"/>
                </a:lnTo>
                <a:lnTo>
                  <a:pt x="45974" y="485375"/>
                </a:lnTo>
                <a:close/>
              </a:path>
              <a:path w="114300" h="548639">
                <a:moveTo>
                  <a:pt x="101854" y="437769"/>
                </a:moveTo>
                <a:lnTo>
                  <a:pt x="95123" y="439547"/>
                </a:lnTo>
                <a:lnTo>
                  <a:pt x="91948" y="444881"/>
                </a:lnTo>
                <a:lnTo>
                  <a:pt x="68325" y="485375"/>
                </a:lnTo>
                <a:lnTo>
                  <a:pt x="68199" y="526669"/>
                </a:lnTo>
                <a:lnTo>
                  <a:pt x="69989" y="526669"/>
                </a:lnTo>
                <a:lnTo>
                  <a:pt x="111251" y="456056"/>
                </a:lnTo>
                <a:lnTo>
                  <a:pt x="114300" y="450723"/>
                </a:lnTo>
                <a:lnTo>
                  <a:pt x="112522" y="443992"/>
                </a:lnTo>
                <a:lnTo>
                  <a:pt x="107187" y="440817"/>
                </a:lnTo>
                <a:lnTo>
                  <a:pt x="101854" y="437769"/>
                </a:lnTo>
                <a:close/>
              </a:path>
              <a:path w="114300" h="548639">
                <a:moveTo>
                  <a:pt x="57150" y="504534"/>
                </a:moveTo>
                <a:lnTo>
                  <a:pt x="47498" y="521081"/>
                </a:lnTo>
                <a:lnTo>
                  <a:pt x="66801" y="521081"/>
                </a:lnTo>
                <a:lnTo>
                  <a:pt x="57150" y="504534"/>
                </a:lnTo>
                <a:close/>
              </a:path>
              <a:path w="114300" h="548639">
                <a:moveTo>
                  <a:pt x="68199" y="485593"/>
                </a:moveTo>
                <a:lnTo>
                  <a:pt x="57150" y="504534"/>
                </a:lnTo>
                <a:lnTo>
                  <a:pt x="66801" y="521081"/>
                </a:lnTo>
                <a:lnTo>
                  <a:pt x="68199" y="521081"/>
                </a:lnTo>
                <a:lnTo>
                  <a:pt x="68199" y="485593"/>
                </a:lnTo>
                <a:close/>
              </a:path>
              <a:path w="114300" h="548639">
                <a:moveTo>
                  <a:pt x="68199" y="0"/>
                </a:moveTo>
                <a:lnTo>
                  <a:pt x="45974" y="0"/>
                </a:lnTo>
                <a:lnTo>
                  <a:pt x="46100" y="485593"/>
                </a:lnTo>
                <a:lnTo>
                  <a:pt x="57150" y="504534"/>
                </a:lnTo>
                <a:lnTo>
                  <a:pt x="68199" y="485593"/>
                </a:lnTo>
                <a:lnTo>
                  <a:pt x="68199" y="0"/>
                </a:lnTo>
                <a:close/>
              </a:path>
            </a:pathLst>
          </a:custGeom>
          <a:solidFill>
            <a:srgbClr val="69D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54682" y="3146222"/>
            <a:ext cx="114300" cy="548640"/>
          </a:xfrm>
          <a:custGeom>
            <a:avLst/>
            <a:gdLst/>
            <a:ahLst/>
            <a:cxnLst/>
            <a:rect l="l" t="t" r="r" b="b"/>
            <a:pathLst>
              <a:path w="114300" h="548639">
                <a:moveTo>
                  <a:pt x="12445" y="437769"/>
                </a:moveTo>
                <a:lnTo>
                  <a:pt x="7112" y="440817"/>
                </a:lnTo>
                <a:lnTo>
                  <a:pt x="1778" y="443992"/>
                </a:lnTo>
                <a:lnTo>
                  <a:pt x="0" y="450723"/>
                </a:lnTo>
                <a:lnTo>
                  <a:pt x="3048" y="456056"/>
                </a:lnTo>
                <a:lnTo>
                  <a:pt x="57150" y="548639"/>
                </a:lnTo>
                <a:lnTo>
                  <a:pt x="69989" y="526669"/>
                </a:lnTo>
                <a:lnTo>
                  <a:pt x="45974" y="526669"/>
                </a:lnTo>
                <a:lnTo>
                  <a:pt x="45974" y="485375"/>
                </a:lnTo>
                <a:lnTo>
                  <a:pt x="22351" y="444881"/>
                </a:lnTo>
                <a:lnTo>
                  <a:pt x="19176" y="439547"/>
                </a:lnTo>
                <a:lnTo>
                  <a:pt x="12445" y="437769"/>
                </a:lnTo>
                <a:close/>
              </a:path>
              <a:path w="114300" h="548639">
                <a:moveTo>
                  <a:pt x="45974" y="485375"/>
                </a:moveTo>
                <a:lnTo>
                  <a:pt x="45974" y="526669"/>
                </a:lnTo>
                <a:lnTo>
                  <a:pt x="68199" y="526669"/>
                </a:lnTo>
                <a:lnTo>
                  <a:pt x="68199" y="521081"/>
                </a:lnTo>
                <a:lnTo>
                  <a:pt x="47498" y="521081"/>
                </a:lnTo>
                <a:lnTo>
                  <a:pt x="57150" y="504534"/>
                </a:lnTo>
                <a:lnTo>
                  <a:pt x="45974" y="485375"/>
                </a:lnTo>
                <a:close/>
              </a:path>
              <a:path w="114300" h="548639">
                <a:moveTo>
                  <a:pt x="101854" y="437769"/>
                </a:moveTo>
                <a:lnTo>
                  <a:pt x="95123" y="439547"/>
                </a:lnTo>
                <a:lnTo>
                  <a:pt x="91948" y="444881"/>
                </a:lnTo>
                <a:lnTo>
                  <a:pt x="68325" y="485375"/>
                </a:lnTo>
                <a:lnTo>
                  <a:pt x="68199" y="526669"/>
                </a:lnTo>
                <a:lnTo>
                  <a:pt x="69989" y="526669"/>
                </a:lnTo>
                <a:lnTo>
                  <a:pt x="111251" y="456056"/>
                </a:lnTo>
                <a:lnTo>
                  <a:pt x="114300" y="450723"/>
                </a:lnTo>
                <a:lnTo>
                  <a:pt x="112522" y="443992"/>
                </a:lnTo>
                <a:lnTo>
                  <a:pt x="107187" y="440817"/>
                </a:lnTo>
                <a:lnTo>
                  <a:pt x="101854" y="437769"/>
                </a:lnTo>
                <a:close/>
              </a:path>
              <a:path w="114300" h="548639">
                <a:moveTo>
                  <a:pt x="57150" y="504534"/>
                </a:moveTo>
                <a:lnTo>
                  <a:pt x="47498" y="521081"/>
                </a:lnTo>
                <a:lnTo>
                  <a:pt x="66801" y="521081"/>
                </a:lnTo>
                <a:lnTo>
                  <a:pt x="57150" y="504534"/>
                </a:lnTo>
                <a:close/>
              </a:path>
              <a:path w="114300" h="548639">
                <a:moveTo>
                  <a:pt x="68199" y="485593"/>
                </a:moveTo>
                <a:lnTo>
                  <a:pt x="57150" y="504534"/>
                </a:lnTo>
                <a:lnTo>
                  <a:pt x="66801" y="521081"/>
                </a:lnTo>
                <a:lnTo>
                  <a:pt x="68199" y="521081"/>
                </a:lnTo>
                <a:lnTo>
                  <a:pt x="68199" y="485593"/>
                </a:lnTo>
                <a:close/>
              </a:path>
              <a:path w="114300" h="548639">
                <a:moveTo>
                  <a:pt x="68199" y="0"/>
                </a:moveTo>
                <a:lnTo>
                  <a:pt x="45974" y="0"/>
                </a:lnTo>
                <a:lnTo>
                  <a:pt x="46100" y="485593"/>
                </a:lnTo>
                <a:lnTo>
                  <a:pt x="57150" y="504534"/>
                </a:lnTo>
                <a:lnTo>
                  <a:pt x="68199" y="485593"/>
                </a:lnTo>
                <a:lnTo>
                  <a:pt x="68199" y="0"/>
                </a:lnTo>
                <a:close/>
              </a:path>
            </a:pathLst>
          </a:custGeom>
          <a:solidFill>
            <a:srgbClr val="69D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3316" y="3906570"/>
            <a:ext cx="1397000" cy="1384300"/>
          </a:xfrm>
          <a:custGeom>
            <a:avLst/>
            <a:gdLst/>
            <a:ahLst/>
            <a:cxnLst/>
            <a:rect l="l" t="t" r="r" b="b"/>
            <a:pathLst>
              <a:path w="1397000" h="1384300">
                <a:moveTo>
                  <a:pt x="604901" y="1358900"/>
                </a:moveTo>
                <a:lnTo>
                  <a:pt x="503808" y="1358900"/>
                </a:lnTo>
                <a:lnTo>
                  <a:pt x="569213" y="1384300"/>
                </a:lnTo>
                <a:lnTo>
                  <a:pt x="802385" y="1384300"/>
                </a:lnTo>
                <a:lnTo>
                  <a:pt x="835406" y="1371600"/>
                </a:lnTo>
                <a:lnTo>
                  <a:pt x="637158" y="1371600"/>
                </a:lnTo>
                <a:lnTo>
                  <a:pt x="604901" y="1358900"/>
                </a:lnTo>
                <a:close/>
              </a:path>
              <a:path w="1397000" h="1384300">
                <a:moveTo>
                  <a:pt x="862710" y="12700"/>
                </a:moveTo>
                <a:lnTo>
                  <a:pt x="697483" y="12700"/>
                </a:lnTo>
                <a:lnTo>
                  <a:pt x="729741" y="25400"/>
                </a:lnTo>
                <a:lnTo>
                  <a:pt x="826261" y="25400"/>
                </a:lnTo>
                <a:lnTo>
                  <a:pt x="889507" y="50800"/>
                </a:lnTo>
                <a:lnTo>
                  <a:pt x="920750" y="50800"/>
                </a:lnTo>
                <a:lnTo>
                  <a:pt x="981582" y="76200"/>
                </a:lnTo>
                <a:lnTo>
                  <a:pt x="1011427" y="101600"/>
                </a:lnTo>
                <a:lnTo>
                  <a:pt x="1068958" y="127000"/>
                </a:lnTo>
                <a:lnTo>
                  <a:pt x="1096645" y="152400"/>
                </a:lnTo>
                <a:lnTo>
                  <a:pt x="1123569" y="165100"/>
                </a:lnTo>
                <a:lnTo>
                  <a:pt x="1149731" y="190500"/>
                </a:lnTo>
                <a:lnTo>
                  <a:pt x="1199007" y="241300"/>
                </a:lnTo>
                <a:lnTo>
                  <a:pt x="1242567" y="292100"/>
                </a:lnTo>
                <a:lnTo>
                  <a:pt x="1279652" y="342900"/>
                </a:lnTo>
                <a:lnTo>
                  <a:pt x="1295908" y="381000"/>
                </a:lnTo>
                <a:lnTo>
                  <a:pt x="1310766" y="406400"/>
                </a:lnTo>
                <a:lnTo>
                  <a:pt x="1323975" y="431800"/>
                </a:lnTo>
                <a:lnTo>
                  <a:pt x="1335658" y="469900"/>
                </a:lnTo>
                <a:lnTo>
                  <a:pt x="1345819" y="495300"/>
                </a:lnTo>
                <a:lnTo>
                  <a:pt x="1354327" y="533400"/>
                </a:lnTo>
                <a:lnTo>
                  <a:pt x="1361439" y="558800"/>
                </a:lnTo>
                <a:lnTo>
                  <a:pt x="1367028" y="596900"/>
                </a:lnTo>
                <a:lnTo>
                  <a:pt x="1370964" y="622300"/>
                </a:lnTo>
                <a:lnTo>
                  <a:pt x="1373378" y="660400"/>
                </a:lnTo>
                <a:lnTo>
                  <a:pt x="1374267" y="685800"/>
                </a:lnTo>
                <a:lnTo>
                  <a:pt x="1373632" y="723900"/>
                </a:lnTo>
                <a:lnTo>
                  <a:pt x="1371345" y="762000"/>
                </a:lnTo>
                <a:lnTo>
                  <a:pt x="1367535" y="787400"/>
                </a:lnTo>
                <a:lnTo>
                  <a:pt x="1362329" y="825500"/>
                </a:lnTo>
                <a:lnTo>
                  <a:pt x="1355470" y="850900"/>
                </a:lnTo>
                <a:lnTo>
                  <a:pt x="1347089" y="889000"/>
                </a:lnTo>
                <a:lnTo>
                  <a:pt x="1337183" y="914400"/>
                </a:lnTo>
                <a:lnTo>
                  <a:pt x="1325626" y="939800"/>
                </a:lnTo>
                <a:lnTo>
                  <a:pt x="1312671" y="977900"/>
                </a:lnTo>
                <a:lnTo>
                  <a:pt x="1298066" y="1003300"/>
                </a:lnTo>
                <a:lnTo>
                  <a:pt x="1281938" y="1028700"/>
                </a:lnTo>
                <a:lnTo>
                  <a:pt x="1264284" y="1066800"/>
                </a:lnTo>
                <a:lnTo>
                  <a:pt x="1245108" y="1092200"/>
                </a:lnTo>
                <a:lnTo>
                  <a:pt x="1202054" y="1143000"/>
                </a:lnTo>
                <a:lnTo>
                  <a:pt x="1153159" y="1193800"/>
                </a:lnTo>
                <a:lnTo>
                  <a:pt x="1100201" y="1231900"/>
                </a:lnTo>
                <a:lnTo>
                  <a:pt x="1072641" y="1257300"/>
                </a:lnTo>
                <a:lnTo>
                  <a:pt x="1044320" y="1270000"/>
                </a:lnTo>
                <a:lnTo>
                  <a:pt x="1015364" y="1295400"/>
                </a:lnTo>
                <a:lnTo>
                  <a:pt x="955547" y="1320800"/>
                </a:lnTo>
                <a:lnTo>
                  <a:pt x="893826" y="1346200"/>
                </a:lnTo>
                <a:lnTo>
                  <a:pt x="862329" y="1346200"/>
                </a:lnTo>
                <a:lnTo>
                  <a:pt x="830579" y="1358900"/>
                </a:lnTo>
                <a:lnTo>
                  <a:pt x="766444" y="1358900"/>
                </a:lnTo>
                <a:lnTo>
                  <a:pt x="734059" y="1371600"/>
                </a:lnTo>
                <a:lnTo>
                  <a:pt x="868298" y="1371600"/>
                </a:lnTo>
                <a:lnTo>
                  <a:pt x="964438" y="1333500"/>
                </a:lnTo>
                <a:lnTo>
                  <a:pt x="995679" y="1320800"/>
                </a:lnTo>
                <a:lnTo>
                  <a:pt x="1056132" y="1295400"/>
                </a:lnTo>
                <a:lnTo>
                  <a:pt x="1085469" y="1270000"/>
                </a:lnTo>
                <a:lnTo>
                  <a:pt x="1113916" y="1257300"/>
                </a:lnTo>
                <a:lnTo>
                  <a:pt x="1168400" y="1206500"/>
                </a:lnTo>
                <a:lnTo>
                  <a:pt x="1218945" y="1155700"/>
                </a:lnTo>
                <a:lnTo>
                  <a:pt x="1263395" y="1104900"/>
                </a:lnTo>
                <a:lnTo>
                  <a:pt x="1301369" y="1041400"/>
                </a:lnTo>
                <a:lnTo>
                  <a:pt x="1318006" y="1016000"/>
                </a:lnTo>
                <a:lnTo>
                  <a:pt x="1333119" y="990600"/>
                </a:lnTo>
                <a:lnTo>
                  <a:pt x="1346453" y="952500"/>
                </a:lnTo>
                <a:lnTo>
                  <a:pt x="1358392" y="927100"/>
                </a:lnTo>
                <a:lnTo>
                  <a:pt x="1368551" y="889000"/>
                </a:lnTo>
                <a:lnTo>
                  <a:pt x="1377187" y="850900"/>
                </a:lnTo>
                <a:lnTo>
                  <a:pt x="1384299" y="825500"/>
                </a:lnTo>
                <a:lnTo>
                  <a:pt x="1389633" y="787400"/>
                </a:lnTo>
                <a:lnTo>
                  <a:pt x="1393570" y="762000"/>
                </a:lnTo>
                <a:lnTo>
                  <a:pt x="1395857" y="723900"/>
                </a:lnTo>
                <a:lnTo>
                  <a:pt x="1396492" y="685800"/>
                </a:lnTo>
                <a:lnTo>
                  <a:pt x="1395475" y="660400"/>
                </a:lnTo>
                <a:lnTo>
                  <a:pt x="1392935" y="622300"/>
                </a:lnTo>
                <a:lnTo>
                  <a:pt x="1388871" y="596900"/>
                </a:lnTo>
                <a:lnTo>
                  <a:pt x="1383157" y="558800"/>
                </a:lnTo>
                <a:lnTo>
                  <a:pt x="1375791" y="520700"/>
                </a:lnTo>
                <a:lnTo>
                  <a:pt x="1366900" y="495300"/>
                </a:lnTo>
                <a:lnTo>
                  <a:pt x="1356359" y="457200"/>
                </a:lnTo>
                <a:lnTo>
                  <a:pt x="1344295" y="431800"/>
                </a:lnTo>
                <a:lnTo>
                  <a:pt x="1330706" y="393700"/>
                </a:lnTo>
                <a:lnTo>
                  <a:pt x="1315339" y="368300"/>
                </a:lnTo>
                <a:lnTo>
                  <a:pt x="1298447" y="342900"/>
                </a:lnTo>
                <a:lnTo>
                  <a:pt x="1280033" y="304800"/>
                </a:lnTo>
                <a:lnTo>
                  <a:pt x="1259966" y="279400"/>
                </a:lnTo>
                <a:lnTo>
                  <a:pt x="1215135" y="228600"/>
                </a:lnTo>
                <a:lnTo>
                  <a:pt x="1164208" y="177800"/>
                </a:lnTo>
                <a:lnTo>
                  <a:pt x="1109345" y="127000"/>
                </a:lnTo>
                <a:lnTo>
                  <a:pt x="1080642" y="114300"/>
                </a:lnTo>
                <a:lnTo>
                  <a:pt x="1051178" y="88900"/>
                </a:lnTo>
                <a:lnTo>
                  <a:pt x="1021207" y="76200"/>
                </a:lnTo>
                <a:lnTo>
                  <a:pt x="927481" y="38100"/>
                </a:lnTo>
                <a:lnTo>
                  <a:pt x="862710" y="12700"/>
                </a:lnTo>
                <a:close/>
              </a:path>
              <a:path w="1397000" h="1384300">
                <a:moveTo>
                  <a:pt x="45926" y="452189"/>
                </a:moveTo>
                <a:lnTo>
                  <a:pt x="40258" y="469900"/>
                </a:lnTo>
                <a:lnTo>
                  <a:pt x="31368" y="495300"/>
                </a:lnTo>
                <a:lnTo>
                  <a:pt x="23748" y="520700"/>
                </a:lnTo>
                <a:lnTo>
                  <a:pt x="17271" y="546100"/>
                </a:lnTo>
                <a:lnTo>
                  <a:pt x="11937" y="584200"/>
                </a:lnTo>
                <a:lnTo>
                  <a:pt x="7873" y="609600"/>
                </a:lnTo>
                <a:lnTo>
                  <a:pt x="4952" y="635000"/>
                </a:lnTo>
                <a:lnTo>
                  <a:pt x="3301" y="660400"/>
                </a:lnTo>
                <a:lnTo>
                  <a:pt x="2666" y="698500"/>
                </a:lnTo>
                <a:lnTo>
                  <a:pt x="3301" y="723900"/>
                </a:lnTo>
                <a:lnTo>
                  <a:pt x="4952" y="749300"/>
                </a:lnTo>
                <a:lnTo>
                  <a:pt x="7873" y="774700"/>
                </a:lnTo>
                <a:lnTo>
                  <a:pt x="11937" y="812800"/>
                </a:lnTo>
                <a:lnTo>
                  <a:pt x="23621" y="863600"/>
                </a:lnTo>
                <a:lnTo>
                  <a:pt x="39750" y="914400"/>
                </a:lnTo>
                <a:lnTo>
                  <a:pt x="49656" y="939800"/>
                </a:lnTo>
                <a:lnTo>
                  <a:pt x="60578" y="977900"/>
                </a:lnTo>
                <a:lnTo>
                  <a:pt x="85725" y="1028700"/>
                </a:lnTo>
                <a:lnTo>
                  <a:pt x="115315" y="1079500"/>
                </a:lnTo>
                <a:lnTo>
                  <a:pt x="131825" y="1092200"/>
                </a:lnTo>
                <a:lnTo>
                  <a:pt x="149478" y="1117600"/>
                </a:lnTo>
                <a:lnTo>
                  <a:pt x="187959" y="1168400"/>
                </a:lnTo>
                <a:lnTo>
                  <a:pt x="234822" y="1219200"/>
                </a:lnTo>
                <a:lnTo>
                  <a:pt x="261873" y="1231900"/>
                </a:lnTo>
                <a:lnTo>
                  <a:pt x="289813" y="1257300"/>
                </a:lnTo>
                <a:lnTo>
                  <a:pt x="318388" y="1282700"/>
                </a:lnTo>
                <a:lnTo>
                  <a:pt x="377951" y="1308100"/>
                </a:lnTo>
                <a:lnTo>
                  <a:pt x="408685" y="1333500"/>
                </a:lnTo>
                <a:lnTo>
                  <a:pt x="471677" y="1358900"/>
                </a:lnTo>
                <a:lnTo>
                  <a:pt x="572769" y="1358900"/>
                </a:lnTo>
                <a:lnTo>
                  <a:pt x="541019" y="1346200"/>
                </a:lnTo>
                <a:lnTo>
                  <a:pt x="509523" y="1346200"/>
                </a:lnTo>
                <a:lnTo>
                  <a:pt x="417448" y="1308100"/>
                </a:lnTo>
                <a:lnTo>
                  <a:pt x="387731" y="1295400"/>
                </a:lnTo>
                <a:lnTo>
                  <a:pt x="358647" y="1270000"/>
                </a:lnTo>
                <a:lnTo>
                  <a:pt x="330200" y="1257300"/>
                </a:lnTo>
                <a:lnTo>
                  <a:pt x="302386" y="1244600"/>
                </a:lnTo>
                <a:lnTo>
                  <a:pt x="275463" y="1219200"/>
                </a:lnTo>
                <a:lnTo>
                  <a:pt x="249300" y="1193800"/>
                </a:lnTo>
                <a:lnTo>
                  <a:pt x="224027" y="1168400"/>
                </a:lnTo>
                <a:lnTo>
                  <a:pt x="203834" y="1155700"/>
                </a:lnTo>
                <a:lnTo>
                  <a:pt x="184657" y="1130300"/>
                </a:lnTo>
                <a:lnTo>
                  <a:pt x="166750" y="1104900"/>
                </a:lnTo>
                <a:lnTo>
                  <a:pt x="149606" y="1079500"/>
                </a:lnTo>
                <a:lnTo>
                  <a:pt x="133731" y="1066800"/>
                </a:lnTo>
                <a:lnTo>
                  <a:pt x="105028" y="1016000"/>
                </a:lnTo>
                <a:lnTo>
                  <a:pt x="80771" y="965200"/>
                </a:lnTo>
                <a:lnTo>
                  <a:pt x="60706" y="914400"/>
                </a:lnTo>
                <a:lnTo>
                  <a:pt x="45084" y="863600"/>
                </a:lnTo>
                <a:lnTo>
                  <a:pt x="38861" y="825500"/>
                </a:lnTo>
                <a:lnTo>
                  <a:pt x="33908" y="800100"/>
                </a:lnTo>
                <a:lnTo>
                  <a:pt x="29971" y="774700"/>
                </a:lnTo>
                <a:lnTo>
                  <a:pt x="27177" y="749300"/>
                </a:lnTo>
                <a:lnTo>
                  <a:pt x="25400" y="723900"/>
                </a:lnTo>
                <a:lnTo>
                  <a:pt x="24891" y="698500"/>
                </a:lnTo>
                <a:lnTo>
                  <a:pt x="25400" y="660400"/>
                </a:lnTo>
                <a:lnTo>
                  <a:pt x="29971" y="609600"/>
                </a:lnTo>
                <a:lnTo>
                  <a:pt x="39115" y="558800"/>
                </a:lnTo>
                <a:lnTo>
                  <a:pt x="45338" y="533400"/>
                </a:lnTo>
                <a:lnTo>
                  <a:pt x="52831" y="495300"/>
                </a:lnTo>
                <a:lnTo>
                  <a:pt x="61467" y="469900"/>
                </a:lnTo>
                <a:lnTo>
                  <a:pt x="65560" y="460905"/>
                </a:lnTo>
                <a:lnTo>
                  <a:pt x="45926" y="452189"/>
                </a:lnTo>
                <a:close/>
              </a:path>
              <a:path w="1397000" h="1384300">
                <a:moveTo>
                  <a:pt x="113688" y="431800"/>
                </a:moveTo>
                <a:lnTo>
                  <a:pt x="52450" y="431800"/>
                </a:lnTo>
                <a:lnTo>
                  <a:pt x="73025" y="444500"/>
                </a:lnTo>
                <a:lnTo>
                  <a:pt x="65560" y="460905"/>
                </a:lnTo>
                <a:lnTo>
                  <a:pt x="114426" y="482600"/>
                </a:lnTo>
                <a:lnTo>
                  <a:pt x="113688" y="431800"/>
                </a:lnTo>
                <a:close/>
              </a:path>
              <a:path w="1397000" h="1384300">
                <a:moveTo>
                  <a:pt x="52450" y="431800"/>
                </a:moveTo>
                <a:lnTo>
                  <a:pt x="45926" y="452189"/>
                </a:lnTo>
                <a:lnTo>
                  <a:pt x="65560" y="460905"/>
                </a:lnTo>
                <a:lnTo>
                  <a:pt x="73025" y="444500"/>
                </a:lnTo>
                <a:lnTo>
                  <a:pt x="52450" y="431800"/>
                </a:lnTo>
                <a:close/>
              </a:path>
              <a:path w="1397000" h="1384300">
                <a:moveTo>
                  <a:pt x="112394" y="342900"/>
                </a:moveTo>
                <a:lnTo>
                  <a:pt x="0" y="431800"/>
                </a:lnTo>
                <a:lnTo>
                  <a:pt x="45926" y="452189"/>
                </a:lnTo>
                <a:lnTo>
                  <a:pt x="52450" y="431800"/>
                </a:lnTo>
                <a:lnTo>
                  <a:pt x="113688" y="431800"/>
                </a:lnTo>
                <a:lnTo>
                  <a:pt x="112394" y="342900"/>
                </a:lnTo>
                <a:close/>
              </a:path>
              <a:path w="1397000" h="1384300">
                <a:moveTo>
                  <a:pt x="697483" y="12700"/>
                </a:moveTo>
                <a:lnTo>
                  <a:pt x="530859" y="12700"/>
                </a:lnTo>
                <a:lnTo>
                  <a:pt x="403478" y="63500"/>
                </a:lnTo>
                <a:lnTo>
                  <a:pt x="343026" y="88900"/>
                </a:lnTo>
                <a:lnTo>
                  <a:pt x="313689" y="114300"/>
                </a:lnTo>
                <a:lnTo>
                  <a:pt x="285114" y="127000"/>
                </a:lnTo>
                <a:lnTo>
                  <a:pt x="257428" y="152400"/>
                </a:lnTo>
                <a:lnTo>
                  <a:pt x="230758" y="177800"/>
                </a:lnTo>
                <a:lnTo>
                  <a:pt x="205231" y="203200"/>
                </a:lnTo>
                <a:lnTo>
                  <a:pt x="220471" y="215900"/>
                </a:lnTo>
                <a:lnTo>
                  <a:pt x="245998" y="190500"/>
                </a:lnTo>
                <a:lnTo>
                  <a:pt x="272033" y="177800"/>
                </a:lnTo>
                <a:lnTo>
                  <a:pt x="298831" y="152400"/>
                </a:lnTo>
                <a:lnTo>
                  <a:pt x="326516" y="127000"/>
                </a:lnTo>
                <a:lnTo>
                  <a:pt x="383794" y="101600"/>
                </a:lnTo>
                <a:lnTo>
                  <a:pt x="413511" y="76200"/>
                </a:lnTo>
                <a:lnTo>
                  <a:pt x="443610" y="63500"/>
                </a:lnTo>
                <a:lnTo>
                  <a:pt x="474217" y="63500"/>
                </a:lnTo>
                <a:lnTo>
                  <a:pt x="536828" y="38100"/>
                </a:lnTo>
                <a:lnTo>
                  <a:pt x="568578" y="38100"/>
                </a:lnTo>
                <a:lnTo>
                  <a:pt x="600456" y="25400"/>
                </a:lnTo>
                <a:lnTo>
                  <a:pt x="664971" y="25400"/>
                </a:lnTo>
                <a:lnTo>
                  <a:pt x="697483" y="12700"/>
                </a:lnTo>
                <a:close/>
              </a:path>
              <a:path w="1397000" h="1384300">
                <a:moveTo>
                  <a:pt x="796797" y="0"/>
                </a:moveTo>
                <a:lnTo>
                  <a:pt x="596772" y="0"/>
                </a:lnTo>
                <a:lnTo>
                  <a:pt x="563752" y="12700"/>
                </a:lnTo>
                <a:lnTo>
                  <a:pt x="829817" y="12700"/>
                </a:lnTo>
                <a:lnTo>
                  <a:pt x="796797" y="0"/>
                </a:lnTo>
                <a:close/>
              </a:path>
            </a:pathLst>
          </a:custGeom>
          <a:solidFill>
            <a:srgbClr val="7ED1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41651" y="4332275"/>
            <a:ext cx="11029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Event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  <a:p>
            <a:pPr marL="2286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(main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thread)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83282" y="3146222"/>
            <a:ext cx="114300" cy="548640"/>
          </a:xfrm>
          <a:custGeom>
            <a:avLst/>
            <a:gdLst/>
            <a:ahLst/>
            <a:cxnLst/>
            <a:rect l="l" t="t" r="r" b="b"/>
            <a:pathLst>
              <a:path w="114300" h="548639">
                <a:moveTo>
                  <a:pt x="12445" y="437769"/>
                </a:moveTo>
                <a:lnTo>
                  <a:pt x="7112" y="440817"/>
                </a:lnTo>
                <a:lnTo>
                  <a:pt x="1778" y="443992"/>
                </a:lnTo>
                <a:lnTo>
                  <a:pt x="0" y="450723"/>
                </a:lnTo>
                <a:lnTo>
                  <a:pt x="3048" y="456056"/>
                </a:lnTo>
                <a:lnTo>
                  <a:pt x="57150" y="548639"/>
                </a:lnTo>
                <a:lnTo>
                  <a:pt x="69989" y="526669"/>
                </a:lnTo>
                <a:lnTo>
                  <a:pt x="45974" y="526669"/>
                </a:lnTo>
                <a:lnTo>
                  <a:pt x="45974" y="485375"/>
                </a:lnTo>
                <a:lnTo>
                  <a:pt x="22351" y="444881"/>
                </a:lnTo>
                <a:lnTo>
                  <a:pt x="19176" y="439547"/>
                </a:lnTo>
                <a:lnTo>
                  <a:pt x="12445" y="437769"/>
                </a:lnTo>
                <a:close/>
              </a:path>
              <a:path w="114300" h="548639">
                <a:moveTo>
                  <a:pt x="45974" y="485375"/>
                </a:moveTo>
                <a:lnTo>
                  <a:pt x="45974" y="526669"/>
                </a:lnTo>
                <a:lnTo>
                  <a:pt x="68199" y="526669"/>
                </a:lnTo>
                <a:lnTo>
                  <a:pt x="68199" y="521081"/>
                </a:lnTo>
                <a:lnTo>
                  <a:pt x="47498" y="521081"/>
                </a:lnTo>
                <a:lnTo>
                  <a:pt x="57150" y="504534"/>
                </a:lnTo>
                <a:lnTo>
                  <a:pt x="45974" y="485375"/>
                </a:lnTo>
                <a:close/>
              </a:path>
              <a:path w="114300" h="548639">
                <a:moveTo>
                  <a:pt x="101854" y="437769"/>
                </a:moveTo>
                <a:lnTo>
                  <a:pt x="95123" y="439547"/>
                </a:lnTo>
                <a:lnTo>
                  <a:pt x="91948" y="444881"/>
                </a:lnTo>
                <a:lnTo>
                  <a:pt x="68325" y="485375"/>
                </a:lnTo>
                <a:lnTo>
                  <a:pt x="68199" y="526669"/>
                </a:lnTo>
                <a:lnTo>
                  <a:pt x="69989" y="526669"/>
                </a:lnTo>
                <a:lnTo>
                  <a:pt x="111251" y="456056"/>
                </a:lnTo>
                <a:lnTo>
                  <a:pt x="114300" y="450723"/>
                </a:lnTo>
                <a:lnTo>
                  <a:pt x="112522" y="443992"/>
                </a:lnTo>
                <a:lnTo>
                  <a:pt x="107187" y="440817"/>
                </a:lnTo>
                <a:lnTo>
                  <a:pt x="101854" y="437769"/>
                </a:lnTo>
                <a:close/>
              </a:path>
              <a:path w="114300" h="548639">
                <a:moveTo>
                  <a:pt x="57150" y="504534"/>
                </a:moveTo>
                <a:lnTo>
                  <a:pt x="47498" y="521081"/>
                </a:lnTo>
                <a:lnTo>
                  <a:pt x="66801" y="521081"/>
                </a:lnTo>
                <a:lnTo>
                  <a:pt x="57150" y="504534"/>
                </a:lnTo>
                <a:close/>
              </a:path>
              <a:path w="114300" h="548639">
                <a:moveTo>
                  <a:pt x="68199" y="485593"/>
                </a:moveTo>
                <a:lnTo>
                  <a:pt x="57150" y="504534"/>
                </a:lnTo>
                <a:lnTo>
                  <a:pt x="66801" y="521081"/>
                </a:lnTo>
                <a:lnTo>
                  <a:pt x="68199" y="521081"/>
                </a:lnTo>
                <a:lnTo>
                  <a:pt x="68199" y="485593"/>
                </a:lnTo>
                <a:close/>
              </a:path>
              <a:path w="114300" h="548639">
                <a:moveTo>
                  <a:pt x="68199" y="0"/>
                </a:moveTo>
                <a:lnTo>
                  <a:pt x="45974" y="0"/>
                </a:lnTo>
                <a:lnTo>
                  <a:pt x="46100" y="485593"/>
                </a:lnTo>
                <a:lnTo>
                  <a:pt x="57150" y="504534"/>
                </a:lnTo>
                <a:lnTo>
                  <a:pt x="68199" y="485593"/>
                </a:lnTo>
                <a:lnTo>
                  <a:pt x="68199" y="0"/>
                </a:lnTo>
                <a:close/>
              </a:path>
            </a:pathLst>
          </a:custGeom>
          <a:solidFill>
            <a:srgbClr val="69D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11882" y="3146222"/>
            <a:ext cx="114300" cy="548640"/>
          </a:xfrm>
          <a:custGeom>
            <a:avLst/>
            <a:gdLst/>
            <a:ahLst/>
            <a:cxnLst/>
            <a:rect l="l" t="t" r="r" b="b"/>
            <a:pathLst>
              <a:path w="114300" h="548639">
                <a:moveTo>
                  <a:pt x="12445" y="437769"/>
                </a:moveTo>
                <a:lnTo>
                  <a:pt x="7112" y="440817"/>
                </a:lnTo>
                <a:lnTo>
                  <a:pt x="1778" y="443992"/>
                </a:lnTo>
                <a:lnTo>
                  <a:pt x="0" y="450723"/>
                </a:lnTo>
                <a:lnTo>
                  <a:pt x="3048" y="456056"/>
                </a:lnTo>
                <a:lnTo>
                  <a:pt x="57150" y="548639"/>
                </a:lnTo>
                <a:lnTo>
                  <a:pt x="69989" y="526669"/>
                </a:lnTo>
                <a:lnTo>
                  <a:pt x="45974" y="526669"/>
                </a:lnTo>
                <a:lnTo>
                  <a:pt x="45974" y="485375"/>
                </a:lnTo>
                <a:lnTo>
                  <a:pt x="22351" y="444881"/>
                </a:lnTo>
                <a:lnTo>
                  <a:pt x="19176" y="439547"/>
                </a:lnTo>
                <a:lnTo>
                  <a:pt x="12445" y="437769"/>
                </a:lnTo>
                <a:close/>
              </a:path>
              <a:path w="114300" h="548639">
                <a:moveTo>
                  <a:pt x="45974" y="485375"/>
                </a:moveTo>
                <a:lnTo>
                  <a:pt x="45974" y="526669"/>
                </a:lnTo>
                <a:lnTo>
                  <a:pt x="68199" y="526669"/>
                </a:lnTo>
                <a:lnTo>
                  <a:pt x="68199" y="521081"/>
                </a:lnTo>
                <a:lnTo>
                  <a:pt x="47498" y="521081"/>
                </a:lnTo>
                <a:lnTo>
                  <a:pt x="57150" y="504534"/>
                </a:lnTo>
                <a:lnTo>
                  <a:pt x="45974" y="485375"/>
                </a:lnTo>
                <a:close/>
              </a:path>
              <a:path w="114300" h="548639">
                <a:moveTo>
                  <a:pt x="101854" y="437769"/>
                </a:moveTo>
                <a:lnTo>
                  <a:pt x="95123" y="439547"/>
                </a:lnTo>
                <a:lnTo>
                  <a:pt x="91948" y="444881"/>
                </a:lnTo>
                <a:lnTo>
                  <a:pt x="68325" y="485375"/>
                </a:lnTo>
                <a:lnTo>
                  <a:pt x="68199" y="526669"/>
                </a:lnTo>
                <a:lnTo>
                  <a:pt x="69989" y="526669"/>
                </a:lnTo>
                <a:lnTo>
                  <a:pt x="111251" y="456056"/>
                </a:lnTo>
                <a:lnTo>
                  <a:pt x="114300" y="450723"/>
                </a:lnTo>
                <a:lnTo>
                  <a:pt x="112522" y="443992"/>
                </a:lnTo>
                <a:lnTo>
                  <a:pt x="107187" y="440817"/>
                </a:lnTo>
                <a:lnTo>
                  <a:pt x="101854" y="437769"/>
                </a:lnTo>
                <a:close/>
              </a:path>
              <a:path w="114300" h="548639">
                <a:moveTo>
                  <a:pt x="57150" y="504534"/>
                </a:moveTo>
                <a:lnTo>
                  <a:pt x="47498" y="521081"/>
                </a:lnTo>
                <a:lnTo>
                  <a:pt x="66801" y="521081"/>
                </a:lnTo>
                <a:lnTo>
                  <a:pt x="57150" y="504534"/>
                </a:lnTo>
                <a:close/>
              </a:path>
              <a:path w="114300" h="548639">
                <a:moveTo>
                  <a:pt x="68199" y="485593"/>
                </a:moveTo>
                <a:lnTo>
                  <a:pt x="57150" y="504534"/>
                </a:lnTo>
                <a:lnTo>
                  <a:pt x="66801" y="521081"/>
                </a:lnTo>
                <a:lnTo>
                  <a:pt x="68199" y="521081"/>
                </a:lnTo>
                <a:lnTo>
                  <a:pt x="68199" y="485593"/>
                </a:lnTo>
                <a:close/>
              </a:path>
              <a:path w="114300" h="548639">
                <a:moveTo>
                  <a:pt x="68199" y="0"/>
                </a:moveTo>
                <a:lnTo>
                  <a:pt x="45974" y="0"/>
                </a:lnTo>
                <a:lnTo>
                  <a:pt x="46100" y="485593"/>
                </a:lnTo>
                <a:lnTo>
                  <a:pt x="57150" y="504534"/>
                </a:lnTo>
                <a:lnTo>
                  <a:pt x="68199" y="485593"/>
                </a:lnTo>
                <a:lnTo>
                  <a:pt x="68199" y="0"/>
                </a:lnTo>
                <a:close/>
              </a:path>
            </a:pathLst>
          </a:custGeom>
          <a:solidFill>
            <a:srgbClr val="69D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40482" y="3146222"/>
            <a:ext cx="114300" cy="548640"/>
          </a:xfrm>
          <a:custGeom>
            <a:avLst/>
            <a:gdLst/>
            <a:ahLst/>
            <a:cxnLst/>
            <a:rect l="l" t="t" r="r" b="b"/>
            <a:pathLst>
              <a:path w="114300" h="548639">
                <a:moveTo>
                  <a:pt x="12445" y="437769"/>
                </a:moveTo>
                <a:lnTo>
                  <a:pt x="7112" y="440817"/>
                </a:lnTo>
                <a:lnTo>
                  <a:pt x="1778" y="443992"/>
                </a:lnTo>
                <a:lnTo>
                  <a:pt x="0" y="450723"/>
                </a:lnTo>
                <a:lnTo>
                  <a:pt x="3048" y="456056"/>
                </a:lnTo>
                <a:lnTo>
                  <a:pt x="57150" y="548639"/>
                </a:lnTo>
                <a:lnTo>
                  <a:pt x="69989" y="526669"/>
                </a:lnTo>
                <a:lnTo>
                  <a:pt x="45974" y="526669"/>
                </a:lnTo>
                <a:lnTo>
                  <a:pt x="45974" y="485375"/>
                </a:lnTo>
                <a:lnTo>
                  <a:pt x="22351" y="444881"/>
                </a:lnTo>
                <a:lnTo>
                  <a:pt x="19176" y="439547"/>
                </a:lnTo>
                <a:lnTo>
                  <a:pt x="12445" y="437769"/>
                </a:lnTo>
                <a:close/>
              </a:path>
              <a:path w="114300" h="548639">
                <a:moveTo>
                  <a:pt x="45974" y="485375"/>
                </a:moveTo>
                <a:lnTo>
                  <a:pt x="45974" y="526669"/>
                </a:lnTo>
                <a:lnTo>
                  <a:pt x="68199" y="526669"/>
                </a:lnTo>
                <a:lnTo>
                  <a:pt x="68199" y="521081"/>
                </a:lnTo>
                <a:lnTo>
                  <a:pt x="47498" y="521081"/>
                </a:lnTo>
                <a:lnTo>
                  <a:pt x="57150" y="504534"/>
                </a:lnTo>
                <a:lnTo>
                  <a:pt x="45974" y="485375"/>
                </a:lnTo>
                <a:close/>
              </a:path>
              <a:path w="114300" h="548639">
                <a:moveTo>
                  <a:pt x="101854" y="437769"/>
                </a:moveTo>
                <a:lnTo>
                  <a:pt x="95123" y="439547"/>
                </a:lnTo>
                <a:lnTo>
                  <a:pt x="91948" y="444881"/>
                </a:lnTo>
                <a:lnTo>
                  <a:pt x="68325" y="485375"/>
                </a:lnTo>
                <a:lnTo>
                  <a:pt x="68199" y="526669"/>
                </a:lnTo>
                <a:lnTo>
                  <a:pt x="69989" y="526669"/>
                </a:lnTo>
                <a:lnTo>
                  <a:pt x="111251" y="456056"/>
                </a:lnTo>
                <a:lnTo>
                  <a:pt x="114300" y="450723"/>
                </a:lnTo>
                <a:lnTo>
                  <a:pt x="112522" y="443992"/>
                </a:lnTo>
                <a:lnTo>
                  <a:pt x="107187" y="440817"/>
                </a:lnTo>
                <a:lnTo>
                  <a:pt x="101854" y="437769"/>
                </a:lnTo>
                <a:close/>
              </a:path>
              <a:path w="114300" h="548639">
                <a:moveTo>
                  <a:pt x="57150" y="504534"/>
                </a:moveTo>
                <a:lnTo>
                  <a:pt x="47498" y="521081"/>
                </a:lnTo>
                <a:lnTo>
                  <a:pt x="66801" y="521081"/>
                </a:lnTo>
                <a:lnTo>
                  <a:pt x="57150" y="504534"/>
                </a:lnTo>
                <a:close/>
              </a:path>
              <a:path w="114300" h="548639">
                <a:moveTo>
                  <a:pt x="68199" y="485593"/>
                </a:moveTo>
                <a:lnTo>
                  <a:pt x="57150" y="504534"/>
                </a:lnTo>
                <a:lnTo>
                  <a:pt x="66801" y="521081"/>
                </a:lnTo>
                <a:lnTo>
                  <a:pt x="68199" y="521081"/>
                </a:lnTo>
                <a:lnTo>
                  <a:pt x="68199" y="485593"/>
                </a:lnTo>
                <a:close/>
              </a:path>
              <a:path w="114300" h="548639">
                <a:moveTo>
                  <a:pt x="68199" y="0"/>
                </a:moveTo>
                <a:lnTo>
                  <a:pt x="45974" y="0"/>
                </a:lnTo>
                <a:lnTo>
                  <a:pt x="46100" y="485593"/>
                </a:lnTo>
                <a:lnTo>
                  <a:pt x="57150" y="504534"/>
                </a:lnTo>
                <a:lnTo>
                  <a:pt x="68199" y="485593"/>
                </a:lnTo>
                <a:lnTo>
                  <a:pt x="68199" y="0"/>
                </a:lnTo>
                <a:close/>
              </a:path>
            </a:pathLst>
          </a:custGeom>
          <a:solidFill>
            <a:srgbClr val="69D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2425700" y="5571922"/>
            <a:ext cx="1473200" cy="787400"/>
            <a:chOff x="2425700" y="5854700"/>
            <a:chExt cx="1473200" cy="787400"/>
          </a:xfrm>
        </p:grpSpPr>
        <p:sp>
          <p:nvSpPr>
            <p:cNvPr id="16" name="object 16"/>
            <p:cNvSpPr/>
            <p:nvPr/>
          </p:nvSpPr>
          <p:spPr>
            <a:xfrm>
              <a:off x="2438400" y="5867400"/>
              <a:ext cx="1447800" cy="762000"/>
            </a:xfrm>
            <a:custGeom>
              <a:avLst/>
              <a:gdLst/>
              <a:ahLst/>
              <a:cxnLst/>
              <a:rect l="l" t="t" r="r" b="b"/>
              <a:pathLst>
                <a:path w="1447800" h="762000">
                  <a:moveTo>
                    <a:pt x="0" y="76200"/>
                  </a:moveTo>
                  <a:lnTo>
                    <a:pt x="0" y="685800"/>
                  </a:lnTo>
                  <a:lnTo>
                    <a:pt x="7353" y="701158"/>
                  </a:lnTo>
                  <a:lnTo>
                    <a:pt x="61815" y="728405"/>
                  </a:lnTo>
                  <a:lnTo>
                    <a:pt x="106013" y="739682"/>
                  </a:lnTo>
                  <a:lnTo>
                    <a:pt x="159580" y="748987"/>
                  </a:lnTo>
                  <a:lnTo>
                    <a:pt x="221063" y="756012"/>
                  </a:lnTo>
                  <a:lnTo>
                    <a:pt x="289004" y="760452"/>
                  </a:lnTo>
                  <a:lnTo>
                    <a:pt x="361950" y="762000"/>
                  </a:lnTo>
                  <a:lnTo>
                    <a:pt x="434895" y="760452"/>
                  </a:lnTo>
                  <a:lnTo>
                    <a:pt x="502836" y="756012"/>
                  </a:lnTo>
                  <a:lnTo>
                    <a:pt x="564319" y="748987"/>
                  </a:lnTo>
                  <a:lnTo>
                    <a:pt x="617886" y="739682"/>
                  </a:lnTo>
                  <a:lnTo>
                    <a:pt x="662084" y="728405"/>
                  </a:lnTo>
                  <a:lnTo>
                    <a:pt x="716546" y="701158"/>
                  </a:lnTo>
                  <a:lnTo>
                    <a:pt x="731253" y="670441"/>
                  </a:lnTo>
                  <a:lnTo>
                    <a:pt x="752344" y="656137"/>
                  </a:lnTo>
                  <a:lnTo>
                    <a:pt x="829913" y="631917"/>
                  </a:lnTo>
                  <a:lnTo>
                    <a:pt x="883480" y="622612"/>
                  </a:lnTo>
                  <a:lnTo>
                    <a:pt x="944963" y="615587"/>
                  </a:lnTo>
                  <a:lnTo>
                    <a:pt x="1012904" y="611147"/>
                  </a:lnTo>
                  <a:lnTo>
                    <a:pt x="1085850" y="609600"/>
                  </a:lnTo>
                  <a:lnTo>
                    <a:pt x="1447800" y="609599"/>
                  </a:lnTo>
                  <a:lnTo>
                    <a:pt x="1447800" y="152400"/>
                  </a:lnTo>
                  <a:lnTo>
                    <a:pt x="361950" y="152400"/>
                  </a:lnTo>
                  <a:lnTo>
                    <a:pt x="289004" y="150852"/>
                  </a:lnTo>
                  <a:lnTo>
                    <a:pt x="221063" y="146412"/>
                  </a:lnTo>
                  <a:lnTo>
                    <a:pt x="159580" y="139387"/>
                  </a:lnTo>
                  <a:lnTo>
                    <a:pt x="106013" y="130082"/>
                  </a:lnTo>
                  <a:lnTo>
                    <a:pt x="61815" y="118805"/>
                  </a:lnTo>
                  <a:lnTo>
                    <a:pt x="7353" y="91558"/>
                  </a:lnTo>
                  <a:lnTo>
                    <a:pt x="0" y="76200"/>
                  </a:lnTo>
                  <a:close/>
                </a:path>
                <a:path w="1447800" h="762000">
                  <a:moveTo>
                    <a:pt x="1447800" y="609599"/>
                  </a:moveTo>
                  <a:lnTo>
                    <a:pt x="1085850" y="609600"/>
                  </a:lnTo>
                  <a:lnTo>
                    <a:pt x="1158795" y="611147"/>
                  </a:lnTo>
                  <a:lnTo>
                    <a:pt x="1226736" y="615587"/>
                  </a:lnTo>
                  <a:lnTo>
                    <a:pt x="1288219" y="622612"/>
                  </a:lnTo>
                  <a:lnTo>
                    <a:pt x="1341786" y="631917"/>
                  </a:lnTo>
                  <a:lnTo>
                    <a:pt x="1385984" y="643194"/>
                  </a:lnTo>
                  <a:lnTo>
                    <a:pt x="1440446" y="670441"/>
                  </a:lnTo>
                  <a:lnTo>
                    <a:pt x="1447800" y="685800"/>
                  </a:lnTo>
                  <a:lnTo>
                    <a:pt x="1447800" y="609599"/>
                  </a:lnTo>
                  <a:close/>
                </a:path>
                <a:path w="1447800" h="762000">
                  <a:moveTo>
                    <a:pt x="1085850" y="0"/>
                  </a:moveTo>
                  <a:lnTo>
                    <a:pt x="1012904" y="1547"/>
                  </a:lnTo>
                  <a:lnTo>
                    <a:pt x="944963" y="5987"/>
                  </a:lnTo>
                  <a:lnTo>
                    <a:pt x="883480" y="13012"/>
                  </a:lnTo>
                  <a:lnTo>
                    <a:pt x="829913" y="22317"/>
                  </a:lnTo>
                  <a:lnTo>
                    <a:pt x="785715" y="33594"/>
                  </a:lnTo>
                  <a:lnTo>
                    <a:pt x="731253" y="60841"/>
                  </a:lnTo>
                  <a:lnTo>
                    <a:pt x="716546" y="91558"/>
                  </a:lnTo>
                  <a:lnTo>
                    <a:pt x="695455" y="105862"/>
                  </a:lnTo>
                  <a:lnTo>
                    <a:pt x="617886" y="130082"/>
                  </a:lnTo>
                  <a:lnTo>
                    <a:pt x="564319" y="139387"/>
                  </a:lnTo>
                  <a:lnTo>
                    <a:pt x="502836" y="146412"/>
                  </a:lnTo>
                  <a:lnTo>
                    <a:pt x="434895" y="150852"/>
                  </a:lnTo>
                  <a:lnTo>
                    <a:pt x="361950" y="152400"/>
                  </a:lnTo>
                  <a:lnTo>
                    <a:pt x="1447800" y="152400"/>
                  </a:lnTo>
                  <a:lnTo>
                    <a:pt x="1447800" y="76200"/>
                  </a:lnTo>
                  <a:lnTo>
                    <a:pt x="1440446" y="60841"/>
                  </a:lnTo>
                  <a:lnTo>
                    <a:pt x="1385984" y="33594"/>
                  </a:lnTo>
                  <a:lnTo>
                    <a:pt x="1341786" y="22317"/>
                  </a:lnTo>
                  <a:lnTo>
                    <a:pt x="1288219" y="13012"/>
                  </a:lnTo>
                  <a:lnTo>
                    <a:pt x="1226736" y="5987"/>
                  </a:lnTo>
                  <a:lnTo>
                    <a:pt x="1158795" y="1547"/>
                  </a:lnTo>
                  <a:lnTo>
                    <a:pt x="1085850" y="0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38400" y="5867400"/>
              <a:ext cx="1447800" cy="762000"/>
            </a:xfrm>
            <a:custGeom>
              <a:avLst/>
              <a:gdLst/>
              <a:ahLst/>
              <a:cxnLst/>
              <a:rect l="l" t="t" r="r" b="b"/>
              <a:pathLst>
                <a:path w="1447800" h="762000">
                  <a:moveTo>
                    <a:pt x="0" y="76200"/>
                  </a:moveTo>
                  <a:lnTo>
                    <a:pt x="28444" y="105862"/>
                  </a:lnTo>
                  <a:lnTo>
                    <a:pt x="106013" y="130082"/>
                  </a:lnTo>
                  <a:lnTo>
                    <a:pt x="159580" y="139387"/>
                  </a:lnTo>
                  <a:lnTo>
                    <a:pt x="221063" y="146412"/>
                  </a:lnTo>
                  <a:lnTo>
                    <a:pt x="289004" y="150852"/>
                  </a:lnTo>
                  <a:lnTo>
                    <a:pt x="361950" y="152400"/>
                  </a:lnTo>
                  <a:lnTo>
                    <a:pt x="434895" y="150852"/>
                  </a:lnTo>
                  <a:lnTo>
                    <a:pt x="502836" y="146412"/>
                  </a:lnTo>
                  <a:lnTo>
                    <a:pt x="564319" y="139387"/>
                  </a:lnTo>
                  <a:lnTo>
                    <a:pt x="617886" y="130082"/>
                  </a:lnTo>
                  <a:lnTo>
                    <a:pt x="662084" y="118805"/>
                  </a:lnTo>
                  <a:lnTo>
                    <a:pt x="716546" y="91558"/>
                  </a:lnTo>
                  <a:lnTo>
                    <a:pt x="723900" y="76200"/>
                  </a:lnTo>
                  <a:lnTo>
                    <a:pt x="752344" y="46537"/>
                  </a:lnTo>
                  <a:lnTo>
                    <a:pt x="829913" y="22317"/>
                  </a:lnTo>
                  <a:lnTo>
                    <a:pt x="883480" y="13012"/>
                  </a:lnTo>
                  <a:lnTo>
                    <a:pt x="944963" y="5987"/>
                  </a:lnTo>
                  <a:lnTo>
                    <a:pt x="1012904" y="1547"/>
                  </a:lnTo>
                  <a:lnTo>
                    <a:pt x="1085850" y="0"/>
                  </a:lnTo>
                  <a:lnTo>
                    <a:pt x="1158795" y="1547"/>
                  </a:lnTo>
                  <a:lnTo>
                    <a:pt x="1226736" y="5987"/>
                  </a:lnTo>
                  <a:lnTo>
                    <a:pt x="1288219" y="13012"/>
                  </a:lnTo>
                  <a:lnTo>
                    <a:pt x="1341786" y="22317"/>
                  </a:lnTo>
                  <a:lnTo>
                    <a:pt x="1385984" y="33594"/>
                  </a:lnTo>
                  <a:lnTo>
                    <a:pt x="1440446" y="60841"/>
                  </a:lnTo>
                  <a:lnTo>
                    <a:pt x="1447800" y="76200"/>
                  </a:lnTo>
                  <a:lnTo>
                    <a:pt x="1447800" y="685800"/>
                  </a:lnTo>
                  <a:lnTo>
                    <a:pt x="1440446" y="670441"/>
                  </a:lnTo>
                  <a:lnTo>
                    <a:pt x="1419355" y="656137"/>
                  </a:lnTo>
                  <a:lnTo>
                    <a:pt x="1341786" y="631917"/>
                  </a:lnTo>
                  <a:lnTo>
                    <a:pt x="1288219" y="622612"/>
                  </a:lnTo>
                  <a:lnTo>
                    <a:pt x="1226736" y="615587"/>
                  </a:lnTo>
                  <a:lnTo>
                    <a:pt x="1158795" y="611147"/>
                  </a:lnTo>
                  <a:lnTo>
                    <a:pt x="1085850" y="609600"/>
                  </a:lnTo>
                  <a:lnTo>
                    <a:pt x="1012904" y="611147"/>
                  </a:lnTo>
                  <a:lnTo>
                    <a:pt x="944963" y="615587"/>
                  </a:lnTo>
                  <a:lnTo>
                    <a:pt x="883480" y="622612"/>
                  </a:lnTo>
                  <a:lnTo>
                    <a:pt x="829913" y="631917"/>
                  </a:lnTo>
                  <a:lnTo>
                    <a:pt x="785715" y="643194"/>
                  </a:lnTo>
                  <a:lnTo>
                    <a:pt x="731253" y="670441"/>
                  </a:lnTo>
                  <a:lnTo>
                    <a:pt x="723900" y="685800"/>
                  </a:lnTo>
                  <a:lnTo>
                    <a:pt x="716546" y="701158"/>
                  </a:lnTo>
                  <a:lnTo>
                    <a:pt x="695455" y="715462"/>
                  </a:lnTo>
                  <a:lnTo>
                    <a:pt x="617886" y="739682"/>
                  </a:lnTo>
                  <a:lnTo>
                    <a:pt x="564319" y="748987"/>
                  </a:lnTo>
                  <a:lnTo>
                    <a:pt x="502836" y="756012"/>
                  </a:lnTo>
                  <a:lnTo>
                    <a:pt x="434895" y="760452"/>
                  </a:lnTo>
                  <a:lnTo>
                    <a:pt x="361950" y="762000"/>
                  </a:lnTo>
                  <a:lnTo>
                    <a:pt x="289004" y="760452"/>
                  </a:lnTo>
                  <a:lnTo>
                    <a:pt x="221063" y="756012"/>
                  </a:lnTo>
                  <a:lnTo>
                    <a:pt x="159580" y="748987"/>
                  </a:lnTo>
                  <a:lnTo>
                    <a:pt x="106013" y="739682"/>
                  </a:lnTo>
                  <a:lnTo>
                    <a:pt x="61815" y="728405"/>
                  </a:lnTo>
                  <a:lnTo>
                    <a:pt x="7353" y="701158"/>
                  </a:lnTo>
                  <a:lnTo>
                    <a:pt x="0" y="6858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981705" y="5521325"/>
            <a:ext cx="361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++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99385" y="5734685"/>
            <a:ext cx="92519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 marR="5080" indent="-154305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hreadpo</a:t>
            </a:r>
            <a:r>
              <a:rPr sz="1400" spc="-2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l  </a:t>
            </a:r>
            <a:r>
              <a:rPr sz="1400" spc="-5" dirty="0">
                <a:latin typeface="Arial"/>
                <a:cs typeface="Arial"/>
              </a:rPr>
              <a:t>(worker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22829" y="6161405"/>
            <a:ext cx="6794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thread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23975" y="2716326"/>
            <a:ext cx="1040765" cy="3486150"/>
          </a:xfrm>
          <a:custGeom>
            <a:avLst/>
            <a:gdLst/>
            <a:ahLst/>
            <a:cxnLst/>
            <a:rect l="l" t="t" r="r" b="b"/>
            <a:pathLst>
              <a:path w="1040764" h="3486150">
                <a:moveTo>
                  <a:pt x="511683" y="1642745"/>
                </a:moveTo>
                <a:lnTo>
                  <a:pt x="439420" y="1588897"/>
                </a:lnTo>
                <a:lnTo>
                  <a:pt x="403733" y="1561846"/>
                </a:lnTo>
                <a:lnTo>
                  <a:pt x="368681" y="1534541"/>
                </a:lnTo>
                <a:lnTo>
                  <a:pt x="334391" y="1506855"/>
                </a:lnTo>
                <a:lnTo>
                  <a:pt x="300990" y="1478915"/>
                </a:lnTo>
                <a:lnTo>
                  <a:pt x="268605" y="1450213"/>
                </a:lnTo>
                <a:lnTo>
                  <a:pt x="237617" y="1421130"/>
                </a:lnTo>
                <a:lnTo>
                  <a:pt x="207899" y="1391285"/>
                </a:lnTo>
                <a:lnTo>
                  <a:pt x="179832" y="1360678"/>
                </a:lnTo>
                <a:lnTo>
                  <a:pt x="153416" y="1329309"/>
                </a:lnTo>
                <a:lnTo>
                  <a:pt x="129032" y="1296924"/>
                </a:lnTo>
                <a:lnTo>
                  <a:pt x="106807" y="1263523"/>
                </a:lnTo>
                <a:lnTo>
                  <a:pt x="86995" y="1229233"/>
                </a:lnTo>
                <a:lnTo>
                  <a:pt x="69342" y="1193546"/>
                </a:lnTo>
                <a:lnTo>
                  <a:pt x="54483" y="1156716"/>
                </a:lnTo>
                <a:lnTo>
                  <a:pt x="42164" y="1117600"/>
                </a:lnTo>
                <a:lnTo>
                  <a:pt x="32512" y="1075817"/>
                </a:lnTo>
                <a:lnTo>
                  <a:pt x="25146" y="1031367"/>
                </a:lnTo>
                <a:lnTo>
                  <a:pt x="20066" y="984758"/>
                </a:lnTo>
                <a:lnTo>
                  <a:pt x="17018" y="936879"/>
                </a:lnTo>
                <a:lnTo>
                  <a:pt x="15875" y="887730"/>
                </a:lnTo>
                <a:lnTo>
                  <a:pt x="16383" y="837819"/>
                </a:lnTo>
                <a:lnTo>
                  <a:pt x="18542" y="788035"/>
                </a:lnTo>
                <a:lnTo>
                  <a:pt x="22225" y="738124"/>
                </a:lnTo>
                <a:lnTo>
                  <a:pt x="27051" y="688848"/>
                </a:lnTo>
                <a:lnTo>
                  <a:pt x="33020" y="640842"/>
                </a:lnTo>
                <a:lnTo>
                  <a:pt x="40005" y="594106"/>
                </a:lnTo>
                <a:lnTo>
                  <a:pt x="47498" y="549414"/>
                </a:lnTo>
                <a:lnTo>
                  <a:pt x="55880" y="507111"/>
                </a:lnTo>
                <a:lnTo>
                  <a:pt x="64516" y="467487"/>
                </a:lnTo>
                <a:lnTo>
                  <a:pt x="73533" y="431165"/>
                </a:lnTo>
                <a:lnTo>
                  <a:pt x="91186" y="361950"/>
                </a:lnTo>
                <a:lnTo>
                  <a:pt x="109347" y="294640"/>
                </a:lnTo>
                <a:lnTo>
                  <a:pt x="129921" y="231775"/>
                </a:lnTo>
                <a:lnTo>
                  <a:pt x="155067" y="175387"/>
                </a:lnTo>
                <a:lnTo>
                  <a:pt x="177800" y="138938"/>
                </a:lnTo>
                <a:lnTo>
                  <a:pt x="204978" y="107950"/>
                </a:lnTo>
                <a:lnTo>
                  <a:pt x="237236" y="83566"/>
                </a:lnTo>
                <a:lnTo>
                  <a:pt x="260997" y="71628"/>
                </a:lnTo>
                <a:lnTo>
                  <a:pt x="261302" y="71488"/>
                </a:lnTo>
                <a:lnTo>
                  <a:pt x="262826" y="71120"/>
                </a:lnTo>
                <a:lnTo>
                  <a:pt x="264795" y="70650"/>
                </a:lnTo>
                <a:lnTo>
                  <a:pt x="275463" y="124587"/>
                </a:lnTo>
                <a:lnTo>
                  <a:pt x="334137" y="52197"/>
                </a:lnTo>
                <a:lnTo>
                  <a:pt x="337947" y="47498"/>
                </a:lnTo>
                <a:lnTo>
                  <a:pt x="250825" y="0"/>
                </a:lnTo>
                <a:lnTo>
                  <a:pt x="261721" y="55143"/>
                </a:lnTo>
                <a:lnTo>
                  <a:pt x="256032" y="56515"/>
                </a:lnTo>
                <a:lnTo>
                  <a:pt x="216281" y="78359"/>
                </a:lnTo>
                <a:lnTo>
                  <a:pt x="183515" y="107188"/>
                </a:lnTo>
                <a:lnTo>
                  <a:pt x="156210" y="142240"/>
                </a:lnTo>
                <a:lnTo>
                  <a:pt x="127127" y="196723"/>
                </a:lnTo>
                <a:lnTo>
                  <a:pt x="104013" y="257937"/>
                </a:lnTo>
                <a:lnTo>
                  <a:pt x="84836" y="323850"/>
                </a:lnTo>
                <a:lnTo>
                  <a:pt x="58166" y="427228"/>
                </a:lnTo>
                <a:lnTo>
                  <a:pt x="53467" y="445135"/>
                </a:lnTo>
                <a:lnTo>
                  <a:pt x="44577" y="483616"/>
                </a:lnTo>
                <a:lnTo>
                  <a:pt x="36068" y="525018"/>
                </a:lnTo>
                <a:lnTo>
                  <a:pt x="27940" y="568960"/>
                </a:lnTo>
                <a:lnTo>
                  <a:pt x="17272" y="638810"/>
                </a:lnTo>
                <a:lnTo>
                  <a:pt x="11303" y="687324"/>
                </a:lnTo>
                <a:lnTo>
                  <a:pt x="6350" y="736981"/>
                </a:lnTo>
                <a:lnTo>
                  <a:pt x="2794" y="787273"/>
                </a:lnTo>
                <a:lnTo>
                  <a:pt x="495" y="838073"/>
                </a:lnTo>
                <a:lnTo>
                  <a:pt x="0" y="888111"/>
                </a:lnTo>
                <a:lnTo>
                  <a:pt x="1143" y="937895"/>
                </a:lnTo>
                <a:lnTo>
                  <a:pt x="4318" y="986536"/>
                </a:lnTo>
                <a:lnTo>
                  <a:pt x="9525" y="1033780"/>
                </a:lnTo>
                <a:lnTo>
                  <a:pt x="17018" y="1078992"/>
                </a:lnTo>
                <a:lnTo>
                  <a:pt x="26924" y="1122172"/>
                </a:lnTo>
                <a:lnTo>
                  <a:pt x="39624" y="1162304"/>
                </a:lnTo>
                <a:lnTo>
                  <a:pt x="54991" y="1200277"/>
                </a:lnTo>
                <a:lnTo>
                  <a:pt x="73025" y="1236853"/>
                </a:lnTo>
                <a:lnTo>
                  <a:pt x="93599" y="1272286"/>
                </a:lnTo>
                <a:lnTo>
                  <a:pt x="116332" y="1306449"/>
                </a:lnTo>
                <a:lnTo>
                  <a:pt x="141224" y="1339469"/>
                </a:lnTo>
                <a:lnTo>
                  <a:pt x="168021" y="1371473"/>
                </a:lnTo>
                <a:lnTo>
                  <a:pt x="196596" y="1402461"/>
                </a:lnTo>
                <a:lnTo>
                  <a:pt x="226695" y="1432687"/>
                </a:lnTo>
                <a:lnTo>
                  <a:pt x="258064" y="1462151"/>
                </a:lnTo>
                <a:lnTo>
                  <a:pt x="290703" y="1491107"/>
                </a:lnTo>
                <a:lnTo>
                  <a:pt x="324485" y="1519301"/>
                </a:lnTo>
                <a:lnTo>
                  <a:pt x="359029" y="1547114"/>
                </a:lnTo>
                <a:lnTo>
                  <a:pt x="394208" y="1574546"/>
                </a:lnTo>
                <a:lnTo>
                  <a:pt x="502158" y="1655445"/>
                </a:lnTo>
                <a:lnTo>
                  <a:pt x="511683" y="1642745"/>
                </a:lnTo>
                <a:close/>
              </a:path>
              <a:path w="1040764" h="3486150">
                <a:moveTo>
                  <a:pt x="1040765" y="3469970"/>
                </a:moveTo>
                <a:lnTo>
                  <a:pt x="967867" y="3466439"/>
                </a:lnTo>
                <a:lnTo>
                  <a:pt x="895858" y="3461969"/>
                </a:lnTo>
                <a:lnTo>
                  <a:pt x="825881" y="3455619"/>
                </a:lnTo>
                <a:lnTo>
                  <a:pt x="758444" y="3446424"/>
                </a:lnTo>
                <a:lnTo>
                  <a:pt x="694563" y="3433470"/>
                </a:lnTo>
                <a:lnTo>
                  <a:pt x="635127" y="3415855"/>
                </a:lnTo>
                <a:lnTo>
                  <a:pt x="581037" y="3392614"/>
                </a:lnTo>
                <a:lnTo>
                  <a:pt x="533273" y="3363112"/>
                </a:lnTo>
                <a:lnTo>
                  <a:pt x="490982" y="3326625"/>
                </a:lnTo>
                <a:lnTo>
                  <a:pt x="453263" y="3284042"/>
                </a:lnTo>
                <a:lnTo>
                  <a:pt x="419989" y="3235820"/>
                </a:lnTo>
                <a:lnTo>
                  <a:pt x="391160" y="3182709"/>
                </a:lnTo>
                <a:lnTo>
                  <a:pt x="366649" y="3125444"/>
                </a:lnTo>
                <a:lnTo>
                  <a:pt x="345948" y="3064573"/>
                </a:lnTo>
                <a:lnTo>
                  <a:pt x="329311" y="3000908"/>
                </a:lnTo>
                <a:lnTo>
                  <a:pt x="316230" y="2935059"/>
                </a:lnTo>
                <a:lnTo>
                  <a:pt x="309499" y="2881782"/>
                </a:lnTo>
                <a:lnTo>
                  <a:pt x="306705" y="2842755"/>
                </a:lnTo>
                <a:lnTo>
                  <a:pt x="304800" y="2780195"/>
                </a:lnTo>
                <a:lnTo>
                  <a:pt x="305054" y="2736431"/>
                </a:lnTo>
                <a:lnTo>
                  <a:pt x="306209" y="2691384"/>
                </a:lnTo>
                <a:lnTo>
                  <a:pt x="308470" y="2646654"/>
                </a:lnTo>
                <a:lnTo>
                  <a:pt x="311531" y="2601455"/>
                </a:lnTo>
                <a:lnTo>
                  <a:pt x="315341" y="2556764"/>
                </a:lnTo>
                <a:lnTo>
                  <a:pt x="319786" y="2512949"/>
                </a:lnTo>
                <a:lnTo>
                  <a:pt x="324739" y="2470658"/>
                </a:lnTo>
                <a:lnTo>
                  <a:pt x="330314" y="2430272"/>
                </a:lnTo>
                <a:lnTo>
                  <a:pt x="333375" y="2410968"/>
                </a:lnTo>
                <a:lnTo>
                  <a:pt x="336283" y="2392299"/>
                </a:lnTo>
                <a:lnTo>
                  <a:pt x="345694" y="2340864"/>
                </a:lnTo>
                <a:lnTo>
                  <a:pt x="355600" y="2297684"/>
                </a:lnTo>
                <a:lnTo>
                  <a:pt x="371348" y="2251964"/>
                </a:lnTo>
                <a:lnTo>
                  <a:pt x="391795" y="2215134"/>
                </a:lnTo>
                <a:lnTo>
                  <a:pt x="427355" y="2174240"/>
                </a:lnTo>
                <a:lnTo>
                  <a:pt x="458584" y="2150910"/>
                </a:lnTo>
                <a:lnTo>
                  <a:pt x="485648" y="2199017"/>
                </a:lnTo>
                <a:lnTo>
                  <a:pt x="511657" y="2130679"/>
                </a:lnTo>
                <a:lnTo>
                  <a:pt x="520954" y="2106295"/>
                </a:lnTo>
                <a:lnTo>
                  <a:pt x="423418" y="2088388"/>
                </a:lnTo>
                <a:lnTo>
                  <a:pt x="450811" y="2137105"/>
                </a:lnTo>
                <a:lnTo>
                  <a:pt x="443103" y="2141728"/>
                </a:lnTo>
                <a:lnTo>
                  <a:pt x="403225" y="2175764"/>
                </a:lnTo>
                <a:lnTo>
                  <a:pt x="378206" y="2206879"/>
                </a:lnTo>
                <a:lnTo>
                  <a:pt x="356743" y="2245741"/>
                </a:lnTo>
                <a:lnTo>
                  <a:pt x="340106" y="2294001"/>
                </a:lnTo>
                <a:lnTo>
                  <a:pt x="330200" y="2337816"/>
                </a:lnTo>
                <a:lnTo>
                  <a:pt x="320675" y="2389759"/>
                </a:lnTo>
                <a:lnTo>
                  <a:pt x="314706" y="2428113"/>
                </a:lnTo>
                <a:lnTo>
                  <a:pt x="308991" y="2468753"/>
                </a:lnTo>
                <a:lnTo>
                  <a:pt x="303911" y="2511298"/>
                </a:lnTo>
                <a:lnTo>
                  <a:pt x="299466" y="2555367"/>
                </a:lnTo>
                <a:lnTo>
                  <a:pt x="295656" y="2600388"/>
                </a:lnTo>
                <a:lnTo>
                  <a:pt x="292608" y="2645880"/>
                </a:lnTo>
                <a:lnTo>
                  <a:pt x="290436" y="2691828"/>
                </a:lnTo>
                <a:lnTo>
                  <a:pt x="289166" y="2736507"/>
                </a:lnTo>
                <a:lnTo>
                  <a:pt x="288925" y="2780550"/>
                </a:lnTo>
                <a:lnTo>
                  <a:pt x="289941" y="2823133"/>
                </a:lnTo>
                <a:lnTo>
                  <a:pt x="292100" y="2863862"/>
                </a:lnTo>
                <a:lnTo>
                  <a:pt x="295529" y="2902343"/>
                </a:lnTo>
                <a:lnTo>
                  <a:pt x="306705" y="2971495"/>
                </a:lnTo>
                <a:lnTo>
                  <a:pt x="321818" y="3037319"/>
                </a:lnTo>
                <a:lnTo>
                  <a:pt x="340868" y="3100832"/>
                </a:lnTo>
                <a:lnTo>
                  <a:pt x="363982" y="3161144"/>
                </a:lnTo>
                <a:lnTo>
                  <a:pt x="391414" y="3217710"/>
                </a:lnTo>
                <a:lnTo>
                  <a:pt x="423418" y="3269983"/>
                </a:lnTo>
                <a:lnTo>
                  <a:pt x="459994" y="3316948"/>
                </a:lnTo>
                <a:lnTo>
                  <a:pt x="501523" y="3358083"/>
                </a:lnTo>
                <a:lnTo>
                  <a:pt x="548741" y="3392678"/>
                </a:lnTo>
                <a:lnTo>
                  <a:pt x="601726" y="3419741"/>
                </a:lnTo>
                <a:lnTo>
                  <a:pt x="660146" y="3440595"/>
                </a:lnTo>
                <a:lnTo>
                  <a:pt x="723138" y="3456076"/>
                </a:lnTo>
                <a:lnTo>
                  <a:pt x="789813" y="3467201"/>
                </a:lnTo>
                <a:lnTo>
                  <a:pt x="859282" y="3474948"/>
                </a:lnTo>
                <a:lnTo>
                  <a:pt x="967105" y="3482302"/>
                </a:lnTo>
                <a:lnTo>
                  <a:pt x="1039876" y="3485819"/>
                </a:lnTo>
                <a:lnTo>
                  <a:pt x="1040765" y="346997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51910" y="4764201"/>
            <a:ext cx="923925" cy="1049020"/>
          </a:xfrm>
          <a:custGeom>
            <a:avLst/>
            <a:gdLst/>
            <a:ahLst/>
            <a:cxnLst/>
            <a:rect l="l" t="t" r="r" b="b"/>
            <a:pathLst>
              <a:path w="923925" h="1049020">
                <a:moveTo>
                  <a:pt x="552958" y="954354"/>
                </a:moveTo>
                <a:lnTo>
                  <a:pt x="582549" y="1049020"/>
                </a:lnTo>
                <a:lnTo>
                  <a:pt x="670305" y="1002830"/>
                </a:lnTo>
                <a:lnTo>
                  <a:pt x="648416" y="993787"/>
                </a:lnTo>
                <a:lnTo>
                  <a:pt x="613917" y="993787"/>
                </a:lnTo>
                <a:lnTo>
                  <a:pt x="599693" y="986866"/>
                </a:lnTo>
                <a:lnTo>
                  <a:pt x="605034" y="975866"/>
                </a:lnTo>
                <a:lnTo>
                  <a:pt x="552958" y="954354"/>
                </a:lnTo>
                <a:close/>
              </a:path>
              <a:path w="923925" h="1049020">
                <a:moveTo>
                  <a:pt x="605034" y="975866"/>
                </a:moveTo>
                <a:lnTo>
                  <a:pt x="599693" y="986866"/>
                </a:lnTo>
                <a:lnTo>
                  <a:pt x="613917" y="993787"/>
                </a:lnTo>
                <a:lnTo>
                  <a:pt x="619652" y="981905"/>
                </a:lnTo>
                <a:lnTo>
                  <a:pt x="605034" y="975866"/>
                </a:lnTo>
                <a:close/>
              </a:path>
              <a:path w="923925" h="1049020">
                <a:moveTo>
                  <a:pt x="619652" y="981905"/>
                </a:moveTo>
                <a:lnTo>
                  <a:pt x="613917" y="993787"/>
                </a:lnTo>
                <a:lnTo>
                  <a:pt x="648416" y="993787"/>
                </a:lnTo>
                <a:lnTo>
                  <a:pt x="619652" y="981905"/>
                </a:lnTo>
                <a:close/>
              </a:path>
              <a:path w="923925" h="1049020">
                <a:moveTo>
                  <a:pt x="484277" y="15875"/>
                </a:moveTo>
                <a:lnTo>
                  <a:pt x="320421" y="15875"/>
                </a:lnTo>
                <a:lnTo>
                  <a:pt x="357631" y="16637"/>
                </a:lnTo>
                <a:lnTo>
                  <a:pt x="393953" y="18669"/>
                </a:lnTo>
                <a:lnTo>
                  <a:pt x="463423" y="27686"/>
                </a:lnTo>
                <a:lnTo>
                  <a:pt x="527938" y="43815"/>
                </a:lnTo>
                <a:lnTo>
                  <a:pt x="572642" y="61341"/>
                </a:lnTo>
                <a:lnTo>
                  <a:pt x="615188" y="84074"/>
                </a:lnTo>
                <a:lnTo>
                  <a:pt x="658113" y="112776"/>
                </a:lnTo>
                <a:lnTo>
                  <a:pt x="700786" y="146812"/>
                </a:lnTo>
                <a:lnTo>
                  <a:pt x="755141" y="198628"/>
                </a:lnTo>
                <a:lnTo>
                  <a:pt x="804799" y="256286"/>
                </a:lnTo>
                <a:lnTo>
                  <a:pt x="837184" y="302006"/>
                </a:lnTo>
                <a:lnTo>
                  <a:pt x="864869" y="349250"/>
                </a:lnTo>
                <a:lnTo>
                  <a:pt x="886460" y="397002"/>
                </a:lnTo>
                <a:lnTo>
                  <a:pt x="901064" y="444500"/>
                </a:lnTo>
                <a:lnTo>
                  <a:pt x="907796" y="490855"/>
                </a:lnTo>
                <a:lnTo>
                  <a:pt x="908176" y="505968"/>
                </a:lnTo>
                <a:lnTo>
                  <a:pt x="907161" y="520700"/>
                </a:lnTo>
                <a:lnTo>
                  <a:pt x="895476" y="566889"/>
                </a:lnTo>
                <a:lnTo>
                  <a:pt x="872236" y="615784"/>
                </a:lnTo>
                <a:lnTo>
                  <a:pt x="851408" y="649427"/>
                </a:lnTo>
                <a:lnTo>
                  <a:pt x="827277" y="683768"/>
                </a:lnTo>
                <a:lnTo>
                  <a:pt x="786638" y="736155"/>
                </a:lnTo>
                <a:lnTo>
                  <a:pt x="757681" y="771474"/>
                </a:lnTo>
                <a:lnTo>
                  <a:pt x="699262" y="842035"/>
                </a:lnTo>
                <a:lnTo>
                  <a:pt x="671194" y="877201"/>
                </a:lnTo>
                <a:lnTo>
                  <a:pt x="645033" y="912114"/>
                </a:lnTo>
                <a:lnTo>
                  <a:pt x="621538" y="946632"/>
                </a:lnTo>
                <a:lnTo>
                  <a:pt x="605034" y="975866"/>
                </a:lnTo>
                <a:lnTo>
                  <a:pt x="619652" y="981905"/>
                </a:lnTo>
                <a:lnTo>
                  <a:pt x="624459" y="971943"/>
                </a:lnTo>
                <a:lnTo>
                  <a:pt x="634746" y="955370"/>
                </a:lnTo>
                <a:lnTo>
                  <a:pt x="657860" y="921512"/>
                </a:lnTo>
                <a:lnTo>
                  <a:pt x="683640" y="887082"/>
                </a:lnTo>
                <a:lnTo>
                  <a:pt x="711453" y="852144"/>
                </a:lnTo>
                <a:lnTo>
                  <a:pt x="770001" y="781545"/>
                </a:lnTo>
                <a:lnTo>
                  <a:pt x="799084" y="745985"/>
                </a:lnTo>
                <a:lnTo>
                  <a:pt x="826897" y="710692"/>
                </a:lnTo>
                <a:lnTo>
                  <a:pt x="852804" y="675538"/>
                </a:lnTo>
                <a:lnTo>
                  <a:pt x="875918" y="640626"/>
                </a:lnTo>
                <a:lnTo>
                  <a:pt x="895350" y="606107"/>
                </a:lnTo>
                <a:lnTo>
                  <a:pt x="916177" y="555066"/>
                </a:lnTo>
                <a:lnTo>
                  <a:pt x="923925" y="505460"/>
                </a:lnTo>
                <a:lnTo>
                  <a:pt x="923543" y="489458"/>
                </a:lnTo>
                <a:lnTo>
                  <a:pt x="916431" y="440563"/>
                </a:lnTo>
                <a:lnTo>
                  <a:pt x="901064" y="391033"/>
                </a:lnTo>
                <a:lnTo>
                  <a:pt x="878839" y="341757"/>
                </a:lnTo>
                <a:lnTo>
                  <a:pt x="850391" y="293243"/>
                </a:lnTo>
                <a:lnTo>
                  <a:pt x="816990" y="246126"/>
                </a:lnTo>
                <a:lnTo>
                  <a:pt x="792479" y="216154"/>
                </a:lnTo>
                <a:lnTo>
                  <a:pt x="766444" y="187452"/>
                </a:lnTo>
                <a:lnTo>
                  <a:pt x="739139" y="160020"/>
                </a:lnTo>
                <a:lnTo>
                  <a:pt x="710818" y="134493"/>
                </a:lnTo>
                <a:lnTo>
                  <a:pt x="667258" y="99822"/>
                </a:lnTo>
                <a:lnTo>
                  <a:pt x="623188" y="70485"/>
                </a:lnTo>
                <a:lnTo>
                  <a:pt x="579119" y="46736"/>
                </a:lnTo>
                <a:lnTo>
                  <a:pt x="532384" y="28575"/>
                </a:lnTo>
                <a:lnTo>
                  <a:pt x="499744" y="19177"/>
                </a:lnTo>
                <a:lnTo>
                  <a:pt x="484277" y="15875"/>
                </a:lnTo>
                <a:close/>
              </a:path>
              <a:path w="923925" h="1049020">
                <a:moveTo>
                  <a:pt x="320293" y="0"/>
                </a:moveTo>
                <a:lnTo>
                  <a:pt x="281813" y="381"/>
                </a:lnTo>
                <a:lnTo>
                  <a:pt x="242697" y="1905"/>
                </a:lnTo>
                <a:lnTo>
                  <a:pt x="203073" y="4445"/>
                </a:lnTo>
                <a:lnTo>
                  <a:pt x="163067" y="7620"/>
                </a:lnTo>
                <a:lnTo>
                  <a:pt x="81787" y="15621"/>
                </a:lnTo>
                <a:lnTo>
                  <a:pt x="0" y="24892"/>
                </a:lnTo>
                <a:lnTo>
                  <a:pt x="1777" y="40640"/>
                </a:lnTo>
                <a:lnTo>
                  <a:pt x="124205" y="27178"/>
                </a:lnTo>
                <a:lnTo>
                  <a:pt x="164464" y="23368"/>
                </a:lnTo>
                <a:lnTo>
                  <a:pt x="204342" y="20193"/>
                </a:lnTo>
                <a:lnTo>
                  <a:pt x="243712" y="17780"/>
                </a:lnTo>
                <a:lnTo>
                  <a:pt x="282448" y="16256"/>
                </a:lnTo>
                <a:lnTo>
                  <a:pt x="320421" y="15875"/>
                </a:lnTo>
                <a:lnTo>
                  <a:pt x="484277" y="15875"/>
                </a:lnTo>
                <a:lnTo>
                  <a:pt x="465836" y="11938"/>
                </a:lnTo>
                <a:lnTo>
                  <a:pt x="430911" y="6604"/>
                </a:lnTo>
                <a:lnTo>
                  <a:pt x="394969" y="2921"/>
                </a:lnTo>
                <a:lnTo>
                  <a:pt x="358013" y="762"/>
                </a:lnTo>
                <a:lnTo>
                  <a:pt x="320293" y="0"/>
                </a:lnTo>
                <a:close/>
              </a:path>
            </a:pathLst>
          </a:custGeom>
          <a:solidFill>
            <a:srgbClr val="69D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10153" y="2564180"/>
            <a:ext cx="224345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690" marR="5080" indent="-4762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Clients send </a:t>
            </a:r>
            <a:r>
              <a:rPr sz="1400" spc="-5" dirty="0">
                <a:latin typeface="Arial"/>
                <a:cs typeface="Arial"/>
              </a:rPr>
              <a:t>HTTP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requests  to Node.js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server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39109" y="3936035"/>
            <a:ext cx="296164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An </a:t>
            </a:r>
            <a:r>
              <a:rPr sz="1400" spc="-5" dirty="0">
                <a:latin typeface="Arial"/>
                <a:cs typeface="Arial"/>
              </a:rPr>
              <a:t>Event-loop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5" dirty="0">
                <a:latin typeface="Arial"/>
                <a:cs typeface="Arial"/>
              </a:rPr>
              <a:t>woken </a:t>
            </a:r>
            <a:r>
              <a:rPr sz="1400" dirty="0">
                <a:latin typeface="Arial"/>
                <a:cs typeface="Arial"/>
              </a:rPr>
              <a:t>up by OS,  passes request and response</a:t>
            </a:r>
            <a:r>
              <a:rPr sz="1400" spc="-2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objects  to the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thread-pool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24934" y="5079111"/>
            <a:ext cx="17481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Long-running </a:t>
            </a:r>
            <a:r>
              <a:rPr sz="1400" dirty="0">
                <a:latin typeface="Arial"/>
                <a:cs typeface="Arial"/>
              </a:rPr>
              <a:t>jobs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run</a:t>
            </a:r>
            <a:endParaRPr sz="14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on </a:t>
            </a:r>
            <a:r>
              <a:rPr sz="1400" spc="-5" dirty="0">
                <a:latin typeface="Arial"/>
                <a:cs typeface="Arial"/>
              </a:rPr>
              <a:t>worker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threads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4939" y="5590743"/>
            <a:ext cx="15843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Response is sent  back to </a:t>
            </a:r>
            <a:r>
              <a:rPr sz="1400" spc="-5" dirty="0">
                <a:latin typeface="Arial"/>
                <a:cs typeface="Arial"/>
              </a:rPr>
              <a:t>main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thread  </a:t>
            </a:r>
            <a:r>
              <a:rPr sz="1400" spc="-10" dirty="0">
                <a:latin typeface="Arial"/>
                <a:cs typeface="Arial"/>
              </a:rPr>
              <a:t>via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callback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4939" y="3990213"/>
            <a:ext cx="14662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Event </a:t>
            </a:r>
            <a:r>
              <a:rPr sz="1400" dirty="0">
                <a:latin typeface="Arial"/>
                <a:cs typeface="Arial"/>
              </a:rPr>
              <a:t>loop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returns  result to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client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48400" y="3320509"/>
            <a:ext cx="2438400" cy="1962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56775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NO</a:t>
            </a:r>
            <a:r>
              <a:rPr spc="-5" dirty="0" smtClean="0"/>
              <a:t>N</a:t>
            </a:r>
            <a:r>
              <a:rPr sz="3000" spc="-5" dirty="0" smtClean="0"/>
              <a:t>-B</a:t>
            </a:r>
            <a:r>
              <a:rPr spc="-5" dirty="0" smtClean="0"/>
              <a:t>LOCKING</a:t>
            </a:r>
            <a:r>
              <a:rPr spc="270" dirty="0" smtClean="0"/>
              <a:t> </a:t>
            </a:r>
            <a:r>
              <a:rPr sz="3000" spc="-10" dirty="0"/>
              <a:t>I/O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60829"/>
            <a:ext cx="6784975" cy="380047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1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10" dirty="0">
                <a:latin typeface="Arial"/>
                <a:cs typeface="Arial"/>
              </a:rPr>
              <a:t>Traditional</a:t>
            </a:r>
            <a:r>
              <a:rPr sz="2400" dirty="0">
                <a:latin typeface="Arial"/>
                <a:cs typeface="Arial"/>
              </a:rPr>
              <a:t> I/O</a:t>
            </a:r>
            <a:endParaRPr sz="24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385"/>
              </a:spcBef>
              <a:tabLst>
                <a:tab pos="1756410" algn="l"/>
                <a:tab pos="4140200" algn="l"/>
              </a:tabLst>
            </a:pPr>
            <a:r>
              <a:rPr sz="1800" spc="145" dirty="0">
                <a:solidFill>
                  <a:srgbClr val="585858"/>
                </a:solidFill>
                <a:latin typeface="Arial"/>
                <a:cs typeface="Arial"/>
              </a:rPr>
              <a:t>var</a:t>
            </a:r>
            <a:r>
              <a:rPr sz="1800" spc="4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250" dirty="0">
                <a:solidFill>
                  <a:srgbClr val="585858"/>
                </a:solidFill>
                <a:latin typeface="Arial"/>
                <a:cs typeface="Arial"/>
              </a:rPr>
              <a:t>result	</a:t>
            </a:r>
            <a:r>
              <a:rPr sz="1800" spc="-65" dirty="0">
                <a:solidFill>
                  <a:srgbClr val="585858"/>
                </a:solidFill>
                <a:latin typeface="Arial"/>
                <a:cs typeface="Arial"/>
              </a:rPr>
              <a:t>= </a:t>
            </a:r>
            <a:r>
              <a:rPr sz="1800" spc="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85" dirty="0">
                <a:solidFill>
                  <a:srgbClr val="585858"/>
                </a:solidFill>
                <a:latin typeface="Arial"/>
                <a:cs typeface="Arial"/>
              </a:rPr>
              <a:t>db.query(‚</a:t>
            </a:r>
            <a:r>
              <a:rPr sz="1800" i="1" spc="185" dirty="0">
                <a:solidFill>
                  <a:srgbClr val="585858"/>
                </a:solidFill>
                <a:latin typeface="Arial"/>
                <a:cs typeface="Arial"/>
              </a:rPr>
              <a:t>select	</a:t>
            </a:r>
            <a:r>
              <a:rPr sz="1800" i="1" spc="85" dirty="0">
                <a:solidFill>
                  <a:srgbClr val="585858"/>
                </a:solidFill>
                <a:latin typeface="Arial"/>
                <a:cs typeface="Arial"/>
              </a:rPr>
              <a:t>x from</a:t>
            </a:r>
            <a:r>
              <a:rPr sz="1800" i="1" spc="2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i="1" spc="215" dirty="0">
                <a:solidFill>
                  <a:srgbClr val="585858"/>
                </a:solidFill>
                <a:latin typeface="Arial"/>
                <a:cs typeface="Arial"/>
              </a:rPr>
              <a:t>table_Y</a:t>
            </a:r>
            <a:r>
              <a:rPr sz="1800" spc="215" dirty="0">
                <a:solidFill>
                  <a:srgbClr val="585858"/>
                </a:solidFill>
                <a:latin typeface="Arial"/>
                <a:cs typeface="Arial"/>
              </a:rPr>
              <a:t>‛);</a:t>
            </a:r>
            <a:endParaRPr sz="1800">
              <a:latin typeface="Arial"/>
              <a:cs typeface="Arial"/>
            </a:endParaRPr>
          </a:p>
          <a:p>
            <a:pPr marL="377825" marR="5080">
              <a:lnSpc>
                <a:spcPct val="120000"/>
              </a:lnSpc>
              <a:spcBef>
                <a:spcPts val="5"/>
              </a:spcBef>
              <a:tabLst>
                <a:tab pos="3512185" algn="l"/>
                <a:tab pos="3888740" algn="l"/>
                <a:tab pos="4390390" algn="l"/>
                <a:tab pos="4893310" algn="l"/>
                <a:tab pos="5394325" algn="l"/>
              </a:tabLst>
            </a:pPr>
            <a:r>
              <a:rPr sz="1800" spc="135" dirty="0">
                <a:solidFill>
                  <a:srgbClr val="585858"/>
                </a:solidFill>
                <a:latin typeface="Arial"/>
                <a:cs typeface="Arial"/>
              </a:rPr>
              <a:t>doSomethingWith(result);	</a:t>
            </a:r>
            <a:r>
              <a:rPr sz="1800" spc="285" dirty="0">
                <a:solidFill>
                  <a:srgbClr val="5FA225"/>
                </a:solidFill>
                <a:latin typeface="Arial"/>
                <a:cs typeface="Arial"/>
              </a:rPr>
              <a:t>//wait	for	result!  </a:t>
            </a:r>
            <a:r>
              <a:rPr sz="1800" spc="95" dirty="0">
                <a:solidFill>
                  <a:srgbClr val="585858"/>
                </a:solidFill>
                <a:latin typeface="Arial"/>
                <a:cs typeface="Arial"/>
              </a:rPr>
              <a:t>doSomethingWithOutResult();	</a:t>
            </a:r>
            <a:r>
              <a:rPr sz="1800" spc="185" dirty="0">
                <a:solidFill>
                  <a:srgbClr val="5FA225"/>
                </a:solidFill>
                <a:latin typeface="Arial"/>
                <a:cs typeface="Arial"/>
              </a:rPr>
              <a:t>//execution	</a:t>
            </a:r>
            <a:r>
              <a:rPr sz="1800" spc="330" dirty="0">
                <a:solidFill>
                  <a:srgbClr val="5FA225"/>
                </a:solidFill>
                <a:latin typeface="Arial"/>
                <a:cs typeface="Arial"/>
              </a:rPr>
              <a:t>is</a:t>
            </a:r>
            <a:r>
              <a:rPr sz="1800" spc="420" dirty="0">
                <a:solidFill>
                  <a:srgbClr val="5FA225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5FA225"/>
                </a:solidFill>
                <a:latin typeface="Arial"/>
                <a:cs typeface="Arial"/>
              </a:rPr>
              <a:t>blocked</a:t>
            </a:r>
            <a:r>
              <a:rPr sz="1800" spc="65" dirty="0">
                <a:solidFill>
                  <a:srgbClr val="5FA225"/>
                </a:solidFill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17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solidFill>
                  <a:srgbClr val="0D0D0D"/>
                </a:solidFill>
                <a:latin typeface="Arial"/>
                <a:cs typeface="Arial"/>
              </a:rPr>
              <a:t>Non-traditional, Non-blocking</a:t>
            </a:r>
            <a:r>
              <a:rPr sz="2400" spc="7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I/O</a:t>
            </a:r>
            <a:endParaRPr sz="24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385"/>
              </a:spcBef>
              <a:tabLst>
                <a:tab pos="2508885" algn="l"/>
                <a:tab pos="5644515" algn="l"/>
              </a:tabLst>
            </a:pPr>
            <a:r>
              <a:rPr sz="1800" spc="185" dirty="0">
                <a:solidFill>
                  <a:srgbClr val="585858"/>
                </a:solidFill>
                <a:latin typeface="Arial"/>
                <a:cs typeface="Arial"/>
              </a:rPr>
              <a:t>db.query(‚</a:t>
            </a:r>
            <a:r>
              <a:rPr sz="1800" i="1" spc="185" dirty="0">
                <a:solidFill>
                  <a:srgbClr val="585858"/>
                </a:solidFill>
                <a:latin typeface="Arial"/>
                <a:cs typeface="Arial"/>
              </a:rPr>
              <a:t>select	</a:t>
            </a:r>
            <a:r>
              <a:rPr sz="1800" i="1" spc="90" dirty="0">
                <a:solidFill>
                  <a:srgbClr val="585858"/>
                </a:solidFill>
                <a:latin typeface="Arial"/>
                <a:cs typeface="Arial"/>
              </a:rPr>
              <a:t>x</a:t>
            </a:r>
            <a:r>
              <a:rPr sz="1800" i="1" spc="5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i="1" spc="8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i="1" spc="5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i="1" spc="185" dirty="0">
                <a:solidFill>
                  <a:srgbClr val="585858"/>
                </a:solidFill>
                <a:latin typeface="Arial"/>
                <a:cs typeface="Arial"/>
              </a:rPr>
              <a:t>table_Y”</a:t>
            </a:r>
            <a:r>
              <a:rPr sz="1800" spc="185" dirty="0">
                <a:solidFill>
                  <a:srgbClr val="585858"/>
                </a:solidFill>
                <a:latin typeface="Arial"/>
                <a:cs typeface="Arial"/>
              </a:rPr>
              <a:t>,function	</a:t>
            </a:r>
            <a:r>
              <a:rPr sz="1800" spc="290" dirty="0">
                <a:solidFill>
                  <a:srgbClr val="585858"/>
                </a:solidFill>
                <a:latin typeface="Arial"/>
                <a:cs typeface="Arial"/>
              </a:rPr>
              <a:t>(result){</a:t>
            </a:r>
            <a:endParaRPr sz="18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430"/>
              </a:spcBef>
              <a:tabLst>
                <a:tab pos="3786504" algn="l"/>
                <a:tab pos="4664710" algn="l"/>
                <a:tab pos="5167630" algn="l"/>
              </a:tabLst>
            </a:pPr>
            <a:r>
              <a:rPr sz="1800" spc="135" dirty="0">
                <a:solidFill>
                  <a:srgbClr val="585858"/>
                </a:solidFill>
                <a:latin typeface="Arial"/>
                <a:cs typeface="Arial"/>
              </a:rPr>
              <a:t>doSomethingWith(result);	</a:t>
            </a:r>
            <a:r>
              <a:rPr sz="1800" spc="285" dirty="0">
                <a:solidFill>
                  <a:srgbClr val="5FA225"/>
                </a:solidFill>
                <a:latin typeface="Arial"/>
                <a:cs typeface="Arial"/>
              </a:rPr>
              <a:t>//wait	for	result!</a:t>
            </a:r>
            <a:endParaRPr sz="18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434"/>
              </a:spcBef>
            </a:pPr>
            <a:r>
              <a:rPr sz="1800" spc="409" dirty="0">
                <a:solidFill>
                  <a:srgbClr val="585858"/>
                </a:solidFill>
                <a:latin typeface="Arial"/>
                <a:cs typeface="Arial"/>
              </a:rPr>
              <a:t>});</a:t>
            </a:r>
            <a:endParaRPr sz="1800">
              <a:latin typeface="Arial"/>
              <a:cs typeface="Arial"/>
            </a:endParaRPr>
          </a:p>
          <a:p>
            <a:pPr marL="652780" marR="128905" indent="-274955">
              <a:lnSpc>
                <a:spcPct val="100000"/>
              </a:lnSpc>
              <a:spcBef>
                <a:spcPts val="430"/>
              </a:spcBef>
              <a:tabLst>
                <a:tab pos="3888740" algn="l"/>
                <a:tab pos="5267960" algn="l"/>
                <a:tab pos="6272530" algn="l"/>
              </a:tabLst>
            </a:pPr>
            <a:r>
              <a:rPr sz="1800" spc="30" dirty="0">
                <a:solidFill>
                  <a:srgbClr val="585858"/>
                </a:solidFill>
                <a:latin typeface="Arial"/>
                <a:cs typeface="Arial"/>
              </a:rPr>
              <a:t>doSomethingWithOu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1800" spc="-75" dirty="0">
                <a:solidFill>
                  <a:srgbClr val="585858"/>
                </a:solidFill>
                <a:latin typeface="Arial"/>
                <a:cs typeface="Arial"/>
              </a:rPr>
              <a:t>Res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1800" spc="465" dirty="0">
                <a:solidFill>
                  <a:srgbClr val="585858"/>
                </a:solidFill>
                <a:latin typeface="Arial"/>
                <a:cs typeface="Arial"/>
              </a:rPr>
              <a:t>l</a:t>
            </a:r>
            <a:r>
              <a:rPr sz="1800" spc="595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1800" spc="390" dirty="0">
                <a:solidFill>
                  <a:srgbClr val="585858"/>
                </a:solidFill>
                <a:latin typeface="Arial"/>
                <a:cs typeface="Arial"/>
              </a:rPr>
              <a:t>(</a:t>
            </a:r>
            <a:r>
              <a:rPr sz="1800" spc="385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800" spc="484" dirty="0">
                <a:solidFill>
                  <a:srgbClr val="585858"/>
                </a:solidFill>
                <a:latin typeface="Arial"/>
                <a:cs typeface="Arial"/>
              </a:rPr>
              <a:t>;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1800" spc="475" dirty="0">
                <a:solidFill>
                  <a:srgbClr val="5FA225"/>
                </a:solidFill>
                <a:latin typeface="Arial"/>
                <a:cs typeface="Arial"/>
              </a:rPr>
              <a:t>//</a:t>
            </a:r>
            <a:r>
              <a:rPr sz="1800" b="1" spc="15" dirty="0">
                <a:solidFill>
                  <a:srgbClr val="5FA225"/>
                </a:solidFill>
                <a:latin typeface="Arial"/>
                <a:cs typeface="Arial"/>
              </a:rPr>
              <a:t>execute</a:t>
            </a:r>
            <a:r>
              <a:rPr sz="1800" b="1" spc="25" dirty="0">
                <a:solidFill>
                  <a:srgbClr val="5FA225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5FA225"/>
                </a:solidFill>
                <a:latin typeface="Arial"/>
                <a:cs typeface="Arial"/>
              </a:rPr>
              <a:t>	</a:t>
            </a:r>
            <a:r>
              <a:rPr sz="1800" spc="175" dirty="0">
                <a:solidFill>
                  <a:srgbClr val="5FA225"/>
                </a:solidFill>
                <a:latin typeface="Arial"/>
                <a:cs typeface="Arial"/>
              </a:rPr>
              <a:t>withou</a:t>
            </a:r>
            <a:r>
              <a:rPr sz="1800" spc="105" dirty="0">
                <a:solidFill>
                  <a:srgbClr val="5FA225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5FA225"/>
                </a:solidFill>
                <a:latin typeface="Arial"/>
                <a:cs typeface="Arial"/>
              </a:rPr>
              <a:t>	</a:t>
            </a:r>
            <a:r>
              <a:rPr sz="1800" spc="5" dirty="0">
                <a:solidFill>
                  <a:srgbClr val="5FA225"/>
                </a:solidFill>
                <a:latin typeface="Arial"/>
                <a:cs typeface="Arial"/>
              </a:rPr>
              <a:t>any  </a:t>
            </a:r>
            <a:r>
              <a:rPr sz="1800" spc="175" dirty="0">
                <a:solidFill>
                  <a:srgbClr val="5FA225"/>
                </a:solidFill>
                <a:latin typeface="Arial"/>
                <a:cs typeface="Arial"/>
              </a:rPr>
              <a:t>delay!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576178"/>
            <a:ext cx="76174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0" dirty="0" smtClean="0"/>
              <a:t>WH</a:t>
            </a:r>
            <a:r>
              <a:rPr spc="-50" dirty="0" smtClean="0"/>
              <a:t>AT </a:t>
            </a:r>
            <a:r>
              <a:rPr spc="-5" dirty="0"/>
              <a:t>CAN </a:t>
            </a:r>
            <a:r>
              <a:rPr dirty="0"/>
              <a:t>YOU </a:t>
            </a:r>
            <a:r>
              <a:rPr spc="-5" dirty="0"/>
              <a:t>DO </a:t>
            </a:r>
            <a:r>
              <a:rPr dirty="0"/>
              <a:t>WITH </a:t>
            </a:r>
            <a:r>
              <a:rPr lang="en-US" spc="-5" dirty="0" smtClean="0"/>
              <a:t>NO</a:t>
            </a:r>
            <a:r>
              <a:rPr spc="-5" dirty="0" smtClean="0"/>
              <a:t>DE</a:t>
            </a:r>
            <a:r>
              <a:rPr sz="3000" spc="-5" dirty="0" smtClean="0"/>
              <a:t>.</a:t>
            </a:r>
            <a:r>
              <a:rPr spc="-5" dirty="0" smtClean="0"/>
              <a:t>JS</a:t>
            </a:r>
            <a:r>
              <a:rPr spc="290" dirty="0" smtClean="0"/>
              <a:t> </a:t>
            </a:r>
            <a:r>
              <a:rPr sz="3000" spc="-5" dirty="0"/>
              <a:t>?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371600"/>
            <a:ext cx="7769860" cy="5162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240029" indent="-27432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80" dirty="0">
                <a:latin typeface="Arial"/>
                <a:cs typeface="Arial"/>
              </a:rPr>
              <a:t>You </a:t>
            </a:r>
            <a:r>
              <a:rPr sz="2400" spc="-5" dirty="0">
                <a:latin typeface="Arial"/>
                <a:cs typeface="Arial"/>
              </a:rPr>
              <a:t>can create an </a:t>
            </a:r>
            <a:r>
              <a:rPr sz="2400" b="1" spc="-5" dirty="0">
                <a:latin typeface="Arial"/>
                <a:cs typeface="Arial"/>
              </a:rPr>
              <a:t>HTTP server </a:t>
            </a:r>
            <a:r>
              <a:rPr sz="2400" spc="-5" dirty="0">
                <a:latin typeface="Arial"/>
                <a:cs typeface="Arial"/>
              </a:rPr>
              <a:t>and print ‘</a:t>
            </a:r>
            <a:r>
              <a:rPr sz="2400" i="1" spc="-5" dirty="0">
                <a:latin typeface="Arial"/>
                <a:cs typeface="Arial"/>
              </a:rPr>
              <a:t>hello  world</a:t>
            </a:r>
            <a:r>
              <a:rPr sz="2400" spc="-5" dirty="0">
                <a:latin typeface="Arial"/>
                <a:cs typeface="Arial"/>
              </a:rPr>
              <a:t>’ on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browser in just </a:t>
            </a:r>
            <a:r>
              <a:rPr sz="2400" dirty="0">
                <a:latin typeface="Arial"/>
                <a:cs typeface="Arial"/>
              </a:rPr>
              <a:t>4 </a:t>
            </a:r>
            <a:r>
              <a:rPr sz="2400" spc="-5" dirty="0">
                <a:latin typeface="Arial"/>
                <a:cs typeface="Arial"/>
              </a:rPr>
              <a:t>lines of JavaScript. </a:t>
            </a:r>
            <a:r>
              <a:rPr sz="2400" spc="-5" dirty="0">
                <a:solidFill>
                  <a:srgbClr val="5FA225"/>
                </a:solidFill>
                <a:latin typeface="Arial"/>
                <a:cs typeface="Arial"/>
              </a:rPr>
              <a:t> (Example</a:t>
            </a:r>
            <a:r>
              <a:rPr sz="2400" dirty="0">
                <a:solidFill>
                  <a:srgbClr val="5FA22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FA225"/>
                </a:solidFill>
                <a:latin typeface="Arial"/>
                <a:cs typeface="Arial"/>
              </a:rPr>
              <a:t>included)</a:t>
            </a:r>
            <a:endParaRPr sz="2400" dirty="0">
              <a:latin typeface="Arial"/>
              <a:cs typeface="Arial"/>
            </a:endParaRPr>
          </a:p>
          <a:p>
            <a:pPr marL="286385" marR="753745" indent="-274320" algn="just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80" dirty="0">
                <a:latin typeface="Arial"/>
                <a:cs typeface="Arial"/>
              </a:rPr>
              <a:t>You </a:t>
            </a:r>
            <a:r>
              <a:rPr sz="2400" spc="-5" dirty="0">
                <a:latin typeface="Arial"/>
                <a:cs typeface="Arial"/>
              </a:rPr>
              <a:t>can create a </a:t>
            </a:r>
            <a:r>
              <a:rPr sz="2400" b="1" dirty="0">
                <a:latin typeface="Arial"/>
                <a:cs typeface="Arial"/>
              </a:rPr>
              <a:t>TCP </a:t>
            </a:r>
            <a:r>
              <a:rPr sz="2400" b="1" spc="-5" dirty="0">
                <a:latin typeface="Arial"/>
                <a:cs typeface="Arial"/>
              </a:rPr>
              <a:t>server </a:t>
            </a:r>
            <a:r>
              <a:rPr sz="2400" spc="-5" dirty="0">
                <a:latin typeface="Arial"/>
                <a:cs typeface="Arial"/>
              </a:rPr>
              <a:t>similar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HTTP  </a:t>
            </a:r>
            <a:r>
              <a:rPr sz="2400" spc="-20" dirty="0">
                <a:latin typeface="Arial"/>
                <a:cs typeface="Arial"/>
              </a:rPr>
              <a:t>server,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just </a:t>
            </a:r>
            <a:r>
              <a:rPr sz="2400" spc="-5" dirty="0">
                <a:latin typeface="Arial"/>
                <a:cs typeface="Arial"/>
              </a:rPr>
              <a:t>4 </a:t>
            </a:r>
            <a:r>
              <a:rPr sz="2400" spc="-10" dirty="0">
                <a:latin typeface="Arial"/>
                <a:cs typeface="Arial"/>
              </a:rPr>
              <a:t>lines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JavaScript. </a:t>
            </a:r>
            <a:r>
              <a:rPr sz="2400" spc="-5" dirty="0">
                <a:solidFill>
                  <a:srgbClr val="5FA225"/>
                </a:solidFill>
                <a:latin typeface="Arial"/>
                <a:cs typeface="Arial"/>
              </a:rPr>
              <a:t>(Example  included)</a:t>
            </a:r>
            <a:endParaRPr sz="2400" dirty="0">
              <a:latin typeface="Arial"/>
              <a:cs typeface="Arial"/>
            </a:endParaRPr>
          </a:p>
          <a:p>
            <a:pPr marL="287020" indent="-274320" algn="just">
              <a:lnSpc>
                <a:spcPct val="100000"/>
              </a:lnSpc>
              <a:spcBef>
                <a:spcPts val="605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80" dirty="0">
                <a:latin typeface="Arial"/>
                <a:cs typeface="Arial"/>
              </a:rPr>
              <a:t>You </a:t>
            </a:r>
            <a:r>
              <a:rPr sz="2400" spc="-5" dirty="0">
                <a:latin typeface="Arial"/>
                <a:cs typeface="Arial"/>
              </a:rPr>
              <a:t>can create a </a:t>
            </a:r>
            <a:r>
              <a:rPr sz="2400" b="1" spc="-5" dirty="0">
                <a:latin typeface="Arial"/>
                <a:cs typeface="Arial"/>
              </a:rPr>
              <a:t>DNS</a:t>
            </a:r>
            <a:r>
              <a:rPr sz="2400" b="1" spc="8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server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287020" indent="-274320" algn="just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80" dirty="0">
                <a:latin typeface="Arial"/>
                <a:cs typeface="Arial"/>
              </a:rPr>
              <a:t>You </a:t>
            </a:r>
            <a:r>
              <a:rPr sz="2400" spc="-5" dirty="0">
                <a:latin typeface="Arial"/>
                <a:cs typeface="Arial"/>
              </a:rPr>
              <a:t>can create a </a:t>
            </a:r>
            <a:r>
              <a:rPr sz="2400" b="1" spc="-5" dirty="0">
                <a:latin typeface="Arial"/>
                <a:cs typeface="Arial"/>
              </a:rPr>
              <a:t>Static </a:t>
            </a:r>
            <a:r>
              <a:rPr sz="2400" b="1" dirty="0">
                <a:latin typeface="Arial"/>
                <a:cs typeface="Arial"/>
              </a:rPr>
              <a:t>File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Server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286385" marR="5715" indent="-27432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80" dirty="0">
                <a:latin typeface="Arial"/>
                <a:cs typeface="Arial"/>
              </a:rPr>
              <a:t>You </a:t>
            </a:r>
            <a:r>
              <a:rPr sz="2400" spc="-5" dirty="0">
                <a:latin typeface="Arial"/>
                <a:cs typeface="Arial"/>
              </a:rPr>
              <a:t>can create a </a:t>
            </a:r>
            <a:r>
              <a:rPr sz="2400" b="1" spc="-20" dirty="0">
                <a:latin typeface="Arial"/>
                <a:cs typeface="Arial"/>
              </a:rPr>
              <a:t>Web </a:t>
            </a:r>
            <a:r>
              <a:rPr sz="2400" b="1" spc="-5" dirty="0">
                <a:latin typeface="Arial"/>
                <a:cs typeface="Arial"/>
              </a:rPr>
              <a:t>Chat Application </a:t>
            </a:r>
            <a:r>
              <a:rPr sz="2400" spc="-5" dirty="0">
                <a:latin typeface="Arial"/>
                <a:cs typeface="Arial"/>
              </a:rPr>
              <a:t>like </a:t>
            </a:r>
            <a:r>
              <a:rPr sz="2400" spc="-55" dirty="0">
                <a:latin typeface="Arial"/>
                <a:cs typeface="Arial"/>
              </a:rPr>
              <a:t>GTalk  </a:t>
            </a:r>
            <a:r>
              <a:rPr sz="2400" dirty="0">
                <a:latin typeface="Arial"/>
                <a:cs typeface="Arial"/>
              </a:rPr>
              <a:t>in 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browser.</a:t>
            </a:r>
            <a:endParaRPr sz="2400" dirty="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Node.js can also be used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creating online  games, collaboration tools or anything which sends  updates </a:t>
            </a:r>
            <a:r>
              <a:rPr sz="2400" dirty="0">
                <a:latin typeface="Arial"/>
                <a:cs typeface="Arial"/>
              </a:rPr>
              <a:t>to the </a:t>
            </a:r>
            <a:r>
              <a:rPr sz="2400" spc="-5" dirty="0">
                <a:latin typeface="Arial"/>
                <a:cs typeface="Arial"/>
              </a:rPr>
              <a:t>user 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real-time.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34162"/>
            <a:ext cx="63823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pc="-15" dirty="0" smtClean="0"/>
              <a:t>HTTP SE</a:t>
            </a:r>
            <a:r>
              <a:rPr spc="-15" dirty="0" smtClean="0"/>
              <a:t>RVER </a:t>
            </a:r>
            <a:r>
              <a:rPr sz="3000" dirty="0"/>
              <a:t>&amp; </a:t>
            </a:r>
            <a:r>
              <a:rPr lang="en-US" spc="-15" dirty="0" smtClean="0"/>
              <a:t>TCP SE</a:t>
            </a:r>
            <a:r>
              <a:rPr spc="-15" dirty="0" smtClean="0"/>
              <a:t>RVER</a:t>
            </a:r>
            <a:r>
              <a:rPr sz="3000" spc="-15" dirty="0"/>
              <a:t>)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143000"/>
            <a:ext cx="7265670" cy="508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40970" indent="-27432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Following code </a:t>
            </a:r>
            <a:r>
              <a:rPr sz="2400" dirty="0">
                <a:latin typeface="Arial"/>
                <a:cs typeface="Arial"/>
              </a:rPr>
              <a:t>creates </a:t>
            </a:r>
            <a:r>
              <a:rPr sz="2400" spc="-5" dirty="0">
                <a:latin typeface="Arial"/>
                <a:cs typeface="Arial"/>
              </a:rPr>
              <a:t>an </a:t>
            </a:r>
            <a:r>
              <a:rPr sz="2400" b="1" spc="-5" dirty="0">
                <a:latin typeface="Arial"/>
                <a:cs typeface="Arial"/>
              </a:rPr>
              <a:t>HTTP </a:t>
            </a:r>
            <a:r>
              <a:rPr sz="2400" spc="-5" dirty="0">
                <a:latin typeface="Arial"/>
                <a:cs typeface="Arial"/>
              </a:rPr>
              <a:t>Server and prints  ‘</a:t>
            </a:r>
            <a:r>
              <a:rPr sz="2400" i="1" spc="-5" dirty="0">
                <a:latin typeface="Arial"/>
                <a:cs typeface="Arial"/>
              </a:rPr>
              <a:t>Hello World</a:t>
            </a:r>
            <a:r>
              <a:rPr sz="2400" spc="-5" dirty="0">
                <a:latin typeface="Arial"/>
                <a:cs typeface="Arial"/>
              </a:rPr>
              <a:t>’ on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browser:</a:t>
            </a:r>
            <a:endParaRPr sz="2400" dirty="0">
              <a:latin typeface="Arial"/>
              <a:cs typeface="Arial"/>
            </a:endParaRPr>
          </a:p>
          <a:p>
            <a:pPr marL="286385" marR="579120">
              <a:lnSpc>
                <a:spcPts val="2760"/>
              </a:lnSpc>
              <a:spcBef>
                <a:spcPts val="145"/>
              </a:spcBef>
              <a:tabLst>
                <a:tab pos="1414780" algn="l"/>
                <a:tab pos="2668905" algn="l"/>
                <a:tab pos="3670935" algn="l"/>
                <a:tab pos="4424680" algn="l"/>
                <a:tab pos="4801870" algn="l"/>
              </a:tabLst>
            </a:pPr>
            <a:r>
              <a:rPr sz="1800" spc="145" dirty="0">
                <a:solidFill>
                  <a:srgbClr val="585858"/>
                </a:solidFill>
                <a:latin typeface="Arial"/>
                <a:cs typeface="Arial"/>
              </a:rPr>
              <a:t>var</a:t>
            </a:r>
            <a:r>
              <a:rPr sz="1800" spc="48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235" dirty="0">
                <a:solidFill>
                  <a:srgbClr val="585858"/>
                </a:solidFill>
                <a:latin typeface="Arial"/>
                <a:cs typeface="Arial"/>
              </a:rPr>
              <a:t>http	</a:t>
            </a:r>
            <a:r>
              <a:rPr sz="1800" spc="-65" dirty="0">
                <a:solidFill>
                  <a:srgbClr val="585858"/>
                </a:solidFill>
                <a:latin typeface="Arial"/>
                <a:cs typeface="Arial"/>
              </a:rPr>
              <a:t>= </a:t>
            </a:r>
            <a:r>
              <a:rPr sz="1800" spc="295" dirty="0">
                <a:solidFill>
                  <a:srgbClr val="585858"/>
                </a:solidFill>
                <a:latin typeface="Arial"/>
                <a:cs typeface="Arial"/>
              </a:rPr>
              <a:t>require('http');  </a:t>
            </a:r>
            <a:r>
              <a:rPr sz="1800" spc="185" dirty="0">
                <a:solidFill>
                  <a:srgbClr val="585858"/>
                </a:solidFill>
                <a:latin typeface="Arial"/>
                <a:cs typeface="Arial"/>
              </a:rPr>
              <a:t>http.createServer(function	</a:t>
            </a:r>
            <a:r>
              <a:rPr sz="1800" spc="240" dirty="0">
                <a:solidFill>
                  <a:srgbClr val="585858"/>
                </a:solidFill>
                <a:latin typeface="Arial"/>
                <a:cs typeface="Arial"/>
              </a:rPr>
              <a:t>(req,	</a:t>
            </a:r>
            <a:r>
              <a:rPr sz="1800" spc="210" dirty="0">
                <a:solidFill>
                  <a:srgbClr val="585858"/>
                </a:solidFill>
                <a:latin typeface="Arial"/>
                <a:cs typeface="Arial"/>
              </a:rPr>
              <a:t>res) </a:t>
            </a:r>
            <a:r>
              <a:rPr sz="1800" spc="385" dirty="0">
                <a:solidFill>
                  <a:srgbClr val="585858"/>
                </a:solidFill>
                <a:latin typeface="Arial"/>
                <a:cs typeface="Arial"/>
              </a:rPr>
              <a:t>{  </a:t>
            </a:r>
            <a:r>
              <a:rPr sz="1800" spc="120" dirty="0">
                <a:solidFill>
                  <a:srgbClr val="585858"/>
                </a:solidFill>
                <a:latin typeface="Arial"/>
                <a:cs typeface="Arial"/>
              </a:rPr>
              <a:t>res.writeHea</a:t>
            </a:r>
            <a:r>
              <a:rPr sz="1800" spc="150" dirty="0">
                <a:solidFill>
                  <a:srgbClr val="585858"/>
                </a:solidFill>
                <a:latin typeface="Arial"/>
                <a:cs typeface="Arial"/>
              </a:rPr>
              <a:t>d</a:t>
            </a:r>
            <a:r>
              <a:rPr sz="1800" spc="385" dirty="0">
                <a:solidFill>
                  <a:srgbClr val="585858"/>
                </a:solidFill>
                <a:latin typeface="Arial"/>
                <a:cs typeface="Arial"/>
              </a:rPr>
              <a:t>(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200</a:t>
            </a:r>
            <a:r>
              <a:rPr sz="1800" spc="484" dirty="0">
                <a:solidFill>
                  <a:srgbClr val="585858"/>
                </a:solidFill>
                <a:latin typeface="Arial"/>
                <a:cs typeface="Arial"/>
              </a:rPr>
              <a:t>,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1800" spc="380" dirty="0">
                <a:solidFill>
                  <a:srgbClr val="585858"/>
                </a:solidFill>
                <a:latin typeface="Arial"/>
                <a:cs typeface="Arial"/>
              </a:rPr>
              <a:t>{</a:t>
            </a:r>
            <a:r>
              <a:rPr sz="1800" spc="640" dirty="0">
                <a:solidFill>
                  <a:srgbClr val="585858"/>
                </a:solidFill>
                <a:latin typeface="Arial"/>
                <a:cs typeface="Arial"/>
              </a:rPr>
              <a:t>'</a:t>
            </a:r>
            <a:r>
              <a:rPr sz="1800" spc="-320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on</a:t>
            </a:r>
            <a:r>
              <a:rPr sz="1800" spc="480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en</a:t>
            </a:r>
            <a:r>
              <a:rPr sz="1800" spc="475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1800" spc="380" dirty="0">
                <a:solidFill>
                  <a:srgbClr val="585858"/>
                </a:solidFill>
                <a:latin typeface="Arial"/>
                <a:cs typeface="Arial"/>
              </a:rPr>
              <a:t>-</a:t>
            </a:r>
            <a:r>
              <a:rPr sz="1800" spc="-114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1800" spc="80" dirty="0">
                <a:solidFill>
                  <a:srgbClr val="585858"/>
                </a:solidFill>
                <a:latin typeface="Arial"/>
                <a:cs typeface="Arial"/>
              </a:rPr>
              <a:t>y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pe</a:t>
            </a:r>
            <a:r>
              <a:rPr sz="1800" spc="640" dirty="0">
                <a:solidFill>
                  <a:srgbClr val="585858"/>
                </a:solidFill>
                <a:latin typeface="Arial"/>
                <a:cs typeface="Arial"/>
              </a:rPr>
              <a:t>'</a:t>
            </a:r>
            <a:r>
              <a:rPr sz="1800" spc="484" dirty="0">
                <a:solidFill>
                  <a:srgbClr val="585858"/>
                </a:solidFill>
                <a:latin typeface="Arial"/>
                <a:cs typeface="Arial"/>
              </a:rPr>
              <a:t>: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1800" spc="640" dirty="0">
                <a:solidFill>
                  <a:srgbClr val="585858"/>
                </a:solidFill>
                <a:latin typeface="Arial"/>
                <a:cs typeface="Arial"/>
              </a:rPr>
              <a:t>'</a:t>
            </a:r>
            <a:r>
              <a:rPr sz="1800" spc="480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800" spc="80" dirty="0">
                <a:solidFill>
                  <a:srgbClr val="585858"/>
                </a:solidFill>
                <a:latin typeface="Arial"/>
                <a:cs typeface="Arial"/>
              </a:rPr>
              <a:t>x</a:t>
            </a:r>
            <a:r>
              <a:rPr sz="1800" spc="480" dirty="0">
                <a:solidFill>
                  <a:srgbClr val="585858"/>
                </a:solidFill>
                <a:latin typeface="Arial"/>
                <a:cs typeface="Arial"/>
              </a:rPr>
              <a:t>t/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1800" spc="580" dirty="0">
                <a:solidFill>
                  <a:srgbClr val="585858"/>
                </a:solidFill>
                <a:latin typeface="Arial"/>
                <a:cs typeface="Arial"/>
              </a:rPr>
              <a:t>l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800" spc="580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1800" spc="640" dirty="0">
                <a:solidFill>
                  <a:srgbClr val="585858"/>
                </a:solidFill>
                <a:latin typeface="Arial"/>
                <a:cs typeface="Arial"/>
              </a:rPr>
              <a:t>'</a:t>
            </a:r>
            <a:r>
              <a:rPr sz="1800" spc="380" dirty="0">
                <a:solidFill>
                  <a:srgbClr val="585858"/>
                </a:solidFill>
                <a:latin typeface="Arial"/>
                <a:cs typeface="Arial"/>
              </a:rPr>
              <a:t>}</a:t>
            </a:r>
            <a:r>
              <a:rPr sz="1800" spc="385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800" spc="484" dirty="0">
                <a:solidFill>
                  <a:srgbClr val="585858"/>
                </a:solidFill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409"/>
              </a:spcBef>
              <a:tabLst>
                <a:tab pos="2165985" algn="l"/>
                <a:tab pos="3547110" algn="l"/>
                <a:tab pos="5553710" algn="l"/>
              </a:tabLst>
            </a:pPr>
            <a:r>
              <a:rPr sz="1800" spc="190" dirty="0">
                <a:solidFill>
                  <a:srgbClr val="585858"/>
                </a:solidFill>
                <a:latin typeface="Arial"/>
                <a:cs typeface="Arial"/>
              </a:rPr>
              <a:t>res.end('Hello	</a:t>
            </a:r>
            <a:r>
              <a:rPr sz="1800" spc="215" dirty="0">
                <a:solidFill>
                  <a:srgbClr val="585858"/>
                </a:solidFill>
                <a:latin typeface="Arial"/>
                <a:cs typeface="Arial"/>
              </a:rPr>
              <a:t>World\n');	</a:t>
            </a:r>
            <a:r>
              <a:rPr sz="1800" spc="250" dirty="0">
                <a:solidFill>
                  <a:srgbClr val="585858"/>
                </a:solidFill>
                <a:latin typeface="Arial"/>
                <a:cs typeface="Arial"/>
              </a:rPr>
              <a:t>}).listen(5000,	</a:t>
            </a:r>
            <a:r>
              <a:rPr sz="1800" spc="220" dirty="0">
                <a:solidFill>
                  <a:srgbClr val="585858"/>
                </a:solidFill>
                <a:latin typeface="Arial"/>
                <a:cs typeface="Arial"/>
              </a:rPr>
              <a:t>"127.0.0.1");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spcBef>
                <a:spcPts val="134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Here is an example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simple </a:t>
            </a:r>
            <a:r>
              <a:rPr sz="2400" b="1" dirty="0">
                <a:latin typeface="Arial"/>
                <a:cs typeface="Arial"/>
              </a:rPr>
              <a:t>TCP </a:t>
            </a:r>
            <a:r>
              <a:rPr sz="2400" spc="-5" dirty="0">
                <a:latin typeface="Arial"/>
                <a:cs typeface="Arial"/>
              </a:rPr>
              <a:t>server which  listens on </a:t>
            </a:r>
            <a:r>
              <a:rPr sz="2400" dirty="0">
                <a:latin typeface="Arial"/>
                <a:cs typeface="Arial"/>
              </a:rPr>
              <a:t>port </a:t>
            </a:r>
            <a:r>
              <a:rPr sz="2400" spc="-5" dirty="0">
                <a:latin typeface="Arial"/>
                <a:cs typeface="Arial"/>
              </a:rPr>
              <a:t>6000 and echoes whatever you send  </a:t>
            </a:r>
            <a:r>
              <a:rPr sz="2400" dirty="0">
                <a:latin typeface="Arial"/>
                <a:cs typeface="Arial"/>
              </a:rPr>
              <a:t>it:</a:t>
            </a:r>
          </a:p>
          <a:p>
            <a:pPr marL="286385" marR="704215">
              <a:lnSpc>
                <a:spcPts val="2760"/>
              </a:lnSpc>
              <a:spcBef>
                <a:spcPts val="145"/>
              </a:spcBef>
              <a:tabLst>
                <a:tab pos="2668905" algn="l"/>
                <a:tab pos="2919095" algn="l"/>
                <a:tab pos="3546475" algn="l"/>
                <a:tab pos="4674870" algn="l"/>
                <a:tab pos="4926330" algn="l"/>
              </a:tabLst>
            </a:pPr>
            <a:r>
              <a:rPr sz="1800" spc="150" dirty="0">
                <a:solidFill>
                  <a:srgbClr val="585858"/>
                </a:solidFill>
                <a:latin typeface="Arial"/>
                <a:cs typeface="Arial"/>
              </a:rPr>
              <a:t>var net </a:t>
            </a:r>
            <a:r>
              <a:rPr sz="1800" spc="-65" dirty="0">
                <a:solidFill>
                  <a:srgbClr val="585858"/>
                </a:solidFill>
                <a:latin typeface="Arial"/>
                <a:cs typeface="Arial"/>
              </a:rPr>
              <a:t>= </a:t>
            </a:r>
            <a:r>
              <a:rPr sz="1800" spc="280" dirty="0">
                <a:solidFill>
                  <a:srgbClr val="585858"/>
                </a:solidFill>
                <a:latin typeface="Arial"/>
                <a:cs typeface="Arial"/>
              </a:rPr>
              <a:t>require('net');  </a:t>
            </a:r>
            <a:r>
              <a:rPr sz="1800" spc="170" dirty="0">
                <a:solidFill>
                  <a:srgbClr val="585858"/>
                </a:solidFill>
                <a:latin typeface="Arial"/>
                <a:cs typeface="Arial"/>
              </a:rPr>
              <a:t>net.createServer(function	</a:t>
            </a:r>
            <a:r>
              <a:rPr sz="1800" spc="185" dirty="0">
                <a:solidFill>
                  <a:srgbClr val="585858"/>
                </a:solidFill>
                <a:latin typeface="Arial"/>
                <a:cs typeface="Arial"/>
              </a:rPr>
              <a:t>(socket)	</a:t>
            </a:r>
            <a:r>
              <a:rPr sz="1800" spc="385" dirty="0">
                <a:solidFill>
                  <a:srgbClr val="585858"/>
                </a:solidFill>
                <a:latin typeface="Arial"/>
                <a:cs typeface="Arial"/>
              </a:rPr>
              <a:t>{  </a:t>
            </a:r>
            <a:r>
              <a:rPr sz="1800" spc="155" dirty="0">
                <a:solidFill>
                  <a:srgbClr val="585858"/>
                </a:solidFill>
                <a:latin typeface="Arial"/>
                <a:cs typeface="Arial"/>
              </a:rPr>
              <a:t>socket.write("Echo	</a:t>
            </a:r>
            <a:r>
              <a:rPr sz="1800" spc="260" dirty="0">
                <a:solidFill>
                  <a:srgbClr val="585858"/>
                </a:solidFill>
                <a:latin typeface="Arial"/>
                <a:cs typeface="Arial"/>
              </a:rPr>
              <a:t>server\r\n");  </a:t>
            </a:r>
            <a:r>
              <a:rPr sz="1800" spc="145" dirty="0">
                <a:solidFill>
                  <a:srgbClr val="585858"/>
                </a:solidFill>
                <a:latin typeface="Arial"/>
                <a:cs typeface="Arial"/>
              </a:rPr>
              <a:t>socket.pip</a:t>
            </a:r>
            <a:r>
              <a:rPr sz="1800" spc="19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800" spc="385" dirty="0">
                <a:solidFill>
                  <a:srgbClr val="585858"/>
                </a:solidFill>
                <a:latin typeface="Arial"/>
                <a:cs typeface="Arial"/>
              </a:rPr>
              <a:t>(</a:t>
            </a:r>
            <a:r>
              <a:rPr sz="1800" spc="80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1800" spc="80" dirty="0">
                <a:solidFill>
                  <a:srgbClr val="585858"/>
                </a:solidFill>
                <a:latin typeface="Arial"/>
                <a:cs typeface="Arial"/>
              </a:rPr>
              <a:t>ck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800" spc="484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1800" spc="385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800" spc="484" dirty="0">
                <a:solidFill>
                  <a:srgbClr val="585858"/>
                </a:solidFill>
                <a:latin typeface="Arial"/>
                <a:cs typeface="Arial"/>
              </a:rPr>
              <a:t>;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1800" spc="380" dirty="0">
                <a:solidFill>
                  <a:srgbClr val="585858"/>
                </a:solidFill>
                <a:latin typeface="Arial"/>
                <a:cs typeface="Arial"/>
              </a:rPr>
              <a:t>}</a:t>
            </a:r>
            <a:r>
              <a:rPr sz="1800" spc="385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800" spc="480" dirty="0">
                <a:solidFill>
                  <a:srgbClr val="585858"/>
                </a:solidFill>
                <a:latin typeface="Arial"/>
                <a:cs typeface="Arial"/>
              </a:rPr>
              <a:t>.</a:t>
            </a:r>
            <a:r>
              <a:rPr sz="1800" spc="580" dirty="0">
                <a:solidFill>
                  <a:srgbClr val="585858"/>
                </a:solidFill>
                <a:latin typeface="Arial"/>
                <a:cs typeface="Arial"/>
              </a:rPr>
              <a:t>li</a:t>
            </a:r>
            <a:r>
              <a:rPr sz="1800" spc="80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1800" spc="480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en</a:t>
            </a:r>
            <a:r>
              <a:rPr sz="1800" spc="385" dirty="0">
                <a:solidFill>
                  <a:srgbClr val="585858"/>
                </a:solidFill>
                <a:latin typeface="Arial"/>
                <a:cs typeface="Arial"/>
              </a:rPr>
              <a:t>(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600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1800" spc="484" dirty="0">
                <a:solidFill>
                  <a:srgbClr val="585858"/>
                </a:solidFill>
                <a:latin typeface="Arial"/>
                <a:cs typeface="Arial"/>
              </a:rPr>
              <a:t>,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1800" spc="345" dirty="0">
                <a:solidFill>
                  <a:srgbClr val="585858"/>
                </a:solidFill>
                <a:latin typeface="Arial"/>
                <a:cs typeface="Arial"/>
              </a:rPr>
              <a:t>"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127</a:t>
            </a:r>
            <a:r>
              <a:rPr sz="1800" spc="480" dirty="0">
                <a:solidFill>
                  <a:srgbClr val="585858"/>
                </a:solidFill>
                <a:latin typeface="Arial"/>
                <a:cs typeface="Arial"/>
              </a:rPr>
              <a:t>.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1800" spc="480" dirty="0">
                <a:solidFill>
                  <a:srgbClr val="585858"/>
                </a:solidFill>
                <a:latin typeface="Arial"/>
                <a:cs typeface="Arial"/>
              </a:rPr>
              <a:t>.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1800" spc="480" dirty="0">
                <a:solidFill>
                  <a:srgbClr val="585858"/>
                </a:solidFill>
                <a:latin typeface="Arial"/>
                <a:cs typeface="Arial"/>
              </a:rPr>
              <a:t>.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1800" spc="345" dirty="0">
                <a:solidFill>
                  <a:srgbClr val="585858"/>
                </a:solidFill>
                <a:latin typeface="Arial"/>
                <a:cs typeface="Arial"/>
              </a:rPr>
              <a:t>"</a:t>
            </a:r>
            <a:r>
              <a:rPr sz="1800" spc="385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800" spc="484" dirty="0">
                <a:solidFill>
                  <a:srgbClr val="585858"/>
                </a:solidFill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815</Words>
  <Application>Microsoft Office PowerPoint</Application>
  <PresentationFormat>On-screen Show (4:3)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Wingdings</vt:lpstr>
      <vt:lpstr>Wingdings 3</vt:lpstr>
      <vt:lpstr>Facet</vt:lpstr>
      <vt:lpstr>PowerPoint Presentation</vt:lpstr>
      <vt:lpstr>BACKGROUND</vt:lpstr>
      <vt:lpstr>INTRODUCTION: BASIC</vt:lpstr>
      <vt:lpstr>INTRODUCTION</vt:lpstr>
      <vt:lpstr>EXAMPLE-1: GETTING STARTED</vt:lpstr>
      <vt:lpstr>EVENT-LOOPS</vt:lpstr>
      <vt:lpstr>NON-BLOCKING I/O</vt:lpstr>
      <vt:lpstr>WHAT CAN YOU DO WITH NODE.JS ?</vt:lpstr>
      <vt:lpstr>HTTP SERVER &amp; TCP SERVER)</vt:lpstr>
      <vt:lpstr>NODE.JS ECOSYSTEM</vt:lpstr>
      <vt:lpstr>npm – Node Package Manager</vt:lpstr>
      <vt:lpstr>WHEN TO USE NODE.JS?</vt:lpstr>
      <vt:lpstr>WHEN TO NOT USE NODE.JS</vt:lpstr>
      <vt:lpstr>WHO IS USING NODE.JS IN PRODUCTION?</vt:lpstr>
      <vt:lpstr>SOME GOOD MODULES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paramjeet singh</dc:creator>
  <cp:lastModifiedBy>paramjeet singh</cp:lastModifiedBy>
  <cp:revision>4</cp:revision>
  <dcterms:created xsi:type="dcterms:W3CDTF">2021-06-24T20:20:36Z</dcterms:created>
  <dcterms:modified xsi:type="dcterms:W3CDTF">2021-06-24T20:45:45Z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2012-02-24T00:00:00Z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2021-06-24T00:00:00Z</vt:filetime>
  </property>
</Properties>
</file>