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7"/>
  </p:notesMasterIdLst>
  <p:sldIdLst>
    <p:sldId id="256" r:id="rId2"/>
    <p:sldId id="257" r:id="rId3"/>
    <p:sldId id="258" r:id="rId4"/>
    <p:sldId id="283" r:id="rId5"/>
    <p:sldId id="284" r:id="rId6"/>
    <p:sldId id="262" r:id="rId7"/>
    <p:sldId id="282" r:id="rId8"/>
    <p:sldId id="285" r:id="rId9"/>
    <p:sldId id="286" r:id="rId10"/>
    <p:sldId id="287" r:id="rId11"/>
    <p:sldId id="288" r:id="rId12"/>
    <p:sldId id="289" r:id="rId13"/>
    <p:sldId id="263" r:id="rId14"/>
    <p:sldId id="267" r:id="rId15"/>
    <p:sldId id="269" r:id="rId16"/>
    <p:sldId id="270" r:id="rId17"/>
    <p:sldId id="291" r:id="rId18"/>
    <p:sldId id="292" r:id="rId19"/>
    <p:sldId id="293" r:id="rId20"/>
    <p:sldId id="294" r:id="rId21"/>
    <p:sldId id="295" r:id="rId22"/>
    <p:sldId id="296" r:id="rId23"/>
    <p:sldId id="297" r:id="rId24"/>
    <p:sldId id="298" r:id="rId25"/>
    <p:sldId id="2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0ED57B-4E34-4EB6-8534-ED5AFB24BC63}" type="datetimeFigureOut">
              <a:rPr lang="en-US" smtClean="0"/>
              <a:t>6/25/2021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F598E8-B0BA-4FC3-AC20-CC99D19CB37C}" type="slidenum">
              <a:rPr lang="en-US" smtClean="0"/>
              <a:t>‹#›</a:t>
            </a:fld>
            <a:endParaRPr lang="en-US"/>
          </a:p>
        </p:txBody>
      </p:sp>
    </p:spTree>
    <p:extLst>
      <p:ext uri="{BB962C8B-B14F-4D97-AF65-F5344CB8AC3E}">
        <p14:creationId xmlns:p14="http://schemas.microsoft.com/office/powerpoint/2010/main" val="343743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 little snippet loops through all &lt;p&gt; elements with the class "neat" and then adds the class "</a:t>
            </a:r>
            <a:r>
              <a:rPr lang="en-US" dirty="0" err="1" smtClean="0"/>
              <a:t>ohmy</a:t>
            </a:r>
            <a:r>
              <a:rPr lang="en-US" dirty="0" smtClean="0"/>
              <a:t>" to it, whilst slowly showing the paragraph in an animated effect. No browser checks, no loop code, no complex animation functions, just one line of code!</a:t>
            </a:r>
          </a:p>
          <a:p>
            <a:endParaRPr lang="en-US" dirty="0"/>
          </a:p>
        </p:txBody>
      </p:sp>
      <p:sp>
        <p:nvSpPr>
          <p:cNvPr id="4" name="Slide Number Placeholder 3"/>
          <p:cNvSpPr>
            <a:spLocks noGrp="1"/>
          </p:cNvSpPr>
          <p:nvPr>
            <p:ph type="sldNum" sz="quarter" idx="10"/>
          </p:nvPr>
        </p:nvSpPr>
        <p:spPr/>
        <p:txBody>
          <a:bodyPr/>
          <a:lstStyle/>
          <a:p>
            <a:fld id="{EAF598E8-B0BA-4FC3-AC20-CC99D19CB37C}" type="slidenum">
              <a:rPr lang="en-US" smtClean="0"/>
              <a:t>3</a:t>
            </a:fld>
            <a:endParaRPr lang="en-US"/>
          </a:p>
        </p:txBody>
      </p:sp>
    </p:spTree>
    <p:extLst>
      <p:ext uri="{BB962C8B-B14F-4D97-AF65-F5344CB8AC3E}">
        <p14:creationId xmlns:p14="http://schemas.microsoft.com/office/powerpoint/2010/main" val="159284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135484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63D63-C9FA-4420-8C2E-1AEA53B14B8F}"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380796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37595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915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55430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1806157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4099227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4022874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121228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222808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238191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563D63-C9FA-4420-8C2E-1AEA53B14B8F}"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260842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563D63-C9FA-4420-8C2E-1AEA53B14B8F}"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77130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17951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27663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A563D63-C9FA-4420-8C2E-1AEA53B14B8F}" type="datetimeFigureOut">
              <a:rPr lang="en-US" smtClean="0"/>
              <a:t>6/25/2021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379481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63D63-C9FA-4420-8C2E-1AEA53B14B8F}"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6A014-426B-4C2D-A8C3-83F4910F7F75}" type="slidenum">
              <a:rPr lang="en-US" smtClean="0"/>
              <a:t>‹#›</a:t>
            </a:fld>
            <a:endParaRPr lang="en-US"/>
          </a:p>
        </p:txBody>
      </p:sp>
    </p:spTree>
    <p:extLst>
      <p:ext uri="{BB962C8B-B14F-4D97-AF65-F5344CB8AC3E}">
        <p14:creationId xmlns:p14="http://schemas.microsoft.com/office/powerpoint/2010/main" val="32273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563D63-C9FA-4420-8C2E-1AEA53B14B8F}" type="datetimeFigureOut">
              <a:rPr lang="en-US" smtClean="0"/>
              <a:t>6/25/2021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B06A014-426B-4C2D-A8C3-83F4910F7F75}" type="slidenum">
              <a:rPr lang="en-US" smtClean="0"/>
              <a:t>‹#›</a:t>
            </a:fld>
            <a:endParaRPr lang="en-US"/>
          </a:p>
        </p:txBody>
      </p:sp>
    </p:spTree>
    <p:extLst>
      <p:ext uri="{BB962C8B-B14F-4D97-AF65-F5344CB8AC3E}">
        <p14:creationId xmlns:p14="http://schemas.microsoft.com/office/powerpoint/2010/main" val="4110434297"/>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google.com/"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t>
            </a:r>
            <a:r>
              <a:rPr lang="en-US" dirty="0" smtClean="0"/>
              <a:t>Query</a:t>
            </a:r>
            <a:endParaRPr lang="en-US" dirty="0"/>
          </a:p>
        </p:txBody>
      </p:sp>
    </p:spTree>
    <p:extLst>
      <p:ext uri="{BB962C8B-B14F-4D97-AF65-F5344CB8AC3E}">
        <p14:creationId xmlns:p14="http://schemas.microsoft.com/office/powerpoint/2010/main" val="1319003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r>
              <a:rPr lang="en-US" dirty="0" smtClean="0"/>
              <a:t>ID Selector</a:t>
            </a:r>
            <a:endParaRPr lang="en-US" dirty="0"/>
          </a:p>
        </p:txBody>
      </p:sp>
      <p:sp>
        <p:nvSpPr>
          <p:cNvPr id="3" name="Content Placeholder 2"/>
          <p:cNvSpPr>
            <a:spLocks noGrp="1"/>
          </p:cNvSpPr>
          <p:nvPr>
            <p:ph idx="1"/>
          </p:nvPr>
        </p:nvSpPr>
        <p:spPr>
          <a:xfrm>
            <a:off x="609598" y="1371600"/>
            <a:ext cx="8229601" cy="4392610"/>
          </a:xfrm>
        </p:spPr>
        <p:txBody>
          <a:bodyPr>
            <a:normAutofit/>
          </a:bodyPr>
          <a:lstStyle/>
          <a:p>
            <a:pPr fontAlgn="base">
              <a:buFont typeface="Arial" panose="020B0604020202020204" pitchFamily="34" charset="0"/>
              <a:buChar char="•"/>
            </a:pPr>
            <a:r>
              <a:rPr lang="en-US" sz="2400" dirty="0"/>
              <a:t>The jQuery #id selector uses the id attribute of an HTML tag to find the specific element. </a:t>
            </a:r>
            <a:endParaRPr lang="en-US" sz="2400" dirty="0" smtClean="0"/>
          </a:p>
          <a:p>
            <a:pPr marL="0" indent="0" fontAlgn="base">
              <a:buNone/>
            </a:pPr>
            <a:endParaRPr lang="en-US" sz="2400" dirty="0"/>
          </a:p>
          <a:p>
            <a:pPr marL="0" indent="0" fontAlgn="base">
              <a:buNone/>
            </a:pPr>
            <a:r>
              <a:rPr lang="en-US" sz="2400" dirty="0" smtClean="0"/>
              <a:t>Example</a:t>
            </a:r>
          </a:p>
          <a:p>
            <a:pPr marL="0" indent="0" fontAlgn="base">
              <a:buNone/>
            </a:pPr>
            <a:r>
              <a:rPr lang="en-US" sz="2400" dirty="0" smtClean="0"/>
              <a:t>$(</a:t>
            </a:r>
            <a:r>
              <a:rPr lang="en-US" sz="2400" dirty="0"/>
              <a:t>document).ready(function(){ </a:t>
            </a:r>
            <a:r>
              <a:rPr lang="en-US" sz="2400" dirty="0" smtClean="0"/>
              <a:t>	$("#</a:t>
            </a:r>
            <a:r>
              <a:rPr lang="en-US" sz="2400" dirty="0"/>
              <a:t>button").click(function</a:t>
            </a:r>
            <a:r>
              <a:rPr lang="en-US" sz="2400" dirty="0" smtClean="0"/>
              <a:t>(){</a:t>
            </a:r>
          </a:p>
          <a:p>
            <a:pPr marL="0" indent="0" fontAlgn="base">
              <a:buNone/>
            </a:pPr>
            <a:r>
              <a:rPr lang="en-US" sz="2400" dirty="0"/>
              <a:t>	</a:t>
            </a:r>
            <a:r>
              <a:rPr lang="en-US" sz="2400" dirty="0" smtClean="0"/>
              <a:t>	 $(“#test").</a:t>
            </a:r>
            <a:r>
              <a:rPr lang="en-US" sz="2400" dirty="0"/>
              <a:t>hide</a:t>
            </a:r>
            <a:r>
              <a:rPr lang="en-US" sz="2400" dirty="0" smtClean="0"/>
              <a:t>();</a:t>
            </a:r>
          </a:p>
          <a:p>
            <a:pPr marL="0" indent="0" fontAlgn="base">
              <a:buNone/>
            </a:pPr>
            <a:r>
              <a:rPr lang="en-US" sz="2400" dirty="0">
                <a:solidFill>
                  <a:schemeClr val="tx1"/>
                </a:solidFill>
              </a:rPr>
              <a:t>	</a:t>
            </a:r>
            <a:r>
              <a:rPr lang="en-US" sz="2400" dirty="0" smtClean="0">
                <a:solidFill>
                  <a:schemeClr val="tx1"/>
                </a:solidFill>
              </a:rPr>
              <a:t>});</a:t>
            </a:r>
          </a:p>
          <a:p>
            <a:pPr marL="0" indent="0" fontAlgn="base">
              <a:buNone/>
            </a:pP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269949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r>
              <a:rPr lang="en-US" dirty="0" smtClean="0"/>
              <a:t>Class Selector</a:t>
            </a:r>
            <a:endParaRPr lang="en-US" dirty="0"/>
          </a:p>
        </p:txBody>
      </p:sp>
      <p:sp>
        <p:nvSpPr>
          <p:cNvPr id="3" name="Content Placeholder 2"/>
          <p:cNvSpPr>
            <a:spLocks noGrp="1"/>
          </p:cNvSpPr>
          <p:nvPr>
            <p:ph idx="1"/>
          </p:nvPr>
        </p:nvSpPr>
        <p:spPr>
          <a:xfrm>
            <a:off x="609598" y="1371600"/>
            <a:ext cx="8229601" cy="4392610"/>
          </a:xfrm>
        </p:spPr>
        <p:txBody>
          <a:bodyPr>
            <a:normAutofit/>
          </a:bodyPr>
          <a:lstStyle/>
          <a:p>
            <a:pPr fontAlgn="base">
              <a:buFont typeface="Arial" panose="020B0604020202020204" pitchFamily="34" charset="0"/>
              <a:buChar char="•"/>
            </a:pPr>
            <a:r>
              <a:rPr lang="en-US" sz="2400" dirty="0"/>
              <a:t>The jQuery </a:t>
            </a:r>
            <a:r>
              <a:rPr lang="en-US" sz="2400" dirty="0" smtClean="0"/>
              <a:t>class selector finds elements with a specific class.</a:t>
            </a:r>
          </a:p>
          <a:p>
            <a:pPr marL="0" indent="0" fontAlgn="base">
              <a:buNone/>
            </a:pPr>
            <a:endParaRPr lang="en-US" sz="2400" dirty="0"/>
          </a:p>
          <a:p>
            <a:pPr marL="0" indent="0" fontAlgn="base">
              <a:buNone/>
            </a:pPr>
            <a:r>
              <a:rPr lang="en-US" sz="2400" dirty="0" smtClean="0"/>
              <a:t>Example</a:t>
            </a:r>
          </a:p>
          <a:p>
            <a:pPr marL="0" indent="0" fontAlgn="base">
              <a:buNone/>
            </a:pPr>
            <a:r>
              <a:rPr lang="en-US" sz="2400" dirty="0" smtClean="0"/>
              <a:t>$(</a:t>
            </a:r>
            <a:r>
              <a:rPr lang="en-US" sz="2400" dirty="0"/>
              <a:t>document).ready(function(){ </a:t>
            </a:r>
            <a:r>
              <a:rPr lang="en-US" sz="2400" dirty="0" smtClean="0"/>
              <a:t>	$("#</a:t>
            </a:r>
            <a:r>
              <a:rPr lang="en-US" sz="2400" dirty="0"/>
              <a:t>button").click(function</a:t>
            </a:r>
            <a:r>
              <a:rPr lang="en-US" sz="2400" dirty="0" smtClean="0"/>
              <a:t>(){</a:t>
            </a:r>
          </a:p>
          <a:p>
            <a:pPr marL="0" indent="0" fontAlgn="base">
              <a:buNone/>
            </a:pPr>
            <a:r>
              <a:rPr lang="en-US" sz="2400" dirty="0"/>
              <a:t>	</a:t>
            </a:r>
            <a:r>
              <a:rPr lang="en-US" sz="2400" dirty="0" smtClean="0"/>
              <a:t>	 $(“.test").</a:t>
            </a:r>
            <a:r>
              <a:rPr lang="en-US" sz="2400" dirty="0"/>
              <a:t>hide</a:t>
            </a:r>
            <a:r>
              <a:rPr lang="en-US" sz="2400" dirty="0" smtClean="0"/>
              <a:t>();</a:t>
            </a:r>
          </a:p>
          <a:p>
            <a:pPr marL="0" indent="0" fontAlgn="base">
              <a:buNone/>
            </a:pPr>
            <a:r>
              <a:rPr lang="en-US" sz="2400" dirty="0">
                <a:solidFill>
                  <a:schemeClr val="tx1"/>
                </a:solidFill>
              </a:rPr>
              <a:t>	</a:t>
            </a:r>
            <a:r>
              <a:rPr lang="en-US" sz="2400" dirty="0" smtClean="0">
                <a:solidFill>
                  <a:schemeClr val="tx1"/>
                </a:solidFill>
              </a:rPr>
              <a:t>});</a:t>
            </a:r>
          </a:p>
          <a:p>
            <a:pPr marL="0" indent="0" fontAlgn="base">
              <a:buNone/>
            </a:pP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2497289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r>
              <a:rPr lang="en-US" dirty="0" smtClean="0"/>
              <a:t>More </a:t>
            </a:r>
            <a:r>
              <a:rPr lang="en-US" dirty="0" err="1" smtClean="0"/>
              <a:t>Jquery</a:t>
            </a:r>
            <a:r>
              <a:rPr lang="en-US" dirty="0" smtClean="0"/>
              <a:t> Selectors</a:t>
            </a:r>
            <a:endParaRPr lang="en-US" dirty="0"/>
          </a:p>
        </p:txBody>
      </p:sp>
      <p:pic>
        <p:nvPicPr>
          <p:cNvPr id="5" name="Picture 4"/>
          <p:cNvPicPr>
            <a:picLocks noChangeAspect="1"/>
          </p:cNvPicPr>
          <p:nvPr/>
        </p:nvPicPr>
        <p:blipFill>
          <a:blip r:embed="rId2"/>
          <a:stretch>
            <a:fillRect/>
          </a:stretch>
        </p:blipFill>
        <p:spPr>
          <a:xfrm>
            <a:off x="325397" y="1371600"/>
            <a:ext cx="8467531" cy="4572000"/>
          </a:xfrm>
          <a:prstGeom prst="rect">
            <a:avLst/>
          </a:prstGeom>
        </p:spPr>
      </p:pic>
    </p:spTree>
    <p:extLst>
      <p:ext uri="{BB962C8B-B14F-4D97-AF65-F5344CB8AC3E}">
        <p14:creationId xmlns:p14="http://schemas.microsoft.com/office/powerpoint/2010/main" val="2675553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of the DOM and jQuery</a:t>
            </a:r>
            <a:endParaRPr lang="en-US" dirty="0"/>
          </a:p>
        </p:txBody>
      </p:sp>
      <p:sp>
        <p:nvSpPr>
          <p:cNvPr id="3" name="Content Placeholder 2"/>
          <p:cNvSpPr>
            <a:spLocks noGrp="1"/>
          </p:cNvSpPr>
          <p:nvPr>
            <p:ph idx="1"/>
          </p:nvPr>
        </p:nvSpPr>
        <p:spPr/>
        <p:txBody>
          <a:bodyPr/>
          <a:lstStyle/>
          <a:p>
            <a:r>
              <a:rPr lang="en-US" b="1" dirty="0"/>
              <a:t>Identification:</a:t>
            </a:r>
            <a:r>
              <a:rPr lang="en-US" dirty="0"/>
              <a:t> how do I obtain a reference to the node that I want.</a:t>
            </a:r>
          </a:p>
          <a:p>
            <a:r>
              <a:rPr lang="en-US" b="1" dirty="0"/>
              <a:t>Traversal:</a:t>
            </a:r>
            <a:r>
              <a:rPr lang="en-US" dirty="0"/>
              <a:t> how do I move around the DOM tree.</a:t>
            </a:r>
          </a:p>
          <a:p>
            <a:r>
              <a:rPr lang="en-US" b="1" dirty="0"/>
              <a:t>Node Manipulation:</a:t>
            </a:r>
            <a:r>
              <a:rPr lang="en-US" dirty="0"/>
              <a:t> how do I get or set aspects of a DOM node.</a:t>
            </a:r>
          </a:p>
          <a:p>
            <a:r>
              <a:rPr lang="en-US" b="1" dirty="0"/>
              <a:t>Tree Manipulation:</a:t>
            </a:r>
            <a:r>
              <a:rPr lang="en-US" dirty="0"/>
              <a:t> how do I change the structure of the page</a:t>
            </a:r>
            <a:r>
              <a:rPr lang="en-US" dirty="0" smtClean="0"/>
              <a:t>.</a:t>
            </a:r>
            <a:endParaRPr lang="en-US" dirty="0"/>
          </a:p>
        </p:txBody>
      </p:sp>
    </p:spTree>
    <p:extLst>
      <p:ext uri="{BB962C8B-B14F-4D97-AF65-F5344CB8AC3E}">
        <p14:creationId xmlns:p14="http://schemas.microsoft.com/office/powerpoint/2010/main" val="4104832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DOM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0135225"/>
              </p:ext>
            </p:extLst>
          </p:nvPr>
        </p:nvGraphicFramePr>
        <p:xfrm>
          <a:off x="827088" y="2052638"/>
          <a:ext cx="6711950" cy="2733040"/>
        </p:xfrm>
        <a:graphic>
          <a:graphicData uri="http://schemas.openxmlformats.org/drawingml/2006/table">
            <a:tbl>
              <a:tblPr firstRow="1" bandRow="1">
                <a:tableStyleId>{5C22544A-7EE6-4342-B048-85BDC9FD1C3A}</a:tableStyleId>
              </a:tblPr>
              <a:tblGrid>
                <a:gridCol w="3355975"/>
                <a:gridCol w="3355975"/>
              </a:tblGrid>
              <a:tr h="370840">
                <a:tc>
                  <a:txBody>
                    <a:bodyPr/>
                    <a:lstStyle/>
                    <a:p>
                      <a:pPr fontAlgn="t"/>
                      <a:r>
                        <a:rPr lang="en-US" dirty="0">
                          <a:effectLst/>
                        </a:rPr>
                        <a:t>DOM method</a:t>
                      </a:r>
                    </a:p>
                  </a:txBody>
                  <a:tcPr marL="85249" marR="85249" marT="38100" marB="38100"/>
                </a:tc>
                <a:tc>
                  <a:txBody>
                    <a:bodyPr/>
                    <a:lstStyle/>
                    <a:p>
                      <a:pPr fontAlgn="t"/>
                      <a:r>
                        <a:rPr lang="en-US">
                          <a:effectLst/>
                        </a:rPr>
                        <a:t>jQuery equivalent</a:t>
                      </a:r>
                    </a:p>
                  </a:txBody>
                  <a:tcPr marL="85249" marR="85249" marT="38100" marB="38100"/>
                </a:tc>
              </a:tr>
              <a:tr h="370840">
                <a:tc>
                  <a:txBody>
                    <a:bodyPr/>
                    <a:lstStyle/>
                    <a:p>
                      <a:pPr fontAlgn="t"/>
                      <a:r>
                        <a:rPr lang="en-US">
                          <a:effectLst/>
                        </a:rPr>
                        <a:t>getElementById("id")</a:t>
                      </a:r>
                    </a:p>
                  </a:txBody>
                  <a:tcPr marL="85249" marR="85249" marT="38100" marB="38100"/>
                </a:tc>
                <a:tc>
                  <a:txBody>
                    <a:bodyPr/>
                    <a:lstStyle/>
                    <a:p>
                      <a:pPr fontAlgn="t"/>
                      <a:r>
                        <a:rPr lang="en-US">
                          <a:effectLst/>
                        </a:rPr>
                        <a:t>$("#id")</a:t>
                      </a:r>
                    </a:p>
                  </a:txBody>
                  <a:tcPr marL="85249" marR="85249" marT="38100" marB="38100"/>
                </a:tc>
              </a:tr>
              <a:tr h="370840">
                <a:tc>
                  <a:txBody>
                    <a:bodyPr/>
                    <a:lstStyle/>
                    <a:p>
                      <a:pPr fontAlgn="t"/>
                      <a:r>
                        <a:rPr lang="en-US">
                          <a:effectLst/>
                        </a:rPr>
                        <a:t>getElementsByTagName("tag")</a:t>
                      </a:r>
                    </a:p>
                  </a:txBody>
                  <a:tcPr marL="85249" marR="85249" marT="38100" marB="38100"/>
                </a:tc>
                <a:tc>
                  <a:txBody>
                    <a:bodyPr/>
                    <a:lstStyle/>
                    <a:p>
                      <a:pPr fontAlgn="t"/>
                      <a:r>
                        <a:rPr lang="en-US">
                          <a:effectLst/>
                        </a:rPr>
                        <a:t>$("tag")</a:t>
                      </a:r>
                    </a:p>
                  </a:txBody>
                  <a:tcPr marL="85249" marR="85249" marT="38100" marB="38100"/>
                </a:tc>
              </a:tr>
              <a:tr h="370840">
                <a:tc>
                  <a:txBody>
                    <a:bodyPr/>
                    <a:lstStyle/>
                    <a:p>
                      <a:pPr fontAlgn="t"/>
                      <a:r>
                        <a:rPr lang="en-US">
                          <a:effectLst/>
                        </a:rPr>
                        <a:t>getElementsByName("somename")</a:t>
                      </a:r>
                    </a:p>
                  </a:txBody>
                  <a:tcPr marL="85249" marR="85249" marT="38100" marB="38100"/>
                </a:tc>
                <a:tc>
                  <a:txBody>
                    <a:bodyPr/>
                    <a:lstStyle/>
                    <a:p>
                      <a:pPr fontAlgn="t"/>
                      <a:r>
                        <a:rPr lang="en-US">
                          <a:effectLst/>
                        </a:rPr>
                        <a:t>$("[name='somename']")</a:t>
                      </a:r>
                    </a:p>
                  </a:txBody>
                  <a:tcPr marL="85249" marR="85249" marT="38100" marB="38100"/>
                </a:tc>
              </a:tr>
              <a:tr h="370840">
                <a:tc>
                  <a:txBody>
                    <a:bodyPr/>
                    <a:lstStyle/>
                    <a:p>
                      <a:pPr fontAlgn="t"/>
                      <a:r>
                        <a:rPr lang="en-US">
                          <a:effectLst/>
                        </a:rPr>
                        <a:t>querySelector("selector")</a:t>
                      </a:r>
                    </a:p>
                  </a:txBody>
                  <a:tcPr marL="85249" marR="85249" marT="38100" marB="38100"/>
                </a:tc>
                <a:tc>
                  <a:txBody>
                    <a:bodyPr/>
                    <a:lstStyle/>
                    <a:p>
                      <a:pPr fontAlgn="t"/>
                      <a:r>
                        <a:rPr lang="en-US">
                          <a:effectLst/>
                        </a:rPr>
                        <a:t>$("selector")</a:t>
                      </a:r>
                    </a:p>
                  </a:txBody>
                  <a:tcPr marL="85249" marR="85249" marT="38100" marB="38100"/>
                </a:tc>
              </a:tr>
              <a:tr h="370840">
                <a:tc>
                  <a:txBody>
                    <a:bodyPr/>
                    <a:lstStyle/>
                    <a:p>
                      <a:pPr fontAlgn="t"/>
                      <a:r>
                        <a:rPr lang="en-US">
                          <a:effectLst/>
                        </a:rPr>
                        <a:t>querySelectorAll("selector")</a:t>
                      </a:r>
                    </a:p>
                  </a:txBody>
                  <a:tcPr marL="85249" marR="85249" marT="38100" marB="38100"/>
                </a:tc>
                <a:tc>
                  <a:txBody>
                    <a:bodyPr/>
                    <a:lstStyle/>
                    <a:p>
                      <a:pPr fontAlgn="t"/>
                      <a:r>
                        <a:rPr lang="en-US" dirty="0">
                          <a:effectLst/>
                        </a:rPr>
                        <a:t>$("selector")</a:t>
                      </a:r>
                    </a:p>
                  </a:txBody>
                  <a:tcPr marL="85249" marR="85249" marT="38100" marB="38100"/>
                </a:tc>
              </a:tr>
            </a:tbl>
          </a:graphicData>
        </a:graphic>
      </p:graphicFrame>
    </p:spTree>
    <p:extLst>
      <p:ext uri="{BB962C8B-B14F-4D97-AF65-F5344CB8AC3E}">
        <p14:creationId xmlns:p14="http://schemas.microsoft.com/office/powerpoint/2010/main" val="2507574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terminology</a:t>
            </a:r>
            <a:endParaRPr lang="en-US" dirty="0"/>
          </a:p>
        </p:txBody>
      </p:sp>
      <p:sp>
        <p:nvSpPr>
          <p:cNvPr id="3" name="Content Placeholder 2"/>
          <p:cNvSpPr>
            <a:spLocks noGrp="1"/>
          </p:cNvSpPr>
          <p:nvPr>
            <p:ph idx="1"/>
          </p:nvPr>
        </p:nvSpPr>
        <p:spPr>
          <a:xfrm>
            <a:off x="609598" y="1524000"/>
            <a:ext cx="8153401" cy="3880773"/>
          </a:xfrm>
        </p:spPr>
        <p:txBody>
          <a:bodyPr>
            <a:noAutofit/>
          </a:bodyPr>
          <a:lstStyle/>
          <a:p>
            <a:r>
              <a:rPr lang="en-US" sz="2800" dirty="0"/>
              <a:t>the jQuery function</a:t>
            </a:r>
          </a:p>
          <a:p>
            <a:pPr marL="402336" lvl="1" indent="0">
              <a:buNone/>
            </a:pPr>
            <a:r>
              <a:rPr lang="en-US" sz="2400" dirty="0" smtClean="0"/>
              <a:t>refers </a:t>
            </a:r>
            <a:r>
              <a:rPr lang="en-US" sz="2400" dirty="0"/>
              <a:t>to the global jQuery object or the $ function depending on the context</a:t>
            </a:r>
          </a:p>
          <a:p>
            <a:r>
              <a:rPr lang="en-US" sz="2800" dirty="0"/>
              <a:t>a jQuery object</a:t>
            </a:r>
          </a:p>
          <a:p>
            <a:pPr marL="402336" lvl="1" indent="0">
              <a:buNone/>
            </a:pPr>
            <a:r>
              <a:rPr lang="en-US" sz="2400" dirty="0"/>
              <a:t>the object returned by the jQuery function that often represents a group of elements</a:t>
            </a:r>
          </a:p>
          <a:p>
            <a:r>
              <a:rPr lang="en-US" sz="2800" dirty="0"/>
              <a:t>selected elements</a:t>
            </a:r>
          </a:p>
          <a:p>
            <a:pPr marL="402336" lvl="1" indent="0">
              <a:buNone/>
            </a:pPr>
            <a:r>
              <a:rPr lang="en-US" sz="2400" dirty="0"/>
              <a:t>the DOM elements that you have selected for, most likely by some CSS selector passed to the jQuery function and possibly later filtered further</a:t>
            </a:r>
          </a:p>
        </p:txBody>
      </p:sp>
    </p:spTree>
    <p:extLst>
      <p:ext uri="{BB962C8B-B14F-4D97-AF65-F5344CB8AC3E}">
        <p14:creationId xmlns:p14="http://schemas.microsoft.com/office/powerpoint/2010/main" val="4158796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jQuery object </a:t>
            </a:r>
            <a:endParaRPr lang="en-US" dirty="0"/>
          </a:p>
        </p:txBody>
      </p:sp>
      <p:sp>
        <p:nvSpPr>
          <p:cNvPr id="3" name="Content Placeholder 2"/>
          <p:cNvSpPr>
            <a:spLocks noGrp="1"/>
          </p:cNvSpPr>
          <p:nvPr>
            <p:ph idx="1"/>
          </p:nvPr>
        </p:nvSpPr>
        <p:spPr>
          <a:xfrm>
            <a:off x="609598" y="1371600"/>
            <a:ext cx="7772401" cy="3880773"/>
          </a:xfrm>
        </p:spPr>
        <p:txBody>
          <a:bodyPr/>
          <a:lstStyle/>
          <a:p>
            <a:r>
              <a:rPr lang="en-US" sz="2400" dirty="0"/>
              <a:t>The $ function always (even for ID selectors) returns an array-like object called a jQuery object.</a:t>
            </a:r>
          </a:p>
          <a:p>
            <a:r>
              <a:rPr lang="en-US" sz="2400" dirty="0"/>
              <a:t>The jQuery object wraps the originally selected DOM objects.</a:t>
            </a:r>
          </a:p>
          <a:p>
            <a:r>
              <a:rPr lang="en-US" sz="2400" dirty="0"/>
              <a:t>You can access the actual DOM object by accessing the elements of the jQuery object.</a:t>
            </a:r>
          </a:p>
          <a:p>
            <a:endParaRPr lang="en-US" dirty="0"/>
          </a:p>
        </p:txBody>
      </p:sp>
      <p:sp>
        <p:nvSpPr>
          <p:cNvPr id="4" name="Rectangle 2"/>
          <p:cNvSpPr>
            <a:spLocks noChangeArrowheads="1"/>
          </p:cNvSpPr>
          <p:nvPr/>
        </p:nvSpPr>
        <p:spPr bwMode="auto">
          <a:xfrm>
            <a:off x="1524000" y="3948683"/>
            <a:ext cx="6585136" cy="21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Consolas" pitchFamily="49" charset="0"/>
                <a:cs typeface="Consolas" pitchFamily="49" charset="0"/>
              </a:rPr>
              <a:t>// false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effectLst/>
                <a:latin typeface="Consolas" pitchFamily="49" charset="0"/>
                <a:cs typeface="Consolas" pitchFamily="49" charset="0"/>
              </a:rPr>
              <a:t>document.getElementById</a:t>
            </a:r>
            <a:r>
              <a:rPr kumimoji="0" lang="en-US" sz="1800" b="0" i="0" u="none" strike="noStrike" cap="none" normalizeH="0" baseline="0" dirty="0" smtClean="0">
                <a:ln>
                  <a:noFill/>
                </a:ln>
                <a:effectLst/>
                <a:latin typeface="Consolas" pitchFamily="49" charset="0"/>
                <a:cs typeface="Consolas" pitchFamily="49" charset="0"/>
              </a:rPr>
              <a:t>("id") == $("#</a:t>
            </a:r>
            <a:r>
              <a:rPr kumimoji="0" lang="en-US" sz="1800" b="0" i="0" u="none" strike="noStrike" cap="none" normalizeH="0" baseline="0" dirty="0" err="1" smtClean="0">
                <a:ln>
                  <a:noFill/>
                </a:ln>
                <a:effectLst/>
                <a:latin typeface="Consolas" pitchFamily="49" charset="0"/>
                <a:cs typeface="Consolas" pitchFamily="49" charset="0"/>
              </a:rPr>
              <a:t>myid</a:t>
            </a:r>
            <a:r>
              <a:rPr kumimoji="0" lang="en-US" sz="1800" b="0" i="0" u="none" strike="noStrike" cap="none" normalizeH="0" baseline="0" dirty="0" smtClean="0">
                <a:ln>
                  <a:noFill/>
                </a:ln>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effectLst/>
                <a:latin typeface="Consolas" pitchFamily="49" charset="0"/>
                <a:cs typeface="Consolas" pitchFamily="49" charset="0"/>
              </a:rPr>
              <a:t>document.querySelectorAll</a:t>
            </a:r>
            <a:r>
              <a:rPr kumimoji="0" lang="en-US" sz="1800" b="0" i="0" u="none" strike="noStrike" cap="none" normalizeH="0" baseline="0" dirty="0" smtClean="0">
                <a:ln>
                  <a:noFill/>
                </a:ln>
                <a:effectLst/>
                <a:latin typeface="Consolas" pitchFamily="49" charset="0"/>
                <a:cs typeface="Consolas" pitchFamily="49" charset="0"/>
              </a:rPr>
              <a:t>("p") == $("p");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Consolas" pitchFamily="49" charset="0"/>
                <a:cs typeface="Consolas" pitchFamily="49" charset="0"/>
              </a:rPr>
              <a:t>// true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effectLst/>
                <a:latin typeface="Consolas" pitchFamily="49" charset="0"/>
                <a:cs typeface="Consolas" pitchFamily="49" charset="0"/>
              </a:rPr>
              <a:t>document.getElementById</a:t>
            </a:r>
            <a:r>
              <a:rPr kumimoji="0" lang="en-US" sz="1800" b="0" i="0" u="none" strike="noStrike" cap="none" normalizeH="0" baseline="0" dirty="0" smtClean="0">
                <a:ln>
                  <a:noFill/>
                </a:ln>
                <a:effectLst/>
                <a:latin typeface="Consolas" pitchFamily="49" charset="0"/>
                <a:cs typeface="Consolas" pitchFamily="49" charset="0"/>
              </a:rPr>
              <a:t>("id") == $("#</a:t>
            </a:r>
            <a:r>
              <a:rPr kumimoji="0" lang="en-US" sz="1800" b="0" i="0" u="none" strike="noStrike" cap="none" normalizeH="0" baseline="0" dirty="0" err="1" smtClean="0">
                <a:ln>
                  <a:noFill/>
                </a:ln>
                <a:effectLst/>
                <a:latin typeface="Consolas" pitchFamily="49" charset="0"/>
                <a:cs typeface="Consolas" pitchFamily="49" charset="0"/>
              </a:rPr>
              <a:t>myid</a:t>
            </a:r>
            <a:r>
              <a:rPr kumimoji="0" lang="en-US" sz="1800" b="0" i="0" u="none" strike="noStrike" cap="none" normalizeH="0" baseline="0" dirty="0" smtClean="0">
                <a:ln>
                  <a:noFill/>
                </a:ln>
                <a:effectLst/>
                <a:latin typeface="Consolas" pitchFamily="49" charset="0"/>
                <a:cs typeface="Consolas" pitchFamily="49" charset="0"/>
              </a:rPr>
              <a:t>")[0];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effectLst/>
                <a:latin typeface="Consolas" pitchFamily="49" charset="0"/>
                <a:cs typeface="Consolas" pitchFamily="49" charset="0"/>
              </a:rPr>
              <a:t>document.getElementById</a:t>
            </a:r>
            <a:r>
              <a:rPr kumimoji="0" lang="en-US" sz="1800" b="0" i="0" u="none" strike="noStrike" cap="none" normalizeH="0" baseline="0" dirty="0" smtClean="0">
                <a:ln>
                  <a:noFill/>
                </a:ln>
                <a:effectLst/>
                <a:latin typeface="Consolas" pitchFamily="49" charset="0"/>
                <a:cs typeface="Consolas" pitchFamily="49" charset="0"/>
              </a:rPr>
              <a:t>("id") == $("#</a:t>
            </a:r>
            <a:r>
              <a:rPr kumimoji="0" lang="en-US" sz="1800" b="0" i="0" u="none" strike="noStrike" cap="none" normalizeH="0" baseline="0" dirty="0" err="1" smtClean="0">
                <a:ln>
                  <a:noFill/>
                </a:ln>
                <a:effectLst/>
                <a:latin typeface="Consolas" pitchFamily="49" charset="0"/>
                <a:cs typeface="Consolas" pitchFamily="49" charset="0"/>
              </a:rPr>
              <a:t>myid</a:t>
            </a:r>
            <a:r>
              <a:rPr kumimoji="0" lang="en-US" sz="1800" b="0" i="0" u="none" strike="noStrike" cap="none" normalizeH="0" baseline="0" dirty="0" smtClean="0">
                <a:ln>
                  <a:noFill/>
                </a:ln>
                <a:effectLst/>
                <a:latin typeface="Consolas" pitchFamily="49" charset="0"/>
                <a:cs typeface="Consolas" pitchFamily="49" charset="0"/>
              </a:rPr>
              <a:t>").get(0);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effectLst/>
                <a:latin typeface="Consolas" pitchFamily="49" charset="0"/>
                <a:cs typeface="Consolas" pitchFamily="49" charset="0"/>
              </a:rPr>
              <a:t>document.querySelectorAll</a:t>
            </a:r>
            <a:r>
              <a:rPr kumimoji="0" lang="en-US" sz="1800" b="0" i="0" u="none" strike="noStrike" cap="none" normalizeH="0" baseline="0" dirty="0" smtClean="0">
                <a:ln>
                  <a:noFill/>
                </a:ln>
                <a:effectLst/>
                <a:latin typeface="Consolas" pitchFamily="49" charset="0"/>
                <a:cs typeface="Consolas" pitchFamily="49" charset="0"/>
              </a:rPr>
              <a:t>("p")[0] == $("p")[0];</a:t>
            </a:r>
            <a:r>
              <a:rPr kumimoji="0" lang="en-US" sz="800" b="0" i="0" u="none" strike="noStrike" cap="none" normalizeH="0" baseline="0" dirty="0" smtClean="0">
                <a:ln>
                  <a:noFill/>
                </a:ln>
                <a:effectLst/>
                <a:latin typeface="Arial" pitchFamily="34" charset="0"/>
                <a:cs typeface="Arial" pitchFamily="34" charset="0"/>
              </a:rPr>
              <a:t> </a:t>
            </a:r>
            <a:endParaRPr kumimoji="0" lang="en-US" sz="1800" b="0" i="0" u="none" strike="noStrike" cap="none" normalizeH="0" baseline="0" dirty="0" smtClean="0">
              <a:ln>
                <a:noFill/>
              </a:ln>
              <a:effectLst/>
              <a:latin typeface="Arial" pitchFamily="34" charset="0"/>
              <a:cs typeface="Arial" pitchFamily="34" charset="0"/>
            </a:endParaRPr>
          </a:p>
        </p:txBody>
      </p:sp>
    </p:spTree>
    <p:extLst>
      <p:ext uri="{BB962C8B-B14F-4D97-AF65-F5344CB8AC3E}">
        <p14:creationId xmlns:p14="http://schemas.microsoft.com/office/powerpoint/2010/main" val="4081878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p:txBody>
          <a:bodyPr/>
          <a:lstStyle/>
          <a:p>
            <a:r>
              <a:rPr lang="en-US" dirty="0" smtClean="0">
                <a:effectLst>
                  <a:outerShdw blurRad="38100" dist="38100" dir="2700000" algn="tl">
                    <a:srgbClr val="000000">
                      <a:alpha val="43137"/>
                    </a:srgbClr>
                  </a:outerShdw>
                </a:effectLst>
              </a:rPr>
              <a:t>Moving Elements Examples</a:t>
            </a:r>
            <a:endParaRPr lang="en-US" dirty="0">
              <a:effectLst>
                <a:outerShdw blurRad="38100" dist="38100" dir="2700000" algn="tl">
                  <a:srgbClr val="000000">
                    <a:alpha val="43137"/>
                  </a:srgbClr>
                </a:outerShdw>
              </a:effectLst>
            </a:endParaRPr>
          </a:p>
        </p:txBody>
      </p:sp>
      <p:sp>
        <p:nvSpPr>
          <p:cNvPr id="12" name="object 12"/>
          <p:cNvSpPr txBox="1"/>
          <p:nvPr/>
        </p:nvSpPr>
        <p:spPr>
          <a:xfrm>
            <a:off x="609599" y="1497522"/>
            <a:ext cx="8506420" cy="3862956"/>
          </a:xfrm>
          <a:prstGeom prst="rect">
            <a:avLst/>
          </a:prstGeom>
          <a:effectLst/>
        </p:spPr>
        <p:txBody>
          <a:bodyPr vert="horz" wrap="square" lIns="0" tIns="137517" rIns="0" bIns="0" rtlCol="0">
            <a:spAutoFit/>
          </a:bodyPr>
          <a:lstStyle/>
          <a:p>
            <a:pPr marL="8929">
              <a:spcBef>
                <a:spcPts val="1083"/>
              </a:spcBef>
            </a:pPr>
            <a:r>
              <a:rPr sz="2400" dirty="0">
                <a:solidFill>
                  <a:schemeClr val="tx1">
                    <a:lumMod val="75000"/>
                    <a:lumOff val="25000"/>
                  </a:schemeClr>
                </a:solidFill>
                <a:effectLst>
                  <a:outerShdw blurRad="38100" dist="38100" dir="2700000" algn="tl">
                    <a:srgbClr val="000000">
                      <a:alpha val="43137"/>
                    </a:srgbClr>
                  </a:outerShdw>
                </a:effectLst>
              </a:rPr>
              <a:t>Get element with ID foo and add some HTML.</a:t>
            </a:r>
          </a:p>
          <a:p>
            <a:pPr marL="258952">
              <a:spcBef>
                <a:spcPts val="1012"/>
              </a:spcBef>
            </a:pPr>
            <a:r>
              <a:rPr sz="2400" dirty="0">
                <a:solidFill>
                  <a:schemeClr val="tx1">
                    <a:lumMod val="75000"/>
                    <a:lumOff val="25000"/>
                  </a:schemeClr>
                </a:solidFill>
                <a:effectLst>
                  <a:outerShdw blurRad="38100" dist="38100" dir="2700000" algn="tl">
                    <a:srgbClr val="000000">
                      <a:alpha val="43137"/>
                    </a:srgbClr>
                  </a:outerShdw>
                </a:effectLst>
              </a:rPr>
              <a:t>$(“#foo”).append(“&lt;p&gt;test&lt;/p&gt;”);</a:t>
            </a:r>
          </a:p>
          <a:p>
            <a:pPr marL="353156">
              <a:lnSpc>
                <a:spcPts val="3340"/>
              </a:lnSpc>
              <a:spcBef>
                <a:spcPts val="2946"/>
              </a:spcBef>
            </a:pPr>
            <a:r>
              <a:rPr sz="2400" dirty="0">
                <a:solidFill>
                  <a:schemeClr val="tx1">
                    <a:lumMod val="75000"/>
                    <a:lumOff val="25000"/>
                  </a:schemeClr>
                </a:solidFill>
                <a:effectLst>
                  <a:outerShdw blurRad="38100" dist="38100" dir="2700000" algn="tl">
                    <a:srgbClr val="000000">
                      <a:alpha val="43137"/>
                    </a:srgbClr>
                  </a:outerShdw>
                </a:effectLst>
              </a:rPr>
              <a:t>&lt;html&gt;</a:t>
            </a:r>
          </a:p>
          <a:p>
            <a:pPr marL="594250">
              <a:lnSpc>
                <a:spcPts val="3340"/>
              </a:lnSpc>
            </a:pPr>
            <a:r>
              <a:rPr sz="2400" dirty="0">
                <a:solidFill>
                  <a:schemeClr val="tx1">
                    <a:lumMod val="75000"/>
                    <a:lumOff val="25000"/>
                  </a:schemeClr>
                </a:solidFill>
                <a:effectLst>
                  <a:outerShdw blurRad="38100" dist="38100" dir="2700000" algn="tl">
                    <a:srgbClr val="000000">
                      <a:alpha val="43137"/>
                    </a:srgbClr>
                  </a:outerShdw>
                </a:effectLst>
              </a:rPr>
              <a:t>&lt;body&gt;</a:t>
            </a:r>
          </a:p>
          <a:p>
            <a:pPr marL="835343">
              <a:lnSpc>
                <a:spcPts val="3340"/>
              </a:lnSpc>
            </a:pPr>
            <a:r>
              <a:rPr sz="2400" dirty="0">
                <a:solidFill>
                  <a:schemeClr val="tx1">
                    <a:lumMod val="75000"/>
                    <a:lumOff val="25000"/>
                  </a:schemeClr>
                </a:solidFill>
                <a:effectLst>
                  <a:outerShdw blurRad="38100" dist="38100" dir="2700000" algn="tl">
                    <a:srgbClr val="000000">
                      <a:alpha val="43137"/>
                    </a:srgbClr>
                  </a:outerShdw>
                </a:effectLst>
              </a:rPr>
              <a:t>&lt;div&gt;jQuery&lt;/div&gt;</a:t>
            </a:r>
          </a:p>
          <a:p>
            <a:pPr marL="835343">
              <a:lnSpc>
                <a:spcPts val="3305"/>
              </a:lnSpc>
            </a:pPr>
            <a:r>
              <a:rPr sz="2400" dirty="0">
                <a:solidFill>
                  <a:schemeClr val="tx1">
                    <a:lumMod val="75000"/>
                    <a:lumOff val="25000"/>
                  </a:schemeClr>
                </a:solidFill>
                <a:effectLst>
                  <a:outerShdw blurRad="38100" dist="38100" dir="2700000" algn="tl">
                    <a:srgbClr val="000000">
                      <a:alpha val="43137"/>
                    </a:srgbClr>
                  </a:outerShdw>
                </a:effectLst>
              </a:rPr>
              <a:t>&lt;div id=”foo”&gt;example&lt;p&gt;test&lt;/p&gt;&lt;/div&gt;</a:t>
            </a:r>
          </a:p>
          <a:p>
            <a:pPr marL="594250">
              <a:lnSpc>
                <a:spcPts val="3340"/>
              </a:lnSpc>
            </a:pPr>
            <a:r>
              <a:rPr sz="2400" dirty="0">
                <a:solidFill>
                  <a:schemeClr val="tx1">
                    <a:lumMod val="75000"/>
                    <a:lumOff val="25000"/>
                  </a:schemeClr>
                </a:solidFill>
                <a:effectLst>
                  <a:outerShdw blurRad="38100" dist="38100" dir="2700000" algn="tl">
                    <a:srgbClr val="000000">
                      <a:alpha val="43137"/>
                    </a:srgbClr>
                  </a:outerShdw>
                </a:effectLst>
              </a:rPr>
              <a:t>&lt;/body&gt;</a:t>
            </a:r>
          </a:p>
          <a:p>
            <a:pPr marL="353156"/>
            <a:r>
              <a:rPr sz="2400" dirty="0">
                <a:solidFill>
                  <a:schemeClr val="tx1">
                    <a:lumMod val="75000"/>
                    <a:lumOff val="25000"/>
                  </a:schemeClr>
                </a:solidFill>
                <a:effectLst>
                  <a:outerShdw blurRad="38100" dist="38100" dir="2700000" algn="tl">
                    <a:srgbClr val="000000">
                      <a:alpha val="43137"/>
                    </a:srgbClr>
                  </a:outerShdw>
                </a:effectLst>
              </a:rPr>
              <a:t>&lt;/html&gt;</a:t>
            </a:r>
          </a:p>
        </p:txBody>
      </p:sp>
      <p:sp>
        <p:nvSpPr>
          <p:cNvPr id="13" name="object 13"/>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5954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457200" y="304800"/>
            <a:ext cx="7620000" cy="1320800"/>
          </a:xfrm>
        </p:spPr>
        <p:txBody>
          <a:bodyPr/>
          <a:lstStyle/>
          <a:p>
            <a:r>
              <a:rPr lang="en-US" dirty="0" smtClean="0">
                <a:effectLst>
                  <a:outerShdw blurRad="38100" dist="38100" dir="2700000" algn="tl">
                    <a:srgbClr val="000000">
                      <a:alpha val="43137"/>
                    </a:srgbClr>
                  </a:outerShdw>
                </a:effectLst>
              </a:rPr>
              <a:t>Moving Elements Examples</a:t>
            </a:r>
            <a:endParaRPr lang="en-US" dirty="0">
              <a:effectLst>
                <a:outerShdw blurRad="38100" dist="38100" dir="2700000" algn="tl">
                  <a:srgbClr val="000000">
                    <a:alpha val="43137"/>
                  </a:srgbClr>
                </a:outerShdw>
              </a:effectLst>
            </a:endParaRPr>
          </a:p>
        </p:txBody>
      </p:sp>
      <p:sp>
        <p:nvSpPr>
          <p:cNvPr id="13" name="object 13"/>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effectLst>
                <a:outerShdw blurRad="38100" dist="38100" dir="2700000" algn="tl">
                  <a:srgbClr val="000000">
                    <a:alpha val="43137"/>
                  </a:srgbClr>
                </a:outerShdw>
              </a:effectLst>
            </a:endParaRPr>
          </a:p>
        </p:txBody>
      </p:sp>
      <p:sp>
        <p:nvSpPr>
          <p:cNvPr id="5" name="object 12"/>
          <p:cNvSpPr txBox="1"/>
          <p:nvPr/>
        </p:nvSpPr>
        <p:spPr>
          <a:xfrm>
            <a:off x="457200" y="1463111"/>
            <a:ext cx="3962400" cy="5471089"/>
          </a:xfrm>
          <a:prstGeom prst="rect">
            <a:avLst/>
          </a:prstGeom>
          <a:effectLst/>
        </p:spPr>
        <p:txBody>
          <a:bodyPr vert="horz" wrap="square" lIns="0" tIns="137517" rIns="0" bIns="0" rtlCol="0">
            <a:spAutoFit/>
          </a:bodyPr>
          <a:lstStyle/>
          <a:p>
            <a:pPr marL="8929">
              <a:spcBef>
                <a:spcPts val="1083"/>
              </a:spcBef>
            </a:pPr>
            <a:r>
              <a:rPr lang="en-US" sz="2400" dirty="0" smtClean="0">
                <a:solidFill>
                  <a:schemeClr val="tx1">
                    <a:lumMod val="75000"/>
                    <a:lumOff val="25000"/>
                  </a:schemeClr>
                </a:solidFill>
                <a:effectLst>
                  <a:outerShdw blurRad="38100" dist="38100" dir="2700000" algn="tl">
                    <a:srgbClr val="000000">
                      <a:alpha val="43137"/>
                    </a:srgbClr>
                  </a:outerShdw>
                </a:effectLst>
              </a:rPr>
              <a:t>$(“</a:t>
            </a:r>
            <a:r>
              <a:rPr lang="en-US" sz="2400" dirty="0">
                <a:solidFill>
                  <a:schemeClr val="tx1">
                    <a:lumMod val="75000"/>
                    <a:lumOff val="25000"/>
                  </a:schemeClr>
                </a:solidFill>
                <a:effectLst>
                  <a:outerShdw blurRad="38100" dist="38100" dir="2700000" algn="tl">
                    <a:srgbClr val="000000">
                      <a:alpha val="43137"/>
                    </a:srgbClr>
                  </a:outerShdw>
                </a:effectLst>
              </a:rPr>
              <a:t>p”).</a:t>
            </a:r>
            <a:r>
              <a:rPr lang="en-US" sz="2400" dirty="0" err="1">
                <a:solidFill>
                  <a:schemeClr val="tx1">
                    <a:lumMod val="75000"/>
                    <a:lumOff val="25000"/>
                  </a:schemeClr>
                </a:solidFill>
                <a:effectLst>
                  <a:outerShdw blurRad="38100" dist="38100" dir="2700000" algn="tl">
                    <a:srgbClr val="000000">
                      <a:alpha val="43137"/>
                    </a:srgbClr>
                  </a:outerShdw>
                </a:effectLst>
              </a:rPr>
              <a:t>appendTo</a:t>
            </a:r>
            <a:r>
              <a:rPr lang="en-US" sz="2400" dirty="0">
                <a:solidFill>
                  <a:schemeClr val="tx1">
                    <a:lumMod val="75000"/>
                    <a:lumOff val="25000"/>
                  </a:schemeClr>
                </a:solidFill>
                <a:effectLst>
                  <a:outerShdw blurRad="38100" dist="38100" dir="2700000" algn="tl">
                    <a:srgbClr val="000000">
                      <a:alpha val="43137"/>
                    </a:srgbClr>
                  </a:outerShdw>
                </a:effectLst>
              </a:rPr>
              <a:t>(“#foo”);</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&lt;html&gt;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&lt;body&gt;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&lt;div&gt;jQuery</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&lt;p&gt;moving&lt;/p&gt;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&lt;p&gt;paragraphs&lt;/p&gt;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&lt;/div&gt;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&lt;div id=”foo”&gt;example&lt;/div&gt;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&lt;/body&gt;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&lt;/html&gt;</a:t>
            </a:r>
          </a:p>
        </p:txBody>
      </p:sp>
      <p:sp>
        <p:nvSpPr>
          <p:cNvPr id="6" name="object 12"/>
          <p:cNvSpPr txBox="1"/>
          <p:nvPr/>
        </p:nvSpPr>
        <p:spPr>
          <a:xfrm>
            <a:off x="4724400" y="1680043"/>
            <a:ext cx="3962400" cy="5101757"/>
          </a:xfrm>
          <a:prstGeom prst="rect">
            <a:avLst/>
          </a:prstGeom>
          <a:effectLst/>
        </p:spPr>
        <p:txBody>
          <a:bodyPr vert="horz" wrap="square" lIns="0" tIns="137517" rIns="0" bIns="0" rtlCol="0">
            <a:spAutoFit/>
          </a:bodyPr>
          <a:lstStyle/>
          <a:p>
            <a:pPr marL="8929">
              <a:spcBef>
                <a:spcPts val="1083"/>
              </a:spcBef>
            </a:pPr>
            <a:r>
              <a:rPr lang="en-US" sz="2400" dirty="0" smtClean="0">
                <a:solidFill>
                  <a:schemeClr val="tx1">
                    <a:lumMod val="75000"/>
                    <a:lumOff val="25000"/>
                  </a:schemeClr>
                </a:solidFill>
                <a:effectLst>
                  <a:outerShdw blurRad="38100" dist="38100" dir="2700000" algn="tl">
                    <a:srgbClr val="000000">
                      <a:alpha val="43137"/>
                    </a:srgbClr>
                  </a:outerShdw>
                </a:effectLst>
              </a:rPr>
              <a:t>$(“</a:t>
            </a:r>
            <a:r>
              <a:rPr lang="en-US" sz="2400" dirty="0">
                <a:solidFill>
                  <a:schemeClr val="tx1">
                    <a:lumMod val="75000"/>
                    <a:lumOff val="25000"/>
                  </a:schemeClr>
                </a:solidFill>
                <a:effectLst>
                  <a:outerShdw blurRad="38100" dist="38100" dir="2700000" algn="tl">
                    <a:srgbClr val="000000">
                      <a:alpha val="43137"/>
                    </a:srgbClr>
                  </a:outerShdw>
                </a:effectLst>
              </a:rPr>
              <a:t>p”).</a:t>
            </a:r>
            <a:r>
              <a:rPr lang="en-US" sz="2400" dirty="0" err="1">
                <a:solidFill>
                  <a:schemeClr val="tx1">
                    <a:lumMod val="75000"/>
                    <a:lumOff val="25000"/>
                  </a:schemeClr>
                </a:solidFill>
                <a:effectLst>
                  <a:outerShdw blurRad="38100" dist="38100" dir="2700000" algn="tl">
                    <a:srgbClr val="000000">
                      <a:alpha val="43137"/>
                    </a:srgbClr>
                  </a:outerShdw>
                </a:effectLst>
              </a:rPr>
              <a:t>appendTo</a:t>
            </a:r>
            <a:r>
              <a:rPr lang="en-US" sz="2400" dirty="0">
                <a:solidFill>
                  <a:schemeClr val="tx1">
                    <a:lumMod val="75000"/>
                    <a:lumOff val="25000"/>
                  </a:schemeClr>
                </a:solidFill>
                <a:effectLst>
                  <a:outerShdw blurRad="38100" dist="38100" dir="2700000" algn="tl">
                    <a:srgbClr val="000000">
                      <a:alpha val="43137"/>
                    </a:srgbClr>
                  </a:outerShdw>
                </a:effectLst>
              </a:rPr>
              <a:t>(“#foo”);</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&lt;html&gt;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&lt;body&gt;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a:t>
            </a:r>
            <a:r>
              <a:rPr lang="en-US" sz="2400" dirty="0" smtClean="0">
                <a:solidFill>
                  <a:schemeClr val="tx1">
                    <a:lumMod val="75000"/>
                    <a:lumOff val="25000"/>
                  </a:schemeClr>
                </a:solidFill>
                <a:effectLst>
                  <a:outerShdw blurRad="38100" dist="38100" dir="2700000" algn="tl">
                    <a:srgbClr val="000000">
                      <a:alpha val="43137"/>
                    </a:srgbClr>
                  </a:outerShdw>
                </a:effectLst>
              </a:rPr>
              <a:t>div&gt;jQuery&lt;/div&gt;</a:t>
            </a:r>
            <a:endParaRPr lang="en-US" sz="2400" dirty="0">
              <a:solidFill>
                <a:schemeClr val="tx1">
                  <a:lumMod val="75000"/>
                  <a:lumOff val="25000"/>
                </a:schemeClr>
              </a:solidFill>
              <a:effectLst>
                <a:outerShdw blurRad="38100" dist="38100" dir="2700000" algn="tl">
                  <a:srgbClr val="000000">
                    <a:alpha val="43137"/>
                  </a:srgbClr>
                </a:outerShdw>
              </a:effectLst>
            </a:endParaRP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&lt;div id=”foo”&gt;example</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&lt;p&gt;moving&lt;/p&gt;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&lt;p&gt;paragraphs&lt;/p&gt;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&lt;/div&gt;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&lt;/body&gt;</a:t>
            </a:r>
          </a:p>
          <a:p>
            <a:pPr marL="8929">
              <a:spcBef>
                <a:spcPts val="1083"/>
              </a:spcBef>
            </a:pPr>
            <a:r>
              <a:rPr lang="en-US" sz="2400" dirty="0">
                <a:solidFill>
                  <a:schemeClr val="tx1">
                    <a:lumMod val="75000"/>
                    <a:lumOff val="25000"/>
                  </a:schemeClr>
                </a:solidFill>
                <a:effectLst>
                  <a:outerShdw blurRad="38100" dist="38100" dir="2700000" algn="tl">
                    <a:srgbClr val="000000">
                      <a:alpha val="43137"/>
                    </a:srgbClr>
                  </a:outerShdw>
                </a:effectLst>
              </a:rPr>
              <a:t>&lt;/html&gt;</a:t>
            </a:r>
          </a:p>
        </p:txBody>
      </p:sp>
      <p:sp>
        <p:nvSpPr>
          <p:cNvPr id="2" name="Rectangle 1"/>
          <p:cNvSpPr/>
          <p:nvPr/>
        </p:nvSpPr>
        <p:spPr>
          <a:xfrm>
            <a:off x="457200" y="1078468"/>
            <a:ext cx="4568238" cy="369332"/>
          </a:xfrm>
          <a:prstGeom prst="rect">
            <a:avLst/>
          </a:prstGeom>
        </p:spPr>
        <p:txBody>
          <a:bodyPr wrap="none">
            <a:spAutoFit/>
          </a:bodyPr>
          <a:lstStyle/>
          <a:p>
            <a:pPr marL="8929">
              <a:spcBef>
                <a:spcPts val="1083"/>
              </a:spcBef>
            </a:pPr>
            <a:r>
              <a:rPr lang="en-US" dirty="0">
                <a:solidFill>
                  <a:schemeClr val="tx1">
                    <a:lumMod val="75000"/>
                    <a:lumOff val="25000"/>
                  </a:schemeClr>
                </a:solidFill>
                <a:effectLst>
                  <a:outerShdw blurRad="38100" dist="38100" dir="2700000" algn="tl">
                    <a:srgbClr val="000000">
                      <a:alpha val="43137"/>
                    </a:srgbClr>
                  </a:outerShdw>
                </a:effectLst>
              </a:rPr>
              <a:t>Move paragraphs to element with id “foo”</a:t>
            </a:r>
          </a:p>
        </p:txBody>
      </p:sp>
    </p:spTree>
    <p:extLst>
      <p:ext uri="{BB962C8B-B14F-4D97-AF65-F5344CB8AC3E}">
        <p14:creationId xmlns:p14="http://schemas.microsoft.com/office/powerpoint/2010/main" val="1851493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2937" y="3125391"/>
            <a:ext cx="1812727" cy="678656"/>
          </a:xfrm>
          <a:prstGeom prst="rect">
            <a:avLst/>
          </a:prstGeom>
          <a:blipFill>
            <a:blip r:embed="rId2"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5" name="object 5"/>
          <p:cNvSpPr/>
          <p:nvPr/>
        </p:nvSpPr>
        <p:spPr>
          <a:xfrm>
            <a:off x="660797" y="3973711"/>
            <a:ext cx="1518047" cy="678656"/>
          </a:xfrm>
          <a:prstGeom prst="rect">
            <a:avLst/>
          </a:prstGeom>
          <a:blipFill>
            <a:blip r:embed="rId3"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nvGrpSpPr>
          <p:cNvPr id="6" name="object 6"/>
          <p:cNvGrpSpPr/>
          <p:nvPr/>
        </p:nvGrpSpPr>
        <p:grpSpPr>
          <a:xfrm>
            <a:off x="2893219" y="3196828"/>
            <a:ext cx="1223367" cy="535781"/>
            <a:chOff x="4114800" y="4546600"/>
            <a:chExt cx="1739900" cy="762000"/>
          </a:xfrm>
        </p:grpSpPr>
        <p:sp>
          <p:nvSpPr>
            <p:cNvPr id="7" name="object 7"/>
            <p:cNvSpPr/>
            <p:nvPr/>
          </p:nvSpPr>
          <p:spPr>
            <a:xfrm>
              <a:off x="4114800" y="4546600"/>
              <a:ext cx="1739900" cy="762000"/>
            </a:xfrm>
            <a:prstGeom prst="rect">
              <a:avLst/>
            </a:prstGeom>
            <a:blipFill>
              <a:blip r:embed="rId4"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8" name="object 8"/>
            <p:cNvSpPr/>
            <p:nvPr/>
          </p:nvSpPr>
          <p:spPr>
            <a:xfrm>
              <a:off x="4445000" y="4813300"/>
              <a:ext cx="863600" cy="127000"/>
            </a:xfrm>
            <a:custGeom>
              <a:avLst/>
              <a:gdLst/>
              <a:ahLst/>
              <a:cxnLst/>
              <a:rect l="l" t="t" r="r" b="b"/>
              <a:pathLst>
                <a:path w="863600" h="127000">
                  <a:moveTo>
                    <a:pt x="0" y="0"/>
                  </a:moveTo>
                  <a:lnTo>
                    <a:pt x="863600" y="0"/>
                  </a:lnTo>
                  <a:lnTo>
                    <a:pt x="863600" y="127000"/>
                  </a:lnTo>
                  <a:lnTo>
                    <a:pt x="0" y="12700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9" name="object 9"/>
            <p:cNvSpPr/>
            <p:nvPr/>
          </p:nvSpPr>
          <p:spPr>
            <a:xfrm>
              <a:off x="5186680" y="4632960"/>
              <a:ext cx="487680" cy="487680"/>
            </a:xfrm>
            <a:custGeom>
              <a:avLst/>
              <a:gdLst/>
              <a:ahLst/>
              <a:cxnLst/>
              <a:rect l="l" t="t" r="r" b="b"/>
              <a:pathLst>
                <a:path w="487679" h="487679">
                  <a:moveTo>
                    <a:pt x="0" y="0"/>
                  </a:moveTo>
                  <a:lnTo>
                    <a:pt x="121920" y="243839"/>
                  </a:lnTo>
                  <a:lnTo>
                    <a:pt x="0" y="487679"/>
                  </a:lnTo>
                  <a:lnTo>
                    <a:pt x="487680" y="243839"/>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sp>
        <p:nvSpPr>
          <p:cNvPr id="10" name="object 10"/>
          <p:cNvSpPr/>
          <p:nvPr/>
        </p:nvSpPr>
        <p:spPr>
          <a:xfrm>
            <a:off x="4241601" y="3143250"/>
            <a:ext cx="4009430" cy="678656"/>
          </a:xfrm>
          <a:prstGeom prst="rect">
            <a:avLst/>
          </a:prstGeom>
          <a:blipFill>
            <a:blip r:embed="rId5"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11" name="object 11"/>
          <p:cNvSpPr/>
          <p:nvPr/>
        </p:nvSpPr>
        <p:spPr>
          <a:xfrm>
            <a:off x="4205883" y="1580555"/>
            <a:ext cx="1223367" cy="678656"/>
          </a:xfrm>
          <a:prstGeom prst="rect">
            <a:avLst/>
          </a:prstGeom>
          <a:blipFill>
            <a:blip r:embed="rId6"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nvGrpSpPr>
          <p:cNvPr id="12" name="object 12"/>
          <p:cNvGrpSpPr/>
          <p:nvPr/>
        </p:nvGrpSpPr>
        <p:grpSpPr>
          <a:xfrm>
            <a:off x="508992" y="2294930"/>
            <a:ext cx="7018734" cy="678656"/>
            <a:chOff x="723900" y="3263900"/>
            <a:chExt cx="9982200" cy="965200"/>
          </a:xfrm>
        </p:grpSpPr>
        <p:sp>
          <p:nvSpPr>
            <p:cNvPr id="13" name="object 13"/>
            <p:cNvSpPr/>
            <p:nvPr/>
          </p:nvSpPr>
          <p:spPr>
            <a:xfrm>
              <a:off x="723900" y="3263900"/>
              <a:ext cx="3340100" cy="965200"/>
            </a:xfrm>
            <a:prstGeom prst="rect">
              <a:avLst/>
            </a:prstGeom>
            <a:blipFill>
              <a:blip r:embed="rId7"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14" name="object 14"/>
            <p:cNvSpPr/>
            <p:nvPr/>
          </p:nvSpPr>
          <p:spPr>
            <a:xfrm>
              <a:off x="5842000" y="3263900"/>
              <a:ext cx="4864100" cy="965200"/>
            </a:xfrm>
            <a:prstGeom prst="rect">
              <a:avLst/>
            </a:prstGeom>
            <a:blipFill>
              <a:blip r:embed="rId8"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15" name="object 15"/>
            <p:cNvSpPr/>
            <p:nvPr/>
          </p:nvSpPr>
          <p:spPr>
            <a:xfrm>
              <a:off x="4102100" y="3365500"/>
              <a:ext cx="1739900" cy="762000"/>
            </a:xfrm>
            <a:prstGeom prst="rect">
              <a:avLst/>
            </a:prstGeom>
            <a:blipFill>
              <a:blip r:embed="rId4"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16" name="object 16"/>
            <p:cNvSpPr/>
            <p:nvPr/>
          </p:nvSpPr>
          <p:spPr>
            <a:xfrm>
              <a:off x="4432300" y="3632200"/>
              <a:ext cx="863600" cy="127000"/>
            </a:xfrm>
            <a:custGeom>
              <a:avLst/>
              <a:gdLst/>
              <a:ahLst/>
              <a:cxnLst/>
              <a:rect l="l" t="t" r="r" b="b"/>
              <a:pathLst>
                <a:path w="863600" h="127000">
                  <a:moveTo>
                    <a:pt x="0" y="0"/>
                  </a:moveTo>
                  <a:lnTo>
                    <a:pt x="863600" y="0"/>
                  </a:lnTo>
                  <a:lnTo>
                    <a:pt x="863600" y="127000"/>
                  </a:lnTo>
                  <a:lnTo>
                    <a:pt x="0" y="12700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17" name="object 17"/>
            <p:cNvSpPr/>
            <p:nvPr/>
          </p:nvSpPr>
          <p:spPr>
            <a:xfrm>
              <a:off x="5173979" y="3451860"/>
              <a:ext cx="487680" cy="487680"/>
            </a:xfrm>
            <a:custGeom>
              <a:avLst/>
              <a:gdLst/>
              <a:ahLst/>
              <a:cxnLst/>
              <a:rect l="l" t="t" r="r" b="b"/>
              <a:pathLst>
                <a:path w="487679" h="487679">
                  <a:moveTo>
                    <a:pt x="0" y="0"/>
                  </a:moveTo>
                  <a:lnTo>
                    <a:pt x="121920" y="243839"/>
                  </a:lnTo>
                  <a:lnTo>
                    <a:pt x="0" y="487679"/>
                  </a:lnTo>
                  <a:lnTo>
                    <a:pt x="487680" y="243839"/>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sp>
        <p:nvSpPr>
          <p:cNvPr id="18" name="object 18"/>
          <p:cNvSpPr/>
          <p:nvPr/>
        </p:nvSpPr>
        <p:spPr>
          <a:xfrm>
            <a:off x="4259461" y="3991570"/>
            <a:ext cx="3330773" cy="678656"/>
          </a:xfrm>
          <a:prstGeom prst="rect">
            <a:avLst/>
          </a:prstGeom>
          <a:blipFill>
            <a:blip r:embed="rId9"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nvGrpSpPr>
          <p:cNvPr id="19" name="object 19"/>
          <p:cNvGrpSpPr/>
          <p:nvPr/>
        </p:nvGrpSpPr>
        <p:grpSpPr>
          <a:xfrm>
            <a:off x="2911078" y="4063008"/>
            <a:ext cx="1223367" cy="535781"/>
            <a:chOff x="4140200" y="5778500"/>
            <a:chExt cx="1739900" cy="762000"/>
          </a:xfrm>
        </p:grpSpPr>
        <p:sp>
          <p:nvSpPr>
            <p:cNvPr id="20" name="object 20"/>
            <p:cNvSpPr/>
            <p:nvPr/>
          </p:nvSpPr>
          <p:spPr>
            <a:xfrm>
              <a:off x="4140200" y="5778500"/>
              <a:ext cx="1739900" cy="762000"/>
            </a:xfrm>
            <a:prstGeom prst="rect">
              <a:avLst/>
            </a:prstGeom>
            <a:blipFill>
              <a:blip r:embed="rId4"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21" name="object 21"/>
            <p:cNvSpPr/>
            <p:nvPr/>
          </p:nvSpPr>
          <p:spPr>
            <a:xfrm>
              <a:off x="4470400" y="6045200"/>
              <a:ext cx="863600" cy="127000"/>
            </a:xfrm>
            <a:custGeom>
              <a:avLst/>
              <a:gdLst/>
              <a:ahLst/>
              <a:cxnLst/>
              <a:rect l="l" t="t" r="r" b="b"/>
              <a:pathLst>
                <a:path w="863600" h="127000">
                  <a:moveTo>
                    <a:pt x="0" y="0"/>
                  </a:moveTo>
                  <a:lnTo>
                    <a:pt x="863600" y="0"/>
                  </a:lnTo>
                  <a:lnTo>
                    <a:pt x="863600" y="127000"/>
                  </a:lnTo>
                  <a:lnTo>
                    <a:pt x="0" y="12700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22" name="object 22"/>
            <p:cNvSpPr/>
            <p:nvPr/>
          </p:nvSpPr>
          <p:spPr>
            <a:xfrm>
              <a:off x="5212080" y="5864860"/>
              <a:ext cx="487680" cy="487680"/>
            </a:xfrm>
            <a:custGeom>
              <a:avLst/>
              <a:gdLst/>
              <a:ahLst/>
              <a:cxnLst/>
              <a:rect l="l" t="t" r="r" b="b"/>
              <a:pathLst>
                <a:path w="487679" h="487679">
                  <a:moveTo>
                    <a:pt x="0" y="0"/>
                  </a:moveTo>
                  <a:lnTo>
                    <a:pt x="121920" y="243839"/>
                  </a:lnTo>
                  <a:lnTo>
                    <a:pt x="0" y="487679"/>
                  </a:lnTo>
                  <a:lnTo>
                    <a:pt x="487680" y="243839"/>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sp>
        <p:nvSpPr>
          <p:cNvPr id="23" name="object 23"/>
          <p:cNvSpPr/>
          <p:nvPr/>
        </p:nvSpPr>
        <p:spPr>
          <a:xfrm>
            <a:off x="660797" y="5723930"/>
            <a:ext cx="2000250" cy="678656"/>
          </a:xfrm>
          <a:prstGeom prst="rect">
            <a:avLst/>
          </a:prstGeom>
          <a:blipFill>
            <a:blip r:embed="rId10"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24" name="object 24"/>
          <p:cNvSpPr/>
          <p:nvPr/>
        </p:nvSpPr>
        <p:spPr>
          <a:xfrm>
            <a:off x="4259461" y="5741789"/>
            <a:ext cx="2464594" cy="678656"/>
          </a:xfrm>
          <a:prstGeom prst="rect">
            <a:avLst/>
          </a:prstGeom>
          <a:blipFill>
            <a:blip r:embed="rId11"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nvGrpSpPr>
          <p:cNvPr id="25" name="object 25"/>
          <p:cNvGrpSpPr/>
          <p:nvPr/>
        </p:nvGrpSpPr>
        <p:grpSpPr>
          <a:xfrm>
            <a:off x="2911078" y="5813227"/>
            <a:ext cx="1223367" cy="535781"/>
            <a:chOff x="4140200" y="8267700"/>
            <a:chExt cx="1739900" cy="762000"/>
          </a:xfrm>
        </p:grpSpPr>
        <p:sp>
          <p:nvSpPr>
            <p:cNvPr id="26" name="object 26"/>
            <p:cNvSpPr/>
            <p:nvPr/>
          </p:nvSpPr>
          <p:spPr>
            <a:xfrm>
              <a:off x="4140200" y="8267700"/>
              <a:ext cx="1739900" cy="762000"/>
            </a:xfrm>
            <a:prstGeom prst="rect">
              <a:avLst/>
            </a:prstGeom>
            <a:blipFill>
              <a:blip r:embed="rId4"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27" name="object 27"/>
            <p:cNvSpPr/>
            <p:nvPr/>
          </p:nvSpPr>
          <p:spPr>
            <a:xfrm>
              <a:off x="4470400" y="8534400"/>
              <a:ext cx="863600" cy="127000"/>
            </a:xfrm>
            <a:custGeom>
              <a:avLst/>
              <a:gdLst/>
              <a:ahLst/>
              <a:cxnLst/>
              <a:rect l="l" t="t" r="r" b="b"/>
              <a:pathLst>
                <a:path w="863600" h="127000">
                  <a:moveTo>
                    <a:pt x="0" y="0"/>
                  </a:moveTo>
                  <a:lnTo>
                    <a:pt x="863600" y="0"/>
                  </a:lnTo>
                  <a:lnTo>
                    <a:pt x="863600" y="127000"/>
                  </a:lnTo>
                  <a:lnTo>
                    <a:pt x="0" y="12700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28" name="object 28"/>
            <p:cNvSpPr/>
            <p:nvPr/>
          </p:nvSpPr>
          <p:spPr>
            <a:xfrm>
              <a:off x="5212080" y="8354060"/>
              <a:ext cx="487680" cy="487680"/>
            </a:xfrm>
            <a:custGeom>
              <a:avLst/>
              <a:gdLst/>
              <a:ahLst/>
              <a:cxnLst/>
              <a:rect l="l" t="t" r="r" b="b"/>
              <a:pathLst>
                <a:path w="487679" h="487679">
                  <a:moveTo>
                    <a:pt x="0" y="0"/>
                  </a:moveTo>
                  <a:lnTo>
                    <a:pt x="121920" y="243840"/>
                  </a:lnTo>
                  <a:lnTo>
                    <a:pt x="0" y="487680"/>
                  </a:lnTo>
                  <a:lnTo>
                    <a:pt x="487680" y="24384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sp>
        <p:nvSpPr>
          <p:cNvPr id="29" name="object 29"/>
          <p:cNvSpPr/>
          <p:nvPr/>
        </p:nvSpPr>
        <p:spPr>
          <a:xfrm>
            <a:off x="660797" y="4839891"/>
            <a:ext cx="2536031" cy="678656"/>
          </a:xfrm>
          <a:prstGeom prst="rect">
            <a:avLst/>
          </a:prstGeom>
          <a:blipFill>
            <a:blip r:embed="rId12"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30" name="object 30"/>
          <p:cNvSpPr txBox="1"/>
          <p:nvPr/>
        </p:nvSpPr>
        <p:spPr>
          <a:xfrm>
            <a:off x="705445" y="1371600"/>
            <a:ext cx="2013645" cy="4917412"/>
          </a:xfrm>
          <a:prstGeom prst="rect">
            <a:avLst/>
          </a:prstGeom>
        </p:spPr>
        <p:txBody>
          <a:bodyPr vert="horz" wrap="square" lIns="0" tIns="208955" rIns="0" bIns="0" rtlCol="0">
            <a:spAutoFit/>
          </a:bodyPr>
          <a:lstStyle/>
          <a:p>
            <a:pPr marL="8929">
              <a:spcBef>
                <a:spcPts val="1645"/>
              </a:spcBef>
            </a:pPr>
            <a:r>
              <a:rPr sz="3375" dirty="0">
                <a:ln w="0"/>
                <a:effectLst>
                  <a:outerShdw blurRad="38100" dist="19050" dir="2700000" algn="tl" rotWithShape="0">
                    <a:schemeClr val="dk1">
                      <a:alpha val="40000"/>
                    </a:schemeClr>
                  </a:outerShdw>
                </a:effectLst>
                <a:latin typeface="Arial"/>
                <a:cs typeface="Arial"/>
              </a:rPr>
              <a:t>Get</a:t>
            </a:r>
          </a:p>
          <a:p>
            <a:pPr marL="44200">
              <a:spcBef>
                <a:spcPts val="1575"/>
              </a:spcBef>
            </a:pPr>
            <a:r>
              <a:rPr sz="3375" dirty="0">
                <a:ln w="0"/>
                <a:effectLst>
                  <a:outerShdw blurRad="38100" dist="19050" dir="2700000" algn="tl" rotWithShape="0">
                    <a:schemeClr val="dk1">
                      <a:alpha val="40000"/>
                    </a:schemeClr>
                  </a:outerShdw>
                </a:effectLst>
                <a:latin typeface="Arial"/>
                <a:cs typeface="Arial"/>
              </a:rPr>
              <a:t>.attr(‘id’)</a:t>
            </a:r>
          </a:p>
          <a:p>
            <a:pPr marL="62506">
              <a:spcBef>
                <a:spcPts val="2489"/>
              </a:spcBef>
            </a:pPr>
            <a:r>
              <a:rPr sz="3375" dirty="0">
                <a:ln w="0"/>
                <a:effectLst>
                  <a:outerShdw blurRad="38100" dist="19050" dir="2700000" algn="tl" rotWithShape="0">
                    <a:schemeClr val="dk1">
                      <a:alpha val="40000"/>
                    </a:schemeClr>
                  </a:outerShdw>
                </a:effectLst>
                <a:latin typeface="Arial"/>
                <a:cs typeface="Arial"/>
              </a:rPr>
              <a:t>.html()</a:t>
            </a:r>
          </a:p>
          <a:p>
            <a:pPr marL="80364">
              <a:spcBef>
                <a:spcPts val="2630"/>
              </a:spcBef>
            </a:pPr>
            <a:r>
              <a:rPr sz="3375" dirty="0">
                <a:ln w="0"/>
                <a:effectLst>
                  <a:outerShdw blurRad="38100" dist="19050" dir="2700000" algn="tl" rotWithShape="0">
                    <a:schemeClr val="dk1">
                      <a:alpha val="40000"/>
                    </a:schemeClr>
                  </a:outerShdw>
                </a:effectLst>
                <a:latin typeface="Arial"/>
                <a:cs typeface="Arial"/>
              </a:rPr>
              <a:t>.val()</a:t>
            </a:r>
          </a:p>
          <a:p>
            <a:pPr marL="80364">
              <a:spcBef>
                <a:spcPts val="2770"/>
              </a:spcBef>
            </a:pPr>
            <a:r>
              <a:rPr sz="3375" dirty="0">
                <a:ln w="0"/>
                <a:effectLst>
                  <a:outerShdw blurRad="38100" dist="19050" dir="2700000" algn="tl" rotWithShape="0">
                    <a:schemeClr val="dk1">
                      <a:alpha val="40000"/>
                    </a:schemeClr>
                  </a:outerShdw>
                </a:effectLst>
                <a:latin typeface="Arial"/>
                <a:cs typeface="Arial"/>
              </a:rPr>
              <a:t>.css(“top”)</a:t>
            </a:r>
          </a:p>
          <a:p>
            <a:pPr marL="80364">
              <a:spcBef>
                <a:spcPts val="2911"/>
              </a:spcBef>
            </a:pPr>
            <a:r>
              <a:rPr sz="3375" dirty="0">
                <a:ln w="0"/>
                <a:effectLst>
                  <a:outerShdw blurRad="38100" dist="19050" dir="2700000" algn="tl" rotWithShape="0">
                    <a:schemeClr val="dk1">
                      <a:alpha val="40000"/>
                    </a:schemeClr>
                  </a:outerShdw>
                </a:effectLst>
                <a:latin typeface="Arial"/>
                <a:cs typeface="Arial"/>
              </a:rPr>
              <a:t>.width()</a:t>
            </a:r>
          </a:p>
        </p:txBody>
      </p:sp>
      <p:sp>
        <p:nvSpPr>
          <p:cNvPr id="31" name="object 31"/>
          <p:cNvSpPr/>
          <p:nvPr/>
        </p:nvSpPr>
        <p:spPr>
          <a:xfrm>
            <a:off x="4259461" y="4857750"/>
            <a:ext cx="4018359" cy="678656"/>
          </a:xfrm>
          <a:prstGeom prst="rect">
            <a:avLst/>
          </a:prstGeom>
          <a:blipFill>
            <a:blip r:embed="rId13"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32" name="object 32"/>
          <p:cNvSpPr txBox="1"/>
          <p:nvPr/>
        </p:nvSpPr>
        <p:spPr>
          <a:xfrm>
            <a:off x="4321969" y="1371601"/>
            <a:ext cx="3480792" cy="4930236"/>
          </a:xfrm>
          <a:prstGeom prst="rect">
            <a:avLst/>
          </a:prstGeom>
        </p:spPr>
        <p:txBody>
          <a:bodyPr vert="horz" wrap="square" lIns="0" tIns="208955" rIns="0" bIns="0" rtlCol="0">
            <a:spAutoFit/>
          </a:bodyPr>
          <a:lstStyle/>
          <a:p>
            <a:pPr marL="8929">
              <a:spcBef>
                <a:spcPts val="1645"/>
              </a:spcBef>
            </a:pPr>
            <a:r>
              <a:rPr sz="3375" dirty="0">
                <a:ln w="0"/>
                <a:effectLst>
                  <a:outerShdw blurRad="38100" dist="19050" dir="2700000" algn="tl" rotWithShape="0">
                    <a:schemeClr val="dk1">
                      <a:alpha val="40000"/>
                    </a:schemeClr>
                  </a:outerShdw>
                </a:effectLst>
                <a:latin typeface="Arial"/>
                <a:cs typeface="Arial"/>
              </a:rPr>
              <a:t>Set</a:t>
            </a:r>
          </a:p>
          <a:p>
            <a:pPr marL="26342">
              <a:spcBef>
                <a:spcPts val="1575"/>
              </a:spcBef>
            </a:pPr>
            <a:r>
              <a:rPr sz="3375" dirty="0">
                <a:ln w="0"/>
                <a:effectLst>
                  <a:outerShdw blurRad="38100" dist="19050" dir="2700000" algn="tl" rotWithShape="0">
                    <a:schemeClr val="dk1">
                      <a:alpha val="40000"/>
                    </a:schemeClr>
                  </a:outerShdw>
                </a:effectLst>
                <a:latin typeface="Arial"/>
                <a:cs typeface="Arial"/>
              </a:rPr>
              <a:t>.attr(‘id’, ‘foo’)</a:t>
            </a:r>
          </a:p>
          <a:p>
            <a:pPr marL="44647">
              <a:spcBef>
                <a:spcPts val="2630"/>
              </a:spcBef>
            </a:pPr>
            <a:r>
              <a:rPr sz="3375" dirty="0">
                <a:ln w="0"/>
                <a:effectLst>
                  <a:outerShdw blurRad="38100" dist="19050" dir="2700000" algn="tl" rotWithShape="0">
                    <a:schemeClr val="dk1">
                      <a:alpha val="40000"/>
                    </a:schemeClr>
                  </a:outerShdw>
                </a:effectLst>
                <a:latin typeface="Arial"/>
                <a:cs typeface="Arial"/>
              </a:rPr>
              <a:t>.html(“&lt;p&gt;hi&lt;/p&gt;”)</a:t>
            </a:r>
          </a:p>
          <a:p>
            <a:pPr marL="62506">
              <a:spcBef>
                <a:spcPts val="2630"/>
              </a:spcBef>
            </a:pPr>
            <a:r>
              <a:rPr sz="3375" dirty="0">
                <a:ln w="0"/>
                <a:effectLst>
                  <a:outerShdw blurRad="38100" dist="19050" dir="2700000" algn="tl" rotWithShape="0">
                    <a:schemeClr val="dk1">
                      <a:alpha val="40000"/>
                    </a:schemeClr>
                  </a:outerShdw>
                </a:effectLst>
                <a:latin typeface="Arial"/>
                <a:cs typeface="Arial"/>
              </a:rPr>
              <a:t>.val(“new val”)</a:t>
            </a:r>
          </a:p>
          <a:p>
            <a:pPr marL="62506">
              <a:spcBef>
                <a:spcPts val="2770"/>
              </a:spcBef>
            </a:pPr>
            <a:r>
              <a:rPr sz="3375" dirty="0">
                <a:ln w="0"/>
                <a:effectLst>
                  <a:outerShdw blurRad="38100" dist="19050" dir="2700000" algn="tl" rotWithShape="0">
                    <a:schemeClr val="dk1">
                      <a:alpha val="40000"/>
                    </a:schemeClr>
                  </a:outerShdw>
                </a:effectLst>
                <a:latin typeface="Arial"/>
                <a:cs typeface="Arial"/>
              </a:rPr>
              <a:t>.css(“top”, “80px”)</a:t>
            </a:r>
          </a:p>
          <a:p>
            <a:pPr marL="62506">
              <a:spcBef>
                <a:spcPts val="2911"/>
              </a:spcBef>
            </a:pPr>
            <a:r>
              <a:rPr sz="3375" dirty="0">
                <a:ln w="0"/>
                <a:effectLst>
                  <a:outerShdw blurRad="38100" dist="19050" dir="2700000" algn="tl" rotWithShape="0">
                    <a:schemeClr val="dk1">
                      <a:alpha val="40000"/>
                    </a:schemeClr>
                  </a:outerShdw>
                </a:effectLst>
                <a:latin typeface="Arial"/>
                <a:cs typeface="Arial"/>
              </a:rPr>
              <a:t>.width(60)</a:t>
            </a:r>
          </a:p>
        </p:txBody>
      </p:sp>
      <p:sp>
        <p:nvSpPr>
          <p:cNvPr id="33" name="object 33"/>
          <p:cNvSpPr/>
          <p:nvPr/>
        </p:nvSpPr>
        <p:spPr>
          <a:xfrm>
            <a:off x="2911078" y="4929188"/>
            <a:ext cx="1223367" cy="535781"/>
          </a:xfrm>
          <a:prstGeom prst="rect">
            <a:avLst/>
          </a:prstGeom>
          <a:blipFill>
            <a:blip r:embed="rId4"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nvGrpSpPr>
          <p:cNvPr id="34" name="object 34"/>
          <p:cNvGrpSpPr/>
          <p:nvPr/>
        </p:nvGrpSpPr>
        <p:grpSpPr>
          <a:xfrm>
            <a:off x="3143250" y="4989909"/>
            <a:ext cx="864394" cy="342900"/>
            <a:chOff x="4470400" y="7096759"/>
            <a:chExt cx="1229360" cy="487680"/>
          </a:xfrm>
        </p:grpSpPr>
        <p:sp>
          <p:nvSpPr>
            <p:cNvPr id="35" name="object 35"/>
            <p:cNvSpPr/>
            <p:nvPr/>
          </p:nvSpPr>
          <p:spPr>
            <a:xfrm>
              <a:off x="4470400" y="7277099"/>
              <a:ext cx="863600" cy="127000"/>
            </a:xfrm>
            <a:custGeom>
              <a:avLst/>
              <a:gdLst/>
              <a:ahLst/>
              <a:cxnLst/>
              <a:rect l="l" t="t" r="r" b="b"/>
              <a:pathLst>
                <a:path w="863600" h="127000">
                  <a:moveTo>
                    <a:pt x="0" y="0"/>
                  </a:moveTo>
                  <a:lnTo>
                    <a:pt x="863600" y="0"/>
                  </a:lnTo>
                  <a:lnTo>
                    <a:pt x="863600" y="127000"/>
                  </a:lnTo>
                  <a:lnTo>
                    <a:pt x="0" y="12700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36" name="object 36"/>
            <p:cNvSpPr/>
            <p:nvPr/>
          </p:nvSpPr>
          <p:spPr>
            <a:xfrm>
              <a:off x="5212080" y="7096759"/>
              <a:ext cx="487680" cy="487680"/>
            </a:xfrm>
            <a:custGeom>
              <a:avLst/>
              <a:gdLst/>
              <a:ahLst/>
              <a:cxnLst/>
              <a:rect l="l" t="t" r="r" b="b"/>
              <a:pathLst>
                <a:path w="487679" h="487679">
                  <a:moveTo>
                    <a:pt x="0" y="0"/>
                  </a:moveTo>
                  <a:lnTo>
                    <a:pt x="121920" y="243840"/>
                  </a:lnTo>
                  <a:lnTo>
                    <a:pt x="0" y="487680"/>
                  </a:lnTo>
                  <a:lnTo>
                    <a:pt x="487680" y="243840"/>
                  </a:lnTo>
                  <a:lnTo>
                    <a:pt x="0" y="0"/>
                  </a:lnTo>
                  <a:close/>
                </a:path>
              </a:pathLst>
            </a:custGeom>
            <a:solidFill>
              <a:srgbClr val="FFFFFF"/>
            </a:solid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grpSp>
      <p:sp>
        <p:nvSpPr>
          <p:cNvPr id="37" name="object 37"/>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3" name="object 3"/>
          <p:cNvSpPr/>
          <p:nvPr/>
        </p:nvSpPr>
        <p:spPr>
          <a:xfrm>
            <a:off x="589359" y="1580555"/>
            <a:ext cx="1241227" cy="678656"/>
          </a:xfrm>
          <a:prstGeom prst="rect">
            <a:avLst/>
          </a:prstGeom>
          <a:blipFill>
            <a:blip r:embed="rId14" cstate="print"/>
            <a:stretch>
              <a:fillRect/>
            </a:stretch>
          </a:blipFill>
        </p:spPr>
        <p:txBody>
          <a:bodyPr wrap="square" lIns="0" tIns="0" rIns="0" bIns="0" rtlCol="0"/>
          <a:lstStyle/>
          <a:p>
            <a:endParaRPr sz="1266">
              <a:ln w="0"/>
              <a:effectLst>
                <a:outerShdw blurRad="38100" dist="19050" dir="2700000" algn="tl" rotWithShape="0">
                  <a:schemeClr val="dk1">
                    <a:alpha val="40000"/>
                  </a:schemeClr>
                </a:outerShdw>
              </a:effectLst>
            </a:endParaRPr>
          </a:p>
        </p:txBody>
      </p:sp>
      <p:sp>
        <p:nvSpPr>
          <p:cNvPr id="2" name="object 2"/>
          <p:cNvSpPr txBox="1">
            <a:spLocks noGrp="1"/>
          </p:cNvSpPr>
          <p:nvPr>
            <p:ph type="title"/>
          </p:nvPr>
        </p:nvSpPr>
        <p:spPr>
          <a:xfrm>
            <a:off x="685800" y="579985"/>
            <a:ext cx="3558332" cy="563015"/>
          </a:xfrm>
          <a:prstGeom prst="rect">
            <a:avLst/>
          </a:prstGeom>
        </p:spPr>
        <p:txBody>
          <a:bodyPr vert="horz" wrap="square" lIns="0" tIns="8930" rIns="0" bIns="0" rtlCol="0" anchor="t">
            <a:spAutoFit/>
          </a:bodyPr>
          <a:lstStyle/>
          <a:p>
            <a:pPr marL="8929">
              <a:spcBef>
                <a:spcPts val="70"/>
              </a:spcBef>
            </a:pPr>
            <a:r>
              <a:rPr spc="35" dirty="0"/>
              <a:t>Attributes</a:t>
            </a:r>
          </a:p>
        </p:txBody>
      </p:sp>
    </p:spTree>
    <p:extLst>
      <p:ext uri="{BB962C8B-B14F-4D97-AF65-F5344CB8AC3E}">
        <p14:creationId xmlns:p14="http://schemas.microsoft.com/office/powerpoint/2010/main" val="1965798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jQuery</a:t>
            </a:r>
            <a:r>
              <a:rPr lang="en-US" dirty="0"/>
              <a:t>?</a:t>
            </a:r>
          </a:p>
        </p:txBody>
      </p:sp>
      <p:sp>
        <p:nvSpPr>
          <p:cNvPr id="3" name="Content Placeholder 2"/>
          <p:cNvSpPr>
            <a:spLocks noGrp="1"/>
          </p:cNvSpPr>
          <p:nvPr>
            <p:ph idx="1"/>
          </p:nvPr>
        </p:nvSpPr>
        <p:spPr>
          <a:xfrm>
            <a:off x="609598" y="1524000"/>
            <a:ext cx="7696201" cy="4087810"/>
          </a:xfrm>
        </p:spPr>
        <p:txBody>
          <a:bodyPr>
            <a:normAutofit/>
          </a:bodyPr>
          <a:lstStyle/>
          <a:p>
            <a:r>
              <a:rPr lang="en-US" sz="2400" dirty="0"/>
              <a:t>jQuery is a fast and concise JavaScript Library that simplifies HTML document traversing, event handling, animating, and Ajax interactions for rapid web development</a:t>
            </a:r>
            <a:r>
              <a:rPr lang="en-US" sz="2400" dirty="0" smtClean="0"/>
              <a:t>. (jQuery.com)</a:t>
            </a:r>
          </a:p>
          <a:p>
            <a:r>
              <a:rPr lang="en-US" sz="2400" dirty="0"/>
              <a:t> JQuery is a lightweight, "write less, do more", JavaScript library. </a:t>
            </a:r>
            <a:endParaRPr lang="en-US" sz="2400" dirty="0" smtClean="0"/>
          </a:p>
          <a:p>
            <a:r>
              <a:rPr lang="en-US" sz="2400" dirty="0" smtClean="0"/>
              <a:t>An </a:t>
            </a:r>
            <a:r>
              <a:rPr lang="en-US" sz="2400" dirty="0"/>
              <a:t>open source JavaScript library that simplifies the interaction between HTML and JavaScript</a:t>
            </a:r>
            <a:r>
              <a:rPr lang="en-US" sz="2400" dirty="0" smtClean="0"/>
              <a:t>.</a:t>
            </a:r>
          </a:p>
          <a:p>
            <a:r>
              <a:rPr lang="en-US" sz="2400" dirty="0" smtClean="0"/>
              <a:t> </a:t>
            </a:r>
            <a:r>
              <a:rPr lang="en-US" sz="2400" dirty="0" err="1"/>
              <a:t>Jquery</a:t>
            </a:r>
            <a:r>
              <a:rPr lang="en-US" sz="2400" dirty="0"/>
              <a:t> is easy to learn and master</a:t>
            </a:r>
          </a:p>
        </p:txBody>
      </p:sp>
    </p:spTree>
    <p:extLst>
      <p:ext uri="{BB962C8B-B14F-4D97-AF65-F5344CB8AC3E}">
        <p14:creationId xmlns:p14="http://schemas.microsoft.com/office/powerpoint/2010/main" val="2051720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42875" y="1035844"/>
            <a:ext cx="7206258" cy="1125141"/>
            <a:chOff x="203200" y="1473200"/>
            <a:chExt cx="10248900" cy="1600200"/>
          </a:xfrm>
        </p:grpSpPr>
        <p:sp>
          <p:nvSpPr>
            <p:cNvPr id="6" name="object 6"/>
            <p:cNvSpPr/>
            <p:nvPr/>
          </p:nvSpPr>
          <p:spPr>
            <a:xfrm>
              <a:off x="546100" y="2159000"/>
              <a:ext cx="9906000" cy="914400"/>
            </a:xfrm>
            <a:prstGeom prst="rect">
              <a:avLst/>
            </a:prstGeom>
            <a:blipFill>
              <a:blip r:embed="rId2" cstate="print"/>
              <a:stretch>
                <a:fillRect/>
              </a:stretch>
            </a:blipFill>
          </p:spPr>
          <p:txBody>
            <a:bodyPr wrap="square" lIns="0" tIns="0" rIns="0" bIns="0" rtlCol="0"/>
            <a:lstStyle/>
            <a:p>
              <a:endParaRPr sz="1266"/>
            </a:p>
          </p:txBody>
        </p:sp>
        <p:sp>
          <p:nvSpPr>
            <p:cNvPr id="7" name="object 7"/>
            <p:cNvSpPr/>
            <p:nvPr/>
          </p:nvSpPr>
          <p:spPr>
            <a:xfrm>
              <a:off x="203200" y="1473200"/>
              <a:ext cx="6362700" cy="914400"/>
            </a:xfrm>
            <a:prstGeom prst="rect">
              <a:avLst/>
            </a:prstGeom>
            <a:blipFill>
              <a:blip r:embed="rId3" cstate="print"/>
              <a:stretch>
                <a:fillRect/>
              </a:stretch>
            </a:blipFill>
          </p:spPr>
          <p:txBody>
            <a:bodyPr wrap="square" lIns="0" tIns="0" rIns="0" bIns="0" rtlCol="0"/>
            <a:lstStyle/>
            <a:p>
              <a:endParaRPr sz="1266"/>
            </a:p>
          </p:txBody>
        </p:sp>
      </p:grpSp>
      <p:grpSp>
        <p:nvGrpSpPr>
          <p:cNvPr id="8" name="object 8"/>
          <p:cNvGrpSpPr/>
          <p:nvPr/>
        </p:nvGrpSpPr>
        <p:grpSpPr>
          <a:xfrm>
            <a:off x="133945" y="2544961"/>
            <a:ext cx="5232797" cy="2446734"/>
            <a:chOff x="190500" y="3619500"/>
            <a:chExt cx="7442200" cy="3479800"/>
          </a:xfrm>
        </p:grpSpPr>
        <p:sp>
          <p:nvSpPr>
            <p:cNvPr id="9" name="object 9"/>
            <p:cNvSpPr/>
            <p:nvPr/>
          </p:nvSpPr>
          <p:spPr>
            <a:xfrm>
              <a:off x="190500" y="3619500"/>
              <a:ext cx="7289800" cy="914400"/>
            </a:xfrm>
            <a:prstGeom prst="rect">
              <a:avLst/>
            </a:prstGeom>
            <a:blipFill>
              <a:blip r:embed="rId4" cstate="print"/>
              <a:stretch>
                <a:fillRect/>
              </a:stretch>
            </a:blipFill>
          </p:spPr>
          <p:txBody>
            <a:bodyPr wrap="square" lIns="0" tIns="0" rIns="0" bIns="0" rtlCol="0"/>
            <a:lstStyle/>
            <a:p>
              <a:endParaRPr sz="1266"/>
            </a:p>
          </p:txBody>
        </p:sp>
        <p:sp>
          <p:nvSpPr>
            <p:cNvPr id="10" name="object 10"/>
            <p:cNvSpPr/>
            <p:nvPr/>
          </p:nvSpPr>
          <p:spPr>
            <a:xfrm>
              <a:off x="508000" y="4356100"/>
              <a:ext cx="7124700" cy="2743200"/>
            </a:xfrm>
            <a:prstGeom prst="rect">
              <a:avLst/>
            </a:prstGeom>
            <a:blipFill>
              <a:blip r:embed="rId5" cstate="print"/>
              <a:stretch>
                <a:fillRect/>
              </a:stretch>
            </a:blipFill>
          </p:spPr>
          <p:txBody>
            <a:bodyPr wrap="square" lIns="0" tIns="0" rIns="0" bIns="0" rtlCol="0"/>
            <a:lstStyle/>
            <a:p>
              <a:endParaRPr sz="1266"/>
            </a:p>
          </p:txBody>
        </p:sp>
      </p:grpSp>
      <p:grpSp>
        <p:nvGrpSpPr>
          <p:cNvPr id="11" name="object 11"/>
          <p:cNvGrpSpPr/>
          <p:nvPr/>
        </p:nvGrpSpPr>
        <p:grpSpPr>
          <a:xfrm>
            <a:off x="151805" y="5313164"/>
            <a:ext cx="7420570" cy="1223367"/>
            <a:chOff x="215900" y="7556500"/>
            <a:chExt cx="10553700" cy="1739900"/>
          </a:xfrm>
        </p:grpSpPr>
        <p:sp>
          <p:nvSpPr>
            <p:cNvPr id="12" name="object 12"/>
            <p:cNvSpPr/>
            <p:nvPr/>
          </p:nvSpPr>
          <p:spPr>
            <a:xfrm>
              <a:off x="533400" y="8331200"/>
              <a:ext cx="10236200" cy="965200"/>
            </a:xfrm>
            <a:prstGeom prst="rect">
              <a:avLst/>
            </a:prstGeom>
            <a:blipFill>
              <a:blip r:embed="rId6" cstate="print"/>
              <a:stretch>
                <a:fillRect/>
              </a:stretch>
            </a:blipFill>
          </p:spPr>
          <p:txBody>
            <a:bodyPr wrap="square" lIns="0" tIns="0" rIns="0" bIns="0" rtlCol="0"/>
            <a:lstStyle/>
            <a:p>
              <a:endParaRPr sz="1266"/>
            </a:p>
          </p:txBody>
        </p:sp>
        <p:sp>
          <p:nvSpPr>
            <p:cNvPr id="13" name="object 13"/>
            <p:cNvSpPr/>
            <p:nvPr/>
          </p:nvSpPr>
          <p:spPr>
            <a:xfrm>
              <a:off x="215900" y="7556500"/>
              <a:ext cx="10426700" cy="914400"/>
            </a:xfrm>
            <a:prstGeom prst="rect">
              <a:avLst/>
            </a:prstGeom>
            <a:blipFill>
              <a:blip r:embed="rId7" cstate="print"/>
              <a:stretch>
                <a:fillRect/>
              </a:stretch>
            </a:blipFill>
          </p:spPr>
          <p:txBody>
            <a:bodyPr wrap="square" lIns="0" tIns="0" rIns="0" bIns="0" rtlCol="0"/>
            <a:lstStyle/>
            <a:p>
              <a:endParaRPr sz="1266"/>
            </a:p>
          </p:txBody>
        </p:sp>
      </p:grpSp>
      <p:sp>
        <p:nvSpPr>
          <p:cNvPr id="14" name="object 14"/>
          <p:cNvSpPr txBox="1"/>
          <p:nvPr/>
        </p:nvSpPr>
        <p:spPr>
          <a:xfrm>
            <a:off x="241102" y="1035844"/>
            <a:ext cx="6992838" cy="5404277"/>
          </a:xfrm>
          <a:prstGeom prst="rect">
            <a:avLst/>
          </a:prstGeom>
        </p:spPr>
        <p:txBody>
          <a:bodyPr vert="horz" wrap="square" lIns="0" tIns="8930" rIns="0" bIns="0" rtlCol="0">
            <a:spAutoFit/>
          </a:bodyPr>
          <a:lstStyle/>
          <a:p>
            <a:pPr marL="17859">
              <a:spcBef>
                <a:spcPts val="70"/>
              </a:spcBef>
            </a:pPr>
            <a:r>
              <a:rPr sz="3094" spc="-53" dirty="0">
                <a:solidFill>
                  <a:srgbClr val="FFFFFF"/>
                </a:solidFill>
                <a:latin typeface="Arial"/>
                <a:cs typeface="Arial"/>
              </a:rPr>
              <a:t>Set </a:t>
            </a:r>
            <a:r>
              <a:rPr sz="3094" spc="4" dirty="0">
                <a:solidFill>
                  <a:srgbClr val="FFFFFF"/>
                </a:solidFill>
                <a:latin typeface="Arial"/>
                <a:cs typeface="Arial"/>
              </a:rPr>
              <a:t>border </a:t>
            </a:r>
            <a:r>
              <a:rPr sz="3094" spc="56" dirty="0">
                <a:solidFill>
                  <a:srgbClr val="FFFFFF"/>
                </a:solidFill>
                <a:latin typeface="Arial"/>
                <a:cs typeface="Arial"/>
              </a:rPr>
              <a:t>to </a:t>
            </a:r>
            <a:r>
              <a:rPr sz="3094" spc="-49" dirty="0">
                <a:solidFill>
                  <a:srgbClr val="FFFFFF"/>
                </a:solidFill>
                <a:latin typeface="Arial"/>
                <a:cs typeface="Arial"/>
              </a:rPr>
              <a:t>1px</a:t>
            </a:r>
            <a:r>
              <a:rPr sz="3094" spc="-112" dirty="0">
                <a:solidFill>
                  <a:srgbClr val="FFFFFF"/>
                </a:solidFill>
                <a:latin typeface="Arial"/>
                <a:cs typeface="Arial"/>
              </a:rPr>
              <a:t> </a:t>
            </a:r>
            <a:r>
              <a:rPr sz="3094" spc="-56" dirty="0">
                <a:solidFill>
                  <a:srgbClr val="FFFFFF"/>
                </a:solidFill>
                <a:latin typeface="Arial"/>
                <a:cs typeface="Arial"/>
              </a:rPr>
              <a:t>black</a:t>
            </a:r>
            <a:endParaRPr sz="3094">
              <a:latin typeface="Arial"/>
              <a:cs typeface="Arial"/>
            </a:endParaRPr>
          </a:p>
          <a:p>
            <a:pPr marL="258952">
              <a:spcBef>
                <a:spcPts val="84"/>
              </a:spcBef>
            </a:pPr>
            <a:r>
              <a:rPr sz="3094" spc="-14" dirty="0">
                <a:solidFill>
                  <a:srgbClr val="FFFFFF"/>
                </a:solidFill>
                <a:latin typeface="Arial"/>
                <a:cs typeface="Arial"/>
              </a:rPr>
              <a:t>$(...).</a:t>
            </a:r>
            <a:r>
              <a:rPr sz="3094" spc="-14" dirty="0">
                <a:solidFill>
                  <a:srgbClr val="E0EDD4"/>
                </a:solidFill>
                <a:latin typeface="Arial"/>
                <a:cs typeface="Arial"/>
              </a:rPr>
              <a:t>css</a:t>
            </a:r>
            <a:r>
              <a:rPr sz="3094" spc="-14" dirty="0">
                <a:solidFill>
                  <a:srgbClr val="FFFFFF"/>
                </a:solidFill>
                <a:latin typeface="Arial"/>
                <a:cs typeface="Arial"/>
              </a:rPr>
              <a:t>(“</a:t>
            </a:r>
            <a:r>
              <a:rPr sz="3094" spc="-14" dirty="0">
                <a:solidFill>
                  <a:srgbClr val="CAF0FE"/>
                </a:solidFill>
                <a:latin typeface="Arial"/>
                <a:cs typeface="Arial"/>
              </a:rPr>
              <a:t>border</a:t>
            </a:r>
            <a:r>
              <a:rPr sz="3094" spc="-14" dirty="0">
                <a:solidFill>
                  <a:srgbClr val="FFFFFF"/>
                </a:solidFill>
                <a:latin typeface="Arial"/>
                <a:cs typeface="Arial"/>
              </a:rPr>
              <a:t>”, </a:t>
            </a:r>
            <a:r>
              <a:rPr sz="3094" spc="21" dirty="0">
                <a:solidFill>
                  <a:srgbClr val="FFFFFF"/>
                </a:solidFill>
                <a:latin typeface="Arial"/>
                <a:cs typeface="Arial"/>
              </a:rPr>
              <a:t>“</a:t>
            </a:r>
            <a:r>
              <a:rPr sz="3094" spc="21" dirty="0">
                <a:solidFill>
                  <a:srgbClr val="CAF0FE"/>
                </a:solidFill>
                <a:latin typeface="Arial"/>
                <a:cs typeface="Arial"/>
              </a:rPr>
              <a:t>1px </a:t>
            </a:r>
            <a:r>
              <a:rPr sz="3094" spc="-32" dirty="0">
                <a:solidFill>
                  <a:srgbClr val="CAF0FE"/>
                </a:solidFill>
                <a:latin typeface="Arial"/>
                <a:cs typeface="Arial"/>
              </a:rPr>
              <a:t>solid</a:t>
            </a:r>
            <a:r>
              <a:rPr sz="3094" spc="-84" dirty="0">
                <a:solidFill>
                  <a:srgbClr val="CAF0FE"/>
                </a:solidFill>
                <a:latin typeface="Arial"/>
                <a:cs typeface="Arial"/>
              </a:rPr>
              <a:t> </a:t>
            </a:r>
            <a:r>
              <a:rPr sz="3094" spc="-14" dirty="0">
                <a:solidFill>
                  <a:srgbClr val="CAF0FE"/>
                </a:solidFill>
                <a:latin typeface="Arial"/>
                <a:cs typeface="Arial"/>
              </a:rPr>
              <a:t>black</a:t>
            </a:r>
            <a:r>
              <a:rPr sz="3094" spc="-14" dirty="0">
                <a:solidFill>
                  <a:srgbClr val="FFFFFF"/>
                </a:solidFill>
                <a:latin typeface="Arial"/>
                <a:cs typeface="Arial"/>
              </a:rPr>
              <a:t>”);</a:t>
            </a:r>
            <a:endParaRPr sz="3094">
              <a:latin typeface="Arial"/>
              <a:cs typeface="Arial"/>
            </a:endParaRPr>
          </a:p>
          <a:p>
            <a:pPr>
              <a:spcBef>
                <a:spcPts val="7"/>
              </a:spcBef>
            </a:pPr>
            <a:endParaRPr sz="3797">
              <a:latin typeface="Arial"/>
              <a:cs typeface="Arial"/>
            </a:endParaRPr>
          </a:p>
          <a:p>
            <a:pPr marL="8929"/>
            <a:r>
              <a:rPr sz="3094" spc="-53" dirty="0">
                <a:solidFill>
                  <a:srgbClr val="FFFFFF"/>
                </a:solidFill>
                <a:latin typeface="Arial"/>
                <a:cs typeface="Arial"/>
              </a:rPr>
              <a:t>Set </a:t>
            </a:r>
            <a:r>
              <a:rPr sz="3094" spc="-14" dirty="0">
                <a:solidFill>
                  <a:srgbClr val="FFFFFF"/>
                </a:solidFill>
                <a:latin typeface="Arial"/>
                <a:cs typeface="Arial"/>
              </a:rPr>
              <a:t>various </a:t>
            </a:r>
            <a:r>
              <a:rPr sz="3094" spc="-141" dirty="0">
                <a:solidFill>
                  <a:srgbClr val="FFFFFF"/>
                </a:solidFill>
                <a:latin typeface="Arial"/>
                <a:cs typeface="Arial"/>
              </a:rPr>
              <a:t>css</a:t>
            </a:r>
            <a:r>
              <a:rPr sz="3094" spc="-11" dirty="0">
                <a:solidFill>
                  <a:srgbClr val="FFFFFF"/>
                </a:solidFill>
                <a:latin typeface="Arial"/>
                <a:cs typeface="Arial"/>
              </a:rPr>
              <a:t> </a:t>
            </a:r>
            <a:r>
              <a:rPr sz="3094" spc="-4" dirty="0">
                <a:solidFill>
                  <a:srgbClr val="FFFFFF"/>
                </a:solidFill>
                <a:latin typeface="Arial"/>
                <a:cs typeface="Arial"/>
              </a:rPr>
              <a:t>properties.</a:t>
            </a:r>
            <a:endParaRPr sz="3094">
              <a:latin typeface="Arial"/>
              <a:cs typeface="Arial"/>
            </a:endParaRPr>
          </a:p>
          <a:p>
            <a:pPr marL="232164">
              <a:lnSpc>
                <a:spcPts val="3544"/>
              </a:lnSpc>
              <a:spcBef>
                <a:spcPts val="366"/>
              </a:spcBef>
            </a:pPr>
            <a:r>
              <a:rPr sz="3094" spc="-49" dirty="0">
                <a:solidFill>
                  <a:srgbClr val="FFFFFF"/>
                </a:solidFill>
                <a:latin typeface="Arial"/>
                <a:cs typeface="Arial"/>
              </a:rPr>
              <a:t>$(...).</a:t>
            </a:r>
            <a:r>
              <a:rPr sz="3094" spc="-49" dirty="0">
                <a:solidFill>
                  <a:srgbClr val="E0EDD4"/>
                </a:solidFill>
                <a:latin typeface="Arial"/>
                <a:cs typeface="Arial"/>
              </a:rPr>
              <a:t>css</a:t>
            </a:r>
            <a:r>
              <a:rPr sz="3094" spc="-49" dirty="0">
                <a:solidFill>
                  <a:srgbClr val="FFFFFF"/>
                </a:solidFill>
                <a:latin typeface="Arial"/>
                <a:cs typeface="Arial"/>
              </a:rPr>
              <a:t>({</a:t>
            </a:r>
            <a:endParaRPr sz="3094">
              <a:latin typeface="Arial"/>
              <a:cs typeface="Arial"/>
            </a:endParaRPr>
          </a:p>
          <a:p>
            <a:pPr marL="473257" marR="2438611">
              <a:lnSpc>
                <a:spcPts val="3375"/>
              </a:lnSpc>
              <a:spcBef>
                <a:spcPts val="225"/>
              </a:spcBef>
            </a:pPr>
            <a:r>
              <a:rPr sz="3094" spc="-7" dirty="0">
                <a:solidFill>
                  <a:srgbClr val="FFFFFF"/>
                </a:solidFill>
                <a:latin typeface="Arial"/>
                <a:cs typeface="Arial"/>
              </a:rPr>
              <a:t>“</a:t>
            </a:r>
            <a:r>
              <a:rPr sz="3094" spc="-7" dirty="0">
                <a:solidFill>
                  <a:srgbClr val="CAF0FE"/>
                </a:solidFill>
                <a:latin typeface="Arial"/>
                <a:cs typeface="Arial"/>
              </a:rPr>
              <a:t>background</a:t>
            </a:r>
            <a:r>
              <a:rPr sz="3094" spc="-7" dirty="0">
                <a:solidFill>
                  <a:srgbClr val="FFFFFF"/>
                </a:solidFill>
                <a:latin typeface="Arial"/>
                <a:cs typeface="Arial"/>
              </a:rPr>
              <a:t>”:</a:t>
            </a:r>
            <a:r>
              <a:rPr sz="3094" spc="-56" dirty="0">
                <a:solidFill>
                  <a:srgbClr val="FFFFFF"/>
                </a:solidFill>
                <a:latin typeface="Arial"/>
                <a:cs typeface="Arial"/>
              </a:rPr>
              <a:t> </a:t>
            </a:r>
            <a:r>
              <a:rPr sz="3094" spc="77" dirty="0">
                <a:solidFill>
                  <a:srgbClr val="FFFFFF"/>
                </a:solidFill>
                <a:latin typeface="Arial"/>
                <a:cs typeface="Arial"/>
              </a:rPr>
              <a:t>“</a:t>
            </a:r>
            <a:r>
              <a:rPr sz="3094" spc="77" dirty="0">
                <a:solidFill>
                  <a:srgbClr val="CAF0FE"/>
                </a:solidFill>
                <a:latin typeface="Arial"/>
                <a:cs typeface="Arial"/>
              </a:rPr>
              <a:t>yellow</a:t>
            </a:r>
            <a:r>
              <a:rPr sz="3094" spc="77" dirty="0">
                <a:solidFill>
                  <a:srgbClr val="FFFFFF"/>
                </a:solidFill>
                <a:latin typeface="Arial"/>
                <a:cs typeface="Arial"/>
              </a:rPr>
              <a:t>”,  </a:t>
            </a:r>
            <a:r>
              <a:rPr sz="3094" spc="42" dirty="0">
                <a:solidFill>
                  <a:srgbClr val="FFFFFF"/>
                </a:solidFill>
                <a:latin typeface="Arial"/>
                <a:cs typeface="Arial"/>
              </a:rPr>
              <a:t>“</a:t>
            </a:r>
            <a:r>
              <a:rPr sz="3094" spc="42" dirty="0">
                <a:solidFill>
                  <a:srgbClr val="CAF0FE"/>
                </a:solidFill>
                <a:latin typeface="Arial"/>
                <a:cs typeface="Arial"/>
              </a:rPr>
              <a:t>height</a:t>
            </a:r>
            <a:r>
              <a:rPr sz="3094" spc="42" dirty="0">
                <a:solidFill>
                  <a:srgbClr val="FFFFFF"/>
                </a:solidFill>
                <a:latin typeface="Arial"/>
                <a:cs typeface="Arial"/>
              </a:rPr>
              <a:t>”:</a:t>
            </a:r>
            <a:r>
              <a:rPr sz="3094" spc="-32" dirty="0">
                <a:solidFill>
                  <a:srgbClr val="FFFFFF"/>
                </a:solidFill>
                <a:latin typeface="Arial"/>
                <a:cs typeface="Arial"/>
              </a:rPr>
              <a:t> </a:t>
            </a:r>
            <a:r>
              <a:rPr sz="3094" spc="32" dirty="0">
                <a:solidFill>
                  <a:srgbClr val="FFFFFF"/>
                </a:solidFill>
                <a:latin typeface="Arial"/>
                <a:cs typeface="Arial"/>
              </a:rPr>
              <a:t>“</a:t>
            </a:r>
            <a:r>
              <a:rPr sz="3094" spc="32" dirty="0">
                <a:solidFill>
                  <a:srgbClr val="CAF0FE"/>
                </a:solidFill>
                <a:latin typeface="Arial"/>
                <a:cs typeface="Arial"/>
              </a:rPr>
              <a:t>400px</a:t>
            </a:r>
            <a:r>
              <a:rPr sz="3094" spc="32" dirty="0">
                <a:solidFill>
                  <a:srgbClr val="FFFFFF"/>
                </a:solidFill>
                <a:latin typeface="Arial"/>
                <a:cs typeface="Arial"/>
              </a:rPr>
              <a:t>”</a:t>
            </a:r>
            <a:endParaRPr sz="3094">
              <a:latin typeface="Arial"/>
              <a:cs typeface="Arial"/>
            </a:endParaRPr>
          </a:p>
          <a:p>
            <a:pPr marL="232164">
              <a:lnSpc>
                <a:spcPts val="3319"/>
              </a:lnSpc>
            </a:pPr>
            <a:r>
              <a:rPr sz="3094" spc="28" dirty="0">
                <a:solidFill>
                  <a:srgbClr val="FFFFFF"/>
                </a:solidFill>
                <a:latin typeface="Arial"/>
                <a:cs typeface="Arial"/>
              </a:rPr>
              <a:t>});</a:t>
            </a:r>
            <a:endParaRPr sz="3094">
              <a:latin typeface="Arial"/>
              <a:cs typeface="Arial"/>
            </a:endParaRPr>
          </a:p>
          <a:p>
            <a:pPr>
              <a:lnSpc>
                <a:spcPct val="100000"/>
              </a:lnSpc>
            </a:pPr>
            <a:endParaRPr sz="3375">
              <a:latin typeface="Arial"/>
              <a:cs typeface="Arial"/>
            </a:endParaRPr>
          </a:p>
          <a:p>
            <a:pPr marL="17859" algn="ctr"/>
            <a:r>
              <a:rPr sz="3094" spc="-53" dirty="0">
                <a:solidFill>
                  <a:srgbClr val="FFFFFF"/>
                </a:solidFill>
                <a:latin typeface="Arial"/>
                <a:cs typeface="Arial"/>
              </a:rPr>
              <a:t>Set </a:t>
            </a:r>
            <a:r>
              <a:rPr sz="3094" spc="11" dirty="0">
                <a:solidFill>
                  <a:srgbClr val="FFFFFF"/>
                </a:solidFill>
                <a:latin typeface="Arial"/>
                <a:cs typeface="Arial"/>
              </a:rPr>
              <a:t>all </a:t>
            </a:r>
            <a:r>
              <a:rPr sz="3094" dirty="0">
                <a:solidFill>
                  <a:srgbClr val="FFFFFF"/>
                </a:solidFill>
                <a:latin typeface="Arial"/>
                <a:cs typeface="Arial"/>
              </a:rPr>
              <a:t>link’s </a:t>
            </a:r>
            <a:r>
              <a:rPr sz="3094" spc="39" dirty="0">
                <a:solidFill>
                  <a:srgbClr val="FFFFFF"/>
                </a:solidFill>
                <a:latin typeface="Arial"/>
                <a:cs typeface="Arial"/>
              </a:rPr>
              <a:t>href </a:t>
            </a:r>
            <a:r>
              <a:rPr sz="3094" spc="42" dirty="0">
                <a:solidFill>
                  <a:srgbClr val="FFFFFF"/>
                </a:solidFill>
                <a:latin typeface="Arial"/>
                <a:cs typeface="Arial"/>
              </a:rPr>
              <a:t>attribute </a:t>
            </a:r>
            <a:r>
              <a:rPr sz="3094" spc="56" dirty="0">
                <a:solidFill>
                  <a:srgbClr val="FFFFFF"/>
                </a:solidFill>
                <a:latin typeface="Arial"/>
                <a:cs typeface="Arial"/>
              </a:rPr>
              <a:t>to</a:t>
            </a:r>
            <a:r>
              <a:rPr sz="3094" spc="-218" dirty="0">
                <a:solidFill>
                  <a:srgbClr val="FFFFFF"/>
                </a:solidFill>
                <a:latin typeface="Arial"/>
                <a:cs typeface="Arial"/>
              </a:rPr>
              <a:t> </a:t>
            </a:r>
            <a:r>
              <a:rPr sz="3094" spc="-49" dirty="0">
                <a:solidFill>
                  <a:srgbClr val="FFFFFF"/>
                </a:solidFill>
                <a:latin typeface="Arial"/>
                <a:cs typeface="Arial"/>
              </a:rPr>
              <a:t>google.com</a:t>
            </a:r>
            <a:endParaRPr sz="3094">
              <a:latin typeface="Arial"/>
              <a:cs typeface="Arial"/>
            </a:endParaRPr>
          </a:p>
          <a:p>
            <a:pPr marL="119654" algn="ctr">
              <a:spcBef>
                <a:spcPts val="576"/>
              </a:spcBef>
            </a:pPr>
            <a:r>
              <a:rPr sz="3094" spc="60" dirty="0">
                <a:solidFill>
                  <a:srgbClr val="FFFFFF"/>
                </a:solidFill>
                <a:latin typeface="Arial"/>
                <a:cs typeface="Arial"/>
              </a:rPr>
              <a:t>$(“a”).</a:t>
            </a:r>
            <a:r>
              <a:rPr sz="3094" spc="60" dirty="0">
                <a:solidFill>
                  <a:srgbClr val="E0EDD4"/>
                </a:solidFill>
                <a:latin typeface="Arial"/>
                <a:cs typeface="Arial"/>
              </a:rPr>
              <a:t>attr</a:t>
            </a:r>
            <a:r>
              <a:rPr sz="3094" spc="60" dirty="0">
                <a:solidFill>
                  <a:srgbClr val="FFFFFF"/>
                </a:solidFill>
                <a:latin typeface="Arial"/>
                <a:cs typeface="Arial"/>
              </a:rPr>
              <a:t>(“</a:t>
            </a:r>
            <a:r>
              <a:rPr sz="3094" spc="60" dirty="0">
                <a:solidFill>
                  <a:srgbClr val="CAF0FE"/>
                </a:solidFill>
                <a:latin typeface="Arial"/>
                <a:cs typeface="Arial"/>
              </a:rPr>
              <a:t>href</a:t>
            </a:r>
            <a:r>
              <a:rPr sz="3094" spc="60" dirty="0">
                <a:solidFill>
                  <a:srgbClr val="FFFFFF"/>
                </a:solidFill>
                <a:latin typeface="Arial"/>
                <a:cs typeface="Arial"/>
              </a:rPr>
              <a:t>”,</a:t>
            </a:r>
            <a:r>
              <a:rPr sz="3094" spc="-18" dirty="0">
                <a:solidFill>
                  <a:srgbClr val="FFFFFF"/>
                </a:solidFill>
                <a:latin typeface="Arial"/>
                <a:cs typeface="Arial"/>
              </a:rPr>
              <a:t> </a:t>
            </a:r>
            <a:r>
              <a:rPr sz="3094" spc="7" dirty="0">
                <a:solidFill>
                  <a:srgbClr val="FFFFFF"/>
                </a:solidFill>
                <a:latin typeface="Arial"/>
                <a:cs typeface="Arial"/>
              </a:rPr>
              <a:t>“</a:t>
            </a:r>
            <a:r>
              <a:rPr sz="3094" u="heavy" spc="7" dirty="0">
                <a:solidFill>
                  <a:srgbClr val="CAF0FE"/>
                </a:solidFill>
                <a:uFill>
                  <a:solidFill>
                    <a:srgbClr val="CAF0FE"/>
                  </a:solidFill>
                </a:uFill>
                <a:latin typeface="Arial"/>
                <a:cs typeface="Arial"/>
                <a:hlinkClick r:id="rId8"/>
              </a:rPr>
              <a:t>http://google.com</a:t>
            </a:r>
            <a:r>
              <a:rPr sz="3094" spc="7" dirty="0">
                <a:solidFill>
                  <a:srgbClr val="FFFFFF"/>
                </a:solidFill>
                <a:latin typeface="Arial"/>
                <a:cs typeface="Arial"/>
              </a:rPr>
              <a:t>”);</a:t>
            </a:r>
            <a:endParaRPr sz="3094">
              <a:latin typeface="Arial"/>
              <a:cs typeface="Arial"/>
            </a:endParaRPr>
          </a:p>
        </p:txBody>
      </p:sp>
      <p:sp>
        <p:nvSpPr>
          <p:cNvPr id="16" name="object 16"/>
          <p:cNvSpPr txBox="1">
            <a:spLocks noGrp="1"/>
          </p:cNvSpPr>
          <p:nvPr>
            <p:ph type="title"/>
          </p:nvPr>
        </p:nvSpPr>
        <p:spPr>
          <a:xfrm>
            <a:off x="233958" y="351385"/>
            <a:ext cx="3271242" cy="563015"/>
          </a:xfrm>
          <a:prstGeom prst="rect">
            <a:avLst/>
          </a:prstGeom>
        </p:spPr>
        <p:txBody>
          <a:bodyPr vert="horz" wrap="square" lIns="0" tIns="8930" rIns="0" bIns="0" rtlCol="0" anchor="t">
            <a:spAutoFit/>
          </a:bodyPr>
          <a:lstStyle/>
          <a:p>
            <a:pPr marL="8929">
              <a:spcBef>
                <a:spcPts val="70"/>
              </a:spcBef>
            </a:pPr>
            <a:r>
              <a:rPr spc="35" dirty="0"/>
              <a:t>Attributes</a:t>
            </a:r>
          </a:p>
        </p:txBody>
      </p:sp>
      <p:sp>
        <p:nvSpPr>
          <p:cNvPr id="17" name="object 17"/>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2858806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42875" y="1223367"/>
            <a:ext cx="7054453" cy="2268141"/>
            <a:chOff x="203200" y="1739900"/>
            <a:chExt cx="10033000" cy="3225800"/>
          </a:xfrm>
        </p:grpSpPr>
        <p:sp>
          <p:nvSpPr>
            <p:cNvPr id="6" name="object 6"/>
            <p:cNvSpPr/>
            <p:nvPr/>
          </p:nvSpPr>
          <p:spPr>
            <a:xfrm>
              <a:off x="546100" y="2425700"/>
              <a:ext cx="8191500" cy="914400"/>
            </a:xfrm>
            <a:prstGeom prst="rect">
              <a:avLst/>
            </a:prstGeom>
            <a:blipFill>
              <a:blip r:embed="rId2" cstate="print"/>
              <a:stretch>
                <a:fillRect/>
              </a:stretch>
            </a:blipFill>
          </p:spPr>
          <p:txBody>
            <a:bodyPr wrap="square" lIns="0" tIns="0" rIns="0" bIns="0" rtlCol="0"/>
            <a:lstStyle/>
            <a:p>
              <a:endParaRPr sz="1266"/>
            </a:p>
          </p:txBody>
        </p:sp>
        <p:sp>
          <p:nvSpPr>
            <p:cNvPr id="7" name="object 7"/>
            <p:cNvSpPr/>
            <p:nvPr/>
          </p:nvSpPr>
          <p:spPr>
            <a:xfrm>
              <a:off x="203200" y="1739900"/>
              <a:ext cx="10033000" cy="914400"/>
            </a:xfrm>
            <a:prstGeom prst="rect">
              <a:avLst/>
            </a:prstGeom>
            <a:blipFill>
              <a:blip r:embed="rId3" cstate="print"/>
              <a:stretch>
                <a:fillRect/>
              </a:stretch>
            </a:blipFill>
          </p:spPr>
          <p:txBody>
            <a:bodyPr wrap="square" lIns="0" tIns="0" rIns="0" bIns="0" rtlCol="0"/>
            <a:lstStyle/>
            <a:p>
              <a:endParaRPr sz="1266"/>
            </a:p>
          </p:txBody>
        </p:sp>
        <p:sp>
          <p:nvSpPr>
            <p:cNvPr id="8" name="object 8"/>
            <p:cNvSpPr/>
            <p:nvPr/>
          </p:nvSpPr>
          <p:spPr>
            <a:xfrm>
              <a:off x="1320800" y="3314700"/>
              <a:ext cx="8305800" cy="914400"/>
            </a:xfrm>
            <a:prstGeom prst="rect">
              <a:avLst/>
            </a:prstGeom>
            <a:blipFill>
              <a:blip r:embed="rId4" cstate="print"/>
              <a:stretch>
                <a:fillRect/>
              </a:stretch>
            </a:blipFill>
          </p:spPr>
          <p:txBody>
            <a:bodyPr wrap="square" lIns="0" tIns="0" rIns="0" bIns="0" rtlCol="0"/>
            <a:lstStyle/>
            <a:p>
              <a:endParaRPr sz="1266"/>
            </a:p>
          </p:txBody>
        </p:sp>
        <p:sp>
          <p:nvSpPr>
            <p:cNvPr id="9" name="object 9"/>
            <p:cNvSpPr/>
            <p:nvPr/>
          </p:nvSpPr>
          <p:spPr>
            <a:xfrm>
              <a:off x="1320800" y="4051300"/>
              <a:ext cx="7442200" cy="914400"/>
            </a:xfrm>
            <a:prstGeom prst="rect">
              <a:avLst/>
            </a:prstGeom>
            <a:blipFill>
              <a:blip r:embed="rId5" cstate="print"/>
              <a:stretch>
                <a:fillRect/>
              </a:stretch>
            </a:blipFill>
          </p:spPr>
          <p:txBody>
            <a:bodyPr wrap="square" lIns="0" tIns="0" rIns="0" bIns="0" rtlCol="0"/>
            <a:lstStyle/>
            <a:p>
              <a:endParaRPr sz="1266"/>
            </a:p>
          </p:txBody>
        </p:sp>
      </p:grpSp>
      <p:grpSp>
        <p:nvGrpSpPr>
          <p:cNvPr id="10" name="object 10"/>
          <p:cNvGrpSpPr/>
          <p:nvPr/>
        </p:nvGrpSpPr>
        <p:grpSpPr>
          <a:xfrm>
            <a:off x="98227" y="3545086"/>
            <a:ext cx="8652867" cy="1196578"/>
            <a:chOff x="139700" y="5041900"/>
            <a:chExt cx="12306300" cy="1701800"/>
          </a:xfrm>
        </p:grpSpPr>
        <p:sp>
          <p:nvSpPr>
            <p:cNvPr id="11" name="object 11"/>
            <p:cNvSpPr/>
            <p:nvPr/>
          </p:nvSpPr>
          <p:spPr>
            <a:xfrm>
              <a:off x="139700" y="5041900"/>
              <a:ext cx="12306300" cy="914400"/>
            </a:xfrm>
            <a:prstGeom prst="rect">
              <a:avLst/>
            </a:prstGeom>
            <a:blipFill>
              <a:blip r:embed="rId6" cstate="print"/>
              <a:stretch>
                <a:fillRect/>
              </a:stretch>
            </a:blipFill>
          </p:spPr>
          <p:txBody>
            <a:bodyPr wrap="square" lIns="0" tIns="0" rIns="0" bIns="0" rtlCol="0"/>
            <a:lstStyle/>
            <a:p>
              <a:endParaRPr sz="1266"/>
            </a:p>
          </p:txBody>
        </p:sp>
        <p:sp>
          <p:nvSpPr>
            <p:cNvPr id="12" name="object 12"/>
            <p:cNvSpPr/>
            <p:nvPr/>
          </p:nvSpPr>
          <p:spPr>
            <a:xfrm>
              <a:off x="482600" y="5829300"/>
              <a:ext cx="10883900" cy="914400"/>
            </a:xfrm>
            <a:prstGeom prst="rect">
              <a:avLst/>
            </a:prstGeom>
            <a:blipFill>
              <a:blip r:embed="rId7" cstate="print"/>
              <a:stretch>
                <a:fillRect/>
              </a:stretch>
            </a:blipFill>
          </p:spPr>
          <p:txBody>
            <a:bodyPr wrap="square" lIns="0" tIns="0" rIns="0" bIns="0" rtlCol="0"/>
            <a:lstStyle/>
            <a:p>
              <a:endParaRPr sz="1266"/>
            </a:p>
          </p:txBody>
        </p:sp>
      </p:grpSp>
      <p:grpSp>
        <p:nvGrpSpPr>
          <p:cNvPr id="13" name="object 13"/>
          <p:cNvGrpSpPr/>
          <p:nvPr/>
        </p:nvGrpSpPr>
        <p:grpSpPr>
          <a:xfrm>
            <a:off x="116086" y="5143500"/>
            <a:ext cx="4009430" cy="1187648"/>
            <a:chOff x="165100" y="7315200"/>
            <a:chExt cx="5702300" cy="1689100"/>
          </a:xfrm>
        </p:grpSpPr>
        <p:sp>
          <p:nvSpPr>
            <p:cNvPr id="14" name="object 14"/>
            <p:cNvSpPr/>
            <p:nvPr/>
          </p:nvSpPr>
          <p:spPr>
            <a:xfrm>
              <a:off x="495300" y="8089900"/>
              <a:ext cx="4038600" cy="914400"/>
            </a:xfrm>
            <a:prstGeom prst="rect">
              <a:avLst/>
            </a:prstGeom>
            <a:blipFill>
              <a:blip r:embed="rId8" cstate="print"/>
              <a:stretch>
                <a:fillRect/>
              </a:stretch>
            </a:blipFill>
          </p:spPr>
          <p:txBody>
            <a:bodyPr wrap="square" lIns="0" tIns="0" rIns="0" bIns="0" rtlCol="0"/>
            <a:lstStyle/>
            <a:p>
              <a:endParaRPr sz="1266"/>
            </a:p>
          </p:txBody>
        </p:sp>
        <p:sp>
          <p:nvSpPr>
            <p:cNvPr id="15" name="object 15"/>
            <p:cNvSpPr/>
            <p:nvPr/>
          </p:nvSpPr>
          <p:spPr>
            <a:xfrm>
              <a:off x="165100" y="7315200"/>
              <a:ext cx="5702300" cy="914400"/>
            </a:xfrm>
            <a:prstGeom prst="rect">
              <a:avLst/>
            </a:prstGeom>
            <a:blipFill>
              <a:blip r:embed="rId9" cstate="print"/>
              <a:stretch>
                <a:fillRect/>
              </a:stretch>
            </a:blipFill>
          </p:spPr>
          <p:txBody>
            <a:bodyPr wrap="square" lIns="0" tIns="0" rIns="0" bIns="0" rtlCol="0"/>
            <a:lstStyle/>
            <a:p>
              <a:endParaRPr sz="1266"/>
            </a:p>
          </p:txBody>
        </p:sp>
      </p:grpSp>
      <p:sp>
        <p:nvSpPr>
          <p:cNvPr id="16" name="object 16"/>
          <p:cNvSpPr txBox="1"/>
          <p:nvPr/>
        </p:nvSpPr>
        <p:spPr>
          <a:xfrm>
            <a:off x="223242" y="5070276"/>
            <a:ext cx="3440609" cy="1112211"/>
          </a:xfrm>
          <a:prstGeom prst="rect">
            <a:avLst/>
          </a:prstGeom>
        </p:spPr>
        <p:txBody>
          <a:bodyPr vert="horz" wrap="square" lIns="0" tIns="82153" rIns="0" bIns="0" rtlCol="0">
            <a:spAutoFit/>
          </a:bodyPr>
          <a:lstStyle/>
          <a:p>
            <a:pPr marL="8929">
              <a:spcBef>
                <a:spcPts val="647"/>
              </a:spcBef>
            </a:pPr>
            <a:r>
              <a:rPr sz="3094" spc="-53" dirty="0">
                <a:solidFill>
                  <a:srgbClr val="FFFFFF"/>
                </a:solidFill>
                <a:latin typeface="Arial"/>
                <a:cs typeface="Arial"/>
              </a:rPr>
              <a:t>Set </a:t>
            </a:r>
            <a:r>
              <a:rPr sz="3094" spc="-4" dirty="0">
                <a:solidFill>
                  <a:srgbClr val="FFFFFF"/>
                </a:solidFill>
                <a:latin typeface="Arial"/>
                <a:cs typeface="Arial"/>
              </a:rPr>
              <a:t>input </a:t>
            </a:r>
            <a:r>
              <a:rPr sz="3094" spc="-35" dirty="0">
                <a:solidFill>
                  <a:srgbClr val="FFFFFF"/>
                </a:solidFill>
                <a:latin typeface="Arial"/>
                <a:cs typeface="Arial"/>
              </a:rPr>
              <a:t>value </a:t>
            </a:r>
            <a:r>
              <a:rPr sz="3094" spc="56" dirty="0">
                <a:solidFill>
                  <a:srgbClr val="FFFFFF"/>
                </a:solidFill>
                <a:latin typeface="Arial"/>
                <a:cs typeface="Arial"/>
              </a:rPr>
              <a:t>to</a:t>
            </a:r>
            <a:r>
              <a:rPr sz="3094" spc="-63" dirty="0">
                <a:solidFill>
                  <a:srgbClr val="FFFFFF"/>
                </a:solidFill>
                <a:latin typeface="Arial"/>
                <a:cs typeface="Arial"/>
              </a:rPr>
              <a:t> </a:t>
            </a:r>
            <a:r>
              <a:rPr sz="3094" spc="-39" dirty="0">
                <a:solidFill>
                  <a:srgbClr val="FFFFFF"/>
                </a:solidFill>
                <a:latin typeface="Arial"/>
                <a:cs typeface="Arial"/>
              </a:rPr>
              <a:t>3.</a:t>
            </a:r>
            <a:endParaRPr sz="3094">
              <a:latin typeface="Arial"/>
              <a:cs typeface="Arial"/>
            </a:endParaRPr>
          </a:p>
          <a:p>
            <a:pPr marL="241093">
              <a:spcBef>
                <a:spcPts val="577"/>
              </a:spcBef>
            </a:pPr>
            <a:r>
              <a:rPr sz="3094" spc="-11" dirty="0">
                <a:solidFill>
                  <a:srgbClr val="FFFFFF"/>
                </a:solidFill>
                <a:latin typeface="Arial"/>
                <a:cs typeface="Arial"/>
              </a:rPr>
              <a:t>$(...).</a:t>
            </a:r>
            <a:r>
              <a:rPr sz="3094" spc="-11" dirty="0">
                <a:solidFill>
                  <a:srgbClr val="E0EDD4"/>
                </a:solidFill>
                <a:latin typeface="Arial"/>
                <a:cs typeface="Arial"/>
              </a:rPr>
              <a:t>val</a:t>
            </a:r>
            <a:r>
              <a:rPr sz="3094" spc="-11" dirty="0">
                <a:solidFill>
                  <a:srgbClr val="FFFFFF"/>
                </a:solidFill>
                <a:latin typeface="Arial"/>
                <a:cs typeface="Arial"/>
              </a:rPr>
              <a:t>(“</a:t>
            </a:r>
            <a:r>
              <a:rPr sz="3094" spc="-11" dirty="0">
                <a:solidFill>
                  <a:srgbClr val="CAF0FE"/>
                </a:solidFill>
                <a:latin typeface="Arial"/>
                <a:cs typeface="Arial"/>
              </a:rPr>
              <a:t>3</a:t>
            </a:r>
            <a:r>
              <a:rPr sz="3094" spc="-11" dirty="0">
                <a:solidFill>
                  <a:srgbClr val="FFFFFF"/>
                </a:solidFill>
                <a:latin typeface="Arial"/>
                <a:cs typeface="Arial"/>
              </a:rPr>
              <a:t>”);</a:t>
            </a:r>
            <a:endParaRPr sz="3094">
              <a:latin typeface="Arial"/>
              <a:cs typeface="Arial"/>
            </a:endParaRPr>
          </a:p>
        </p:txBody>
      </p:sp>
      <p:grpSp>
        <p:nvGrpSpPr>
          <p:cNvPr id="17" name="object 17"/>
          <p:cNvGrpSpPr/>
          <p:nvPr/>
        </p:nvGrpSpPr>
        <p:grpSpPr>
          <a:xfrm>
            <a:off x="4313039" y="5143500"/>
            <a:ext cx="3259336" cy="1187648"/>
            <a:chOff x="6134100" y="7315200"/>
            <a:chExt cx="4635500" cy="1689100"/>
          </a:xfrm>
        </p:grpSpPr>
        <p:sp>
          <p:nvSpPr>
            <p:cNvPr id="18" name="object 18"/>
            <p:cNvSpPr/>
            <p:nvPr/>
          </p:nvSpPr>
          <p:spPr>
            <a:xfrm>
              <a:off x="6451600" y="8089900"/>
              <a:ext cx="3276600" cy="914400"/>
            </a:xfrm>
            <a:prstGeom prst="rect">
              <a:avLst/>
            </a:prstGeom>
            <a:blipFill>
              <a:blip r:embed="rId10" cstate="print"/>
              <a:stretch>
                <a:fillRect/>
              </a:stretch>
            </a:blipFill>
          </p:spPr>
          <p:txBody>
            <a:bodyPr wrap="square" lIns="0" tIns="0" rIns="0" bIns="0" rtlCol="0"/>
            <a:lstStyle/>
            <a:p>
              <a:endParaRPr sz="1266"/>
            </a:p>
          </p:txBody>
        </p:sp>
        <p:sp>
          <p:nvSpPr>
            <p:cNvPr id="19" name="object 19"/>
            <p:cNvSpPr/>
            <p:nvPr/>
          </p:nvSpPr>
          <p:spPr>
            <a:xfrm>
              <a:off x="6134100" y="7315200"/>
              <a:ext cx="4635500" cy="914400"/>
            </a:xfrm>
            <a:prstGeom prst="rect">
              <a:avLst/>
            </a:prstGeom>
            <a:blipFill>
              <a:blip r:embed="rId11" cstate="print"/>
              <a:stretch>
                <a:fillRect/>
              </a:stretch>
            </a:blipFill>
          </p:spPr>
          <p:txBody>
            <a:bodyPr wrap="square" lIns="0" tIns="0" rIns="0" bIns="0" rtlCol="0"/>
            <a:lstStyle/>
            <a:p>
              <a:endParaRPr sz="1266"/>
            </a:p>
          </p:txBody>
        </p:sp>
      </p:grpSp>
      <p:sp>
        <p:nvSpPr>
          <p:cNvPr id="20" name="object 20"/>
          <p:cNvSpPr txBox="1"/>
          <p:nvPr/>
        </p:nvSpPr>
        <p:spPr>
          <a:xfrm>
            <a:off x="4420195" y="5070276"/>
            <a:ext cx="2689622" cy="1112211"/>
          </a:xfrm>
          <a:prstGeom prst="rect">
            <a:avLst/>
          </a:prstGeom>
        </p:spPr>
        <p:txBody>
          <a:bodyPr vert="horz" wrap="square" lIns="0" tIns="82153" rIns="0" bIns="0" rtlCol="0">
            <a:spAutoFit/>
          </a:bodyPr>
          <a:lstStyle/>
          <a:p>
            <a:pPr marL="8929">
              <a:spcBef>
                <a:spcPts val="647"/>
              </a:spcBef>
            </a:pPr>
            <a:r>
              <a:rPr sz="3094" spc="-127" dirty="0">
                <a:solidFill>
                  <a:srgbClr val="FFFFFF"/>
                </a:solidFill>
                <a:latin typeface="Arial"/>
                <a:cs typeface="Arial"/>
              </a:rPr>
              <a:t>Get </a:t>
            </a:r>
            <a:r>
              <a:rPr sz="3094" spc="-4" dirty="0">
                <a:solidFill>
                  <a:srgbClr val="FFFFFF"/>
                </a:solidFill>
                <a:latin typeface="Arial"/>
                <a:cs typeface="Arial"/>
              </a:rPr>
              <a:t>input</a:t>
            </a:r>
            <a:r>
              <a:rPr sz="3094" spc="28" dirty="0">
                <a:solidFill>
                  <a:srgbClr val="FFFFFF"/>
                </a:solidFill>
                <a:latin typeface="Arial"/>
                <a:cs typeface="Arial"/>
              </a:rPr>
              <a:t> </a:t>
            </a:r>
            <a:r>
              <a:rPr sz="3094" spc="-35" dirty="0">
                <a:solidFill>
                  <a:srgbClr val="FFFFFF"/>
                </a:solidFill>
                <a:latin typeface="Arial"/>
                <a:cs typeface="Arial"/>
              </a:rPr>
              <a:t>value.</a:t>
            </a:r>
            <a:endParaRPr sz="3094">
              <a:latin typeface="Arial"/>
              <a:cs typeface="Arial"/>
            </a:endParaRPr>
          </a:p>
          <a:p>
            <a:pPr marL="232164">
              <a:spcBef>
                <a:spcPts val="577"/>
              </a:spcBef>
            </a:pPr>
            <a:r>
              <a:rPr sz="3094" spc="-42" dirty="0">
                <a:solidFill>
                  <a:srgbClr val="FFFFFF"/>
                </a:solidFill>
                <a:latin typeface="Arial"/>
                <a:cs typeface="Arial"/>
              </a:rPr>
              <a:t>$(...).</a:t>
            </a:r>
            <a:r>
              <a:rPr sz="3094" spc="-42" dirty="0">
                <a:solidFill>
                  <a:srgbClr val="E0EDD4"/>
                </a:solidFill>
                <a:latin typeface="Arial"/>
                <a:cs typeface="Arial"/>
              </a:rPr>
              <a:t>val</a:t>
            </a:r>
            <a:r>
              <a:rPr sz="3094" spc="-42" dirty="0">
                <a:solidFill>
                  <a:srgbClr val="FFFFFF"/>
                </a:solidFill>
                <a:latin typeface="Arial"/>
                <a:cs typeface="Arial"/>
              </a:rPr>
              <a:t>();</a:t>
            </a:r>
            <a:endParaRPr sz="3094">
              <a:latin typeface="Arial"/>
              <a:cs typeface="Arial"/>
            </a:endParaRPr>
          </a:p>
        </p:txBody>
      </p:sp>
      <p:sp>
        <p:nvSpPr>
          <p:cNvPr id="22" name="object 22"/>
          <p:cNvSpPr txBox="1">
            <a:spLocks noGrp="1"/>
          </p:cNvSpPr>
          <p:nvPr>
            <p:ph type="title"/>
          </p:nvPr>
        </p:nvSpPr>
        <p:spPr>
          <a:xfrm>
            <a:off x="320874" y="351385"/>
            <a:ext cx="2955726" cy="563015"/>
          </a:xfrm>
          <a:prstGeom prst="rect">
            <a:avLst/>
          </a:prstGeom>
        </p:spPr>
        <p:txBody>
          <a:bodyPr vert="horz" wrap="square" lIns="0" tIns="8930" rIns="0" bIns="0" rtlCol="0" anchor="t">
            <a:spAutoFit/>
          </a:bodyPr>
          <a:lstStyle/>
          <a:p>
            <a:pPr marL="8929">
              <a:spcBef>
                <a:spcPts val="70"/>
              </a:spcBef>
            </a:pPr>
            <a:r>
              <a:rPr spc="35" dirty="0"/>
              <a:t>Attributes</a:t>
            </a:r>
          </a:p>
        </p:txBody>
      </p:sp>
      <p:sp>
        <p:nvSpPr>
          <p:cNvPr id="23" name="object 23"/>
          <p:cNvSpPr txBox="1"/>
          <p:nvPr/>
        </p:nvSpPr>
        <p:spPr>
          <a:xfrm>
            <a:off x="205383" y="1223367"/>
            <a:ext cx="8085832" cy="3391738"/>
          </a:xfrm>
          <a:prstGeom prst="rect">
            <a:avLst/>
          </a:prstGeom>
        </p:spPr>
        <p:txBody>
          <a:bodyPr vert="horz" wrap="square" lIns="0" tIns="8930" rIns="0" bIns="0" rtlCol="0">
            <a:spAutoFit/>
          </a:bodyPr>
          <a:lstStyle/>
          <a:p>
            <a:pPr marL="53576">
              <a:spcBef>
                <a:spcPts val="70"/>
              </a:spcBef>
            </a:pPr>
            <a:r>
              <a:rPr sz="3094" spc="-102" dirty="0">
                <a:solidFill>
                  <a:srgbClr val="FFFFFF"/>
                </a:solidFill>
                <a:latin typeface="Arial"/>
                <a:cs typeface="Arial"/>
              </a:rPr>
              <a:t>Replace </a:t>
            </a:r>
            <a:r>
              <a:rPr sz="3094" spc="-67" dirty="0">
                <a:solidFill>
                  <a:srgbClr val="FFFFFF"/>
                </a:solidFill>
                <a:latin typeface="Arial"/>
                <a:cs typeface="Arial"/>
              </a:rPr>
              <a:t>HTML </a:t>
            </a:r>
            <a:r>
              <a:rPr sz="3094" spc="98" dirty="0">
                <a:solidFill>
                  <a:srgbClr val="FFFFFF"/>
                </a:solidFill>
                <a:latin typeface="Arial"/>
                <a:cs typeface="Arial"/>
              </a:rPr>
              <a:t>with </a:t>
            </a:r>
            <a:r>
              <a:rPr sz="3094" spc="-109" dirty="0">
                <a:solidFill>
                  <a:srgbClr val="FFFFFF"/>
                </a:solidFill>
                <a:latin typeface="Arial"/>
                <a:cs typeface="Arial"/>
              </a:rPr>
              <a:t>a </a:t>
            </a:r>
            <a:r>
              <a:rPr sz="3094" spc="11" dirty="0">
                <a:solidFill>
                  <a:srgbClr val="FFFFFF"/>
                </a:solidFill>
                <a:latin typeface="Arial"/>
                <a:cs typeface="Arial"/>
              </a:rPr>
              <a:t>new</a:t>
            </a:r>
            <a:r>
              <a:rPr sz="3094" spc="53" dirty="0">
                <a:solidFill>
                  <a:srgbClr val="FFFFFF"/>
                </a:solidFill>
                <a:latin typeface="Arial"/>
                <a:cs typeface="Arial"/>
              </a:rPr>
              <a:t> </a:t>
            </a:r>
            <a:r>
              <a:rPr sz="3094" spc="-28" dirty="0">
                <a:solidFill>
                  <a:srgbClr val="FFFFFF"/>
                </a:solidFill>
                <a:latin typeface="Arial"/>
                <a:cs typeface="Arial"/>
              </a:rPr>
              <a:t>paragraph.</a:t>
            </a:r>
            <a:endParaRPr sz="3094">
              <a:latin typeface="Arial"/>
              <a:cs typeface="Arial"/>
            </a:endParaRPr>
          </a:p>
          <a:p>
            <a:pPr marL="294669">
              <a:spcBef>
                <a:spcPts val="84"/>
              </a:spcBef>
            </a:pPr>
            <a:r>
              <a:rPr sz="3094" spc="-14" dirty="0">
                <a:solidFill>
                  <a:srgbClr val="FFFFFF"/>
                </a:solidFill>
                <a:latin typeface="Arial"/>
                <a:cs typeface="Arial"/>
              </a:rPr>
              <a:t>$(...).</a:t>
            </a:r>
            <a:r>
              <a:rPr sz="3094" spc="-14" dirty="0">
                <a:solidFill>
                  <a:srgbClr val="E0EDD4"/>
                </a:solidFill>
                <a:latin typeface="Arial"/>
                <a:cs typeface="Arial"/>
              </a:rPr>
              <a:t>html</a:t>
            </a:r>
            <a:r>
              <a:rPr sz="3094" spc="-14" dirty="0">
                <a:solidFill>
                  <a:srgbClr val="FFFFFF"/>
                </a:solidFill>
                <a:latin typeface="Arial"/>
                <a:cs typeface="Arial"/>
              </a:rPr>
              <a:t>(“</a:t>
            </a:r>
            <a:r>
              <a:rPr sz="3094" spc="-14" dirty="0">
                <a:solidFill>
                  <a:srgbClr val="CAF0FE"/>
                </a:solidFill>
                <a:latin typeface="Arial"/>
                <a:cs typeface="Arial"/>
              </a:rPr>
              <a:t>&lt;p&gt;I’m</a:t>
            </a:r>
            <a:r>
              <a:rPr sz="3094" spc="-28" dirty="0">
                <a:solidFill>
                  <a:srgbClr val="CAF0FE"/>
                </a:solidFill>
                <a:latin typeface="Arial"/>
                <a:cs typeface="Arial"/>
              </a:rPr>
              <a:t> </a:t>
            </a:r>
            <a:r>
              <a:rPr sz="3094" spc="-11" dirty="0">
                <a:solidFill>
                  <a:srgbClr val="CAF0FE"/>
                </a:solidFill>
                <a:latin typeface="Arial"/>
                <a:cs typeface="Arial"/>
              </a:rPr>
              <a:t>new&lt;/p&gt;</a:t>
            </a:r>
            <a:r>
              <a:rPr sz="3094" spc="-11" dirty="0">
                <a:solidFill>
                  <a:srgbClr val="FFFFFF"/>
                </a:solidFill>
                <a:latin typeface="Arial"/>
                <a:cs typeface="Arial"/>
              </a:rPr>
              <a:t>”);</a:t>
            </a:r>
            <a:endParaRPr sz="3094">
              <a:latin typeface="Arial"/>
              <a:cs typeface="Arial"/>
            </a:endParaRPr>
          </a:p>
          <a:p>
            <a:pPr marL="839361">
              <a:spcBef>
                <a:spcPts val="1209"/>
              </a:spcBef>
            </a:pPr>
            <a:r>
              <a:rPr sz="3094" dirty="0">
                <a:solidFill>
                  <a:srgbClr val="FFFFFF"/>
                </a:solidFill>
                <a:latin typeface="Arial"/>
                <a:cs typeface="Arial"/>
              </a:rPr>
              <a:t>&lt;div&gt;whatever&lt;/div&gt; </a:t>
            </a:r>
            <a:r>
              <a:rPr sz="3094" dirty="0">
                <a:solidFill>
                  <a:srgbClr val="E0EDD4"/>
                </a:solidFill>
                <a:latin typeface="Arial"/>
                <a:cs typeface="Arial"/>
              </a:rPr>
              <a:t>turns</a:t>
            </a:r>
            <a:r>
              <a:rPr sz="3094" spc="-56" dirty="0">
                <a:solidFill>
                  <a:srgbClr val="E0EDD4"/>
                </a:solidFill>
                <a:latin typeface="Arial"/>
                <a:cs typeface="Arial"/>
              </a:rPr>
              <a:t> </a:t>
            </a:r>
            <a:r>
              <a:rPr sz="3094" spc="25" dirty="0">
                <a:solidFill>
                  <a:srgbClr val="E0EDD4"/>
                </a:solidFill>
                <a:latin typeface="Arial"/>
                <a:cs typeface="Arial"/>
              </a:rPr>
              <a:t>into</a:t>
            </a:r>
            <a:endParaRPr sz="3094">
              <a:latin typeface="Arial"/>
              <a:cs typeface="Arial"/>
            </a:endParaRPr>
          </a:p>
          <a:p>
            <a:pPr marL="839361">
              <a:spcBef>
                <a:spcPts val="366"/>
              </a:spcBef>
            </a:pPr>
            <a:r>
              <a:rPr sz="3094" spc="-39" dirty="0">
                <a:solidFill>
                  <a:srgbClr val="FFFFFF"/>
                </a:solidFill>
                <a:latin typeface="Arial"/>
                <a:cs typeface="Arial"/>
              </a:rPr>
              <a:t>&lt;div&gt;</a:t>
            </a:r>
            <a:r>
              <a:rPr sz="3094" spc="-39" dirty="0">
                <a:solidFill>
                  <a:srgbClr val="CAF0FE"/>
                </a:solidFill>
                <a:latin typeface="Arial"/>
                <a:cs typeface="Arial"/>
              </a:rPr>
              <a:t>&lt;p&gt;I’m</a:t>
            </a:r>
            <a:r>
              <a:rPr sz="3094" spc="-28" dirty="0">
                <a:solidFill>
                  <a:srgbClr val="CAF0FE"/>
                </a:solidFill>
                <a:latin typeface="Arial"/>
                <a:cs typeface="Arial"/>
              </a:rPr>
              <a:t> new&lt;/p&gt;</a:t>
            </a:r>
            <a:r>
              <a:rPr sz="3094" spc="-28" dirty="0">
                <a:solidFill>
                  <a:srgbClr val="FFFFFF"/>
                </a:solidFill>
                <a:latin typeface="Arial"/>
                <a:cs typeface="Arial"/>
              </a:rPr>
              <a:t>&lt;/div&gt;</a:t>
            </a:r>
            <a:endParaRPr sz="3094">
              <a:latin typeface="Arial"/>
              <a:cs typeface="Arial"/>
            </a:endParaRPr>
          </a:p>
          <a:p>
            <a:pPr marL="8929">
              <a:spcBef>
                <a:spcPts val="1772"/>
              </a:spcBef>
            </a:pPr>
            <a:r>
              <a:rPr sz="3094" spc="-53" dirty="0">
                <a:solidFill>
                  <a:srgbClr val="FFFFFF"/>
                </a:solidFill>
                <a:latin typeface="Arial"/>
                <a:cs typeface="Arial"/>
              </a:rPr>
              <a:t>Set </a:t>
            </a:r>
            <a:r>
              <a:rPr sz="3094" spc="-88" dirty="0">
                <a:solidFill>
                  <a:srgbClr val="FFFFFF"/>
                </a:solidFill>
                <a:latin typeface="Arial"/>
                <a:cs typeface="Arial"/>
              </a:rPr>
              <a:t>checkboxes </a:t>
            </a:r>
            <a:r>
              <a:rPr sz="3094" spc="42" dirty="0">
                <a:solidFill>
                  <a:srgbClr val="FFFFFF"/>
                </a:solidFill>
                <a:latin typeface="Arial"/>
                <a:cs typeface="Arial"/>
              </a:rPr>
              <a:t>attribute </a:t>
            </a:r>
            <a:r>
              <a:rPr sz="3094" spc="-21" dirty="0">
                <a:solidFill>
                  <a:srgbClr val="FFFFFF"/>
                </a:solidFill>
                <a:latin typeface="Arial"/>
                <a:cs typeface="Arial"/>
              </a:rPr>
              <a:t>“checked” </a:t>
            </a:r>
            <a:r>
              <a:rPr sz="3094" spc="56" dirty="0">
                <a:solidFill>
                  <a:srgbClr val="FFFFFF"/>
                </a:solidFill>
                <a:latin typeface="Arial"/>
                <a:cs typeface="Arial"/>
              </a:rPr>
              <a:t>to</a:t>
            </a:r>
            <a:r>
              <a:rPr sz="3094" spc="-25" dirty="0">
                <a:solidFill>
                  <a:srgbClr val="FFFFFF"/>
                </a:solidFill>
                <a:latin typeface="Arial"/>
                <a:cs typeface="Arial"/>
              </a:rPr>
              <a:t> </a:t>
            </a:r>
            <a:r>
              <a:rPr sz="3094" spc="-84" dirty="0">
                <a:solidFill>
                  <a:srgbClr val="FFFFFF"/>
                </a:solidFill>
                <a:latin typeface="Arial"/>
                <a:cs typeface="Arial"/>
              </a:rPr>
              <a:t>checked.</a:t>
            </a:r>
            <a:endParaRPr sz="3094">
              <a:latin typeface="Arial"/>
              <a:cs typeface="Arial"/>
            </a:endParaRPr>
          </a:p>
          <a:p>
            <a:pPr marL="250022">
              <a:spcBef>
                <a:spcPts val="646"/>
              </a:spcBef>
            </a:pPr>
            <a:r>
              <a:rPr sz="3094" spc="-11" dirty="0">
                <a:solidFill>
                  <a:srgbClr val="FFFFFF"/>
                </a:solidFill>
                <a:latin typeface="Arial"/>
                <a:cs typeface="Arial"/>
              </a:rPr>
              <a:t>$(“</a:t>
            </a:r>
            <a:r>
              <a:rPr sz="3094" spc="-11" dirty="0">
                <a:solidFill>
                  <a:srgbClr val="CAF0FE"/>
                </a:solidFill>
                <a:latin typeface="Arial"/>
                <a:cs typeface="Arial"/>
              </a:rPr>
              <a:t>:checkbox</a:t>
            </a:r>
            <a:r>
              <a:rPr sz="3094" spc="-11" dirty="0">
                <a:solidFill>
                  <a:srgbClr val="FFFFFF"/>
                </a:solidFill>
                <a:latin typeface="Arial"/>
                <a:cs typeface="Arial"/>
              </a:rPr>
              <a:t>”).</a:t>
            </a:r>
            <a:r>
              <a:rPr sz="3094" spc="-11" dirty="0">
                <a:solidFill>
                  <a:srgbClr val="E0EDD4"/>
                </a:solidFill>
                <a:latin typeface="Arial"/>
                <a:cs typeface="Arial"/>
              </a:rPr>
              <a:t>attr</a:t>
            </a:r>
            <a:r>
              <a:rPr sz="3094" spc="-11" dirty="0">
                <a:solidFill>
                  <a:srgbClr val="FFFFFF"/>
                </a:solidFill>
                <a:latin typeface="Arial"/>
                <a:cs typeface="Arial"/>
              </a:rPr>
              <a:t>(“</a:t>
            </a:r>
            <a:r>
              <a:rPr sz="3094" spc="-11" dirty="0">
                <a:solidFill>
                  <a:srgbClr val="CAF0FE"/>
                </a:solidFill>
                <a:latin typeface="Arial"/>
                <a:cs typeface="Arial"/>
              </a:rPr>
              <a:t>checked</a:t>
            </a:r>
            <a:r>
              <a:rPr sz="3094" spc="-11" dirty="0">
                <a:solidFill>
                  <a:srgbClr val="FFFFFF"/>
                </a:solidFill>
                <a:latin typeface="Arial"/>
                <a:cs typeface="Arial"/>
              </a:rPr>
              <a:t>”,”</a:t>
            </a:r>
            <a:r>
              <a:rPr sz="3094" spc="-11" dirty="0">
                <a:solidFill>
                  <a:srgbClr val="CAF0FE"/>
                </a:solidFill>
                <a:latin typeface="Arial"/>
                <a:cs typeface="Arial"/>
              </a:rPr>
              <a:t>checked</a:t>
            </a:r>
            <a:r>
              <a:rPr sz="3094" spc="-11" dirty="0">
                <a:solidFill>
                  <a:srgbClr val="FFFFFF"/>
                </a:solidFill>
                <a:latin typeface="Arial"/>
                <a:cs typeface="Arial"/>
              </a:rPr>
              <a:t>”);</a:t>
            </a:r>
            <a:endParaRPr sz="3094">
              <a:latin typeface="Arial"/>
              <a:cs typeface="Arial"/>
            </a:endParaRPr>
          </a:p>
        </p:txBody>
      </p:sp>
      <p:sp>
        <p:nvSpPr>
          <p:cNvPr id="24" name="object 24"/>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3603502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42875" y="1035844"/>
            <a:ext cx="7465219" cy="1955602"/>
            <a:chOff x="203200" y="1473200"/>
            <a:chExt cx="10617200" cy="2781300"/>
          </a:xfrm>
        </p:grpSpPr>
        <p:sp>
          <p:nvSpPr>
            <p:cNvPr id="6" name="object 6"/>
            <p:cNvSpPr/>
            <p:nvPr/>
          </p:nvSpPr>
          <p:spPr>
            <a:xfrm>
              <a:off x="723900" y="2120900"/>
              <a:ext cx="7353300" cy="2133600"/>
            </a:xfrm>
            <a:prstGeom prst="rect">
              <a:avLst/>
            </a:prstGeom>
            <a:blipFill>
              <a:blip r:embed="rId2" cstate="print"/>
              <a:stretch>
                <a:fillRect/>
              </a:stretch>
            </a:blipFill>
          </p:spPr>
          <p:txBody>
            <a:bodyPr wrap="square" lIns="0" tIns="0" rIns="0" bIns="0" rtlCol="0"/>
            <a:lstStyle/>
            <a:p>
              <a:endParaRPr sz="1266"/>
            </a:p>
          </p:txBody>
        </p:sp>
        <p:sp>
          <p:nvSpPr>
            <p:cNvPr id="7" name="object 7"/>
            <p:cNvSpPr/>
            <p:nvPr/>
          </p:nvSpPr>
          <p:spPr>
            <a:xfrm>
              <a:off x="203200" y="1473200"/>
              <a:ext cx="10617200" cy="914400"/>
            </a:xfrm>
            <a:prstGeom prst="rect">
              <a:avLst/>
            </a:prstGeom>
            <a:blipFill>
              <a:blip r:embed="rId3" cstate="print"/>
              <a:stretch>
                <a:fillRect/>
              </a:stretch>
            </a:blipFill>
          </p:spPr>
          <p:txBody>
            <a:bodyPr wrap="square" lIns="0" tIns="0" rIns="0" bIns="0" rtlCol="0"/>
            <a:lstStyle/>
            <a:p>
              <a:endParaRPr sz="1266"/>
            </a:p>
          </p:txBody>
        </p:sp>
      </p:grpSp>
      <p:grpSp>
        <p:nvGrpSpPr>
          <p:cNvPr id="8" name="object 8"/>
          <p:cNvGrpSpPr/>
          <p:nvPr/>
        </p:nvGrpSpPr>
        <p:grpSpPr>
          <a:xfrm>
            <a:off x="125016" y="3045023"/>
            <a:ext cx="7259836" cy="2455664"/>
            <a:chOff x="177800" y="4330700"/>
            <a:chExt cx="10325100" cy="3492500"/>
          </a:xfrm>
        </p:grpSpPr>
        <p:sp>
          <p:nvSpPr>
            <p:cNvPr id="9" name="object 9"/>
            <p:cNvSpPr/>
            <p:nvPr/>
          </p:nvSpPr>
          <p:spPr>
            <a:xfrm>
              <a:off x="177800" y="4330700"/>
              <a:ext cx="9550400" cy="914400"/>
            </a:xfrm>
            <a:prstGeom prst="rect">
              <a:avLst/>
            </a:prstGeom>
            <a:blipFill>
              <a:blip r:embed="rId4" cstate="print"/>
              <a:stretch>
                <a:fillRect/>
              </a:stretch>
            </a:blipFill>
          </p:spPr>
          <p:txBody>
            <a:bodyPr wrap="square" lIns="0" tIns="0" rIns="0" bIns="0" rtlCol="0"/>
            <a:lstStyle/>
            <a:p>
              <a:endParaRPr sz="1266"/>
            </a:p>
          </p:txBody>
        </p:sp>
        <p:sp>
          <p:nvSpPr>
            <p:cNvPr id="10" name="object 10"/>
            <p:cNvSpPr/>
            <p:nvPr/>
          </p:nvSpPr>
          <p:spPr>
            <a:xfrm>
              <a:off x="673100" y="5080000"/>
              <a:ext cx="9829800" cy="2743200"/>
            </a:xfrm>
            <a:prstGeom prst="rect">
              <a:avLst/>
            </a:prstGeom>
            <a:blipFill>
              <a:blip r:embed="rId5" cstate="print"/>
              <a:stretch>
                <a:fillRect/>
              </a:stretch>
            </a:blipFill>
          </p:spPr>
          <p:txBody>
            <a:bodyPr wrap="square" lIns="0" tIns="0" rIns="0" bIns="0" rtlCol="0"/>
            <a:lstStyle/>
            <a:p>
              <a:endParaRPr sz="1266"/>
            </a:p>
          </p:txBody>
        </p:sp>
      </p:grpSp>
      <p:sp>
        <p:nvSpPr>
          <p:cNvPr id="12" name="object 12"/>
          <p:cNvSpPr txBox="1">
            <a:spLocks noGrp="1"/>
          </p:cNvSpPr>
          <p:nvPr>
            <p:ph type="title"/>
          </p:nvPr>
        </p:nvSpPr>
        <p:spPr>
          <a:xfrm>
            <a:off x="243483" y="259052"/>
            <a:ext cx="2652117" cy="655348"/>
          </a:xfrm>
          <a:prstGeom prst="rect">
            <a:avLst/>
          </a:prstGeom>
        </p:spPr>
        <p:txBody>
          <a:bodyPr vert="horz" wrap="square" lIns="0" tIns="8930" rIns="0" bIns="0" rtlCol="0" anchor="t">
            <a:spAutoFit/>
          </a:bodyPr>
          <a:lstStyle/>
          <a:p>
            <a:pPr marL="8929">
              <a:spcBef>
                <a:spcPts val="70"/>
              </a:spcBef>
            </a:pPr>
            <a:r>
              <a:rPr spc="-95" dirty="0"/>
              <a:t>E</a:t>
            </a:r>
            <a:r>
              <a:rPr spc="-116" dirty="0"/>
              <a:t>v</a:t>
            </a:r>
            <a:r>
              <a:rPr spc="-46" dirty="0"/>
              <a:t>ents</a:t>
            </a:r>
          </a:p>
        </p:txBody>
      </p:sp>
      <p:grpSp>
        <p:nvGrpSpPr>
          <p:cNvPr id="13" name="object 13"/>
          <p:cNvGrpSpPr/>
          <p:nvPr/>
        </p:nvGrpSpPr>
        <p:grpSpPr>
          <a:xfrm>
            <a:off x="125016" y="5616773"/>
            <a:ext cx="6045398" cy="1169789"/>
            <a:chOff x="177800" y="7988300"/>
            <a:chExt cx="8597900" cy="1663700"/>
          </a:xfrm>
        </p:grpSpPr>
        <p:sp>
          <p:nvSpPr>
            <p:cNvPr id="14" name="object 14"/>
            <p:cNvSpPr/>
            <p:nvPr/>
          </p:nvSpPr>
          <p:spPr>
            <a:xfrm>
              <a:off x="800100" y="8737600"/>
              <a:ext cx="7975600" cy="914400"/>
            </a:xfrm>
            <a:prstGeom prst="rect">
              <a:avLst/>
            </a:prstGeom>
            <a:blipFill>
              <a:blip r:embed="rId6" cstate="print"/>
              <a:stretch>
                <a:fillRect/>
              </a:stretch>
            </a:blipFill>
          </p:spPr>
          <p:txBody>
            <a:bodyPr wrap="square" lIns="0" tIns="0" rIns="0" bIns="0" rtlCol="0"/>
            <a:lstStyle/>
            <a:p>
              <a:endParaRPr sz="1266"/>
            </a:p>
          </p:txBody>
        </p:sp>
        <p:sp>
          <p:nvSpPr>
            <p:cNvPr id="15" name="object 15"/>
            <p:cNvSpPr/>
            <p:nvPr/>
          </p:nvSpPr>
          <p:spPr>
            <a:xfrm>
              <a:off x="177800" y="7988300"/>
              <a:ext cx="6121400" cy="914400"/>
            </a:xfrm>
            <a:prstGeom prst="rect">
              <a:avLst/>
            </a:prstGeom>
            <a:blipFill>
              <a:blip r:embed="rId7" cstate="print"/>
              <a:stretch>
                <a:fillRect/>
              </a:stretch>
            </a:blipFill>
          </p:spPr>
          <p:txBody>
            <a:bodyPr wrap="square" lIns="0" tIns="0" rIns="0" bIns="0" rtlCol="0"/>
            <a:lstStyle/>
            <a:p>
              <a:endParaRPr sz="1266"/>
            </a:p>
          </p:txBody>
        </p:sp>
      </p:grpSp>
      <p:sp>
        <p:nvSpPr>
          <p:cNvPr id="16" name="object 16"/>
          <p:cNvSpPr txBox="1"/>
          <p:nvPr/>
        </p:nvSpPr>
        <p:spPr>
          <a:xfrm>
            <a:off x="232172" y="1035844"/>
            <a:ext cx="6812012" cy="5643765"/>
          </a:xfrm>
          <a:prstGeom prst="rect">
            <a:avLst/>
          </a:prstGeom>
        </p:spPr>
        <p:txBody>
          <a:bodyPr vert="horz" wrap="square" lIns="0" tIns="8930" rIns="0" bIns="0" rtlCol="0">
            <a:spAutoFit/>
          </a:bodyPr>
          <a:lstStyle/>
          <a:p>
            <a:pPr marL="26788">
              <a:lnSpc>
                <a:spcPts val="3649"/>
              </a:lnSpc>
              <a:spcBef>
                <a:spcPts val="70"/>
              </a:spcBef>
            </a:pPr>
            <a:r>
              <a:rPr sz="3094" spc="-53" dirty="0">
                <a:solidFill>
                  <a:srgbClr val="FFFFFF"/>
                </a:solidFill>
                <a:latin typeface="Arial"/>
                <a:cs typeface="Arial"/>
              </a:rPr>
              <a:t>When </a:t>
            </a:r>
            <a:r>
              <a:rPr sz="3094" spc="-109" dirty="0">
                <a:solidFill>
                  <a:srgbClr val="FFFFFF"/>
                </a:solidFill>
                <a:latin typeface="Arial"/>
                <a:cs typeface="Arial"/>
              </a:rPr>
              <a:t>a </a:t>
            </a:r>
            <a:r>
              <a:rPr sz="3094" spc="4" dirty="0">
                <a:solidFill>
                  <a:srgbClr val="FFFFFF"/>
                </a:solidFill>
                <a:latin typeface="Arial"/>
                <a:cs typeface="Arial"/>
              </a:rPr>
              <a:t>button </a:t>
            </a:r>
            <a:r>
              <a:rPr sz="3094" spc="-39" dirty="0">
                <a:solidFill>
                  <a:srgbClr val="FFFFFF"/>
                </a:solidFill>
                <a:latin typeface="Arial"/>
                <a:cs typeface="Arial"/>
              </a:rPr>
              <a:t>is </a:t>
            </a:r>
            <a:r>
              <a:rPr sz="3094" spc="-42" dirty="0">
                <a:solidFill>
                  <a:srgbClr val="FFFFFF"/>
                </a:solidFill>
                <a:latin typeface="Arial"/>
                <a:cs typeface="Arial"/>
              </a:rPr>
              <a:t>clicked, </a:t>
            </a:r>
            <a:r>
              <a:rPr sz="3094" spc="-70" dirty="0">
                <a:solidFill>
                  <a:srgbClr val="FFFFFF"/>
                </a:solidFill>
                <a:latin typeface="Arial"/>
                <a:cs typeface="Arial"/>
              </a:rPr>
              <a:t>do</a:t>
            </a:r>
            <a:r>
              <a:rPr sz="3094" spc="74" dirty="0">
                <a:solidFill>
                  <a:srgbClr val="FFFFFF"/>
                </a:solidFill>
                <a:latin typeface="Arial"/>
                <a:cs typeface="Arial"/>
              </a:rPr>
              <a:t> </a:t>
            </a:r>
            <a:r>
              <a:rPr sz="3094" spc="-39" dirty="0">
                <a:solidFill>
                  <a:srgbClr val="FFFFFF"/>
                </a:solidFill>
                <a:latin typeface="Arial"/>
                <a:cs typeface="Arial"/>
              </a:rPr>
              <a:t>something.</a:t>
            </a:r>
            <a:endParaRPr sz="3094">
              <a:latin typeface="Arial"/>
              <a:cs typeface="Arial"/>
            </a:endParaRPr>
          </a:p>
          <a:p>
            <a:pPr marL="633985" marR="1781856" indent="-241093">
              <a:lnSpc>
                <a:spcPts val="3375"/>
              </a:lnSpc>
              <a:spcBef>
                <a:spcPts val="330"/>
              </a:spcBef>
            </a:pPr>
            <a:r>
              <a:rPr sz="3094" spc="4" dirty="0">
                <a:solidFill>
                  <a:srgbClr val="FFFFFF"/>
                </a:solidFill>
                <a:latin typeface="Arial"/>
                <a:cs typeface="Arial"/>
              </a:rPr>
              <a:t>$(“</a:t>
            </a:r>
            <a:r>
              <a:rPr sz="3094" spc="4" dirty="0">
                <a:solidFill>
                  <a:srgbClr val="CAF0FE"/>
                </a:solidFill>
                <a:latin typeface="Arial"/>
                <a:cs typeface="Arial"/>
              </a:rPr>
              <a:t>button</a:t>
            </a:r>
            <a:r>
              <a:rPr sz="3094" spc="4" dirty="0">
                <a:solidFill>
                  <a:srgbClr val="FFFFFF"/>
                </a:solidFill>
                <a:latin typeface="Arial"/>
                <a:cs typeface="Arial"/>
              </a:rPr>
              <a:t>”).</a:t>
            </a:r>
            <a:r>
              <a:rPr sz="3094" spc="4" dirty="0">
                <a:solidFill>
                  <a:srgbClr val="E0EDD4"/>
                </a:solidFill>
                <a:latin typeface="Arial"/>
                <a:cs typeface="Arial"/>
              </a:rPr>
              <a:t>click</a:t>
            </a:r>
            <a:r>
              <a:rPr sz="3094" spc="4" dirty="0">
                <a:solidFill>
                  <a:srgbClr val="FFFFFF"/>
                </a:solidFill>
                <a:latin typeface="Arial"/>
                <a:cs typeface="Arial"/>
              </a:rPr>
              <a:t>(</a:t>
            </a:r>
            <a:r>
              <a:rPr sz="3094" spc="4" dirty="0">
                <a:solidFill>
                  <a:srgbClr val="CAF0FE"/>
                </a:solidFill>
                <a:latin typeface="Arial"/>
                <a:cs typeface="Arial"/>
              </a:rPr>
              <a:t>function(){  </a:t>
            </a:r>
            <a:r>
              <a:rPr sz="3094" spc="-42" dirty="0">
                <a:solidFill>
                  <a:srgbClr val="FFFFFF"/>
                </a:solidFill>
                <a:latin typeface="Arial"/>
                <a:cs typeface="Arial"/>
              </a:rPr>
              <a:t>something();</a:t>
            </a:r>
            <a:endParaRPr sz="3094">
              <a:latin typeface="Arial"/>
              <a:cs typeface="Arial"/>
            </a:endParaRPr>
          </a:p>
          <a:p>
            <a:pPr marL="392892">
              <a:lnSpc>
                <a:spcPts val="3319"/>
              </a:lnSpc>
            </a:pPr>
            <a:r>
              <a:rPr sz="3094" spc="28" dirty="0">
                <a:solidFill>
                  <a:srgbClr val="CAF0FE"/>
                </a:solidFill>
                <a:latin typeface="Arial"/>
                <a:cs typeface="Arial"/>
              </a:rPr>
              <a:t>}</a:t>
            </a:r>
            <a:r>
              <a:rPr sz="3094" spc="28" dirty="0">
                <a:solidFill>
                  <a:srgbClr val="FFFFFF"/>
                </a:solidFill>
                <a:latin typeface="Arial"/>
                <a:cs typeface="Arial"/>
              </a:rPr>
              <a:t>);</a:t>
            </a:r>
            <a:endParaRPr sz="3094">
              <a:latin typeface="Arial"/>
              <a:cs typeface="Arial"/>
            </a:endParaRPr>
          </a:p>
          <a:p>
            <a:pPr marL="8929">
              <a:spcBef>
                <a:spcPts val="1772"/>
              </a:spcBef>
            </a:pPr>
            <a:r>
              <a:rPr sz="3094" spc="-70" dirty="0">
                <a:solidFill>
                  <a:srgbClr val="FFFFFF"/>
                </a:solidFill>
                <a:latin typeface="Arial"/>
                <a:cs typeface="Arial"/>
              </a:rPr>
              <a:t>Setup </a:t>
            </a:r>
            <a:r>
              <a:rPr sz="3094" spc="-109" dirty="0">
                <a:solidFill>
                  <a:srgbClr val="FFFFFF"/>
                </a:solidFill>
                <a:latin typeface="Arial"/>
                <a:cs typeface="Arial"/>
              </a:rPr>
              <a:t>a </a:t>
            </a:r>
            <a:r>
              <a:rPr sz="3094" spc="-56" dirty="0">
                <a:solidFill>
                  <a:srgbClr val="FFFFFF"/>
                </a:solidFill>
                <a:latin typeface="Arial"/>
                <a:cs typeface="Arial"/>
              </a:rPr>
              <a:t>custom </a:t>
            </a:r>
            <a:r>
              <a:rPr sz="3094" spc="-11" dirty="0">
                <a:solidFill>
                  <a:srgbClr val="FFFFFF"/>
                </a:solidFill>
                <a:latin typeface="Arial"/>
                <a:cs typeface="Arial"/>
              </a:rPr>
              <a:t>event </a:t>
            </a:r>
            <a:r>
              <a:rPr sz="3094" spc="-91" dirty="0">
                <a:solidFill>
                  <a:srgbClr val="FFFFFF"/>
                </a:solidFill>
                <a:latin typeface="Arial"/>
                <a:cs typeface="Arial"/>
              </a:rPr>
              <a:t>and </a:t>
            </a:r>
            <a:r>
              <a:rPr sz="3094" spc="60" dirty="0">
                <a:solidFill>
                  <a:srgbClr val="FFFFFF"/>
                </a:solidFill>
                <a:latin typeface="Arial"/>
                <a:cs typeface="Arial"/>
              </a:rPr>
              <a:t>trigger</a:t>
            </a:r>
            <a:r>
              <a:rPr sz="3094" spc="183" dirty="0">
                <a:solidFill>
                  <a:srgbClr val="FFFFFF"/>
                </a:solidFill>
                <a:latin typeface="Arial"/>
                <a:cs typeface="Arial"/>
              </a:rPr>
              <a:t> </a:t>
            </a:r>
            <a:r>
              <a:rPr sz="3094" spc="74" dirty="0">
                <a:solidFill>
                  <a:srgbClr val="FFFFFF"/>
                </a:solidFill>
                <a:latin typeface="Arial"/>
                <a:cs typeface="Arial"/>
              </a:rPr>
              <a:t>it.</a:t>
            </a:r>
            <a:endParaRPr sz="3094">
              <a:latin typeface="Arial"/>
              <a:cs typeface="Arial"/>
            </a:endParaRPr>
          </a:p>
          <a:p>
            <a:pPr marL="598268" marR="81257" indent="-241093">
              <a:lnSpc>
                <a:spcPts val="3375"/>
              </a:lnSpc>
              <a:spcBef>
                <a:spcPts val="830"/>
              </a:spcBef>
            </a:pPr>
            <a:r>
              <a:rPr sz="3094" dirty="0">
                <a:solidFill>
                  <a:srgbClr val="FFFFFF"/>
                </a:solidFill>
                <a:latin typeface="Arial"/>
                <a:cs typeface="Arial"/>
              </a:rPr>
              <a:t>$(“</a:t>
            </a:r>
            <a:r>
              <a:rPr sz="3094" dirty="0">
                <a:solidFill>
                  <a:srgbClr val="CAF0FE"/>
                </a:solidFill>
                <a:latin typeface="Arial"/>
                <a:cs typeface="Arial"/>
              </a:rPr>
              <a:t>button</a:t>
            </a:r>
            <a:r>
              <a:rPr sz="3094" dirty="0">
                <a:solidFill>
                  <a:srgbClr val="FFFFFF"/>
                </a:solidFill>
                <a:latin typeface="Arial"/>
                <a:cs typeface="Arial"/>
              </a:rPr>
              <a:t>“).</a:t>
            </a:r>
            <a:r>
              <a:rPr sz="3094" dirty="0">
                <a:solidFill>
                  <a:srgbClr val="E0EDD4"/>
                </a:solidFill>
                <a:latin typeface="Arial"/>
                <a:cs typeface="Arial"/>
              </a:rPr>
              <a:t>bind</a:t>
            </a:r>
            <a:r>
              <a:rPr sz="3094" dirty="0">
                <a:solidFill>
                  <a:srgbClr val="FFFFFF"/>
                </a:solidFill>
                <a:latin typeface="Arial"/>
                <a:cs typeface="Arial"/>
              </a:rPr>
              <a:t>(“</a:t>
            </a:r>
            <a:r>
              <a:rPr sz="3094" dirty="0">
                <a:solidFill>
                  <a:srgbClr val="CAF0FE"/>
                </a:solidFill>
                <a:latin typeface="Arial"/>
                <a:cs typeface="Arial"/>
              </a:rPr>
              <a:t>expand</a:t>
            </a:r>
            <a:r>
              <a:rPr sz="3094" dirty="0">
                <a:solidFill>
                  <a:srgbClr val="FFFFFF"/>
                </a:solidFill>
                <a:latin typeface="Arial"/>
                <a:cs typeface="Arial"/>
              </a:rPr>
              <a:t>”,</a:t>
            </a:r>
            <a:r>
              <a:rPr sz="3094" spc="-11" dirty="0">
                <a:solidFill>
                  <a:srgbClr val="FFFFFF"/>
                </a:solidFill>
                <a:latin typeface="Arial"/>
                <a:cs typeface="Arial"/>
              </a:rPr>
              <a:t> </a:t>
            </a:r>
            <a:r>
              <a:rPr sz="3094" spc="4" dirty="0">
                <a:solidFill>
                  <a:srgbClr val="FFFFFF"/>
                </a:solidFill>
                <a:latin typeface="Arial"/>
                <a:cs typeface="Arial"/>
              </a:rPr>
              <a:t>function(){  </a:t>
            </a:r>
            <a:r>
              <a:rPr sz="3094" spc="-42" dirty="0">
                <a:solidFill>
                  <a:srgbClr val="FFFFFF"/>
                </a:solidFill>
                <a:latin typeface="Arial"/>
                <a:cs typeface="Arial"/>
              </a:rPr>
              <a:t>something();</a:t>
            </a:r>
            <a:endParaRPr sz="3094">
              <a:latin typeface="Arial"/>
              <a:cs typeface="Arial"/>
            </a:endParaRPr>
          </a:p>
          <a:p>
            <a:pPr marL="357175">
              <a:lnSpc>
                <a:spcPts val="3150"/>
              </a:lnSpc>
            </a:pPr>
            <a:r>
              <a:rPr sz="3094" spc="28" dirty="0">
                <a:solidFill>
                  <a:srgbClr val="FFFFFF"/>
                </a:solidFill>
                <a:latin typeface="Arial"/>
                <a:cs typeface="Arial"/>
              </a:rPr>
              <a:t>});</a:t>
            </a:r>
            <a:endParaRPr sz="3094">
              <a:latin typeface="Arial"/>
              <a:cs typeface="Arial"/>
            </a:endParaRPr>
          </a:p>
          <a:p>
            <a:pPr marL="357175">
              <a:lnSpc>
                <a:spcPts val="3544"/>
              </a:lnSpc>
            </a:pPr>
            <a:r>
              <a:rPr sz="3094" spc="28" dirty="0">
                <a:solidFill>
                  <a:srgbClr val="FFFFFF"/>
                </a:solidFill>
                <a:latin typeface="Arial"/>
                <a:cs typeface="Arial"/>
              </a:rPr>
              <a:t>$(“</a:t>
            </a:r>
            <a:r>
              <a:rPr sz="3094" spc="28" dirty="0">
                <a:solidFill>
                  <a:srgbClr val="CAF0FE"/>
                </a:solidFill>
                <a:latin typeface="Arial"/>
                <a:cs typeface="Arial"/>
              </a:rPr>
              <a:t>button:first</a:t>
            </a:r>
            <a:r>
              <a:rPr sz="3094" spc="28" dirty="0">
                <a:solidFill>
                  <a:srgbClr val="FFFFFF"/>
                </a:solidFill>
                <a:latin typeface="Arial"/>
                <a:cs typeface="Arial"/>
              </a:rPr>
              <a:t>“).</a:t>
            </a:r>
            <a:r>
              <a:rPr sz="3094" spc="28" dirty="0">
                <a:solidFill>
                  <a:srgbClr val="E0EDD4"/>
                </a:solidFill>
                <a:latin typeface="Arial"/>
                <a:cs typeface="Arial"/>
              </a:rPr>
              <a:t>trigger</a:t>
            </a:r>
            <a:r>
              <a:rPr sz="3094" spc="28" dirty="0">
                <a:solidFill>
                  <a:srgbClr val="FFFFFF"/>
                </a:solidFill>
                <a:latin typeface="Arial"/>
                <a:cs typeface="Arial"/>
              </a:rPr>
              <a:t>(“</a:t>
            </a:r>
            <a:r>
              <a:rPr sz="3094" spc="28" dirty="0">
                <a:solidFill>
                  <a:srgbClr val="CAF0FE"/>
                </a:solidFill>
                <a:latin typeface="Arial"/>
                <a:cs typeface="Arial"/>
              </a:rPr>
              <a:t>expand</a:t>
            </a:r>
            <a:r>
              <a:rPr sz="3094" spc="28" dirty="0">
                <a:solidFill>
                  <a:srgbClr val="FFFFFF"/>
                </a:solidFill>
                <a:latin typeface="Arial"/>
                <a:cs typeface="Arial"/>
              </a:rPr>
              <a:t>”);</a:t>
            </a:r>
            <a:endParaRPr sz="3094">
              <a:latin typeface="Arial"/>
              <a:cs typeface="Arial"/>
            </a:endParaRPr>
          </a:p>
          <a:p>
            <a:pPr marL="8929">
              <a:spcBef>
                <a:spcPts val="2264"/>
              </a:spcBef>
            </a:pPr>
            <a:r>
              <a:rPr sz="3094" spc="-42" dirty="0">
                <a:solidFill>
                  <a:srgbClr val="FFFFFF"/>
                </a:solidFill>
                <a:latin typeface="Arial"/>
                <a:cs typeface="Arial"/>
              </a:rPr>
              <a:t>Unbind </a:t>
            </a:r>
            <a:r>
              <a:rPr sz="3094" spc="-56" dirty="0">
                <a:solidFill>
                  <a:srgbClr val="FFFFFF"/>
                </a:solidFill>
                <a:latin typeface="Arial"/>
                <a:cs typeface="Arial"/>
              </a:rPr>
              <a:t>custom</a:t>
            </a:r>
            <a:r>
              <a:rPr sz="3094" spc="-11" dirty="0">
                <a:solidFill>
                  <a:srgbClr val="FFFFFF"/>
                </a:solidFill>
                <a:latin typeface="Arial"/>
                <a:cs typeface="Arial"/>
              </a:rPr>
              <a:t> </a:t>
            </a:r>
            <a:r>
              <a:rPr sz="3094" spc="-14" dirty="0">
                <a:solidFill>
                  <a:srgbClr val="FFFFFF"/>
                </a:solidFill>
                <a:latin typeface="Arial"/>
                <a:cs typeface="Arial"/>
              </a:rPr>
              <a:t>event.</a:t>
            </a:r>
            <a:endParaRPr sz="3094">
              <a:latin typeface="Arial"/>
              <a:cs typeface="Arial"/>
            </a:endParaRPr>
          </a:p>
          <a:p>
            <a:pPr marL="446469">
              <a:spcBef>
                <a:spcPts val="436"/>
              </a:spcBef>
            </a:pPr>
            <a:r>
              <a:rPr sz="3094" spc="-7" dirty="0">
                <a:solidFill>
                  <a:srgbClr val="FFFFFF"/>
                </a:solidFill>
                <a:latin typeface="Arial"/>
                <a:cs typeface="Arial"/>
              </a:rPr>
              <a:t>$(“</a:t>
            </a:r>
            <a:r>
              <a:rPr sz="3094" spc="-7" dirty="0">
                <a:solidFill>
                  <a:srgbClr val="CAF0FE"/>
                </a:solidFill>
                <a:latin typeface="Arial"/>
                <a:cs typeface="Arial"/>
              </a:rPr>
              <a:t>button</a:t>
            </a:r>
            <a:r>
              <a:rPr sz="3094" spc="-7" dirty="0">
                <a:solidFill>
                  <a:srgbClr val="FFFFFF"/>
                </a:solidFill>
                <a:latin typeface="Arial"/>
                <a:cs typeface="Arial"/>
              </a:rPr>
              <a:t>“).</a:t>
            </a:r>
            <a:r>
              <a:rPr sz="3094" spc="-7" dirty="0">
                <a:solidFill>
                  <a:srgbClr val="E0EDD4"/>
                </a:solidFill>
                <a:latin typeface="Arial"/>
                <a:cs typeface="Arial"/>
              </a:rPr>
              <a:t>unbind</a:t>
            </a:r>
            <a:r>
              <a:rPr sz="3094" spc="-7" dirty="0">
                <a:solidFill>
                  <a:srgbClr val="FFFFFF"/>
                </a:solidFill>
                <a:latin typeface="Arial"/>
                <a:cs typeface="Arial"/>
              </a:rPr>
              <a:t>(“</a:t>
            </a:r>
            <a:r>
              <a:rPr sz="3094" spc="-7" dirty="0">
                <a:solidFill>
                  <a:srgbClr val="CAF0FE"/>
                </a:solidFill>
                <a:latin typeface="Arial"/>
                <a:cs typeface="Arial"/>
              </a:rPr>
              <a:t>expand</a:t>
            </a:r>
            <a:r>
              <a:rPr sz="3094" spc="-7" dirty="0">
                <a:solidFill>
                  <a:srgbClr val="FFFFFF"/>
                </a:solidFill>
                <a:latin typeface="Arial"/>
                <a:cs typeface="Arial"/>
              </a:rPr>
              <a:t>”);</a:t>
            </a:r>
            <a:endParaRPr sz="3094">
              <a:latin typeface="Arial"/>
              <a:cs typeface="Arial"/>
            </a:endParaRPr>
          </a:p>
        </p:txBody>
      </p:sp>
      <p:sp>
        <p:nvSpPr>
          <p:cNvPr id="17" name="object 17"/>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1952289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1000" y="228600"/>
            <a:ext cx="4897635" cy="655348"/>
          </a:xfrm>
          <a:prstGeom prst="rect">
            <a:avLst/>
          </a:prstGeom>
        </p:spPr>
        <p:txBody>
          <a:bodyPr vert="horz" wrap="square" lIns="0" tIns="8930" rIns="0" bIns="0" rtlCol="0" anchor="t">
            <a:spAutoFit/>
          </a:bodyPr>
          <a:lstStyle/>
          <a:p>
            <a:pPr marL="8929">
              <a:spcBef>
                <a:spcPts val="70"/>
              </a:spcBef>
            </a:pPr>
            <a:r>
              <a:rPr spc="-46" dirty="0"/>
              <a:t>Event</a:t>
            </a:r>
            <a:r>
              <a:rPr spc="-67" dirty="0"/>
              <a:t> </a:t>
            </a:r>
            <a:r>
              <a:rPr spc="-39" dirty="0"/>
              <a:t>Delegation</a:t>
            </a:r>
          </a:p>
        </p:txBody>
      </p:sp>
      <p:sp>
        <p:nvSpPr>
          <p:cNvPr id="8" name="object 8"/>
          <p:cNvSpPr/>
          <p:nvPr/>
        </p:nvSpPr>
        <p:spPr>
          <a:xfrm>
            <a:off x="401836" y="1053703"/>
            <a:ext cx="5143500" cy="642938"/>
          </a:xfrm>
          <a:prstGeom prst="rect">
            <a:avLst/>
          </a:prstGeom>
          <a:blipFill>
            <a:blip r:embed="rId2" cstate="print"/>
            <a:stretch>
              <a:fillRect/>
            </a:stretch>
          </a:blipFill>
        </p:spPr>
        <p:txBody>
          <a:bodyPr wrap="square" lIns="0" tIns="0" rIns="0" bIns="0" rtlCol="0"/>
          <a:lstStyle/>
          <a:p>
            <a:endParaRPr sz="1266"/>
          </a:p>
        </p:txBody>
      </p:sp>
      <p:grpSp>
        <p:nvGrpSpPr>
          <p:cNvPr id="9" name="object 9"/>
          <p:cNvGrpSpPr/>
          <p:nvPr/>
        </p:nvGrpSpPr>
        <p:grpSpPr>
          <a:xfrm>
            <a:off x="258961" y="3554016"/>
            <a:ext cx="8527852" cy="2116336"/>
            <a:chOff x="368300" y="5054600"/>
            <a:chExt cx="12128500" cy="3009900"/>
          </a:xfrm>
        </p:grpSpPr>
        <p:sp>
          <p:nvSpPr>
            <p:cNvPr id="10" name="object 10"/>
            <p:cNvSpPr/>
            <p:nvPr/>
          </p:nvSpPr>
          <p:spPr>
            <a:xfrm>
              <a:off x="431800" y="5054600"/>
              <a:ext cx="9512300" cy="914400"/>
            </a:xfrm>
            <a:prstGeom prst="rect">
              <a:avLst/>
            </a:prstGeom>
            <a:blipFill>
              <a:blip r:embed="rId3" cstate="print"/>
              <a:stretch>
                <a:fillRect/>
              </a:stretch>
            </a:blipFill>
          </p:spPr>
          <p:txBody>
            <a:bodyPr wrap="square" lIns="0" tIns="0" rIns="0" bIns="0" rtlCol="0"/>
            <a:lstStyle/>
            <a:p>
              <a:endParaRPr sz="1266"/>
            </a:p>
          </p:txBody>
        </p:sp>
        <p:sp>
          <p:nvSpPr>
            <p:cNvPr id="11" name="object 11"/>
            <p:cNvSpPr/>
            <p:nvPr/>
          </p:nvSpPr>
          <p:spPr>
            <a:xfrm>
              <a:off x="368300" y="5930900"/>
              <a:ext cx="12128500" cy="2133600"/>
            </a:xfrm>
            <a:prstGeom prst="rect">
              <a:avLst/>
            </a:prstGeom>
            <a:blipFill>
              <a:blip r:embed="rId4" cstate="print"/>
              <a:stretch>
                <a:fillRect/>
              </a:stretch>
            </a:blipFill>
          </p:spPr>
          <p:txBody>
            <a:bodyPr wrap="square" lIns="0" tIns="0" rIns="0" bIns="0" rtlCol="0"/>
            <a:lstStyle/>
            <a:p>
              <a:endParaRPr sz="1266"/>
            </a:p>
          </p:txBody>
        </p:sp>
      </p:grpSp>
      <p:sp>
        <p:nvSpPr>
          <p:cNvPr id="12" name="object 12"/>
          <p:cNvSpPr txBox="1"/>
          <p:nvPr/>
        </p:nvSpPr>
        <p:spPr>
          <a:xfrm>
            <a:off x="366117" y="962621"/>
            <a:ext cx="8001893" cy="4615495"/>
          </a:xfrm>
          <a:prstGeom prst="rect">
            <a:avLst/>
          </a:prstGeom>
        </p:spPr>
        <p:txBody>
          <a:bodyPr vert="horz" wrap="square" lIns="0" tIns="100013" rIns="0" bIns="0" rtlCol="0">
            <a:spAutoFit/>
          </a:bodyPr>
          <a:lstStyle/>
          <a:p>
            <a:pPr marL="151799">
              <a:spcBef>
                <a:spcPts val="787"/>
              </a:spcBef>
            </a:pPr>
            <a:r>
              <a:rPr sz="3094" spc="7" dirty="0">
                <a:solidFill>
                  <a:srgbClr val="FFFFFF"/>
                </a:solidFill>
                <a:latin typeface="Arial"/>
                <a:cs typeface="Arial"/>
              </a:rPr>
              <a:t>Attach </a:t>
            </a:r>
            <a:r>
              <a:rPr sz="3094" spc="-35" dirty="0">
                <a:solidFill>
                  <a:srgbClr val="FFFFFF"/>
                </a:solidFill>
                <a:latin typeface="Arial"/>
                <a:cs typeface="Arial"/>
              </a:rPr>
              <a:t>events </a:t>
            </a:r>
            <a:r>
              <a:rPr sz="3094" spc="56" dirty="0">
                <a:solidFill>
                  <a:srgbClr val="FFFFFF"/>
                </a:solidFill>
                <a:latin typeface="Arial"/>
                <a:cs typeface="Arial"/>
              </a:rPr>
              <a:t>to</a:t>
            </a:r>
            <a:r>
              <a:rPr sz="3094" spc="-49" dirty="0">
                <a:solidFill>
                  <a:srgbClr val="FFFFFF"/>
                </a:solidFill>
                <a:latin typeface="Arial"/>
                <a:cs typeface="Arial"/>
              </a:rPr>
              <a:t> </a:t>
            </a:r>
            <a:r>
              <a:rPr sz="3094" spc="-56" dirty="0">
                <a:solidFill>
                  <a:srgbClr val="FFFFFF"/>
                </a:solidFill>
                <a:latin typeface="Arial"/>
                <a:cs typeface="Arial"/>
              </a:rPr>
              <a:t>document</a:t>
            </a:r>
            <a:endParaRPr sz="3094">
              <a:latin typeface="Arial"/>
              <a:cs typeface="Arial"/>
            </a:endParaRPr>
          </a:p>
          <a:p>
            <a:pPr marL="392892" marR="2184124" indent="-241093">
              <a:lnSpc>
                <a:spcPts val="3375"/>
              </a:lnSpc>
              <a:spcBef>
                <a:spcPts val="1111"/>
              </a:spcBef>
            </a:pPr>
            <a:r>
              <a:rPr sz="3094" spc="21" dirty="0">
                <a:solidFill>
                  <a:srgbClr val="FFFFFF"/>
                </a:solidFill>
                <a:latin typeface="Arial"/>
                <a:cs typeface="Arial"/>
              </a:rPr>
              <a:t>$(“</a:t>
            </a:r>
            <a:r>
              <a:rPr sz="3094" spc="21" dirty="0">
                <a:solidFill>
                  <a:srgbClr val="CAF0FE"/>
                </a:solidFill>
                <a:latin typeface="Arial"/>
                <a:cs typeface="Arial"/>
              </a:rPr>
              <a:t>button</a:t>
            </a:r>
            <a:r>
              <a:rPr sz="3094" spc="21" dirty="0">
                <a:solidFill>
                  <a:srgbClr val="FFFFFF"/>
                </a:solidFill>
                <a:latin typeface="Arial"/>
                <a:cs typeface="Arial"/>
              </a:rPr>
              <a:t>”).</a:t>
            </a:r>
            <a:r>
              <a:rPr sz="3094" spc="21" dirty="0">
                <a:solidFill>
                  <a:srgbClr val="E0EDD4"/>
                </a:solidFill>
                <a:latin typeface="Arial"/>
                <a:cs typeface="Arial"/>
              </a:rPr>
              <a:t>live</a:t>
            </a:r>
            <a:r>
              <a:rPr sz="3094" spc="21" dirty="0">
                <a:solidFill>
                  <a:srgbClr val="FFFFFF"/>
                </a:solidFill>
                <a:latin typeface="Arial"/>
                <a:cs typeface="Arial"/>
              </a:rPr>
              <a:t>(‘</a:t>
            </a:r>
            <a:r>
              <a:rPr sz="3094" spc="21" dirty="0">
                <a:solidFill>
                  <a:srgbClr val="CAF0FE"/>
                </a:solidFill>
                <a:latin typeface="Arial"/>
                <a:cs typeface="Arial"/>
              </a:rPr>
              <a:t>click</a:t>
            </a:r>
            <a:r>
              <a:rPr sz="3094" spc="21" dirty="0">
                <a:solidFill>
                  <a:srgbClr val="FFFFFF"/>
                </a:solidFill>
                <a:latin typeface="Arial"/>
                <a:cs typeface="Arial"/>
              </a:rPr>
              <a:t>’,</a:t>
            </a:r>
            <a:r>
              <a:rPr sz="3094" spc="-84" dirty="0">
                <a:solidFill>
                  <a:srgbClr val="FFFFFF"/>
                </a:solidFill>
                <a:latin typeface="Arial"/>
                <a:cs typeface="Arial"/>
              </a:rPr>
              <a:t> </a:t>
            </a:r>
            <a:r>
              <a:rPr sz="3094" spc="4" dirty="0">
                <a:solidFill>
                  <a:srgbClr val="CAF0FE"/>
                </a:solidFill>
                <a:latin typeface="Arial"/>
                <a:cs typeface="Arial"/>
              </a:rPr>
              <a:t>function(){  </a:t>
            </a:r>
            <a:r>
              <a:rPr sz="3094" spc="-42" dirty="0">
                <a:solidFill>
                  <a:srgbClr val="FFFFFF"/>
                </a:solidFill>
                <a:latin typeface="Arial"/>
                <a:cs typeface="Arial"/>
              </a:rPr>
              <a:t>something();</a:t>
            </a:r>
            <a:endParaRPr sz="3094">
              <a:latin typeface="Arial"/>
              <a:cs typeface="Arial"/>
            </a:endParaRPr>
          </a:p>
          <a:p>
            <a:pPr marL="151799">
              <a:lnSpc>
                <a:spcPts val="3319"/>
              </a:lnSpc>
            </a:pPr>
            <a:r>
              <a:rPr sz="3094" spc="28" dirty="0">
                <a:solidFill>
                  <a:srgbClr val="CAF0FE"/>
                </a:solidFill>
                <a:latin typeface="Arial"/>
                <a:cs typeface="Arial"/>
              </a:rPr>
              <a:t>}</a:t>
            </a:r>
            <a:r>
              <a:rPr sz="3094" spc="28" dirty="0">
                <a:solidFill>
                  <a:srgbClr val="FFFFFF"/>
                </a:solidFill>
                <a:latin typeface="Arial"/>
                <a:cs typeface="Arial"/>
              </a:rPr>
              <a:t>);</a:t>
            </a:r>
            <a:endParaRPr sz="3094">
              <a:latin typeface="Arial"/>
              <a:cs typeface="Arial"/>
            </a:endParaRPr>
          </a:p>
          <a:p>
            <a:pPr>
              <a:spcBef>
                <a:spcPts val="25"/>
              </a:spcBef>
            </a:pPr>
            <a:endParaRPr sz="4148">
              <a:latin typeface="Arial"/>
              <a:cs typeface="Arial"/>
            </a:endParaRPr>
          </a:p>
          <a:p>
            <a:pPr marL="53576"/>
            <a:r>
              <a:rPr sz="3094" spc="7" dirty="0">
                <a:solidFill>
                  <a:srgbClr val="FFFFFF"/>
                </a:solidFill>
                <a:latin typeface="Arial"/>
                <a:cs typeface="Arial"/>
              </a:rPr>
              <a:t>Attach </a:t>
            </a:r>
            <a:r>
              <a:rPr sz="3094" spc="-11" dirty="0">
                <a:solidFill>
                  <a:srgbClr val="FFFFFF"/>
                </a:solidFill>
                <a:latin typeface="Arial"/>
                <a:cs typeface="Arial"/>
              </a:rPr>
              <a:t>event </a:t>
            </a:r>
            <a:r>
              <a:rPr sz="3094" spc="-28" dirty="0">
                <a:solidFill>
                  <a:srgbClr val="FFFFFF"/>
                </a:solidFill>
                <a:latin typeface="Arial"/>
                <a:cs typeface="Arial"/>
              </a:rPr>
              <a:t>delegation </a:t>
            </a:r>
            <a:r>
              <a:rPr sz="3094" spc="56" dirty="0">
                <a:solidFill>
                  <a:srgbClr val="FFFFFF"/>
                </a:solidFill>
                <a:latin typeface="Arial"/>
                <a:cs typeface="Arial"/>
              </a:rPr>
              <a:t>to</a:t>
            </a:r>
            <a:r>
              <a:rPr sz="3094" spc="-70" dirty="0">
                <a:solidFill>
                  <a:srgbClr val="FFFFFF"/>
                </a:solidFill>
                <a:latin typeface="Arial"/>
                <a:cs typeface="Arial"/>
              </a:rPr>
              <a:t> </a:t>
            </a:r>
            <a:r>
              <a:rPr sz="3094" spc="-49" dirty="0">
                <a:solidFill>
                  <a:srgbClr val="FFFFFF"/>
                </a:solidFill>
                <a:latin typeface="Arial"/>
                <a:cs typeface="Arial"/>
              </a:rPr>
              <a:t>elements</a:t>
            </a:r>
            <a:endParaRPr sz="3094">
              <a:latin typeface="Arial"/>
              <a:cs typeface="Arial"/>
            </a:endParaRPr>
          </a:p>
          <a:p>
            <a:pPr marL="250022" marR="3572" indent="-241093">
              <a:lnSpc>
                <a:spcPts val="3375"/>
              </a:lnSpc>
              <a:spcBef>
                <a:spcPts val="1533"/>
              </a:spcBef>
            </a:pPr>
            <a:r>
              <a:rPr sz="3094" spc="21" dirty="0">
                <a:solidFill>
                  <a:srgbClr val="FFFFFF"/>
                </a:solidFill>
                <a:latin typeface="Arial"/>
                <a:cs typeface="Arial"/>
              </a:rPr>
              <a:t>$(“</a:t>
            </a:r>
            <a:r>
              <a:rPr sz="3094" spc="21" dirty="0">
                <a:solidFill>
                  <a:srgbClr val="CAF0FE"/>
                </a:solidFill>
                <a:latin typeface="Arial"/>
                <a:cs typeface="Arial"/>
              </a:rPr>
              <a:t>form</a:t>
            </a:r>
            <a:r>
              <a:rPr sz="3094" spc="21" dirty="0">
                <a:solidFill>
                  <a:srgbClr val="FFFFFF"/>
                </a:solidFill>
                <a:latin typeface="Arial"/>
                <a:cs typeface="Arial"/>
              </a:rPr>
              <a:t>“).</a:t>
            </a:r>
            <a:r>
              <a:rPr sz="3094" spc="21" dirty="0">
                <a:solidFill>
                  <a:srgbClr val="E0EDD4"/>
                </a:solidFill>
                <a:latin typeface="Arial"/>
                <a:cs typeface="Arial"/>
              </a:rPr>
              <a:t>delegate</a:t>
            </a:r>
            <a:r>
              <a:rPr sz="3094" spc="21" dirty="0">
                <a:solidFill>
                  <a:srgbClr val="FFFFFF"/>
                </a:solidFill>
                <a:latin typeface="Arial"/>
                <a:cs typeface="Arial"/>
              </a:rPr>
              <a:t>(“</a:t>
            </a:r>
            <a:r>
              <a:rPr sz="3094" spc="21" dirty="0">
                <a:solidFill>
                  <a:srgbClr val="CAF0FE"/>
                </a:solidFill>
                <a:latin typeface="Arial"/>
                <a:cs typeface="Arial"/>
              </a:rPr>
              <a:t>button</a:t>
            </a:r>
            <a:r>
              <a:rPr sz="3094" spc="21" dirty="0">
                <a:solidFill>
                  <a:srgbClr val="FFFFFF"/>
                </a:solidFill>
                <a:latin typeface="Arial"/>
                <a:cs typeface="Arial"/>
              </a:rPr>
              <a:t>”, </a:t>
            </a:r>
            <a:r>
              <a:rPr sz="3094" spc="39" dirty="0">
                <a:solidFill>
                  <a:srgbClr val="FFFFFF"/>
                </a:solidFill>
                <a:latin typeface="Arial"/>
                <a:cs typeface="Arial"/>
              </a:rPr>
              <a:t>”</a:t>
            </a:r>
            <a:r>
              <a:rPr sz="3094" spc="39" dirty="0">
                <a:solidFill>
                  <a:srgbClr val="CAF0FE"/>
                </a:solidFill>
                <a:latin typeface="Arial"/>
                <a:cs typeface="Arial"/>
              </a:rPr>
              <a:t>click</a:t>
            </a:r>
            <a:r>
              <a:rPr sz="3094" spc="39" dirty="0">
                <a:solidFill>
                  <a:srgbClr val="FFFFFF"/>
                </a:solidFill>
                <a:latin typeface="Arial"/>
                <a:cs typeface="Arial"/>
              </a:rPr>
              <a:t>”,</a:t>
            </a:r>
            <a:r>
              <a:rPr sz="3094" spc="-63" dirty="0">
                <a:solidFill>
                  <a:srgbClr val="FFFFFF"/>
                </a:solidFill>
                <a:latin typeface="Arial"/>
                <a:cs typeface="Arial"/>
              </a:rPr>
              <a:t> </a:t>
            </a:r>
            <a:r>
              <a:rPr sz="3094" spc="4" dirty="0">
                <a:solidFill>
                  <a:srgbClr val="FFFFFF"/>
                </a:solidFill>
                <a:latin typeface="Arial"/>
                <a:cs typeface="Arial"/>
              </a:rPr>
              <a:t>function(){  </a:t>
            </a:r>
            <a:r>
              <a:rPr sz="3094" spc="-42" dirty="0">
                <a:solidFill>
                  <a:srgbClr val="FFFFFF"/>
                </a:solidFill>
                <a:latin typeface="Arial"/>
                <a:cs typeface="Arial"/>
              </a:rPr>
              <a:t>something();</a:t>
            </a:r>
            <a:endParaRPr sz="3094">
              <a:latin typeface="Arial"/>
              <a:cs typeface="Arial"/>
            </a:endParaRPr>
          </a:p>
          <a:p>
            <a:pPr marL="8929">
              <a:lnSpc>
                <a:spcPts val="3319"/>
              </a:lnSpc>
            </a:pPr>
            <a:r>
              <a:rPr sz="3094" spc="28" dirty="0">
                <a:solidFill>
                  <a:srgbClr val="FFFFFF"/>
                </a:solidFill>
                <a:latin typeface="Arial"/>
                <a:cs typeface="Arial"/>
              </a:rPr>
              <a:t>});</a:t>
            </a:r>
            <a:endParaRPr sz="3094">
              <a:latin typeface="Arial"/>
              <a:cs typeface="Arial"/>
            </a:endParaRPr>
          </a:p>
        </p:txBody>
      </p:sp>
      <p:sp>
        <p:nvSpPr>
          <p:cNvPr id="13" name="object 13"/>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1518055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581976" y="178594"/>
            <a:ext cx="5191960" cy="655348"/>
          </a:xfrm>
          <a:prstGeom prst="rect">
            <a:avLst/>
          </a:prstGeom>
        </p:spPr>
        <p:txBody>
          <a:bodyPr vert="horz" wrap="square" lIns="0" tIns="8930" rIns="0" bIns="0" rtlCol="0" anchor="t">
            <a:spAutoFit/>
          </a:bodyPr>
          <a:lstStyle/>
          <a:p>
            <a:pPr marL="8929">
              <a:spcBef>
                <a:spcPts val="70"/>
              </a:spcBef>
            </a:pPr>
            <a:r>
              <a:rPr spc="-7" dirty="0"/>
              <a:t>Ajax</a:t>
            </a:r>
            <a:r>
              <a:rPr spc="-63" dirty="0"/>
              <a:t> </a:t>
            </a:r>
            <a:r>
              <a:rPr spc="-102" dirty="0"/>
              <a:t>Examples</a:t>
            </a:r>
          </a:p>
        </p:txBody>
      </p:sp>
      <p:sp>
        <p:nvSpPr>
          <p:cNvPr id="10" name="object 10"/>
          <p:cNvSpPr txBox="1">
            <a:spLocks noGrp="1"/>
          </p:cNvSpPr>
          <p:nvPr>
            <p:ph idx="1"/>
          </p:nvPr>
        </p:nvSpPr>
        <p:spPr>
          <a:xfrm>
            <a:off x="581976" y="1443463"/>
            <a:ext cx="8409624" cy="5106158"/>
          </a:xfrm>
          <a:prstGeom prst="rect">
            <a:avLst/>
          </a:prstGeom>
        </p:spPr>
        <p:txBody>
          <a:bodyPr vert="horz" wrap="square" lIns="0" tIns="117872" rIns="0" bIns="0" rtlCol="0">
            <a:spAutoFit/>
          </a:bodyPr>
          <a:lstStyle/>
          <a:p>
            <a:pPr marL="83490">
              <a:spcBef>
                <a:spcPts val="928"/>
              </a:spcBef>
            </a:pPr>
            <a:r>
              <a:rPr spc="-63" dirty="0"/>
              <a:t>Post </a:t>
            </a:r>
            <a:r>
              <a:rPr spc="-28" dirty="0"/>
              <a:t>data, </a:t>
            </a:r>
            <a:r>
              <a:rPr spc="91" dirty="0"/>
              <a:t>“bar” </a:t>
            </a:r>
            <a:r>
              <a:rPr spc="-80" dirty="0"/>
              <a:t>equals </a:t>
            </a:r>
            <a:r>
              <a:rPr spc="21" dirty="0"/>
              <a:t>“baz” </a:t>
            </a:r>
            <a:r>
              <a:rPr spc="56" dirty="0"/>
              <a:t>to </a:t>
            </a:r>
            <a:r>
              <a:rPr spc="-35" dirty="0"/>
              <a:t>tag.php </a:t>
            </a:r>
            <a:r>
              <a:rPr spc="-60" dirty="0"/>
              <a:t>using</a:t>
            </a:r>
            <a:r>
              <a:rPr spc="-148" dirty="0"/>
              <a:t> </a:t>
            </a:r>
            <a:r>
              <a:rPr dirty="0"/>
              <a:t>get.</a:t>
            </a:r>
          </a:p>
          <a:p>
            <a:pPr marL="485311">
              <a:spcBef>
                <a:spcPts val="858"/>
              </a:spcBef>
            </a:pPr>
            <a:r>
              <a:rPr spc="-4" dirty="0"/>
              <a:t>$(...).</a:t>
            </a:r>
            <a:r>
              <a:rPr spc="-4" dirty="0">
                <a:solidFill>
                  <a:srgbClr val="E0EDD4"/>
                </a:solidFill>
              </a:rPr>
              <a:t>get</a:t>
            </a:r>
            <a:r>
              <a:rPr spc="-4" dirty="0"/>
              <a:t>(“tag.php”, </a:t>
            </a:r>
            <a:r>
              <a:rPr spc="172" dirty="0"/>
              <a:t>{ </a:t>
            </a:r>
            <a:r>
              <a:rPr spc="74" dirty="0"/>
              <a:t>“</a:t>
            </a:r>
            <a:r>
              <a:rPr spc="74" dirty="0">
                <a:solidFill>
                  <a:srgbClr val="CAF0FE"/>
                </a:solidFill>
              </a:rPr>
              <a:t>bar</a:t>
            </a:r>
            <a:r>
              <a:rPr spc="74" dirty="0"/>
              <a:t>”: </a:t>
            </a:r>
            <a:r>
              <a:rPr spc="21" dirty="0"/>
              <a:t>“</a:t>
            </a:r>
            <a:r>
              <a:rPr spc="21" dirty="0">
                <a:solidFill>
                  <a:srgbClr val="CAF0FE"/>
                </a:solidFill>
              </a:rPr>
              <a:t>baz</a:t>
            </a:r>
            <a:r>
              <a:rPr spc="21" dirty="0"/>
              <a:t>”</a:t>
            </a:r>
            <a:r>
              <a:rPr spc="-348" dirty="0"/>
              <a:t> </a:t>
            </a:r>
            <a:r>
              <a:rPr spc="28" dirty="0"/>
              <a:t>});</a:t>
            </a:r>
          </a:p>
          <a:p>
            <a:pPr marL="74560">
              <a:spcBef>
                <a:spcPts val="4"/>
              </a:spcBef>
            </a:pPr>
            <a:endParaRPr sz="4324" dirty="0"/>
          </a:p>
          <a:p>
            <a:pPr marL="83490" marR="596482">
              <a:lnSpc>
                <a:spcPts val="3375"/>
              </a:lnSpc>
            </a:pPr>
            <a:r>
              <a:rPr spc="-63" dirty="0"/>
              <a:t>Post </a:t>
            </a:r>
            <a:r>
              <a:rPr spc="-28" dirty="0"/>
              <a:t>data, </a:t>
            </a:r>
            <a:r>
              <a:rPr spc="105" dirty="0"/>
              <a:t>“foo” </a:t>
            </a:r>
            <a:r>
              <a:rPr spc="-80" dirty="0"/>
              <a:t>equals </a:t>
            </a:r>
            <a:r>
              <a:rPr spc="91" dirty="0"/>
              <a:t>“bar” </a:t>
            </a:r>
            <a:r>
              <a:rPr spc="56" dirty="0"/>
              <a:t>to </a:t>
            </a:r>
            <a:r>
              <a:rPr spc="-80" dirty="0"/>
              <a:t>send.php,</a:t>
            </a:r>
            <a:r>
              <a:rPr spc="-250" dirty="0"/>
              <a:t> </a:t>
            </a:r>
            <a:r>
              <a:rPr spc="-28" dirty="0"/>
              <a:t>then  </a:t>
            </a:r>
            <a:r>
              <a:rPr spc="39" dirty="0"/>
              <a:t>alert </a:t>
            </a:r>
            <a:r>
              <a:rPr spc="-7" dirty="0"/>
              <a:t>the</a:t>
            </a:r>
            <a:r>
              <a:rPr spc="-91" dirty="0"/>
              <a:t> </a:t>
            </a:r>
            <a:r>
              <a:rPr spc="-67" dirty="0"/>
              <a:t>response.</a:t>
            </a:r>
          </a:p>
          <a:p>
            <a:pPr marL="797839" marR="2806947" indent="-241093">
              <a:lnSpc>
                <a:spcPts val="3164"/>
              </a:lnSpc>
              <a:spcBef>
                <a:spcPts val="2348"/>
              </a:spcBef>
            </a:pPr>
            <a:r>
              <a:rPr sz="2953" spc="-28" dirty="0"/>
              <a:t>$.</a:t>
            </a:r>
            <a:r>
              <a:rPr sz="2953" spc="-28" dirty="0">
                <a:solidFill>
                  <a:srgbClr val="E0EDD4"/>
                </a:solidFill>
              </a:rPr>
              <a:t>post</a:t>
            </a:r>
            <a:r>
              <a:rPr sz="2953" spc="-28" dirty="0"/>
              <a:t>(“</a:t>
            </a:r>
            <a:r>
              <a:rPr sz="2953" spc="-28" dirty="0">
                <a:solidFill>
                  <a:srgbClr val="CAF0FE"/>
                </a:solidFill>
              </a:rPr>
              <a:t>send.php</a:t>
            </a:r>
            <a:r>
              <a:rPr sz="2953" spc="-28" dirty="0"/>
              <a:t>”, </a:t>
            </a:r>
            <a:r>
              <a:rPr sz="2953" spc="165" dirty="0"/>
              <a:t>{ </a:t>
            </a:r>
            <a:r>
              <a:rPr sz="2953" spc="7" dirty="0">
                <a:solidFill>
                  <a:srgbClr val="CAF0FE"/>
                </a:solidFill>
              </a:rPr>
              <a:t>foo</a:t>
            </a:r>
            <a:r>
              <a:rPr sz="2953" spc="7" dirty="0"/>
              <a:t>: </a:t>
            </a:r>
            <a:r>
              <a:rPr sz="2953" spc="88" dirty="0"/>
              <a:t>”</a:t>
            </a:r>
            <a:r>
              <a:rPr sz="2953" spc="88" dirty="0">
                <a:solidFill>
                  <a:srgbClr val="CAF0FE"/>
                </a:solidFill>
              </a:rPr>
              <a:t>bar</a:t>
            </a:r>
            <a:r>
              <a:rPr sz="2953" spc="88" dirty="0"/>
              <a:t>”</a:t>
            </a:r>
            <a:r>
              <a:rPr sz="2953" spc="-250" dirty="0"/>
              <a:t> </a:t>
            </a:r>
            <a:r>
              <a:rPr sz="2953" spc="70" dirty="0"/>
              <a:t>},  </a:t>
            </a:r>
            <a:r>
              <a:rPr sz="2953" spc="-28" dirty="0">
                <a:solidFill>
                  <a:srgbClr val="CAF0FE"/>
                </a:solidFill>
              </a:rPr>
              <a:t>function(response){</a:t>
            </a:r>
            <a:endParaRPr sz="2953" dirty="0"/>
          </a:p>
          <a:p>
            <a:pPr marL="1038932">
              <a:lnSpc>
                <a:spcPts val="2932"/>
              </a:lnSpc>
            </a:pPr>
            <a:r>
              <a:rPr sz="2953" spc="-32" dirty="0"/>
              <a:t>alert(response);</a:t>
            </a:r>
            <a:endParaRPr sz="2953" dirty="0"/>
          </a:p>
          <a:p>
            <a:pPr marL="797839">
              <a:lnSpc>
                <a:spcPts val="3354"/>
              </a:lnSpc>
            </a:pPr>
            <a:r>
              <a:rPr sz="2953" spc="28" dirty="0">
                <a:solidFill>
                  <a:srgbClr val="CAF0FE"/>
                </a:solidFill>
              </a:rPr>
              <a:t>}</a:t>
            </a:r>
            <a:r>
              <a:rPr sz="2953" spc="28" dirty="0"/>
              <a:t>);</a:t>
            </a:r>
            <a:endParaRPr sz="2953" dirty="0"/>
          </a:p>
        </p:txBody>
      </p:sp>
      <p:sp>
        <p:nvSpPr>
          <p:cNvPr id="13" name="object 13"/>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2827729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10765" y="1000126"/>
            <a:ext cx="6982123" cy="5776558"/>
          </a:xfrm>
          <a:prstGeom prst="rect">
            <a:avLst/>
          </a:prstGeom>
        </p:spPr>
        <p:txBody>
          <a:bodyPr vert="horz" wrap="square" lIns="0" tIns="66080" rIns="0" bIns="0" rtlCol="0">
            <a:spAutoFit/>
          </a:bodyPr>
          <a:lstStyle/>
          <a:p>
            <a:pPr marL="267881" marR="1712207" indent="-241093">
              <a:lnSpc>
                <a:spcPts val="3656"/>
              </a:lnSpc>
              <a:spcBef>
                <a:spcPts val="520"/>
              </a:spcBef>
            </a:pPr>
            <a:r>
              <a:rPr sz="3375" spc="-25" dirty="0">
                <a:solidFill>
                  <a:srgbClr val="CAF0FE"/>
                </a:solidFill>
                <a:latin typeface="Arial"/>
                <a:cs typeface="Arial"/>
              </a:rPr>
              <a:t>$.fn.myPlugin </a:t>
            </a:r>
            <a:r>
              <a:rPr sz="3375" spc="-151" dirty="0">
                <a:solidFill>
                  <a:srgbClr val="FFFFFF"/>
                </a:solidFill>
                <a:latin typeface="Arial"/>
                <a:cs typeface="Arial"/>
              </a:rPr>
              <a:t>= </a:t>
            </a:r>
            <a:r>
              <a:rPr sz="3375" spc="4" dirty="0">
                <a:solidFill>
                  <a:srgbClr val="FFFFFF"/>
                </a:solidFill>
                <a:latin typeface="Arial"/>
                <a:cs typeface="Arial"/>
              </a:rPr>
              <a:t>function(){  </a:t>
            </a:r>
            <a:r>
              <a:rPr sz="3375" spc="39" dirty="0">
                <a:solidFill>
                  <a:srgbClr val="FFFFFF"/>
                </a:solidFill>
                <a:latin typeface="Arial"/>
                <a:cs typeface="Arial"/>
              </a:rPr>
              <a:t>return</a:t>
            </a:r>
            <a:r>
              <a:rPr sz="3375" spc="-28" dirty="0">
                <a:solidFill>
                  <a:srgbClr val="FFFFFF"/>
                </a:solidFill>
                <a:latin typeface="Arial"/>
                <a:cs typeface="Arial"/>
              </a:rPr>
              <a:t> </a:t>
            </a:r>
            <a:r>
              <a:rPr sz="3375" spc="-25" dirty="0">
                <a:solidFill>
                  <a:srgbClr val="FFFFFF"/>
                </a:solidFill>
                <a:latin typeface="Arial"/>
                <a:cs typeface="Arial"/>
              </a:rPr>
              <a:t>this.each(function(){</a:t>
            </a:r>
            <a:endParaRPr sz="3375">
              <a:latin typeface="Arial"/>
              <a:cs typeface="Arial"/>
            </a:endParaRPr>
          </a:p>
          <a:p>
            <a:pPr marL="508974">
              <a:lnSpc>
                <a:spcPts val="3403"/>
              </a:lnSpc>
            </a:pPr>
            <a:r>
              <a:rPr sz="3375" spc="-4" dirty="0">
                <a:solidFill>
                  <a:srgbClr val="FFFFFF"/>
                </a:solidFill>
                <a:latin typeface="Arial"/>
                <a:cs typeface="Arial"/>
              </a:rPr>
              <a:t>$(this).html(“you </a:t>
            </a:r>
            <a:r>
              <a:rPr sz="3375" spc="-123" dirty="0">
                <a:solidFill>
                  <a:srgbClr val="FFFFFF"/>
                </a:solidFill>
                <a:latin typeface="Arial"/>
                <a:cs typeface="Arial"/>
              </a:rPr>
              <a:t>used</a:t>
            </a:r>
            <a:r>
              <a:rPr sz="3375" spc="-32" dirty="0">
                <a:solidFill>
                  <a:srgbClr val="FFFFFF"/>
                </a:solidFill>
                <a:latin typeface="Arial"/>
                <a:cs typeface="Arial"/>
              </a:rPr>
              <a:t> </a:t>
            </a:r>
            <a:r>
              <a:rPr sz="3375" spc="-14" dirty="0">
                <a:solidFill>
                  <a:srgbClr val="FFFFFF"/>
                </a:solidFill>
                <a:latin typeface="Arial"/>
                <a:cs typeface="Arial"/>
              </a:rPr>
              <a:t>myPlugin!”);</a:t>
            </a:r>
            <a:endParaRPr sz="3375">
              <a:latin typeface="Arial"/>
              <a:cs typeface="Arial"/>
            </a:endParaRPr>
          </a:p>
          <a:p>
            <a:pPr marL="267881">
              <a:lnSpc>
                <a:spcPts val="3656"/>
              </a:lnSpc>
            </a:pPr>
            <a:r>
              <a:rPr sz="3375" spc="32" dirty="0">
                <a:solidFill>
                  <a:srgbClr val="FFFFFF"/>
                </a:solidFill>
                <a:latin typeface="Arial"/>
                <a:cs typeface="Arial"/>
              </a:rPr>
              <a:t>});</a:t>
            </a:r>
            <a:endParaRPr sz="3375">
              <a:latin typeface="Arial"/>
              <a:cs typeface="Arial"/>
            </a:endParaRPr>
          </a:p>
          <a:p>
            <a:pPr marL="26788">
              <a:lnSpc>
                <a:spcPts val="3853"/>
              </a:lnSpc>
            </a:pPr>
            <a:r>
              <a:rPr sz="3375" spc="32" dirty="0">
                <a:solidFill>
                  <a:srgbClr val="FFFFFF"/>
                </a:solidFill>
                <a:latin typeface="Arial"/>
                <a:cs typeface="Arial"/>
              </a:rPr>
              <a:t>});</a:t>
            </a:r>
            <a:endParaRPr sz="3375">
              <a:latin typeface="Arial"/>
              <a:cs typeface="Arial"/>
            </a:endParaRPr>
          </a:p>
          <a:p>
            <a:pPr marL="8929">
              <a:spcBef>
                <a:spcPts val="1012"/>
              </a:spcBef>
            </a:pPr>
            <a:r>
              <a:rPr sz="3375" dirty="0">
                <a:solidFill>
                  <a:srgbClr val="FFFFFF"/>
                </a:solidFill>
                <a:latin typeface="Arial"/>
                <a:cs typeface="Arial"/>
              </a:rPr>
              <a:t>$(“div”).</a:t>
            </a:r>
            <a:r>
              <a:rPr sz="3375" dirty="0">
                <a:solidFill>
                  <a:srgbClr val="CAF0FE"/>
                </a:solidFill>
                <a:latin typeface="Arial"/>
                <a:cs typeface="Arial"/>
              </a:rPr>
              <a:t>myPlugin</a:t>
            </a:r>
            <a:r>
              <a:rPr sz="3375" dirty="0">
                <a:solidFill>
                  <a:srgbClr val="FFFFFF"/>
                </a:solidFill>
                <a:latin typeface="Arial"/>
                <a:cs typeface="Arial"/>
              </a:rPr>
              <a:t>();</a:t>
            </a:r>
            <a:endParaRPr sz="3375">
              <a:latin typeface="Arial"/>
              <a:cs typeface="Arial"/>
            </a:endParaRPr>
          </a:p>
          <a:p>
            <a:pPr marL="442450">
              <a:lnSpc>
                <a:spcPts val="3340"/>
              </a:lnSpc>
              <a:spcBef>
                <a:spcPts val="1188"/>
              </a:spcBef>
            </a:pPr>
            <a:r>
              <a:rPr sz="2812" spc="-28" dirty="0">
                <a:solidFill>
                  <a:srgbClr val="FFFFFF"/>
                </a:solidFill>
                <a:latin typeface="Arial"/>
                <a:cs typeface="Arial"/>
              </a:rPr>
              <a:t>&lt;html&gt;</a:t>
            </a:r>
            <a:endParaRPr sz="2812">
              <a:latin typeface="Arial"/>
              <a:cs typeface="Arial"/>
            </a:endParaRPr>
          </a:p>
          <a:p>
            <a:pPr marL="683543">
              <a:lnSpc>
                <a:spcPts val="3340"/>
              </a:lnSpc>
            </a:pPr>
            <a:r>
              <a:rPr sz="2812" spc="-60" dirty="0">
                <a:solidFill>
                  <a:srgbClr val="FFFFFF"/>
                </a:solidFill>
                <a:latin typeface="Arial"/>
                <a:cs typeface="Arial"/>
              </a:rPr>
              <a:t>&lt;body&gt;</a:t>
            </a:r>
            <a:endParaRPr sz="2812">
              <a:latin typeface="Arial"/>
              <a:cs typeface="Arial"/>
            </a:endParaRPr>
          </a:p>
          <a:p>
            <a:pPr marL="924636">
              <a:lnSpc>
                <a:spcPts val="3340"/>
              </a:lnSpc>
            </a:pPr>
            <a:r>
              <a:rPr sz="2812" spc="-32" dirty="0">
                <a:solidFill>
                  <a:srgbClr val="FFFFFF"/>
                </a:solidFill>
                <a:latin typeface="Arial"/>
                <a:cs typeface="Arial"/>
              </a:rPr>
              <a:t>&lt;div&gt;</a:t>
            </a:r>
            <a:r>
              <a:rPr sz="2812" spc="-32" dirty="0">
                <a:solidFill>
                  <a:srgbClr val="CAF0FE"/>
                </a:solidFill>
                <a:latin typeface="Arial"/>
                <a:cs typeface="Arial"/>
              </a:rPr>
              <a:t>you </a:t>
            </a:r>
            <a:r>
              <a:rPr sz="2812" spc="-102" dirty="0">
                <a:solidFill>
                  <a:srgbClr val="CAF0FE"/>
                </a:solidFill>
                <a:latin typeface="Arial"/>
                <a:cs typeface="Arial"/>
              </a:rPr>
              <a:t>used</a:t>
            </a:r>
            <a:r>
              <a:rPr sz="2812" spc="-49" dirty="0">
                <a:solidFill>
                  <a:srgbClr val="CAF0FE"/>
                </a:solidFill>
                <a:latin typeface="Arial"/>
                <a:cs typeface="Arial"/>
              </a:rPr>
              <a:t> </a:t>
            </a:r>
            <a:r>
              <a:rPr sz="2812" spc="-25" dirty="0">
                <a:solidFill>
                  <a:srgbClr val="CAF0FE"/>
                </a:solidFill>
                <a:latin typeface="Arial"/>
                <a:cs typeface="Arial"/>
              </a:rPr>
              <a:t>myPlugin!</a:t>
            </a:r>
            <a:r>
              <a:rPr sz="2812" spc="-25" dirty="0">
                <a:solidFill>
                  <a:srgbClr val="FFFFFF"/>
                </a:solidFill>
                <a:latin typeface="Arial"/>
                <a:cs typeface="Arial"/>
              </a:rPr>
              <a:t>&lt;/div&gt;</a:t>
            </a:r>
            <a:endParaRPr sz="2812">
              <a:latin typeface="Arial"/>
              <a:cs typeface="Arial"/>
            </a:endParaRPr>
          </a:p>
          <a:p>
            <a:pPr marL="924636">
              <a:lnSpc>
                <a:spcPts val="3305"/>
              </a:lnSpc>
            </a:pPr>
            <a:r>
              <a:rPr sz="2812" spc="-32" dirty="0">
                <a:solidFill>
                  <a:srgbClr val="FFFFFF"/>
                </a:solidFill>
                <a:latin typeface="Arial"/>
                <a:cs typeface="Arial"/>
              </a:rPr>
              <a:t>&lt;div&gt;</a:t>
            </a:r>
            <a:r>
              <a:rPr sz="2812" spc="-32" dirty="0">
                <a:solidFill>
                  <a:srgbClr val="CAF0FE"/>
                </a:solidFill>
                <a:latin typeface="Arial"/>
                <a:cs typeface="Arial"/>
              </a:rPr>
              <a:t>you </a:t>
            </a:r>
            <a:r>
              <a:rPr sz="2812" spc="-102" dirty="0">
                <a:solidFill>
                  <a:srgbClr val="CAF0FE"/>
                </a:solidFill>
                <a:latin typeface="Arial"/>
                <a:cs typeface="Arial"/>
              </a:rPr>
              <a:t>used</a:t>
            </a:r>
            <a:r>
              <a:rPr sz="2812" spc="-49" dirty="0">
                <a:solidFill>
                  <a:srgbClr val="CAF0FE"/>
                </a:solidFill>
                <a:latin typeface="Arial"/>
                <a:cs typeface="Arial"/>
              </a:rPr>
              <a:t> </a:t>
            </a:r>
            <a:r>
              <a:rPr sz="2812" spc="-25" dirty="0">
                <a:solidFill>
                  <a:srgbClr val="CAF0FE"/>
                </a:solidFill>
                <a:latin typeface="Arial"/>
                <a:cs typeface="Arial"/>
              </a:rPr>
              <a:t>myPlugin!</a:t>
            </a:r>
            <a:r>
              <a:rPr sz="2812" spc="-25" dirty="0">
                <a:solidFill>
                  <a:srgbClr val="FFFFFF"/>
                </a:solidFill>
                <a:latin typeface="Arial"/>
                <a:cs typeface="Arial"/>
              </a:rPr>
              <a:t>&lt;/div&gt;</a:t>
            </a:r>
            <a:endParaRPr sz="2812">
              <a:latin typeface="Arial"/>
              <a:cs typeface="Arial"/>
            </a:endParaRPr>
          </a:p>
          <a:p>
            <a:pPr marL="683543">
              <a:lnSpc>
                <a:spcPts val="3340"/>
              </a:lnSpc>
            </a:pPr>
            <a:r>
              <a:rPr sz="2812" spc="-46" dirty="0">
                <a:solidFill>
                  <a:srgbClr val="FFFFFF"/>
                </a:solidFill>
                <a:latin typeface="Arial"/>
                <a:cs typeface="Arial"/>
              </a:rPr>
              <a:t>&lt;/body&gt;</a:t>
            </a:r>
            <a:endParaRPr sz="2812">
              <a:latin typeface="Arial"/>
              <a:cs typeface="Arial"/>
            </a:endParaRPr>
          </a:p>
          <a:p>
            <a:pPr marL="442450"/>
            <a:r>
              <a:rPr sz="2812" spc="-18" dirty="0">
                <a:solidFill>
                  <a:srgbClr val="FFFFFF"/>
                </a:solidFill>
                <a:latin typeface="Arial"/>
                <a:cs typeface="Arial"/>
              </a:rPr>
              <a:t>&lt;/html&gt;</a:t>
            </a:r>
            <a:endParaRPr sz="2812">
              <a:latin typeface="Arial"/>
              <a:cs typeface="Arial"/>
            </a:endParaRPr>
          </a:p>
        </p:txBody>
      </p:sp>
      <p:sp>
        <p:nvSpPr>
          <p:cNvPr id="10" name="object 10"/>
          <p:cNvSpPr txBox="1">
            <a:spLocks noGrp="1"/>
          </p:cNvSpPr>
          <p:nvPr>
            <p:ph type="title"/>
          </p:nvPr>
        </p:nvSpPr>
        <p:spPr>
          <a:xfrm>
            <a:off x="457200" y="178594"/>
            <a:ext cx="4365724" cy="655348"/>
          </a:xfrm>
          <a:prstGeom prst="rect">
            <a:avLst/>
          </a:prstGeom>
        </p:spPr>
        <p:txBody>
          <a:bodyPr vert="horz" wrap="square" lIns="0" tIns="8930" rIns="0" bIns="0" rtlCol="0" anchor="t">
            <a:spAutoFit/>
          </a:bodyPr>
          <a:lstStyle/>
          <a:p>
            <a:pPr marL="8929">
              <a:spcBef>
                <a:spcPts val="70"/>
              </a:spcBef>
            </a:pPr>
            <a:r>
              <a:rPr spc="-53" dirty="0"/>
              <a:t>Plugin</a:t>
            </a:r>
            <a:r>
              <a:rPr spc="-80" dirty="0"/>
              <a:t> </a:t>
            </a:r>
            <a:r>
              <a:rPr spc="-91" dirty="0"/>
              <a:t>Example</a:t>
            </a:r>
          </a:p>
        </p:txBody>
      </p:sp>
      <p:sp>
        <p:nvSpPr>
          <p:cNvPr id="11" name="object 11"/>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426501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jQuery?</a:t>
            </a:r>
            <a:endParaRPr lang="en-US" dirty="0"/>
          </a:p>
        </p:txBody>
      </p:sp>
      <p:sp>
        <p:nvSpPr>
          <p:cNvPr id="3" name="Content Placeholder 2"/>
          <p:cNvSpPr>
            <a:spLocks noGrp="1"/>
          </p:cNvSpPr>
          <p:nvPr>
            <p:ph idx="1"/>
          </p:nvPr>
        </p:nvSpPr>
        <p:spPr/>
        <p:txBody>
          <a:bodyPr>
            <a:normAutofit/>
          </a:bodyPr>
          <a:lstStyle/>
          <a:p>
            <a:r>
              <a:rPr lang="en-US" sz="2800" dirty="0" smtClean="0"/>
              <a:t>Write less, do more:</a:t>
            </a:r>
          </a:p>
          <a:p>
            <a:pPr lvl="1"/>
            <a:r>
              <a:rPr lang="en-US" sz="2400" i="1" dirty="0"/>
              <a:t>$("</a:t>
            </a:r>
            <a:r>
              <a:rPr lang="en-US" sz="2400" i="1" dirty="0" err="1"/>
              <a:t>p.neat</a:t>
            </a:r>
            <a:r>
              <a:rPr lang="en-US" sz="2400" i="1" dirty="0"/>
              <a:t>").</a:t>
            </a:r>
            <a:r>
              <a:rPr lang="en-US" sz="2400" i="1" dirty="0" err="1"/>
              <a:t>addClass</a:t>
            </a:r>
            <a:r>
              <a:rPr lang="en-US" sz="2400" i="1" dirty="0"/>
              <a:t>("</a:t>
            </a:r>
            <a:r>
              <a:rPr lang="en-US" sz="2400" i="1" dirty="0" err="1"/>
              <a:t>ohmy</a:t>
            </a:r>
            <a:r>
              <a:rPr lang="en-US" sz="2400" i="1" dirty="0"/>
              <a:t>").show("slow</a:t>
            </a:r>
            <a:r>
              <a:rPr lang="en-US" sz="2400" i="1" dirty="0" smtClean="0"/>
              <a:t>");</a:t>
            </a:r>
          </a:p>
          <a:p>
            <a:r>
              <a:rPr lang="en-US" sz="2800" dirty="0" smtClean="0"/>
              <a:t>Performance</a:t>
            </a:r>
          </a:p>
          <a:p>
            <a:r>
              <a:rPr lang="en-US" sz="2800" dirty="0" smtClean="0"/>
              <a:t>Plugins</a:t>
            </a:r>
          </a:p>
          <a:p>
            <a:r>
              <a:rPr lang="en-US" sz="2800" dirty="0" smtClean="0"/>
              <a:t>It’s standard</a:t>
            </a:r>
          </a:p>
          <a:p>
            <a:r>
              <a:rPr lang="en-US" sz="2800" dirty="0" smtClean="0"/>
              <a:t>… and fun!</a:t>
            </a:r>
            <a:endParaRPr lang="en-US" sz="2800" dirty="0"/>
          </a:p>
          <a:p>
            <a:pPr marL="402336" lvl="1" indent="0">
              <a:buNone/>
            </a:pPr>
            <a:endParaRPr lang="en-US" sz="2400" dirty="0" smtClean="0"/>
          </a:p>
          <a:p>
            <a:pPr lvl="1"/>
            <a:endParaRPr lang="en-US" sz="2400" dirty="0"/>
          </a:p>
        </p:txBody>
      </p:sp>
    </p:spTree>
    <p:extLst>
      <p:ext uri="{BB962C8B-B14F-4D97-AF65-F5344CB8AC3E}">
        <p14:creationId xmlns:p14="http://schemas.microsoft.com/office/powerpoint/2010/main" val="3954122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Jquery</a:t>
            </a:r>
            <a:endParaRPr lang="en-US" dirty="0"/>
          </a:p>
        </p:txBody>
      </p:sp>
      <p:sp>
        <p:nvSpPr>
          <p:cNvPr id="3" name="Content Placeholder 2"/>
          <p:cNvSpPr>
            <a:spLocks noGrp="1"/>
          </p:cNvSpPr>
          <p:nvPr>
            <p:ph idx="1"/>
          </p:nvPr>
        </p:nvSpPr>
        <p:spPr>
          <a:xfrm>
            <a:off x="609598" y="1295400"/>
            <a:ext cx="7924801" cy="4392610"/>
          </a:xfrm>
        </p:spPr>
        <p:txBody>
          <a:bodyPr>
            <a:noAutofit/>
          </a:bodyPr>
          <a:lstStyle/>
          <a:p>
            <a:pPr marL="0" indent="0">
              <a:buNone/>
            </a:pPr>
            <a:r>
              <a:rPr lang="en-US" sz="2400" dirty="0" smtClean="0"/>
              <a:t>Steps </a:t>
            </a:r>
            <a:r>
              <a:rPr lang="en-US" sz="2400" dirty="0"/>
              <a:t>for adding </a:t>
            </a:r>
            <a:r>
              <a:rPr lang="en-US" sz="2400" dirty="0" err="1"/>
              <a:t>Jquery</a:t>
            </a:r>
            <a:r>
              <a:rPr lang="en-US" sz="2400" dirty="0"/>
              <a:t> to your web pages . </a:t>
            </a:r>
            <a:endParaRPr lang="en-US" sz="2400" dirty="0" smtClean="0"/>
          </a:p>
          <a:p>
            <a:pPr marL="0" indent="0">
              <a:buNone/>
            </a:pPr>
            <a:endParaRPr lang="en-US" sz="2400" dirty="0"/>
          </a:p>
          <a:p>
            <a:pPr marL="0" indent="0">
              <a:buNone/>
            </a:pPr>
            <a:r>
              <a:rPr lang="en-US" sz="2400" dirty="0" smtClean="0"/>
              <a:t>Go </a:t>
            </a:r>
            <a:r>
              <a:rPr lang="en-US" sz="2400" dirty="0"/>
              <a:t>to http://docs.jquery.com/Main_Page OR </a:t>
            </a:r>
            <a:endParaRPr lang="en-US" sz="2400" dirty="0" smtClean="0"/>
          </a:p>
          <a:p>
            <a:pPr marL="0" indent="0">
              <a:buNone/>
            </a:pPr>
            <a:r>
              <a:rPr lang="en-US" sz="2400" dirty="0" smtClean="0"/>
              <a:t>Go </a:t>
            </a:r>
            <a:r>
              <a:rPr lang="en-US" sz="2400" dirty="0"/>
              <a:t>to https://</a:t>
            </a:r>
            <a:r>
              <a:rPr lang="en-US" sz="2400" dirty="0" smtClean="0"/>
              <a:t>ajax.googleapis.com/ajax/libs/jquery/3.6.0/jquery.min.js </a:t>
            </a:r>
          </a:p>
          <a:p>
            <a:pPr marL="0" indent="0">
              <a:buNone/>
            </a:pPr>
            <a:r>
              <a:rPr lang="en-US" sz="2400" dirty="0" smtClean="0"/>
              <a:t>Use </a:t>
            </a:r>
            <a:r>
              <a:rPr lang="en-US" sz="2400" dirty="0"/>
              <a:t>following code snippet </a:t>
            </a:r>
            <a:endParaRPr lang="en-US" sz="2400" dirty="0" smtClean="0"/>
          </a:p>
          <a:p>
            <a:pPr marL="0" indent="0">
              <a:buNone/>
            </a:pPr>
            <a:r>
              <a:rPr lang="en-US" sz="2400" dirty="0" smtClean="0"/>
              <a:t>&lt; </a:t>
            </a:r>
            <a:r>
              <a:rPr lang="en-US" sz="2400" dirty="0"/>
              <a:t>html &gt; </a:t>
            </a:r>
            <a:endParaRPr lang="en-US" sz="2400" dirty="0" smtClean="0"/>
          </a:p>
          <a:p>
            <a:pPr marL="0" indent="0">
              <a:buNone/>
            </a:pPr>
            <a:r>
              <a:rPr lang="en-US" sz="2400" dirty="0" smtClean="0"/>
              <a:t>&lt; </a:t>
            </a:r>
            <a:r>
              <a:rPr lang="en-US" sz="2400" dirty="0"/>
              <a:t>head &gt; </a:t>
            </a:r>
            <a:endParaRPr lang="en-US" sz="2400" dirty="0" smtClean="0"/>
          </a:p>
          <a:p>
            <a:pPr marL="0" indent="0">
              <a:buNone/>
            </a:pPr>
            <a:r>
              <a:rPr lang="en-US" sz="2400" dirty="0" smtClean="0"/>
              <a:t>&lt; </a:t>
            </a:r>
            <a:r>
              <a:rPr lang="en-US" sz="2400" dirty="0"/>
              <a:t>script </a:t>
            </a:r>
            <a:r>
              <a:rPr lang="en-US" sz="2400" dirty="0" err="1"/>
              <a:t>src</a:t>
            </a:r>
            <a:r>
              <a:rPr lang="en-US" sz="2400" dirty="0"/>
              <a:t>="Jquery.js"&gt; </a:t>
            </a:r>
            <a:endParaRPr lang="en-US" sz="2400" dirty="0" smtClean="0"/>
          </a:p>
          <a:p>
            <a:pPr marL="0" indent="0">
              <a:buNone/>
            </a:pPr>
            <a:r>
              <a:rPr lang="en-US" sz="2400" dirty="0" smtClean="0"/>
              <a:t>&lt; </a:t>
            </a:r>
            <a:r>
              <a:rPr lang="en-US" sz="2400" dirty="0"/>
              <a:t>body&gt; </a:t>
            </a:r>
            <a:r>
              <a:rPr lang="en-US" sz="2400" dirty="0" smtClean="0"/>
              <a:t>																	</a:t>
            </a:r>
            <a:endParaRPr lang="en-US" sz="2400" dirty="0"/>
          </a:p>
        </p:txBody>
      </p:sp>
    </p:spTree>
    <p:extLst>
      <p:ext uri="{BB962C8B-B14F-4D97-AF65-F5344CB8AC3E}">
        <p14:creationId xmlns:p14="http://schemas.microsoft.com/office/powerpoint/2010/main" val="1980731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Syntax</a:t>
            </a:r>
          </a:p>
        </p:txBody>
      </p:sp>
      <p:sp>
        <p:nvSpPr>
          <p:cNvPr id="3" name="Content Placeholder 2"/>
          <p:cNvSpPr>
            <a:spLocks noGrp="1"/>
          </p:cNvSpPr>
          <p:nvPr>
            <p:ph idx="1"/>
          </p:nvPr>
        </p:nvSpPr>
        <p:spPr>
          <a:xfrm>
            <a:off x="609598" y="1371600"/>
            <a:ext cx="8001001" cy="5181600"/>
          </a:xfrm>
        </p:spPr>
        <p:txBody>
          <a:bodyPr>
            <a:noAutofit/>
          </a:bodyPr>
          <a:lstStyle/>
          <a:p>
            <a:pPr fontAlgn="base"/>
            <a:r>
              <a:rPr lang="en-US" sz="2400" dirty="0" smtClean="0"/>
              <a:t>With </a:t>
            </a:r>
            <a:r>
              <a:rPr lang="en-US" sz="2400" dirty="0"/>
              <a:t>jQuery you select (query) HTML elements and perform "actions" on them. </a:t>
            </a:r>
            <a:endParaRPr lang="en-US" sz="2400" dirty="0" smtClean="0"/>
          </a:p>
          <a:p>
            <a:pPr fontAlgn="base"/>
            <a:r>
              <a:rPr lang="en-US" sz="2400" dirty="0" smtClean="0"/>
              <a:t>Basic </a:t>
            </a:r>
            <a:r>
              <a:rPr lang="en-US" sz="2400" dirty="0"/>
              <a:t>syntax is: </a:t>
            </a:r>
            <a:r>
              <a:rPr lang="en-US" sz="2400" dirty="0" smtClean="0"/>
              <a:t>$(selector).action</a:t>
            </a:r>
            <a:r>
              <a:rPr lang="en-US" sz="2400" dirty="0"/>
              <a:t>() </a:t>
            </a:r>
            <a:endParaRPr lang="en-US" sz="2400" dirty="0" smtClean="0"/>
          </a:p>
          <a:p>
            <a:pPr fontAlgn="base"/>
            <a:r>
              <a:rPr lang="en-US" sz="2400" dirty="0" smtClean="0"/>
              <a:t>A </a:t>
            </a:r>
            <a:r>
              <a:rPr lang="en-US" sz="2400" dirty="0"/>
              <a:t>$ sign to define/ access jQuery </a:t>
            </a:r>
            <a:endParaRPr lang="en-US" sz="2400" dirty="0" smtClean="0"/>
          </a:p>
          <a:p>
            <a:pPr fontAlgn="base"/>
            <a:r>
              <a:rPr lang="en-US" sz="2400" dirty="0" smtClean="0"/>
              <a:t>A </a:t>
            </a:r>
            <a:r>
              <a:rPr lang="en-US" sz="2400" dirty="0"/>
              <a:t>(selector) to "query (or find)" HTML elements </a:t>
            </a:r>
            <a:endParaRPr lang="en-US" sz="2400" dirty="0" smtClean="0"/>
          </a:p>
          <a:p>
            <a:pPr fontAlgn="base"/>
            <a:r>
              <a:rPr lang="en-US" sz="2400" dirty="0" smtClean="0"/>
              <a:t>A jQuery </a:t>
            </a:r>
            <a:r>
              <a:rPr lang="en-US" sz="2400" dirty="0"/>
              <a:t>action() to be performed on the element(s) </a:t>
            </a:r>
            <a:endParaRPr lang="en-US" sz="2400" dirty="0" smtClean="0"/>
          </a:p>
          <a:p>
            <a:pPr fontAlgn="base"/>
            <a:r>
              <a:rPr lang="en-US" sz="2400" dirty="0" smtClean="0"/>
              <a:t>Examples</a:t>
            </a:r>
            <a:r>
              <a:rPr lang="en-US" sz="2400" dirty="0"/>
              <a:t>: </a:t>
            </a:r>
            <a:endParaRPr lang="en-US" sz="2400" dirty="0" smtClean="0"/>
          </a:p>
          <a:p>
            <a:pPr fontAlgn="base"/>
            <a:r>
              <a:rPr lang="en-US" sz="2400" dirty="0" smtClean="0"/>
              <a:t>$("</a:t>
            </a:r>
            <a:r>
              <a:rPr lang="en-US" sz="2400" dirty="0"/>
              <a:t>p").hide() - hides all elements. </a:t>
            </a:r>
            <a:endParaRPr lang="en-US" sz="2400" dirty="0" smtClean="0"/>
          </a:p>
          <a:p>
            <a:pPr fontAlgn="base"/>
            <a:r>
              <a:rPr lang="en-US" sz="2400" dirty="0" smtClean="0"/>
              <a:t>$("#</a:t>
            </a:r>
            <a:r>
              <a:rPr lang="en-US" sz="2400" dirty="0"/>
              <a:t>test").hide() - hides the element with id="test". </a:t>
            </a:r>
            <a:endParaRPr lang="en-US" sz="2400" dirty="0" smtClean="0"/>
          </a:p>
          <a:p>
            <a:pPr fontAlgn="base"/>
            <a:r>
              <a:rPr lang="en-US" sz="2400" dirty="0" smtClean="0"/>
              <a:t>$(".</a:t>
            </a:r>
            <a:r>
              <a:rPr lang="en-US" sz="2400" dirty="0"/>
              <a:t>test").hide() - hides all elements with class="test".</a:t>
            </a:r>
          </a:p>
          <a:p>
            <a:endParaRPr lang="en-US" sz="2400" dirty="0"/>
          </a:p>
        </p:txBody>
      </p:sp>
    </p:spTree>
    <p:extLst>
      <p:ext uri="{BB962C8B-B14F-4D97-AF65-F5344CB8AC3E}">
        <p14:creationId xmlns:p14="http://schemas.microsoft.com/office/powerpoint/2010/main" val="185114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itchFamily="49" charset="0"/>
                <a:cs typeface="Courier New" pitchFamily="49" charset="0"/>
              </a:rPr>
              <a:t>Document Ready Event</a:t>
            </a:r>
            <a:endParaRPr lang="en-US" b="1" dirty="0">
              <a:latin typeface="Courier New" pitchFamily="49" charset="0"/>
              <a:cs typeface="Courier New" pitchFamily="49" charset="0"/>
            </a:endParaRPr>
          </a:p>
        </p:txBody>
      </p:sp>
      <p:sp>
        <p:nvSpPr>
          <p:cNvPr id="3" name="Content Placeholder 2"/>
          <p:cNvSpPr>
            <a:spLocks noGrp="1"/>
          </p:cNvSpPr>
          <p:nvPr>
            <p:ph idx="1"/>
          </p:nvPr>
        </p:nvSpPr>
        <p:spPr>
          <a:xfrm>
            <a:off x="609598" y="1398590"/>
            <a:ext cx="8229601" cy="3859210"/>
          </a:xfrm>
        </p:spPr>
        <p:txBody>
          <a:bodyPr/>
          <a:lstStyle/>
          <a:p>
            <a:r>
              <a:rPr lang="en-US" dirty="0"/>
              <a:t>We cannot use the DOM before the page has been constructed. jQuery gives us a more </a:t>
            </a:r>
            <a:r>
              <a:rPr lang="en-US" dirty="0" err="1"/>
              <a:t>compatibile</a:t>
            </a:r>
            <a:r>
              <a:rPr lang="en-US" dirty="0"/>
              <a:t> way to do this</a:t>
            </a:r>
            <a:r>
              <a:rPr lang="en-US" dirty="0" smtClean="0"/>
              <a:t>.</a:t>
            </a:r>
          </a:p>
          <a:p>
            <a:pPr lvl="1"/>
            <a:r>
              <a:rPr lang="en-US" dirty="0" smtClean="0"/>
              <a:t>The DOM way</a:t>
            </a:r>
          </a:p>
          <a:p>
            <a:pPr marL="402336" lvl="1" indent="0">
              <a:buNone/>
            </a:pPr>
            <a:endParaRPr lang="en-US" dirty="0" smtClean="0"/>
          </a:p>
          <a:p>
            <a:pPr lvl="1"/>
            <a:r>
              <a:rPr lang="en-US" dirty="0" smtClean="0"/>
              <a:t>The direct jQuery translation</a:t>
            </a:r>
            <a:endParaRPr lang="en-US" sz="1800" dirty="0"/>
          </a:p>
          <a:p>
            <a:pPr marL="402336" lvl="1" indent="0">
              <a:buNone/>
            </a:pPr>
            <a:endParaRPr lang="en-US" dirty="0" smtClean="0"/>
          </a:p>
          <a:p>
            <a:pPr lvl="1"/>
            <a:r>
              <a:rPr lang="en-US" dirty="0" smtClean="0"/>
              <a:t>The jQuery way</a:t>
            </a:r>
            <a:br>
              <a:rPr lang="en-US" dirty="0" smtClean="0"/>
            </a:br>
            <a:endParaRPr lang="en-US" dirty="0"/>
          </a:p>
        </p:txBody>
      </p:sp>
      <p:sp>
        <p:nvSpPr>
          <p:cNvPr id="5" name="Rectangle 2"/>
          <p:cNvSpPr>
            <a:spLocks noChangeArrowheads="1"/>
          </p:cNvSpPr>
          <p:nvPr/>
        </p:nvSpPr>
        <p:spPr bwMode="auto">
          <a:xfrm>
            <a:off x="1676400" y="2829904"/>
            <a:ext cx="6200415" cy="29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effectLst/>
                <a:latin typeface="Consolas" pitchFamily="49" charset="0"/>
                <a:cs typeface="Consolas" pitchFamily="49" charset="0"/>
              </a:rPr>
              <a:t>window.onload</a:t>
            </a:r>
            <a:r>
              <a:rPr kumimoji="0" lang="en-US" sz="1600" b="0" i="0" u="none" strike="noStrike" cap="none" normalizeH="0" baseline="0" dirty="0" smtClean="0">
                <a:ln>
                  <a:noFill/>
                </a:ln>
                <a:effectLst/>
                <a:latin typeface="Consolas" pitchFamily="49" charset="0"/>
                <a:cs typeface="Consolas" pitchFamily="49" charset="0"/>
              </a:rPr>
              <a:t> = function() </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600" b="0" i="0" u="none" strike="noStrike" cap="none" normalizeH="0" baseline="0" dirty="0" smtClean="0">
                <a:ln>
                  <a:noFill/>
                </a:ln>
                <a:solidFill>
                  <a:srgbClr val="008000"/>
                </a:solidFill>
                <a:effectLst/>
                <a:latin typeface="Consolas" pitchFamily="49" charset="0"/>
                <a:cs typeface="Consolas" pitchFamily="49" charset="0"/>
              </a:rPr>
              <a:t>// do stuff with the DOM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1676400" y="3668104"/>
            <a:ext cx="6649256" cy="29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Consolas" pitchFamily="49" charset="0"/>
                <a:cs typeface="Consolas" pitchFamily="49" charset="0"/>
              </a:rPr>
              <a:t>$(</a:t>
            </a:r>
            <a:r>
              <a:rPr lang="en-US" sz="1600" dirty="0">
                <a:latin typeface="Consolas" pitchFamily="49" charset="0"/>
                <a:cs typeface="Consolas" pitchFamily="49" charset="0"/>
              </a:rPr>
              <a:t>document</a:t>
            </a:r>
            <a:r>
              <a:rPr kumimoji="0" lang="en-US" sz="1600" b="0" i="0" u="none" strike="noStrike" cap="none" normalizeH="0" baseline="0" dirty="0" smtClean="0">
                <a:ln>
                  <a:noFill/>
                </a:ln>
                <a:effectLst/>
                <a:latin typeface="Consolas" pitchFamily="49" charset="0"/>
                <a:cs typeface="Consolas" pitchFamily="49" charset="0"/>
              </a:rPr>
              <a:t>).ready(function(</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600" b="0" i="0" u="none" strike="noStrike" cap="none" normalizeH="0" baseline="0" dirty="0" smtClean="0">
                <a:ln>
                  <a:noFill/>
                </a:ln>
                <a:solidFill>
                  <a:srgbClr val="008000"/>
                </a:solidFill>
                <a:effectLst/>
                <a:latin typeface="Consolas" pitchFamily="49" charset="0"/>
                <a:cs typeface="Consolas" pitchFamily="49" charset="0"/>
              </a:rPr>
              <a:t>// do stuff with the DOM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2689907" y="4353904"/>
            <a:ext cx="4853893" cy="29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Consolas" pitchFamily="49" charset="0"/>
                <a:cs typeface="Consolas" pitchFamily="49" charset="0"/>
              </a:rPr>
              <a:t>$(function() { </a:t>
            </a:r>
            <a:r>
              <a:rPr kumimoji="0" lang="en-US" sz="1600" b="0" i="0" u="none" strike="noStrike" cap="none" normalizeH="0" baseline="0" dirty="0" smtClean="0">
                <a:ln>
                  <a:noFill/>
                </a:ln>
                <a:solidFill>
                  <a:srgbClr val="008000"/>
                </a:solidFill>
                <a:effectLst/>
                <a:latin typeface="Consolas" pitchFamily="49" charset="0"/>
                <a:cs typeface="Consolas" pitchFamily="49" charset="0"/>
              </a:rPr>
              <a:t>// do stuff with the DOM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614358" y="5017294"/>
            <a:ext cx="8072441" cy="1231106"/>
          </a:xfrm>
          <a:prstGeom prst="rect">
            <a:avLst/>
          </a:prstGeom>
        </p:spPr>
        <p:txBody>
          <a:bodyPr wrap="square">
            <a:spAutoFit/>
          </a:bodyPr>
          <a:lstStyle/>
          <a:p>
            <a:r>
              <a:rPr lang="en-US" dirty="0">
                <a:solidFill>
                  <a:schemeClr val="tx1">
                    <a:lumMod val="75000"/>
                    <a:lumOff val="25000"/>
                  </a:schemeClr>
                </a:solidFill>
              </a:rPr>
              <a:t>This is to prevent any jQuery code from running before the document is finished loading (is ready). </a:t>
            </a:r>
          </a:p>
          <a:p>
            <a:pPr marL="285750" indent="-285750">
              <a:buFont typeface="Arial" panose="020B0604020202020204" pitchFamily="34" charset="0"/>
              <a:buChar char="•"/>
            </a:pPr>
            <a:r>
              <a:rPr lang="en-US" dirty="0">
                <a:solidFill>
                  <a:schemeClr val="tx1">
                    <a:lumMod val="75000"/>
                    <a:lumOff val="25000"/>
                  </a:schemeClr>
                </a:solidFill>
              </a:rPr>
              <a:t>Trying to hide an element that is not created yet </a:t>
            </a:r>
          </a:p>
          <a:p>
            <a:pPr marL="285750" indent="-285750">
              <a:buFont typeface="Arial" panose="020B0604020202020204" pitchFamily="34" charset="0"/>
              <a:buChar char="•"/>
            </a:pPr>
            <a:r>
              <a:rPr lang="en-US" dirty="0">
                <a:solidFill>
                  <a:schemeClr val="tx1">
                    <a:lumMod val="75000"/>
                    <a:lumOff val="25000"/>
                  </a:schemeClr>
                </a:solidFill>
              </a:rPr>
              <a:t>Trying to get the size of an image that is not loaded yet</a:t>
            </a:r>
          </a:p>
        </p:txBody>
      </p:sp>
    </p:spTree>
    <p:extLst>
      <p:ext uri="{BB962C8B-B14F-4D97-AF65-F5344CB8AC3E}">
        <p14:creationId xmlns:p14="http://schemas.microsoft.com/office/powerpoint/2010/main" val="219824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7200" y="517686"/>
            <a:ext cx="8249246" cy="1394012"/>
          </a:xfrm>
          <a:prstGeom prst="rect">
            <a:avLst/>
          </a:prstGeom>
        </p:spPr>
        <p:txBody>
          <a:bodyPr vert="horz" wrap="square" lIns="0" tIns="8930" rIns="0" bIns="0" rtlCol="0" anchor="t">
            <a:spAutoFit/>
          </a:bodyPr>
          <a:lstStyle/>
          <a:p>
            <a:pPr marL="8929">
              <a:spcBef>
                <a:spcPts val="70"/>
              </a:spcBef>
            </a:pPr>
            <a:r>
              <a:rPr sz="4500" spc="-74" dirty="0"/>
              <a:t>Hide </a:t>
            </a:r>
            <a:r>
              <a:rPr sz="4500" spc="-28" dirty="0"/>
              <a:t>divs </a:t>
            </a:r>
            <a:r>
              <a:rPr sz="4500" spc="143" dirty="0"/>
              <a:t>with </a:t>
            </a:r>
            <a:r>
              <a:rPr sz="4500" spc="-42" dirty="0"/>
              <a:t>pure</a:t>
            </a:r>
            <a:r>
              <a:rPr sz="4500" spc="-236" dirty="0"/>
              <a:t> </a:t>
            </a:r>
            <a:r>
              <a:rPr sz="4500" spc="-46" dirty="0" smtClean="0"/>
              <a:t>JavaScript</a:t>
            </a:r>
            <a:r>
              <a:rPr lang="en-US" sz="4500" spc="-46" dirty="0" smtClean="0"/>
              <a:t/>
            </a:r>
            <a:br>
              <a:rPr lang="en-US" sz="4500" spc="-46" dirty="0" smtClean="0"/>
            </a:br>
            <a:r>
              <a:rPr lang="en-US" sz="4500" spc="-46" dirty="0"/>
              <a:t> </a:t>
            </a:r>
            <a:r>
              <a:rPr lang="en-US" sz="4500" spc="-46" dirty="0" smtClean="0"/>
              <a:t>               </a:t>
            </a:r>
            <a:endParaRPr sz="4500" dirty="0"/>
          </a:p>
        </p:txBody>
      </p:sp>
      <p:sp>
        <p:nvSpPr>
          <p:cNvPr id="11" name="object 11"/>
          <p:cNvSpPr txBox="1"/>
          <p:nvPr/>
        </p:nvSpPr>
        <p:spPr>
          <a:xfrm>
            <a:off x="457200" y="2133600"/>
            <a:ext cx="7981801" cy="3978887"/>
          </a:xfrm>
          <a:prstGeom prst="rect">
            <a:avLst/>
          </a:prstGeom>
        </p:spPr>
        <p:txBody>
          <a:bodyPr vert="horz" wrap="square" lIns="0" tIns="8930" rIns="0" bIns="0" rtlCol="0">
            <a:spAutoFit/>
          </a:bodyPr>
          <a:lstStyle/>
          <a:p>
            <a:pPr marL="8929">
              <a:spcBef>
                <a:spcPts val="70"/>
              </a:spcBef>
            </a:pPr>
            <a:r>
              <a:rPr sz="3094" spc="-21" dirty="0">
                <a:latin typeface="Arial"/>
                <a:cs typeface="Arial"/>
              </a:rPr>
              <a:t>divs </a:t>
            </a:r>
            <a:r>
              <a:rPr sz="3094" spc="-137" dirty="0">
                <a:latin typeface="Arial"/>
                <a:cs typeface="Arial"/>
              </a:rPr>
              <a:t>=</a:t>
            </a:r>
            <a:r>
              <a:rPr sz="3094" spc="-49" dirty="0">
                <a:latin typeface="Arial"/>
                <a:cs typeface="Arial"/>
              </a:rPr>
              <a:t> </a:t>
            </a:r>
            <a:r>
              <a:rPr sz="3094" spc="-46" dirty="0">
                <a:latin typeface="Arial"/>
                <a:cs typeface="Arial"/>
              </a:rPr>
              <a:t>document.getElementByTagName(‘div’);</a:t>
            </a:r>
            <a:endParaRPr sz="3094" dirty="0">
              <a:latin typeface="Arial"/>
              <a:cs typeface="Arial"/>
            </a:endParaRPr>
          </a:p>
          <a:p>
            <a:pPr>
              <a:spcBef>
                <a:spcPts val="35"/>
              </a:spcBef>
            </a:pPr>
            <a:endParaRPr sz="2953" dirty="0">
              <a:latin typeface="Arial"/>
              <a:cs typeface="Arial"/>
            </a:endParaRPr>
          </a:p>
          <a:p>
            <a:pPr marL="250022" marR="2800250" indent="-241093">
              <a:lnSpc>
                <a:spcPts val="3375"/>
              </a:lnSpc>
            </a:pPr>
            <a:r>
              <a:rPr sz="3094" spc="95" dirty="0">
                <a:latin typeface="Arial"/>
                <a:cs typeface="Arial"/>
              </a:rPr>
              <a:t>for </a:t>
            </a:r>
            <a:r>
              <a:rPr sz="3094" spc="11" dirty="0">
                <a:latin typeface="Arial"/>
                <a:cs typeface="Arial"/>
              </a:rPr>
              <a:t>(i </a:t>
            </a:r>
            <a:r>
              <a:rPr sz="3094" spc="-137" dirty="0">
                <a:latin typeface="Arial"/>
                <a:cs typeface="Arial"/>
              </a:rPr>
              <a:t>= </a:t>
            </a:r>
            <a:r>
              <a:rPr sz="3094" spc="-39" dirty="0">
                <a:latin typeface="Arial"/>
                <a:cs typeface="Arial"/>
              </a:rPr>
              <a:t>0; </a:t>
            </a:r>
            <a:r>
              <a:rPr sz="3094" spc="74" dirty="0">
                <a:latin typeface="Arial"/>
                <a:cs typeface="Arial"/>
              </a:rPr>
              <a:t>i </a:t>
            </a:r>
            <a:r>
              <a:rPr sz="3094" spc="-137" dirty="0">
                <a:latin typeface="Arial"/>
                <a:cs typeface="Arial"/>
              </a:rPr>
              <a:t>&lt; </a:t>
            </a:r>
            <a:r>
              <a:rPr sz="3094" spc="-18" dirty="0">
                <a:latin typeface="Arial"/>
                <a:cs typeface="Arial"/>
              </a:rPr>
              <a:t>divs.length; </a:t>
            </a:r>
            <a:r>
              <a:rPr sz="3094" spc="-63" dirty="0">
                <a:latin typeface="Arial"/>
                <a:cs typeface="Arial"/>
              </a:rPr>
              <a:t>i++)</a:t>
            </a:r>
            <a:r>
              <a:rPr sz="3094" spc="-77" dirty="0">
                <a:latin typeface="Arial"/>
                <a:cs typeface="Arial"/>
              </a:rPr>
              <a:t> </a:t>
            </a:r>
            <a:r>
              <a:rPr sz="3094" spc="172" dirty="0">
                <a:latin typeface="Arial"/>
                <a:cs typeface="Arial"/>
              </a:rPr>
              <a:t>{  </a:t>
            </a:r>
            <a:r>
              <a:rPr sz="3094" dirty="0">
                <a:latin typeface="Arial"/>
                <a:cs typeface="Arial"/>
              </a:rPr>
              <a:t>divs[i].style.display </a:t>
            </a:r>
            <a:r>
              <a:rPr sz="3094" spc="-137" dirty="0">
                <a:latin typeface="Arial"/>
                <a:cs typeface="Arial"/>
              </a:rPr>
              <a:t>=</a:t>
            </a:r>
            <a:r>
              <a:rPr sz="3094" spc="-74" dirty="0">
                <a:latin typeface="Arial"/>
                <a:cs typeface="Arial"/>
              </a:rPr>
              <a:t> </a:t>
            </a:r>
            <a:r>
              <a:rPr sz="3094" spc="-11" dirty="0">
                <a:latin typeface="Arial"/>
                <a:cs typeface="Arial"/>
              </a:rPr>
              <a:t>‘none</a:t>
            </a:r>
            <a:r>
              <a:rPr sz="3094" spc="-11" dirty="0" smtClean="0">
                <a:latin typeface="Arial"/>
                <a:cs typeface="Arial"/>
              </a:rPr>
              <a:t>’;</a:t>
            </a:r>
            <a:endParaRPr lang="en-US" sz="3094" spc="-11" dirty="0" smtClean="0">
              <a:latin typeface="Arial"/>
              <a:cs typeface="Arial"/>
            </a:endParaRPr>
          </a:p>
          <a:p>
            <a:pPr marL="250022" marR="2800250" indent="-241093">
              <a:lnSpc>
                <a:spcPts val="3375"/>
              </a:lnSpc>
            </a:pPr>
            <a:endParaRPr lang="en-US" sz="3094" spc="-11" dirty="0" smtClean="0">
              <a:latin typeface="Arial"/>
              <a:cs typeface="Arial"/>
            </a:endParaRPr>
          </a:p>
          <a:p>
            <a:pPr marL="250022" marR="2800250" indent="-241093">
              <a:lnSpc>
                <a:spcPts val="3375"/>
              </a:lnSpc>
            </a:pPr>
            <a:endParaRPr lang="en-US" sz="3094" spc="-11" dirty="0">
              <a:latin typeface="Arial"/>
              <a:cs typeface="Arial"/>
            </a:endParaRPr>
          </a:p>
          <a:p>
            <a:pPr marL="250022" marR="2800250" indent="-241093">
              <a:lnSpc>
                <a:spcPts val="3375"/>
              </a:lnSpc>
            </a:pPr>
            <a:r>
              <a:rPr lang="en-US" sz="3094" b="1" dirty="0" smtClean="0">
                <a:latin typeface="Arial"/>
                <a:cs typeface="Arial"/>
              </a:rPr>
              <a:t>JQuery</a:t>
            </a:r>
          </a:p>
          <a:p>
            <a:pPr marL="250022" marR="2800250" indent="-241093">
              <a:lnSpc>
                <a:spcPts val="3375"/>
              </a:lnSpc>
            </a:pPr>
            <a:endParaRPr sz="3094" dirty="0">
              <a:latin typeface="Arial"/>
              <a:cs typeface="Arial"/>
            </a:endParaRPr>
          </a:p>
          <a:p>
            <a:pPr marL="8929">
              <a:lnSpc>
                <a:spcPts val="3319"/>
              </a:lnSpc>
            </a:pPr>
            <a:r>
              <a:rPr sz="4500" spc="4" dirty="0" smtClean="0">
                <a:latin typeface="Arial"/>
                <a:cs typeface="Arial"/>
              </a:rPr>
              <a:t>$(“</a:t>
            </a:r>
            <a:r>
              <a:rPr sz="4500" spc="4" dirty="0">
                <a:latin typeface="Arial"/>
                <a:cs typeface="Arial"/>
              </a:rPr>
              <a:t>div”).hide();</a:t>
            </a:r>
            <a:endParaRPr sz="4500" dirty="0">
              <a:latin typeface="Arial"/>
              <a:cs typeface="Arial"/>
            </a:endParaRPr>
          </a:p>
        </p:txBody>
      </p:sp>
      <p:sp>
        <p:nvSpPr>
          <p:cNvPr id="12" name="object 12"/>
          <p:cNvSpPr/>
          <p:nvPr/>
        </p:nvSpPr>
        <p:spPr>
          <a:xfrm>
            <a:off x="0" y="0"/>
            <a:ext cx="9144000" cy="68580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sz="1266"/>
          </a:p>
        </p:txBody>
      </p:sp>
    </p:spTree>
    <p:extLst>
      <p:ext uri="{BB962C8B-B14F-4D97-AF65-F5344CB8AC3E}">
        <p14:creationId xmlns:p14="http://schemas.microsoft.com/office/powerpoint/2010/main" val="65519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r>
              <a:rPr lang="en-US" dirty="0" err="1" smtClean="0"/>
              <a:t>Jquery</a:t>
            </a:r>
            <a:r>
              <a:rPr lang="en-US" dirty="0" smtClean="0"/>
              <a:t> Selectors</a:t>
            </a:r>
            <a:endParaRPr lang="en-US" dirty="0"/>
          </a:p>
        </p:txBody>
      </p:sp>
      <p:sp>
        <p:nvSpPr>
          <p:cNvPr id="3" name="Content Placeholder 2"/>
          <p:cNvSpPr>
            <a:spLocks noGrp="1"/>
          </p:cNvSpPr>
          <p:nvPr>
            <p:ph idx="1"/>
          </p:nvPr>
        </p:nvSpPr>
        <p:spPr>
          <a:xfrm>
            <a:off x="609598" y="1371600"/>
            <a:ext cx="8229601" cy="4392610"/>
          </a:xfrm>
        </p:spPr>
        <p:txBody>
          <a:bodyPr>
            <a:normAutofit fontScale="92500" lnSpcReduction="20000"/>
          </a:bodyPr>
          <a:lstStyle/>
          <a:p>
            <a:pPr fontAlgn="base">
              <a:buFont typeface="Arial" panose="020B0604020202020204" pitchFamily="34" charset="0"/>
              <a:buChar char="•"/>
            </a:pPr>
            <a:r>
              <a:rPr lang="en-US" sz="2400" dirty="0" smtClean="0">
                <a:solidFill>
                  <a:schemeClr val="tx1"/>
                </a:solidFill>
              </a:rPr>
              <a:t>jQuery </a:t>
            </a:r>
            <a:r>
              <a:rPr lang="en-US" sz="2400" dirty="0">
                <a:solidFill>
                  <a:schemeClr val="tx1"/>
                </a:solidFill>
              </a:rPr>
              <a:t>selectors allow you to select and manipulate </a:t>
            </a:r>
            <a:r>
              <a:rPr lang="en-US" sz="2400" dirty="0" smtClean="0">
                <a:solidFill>
                  <a:schemeClr val="tx1"/>
                </a:solidFill>
              </a:rPr>
              <a:t>HTML.</a:t>
            </a:r>
          </a:p>
          <a:p>
            <a:pPr fontAlgn="base">
              <a:buFont typeface="Arial" panose="020B0604020202020204" pitchFamily="34" charset="0"/>
              <a:buChar char="•"/>
            </a:pPr>
            <a:r>
              <a:rPr lang="en-US" sz="2400" dirty="0" smtClean="0">
                <a:solidFill>
                  <a:schemeClr val="tx1"/>
                </a:solidFill>
              </a:rPr>
              <a:t>With </a:t>
            </a:r>
            <a:r>
              <a:rPr lang="en-US" sz="2400" dirty="0">
                <a:solidFill>
                  <a:schemeClr val="tx1"/>
                </a:solidFill>
              </a:rPr>
              <a:t>jQuery selectors you can find elements based on their id, classes, types, attributes, values of attributes and much more. It's based on the existing CSS Selectors and in addition, it has some own custom selectors. </a:t>
            </a:r>
            <a:endParaRPr lang="en-US" sz="2400" dirty="0" smtClean="0">
              <a:solidFill>
                <a:schemeClr val="tx1"/>
              </a:solidFill>
            </a:endParaRPr>
          </a:p>
          <a:p>
            <a:pPr fontAlgn="base">
              <a:buFont typeface="Arial" panose="020B0604020202020204" pitchFamily="34" charset="0"/>
              <a:buChar char="•"/>
            </a:pPr>
            <a:r>
              <a:rPr lang="en-US" sz="2400" dirty="0" smtClean="0">
                <a:solidFill>
                  <a:schemeClr val="tx1"/>
                </a:solidFill>
              </a:rPr>
              <a:t>All </a:t>
            </a:r>
            <a:r>
              <a:rPr lang="en-US" sz="2400" dirty="0">
                <a:solidFill>
                  <a:schemeClr val="tx1"/>
                </a:solidFill>
              </a:rPr>
              <a:t>type of selectors in jQuery, start with the dollar sign and parentheses: $(). </a:t>
            </a:r>
            <a:endParaRPr lang="en-US" sz="2400" dirty="0" smtClean="0">
              <a:solidFill>
                <a:schemeClr val="tx1"/>
              </a:solidFill>
            </a:endParaRPr>
          </a:p>
          <a:p>
            <a:pPr fontAlgn="base">
              <a:buFont typeface="Arial" panose="020B0604020202020204" pitchFamily="34" charset="0"/>
              <a:buChar char="•"/>
            </a:pPr>
            <a:r>
              <a:rPr lang="en-US" sz="2400" dirty="0" smtClean="0">
                <a:solidFill>
                  <a:schemeClr val="tx1"/>
                </a:solidFill>
              </a:rPr>
              <a:t>Types </a:t>
            </a:r>
            <a:r>
              <a:rPr lang="en-US" sz="2400" dirty="0">
                <a:solidFill>
                  <a:schemeClr val="tx1"/>
                </a:solidFill>
              </a:rPr>
              <a:t>of </a:t>
            </a:r>
            <a:r>
              <a:rPr lang="en-US" sz="2400" dirty="0" err="1">
                <a:solidFill>
                  <a:schemeClr val="tx1"/>
                </a:solidFill>
              </a:rPr>
              <a:t>jquery</a:t>
            </a:r>
            <a:r>
              <a:rPr lang="en-US" sz="2400" dirty="0">
                <a:solidFill>
                  <a:schemeClr val="tx1"/>
                </a:solidFill>
              </a:rPr>
              <a:t> selectors . </a:t>
            </a:r>
            <a:endParaRPr lang="en-US" sz="2400" dirty="0" smtClean="0">
              <a:solidFill>
                <a:schemeClr val="tx1"/>
              </a:solidFill>
            </a:endParaRPr>
          </a:p>
          <a:p>
            <a:pPr fontAlgn="base">
              <a:buFont typeface="Arial" panose="020B0604020202020204" pitchFamily="34" charset="0"/>
              <a:buChar char="•"/>
            </a:pPr>
            <a:r>
              <a:rPr lang="en-US" sz="2400" dirty="0" smtClean="0">
                <a:solidFill>
                  <a:schemeClr val="tx1"/>
                </a:solidFill>
              </a:rPr>
              <a:t>Element </a:t>
            </a:r>
            <a:r>
              <a:rPr lang="en-US" sz="2400" dirty="0">
                <a:solidFill>
                  <a:schemeClr val="tx1"/>
                </a:solidFill>
              </a:rPr>
              <a:t>selector </a:t>
            </a:r>
            <a:endParaRPr lang="en-US" sz="2400" dirty="0" smtClean="0">
              <a:solidFill>
                <a:schemeClr val="tx1"/>
              </a:solidFill>
            </a:endParaRPr>
          </a:p>
          <a:p>
            <a:pPr fontAlgn="base">
              <a:buFont typeface="Arial" panose="020B0604020202020204" pitchFamily="34" charset="0"/>
              <a:buChar char="•"/>
            </a:pPr>
            <a:r>
              <a:rPr lang="en-US" sz="2400" dirty="0" smtClean="0">
                <a:solidFill>
                  <a:schemeClr val="tx1"/>
                </a:solidFill>
              </a:rPr>
              <a:t>Id </a:t>
            </a:r>
            <a:r>
              <a:rPr lang="en-US" sz="2400" dirty="0">
                <a:solidFill>
                  <a:schemeClr val="tx1"/>
                </a:solidFill>
              </a:rPr>
              <a:t>(#) selector </a:t>
            </a:r>
            <a:endParaRPr lang="en-US" sz="2400" dirty="0" smtClean="0">
              <a:solidFill>
                <a:schemeClr val="tx1"/>
              </a:solidFill>
            </a:endParaRPr>
          </a:p>
          <a:p>
            <a:pPr fontAlgn="base">
              <a:buFont typeface="Arial" panose="020B0604020202020204" pitchFamily="34" charset="0"/>
              <a:buChar char="•"/>
            </a:pPr>
            <a:r>
              <a:rPr lang="en-US" sz="2400" dirty="0" smtClean="0">
                <a:solidFill>
                  <a:schemeClr val="tx1"/>
                </a:solidFill>
              </a:rPr>
              <a:t>Class </a:t>
            </a:r>
            <a:r>
              <a:rPr lang="en-US" sz="2400" dirty="0">
                <a:solidFill>
                  <a:schemeClr val="tx1"/>
                </a:solidFill>
              </a:rPr>
              <a:t>(.) selector</a:t>
            </a:r>
          </a:p>
          <a:p>
            <a:pPr>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36726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r>
              <a:rPr lang="en-US" dirty="0" smtClean="0"/>
              <a:t>Element Selector</a:t>
            </a:r>
            <a:endParaRPr lang="en-US" dirty="0"/>
          </a:p>
        </p:txBody>
      </p:sp>
      <p:sp>
        <p:nvSpPr>
          <p:cNvPr id="3" name="Content Placeholder 2"/>
          <p:cNvSpPr>
            <a:spLocks noGrp="1"/>
          </p:cNvSpPr>
          <p:nvPr>
            <p:ph idx="1"/>
          </p:nvPr>
        </p:nvSpPr>
        <p:spPr>
          <a:xfrm>
            <a:off x="609598" y="1371600"/>
            <a:ext cx="8229601" cy="4392610"/>
          </a:xfrm>
        </p:spPr>
        <p:txBody>
          <a:bodyPr>
            <a:normAutofit/>
          </a:bodyPr>
          <a:lstStyle/>
          <a:p>
            <a:pPr fontAlgn="base">
              <a:buFont typeface="Arial" panose="020B0604020202020204" pitchFamily="34" charset="0"/>
              <a:buChar char="•"/>
            </a:pPr>
            <a:r>
              <a:rPr lang="en-US" sz="2400" dirty="0"/>
              <a:t>The jQuery element selector selects elements based on their tag names. </a:t>
            </a:r>
            <a:endParaRPr lang="en-US" sz="2400" dirty="0" smtClean="0"/>
          </a:p>
          <a:p>
            <a:pPr marL="0" indent="0" fontAlgn="base">
              <a:buNone/>
            </a:pPr>
            <a:r>
              <a:rPr lang="en-US" sz="2400" dirty="0" smtClean="0"/>
              <a:t>Example </a:t>
            </a:r>
          </a:p>
          <a:p>
            <a:pPr marL="0" indent="0" fontAlgn="base">
              <a:buNone/>
            </a:pPr>
            <a:r>
              <a:rPr lang="en-US" sz="2400" dirty="0" smtClean="0"/>
              <a:t>$(</a:t>
            </a:r>
            <a:r>
              <a:rPr lang="en-US" sz="2400" dirty="0"/>
              <a:t>document).ready(function(){ </a:t>
            </a:r>
            <a:r>
              <a:rPr lang="en-US" sz="2400" dirty="0" smtClean="0"/>
              <a:t>	$("#</a:t>
            </a:r>
            <a:r>
              <a:rPr lang="en-US" sz="2400" dirty="0"/>
              <a:t>button").click(function</a:t>
            </a:r>
            <a:r>
              <a:rPr lang="en-US" sz="2400" dirty="0" smtClean="0"/>
              <a:t>(){</a:t>
            </a:r>
          </a:p>
          <a:p>
            <a:pPr marL="0" indent="0" fontAlgn="base">
              <a:buNone/>
            </a:pPr>
            <a:r>
              <a:rPr lang="en-US" sz="2400" dirty="0"/>
              <a:t>	</a:t>
            </a:r>
            <a:r>
              <a:rPr lang="en-US" sz="2400" dirty="0" smtClean="0"/>
              <a:t>	 </a:t>
            </a:r>
            <a:r>
              <a:rPr lang="en-US" sz="2400" dirty="0"/>
              <a:t>$("p").hide</a:t>
            </a:r>
            <a:r>
              <a:rPr lang="en-US" sz="2400" dirty="0" smtClean="0"/>
              <a:t>();</a:t>
            </a:r>
          </a:p>
          <a:p>
            <a:pPr marL="0" indent="0" fontAlgn="base">
              <a:buNone/>
            </a:pPr>
            <a:r>
              <a:rPr lang="en-US" sz="2400" dirty="0">
                <a:solidFill>
                  <a:schemeClr val="tx1"/>
                </a:solidFill>
              </a:rPr>
              <a:t>	</a:t>
            </a:r>
            <a:r>
              <a:rPr lang="en-US" sz="2400" dirty="0" smtClean="0">
                <a:solidFill>
                  <a:schemeClr val="tx1"/>
                </a:solidFill>
              </a:rPr>
              <a:t>});</a:t>
            </a:r>
          </a:p>
          <a:p>
            <a:pPr marL="0" indent="0" fontAlgn="base">
              <a:buNone/>
            </a:pP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2219916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317</TotalTime>
  <Words>1279</Words>
  <Application>Microsoft Office PowerPoint</Application>
  <PresentationFormat>On-screen Show (4:3)</PresentationFormat>
  <Paragraphs>229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Consolas</vt:lpstr>
      <vt:lpstr>Courier New</vt:lpstr>
      <vt:lpstr>Wingdings 3</vt:lpstr>
      <vt:lpstr>Ion</vt:lpstr>
      <vt:lpstr>jQuery</vt:lpstr>
      <vt:lpstr>What is jQuery?</vt:lpstr>
      <vt:lpstr>Why learn jQuery?</vt:lpstr>
      <vt:lpstr>Installing Jquery</vt:lpstr>
      <vt:lpstr>jQuery Syntax</vt:lpstr>
      <vt:lpstr>Document Ready Event</vt:lpstr>
      <vt:lpstr>Hide divs with pure JavaScript                 </vt:lpstr>
      <vt:lpstr>Jquery Selectors</vt:lpstr>
      <vt:lpstr>Element Selector</vt:lpstr>
      <vt:lpstr>ID Selector</vt:lpstr>
      <vt:lpstr>Class Selector</vt:lpstr>
      <vt:lpstr>More Jquery Selectors</vt:lpstr>
      <vt:lpstr>Aspects of the DOM and jQuery</vt:lpstr>
      <vt:lpstr>jQuery / DOM comparison</vt:lpstr>
      <vt:lpstr>jQuery terminology</vt:lpstr>
      <vt:lpstr>The jQuery object </vt:lpstr>
      <vt:lpstr>Moving Elements Examples</vt:lpstr>
      <vt:lpstr>Moving Elements Examples</vt:lpstr>
      <vt:lpstr>Attributes</vt:lpstr>
      <vt:lpstr>Attributes</vt:lpstr>
      <vt:lpstr>Attributes</vt:lpstr>
      <vt:lpstr>Events</vt:lpstr>
      <vt:lpstr>Event Delegation</vt:lpstr>
      <vt:lpstr>Ajax Examples</vt:lpstr>
      <vt:lpstr>Plugin Example</vt:lpstr>
    </vt:vector>
  </TitlesOfParts>
  <Company>Jacksonville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Xenia Mounstrouidou</dc:creator>
  <cp:lastModifiedBy>paramjeet singh</cp:lastModifiedBy>
  <cp:revision>35</cp:revision>
  <dcterms:created xsi:type="dcterms:W3CDTF">2012-08-13T17:59:19Z</dcterms:created>
  <dcterms:modified xsi:type="dcterms:W3CDTF">2021-06-24T20:14:22Z</dcterms:modified>
</cp:coreProperties>
</file>