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176" y="20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DC3E41E6-5B53-4835-82DF-CE17F6D0ADA3}" type="datetimeFigureOut">
              <a:rPr lang="en-IN" smtClean="0"/>
              <a:t>15-08-2024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1D11DDBD-A678-4970-A4A1-5784B96EC42E}" type="slidenum">
              <a:rPr lang="en-IN" smtClean="0"/>
              <a:t>‹#›</a:t>
            </a:fld>
            <a:endParaRPr lang="en-IN"/>
          </a:p>
        </p:txBody>
      </p:sp>
    </p:spTree>
    <p:extLst>
      <p:ext uri="{BB962C8B-B14F-4D97-AF65-F5344CB8AC3E}">
        <p14:creationId xmlns:p14="http://schemas.microsoft.com/office/powerpoint/2010/main" val="404708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10048"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462689"/>
            <a:ext cx="4919186" cy="3304103"/>
          </a:xfrm>
          <a:prstGeom prst="rect">
            <a:avLst/>
          </a:prstGeom>
        </p:spPr>
      </p:pic>
      <p:sp>
        <p:nvSpPr>
          <p:cNvPr id="6" name="Text 2"/>
          <p:cNvSpPr/>
          <p:nvPr/>
        </p:nvSpPr>
        <p:spPr>
          <a:xfrm>
            <a:off x="793790" y="1710571"/>
            <a:ext cx="7556421" cy="1417558"/>
          </a:xfrm>
          <a:prstGeom prst="rect">
            <a:avLst/>
          </a:prstGeom>
          <a:noFill/>
          <a:ln/>
        </p:spPr>
        <p:txBody>
          <a:bodyPr wrap="square" rtlCol="0" anchor="t"/>
          <a:lstStyle/>
          <a:p>
            <a:pPr marL="0" indent="0">
              <a:lnSpc>
                <a:spcPts val="5581"/>
              </a:lnSpc>
              <a:buNone/>
            </a:pPr>
            <a:r>
              <a:rPr lang="en-US" sz="4465" b="1" dirty="0">
                <a:solidFill>
                  <a:srgbClr val="151617"/>
                </a:solidFill>
                <a:latin typeface="Montserrat" pitchFamily="34" charset="0"/>
                <a:ea typeface="Montserrat" pitchFamily="34" charset="-122"/>
                <a:cs typeface="Montserrat" pitchFamily="34" charset="-120"/>
              </a:rPr>
              <a:t>Introduction to Plant Disease Detection</a:t>
            </a:r>
            <a:endParaRPr lang="en-US" sz="4465" dirty="0"/>
          </a:p>
        </p:txBody>
      </p:sp>
      <p:sp>
        <p:nvSpPr>
          <p:cNvPr id="7" name="Text 3"/>
          <p:cNvSpPr/>
          <p:nvPr/>
        </p:nvSpPr>
        <p:spPr>
          <a:xfrm>
            <a:off x="793790" y="3468291"/>
            <a:ext cx="7556421"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 Detecting plant diseases early is crucial for maintaining healthy crops and preventing widespread damage. This presentation will explore how Convolutional Neural Networks (CNNs) can be leveraged to build robust plant disease detection models, from dataset preparation to real-world deployment.</a:t>
            </a:r>
            <a:endParaRPr lang="en-US" sz="1786" dirty="0"/>
          </a:p>
        </p:txBody>
      </p:sp>
      <p:sp>
        <p:nvSpPr>
          <p:cNvPr id="8" name="Text 4"/>
          <p:cNvSpPr/>
          <p:nvPr/>
        </p:nvSpPr>
        <p:spPr>
          <a:xfrm>
            <a:off x="793790" y="5537954"/>
            <a:ext cx="7556421" cy="362903"/>
          </a:xfrm>
          <a:prstGeom prst="rect">
            <a:avLst/>
          </a:prstGeom>
          <a:noFill/>
          <a:ln/>
        </p:spPr>
        <p:txBody>
          <a:bodyPr wrap="none" rtlCol="0" anchor="t"/>
          <a:lstStyle/>
          <a:p>
            <a:pPr marL="0" indent="0">
              <a:lnSpc>
                <a:spcPts val="2858"/>
              </a:lnSpc>
              <a:buNone/>
            </a:pPr>
            <a:endParaRPr lang="en-US" sz="1786" dirty="0" smtClean="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smtClean="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r>
              <a:rPr lang="en-US" sz="1786" dirty="0" err="1" smtClean="0">
                <a:solidFill>
                  <a:srgbClr val="151617"/>
                </a:solidFill>
                <a:latin typeface="Inconsolata" pitchFamily="34" charset="0"/>
                <a:ea typeface="Inconsolata" pitchFamily="34" charset="-122"/>
                <a:cs typeface="Inconsolata" pitchFamily="34" charset="-120"/>
              </a:rPr>
              <a:t>Shruti</a:t>
            </a:r>
            <a:r>
              <a:rPr lang="en-US" sz="1786" dirty="0" smtClean="0">
                <a:solidFill>
                  <a:srgbClr val="151617"/>
                </a:solidFill>
                <a:latin typeface="Inconsolata" pitchFamily="34" charset="0"/>
                <a:ea typeface="Inconsolata" pitchFamily="34" charset="-122"/>
                <a:cs typeface="Inconsolata" pitchFamily="34" charset="-120"/>
              </a:rPr>
              <a:t> </a:t>
            </a:r>
            <a:r>
              <a:rPr lang="en-US" sz="1786" dirty="0">
                <a:solidFill>
                  <a:srgbClr val="151617"/>
                </a:solidFill>
                <a:latin typeface="Inconsolata" pitchFamily="34" charset="0"/>
                <a:ea typeface="Inconsolata" pitchFamily="34" charset="-122"/>
                <a:cs typeface="Inconsolata" pitchFamily="34" charset="-120"/>
              </a:rPr>
              <a:t>Patil       243549</a:t>
            </a:r>
            <a:endParaRPr lang="en-US" sz="1786" dirty="0"/>
          </a:p>
        </p:txBody>
      </p:sp>
      <p:sp>
        <p:nvSpPr>
          <p:cNvPr id="9" name="Text 5"/>
          <p:cNvSpPr/>
          <p:nvPr/>
        </p:nvSpPr>
        <p:spPr>
          <a:xfrm>
            <a:off x="793790" y="6156008"/>
            <a:ext cx="7556421" cy="362903"/>
          </a:xfrm>
          <a:prstGeom prst="rect">
            <a:avLst/>
          </a:prstGeom>
          <a:noFill/>
          <a:ln/>
        </p:spPr>
        <p:txBody>
          <a:bodyPr wrap="none" rtlCol="0" anchor="t"/>
          <a:lstStyle/>
          <a:p>
            <a:pPr marL="0" indent="0">
              <a:lnSpc>
                <a:spcPts val="2858"/>
              </a:lnSpc>
              <a:buNone/>
            </a:pPr>
            <a:endParaRPr lang="en-US" sz="1786" dirty="0" smtClean="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a:solidFill>
                <a:srgbClr val="151617"/>
              </a:solidFill>
              <a:latin typeface="Inconsolata" pitchFamily="34" charset="0"/>
              <a:ea typeface="Inconsolata" pitchFamily="34" charset="-122"/>
              <a:cs typeface="Inconsolata" pitchFamily="34" charset="-120"/>
            </a:endParaRPr>
          </a:p>
          <a:p>
            <a:pPr marL="0" indent="0">
              <a:lnSpc>
                <a:spcPts val="2858"/>
              </a:lnSpc>
              <a:buNone/>
            </a:pPr>
            <a:endParaRPr lang="en-US" sz="1786" dirty="0" smtClean="0">
              <a:solidFill>
                <a:srgbClr val="151617"/>
              </a:solidFill>
              <a:latin typeface="Inconsolata" pitchFamily="34" charset="0"/>
              <a:ea typeface="Inconsolata" pitchFamily="34" charset="-122"/>
              <a:cs typeface="Inconsolata" pitchFamily="34" charset="-120"/>
            </a:endParaRPr>
          </a:p>
          <a:p>
            <a:pPr marL="0" indent="0">
              <a:lnSpc>
                <a:spcPts val="2858"/>
              </a:lnSpc>
              <a:buNone/>
            </a:pPr>
            <a:r>
              <a:rPr lang="en-US" sz="1786" dirty="0" err="1" smtClean="0">
                <a:solidFill>
                  <a:srgbClr val="151617"/>
                </a:solidFill>
                <a:latin typeface="Inconsolata" pitchFamily="34" charset="0"/>
                <a:ea typeface="Inconsolata" pitchFamily="34" charset="-122"/>
                <a:cs typeface="Inconsolata" pitchFamily="34" charset="-120"/>
              </a:rPr>
              <a:t>Shagufta</a:t>
            </a:r>
            <a:r>
              <a:rPr lang="en-US" sz="1786" dirty="0" smtClean="0">
                <a:solidFill>
                  <a:srgbClr val="151617"/>
                </a:solidFill>
                <a:latin typeface="Inconsolata" pitchFamily="34" charset="0"/>
                <a:ea typeface="Inconsolata" pitchFamily="34" charset="-122"/>
                <a:cs typeface="Inconsolata" pitchFamily="34" charset="-120"/>
              </a:rPr>
              <a:t> </a:t>
            </a:r>
            <a:r>
              <a:rPr lang="en-US" sz="1786" dirty="0">
                <a:solidFill>
                  <a:srgbClr val="151617"/>
                </a:solidFill>
                <a:latin typeface="Inconsolata" pitchFamily="34" charset="0"/>
                <a:ea typeface="Inconsolata" pitchFamily="34" charset="-122"/>
                <a:cs typeface="Inconsolata" pitchFamily="34" charset="-120"/>
              </a:rPr>
              <a:t>Nadaf     243547</a:t>
            </a:r>
            <a:endParaRPr lang="en-US" sz="1786"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sp>
        <p:nvSpPr>
          <p:cNvPr id="4" name="Text 2"/>
          <p:cNvSpPr/>
          <p:nvPr/>
        </p:nvSpPr>
        <p:spPr>
          <a:xfrm>
            <a:off x="793790" y="1459706"/>
            <a:ext cx="13042821" cy="1417558"/>
          </a:xfrm>
          <a:prstGeom prst="rect">
            <a:avLst/>
          </a:prstGeom>
          <a:noFill/>
          <a:ln/>
        </p:spPr>
        <p:txBody>
          <a:bodyPr wrap="square" rtlCol="0" anchor="t"/>
          <a:lstStyle/>
          <a:p>
            <a:pPr marL="0" indent="0">
              <a:lnSpc>
                <a:spcPts val="5581"/>
              </a:lnSpc>
              <a:buNone/>
            </a:pPr>
            <a:r>
              <a:rPr lang="en-US" sz="4465" b="1" dirty="0">
                <a:solidFill>
                  <a:srgbClr val="151617"/>
                </a:solidFill>
                <a:latin typeface="Montserrat" pitchFamily="34" charset="0"/>
                <a:ea typeface="Montserrat" pitchFamily="34" charset="-122"/>
                <a:cs typeface="Montserrat" pitchFamily="34" charset="-120"/>
              </a:rPr>
              <a:t>Overview of Convolutional Neural Networks (CNNs)</a:t>
            </a:r>
            <a:endParaRPr lang="en-US" sz="4465" dirty="0"/>
          </a:p>
        </p:txBody>
      </p:sp>
      <p:sp>
        <p:nvSpPr>
          <p:cNvPr id="5" name="Text 3"/>
          <p:cNvSpPr/>
          <p:nvPr/>
        </p:nvSpPr>
        <p:spPr>
          <a:xfrm>
            <a:off x="793790"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Architecture</a:t>
            </a:r>
            <a:endParaRPr lang="en-US" sz="2233" dirty="0"/>
          </a:p>
        </p:txBody>
      </p:sp>
      <p:sp>
        <p:nvSpPr>
          <p:cNvPr id="6" name="Text 4"/>
          <p:cNvSpPr/>
          <p:nvPr/>
        </p:nvSpPr>
        <p:spPr>
          <a:xfrm>
            <a:off x="793790" y="4025384"/>
            <a:ext cx="3978116" cy="2540318"/>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are a specialized type of neural network designed to process grid-like data, such as images. They use convolutional layers to extract visual features and fully connected layers for classification.</a:t>
            </a:r>
            <a:endParaRPr lang="en-US" sz="1786" dirty="0"/>
          </a:p>
        </p:txBody>
      </p:sp>
      <p:sp>
        <p:nvSpPr>
          <p:cNvPr id="7" name="Text 5"/>
          <p:cNvSpPr/>
          <p:nvPr/>
        </p:nvSpPr>
        <p:spPr>
          <a:xfrm>
            <a:off x="5332928"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Applications</a:t>
            </a:r>
            <a:endParaRPr lang="en-US" sz="2233" dirty="0"/>
          </a:p>
        </p:txBody>
      </p:sp>
      <p:sp>
        <p:nvSpPr>
          <p:cNvPr id="8" name="Text 6"/>
          <p:cNvSpPr/>
          <p:nvPr/>
        </p:nvSpPr>
        <p:spPr>
          <a:xfrm>
            <a:off x="5332928" y="4025384"/>
            <a:ext cx="3978116"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have been successfully applied to a wide range of computer vision tasks, including image classification, object detection, and image segmentation.</a:t>
            </a:r>
            <a:endParaRPr lang="en-US" sz="1786" dirty="0"/>
          </a:p>
        </p:txBody>
      </p:sp>
      <p:sp>
        <p:nvSpPr>
          <p:cNvPr id="9" name="Text 7"/>
          <p:cNvSpPr/>
          <p:nvPr/>
        </p:nvSpPr>
        <p:spPr>
          <a:xfrm>
            <a:off x="9872067" y="3444240"/>
            <a:ext cx="2835235" cy="354330"/>
          </a:xfrm>
          <a:prstGeom prst="rect">
            <a:avLst/>
          </a:prstGeom>
          <a:noFill/>
          <a:ln/>
        </p:spPr>
        <p:txBody>
          <a:bodyPr wrap="none" rtlCol="0" anchor="t"/>
          <a:lstStyle/>
          <a:p>
            <a:pPr marL="0" indent="0">
              <a:lnSpc>
                <a:spcPts val="2791"/>
              </a:lnSpc>
              <a:buNone/>
            </a:pPr>
            <a:r>
              <a:rPr lang="en-US" sz="2233" b="1" dirty="0">
                <a:solidFill>
                  <a:srgbClr val="151617"/>
                </a:solidFill>
                <a:latin typeface="Montserrat" pitchFamily="34" charset="0"/>
                <a:ea typeface="Montserrat" pitchFamily="34" charset="-122"/>
                <a:cs typeface="Montserrat" pitchFamily="34" charset="-120"/>
              </a:rPr>
              <a:t>Advantages</a:t>
            </a:r>
            <a:endParaRPr lang="en-US" sz="2233" dirty="0"/>
          </a:p>
        </p:txBody>
      </p:sp>
      <p:sp>
        <p:nvSpPr>
          <p:cNvPr id="10" name="Text 8"/>
          <p:cNvSpPr/>
          <p:nvPr/>
        </p:nvSpPr>
        <p:spPr>
          <a:xfrm>
            <a:off x="9872067" y="4025384"/>
            <a:ext cx="3978116" cy="1814513"/>
          </a:xfrm>
          <a:prstGeom prst="rect">
            <a:avLst/>
          </a:prstGeom>
          <a:noFill/>
          <a:ln/>
        </p:spPr>
        <p:txBody>
          <a:bodyPr wrap="square" rtlCol="0" anchor="t"/>
          <a:lstStyle/>
          <a:p>
            <a:pPr marL="0" indent="0">
              <a:lnSpc>
                <a:spcPts val="2858"/>
              </a:lnSpc>
              <a:buNone/>
            </a:pPr>
            <a:r>
              <a:rPr lang="en-US" sz="1786" dirty="0">
                <a:solidFill>
                  <a:srgbClr val="151617"/>
                </a:solidFill>
                <a:latin typeface="Inconsolata" pitchFamily="34" charset="0"/>
                <a:ea typeface="Inconsolata" pitchFamily="34" charset="-122"/>
                <a:cs typeface="Inconsolata" pitchFamily="34" charset="-120"/>
              </a:rPr>
              <a:t>CNNs excel at capturing spatial relationships and patterns in visual data, making them well-suited for plant disease detection tasks.</a:t>
            </a:r>
            <a:endParaRPr lang="en-US" sz="1786"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08502" y="1476851"/>
            <a:ext cx="7899797" cy="1111091"/>
          </a:xfrm>
          <a:prstGeom prst="rect">
            <a:avLst/>
          </a:prstGeom>
          <a:noFill/>
          <a:ln/>
        </p:spPr>
        <p:txBody>
          <a:bodyPr wrap="square" rtlCol="0" anchor="t"/>
          <a:lstStyle/>
          <a:p>
            <a:pPr marL="0" indent="0">
              <a:lnSpc>
                <a:spcPts val="4374"/>
              </a:lnSpc>
              <a:buNone/>
            </a:pPr>
            <a:r>
              <a:rPr lang="en-US" sz="3500" b="1" dirty="0">
                <a:solidFill>
                  <a:srgbClr val="151617"/>
                </a:solidFill>
                <a:latin typeface="Montserrat" pitchFamily="34" charset="0"/>
                <a:ea typeface="Montserrat" pitchFamily="34" charset="-122"/>
                <a:cs typeface="Montserrat" pitchFamily="34" charset="-120"/>
              </a:rPr>
              <a:t>Advantages of Using CNNs for Plant Disease Detection</a:t>
            </a:r>
            <a:endParaRPr lang="en-US" sz="3500" dirty="0"/>
          </a:p>
        </p:txBody>
      </p:sp>
      <p:sp>
        <p:nvSpPr>
          <p:cNvPr id="7" name="Shape 3"/>
          <p:cNvSpPr/>
          <p:nvPr/>
        </p:nvSpPr>
        <p:spPr>
          <a:xfrm>
            <a:off x="6108502" y="3054429"/>
            <a:ext cx="399931" cy="399931"/>
          </a:xfrm>
          <a:prstGeom prst="roundRect">
            <a:avLst>
              <a:gd name="adj" fmla="val 2286"/>
            </a:avLst>
          </a:prstGeom>
          <a:solidFill>
            <a:srgbClr val="F8ECE4"/>
          </a:solidFill>
          <a:ln w="7620">
            <a:solidFill>
              <a:srgbClr val="151617"/>
            </a:solidFill>
            <a:prstDash val="solid"/>
          </a:ln>
        </p:spPr>
      </p:sp>
      <p:sp>
        <p:nvSpPr>
          <p:cNvPr id="8" name="Text 4"/>
          <p:cNvSpPr/>
          <p:nvPr/>
        </p:nvSpPr>
        <p:spPr>
          <a:xfrm>
            <a:off x="6252686" y="3120985"/>
            <a:ext cx="111443"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1</a:t>
            </a:r>
            <a:endParaRPr lang="en-US" sz="2100" dirty="0"/>
          </a:p>
        </p:txBody>
      </p:sp>
      <p:sp>
        <p:nvSpPr>
          <p:cNvPr id="9" name="Text 5"/>
          <p:cNvSpPr/>
          <p:nvPr/>
        </p:nvSpPr>
        <p:spPr>
          <a:xfrm>
            <a:off x="6686193" y="3054429"/>
            <a:ext cx="3283387" cy="555308"/>
          </a:xfrm>
          <a:prstGeom prst="rect">
            <a:avLst/>
          </a:prstGeom>
          <a:noFill/>
          <a:ln/>
        </p:spPr>
        <p:txBody>
          <a:bodyPr wrap="squar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Automated Feature Extraction</a:t>
            </a:r>
            <a:endParaRPr lang="en-US" sz="1750" dirty="0"/>
          </a:p>
        </p:txBody>
      </p:sp>
      <p:sp>
        <p:nvSpPr>
          <p:cNvPr id="10" name="Text 6"/>
          <p:cNvSpPr/>
          <p:nvPr/>
        </p:nvSpPr>
        <p:spPr>
          <a:xfrm>
            <a:off x="6686193" y="3716298"/>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can automatically learn and extract relevant visual features from plant leaf images, reducing the need for manual feature engineering.</a:t>
            </a:r>
            <a:endParaRPr lang="en-US" sz="1400" dirty="0"/>
          </a:p>
        </p:txBody>
      </p:sp>
      <p:sp>
        <p:nvSpPr>
          <p:cNvPr id="11" name="Shape 7"/>
          <p:cNvSpPr/>
          <p:nvPr/>
        </p:nvSpPr>
        <p:spPr>
          <a:xfrm>
            <a:off x="10147340" y="3054429"/>
            <a:ext cx="399931" cy="399931"/>
          </a:xfrm>
          <a:prstGeom prst="roundRect">
            <a:avLst>
              <a:gd name="adj" fmla="val 2286"/>
            </a:avLst>
          </a:prstGeom>
          <a:solidFill>
            <a:srgbClr val="F8ECE4"/>
          </a:solidFill>
          <a:ln w="7620">
            <a:solidFill>
              <a:srgbClr val="151617"/>
            </a:solidFill>
            <a:prstDash val="solid"/>
          </a:ln>
        </p:spPr>
      </p:sp>
      <p:sp>
        <p:nvSpPr>
          <p:cNvPr id="12" name="Text 8"/>
          <p:cNvSpPr/>
          <p:nvPr/>
        </p:nvSpPr>
        <p:spPr>
          <a:xfrm>
            <a:off x="10266164" y="3120985"/>
            <a:ext cx="162163"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2</a:t>
            </a:r>
            <a:endParaRPr lang="en-US" sz="2100" dirty="0"/>
          </a:p>
        </p:txBody>
      </p:sp>
      <p:sp>
        <p:nvSpPr>
          <p:cNvPr id="13" name="Text 9"/>
          <p:cNvSpPr/>
          <p:nvPr/>
        </p:nvSpPr>
        <p:spPr>
          <a:xfrm>
            <a:off x="10725031" y="305442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High Accuracy</a:t>
            </a:r>
            <a:endParaRPr lang="en-US" sz="1750" dirty="0"/>
          </a:p>
        </p:txBody>
      </p:sp>
      <p:sp>
        <p:nvSpPr>
          <p:cNvPr id="14" name="Text 10"/>
          <p:cNvSpPr/>
          <p:nvPr/>
        </p:nvSpPr>
        <p:spPr>
          <a:xfrm>
            <a:off x="10725031" y="343864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With the right architecture and training data, CNNs can achieve state-of-the-art performance in plant disease classification tasks.</a:t>
            </a:r>
            <a:endParaRPr lang="en-US" sz="1400" dirty="0"/>
          </a:p>
        </p:txBody>
      </p:sp>
      <p:sp>
        <p:nvSpPr>
          <p:cNvPr id="15" name="Shape 11"/>
          <p:cNvSpPr/>
          <p:nvPr/>
        </p:nvSpPr>
        <p:spPr>
          <a:xfrm>
            <a:off x="6108502" y="5231249"/>
            <a:ext cx="399931" cy="399931"/>
          </a:xfrm>
          <a:prstGeom prst="roundRect">
            <a:avLst>
              <a:gd name="adj" fmla="val 2286"/>
            </a:avLst>
          </a:prstGeom>
          <a:solidFill>
            <a:srgbClr val="F8ECE4"/>
          </a:solidFill>
          <a:ln w="7620">
            <a:solidFill>
              <a:srgbClr val="151617"/>
            </a:solidFill>
            <a:prstDash val="solid"/>
          </a:ln>
        </p:spPr>
      </p:sp>
      <p:sp>
        <p:nvSpPr>
          <p:cNvPr id="16" name="Text 12"/>
          <p:cNvSpPr/>
          <p:nvPr/>
        </p:nvSpPr>
        <p:spPr>
          <a:xfrm>
            <a:off x="6226612" y="5297805"/>
            <a:ext cx="163711"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3</a:t>
            </a:r>
            <a:endParaRPr lang="en-US" sz="2100" dirty="0"/>
          </a:p>
        </p:txBody>
      </p:sp>
      <p:sp>
        <p:nvSpPr>
          <p:cNvPr id="17" name="Text 13"/>
          <p:cNvSpPr/>
          <p:nvPr/>
        </p:nvSpPr>
        <p:spPr>
          <a:xfrm>
            <a:off x="6686193" y="523124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Scalability</a:t>
            </a:r>
            <a:endParaRPr lang="en-US" sz="1750" dirty="0"/>
          </a:p>
        </p:txBody>
      </p:sp>
      <p:sp>
        <p:nvSpPr>
          <p:cNvPr id="18" name="Text 14"/>
          <p:cNvSpPr/>
          <p:nvPr/>
        </p:nvSpPr>
        <p:spPr>
          <a:xfrm>
            <a:off x="6686193" y="561546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can be trained on large datasets and deployed to handle real-world plant disease detection at scale.</a:t>
            </a:r>
            <a:endParaRPr lang="en-US" sz="1400" dirty="0"/>
          </a:p>
        </p:txBody>
      </p:sp>
      <p:sp>
        <p:nvSpPr>
          <p:cNvPr id="19" name="Shape 15"/>
          <p:cNvSpPr/>
          <p:nvPr/>
        </p:nvSpPr>
        <p:spPr>
          <a:xfrm>
            <a:off x="10147340" y="5231249"/>
            <a:ext cx="399931" cy="399931"/>
          </a:xfrm>
          <a:prstGeom prst="roundRect">
            <a:avLst>
              <a:gd name="adj" fmla="val 2286"/>
            </a:avLst>
          </a:prstGeom>
          <a:solidFill>
            <a:srgbClr val="F8ECE4"/>
          </a:solidFill>
          <a:ln w="7620">
            <a:solidFill>
              <a:srgbClr val="151617"/>
            </a:solidFill>
            <a:prstDash val="solid"/>
          </a:ln>
        </p:spPr>
      </p:sp>
      <p:sp>
        <p:nvSpPr>
          <p:cNvPr id="20" name="Text 16"/>
          <p:cNvSpPr/>
          <p:nvPr/>
        </p:nvSpPr>
        <p:spPr>
          <a:xfrm>
            <a:off x="10252353" y="5297805"/>
            <a:ext cx="189905" cy="266700"/>
          </a:xfrm>
          <a:prstGeom prst="rect">
            <a:avLst/>
          </a:prstGeom>
          <a:noFill/>
          <a:ln/>
        </p:spPr>
        <p:txBody>
          <a:bodyPr wrap="none" rtlCol="0" anchor="t"/>
          <a:lstStyle/>
          <a:p>
            <a:pPr marL="0" indent="0" algn="ctr">
              <a:lnSpc>
                <a:spcPts val="2100"/>
              </a:lnSpc>
              <a:buNone/>
            </a:pPr>
            <a:r>
              <a:rPr lang="en-US" sz="2100" b="1" dirty="0">
                <a:solidFill>
                  <a:srgbClr val="151617"/>
                </a:solidFill>
                <a:latin typeface="Montserrat" pitchFamily="34" charset="0"/>
                <a:ea typeface="Montserrat" pitchFamily="34" charset="-122"/>
                <a:cs typeface="Montserrat" pitchFamily="34" charset="-120"/>
              </a:rPr>
              <a:t>4</a:t>
            </a:r>
            <a:endParaRPr lang="en-US" sz="2100" dirty="0"/>
          </a:p>
        </p:txBody>
      </p:sp>
      <p:sp>
        <p:nvSpPr>
          <p:cNvPr id="21" name="Text 17"/>
          <p:cNvSpPr/>
          <p:nvPr/>
        </p:nvSpPr>
        <p:spPr>
          <a:xfrm>
            <a:off x="10725031" y="5231249"/>
            <a:ext cx="2222183" cy="277654"/>
          </a:xfrm>
          <a:prstGeom prst="rect">
            <a:avLst/>
          </a:prstGeom>
          <a:noFill/>
          <a:ln/>
        </p:spPr>
        <p:txBody>
          <a:bodyPr wrap="none" rtlCol="0" anchor="t"/>
          <a:lstStyle/>
          <a:p>
            <a:pPr marL="0" indent="0">
              <a:lnSpc>
                <a:spcPts val="2187"/>
              </a:lnSpc>
              <a:buNone/>
            </a:pPr>
            <a:r>
              <a:rPr lang="en-US" sz="1750" b="1" dirty="0">
                <a:solidFill>
                  <a:srgbClr val="151617"/>
                </a:solidFill>
                <a:latin typeface="Montserrat" pitchFamily="34" charset="0"/>
                <a:ea typeface="Montserrat" pitchFamily="34" charset="-122"/>
                <a:cs typeface="Montserrat" pitchFamily="34" charset="-120"/>
              </a:rPr>
              <a:t>Robustness</a:t>
            </a:r>
            <a:endParaRPr lang="en-US" sz="1750" dirty="0"/>
          </a:p>
        </p:txBody>
      </p:sp>
      <p:sp>
        <p:nvSpPr>
          <p:cNvPr id="22" name="Text 18"/>
          <p:cNvSpPr/>
          <p:nvPr/>
        </p:nvSpPr>
        <p:spPr>
          <a:xfrm>
            <a:off x="10725031" y="5615464"/>
            <a:ext cx="3283387" cy="1137285"/>
          </a:xfrm>
          <a:prstGeom prst="rect">
            <a:avLst/>
          </a:prstGeom>
          <a:noFill/>
          <a:ln/>
        </p:spPr>
        <p:txBody>
          <a:bodyPr wrap="square" rtlCol="0" anchor="t"/>
          <a:lstStyle/>
          <a:p>
            <a:pPr marL="0" indent="0">
              <a:lnSpc>
                <a:spcPts val="2240"/>
              </a:lnSpc>
              <a:buNone/>
            </a:pPr>
            <a:r>
              <a:rPr lang="en-US" sz="1400" dirty="0">
                <a:solidFill>
                  <a:srgbClr val="151617"/>
                </a:solidFill>
                <a:latin typeface="Inconsolata" pitchFamily="34" charset="0"/>
                <a:ea typeface="Inconsolata" pitchFamily="34" charset="-122"/>
                <a:cs typeface="Inconsolata" pitchFamily="34" charset="-120"/>
              </a:rPr>
              <a:t>CNNs are generally robust to variations in lighting, angle, and other environmental factors that can affect plant leaf images.</a:t>
            </a:r>
            <a:endParaRPr lang="en-US" sz="1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74" y="2408069"/>
            <a:ext cx="5324251" cy="39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5151" y="2002036"/>
            <a:ext cx="4975979" cy="4225528"/>
          </a:xfrm>
          <a:prstGeom prst="rect">
            <a:avLst/>
          </a:prstGeom>
        </p:spPr>
      </p:pic>
      <p:sp>
        <p:nvSpPr>
          <p:cNvPr id="6" name="Text 2"/>
          <p:cNvSpPr/>
          <p:nvPr/>
        </p:nvSpPr>
        <p:spPr>
          <a:xfrm>
            <a:off x="6200894" y="723543"/>
            <a:ext cx="7715012" cy="1275874"/>
          </a:xfrm>
          <a:prstGeom prst="rect">
            <a:avLst/>
          </a:prstGeom>
          <a:noFill/>
          <a:ln/>
        </p:spPr>
        <p:txBody>
          <a:bodyPr wrap="square" rtlCol="0" anchor="t"/>
          <a:lstStyle/>
          <a:p>
            <a:pPr marL="0" indent="0">
              <a:lnSpc>
                <a:spcPts val="5023"/>
              </a:lnSpc>
              <a:buNone/>
            </a:pPr>
            <a:r>
              <a:rPr lang="en-US" sz="4019" b="1" dirty="0">
                <a:solidFill>
                  <a:srgbClr val="151617"/>
                </a:solidFill>
                <a:latin typeface="Montserrat" pitchFamily="34" charset="0"/>
                <a:ea typeface="Montserrat" pitchFamily="34" charset="-122"/>
                <a:cs typeface="Montserrat" pitchFamily="34" charset="-120"/>
              </a:rPr>
              <a:t>Dataset Preparation and Preprocessing</a:t>
            </a:r>
            <a:endParaRPr lang="en-US" sz="4019" dirty="0"/>
          </a:p>
        </p:txBody>
      </p:sp>
      <p:sp>
        <p:nvSpPr>
          <p:cNvPr id="7" name="Shape 3"/>
          <p:cNvSpPr/>
          <p:nvPr/>
        </p:nvSpPr>
        <p:spPr>
          <a:xfrm>
            <a:off x="6200894" y="2305526"/>
            <a:ext cx="3755469" cy="2498169"/>
          </a:xfrm>
          <a:prstGeom prst="roundRect">
            <a:avLst>
              <a:gd name="adj" fmla="val 366"/>
            </a:avLst>
          </a:prstGeom>
          <a:solidFill>
            <a:srgbClr val="F8ECE4"/>
          </a:solidFill>
          <a:ln w="7620">
            <a:solidFill>
              <a:srgbClr val="151617"/>
            </a:solidFill>
            <a:prstDash val="solid"/>
          </a:ln>
        </p:spPr>
      </p:sp>
      <p:sp>
        <p:nvSpPr>
          <p:cNvPr id="8" name="Text 4"/>
          <p:cNvSpPr/>
          <p:nvPr/>
        </p:nvSpPr>
        <p:spPr>
          <a:xfrm>
            <a:off x="6412587" y="2517219"/>
            <a:ext cx="2551748"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Data Collection</a:t>
            </a:r>
            <a:endParaRPr lang="en-US" sz="2009" dirty="0"/>
          </a:p>
        </p:txBody>
      </p:sp>
      <p:sp>
        <p:nvSpPr>
          <p:cNvPr id="9" name="Text 5"/>
          <p:cNvSpPr/>
          <p:nvPr/>
        </p:nvSpPr>
        <p:spPr>
          <a:xfrm>
            <a:off x="6412587" y="2958465"/>
            <a:ext cx="3332083" cy="1306830"/>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Acquire a comprehensive dataset of high-quality plant leaf images, covering a diverse range of healthy and diseased samples.</a:t>
            </a:r>
            <a:endParaRPr lang="en-US" sz="1607" dirty="0"/>
          </a:p>
        </p:txBody>
      </p:sp>
      <p:sp>
        <p:nvSpPr>
          <p:cNvPr id="10" name="Shape 6"/>
          <p:cNvSpPr/>
          <p:nvPr/>
        </p:nvSpPr>
        <p:spPr>
          <a:xfrm>
            <a:off x="10160437" y="2305526"/>
            <a:ext cx="3755469" cy="2498169"/>
          </a:xfrm>
          <a:prstGeom prst="roundRect">
            <a:avLst>
              <a:gd name="adj" fmla="val 366"/>
            </a:avLst>
          </a:prstGeom>
          <a:solidFill>
            <a:srgbClr val="F8ECE4"/>
          </a:solidFill>
          <a:ln w="7620">
            <a:solidFill>
              <a:srgbClr val="151617"/>
            </a:solidFill>
            <a:prstDash val="solid"/>
          </a:ln>
        </p:spPr>
      </p:sp>
      <p:sp>
        <p:nvSpPr>
          <p:cNvPr id="11" name="Text 7"/>
          <p:cNvSpPr/>
          <p:nvPr/>
        </p:nvSpPr>
        <p:spPr>
          <a:xfrm>
            <a:off x="10372130" y="2517219"/>
            <a:ext cx="2738795"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Data Augmentation</a:t>
            </a:r>
            <a:endParaRPr lang="en-US" sz="2009" dirty="0"/>
          </a:p>
        </p:txBody>
      </p:sp>
      <p:sp>
        <p:nvSpPr>
          <p:cNvPr id="12" name="Text 8"/>
          <p:cNvSpPr/>
          <p:nvPr/>
        </p:nvSpPr>
        <p:spPr>
          <a:xfrm>
            <a:off x="10372130" y="2958465"/>
            <a:ext cx="3332083" cy="1633538"/>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Apply techniques like rotation, flipping, and scaling to artificially expand the dataset and improve model generalization.</a:t>
            </a:r>
            <a:endParaRPr lang="en-US" sz="1607" dirty="0"/>
          </a:p>
        </p:txBody>
      </p:sp>
      <p:sp>
        <p:nvSpPr>
          <p:cNvPr id="13" name="Shape 9"/>
          <p:cNvSpPr/>
          <p:nvPr/>
        </p:nvSpPr>
        <p:spPr>
          <a:xfrm>
            <a:off x="6200894" y="5007769"/>
            <a:ext cx="3755469" cy="2498169"/>
          </a:xfrm>
          <a:prstGeom prst="roundRect">
            <a:avLst>
              <a:gd name="adj" fmla="val 366"/>
            </a:avLst>
          </a:prstGeom>
          <a:solidFill>
            <a:srgbClr val="F8ECE4"/>
          </a:solidFill>
          <a:ln w="7620">
            <a:solidFill>
              <a:srgbClr val="151617"/>
            </a:solidFill>
            <a:prstDash val="solid"/>
          </a:ln>
        </p:spPr>
      </p:sp>
      <p:sp>
        <p:nvSpPr>
          <p:cNvPr id="14" name="Text 10"/>
          <p:cNvSpPr/>
          <p:nvPr/>
        </p:nvSpPr>
        <p:spPr>
          <a:xfrm>
            <a:off x="6412587" y="5219462"/>
            <a:ext cx="2938224"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Image Preprocessing</a:t>
            </a:r>
            <a:endParaRPr lang="en-US" sz="2009" dirty="0"/>
          </a:p>
        </p:txBody>
      </p:sp>
      <p:sp>
        <p:nvSpPr>
          <p:cNvPr id="15" name="Text 11"/>
          <p:cNvSpPr/>
          <p:nvPr/>
        </p:nvSpPr>
        <p:spPr>
          <a:xfrm>
            <a:off x="6412587" y="5660708"/>
            <a:ext cx="3332083" cy="1306830"/>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Normalize the images, resize them to a consistent size, and convert them to a format suitable for CNN input.</a:t>
            </a:r>
            <a:endParaRPr lang="en-US" sz="1607" dirty="0"/>
          </a:p>
        </p:txBody>
      </p:sp>
      <p:sp>
        <p:nvSpPr>
          <p:cNvPr id="16" name="Shape 12"/>
          <p:cNvSpPr/>
          <p:nvPr/>
        </p:nvSpPr>
        <p:spPr>
          <a:xfrm>
            <a:off x="10160437" y="5007769"/>
            <a:ext cx="3755469" cy="2498169"/>
          </a:xfrm>
          <a:prstGeom prst="roundRect">
            <a:avLst>
              <a:gd name="adj" fmla="val 366"/>
            </a:avLst>
          </a:prstGeom>
          <a:solidFill>
            <a:srgbClr val="F8ECE4"/>
          </a:solidFill>
          <a:ln w="7620">
            <a:solidFill>
              <a:srgbClr val="151617"/>
            </a:solidFill>
            <a:prstDash val="solid"/>
          </a:ln>
        </p:spPr>
      </p:sp>
      <p:sp>
        <p:nvSpPr>
          <p:cNvPr id="17" name="Text 13"/>
          <p:cNvSpPr/>
          <p:nvPr/>
        </p:nvSpPr>
        <p:spPr>
          <a:xfrm>
            <a:off x="10372130" y="5219462"/>
            <a:ext cx="2598539" cy="318849"/>
          </a:xfrm>
          <a:prstGeom prst="rect">
            <a:avLst/>
          </a:prstGeom>
          <a:noFill/>
          <a:ln/>
        </p:spPr>
        <p:txBody>
          <a:bodyPr wrap="none" rtlCol="0" anchor="t"/>
          <a:lstStyle/>
          <a:p>
            <a:pPr marL="0" indent="0">
              <a:lnSpc>
                <a:spcPts val="2512"/>
              </a:lnSpc>
              <a:buNone/>
            </a:pPr>
            <a:r>
              <a:rPr lang="en-US" sz="2009" b="1" dirty="0">
                <a:solidFill>
                  <a:srgbClr val="151617"/>
                </a:solidFill>
                <a:latin typeface="Montserrat" pitchFamily="34" charset="0"/>
                <a:ea typeface="Montserrat" pitchFamily="34" charset="-122"/>
                <a:cs typeface="Montserrat" pitchFamily="34" charset="-120"/>
              </a:rPr>
              <a:t>Train-Val-Test Split</a:t>
            </a:r>
            <a:endParaRPr lang="en-US" sz="2009" dirty="0"/>
          </a:p>
        </p:txBody>
      </p:sp>
      <p:sp>
        <p:nvSpPr>
          <p:cNvPr id="18" name="Text 14"/>
          <p:cNvSpPr/>
          <p:nvPr/>
        </p:nvSpPr>
        <p:spPr>
          <a:xfrm>
            <a:off x="10372130" y="5660708"/>
            <a:ext cx="3332083" cy="1633538"/>
          </a:xfrm>
          <a:prstGeom prst="rect">
            <a:avLst/>
          </a:prstGeom>
          <a:noFill/>
          <a:ln/>
        </p:spPr>
        <p:txBody>
          <a:bodyPr wrap="square" rtlCol="0" anchor="t"/>
          <a:lstStyle/>
          <a:p>
            <a:pPr marL="0" indent="0">
              <a:lnSpc>
                <a:spcPts val="2572"/>
              </a:lnSpc>
              <a:buNone/>
            </a:pPr>
            <a:r>
              <a:rPr lang="en-US" sz="1607" dirty="0">
                <a:solidFill>
                  <a:srgbClr val="151617"/>
                </a:solidFill>
                <a:latin typeface="Inconsolata" pitchFamily="34" charset="0"/>
                <a:ea typeface="Inconsolata" pitchFamily="34" charset="-122"/>
                <a:cs typeface="Inconsolata" pitchFamily="34" charset="-120"/>
              </a:rPr>
              <a:t>Divide the dataset into training, validation, and testing sets to ensure proper model evaluation and prevent overfitting.</a:t>
            </a:r>
            <a:endParaRPr lang="en-US" sz="1607"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 2"/>
          <p:cNvSpPr/>
          <p:nvPr/>
        </p:nvSpPr>
        <p:spPr>
          <a:xfrm>
            <a:off x="6196727" y="1201460"/>
            <a:ext cx="6909792" cy="634246"/>
          </a:xfrm>
          <a:prstGeom prst="rect">
            <a:avLst/>
          </a:prstGeom>
          <a:noFill/>
          <a:ln/>
        </p:spPr>
        <p:txBody>
          <a:bodyPr wrap="none" rtlCol="0" anchor="t"/>
          <a:lstStyle/>
          <a:p>
            <a:pPr marL="0" indent="0">
              <a:lnSpc>
                <a:spcPts val="4994"/>
              </a:lnSpc>
              <a:buNone/>
            </a:pPr>
            <a:r>
              <a:rPr lang="en-US" sz="3995" b="1" dirty="0">
                <a:solidFill>
                  <a:srgbClr val="151617"/>
                </a:solidFill>
                <a:latin typeface="Montserrat" pitchFamily="34" charset="0"/>
                <a:ea typeface="Montserrat" pitchFamily="34" charset="-122"/>
                <a:cs typeface="Montserrat" pitchFamily="34" charset="-120"/>
              </a:rPr>
              <a:t>CNN Architecture Design</a:t>
            </a:r>
            <a:endParaRPr lang="en-US" sz="3995" dirty="0"/>
          </a:p>
        </p:txBody>
      </p:sp>
      <p:sp>
        <p:nvSpPr>
          <p:cNvPr id="7" name="Shape 3"/>
          <p:cNvSpPr/>
          <p:nvPr/>
        </p:nvSpPr>
        <p:spPr>
          <a:xfrm>
            <a:off x="6489621" y="2140029"/>
            <a:ext cx="22860" cy="4888111"/>
          </a:xfrm>
          <a:prstGeom prst="roundRect">
            <a:avLst>
              <a:gd name="adj" fmla="val 40000"/>
            </a:avLst>
          </a:prstGeom>
          <a:solidFill>
            <a:srgbClr val="000000">
              <a:alpha val="8000"/>
            </a:srgbClr>
          </a:solidFill>
          <a:ln/>
        </p:spPr>
      </p:sp>
      <p:sp>
        <p:nvSpPr>
          <p:cNvPr id="8" name="Shape 4"/>
          <p:cNvSpPr/>
          <p:nvPr/>
        </p:nvSpPr>
        <p:spPr>
          <a:xfrm>
            <a:off x="6706493" y="2585085"/>
            <a:ext cx="710327" cy="22860"/>
          </a:xfrm>
          <a:prstGeom prst="roundRect">
            <a:avLst>
              <a:gd name="adj" fmla="val 40000"/>
            </a:avLst>
          </a:prstGeom>
          <a:solidFill>
            <a:srgbClr val="151617"/>
          </a:solidFill>
          <a:ln/>
        </p:spPr>
      </p:sp>
      <p:sp>
        <p:nvSpPr>
          <p:cNvPr id="9" name="Shape 5"/>
          <p:cNvSpPr/>
          <p:nvPr/>
        </p:nvSpPr>
        <p:spPr>
          <a:xfrm>
            <a:off x="6272748" y="2368272"/>
            <a:ext cx="456605" cy="456605"/>
          </a:xfrm>
          <a:prstGeom prst="roundRect">
            <a:avLst>
              <a:gd name="adj" fmla="val 2003"/>
            </a:avLst>
          </a:prstGeom>
          <a:solidFill>
            <a:srgbClr val="F8ECE4"/>
          </a:solidFill>
          <a:ln w="7620">
            <a:solidFill>
              <a:srgbClr val="151617"/>
            </a:solidFill>
            <a:prstDash val="solid"/>
          </a:ln>
        </p:spPr>
      </p:sp>
      <p:sp>
        <p:nvSpPr>
          <p:cNvPr id="10" name="Text 6"/>
          <p:cNvSpPr/>
          <p:nvPr/>
        </p:nvSpPr>
        <p:spPr>
          <a:xfrm>
            <a:off x="6437412" y="2444353"/>
            <a:ext cx="127278"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1</a:t>
            </a:r>
            <a:endParaRPr lang="en-US" sz="2397" dirty="0"/>
          </a:p>
        </p:txBody>
      </p:sp>
      <p:sp>
        <p:nvSpPr>
          <p:cNvPr id="11" name="Text 7"/>
          <p:cNvSpPr/>
          <p:nvPr/>
        </p:nvSpPr>
        <p:spPr>
          <a:xfrm>
            <a:off x="7617262" y="2342912"/>
            <a:ext cx="2896195"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Convolutional Layers</a:t>
            </a:r>
            <a:endParaRPr lang="en-US" sz="1998" dirty="0"/>
          </a:p>
        </p:txBody>
      </p:sp>
      <p:sp>
        <p:nvSpPr>
          <p:cNvPr id="12" name="Text 8"/>
          <p:cNvSpPr/>
          <p:nvPr/>
        </p:nvSpPr>
        <p:spPr>
          <a:xfrm>
            <a:off x="7617262" y="2781657"/>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Extract low-level visual features like edges and textures, and higher-level features like disease patterns.</a:t>
            </a:r>
            <a:endParaRPr lang="en-US" sz="1598" dirty="0"/>
          </a:p>
        </p:txBody>
      </p:sp>
      <p:sp>
        <p:nvSpPr>
          <p:cNvPr id="13" name="Shape 9"/>
          <p:cNvSpPr/>
          <p:nvPr/>
        </p:nvSpPr>
        <p:spPr>
          <a:xfrm>
            <a:off x="6706493" y="4282083"/>
            <a:ext cx="710327" cy="22860"/>
          </a:xfrm>
          <a:prstGeom prst="roundRect">
            <a:avLst>
              <a:gd name="adj" fmla="val 40000"/>
            </a:avLst>
          </a:prstGeom>
          <a:solidFill>
            <a:srgbClr val="151617"/>
          </a:solidFill>
          <a:ln/>
        </p:spPr>
      </p:sp>
      <p:sp>
        <p:nvSpPr>
          <p:cNvPr id="14" name="Shape 10"/>
          <p:cNvSpPr/>
          <p:nvPr/>
        </p:nvSpPr>
        <p:spPr>
          <a:xfrm>
            <a:off x="6272748" y="4065270"/>
            <a:ext cx="456605" cy="456605"/>
          </a:xfrm>
          <a:prstGeom prst="roundRect">
            <a:avLst>
              <a:gd name="adj" fmla="val 2003"/>
            </a:avLst>
          </a:prstGeom>
          <a:solidFill>
            <a:srgbClr val="F8ECE4"/>
          </a:solidFill>
          <a:ln w="7620">
            <a:solidFill>
              <a:srgbClr val="151617"/>
            </a:solidFill>
            <a:prstDash val="solid"/>
          </a:ln>
        </p:spPr>
      </p:sp>
      <p:sp>
        <p:nvSpPr>
          <p:cNvPr id="15" name="Text 11"/>
          <p:cNvSpPr/>
          <p:nvPr/>
        </p:nvSpPr>
        <p:spPr>
          <a:xfrm>
            <a:off x="6408480" y="4141351"/>
            <a:ext cx="185142"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2</a:t>
            </a:r>
            <a:endParaRPr lang="en-US" sz="2397" dirty="0"/>
          </a:p>
        </p:txBody>
      </p:sp>
      <p:sp>
        <p:nvSpPr>
          <p:cNvPr id="16" name="Text 12"/>
          <p:cNvSpPr/>
          <p:nvPr/>
        </p:nvSpPr>
        <p:spPr>
          <a:xfrm>
            <a:off x="7617262" y="4039910"/>
            <a:ext cx="2536984"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Pooling Layers</a:t>
            </a:r>
            <a:endParaRPr lang="en-US" sz="1998" dirty="0"/>
          </a:p>
        </p:txBody>
      </p:sp>
      <p:sp>
        <p:nvSpPr>
          <p:cNvPr id="17" name="Text 13"/>
          <p:cNvSpPr/>
          <p:nvPr/>
        </p:nvSpPr>
        <p:spPr>
          <a:xfrm>
            <a:off x="7617262" y="4478655"/>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Reduce the spatial dimensions of feature maps, while preserving the most important information.</a:t>
            </a:r>
            <a:endParaRPr lang="en-US" sz="1598" dirty="0"/>
          </a:p>
        </p:txBody>
      </p:sp>
      <p:sp>
        <p:nvSpPr>
          <p:cNvPr id="18" name="Shape 14"/>
          <p:cNvSpPr/>
          <p:nvPr/>
        </p:nvSpPr>
        <p:spPr>
          <a:xfrm>
            <a:off x="6706493" y="5979081"/>
            <a:ext cx="710327" cy="22860"/>
          </a:xfrm>
          <a:prstGeom prst="roundRect">
            <a:avLst>
              <a:gd name="adj" fmla="val 40000"/>
            </a:avLst>
          </a:prstGeom>
          <a:solidFill>
            <a:srgbClr val="151617"/>
          </a:solidFill>
          <a:ln/>
        </p:spPr>
      </p:sp>
      <p:sp>
        <p:nvSpPr>
          <p:cNvPr id="19" name="Shape 15"/>
          <p:cNvSpPr/>
          <p:nvPr/>
        </p:nvSpPr>
        <p:spPr>
          <a:xfrm>
            <a:off x="6272748" y="5762268"/>
            <a:ext cx="456605" cy="456605"/>
          </a:xfrm>
          <a:prstGeom prst="roundRect">
            <a:avLst>
              <a:gd name="adj" fmla="val 2003"/>
            </a:avLst>
          </a:prstGeom>
          <a:solidFill>
            <a:srgbClr val="F8ECE4"/>
          </a:solidFill>
          <a:ln w="7620">
            <a:solidFill>
              <a:srgbClr val="151617"/>
            </a:solidFill>
            <a:prstDash val="solid"/>
          </a:ln>
        </p:spPr>
      </p:sp>
      <p:sp>
        <p:nvSpPr>
          <p:cNvPr id="20" name="Text 16"/>
          <p:cNvSpPr/>
          <p:nvPr/>
        </p:nvSpPr>
        <p:spPr>
          <a:xfrm>
            <a:off x="6407527" y="5838349"/>
            <a:ext cx="186928" cy="304443"/>
          </a:xfrm>
          <a:prstGeom prst="rect">
            <a:avLst/>
          </a:prstGeom>
          <a:noFill/>
          <a:ln/>
        </p:spPr>
        <p:txBody>
          <a:bodyPr wrap="none" rtlCol="0" anchor="t"/>
          <a:lstStyle/>
          <a:p>
            <a:pPr marL="0" indent="0" algn="ctr">
              <a:lnSpc>
                <a:spcPts val="2397"/>
              </a:lnSpc>
              <a:buNone/>
            </a:pPr>
            <a:r>
              <a:rPr lang="en-US" sz="2397" b="1" dirty="0">
                <a:solidFill>
                  <a:srgbClr val="151617"/>
                </a:solidFill>
                <a:latin typeface="Montserrat" pitchFamily="34" charset="0"/>
                <a:ea typeface="Montserrat" pitchFamily="34" charset="-122"/>
                <a:cs typeface="Montserrat" pitchFamily="34" charset="-120"/>
              </a:rPr>
              <a:t>3</a:t>
            </a:r>
            <a:endParaRPr lang="en-US" sz="2397" dirty="0"/>
          </a:p>
        </p:txBody>
      </p:sp>
      <p:sp>
        <p:nvSpPr>
          <p:cNvPr id="21" name="Text 17"/>
          <p:cNvSpPr/>
          <p:nvPr/>
        </p:nvSpPr>
        <p:spPr>
          <a:xfrm>
            <a:off x="7617262" y="5736908"/>
            <a:ext cx="2536984" cy="317063"/>
          </a:xfrm>
          <a:prstGeom prst="rect">
            <a:avLst/>
          </a:prstGeom>
          <a:noFill/>
          <a:ln/>
        </p:spPr>
        <p:txBody>
          <a:bodyPr wrap="none" rtlCol="0" anchor="t"/>
          <a:lstStyle/>
          <a:p>
            <a:pPr marL="0" indent="0" algn="l">
              <a:lnSpc>
                <a:spcPts val="2497"/>
              </a:lnSpc>
              <a:buNone/>
            </a:pPr>
            <a:r>
              <a:rPr lang="en-US" sz="1998" b="1" dirty="0">
                <a:solidFill>
                  <a:srgbClr val="151617"/>
                </a:solidFill>
                <a:latin typeface="Montserrat" pitchFamily="34" charset="0"/>
                <a:ea typeface="Montserrat" pitchFamily="34" charset="-122"/>
                <a:cs typeface="Montserrat" pitchFamily="34" charset="-120"/>
              </a:rPr>
              <a:t>Dense Layers</a:t>
            </a:r>
            <a:endParaRPr lang="en-US" sz="1998" dirty="0"/>
          </a:p>
        </p:txBody>
      </p:sp>
      <p:sp>
        <p:nvSpPr>
          <p:cNvPr id="22" name="Text 18"/>
          <p:cNvSpPr/>
          <p:nvPr/>
        </p:nvSpPr>
        <p:spPr>
          <a:xfrm>
            <a:off x="7617262" y="6175653"/>
            <a:ext cx="6302812" cy="649605"/>
          </a:xfrm>
          <a:prstGeom prst="rect">
            <a:avLst/>
          </a:prstGeom>
          <a:noFill/>
          <a:ln/>
        </p:spPr>
        <p:txBody>
          <a:bodyPr wrap="square" rtlCol="0" anchor="t"/>
          <a:lstStyle/>
          <a:p>
            <a:pPr marL="0" indent="0" algn="l">
              <a:lnSpc>
                <a:spcPts val="2557"/>
              </a:lnSpc>
              <a:buNone/>
            </a:pPr>
            <a:r>
              <a:rPr lang="en-US" sz="1598" dirty="0">
                <a:solidFill>
                  <a:srgbClr val="151617"/>
                </a:solidFill>
                <a:latin typeface="Inconsolata" pitchFamily="34" charset="0"/>
                <a:ea typeface="Inconsolata" pitchFamily="34" charset="-122"/>
                <a:cs typeface="Inconsolata" pitchFamily="34" charset="-120"/>
              </a:rPr>
              <a:t>Perform the final classification task, mapping the learned features to the desired plant disease labels.</a:t>
            </a:r>
            <a:endParaRPr lang="en-US" sz="1598" dirty="0"/>
          </a:p>
        </p:txBody>
      </p:sp>
      <p:pic>
        <p:nvPicPr>
          <p:cNvPr id="2050" name="Picture 2" descr="C:\Users\Win-10\Downloads\CNN_mod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447" y="1016358"/>
            <a:ext cx="1671131" cy="619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8739739" y="13981"/>
            <a:ext cx="5486400" cy="8229600"/>
          </a:xfrm>
          <a:prstGeom prst="rect">
            <a:avLst/>
          </a:prstGeom>
        </p:spPr>
      </p:pic>
      <p:sp>
        <p:nvSpPr>
          <p:cNvPr id="6" name="Text 2"/>
          <p:cNvSpPr/>
          <p:nvPr/>
        </p:nvSpPr>
        <p:spPr>
          <a:xfrm>
            <a:off x="686395" y="852249"/>
            <a:ext cx="7771209" cy="1225629"/>
          </a:xfrm>
          <a:prstGeom prst="rect">
            <a:avLst/>
          </a:prstGeom>
          <a:noFill/>
          <a:ln/>
        </p:spPr>
        <p:txBody>
          <a:bodyPr wrap="square" rtlCol="0" anchor="t"/>
          <a:lstStyle/>
          <a:p>
            <a:pPr marL="0" indent="0">
              <a:lnSpc>
                <a:spcPts val="4826"/>
              </a:lnSpc>
              <a:buNone/>
            </a:pPr>
            <a:r>
              <a:rPr lang="en-US" sz="3861" b="1" dirty="0">
                <a:solidFill>
                  <a:srgbClr val="151617"/>
                </a:solidFill>
                <a:latin typeface="Montserrat" pitchFamily="34" charset="0"/>
                <a:ea typeface="Montserrat" pitchFamily="34" charset="-122"/>
                <a:cs typeface="Montserrat" pitchFamily="34" charset="-120"/>
              </a:rPr>
              <a:t>Training and Validation of the CNN Model</a:t>
            </a:r>
            <a:endParaRPr lang="en-US" sz="3861" dirty="0"/>
          </a:p>
        </p:txBody>
      </p:sp>
      <p:pic>
        <p:nvPicPr>
          <p:cNvPr id="7" name="Image 2" descr="preencoded.png"/>
          <p:cNvPicPr>
            <a:picLocks noChangeAspect="1"/>
          </p:cNvPicPr>
          <p:nvPr/>
        </p:nvPicPr>
        <p:blipFill>
          <a:blip r:embed="rId4"/>
          <a:stretch>
            <a:fillRect/>
          </a:stretch>
        </p:blipFill>
        <p:spPr>
          <a:xfrm>
            <a:off x="686395" y="2372082"/>
            <a:ext cx="490299" cy="490299"/>
          </a:xfrm>
          <a:prstGeom prst="rect">
            <a:avLst/>
          </a:prstGeom>
        </p:spPr>
      </p:pic>
      <p:sp>
        <p:nvSpPr>
          <p:cNvPr id="8" name="Text 3"/>
          <p:cNvSpPr/>
          <p:nvPr/>
        </p:nvSpPr>
        <p:spPr>
          <a:xfrm>
            <a:off x="686395" y="3058478"/>
            <a:ext cx="2451616"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Loss Minimization</a:t>
            </a:r>
            <a:endParaRPr lang="en-US" sz="1930" dirty="0"/>
          </a:p>
        </p:txBody>
      </p:sp>
      <p:sp>
        <p:nvSpPr>
          <p:cNvPr id="9" name="Text 4"/>
          <p:cNvSpPr/>
          <p:nvPr/>
        </p:nvSpPr>
        <p:spPr>
          <a:xfrm>
            <a:off x="686395" y="3482459"/>
            <a:ext cx="373844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Train the CNN model to minimize the loss between the predicted and true disease labels.</a:t>
            </a:r>
            <a:endParaRPr lang="en-US" sz="1544" dirty="0"/>
          </a:p>
        </p:txBody>
      </p:sp>
      <p:pic>
        <p:nvPicPr>
          <p:cNvPr id="10" name="Image 3" descr="preencoded.png"/>
          <p:cNvPicPr>
            <a:picLocks noChangeAspect="1"/>
          </p:cNvPicPr>
          <p:nvPr/>
        </p:nvPicPr>
        <p:blipFill>
          <a:blip r:embed="rId5"/>
          <a:stretch>
            <a:fillRect/>
          </a:stretch>
        </p:blipFill>
        <p:spPr>
          <a:xfrm>
            <a:off x="4719042" y="2372082"/>
            <a:ext cx="490299" cy="490299"/>
          </a:xfrm>
          <a:prstGeom prst="rect">
            <a:avLst/>
          </a:prstGeom>
        </p:spPr>
      </p:pic>
      <p:sp>
        <p:nvSpPr>
          <p:cNvPr id="11" name="Text 5"/>
          <p:cNvSpPr/>
          <p:nvPr/>
        </p:nvSpPr>
        <p:spPr>
          <a:xfrm>
            <a:off x="4719042" y="3058478"/>
            <a:ext cx="3099911"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Accuracy Maximization</a:t>
            </a:r>
            <a:endParaRPr lang="en-US" sz="1930" dirty="0"/>
          </a:p>
        </p:txBody>
      </p:sp>
      <p:sp>
        <p:nvSpPr>
          <p:cNvPr id="12" name="Text 6"/>
          <p:cNvSpPr/>
          <p:nvPr/>
        </p:nvSpPr>
        <p:spPr>
          <a:xfrm>
            <a:off x="4719042" y="3482459"/>
            <a:ext cx="3738563" cy="125491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Monitor the model's performance on the validation set and fine-tune the hyperparameters to achieve the highest possible accuracy.</a:t>
            </a:r>
            <a:endParaRPr lang="en-US" sz="1544" dirty="0"/>
          </a:p>
        </p:txBody>
      </p:sp>
      <p:pic>
        <p:nvPicPr>
          <p:cNvPr id="13" name="Image 4" descr="preencoded.png"/>
          <p:cNvPicPr>
            <a:picLocks noChangeAspect="1"/>
          </p:cNvPicPr>
          <p:nvPr/>
        </p:nvPicPr>
        <p:blipFill>
          <a:blip r:embed="rId6"/>
          <a:stretch>
            <a:fillRect/>
          </a:stretch>
        </p:blipFill>
        <p:spPr>
          <a:xfrm>
            <a:off x="686395" y="5325785"/>
            <a:ext cx="490299" cy="490299"/>
          </a:xfrm>
          <a:prstGeom prst="rect">
            <a:avLst/>
          </a:prstGeom>
        </p:spPr>
      </p:pic>
      <p:sp>
        <p:nvSpPr>
          <p:cNvPr id="14" name="Text 7"/>
          <p:cNvSpPr/>
          <p:nvPr/>
        </p:nvSpPr>
        <p:spPr>
          <a:xfrm>
            <a:off x="686395" y="6012180"/>
            <a:ext cx="2598063"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Prevent Overfitting</a:t>
            </a:r>
            <a:endParaRPr lang="en-US" sz="1930" dirty="0"/>
          </a:p>
        </p:txBody>
      </p:sp>
      <p:sp>
        <p:nvSpPr>
          <p:cNvPr id="15" name="Text 8"/>
          <p:cNvSpPr/>
          <p:nvPr/>
        </p:nvSpPr>
        <p:spPr>
          <a:xfrm>
            <a:off x="686395" y="6436162"/>
            <a:ext cx="373844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Employ techniques like dropout and early stopping to ensure the model generalizes well to unseen data.</a:t>
            </a:r>
            <a:endParaRPr lang="en-US" sz="1544" dirty="0"/>
          </a:p>
        </p:txBody>
      </p:sp>
      <p:pic>
        <p:nvPicPr>
          <p:cNvPr id="16" name="Image 5" descr="preencoded.png"/>
          <p:cNvPicPr>
            <a:picLocks noChangeAspect="1"/>
          </p:cNvPicPr>
          <p:nvPr/>
        </p:nvPicPr>
        <p:blipFill>
          <a:blip r:embed="rId7"/>
          <a:stretch>
            <a:fillRect/>
          </a:stretch>
        </p:blipFill>
        <p:spPr>
          <a:xfrm>
            <a:off x="4719042" y="5325785"/>
            <a:ext cx="490299" cy="490299"/>
          </a:xfrm>
          <a:prstGeom prst="rect">
            <a:avLst/>
          </a:prstGeom>
        </p:spPr>
      </p:pic>
      <p:sp>
        <p:nvSpPr>
          <p:cNvPr id="17" name="Text 9"/>
          <p:cNvSpPr/>
          <p:nvPr/>
        </p:nvSpPr>
        <p:spPr>
          <a:xfrm>
            <a:off x="4719042" y="6012180"/>
            <a:ext cx="2451616" cy="306348"/>
          </a:xfrm>
          <a:prstGeom prst="rect">
            <a:avLst/>
          </a:prstGeom>
          <a:noFill/>
          <a:ln/>
        </p:spPr>
        <p:txBody>
          <a:bodyPr wrap="none" rtlCol="0" anchor="t"/>
          <a:lstStyle/>
          <a:p>
            <a:pPr marL="0" indent="0" algn="l">
              <a:lnSpc>
                <a:spcPts val="2413"/>
              </a:lnSpc>
              <a:buNone/>
            </a:pPr>
            <a:r>
              <a:rPr lang="en-US" sz="1930" b="1" dirty="0">
                <a:solidFill>
                  <a:srgbClr val="151617"/>
                </a:solidFill>
                <a:latin typeface="Montserrat" pitchFamily="34" charset="0"/>
                <a:ea typeface="Montserrat" pitchFamily="34" charset="-122"/>
                <a:cs typeface="Montserrat" pitchFamily="34" charset="-120"/>
              </a:rPr>
              <a:t>Model Evaluation</a:t>
            </a:r>
            <a:endParaRPr lang="en-US" sz="1930" dirty="0"/>
          </a:p>
        </p:txBody>
      </p:sp>
      <p:sp>
        <p:nvSpPr>
          <p:cNvPr id="18" name="Text 10"/>
          <p:cNvSpPr/>
          <p:nvPr/>
        </p:nvSpPr>
        <p:spPr>
          <a:xfrm>
            <a:off x="4719042" y="6436162"/>
            <a:ext cx="3738563" cy="941189"/>
          </a:xfrm>
          <a:prstGeom prst="rect">
            <a:avLst/>
          </a:prstGeom>
          <a:noFill/>
          <a:ln/>
        </p:spPr>
        <p:txBody>
          <a:bodyPr wrap="square" rtlCol="0" anchor="t"/>
          <a:lstStyle/>
          <a:p>
            <a:pPr marL="0" indent="0" algn="l">
              <a:lnSpc>
                <a:spcPts val="2471"/>
              </a:lnSpc>
              <a:buNone/>
            </a:pPr>
            <a:r>
              <a:rPr lang="en-US" sz="1544" dirty="0">
                <a:solidFill>
                  <a:srgbClr val="151617"/>
                </a:solidFill>
                <a:latin typeface="Inconsolata" pitchFamily="34" charset="0"/>
                <a:ea typeface="Inconsolata" pitchFamily="34" charset="-122"/>
                <a:cs typeface="Inconsolata" pitchFamily="34" charset="-120"/>
              </a:rPr>
              <a:t>Assess the final model's performance on the held-out test set to estimate its real-world effectiveness.</a:t>
            </a:r>
            <a:endParaRPr lang="en-US" sz="1544" dirty="0"/>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4610" y="3086100"/>
            <a:ext cx="6015789"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2"/>
          <p:cNvSpPr/>
          <p:nvPr/>
        </p:nvSpPr>
        <p:spPr>
          <a:xfrm>
            <a:off x="690324" y="888921"/>
            <a:ext cx="7763351" cy="1232773"/>
          </a:xfrm>
          <a:prstGeom prst="rect">
            <a:avLst/>
          </a:prstGeom>
          <a:noFill/>
          <a:ln/>
        </p:spPr>
        <p:txBody>
          <a:bodyPr wrap="square" rtlCol="0" anchor="t"/>
          <a:lstStyle/>
          <a:p>
            <a:pPr marL="0" indent="0">
              <a:lnSpc>
                <a:spcPts val="4853"/>
              </a:lnSpc>
              <a:buNone/>
            </a:pPr>
            <a:r>
              <a:rPr lang="en-US" sz="3883" b="1" dirty="0">
                <a:solidFill>
                  <a:srgbClr val="151617"/>
                </a:solidFill>
                <a:latin typeface="Montserrat" pitchFamily="34" charset="0"/>
                <a:ea typeface="Montserrat" pitchFamily="34" charset="-122"/>
                <a:cs typeface="Montserrat" pitchFamily="34" charset="-120"/>
              </a:rPr>
              <a:t>Deployment and Real-World Application</a:t>
            </a:r>
            <a:endParaRPr lang="en-US" sz="3883" dirty="0"/>
          </a:p>
        </p:txBody>
      </p:sp>
      <p:pic>
        <p:nvPicPr>
          <p:cNvPr id="7" name="Image 2" descr="preencoded.png"/>
          <p:cNvPicPr>
            <a:picLocks noChangeAspect="1"/>
          </p:cNvPicPr>
          <p:nvPr/>
        </p:nvPicPr>
        <p:blipFill>
          <a:blip r:embed="rId4"/>
          <a:stretch>
            <a:fillRect/>
          </a:stretch>
        </p:blipFill>
        <p:spPr>
          <a:xfrm>
            <a:off x="690324" y="2417445"/>
            <a:ext cx="986195" cy="1577816"/>
          </a:xfrm>
          <a:prstGeom prst="rect">
            <a:avLst/>
          </a:prstGeom>
        </p:spPr>
      </p:pic>
      <p:sp>
        <p:nvSpPr>
          <p:cNvPr id="8" name="Text 3"/>
          <p:cNvSpPr/>
          <p:nvPr/>
        </p:nvSpPr>
        <p:spPr>
          <a:xfrm>
            <a:off x="1972270" y="2614613"/>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Mobile App</a:t>
            </a:r>
            <a:endParaRPr lang="en-US" sz="1941" dirty="0"/>
          </a:p>
        </p:txBody>
      </p:sp>
      <p:sp>
        <p:nvSpPr>
          <p:cNvPr id="9" name="Text 4"/>
          <p:cNvSpPr/>
          <p:nvPr/>
        </p:nvSpPr>
        <p:spPr>
          <a:xfrm>
            <a:off x="1972270" y="3040975"/>
            <a:ext cx="6481405" cy="631269"/>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Develop a user-friendly mobile application that can capture plant leaf images and provide disease diagnosis in real-time.</a:t>
            </a:r>
            <a:endParaRPr lang="en-US" sz="1553" dirty="0"/>
          </a:p>
        </p:txBody>
      </p:sp>
      <p:pic>
        <p:nvPicPr>
          <p:cNvPr id="10" name="Image 3" descr="preencoded.png"/>
          <p:cNvPicPr>
            <a:picLocks noChangeAspect="1"/>
          </p:cNvPicPr>
          <p:nvPr/>
        </p:nvPicPr>
        <p:blipFill>
          <a:blip r:embed="rId5"/>
          <a:stretch>
            <a:fillRect/>
          </a:stretch>
        </p:blipFill>
        <p:spPr>
          <a:xfrm>
            <a:off x="690324" y="3995261"/>
            <a:ext cx="986195" cy="1577816"/>
          </a:xfrm>
          <a:prstGeom prst="rect">
            <a:avLst/>
          </a:prstGeom>
        </p:spPr>
      </p:pic>
      <p:sp>
        <p:nvSpPr>
          <p:cNvPr id="11" name="Text 5"/>
          <p:cNvSpPr/>
          <p:nvPr/>
        </p:nvSpPr>
        <p:spPr>
          <a:xfrm>
            <a:off x="1972270" y="4192429"/>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Edge Deployment</a:t>
            </a:r>
            <a:endParaRPr lang="en-US" sz="1941" dirty="0"/>
          </a:p>
        </p:txBody>
      </p:sp>
      <p:sp>
        <p:nvSpPr>
          <p:cNvPr id="12" name="Text 6"/>
          <p:cNvSpPr/>
          <p:nvPr/>
        </p:nvSpPr>
        <p:spPr>
          <a:xfrm>
            <a:off x="1972270" y="4618792"/>
            <a:ext cx="6481405" cy="631269"/>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Deploy the CNN model on edge devices, such as IoT sensors, to enable distributed and scalable plant disease monitoring.</a:t>
            </a:r>
            <a:endParaRPr lang="en-US" sz="1553" dirty="0"/>
          </a:p>
        </p:txBody>
      </p:sp>
      <p:pic>
        <p:nvPicPr>
          <p:cNvPr id="13" name="Image 4" descr="preencoded.png"/>
          <p:cNvPicPr>
            <a:picLocks noChangeAspect="1"/>
          </p:cNvPicPr>
          <p:nvPr/>
        </p:nvPicPr>
        <p:blipFill>
          <a:blip r:embed="rId6"/>
          <a:stretch>
            <a:fillRect/>
          </a:stretch>
        </p:blipFill>
        <p:spPr>
          <a:xfrm>
            <a:off x="690324" y="5573078"/>
            <a:ext cx="986195" cy="1767602"/>
          </a:xfrm>
          <a:prstGeom prst="rect">
            <a:avLst/>
          </a:prstGeom>
        </p:spPr>
      </p:pic>
      <p:sp>
        <p:nvSpPr>
          <p:cNvPr id="14" name="Text 7"/>
          <p:cNvSpPr/>
          <p:nvPr/>
        </p:nvSpPr>
        <p:spPr>
          <a:xfrm>
            <a:off x="1972270" y="5770245"/>
            <a:ext cx="2465427" cy="308134"/>
          </a:xfrm>
          <a:prstGeom prst="rect">
            <a:avLst/>
          </a:prstGeom>
          <a:noFill/>
          <a:ln/>
        </p:spPr>
        <p:txBody>
          <a:bodyPr wrap="none" rtlCol="0" anchor="t"/>
          <a:lstStyle/>
          <a:p>
            <a:pPr marL="0" indent="0" algn="l">
              <a:lnSpc>
                <a:spcPts val="2427"/>
              </a:lnSpc>
              <a:buNone/>
            </a:pPr>
            <a:r>
              <a:rPr lang="en-US" sz="1941" b="1" dirty="0">
                <a:solidFill>
                  <a:srgbClr val="151617"/>
                </a:solidFill>
                <a:latin typeface="Montserrat" pitchFamily="34" charset="0"/>
                <a:ea typeface="Montserrat" pitchFamily="34" charset="-122"/>
                <a:cs typeface="Montserrat" pitchFamily="34" charset="-120"/>
              </a:rPr>
              <a:t>Integration</a:t>
            </a:r>
            <a:endParaRPr lang="en-US" sz="1941" dirty="0"/>
          </a:p>
        </p:txBody>
      </p:sp>
      <p:sp>
        <p:nvSpPr>
          <p:cNvPr id="15" name="Text 8"/>
          <p:cNvSpPr/>
          <p:nvPr/>
        </p:nvSpPr>
        <p:spPr>
          <a:xfrm>
            <a:off x="1972270" y="6196608"/>
            <a:ext cx="6481405" cy="946904"/>
          </a:xfrm>
          <a:prstGeom prst="rect">
            <a:avLst/>
          </a:prstGeom>
          <a:noFill/>
          <a:ln/>
        </p:spPr>
        <p:txBody>
          <a:bodyPr wrap="square" rtlCol="0" anchor="t"/>
          <a:lstStyle/>
          <a:p>
            <a:pPr marL="0" indent="0" algn="l">
              <a:lnSpc>
                <a:spcPts val="2485"/>
              </a:lnSpc>
              <a:buNone/>
            </a:pPr>
            <a:r>
              <a:rPr lang="en-US" sz="1553" dirty="0">
                <a:solidFill>
                  <a:srgbClr val="151617"/>
                </a:solidFill>
                <a:latin typeface="Inconsolata" pitchFamily="34" charset="0"/>
                <a:ea typeface="Inconsolata" pitchFamily="34" charset="-122"/>
                <a:cs typeface="Inconsolata" pitchFamily="34" charset="-120"/>
              </a:rPr>
              <a:t>Integrate the plant disease detection system with agricultural management platforms to provide comprehensive insights and recommendations to farmers.</a:t>
            </a:r>
            <a:endParaRPr lang="en-US" sz="1553" dirty="0"/>
          </a:p>
        </p:txBody>
      </p:sp>
      <p:pic>
        <p:nvPicPr>
          <p:cNvPr id="4098" name="Picture 2" descr="A robust deep learning approach for tomato plant leaf disease localization  and classification | Scientific Repor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824" y="2768680"/>
            <a:ext cx="5509576" cy="2742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309880" y="-55880"/>
            <a:ext cx="14630400" cy="8229600"/>
          </a:xfrm>
          <a:prstGeom prst="rect">
            <a:avLst/>
          </a:prstGeom>
          <a:solidFill>
            <a:srgbClr val="F8ECE4"/>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293106" y="2830971"/>
            <a:ext cx="5027414" cy="2559844"/>
          </a:xfrm>
          <a:prstGeom prst="rect">
            <a:avLst/>
          </a:prstGeom>
        </p:spPr>
      </p:pic>
      <p:sp>
        <p:nvSpPr>
          <p:cNvPr id="6" name="Text 2"/>
          <p:cNvSpPr/>
          <p:nvPr/>
        </p:nvSpPr>
        <p:spPr>
          <a:xfrm>
            <a:off x="642699" y="1239083"/>
            <a:ext cx="7858601" cy="1147763"/>
          </a:xfrm>
          <a:prstGeom prst="rect">
            <a:avLst/>
          </a:prstGeom>
          <a:noFill/>
          <a:ln/>
        </p:spPr>
        <p:txBody>
          <a:bodyPr wrap="square" rtlCol="0" anchor="t"/>
          <a:lstStyle/>
          <a:p>
            <a:pPr marL="0" indent="0">
              <a:lnSpc>
                <a:spcPts val="4519"/>
              </a:lnSpc>
              <a:buNone/>
            </a:pPr>
            <a:r>
              <a:rPr lang="en-US" sz="3615" b="1" dirty="0">
                <a:solidFill>
                  <a:srgbClr val="151617"/>
                </a:solidFill>
                <a:latin typeface="Montserrat" pitchFamily="34" charset="0"/>
                <a:ea typeface="Montserrat" pitchFamily="34" charset="-122"/>
                <a:cs typeface="Montserrat" pitchFamily="34" charset="-120"/>
              </a:rPr>
              <a:t>Conclusion and Future Directions</a:t>
            </a:r>
            <a:endParaRPr lang="en-US" sz="3615" dirty="0"/>
          </a:p>
        </p:txBody>
      </p:sp>
      <p:sp>
        <p:nvSpPr>
          <p:cNvPr id="7" name="Shape 3"/>
          <p:cNvSpPr/>
          <p:nvPr/>
        </p:nvSpPr>
        <p:spPr>
          <a:xfrm>
            <a:off x="642699" y="2868811"/>
            <a:ext cx="413147" cy="413147"/>
          </a:xfrm>
          <a:prstGeom prst="roundRect">
            <a:avLst>
              <a:gd name="adj" fmla="val 2213"/>
            </a:avLst>
          </a:prstGeom>
          <a:solidFill>
            <a:srgbClr val="F8ECE4"/>
          </a:solidFill>
          <a:ln w="7620">
            <a:solidFill>
              <a:srgbClr val="151617"/>
            </a:solidFill>
            <a:prstDash val="solid"/>
          </a:ln>
        </p:spPr>
      </p:sp>
      <p:sp>
        <p:nvSpPr>
          <p:cNvPr id="8" name="Text 4"/>
          <p:cNvSpPr/>
          <p:nvPr/>
        </p:nvSpPr>
        <p:spPr>
          <a:xfrm>
            <a:off x="791647" y="2937629"/>
            <a:ext cx="115133"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1</a:t>
            </a:r>
            <a:endParaRPr lang="en-US" sz="2169" dirty="0"/>
          </a:p>
        </p:txBody>
      </p:sp>
      <p:sp>
        <p:nvSpPr>
          <p:cNvPr id="9" name="Text 5"/>
          <p:cNvSpPr/>
          <p:nvPr/>
        </p:nvSpPr>
        <p:spPr>
          <a:xfrm>
            <a:off x="1239441" y="2868811"/>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Recap</a:t>
            </a:r>
            <a:endParaRPr lang="en-US" sz="1807" dirty="0"/>
          </a:p>
        </p:txBody>
      </p:sp>
      <p:sp>
        <p:nvSpPr>
          <p:cNvPr id="10" name="Text 6"/>
          <p:cNvSpPr/>
          <p:nvPr/>
        </p:nvSpPr>
        <p:spPr>
          <a:xfrm>
            <a:off x="1239441" y="3265884"/>
            <a:ext cx="3240762" cy="1174909"/>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In this presentation, we have explored the benefits of using Convolutional Neural Networks for automated plant disease detection.</a:t>
            </a:r>
            <a:endParaRPr lang="en-US" sz="1446" dirty="0"/>
          </a:p>
        </p:txBody>
      </p:sp>
      <p:sp>
        <p:nvSpPr>
          <p:cNvPr id="11" name="Shape 7"/>
          <p:cNvSpPr/>
          <p:nvPr/>
        </p:nvSpPr>
        <p:spPr>
          <a:xfrm>
            <a:off x="4663797" y="2868811"/>
            <a:ext cx="413147" cy="413147"/>
          </a:xfrm>
          <a:prstGeom prst="roundRect">
            <a:avLst>
              <a:gd name="adj" fmla="val 2213"/>
            </a:avLst>
          </a:prstGeom>
          <a:solidFill>
            <a:srgbClr val="F8ECE4"/>
          </a:solidFill>
          <a:ln w="7620">
            <a:solidFill>
              <a:srgbClr val="151617"/>
            </a:solidFill>
            <a:prstDash val="solid"/>
          </a:ln>
        </p:spPr>
      </p:sp>
      <p:sp>
        <p:nvSpPr>
          <p:cNvPr id="12" name="Text 8"/>
          <p:cNvSpPr/>
          <p:nvPr/>
        </p:nvSpPr>
        <p:spPr>
          <a:xfrm>
            <a:off x="4786670" y="2937629"/>
            <a:ext cx="167402"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2</a:t>
            </a:r>
            <a:endParaRPr lang="en-US" sz="2169" dirty="0"/>
          </a:p>
        </p:txBody>
      </p:sp>
      <p:sp>
        <p:nvSpPr>
          <p:cNvPr id="13" name="Text 9"/>
          <p:cNvSpPr/>
          <p:nvPr/>
        </p:nvSpPr>
        <p:spPr>
          <a:xfrm>
            <a:off x="5260538" y="2868811"/>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Future Outlook</a:t>
            </a:r>
            <a:endParaRPr lang="en-US" sz="1807" dirty="0"/>
          </a:p>
        </p:txBody>
      </p:sp>
      <p:sp>
        <p:nvSpPr>
          <p:cNvPr id="14" name="Text 10"/>
          <p:cNvSpPr/>
          <p:nvPr/>
        </p:nvSpPr>
        <p:spPr>
          <a:xfrm>
            <a:off x="5260538" y="3265884"/>
            <a:ext cx="3240762" cy="1468636"/>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Continued advancements in deep learning and computer vision will likely lead to even more accurate and versatile plant disease detection models.</a:t>
            </a:r>
            <a:endParaRPr lang="en-US" sz="1446" dirty="0"/>
          </a:p>
        </p:txBody>
      </p:sp>
      <p:sp>
        <p:nvSpPr>
          <p:cNvPr id="15" name="Shape 11"/>
          <p:cNvSpPr/>
          <p:nvPr/>
        </p:nvSpPr>
        <p:spPr>
          <a:xfrm>
            <a:off x="642699" y="5124688"/>
            <a:ext cx="413147" cy="413147"/>
          </a:xfrm>
          <a:prstGeom prst="roundRect">
            <a:avLst>
              <a:gd name="adj" fmla="val 2213"/>
            </a:avLst>
          </a:prstGeom>
          <a:solidFill>
            <a:srgbClr val="F8ECE4"/>
          </a:solidFill>
          <a:ln w="7620">
            <a:solidFill>
              <a:srgbClr val="151617"/>
            </a:solidFill>
            <a:prstDash val="solid"/>
          </a:ln>
        </p:spPr>
      </p:sp>
      <p:sp>
        <p:nvSpPr>
          <p:cNvPr id="16" name="Text 12"/>
          <p:cNvSpPr/>
          <p:nvPr/>
        </p:nvSpPr>
        <p:spPr>
          <a:xfrm>
            <a:off x="764738" y="5193506"/>
            <a:ext cx="169069"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3</a:t>
            </a:r>
            <a:endParaRPr lang="en-US" sz="2169" dirty="0"/>
          </a:p>
        </p:txBody>
      </p:sp>
      <p:sp>
        <p:nvSpPr>
          <p:cNvPr id="17" name="Text 13"/>
          <p:cNvSpPr/>
          <p:nvPr/>
        </p:nvSpPr>
        <p:spPr>
          <a:xfrm>
            <a:off x="1239441" y="5124688"/>
            <a:ext cx="2295406"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Collaboration</a:t>
            </a:r>
            <a:endParaRPr lang="en-US" sz="1807" dirty="0"/>
          </a:p>
        </p:txBody>
      </p:sp>
      <p:sp>
        <p:nvSpPr>
          <p:cNvPr id="18" name="Text 14"/>
          <p:cNvSpPr/>
          <p:nvPr/>
        </p:nvSpPr>
        <p:spPr>
          <a:xfrm>
            <a:off x="1239441" y="5521762"/>
            <a:ext cx="3240762" cy="1468636"/>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Interdisciplinary collaboration between computer scientists, agronomists, and plant biologists will be crucial for developing practical, end-to-end solutions.</a:t>
            </a:r>
            <a:endParaRPr lang="en-US" sz="1446" dirty="0"/>
          </a:p>
        </p:txBody>
      </p:sp>
      <p:sp>
        <p:nvSpPr>
          <p:cNvPr id="19" name="Shape 15"/>
          <p:cNvSpPr/>
          <p:nvPr/>
        </p:nvSpPr>
        <p:spPr>
          <a:xfrm>
            <a:off x="4663797" y="5124688"/>
            <a:ext cx="413147" cy="413147"/>
          </a:xfrm>
          <a:prstGeom prst="roundRect">
            <a:avLst>
              <a:gd name="adj" fmla="val 2213"/>
            </a:avLst>
          </a:prstGeom>
          <a:solidFill>
            <a:srgbClr val="F8ECE4"/>
          </a:solidFill>
          <a:ln w="7620">
            <a:solidFill>
              <a:srgbClr val="151617"/>
            </a:solidFill>
            <a:prstDash val="solid"/>
          </a:ln>
        </p:spPr>
      </p:sp>
      <p:sp>
        <p:nvSpPr>
          <p:cNvPr id="20" name="Text 16"/>
          <p:cNvSpPr/>
          <p:nvPr/>
        </p:nvSpPr>
        <p:spPr>
          <a:xfrm>
            <a:off x="4772263" y="5193506"/>
            <a:ext cx="196096" cy="275511"/>
          </a:xfrm>
          <a:prstGeom prst="rect">
            <a:avLst/>
          </a:prstGeom>
          <a:noFill/>
          <a:ln/>
        </p:spPr>
        <p:txBody>
          <a:bodyPr wrap="none" rtlCol="0" anchor="t"/>
          <a:lstStyle/>
          <a:p>
            <a:pPr marL="0" indent="0" algn="ctr">
              <a:lnSpc>
                <a:spcPts val="2169"/>
              </a:lnSpc>
              <a:buNone/>
            </a:pPr>
            <a:r>
              <a:rPr lang="en-US" sz="2169" b="1" dirty="0">
                <a:solidFill>
                  <a:srgbClr val="151617"/>
                </a:solidFill>
                <a:latin typeface="Montserrat" pitchFamily="34" charset="0"/>
                <a:ea typeface="Montserrat" pitchFamily="34" charset="-122"/>
                <a:cs typeface="Montserrat" pitchFamily="34" charset="-120"/>
              </a:rPr>
              <a:t>4</a:t>
            </a:r>
            <a:endParaRPr lang="en-US" sz="2169" dirty="0"/>
          </a:p>
        </p:txBody>
      </p:sp>
      <p:sp>
        <p:nvSpPr>
          <p:cNvPr id="21" name="Text 17"/>
          <p:cNvSpPr/>
          <p:nvPr/>
        </p:nvSpPr>
        <p:spPr>
          <a:xfrm>
            <a:off x="5260538" y="5124688"/>
            <a:ext cx="2295763" cy="286941"/>
          </a:xfrm>
          <a:prstGeom prst="rect">
            <a:avLst/>
          </a:prstGeom>
          <a:noFill/>
          <a:ln/>
        </p:spPr>
        <p:txBody>
          <a:bodyPr wrap="none" rtlCol="0" anchor="t"/>
          <a:lstStyle/>
          <a:p>
            <a:pPr marL="0" indent="0">
              <a:lnSpc>
                <a:spcPts val="2259"/>
              </a:lnSpc>
              <a:buNone/>
            </a:pPr>
            <a:r>
              <a:rPr lang="en-US" sz="1807" b="1" dirty="0">
                <a:solidFill>
                  <a:srgbClr val="151617"/>
                </a:solidFill>
                <a:latin typeface="Montserrat" pitchFamily="34" charset="0"/>
                <a:ea typeface="Montserrat" pitchFamily="34" charset="-122"/>
                <a:cs typeface="Montserrat" pitchFamily="34" charset="-120"/>
              </a:rPr>
              <a:t>Ongoing Research</a:t>
            </a:r>
            <a:endParaRPr lang="en-US" sz="1807" dirty="0"/>
          </a:p>
        </p:txBody>
      </p:sp>
      <p:sp>
        <p:nvSpPr>
          <p:cNvPr id="22" name="Text 18"/>
          <p:cNvSpPr/>
          <p:nvPr/>
        </p:nvSpPr>
        <p:spPr>
          <a:xfrm>
            <a:off x="5260538" y="5521762"/>
            <a:ext cx="3240762" cy="1174909"/>
          </a:xfrm>
          <a:prstGeom prst="rect">
            <a:avLst/>
          </a:prstGeom>
          <a:noFill/>
          <a:ln/>
        </p:spPr>
        <p:txBody>
          <a:bodyPr wrap="square" rtlCol="0" anchor="t"/>
          <a:lstStyle/>
          <a:p>
            <a:pPr marL="0" indent="0">
              <a:lnSpc>
                <a:spcPts val="2314"/>
              </a:lnSpc>
              <a:buNone/>
            </a:pPr>
            <a:r>
              <a:rPr lang="en-US" sz="1446" dirty="0">
                <a:solidFill>
                  <a:srgbClr val="151617"/>
                </a:solidFill>
                <a:latin typeface="Inconsolata" pitchFamily="34" charset="0"/>
                <a:ea typeface="Inconsolata" pitchFamily="34" charset="-122"/>
                <a:cs typeface="Inconsolata" pitchFamily="34" charset="-120"/>
              </a:rPr>
              <a:t>Exciting future directions include multi-modal sensing, transfer learning, and integration with precision agriculture technologies.</a:t>
            </a:r>
            <a:endParaRPr lang="en-US" sz="1446"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652</Words>
  <Application>Microsoft Office PowerPoint</Application>
  <PresentationFormat>Custom</PresentationFormat>
  <Paragraphs>87</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Win-10</cp:lastModifiedBy>
  <cp:revision>6</cp:revision>
  <dcterms:created xsi:type="dcterms:W3CDTF">2024-08-08T19:28:41Z</dcterms:created>
  <dcterms:modified xsi:type="dcterms:W3CDTF">2024-08-15T18:43:45Z</dcterms:modified>
</cp:coreProperties>
</file>