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4" r:id="rId3"/>
    <p:sldId id="257" r:id="rId4"/>
    <p:sldId id="258" r:id="rId5"/>
    <p:sldId id="259" r:id="rId6"/>
    <p:sldId id="260" r:id="rId7"/>
    <p:sldId id="261" r:id="rId8"/>
    <p:sldId id="262" r:id="rId9"/>
    <p:sldId id="263" r:id="rId10"/>
    <p:sldId id="266"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43" d="100"/>
          <a:sy n="43" d="100"/>
        </p:scale>
        <p:origin x="422" y="110"/>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18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660900" y="0"/>
            <a:ext cx="3567113" cy="731838"/>
          </a:xfrm>
          <a:prstGeom prst="rect">
            <a:avLst/>
          </a:prstGeom>
        </p:spPr>
        <p:txBody>
          <a:bodyPr vert="horz" lIns="91440" tIns="45720" rIns="91440" bIns="45720" rtlCol="0"/>
          <a:lstStyle>
            <a:lvl1pPr algn="r">
              <a:defRPr sz="1200"/>
            </a:lvl1pPr>
          </a:lstStyle>
          <a:p>
            <a:fld id="{DC3E41E6-5B53-4835-82DF-CE17F6D0ADA3}" type="datetimeFigureOut">
              <a:rPr lang="en-IN" smtClean="0"/>
              <a:t>17-08-2024</a:t>
            </a:fld>
            <a:endParaRPr lang="en-IN"/>
          </a:p>
        </p:txBody>
      </p:sp>
      <p:sp>
        <p:nvSpPr>
          <p:cNvPr id="4" name="Slide Image Placeholder 3"/>
          <p:cNvSpPr>
            <a:spLocks noGrp="1" noRot="1" noChangeAspect="1"/>
          </p:cNvSpPr>
          <p:nvPr>
            <p:ph type="sldImg" idx="2"/>
          </p:nvPr>
        </p:nvSpPr>
        <p:spPr>
          <a:xfrm>
            <a:off x="-762000" y="1096963"/>
            <a:ext cx="9753600" cy="54864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822325" y="6950075"/>
            <a:ext cx="6584950" cy="65833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3896975"/>
            <a:ext cx="3565525" cy="73025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660900" y="13896975"/>
            <a:ext cx="3567113" cy="730250"/>
          </a:xfrm>
          <a:prstGeom prst="rect">
            <a:avLst/>
          </a:prstGeom>
        </p:spPr>
        <p:txBody>
          <a:bodyPr vert="horz" lIns="91440" tIns="45720" rIns="91440" bIns="45720" rtlCol="0" anchor="b"/>
          <a:lstStyle>
            <a:lvl1pPr algn="r">
              <a:defRPr sz="1200"/>
            </a:lvl1pPr>
          </a:lstStyle>
          <a:p>
            <a:fld id="{1D11DDBD-A678-4970-A4A1-5784B96EC42E}" type="slidenum">
              <a:rPr lang="en-IN" smtClean="0"/>
              <a:t>‹#›</a:t>
            </a:fld>
            <a:endParaRPr lang="en-IN"/>
          </a:p>
        </p:txBody>
      </p:sp>
    </p:spTree>
    <p:extLst>
      <p:ext uri="{BB962C8B-B14F-4D97-AF65-F5344CB8AC3E}">
        <p14:creationId xmlns:p14="http://schemas.microsoft.com/office/powerpoint/2010/main" val="4047084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734402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97858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325438"/>
            <a:ext cx="14630400" cy="8229600"/>
          </a:xfrm>
          <a:prstGeom prst="rect">
            <a:avLst/>
          </a:prstGeom>
          <a:solidFill>
            <a:srgbClr val="F8ECE4"/>
          </a:solidFill>
          <a:ln/>
        </p:spPr>
        <p:txBody>
          <a:bodyPr/>
          <a:lstStyle/>
          <a:p>
            <a:endParaRPr lang="en-IN" dirty="0"/>
          </a:p>
        </p:txBody>
      </p:sp>
      <p:sp>
        <p:nvSpPr>
          <p:cNvPr id="6" name="Text 2"/>
          <p:cNvSpPr/>
          <p:nvPr/>
        </p:nvSpPr>
        <p:spPr>
          <a:xfrm>
            <a:off x="3824311" y="2031645"/>
            <a:ext cx="10691789" cy="1173267"/>
          </a:xfrm>
          <a:prstGeom prst="rect">
            <a:avLst/>
          </a:prstGeom>
          <a:noFill/>
          <a:ln/>
        </p:spPr>
        <p:txBody>
          <a:bodyPr wrap="square" rtlCol="0" anchor="t"/>
          <a:lstStyle/>
          <a:p>
            <a:pPr marL="0" indent="0">
              <a:lnSpc>
                <a:spcPts val="5581"/>
              </a:lnSpc>
              <a:buNone/>
            </a:pPr>
            <a:r>
              <a:rPr lang="en-US" sz="2400" b="1" dirty="0">
                <a:solidFill>
                  <a:srgbClr val="151617"/>
                </a:solidFill>
                <a:latin typeface="Montserrat" pitchFamily="34" charset="0"/>
                <a:ea typeface="Montserrat" pitchFamily="34" charset="-122"/>
                <a:cs typeface="Montserrat" pitchFamily="34" charset="-120"/>
              </a:rPr>
              <a:t>Plant Disease Detection Using CNN</a:t>
            </a:r>
          </a:p>
        </p:txBody>
      </p:sp>
      <p:sp>
        <p:nvSpPr>
          <p:cNvPr id="7" name="Text 3"/>
          <p:cNvSpPr/>
          <p:nvPr/>
        </p:nvSpPr>
        <p:spPr>
          <a:xfrm>
            <a:off x="793790" y="3468291"/>
            <a:ext cx="7556421" cy="1814513"/>
          </a:xfrm>
          <a:prstGeom prst="rect">
            <a:avLst/>
          </a:prstGeom>
          <a:noFill/>
          <a:ln/>
        </p:spPr>
        <p:txBody>
          <a:bodyPr wrap="square" rtlCol="0" anchor="t"/>
          <a:lstStyle/>
          <a:p>
            <a:pPr marL="0" indent="0">
              <a:lnSpc>
                <a:spcPts val="2858"/>
              </a:lnSpc>
              <a:buNone/>
            </a:pPr>
            <a:endParaRPr lang="en-US" sz="1786" dirty="0"/>
          </a:p>
        </p:txBody>
      </p:sp>
      <p:sp>
        <p:nvSpPr>
          <p:cNvPr id="8" name="Text 4"/>
          <p:cNvSpPr/>
          <p:nvPr/>
        </p:nvSpPr>
        <p:spPr>
          <a:xfrm>
            <a:off x="793790" y="5537954"/>
            <a:ext cx="7556421" cy="362903"/>
          </a:xfrm>
          <a:prstGeom prst="rect">
            <a:avLst/>
          </a:prstGeom>
          <a:noFill/>
          <a:ln/>
        </p:spPr>
        <p:txBody>
          <a:bodyPr wrap="none" rtlCol="0" anchor="t"/>
          <a:lstStyle/>
          <a:p>
            <a:pPr marL="0" indent="0">
              <a:lnSpc>
                <a:spcPts val="2858"/>
              </a:lnSpc>
              <a:buNone/>
            </a:pPr>
            <a:endParaRPr lang="en-US" sz="1786" dirty="0">
              <a:solidFill>
                <a:srgbClr val="151617"/>
              </a:solidFill>
              <a:latin typeface="Inconsolata" pitchFamily="34" charset="0"/>
              <a:ea typeface="Inconsolata" pitchFamily="34" charset="-122"/>
              <a:cs typeface="Inconsolata" pitchFamily="34" charset="-120"/>
            </a:endParaRPr>
          </a:p>
          <a:p>
            <a:pPr marL="0" indent="0">
              <a:lnSpc>
                <a:spcPts val="2858"/>
              </a:lnSpc>
              <a:buNone/>
            </a:pPr>
            <a:endParaRPr lang="en-US" sz="1786" dirty="0">
              <a:solidFill>
                <a:srgbClr val="151617"/>
              </a:solidFill>
              <a:latin typeface="Inconsolata" pitchFamily="34" charset="0"/>
              <a:ea typeface="Inconsolata" pitchFamily="34" charset="-122"/>
              <a:cs typeface="Inconsolata" pitchFamily="34" charset="-120"/>
            </a:endParaRPr>
          </a:p>
          <a:p>
            <a:pPr marL="0" indent="0">
              <a:lnSpc>
                <a:spcPts val="2858"/>
              </a:lnSpc>
              <a:buNone/>
            </a:pPr>
            <a:endParaRPr lang="en-US" sz="1786" dirty="0">
              <a:solidFill>
                <a:srgbClr val="151617"/>
              </a:solidFill>
              <a:latin typeface="Inconsolata" pitchFamily="34" charset="0"/>
              <a:ea typeface="Inconsolata" pitchFamily="34" charset="-122"/>
              <a:cs typeface="Inconsolata" pitchFamily="34" charset="-120"/>
            </a:endParaRPr>
          </a:p>
          <a:p>
            <a:pPr marL="0" indent="0">
              <a:lnSpc>
                <a:spcPts val="2858"/>
              </a:lnSpc>
              <a:buNone/>
            </a:pPr>
            <a:endParaRPr lang="en-US" sz="1786" dirty="0">
              <a:solidFill>
                <a:srgbClr val="151617"/>
              </a:solidFill>
              <a:latin typeface="Inconsolata" pitchFamily="34" charset="0"/>
              <a:ea typeface="Inconsolata" pitchFamily="34" charset="-122"/>
              <a:cs typeface="Inconsolata" pitchFamily="34" charset="-120"/>
            </a:endParaRPr>
          </a:p>
        </p:txBody>
      </p:sp>
      <p:sp>
        <p:nvSpPr>
          <p:cNvPr id="9" name="Text 5"/>
          <p:cNvSpPr/>
          <p:nvPr/>
        </p:nvSpPr>
        <p:spPr>
          <a:xfrm>
            <a:off x="793790" y="6156008"/>
            <a:ext cx="7556421" cy="362903"/>
          </a:xfrm>
          <a:prstGeom prst="rect">
            <a:avLst/>
          </a:prstGeom>
          <a:noFill/>
          <a:ln/>
        </p:spPr>
        <p:txBody>
          <a:bodyPr wrap="none" rtlCol="0" anchor="t"/>
          <a:lstStyle/>
          <a:p>
            <a:pPr marL="0" indent="0">
              <a:lnSpc>
                <a:spcPts val="2858"/>
              </a:lnSpc>
              <a:buNone/>
            </a:pPr>
            <a:endParaRPr lang="en-US" sz="1786" dirty="0">
              <a:solidFill>
                <a:srgbClr val="151617"/>
              </a:solidFill>
              <a:latin typeface="Inconsolata" pitchFamily="34" charset="0"/>
              <a:ea typeface="Inconsolata" pitchFamily="34" charset="-122"/>
              <a:cs typeface="Inconsolata" pitchFamily="34" charset="-120"/>
            </a:endParaRPr>
          </a:p>
        </p:txBody>
      </p:sp>
      <p:sp>
        <p:nvSpPr>
          <p:cNvPr id="11" name="AutoShape 4">
            <a:extLst>
              <a:ext uri="{FF2B5EF4-FFF2-40B4-BE49-F238E27FC236}">
                <a16:creationId xmlns:a16="http://schemas.microsoft.com/office/drawing/2014/main" id="{2700FE79-0E58-2F0F-5DB4-5B691775DD55}"/>
              </a:ext>
            </a:extLst>
          </p:cNvPr>
          <p:cNvSpPr>
            <a:spLocks noChangeAspect="1" noChangeArrowheads="1"/>
          </p:cNvSpPr>
          <p:nvPr/>
        </p:nvSpPr>
        <p:spPr bwMode="auto">
          <a:xfrm>
            <a:off x="7162800" y="396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8">
            <a:extLst>
              <a:ext uri="{FF2B5EF4-FFF2-40B4-BE49-F238E27FC236}">
                <a16:creationId xmlns:a16="http://schemas.microsoft.com/office/drawing/2014/main" id="{5C2AD756-B2AB-E209-3BB5-CEB3D783B237}"/>
              </a:ext>
            </a:extLst>
          </p:cNvPr>
          <p:cNvSpPr>
            <a:spLocks noChangeAspect="1" noChangeArrowheads="1"/>
          </p:cNvSpPr>
          <p:nvPr/>
        </p:nvSpPr>
        <p:spPr bwMode="auto">
          <a:xfrm>
            <a:off x="7315200" y="411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6" name="Picture 15">
            <a:extLst>
              <a:ext uri="{FF2B5EF4-FFF2-40B4-BE49-F238E27FC236}">
                <a16:creationId xmlns:a16="http://schemas.microsoft.com/office/drawing/2014/main" id="{6658F475-9428-66E7-71FD-8DABFBB68D8F}"/>
              </a:ext>
            </a:extLst>
          </p:cNvPr>
          <p:cNvPicPr>
            <a:picLocks noChangeAspect="1"/>
          </p:cNvPicPr>
          <p:nvPr/>
        </p:nvPicPr>
        <p:blipFill>
          <a:blip r:embed="rId3"/>
          <a:stretch>
            <a:fillRect/>
          </a:stretch>
        </p:blipFill>
        <p:spPr>
          <a:xfrm>
            <a:off x="405207" y="0"/>
            <a:ext cx="1989446" cy="1989446"/>
          </a:xfrm>
          <a:prstGeom prst="rect">
            <a:avLst/>
          </a:prstGeom>
        </p:spPr>
      </p:pic>
      <p:pic>
        <p:nvPicPr>
          <p:cNvPr id="19" name="Picture 18">
            <a:extLst>
              <a:ext uri="{FF2B5EF4-FFF2-40B4-BE49-F238E27FC236}">
                <a16:creationId xmlns:a16="http://schemas.microsoft.com/office/drawing/2014/main" id="{FF45E1B1-1D6F-42DB-7884-A61DD7D94F64}"/>
              </a:ext>
            </a:extLst>
          </p:cNvPr>
          <p:cNvPicPr/>
          <p:nvPr/>
        </p:nvPicPr>
        <p:blipFill>
          <a:blip r:embed="rId4"/>
          <a:stretch>
            <a:fillRect/>
          </a:stretch>
        </p:blipFill>
        <p:spPr>
          <a:xfrm>
            <a:off x="11231253" y="275550"/>
            <a:ext cx="2754750" cy="1421278"/>
          </a:xfrm>
          <a:prstGeom prst="rect">
            <a:avLst/>
          </a:prstGeom>
        </p:spPr>
      </p:pic>
      <p:sp>
        <p:nvSpPr>
          <p:cNvPr id="22" name="Rectangle 9">
            <a:extLst>
              <a:ext uri="{FF2B5EF4-FFF2-40B4-BE49-F238E27FC236}">
                <a16:creationId xmlns:a16="http://schemas.microsoft.com/office/drawing/2014/main" id="{8DACA57F-7CDD-D25A-445F-7DCF9C3B00BB}"/>
              </a:ext>
            </a:extLst>
          </p:cNvPr>
          <p:cNvSpPr>
            <a:spLocks noChangeArrowheads="1"/>
          </p:cNvSpPr>
          <p:nvPr/>
        </p:nvSpPr>
        <p:spPr bwMode="auto">
          <a:xfrm>
            <a:off x="4754563" y="4440238"/>
            <a:ext cx="1463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3" name="TextBox 22">
            <a:extLst>
              <a:ext uri="{FF2B5EF4-FFF2-40B4-BE49-F238E27FC236}">
                <a16:creationId xmlns:a16="http://schemas.microsoft.com/office/drawing/2014/main" id="{92A36BF4-4F72-FB86-FB70-3FDB64396766}"/>
              </a:ext>
            </a:extLst>
          </p:cNvPr>
          <p:cNvSpPr txBox="1"/>
          <p:nvPr/>
        </p:nvSpPr>
        <p:spPr>
          <a:xfrm>
            <a:off x="4983480" y="5012254"/>
            <a:ext cx="5669280" cy="646331"/>
          </a:xfrm>
          <a:prstGeom prst="rect">
            <a:avLst/>
          </a:prstGeom>
          <a:noFill/>
        </p:spPr>
        <p:txBody>
          <a:bodyPr wrap="square" rtlCol="0">
            <a:spAutoFit/>
          </a:bodyPr>
          <a:lstStyle/>
          <a:p>
            <a:r>
              <a:rPr lang="en-IN" dirty="0"/>
              <a:t>243547		</a:t>
            </a:r>
            <a:r>
              <a:rPr lang="en-IN" dirty="0" err="1"/>
              <a:t>Shagufta</a:t>
            </a:r>
            <a:r>
              <a:rPr lang="en-IN" dirty="0"/>
              <a:t> </a:t>
            </a:r>
            <a:r>
              <a:rPr lang="en-IN" dirty="0" err="1"/>
              <a:t>Nadaf</a:t>
            </a:r>
            <a:endParaRPr lang="en-IN" dirty="0"/>
          </a:p>
          <a:p>
            <a:r>
              <a:rPr lang="en-IN" dirty="0"/>
              <a:t>243549		Shruti Patil </a:t>
            </a:r>
          </a:p>
        </p:txBody>
      </p:sp>
      <p:sp>
        <p:nvSpPr>
          <p:cNvPr id="24" name="TextBox 23">
            <a:extLst>
              <a:ext uri="{FF2B5EF4-FFF2-40B4-BE49-F238E27FC236}">
                <a16:creationId xmlns:a16="http://schemas.microsoft.com/office/drawing/2014/main" id="{980577A8-E996-2D9D-13E0-BF8BD01A70BC}"/>
              </a:ext>
            </a:extLst>
          </p:cNvPr>
          <p:cNvSpPr txBox="1"/>
          <p:nvPr/>
        </p:nvSpPr>
        <p:spPr>
          <a:xfrm>
            <a:off x="4572164" y="3687624"/>
            <a:ext cx="3611880" cy="1225977"/>
          </a:xfrm>
          <a:prstGeom prst="rect">
            <a:avLst/>
          </a:prstGeom>
          <a:noFill/>
        </p:spPr>
        <p:txBody>
          <a:bodyPr wrap="square" rtlCol="0">
            <a:spAutoFit/>
          </a:bodyPr>
          <a:lstStyle/>
          <a:p>
            <a:pPr indent="457200" algn="ctr">
              <a:spcAft>
                <a:spcPts val="0"/>
              </a:spcAft>
            </a:pPr>
            <a:r>
              <a:rPr lang="en-US" sz="1800" i="1" dirty="0">
                <a:effectLst/>
                <a:latin typeface="Times New Roman" panose="02020603050405020304" pitchFamily="18" charset="0"/>
                <a:ea typeface="Times New Roman" panose="02020603050405020304" pitchFamily="18" charset="0"/>
              </a:rPr>
              <a:t>Submitted</a:t>
            </a:r>
            <a:r>
              <a:rPr lang="en-US" sz="1800" i="1" spc="145" dirty="0">
                <a:effectLst/>
                <a:latin typeface="Times New Roman" panose="02020603050405020304" pitchFamily="18" charset="0"/>
                <a:ea typeface="Times New Roman" panose="02020603050405020304" pitchFamily="18" charset="0"/>
              </a:rPr>
              <a:t> </a:t>
            </a:r>
            <a:r>
              <a:rPr lang="en-US" sz="1800" i="1" spc="-25" dirty="0">
                <a:effectLst/>
                <a:latin typeface="Times New Roman" panose="02020603050405020304" pitchFamily="18" charset="0"/>
                <a:ea typeface="Times New Roman" panose="02020603050405020304" pitchFamily="18" charset="0"/>
              </a:rPr>
              <a:t>By:</a:t>
            </a:r>
            <a:endParaRPr lang="en-IN" sz="1800" dirty="0">
              <a:effectLst/>
              <a:latin typeface="Times New Roman" panose="02020603050405020304" pitchFamily="18" charset="0"/>
              <a:ea typeface="Times New Roman" panose="02020603050405020304" pitchFamily="18" charset="0"/>
            </a:endParaRPr>
          </a:p>
          <a:p>
            <a:pPr indent="457200" algn="ctr">
              <a:spcAft>
                <a:spcPts val="0"/>
              </a:spcAft>
            </a:pPr>
            <a:r>
              <a:rPr lang="en-US" sz="1800" i="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indent="228600" algn="ctr">
              <a:spcBef>
                <a:spcPts val="225"/>
              </a:spcBef>
              <a:spcAft>
                <a:spcPts val="0"/>
              </a:spcAft>
            </a:pPr>
            <a:r>
              <a:rPr lang="en-US" sz="1800" b="1" dirty="0">
                <a:effectLst/>
                <a:latin typeface="Times New Roman" panose="02020603050405020304" pitchFamily="18" charset="0"/>
                <a:ea typeface="Times New Roman" panose="02020603050405020304" pitchFamily="18" charset="0"/>
              </a:rPr>
              <a:t>Group</a:t>
            </a:r>
            <a:r>
              <a:rPr lang="en-US" sz="1800" b="1" spc="13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No:</a:t>
            </a:r>
            <a:r>
              <a:rPr lang="en-US" sz="1800" b="1" spc="35" dirty="0">
                <a:effectLst/>
                <a:latin typeface="Times New Roman" panose="02020603050405020304" pitchFamily="18" charset="0"/>
                <a:ea typeface="Times New Roman" panose="02020603050405020304" pitchFamily="18" charset="0"/>
              </a:rPr>
              <a:t> </a:t>
            </a:r>
            <a:r>
              <a:rPr lang="en-US" b="1" spc="-35" dirty="0">
                <a:latin typeface="Times New Roman" panose="02020603050405020304" pitchFamily="18" charset="0"/>
                <a:ea typeface="Times New Roman" panose="02020603050405020304" pitchFamily="18" charset="0"/>
              </a:rPr>
              <a:t>09</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25" name="TextBox 24">
            <a:extLst>
              <a:ext uri="{FF2B5EF4-FFF2-40B4-BE49-F238E27FC236}">
                <a16:creationId xmlns:a16="http://schemas.microsoft.com/office/drawing/2014/main" id="{6BE99A69-6337-6FF0-ED1F-7AC976C9BE5B}"/>
              </a:ext>
            </a:extLst>
          </p:cNvPr>
          <p:cNvSpPr txBox="1"/>
          <p:nvPr/>
        </p:nvSpPr>
        <p:spPr>
          <a:xfrm>
            <a:off x="3474720" y="6527249"/>
            <a:ext cx="10161270" cy="923330"/>
          </a:xfrm>
          <a:prstGeom prst="rect">
            <a:avLst/>
          </a:prstGeom>
          <a:noFill/>
        </p:spPr>
        <p:txBody>
          <a:bodyPr wrap="square" rtlCol="0">
            <a:spAutoFit/>
          </a:bodyPr>
          <a:lstStyle/>
          <a:p>
            <a:pPr algn="just">
              <a:spcBef>
                <a:spcPts val="310"/>
              </a:spcBef>
              <a:spcAft>
                <a:spcPts val="0"/>
              </a:spcAft>
              <a:tabLst>
                <a:tab pos="4660265" algn="l"/>
              </a:tabLst>
            </a:pPr>
            <a:r>
              <a:rPr lang="en-US" sz="1800" b="1" kern="0" dirty="0">
                <a:effectLst/>
                <a:latin typeface="Times New Roman" panose="02020603050405020304" pitchFamily="18" charset="0"/>
                <a:ea typeface="Times New Roman" panose="02020603050405020304" pitchFamily="18" charset="0"/>
              </a:rPr>
              <a:t>Mr. Abhijit </a:t>
            </a:r>
            <a:r>
              <a:rPr lang="en-US" sz="1800" b="1" kern="0" dirty="0" err="1">
                <a:effectLst/>
                <a:latin typeface="Times New Roman" panose="02020603050405020304" pitchFamily="18" charset="0"/>
                <a:ea typeface="Times New Roman" panose="02020603050405020304" pitchFamily="18" charset="0"/>
              </a:rPr>
              <a:t>Nagargoje</a:t>
            </a:r>
            <a:r>
              <a:rPr lang="en-US" sz="1800" b="1" kern="0" dirty="0">
                <a:effectLst/>
                <a:latin typeface="Times New Roman" panose="02020603050405020304" pitchFamily="18" charset="0"/>
                <a:ea typeface="Times New Roman" panose="02020603050405020304" pitchFamily="18" charset="0"/>
              </a:rPr>
              <a:t>	Mr. Rohit</a:t>
            </a:r>
            <a:r>
              <a:rPr lang="en-US" sz="1800" b="1" kern="0" spc="60" dirty="0">
                <a:effectLst/>
                <a:latin typeface="Times New Roman" panose="02020603050405020304" pitchFamily="18" charset="0"/>
                <a:ea typeface="Times New Roman" panose="02020603050405020304" pitchFamily="18" charset="0"/>
              </a:rPr>
              <a:t> </a:t>
            </a:r>
            <a:r>
              <a:rPr lang="en-US" sz="1800" b="1" kern="0" spc="-10" dirty="0" err="1">
                <a:effectLst/>
                <a:latin typeface="Times New Roman" panose="02020603050405020304" pitchFamily="18" charset="0"/>
                <a:ea typeface="Times New Roman" panose="02020603050405020304" pitchFamily="18" charset="0"/>
              </a:rPr>
              <a:t>Puranik</a:t>
            </a:r>
            <a:endParaRPr lang="en-IN" sz="1800" b="1" kern="0" dirty="0">
              <a:effectLst/>
              <a:latin typeface="Times New Roman" panose="02020603050405020304" pitchFamily="18" charset="0"/>
              <a:ea typeface="Times New Roman" panose="02020603050405020304" pitchFamily="18" charset="0"/>
            </a:endParaRPr>
          </a:p>
          <a:p>
            <a:pPr algn="just">
              <a:spcBef>
                <a:spcPts val="15"/>
              </a:spcBef>
              <a:spcAft>
                <a:spcPts val="0"/>
              </a:spcAft>
              <a:tabLst>
                <a:tab pos="4660265" algn="l"/>
              </a:tabLst>
            </a:pPr>
            <a:r>
              <a:rPr lang="en-US" sz="1800" dirty="0">
                <a:effectLst/>
                <a:latin typeface="Times New Roman" panose="02020603050405020304" pitchFamily="18" charset="0"/>
                <a:ea typeface="Times New Roman" panose="02020603050405020304" pitchFamily="18" charset="0"/>
              </a:rPr>
              <a:t>        Project</a:t>
            </a:r>
            <a:r>
              <a:rPr lang="en-US" sz="1800" spc="145" dirty="0">
                <a:effectLst/>
                <a:latin typeface="Times New Roman" panose="02020603050405020304" pitchFamily="18" charset="0"/>
                <a:ea typeface="Times New Roman" panose="02020603050405020304" pitchFamily="18" charset="0"/>
              </a:rPr>
              <a:t> </a:t>
            </a:r>
            <a:r>
              <a:rPr lang="en-US" sz="1800" spc="-20" dirty="0">
                <a:effectLst/>
                <a:latin typeface="Times New Roman" panose="02020603050405020304" pitchFamily="18" charset="0"/>
                <a:ea typeface="Times New Roman" panose="02020603050405020304" pitchFamily="18" charset="0"/>
              </a:rPr>
              <a:t>Guide</a:t>
            </a:r>
            <a:r>
              <a:rPr lang="en-US" sz="1800" dirty="0">
                <a:effectLst/>
                <a:latin typeface="Times New Roman" panose="02020603050405020304" pitchFamily="18" charset="0"/>
                <a:ea typeface="Times New Roman" panose="02020603050405020304" pitchFamily="18" charset="0"/>
              </a:rPr>
              <a:t>	Centre</a:t>
            </a:r>
            <a:r>
              <a:rPr lang="en-US" sz="1800" spc="11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Coordinator</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26" name="TextBox 25">
            <a:extLst>
              <a:ext uri="{FF2B5EF4-FFF2-40B4-BE49-F238E27FC236}">
                <a16:creationId xmlns:a16="http://schemas.microsoft.com/office/drawing/2014/main" id="{67EB88C5-0B69-BE2A-D573-4D6907E20018}"/>
              </a:ext>
            </a:extLst>
          </p:cNvPr>
          <p:cNvSpPr txBox="1"/>
          <p:nvPr/>
        </p:nvSpPr>
        <p:spPr>
          <a:xfrm>
            <a:off x="4164957" y="1224727"/>
            <a:ext cx="5359688" cy="923330"/>
          </a:xfrm>
          <a:prstGeom prst="rect">
            <a:avLst/>
          </a:prstGeom>
          <a:noFill/>
        </p:spPr>
        <p:txBody>
          <a:bodyPr wrap="square" rtlCol="0">
            <a:spAutoFit/>
          </a:bodyPr>
          <a:lstStyle/>
          <a:p>
            <a:pPr algn="ctr">
              <a:spcAft>
                <a:spcPts val="0"/>
              </a:spcAft>
            </a:pPr>
            <a:r>
              <a:rPr lang="en-US" sz="1800" b="1" dirty="0">
                <a:effectLst/>
                <a:latin typeface="Times New Roman" panose="02020603050405020304" pitchFamily="18" charset="0"/>
                <a:ea typeface="Times New Roman" panose="02020603050405020304" pitchFamily="18" charset="0"/>
              </a:rPr>
              <a:t>INSTITUTE FOR ADVANCED COMPUTING AND</a:t>
            </a:r>
            <a:endParaRPr lang="en-IN" sz="1800" dirty="0">
              <a:effectLst/>
              <a:latin typeface="Times New Roman" panose="02020603050405020304" pitchFamily="18" charset="0"/>
              <a:ea typeface="Times New Roman" panose="02020603050405020304" pitchFamily="18" charset="0"/>
            </a:endParaRPr>
          </a:p>
          <a:p>
            <a:pPr algn="ctr">
              <a:spcAft>
                <a:spcPts val="0"/>
              </a:spcAft>
            </a:pPr>
            <a:r>
              <a:rPr lang="en-US" sz="1800" b="1" dirty="0">
                <a:effectLst/>
                <a:latin typeface="Times New Roman" panose="02020603050405020304" pitchFamily="18" charset="0"/>
                <a:ea typeface="Times New Roman" panose="02020603050405020304" pitchFamily="18" charset="0"/>
              </a:rPr>
              <a:t>SOFTWARE DEVELOPMENT, AKURDI, PUNE</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27" name="TextBox 26">
            <a:extLst>
              <a:ext uri="{FF2B5EF4-FFF2-40B4-BE49-F238E27FC236}">
                <a16:creationId xmlns:a16="http://schemas.microsoft.com/office/drawing/2014/main" id="{3C28237F-A1F9-567D-B269-7E88A49C6803}"/>
              </a:ext>
            </a:extLst>
          </p:cNvPr>
          <p:cNvSpPr txBox="1"/>
          <p:nvPr/>
        </p:nvSpPr>
        <p:spPr>
          <a:xfrm>
            <a:off x="5509260" y="2673047"/>
            <a:ext cx="2308860" cy="1213153"/>
          </a:xfrm>
          <a:prstGeom prst="rect">
            <a:avLst/>
          </a:prstGeom>
          <a:noFill/>
        </p:spPr>
        <p:txBody>
          <a:bodyPr wrap="square" rtlCol="0">
            <a:spAutoFit/>
          </a:bodyPr>
          <a:lstStyle/>
          <a:p>
            <a:pPr algn="ctr">
              <a:spcBef>
                <a:spcPts val="545"/>
              </a:spcBef>
              <a:spcAft>
                <a:spcPts val="0"/>
              </a:spcAft>
            </a:pPr>
            <a:r>
              <a:rPr lang="en-US" sz="1800" b="1" kern="0" dirty="0">
                <a:effectLst/>
                <a:latin typeface="Times New Roman" panose="02020603050405020304" pitchFamily="18" charset="0"/>
                <a:ea typeface="Times New Roman" panose="02020603050405020304" pitchFamily="18" charset="0"/>
              </a:rPr>
              <a:t> </a:t>
            </a:r>
            <a:endParaRPr lang="en-IN" sz="1800" b="1" kern="0" dirty="0">
              <a:effectLst/>
              <a:latin typeface="Times New Roman" panose="02020603050405020304" pitchFamily="18" charset="0"/>
              <a:ea typeface="Times New Roman" panose="02020603050405020304" pitchFamily="18" charset="0"/>
            </a:endParaRPr>
          </a:p>
          <a:p>
            <a:pPr algn="ctr">
              <a:spcBef>
                <a:spcPts val="95"/>
              </a:spcBef>
              <a:spcAft>
                <a:spcPts val="0"/>
              </a:spcAft>
            </a:pPr>
            <a:r>
              <a:rPr lang="en-US" sz="1800" dirty="0">
                <a:effectLst/>
                <a:latin typeface="Times New Roman" panose="02020603050405020304" pitchFamily="18" charset="0"/>
                <a:ea typeface="Times New Roman" panose="02020603050405020304" pitchFamily="18" charset="0"/>
              </a:rPr>
              <a:t>PG-DBDA</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MARCH</a:t>
            </a:r>
            <a:r>
              <a:rPr lang="en-US" sz="1800" spc="65" dirty="0">
                <a:effectLst/>
                <a:latin typeface="Times New Roman" panose="02020603050405020304" pitchFamily="18" charset="0"/>
                <a:ea typeface="Times New Roman" panose="02020603050405020304" pitchFamily="18" charset="0"/>
              </a:rPr>
              <a:t> </a:t>
            </a:r>
            <a:r>
              <a:rPr lang="en-US" sz="1800" spc="-20" dirty="0">
                <a:effectLst/>
                <a:latin typeface="Times New Roman" panose="02020603050405020304" pitchFamily="18" charset="0"/>
                <a:ea typeface="Times New Roman" panose="02020603050405020304" pitchFamily="18" charset="0"/>
              </a:rPr>
              <a:t>2024</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309880" y="-55880"/>
            <a:ext cx="14630400" cy="8229600"/>
          </a:xfrm>
          <a:prstGeom prst="rect">
            <a:avLst/>
          </a:prstGeom>
          <a:solidFill>
            <a:srgbClr val="F8ECE4"/>
          </a:solidFill>
          <a:ln/>
        </p:spPr>
        <p:txBody>
          <a:bodyPr/>
          <a:lstStyle/>
          <a:p>
            <a:endParaRPr lang="en-IN" dirty="0"/>
          </a:p>
        </p:txBody>
      </p:sp>
      <p:sp>
        <p:nvSpPr>
          <p:cNvPr id="6" name="Text 2"/>
          <p:cNvSpPr/>
          <p:nvPr/>
        </p:nvSpPr>
        <p:spPr>
          <a:xfrm>
            <a:off x="4103075" y="3747285"/>
            <a:ext cx="7858601" cy="1147763"/>
          </a:xfrm>
          <a:prstGeom prst="rect">
            <a:avLst/>
          </a:prstGeom>
          <a:noFill/>
          <a:ln/>
        </p:spPr>
        <p:txBody>
          <a:bodyPr wrap="square" rtlCol="0" anchor="t"/>
          <a:lstStyle/>
          <a:p>
            <a:pPr marL="0" indent="0">
              <a:lnSpc>
                <a:spcPts val="4519"/>
              </a:lnSpc>
              <a:buNone/>
            </a:pPr>
            <a:r>
              <a:rPr lang="en-US" sz="8000" b="1" dirty="0"/>
              <a:t>THANK YOU </a:t>
            </a:r>
          </a:p>
        </p:txBody>
      </p:sp>
      <p:sp>
        <p:nvSpPr>
          <p:cNvPr id="9" name="Text 5"/>
          <p:cNvSpPr/>
          <p:nvPr/>
        </p:nvSpPr>
        <p:spPr>
          <a:xfrm>
            <a:off x="1239441" y="2868811"/>
            <a:ext cx="2295406" cy="286941"/>
          </a:xfrm>
          <a:prstGeom prst="rect">
            <a:avLst/>
          </a:prstGeom>
          <a:noFill/>
          <a:ln/>
        </p:spPr>
        <p:txBody>
          <a:bodyPr wrap="none" rtlCol="0" anchor="t"/>
          <a:lstStyle/>
          <a:p>
            <a:pPr marL="0" indent="0">
              <a:lnSpc>
                <a:spcPts val="2259"/>
              </a:lnSpc>
              <a:buNone/>
            </a:pPr>
            <a:endParaRPr lang="en-US" sz="1807" dirty="0"/>
          </a:p>
        </p:txBody>
      </p:sp>
      <p:sp>
        <p:nvSpPr>
          <p:cNvPr id="10" name="Text 6"/>
          <p:cNvSpPr/>
          <p:nvPr/>
        </p:nvSpPr>
        <p:spPr>
          <a:xfrm>
            <a:off x="1239441" y="3265884"/>
            <a:ext cx="3240762" cy="1174909"/>
          </a:xfrm>
          <a:prstGeom prst="rect">
            <a:avLst/>
          </a:prstGeom>
          <a:noFill/>
          <a:ln/>
        </p:spPr>
        <p:txBody>
          <a:bodyPr wrap="square" rtlCol="0" anchor="t"/>
          <a:lstStyle/>
          <a:p>
            <a:pPr marL="0" indent="0">
              <a:lnSpc>
                <a:spcPts val="2314"/>
              </a:lnSpc>
              <a:buNone/>
            </a:pPr>
            <a:endParaRPr lang="en-US" sz="1446" dirty="0"/>
          </a:p>
        </p:txBody>
      </p:sp>
      <p:sp>
        <p:nvSpPr>
          <p:cNvPr id="12" name="Text 8"/>
          <p:cNvSpPr/>
          <p:nvPr/>
        </p:nvSpPr>
        <p:spPr>
          <a:xfrm>
            <a:off x="4786670" y="2937629"/>
            <a:ext cx="167402" cy="275511"/>
          </a:xfrm>
          <a:prstGeom prst="rect">
            <a:avLst/>
          </a:prstGeom>
          <a:noFill/>
          <a:ln/>
        </p:spPr>
        <p:txBody>
          <a:bodyPr wrap="none" rtlCol="0" anchor="t"/>
          <a:lstStyle/>
          <a:p>
            <a:pPr marL="0" indent="0" algn="ctr">
              <a:lnSpc>
                <a:spcPts val="2169"/>
              </a:lnSpc>
              <a:buNone/>
            </a:pPr>
            <a:endParaRPr lang="en-US" sz="2169" dirty="0"/>
          </a:p>
        </p:txBody>
      </p:sp>
      <p:sp>
        <p:nvSpPr>
          <p:cNvPr id="13" name="Text 9"/>
          <p:cNvSpPr/>
          <p:nvPr/>
        </p:nvSpPr>
        <p:spPr>
          <a:xfrm>
            <a:off x="5260538" y="2868811"/>
            <a:ext cx="2295406" cy="286941"/>
          </a:xfrm>
          <a:prstGeom prst="rect">
            <a:avLst/>
          </a:prstGeom>
          <a:noFill/>
          <a:ln/>
        </p:spPr>
        <p:txBody>
          <a:bodyPr wrap="none" rtlCol="0" anchor="t"/>
          <a:lstStyle/>
          <a:p>
            <a:pPr marL="0" indent="0">
              <a:lnSpc>
                <a:spcPts val="2259"/>
              </a:lnSpc>
              <a:buNone/>
            </a:pPr>
            <a:endParaRPr lang="en-US" sz="1807" dirty="0"/>
          </a:p>
        </p:txBody>
      </p:sp>
      <p:sp>
        <p:nvSpPr>
          <p:cNvPr id="14" name="Text 10"/>
          <p:cNvSpPr/>
          <p:nvPr/>
        </p:nvSpPr>
        <p:spPr>
          <a:xfrm>
            <a:off x="5260538" y="3265884"/>
            <a:ext cx="3240762" cy="1468636"/>
          </a:xfrm>
          <a:prstGeom prst="rect">
            <a:avLst/>
          </a:prstGeom>
          <a:noFill/>
          <a:ln/>
        </p:spPr>
        <p:txBody>
          <a:bodyPr wrap="square" rtlCol="0" anchor="t"/>
          <a:lstStyle/>
          <a:p>
            <a:pPr marL="0" indent="0">
              <a:lnSpc>
                <a:spcPts val="2314"/>
              </a:lnSpc>
              <a:buNone/>
            </a:pPr>
            <a:endParaRPr lang="en-US" sz="1446" dirty="0"/>
          </a:p>
        </p:txBody>
      </p:sp>
      <p:sp>
        <p:nvSpPr>
          <p:cNvPr id="16" name="Text 12"/>
          <p:cNvSpPr/>
          <p:nvPr/>
        </p:nvSpPr>
        <p:spPr>
          <a:xfrm>
            <a:off x="764738" y="5193506"/>
            <a:ext cx="169069" cy="275511"/>
          </a:xfrm>
          <a:prstGeom prst="rect">
            <a:avLst/>
          </a:prstGeom>
          <a:noFill/>
          <a:ln/>
        </p:spPr>
        <p:txBody>
          <a:bodyPr wrap="none" rtlCol="0" anchor="t"/>
          <a:lstStyle/>
          <a:p>
            <a:pPr marL="0" indent="0" algn="ctr">
              <a:lnSpc>
                <a:spcPts val="2169"/>
              </a:lnSpc>
              <a:buNone/>
            </a:pPr>
            <a:endParaRPr lang="en-US" sz="2169" dirty="0"/>
          </a:p>
        </p:txBody>
      </p:sp>
      <p:sp>
        <p:nvSpPr>
          <p:cNvPr id="17" name="Text 13"/>
          <p:cNvSpPr/>
          <p:nvPr/>
        </p:nvSpPr>
        <p:spPr>
          <a:xfrm>
            <a:off x="1239441" y="5124688"/>
            <a:ext cx="2295406" cy="286941"/>
          </a:xfrm>
          <a:prstGeom prst="rect">
            <a:avLst/>
          </a:prstGeom>
          <a:noFill/>
          <a:ln/>
        </p:spPr>
        <p:txBody>
          <a:bodyPr wrap="none" rtlCol="0" anchor="t"/>
          <a:lstStyle/>
          <a:p>
            <a:pPr marL="0" indent="0">
              <a:lnSpc>
                <a:spcPts val="2259"/>
              </a:lnSpc>
              <a:buNone/>
            </a:pPr>
            <a:endParaRPr lang="en-US" sz="1807" dirty="0"/>
          </a:p>
        </p:txBody>
      </p:sp>
      <p:sp>
        <p:nvSpPr>
          <p:cNvPr id="18" name="Text 14"/>
          <p:cNvSpPr/>
          <p:nvPr/>
        </p:nvSpPr>
        <p:spPr>
          <a:xfrm>
            <a:off x="1239441" y="5521762"/>
            <a:ext cx="3240762" cy="1468636"/>
          </a:xfrm>
          <a:prstGeom prst="rect">
            <a:avLst/>
          </a:prstGeom>
          <a:noFill/>
          <a:ln/>
        </p:spPr>
        <p:txBody>
          <a:bodyPr wrap="square" rtlCol="0" anchor="t"/>
          <a:lstStyle/>
          <a:p>
            <a:pPr marL="0" indent="0">
              <a:lnSpc>
                <a:spcPts val="2314"/>
              </a:lnSpc>
              <a:buNone/>
            </a:pPr>
            <a:endParaRPr lang="en-US" sz="1446" dirty="0"/>
          </a:p>
        </p:txBody>
      </p:sp>
      <p:sp>
        <p:nvSpPr>
          <p:cNvPr id="20" name="Text 16"/>
          <p:cNvSpPr/>
          <p:nvPr/>
        </p:nvSpPr>
        <p:spPr>
          <a:xfrm>
            <a:off x="4772263" y="5193506"/>
            <a:ext cx="196096" cy="275511"/>
          </a:xfrm>
          <a:prstGeom prst="rect">
            <a:avLst/>
          </a:prstGeom>
          <a:noFill/>
          <a:ln/>
        </p:spPr>
        <p:txBody>
          <a:bodyPr wrap="none" rtlCol="0" anchor="t"/>
          <a:lstStyle/>
          <a:p>
            <a:pPr marL="0" indent="0" algn="ctr">
              <a:lnSpc>
                <a:spcPts val="2169"/>
              </a:lnSpc>
              <a:buNone/>
            </a:pPr>
            <a:endParaRPr lang="en-US" sz="2169" dirty="0"/>
          </a:p>
        </p:txBody>
      </p:sp>
      <p:sp>
        <p:nvSpPr>
          <p:cNvPr id="21" name="Text 17"/>
          <p:cNvSpPr/>
          <p:nvPr/>
        </p:nvSpPr>
        <p:spPr>
          <a:xfrm>
            <a:off x="5260538" y="5124688"/>
            <a:ext cx="2295763" cy="286941"/>
          </a:xfrm>
          <a:prstGeom prst="rect">
            <a:avLst/>
          </a:prstGeom>
          <a:noFill/>
          <a:ln/>
        </p:spPr>
        <p:txBody>
          <a:bodyPr wrap="none" rtlCol="0" anchor="t"/>
          <a:lstStyle/>
          <a:p>
            <a:pPr marL="0" indent="0">
              <a:lnSpc>
                <a:spcPts val="2259"/>
              </a:lnSpc>
              <a:buNone/>
            </a:pPr>
            <a:endParaRPr lang="en-US" sz="1807" dirty="0"/>
          </a:p>
        </p:txBody>
      </p:sp>
      <p:sp>
        <p:nvSpPr>
          <p:cNvPr id="22" name="Text 18"/>
          <p:cNvSpPr/>
          <p:nvPr/>
        </p:nvSpPr>
        <p:spPr>
          <a:xfrm>
            <a:off x="5260538" y="5521762"/>
            <a:ext cx="3240762" cy="1174909"/>
          </a:xfrm>
          <a:prstGeom prst="rect">
            <a:avLst/>
          </a:prstGeom>
          <a:noFill/>
          <a:ln/>
        </p:spPr>
        <p:txBody>
          <a:bodyPr wrap="square" rtlCol="0" anchor="t"/>
          <a:lstStyle/>
          <a:p>
            <a:pPr marL="0" indent="0">
              <a:lnSpc>
                <a:spcPts val="2314"/>
              </a:lnSpc>
              <a:buNone/>
            </a:pPr>
            <a:endParaRPr lang="en-US" sz="1446" dirty="0"/>
          </a:p>
        </p:txBody>
      </p:sp>
    </p:spTree>
    <p:extLst>
      <p:ext uri="{BB962C8B-B14F-4D97-AF65-F5344CB8AC3E}">
        <p14:creationId xmlns:p14="http://schemas.microsoft.com/office/powerpoint/2010/main" val="265050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10048" y="0"/>
            <a:ext cx="14630400" cy="8229600"/>
          </a:xfrm>
          <a:prstGeom prst="rect">
            <a:avLst/>
          </a:prstGeom>
          <a:solidFill>
            <a:srgbClr val="F8ECE4"/>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27607" y="2462689"/>
            <a:ext cx="4919186" cy="3304103"/>
          </a:xfrm>
          <a:prstGeom prst="rect">
            <a:avLst/>
          </a:prstGeom>
        </p:spPr>
      </p:pic>
      <p:sp>
        <p:nvSpPr>
          <p:cNvPr id="6" name="Text 2"/>
          <p:cNvSpPr/>
          <p:nvPr/>
        </p:nvSpPr>
        <p:spPr>
          <a:xfrm>
            <a:off x="793790" y="1710571"/>
            <a:ext cx="7556421" cy="1417558"/>
          </a:xfrm>
          <a:prstGeom prst="rect">
            <a:avLst/>
          </a:prstGeom>
          <a:noFill/>
          <a:ln/>
        </p:spPr>
        <p:txBody>
          <a:bodyPr wrap="square" rtlCol="0" anchor="t"/>
          <a:lstStyle/>
          <a:p>
            <a:pPr marL="0" indent="0">
              <a:lnSpc>
                <a:spcPts val="5581"/>
              </a:lnSpc>
              <a:buNone/>
            </a:pPr>
            <a:r>
              <a:rPr lang="en-US" sz="4465" b="1" dirty="0">
                <a:solidFill>
                  <a:srgbClr val="151617"/>
                </a:solidFill>
                <a:latin typeface="Montserrat" pitchFamily="34" charset="0"/>
                <a:ea typeface="Montserrat" pitchFamily="34" charset="-122"/>
                <a:cs typeface="Montserrat" pitchFamily="34" charset="-120"/>
              </a:rPr>
              <a:t>Introduction to Plant Disease Detection</a:t>
            </a:r>
            <a:endParaRPr lang="en-US" sz="4465" dirty="0"/>
          </a:p>
        </p:txBody>
      </p:sp>
      <p:sp>
        <p:nvSpPr>
          <p:cNvPr id="7" name="Text 3"/>
          <p:cNvSpPr/>
          <p:nvPr/>
        </p:nvSpPr>
        <p:spPr>
          <a:xfrm>
            <a:off x="793790" y="3468291"/>
            <a:ext cx="7556421" cy="1814513"/>
          </a:xfrm>
          <a:prstGeom prst="rect">
            <a:avLst/>
          </a:prstGeom>
          <a:noFill/>
          <a:ln/>
        </p:spPr>
        <p:txBody>
          <a:bodyPr wrap="square" rtlCol="0" anchor="t"/>
          <a:lstStyle/>
          <a:p>
            <a:pPr marL="0" indent="0">
              <a:lnSpc>
                <a:spcPts val="2858"/>
              </a:lnSpc>
              <a:buNone/>
            </a:pPr>
            <a:r>
              <a:rPr lang="en-US" sz="1786" dirty="0">
                <a:solidFill>
                  <a:srgbClr val="151617"/>
                </a:solidFill>
                <a:latin typeface="Inconsolata" pitchFamily="34" charset="0"/>
                <a:ea typeface="Inconsolata" pitchFamily="34" charset="-122"/>
                <a:cs typeface="Inconsolata" pitchFamily="34" charset="-120"/>
              </a:rPr>
              <a:t> Detecting plant diseases early is crucial for maintaining healthy crops and preventing widespread damage. This presentation will explore how Convolutional Neural Networks (CNNs) can be leveraged to build robust plant disease detection models, from dataset preparation to real-world deployment.</a:t>
            </a:r>
            <a:endParaRPr lang="en-US" sz="1786" dirty="0"/>
          </a:p>
        </p:txBody>
      </p:sp>
      <p:sp>
        <p:nvSpPr>
          <p:cNvPr id="8" name="Text 4"/>
          <p:cNvSpPr/>
          <p:nvPr/>
        </p:nvSpPr>
        <p:spPr>
          <a:xfrm>
            <a:off x="793790" y="5537954"/>
            <a:ext cx="7556421" cy="362903"/>
          </a:xfrm>
          <a:prstGeom prst="rect">
            <a:avLst/>
          </a:prstGeom>
          <a:noFill/>
          <a:ln/>
        </p:spPr>
        <p:txBody>
          <a:bodyPr wrap="none" rtlCol="0" anchor="t"/>
          <a:lstStyle/>
          <a:p>
            <a:pPr marL="0" indent="0">
              <a:lnSpc>
                <a:spcPts val="2858"/>
              </a:lnSpc>
              <a:buNone/>
            </a:pPr>
            <a:endParaRPr lang="en-US" sz="1786" dirty="0">
              <a:solidFill>
                <a:srgbClr val="151617"/>
              </a:solidFill>
              <a:latin typeface="Inconsolata" pitchFamily="34" charset="0"/>
              <a:ea typeface="Inconsolata" pitchFamily="34" charset="-122"/>
              <a:cs typeface="Inconsolata" pitchFamily="34" charset="-120"/>
            </a:endParaRPr>
          </a:p>
          <a:p>
            <a:pPr marL="0" indent="0">
              <a:lnSpc>
                <a:spcPts val="2858"/>
              </a:lnSpc>
              <a:buNone/>
            </a:pPr>
            <a:endParaRPr lang="en-US" sz="1786" dirty="0">
              <a:solidFill>
                <a:srgbClr val="151617"/>
              </a:solidFill>
              <a:latin typeface="Inconsolata" pitchFamily="34" charset="0"/>
              <a:ea typeface="Inconsolata" pitchFamily="34" charset="-122"/>
              <a:cs typeface="Inconsolata" pitchFamily="34" charset="-120"/>
            </a:endParaRPr>
          </a:p>
          <a:p>
            <a:pPr marL="0" indent="0">
              <a:lnSpc>
                <a:spcPts val="2858"/>
              </a:lnSpc>
              <a:buNone/>
            </a:pPr>
            <a:endParaRPr lang="en-US" sz="1786" dirty="0">
              <a:solidFill>
                <a:srgbClr val="151617"/>
              </a:solidFill>
              <a:latin typeface="Inconsolata" pitchFamily="34" charset="0"/>
              <a:ea typeface="Inconsolata" pitchFamily="34" charset="-122"/>
              <a:cs typeface="Inconsolata" pitchFamily="34" charset="-120"/>
            </a:endParaRPr>
          </a:p>
          <a:p>
            <a:pPr marL="0" indent="0">
              <a:lnSpc>
                <a:spcPts val="2858"/>
              </a:lnSpc>
              <a:buNone/>
            </a:pPr>
            <a:endParaRPr lang="en-US" sz="1786" dirty="0">
              <a:solidFill>
                <a:srgbClr val="151617"/>
              </a:solidFill>
              <a:latin typeface="Inconsolata" pitchFamily="34" charset="0"/>
              <a:ea typeface="Inconsolata" pitchFamily="34" charset="-122"/>
              <a:cs typeface="Inconsolata" pitchFamily="34" charset="-120"/>
            </a:endParaRPr>
          </a:p>
          <a:p>
            <a:pPr marL="0" indent="0">
              <a:lnSpc>
                <a:spcPts val="2858"/>
              </a:lnSpc>
              <a:buNone/>
            </a:pPr>
            <a:endParaRPr lang="en-US" sz="1786" dirty="0"/>
          </a:p>
        </p:txBody>
      </p:sp>
      <p:sp>
        <p:nvSpPr>
          <p:cNvPr id="9" name="Text 5"/>
          <p:cNvSpPr/>
          <p:nvPr/>
        </p:nvSpPr>
        <p:spPr>
          <a:xfrm>
            <a:off x="793790" y="6156008"/>
            <a:ext cx="7556421" cy="362903"/>
          </a:xfrm>
          <a:prstGeom prst="rect">
            <a:avLst/>
          </a:prstGeom>
          <a:noFill/>
          <a:ln/>
        </p:spPr>
        <p:txBody>
          <a:bodyPr wrap="none" rtlCol="0" anchor="t"/>
          <a:lstStyle/>
          <a:p>
            <a:pPr marL="0" indent="0">
              <a:lnSpc>
                <a:spcPts val="2858"/>
              </a:lnSpc>
              <a:buNone/>
            </a:pPr>
            <a:endParaRPr lang="en-US" sz="1786" dirty="0">
              <a:solidFill>
                <a:srgbClr val="151617"/>
              </a:solidFill>
              <a:latin typeface="Inconsolata" pitchFamily="34" charset="0"/>
              <a:ea typeface="Inconsolata" pitchFamily="34" charset="-122"/>
              <a:cs typeface="Inconsolata" pitchFamily="34" charset="-120"/>
            </a:endParaRPr>
          </a:p>
        </p:txBody>
      </p:sp>
    </p:spTree>
    <p:extLst>
      <p:ext uri="{BB962C8B-B14F-4D97-AF65-F5344CB8AC3E}">
        <p14:creationId xmlns:p14="http://schemas.microsoft.com/office/powerpoint/2010/main" val="3643771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sp>
        <p:nvSpPr>
          <p:cNvPr id="4" name="Text 2"/>
          <p:cNvSpPr/>
          <p:nvPr/>
        </p:nvSpPr>
        <p:spPr>
          <a:xfrm>
            <a:off x="793790" y="1459706"/>
            <a:ext cx="13042821" cy="1417558"/>
          </a:xfrm>
          <a:prstGeom prst="rect">
            <a:avLst/>
          </a:prstGeom>
          <a:noFill/>
          <a:ln/>
        </p:spPr>
        <p:txBody>
          <a:bodyPr wrap="square" rtlCol="0" anchor="t"/>
          <a:lstStyle/>
          <a:p>
            <a:pPr marL="0" indent="0">
              <a:lnSpc>
                <a:spcPts val="5581"/>
              </a:lnSpc>
              <a:buNone/>
            </a:pPr>
            <a:r>
              <a:rPr lang="en-US" sz="4465" b="1" dirty="0">
                <a:solidFill>
                  <a:srgbClr val="151617"/>
                </a:solidFill>
                <a:latin typeface="Montserrat" pitchFamily="34" charset="0"/>
                <a:ea typeface="Montserrat" pitchFamily="34" charset="-122"/>
                <a:cs typeface="Montserrat" pitchFamily="34" charset="-120"/>
              </a:rPr>
              <a:t>Overview of Convolutional Neural Networks (CNNs)</a:t>
            </a:r>
            <a:endParaRPr lang="en-US" sz="4465" dirty="0"/>
          </a:p>
        </p:txBody>
      </p:sp>
      <p:sp>
        <p:nvSpPr>
          <p:cNvPr id="5" name="Text 3"/>
          <p:cNvSpPr/>
          <p:nvPr/>
        </p:nvSpPr>
        <p:spPr>
          <a:xfrm>
            <a:off x="793790" y="3444240"/>
            <a:ext cx="2835235" cy="354330"/>
          </a:xfrm>
          <a:prstGeom prst="rect">
            <a:avLst/>
          </a:prstGeom>
          <a:noFill/>
          <a:ln/>
        </p:spPr>
        <p:txBody>
          <a:bodyPr wrap="none" rtlCol="0" anchor="t"/>
          <a:lstStyle/>
          <a:p>
            <a:pPr marL="0" indent="0">
              <a:lnSpc>
                <a:spcPts val="2791"/>
              </a:lnSpc>
              <a:buNone/>
            </a:pPr>
            <a:r>
              <a:rPr lang="en-US" sz="2233" b="1" dirty="0">
                <a:solidFill>
                  <a:srgbClr val="151617"/>
                </a:solidFill>
                <a:latin typeface="Montserrat" pitchFamily="34" charset="0"/>
                <a:ea typeface="Montserrat" pitchFamily="34" charset="-122"/>
                <a:cs typeface="Montserrat" pitchFamily="34" charset="-120"/>
              </a:rPr>
              <a:t>Architecture</a:t>
            </a:r>
            <a:endParaRPr lang="en-US" sz="2233" dirty="0"/>
          </a:p>
        </p:txBody>
      </p:sp>
      <p:sp>
        <p:nvSpPr>
          <p:cNvPr id="6" name="Text 4"/>
          <p:cNvSpPr/>
          <p:nvPr/>
        </p:nvSpPr>
        <p:spPr>
          <a:xfrm>
            <a:off x="793790" y="4025384"/>
            <a:ext cx="3978116" cy="2540318"/>
          </a:xfrm>
          <a:prstGeom prst="rect">
            <a:avLst/>
          </a:prstGeom>
          <a:noFill/>
          <a:ln/>
        </p:spPr>
        <p:txBody>
          <a:bodyPr wrap="square" rtlCol="0" anchor="t"/>
          <a:lstStyle/>
          <a:p>
            <a:pPr marL="0" indent="0">
              <a:lnSpc>
                <a:spcPts val="2858"/>
              </a:lnSpc>
              <a:buNone/>
            </a:pPr>
            <a:r>
              <a:rPr lang="en-US" sz="1786" dirty="0">
                <a:solidFill>
                  <a:srgbClr val="151617"/>
                </a:solidFill>
                <a:latin typeface="Inconsolata" pitchFamily="34" charset="0"/>
                <a:ea typeface="Inconsolata" pitchFamily="34" charset="-122"/>
                <a:cs typeface="Inconsolata" pitchFamily="34" charset="-120"/>
              </a:rPr>
              <a:t>CNNs are a specialized type of neural network designed to process grid-like data, such as images. They use convolutional layers to extract visual features and fully connected layers for classification.</a:t>
            </a:r>
            <a:endParaRPr lang="en-US" sz="1786" dirty="0"/>
          </a:p>
        </p:txBody>
      </p:sp>
      <p:sp>
        <p:nvSpPr>
          <p:cNvPr id="7" name="Text 5"/>
          <p:cNvSpPr/>
          <p:nvPr/>
        </p:nvSpPr>
        <p:spPr>
          <a:xfrm>
            <a:off x="5332928" y="3444240"/>
            <a:ext cx="2835235" cy="354330"/>
          </a:xfrm>
          <a:prstGeom prst="rect">
            <a:avLst/>
          </a:prstGeom>
          <a:noFill/>
          <a:ln/>
        </p:spPr>
        <p:txBody>
          <a:bodyPr wrap="none" rtlCol="0" anchor="t"/>
          <a:lstStyle/>
          <a:p>
            <a:pPr marL="0" indent="0">
              <a:lnSpc>
                <a:spcPts val="2791"/>
              </a:lnSpc>
              <a:buNone/>
            </a:pPr>
            <a:r>
              <a:rPr lang="en-US" sz="2233" b="1" dirty="0">
                <a:solidFill>
                  <a:srgbClr val="151617"/>
                </a:solidFill>
                <a:latin typeface="Montserrat" pitchFamily="34" charset="0"/>
                <a:ea typeface="Montserrat" pitchFamily="34" charset="-122"/>
                <a:cs typeface="Montserrat" pitchFamily="34" charset="-120"/>
              </a:rPr>
              <a:t>Applications</a:t>
            </a:r>
            <a:endParaRPr lang="en-US" sz="2233" dirty="0"/>
          </a:p>
        </p:txBody>
      </p:sp>
      <p:sp>
        <p:nvSpPr>
          <p:cNvPr id="8" name="Text 6"/>
          <p:cNvSpPr/>
          <p:nvPr/>
        </p:nvSpPr>
        <p:spPr>
          <a:xfrm>
            <a:off x="5332928" y="4025384"/>
            <a:ext cx="3978116" cy="1814513"/>
          </a:xfrm>
          <a:prstGeom prst="rect">
            <a:avLst/>
          </a:prstGeom>
          <a:noFill/>
          <a:ln/>
        </p:spPr>
        <p:txBody>
          <a:bodyPr wrap="square" rtlCol="0" anchor="t"/>
          <a:lstStyle/>
          <a:p>
            <a:pPr marL="0" indent="0">
              <a:lnSpc>
                <a:spcPts val="2858"/>
              </a:lnSpc>
              <a:buNone/>
            </a:pPr>
            <a:r>
              <a:rPr lang="en-US" sz="1786" dirty="0">
                <a:solidFill>
                  <a:srgbClr val="151617"/>
                </a:solidFill>
                <a:latin typeface="Inconsolata" pitchFamily="34" charset="0"/>
                <a:ea typeface="Inconsolata" pitchFamily="34" charset="-122"/>
                <a:cs typeface="Inconsolata" pitchFamily="34" charset="-120"/>
              </a:rPr>
              <a:t>CNNs have been successfully applied to a wide range of computer vision tasks, including image classification, object detection, and image segmentation.</a:t>
            </a:r>
            <a:endParaRPr lang="en-US" sz="1786" dirty="0"/>
          </a:p>
        </p:txBody>
      </p:sp>
      <p:sp>
        <p:nvSpPr>
          <p:cNvPr id="9" name="Text 7"/>
          <p:cNvSpPr/>
          <p:nvPr/>
        </p:nvSpPr>
        <p:spPr>
          <a:xfrm>
            <a:off x="9872067" y="3444240"/>
            <a:ext cx="2835235" cy="354330"/>
          </a:xfrm>
          <a:prstGeom prst="rect">
            <a:avLst/>
          </a:prstGeom>
          <a:noFill/>
          <a:ln/>
        </p:spPr>
        <p:txBody>
          <a:bodyPr wrap="none" rtlCol="0" anchor="t"/>
          <a:lstStyle/>
          <a:p>
            <a:pPr marL="0" indent="0">
              <a:lnSpc>
                <a:spcPts val="2791"/>
              </a:lnSpc>
              <a:buNone/>
            </a:pPr>
            <a:r>
              <a:rPr lang="en-US" sz="2233" b="1" dirty="0">
                <a:solidFill>
                  <a:srgbClr val="151617"/>
                </a:solidFill>
                <a:latin typeface="Montserrat" pitchFamily="34" charset="0"/>
                <a:ea typeface="Montserrat" pitchFamily="34" charset="-122"/>
                <a:cs typeface="Montserrat" pitchFamily="34" charset="-120"/>
              </a:rPr>
              <a:t>Advantages</a:t>
            </a:r>
            <a:endParaRPr lang="en-US" sz="2233" dirty="0"/>
          </a:p>
        </p:txBody>
      </p:sp>
      <p:sp>
        <p:nvSpPr>
          <p:cNvPr id="10" name="Text 8"/>
          <p:cNvSpPr/>
          <p:nvPr/>
        </p:nvSpPr>
        <p:spPr>
          <a:xfrm>
            <a:off x="9872067" y="4025384"/>
            <a:ext cx="3978116" cy="1814513"/>
          </a:xfrm>
          <a:prstGeom prst="rect">
            <a:avLst/>
          </a:prstGeom>
          <a:noFill/>
          <a:ln/>
        </p:spPr>
        <p:txBody>
          <a:bodyPr wrap="square" rtlCol="0" anchor="t"/>
          <a:lstStyle/>
          <a:p>
            <a:pPr marL="0" indent="0">
              <a:lnSpc>
                <a:spcPts val="2858"/>
              </a:lnSpc>
              <a:buNone/>
            </a:pPr>
            <a:r>
              <a:rPr lang="en-US" sz="1786" dirty="0">
                <a:solidFill>
                  <a:srgbClr val="151617"/>
                </a:solidFill>
                <a:latin typeface="Inconsolata" pitchFamily="34" charset="0"/>
                <a:ea typeface="Inconsolata" pitchFamily="34" charset="-122"/>
                <a:cs typeface="Inconsolata" pitchFamily="34" charset="-120"/>
              </a:rPr>
              <a:t>CNNs excel at capturing spatial relationships and patterns in visual data, making them well-suited for plant disease detection tasks.</a:t>
            </a:r>
            <a:endParaRPr lang="en-US" sz="1786"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6" name="Text 2"/>
          <p:cNvSpPr/>
          <p:nvPr/>
        </p:nvSpPr>
        <p:spPr>
          <a:xfrm>
            <a:off x="6108502" y="1476851"/>
            <a:ext cx="7899797" cy="1111091"/>
          </a:xfrm>
          <a:prstGeom prst="rect">
            <a:avLst/>
          </a:prstGeom>
          <a:noFill/>
          <a:ln/>
        </p:spPr>
        <p:txBody>
          <a:bodyPr wrap="square" rtlCol="0" anchor="t"/>
          <a:lstStyle/>
          <a:p>
            <a:pPr marL="0" indent="0">
              <a:lnSpc>
                <a:spcPts val="4374"/>
              </a:lnSpc>
              <a:buNone/>
            </a:pPr>
            <a:r>
              <a:rPr lang="en-US" sz="3500" b="1" dirty="0">
                <a:solidFill>
                  <a:srgbClr val="151617"/>
                </a:solidFill>
                <a:latin typeface="Montserrat" pitchFamily="34" charset="0"/>
                <a:ea typeface="Montserrat" pitchFamily="34" charset="-122"/>
                <a:cs typeface="Montserrat" pitchFamily="34" charset="-120"/>
              </a:rPr>
              <a:t>Advantages of Using CNNs for Plant Disease Detection</a:t>
            </a:r>
            <a:endParaRPr lang="en-US" sz="3500" dirty="0"/>
          </a:p>
        </p:txBody>
      </p:sp>
      <p:sp>
        <p:nvSpPr>
          <p:cNvPr id="7" name="Shape 3"/>
          <p:cNvSpPr/>
          <p:nvPr/>
        </p:nvSpPr>
        <p:spPr>
          <a:xfrm>
            <a:off x="6108502" y="3054429"/>
            <a:ext cx="399931" cy="399931"/>
          </a:xfrm>
          <a:prstGeom prst="roundRect">
            <a:avLst>
              <a:gd name="adj" fmla="val 2286"/>
            </a:avLst>
          </a:prstGeom>
          <a:solidFill>
            <a:srgbClr val="F8ECE4"/>
          </a:solidFill>
          <a:ln w="7620">
            <a:solidFill>
              <a:srgbClr val="151617"/>
            </a:solidFill>
            <a:prstDash val="solid"/>
          </a:ln>
        </p:spPr>
      </p:sp>
      <p:sp>
        <p:nvSpPr>
          <p:cNvPr id="8" name="Text 4"/>
          <p:cNvSpPr/>
          <p:nvPr/>
        </p:nvSpPr>
        <p:spPr>
          <a:xfrm>
            <a:off x="6252686" y="3120985"/>
            <a:ext cx="111443" cy="266700"/>
          </a:xfrm>
          <a:prstGeom prst="rect">
            <a:avLst/>
          </a:prstGeom>
          <a:noFill/>
          <a:ln/>
        </p:spPr>
        <p:txBody>
          <a:bodyPr wrap="none" rtlCol="0" anchor="t"/>
          <a:lstStyle/>
          <a:p>
            <a:pPr marL="0" indent="0" algn="ctr">
              <a:lnSpc>
                <a:spcPts val="2100"/>
              </a:lnSpc>
              <a:buNone/>
            </a:pPr>
            <a:r>
              <a:rPr lang="en-US" sz="2100" b="1" dirty="0">
                <a:solidFill>
                  <a:srgbClr val="151617"/>
                </a:solidFill>
                <a:latin typeface="Montserrat" pitchFamily="34" charset="0"/>
                <a:ea typeface="Montserrat" pitchFamily="34" charset="-122"/>
                <a:cs typeface="Montserrat" pitchFamily="34" charset="-120"/>
              </a:rPr>
              <a:t>1</a:t>
            </a:r>
            <a:endParaRPr lang="en-US" sz="2100" dirty="0"/>
          </a:p>
        </p:txBody>
      </p:sp>
      <p:sp>
        <p:nvSpPr>
          <p:cNvPr id="9" name="Text 5"/>
          <p:cNvSpPr/>
          <p:nvPr/>
        </p:nvSpPr>
        <p:spPr>
          <a:xfrm>
            <a:off x="6686193" y="3054429"/>
            <a:ext cx="3283387" cy="555308"/>
          </a:xfrm>
          <a:prstGeom prst="rect">
            <a:avLst/>
          </a:prstGeom>
          <a:noFill/>
          <a:ln/>
        </p:spPr>
        <p:txBody>
          <a:bodyPr wrap="square" rtlCol="0" anchor="t"/>
          <a:lstStyle/>
          <a:p>
            <a:pPr marL="0" indent="0">
              <a:lnSpc>
                <a:spcPts val="2187"/>
              </a:lnSpc>
              <a:buNone/>
            </a:pPr>
            <a:r>
              <a:rPr lang="en-US" sz="1750" b="1" dirty="0">
                <a:solidFill>
                  <a:srgbClr val="151617"/>
                </a:solidFill>
                <a:latin typeface="Montserrat" pitchFamily="34" charset="0"/>
                <a:ea typeface="Montserrat" pitchFamily="34" charset="-122"/>
                <a:cs typeface="Montserrat" pitchFamily="34" charset="-120"/>
              </a:rPr>
              <a:t>Automated Feature Extraction</a:t>
            </a:r>
            <a:endParaRPr lang="en-US" sz="1750" dirty="0"/>
          </a:p>
        </p:txBody>
      </p:sp>
      <p:sp>
        <p:nvSpPr>
          <p:cNvPr id="10" name="Text 6"/>
          <p:cNvSpPr/>
          <p:nvPr/>
        </p:nvSpPr>
        <p:spPr>
          <a:xfrm>
            <a:off x="6686193" y="3716298"/>
            <a:ext cx="3283387" cy="1137285"/>
          </a:xfrm>
          <a:prstGeom prst="rect">
            <a:avLst/>
          </a:prstGeom>
          <a:noFill/>
          <a:ln/>
        </p:spPr>
        <p:txBody>
          <a:bodyPr wrap="square" rtlCol="0" anchor="t"/>
          <a:lstStyle/>
          <a:p>
            <a:pPr marL="0" indent="0">
              <a:lnSpc>
                <a:spcPts val="2240"/>
              </a:lnSpc>
              <a:buNone/>
            </a:pPr>
            <a:r>
              <a:rPr lang="en-US" sz="1400" dirty="0">
                <a:solidFill>
                  <a:srgbClr val="151617"/>
                </a:solidFill>
                <a:latin typeface="Inconsolata" pitchFamily="34" charset="0"/>
                <a:ea typeface="Inconsolata" pitchFamily="34" charset="-122"/>
                <a:cs typeface="Inconsolata" pitchFamily="34" charset="-120"/>
              </a:rPr>
              <a:t>CNNs can automatically learn and extract relevant visual features from plant leaf images, reducing the need for manual feature engineering.</a:t>
            </a:r>
            <a:endParaRPr lang="en-US" sz="1400" dirty="0"/>
          </a:p>
        </p:txBody>
      </p:sp>
      <p:sp>
        <p:nvSpPr>
          <p:cNvPr id="11" name="Shape 7"/>
          <p:cNvSpPr/>
          <p:nvPr/>
        </p:nvSpPr>
        <p:spPr>
          <a:xfrm>
            <a:off x="10147340" y="3054429"/>
            <a:ext cx="399931" cy="399931"/>
          </a:xfrm>
          <a:prstGeom prst="roundRect">
            <a:avLst>
              <a:gd name="adj" fmla="val 2286"/>
            </a:avLst>
          </a:prstGeom>
          <a:solidFill>
            <a:srgbClr val="F8ECE4"/>
          </a:solidFill>
          <a:ln w="7620">
            <a:solidFill>
              <a:srgbClr val="151617"/>
            </a:solidFill>
            <a:prstDash val="solid"/>
          </a:ln>
        </p:spPr>
      </p:sp>
      <p:sp>
        <p:nvSpPr>
          <p:cNvPr id="12" name="Text 8"/>
          <p:cNvSpPr/>
          <p:nvPr/>
        </p:nvSpPr>
        <p:spPr>
          <a:xfrm>
            <a:off x="10266164" y="3120985"/>
            <a:ext cx="162163" cy="266700"/>
          </a:xfrm>
          <a:prstGeom prst="rect">
            <a:avLst/>
          </a:prstGeom>
          <a:noFill/>
          <a:ln/>
        </p:spPr>
        <p:txBody>
          <a:bodyPr wrap="none" rtlCol="0" anchor="t"/>
          <a:lstStyle/>
          <a:p>
            <a:pPr marL="0" indent="0" algn="ctr">
              <a:lnSpc>
                <a:spcPts val="2100"/>
              </a:lnSpc>
              <a:buNone/>
            </a:pPr>
            <a:r>
              <a:rPr lang="en-US" sz="2100" b="1" dirty="0">
                <a:solidFill>
                  <a:srgbClr val="151617"/>
                </a:solidFill>
                <a:latin typeface="Montserrat" pitchFamily="34" charset="0"/>
                <a:ea typeface="Montserrat" pitchFamily="34" charset="-122"/>
                <a:cs typeface="Montserrat" pitchFamily="34" charset="-120"/>
              </a:rPr>
              <a:t>2</a:t>
            </a:r>
            <a:endParaRPr lang="en-US" sz="2100" dirty="0"/>
          </a:p>
        </p:txBody>
      </p:sp>
      <p:sp>
        <p:nvSpPr>
          <p:cNvPr id="13" name="Text 9"/>
          <p:cNvSpPr/>
          <p:nvPr/>
        </p:nvSpPr>
        <p:spPr>
          <a:xfrm>
            <a:off x="10725031" y="3054429"/>
            <a:ext cx="2222183" cy="277654"/>
          </a:xfrm>
          <a:prstGeom prst="rect">
            <a:avLst/>
          </a:prstGeom>
          <a:noFill/>
          <a:ln/>
        </p:spPr>
        <p:txBody>
          <a:bodyPr wrap="none" rtlCol="0" anchor="t"/>
          <a:lstStyle/>
          <a:p>
            <a:pPr marL="0" indent="0">
              <a:lnSpc>
                <a:spcPts val="2187"/>
              </a:lnSpc>
              <a:buNone/>
            </a:pPr>
            <a:r>
              <a:rPr lang="en-US" sz="1750" b="1" dirty="0">
                <a:solidFill>
                  <a:srgbClr val="151617"/>
                </a:solidFill>
                <a:latin typeface="Montserrat" pitchFamily="34" charset="0"/>
                <a:ea typeface="Montserrat" pitchFamily="34" charset="-122"/>
                <a:cs typeface="Montserrat" pitchFamily="34" charset="-120"/>
              </a:rPr>
              <a:t>High Accuracy</a:t>
            </a:r>
            <a:endParaRPr lang="en-US" sz="1750" dirty="0"/>
          </a:p>
        </p:txBody>
      </p:sp>
      <p:sp>
        <p:nvSpPr>
          <p:cNvPr id="14" name="Text 10"/>
          <p:cNvSpPr/>
          <p:nvPr/>
        </p:nvSpPr>
        <p:spPr>
          <a:xfrm>
            <a:off x="10725031" y="3438644"/>
            <a:ext cx="3283387" cy="1137285"/>
          </a:xfrm>
          <a:prstGeom prst="rect">
            <a:avLst/>
          </a:prstGeom>
          <a:noFill/>
          <a:ln/>
        </p:spPr>
        <p:txBody>
          <a:bodyPr wrap="square" rtlCol="0" anchor="t"/>
          <a:lstStyle/>
          <a:p>
            <a:pPr marL="0" indent="0">
              <a:lnSpc>
                <a:spcPts val="2240"/>
              </a:lnSpc>
              <a:buNone/>
            </a:pPr>
            <a:r>
              <a:rPr lang="en-US" sz="1400" dirty="0">
                <a:solidFill>
                  <a:srgbClr val="151617"/>
                </a:solidFill>
                <a:latin typeface="Inconsolata" pitchFamily="34" charset="0"/>
                <a:ea typeface="Inconsolata" pitchFamily="34" charset="-122"/>
                <a:cs typeface="Inconsolata" pitchFamily="34" charset="-120"/>
              </a:rPr>
              <a:t>With the right architecture and training data, CNNs can achieve state-of-the-art performance in plant disease classification tasks.</a:t>
            </a:r>
            <a:endParaRPr lang="en-US" sz="1400" dirty="0"/>
          </a:p>
        </p:txBody>
      </p:sp>
      <p:sp>
        <p:nvSpPr>
          <p:cNvPr id="15" name="Shape 11"/>
          <p:cNvSpPr/>
          <p:nvPr/>
        </p:nvSpPr>
        <p:spPr>
          <a:xfrm>
            <a:off x="6108502" y="5231249"/>
            <a:ext cx="399931" cy="399931"/>
          </a:xfrm>
          <a:prstGeom prst="roundRect">
            <a:avLst>
              <a:gd name="adj" fmla="val 2286"/>
            </a:avLst>
          </a:prstGeom>
          <a:solidFill>
            <a:srgbClr val="F8ECE4"/>
          </a:solidFill>
          <a:ln w="7620">
            <a:solidFill>
              <a:srgbClr val="151617"/>
            </a:solidFill>
            <a:prstDash val="solid"/>
          </a:ln>
        </p:spPr>
      </p:sp>
      <p:sp>
        <p:nvSpPr>
          <p:cNvPr id="16" name="Text 12"/>
          <p:cNvSpPr/>
          <p:nvPr/>
        </p:nvSpPr>
        <p:spPr>
          <a:xfrm>
            <a:off x="6226612" y="5297805"/>
            <a:ext cx="163711" cy="266700"/>
          </a:xfrm>
          <a:prstGeom prst="rect">
            <a:avLst/>
          </a:prstGeom>
          <a:noFill/>
          <a:ln/>
        </p:spPr>
        <p:txBody>
          <a:bodyPr wrap="none" rtlCol="0" anchor="t"/>
          <a:lstStyle/>
          <a:p>
            <a:pPr marL="0" indent="0" algn="ctr">
              <a:lnSpc>
                <a:spcPts val="2100"/>
              </a:lnSpc>
              <a:buNone/>
            </a:pPr>
            <a:r>
              <a:rPr lang="en-US" sz="2100" b="1" dirty="0">
                <a:solidFill>
                  <a:srgbClr val="151617"/>
                </a:solidFill>
                <a:latin typeface="Montserrat" pitchFamily="34" charset="0"/>
                <a:ea typeface="Montserrat" pitchFamily="34" charset="-122"/>
                <a:cs typeface="Montserrat" pitchFamily="34" charset="-120"/>
              </a:rPr>
              <a:t>3</a:t>
            </a:r>
            <a:endParaRPr lang="en-US" sz="2100" dirty="0"/>
          </a:p>
        </p:txBody>
      </p:sp>
      <p:sp>
        <p:nvSpPr>
          <p:cNvPr id="17" name="Text 13"/>
          <p:cNvSpPr/>
          <p:nvPr/>
        </p:nvSpPr>
        <p:spPr>
          <a:xfrm>
            <a:off x="6686193" y="5231249"/>
            <a:ext cx="2222183" cy="277654"/>
          </a:xfrm>
          <a:prstGeom prst="rect">
            <a:avLst/>
          </a:prstGeom>
          <a:noFill/>
          <a:ln/>
        </p:spPr>
        <p:txBody>
          <a:bodyPr wrap="none" rtlCol="0" anchor="t"/>
          <a:lstStyle/>
          <a:p>
            <a:pPr marL="0" indent="0">
              <a:lnSpc>
                <a:spcPts val="2187"/>
              </a:lnSpc>
              <a:buNone/>
            </a:pPr>
            <a:r>
              <a:rPr lang="en-US" sz="1750" b="1" dirty="0">
                <a:solidFill>
                  <a:srgbClr val="151617"/>
                </a:solidFill>
                <a:latin typeface="Montserrat" pitchFamily="34" charset="0"/>
                <a:ea typeface="Montserrat" pitchFamily="34" charset="-122"/>
                <a:cs typeface="Montserrat" pitchFamily="34" charset="-120"/>
              </a:rPr>
              <a:t>Scalability</a:t>
            </a:r>
            <a:endParaRPr lang="en-US" sz="1750" dirty="0"/>
          </a:p>
        </p:txBody>
      </p:sp>
      <p:sp>
        <p:nvSpPr>
          <p:cNvPr id="18" name="Text 14"/>
          <p:cNvSpPr/>
          <p:nvPr/>
        </p:nvSpPr>
        <p:spPr>
          <a:xfrm>
            <a:off x="6686193" y="5615464"/>
            <a:ext cx="3283387" cy="1137285"/>
          </a:xfrm>
          <a:prstGeom prst="rect">
            <a:avLst/>
          </a:prstGeom>
          <a:noFill/>
          <a:ln/>
        </p:spPr>
        <p:txBody>
          <a:bodyPr wrap="square" rtlCol="0" anchor="t"/>
          <a:lstStyle/>
          <a:p>
            <a:pPr marL="0" indent="0">
              <a:lnSpc>
                <a:spcPts val="2240"/>
              </a:lnSpc>
              <a:buNone/>
            </a:pPr>
            <a:r>
              <a:rPr lang="en-US" sz="1400" dirty="0">
                <a:solidFill>
                  <a:srgbClr val="151617"/>
                </a:solidFill>
                <a:latin typeface="Inconsolata" pitchFamily="34" charset="0"/>
                <a:ea typeface="Inconsolata" pitchFamily="34" charset="-122"/>
                <a:cs typeface="Inconsolata" pitchFamily="34" charset="-120"/>
              </a:rPr>
              <a:t>CNNs can be trained on large datasets and deployed to handle real-world plant disease detection at scale.</a:t>
            </a:r>
            <a:endParaRPr lang="en-US" sz="1400" dirty="0"/>
          </a:p>
        </p:txBody>
      </p:sp>
      <p:sp>
        <p:nvSpPr>
          <p:cNvPr id="19" name="Shape 15"/>
          <p:cNvSpPr/>
          <p:nvPr/>
        </p:nvSpPr>
        <p:spPr>
          <a:xfrm>
            <a:off x="10147340" y="5231249"/>
            <a:ext cx="399931" cy="399931"/>
          </a:xfrm>
          <a:prstGeom prst="roundRect">
            <a:avLst>
              <a:gd name="adj" fmla="val 2286"/>
            </a:avLst>
          </a:prstGeom>
          <a:solidFill>
            <a:srgbClr val="F8ECE4"/>
          </a:solidFill>
          <a:ln w="7620">
            <a:solidFill>
              <a:srgbClr val="151617"/>
            </a:solidFill>
            <a:prstDash val="solid"/>
          </a:ln>
        </p:spPr>
      </p:sp>
      <p:sp>
        <p:nvSpPr>
          <p:cNvPr id="20" name="Text 16"/>
          <p:cNvSpPr/>
          <p:nvPr/>
        </p:nvSpPr>
        <p:spPr>
          <a:xfrm>
            <a:off x="10252353" y="5297805"/>
            <a:ext cx="189905" cy="266700"/>
          </a:xfrm>
          <a:prstGeom prst="rect">
            <a:avLst/>
          </a:prstGeom>
          <a:noFill/>
          <a:ln/>
        </p:spPr>
        <p:txBody>
          <a:bodyPr wrap="none" rtlCol="0" anchor="t"/>
          <a:lstStyle/>
          <a:p>
            <a:pPr marL="0" indent="0" algn="ctr">
              <a:lnSpc>
                <a:spcPts val="2100"/>
              </a:lnSpc>
              <a:buNone/>
            </a:pPr>
            <a:r>
              <a:rPr lang="en-US" sz="2100" b="1" dirty="0">
                <a:solidFill>
                  <a:srgbClr val="151617"/>
                </a:solidFill>
                <a:latin typeface="Montserrat" pitchFamily="34" charset="0"/>
                <a:ea typeface="Montserrat" pitchFamily="34" charset="-122"/>
                <a:cs typeface="Montserrat" pitchFamily="34" charset="-120"/>
              </a:rPr>
              <a:t>4</a:t>
            </a:r>
            <a:endParaRPr lang="en-US" sz="2100" dirty="0"/>
          </a:p>
        </p:txBody>
      </p:sp>
      <p:sp>
        <p:nvSpPr>
          <p:cNvPr id="21" name="Text 17"/>
          <p:cNvSpPr/>
          <p:nvPr/>
        </p:nvSpPr>
        <p:spPr>
          <a:xfrm>
            <a:off x="10725031" y="5231249"/>
            <a:ext cx="2222183" cy="277654"/>
          </a:xfrm>
          <a:prstGeom prst="rect">
            <a:avLst/>
          </a:prstGeom>
          <a:noFill/>
          <a:ln/>
        </p:spPr>
        <p:txBody>
          <a:bodyPr wrap="none" rtlCol="0" anchor="t"/>
          <a:lstStyle/>
          <a:p>
            <a:pPr marL="0" indent="0">
              <a:lnSpc>
                <a:spcPts val="2187"/>
              </a:lnSpc>
              <a:buNone/>
            </a:pPr>
            <a:r>
              <a:rPr lang="en-US" sz="1750" b="1" dirty="0">
                <a:solidFill>
                  <a:srgbClr val="151617"/>
                </a:solidFill>
                <a:latin typeface="Montserrat" pitchFamily="34" charset="0"/>
                <a:ea typeface="Montserrat" pitchFamily="34" charset="-122"/>
                <a:cs typeface="Montserrat" pitchFamily="34" charset="-120"/>
              </a:rPr>
              <a:t>Robustness</a:t>
            </a:r>
            <a:endParaRPr lang="en-US" sz="1750" dirty="0"/>
          </a:p>
        </p:txBody>
      </p:sp>
      <p:sp>
        <p:nvSpPr>
          <p:cNvPr id="22" name="Text 18"/>
          <p:cNvSpPr/>
          <p:nvPr/>
        </p:nvSpPr>
        <p:spPr>
          <a:xfrm>
            <a:off x="10725031" y="5615464"/>
            <a:ext cx="3283387" cy="1137285"/>
          </a:xfrm>
          <a:prstGeom prst="rect">
            <a:avLst/>
          </a:prstGeom>
          <a:noFill/>
          <a:ln/>
        </p:spPr>
        <p:txBody>
          <a:bodyPr wrap="square" rtlCol="0" anchor="t"/>
          <a:lstStyle/>
          <a:p>
            <a:pPr marL="0" indent="0">
              <a:lnSpc>
                <a:spcPts val="2240"/>
              </a:lnSpc>
              <a:buNone/>
            </a:pPr>
            <a:r>
              <a:rPr lang="en-US" sz="1400" dirty="0">
                <a:solidFill>
                  <a:srgbClr val="151617"/>
                </a:solidFill>
                <a:latin typeface="Inconsolata" pitchFamily="34" charset="0"/>
                <a:ea typeface="Inconsolata" pitchFamily="34" charset="-122"/>
                <a:cs typeface="Inconsolata" pitchFamily="34" charset="-120"/>
              </a:rPr>
              <a:t>CNNs are generally robust to variations in lighting, angle, and other environmental factors that can affect plant leaf images.</a:t>
            </a:r>
            <a:endParaRPr lang="en-US" sz="1400"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74" y="2408069"/>
            <a:ext cx="5324251" cy="39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55151" y="2002036"/>
            <a:ext cx="4975979" cy="4225528"/>
          </a:xfrm>
          <a:prstGeom prst="rect">
            <a:avLst/>
          </a:prstGeom>
        </p:spPr>
      </p:pic>
      <p:sp>
        <p:nvSpPr>
          <p:cNvPr id="6" name="Text 2"/>
          <p:cNvSpPr/>
          <p:nvPr/>
        </p:nvSpPr>
        <p:spPr>
          <a:xfrm>
            <a:off x="6200894" y="723543"/>
            <a:ext cx="7715012" cy="1275874"/>
          </a:xfrm>
          <a:prstGeom prst="rect">
            <a:avLst/>
          </a:prstGeom>
          <a:noFill/>
          <a:ln/>
        </p:spPr>
        <p:txBody>
          <a:bodyPr wrap="square" rtlCol="0" anchor="t"/>
          <a:lstStyle/>
          <a:p>
            <a:pPr marL="0" indent="0">
              <a:lnSpc>
                <a:spcPts val="5023"/>
              </a:lnSpc>
              <a:buNone/>
            </a:pPr>
            <a:r>
              <a:rPr lang="en-US" sz="4019" b="1" dirty="0">
                <a:solidFill>
                  <a:srgbClr val="151617"/>
                </a:solidFill>
                <a:latin typeface="Montserrat" pitchFamily="34" charset="0"/>
                <a:ea typeface="Montserrat" pitchFamily="34" charset="-122"/>
                <a:cs typeface="Montserrat" pitchFamily="34" charset="-120"/>
              </a:rPr>
              <a:t>Dataset Preparation and Preprocessing</a:t>
            </a:r>
            <a:endParaRPr lang="en-US" sz="4019" dirty="0"/>
          </a:p>
        </p:txBody>
      </p:sp>
      <p:sp>
        <p:nvSpPr>
          <p:cNvPr id="7" name="Shape 3"/>
          <p:cNvSpPr/>
          <p:nvPr/>
        </p:nvSpPr>
        <p:spPr>
          <a:xfrm>
            <a:off x="6200894" y="2305526"/>
            <a:ext cx="3755469" cy="2498169"/>
          </a:xfrm>
          <a:prstGeom prst="roundRect">
            <a:avLst>
              <a:gd name="adj" fmla="val 366"/>
            </a:avLst>
          </a:prstGeom>
          <a:solidFill>
            <a:srgbClr val="F8ECE4"/>
          </a:solidFill>
          <a:ln w="7620">
            <a:solidFill>
              <a:srgbClr val="151617"/>
            </a:solidFill>
            <a:prstDash val="solid"/>
          </a:ln>
        </p:spPr>
      </p:sp>
      <p:sp>
        <p:nvSpPr>
          <p:cNvPr id="8" name="Text 4"/>
          <p:cNvSpPr/>
          <p:nvPr/>
        </p:nvSpPr>
        <p:spPr>
          <a:xfrm>
            <a:off x="6412587" y="2517219"/>
            <a:ext cx="2551748" cy="318849"/>
          </a:xfrm>
          <a:prstGeom prst="rect">
            <a:avLst/>
          </a:prstGeom>
          <a:noFill/>
          <a:ln/>
        </p:spPr>
        <p:txBody>
          <a:bodyPr wrap="none" rtlCol="0" anchor="t"/>
          <a:lstStyle/>
          <a:p>
            <a:pPr marL="0" indent="0">
              <a:lnSpc>
                <a:spcPts val="2512"/>
              </a:lnSpc>
              <a:buNone/>
            </a:pPr>
            <a:r>
              <a:rPr lang="en-US" sz="2009" b="1" dirty="0">
                <a:solidFill>
                  <a:srgbClr val="151617"/>
                </a:solidFill>
                <a:latin typeface="Montserrat" pitchFamily="34" charset="0"/>
                <a:ea typeface="Montserrat" pitchFamily="34" charset="-122"/>
                <a:cs typeface="Montserrat" pitchFamily="34" charset="-120"/>
              </a:rPr>
              <a:t>Data Collection</a:t>
            </a:r>
            <a:endParaRPr lang="en-US" sz="2009" dirty="0"/>
          </a:p>
        </p:txBody>
      </p:sp>
      <p:sp>
        <p:nvSpPr>
          <p:cNvPr id="9" name="Text 5"/>
          <p:cNvSpPr/>
          <p:nvPr/>
        </p:nvSpPr>
        <p:spPr>
          <a:xfrm>
            <a:off x="6412587" y="2958465"/>
            <a:ext cx="3332083" cy="1306830"/>
          </a:xfrm>
          <a:prstGeom prst="rect">
            <a:avLst/>
          </a:prstGeom>
          <a:noFill/>
          <a:ln/>
        </p:spPr>
        <p:txBody>
          <a:bodyPr wrap="square" rtlCol="0" anchor="t"/>
          <a:lstStyle/>
          <a:p>
            <a:pPr marL="0" indent="0">
              <a:lnSpc>
                <a:spcPts val="2572"/>
              </a:lnSpc>
              <a:buNone/>
            </a:pPr>
            <a:r>
              <a:rPr lang="en-US" sz="1607" dirty="0">
                <a:solidFill>
                  <a:srgbClr val="151617"/>
                </a:solidFill>
                <a:latin typeface="Inconsolata" pitchFamily="34" charset="0"/>
                <a:ea typeface="Inconsolata" pitchFamily="34" charset="-122"/>
                <a:cs typeface="Inconsolata" pitchFamily="34" charset="-120"/>
              </a:rPr>
              <a:t>Acquire a comprehensive dataset of high-quality plant leaf images, covering a diverse range of healthy and diseased samples.</a:t>
            </a:r>
            <a:endParaRPr lang="en-US" sz="1607" dirty="0"/>
          </a:p>
        </p:txBody>
      </p:sp>
      <p:sp>
        <p:nvSpPr>
          <p:cNvPr id="10" name="Shape 6"/>
          <p:cNvSpPr/>
          <p:nvPr/>
        </p:nvSpPr>
        <p:spPr>
          <a:xfrm>
            <a:off x="10160437" y="2305526"/>
            <a:ext cx="3755469" cy="2498169"/>
          </a:xfrm>
          <a:prstGeom prst="roundRect">
            <a:avLst>
              <a:gd name="adj" fmla="val 366"/>
            </a:avLst>
          </a:prstGeom>
          <a:solidFill>
            <a:srgbClr val="F8ECE4"/>
          </a:solidFill>
          <a:ln w="7620">
            <a:solidFill>
              <a:srgbClr val="151617"/>
            </a:solidFill>
            <a:prstDash val="solid"/>
          </a:ln>
        </p:spPr>
      </p:sp>
      <p:sp>
        <p:nvSpPr>
          <p:cNvPr id="11" name="Text 7"/>
          <p:cNvSpPr/>
          <p:nvPr/>
        </p:nvSpPr>
        <p:spPr>
          <a:xfrm>
            <a:off x="10372130" y="2517219"/>
            <a:ext cx="2738795" cy="318849"/>
          </a:xfrm>
          <a:prstGeom prst="rect">
            <a:avLst/>
          </a:prstGeom>
          <a:noFill/>
          <a:ln/>
        </p:spPr>
        <p:txBody>
          <a:bodyPr wrap="none" rtlCol="0" anchor="t"/>
          <a:lstStyle/>
          <a:p>
            <a:pPr marL="0" indent="0">
              <a:lnSpc>
                <a:spcPts val="2512"/>
              </a:lnSpc>
              <a:buNone/>
            </a:pPr>
            <a:r>
              <a:rPr lang="en-US" sz="2009" b="1" dirty="0">
                <a:solidFill>
                  <a:srgbClr val="151617"/>
                </a:solidFill>
                <a:latin typeface="Montserrat" pitchFamily="34" charset="0"/>
                <a:ea typeface="Montserrat" pitchFamily="34" charset="-122"/>
                <a:cs typeface="Montserrat" pitchFamily="34" charset="-120"/>
              </a:rPr>
              <a:t>Data Augmentation</a:t>
            </a:r>
            <a:endParaRPr lang="en-US" sz="2009" dirty="0"/>
          </a:p>
        </p:txBody>
      </p:sp>
      <p:sp>
        <p:nvSpPr>
          <p:cNvPr id="12" name="Text 8"/>
          <p:cNvSpPr/>
          <p:nvPr/>
        </p:nvSpPr>
        <p:spPr>
          <a:xfrm>
            <a:off x="10372130" y="2958465"/>
            <a:ext cx="3332083" cy="1633538"/>
          </a:xfrm>
          <a:prstGeom prst="rect">
            <a:avLst/>
          </a:prstGeom>
          <a:noFill/>
          <a:ln/>
        </p:spPr>
        <p:txBody>
          <a:bodyPr wrap="square" rtlCol="0" anchor="t"/>
          <a:lstStyle/>
          <a:p>
            <a:pPr marL="0" indent="0">
              <a:lnSpc>
                <a:spcPts val="2572"/>
              </a:lnSpc>
              <a:buNone/>
            </a:pPr>
            <a:r>
              <a:rPr lang="en-US" sz="1607" dirty="0">
                <a:solidFill>
                  <a:srgbClr val="151617"/>
                </a:solidFill>
                <a:latin typeface="Inconsolata" pitchFamily="34" charset="0"/>
                <a:ea typeface="Inconsolata" pitchFamily="34" charset="-122"/>
                <a:cs typeface="Inconsolata" pitchFamily="34" charset="-120"/>
              </a:rPr>
              <a:t>Apply techniques like rotation, flipping, and scaling to artificially expand the dataset and improve model generalization.</a:t>
            </a:r>
            <a:endParaRPr lang="en-US" sz="1607" dirty="0"/>
          </a:p>
        </p:txBody>
      </p:sp>
      <p:sp>
        <p:nvSpPr>
          <p:cNvPr id="13" name="Shape 9"/>
          <p:cNvSpPr/>
          <p:nvPr/>
        </p:nvSpPr>
        <p:spPr>
          <a:xfrm>
            <a:off x="6200894" y="5007769"/>
            <a:ext cx="3755469" cy="2498169"/>
          </a:xfrm>
          <a:prstGeom prst="roundRect">
            <a:avLst>
              <a:gd name="adj" fmla="val 366"/>
            </a:avLst>
          </a:prstGeom>
          <a:solidFill>
            <a:srgbClr val="F8ECE4"/>
          </a:solidFill>
          <a:ln w="7620">
            <a:solidFill>
              <a:srgbClr val="151617"/>
            </a:solidFill>
            <a:prstDash val="solid"/>
          </a:ln>
        </p:spPr>
      </p:sp>
      <p:sp>
        <p:nvSpPr>
          <p:cNvPr id="14" name="Text 10"/>
          <p:cNvSpPr/>
          <p:nvPr/>
        </p:nvSpPr>
        <p:spPr>
          <a:xfrm>
            <a:off x="6412587" y="5219462"/>
            <a:ext cx="2938224" cy="318849"/>
          </a:xfrm>
          <a:prstGeom prst="rect">
            <a:avLst/>
          </a:prstGeom>
          <a:noFill/>
          <a:ln/>
        </p:spPr>
        <p:txBody>
          <a:bodyPr wrap="none" rtlCol="0" anchor="t"/>
          <a:lstStyle/>
          <a:p>
            <a:pPr marL="0" indent="0">
              <a:lnSpc>
                <a:spcPts val="2512"/>
              </a:lnSpc>
              <a:buNone/>
            </a:pPr>
            <a:r>
              <a:rPr lang="en-US" sz="2009" b="1" dirty="0">
                <a:solidFill>
                  <a:srgbClr val="151617"/>
                </a:solidFill>
                <a:latin typeface="Montserrat" pitchFamily="34" charset="0"/>
                <a:ea typeface="Montserrat" pitchFamily="34" charset="-122"/>
                <a:cs typeface="Montserrat" pitchFamily="34" charset="-120"/>
              </a:rPr>
              <a:t>Image Preprocessing</a:t>
            </a:r>
            <a:endParaRPr lang="en-US" sz="2009" dirty="0"/>
          </a:p>
        </p:txBody>
      </p:sp>
      <p:sp>
        <p:nvSpPr>
          <p:cNvPr id="15" name="Text 11"/>
          <p:cNvSpPr/>
          <p:nvPr/>
        </p:nvSpPr>
        <p:spPr>
          <a:xfrm>
            <a:off x="6412587" y="5660708"/>
            <a:ext cx="3332083" cy="1306830"/>
          </a:xfrm>
          <a:prstGeom prst="rect">
            <a:avLst/>
          </a:prstGeom>
          <a:noFill/>
          <a:ln/>
        </p:spPr>
        <p:txBody>
          <a:bodyPr wrap="square" rtlCol="0" anchor="t"/>
          <a:lstStyle/>
          <a:p>
            <a:pPr marL="0" indent="0">
              <a:lnSpc>
                <a:spcPts val="2572"/>
              </a:lnSpc>
              <a:buNone/>
            </a:pPr>
            <a:r>
              <a:rPr lang="en-US" sz="1607" dirty="0">
                <a:solidFill>
                  <a:srgbClr val="151617"/>
                </a:solidFill>
                <a:latin typeface="Inconsolata" pitchFamily="34" charset="0"/>
                <a:ea typeface="Inconsolata" pitchFamily="34" charset="-122"/>
                <a:cs typeface="Inconsolata" pitchFamily="34" charset="-120"/>
              </a:rPr>
              <a:t>Normalize the images, resize them to a consistent size, and convert them to a format suitable for CNN input.</a:t>
            </a:r>
            <a:endParaRPr lang="en-US" sz="1607" dirty="0"/>
          </a:p>
        </p:txBody>
      </p:sp>
      <p:sp>
        <p:nvSpPr>
          <p:cNvPr id="16" name="Shape 12"/>
          <p:cNvSpPr/>
          <p:nvPr/>
        </p:nvSpPr>
        <p:spPr>
          <a:xfrm>
            <a:off x="10160437" y="5007769"/>
            <a:ext cx="3755469" cy="2498169"/>
          </a:xfrm>
          <a:prstGeom prst="roundRect">
            <a:avLst>
              <a:gd name="adj" fmla="val 366"/>
            </a:avLst>
          </a:prstGeom>
          <a:solidFill>
            <a:srgbClr val="F8ECE4"/>
          </a:solidFill>
          <a:ln w="7620">
            <a:solidFill>
              <a:srgbClr val="151617"/>
            </a:solidFill>
            <a:prstDash val="solid"/>
          </a:ln>
        </p:spPr>
      </p:sp>
      <p:sp>
        <p:nvSpPr>
          <p:cNvPr id="17" name="Text 13"/>
          <p:cNvSpPr/>
          <p:nvPr/>
        </p:nvSpPr>
        <p:spPr>
          <a:xfrm>
            <a:off x="10372130" y="5219462"/>
            <a:ext cx="2598539" cy="318849"/>
          </a:xfrm>
          <a:prstGeom prst="rect">
            <a:avLst/>
          </a:prstGeom>
          <a:noFill/>
          <a:ln/>
        </p:spPr>
        <p:txBody>
          <a:bodyPr wrap="none" rtlCol="0" anchor="t"/>
          <a:lstStyle/>
          <a:p>
            <a:pPr marL="0" indent="0">
              <a:lnSpc>
                <a:spcPts val="2512"/>
              </a:lnSpc>
              <a:buNone/>
            </a:pPr>
            <a:r>
              <a:rPr lang="en-US" sz="2009" b="1" dirty="0">
                <a:solidFill>
                  <a:srgbClr val="151617"/>
                </a:solidFill>
                <a:latin typeface="Montserrat" pitchFamily="34" charset="0"/>
                <a:ea typeface="Montserrat" pitchFamily="34" charset="-122"/>
                <a:cs typeface="Montserrat" pitchFamily="34" charset="-120"/>
              </a:rPr>
              <a:t>Train-Val-Test Split</a:t>
            </a:r>
            <a:endParaRPr lang="en-US" sz="2009" dirty="0"/>
          </a:p>
        </p:txBody>
      </p:sp>
      <p:sp>
        <p:nvSpPr>
          <p:cNvPr id="18" name="Text 14"/>
          <p:cNvSpPr/>
          <p:nvPr/>
        </p:nvSpPr>
        <p:spPr>
          <a:xfrm>
            <a:off x="10372130" y="5660708"/>
            <a:ext cx="3332083" cy="1633538"/>
          </a:xfrm>
          <a:prstGeom prst="rect">
            <a:avLst/>
          </a:prstGeom>
          <a:noFill/>
          <a:ln/>
        </p:spPr>
        <p:txBody>
          <a:bodyPr wrap="square" rtlCol="0" anchor="t"/>
          <a:lstStyle/>
          <a:p>
            <a:pPr marL="0" indent="0">
              <a:lnSpc>
                <a:spcPts val="2572"/>
              </a:lnSpc>
              <a:buNone/>
            </a:pPr>
            <a:r>
              <a:rPr lang="en-US" sz="1607" dirty="0">
                <a:solidFill>
                  <a:srgbClr val="151617"/>
                </a:solidFill>
                <a:latin typeface="Inconsolata" pitchFamily="34" charset="0"/>
                <a:ea typeface="Inconsolata" pitchFamily="34" charset="-122"/>
                <a:cs typeface="Inconsolata" pitchFamily="34" charset="-120"/>
              </a:rPr>
              <a:t>Divide the dataset into training, validation, and testing sets to ensure proper model evaluation and prevent overfitting.</a:t>
            </a:r>
            <a:endParaRPr lang="en-US" sz="1607"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6" name="Text 2"/>
          <p:cNvSpPr/>
          <p:nvPr/>
        </p:nvSpPr>
        <p:spPr>
          <a:xfrm>
            <a:off x="6196727" y="1201460"/>
            <a:ext cx="6909792" cy="634246"/>
          </a:xfrm>
          <a:prstGeom prst="rect">
            <a:avLst/>
          </a:prstGeom>
          <a:noFill/>
          <a:ln/>
        </p:spPr>
        <p:txBody>
          <a:bodyPr wrap="none" rtlCol="0" anchor="t"/>
          <a:lstStyle/>
          <a:p>
            <a:pPr marL="0" indent="0">
              <a:lnSpc>
                <a:spcPts val="4994"/>
              </a:lnSpc>
              <a:buNone/>
            </a:pPr>
            <a:r>
              <a:rPr lang="en-US" sz="3995" b="1" dirty="0">
                <a:solidFill>
                  <a:srgbClr val="151617"/>
                </a:solidFill>
                <a:latin typeface="Montserrat" pitchFamily="34" charset="0"/>
                <a:ea typeface="Montserrat" pitchFamily="34" charset="-122"/>
                <a:cs typeface="Montserrat" pitchFamily="34" charset="-120"/>
              </a:rPr>
              <a:t>CNN Architecture Design</a:t>
            </a:r>
            <a:endParaRPr lang="en-US" sz="3995" dirty="0"/>
          </a:p>
        </p:txBody>
      </p:sp>
      <p:sp>
        <p:nvSpPr>
          <p:cNvPr id="7" name="Shape 3"/>
          <p:cNvSpPr/>
          <p:nvPr/>
        </p:nvSpPr>
        <p:spPr>
          <a:xfrm>
            <a:off x="6489621" y="2140029"/>
            <a:ext cx="22860" cy="4888111"/>
          </a:xfrm>
          <a:prstGeom prst="roundRect">
            <a:avLst>
              <a:gd name="adj" fmla="val 40000"/>
            </a:avLst>
          </a:prstGeom>
          <a:solidFill>
            <a:srgbClr val="000000">
              <a:alpha val="8000"/>
            </a:srgbClr>
          </a:solidFill>
          <a:ln/>
        </p:spPr>
      </p:sp>
      <p:sp>
        <p:nvSpPr>
          <p:cNvPr id="8" name="Shape 4"/>
          <p:cNvSpPr/>
          <p:nvPr/>
        </p:nvSpPr>
        <p:spPr>
          <a:xfrm>
            <a:off x="6706493" y="2585085"/>
            <a:ext cx="710327" cy="22860"/>
          </a:xfrm>
          <a:prstGeom prst="roundRect">
            <a:avLst>
              <a:gd name="adj" fmla="val 40000"/>
            </a:avLst>
          </a:prstGeom>
          <a:solidFill>
            <a:srgbClr val="151617"/>
          </a:solidFill>
          <a:ln/>
        </p:spPr>
      </p:sp>
      <p:sp>
        <p:nvSpPr>
          <p:cNvPr id="9" name="Shape 5"/>
          <p:cNvSpPr/>
          <p:nvPr/>
        </p:nvSpPr>
        <p:spPr>
          <a:xfrm>
            <a:off x="6272748" y="2368272"/>
            <a:ext cx="456605" cy="456605"/>
          </a:xfrm>
          <a:prstGeom prst="roundRect">
            <a:avLst>
              <a:gd name="adj" fmla="val 2003"/>
            </a:avLst>
          </a:prstGeom>
          <a:solidFill>
            <a:srgbClr val="F8ECE4"/>
          </a:solidFill>
          <a:ln w="7620">
            <a:solidFill>
              <a:srgbClr val="151617"/>
            </a:solidFill>
            <a:prstDash val="solid"/>
          </a:ln>
        </p:spPr>
      </p:sp>
      <p:sp>
        <p:nvSpPr>
          <p:cNvPr id="10" name="Text 6"/>
          <p:cNvSpPr/>
          <p:nvPr/>
        </p:nvSpPr>
        <p:spPr>
          <a:xfrm>
            <a:off x="6437412" y="2444353"/>
            <a:ext cx="127278" cy="304443"/>
          </a:xfrm>
          <a:prstGeom prst="rect">
            <a:avLst/>
          </a:prstGeom>
          <a:noFill/>
          <a:ln/>
        </p:spPr>
        <p:txBody>
          <a:bodyPr wrap="none" rtlCol="0" anchor="t"/>
          <a:lstStyle/>
          <a:p>
            <a:pPr marL="0" indent="0" algn="ctr">
              <a:lnSpc>
                <a:spcPts val="2397"/>
              </a:lnSpc>
              <a:buNone/>
            </a:pPr>
            <a:r>
              <a:rPr lang="en-US" sz="2397" b="1" dirty="0">
                <a:solidFill>
                  <a:srgbClr val="151617"/>
                </a:solidFill>
                <a:latin typeface="Montserrat" pitchFamily="34" charset="0"/>
                <a:ea typeface="Montserrat" pitchFamily="34" charset="-122"/>
                <a:cs typeface="Montserrat" pitchFamily="34" charset="-120"/>
              </a:rPr>
              <a:t>1</a:t>
            </a:r>
            <a:endParaRPr lang="en-US" sz="2397" dirty="0"/>
          </a:p>
        </p:txBody>
      </p:sp>
      <p:sp>
        <p:nvSpPr>
          <p:cNvPr id="11" name="Text 7"/>
          <p:cNvSpPr/>
          <p:nvPr/>
        </p:nvSpPr>
        <p:spPr>
          <a:xfrm>
            <a:off x="7617262" y="2342912"/>
            <a:ext cx="2896195" cy="317063"/>
          </a:xfrm>
          <a:prstGeom prst="rect">
            <a:avLst/>
          </a:prstGeom>
          <a:noFill/>
          <a:ln/>
        </p:spPr>
        <p:txBody>
          <a:bodyPr wrap="none" rtlCol="0" anchor="t"/>
          <a:lstStyle/>
          <a:p>
            <a:pPr marL="0" indent="0" algn="l">
              <a:lnSpc>
                <a:spcPts val="2497"/>
              </a:lnSpc>
              <a:buNone/>
            </a:pPr>
            <a:r>
              <a:rPr lang="en-US" sz="1998" b="1" dirty="0">
                <a:solidFill>
                  <a:srgbClr val="151617"/>
                </a:solidFill>
                <a:latin typeface="Montserrat" pitchFamily="34" charset="0"/>
                <a:ea typeface="Montserrat" pitchFamily="34" charset="-122"/>
                <a:cs typeface="Montserrat" pitchFamily="34" charset="-120"/>
              </a:rPr>
              <a:t>Convolutional Layers</a:t>
            </a:r>
            <a:endParaRPr lang="en-US" sz="1998" dirty="0"/>
          </a:p>
        </p:txBody>
      </p:sp>
      <p:sp>
        <p:nvSpPr>
          <p:cNvPr id="12" name="Text 8"/>
          <p:cNvSpPr/>
          <p:nvPr/>
        </p:nvSpPr>
        <p:spPr>
          <a:xfrm>
            <a:off x="7617262" y="2781657"/>
            <a:ext cx="6302812" cy="649605"/>
          </a:xfrm>
          <a:prstGeom prst="rect">
            <a:avLst/>
          </a:prstGeom>
          <a:noFill/>
          <a:ln/>
        </p:spPr>
        <p:txBody>
          <a:bodyPr wrap="square" rtlCol="0" anchor="t"/>
          <a:lstStyle/>
          <a:p>
            <a:pPr marL="0" indent="0" algn="l">
              <a:lnSpc>
                <a:spcPts val="2557"/>
              </a:lnSpc>
              <a:buNone/>
            </a:pPr>
            <a:r>
              <a:rPr lang="en-US" sz="1598" dirty="0">
                <a:solidFill>
                  <a:srgbClr val="151617"/>
                </a:solidFill>
                <a:latin typeface="Inconsolata" pitchFamily="34" charset="0"/>
                <a:ea typeface="Inconsolata" pitchFamily="34" charset="-122"/>
                <a:cs typeface="Inconsolata" pitchFamily="34" charset="-120"/>
              </a:rPr>
              <a:t>Extract low-level visual features like edges and textures, and higher-level features like disease patterns.</a:t>
            </a:r>
            <a:endParaRPr lang="en-US" sz="1598" dirty="0"/>
          </a:p>
        </p:txBody>
      </p:sp>
      <p:sp>
        <p:nvSpPr>
          <p:cNvPr id="13" name="Shape 9"/>
          <p:cNvSpPr/>
          <p:nvPr/>
        </p:nvSpPr>
        <p:spPr>
          <a:xfrm>
            <a:off x="6706493" y="4282083"/>
            <a:ext cx="710327" cy="22860"/>
          </a:xfrm>
          <a:prstGeom prst="roundRect">
            <a:avLst>
              <a:gd name="adj" fmla="val 40000"/>
            </a:avLst>
          </a:prstGeom>
          <a:solidFill>
            <a:srgbClr val="151617"/>
          </a:solidFill>
          <a:ln/>
        </p:spPr>
      </p:sp>
      <p:sp>
        <p:nvSpPr>
          <p:cNvPr id="14" name="Shape 10"/>
          <p:cNvSpPr/>
          <p:nvPr/>
        </p:nvSpPr>
        <p:spPr>
          <a:xfrm>
            <a:off x="6272748" y="4065270"/>
            <a:ext cx="456605" cy="456605"/>
          </a:xfrm>
          <a:prstGeom prst="roundRect">
            <a:avLst>
              <a:gd name="adj" fmla="val 2003"/>
            </a:avLst>
          </a:prstGeom>
          <a:solidFill>
            <a:srgbClr val="F8ECE4"/>
          </a:solidFill>
          <a:ln w="7620">
            <a:solidFill>
              <a:srgbClr val="151617"/>
            </a:solidFill>
            <a:prstDash val="solid"/>
          </a:ln>
        </p:spPr>
      </p:sp>
      <p:sp>
        <p:nvSpPr>
          <p:cNvPr id="15" name="Text 11"/>
          <p:cNvSpPr/>
          <p:nvPr/>
        </p:nvSpPr>
        <p:spPr>
          <a:xfrm>
            <a:off x="6408480" y="4141351"/>
            <a:ext cx="185142" cy="304443"/>
          </a:xfrm>
          <a:prstGeom prst="rect">
            <a:avLst/>
          </a:prstGeom>
          <a:noFill/>
          <a:ln/>
        </p:spPr>
        <p:txBody>
          <a:bodyPr wrap="none" rtlCol="0" anchor="t"/>
          <a:lstStyle/>
          <a:p>
            <a:pPr marL="0" indent="0" algn="ctr">
              <a:lnSpc>
                <a:spcPts val="2397"/>
              </a:lnSpc>
              <a:buNone/>
            </a:pPr>
            <a:r>
              <a:rPr lang="en-US" sz="2397" b="1" dirty="0">
                <a:solidFill>
                  <a:srgbClr val="151617"/>
                </a:solidFill>
                <a:latin typeface="Montserrat" pitchFamily="34" charset="0"/>
                <a:ea typeface="Montserrat" pitchFamily="34" charset="-122"/>
                <a:cs typeface="Montserrat" pitchFamily="34" charset="-120"/>
              </a:rPr>
              <a:t>2</a:t>
            </a:r>
            <a:endParaRPr lang="en-US" sz="2397" dirty="0"/>
          </a:p>
        </p:txBody>
      </p:sp>
      <p:sp>
        <p:nvSpPr>
          <p:cNvPr id="16" name="Text 12"/>
          <p:cNvSpPr/>
          <p:nvPr/>
        </p:nvSpPr>
        <p:spPr>
          <a:xfrm>
            <a:off x="7617262" y="4039910"/>
            <a:ext cx="2536984" cy="317063"/>
          </a:xfrm>
          <a:prstGeom prst="rect">
            <a:avLst/>
          </a:prstGeom>
          <a:noFill/>
          <a:ln/>
        </p:spPr>
        <p:txBody>
          <a:bodyPr wrap="none" rtlCol="0" anchor="t"/>
          <a:lstStyle/>
          <a:p>
            <a:pPr marL="0" indent="0" algn="l">
              <a:lnSpc>
                <a:spcPts val="2497"/>
              </a:lnSpc>
              <a:buNone/>
            </a:pPr>
            <a:r>
              <a:rPr lang="en-US" sz="1998" b="1" dirty="0">
                <a:solidFill>
                  <a:srgbClr val="151617"/>
                </a:solidFill>
                <a:latin typeface="Montserrat" pitchFamily="34" charset="0"/>
                <a:ea typeface="Montserrat" pitchFamily="34" charset="-122"/>
                <a:cs typeface="Montserrat" pitchFamily="34" charset="-120"/>
              </a:rPr>
              <a:t>Pooling Layers</a:t>
            </a:r>
            <a:endParaRPr lang="en-US" sz="1998" dirty="0"/>
          </a:p>
        </p:txBody>
      </p:sp>
      <p:sp>
        <p:nvSpPr>
          <p:cNvPr id="17" name="Text 13"/>
          <p:cNvSpPr/>
          <p:nvPr/>
        </p:nvSpPr>
        <p:spPr>
          <a:xfrm>
            <a:off x="7617262" y="4478655"/>
            <a:ext cx="6302812" cy="649605"/>
          </a:xfrm>
          <a:prstGeom prst="rect">
            <a:avLst/>
          </a:prstGeom>
          <a:noFill/>
          <a:ln/>
        </p:spPr>
        <p:txBody>
          <a:bodyPr wrap="square" rtlCol="0" anchor="t"/>
          <a:lstStyle/>
          <a:p>
            <a:pPr marL="0" indent="0" algn="l">
              <a:lnSpc>
                <a:spcPts val="2557"/>
              </a:lnSpc>
              <a:buNone/>
            </a:pPr>
            <a:r>
              <a:rPr lang="en-US" sz="1598" dirty="0">
                <a:solidFill>
                  <a:srgbClr val="151617"/>
                </a:solidFill>
                <a:latin typeface="Inconsolata" pitchFamily="34" charset="0"/>
                <a:ea typeface="Inconsolata" pitchFamily="34" charset="-122"/>
                <a:cs typeface="Inconsolata" pitchFamily="34" charset="-120"/>
              </a:rPr>
              <a:t>Reduce the spatial dimensions of feature maps, while preserving the most important information.</a:t>
            </a:r>
            <a:endParaRPr lang="en-US" sz="1598" dirty="0"/>
          </a:p>
        </p:txBody>
      </p:sp>
      <p:sp>
        <p:nvSpPr>
          <p:cNvPr id="18" name="Shape 14"/>
          <p:cNvSpPr/>
          <p:nvPr/>
        </p:nvSpPr>
        <p:spPr>
          <a:xfrm>
            <a:off x="6706493" y="5979081"/>
            <a:ext cx="710327" cy="22860"/>
          </a:xfrm>
          <a:prstGeom prst="roundRect">
            <a:avLst>
              <a:gd name="adj" fmla="val 40000"/>
            </a:avLst>
          </a:prstGeom>
          <a:solidFill>
            <a:srgbClr val="151617"/>
          </a:solidFill>
          <a:ln/>
        </p:spPr>
      </p:sp>
      <p:sp>
        <p:nvSpPr>
          <p:cNvPr id="19" name="Shape 15"/>
          <p:cNvSpPr/>
          <p:nvPr/>
        </p:nvSpPr>
        <p:spPr>
          <a:xfrm>
            <a:off x="6272748" y="5762268"/>
            <a:ext cx="456605" cy="456605"/>
          </a:xfrm>
          <a:prstGeom prst="roundRect">
            <a:avLst>
              <a:gd name="adj" fmla="val 2003"/>
            </a:avLst>
          </a:prstGeom>
          <a:solidFill>
            <a:srgbClr val="F8ECE4"/>
          </a:solidFill>
          <a:ln w="7620">
            <a:solidFill>
              <a:srgbClr val="151617"/>
            </a:solidFill>
            <a:prstDash val="solid"/>
          </a:ln>
        </p:spPr>
      </p:sp>
      <p:sp>
        <p:nvSpPr>
          <p:cNvPr id="20" name="Text 16"/>
          <p:cNvSpPr/>
          <p:nvPr/>
        </p:nvSpPr>
        <p:spPr>
          <a:xfrm>
            <a:off x="6407527" y="5838349"/>
            <a:ext cx="186928" cy="304443"/>
          </a:xfrm>
          <a:prstGeom prst="rect">
            <a:avLst/>
          </a:prstGeom>
          <a:noFill/>
          <a:ln/>
        </p:spPr>
        <p:txBody>
          <a:bodyPr wrap="none" rtlCol="0" anchor="t"/>
          <a:lstStyle/>
          <a:p>
            <a:pPr marL="0" indent="0" algn="ctr">
              <a:lnSpc>
                <a:spcPts val="2397"/>
              </a:lnSpc>
              <a:buNone/>
            </a:pPr>
            <a:r>
              <a:rPr lang="en-US" sz="2397" b="1" dirty="0">
                <a:solidFill>
                  <a:srgbClr val="151617"/>
                </a:solidFill>
                <a:latin typeface="Montserrat" pitchFamily="34" charset="0"/>
                <a:ea typeface="Montserrat" pitchFamily="34" charset="-122"/>
                <a:cs typeface="Montserrat" pitchFamily="34" charset="-120"/>
              </a:rPr>
              <a:t>3</a:t>
            </a:r>
            <a:endParaRPr lang="en-US" sz="2397" dirty="0"/>
          </a:p>
        </p:txBody>
      </p:sp>
      <p:sp>
        <p:nvSpPr>
          <p:cNvPr id="21" name="Text 17"/>
          <p:cNvSpPr/>
          <p:nvPr/>
        </p:nvSpPr>
        <p:spPr>
          <a:xfrm>
            <a:off x="7617262" y="5736908"/>
            <a:ext cx="2536984" cy="317063"/>
          </a:xfrm>
          <a:prstGeom prst="rect">
            <a:avLst/>
          </a:prstGeom>
          <a:noFill/>
          <a:ln/>
        </p:spPr>
        <p:txBody>
          <a:bodyPr wrap="none" rtlCol="0" anchor="t"/>
          <a:lstStyle/>
          <a:p>
            <a:pPr marL="0" indent="0" algn="l">
              <a:lnSpc>
                <a:spcPts val="2497"/>
              </a:lnSpc>
              <a:buNone/>
            </a:pPr>
            <a:r>
              <a:rPr lang="en-US" sz="1998" b="1" dirty="0">
                <a:solidFill>
                  <a:srgbClr val="151617"/>
                </a:solidFill>
                <a:latin typeface="Montserrat" pitchFamily="34" charset="0"/>
                <a:ea typeface="Montserrat" pitchFamily="34" charset="-122"/>
                <a:cs typeface="Montserrat" pitchFamily="34" charset="-120"/>
              </a:rPr>
              <a:t>Dense Layers</a:t>
            </a:r>
            <a:endParaRPr lang="en-US" sz="1998" dirty="0"/>
          </a:p>
        </p:txBody>
      </p:sp>
      <p:sp>
        <p:nvSpPr>
          <p:cNvPr id="22" name="Text 18"/>
          <p:cNvSpPr/>
          <p:nvPr/>
        </p:nvSpPr>
        <p:spPr>
          <a:xfrm>
            <a:off x="7617262" y="6175653"/>
            <a:ext cx="6302812" cy="649605"/>
          </a:xfrm>
          <a:prstGeom prst="rect">
            <a:avLst/>
          </a:prstGeom>
          <a:noFill/>
          <a:ln/>
        </p:spPr>
        <p:txBody>
          <a:bodyPr wrap="square" rtlCol="0" anchor="t"/>
          <a:lstStyle/>
          <a:p>
            <a:pPr marL="0" indent="0" algn="l">
              <a:lnSpc>
                <a:spcPts val="2557"/>
              </a:lnSpc>
              <a:buNone/>
            </a:pPr>
            <a:r>
              <a:rPr lang="en-US" sz="1598" dirty="0">
                <a:solidFill>
                  <a:srgbClr val="151617"/>
                </a:solidFill>
                <a:latin typeface="Inconsolata" pitchFamily="34" charset="0"/>
                <a:ea typeface="Inconsolata" pitchFamily="34" charset="-122"/>
                <a:cs typeface="Inconsolata" pitchFamily="34" charset="-120"/>
              </a:rPr>
              <a:t>Perform the final classification task, mapping the learned features to the desired plant disease labels.</a:t>
            </a:r>
            <a:endParaRPr lang="en-US" sz="1598" dirty="0"/>
          </a:p>
        </p:txBody>
      </p:sp>
      <p:pic>
        <p:nvPicPr>
          <p:cNvPr id="2050" name="Picture 2" descr="C:\Users\Win-10\Downloads\CNN_mode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7447" y="1016358"/>
            <a:ext cx="1671131" cy="61968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p:cNvPicPr>
            <a:picLocks noChangeAspect="1"/>
          </p:cNvPicPr>
          <p:nvPr/>
        </p:nvPicPr>
        <p:blipFill>
          <a:blip r:embed="rId3"/>
          <a:stretch>
            <a:fillRect/>
          </a:stretch>
        </p:blipFill>
        <p:spPr>
          <a:xfrm>
            <a:off x="8739739" y="13981"/>
            <a:ext cx="5486400" cy="8229600"/>
          </a:xfrm>
          <a:prstGeom prst="rect">
            <a:avLst/>
          </a:prstGeom>
        </p:spPr>
      </p:pic>
      <p:sp>
        <p:nvSpPr>
          <p:cNvPr id="6" name="Text 2"/>
          <p:cNvSpPr/>
          <p:nvPr/>
        </p:nvSpPr>
        <p:spPr>
          <a:xfrm>
            <a:off x="686395" y="852249"/>
            <a:ext cx="7771209" cy="1225629"/>
          </a:xfrm>
          <a:prstGeom prst="rect">
            <a:avLst/>
          </a:prstGeom>
          <a:noFill/>
          <a:ln/>
        </p:spPr>
        <p:txBody>
          <a:bodyPr wrap="square" rtlCol="0" anchor="t"/>
          <a:lstStyle/>
          <a:p>
            <a:pPr marL="0" indent="0">
              <a:lnSpc>
                <a:spcPts val="4826"/>
              </a:lnSpc>
              <a:buNone/>
            </a:pPr>
            <a:r>
              <a:rPr lang="en-US" sz="3861" b="1" dirty="0">
                <a:solidFill>
                  <a:srgbClr val="151617"/>
                </a:solidFill>
                <a:latin typeface="Montserrat" pitchFamily="34" charset="0"/>
                <a:ea typeface="Montserrat" pitchFamily="34" charset="-122"/>
                <a:cs typeface="Montserrat" pitchFamily="34" charset="-120"/>
              </a:rPr>
              <a:t>Training and Validation of the CNN Model</a:t>
            </a:r>
            <a:endParaRPr lang="en-US" sz="3861" dirty="0"/>
          </a:p>
        </p:txBody>
      </p:sp>
      <p:pic>
        <p:nvPicPr>
          <p:cNvPr id="7" name="Image 2" descr="preencoded.png"/>
          <p:cNvPicPr>
            <a:picLocks noChangeAspect="1"/>
          </p:cNvPicPr>
          <p:nvPr/>
        </p:nvPicPr>
        <p:blipFill>
          <a:blip r:embed="rId4"/>
          <a:stretch>
            <a:fillRect/>
          </a:stretch>
        </p:blipFill>
        <p:spPr>
          <a:xfrm>
            <a:off x="686395" y="2372082"/>
            <a:ext cx="490299" cy="490299"/>
          </a:xfrm>
          <a:prstGeom prst="rect">
            <a:avLst/>
          </a:prstGeom>
        </p:spPr>
      </p:pic>
      <p:sp>
        <p:nvSpPr>
          <p:cNvPr id="8" name="Text 3"/>
          <p:cNvSpPr/>
          <p:nvPr/>
        </p:nvSpPr>
        <p:spPr>
          <a:xfrm>
            <a:off x="686395" y="3058478"/>
            <a:ext cx="2451616" cy="306348"/>
          </a:xfrm>
          <a:prstGeom prst="rect">
            <a:avLst/>
          </a:prstGeom>
          <a:noFill/>
          <a:ln/>
        </p:spPr>
        <p:txBody>
          <a:bodyPr wrap="none" rtlCol="0" anchor="t"/>
          <a:lstStyle/>
          <a:p>
            <a:pPr marL="0" indent="0" algn="l">
              <a:lnSpc>
                <a:spcPts val="2413"/>
              </a:lnSpc>
              <a:buNone/>
            </a:pPr>
            <a:r>
              <a:rPr lang="en-US" sz="1930" b="1" dirty="0">
                <a:solidFill>
                  <a:srgbClr val="151617"/>
                </a:solidFill>
                <a:latin typeface="Montserrat" pitchFamily="34" charset="0"/>
                <a:ea typeface="Montserrat" pitchFamily="34" charset="-122"/>
                <a:cs typeface="Montserrat" pitchFamily="34" charset="-120"/>
              </a:rPr>
              <a:t>Loss Minimization</a:t>
            </a:r>
            <a:endParaRPr lang="en-US" sz="1930" dirty="0"/>
          </a:p>
        </p:txBody>
      </p:sp>
      <p:sp>
        <p:nvSpPr>
          <p:cNvPr id="9" name="Text 4"/>
          <p:cNvSpPr/>
          <p:nvPr/>
        </p:nvSpPr>
        <p:spPr>
          <a:xfrm>
            <a:off x="686395" y="3482459"/>
            <a:ext cx="3738443" cy="941189"/>
          </a:xfrm>
          <a:prstGeom prst="rect">
            <a:avLst/>
          </a:prstGeom>
          <a:noFill/>
          <a:ln/>
        </p:spPr>
        <p:txBody>
          <a:bodyPr wrap="square" rtlCol="0" anchor="t"/>
          <a:lstStyle/>
          <a:p>
            <a:pPr marL="0" indent="0" algn="l">
              <a:lnSpc>
                <a:spcPts val="2471"/>
              </a:lnSpc>
              <a:buNone/>
            </a:pPr>
            <a:r>
              <a:rPr lang="en-US" sz="1544" dirty="0">
                <a:solidFill>
                  <a:srgbClr val="151617"/>
                </a:solidFill>
                <a:latin typeface="Inconsolata" pitchFamily="34" charset="0"/>
                <a:ea typeface="Inconsolata" pitchFamily="34" charset="-122"/>
                <a:cs typeface="Inconsolata" pitchFamily="34" charset="-120"/>
              </a:rPr>
              <a:t>Train the CNN model to minimize the loss between the predicted and true disease labels.</a:t>
            </a:r>
            <a:endParaRPr lang="en-US" sz="1544" dirty="0"/>
          </a:p>
        </p:txBody>
      </p:sp>
      <p:pic>
        <p:nvPicPr>
          <p:cNvPr id="10" name="Image 3" descr="preencoded.png"/>
          <p:cNvPicPr>
            <a:picLocks noChangeAspect="1"/>
          </p:cNvPicPr>
          <p:nvPr/>
        </p:nvPicPr>
        <p:blipFill>
          <a:blip r:embed="rId5"/>
          <a:stretch>
            <a:fillRect/>
          </a:stretch>
        </p:blipFill>
        <p:spPr>
          <a:xfrm>
            <a:off x="4719042" y="2372082"/>
            <a:ext cx="490299" cy="490299"/>
          </a:xfrm>
          <a:prstGeom prst="rect">
            <a:avLst/>
          </a:prstGeom>
        </p:spPr>
      </p:pic>
      <p:sp>
        <p:nvSpPr>
          <p:cNvPr id="11" name="Text 5"/>
          <p:cNvSpPr/>
          <p:nvPr/>
        </p:nvSpPr>
        <p:spPr>
          <a:xfrm>
            <a:off x="4719042" y="3058478"/>
            <a:ext cx="3099911" cy="306348"/>
          </a:xfrm>
          <a:prstGeom prst="rect">
            <a:avLst/>
          </a:prstGeom>
          <a:noFill/>
          <a:ln/>
        </p:spPr>
        <p:txBody>
          <a:bodyPr wrap="none" rtlCol="0" anchor="t"/>
          <a:lstStyle/>
          <a:p>
            <a:pPr marL="0" indent="0" algn="l">
              <a:lnSpc>
                <a:spcPts val="2413"/>
              </a:lnSpc>
              <a:buNone/>
            </a:pPr>
            <a:r>
              <a:rPr lang="en-US" sz="1930" b="1" dirty="0">
                <a:solidFill>
                  <a:srgbClr val="151617"/>
                </a:solidFill>
                <a:latin typeface="Montserrat" pitchFamily="34" charset="0"/>
                <a:ea typeface="Montserrat" pitchFamily="34" charset="-122"/>
                <a:cs typeface="Montserrat" pitchFamily="34" charset="-120"/>
              </a:rPr>
              <a:t>Accuracy Maximization</a:t>
            </a:r>
            <a:endParaRPr lang="en-US" sz="1930" dirty="0"/>
          </a:p>
        </p:txBody>
      </p:sp>
      <p:sp>
        <p:nvSpPr>
          <p:cNvPr id="12" name="Text 6"/>
          <p:cNvSpPr/>
          <p:nvPr/>
        </p:nvSpPr>
        <p:spPr>
          <a:xfrm>
            <a:off x="4719042" y="3482459"/>
            <a:ext cx="3738563" cy="1254919"/>
          </a:xfrm>
          <a:prstGeom prst="rect">
            <a:avLst/>
          </a:prstGeom>
          <a:noFill/>
          <a:ln/>
        </p:spPr>
        <p:txBody>
          <a:bodyPr wrap="square" rtlCol="0" anchor="t"/>
          <a:lstStyle/>
          <a:p>
            <a:pPr marL="0" indent="0" algn="l">
              <a:lnSpc>
                <a:spcPts val="2471"/>
              </a:lnSpc>
              <a:buNone/>
            </a:pPr>
            <a:r>
              <a:rPr lang="en-US" sz="1544" dirty="0">
                <a:solidFill>
                  <a:srgbClr val="151617"/>
                </a:solidFill>
                <a:latin typeface="Inconsolata" pitchFamily="34" charset="0"/>
                <a:ea typeface="Inconsolata" pitchFamily="34" charset="-122"/>
                <a:cs typeface="Inconsolata" pitchFamily="34" charset="-120"/>
              </a:rPr>
              <a:t>Monitor the model's performance on the validation set and fine-tune the hyperparameters to achieve the highest possible accuracy.</a:t>
            </a:r>
            <a:endParaRPr lang="en-US" sz="1544" dirty="0"/>
          </a:p>
        </p:txBody>
      </p:sp>
      <p:pic>
        <p:nvPicPr>
          <p:cNvPr id="13" name="Image 4" descr="preencoded.png"/>
          <p:cNvPicPr>
            <a:picLocks noChangeAspect="1"/>
          </p:cNvPicPr>
          <p:nvPr/>
        </p:nvPicPr>
        <p:blipFill>
          <a:blip r:embed="rId6"/>
          <a:stretch>
            <a:fillRect/>
          </a:stretch>
        </p:blipFill>
        <p:spPr>
          <a:xfrm>
            <a:off x="686395" y="5325785"/>
            <a:ext cx="490299" cy="490299"/>
          </a:xfrm>
          <a:prstGeom prst="rect">
            <a:avLst/>
          </a:prstGeom>
        </p:spPr>
      </p:pic>
      <p:sp>
        <p:nvSpPr>
          <p:cNvPr id="14" name="Text 7"/>
          <p:cNvSpPr/>
          <p:nvPr/>
        </p:nvSpPr>
        <p:spPr>
          <a:xfrm>
            <a:off x="686395" y="6012180"/>
            <a:ext cx="2598063" cy="306348"/>
          </a:xfrm>
          <a:prstGeom prst="rect">
            <a:avLst/>
          </a:prstGeom>
          <a:noFill/>
          <a:ln/>
        </p:spPr>
        <p:txBody>
          <a:bodyPr wrap="none" rtlCol="0" anchor="t"/>
          <a:lstStyle/>
          <a:p>
            <a:pPr marL="0" indent="0" algn="l">
              <a:lnSpc>
                <a:spcPts val="2413"/>
              </a:lnSpc>
              <a:buNone/>
            </a:pPr>
            <a:r>
              <a:rPr lang="en-US" sz="1930" b="1" dirty="0">
                <a:solidFill>
                  <a:srgbClr val="151617"/>
                </a:solidFill>
                <a:latin typeface="Montserrat" pitchFamily="34" charset="0"/>
                <a:ea typeface="Montserrat" pitchFamily="34" charset="-122"/>
                <a:cs typeface="Montserrat" pitchFamily="34" charset="-120"/>
              </a:rPr>
              <a:t>Prevent Overfitting</a:t>
            </a:r>
            <a:endParaRPr lang="en-US" sz="1930" dirty="0"/>
          </a:p>
        </p:txBody>
      </p:sp>
      <p:sp>
        <p:nvSpPr>
          <p:cNvPr id="15" name="Text 8"/>
          <p:cNvSpPr/>
          <p:nvPr/>
        </p:nvSpPr>
        <p:spPr>
          <a:xfrm>
            <a:off x="686395" y="6436162"/>
            <a:ext cx="3738443" cy="941189"/>
          </a:xfrm>
          <a:prstGeom prst="rect">
            <a:avLst/>
          </a:prstGeom>
          <a:noFill/>
          <a:ln/>
        </p:spPr>
        <p:txBody>
          <a:bodyPr wrap="square" rtlCol="0" anchor="t"/>
          <a:lstStyle/>
          <a:p>
            <a:pPr marL="0" indent="0" algn="l">
              <a:lnSpc>
                <a:spcPts val="2471"/>
              </a:lnSpc>
              <a:buNone/>
            </a:pPr>
            <a:r>
              <a:rPr lang="en-US" sz="1544" dirty="0">
                <a:solidFill>
                  <a:srgbClr val="151617"/>
                </a:solidFill>
                <a:latin typeface="Inconsolata" pitchFamily="34" charset="0"/>
                <a:ea typeface="Inconsolata" pitchFamily="34" charset="-122"/>
                <a:cs typeface="Inconsolata" pitchFamily="34" charset="-120"/>
              </a:rPr>
              <a:t>Employ techniques like dropout and early stopping to ensure the model generalizes well to unseen data.</a:t>
            </a:r>
            <a:endParaRPr lang="en-US" sz="1544" dirty="0"/>
          </a:p>
        </p:txBody>
      </p:sp>
      <p:pic>
        <p:nvPicPr>
          <p:cNvPr id="16" name="Image 5" descr="preencoded.png"/>
          <p:cNvPicPr>
            <a:picLocks noChangeAspect="1"/>
          </p:cNvPicPr>
          <p:nvPr/>
        </p:nvPicPr>
        <p:blipFill>
          <a:blip r:embed="rId7"/>
          <a:stretch>
            <a:fillRect/>
          </a:stretch>
        </p:blipFill>
        <p:spPr>
          <a:xfrm>
            <a:off x="4719042" y="5325785"/>
            <a:ext cx="490299" cy="490299"/>
          </a:xfrm>
          <a:prstGeom prst="rect">
            <a:avLst/>
          </a:prstGeom>
        </p:spPr>
      </p:pic>
      <p:sp>
        <p:nvSpPr>
          <p:cNvPr id="17" name="Text 9"/>
          <p:cNvSpPr/>
          <p:nvPr/>
        </p:nvSpPr>
        <p:spPr>
          <a:xfrm>
            <a:off x="4719042" y="6012180"/>
            <a:ext cx="2451616" cy="306348"/>
          </a:xfrm>
          <a:prstGeom prst="rect">
            <a:avLst/>
          </a:prstGeom>
          <a:noFill/>
          <a:ln/>
        </p:spPr>
        <p:txBody>
          <a:bodyPr wrap="none" rtlCol="0" anchor="t"/>
          <a:lstStyle/>
          <a:p>
            <a:pPr marL="0" indent="0" algn="l">
              <a:lnSpc>
                <a:spcPts val="2413"/>
              </a:lnSpc>
              <a:buNone/>
            </a:pPr>
            <a:r>
              <a:rPr lang="en-US" sz="1930" b="1" dirty="0">
                <a:solidFill>
                  <a:srgbClr val="151617"/>
                </a:solidFill>
                <a:latin typeface="Montserrat" pitchFamily="34" charset="0"/>
                <a:ea typeface="Montserrat" pitchFamily="34" charset="-122"/>
                <a:cs typeface="Montserrat" pitchFamily="34" charset="-120"/>
              </a:rPr>
              <a:t>Model Evaluation</a:t>
            </a:r>
            <a:endParaRPr lang="en-US" sz="1930" dirty="0"/>
          </a:p>
        </p:txBody>
      </p:sp>
      <p:sp>
        <p:nvSpPr>
          <p:cNvPr id="18" name="Text 10"/>
          <p:cNvSpPr/>
          <p:nvPr/>
        </p:nvSpPr>
        <p:spPr>
          <a:xfrm>
            <a:off x="4719042" y="6436162"/>
            <a:ext cx="3738563" cy="941189"/>
          </a:xfrm>
          <a:prstGeom prst="rect">
            <a:avLst/>
          </a:prstGeom>
          <a:noFill/>
          <a:ln/>
        </p:spPr>
        <p:txBody>
          <a:bodyPr wrap="square" rtlCol="0" anchor="t"/>
          <a:lstStyle/>
          <a:p>
            <a:pPr marL="0" indent="0" algn="l">
              <a:lnSpc>
                <a:spcPts val="2471"/>
              </a:lnSpc>
              <a:buNone/>
            </a:pPr>
            <a:r>
              <a:rPr lang="en-US" sz="1544" dirty="0">
                <a:solidFill>
                  <a:srgbClr val="151617"/>
                </a:solidFill>
                <a:latin typeface="Inconsolata" pitchFamily="34" charset="0"/>
                <a:ea typeface="Inconsolata" pitchFamily="34" charset="-122"/>
                <a:cs typeface="Inconsolata" pitchFamily="34" charset="-120"/>
              </a:rPr>
              <a:t>Assess the final model's performance on the held-out test set to estimate its real-world effectiveness.</a:t>
            </a:r>
            <a:endParaRPr lang="en-US" sz="1544" dirty="0"/>
          </a:p>
        </p:txBody>
      </p:sp>
      <p:pic>
        <p:nvPicPr>
          <p:cNvPr id="307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14610" y="3086100"/>
            <a:ext cx="6015789"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6" name="Text 2"/>
          <p:cNvSpPr/>
          <p:nvPr/>
        </p:nvSpPr>
        <p:spPr>
          <a:xfrm>
            <a:off x="690324" y="888921"/>
            <a:ext cx="7763351" cy="1232773"/>
          </a:xfrm>
          <a:prstGeom prst="rect">
            <a:avLst/>
          </a:prstGeom>
          <a:noFill/>
          <a:ln/>
        </p:spPr>
        <p:txBody>
          <a:bodyPr wrap="square" rtlCol="0" anchor="t"/>
          <a:lstStyle/>
          <a:p>
            <a:pPr marL="0" indent="0">
              <a:lnSpc>
                <a:spcPts val="4853"/>
              </a:lnSpc>
              <a:buNone/>
            </a:pPr>
            <a:r>
              <a:rPr lang="en-US" sz="3883" b="1" dirty="0">
                <a:solidFill>
                  <a:srgbClr val="151617"/>
                </a:solidFill>
                <a:latin typeface="Montserrat" pitchFamily="34" charset="0"/>
                <a:ea typeface="Montserrat" pitchFamily="34" charset="-122"/>
                <a:cs typeface="Montserrat" pitchFamily="34" charset="-120"/>
              </a:rPr>
              <a:t>Deployment and Real-World Application</a:t>
            </a:r>
            <a:endParaRPr lang="en-US" sz="3883" dirty="0"/>
          </a:p>
        </p:txBody>
      </p:sp>
      <p:pic>
        <p:nvPicPr>
          <p:cNvPr id="7" name="Image 2" descr="preencoded.png"/>
          <p:cNvPicPr>
            <a:picLocks noChangeAspect="1"/>
          </p:cNvPicPr>
          <p:nvPr/>
        </p:nvPicPr>
        <p:blipFill>
          <a:blip r:embed="rId4"/>
          <a:stretch>
            <a:fillRect/>
          </a:stretch>
        </p:blipFill>
        <p:spPr>
          <a:xfrm>
            <a:off x="690324" y="2417445"/>
            <a:ext cx="986195" cy="1577816"/>
          </a:xfrm>
          <a:prstGeom prst="rect">
            <a:avLst/>
          </a:prstGeom>
        </p:spPr>
      </p:pic>
      <p:sp>
        <p:nvSpPr>
          <p:cNvPr id="8" name="Text 3"/>
          <p:cNvSpPr/>
          <p:nvPr/>
        </p:nvSpPr>
        <p:spPr>
          <a:xfrm>
            <a:off x="1972270" y="2614613"/>
            <a:ext cx="2465427" cy="308134"/>
          </a:xfrm>
          <a:prstGeom prst="rect">
            <a:avLst/>
          </a:prstGeom>
          <a:noFill/>
          <a:ln/>
        </p:spPr>
        <p:txBody>
          <a:bodyPr wrap="none" rtlCol="0" anchor="t"/>
          <a:lstStyle/>
          <a:p>
            <a:pPr marL="0" indent="0" algn="l">
              <a:lnSpc>
                <a:spcPts val="2427"/>
              </a:lnSpc>
              <a:buNone/>
            </a:pPr>
            <a:r>
              <a:rPr lang="en-US" sz="1941" b="1" dirty="0">
                <a:solidFill>
                  <a:srgbClr val="151617"/>
                </a:solidFill>
                <a:latin typeface="Montserrat" pitchFamily="34" charset="0"/>
                <a:ea typeface="Montserrat" pitchFamily="34" charset="-122"/>
                <a:cs typeface="Montserrat" pitchFamily="34" charset="-120"/>
              </a:rPr>
              <a:t>Mobile App</a:t>
            </a:r>
            <a:endParaRPr lang="en-US" sz="1941" dirty="0"/>
          </a:p>
        </p:txBody>
      </p:sp>
      <p:sp>
        <p:nvSpPr>
          <p:cNvPr id="9" name="Text 4"/>
          <p:cNvSpPr/>
          <p:nvPr/>
        </p:nvSpPr>
        <p:spPr>
          <a:xfrm>
            <a:off x="1972270" y="3040975"/>
            <a:ext cx="6481405" cy="631269"/>
          </a:xfrm>
          <a:prstGeom prst="rect">
            <a:avLst/>
          </a:prstGeom>
          <a:noFill/>
          <a:ln/>
        </p:spPr>
        <p:txBody>
          <a:bodyPr wrap="square" rtlCol="0" anchor="t"/>
          <a:lstStyle/>
          <a:p>
            <a:pPr marL="0" indent="0" algn="l">
              <a:lnSpc>
                <a:spcPts val="2485"/>
              </a:lnSpc>
              <a:buNone/>
            </a:pPr>
            <a:r>
              <a:rPr lang="en-US" sz="1553" dirty="0">
                <a:solidFill>
                  <a:srgbClr val="151617"/>
                </a:solidFill>
                <a:latin typeface="Inconsolata" pitchFamily="34" charset="0"/>
                <a:ea typeface="Inconsolata" pitchFamily="34" charset="-122"/>
                <a:cs typeface="Inconsolata" pitchFamily="34" charset="-120"/>
              </a:rPr>
              <a:t>Develop a user-friendly mobile application that can capture plant leaf images and provide disease diagnosis in real-time.</a:t>
            </a:r>
            <a:endParaRPr lang="en-US" sz="1553" dirty="0"/>
          </a:p>
        </p:txBody>
      </p:sp>
      <p:pic>
        <p:nvPicPr>
          <p:cNvPr id="10" name="Image 3" descr="preencoded.png"/>
          <p:cNvPicPr>
            <a:picLocks noChangeAspect="1"/>
          </p:cNvPicPr>
          <p:nvPr/>
        </p:nvPicPr>
        <p:blipFill>
          <a:blip r:embed="rId5"/>
          <a:stretch>
            <a:fillRect/>
          </a:stretch>
        </p:blipFill>
        <p:spPr>
          <a:xfrm>
            <a:off x="690324" y="3995261"/>
            <a:ext cx="986195" cy="1577816"/>
          </a:xfrm>
          <a:prstGeom prst="rect">
            <a:avLst/>
          </a:prstGeom>
        </p:spPr>
      </p:pic>
      <p:sp>
        <p:nvSpPr>
          <p:cNvPr id="11" name="Text 5"/>
          <p:cNvSpPr/>
          <p:nvPr/>
        </p:nvSpPr>
        <p:spPr>
          <a:xfrm>
            <a:off x="1972270" y="4192429"/>
            <a:ext cx="2465427" cy="308134"/>
          </a:xfrm>
          <a:prstGeom prst="rect">
            <a:avLst/>
          </a:prstGeom>
          <a:noFill/>
          <a:ln/>
        </p:spPr>
        <p:txBody>
          <a:bodyPr wrap="none" rtlCol="0" anchor="t"/>
          <a:lstStyle/>
          <a:p>
            <a:pPr marL="0" indent="0" algn="l">
              <a:lnSpc>
                <a:spcPts val="2427"/>
              </a:lnSpc>
              <a:buNone/>
            </a:pPr>
            <a:r>
              <a:rPr lang="en-US" sz="1941" b="1" dirty="0">
                <a:solidFill>
                  <a:srgbClr val="151617"/>
                </a:solidFill>
                <a:latin typeface="Montserrat" pitchFamily="34" charset="0"/>
                <a:ea typeface="Montserrat" pitchFamily="34" charset="-122"/>
                <a:cs typeface="Montserrat" pitchFamily="34" charset="-120"/>
              </a:rPr>
              <a:t>Edge Deployment</a:t>
            </a:r>
            <a:endParaRPr lang="en-US" sz="1941" dirty="0"/>
          </a:p>
        </p:txBody>
      </p:sp>
      <p:sp>
        <p:nvSpPr>
          <p:cNvPr id="12" name="Text 6"/>
          <p:cNvSpPr/>
          <p:nvPr/>
        </p:nvSpPr>
        <p:spPr>
          <a:xfrm>
            <a:off x="1972270" y="4618792"/>
            <a:ext cx="6481405" cy="631269"/>
          </a:xfrm>
          <a:prstGeom prst="rect">
            <a:avLst/>
          </a:prstGeom>
          <a:noFill/>
          <a:ln/>
        </p:spPr>
        <p:txBody>
          <a:bodyPr wrap="square" rtlCol="0" anchor="t"/>
          <a:lstStyle/>
          <a:p>
            <a:pPr marL="0" indent="0" algn="l">
              <a:lnSpc>
                <a:spcPts val="2485"/>
              </a:lnSpc>
              <a:buNone/>
            </a:pPr>
            <a:r>
              <a:rPr lang="en-US" sz="1553" dirty="0">
                <a:solidFill>
                  <a:srgbClr val="151617"/>
                </a:solidFill>
                <a:latin typeface="Inconsolata" pitchFamily="34" charset="0"/>
                <a:ea typeface="Inconsolata" pitchFamily="34" charset="-122"/>
                <a:cs typeface="Inconsolata" pitchFamily="34" charset="-120"/>
              </a:rPr>
              <a:t>Deploy the CNN model on edge devices, such as IoT sensors, to enable distributed and scalable plant disease monitoring.</a:t>
            </a:r>
            <a:endParaRPr lang="en-US" sz="1553" dirty="0"/>
          </a:p>
        </p:txBody>
      </p:sp>
      <p:pic>
        <p:nvPicPr>
          <p:cNvPr id="13" name="Image 4" descr="preencoded.png"/>
          <p:cNvPicPr>
            <a:picLocks noChangeAspect="1"/>
          </p:cNvPicPr>
          <p:nvPr/>
        </p:nvPicPr>
        <p:blipFill>
          <a:blip r:embed="rId6"/>
          <a:stretch>
            <a:fillRect/>
          </a:stretch>
        </p:blipFill>
        <p:spPr>
          <a:xfrm>
            <a:off x="690324" y="5573078"/>
            <a:ext cx="986195" cy="1767602"/>
          </a:xfrm>
          <a:prstGeom prst="rect">
            <a:avLst/>
          </a:prstGeom>
        </p:spPr>
      </p:pic>
      <p:sp>
        <p:nvSpPr>
          <p:cNvPr id="14" name="Text 7"/>
          <p:cNvSpPr/>
          <p:nvPr/>
        </p:nvSpPr>
        <p:spPr>
          <a:xfrm>
            <a:off x="1972270" y="5770245"/>
            <a:ext cx="2465427" cy="308134"/>
          </a:xfrm>
          <a:prstGeom prst="rect">
            <a:avLst/>
          </a:prstGeom>
          <a:noFill/>
          <a:ln/>
        </p:spPr>
        <p:txBody>
          <a:bodyPr wrap="none" rtlCol="0" anchor="t"/>
          <a:lstStyle/>
          <a:p>
            <a:pPr marL="0" indent="0" algn="l">
              <a:lnSpc>
                <a:spcPts val="2427"/>
              </a:lnSpc>
              <a:buNone/>
            </a:pPr>
            <a:r>
              <a:rPr lang="en-US" sz="1941" b="1" dirty="0">
                <a:solidFill>
                  <a:srgbClr val="151617"/>
                </a:solidFill>
                <a:latin typeface="Montserrat" pitchFamily="34" charset="0"/>
                <a:ea typeface="Montserrat" pitchFamily="34" charset="-122"/>
                <a:cs typeface="Montserrat" pitchFamily="34" charset="-120"/>
              </a:rPr>
              <a:t>Integration</a:t>
            </a:r>
            <a:endParaRPr lang="en-US" sz="1941" dirty="0"/>
          </a:p>
        </p:txBody>
      </p:sp>
      <p:sp>
        <p:nvSpPr>
          <p:cNvPr id="15" name="Text 8"/>
          <p:cNvSpPr/>
          <p:nvPr/>
        </p:nvSpPr>
        <p:spPr>
          <a:xfrm>
            <a:off x="1972270" y="6196608"/>
            <a:ext cx="6481405" cy="946904"/>
          </a:xfrm>
          <a:prstGeom prst="rect">
            <a:avLst/>
          </a:prstGeom>
          <a:noFill/>
          <a:ln/>
        </p:spPr>
        <p:txBody>
          <a:bodyPr wrap="square" rtlCol="0" anchor="t"/>
          <a:lstStyle/>
          <a:p>
            <a:pPr marL="0" indent="0" algn="l">
              <a:lnSpc>
                <a:spcPts val="2485"/>
              </a:lnSpc>
              <a:buNone/>
            </a:pPr>
            <a:r>
              <a:rPr lang="en-US" sz="1553" dirty="0">
                <a:solidFill>
                  <a:srgbClr val="151617"/>
                </a:solidFill>
                <a:latin typeface="Inconsolata" pitchFamily="34" charset="0"/>
                <a:ea typeface="Inconsolata" pitchFamily="34" charset="-122"/>
                <a:cs typeface="Inconsolata" pitchFamily="34" charset="-120"/>
              </a:rPr>
              <a:t>Integrate the plant disease detection system with agricultural management platforms to provide comprehensive insights and recommendations to farmers.</a:t>
            </a:r>
            <a:endParaRPr lang="en-US" sz="1553" dirty="0"/>
          </a:p>
        </p:txBody>
      </p:sp>
      <p:pic>
        <p:nvPicPr>
          <p:cNvPr id="4098" name="Picture 2" descr="A robust deep learning approach for tomato plant leaf disease localization  and classification | Scientific Report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20824" y="2768680"/>
            <a:ext cx="5509576" cy="27427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309880" y="-55880"/>
            <a:ext cx="14630400" cy="8229600"/>
          </a:xfrm>
          <a:prstGeom prst="rect">
            <a:avLst/>
          </a:prstGeom>
          <a:solidFill>
            <a:srgbClr val="F8ECE4"/>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293106" y="2830971"/>
            <a:ext cx="5027414" cy="2559844"/>
          </a:xfrm>
          <a:prstGeom prst="rect">
            <a:avLst/>
          </a:prstGeom>
        </p:spPr>
      </p:pic>
      <p:sp>
        <p:nvSpPr>
          <p:cNvPr id="6" name="Text 2"/>
          <p:cNvSpPr/>
          <p:nvPr/>
        </p:nvSpPr>
        <p:spPr>
          <a:xfrm>
            <a:off x="642699" y="1239083"/>
            <a:ext cx="7858601" cy="1147763"/>
          </a:xfrm>
          <a:prstGeom prst="rect">
            <a:avLst/>
          </a:prstGeom>
          <a:noFill/>
          <a:ln/>
        </p:spPr>
        <p:txBody>
          <a:bodyPr wrap="square" rtlCol="0" anchor="t"/>
          <a:lstStyle/>
          <a:p>
            <a:pPr marL="0" indent="0">
              <a:lnSpc>
                <a:spcPts val="4519"/>
              </a:lnSpc>
              <a:buNone/>
            </a:pPr>
            <a:r>
              <a:rPr lang="en-US" sz="3615" b="1" dirty="0">
                <a:solidFill>
                  <a:srgbClr val="151617"/>
                </a:solidFill>
                <a:latin typeface="Montserrat" pitchFamily="34" charset="0"/>
                <a:ea typeface="Montserrat" pitchFamily="34" charset="-122"/>
                <a:cs typeface="Montserrat" pitchFamily="34" charset="-120"/>
              </a:rPr>
              <a:t>Conclusion and Future Directions</a:t>
            </a:r>
            <a:endParaRPr lang="en-US" sz="3615" dirty="0"/>
          </a:p>
        </p:txBody>
      </p:sp>
      <p:sp>
        <p:nvSpPr>
          <p:cNvPr id="7" name="Shape 3"/>
          <p:cNvSpPr/>
          <p:nvPr/>
        </p:nvSpPr>
        <p:spPr>
          <a:xfrm>
            <a:off x="642699" y="2868811"/>
            <a:ext cx="413147" cy="413147"/>
          </a:xfrm>
          <a:prstGeom prst="roundRect">
            <a:avLst>
              <a:gd name="adj" fmla="val 2213"/>
            </a:avLst>
          </a:prstGeom>
          <a:solidFill>
            <a:srgbClr val="F8ECE4"/>
          </a:solidFill>
          <a:ln w="7620">
            <a:solidFill>
              <a:srgbClr val="151617"/>
            </a:solidFill>
            <a:prstDash val="solid"/>
          </a:ln>
        </p:spPr>
      </p:sp>
      <p:sp>
        <p:nvSpPr>
          <p:cNvPr id="8" name="Text 4"/>
          <p:cNvSpPr/>
          <p:nvPr/>
        </p:nvSpPr>
        <p:spPr>
          <a:xfrm>
            <a:off x="791647" y="2937629"/>
            <a:ext cx="115133" cy="275511"/>
          </a:xfrm>
          <a:prstGeom prst="rect">
            <a:avLst/>
          </a:prstGeom>
          <a:noFill/>
          <a:ln/>
        </p:spPr>
        <p:txBody>
          <a:bodyPr wrap="none" rtlCol="0" anchor="t"/>
          <a:lstStyle/>
          <a:p>
            <a:pPr marL="0" indent="0" algn="ctr">
              <a:lnSpc>
                <a:spcPts val="2169"/>
              </a:lnSpc>
              <a:buNone/>
            </a:pPr>
            <a:r>
              <a:rPr lang="en-US" sz="2169" b="1" dirty="0">
                <a:solidFill>
                  <a:srgbClr val="151617"/>
                </a:solidFill>
                <a:latin typeface="Montserrat" pitchFamily="34" charset="0"/>
                <a:ea typeface="Montserrat" pitchFamily="34" charset="-122"/>
                <a:cs typeface="Montserrat" pitchFamily="34" charset="-120"/>
              </a:rPr>
              <a:t>1</a:t>
            </a:r>
            <a:endParaRPr lang="en-US" sz="2169" dirty="0"/>
          </a:p>
        </p:txBody>
      </p:sp>
      <p:sp>
        <p:nvSpPr>
          <p:cNvPr id="9" name="Text 5"/>
          <p:cNvSpPr/>
          <p:nvPr/>
        </p:nvSpPr>
        <p:spPr>
          <a:xfrm>
            <a:off x="1239441" y="2868811"/>
            <a:ext cx="2295406" cy="286941"/>
          </a:xfrm>
          <a:prstGeom prst="rect">
            <a:avLst/>
          </a:prstGeom>
          <a:noFill/>
          <a:ln/>
        </p:spPr>
        <p:txBody>
          <a:bodyPr wrap="none" rtlCol="0" anchor="t"/>
          <a:lstStyle/>
          <a:p>
            <a:pPr marL="0" indent="0">
              <a:lnSpc>
                <a:spcPts val="2259"/>
              </a:lnSpc>
              <a:buNone/>
            </a:pPr>
            <a:r>
              <a:rPr lang="en-US" sz="1807" b="1" dirty="0">
                <a:solidFill>
                  <a:srgbClr val="151617"/>
                </a:solidFill>
                <a:latin typeface="Montserrat" pitchFamily="34" charset="0"/>
                <a:ea typeface="Montserrat" pitchFamily="34" charset="-122"/>
                <a:cs typeface="Montserrat" pitchFamily="34" charset="-120"/>
              </a:rPr>
              <a:t>Recap</a:t>
            </a:r>
            <a:endParaRPr lang="en-US" sz="1807" dirty="0"/>
          </a:p>
        </p:txBody>
      </p:sp>
      <p:sp>
        <p:nvSpPr>
          <p:cNvPr id="10" name="Text 6"/>
          <p:cNvSpPr/>
          <p:nvPr/>
        </p:nvSpPr>
        <p:spPr>
          <a:xfrm>
            <a:off x="1239441" y="3265884"/>
            <a:ext cx="3240762" cy="1174909"/>
          </a:xfrm>
          <a:prstGeom prst="rect">
            <a:avLst/>
          </a:prstGeom>
          <a:noFill/>
          <a:ln/>
        </p:spPr>
        <p:txBody>
          <a:bodyPr wrap="square" rtlCol="0" anchor="t"/>
          <a:lstStyle/>
          <a:p>
            <a:pPr marL="0" indent="0">
              <a:lnSpc>
                <a:spcPts val="2314"/>
              </a:lnSpc>
              <a:buNone/>
            </a:pPr>
            <a:r>
              <a:rPr lang="en-US" sz="1446" dirty="0">
                <a:solidFill>
                  <a:srgbClr val="151617"/>
                </a:solidFill>
                <a:latin typeface="Inconsolata" pitchFamily="34" charset="0"/>
                <a:ea typeface="Inconsolata" pitchFamily="34" charset="-122"/>
                <a:cs typeface="Inconsolata" pitchFamily="34" charset="-120"/>
              </a:rPr>
              <a:t>In this presentation, we have explored the benefits of using Convolutional Neural Networks for automated plant disease detection.</a:t>
            </a:r>
            <a:endParaRPr lang="en-US" sz="1446" dirty="0"/>
          </a:p>
        </p:txBody>
      </p:sp>
      <p:sp>
        <p:nvSpPr>
          <p:cNvPr id="11" name="Shape 7"/>
          <p:cNvSpPr/>
          <p:nvPr/>
        </p:nvSpPr>
        <p:spPr>
          <a:xfrm>
            <a:off x="4663797" y="2868811"/>
            <a:ext cx="413147" cy="413147"/>
          </a:xfrm>
          <a:prstGeom prst="roundRect">
            <a:avLst>
              <a:gd name="adj" fmla="val 2213"/>
            </a:avLst>
          </a:prstGeom>
          <a:solidFill>
            <a:srgbClr val="F8ECE4"/>
          </a:solidFill>
          <a:ln w="7620">
            <a:solidFill>
              <a:srgbClr val="151617"/>
            </a:solidFill>
            <a:prstDash val="solid"/>
          </a:ln>
        </p:spPr>
      </p:sp>
      <p:sp>
        <p:nvSpPr>
          <p:cNvPr id="12" name="Text 8"/>
          <p:cNvSpPr/>
          <p:nvPr/>
        </p:nvSpPr>
        <p:spPr>
          <a:xfrm>
            <a:off x="4786670" y="2937629"/>
            <a:ext cx="167402" cy="275511"/>
          </a:xfrm>
          <a:prstGeom prst="rect">
            <a:avLst/>
          </a:prstGeom>
          <a:noFill/>
          <a:ln/>
        </p:spPr>
        <p:txBody>
          <a:bodyPr wrap="none" rtlCol="0" anchor="t"/>
          <a:lstStyle/>
          <a:p>
            <a:pPr marL="0" indent="0" algn="ctr">
              <a:lnSpc>
                <a:spcPts val="2169"/>
              </a:lnSpc>
              <a:buNone/>
            </a:pPr>
            <a:r>
              <a:rPr lang="en-US" sz="2169" b="1" dirty="0">
                <a:solidFill>
                  <a:srgbClr val="151617"/>
                </a:solidFill>
                <a:latin typeface="Montserrat" pitchFamily="34" charset="0"/>
                <a:ea typeface="Montserrat" pitchFamily="34" charset="-122"/>
                <a:cs typeface="Montserrat" pitchFamily="34" charset="-120"/>
              </a:rPr>
              <a:t>2</a:t>
            </a:r>
            <a:endParaRPr lang="en-US" sz="2169" dirty="0"/>
          </a:p>
        </p:txBody>
      </p:sp>
      <p:sp>
        <p:nvSpPr>
          <p:cNvPr id="13" name="Text 9"/>
          <p:cNvSpPr/>
          <p:nvPr/>
        </p:nvSpPr>
        <p:spPr>
          <a:xfrm>
            <a:off x="5260538" y="2868811"/>
            <a:ext cx="2295406" cy="286941"/>
          </a:xfrm>
          <a:prstGeom prst="rect">
            <a:avLst/>
          </a:prstGeom>
          <a:noFill/>
          <a:ln/>
        </p:spPr>
        <p:txBody>
          <a:bodyPr wrap="none" rtlCol="0" anchor="t"/>
          <a:lstStyle/>
          <a:p>
            <a:pPr marL="0" indent="0">
              <a:lnSpc>
                <a:spcPts val="2259"/>
              </a:lnSpc>
              <a:buNone/>
            </a:pPr>
            <a:r>
              <a:rPr lang="en-US" sz="1807" b="1" dirty="0">
                <a:solidFill>
                  <a:srgbClr val="151617"/>
                </a:solidFill>
                <a:latin typeface="Montserrat" pitchFamily="34" charset="0"/>
                <a:ea typeface="Montserrat" pitchFamily="34" charset="-122"/>
                <a:cs typeface="Montserrat" pitchFamily="34" charset="-120"/>
              </a:rPr>
              <a:t>Future Outlook</a:t>
            </a:r>
            <a:endParaRPr lang="en-US" sz="1807" dirty="0"/>
          </a:p>
        </p:txBody>
      </p:sp>
      <p:sp>
        <p:nvSpPr>
          <p:cNvPr id="14" name="Text 10"/>
          <p:cNvSpPr/>
          <p:nvPr/>
        </p:nvSpPr>
        <p:spPr>
          <a:xfrm>
            <a:off x="5260538" y="3265884"/>
            <a:ext cx="3240762" cy="1468636"/>
          </a:xfrm>
          <a:prstGeom prst="rect">
            <a:avLst/>
          </a:prstGeom>
          <a:noFill/>
          <a:ln/>
        </p:spPr>
        <p:txBody>
          <a:bodyPr wrap="square" rtlCol="0" anchor="t"/>
          <a:lstStyle/>
          <a:p>
            <a:pPr marL="0" indent="0">
              <a:lnSpc>
                <a:spcPts val="2314"/>
              </a:lnSpc>
              <a:buNone/>
            </a:pPr>
            <a:r>
              <a:rPr lang="en-US" sz="1446" dirty="0">
                <a:solidFill>
                  <a:srgbClr val="151617"/>
                </a:solidFill>
                <a:latin typeface="Inconsolata" pitchFamily="34" charset="0"/>
                <a:ea typeface="Inconsolata" pitchFamily="34" charset="-122"/>
                <a:cs typeface="Inconsolata" pitchFamily="34" charset="-120"/>
              </a:rPr>
              <a:t>Continued advancements in deep learning and computer vision will likely lead to even more accurate and versatile plant disease detection models.</a:t>
            </a:r>
            <a:endParaRPr lang="en-US" sz="1446" dirty="0"/>
          </a:p>
        </p:txBody>
      </p:sp>
      <p:sp>
        <p:nvSpPr>
          <p:cNvPr id="15" name="Shape 11"/>
          <p:cNvSpPr/>
          <p:nvPr/>
        </p:nvSpPr>
        <p:spPr>
          <a:xfrm>
            <a:off x="642699" y="5124688"/>
            <a:ext cx="413147" cy="413147"/>
          </a:xfrm>
          <a:prstGeom prst="roundRect">
            <a:avLst>
              <a:gd name="adj" fmla="val 2213"/>
            </a:avLst>
          </a:prstGeom>
          <a:solidFill>
            <a:srgbClr val="F8ECE4"/>
          </a:solidFill>
          <a:ln w="7620">
            <a:solidFill>
              <a:srgbClr val="151617"/>
            </a:solidFill>
            <a:prstDash val="solid"/>
          </a:ln>
        </p:spPr>
      </p:sp>
      <p:sp>
        <p:nvSpPr>
          <p:cNvPr id="16" name="Text 12"/>
          <p:cNvSpPr/>
          <p:nvPr/>
        </p:nvSpPr>
        <p:spPr>
          <a:xfrm>
            <a:off x="764738" y="5193506"/>
            <a:ext cx="169069" cy="275511"/>
          </a:xfrm>
          <a:prstGeom prst="rect">
            <a:avLst/>
          </a:prstGeom>
          <a:noFill/>
          <a:ln/>
        </p:spPr>
        <p:txBody>
          <a:bodyPr wrap="none" rtlCol="0" anchor="t"/>
          <a:lstStyle/>
          <a:p>
            <a:pPr marL="0" indent="0" algn="ctr">
              <a:lnSpc>
                <a:spcPts val="2169"/>
              </a:lnSpc>
              <a:buNone/>
            </a:pPr>
            <a:r>
              <a:rPr lang="en-US" sz="2169" b="1" dirty="0">
                <a:solidFill>
                  <a:srgbClr val="151617"/>
                </a:solidFill>
                <a:latin typeface="Montserrat" pitchFamily="34" charset="0"/>
                <a:ea typeface="Montserrat" pitchFamily="34" charset="-122"/>
                <a:cs typeface="Montserrat" pitchFamily="34" charset="-120"/>
              </a:rPr>
              <a:t>3</a:t>
            </a:r>
            <a:endParaRPr lang="en-US" sz="2169" dirty="0"/>
          </a:p>
        </p:txBody>
      </p:sp>
      <p:sp>
        <p:nvSpPr>
          <p:cNvPr id="17" name="Text 13"/>
          <p:cNvSpPr/>
          <p:nvPr/>
        </p:nvSpPr>
        <p:spPr>
          <a:xfrm>
            <a:off x="1239441" y="5124688"/>
            <a:ext cx="2295406" cy="286941"/>
          </a:xfrm>
          <a:prstGeom prst="rect">
            <a:avLst/>
          </a:prstGeom>
          <a:noFill/>
          <a:ln/>
        </p:spPr>
        <p:txBody>
          <a:bodyPr wrap="none" rtlCol="0" anchor="t"/>
          <a:lstStyle/>
          <a:p>
            <a:pPr marL="0" indent="0">
              <a:lnSpc>
                <a:spcPts val="2259"/>
              </a:lnSpc>
              <a:buNone/>
            </a:pPr>
            <a:r>
              <a:rPr lang="en-US" sz="1807" b="1" dirty="0">
                <a:solidFill>
                  <a:srgbClr val="151617"/>
                </a:solidFill>
                <a:latin typeface="Montserrat" pitchFamily="34" charset="0"/>
                <a:ea typeface="Montserrat" pitchFamily="34" charset="-122"/>
                <a:cs typeface="Montserrat" pitchFamily="34" charset="-120"/>
              </a:rPr>
              <a:t>Collaboration</a:t>
            </a:r>
            <a:endParaRPr lang="en-US" sz="1807" dirty="0"/>
          </a:p>
        </p:txBody>
      </p:sp>
      <p:sp>
        <p:nvSpPr>
          <p:cNvPr id="18" name="Text 14"/>
          <p:cNvSpPr/>
          <p:nvPr/>
        </p:nvSpPr>
        <p:spPr>
          <a:xfrm>
            <a:off x="1239441" y="5521762"/>
            <a:ext cx="3240762" cy="1468636"/>
          </a:xfrm>
          <a:prstGeom prst="rect">
            <a:avLst/>
          </a:prstGeom>
          <a:noFill/>
          <a:ln/>
        </p:spPr>
        <p:txBody>
          <a:bodyPr wrap="square" rtlCol="0" anchor="t"/>
          <a:lstStyle/>
          <a:p>
            <a:pPr marL="0" indent="0">
              <a:lnSpc>
                <a:spcPts val="2314"/>
              </a:lnSpc>
              <a:buNone/>
            </a:pPr>
            <a:r>
              <a:rPr lang="en-US" sz="1446" dirty="0">
                <a:solidFill>
                  <a:srgbClr val="151617"/>
                </a:solidFill>
                <a:latin typeface="Inconsolata" pitchFamily="34" charset="0"/>
                <a:ea typeface="Inconsolata" pitchFamily="34" charset="-122"/>
                <a:cs typeface="Inconsolata" pitchFamily="34" charset="-120"/>
              </a:rPr>
              <a:t>Interdisciplinary collaboration between computer scientists, agronomists, and plant biologists will be crucial for developing practical, end-to-end solutions.</a:t>
            </a:r>
            <a:endParaRPr lang="en-US" sz="1446" dirty="0"/>
          </a:p>
        </p:txBody>
      </p:sp>
      <p:sp>
        <p:nvSpPr>
          <p:cNvPr id="19" name="Shape 15"/>
          <p:cNvSpPr/>
          <p:nvPr/>
        </p:nvSpPr>
        <p:spPr>
          <a:xfrm>
            <a:off x="4663797" y="5124688"/>
            <a:ext cx="413147" cy="413147"/>
          </a:xfrm>
          <a:prstGeom prst="roundRect">
            <a:avLst>
              <a:gd name="adj" fmla="val 2213"/>
            </a:avLst>
          </a:prstGeom>
          <a:solidFill>
            <a:srgbClr val="F8ECE4"/>
          </a:solidFill>
          <a:ln w="7620">
            <a:solidFill>
              <a:srgbClr val="151617"/>
            </a:solidFill>
            <a:prstDash val="solid"/>
          </a:ln>
        </p:spPr>
      </p:sp>
      <p:sp>
        <p:nvSpPr>
          <p:cNvPr id="20" name="Text 16"/>
          <p:cNvSpPr/>
          <p:nvPr/>
        </p:nvSpPr>
        <p:spPr>
          <a:xfrm>
            <a:off x="4772263" y="5193506"/>
            <a:ext cx="196096" cy="275511"/>
          </a:xfrm>
          <a:prstGeom prst="rect">
            <a:avLst/>
          </a:prstGeom>
          <a:noFill/>
          <a:ln/>
        </p:spPr>
        <p:txBody>
          <a:bodyPr wrap="none" rtlCol="0" anchor="t"/>
          <a:lstStyle/>
          <a:p>
            <a:pPr marL="0" indent="0" algn="ctr">
              <a:lnSpc>
                <a:spcPts val="2169"/>
              </a:lnSpc>
              <a:buNone/>
            </a:pPr>
            <a:r>
              <a:rPr lang="en-US" sz="2169" b="1" dirty="0">
                <a:solidFill>
                  <a:srgbClr val="151617"/>
                </a:solidFill>
                <a:latin typeface="Montserrat" pitchFamily="34" charset="0"/>
                <a:ea typeface="Montserrat" pitchFamily="34" charset="-122"/>
                <a:cs typeface="Montserrat" pitchFamily="34" charset="-120"/>
              </a:rPr>
              <a:t>4</a:t>
            </a:r>
            <a:endParaRPr lang="en-US" sz="2169" dirty="0"/>
          </a:p>
        </p:txBody>
      </p:sp>
      <p:sp>
        <p:nvSpPr>
          <p:cNvPr id="21" name="Text 17"/>
          <p:cNvSpPr/>
          <p:nvPr/>
        </p:nvSpPr>
        <p:spPr>
          <a:xfrm>
            <a:off x="5260538" y="5124688"/>
            <a:ext cx="2295763" cy="286941"/>
          </a:xfrm>
          <a:prstGeom prst="rect">
            <a:avLst/>
          </a:prstGeom>
          <a:noFill/>
          <a:ln/>
        </p:spPr>
        <p:txBody>
          <a:bodyPr wrap="none" rtlCol="0" anchor="t"/>
          <a:lstStyle/>
          <a:p>
            <a:pPr marL="0" indent="0">
              <a:lnSpc>
                <a:spcPts val="2259"/>
              </a:lnSpc>
              <a:buNone/>
            </a:pPr>
            <a:r>
              <a:rPr lang="en-US" sz="1807" b="1" dirty="0">
                <a:solidFill>
                  <a:srgbClr val="151617"/>
                </a:solidFill>
                <a:latin typeface="Montserrat" pitchFamily="34" charset="0"/>
                <a:ea typeface="Montserrat" pitchFamily="34" charset="-122"/>
                <a:cs typeface="Montserrat" pitchFamily="34" charset="-120"/>
              </a:rPr>
              <a:t>Ongoing Research</a:t>
            </a:r>
            <a:endParaRPr lang="en-US" sz="1807" dirty="0"/>
          </a:p>
        </p:txBody>
      </p:sp>
      <p:sp>
        <p:nvSpPr>
          <p:cNvPr id="22" name="Text 18"/>
          <p:cNvSpPr/>
          <p:nvPr/>
        </p:nvSpPr>
        <p:spPr>
          <a:xfrm>
            <a:off x="5260538" y="5521762"/>
            <a:ext cx="3240762" cy="1174909"/>
          </a:xfrm>
          <a:prstGeom prst="rect">
            <a:avLst/>
          </a:prstGeom>
          <a:noFill/>
          <a:ln/>
        </p:spPr>
        <p:txBody>
          <a:bodyPr wrap="square" rtlCol="0" anchor="t"/>
          <a:lstStyle/>
          <a:p>
            <a:pPr marL="0" indent="0">
              <a:lnSpc>
                <a:spcPts val="2314"/>
              </a:lnSpc>
              <a:buNone/>
            </a:pPr>
            <a:r>
              <a:rPr lang="en-US" sz="1446" dirty="0">
                <a:solidFill>
                  <a:srgbClr val="151617"/>
                </a:solidFill>
                <a:latin typeface="Inconsolata" pitchFamily="34" charset="0"/>
                <a:ea typeface="Inconsolata" pitchFamily="34" charset="-122"/>
                <a:cs typeface="Inconsolata" pitchFamily="34" charset="-120"/>
              </a:rPr>
              <a:t>Exciting future directions include multi-modal sensing, transfer learning, and integration with precision agriculture technologies.</a:t>
            </a:r>
            <a:endParaRPr lang="en-US" sz="1446"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703</Words>
  <Application>Microsoft Office PowerPoint</Application>
  <PresentationFormat>Custom</PresentationFormat>
  <Paragraphs>98</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Inconsolata</vt:lpstr>
      <vt:lpstr>Montserrat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shrutipatil1998@outlook.com</cp:lastModifiedBy>
  <cp:revision>11</cp:revision>
  <dcterms:created xsi:type="dcterms:W3CDTF">2024-08-08T19:28:41Z</dcterms:created>
  <dcterms:modified xsi:type="dcterms:W3CDTF">2024-08-17T06:56:30Z</dcterms:modified>
</cp:coreProperties>
</file>