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5"/>
  </p:notesMasterIdLst>
  <p:handoutMasterIdLst>
    <p:handoutMasterId r:id="rId26"/>
  </p:handoutMasterIdLst>
  <p:sldIdLst>
    <p:sldId id="256" r:id="rId2"/>
    <p:sldId id="273" r:id="rId3"/>
    <p:sldId id="257" r:id="rId4"/>
    <p:sldId id="280" r:id="rId5"/>
    <p:sldId id="281" r:id="rId6"/>
    <p:sldId id="282" r:id="rId7"/>
    <p:sldId id="294" r:id="rId8"/>
    <p:sldId id="295" r:id="rId9"/>
    <p:sldId id="284" r:id="rId10"/>
    <p:sldId id="285" r:id="rId11"/>
    <p:sldId id="286" r:id="rId12"/>
    <p:sldId id="287" r:id="rId13"/>
    <p:sldId id="288" r:id="rId14"/>
    <p:sldId id="289" r:id="rId15"/>
    <p:sldId id="290" r:id="rId16"/>
    <p:sldId id="291" r:id="rId17"/>
    <p:sldId id="292" r:id="rId18"/>
    <p:sldId id="293" r:id="rId19"/>
    <p:sldId id="283" r:id="rId20"/>
    <p:sldId id="296" r:id="rId21"/>
    <p:sldId id="279" r:id="rId22"/>
    <p:sldId id="278"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8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gufta Fathima" userId="b827b7996135d9ee" providerId="LiveId" clId="{B0167EAA-D237-4D05-AA2E-9887460147C2}"/>
    <pc:docChg chg="undo custSel modSld">
      <pc:chgData name="Shagufta Fathima" userId="b827b7996135d9ee" providerId="LiveId" clId="{B0167EAA-D237-4D05-AA2E-9887460147C2}" dt="2023-08-27T12:30:23.354" v="3"/>
      <pc:docMkLst>
        <pc:docMk/>
      </pc:docMkLst>
      <pc:sldChg chg="modSp mod">
        <pc:chgData name="Shagufta Fathima" userId="b827b7996135d9ee" providerId="LiveId" clId="{B0167EAA-D237-4D05-AA2E-9887460147C2}" dt="2023-08-27T12:30:23.354" v="3"/>
        <pc:sldMkLst>
          <pc:docMk/>
          <pc:sldMk cId="3574864585" sldId="296"/>
        </pc:sldMkLst>
        <pc:spChg chg="mod">
          <ac:chgData name="Shagufta Fathima" userId="b827b7996135d9ee" providerId="LiveId" clId="{B0167EAA-D237-4D05-AA2E-9887460147C2}" dt="2023-08-27T12:30:23.354" v="3"/>
          <ac:spMkLst>
            <pc:docMk/>
            <pc:sldMk cId="3574864585" sldId="296"/>
            <ac:spMk id="3" creationId="{4C63782B-CD78-2D9D-5782-E378BEF1BF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27-08-2023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27-08-2023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214G1A3299</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M Shagufta Fathima</a:t>
            </a:r>
          </a:p>
          <a:p>
            <a:pPr>
              <a:spcBef>
                <a:spcPts val="300"/>
              </a:spcBef>
            </a:pPr>
            <a:r>
              <a:rPr lang="en-US" sz="1200" b="0" dirty="0"/>
              <a:t>Roll No. 214G1A3299</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674C-62AB-077E-A9E5-7514AE4982F8}"/>
              </a:ext>
            </a:extLst>
          </p:cNvPr>
          <p:cNvSpPr>
            <a:spLocks noGrp="1"/>
          </p:cNvSpPr>
          <p:nvPr>
            <p:ph type="title"/>
          </p:nvPr>
        </p:nvSpPr>
        <p:spPr/>
        <p:txBody>
          <a:bodyPr/>
          <a:lstStyle/>
          <a:p>
            <a:r>
              <a:rPr lang="en-US" dirty="0"/>
              <a:t>Process Mining Fundamentals</a:t>
            </a:r>
            <a:endParaRPr lang="en-IN" dirty="0"/>
          </a:p>
        </p:txBody>
      </p:sp>
      <p:sp>
        <p:nvSpPr>
          <p:cNvPr id="3" name="Content Placeholder 2">
            <a:extLst>
              <a:ext uri="{FF2B5EF4-FFF2-40B4-BE49-F238E27FC236}">
                <a16:creationId xmlns:a16="http://schemas.microsoft.com/office/drawing/2014/main" id="{900EAC5C-A966-881A-7A9E-0911547A88A9}"/>
              </a:ext>
            </a:extLst>
          </p:cNvPr>
          <p:cNvSpPr>
            <a:spLocks noGrp="1"/>
          </p:cNvSpPr>
          <p:nvPr>
            <p:ph idx="1"/>
          </p:nvPr>
        </p:nvSpPr>
        <p:spPr/>
        <p:txBody>
          <a:bodyPr/>
          <a:lstStyle/>
          <a:p>
            <a:pPr marL="0" indent="0" algn="l">
              <a:buNone/>
            </a:pPr>
            <a:r>
              <a:rPr lang="en-US" sz="2400" dirty="0">
                <a:solidFill>
                  <a:srgbClr val="000000"/>
                </a:solidFill>
                <a:effectLst/>
                <a:ea typeface="Times New Roman" panose="02020603050405020304" pitchFamily="18" charset="0"/>
              </a:rPr>
              <a:t>	Process mining is an analytical discipline for discovering, monitoring, and improving processes as they are</a:t>
            </a:r>
            <a:r>
              <a:rPr lang="en-US" sz="2400" i="1" dirty="0">
                <a:solidFill>
                  <a:srgbClr val="000000"/>
                </a:solidFill>
                <a:effectLst/>
                <a:ea typeface="Times New Roman" panose="02020603050405020304" pitchFamily="18" charset="0"/>
              </a:rPr>
              <a:t> </a:t>
            </a:r>
            <a:r>
              <a:rPr lang="en-US" sz="2400" dirty="0">
                <a:solidFill>
                  <a:srgbClr val="000000"/>
                </a:solidFill>
                <a:effectLst/>
                <a:ea typeface="Times New Roman" panose="02020603050405020304" pitchFamily="18" charset="0"/>
              </a:rPr>
              <a:t>Process Mining works by extracting knowledge from event logs (also called digital footprints) readily available in today’s information systems, to visualize business processes and their every variation as they run. </a:t>
            </a:r>
          </a:p>
          <a:p>
            <a:pPr marL="0" indent="0">
              <a:buNone/>
            </a:pPr>
            <a:endParaRPr lang="en-US" sz="2400" dirty="0">
              <a:solidFill>
                <a:srgbClr val="000000"/>
              </a:solidFill>
              <a:latin typeface="Times New Roman" panose="02020603050405020304" pitchFamily="18" charset="0"/>
              <a:ea typeface="Times New Roman" panose="02020603050405020304" pitchFamily="18" charset="0"/>
            </a:endParaRPr>
          </a:p>
          <a:p>
            <a:pPr marL="0" indent="0">
              <a:buNone/>
            </a:pPr>
            <a:r>
              <a:rPr lang="en-US" sz="2400" dirty="0" err="1">
                <a:solidFill>
                  <a:srgbClr val="000000"/>
                </a:solidFill>
                <a:effectLst/>
                <a:latin typeface="Times New Roman" panose="02020603050405020304" pitchFamily="18" charset="0"/>
                <a:ea typeface="Times New Roman" panose="02020603050405020304" pitchFamily="18" charset="0"/>
              </a:rPr>
              <a:t>Celonis</a:t>
            </a:r>
            <a:r>
              <a:rPr lang="en-US" sz="2400" dirty="0">
                <a:solidFill>
                  <a:srgbClr val="000000"/>
                </a:solidFill>
                <a:effectLst/>
                <a:latin typeface="Times New Roman" panose="02020603050405020304" pitchFamily="18" charset="0"/>
                <a:ea typeface="Times New Roman" panose="02020603050405020304" pitchFamily="18" charset="0"/>
              </a:rPr>
              <a:t> Execution Management System (EMS) has to offer :</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b="1" dirty="0">
                <a:solidFill>
                  <a:srgbClr val="000000"/>
                </a:solidFill>
                <a:effectLst/>
                <a:latin typeface="Times New Roman" panose="02020603050405020304" pitchFamily="18" charset="0"/>
                <a:ea typeface="Times New Roman" panose="02020603050405020304" pitchFamily="18" charset="0"/>
              </a:rPr>
              <a:t>Process: </a:t>
            </a:r>
            <a:r>
              <a:rPr lang="en-US" sz="2400" dirty="0">
                <a:solidFill>
                  <a:srgbClr val="000000"/>
                </a:solidFill>
                <a:effectLst/>
                <a:latin typeface="Times New Roman" panose="02020603050405020304" pitchFamily="18" charset="0"/>
                <a:ea typeface="Times New Roman" panose="02020603050405020304" pitchFamily="18" charset="0"/>
              </a:rPr>
              <a:t>A process is a series of linked steps taken to achieve a particular goal.</a:t>
            </a:r>
            <a:r>
              <a:rPr lang="en-US" sz="2400" b="1" dirty="0">
                <a:solidFill>
                  <a:srgbClr val="000000"/>
                </a:solidFill>
                <a:effectLst/>
                <a:latin typeface="Times New Roman" panose="02020603050405020304" pitchFamily="18" charset="0"/>
                <a:ea typeface="Times New Roman" panose="02020603050405020304" pitchFamily="18"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b="1" dirty="0">
                <a:solidFill>
                  <a:srgbClr val="000000"/>
                </a:solidFill>
                <a:effectLst/>
                <a:latin typeface="Times New Roman" panose="02020603050405020304" pitchFamily="18" charset="0"/>
                <a:ea typeface="Times New Roman" panose="02020603050405020304" pitchFamily="18" charset="0"/>
              </a:rPr>
              <a:t>Activity</a:t>
            </a:r>
            <a:r>
              <a:rPr lang="en-US" sz="2400" dirty="0">
                <a:solidFill>
                  <a:srgbClr val="000000"/>
                </a:solidFill>
                <a:effectLst/>
                <a:latin typeface="Times New Roman" panose="02020603050405020304" pitchFamily="18" charset="0"/>
                <a:ea typeface="Times New Roman" panose="02020603050405020304" pitchFamily="18" charset="0"/>
              </a:rPr>
              <a:t>: An activity is a step that occurs in the process. Process activities are actions</a:t>
            </a:r>
            <a:r>
              <a:rPr lang="en-US" sz="2400" b="1" dirty="0">
                <a:solidFill>
                  <a:srgbClr val="000000"/>
                </a:solidFill>
                <a:effectLst/>
                <a:latin typeface="Times New Roman" panose="02020603050405020304" pitchFamily="18" charset="0"/>
                <a:ea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that initiate or terminate a process or take place during it. Each activity consists of </a:t>
            </a:r>
            <a:r>
              <a:rPr lang="en-US" sz="2400" dirty="0" err="1">
                <a:solidFill>
                  <a:srgbClr val="000000"/>
                </a:solidFill>
                <a:effectLst/>
                <a:latin typeface="Times New Roman" panose="02020603050405020304" pitchFamily="18" charset="0"/>
                <a:ea typeface="Times New Roman" panose="02020603050405020304" pitchFamily="18" charset="0"/>
              </a:rPr>
              <a:t>oneor</a:t>
            </a:r>
            <a:r>
              <a:rPr lang="en-US" sz="2400" dirty="0">
                <a:solidFill>
                  <a:srgbClr val="000000"/>
                </a:solidFill>
                <a:effectLst/>
                <a:latin typeface="Times New Roman" panose="02020603050405020304" pitchFamily="18" charset="0"/>
                <a:ea typeface="Times New Roman" panose="02020603050405020304" pitchFamily="18" charset="0"/>
              </a:rPr>
              <a:t> more tasks that together are a milestone in the process. </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2400" dirty="0">
              <a:effectLst/>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43754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21C9-7F6F-BB09-167A-D809A1BD23A9}"/>
              </a:ext>
            </a:extLst>
          </p:cNvPr>
          <p:cNvSpPr>
            <a:spLocks noGrp="1"/>
          </p:cNvSpPr>
          <p:nvPr>
            <p:ph type="title"/>
          </p:nvPr>
        </p:nvSpPr>
        <p:spPr/>
        <p:txBody>
          <a:bodyPr/>
          <a:lstStyle/>
          <a:p>
            <a:r>
              <a:rPr lang="en-IN" dirty="0"/>
              <a:t>Process Mining Fundamentals</a:t>
            </a:r>
          </a:p>
        </p:txBody>
      </p:sp>
      <p:sp>
        <p:nvSpPr>
          <p:cNvPr id="3" name="Content Placeholder 2">
            <a:extLst>
              <a:ext uri="{FF2B5EF4-FFF2-40B4-BE49-F238E27FC236}">
                <a16:creationId xmlns:a16="http://schemas.microsoft.com/office/drawing/2014/main" id="{A0BBE9E8-156B-432B-0FA8-8BDBA6AA967D}"/>
              </a:ext>
            </a:extLst>
          </p:cNvPr>
          <p:cNvSpPr>
            <a:spLocks noGrp="1"/>
          </p:cNvSpPr>
          <p:nvPr>
            <p:ph idx="1"/>
          </p:nvPr>
        </p:nvSpPr>
        <p:spPr/>
        <p:txBody>
          <a:bodyPr/>
          <a:lstStyle/>
          <a:p>
            <a:pPr marL="342900" lvl="0" indent="-342900" algn="just">
              <a:lnSpc>
                <a:spcPct val="150000"/>
              </a:lnSpc>
              <a:buFont typeface="Symbol" panose="05050102010706020507" pitchFamily="18" charset="2"/>
              <a:buChar char=""/>
            </a:pPr>
            <a:r>
              <a:rPr lang="en-US" sz="2400" b="1" dirty="0">
                <a:solidFill>
                  <a:srgbClr val="000000"/>
                </a:solidFill>
                <a:effectLst/>
                <a:latin typeface="Times New Roman" panose="02020603050405020304" pitchFamily="18" charset="0"/>
                <a:ea typeface="Times New Roman" panose="02020603050405020304" pitchFamily="18" charset="0"/>
              </a:rPr>
              <a:t>Case: </a:t>
            </a:r>
            <a:r>
              <a:rPr lang="en-US" sz="2400" dirty="0">
                <a:solidFill>
                  <a:srgbClr val="000000"/>
                </a:solidFill>
                <a:effectLst/>
                <a:latin typeface="Times New Roman" panose="02020603050405020304" pitchFamily="18" charset="0"/>
                <a:ea typeface="Times New Roman" panose="02020603050405020304" pitchFamily="18" charset="0"/>
              </a:rPr>
              <a:t>A case is an “item” or “object” you follow through the process. Even for the same business process, the case differs from company to company, depending on how granular they want to get.</a:t>
            </a:r>
          </a:p>
          <a:p>
            <a:pPr marL="0" lvl="0" indent="0" algn="just">
              <a:lnSpc>
                <a:spcPct val="150000"/>
              </a:lnSpc>
              <a:buNone/>
            </a:pPr>
            <a:r>
              <a:rPr lang="en-US" sz="2400" dirty="0">
                <a:solidFill>
                  <a:srgbClr val="000000"/>
                </a:solidFill>
                <a:effectLst/>
                <a:latin typeface="Times New Roman" panose="02020603050405020304" pitchFamily="18" charset="0"/>
                <a:ea typeface="Times New Roman" panose="02020603050405020304" pitchFamily="18" charset="0"/>
              </a:rPr>
              <a:t>Some organizations spend their resources trying to reconstruct the process only to see pieces of the entire picture, and only at a certain point in time. Others use the digital footprints from their transactional systems to get an objective, real-time perspective on their process. Congrats, your organization is of the latter type!</a:t>
            </a:r>
            <a:r>
              <a:rPr lang="en-IN" sz="2400" dirty="0">
                <a:ea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When interacting with the dynamic visual representation and drilldown tools such as tables and charts, one can take an exploratory</a:t>
            </a:r>
            <a:r>
              <a:rPr lang="en-US" sz="2400" b="1" dirty="0">
                <a:solidFill>
                  <a:srgbClr val="000000"/>
                </a:solidFill>
                <a:effectLst/>
                <a:latin typeface="Times New Roman" panose="02020603050405020304" pitchFamily="18" charset="0"/>
                <a:ea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approach or a confirmatory</a:t>
            </a:r>
            <a:r>
              <a:rPr lang="en-US" sz="2400" b="1" dirty="0">
                <a:solidFill>
                  <a:srgbClr val="000000"/>
                </a:solidFill>
                <a:effectLst/>
                <a:latin typeface="Times New Roman" panose="02020603050405020304" pitchFamily="18" charset="0"/>
                <a:ea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approach.</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endParaRPr lang="en-IN" sz="24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spcBef>
                <a:spcPts val="1200"/>
              </a:spcBef>
              <a:spcAft>
                <a:spcPts val="1200"/>
              </a:spcAft>
              <a:buNone/>
            </a:pP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48782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2D56-BFF6-DEF8-8D8A-AC808FF1A731}"/>
              </a:ext>
            </a:extLst>
          </p:cNvPr>
          <p:cNvSpPr>
            <a:spLocks noGrp="1"/>
          </p:cNvSpPr>
          <p:nvPr>
            <p:ph type="title"/>
          </p:nvPr>
        </p:nvSpPr>
        <p:spPr/>
        <p:txBody>
          <a:bodyPr/>
          <a:lstStyle/>
          <a:p>
            <a:r>
              <a:rPr lang="en-US" dirty="0"/>
              <a:t>Analysis Charts</a:t>
            </a:r>
            <a:endParaRPr lang="en-IN" dirty="0"/>
          </a:p>
        </p:txBody>
      </p:sp>
      <p:sp>
        <p:nvSpPr>
          <p:cNvPr id="3" name="Content Placeholder 2">
            <a:extLst>
              <a:ext uri="{FF2B5EF4-FFF2-40B4-BE49-F238E27FC236}">
                <a16:creationId xmlns:a16="http://schemas.microsoft.com/office/drawing/2014/main" id="{3B5BD430-7F50-BC20-6F97-433A4E4A72A8}"/>
              </a:ext>
            </a:extLst>
          </p:cNvPr>
          <p:cNvSpPr>
            <a:spLocks noGrp="1"/>
          </p:cNvSpPr>
          <p:nvPr>
            <p:ph idx="1"/>
          </p:nvPr>
        </p:nvSpPr>
        <p:spPr/>
        <p:txBody>
          <a:bodyPr>
            <a:normAutofit/>
          </a:bodyPr>
          <a:lstStyle/>
          <a:p>
            <a:pPr indent="457200"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rPr>
              <a:t>A dimension is a category of attributes; for example, the dimension "customer name" is a category for individual customer names.</a:t>
            </a:r>
          </a:p>
          <a:p>
            <a:pPr marL="571500" indent="-342900"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rPr>
              <a:t>Key Performance Indicators (KPIs)</a:t>
            </a:r>
            <a:r>
              <a:rPr lang="en-US" sz="2400" b="1" dirty="0">
                <a:solidFill>
                  <a:srgbClr val="000000"/>
                </a:solidFill>
                <a:effectLst/>
                <a:latin typeface="Times New Roman" panose="02020603050405020304" pitchFamily="18" charset="0"/>
                <a:ea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are used to</a:t>
            </a:r>
          </a:p>
          <a:p>
            <a:pPr indent="0" algn="just">
              <a:lnSpc>
                <a:spcPct val="150000"/>
              </a:lnSpc>
              <a:buNone/>
            </a:pPr>
            <a:r>
              <a:rPr lang="en-US" sz="2400" dirty="0">
                <a:solidFill>
                  <a:srgbClr val="000000"/>
                </a:solidFill>
                <a:effectLst/>
                <a:latin typeface="Times New Roman" panose="02020603050405020304" pitchFamily="18" charset="0"/>
                <a:ea typeface="Times New Roman" panose="02020603050405020304" pitchFamily="18" charset="0"/>
              </a:rPr>
              <a:t> calculate and add aggregated values, for example, </a:t>
            </a:r>
          </a:p>
          <a:p>
            <a:pPr indent="0" algn="just">
              <a:lnSpc>
                <a:spcPct val="150000"/>
              </a:lnSpc>
              <a:buNone/>
            </a:pPr>
            <a:r>
              <a:rPr lang="en-US" sz="2400" dirty="0">
                <a:solidFill>
                  <a:srgbClr val="000000"/>
                </a:solidFill>
                <a:effectLst/>
                <a:latin typeface="Times New Roman" panose="02020603050405020304" pitchFamily="18" charset="0"/>
                <a:ea typeface="Times New Roman" panose="02020603050405020304" pitchFamily="18" charset="0"/>
              </a:rPr>
              <a:t>case count, order value, invoice value, throughput </a:t>
            </a:r>
          </a:p>
          <a:p>
            <a:pPr indent="0" algn="just">
              <a:lnSpc>
                <a:spcPct val="150000"/>
              </a:lnSpc>
              <a:buNone/>
            </a:pPr>
            <a:r>
              <a:rPr lang="en-US" sz="2400" dirty="0">
                <a:solidFill>
                  <a:srgbClr val="000000"/>
                </a:solidFill>
                <a:effectLst/>
                <a:latin typeface="Times New Roman" panose="02020603050405020304" pitchFamily="18" charset="0"/>
                <a:ea typeface="Times New Roman" panose="02020603050405020304" pitchFamily="18" charset="0"/>
              </a:rPr>
              <a:t>time, and automation rate. </a:t>
            </a:r>
            <a:endParaRPr lang="en-IN" sz="24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rPr>
              <a:t>In case you are a bit fuzzy on these concepts, do not worry, it'll get clearer as we look at dimensions and KPIs in a column chart and an OLAP table.</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11F25AA8-D0B9-EC8E-981A-171A837EB31C}"/>
              </a:ext>
            </a:extLst>
          </p:cNvPr>
          <p:cNvPicPr>
            <a:picLocks noChangeAspect="1"/>
          </p:cNvPicPr>
          <p:nvPr/>
        </p:nvPicPr>
        <p:blipFill>
          <a:blip r:embed="rId2"/>
          <a:stretch>
            <a:fillRect/>
          </a:stretch>
        </p:blipFill>
        <p:spPr>
          <a:xfrm>
            <a:off x="7103100" y="2246273"/>
            <a:ext cx="4354891" cy="2614976"/>
          </a:xfrm>
          <a:prstGeom prst="rect">
            <a:avLst/>
          </a:prstGeom>
        </p:spPr>
      </p:pic>
    </p:spTree>
    <p:extLst>
      <p:ext uri="{BB962C8B-B14F-4D97-AF65-F5344CB8AC3E}">
        <p14:creationId xmlns:p14="http://schemas.microsoft.com/office/powerpoint/2010/main" val="2632671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974B-7FF4-40BA-12FA-1B66D3BF4A4D}"/>
              </a:ext>
            </a:extLst>
          </p:cNvPr>
          <p:cNvSpPr>
            <a:spLocks noGrp="1"/>
          </p:cNvSpPr>
          <p:nvPr>
            <p:ph type="title"/>
          </p:nvPr>
        </p:nvSpPr>
        <p:spPr/>
        <p:txBody>
          <a:bodyPr/>
          <a:lstStyle/>
          <a:p>
            <a:r>
              <a:rPr lang="en-IN" dirty="0"/>
              <a:t>Analysis Charts</a:t>
            </a:r>
          </a:p>
        </p:txBody>
      </p:sp>
      <p:sp>
        <p:nvSpPr>
          <p:cNvPr id="3" name="Content Placeholder 2">
            <a:extLst>
              <a:ext uri="{FF2B5EF4-FFF2-40B4-BE49-F238E27FC236}">
                <a16:creationId xmlns:a16="http://schemas.microsoft.com/office/drawing/2014/main" id="{0D204914-309F-00E5-E581-E5A699411363}"/>
              </a:ext>
            </a:extLst>
          </p:cNvPr>
          <p:cNvSpPr>
            <a:spLocks noGrp="1"/>
          </p:cNvSpPr>
          <p:nvPr>
            <p:ph idx="1"/>
          </p:nvPr>
        </p:nvSpPr>
        <p:spPr/>
        <p:txBody>
          <a:bodyPr>
            <a:normAutofit/>
          </a:bodyPr>
          <a:lstStyle/>
          <a:p>
            <a:pPr indent="457200" algn="just">
              <a:lnSpc>
                <a:spcPct val="150000"/>
              </a:lnSpc>
            </a:pPr>
            <a:r>
              <a:rPr lang="en-US" sz="2400" dirty="0">
                <a:effectLst/>
                <a:latin typeface="Times New Roman" panose="02020603050405020304" pitchFamily="18" charset="0"/>
                <a:ea typeface="Times New Roman" panose="02020603050405020304" pitchFamily="18" charset="0"/>
              </a:rPr>
              <a:t>This chart shows the development of sales order items (KPI) and the corresponding net order value (KPI) over a period of time (dimension). The x-axis displays the dimension, the creation date of sales order, grouped by months.</a:t>
            </a:r>
            <a:endParaRPr lang="en-IN" sz="24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2400" dirty="0">
                <a:effectLst/>
                <a:latin typeface="Times New Roman" panose="02020603050405020304" pitchFamily="18" charset="0"/>
                <a:ea typeface="Times New Roman" panose="02020603050405020304" pitchFamily="18" charset="0"/>
              </a:rPr>
              <a:t>The two y-axes display the KPIs: The columns display the number of sales order items (case count) and the line displays the net order </a:t>
            </a:r>
            <a:r>
              <a:rPr lang="en-US" sz="2400" dirty="0" err="1">
                <a:effectLst/>
                <a:latin typeface="Times New Roman" panose="02020603050405020304" pitchFamily="18" charset="0"/>
                <a:ea typeface="Times New Roman" panose="02020603050405020304" pitchFamily="18" charset="0"/>
              </a:rPr>
              <a:t>value.This</a:t>
            </a:r>
            <a:r>
              <a:rPr lang="en-US" sz="2400" dirty="0">
                <a:effectLst/>
                <a:latin typeface="Times New Roman" panose="02020603050405020304" pitchFamily="18" charset="0"/>
                <a:ea typeface="Times New Roman" panose="02020603050405020304" pitchFamily="18" charset="0"/>
              </a:rPr>
              <a:t> OLAP table is currently displaying three KPIs for all the sales organizations.</a:t>
            </a:r>
            <a:endParaRPr lang="en-IN" sz="24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2400" dirty="0">
                <a:effectLst/>
                <a:latin typeface="Times New Roman" panose="02020603050405020304" pitchFamily="18" charset="0"/>
                <a:ea typeface="Times New Roman" panose="02020603050405020304" pitchFamily="18" charset="0"/>
              </a:rPr>
              <a:t>The first column displays the dimension, Sales Organization. The other three columns show KPIs: number of sales orders, average cycle time, and order value</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4624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A0CA-98F0-F7EE-7C87-C1191876F4E2}"/>
              </a:ext>
            </a:extLst>
          </p:cNvPr>
          <p:cNvSpPr>
            <a:spLocks noGrp="1"/>
          </p:cNvSpPr>
          <p:nvPr>
            <p:ph type="title"/>
          </p:nvPr>
        </p:nvSpPr>
        <p:spPr/>
        <p:txBody>
          <a:bodyPr/>
          <a:lstStyle/>
          <a:p>
            <a:r>
              <a:rPr lang="en-US" dirty="0"/>
              <a:t>Architecture of PQL</a:t>
            </a:r>
            <a:endParaRPr lang="en-IN" dirty="0"/>
          </a:p>
        </p:txBody>
      </p:sp>
      <p:sp>
        <p:nvSpPr>
          <p:cNvPr id="3" name="Content Placeholder 2">
            <a:extLst>
              <a:ext uri="{FF2B5EF4-FFF2-40B4-BE49-F238E27FC236}">
                <a16:creationId xmlns:a16="http://schemas.microsoft.com/office/drawing/2014/main" id="{3AD68E7E-6878-D434-8EBF-771F25FE0538}"/>
              </a:ext>
            </a:extLst>
          </p:cNvPr>
          <p:cNvSpPr>
            <a:spLocks noGrp="1"/>
          </p:cNvSpPr>
          <p:nvPr>
            <p:ph idx="1"/>
          </p:nvPr>
        </p:nvSpPr>
        <p:spPr/>
        <p:txBody>
          <a:bodyPr>
            <a:normAutofit fontScale="85000" lnSpcReduction="20000"/>
          </a:bodyPr>
          <a:lstStyle/>
          <a:p>
            <a:pPr indent="0" algn="just">
              <a:lnSpc>
                <a:spcPct val="150000"/>
              </a:lnSpc>
              <a:buNone/>
            </a:pPr>
            <a:r>
              <a:rPr lang="en-US" sz="2400" dirty="0" err="1">
                <a:effectLst/>
                <a:latin typeface="Times New Roman" panose="02020603050405020304" pitchFamily="18" charset="0"/>
                <a:ea typeface="Times New Roman" panose="02020603050405020304" pitchFamily="18" charset="0"/>
              </a:rPr>
              <a:t>Celonis</a:t>
            </a:r>
            <a:r>
              <a:rPr lang="en-US" sz="2400" dirty="0">
                <a:effectLst/>
                <a:latin typeface="Times New Roman" panose="02020603050405020304" pitchFamily="18" charset="0"/>
                <a:ea typeface="Times New Roman" panose="02020603050405020304" pitchFamily="18" charset="0"/>
              </a:rPr>
              <a:t> PQL is an integral component of the </a:t>
            </a:r>
            <a:r>
              <a:rPr lang="en-US" sz="2400" dirty="0" err="1">
                <a:effectLst/>
                <a:latin typeface="Times New Roman" panose="02020603050405020304" pitchFamily="18" charset="0"/>
                <a:ea typeface="Times New Roman" panose="02020603050405020304" pitchFamily="18" charset="0"/>
              </a:rPr>
              <a:t>Celonis</a:t>
            </a:r>
            <a:r>
              <a:rPr lang="en-US" sz="2400" dirty="0">
                <a:effectLst/>
                <a:latin typeface="Times New Roman" panose="02020603050405020304" pitchFamily="18" charset="0"/>
                <a:ea typeface="Times New Roman" panose="02020603050405020304" pitchFamily="18" charset="0"/>
              </a:rPr>
              <a:t> Software Architecture. All </a:t>
            </a:r>
            <a:r>
              <a:rPr lang="en-US" sz="2400" dirty="0" err="1">
                <a:effectLst/>
                <a:latin typeface="Times New Roman" panose="02020603050405020304" pitchFamily="18" charset="0"/>
                <a:ea typeface="Times New Roman" panose="02020603050405020304" pitchFamily="18" charset="0"/>
              </a:rPr>
              <a:t>Celonis</a:t>
            </a:r>
            <a:r>
              <a:rPr lang="en-US" sz="2400" dirty="0">
                <a:effectLst/>
                <a:latin typeface="Times New Roman" panose="02020603050405020304" pitchFamily="18" charset="0"/>
                <a:ea typeface="Times New Roman" panose="02020603050405020304" pitchFamily="18" charset="0"/>
              </a:rPr>
              <a:t> applications use this language to query data from a data model.</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Source System</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Data Model</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Data</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dirty="0" err="1">
                <a:effectLst/>
                <a:latin typeface="Times New Roman" panose="02020603050405020304" pitchFamily="18" charset="0"/>
                <a:ea typeface="Times New Roman" panose="02020603050405020304" pitchFamily="18" charset="0"/>
              </a:rPr>
              <a:t>Celonis</a:t>
            </a:r>
            <a:r>
              <a:rPr lang="en-US" sz="2400" dirty="0">
                <a:effectLst/>
                <a:latin typeface="Times New Roman" panose="02020603050405020304" pitchFamily="18" charset="0"/>
                <a:ea typeface="Times New Roman" panose="02020603050405020304" pitchFamily="18" charset="0"/>
              </a:rPr>
              <a:t> PQL Engine</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Applications</a:t>
            </a:r>
            <a:endParaRPr lang="en-IN" sz="2400" dirty="0">
              <a:effectLst/>
              <a:latin typeface="Times New Roman" panose="02020603050405020304" pitchFamily="18" charset="0"/>
              <a:ea typeface="Times New Roman" panose="02020603050405020304" pitchFamily="18" charset="0"/>
            </a:endParaRPr>
          </a:p>
          <a:p>
            <a:pPr indent="228600" algn="just">
              <a:lnSpc>
                <a:spcPct val="150000"/>
              </a:lnSpc>
            </a:pPr>
            <a:r>
              <a:rPr lang="en-US" sz="2400" dirty="0">
                <a:effectLst/>
                <a:latin typeface="Times New Roman" panose="02020603050405020304" pitchFamily="18" charset="0"/>
                <a:ea typeface="Times New Roman" panose="02020603050405020304" pitchFamily="18" charset="0"/>
              </a:rPr>
              <a:t>Metadata is data about the data or documentation about the information which is required by the users. In data warehousing, metadata is one of the essential aspects.</a:t>
            </a:r>
            <a:r>
              <a:rPr lang="en-US" sz="2400" dirty="0">
                <a:solidFill>
                  <a:srgbClr val="333333"/>
                </a:solidFill>
                <a:effectLst/>
                <a:latin typeface="Segoe UI" panose="020B0502040204020203" pitchFamily="34"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Metadata is used for building, maintaining, managing, and using the data warehouses. Metadata allow users access to help understand the content and find data.</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FFA8042D-7A9B-3F67-619F-6F4F5D1375B5}"/>
              </a:ext>
            </a:extLst>
          </p:cNvPr>
          <p:cNvPicPr>
            <a:picLocks noChangeAspect="1"/>
          </p:cNvPicPr>
          <p:nvPr/>
        </p:nvPicPr>
        <p:blipFill>
          <a:blip r:embed="rId2"/>
          <a:stretch>
            <a:fillRect/>
          </a:stretch>
        </p:blipFill>
        <p:spPr>
          <a:xfrm>
            <a:off x="6203108" y="1607490"/>
            <a:ext cx="5245554" cy="2991474"/>
          </a:xfrm>
          <a:prstGeom prst="rect">
            <a:avLst/>
          </a:prstGeom>
        </p:spPr>
      </p:pic>
      <p:pic>
        <p:nvPicPr>
          <p:cNvPr id="7" name="Picture 6">
            <a:extLst>
              <a:ext uri="{FF2B5EF4-FFF2-40B4-BE49-F238E27FC236}">
                <a16:creationId xmlns:a16="http://schemas.microsoft.com/office/drawing/2014/main" id="{F406E539-B20E-AA4A-0079-D6881E9B2D9F}"/>
              </a:ext>
            </a:extLst>
          </p:cNvPr>
          <p:cNvPicPr>
            <a:picLocks noChangeAspect="1"/>
          </p:cNvPicPr>
          <p:nvPr/>
        </p:nvPicPr>
        <p:blipFill>
          <a:blip r:embed="rId3"/>
          <a:stretch>
            <a:fillRect/>
          </a:stretch>
        </p:blipFill>
        <p:spPr>
          <a:xfrm>
            <a:off x="3942021" y="2085228"/>
            <a:ext cx="2147051" cy="2035997"/>
          </a:xfrm>
          <a:prstGeom prst="rect">
            <a:avLst/>
          </a:prstGeom>
        </p:spPr>
      </p:pic>
    </p:spTree>
    <p:extLst>
      <p:ext uri="{BB962C8B-B14F-4D97-AF65-F5344CB8AC3E}">
        <p14:creationId xmlns:p14="http://schemas.microsoft.com/office/powerpoint/2010/main" val="2028934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D3C62-EBC7-AC0B-E351-0217159DF63D}"/>
              </a:ext>
            </a:extLst>
          </p:cNvPr>
          <p:cNvSpPr>
            <a:spLocks noGrp="1"/>
          </p:cNvSpPr>
          <p:nvPr>
            <p:ph idx="1"/>
          </p:nvPr>
        </p:nvSpPr>
        <p:spPr/>
        <p:txBody>
          <a:bodyPr>
            <a:normAutofit/>
          </a:bodyPr>
          <a:lstStyle/>
          <a:p>
            <a:pPr indent="0" algn="just">
              <a:lnSpc>
                <a:spcPct val="150000"/>
              </a:lnSpc>
              <a:buNone/>
            </a:pPr>
            <a:r>
              <a:rPr lang="en-US" sz="2000" dirty="0">
                <a:effectLst/>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tables in a Data Model are connected via specific relationships to associate rows of one table with rows of another table. This is done using a </a:t>
            </a:r>
            <a:r>
              <a:rPr lang="en-US" sz="1800" b="1" dirty="0">
                <a:effectLst/>
                <a:latin typeface="Times New Roman" panose="02020603050405020304" pitchFamily="18" charset="0"/>
                <a:ea typeface="Times New Roman" panose="02020603050405020304" pitchFamily="18" charset="0"/>
              </a:rPr>
              <a:t>foreign key</a:t>
            </a:r>
            <a:r>
              <a:rPr lang="en-US" sz="1800" dirty="0">
                <a:effectLst/>
                <a:latin typeface="Times New Roman" panose="02020603050405020304" pitchFamily="18" charset="0"/>
                <a:ea typeface="Times New Roman" panose="02020603050405020304" pitchFamily="18" charset="0"/>
              </a:rPr>
              <a:t>. In general, these relationships can be classified as: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One-to-many or 1:N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One-to-one or 1:1</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Many-to-many or N:M</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	Depending on the number of rows of one table that can be matched with a row of another table. In </a:t>
            </a:r>
            <a:r>
              <a:rPr lang="en-US" sz="1800" dirty="0" err="1">
                <a:effectLst/>
                <a:latin typeface="Times New Roman" panose="02020603050405020304" pitchFamily="18" charset="0"/>
                <a:ea typeface="Times New Roman" panose="02020603050405020304" pitchFamily="18" charset="0"/>
              </a:rPr>
              <a:t>Celonis</a:t>
            </a:r>
            <a:r>
              <a:rPr lang="en-US" sz="1800" dirty="0">
                <a:effectLst/>
                <a:latin typeface="Times New Roman" panose="02020603050405020304" pitchFamily="18" charset="0"/>
                <a:ea typeface="Times New Roman" panose="02020603050405020304" pitchFamily="18" charset="0"/>
              </a:rPr>
              <a:t> Data Models only one-to-many (1:N) relationships are supported.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5" name="Title 4">
            <a:extLst>
              <a:ext uri="{FF2B5EF4-FFF2-40B4-BE49-F238E27FC236}">
                <a16:creationId xmlns:a16="http://schemas.microsoft.com/office/drawing/2014/main" id="{72AB99CA-8967-78F1-5B39-64B5875750BB}"/>
              </a:ext>
            </a:extLst>
          </p:cNvPr>
          <p:cNvSpPr>
            <a:spLocks noGrp="1"/>
          </p:cNvSpPr>
          <p:nvPr>
            <p:ph type="title"/>
          </p:nvPr>
        </p:nvSpPr>
        <p:spPr/>
        <p:txBody>
          <a:bodyPr/>
          <a:lstStyle/>
          <a:p>
            <a:r>
              <a:rPr lang="en-IN" dirty="0"/>
              <a:t>Joins and Filters</a:t>
            </a:r>
          </a:p>
        </p:txBody>
      </p:sp>
    </p:spTree>
    <p:extLst>
      <p:ext uri="{BB962C8B-B14F-4D97-AF65-F5344CB8AC3E}">
        <p14:creationId xmlns:p14="http://schemas.microsoft.com/office/powerpoint/2010/main" val="3462465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FB6C-E796-7D11-340D-F26DE99E78F0}"/>
              </a:ext>
            </a:extLst>
          </p:cNvPr>
          <p:cNvSpPr>
            <a:spLocks noGrp="1"/>
          </p:cNvSpPr>
          <p:nvPr>
            <p:ph type="title"/>
          </p:nvPr>
        </p:nvSpPr>
        <p:spPr/>
        <p:txBody>
          <a:bodyPr/>
          <a:lstStyle/>
          <a:p>
            <a:r>
              <a:rPr lang="en-IN" dirty="0"/>
              <a:t>Joins and Filters</a:t>
            </a:r>
          </a:p>
        </p:txBody>
      </p:sp>
      <p:sp>
        <p:nvSpPr>
          <p:cNvPr id="3" name="Content Placeholder 2">
            <a:extLst>
              <a:ext uri="{FF2B5EF4-FFF2-40B4-BE49-F238E27FC236}">
                <a16:creationId xmlns:a16="http://schemas.microsoft.com/office/drawing/2014/main" id="{1E02C0FA-DF09-A0EC-77F1-9218BFE49AF8}"/>
              </a:ext>
            </a:extLst>
          </p:cNvPr>
          <p:cNvSpPr>
            <a:spLocks noGrp="1"/>
          </p:cNvSpPr>
          <p:nvPr>
            <p:ph idx="1"/>
          </p:nvPr>
        </p:nvSpPr>
        <p:spPr/>
        <p:txBody>
          <a:bodyPr/>
          <a:lstStyle/>
          <a:p>
            <a:pPr indent="0" algn="just">
              <a:lnSpc>
                <a:spcPct val="150000"/>
              </a:lnSpc>
              <a:buNone/>
            </a:pPr>
            <a:r>
              <a:rPr lang="en-US" sz="1800" dirty="0">
                <a:effectLst/>
                <a:latin typeface="Times New Roman" panose="02020603050405020304" pitchFamily="18" charset="0"/>
                <a:ea typeface="Times New Roman" panose="02020603050405020304" pitchFamily="18" charset="0"/>
              </a:rPr>
              <a:t> </a:t>
            </a:r>
            <a:r>
              <a:rPr lang="en-IN" sz="1800" dirty="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Every asset in </a:t>
            </a:r>
            <a:r>
              <a:rPr lang="en-US" sz="1800" dirty="0" err="1">
                <a:effectLst/>
                <a:latin typeface="Times New Roman" panose="02020603050405020304" pitchFamily="18" charset="0"/>
                <a:ea typeface="Times New Roman" panose="02020603050405020304" pitchFamily="18" charset="0"/>
              </a:rPr>
              <a:t>Celonis</a:t>
            </a:r>
            <a:r>
              <a:rPr lang="en-US" sz="1800" dirty="0">
                <a:effectLst/>
                <a:latin typeface="Times New Roman" panose="02020603050405020304" pitchFamily="18" charset="0"/>
                <a:ea typeface="Times New Roman" panose="02020603050405020304" pitchFamily="18" charset="0"/>
              </a:rPr>
              <a:t> has an underlying Data Model with multiple tables and </a:t>
            </a:r>
            <a:r>
              <a:rPr lang="en-US" sz="1800" b="1" dirty="0">
                <a:effectLst/>
                <a:latin typeface="Times New Roman" panose="02020603050405020304" pitchFamily="18" charset="0"/>
                <a:ea typeface="Times New Roman" panose="02020603050405020304" pitchFamily="18" charset="0"/>
              </a:rPr>
              <a:t>1:N relationships</a:t>
            </a:r>
            <a:r>
              <a:rPr lang="en-US" sz="1800" dirty="0">
                <a:effectLst/>
                <a:latin typeface="Times New Roman" panose="02020603050405020304" pitchFamily="18" charset="0"/>
                <a:ea typeface="Times New Roman" panose="02020603050405020304" pitchFamily="18" charset="0"/>
              </a:rPr>
              <a:t>. The joins between those tables are </a:t>
            </a:r>
            <a:r>
              <a:rPr lang="en-US" sz="1800" b="1" dirty="0">
                <a:effectLst/>
                <a:latin typeface="Times New Roman" panose="02020603050405020304" pitchFamily="18" charset="0"/>
                <a:ea typeface="Times New Roman" panose="02020603050405020304" pitchFamily="18" charset="0"/>
              </a:rPr>
              <a:t>left-outer joins</a:t>
            </a:r>
            <a:r>
              <a:rPr lang="en-US" sz="1800" dirty="0">
                <a:effectLst/>
                <a:latin typeface="Times New Roman" panose="02020603050405020304" pitchFamily="18" charset="0"/>
                <a:ea typeface="Times New Roman" panose="02020603050405020304" pitchFamily="18" charset="0"/>
              </a:rPr>
              <a:t>, where the N-side is on the left.</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800" dirty="0">
                <a:effectLst/>
                <a:latin typeface="Times New Roman" panose="02020603050405020304" pitchFamily="18" charset="0"/>
                <a:ea typeface="Times New Roman" panose="02020603050405020304" pitchFamily="18" charset="0"/>
              </a:rPr>
              <a:t>	Filters can be created on dashboards and used to modify the information displayed on all dashboards. With filters, you can create subsets of your data to have a closer look at particular parts of the process. Filters can be created from the header bar and the Filters panel.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FB544C10-CCB6-BB46-FBFA-05C3AFCF24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1340" y="3235933"/>
            <a:ext cx="4844947" cy="2689005"/>
          </a:xfrm>
          <a:prstGeom prst="rect">
            <a:avLst/>
          </a:prstGeom>
          <a:noFill/>
          <a:ln>
            <a:noFill/>
          </a:ln>
        </p:spPr>
      </p:pic>
    </p:spTree>
    <p:extLst>
      <p:ext uri="{BB962C8B-B14F-4D97-AF65-F5344CB8AC3E}">
        <p14:creationId xmlns:p14="http://schemas.microsoft.com/office/powerpoint/2010/main" val="4046874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F5C7-C1BA-D698-0792-7B8B94B3B1EF}"/>
              </a:ext>
            </a:extLst>
          </p:cNvPr>
          <p:cNvSpPr>
            <a:spLocks noGrp="1"/>
          </p:cNvSpPr>
          <p:nvPr>
            <p:ph type="title"/>
          </p:nvPr>
        </p:nvSpPr>
        <p:spPr/>
        <p:txBody>
          <a:bodyPr/>
          <a:lstStyle/>
          <a:p>
            <a:r>
              <a:rPr lang="en-IN" dirty="0"/>
              <a:t>Data Integration</a:t>
            </a:r>
          </a:p>
        </p:txBody>
      </p:sp>
      <p:sp>
        <p:nvSpPr>
          <p:cNvPr id="3" name="Content Placeholder 2">
            <a:extLst>
              <a:ext uri="{FF2B5EF4-FFF2-40B4-BE49-F238E27FC236}">
                <a16:creationId xmlns:a16="http://schemas.microsoft.com/office/drawing/2014/main" id="{B177C663-79EE-F980-834C-62B23509351D}"/>
              </a:ext>
            </a:extLst>
          </p:cNvPr>
          <p:cNvSpPr>
            <a:spLocks noGrp="1"/>
          </p:cNvSpPr>
          <p:nvPr>
            <p:ph idx="1"/>
          </p:nvPr>
        </p:nvSpPr>
        <p:spPr/>
        <p:txBody>
          <a:bodyPr/>
          <a:lstStyle/>
          <a:p>
            <a:pPr indent="0" algn="just">
              <a:lnSpc>
                <a:spcPct val="150000"/>
              </a:lnSpc>
              <a:buNone/>
            </a:pPr>
            <a:r>
              <a:rPr lang="en-US" sz="1800" dirty="0">
                <a:effectLst/>
                <a:latin typeface="Times New Roman" panose="02020603050405020304" pitchFamily="18" charset="0"/>
                <a:ea typeface="Times New Roman" panose="02020603050405020304" pitchFamily="18" charset="0"/>
              </a:rPr>
              <a:t>	As a data engineer or analyst working in Data Integration (formerly known as Event Collection), you’re responsible for bringing in clean, real-time process data into the EMS. In other words, you build the data pipeline.</a:t>
            </a: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800" dirty="0">
                <a:effectLst/>
                <a:latin typeface="Times New Roman" panose="02020603050405020304" pitchFamily="18" charset="0"/>
                <a:ea typeface="Times New Roman" panose="02020603050405020304" pitchFamily="18" charset="0"/>
              </a:rPr>
              <a:t>	Process Data is a set of connected activities with timestamps following one specific case, or object. Every activity is an "event" and your task is to collect these events and organize them in the right order.</a:t>
            </a:r>
            <a:endParaRPr lang="en-IN" sz="1800" dirty="0">
              <a:effectLst/>
              <a:latin typeface="Times New Roman" panose="02020603050405020304" pitchFamily="18" charset="0"/>
              <a:ea typeface="Times New Roman" panose="02020603050405020304" pitchFamily="18" charset="0"/>
            </a:endParaRPr>
          </a:p>
          <a:p>
            <a:pPr marL="0" indent="0" algn="r">
              <a:buNone/>
            </a:pPr>
            <a:endParaRPr lang="en-IN" dirty="0"/>
          </a:p>
        </p:txBody>
      </p:sp>
      <p:pic>
        <p:nvPicPr>
          <p:cNvPr id="4106" name="Picture 10" descr="Data Integration in Data Mining">
            <a:extLst>
              <a:ext uri="{FF2B5EF4-FFF2-40B4-BE49-F238E27FC236}">
                <a16:creationId xmlns:a16="http://schemas.microsoft.com/office/drawing/2014/main" id="{9B27AD29-3C98-E5B0-58FC-FFB3C24E9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257" y="3098775"/>
            <a:ext cx="5922915" cy="330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933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E932B-47D2-1CD5-4CEA-5AD35DEDE247}"/>
              </a:ext>
            </a:extLst>
          </p:cNvPr>
          <p:cNvSpPr>
            <a:spLocks noGrp="1"/>
          </p:cNvSpPr>
          <p:nvPr>
            <p:ph type="title"/>
          </p:nvPr>
        </p:nvSpPr>
        <p:spPr/>
        <p:txBody>
          <a:bodyPr/>
          <a:lstStyle/>
          <a:p>
            <a:r>
              <a:rPr lang="en-IN" dirty="0"/>
              <a:t>Data Integration</a:t>
            </a:r>
          </a:p>
        </p:txBody>
      </p:sp>
      <p:sp>
        <p:nvSpPr>
          <p:cNvPr id="3" name="Content Placeholder 2">
            <a:extLst>
              <a:ext uri="{FF2B5EF4-FFF2-40B4-BE49-F238E27FC236}">
                <a16:creationId xmlns:a16="http://schemas.microsoft.com/office/drawing/2014/main" id="{0416CCA6-7892-5C95-C648-5AA7ABAD5816}"/>
              </a:ext>
            </a:extLst>
          </p:cNvPr>
          <p:cNvSpPr>
            <a:spLocks noGrp="1"/>
          </p:cNvSpPr>
          <p:nvPr>
            <p:ph idx="1"/>
          </p:nvPr>
        </p:nvSpPr>
        <p:spPr/>
        <p:txBody>
          <a:bodyPr>
            <a:normAutofit fontScale="92500" lnSpcReduction="20000"/>
          </a:bodyPr>
          <a:lstStyle/>
          <a:p>
            <a:pPr marL="0" marR="0" indent="0" algn="just">
              <a:lnSpc>
                <a:spcPct val="150000"/>
              </a:lnSpc>
              <a:spcBef>
                <a:spcPts val="0"/>
              </a:spcBef>
              <a:spcAft>
                <a:spcPts val="0"/>
              </a:spcAft>
              <a:buNone/>
            </a:pPr>
            <a:r>
              <a:rPr lang="en-US" sz="2800" b="1" dirty="0">
                <a:effectLst/>
                <a:latin typeface="Times New Roman" panose="02020603050405020304" pitchFamily="18" charset="0"/>
              </a:rPr>
              <a:t>Get Data Into The EMS : </a:t>
            </a:r>
            <a:r>
              <a:rPr lang="en-US" sz="2800" dirty="0">
                <a:effectLst/>
                <a:latin typeface="Times New Roman" panose="02020603050405020304" pitchFamily="18" charset="0"/>
              </a:rPr>
              <a:t>It helps you </a:t>
            </a:r>
            <a:r>
              <a:rPr lang="en-US" sz="2800" b="1" dirty="0">
                <a:effectLst/>
                <a:latin typeface="Times New Roman" panose="02020603050405020304" pitchFamily="18" charset="0"/>
              </a:rPr>
              <a:t>connect</a:t>
            </a:r>
            <a:r>
              <a:rPr lang="en-US" sz="2800" dirty="0">
                <a:effectLst/>
                <a:latin typeface="Times New Roman" panose="02020603050405020304" pitchFamily="18" charset="0"/>
              </a:rPr>
              <a:t> to source systems, </a:t>
            </a:r>
            <a:r>
              <a:rPr lang="en-US" sz="2800" b="1" dirty="0">
                <a:effectLst/>
                <a:latin typeface="Times New Roman" panose="02020603050405020304" pitchFamily="18" charset="0"/>
              </a:rPr>
              <a:t>extract</a:t>
            </a:r>
            <a:r>
              <a:rPr lang="en-US" sz="2800" dirty="0">
                <a:effectLst/>
                <a:latin typeface="Times New Roman" panose="02020603050405020304" pitchFamily="18" charset="0"/>
              </a:rPr>
              <a:t> the relevant data, </a:t>
            </a:r>
            <a:r>
              <a:rPr lang="en-US" sz="2800" b="1" dirty="0">
                <a:effectLst/>
                <a:latin typeface="Times New Roman" panose="02020603050405020304" pitchFamily="18" charset="0"/>
              </a:rPr>
              <a:t>transform</a:t>
            </a:r>
            <a:r>
              <a:rPr lang="en-US" sz="2800" dirty="0">
                <a:effectLst/>
                <a:latin typeface="Times New Roman" panose="02020603050405020304" pitchFamily="18" charset="0"/>
              </a:rPr>
              <a:t> it to your needs, and </a:t>
            </a:r>
            <a:r>
              <a:rPr lang="en-US" sz="2800" b="1" dirty="0">
                <a:effectLst/>
                <a:latin typeface="Times New Roman" panose="02020603050405020304" pitchFamily="18" charset="0"/>
              </a:rPr>
              <a:t>load</a:t>
            </a:r>
            <a:r>
              <a:rPr lang="en-US" sz="2800" dirty="0">
                <a:effectLst/>
                <a:latin typeface="Times New Roman" panose="02020603050405020304" pitchFamily="18" charset="0"/>
              </a:rPr>
              <a:t> it into a polished Data Model. You can think of the Data Model as the fuel to all other work in your EMS. Once it’s ready, your team picks it up and can get started on analyzing it and acting on </a:t>
            </a:r>
            <a:r>
              <a:rPr lang="en-US" sz="2800" dirty="0" err="1">
                <a:effectLst/>
                <a:latin typeface="Times New Roman" panose="02020603050405020304" pitchFamily="18" charset="0"/>
              </a:rPr>
              <a:t>it.This</a:t>
            </a:r>
            <a:r>
              <a:rPr lang="en-US" sz="2800" dirty="0">
                <a:effectLst/>
                <a:latin typeface="Times New Roman" panose="02020603050405020304" pitchFamily="18" charset="0"/>
              </a:rPr>
              <a:t> process mainly involves 5 steps:</a:t>
            </a:r>
          </a:p>
          <a:p>
            <a:pPr marR="0" algn="just">
              <a:lnSpc>
                <a:spcPct val="150000"/>
              </a:lnSpc>
              <a:spcBef>
                <a:spcPts val="0"/>
              </a:spcBef>
              <a:spcAft>
                <a:spcPts val="0"/>
              </a:spcAft>
              <a:buFont typeface="Wingdings" panose="05000000000000000000" pitchFamily="2" charset="2"/>
              <a:buChar char="v"/>
            </a:pPr>
            <a:r>
              <a:rPr lang="en-US" sz="2800" dirty="0">
                <a:latin typeface="Times New Roman" panose="02020603050405020304" pitchFamily="18" charset="0"/>
              </a:rPr>
              <a:t>Process connect</a:t>
            </a:r>
          </a:p>
          <a:p>
            <a:pPr marR="0" algn="just">
              <a:lnSpc>
                <a:spcPct val="150000"/>
              </a:lnSpc>
              <a:spcBef>
                <a:spcPts val="0"/>
              </a:spcBef>
              <a:spcAft>
                <a:spcPts val="0"/>
              </a:spcAft>
              <a:buFont typeface="Wingdings" panose="05000000000000000000" pitchFamily="2" charset="2"/>
              <a:buChar char="v"/>
            </a:pPr>
            <a:r>
              <a:rPr lang="en-US" sz="2800" dirty="0">
                <a:effectLst/>
                <a:latin typeface="Times New Roman" panose="02020603050405020304" pitchFamily="18" charset="0"/>
              </a:rPr>
              <a:t>Extract data</a:t>
            </a:r>
          </a:p>
          <a:p>
            <a:pPr marR="0" algn="just">
              <a:lnSpc>
                <a:spcPct val="150000"/>
              </a:lnSpc>
              <a:spcBef>
                <a:spcPts val="0"/>
              </a:spcBef>
              <a:spcAft>
                <a:spcPts val="0"/>
              </a:spcAft>
              <a:buFont typeface="Wingdings" panose="05000000000000000000" pitchFamily="2" charset="2"/>
              <a:buChar char="v"/>
            </a:pPr>
            <a:r>
              <a:rPr lang="en-US" sz="2800" dirty="0">
                <a:latin typeface="Times New Roman" panose="02020603050405020304" pitchFamily="18" charset="0"/>
              </a:rPr>
              <a:t>Transform data</a:t>
            </a:r>
          </a:p>
          <a:p>
            <a:pPr marR="0" algn="just">
              <a:lnSpc>
                <a:spcPct val="150000"/>
              </a:lnSpc>
              <a:spcBef>
                <a:spcPts val="0"/>
              </a:spcBef>
              <a:spcAft>
                <a:spcPts val="0"/>
              </a:spcAft>
              <a:buFont typeface="Wingdings" panose="05000000000000000000" pitchFamily="2" charset="2"/>
              <a:buChar char="v"/>
            </a:pPr>
            <a:r>
              <a:rPr lang="en-US" sz="2800" dirty="0">
                <a:effectLst/>
                <a:latin typeface="Times New Roman" panose="02020603050405020304" pitchFamily="18" charset="0"/>
              </a:rPr>
              <a:t>Data Model</a:t>
            </a:r>
          </a:p>
          <a:p>
            <a:pPr marR="0" algn="just">
              <a:lnSpc>
                <a:spcPct val="150000"/>
              </a:lnSpc>
              <a:spcBef>
                <a:spcPts val="0"/>
              </a:spcBef>
              <a:spcAft>
                <a:spcPts val="0"/>
              </a:spcAft>
              <a:buFont typeface="Wingdings" panose="05000000000000000000" pitchFamily="2" charset="2"/>
              <a:buChar char="v"/>
            </a:pPr>
            <a:r>
              <a:rPr lang="en-US" sz="2800" dirty="0">
                <a:latin typeface="Times New Roman" panose="02020603050405020304" pitchFamily="18" charset="0"/>
              </a:rPr>
              <a:t>Execution Management System</a:t>
            </a:r>
            <a:endParaRPr lang="en-US" sz="2800" dirty="0">
              <a:effectLst/>
              <a:latin typeface="Times New Roman" panose="02020603050405020304" pitchFamily="18" charset="0"/>
            </a:endParaRPr>
          </a:p>
          <a:p>
            <a:pPr marL="0" marR="0" indent="0" algn="just">
              <a:lnSpc>
                <a:spcPct val="150000"/>
              </a:lnSpc>
              <a:spcBef>
                <a:spcPts val="0"/>
              </a:spcBef>
              <a:spcAft>
                <a:spcPts val="0"/>
              </a:spcAft>
              <a:buNone/>
            </a:pPr>
            <a:endParaRPr lang="en-US" sz="2000" dirty="0">
              <a:effectLst/>
              <a:latin typeface="Times New Roman" panose="02020603050405020304" pitchFamily="18" charset="0"/>
            </a:endParaRPr>
          </a:p>
          <a:p>
            <a:pPr marL="50800" indent="0">
              <a:buNone/>
            </a:pPr>
            <a:endParaRPr lang="en-IN" dirty="0"/>
          </a:p>
          <a:p>
            <a:endParaRPr lang="en-IN" dirty="0"/>
          </a:p>
        </p:txBody>
      </p:sp>
    </p:spTree>
    <p:extLst>
      <p:ext uri="{BB962C8B-B14F-4D97-AF65-F5344CB8AC3E}">
        <p14:creationId xmlns:p14="http://schemas.microsoft.com/office/powerpoint/2010/main" val="571982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2ECB5-FB7E-9516-029B-44B5F8D162FC}"/>
              </a:ext>
            </a:extLst>
          </p:cNvPr>
          <p:cNvSpPr>
            <a:spLocks noGrp="1"/>
          </p:cNvSpPr>
          <p:nvPr>
            <p:ph type="title"/>
          </p:nvPr>
        </p:nvSpPr>
        <p:spPr/>
        <p:txBody>
          <a:bodyPr/>
          <a:lstStyle/>
          <a:p>
            <a:r>
              <a:rPr lang="en-US" dirty="0"/>
              <a:t>Real time Applications</a:t>
            </a:r>
            <a:endParaRPr lang="en-IN" dirty="0"/>
          </a:p>
        </p:txBody>
      </p:sp>
      <p:sp>
        <p:nvSpPr>
          <p:cNvPr id="3" name="Content Placeholder 2">
            <a:extLst>
              <a:ext uri="{FF2B5EF4-FFF2-40B4-BE49-F238E27FC236}">
                <a16:creationId xmlns:a16="http://schemas.microsoft.com/office/drawing/2014/main" id="{912402C3-3E81-FF15-9B25-FE9427350840}"/>
              </a:ext>
            </a:extLst>
          </p:cNvPr>
          <p:cNvSpPr>
            <a:spLocks noGrp="1"/>
          </p:cNvSpPr>
          <p:nvPr>
            <p:ph idx="1"/>
          </p:nvPr>
        </p:nvSpPr>
        <p:spPr/>
        <p:txBody>
          <a:bodyPr/>
          <a:lstStyle/>
          <a:p>
            <a:pPr marL="0" indent="0">
              <a:buNone/>
            </a:pPr>
            <a:r>
              <a:rPr lang="en-US" sz="2400" dirty="0">
                <a:effectLst/>
                <a:latin typeface="Times New Roman" panose="02020603050405020304" pitchFamily="18" charset="0"/>
                <a:ea typeface="Times New Roman" panose="02020603050405020304" pitchFamily="18" charset="0"/>
              </a:rPr>
              <a:t>	Applications of process mining involve using process mining techniques to analyze and improve processes as they occur, providing insights and interventions in real-time. Here are some examples of  real time applications of process mining:</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1800" dirty="0"/>
          </a:p>
          <a:p>
            <a:pPr marL="0" indent="0">
              <a:buNone/>
            </a:pPr>
            <a:r>
              <a:rPr lang="en-IN" sz="2400" dirty="0"/>
              <a:t>Here are some applications:</a:t>
            </a:r>
          </a:p>
          <a:p>
            <a:pPr>
              <a:buFont typeface="Wingdings" panose="05000000000000000000" pitchFamily="2" charset="2"/>
              <a:buChar char="§"/>
            </a:pPr>
            <a:r>
              <a:rPr lang="en-IN" sz="2050" dirty="0"/>
              <a:t>Financial Services    </a:t>
            </a:r>
          </a:p>
          <a:p>
            <a:pPr>
              <a:buFont typeface="Wingdings" panose="05000000000000000000" pitchFamily="2" charset="2"/>
              <a:buChar char="§"/>
            </a:pPr>
            <a:r>
              <a:rPr lang="en-IN" sz="2050" dirty="0"/>
              <a:t>Retail</a:t>
            </a:r>
          </a:p>
          <a:p>
            <a:pPr>
              <a:buFont typeface="Wingdings" panose="05000000000000000000" pitchFamily="2" charset="2"/>
              <a:buChar char="§"/>
            </a:pPr>
            <a:r>
              <a:rPr lang="en-IN" sz="2050" dirty="0"/>
              <a:t>Telecommunications</a:t>
            </a:r>
          </a:p>
          <a:p>
            <a:pPr>
              <a:buFont typeface="Wingdings" panose="05000000000000000000" pitchFamily="2" charset="2"/>
              <a:buChar char="§"/>
            </a:pPr>
            <a:r>
              <a:rPr lang="en-IN" sz="2050" dirty="0"/>
              <a:t>Digital Transformation</a:t>
            </a:r>
          </a:p>
          <a:p>
            <a:pPr>
              <a:buFont typeface="Wingdings" panose="05000000000000000000" pitchFamily="2" charset="2"/>
              <a:buChar char="§"/>
            </a:pPr>
            <a:r>
              <a:rPr lang="en-IN" sz="2050" dirty="0"/>
              <a:t>HealthCare</a:t>
            </a:r>
          </a:p>
          <a:p>
            <a:pPr marL="0" indent="0">
              <a:buNone/>
            </a:pPr>
            <a:endParaRPr lang="en-IN" sz="1800" dirty="0"/>
          </a:p>
        </p:txBody>
      </p:sp>
      <p:pic>
        <p:nvPicPr>
          <p:cNvPr id="8" name="Picture 7">
            <a:extLst>
              <a:ext uri="{FF2B5EF4-FFF2-40B4-BE49-F238E27FC236}">
                <a16:creationId xmlns:a16="http://schemas.microsoft.com/office/drawing/2014/main" id="{8E5F8121-0D81-7C40-0C74-30C3C545B0A7}"/>
              </a:ext>
            </a:extLst>
          </p:cNvPr>
          <p:cNvPicPr>
            <a:picLocks noChangeAspect="1"/>
          </p:cNvPicPr>
          <p:nvPr/>
        </p:nvPicPr>
        <p:blipFill>
          <a:blip r:embed="rId2"/>
          <a:stretch>
            <a:fillRect/>
          </a:stretch>
        </p:blipFill>
        <p:spPr>
          <a:xfrm>
            <a:off x="5775650" y="2983366"/>
            <a:ext cx="5791200" cy="2981325"/>
          </a:xfrm>
          <a:prstGeom prst="rect">
            <a:avLst/>
          </a:prstGeom>
        </p:spPr>
      </p:pic>
    </p:spTree>
    <p:extLst>
      <p:ext uri="{BB962C8B-B14F-4D97-AF65-F5344CB8AC3E}">
        <p14:creationId xmlns:p14="http://schemas.microsoft.com/office/powerpoint/2010/main" val="178918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6B6F-0532-D5C9-9257-CF8C9A7553A7}"/>
              </a:ext>
            </a:extLst>
          </p:cNvPr>
          <p:cNvSpPr>
            <a:spLocks noGrp="1"/>
          </p:cNvSpPr>
          <p:nvPr>
            <p:ph type="title"/>
          </p:nvPr>
        </p:nvSpPr>
        <p:spPr/>
        <p:txBody>
          <a:bodyPr/>
          <a:lstStyle/>
          <a:p>
            <a:r>
              <a:rPr lang="en-IN" dirty="0"/>
              <a:t>Learning Outcomes</a:t>
            </a:r>
          </a:p>
        </p:txBody>
      </p:sp>
      <p:sp>
        <p:nvSpPr>
          <p:cNvPr id="3" name="Content Placeholder 2">
            <a:extLst>
              <a:ext uri="{FF2B5EF4-FFF2-40B4-BE49-F238E27FC236}">
                <a16:creationId xmlns:a16="http://schemas.microsoft.com/office/drawing/2014/main" id="{4C63782B-CD78-2D9D-5782-E378BEF1BF33}"/>
              </a:ext>
            </a:extLst>
          </p:cNvPr>
          <p:cNvSpPr>
            <a:spLocks noGrp="1"/>
          </p:cNvSpPr>
          <p:nvPr>
            <p:ph idx="1"/>
          </p:nvPr>
        </p:nvSpPr>
        <p:spPr/>
        <p:txBody>
          <a:bodyPr/>
          <a:lstStyle/>
          <a:p>
            <a:pPr>
              <a:buFont typeface="Wingdings" panose="05000000000000000000" pitchFamily="2" charset="2"/>
              <a:buChar char="q"/>
            </a:pPr>
            <a:r>
              <a:rPr lang="en-IN" dirty="0"/>
              <a:t> Easily understandable about the process mining</a:t>
            </a:r>
          </a:p>
          <a:p>
            <a:pPr>
              <a:buFont typeface="Wingdings" panose="05000000000000000000" pitchFamily="2" charset="2"/>
              <a:buChar char="q"/>
            </a:pPr>
            <a:r>
              <a:rPr lang="en-IN" dirty="0"/>
              <a:t> Know about the analysis of charts</a:t>
            </a:r>
          </a:p>
          <a:p>
            <a:pPr>
              <a:buFont typeface="Wingdings" panose="05000000000000000000" pitchFamily="2" charset="2"/>
              <a:buChar char="q"/>
            </a:pPr>
            <a:r>
              <a:rPr lang="en-IN" dirty="0"/>
              <a:t> Understands how the architecture of PQL works</a:t>
            </a:r>
          </a:p>
          <a:p>
            <a:pPr>
              <a:buFont typeface="Wingdings" panose="05000000000000000000" pitchFamily="2" charset="2"/>
              <a:buChar char="q"/>
            </a:pPr>
            <a:r>
              <a:rPr lang="en-IN" dirty="0"/>
              <a:t> The way join operations are performed is understandable</a:t>
            </a:r>
          </a:p>
          <a:p>
            <a:pPr>
              <a:buFont typeface="Wingdings" panose="05000000000000000000" pitchFamily="2" charset="2"/>
              <a:buChar char="q"/>
            </a:pPr>
            <a:r>
              <a:rPr lang="en-IN" dirty="0"/>
              <a:t> know to get the data into EMS </a:t>
            </a:r>
          </a:p>
          <a:p>
            <a:pPr>
              <a:buFont typeface="Wingdings" panose="05000000000000000000" pitchFamily="2" charset="2"/>
              <a:buChar char="q"/>
            </a:pPr>
            <a:r>
              <a:rPr lang="en-IN" dirty="0"/>
              <a:t> It’s applications in real time</a:t>
            </a:r>
          </a:p>
          <a:p>
            <a:pPr>
              <a:buFont typeface="Wingdings" panose="05000000000000000000" pitchFamily="2" charset="2"/>
              <a:buChar char="q"/>
            </a:pPr>
            <a:endParaRPr lang="en-IN" dirty="0"/>
          </a:p>
          <a:p>
            <a:pPr>
              <a:buFont typeface="Wingdings" panose="05000000000000000000" pitchFamily="2" charset="2"/>
              <a:buChar char="q"/>
            </a:pPr>
            <a:endParaRPr lang="en-IN"/>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574864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a16="http://schemas.microsoft.com/office/drawing/2014/main" id="{F6578A73-D112-6861-9A96-EA4E8ED0AE2C}"/>
              </a:ext>
            </a:extLst>
          </p:cNvPr>
          <p:cNvPicPr>
            <a:picLocks noGrp="1"/>
          </p:cNvPicPr>
          <p:nvPr>
            <p:ph idx="1"/>
          </p:nvPr>
        </p:nvPicPr>
        <p:blipFill>
          <a:blip r:embed="rId2"/>
          <a:stretch/>
        </p:blipFill>
        <p:spPr>
          <a:xfrm>
            <a:off x="1140884" y="1107038"/>
            <a:ext cx="9592732" cy="4128180"/>
          </a:xfrm>
          <a:prstGeom prst="rect">
            <a:avLst/>
          </a:prstGeom>
          <a:ln w="0">
            <a:noFill/>
          </a:ln>
        </p:spPr>
      </p:pic>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p>
          <a:p>
            <a:pPr marL="457200" indent="-457200"/>
            <a:r>
              <a:rPr lang="en-US" dirty="0"/>
              <a:t>Under that include document, presentation and Certificate(Pdf).</a:t>
            </a:r>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val="3279406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57200" indent="-457200"/>
            <a:r>
              <a:rPr lang="en-US" b="0" i="0" dirty="0">
                <a:solidFill>
                  <a:srgbClr val="202124"/>
                </a:solidFill>
                <a:effectLst/>
              </a:rPr>
              <a:t>The course </a:t>
            </a:r>
            <a:r>
              <a:rPr lang="en-US" b="0" i="0" dirty="0">
                <a:solidFill>
                  <a:srgbClr val="040C28"/>
                </a:solidFill>
                <a:effectLst/>
              </a:rPr>
              <a:t>explains the key analysis techniques in process mining</a:t>
            </a:r>
            <a:r>
              <a:rPr lang="en-US" b="0" i="0" dirty="0">
                <a:solidFill>
                  <a:srgbClr val="202124"/>
                </a:solidFill>
                <a:effectLst/>
              </a:rPr>
              <a:t>. Participants will learn various process discovery algorithms. These can be used to automatically learn process models from raw event data. Various other process analysis techniques that use event data will be presented.</a:t>
            </a:r>
          </a:p>
          <a:p>
            <a:pPr marL="0" indent="0">
              <a:buNone/>
            </a:pPr>
            <a:endParaRPr lang="en-US" sz="2400" b="1" dirty="0"/>
          </a:p>
          <a:p>
            <a:pPr marL="457200" indent="-457200"/>
            <a:r>
              <a:rPr lang="en-US" b="0" i="0" dirty="0">
                <a:solidFill>
                  <a:srgbClr val="4D5156"/>
                </a:solidFill>
                <a:effectLst/>
                <a:latin typeface="Google Sans"/>
              </a:rPr>
              <a:t>Process mining applies data science to </a:t>
            </a:r>
            <a:r>
              <a:rPr lang="en-US" b="0" i="0" dirty="0">
                <a:solidFill>
                  <a:srgbClr val="040C28"/>
                </a:solidFill>
                <a:effectLst/>
                <a:latin typeface="Google Sans"/>
              </a:rPr>
              <a:t>discover, validate and improve workflows</a:t>
            </a:r>
            <a:r>
              <a:rPr lang="en-US" b="0" i="0" dirty="0">
                <a:solidFill>
                  <a:srgbClr val="4D5156"/>
                </a:solidFill>
                <a:effectLst/>
                <a:latin typeface="Google Sans"/>
              </a:rPr>
              <a:t>. By combining data mining and process analytics, organizations can mine log data from their information systems to understand the performance of their processes, revealing bottlenecks and other areas of improvement.</a:t>
            </a:r>
            <a:endParaRPr lang="en-US" b="1" dirty="0"/>
          </a:p>
          <a:p>
            <a:pPr marL="0" indent="0">
              <a:buNone/>
            </a:pPr>
            <a:endParaRPr lang="en-US" sz="2400" b="1"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53F8-A9AF-CE7A-73F7-2FC661319D4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DC3D8FD-DD96-9ACD-1813-5C5268BE799B}"/>
              </a:ext>
            </a:extLst>
          </p:cNvPr>
          <p:cNvSpPr>
            <a:spLocks noGrp="1"/>
          </p:cNvSpPr>
          <p:nvPr>
            <p:ph idx="1"/>
          </p:nvPr>
        </p:nvSpPr>
        <p:spPr/>
        <p:txBody>
          <a:bodyPr/>
          <a:lstStyle/>
          <a:p>
            <a:pPr marL="0" indent="0">
              <a:lnSpc>
                <a:spcPct val="150000"/>
              </a:lnSpc>
              <a:buNone/>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Process mining is a technique designed to discover, monitor, and improve real processes (i.e., not assumed processes) by extracting readily available knowledge from the event logs of information systems.</a:t>
            </a:r>
            <a:endParaRPr lang="en-IN" sz="24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solidFill>
                  <a:srgbClr val="161616"/>
                </a:solidFill>
                <a:ea typeface="Times New Roman" panose="02020603050405020304" pitchFamily="18" charset="0"/>
              </a:rPr>
              <a:t>	</a:t>
            </a:r>
            <a:r>
              <a:rPr lang="en-US" sz="1800" dirty="0">
                <a:solidFill>
                  <a:srgbClr val="161616"/>
                </a:solidFill>
                <a:effectLst/>
                <a:latin typeface="Times New Roman" panose="02020603050405020304" pitchFamily="18" charset="0"/>
                <a:ea typeface="Times New Roman" panose="02020603050405020304" pitchFamily="18" charset="0"/>
              </a:rPr>
              <a:t> </a:t>
            </a:r>
            <a:r>
              <a:rPr lang="en-US" sz="2400" dirty="0">
                <a:solidFill>
                  <a:srgbClr val="161616"/>
                </a:solidFill>
                <a:effectLst/>
                <a:latin typeface="Times New Roman" panose="02020603050405020304" pitchFamily="18" charset="0"/>
                <a:ea typeface="Times New Roman" panose="02020603050405020304" pitchFamily="18" charset="0"/>
              </a:rPr>
              <a:t>Process mining focuses on different perspectives, such as control-flow, organizational, case, and time. While much of the work around process mining focuses on the sequence of activities i.e., control-flow the other perspectives also provide valuable information for management teams.</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0749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287A-A302-C905-AE11-8FE4DB208ABE}"/>
              </a:ext>
            </a:extLst>
          </p:cNvPr>
          <p:cNvSpPr>
            <a:spLocks noGrp="1"/>
          </p:cNvSpPr>
          <p:nvPr>
            <p:ph type="title"/>
          </p:nvPr>
        </p:nvSpPr>
        <p:spPr/>
        <p:txBody>
          <a:bodyPr/>
          <a:lstStyle/>
          <a:p>
            <a:r>
              <a:rPr lang="en-US" dirty="0"/>
              <a:t>Intro…</a:t>
            </a:r>
            <a:endParaRPr lang="en-IN" dirty="0"/>
          </a:p>
        </p:txBody>
      </p:sp>
      <p:sp>
        <p:nvSpPr>
          <p:cNvPr id="3" name="Content Placeholder 2">
            <a:extLst>
              <a:ext uri="{FF2B5EF4-FFF2-40B4-BE49-F238E27FC236}">
                <a16:creationId xmlns:a16="http://schemas.microsoft.com/office/drawing/2014/main" id="{B0ECAB9D-15E4-E510-7B22-CC36EE2A1CDF}"/>
              </a:ext>
            </a:extLst>
          </p:cNvPr>
          <p:cNvSpPr>
            <a:spLocks noGrp="1"/>
          </p:cNvSpPr>
          <p:nvPr>
            <p:ph idx="1"/>
          </p:nvPr>
        </p:nvSpPr>
        <p:spPr/>
        <p:txBody>
          <a:bodyPr>
            <a:normAutofit/>
          </a:bodyPr>
          <a:lstStyle/>
          <a:p>
            <a:pPr marL="0" indent="0">
              <a:buNone/>
            </a:pPr>
            <a:r>
              <a:rPr lang="en-US" sz="2400" dirty="0">
                <a:solidFill>
                  <a:srgbClr val="313537"/>
                </a:solidFill>
                <a:effectLst/>
                <a:latin typeface="Times New Roman" panose="02020603050405020304" pitchFamily="18" charset="0"/>
                <a:ea typeface="Times New Roman" panose="02020603050405020304" pitchFamily="18" charset="0"/>
              </a:rPr>
              <a:t>	</a:t>
            </a:r>
            <a:r>
              <a:rPr lang="en-US" sz="2200" dirty="0">
                <a:solidFill>
                  <a:srgbClr val="313537"/>
                </a:solidFill>
                <a:effectLst/>
                <a:latin typeface="Times New Roman" panose="02020603050405020304" pitchFamily="18" charset="0"/>
                <a:ea typeface="Times New Roman" panose="02020603050405020304" pitchFamily="18" charset="0"/>
              </a:rPr>
              <a:t>Process Mining is the combination of two disciplines: </a:t>
            </a:r>
            <a:r>
              <a:rPr lang="en-US" sz="2200" b="1" dirty="0">
                <a:solidFill>
                  <a:srgbClr val="313537"/>
                </a:solidFill>
                <a:effectLst/>
                <a:latin typeface="Times New Roman" panose="02020603050405020304" pitchFamily="18" charset="0"/>
                <a:ea typeface="Times New Roman" panose="02020603050405020304" pitchFamily="18" charset="0"/>
              </a:rPr>
              <a:t>Data Science</a:t>
            </a:r>
            <a:r>
              <a:rPr lang="en-US" sz="2200" dirty="0">
                <a:solidFill>
                  <a:srgbClr val="313537"/>
                </a:solidFill>
                <a:effectLst/>
                <a:latin typeface="Times New Roman" panose="02020603050405020304" pitchFamily="18" charset="0"/>
                <a:ea typeface="Times New Roman" panose="02020603050405020304" pitchFamily="18" charset="0"/>
              </a:rPr>
              <a:t> and </a:t>
            </a:r>
            <a:r>
              <a:rPr lang="en-US" sz="2200" b="1" dirty="0">
                <a:solidFill>
                  <a:srgbClr val="313537"/>
                </a:solidFill>
                <a:effectLst/>
                <a:latin typeface="Times New Roman" panose="02020603050405020304" pitchFamily="18" charset="0"/>
                <a:ea typeface="Times New Roman" panose="02020603050405020304" pitchFamily="18" charset="0"/>
              </a:rPr>
              <a:t>Business Process Management</a:t>
            </a:r>
            <a:r>
              <a:rPr lang="en-US" sz="2200" dirty="0">
                <a:solidFill>
                  <a:srgbClr val="313537"/>
                </a:solidFill>
                <a:effectLst/>
                <a:latin typeface="Times New Roman" panose="02020603050405020304" pitchFamily="18" charset="0"/>
                <a:ea typeface="Times New Roman" panose="02020603050405020304" pitchFamily="18" charset="0"/>
              </a:rPr>
              <a:t>. Process Mining essentially uses Data Science techniques, such as Big Data and AI, to address Process Science problems such as process improvement and automation.</a:t>
            </a:r>
            <a:endParaRPr lang="en-IN" sz="22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2000" b="1" dirty="0">
                <a:solidFill>
                  <a:srgbClr val="000000"/>
                </a:solidFill>
                <a:effectLst/>
                <a:latin typeface="Times New Roman" panose="02020603050405020304" pitchFamily="18" charset="0"/>
                <a:ea typeface="Times New Roman" panose="02020603050405020304" pitchFamily="18" charset="0"/>
              </a:rPr>
              <a:t>Process mining includes:</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333333"/>
                </a:solidFill>
                <a:effectLst/>
                <a:latin typeface="Times New Roman" panose="02020603050405020304" pitchFamily="18" charset="0"/>
                <a:ea typeface="Times New Roman" panose="02020603050405020304" pitchFamily="18" charset="0"/>
              </a:rPr>
              <a:t>Automated process discovery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333333"/>
                </a:solidFill>
                <a:effectLst/>
                <a:latin typeface="Times New Roman" panose="02020603050405020304" pitchFamily="18" charset="0"/>
                <a:ea typeface="Times New Roman" panose="02020603050405020304" pitchFamily="18" charset="0"/>
              </a:rPr>
              <a:t>Conformance checking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333333"/>
                </a:solidFill>
                <a:effectLst/>
                <a:latin typeface="Times New Roman" panose="02020603050405020304" pitchFamily="18" charset="0"/>
                <a:ea typeface="Times New Roman" panose="02020603050405020304" pitchFamily="18" charset="0"/>
              </a:rPr>
              <a:t>Social network</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333333"/>
                </a:solidFill>
                <a:effectLst/>
                <a:latin typeface="Times New Roman" panose="02020603050405020304" pitchFamily="18" charset="0"/>
                <a:ea typeface="Times New Roman" panose="02020603050405020304" pitchFamily="18" charset="0"/>
              </a:rPr>
              <a:t>Model extension</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333333"/>
                </a:solidFill>
                <a:effectLst/>
                <a:latin typeface="Times New Roman" panose="02020603050405020304" pitchFamily="18" charset="0"/>
                <a:ea typeface="Times New Roman" panose="02020603050405020304" pitchFamily="18" charset="0"/>
              </a:rPr>
              <a:t>Model repair</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333333"/>
                </a:solidFill>
                <a:effectLst/>
                <a:latin typeface="Times New Roman" panose="02020603050405020304" pitchFamily="18" charset="0"/>
                <a:ea typeface="Times New Roman" panose="02020603050405020304" pitchFamily="18" charset="0"/>
              </a:rPr>
              <a:t>Case prediction</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333333"/>
                </a:solidFill>
                <a:effectLst/>
                <a:latin typeface="Times New Roman" panose="02020603050405020304" pitchFamily="18" charset="0"/>
                <a:ea typeface="Times New Roman" panose="02020603050405020304" pitchFamily="18" charset="0"/>
              </a:rPr>
              <a:t>History-based recommendations</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10" name="Picture 9">
            <a:extLst>
              <a:ext uri="{FF2B5EF4-FFF2-40B4-BE49-F238E27FC236}">
                <a16:creationId xmlns:a16="http://schemas.microsoft.com/office/drawing/2014/main" id="{20370032-459D-CD24-06EF-242D2AB67015}"/>
              </a:ext>
            </a:extLst>
          </p:cNvPr>
          <p:cNvPicPr>
            <a:picLocks noChangeAspect="1"/>
          </p:cNvPicPr>
          <p:nvPr/>
        </p:nvPicPr>
        <p:blipFill>
          <a:blip r:embed="rId2"/>
          <a:stretch>
            <a:fillRect/>
          </a:stretch>
        </p:blipFill>
        <p:spPr>
          <a:xfrm>
            <a:off x="5491648" y="2756807"/>
            <a:ext cx="5583789" cy="3333093"/>
          </a:xfrm>
          <a:prstGeom prst="rect">
            <a:avLst/>
          </a:prstGeom>
        </p:spPr>
      </p:pic>
    </p:spTree>
    <p:extLst>
      <p:ext uri="{BB962C8B-B14F-4D97-AF65-F5344CB8AC3E}">
        <p14:creationId xmlns:p14="http://schemas.microsoft.com/office/powerpoint/2010/main" val="3616863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B5ED-AA82-DF21-F4E3-4CC421993CC4}"/>
              </a:ext>
            </a:extLst>
          </p:cNvPr>
          <p:cNvSpPr>
            <a:spLocks noGrp="1"/>
          </p:cNvSpPr>
          <p:nvPr>
            <p:ph type="title"/>
          </p:nvPr>
        </p:nvSpPr>
        <p:spPr/>
        <p:txBody>
          <a:bodyPr/>
          <a:lstStyle/>
          <a:p>
            <a:r>
              <a:rPr lang="en-US" dirty="0"/>
              <a:t>Technologies</a:t>
            </a:r>
            <a:endParaRPr lang="en-IN" dirty="0"/>
          </a:p>
        </p:txBody>
      </p:sp>
      <p:sp>
        <p:nvSpPr>
          <p:cNvPr id="3" name="Content Placeholder 2">
            <a:extLst>
              <a:ext uri="{FF2B5EF4-FFF2-40B4-BE49-F238E27FC236}">
                <a16:creationId xmlns:a16="http://schemas.microsoft.com/office/drawing/2014/main" id="{527D5165-B0E6-A102-287D-4E40B0411D29}"/>
              </a:ext>
            </a:extLst>
          </p:cNvPr>
          <p:cNvSpPr>
            <a:spLocks noGrp="1"/>
          </p:cNvSpPr>
          <p:nvPr>
            <p:ph idx="1"/>
          </p:nvPr>
        </p:nvSpPr>
        <p:spPr/>
        <p:txBody>
          <a:bodyPr/>
          <a:lstStyle/>
          <a:p>
            <a:pPr marL="0" indent="0" algn="just">
              <a:lnSpc>
                <a:spcPct val="150000"/>
              </a:lnSpc>
              <a:buNone/>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 Process mining techniques benefit companies of any size and workflow. Process mining solutions can focus on various elements like the flow of a process, the organizational or time management with data mining and machine learning integration.</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400" dirty="0">
                <a:solidFill>
                  <a:srgbClr val="000000"/>
                </a:solidFill>
                <a:effectLst/>
                <a:latin typeface="Times New Roman" panose="02020603050405020304" pitchFamily="18" charset="0"/>
                <a:ea typeface="Times New Roman" panose="02020603050405020304" pitchFamily="18" charset="0"/>
              </a:rPr>
              <a:t>There are three main classes of process mining techniques:</a:t>
            </a:r>
            <a:endParaRPr lang="en-IN" sz="2400" dirty="0">
              <a:effectLst/>
              <a:latin typeface="Times New Roman" panose="02020603050405020304" pitchFamily="18" charset="0"/>
              <a:ea typeface="Times New Roman" panose="02020603050405020304" pitchFamily="18" charset="0"/>
            </a:endParaRPr>
          </a:p>
          <a:p>
            <a:pPr lvl="0" algn="just">
              <a:lnSpc>
                <a:spcPct val="150000"/>
              </a:lnSpc>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Process Discovery</a:t>
            </a:r>
            <a:endParaRPr lang="en-IN" sz="2400" dirty="0">
              <a:effectLst/>
              <a:latin typeface="Times New Roman" panose="02020603050405020304" pitchFamily="18" charset="0"/>
              <a:ea typeface="Times New Roman" panose="02020603050405020304" pitchFamily="18" charset="0"/>
            </a:endParaRPr>
          </a:p>
          <a:p>
            <a:pPr lvl="0" algn="just">
              <a:lnSpc>
                <a:spcPct val="150000"/>
              </a:lnSpc>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Conformance Check</a:t>
            </a:r>
            <a:endParaRPr lang="en-IN" sz="2400" dirty="0">
              <a:effectLst/>
              <a:latin typeface="Times New Roman" panose="02020603050405020304" pitchFamily="18" charset="0"/>
              <a:ea typeface="Times New Roman" panose="02020603050405020304" pitchFamily="18" charset="0"/>
            </a:endParaRPr>
          </a:p>
          <a:p>
            <a:pPr lvl="0" algn="just">
              <a:lnSpc>
                <a:spcPct val="150000"/>
              </a:lnSpc>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rPr>
              <a:t>Analysis and Enhancement</a:t>
            </a:r>
            <a:endParaRPr lang="en-IN" sz="2400" dirty="0"/>
          </a:p>
        </p:txBody>
      </p:sp>
    </p:spTree>
    <p:extLst>
      <p:ext uri="{BB962C8B-B14F-4D97-AF65-F5344CB8AC3E}">
        <p14:creationId xmlns:p14="http://schemas.microsoft.com/office/powerpoint/2010/main" val="2600306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69B6-6427-B053-663E-BDECF82FF846}"/>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A7E457FC-A223-57D5-BA0A-64986619EF39}"/>
              </a:ext>
            </a:extLst>
          </p:cNvPr>
          <p:cNvSpPr>
            <a:spLocks noGrp="1"/>
          </p:cNvSpPr>
          <p:nvPr>
            <p:ph idx="1"/>
          </p:nvPr>
        </p:nvSpPr>
        <p:spPr/>
        <p:txBody>
          <a:bodyPr>
            <a:normAutofit/>
          </a:bodyPr>
          <a:lstStyle/>
          <a:p>
            <a:pPr marL="0" indent="0">
              <a:buNone/>
            </a:pPr>
            <a:r>
              <a:rPr lang="en-US" sz="2200" dirty="0">
                <a:effectLst/>
                <a:latin typeface="Times New Roman" panose="02020603050405020304" pitchFamily="18" charset="0"/>
                <a:ea typeface="Times New Roman" panose="02020603050405020304" pitchFamily="18" charset="0"/>
              </a:rPr>
              <a:t>	Applications of process mining involve using process mining techniques to analyze and improve processes as they occur, providing insights and interventions in real-time. Here are some examples of real-time applications of process mining:</a:t>
            </a:r>
          </a:p>
          <a:p>
            <a:pPr marL="0" indent="0">
              <a:buNone/>
            </a:pPr>
            <a:endParaRPr lang="en-IN" sz="22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IN" altLang="en-US" sz="2050" b="1" dirty="0"/>
              <a:t>Financial Services : </a:t>
            </a:r>
            <a:r>
              <a:rPr lang="en-IN" altLang="en-US" sz="2050" dirty="0"/>
              <a:t>Finance teams gather the information needed to gain a clear view of key performance indicators (KPIs). Examples include revenue generated, net income, payroll costs, etc. Data analytics allows finance teams to scrutinize and comprehend vital metrics, and detect fraud in revenue turnover.</a:t>
            </a:r>
          </a:p>
          <a:p>
            <a:pPr>
              <a:buFont typeface="Wingdings" panose="05000000000000000000" pitchFamily="2" charset="2"/>
              <a:buChar char="§"/>
            </a:pPr>
            <a:endParaRPr lang="en-IN" altLang="en-US" sz="2050" dirty="0"/>
          </a:p>
          <a:p>
            <a:pPr>
              <a:buFont typeface="Wingdings" panose="05000000000000000000" pitchFamily="2" charset="2"/>
              <a:buChar char="§"/>
            </a:pPr>
            <a:r>
              <a:rPr lang="en-US" sz="2050" b="1" dirty="0">
                <a:effectLst/>
                <a:latin typeface="Times New Roman" panose="02020603050405020304" pitchFamily="18" charset="0"/>
              </a:rPr>
              <a:t>Fraud Prevention:</a:t>
            </a:r>
            <a:r>
              <a:rPr lang="en-US" sz="2050" dirty="0">
                <a:effectLst/>
                <a:latin typeface="Times New Roman" panose="02020603050405020304" pitchFamily="18" charset="0"/>
              </a:rPr>
              <a:t> In financial transactions, real-time process mining can detect unusual patterns or </a:t>
            </a:r>
            <a:r>
              <a:rPr lang="en-US" sz="2050" dirty="0" err="1">
                <a:effectLst/>
                <a:latin typeface="Times New Roman" panose="02020603050405020304" pitchFamily="18" charset="0"/>
              </a:rPr>
              <a:t>behaviours</a:t>
            </a:r>
            <a:r>
              <a:rPr lang="en-US" sz="2050" dirty="0">
                <a:effectLst/>
                <a:latin typeface="Times New Roman" panose="02020603050405020304" pitchFamily="18" charset="0"/>
              </a:rPr>
              <a:t> that might indicate fraudulent activities. Immediate alerts can be triggered for further investigation.</a:t>
            </a:r>
          </a:p>
          <a:p>
            <a:pPr>
              <a:buFont typeface="Wingdings" panose="05000000000000000000" pitchFamily="2" charset="2"/>
              <a:buChar char="§"/>
            </a:pPr>
            <a:endParaRPr lang="en-US" sz="2050" dirty="0">
              <a:latin typeface="Times New Roman" panose="02020603050405020304" pitchFamily="18" charset="0"/>
            </a:endParaRPr>
          </a:p>
          <a:p>
            <a:pPr>
              <a:buFont typeface="Wingdings" panose="05000000000000000000" pitchFamily="2" charset="2"/>
              <a:buChar char="§"/>
            </a:pPr>
            <a:r>
              <a:rPr lang="en-US" sz="2050" b="1" dirty="0">
                <a:effectLst/>
                <a:latin typeface="Times New Roman" panose="02020603050405020304" pitchFamily="18" charset="0"/>
              </a:rPr>
              <a:t>Operational Monitoring and Alerts</a:t>
            </a:r>
            <a:r>
              <a:rPr lang="en-US" sz="2050" dirty="0">
                <a:effectLst/>
                <a:latin typeface="Times New Roman" panose="02020603050405020304" pitchFamily="18" charset="0"/>
              </a:rPr>
              <a:t>: Process mining can be used to monitor ongoing processes in real-time and generate alerts when deviations or anomalies are detected. This allows organizations to take immediate action to address issues and maintain process efficiency.</a:t>
            </a:r>
          </a:p>
          <a:p>
            <a:pPr>
              <a:buFont typeface="Wingdings" panose="05000000000000000000" pitchFamily="2" charset="2"/>
              <a:buChar char="§"/>
            </a:pPr>
            <a:endParaRPr lang="en-US" sz="2050" dirty="0">
              <a:effectLst/>
              <a:latin typeface="Times New Roman" panose="02020603050405020304" pitchFamily="18" charset="0"/>
            </a:endParaRPr>
          </a:p>
          <a:p>
            <a:pPr marL="50800" indent="0">
              <a:buNone/>
            </a:pPr>
            <a:endParaRPr lang="en-IN" altLang="en-US" sz="2800" dirty="0"/>
          </a:p>
          <a:p>
            <a:endParaRPr lang="en-IN" dirty="0"/>
          </a:p>
        </p:txBody>
      </p:sp>
    </p:spTree>
    <p:extLst>
      <p:ext uri="{BB962C8B-B14F-4D97-AF65-F5344CB8AC3E}">
        <p14:creationId xmlns:p14="http://schemas.microsoft.com/office/powerpoint/2010/main" val="58634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F757-8659-1DFD-2F63-AA30F6B5713F}"/>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53BAA25E-8423-2769-CFF4-64A98624A0D8}"/>
              </a:ext>
            </a:extLst>
          </p:cNvPr>
          <p:cNvSpPr>
            <a:spLocks noGrp="1"/>
          </p:cNvSpPr>
          <p:nvPr>
            <p:ph idx="1"/>
          </p:nvPr>
        </p:nvSpPr>
        <p:spPr/>
        <p:txBody>
          <a:bodyPr>
            <a:normAutofit/>
          </a:bodyPr>
          <a:lstStyle/>
          <a:p>
            <a:pPr>
              <a:buFont typeface="Wingdings" panose="05000000000000000000" pitchFamily="2" charset="2"/>
              <a:buChar char="§"/>
            </a:pPr>
            <a:r>
              <a:rPr lang="en-US" sz="2050" b="1" dirty="0">
                <a:effectLst/>
                <a:latin typeface="Times New Roman" panose="02020603050405020304" pitchFamily="18" charset="0"/>
              </a:rPr>
              <a:t>Emergency Response Management: </a:t>
            </a:r>
            <a:r>
              <a:rPr lang="en-US" sz="2050" dirty="0">
                <a:effectLst/>
                <a:latin typeface="Times New Roman" panose="02020603050405020304" pitchFamily="18" charset="0"/>
              </a:rPr>
              <a:t>During emergency situations or crisis events, real-time process mining can help organizations manage response processes effectively by identifying bottlenecks, allocating resources, and adapting to changing conditions.</a:t>
            </a:r>
          </a:p>
          <a:p>
            <a:pPr>
              <a:buFont typeface="Wingdings" panose="05000000000000000000" pitchFamily="2" charset="2"/>
              <a:buChar char="§"/>
            </a:pPr>
            <a:endParaRPr lang="en-US" sz="2050" dirty="0">
              <a:effectLst/>
              <a:latin typeface="Times New Roman" panose="02020603050405020304" pitchFamily="18" charset="0"/>
            </a:endParaRPr>
          </a:p>
          <a:p>
            <a:pPr>
              <a:buFont typeface="Wingdings" panose="05000000000000000000" pitchFamily="2" charset="2"/>
              <a:buChar char="§"/>
            </a:pPr>
            <a:r>
              <a:rPr lang="en-US" sz="2050" b="1" dirty="0">
                <a:effectLst/>
                <a:latin typeface="Times New Roman" panose="02020603050405020304" pitchFamily="18" charset="0"/>
              </a:rPr>
              <a:t>Manufacturing Process Control:</a:t>
            </a:r>
            <a:r>
              <a:rPr lang="en-US" sz="2050" dirty="0">
                <a:effectLst/>
                <a:latin typeface="Times New Roman" panose="02020603050405020304" pitchFamily="18" charset="0"/>
              </a:rPr>
              <a:t> Real-time process mining can monitor manufacturing processes, identify deviations from optimal conditions, and trigger adjustments to maintain quality and efficiency.</a:t>
            </a:r>
          </a:p>
          <a:p>
            <a:pPr>
              <a:buFont typeface="Wingdings" panose="05000000000000000000" pitchFamily="2" charset="2"/>
              <a:buChar char="§"/>
            </a:pPr>
            <a:endParaRPr lang="en-US" sz="2050" dirty="0">
              <a:effectLst/>
              <a:latin typeface="Times New Roman" panose="02020603050405020304" pitchFamily="18" charset="0"/>
            </a:endParaRPr>
          </a:p>
          <a:p>
            <a:pPr>
              <a:buFont typeface="Wingdings" panose="05000000000000000000" pitchFamily="2" charset="2"/>
              <a:buChar char="§"/>
            </a:pPr>
            <a:r>
              <a:rPr lang="en-US" sz="2050" b="1" dirty="0">
                <a:effectLst/>
                <a:latin typeface="Times New Roman" panose="02020603050405020304" pitchFamily="18" charset="0"/>
              </a:rPr>
              <a:t>Dynamic Resource Allocation</a:t>
            </a:r>
            <a:r>
              <a:rPr lang="en-US" sz="2050" dirty="0">
                <a:effectLst/>
                <a:latin typeface="Times New Roman" panose="02020603050405020304" pitchFamily="18" charset="0"/>
              </a:rPr>
              <a:t>: In scenarios where resources need to be allocated dynamically, such as in manufacturing or service industries, real-time process mining can help optimize resource allocation based on the current state of the process and demand.</a:t>
            </a:r>
          </a:p>
          <a:p>
            <a:pPr>
              <a:buFont typeface="Wingdings" panose="05000000000000000000" pitchFamily="2" charset="2"/>
              <a:buChar char="§"/>
            </a:pPr>
            <a:endParaRPr lang="en-US" sz="2050" dirty="0">
              <a:effectLst/>
              <a:latin typeface="Times New Roman" panose="02020603050405020304" pitchFamily="18" charset="0"/>
            </a:endParaRPr>
          </a:p>
          <a:p>
            <a:endParaRPr lang="en-IN" sz="2050" dirty="0"/>
          </a:p>
        </p:txBody>
      </p:sp>
    </p:spTree>
    <p:extLst>
      <p:ext uri="{BB962C8B-B14F-4D97-AF65-F5344CB8AC3E}">
        <p14:creationId xmlns:p14="http://schemas.microsoft.com/office/powerpoint/2010/main" val="1923092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385DA-CA85-67B8-E011-AF9AB6B85C9A}"/>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C7BE6139-4527-B83F-6945-EF4DDF044ED7}"/>
              </a:ext>
            </a:extLst>
          </p:cNvPr>
          <p:cNvSpPr>
            <a:spLocks noGrp="1"/>
          </p:cNvSpPr>
          <p:nvPr>
            <p:ph idx="1"/>
          </p:nvPr>
        </p:nvSpPr>
        <p:spPr/>
        <p:txBody>
          <a:bodyPr/>
          <a:lstStyle/>
          <a:p>
            <a:pPr>
              <a:buFont typeface="Courier New" panose="02070309020205020404" pitchFamily="49" charset="0"/>
              <a:buChar char="o"/>
            </a:pPr>
            <a:r>
              <a:rPr lang="en-IN" dirty="0"/>
              <a:t> Process Mining Fundamentals</a:t>
            </a:r>
          </a:p>
          <a:p>
            <a:pPr>
              <a:buFont typeface="Courier New" panose="02070309020205020404" pitchFamily="49" charset="0"/>
              <a:buChar char="o"/>
            </a:pPr>
            <a:r>
              <a:rPr lang="en-IN" dirty="0"/>
              <a:t> Analysis Charts</a:t>
            </a:r>
          </a:p>
          <a:p>
            <a:pPr>
              <a:buFont typeface="Courier New" panose="02070309020205020404" pitchFamily="49" charset="0"/>
              <a:buChar char="o"/>
            </a:pPr>
            <a:r>
              <a:rPr lang="en-IN" dirty="0"/>
              <a:t> Architecture of PQL</a:t>
            </a:r>
          </a:p>
          <a:p>
            <a:pPr>
              <a:buFont typeface="Courier New" panose="02070309020205020404" pitchFamily="49" charset="0"/>
              <a:buChar char="o"/>
            </a:pPr>
            <a:r>
              <a:rPr lang="en-IN" dirty="0"/>
              <a:t> Joins and Filters</a:t>
            </a:r>
          </a:p>
          <a:p>
            <a:pPr>
              <a:buFont typeface="Courier New" panose="02070309020205020404" pitchFamily="49" charset="0"/>
              <a:buChar char="o"/>
            </a:pPr>
            <a:r>
              <a:rPr lang="en-IN" dirty="0"/>
              <a:t> Data Integration</a:t>
            </a:r>
          </a:p>
        </p:txBody>
      </p:sp>
    </p:spTree>
    <p:extLst>
      <p:ext uri="{BB962C8B-B14F-4D97-AF65-F5344CB8AC3E}">
        <p14:creationId xmlns:p14="http://schemas.microsoft.com/office/powerpoint/2010/main" val="408670464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1024</TotalTime>
  <Words>1746</Words>
  <Application>Microsoft Office PowerPoint</Application>
  <PresentationFormat>Widescreen</PresentationFormat>
  <Paragraphs>136</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Courier New</vt:lpstr>
      <vt:lpstr>Google Sans</vt:lpstr>
      <vt:lpstr>Segoe UI</vt:lpstr>
      <vt:lpstr>Symbol</vt:lpstr>
      <vt:lpstr>Times New Roman</vt:lpstr>
      <vt:lpstr>Wingdings</vt:lpstr>
      <vt:lpstr>Custom Design</vt:lpstr>
      <vt:lpstr>PowerPoint Presentation</vt:lpstr>
      <vt:lpstr>Contents</vt:lpstr>
      <vt:lpstr>Course Objective</vt:lpstr>
      <vt:lpstr>Introduction</vt:lpstr>
      <vt:lpstr>Intro…</vt:lpstr>
      <vt:lpstr>Technologies</vt:lpstr>
      <vt:lpstr>Applications</vt:lpstr>
      <vt:lpstr>Applications</vt:lpstr>
      <vt:lpstr>Modules</vt:lpstr>
      <vt:lpstr>Process Mining Fundamentals</vt:lpstr>
      <vt:lpstr>Process Mining Fundamentals</vt:lpstr>
      <vt:lpstr>Analysis Charts</vt:lpstr>
      <vt:lpstr>Analysis Charts</vt:lpstr>
      <vt:lpstr>Architecture of PQL</vt:lpstr>
      <vt:lpstr>Joins and Filters</vt:lpstr>
      <vt:lpstr>Joins and Filters</vt:lpstr>
      <vt:lpstr>Data Integration</vt:lpstr>
      <vt:lpstr>Data Integration</vt:lpstr>
      <vt:lpstr>Real time Applications</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Shagufta Fathima</cp:lastModifiedBy>
  <cp:revision>114</cp:revision>
  <dcterms:created xsi:type="dcterms:W3CDTF">2019-06-11T05:35:51Z</dcterms:created>
  <dcterms:modified xsi:type="dcterms:W3CDTF">2023-08-27T12:30:25Z</dcterms:modified>
</cp:coreProperties>
</file>