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handoutMasterIdLst>
    <p:handoutMasterId r:id="rId28"/>
  </p:handoutMasterIdLst>
  <p:sldIdLst>
    <p:sldId id="265" r:id="rId2"/>
    <p:sldId id="267" r:id="rId3"/>
    <p:sldId id="270" r:id="rId4"/>
    <p:sldId id="271" r:id="rId5"/>
    <p:sldId id="268" r:id="rId6"/>
    <p:sldId id="279" r:id="rId7"/>
    <p:sldId id="269" r:id="rId8"/>
    <p:sldId id="283" r:id="rId9"/>
    <p:sldId id="284" r:id="rId10"/>
    <p:sldId id="285" r:id="rId11"/>
    <p:sldId id="282" r:id="rId12"/>
    <p:sldId id="272" r:id="rId13"/>
    <p:sldId id="273" r:id="rId14"/>
    <p:sldId id="274" r:id="rId15"/>
    <p:sldId id="275" r:id="rId16"/>
    <p:sldId id="288" r:id="rId17"/>
    <p:sldId id="287" r:id="rId18"/>
    <p:sldId id="276" r:id="rId19"/>
    <p:sldId id="289" r:id="rId20"/>
    <p:sldId id="277" r:id="rId21"/>
    <p:sldId id="290" r:id="rId22"/>
    <p:sldId id="280" r:id="rId23"/>
    <p:sldId id="278" r:id="rId24"/>
    <p:sldId id="286"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p:scale>
          <a:sx n="75" d="100"/>
          <a:sy n="75" d="100"/>
        </p:scale>
        <p:origin x="965" y="28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9/28/2024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9/28/2024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9/28/2024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9/28/2024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cd/E19504-01/802-5753/6i9g71m52/index.html" TargetMode="External"/><Relationship Id="rId2" Type="http://schemas.openxmlformats.org/officeDocument/2006/relationships/hyperlink" Target="https://www.sdxcentral.com/security/definitions/data-security-in-the-cloud-best-practices/virtual-network-security-works/" TargetMode="External"/><Relationship Id="rId1" Type="http://schemas.openxmlformats.org/officeDocument/2006/relationships/slideLayout" Target="../slideLayouts/slideLayout2.xml"/><Relationship Id="rId4" Type="http://schemas.openxmlformats.org/officeDocument/2006/relationships/hyperlink" Target="https://docstore.mik.ua/manuals/hp-ux/en/T2767-90141/ch08s01.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965" y="1041400"/>
            <a:ext cx="9144000" cy="2387600"/>
          </a:xfrm>
        </p:spPr>
        <p:txBody>
          <a:bodyPr/>
          <a:lstStyle/>
          <a:p>
            <a:r>
              <a:rPr lang="en-US" u="sng" dirty="0">
                <a:solidFill>
                  <a:schemeClr val="accent1">
                    <a:lumMod val="50000"/>
                  </a:schemeClr>
                </a:solidFill>
              </a:rPr>
              <a:t>VIRTUAL NETWORK</a:t>
            </a:r>
            <a:br>
              <a:rPr lang="en-US" u="sng" dirty="0">
                <a:solidFill>
                  <a:schemeClr val="accent1">
                    <a:lumMod val="50000"/>
                  </a:schemeClr>
                </a:solidFill>
              </a:rPr>
            </a:br>
            <a:r>
              <a:rPr lang="en-US" u="sng" dirty="0">
                <a:solidFill>
                  <a:schemeClr val="accent1">
                    <a:lumMod val="50000"/>
                  </a:schemeClr>
                </a:solidFill>
              </a:rPr>
              <a:t>CONFIGURATION</a:t>
            </a:r>
          </a:p>
        </p:txBody>
      </p:sp>
      <p:sp>
        <p:nvSpPr>
          <p:cNvPr id="3" name="Subtitle 2"/>
          <p:cNvSpPr>
            <a:spLocks noGrp="1"/>
          </p:cNvSpPr>
          <p:nvPr>
            <p:ph type="subTitle" idx="1"/>
          </p:nvPr>
        </p:nvSpPr>
        <p:spPr>
          <a:xfrm>
            <a:off x="1371599" y="4160838"/>
            <a:ext cx="9144000" cy="1655762"/>
          </a:xfrm>
        </p:spPr>
        <p:txBody>
          <a:bodyPr>
            <a:normAutofit/>
          </a:bodyPr>
          <a:lstStyle/>
          <a:p>
            <a:pPr marL="285750" indent="-285750">
              <a:buFont typeface="Arial" panose="020B0604020202020204" pitchFamily="34" charset="0"/>
              <a:buChar char="•"/>
            </a:pPr>
            <a:r>
              <a:rPr lang="en-US" sz="1800" dirty="0"/>
              <a:t>ANKITHA BM - 3BR23CD006</a:t>
            </a:r>
          </a:p>
          <a:p>
            <a:pPr marL="285750" indent="-285750">
              <a:buFont typeface="Arial" panose="020B0604020202020204" pitchFamily="34" charset="0"/>
              <a:buChar char="•"/>
            </a:pPr>
            <a:r>
              <a:rPr lang="en-US" sz="1800" dirty="0"/>
              <a:t>SAMRUDDHI V MUNI - 3BR23CD084</a:t>
            </a:r>
          </a:p>
          <a:p>
            <a:pPr marL="285750" indent="-285750">
              <a:buFont typeface="Arial" panose="020B0604020202020204" pitchFamily="34" charset="0"/>
              <a:buChar char="•"/>
            </a:pPr>
            <a:r>
              <a:rPr lang="en-US" sz="1800" dirty="0"/>
              <a:t>SANJANA RAGHU - 3BR23CD085</a:t>
            </a:r>
          </a:p>
          <a:p>
            <a:pPr marL="285750" indent="-285750">
              <a:buFont typeface="Arial" panose="020B0604020202020204" pitchFamily="34" charset="0"/>
              <a:buChar char="•"/>
            </a:pPr>
            <a:r>
              <a:rPr lang="en-US" sz="1800" dirty="0"/>
              <a:t>SHAGUFTHA NIKHAR - 3BR23CD087</a:t>
            </a:r>
          </a:p>
          <a:p>
            <a:pPr marL="285750" indent="-285750">
              <a:buFont typeface="Arial" panose="020B0604020202020204" pitchFamily="34" charset="0"/>
              <a:buChar char="•"/>
            </a:pPr>
            <a:r>
              <a:rPr lang="en-US" sz="1800" dirty="0"/>
              <a:t>SHREYASREE MATH - 3BR23CD091</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DE54C-6E6E-4C62-9229-733E16B8C67A}"/>
              </a:ext>
            </a:extLst>
          </p:cNvPr>
          <p:cNvSpPr>
            <a:spLocks noGrp="1"/>
          </p:cNvSpPr>
          <p:nvPr>
            <p:ph idx="1"/>
          </p:nvPr>
        </p:nvSpPr>
        <p:spPr>
          <a:xfrm>
            <a:off x="853889" y="457200"/>
            <a:ext cx="9791700" cy="6087035"/>
          </a:xfrm>
        </p:spPr>
        <p:txBody>
          <a:bodyPr>
            <a:normAutofit/>
          </a:bodyPr>
          <a:lstStyle/>
          <a:p>
            <a:pPr marL="0" indent="0">
              <a:buNone/>
            </a:pPr>
            <a:r>
              <a:rPr lang="en-US" sz="2000" b="1" i="1" u="sng" dirty="0"/>
              <a:t>Delete Network</a:t>
            </a:r>
            <a:r>
              <a:rPr lang="en-US" sz="2000" dirty="0"/>
              <a:t>:</a:t>
            </a:r>
          </a:p>
          <a:p>
            <a:pPr marL="0" indent="0">
              <a:buNone/>
            </a:pPr>
            <a:r>
              <a:rPr lang="en-US" sz="2000" dirty="0"/>
              <a:t>1.If </a:t>
            </a:r>
            <a:r>
              <a:rPr lang="en-US" sz="2000" dirty="0" err="1"/>
              <a:t>delete_network</a:t>
            </a:r>
            <a:r>
              <a:rPr lang="en-US" sz="2000" dirty="0"/>
              <a:t>(</a:t>
            </a:r>
            <a:r>
              <a:rPr lang="en-US" sz="2000" dirty="0" err="1"/>
              <a:t>network_id</a:t>
            </a:r>
            <a:r>
              <a:rPr lang="en-US" sz="2000" dirty="0"/>
              <a:t>)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exists, delete the network from </a:t>
            </a:r>
            <a:r>
              <a:rPr lang="en-US" sz="2000" dirty="0" err="1"/>
              <a:t>network_settings</a:t>
            </a:r>
            <a:r>
              <a:rPr lang="en-US" sz="2000" dirty="0"/>
              <a:t> and print confirmation.</a:t>
            </a:r>
          </a:p>
          <a:p>
            <a:pPr marL="0" indent="0">
              <a:buNone/>
            </a:pPr>
            <a:r>
              <a:rPr lang="en-US" sz="2000" dirty="0"/>
              <a:t>		~If not, print "Network with ID does not exist.“</a:t>
            </a:r>
          </a:p>
          <a:p>
            <a:pPr marL="0" indent="0">
              <a:buNone/>
            </a:pPr>
            <a:r>
              <a:rPr lang="en-US" sz="2000" b="1" i="1" u="sng" dirty="0"/>
              <a:t>Setup Virtual Network:</a:t>
            </a:r>
          </a:p>
          <a:p>
            <a:pPr marL="0" indent="0">
              <a:buNone/>
            </a:pPr>
            <a:r>
              <a:rPr lang="en-US" sz="2000" dirty="0"/>
              <a:t>1.If </a:t>
            </a:r>
            <a:r>
              <a:rPr lang="en-US" sz="2000" dirty="0" err="1"/>
              <a:t>setup_virtual_network</a:t>
            </a:r>
            <a:r>
              <a:rPr lang="en-US" sz="2000" dirty="0"/>
              <a:t>(</a:t>
            </a:r>
            <a:r>
              <a:rPr lang="en-US" sz="2000" dirty="0" err="1"/>
              <a:t>network_id</a:t>
            </a:r>
            <a:r>
              <a:rPr lang="en-US" sz="2000" dirty="0"/>
              <a:t>, name, </a:t>
            </a:r>
            <a:r>
              <a:rPr lang="en-US" sz="2000" dirty="0" err="1"/>
              <a:t>ip_range</a:t>
            </a:r>
            <a:r>
              <a:rPr lang="en-US" sz="2000" dirty="0"/>
              <a:t>, status)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not, call </a:t>
            </a:r>
            <a:r>
              <a:rPr lang="en-US" sz="2000" dirty="0" err="1"/>
              <a:t>create_network</a:t>
            </a:r>
            <a:r>
              <a:rPr lang="en-US" sz="2000" dirty="0"/>
              <a:t>() and set up the new network.</a:t>
            </a:r>
          </a:p>
          <a:p>
            <a:pPr marL="0" indent="0">
              <a:buNone/>
            </a:pPr>
            <a:r>
              <a:rPr lang="en-US" sz="2000" dirty="0"/>
              <a:t>		~Otherwise, print that the network already exists.</a:t>
            </a:r>
          </a:p>
          <a:p>
            <a:pPr marL="0" indent="0">
              <a:buNone/>
            </a:pPr>
            <a:r>
              <a:rPr lang="en-US" sz="2000" b="1" i="1" u="sng" dirty="0"/>
              <a:t>Update Network Settings:</a:t>
            </a:r>
          </a:p>
          <a:p>
            <a:pPr marL="0" indent="0">
              <a:buNone/>
            </a:pPr>
            <a:r>
              <a:rPr lang="en-US" sz="2000" dirty="0"/>
              <a:t>1.If </a:t>
            </a:r>
            <a:r>
              <a:rPr lang="en-US" sz="2000" dirty="0" err="1"/>
              <a:t>update_network_settings</a:t>
            </a:r>
            <a:r>
              <a:rPr lang="en-US" sz="2000" dirty="0"/>
              <a:t>(</a:t>
            </a:r>
            <a:r>
              <a:rPr lang="en-US" sz="2000" dirty="0" err="1"/>
              <a:t>settings_id</a:t>
            </a:r>
            <a:r>
              <a:rPr lang="en-US" sz="2000" dirty="0"/>
              <a:t>, </a:t>
            </a:r>
            <a:r>
              <a:rPr lang="en-US" sz="2000" dirty="0" err="1"/>
              <a:t>new_config</a:t>
            </a:r>
            <a:r>
              <a:rPr lang="en-US" sz="2000" dirty="0"/>
              <a:t>) is called:</a:t>
            </a:r>
          </a:p>
          <a:p>
            <a:pPr marL="0" indent="0">
              <a:buNone/>
            </a:pPr>
            <a:r>
              <a:rPr lang="en-US" sz="2000" dirty="0"/>
              <a:t>	-Check if </a:t>
            </a:r>
            <a:r>
              <a:rPr lang="en-US" sz="2000" dirty="0" err="1"/>
              <a:t>settings_id</a:t>
            </a:r>
            <a:r>
              <a:rPr lang="en-US" sz="2000" dirty="0"/>
              <a:t> exists in </a:t>
            </a:r>
            <a:r>
              <a:rPr lang="en-US" sz="2000" dirty="0" err="1"/>
              <a:t>network_settings</a:t>
            </a:r>
            <a:r>
              <a:rPr lang="en-US" sz="2000" dirty="0"/>
              <a:t>.</a:t>
            </a:r>
          </a:p>
          <a:p>
            <a:pPr marL="0" indent="0">
              <a:buNone/>
            </a:pPr>
            <a:r>
              <a:rPr lang="en-US" sz="2000" dirty="0"/>
              <a:t>		~If exists, update the network settings with </a:t>
            </a:r>
            <a:r>
              <a:rPr lang="en-US" sz="2000" dirty="0" err="1"/>
              <a:t>new_config</a:t>
            </a:r>
            <a:r>
              <a:rPr lang="en-US" sz="2000" dirty="0"/>
              <a:t> and print confirmation.</a:t>
            </a:r>
          </a:p>
          <a:p>
            <a:pPr marL="0" indent="0">
              <a:buNone/>
            </a:pPr>
            <a:r>
              <a:rPr lang="en-US" sz="2000" dirty="0"/>
              <a:t>		~If not, print "Network with ID does not </a:t>
            </a:r>
            <a:r>
              <a:rPr lang="en-US" sz="2000" dirty="0" err="1"/>
              <a:t>exist."End</a:t>
            </a:r>
            <a:endParaRPr lang="en-IN" sz="2000" dirty="0"/>
          </a:p>
        </p:txBody>
      </p:sp>
    </p:spTree>
    <p:extLst>
      <p:ext uri="{BB962C8B-B14F-4D97-AF65-F5344CB8AC3E}">
        <p14:creationId xmlns:p14="http://schemas.microsoft.com/office/powerpoint/2010/main" val="64887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A1FA46-7329-4140-B4FF-0006AE301C3E}"/>
              </a:ext>
            </a:extLst>
          </p:cNvPr>
          <p:cNvSpPr/>
          <p:nvPr/>
        </p:nvSpPr>
        <p:spPr>
          <a:xfrm>
            <a:off x="1927413" y="3101374"/>
            <a:ext cx="7817222" cy="1754325"/>
          </a:xfrm>
          <a:prstGeom prst="rect">
            <a:avLst/>
          </a:prstGeom>
          <a:solidFill>
            <a:schemeClr val="tx1">
              <a:lumMod val="95000"/>
              <a:lumOff val="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C3A8DDAC-E244-435A-B4F1-139499D26C32}"/>
              </a:ext>
            </a:extLst>
          </p:cNvPr>
          <p:cNvSpPr>
            <a:spLocks noGrp="1"/>
          </p:cNvSpPr>
          <p:nvPr>
            <p:ph type="title"/>
          </p:nvPr>
        </p:nvSpPr>
        <p:spPr>
          <a:xfrm>
            <a:off x="1581150" y="1586753"/>
            <a:ext cx="9029700" cy="170329"/>
          </a:xfrm>
        </p:spPr>
        <p:txBody>
          <a:bodyPr>
            <a:normAutofit fontScale="90000"/>
          </a:bodyPr>
          <a:lstStyle/>
          <a:p>
            <a:r>
              <a:rPr lang="en-IN" i="1" u="sng" dirty="0">
                <a:effectLst>
                  <a:outerShdw blurRad="38100" dist="38100" dir="2700000" algn="tl">
                    <a:srgbClr val="000000">
                      <a:alpha val="43137"/>
                    </a:srgbClr>
                  </a:outerShdw>
                </a:effectLst>
              </a:rPr>
              <a:t>NETWORK SETTING</a:t>
            </a:r>
            <a:r>
              <a:rPr lang="en-IN" dirty="0"/>
              <a:t>:</a:t>
            </a:r>
            <a:br>
              <a:rPr lang="en-IN" dirty="0"/>
            </a:br>
            <a:br>
              <a:rPr lang="en-IN" dirty="0"/>
            </a:br>
            <a:endParaRPr lang="en-IN" dirty="0"/>
          </a:p>
        </p:txBody>
      </p:sp>
      <p:sp>
        <p:nvSpPr>
          <p:cNvPr id="3" name="Content Placeholder 2">
            <a:extLst>
              <a:ext uri="{FF2B5EF4-FFF2-40B4-BE49-F238E27FC236}">
                <a16:creationId xmlns:a16="http://schemas.microsoft.com/office/drawing/2014/main" id="{1E239855-8EAB-43A7-984D-816DB1FF5DBD}"/>
              </a:ext>
            </a:extLst>
          </p:cNvPr>
          <p:cNvSpPr>
            <a:spLocks noGrp="1"/>
          </p:cNvSpPr>
          <p:nvPr>
            <p:ph idx="1"/>
          </p:nvPr>
        </p:nvSpPr>
        <p:spPr>
          <a:xfrm>
            <a:off x="1562100" y="1825625"/>
            <a:ext cx="9791700" cy="1240304"/>
          </a:xfrm>
        </p:spPr>
        <p:txBody>
          <a:bodyPr>
            <a:normAutofit lnSpcReduction="10000"/>
          </a:bodyPr>
          <a:lstStyle/>
          <a:p>
            <a:pPr marL="0" indent="0">
              <a:buNone/>
            </a:pPr>
            <a:r>
              <a:rPr lang="en-US" dirty="0"/>
              <a:t>We'll use a Python dictionary to represent our network configurations. Each network will have a unique </a:t>
            </a:r>
            <a:r>
              <a:rPr lang="en-US" dirty="0" err="1"/>
              <a:t>network_id</a:t>
            </a:r>
            <a:r>
              <a:rPr lang="en-US" dirty="0"/>
              <a:t> and associated configuration</a:t>
            </a:r>
            <a:endParaRPr lang="en-IN" dirty="0"/>
          </a:p>
        </p:txBody>
      </p:sp>
      <p:sp>
        <p:nvSpPr>
          <p:cNvPr id="4" name="TextBox 3">
            <a:extLst>
              <a:ext uri="{FF2B5EF4-FFF2-40B4-BE49-F238E27FC236}">
                <a16:creationId xmlns:a16="http://schemas.microsoft.com/office/drawing/2014/main" id="{179C9CF3-C6A4-4E8C-938B-8A43685F397F}"/>
              </a:ext>
            </a:extLst>
          </p:cNvPr>
          <p:cNvSpPr txBox="1"/>
          <p:nvPr/>
        </p:nvSpPr>
        <p:spPr>
          <a:xfrm>
            <a:off x="2366683" y="3101374"/>
            <a:ext cx="6302188" cy="1754326"/>
          </a:xfrm>
          <a:prstGeom prst="rect">
            <a:avLst/>
          </a:prstGeom>
          <a:noFill/>
          <a:ln>
            <a:solidFill>
              <a:schemeClr val="bg2"/>
            </a:solidFill>
          </a:ln>
        </p:spPr>
        <p:txBody>
          <a:bodyPr wrap="square" rtlCol="0" anchor="ctr" anchorCtr="1">
            <a:spAutoFit/>
          </a:bodyPr>
          <a:lstStyle/>
          <a:p>
            <a:r>
              <a:rPr lang="en-IN" dirty="0" err="1">
                <a:solidFill>
                  <a:schemeClr val="bg1"/>
                </a:solidFill>
              </a:rPr>
              <a:t>network_settings</a:t>
            </a:r>
            <a:r>
              <a:rPr lang="en-IN" dirty="0">
                <a:solidFill>
                  <a:schemeClr val="bg1"/>
                </a:solidFill>
              </a:rPr>
              <a:t> = {   </a:t>
            </a:r>
          </a:p>
          <a:p>
            <a:r>
              <a:rPr lang="en-IN" dirty="0">
                <a:solidFill>
                  <a:schemeClr val="bg1"/>
                </a:solidFill>
              </a:rPr>
              <a:t> 1: {'name': 'Network_1', '</a:t>
            </a:r>
            <a:r>
              <a:rPr lang="en-IN" dirty="0" err="1">
                <a:solidFill>
                  <a:schemeClr val="bg1"/>
                </a:solidFill>
              </a:rPr>
              <a:t>ip_range</a:t>
            </a:r>
            <a:r>
              <a:rPr lang="en-IN" dirty="0">
                <a:solidFill>
                  <a:schemeClr val="bg1"/>
                </a:solidFill>
              </a:rPr>
              <a:t>': '192.168.1.0/24', 'status': 'active'},  </a:t>
            </a:r>
          </a:p>
          <a:p>
            <a:r>
              <a:rPr lang="en-IN" dirty="0">
                <a:solidFill>
                  <a:schemeClr val="bg1"/>
                </a:solidFill>
              </a:rPr>
              <a:t>  2: {'name': 'Network_2', '</a:t>
            </a:r>
            <a:r>
              <a:rPr lang="en-IN" dirty="0" err="1">
                <a:solidFill>
                  <a:schemeClr val="bg1"/>
                </a:solidFill>
              </a:rPr>
              <a:t>ip_range</a:t>
            </a:r>
            <a:r>
              <a:rPr lang="en-IN" dirty="0">
                <a:solidFill>
                  <a:schemeClr val="bg1"/>
                </a:solidFill>
              </a:rPr>
              <a:t>': '192.168.2.0/24', 'status': 'inactive’}</a:t>
            </a:r>
          </a:p>
          <a:p>
            <a:r>
              <a:rPr lang="en-IN" dirty="0">
                <a:solidFill>
                  <a:schemeClr val="bg1"/>
                </a:solidFill>
              </a:rPr>
              <a:t>}</a:t>
            </a:r>
          </a:p>
        </p:txBody>
      </p:sp>
    </p:spTree>
    <p:extLst>
      <p:ext uri="{BB962C8B-B14F-4D97-AF65-F5344CB8AC3E}">
        <p14:creationId xmlns:p14="http://schemas.microsoft.com/office/powerpoint/2010/main" val="258412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B7BF4-6C50-4F53-B218-5C45E6B1F322}"/>
              </a:ext>
            </a:extLst>
          </p:cNvPr>
          <p:cNvSpPr/>
          <p:nvPr/>
        </p:nvSpPr>
        <p:spPr>
          <a:xfrm>
            <a:off x="1039907" y="3607457"/>
            <a:ext cx="10466294" cy="2650938"/>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4A225A4-3A7C-45CB-8A81-66B772EF83CE}"/>
              </a:ext>
            </a:extLst>
          </p:cNvPr>
          <p:cNvSpPr>
            <a:spLocks noGrp="1"/>
          </p:cNvSpPr>
          <p:nvPr>
            <p:ph idx="1"/>
          </p:nvPr>
        </p:nvSpPr>
        <p:spPr>
          <a:xfrm>
            <a:off x="1073523" y="3725533"/>
            <a:ext cx="10078570" cy="2650938"/>
          </a:xfrm>
        </p:spPr>
        <p:txBody>
          <a:bodyPr>
            <a:normAutofit/>
          </a:bodyPr>
          <a:lstStyle/>
          <a:p>
            <a:pPr marL="0" indent="0">
              <a:buNone/>
            </a:pPr>
            <a:r>
              <a:rPr lang="en-IN" sz="2000" dirty="0">
                <a:solidFill>
                  <a:schemeClr val="bg1"/>
                </a:solidFill>
              </a:rPr>
              <a:t>def </a:t>
            </a:r>
            <a:r>
              <a:rPr lang="en-IN" sz="2000" dirty="0" err="1">
                <a:solidFill>
                  <a:schemeClr val="bg1"/>
                </a:solidFill>
              </a:rPr>
              <a:t>create_network</a:t>
            </a:r>
            <a:r>
              <a:rPr lang="en-IN" sz="2000" dirty="0">
                <a:solidFill>
                  <a:schemeClr val="bg1"/>
                </a:solidFill>
              </a:rPr>
              <a:t>(</a:t>
            </a:r>
            <a:r>
              <a:rPr lang="en-IN" sz="2000" dirty="0" err="1">
                <a:solidFill>
                  <a:schemeClr val="bg1"/>
                </a:solidFill>
              </a:rPr>
              <a:t>network_id</a:t>
            </a:r>
            <a:r>
              <a:rPr lang="en-IN" sz="2000" dirty="0">
                <a:solidFill>
                  <a:schemeClr val="bg1"/>
                </a:solidFill>
              </a:rPr>
              <a:t>, name, </a:t>
            </a:r>
            <a:r>
              <a:rPr lang="en-IN" sz="2000" dirty="0" err="1">
                <a:solidFill>
                  <a:schemeClr val="bg1"/>
                </a:solidFill>
              </a:rPr>
              <a:t>ip_range</a:t>
            </a:r>
            <a:r>
              <a:rPr lang="en-IN" sz="2000" dirty="0">
                <a:solidFill>
                  <a:schemeClr val="bg1"/>
                </a:solidFill>
              </a:rPr>
              <a:t>, status):   </a:t>
            </a:r>
          </a:p>
          <a:p>
            <a:pPr marL="0" indent="0">
              <a:buNone/>
            </a:pPr>
            <a:r>
              <a:rPr lang="en-IN" sz="2000" dirty="0">
                <a:solidFill>
                  <a:schemeClr val="bg1"/>
                </a:solidFill>
              </a:rPr>
              <a:t>	 if </a:t>
            </a:r>
            <a:r>
              <a:rPr lang="en-IN" sz="2000" dirty="0" err="1">
                <a:solidFill>
                  <a:schemeClr val="bg1"/>
                </a:solidFill>
              </a:rPr>
              <a:t>network_id</a:t>
            </a:r>
            <a:r>
              <a:rPr lang="en-IN" sz="2000" dirty="0">
                <a:solidFill>
                  <a:schemeClr val="bg1"/>
                </a:solidFill>
              </a:rPr>
              <a:t> in </a:t>
            </a:r>
            <a:r>
              <a:rPr lang="en-IN" sz="2000" dirty="0" err="1">
                <a:solidFill>
                  <a:schemeClr val="bg1"/>
                </a:solidFill>
              </a:rPr>
              <a:t>network_settings</a:t>
            </a:r>
            <a:r>
              <a:rPr lang="en-IN" sz="2000" dirty="0">
                <a:solidFill>
                  <a:schemeClr val="bg1"/>
                </a:solidFill>
              </a:rPr>
              <a:t>:</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with ID {</a:t>
            </a:r>
            <a:r>
              <a:rPr lang="en-IN" sz="2000" dirty="0" err="1">
                <a:solidFill>
                  <a:schemeClr val="bg1"/>
                </a:solidFill>
              </a:rPr>
              <a:t>network_id</a:t>
            </a:r>
            <a:r>
              <a:rPr lang="en-IN" sz="2000" dirty="0">
                <a:solidFill>
                  <a:schemeClr val="bg1"/>
                </a:solidFill>
              </a:rPr>
              <a:t>} already exists.")    	</a:t>
            </a:r>
          </a:p>
          <a:p>
            <a:pPr marL="0" indent="0">
              <a:buNone/>
            </a:pPr>
            <a:r>
              <a:rPr lang="en-IN" sz="2000" dirty="0">
                <a:solidFill>
                  <a:schemeClr val="bg1"/>
                </a:solidFill>
              </a:rPr>
              <a:t>	else:        </a:t>
            </a:r>
          </a:p>
          <a:p>
            <a:pPr marL="0" indent="0">
              <a:buNone/>
            </a:pPr>
            <a:r>
              <a:rPr lang="en-IN" sz="2000" dirty="0">
                <a:solidFill>
                  <a:schemeClr val="bg1"/>
                </a:solidFill>
              </a:rPr>
              <a:t>		</a:t>
            </a:r>
            <a:r>
              <a:rPr lang="en-IN" sz="2000" dirty="0" err="1">
                <a:solidFill>
                  <a:schemeClr val="bg1"/>
                </a:solidFill>
              </a:rPr>
              <a:t>network_settings</a:t>
            </a:r>
            <a:r>
              <a:rPr lang="en-IN" sz="2000" dirty="0">
                <a:solidFill>
                  <a:schemeClr val="bg1"/>
                </a:solidFill>
              </a:rPr>
              <a:t>[</a:t>
            </a:r>
            <a:r>
              <a:rPr lang="en-IN" sz="2000" dirty="0" err="1">
                <a:solidFill>
                  <a:schemeClr val="bg1"/>
                </a:solidFill>
              </a:rPr>
              <a:t>network_id</a:t>
            </a:r>
            <a:r>
              <a:rPr lang="en-IN" sz="2000" dirty="0">
                <a:solidFill>
                  <a:schemeClr val="bg1"/>
                </a:solidFill>
              </a:rPr>
              <a:t>] = {'name': name, '</a:t>
            </a:r>
            <a:r>
              <a:rPr lang="en-IN" sz="2000" dirty="0" err="1">
                <a:solidFill>
                  <a:schemeClr val="bg1"/>
                </a:solidFill>
              </a:rPr>
              <a:t>ip_range</a:t>
            </a:r>
            <a:r>
              <a:rPr lang="en-IN" sz="2000" dirty="0">
                <a:solidFill>
                  <a:schemeClr val="bg1"/>
                </a:solidFill>
              </a:rPr>
              <a:t>': </a:t>
            </a:r>
            <a:r>
              <a:rPr lang="en-IN" sz="2000" dirty="0" err="1">
                <a:solidFill>
                  <a:schemeClr val="bg1"/>
                </a:solidFill>
              </a:rPr>
              <a:t>ip_range</a:t>
            </a:r>
            <a:r>
              <a:rPr lang="en-IN" sz="2000" dirty="0">
                <a:solidFill>
                  <a:schemeClr val="bg1"/>
                </a:solidFill>
              </a:rPr>
              <a:t>, 'status': status}</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'{name}' created with ID {</a:t>
            </a:r>
            <a:r>
              <a:rPr lang="en-IN" sz="2000" dirty="0" err="1">
                <a:solidFill>
                  <a:schemeClr val="bg1"/>
                </a:solidFill>
              </a:rPr>
              <a:t>network_id</a:t>
            </a:r>
            <a:r>
              <a:rPr lang="en-IN" sz="2000" dirty="0">
                <a:solidFill>
                  <a:schemeClr val="bg1"/>
                </a:solidFill>
              </a:rPr>
              <a:t>}.”)</a:t>
            </a:r>
          </a:p>
        </p:txBody>
      </p:sp>
      <p:sp>
        <p:nvSpPr>
          <p:cNvPr id="2" name="Title 1">
            <a:extLst>
              <a:ext uri="{FF2B5EF4-FFF2-40B4-BE49-F238E27FC236}">
                <a16:creationId xmlns:a16="http://schemas.microsoft.com/office/drawing/2014/main" id="{1BB41963-C640-464B-BE88-678A29C360DC}"/>
              </a:ext>
            </a:extLst>
          </p:cNvPr>
          <p:cNvSpPr>
            <a:spLocks noGrp="1"/>
          </p:cNvSpPr>
          <p:nvPr>
            <p:ph type="title"/>
          </p:nvPr>
        </p:nvSpPr>
        <p:spPr>
          <a:xfrm>
            <a:off x="1073523" y="347193"/>
            <a:ext cx="9029700" cy="1325563"/>
          </a:xfrm>
        </p:spPr>
        <p:txBody>
          <a:bodyPr/>
          <a:lstStyle/>
          <a:p>
            <a:r>
              <a:rPr lang="en-US" b="1" i="1" u="sng" dirty="0"/>
              <a:t>CRUD OPERATIONS:</a:t>
            </a:r>
            <a:endParaRPr lang="en-IN" b="1" i="1" u="sng" dirty="0"/>
          </a:p>
        </p:txBody>
      </p:sp>
      <p:sp>
        <p:nvSpPr>
          <p:cNvPr id="5" name="TextBox 4">
            <a:extLst>
              <a:ext uri="{FF2B5EF4-FFF2-40B4-BE49-F238E27FC236}">
                <a16:creationId xmlns:a16="http://schemas.microsoft.com/office/drawing/2014/main" id="{2C2F7571-FCD7-4799-BF55-8C749398F74B}"/>
              </a:ext>
            </a:extLst>
          </p:cNvPr>
          <p:cNvSpPr txBox="1"/>
          <p:nvPr/>
        </p:nvSpPr>
        <p:spPr>
          <a:xfrm>
            <a:off x="956983" y="2789333"/>
            <a:ext cx="5746894" cy="584775"/>
          </a:xfrm>
          <a:prstGeom prst="rect">
            <a:avLst/>
          </a:prstGeom>
          <a:noFill/>
          <a:ln>
            <a:solidFill>
              <a:schemeClr val="bg2"/>
            </a:solidFill>
          </a:ln>
        </p:spPr>
        <p:txBody>
          <a:bodyPr wrap="none" rtlCol="0" anchor="ctr" anchorCtr="1">
            <a:spAutoFit/>
          </a:bodyPr>
          <a:lstStyle/>
          <a:p>
            <a:r>
              <a:rPr lang="en-US" sz="3200" i="1" u="sng" dirty="0">
                <a:solidFill>
                  <a:schemeClr val="accent1">
                    <a:lumMod val="50000"/>
                  </a:schemeClr>
                </a:solidFill>
              </a:rPr>
              <a:t>1.Create a network configuration</a:t>
            </a:r>
            <a:r>
              <a:rPr lang="en-US" dirty="0"/>
              <a:t>:</a:t>
            </a:r>
            <a:endParaRPr lang="en-IN" dirty="0"/>
          </a:p>
        </p:txBody>
      </p:sp>
      <p:sp>
        <p:nvSpPr>
          <p:cNvPr id="6" name="TextBox 5">
            <a:extLst>
              <a:ext uri="{FF2B5EF4-FFF2-40B4-BE49-F238E27FC236}">
                <a16:creationId xmlns:a16="http://schemas.microsoft.com/office/drawing/2014/main" id="{393705D7-AF3D-4949-A160-450F2EFF43E0}"/>
              </a:ext>
            </a:extLst>
          </p:cNvPr>
          <p:cNvSpPr txBox="1"/>
          <p:nvPr/>
        </p:nvSpPr>
        <p:spPr>
          <a:xfrm flipH="1">
            <a:off x="358589" y="1560373"/>
            <a:ext cx="10990728" cy="523220"/>
          </a:xfrm>
          <a:prstGeom prst="rect">
            <a:avLst/>
          </a:prstGeom>
          <a:noFill/>
          <a:ln>
            <a:solidFill>
              <a:schemeClr val="bg2"/>
            </a:solidFill>
          </a:ln>
        </p:spPr>
        <p:txBody>
          <a:bodyPr wrap="square" rtlCol="0" anchor="ctr" anchorCtr="1">
            <a:spAutoFit/>
          </a:bodyPr>
          <a:lstStyle/>
          <a:p>
            <a:r>
              <a:rPr lang="en-US" dirty="0"/>
              <a:t> </a:t>
            </a:r>
            <a:r>
              <a:rPr lang="en-US" sz="2800" dirty="0"/>
              <a:t>Create, Read, Update, and Delete operations for network settings.</a:t>
            </a:r>
            <a:endParaRPr lang="en-IN" sz="2800" dirty="0"/>
          </a:p>
        </p:txBody>
      </p:sp>
    </p:spTree>
    <p:extLst>
      <p:ext uri="{BB962C8B-B14F-4D97-AF65-F5344CB8AC3E}">
        <p14:creationId xmlns:p14="http://schemas.microsoft.com/office/powerpoint/2010/main" val="302078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D533-DE44-4387-B4CF-7803C0E6CB2C}"/>
              </a:ext>
            </a:extLst>
          </p:cNvPr>
          <p:cNvSpPr>
            <a:spLocks noGrp="1"/>
          </p:cNvSpPr>
          <p:nvPr>
            <p:ph type="title"/>
          </p:nvPr>
        </p:nvSpPr>
        <p:spPr>
          <a:xfrm>
            <a:off x="1389529" y="420780"/>
            <a:ext cx="9029700" cy="1325563"/>
          </a:xfrm>
        </p:spPr>
        <p:txBody>
          <a:bodyPr>
            <a:normAutofit/>
          </a:bodyPr>
          <a:lstStyle/>
          <a:p>
            <a:r>
              <a:rPr lang="en-US" sz="3200" b="1" i="1" u="sng" dirty="0"/>
              <a:t>2.Read network configuration:</a:t>
            </a:r>
            <a:endParaRPr lang="en-IN" sz="3200" b="1" i="1" u="sng" dirty="0"/>
          </a:p>
        </p:txBody>
      </p:sp>
      <p:sp>
        <p:nvSpPr>
          <p:cNvPr id="4" name="Rectangle 3">
            <a:extLst>
              <a:ext uri="{FF2B5EF4-FFF2-40B4-BE49-F238E27FC236}">
                <a16:creationId xmlns:a16="http://schemas.microsoft.com/office/drawing/2014/main" id="{4339EFF4-8B55-4C84-8228-2B011691CBD8}"/>
              </a:ext>
            </a:extLst>
          </p:cNvPr>
          <p:cNvSpPr/>
          <p:nvPr/>
        </p:nvSpPr>
        <p:spPr>
          <a:xfrm>
            <a:off x="1389529" y="1864659"/>
            <a:ext cx="10228730" cy="2913529"/>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4A268B63-936F-4DD5-BFEC-375828B0CD79}"/>
              </a:ext>
            </a:extLst>
          </p:cNvPr>
          <p:cNvSpPr>
            <a:spLocks noGrp="1"/>
          </p:cNvSpPr>
          <p:nvPr>
            <p:ph idx="1"/>
          </p:nvPr>
        </p:nvSpPr>
        <p:spPr>
          <a:xfrm>
            <a:off x="1389529" y="1825625"/>
            <a:ext cx="10802471" cy="4351338"/>
          </a:xfrm>
        </p:spPr>
        <p:txBody>
          <a:bodyPr/>
          <a:lstStyle/>
          <a:p>
            <a:pPr marL="0" indent="0">
              <a:buNone/>
            </a:pPr>
            <a:r>
              <a:rPr lang="en-IN" sz="2400" dirty="0">
                <a:solidFill>
                  <a:schemeClr val="bg1"/>
                </a:solidFill>
              </a:rPr>
              <a:t>def </a:t>
            </a:r>
            <a:r>
              <a:rPr lang="en-IN" sz="2400" dirty="0" err="1">
                <a:solidFill>
                  <a:schemeClr val="bg1"/>
                </a:solidFill>
              </a:rPr>
              <a:t>read_network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network = </a:t>
            </a:r>
            <a:r>
              <a:rPr lang="en-IN" sz="2400" dirty="0" err="1">
                <a:solidFill>
                  <a:schemeClr val="bg1"/>
                </a:solidFill>
              </a:rPr>
              <a:t>network_settings.get</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network: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{network}")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r>
              <a:rPr lang="en-IN" dirty="0" err="1"/>
              <a:t>exis</a:t>
            </a:r>
            <a:endParaRPr lang="en-IN" dirty="0"/>
          </a:p>
        </p:txBody>
      </p:sp>
    </p:spTree>
    <p:extLst>
      <p:ext uri="{BB962C8B-B14F-4D97-AF65-F5344CB8AC3E}">
        <p14:creationId xmlns:p14="http://schemas.microsoft.com/office/powerpoint/2010/main" val="65591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2C11-E361-4E9C-927F-794C42D6ED76}"/>
              </a:ext>
            </a:extLst>
          </p:cNvPr>
          <p:cNvSpPr>
            <a:spLocks noGrp="1"/>
          </p:cNvSpPr>
          <p:nvPr>
            <p:ph type="title"/>
          </p:nvPr>
        </p:nvSpPr>
        <p:spPr/>
        <p:txBody>
          <a:bodyPr>
            <a:normAutofit/>
          </a:bodyPr>
          <a:lstStyle/>
          <a:p>
            <a:r>
              <a:rPr lang="en-US" sz="3200" b="1" i="1" u="sng" dirty="0"/>
              <a:t>3.Update network configuration:</a:t>
            </a:r>
            <a:endParaRPr lang="en-IN" sz="3200" b="1" i="1" u="sng" dirty="0"/>
          </a:p>
        </p:txBody>
      </p:sp>
      <p:sp>
        <p:nvSpPr>
          <p:cNvPr id="4" name="Rectangle 3">
            <a:extLst>
              <a:ext uri="{FF2B5EF4-FFF2-40B4-BE49-F238E27FC236}">
                <a16:creationId xmlns:a16="http://schemas.microsoft.com/office/drawing/2014/main" id="{BB8C5E79-44E4-40DB-AB08-A17283F85E87}"/>
              </a:ext>
            </a:extLst>
          </p:cNvPr>
          <p:cNvSpPr/>
          <p:nvPr/>
        </p:nvSpPr>
        <p:spPr>
          <a:xfrm>
            <a:off x="1562100" y="1825625"/>
            <a:ext cx="9791700" cy="412694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E9219D28-0165-41DD-9709-10996D2E22E0}"/>
              </a:ext>
            </a:extLst>
          </p:cNvPr>
          <p:cNvSpPr>
            <a:spLocks noGrp="1"/>
          </p:cNvSpPr>
          <p:nvPr>
            <p:ph idx="1"/>
          </p:nvPr>
        </p:nvSpPr>
        <p:spPr>
          <a:solidFill>
            <a:schemeClr val="tx1"/>
          </a:solidFill>
        </p:spPr>
        <p:txBody>
          <a:bodyPr>
            <a:normAutofit fontScale="85000" lnSpcReduction="20000"/>
          </a:bodyPr>
          <a:lstStyle/>
          <a:p>
            <a:pPr marL="0" indent="0">
              <a:buNone/>
            </a:pPr>
            <a:r>
              <a:rPr lang="en-IN" dirty="0">
                <a:solidFill>
                  <a:schemeClr val="bg1"/>
                </a:solidFill>
              </a:rPr>
              <a:t>def </a:t>
            </a:r>
            <a:r>
              <a:rPr lang="en-IN" dirty="0" err="1">
                <a:solidFill>
                  <a:schemeClr val="bg1"/>
                </a:solidFill>
              </a:rPr>
              <a:t>update_network</a:t>
            </a:r>
            <a:r>
              <a:rPr lang="en-IN" dirty="0">
                <a:solidFill>
                  <a:schemeClr val="bg1"/>
                </a:solidFill>
              </a:rPr>
              <a:t>(</a:t>
            </a:r>
            <a:r>
              <a:rPr lang="en-IN" dirty="0" err="1">
                <a:solidFill>
                  <a:schemeClr val="bg1"/>
                </a:solidFill>
              </a:rPr>
              <a:t>network_id</a:t>
            </a:r>
            <a:r>
              <a:rPr lang="en-IN" dirty="0">
                <a:solidFill>
                  <a:schemeClr val="bg1"/>
                </a:solidFill>
              </a:rPr>
              <a:t>, name=None, </a:t>
            </a:r>
            <a:r>
              <a:rPr lang="en-IN" dirty="0" err="1">
                <a:solidFill>
                  <a:schemeClr val="bg1"/>
                </a:solidFill>
              </a:rPr>
              <a:t>ip_range</a:t>
            </a:r>
            <a:r>
              <a:rPr lang="en-IN" dirty="0">
                <a:solidFill>
                  <a:schemeClr val="bg1"/>
                </a:solidFill>
              </a:rPr>
              <a:t>=None, status=None):    </a:t>
            </a:r>
          </a:p>
          <a:p>
            <a:pPr marL="0" indent="0">
              <a:buNone/>
            </a:pPr>
            <a:r>
              <a:rPr lang="en-IN" dirty="0">
                <a:solidFill>
                  <a:schemeClr val="bg1"/>
                </a:solidFill>
              </a:rPr>
              <a:t>	if </a:t>
            </a:r>
            <a:r>
              <a:rPr lang="en-IN" dirty="0" err="1">
                <a:solidFill>
                  <a:schemeClr val="bg1"/>
                </a:solidFill>
              </a:rPr>
              <a:t>network_id</a:t>
            </a:r>
            <a:r>
              <a:rPr lang="en-IN" dirty="0">
                <a:solidFill>
                  <a:schemeClr val="bg1"/>
                </a:solidFill>
              </a:rPr>
              <a:t> in </a:t>
            </a:r>
            <a:r>
              <a:rPr lang="en-IN" dirty="0" err="1">
                <a:solidFill>
                  <a:schemeClr val="bg1"/>
                </a:solidFill>
              </a:rPr>
              <a:t>network_settings</a:t>
            </a:r>
            <a:r>
              <a:rPr lang="en-IN" dirty="0">
                <a:solidFill>
                  <a:schemeClr val="bg1"/>
                </a:solidFill>
              </a:rPr>
              <a:t>:        </a:t>
            </a:r>
          </a:p>
          <a:p>
            <a:pPr marL="0" indent="0">
              <a:buNone/>
            </a:pPr>
            <a:r>
              <a:rPr lang="en-IN" dirty="0">
                <a:solidFill>
                  <a:schemeClr val="bg1"/>
                </a:solidFill>
              </a:rPr>
              <a:t>		if name: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]['name'] = name        			if </a:t>
            </a:r>
            <a:r>
              <a:rPr lang="en-IN" dirty="0" err="1">
                <a:solidFill>
                  <a:schemeClr val="bg1"/>
                </a:solidFill>
              </a:rPr>
              <a:t>ip_range</a:t>
            </a: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a:t>
            </a:r>
            <a:r>
              <a:rPr lang="en-IN" dirty="0" err="1">
                <a:solidFill>
                  <a:schemeClr val="bg1"/>
                </a:solidFill>
              </a:rPr>
              <a:t>ip_range</a:t>
            </a:r>
            <a:r>
              <a:rPr lang="en-IN" dirty="0">
                <a:solidFill>
                  <a:schemeClr val="bg1"/>
                </a:solidFill>
              </a:rPr>
              <a:t>'] = </a:t>
            </a:r>
            <a:r>
              <a:rPr lang="en-IN" dirty="0" err="1">
                <a:solidFill>
                  <a:schemeClr val="bg1"/>
                </a:solidFill>
              </a:rPr>
              <a:t>ip_range</a:t>
            </a:r>
            <a:r>
              <a:rPr lang="en-IN" dirty="0">
                <a:solidFill>
                  <a:schemeClr val="bg1"/>
                </a:solidFill>
              </a:rPr>
              <a:t>        </a:t>
            </a:r>
          </a:p>
          <a:p>
            <a:pPr marL="0" indent="0">
              <a:buNone/>
            </a:pPr>
            <a:r>
              <a:rPr lang="en-IN" dirty="0">
                <a:solidFill>
                  <a:schemeClr val="bg1"/>
                </a:solidFill>
              </a:rPr>
              <a:t>		if status: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]['status'] = status        print(</a:t>
            </a:r>
            <a:r>
              <a:rPr lang="en-IN" dirty="0" err="1">
                <a:solidFill>
                  <a:schemeClr val="bg1"/>
                </a:solidFill>
              </a:rPr>
              <a:t>f"Network</a:t>
            </a:r>
            <a:r>
              <a:rPr lang="en-IN" dirty="0">
                <a:solidFill>
                  <a:schemeClr val="bg1"/>
                </a:solidFill>
              </a:rPr>
              <a:t> {</a:t>
            </a:r>
            <a:r>
              <a:rPr lang="en-IN" dirty="0" err="1">
                <a:solidFill>
                  <a:schemeClr val="bg1"/>
                </a:solidFill>
              </a:rPr>
              <a:t>network_id</a:t>
            </a:r>
            <a:r>
              <a:rPr lang="en-IN" dirty="0">
                <a:solidFill>
                  <a:schemeClr val="bg1"/>
                </a:solidFill>
              </a:rPr>
              <a:t>} updated.")    </a:t>
            </a:r>
          </a:p>
          <a:p>
            <a:pPr marL="0" indent="0">
              <a:buNone/>
            </a:pPr>
            <a:r>
              <a:rPr lang="en-IN" dirty="0">
                <a:solidFill>
                  <a:schemeClr val="bg1"/>
                </a:solidFill>
              </a:rPr>
              <a:t>	else:        </a:t>
            </a:r>
          </a:p>
          <a:p>
            <a:pPr marL="0" indent="0">
              <a:buNone/>
            </a:pPr>
            <a:r>
              <a:rPr lang="en-IN" dirty="0">
                <a:solidFill>
                  <a:schemeClr val="bg1"/>
                </a:solidFill>
              </a:rPr>
              <a:t>		print(</a:t>
            </a:r>
            <a:r>
              <a:rPr lang="en-IN" dirty="0" err="1">
                <a:solidFill>
                  <a:schemeClr val="bg1"/>
                </a:solidFill>
              </a:rPr>
              <a:t>f"Network</a:t>
            </a:r>
            <a:r>
              <a:rPr lang="en-IN" dirty="0">
                <a:solidFill>
                  <a:schemeClr val="bg1"/>
                </a:solidFill>
              </a:rPr>
              <a:t> with ID {</a:t>
            </a:r>
            <a:r>
              <a:rPr lang="en-IN" dirty="0" err="1">
                <a:solidFill>
                  <a:schemeClr val="bg1"/>
                </a:solidFill>
              </a:rPr>
              <a:t>network_id</a:t>
            </a:r>
            <a:r>
              <a:rPr lang="en-IN" dirty="0">
                <a:solidFill>
                  <a:schemeClr val="bg1"/>
                </a:solidFill>
              </a:rPr>
              <a:t>} does not exist.")</a:t>
            </a:r>
          </a:p>
        </p:txBody>
      </p:sp>
    </p:spTree>
    <p:extLst>
      <p:ext uri="{BB962C8B-B14F-4D97-AF65-F5344CB8AC3E}">
        <p14:creationId xmlns:p14="http://schemas.microsoft.com/office/powerpoint/2010/main" val="375838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3D6-82B6-4B4A-BFA9-7D2140DE3742}"/>
              </a:ext>
            </a:extLst>
          </p:cNvPr>
          <p:cNvSpPr>
            <a:spLocks noGrp="1"/>
          </p:cNvSpPr>
          <p:nvPr>
            <p:ph type="title"/>
          </p:nvPr>
        </p:nvSpPr>
        <p:spPr>
          <a:xfrm>
            <a:off x="1581150" y="356160"/>
            <a:ext cx="9029700" cy="1325563"/>
          </a:xfrm>
        </p:spPr>
        <p:txBody>
          <a:bodyPr>
            <a:normAutofit/>
          </a:bodyPr>
          <a:lstStyle/>
          <a:p>
            <a:r>
              <a:rPr lang="en-IN" sz="3200" b="1" i="1" u="sng" dirty="0"/>
              <a:t>4.Delete Network Configuration :</a:t>
            </a:r>
          </a:p>
        </p:txBody>
      </p:sp>
      <p:sp>
        <p:nvSpPr>
          <p:cNvPr id="3" name="Content Placeholder 2">
            <a:extLst>
              <a:ext uri="{FF2B5EF4-FFF2-40B4-BE49-F238E27FC236}">
                <a16:creationId xmlns:a16="http://schemas.microsoft.com/office/drawing/2014/main" id="{D8385924-73CE-45B4-980A-5E4E91D3D354}"/>
              </a:ext>
            </a:extLst>
          </p:cNvPr>
          <p:cNvSpPr>
            <a:spLocks noGrp="1"/>
          </p:cNvSpPr>
          <p:nvPr>
            <p:ph idx="1"/>
          </p:nvPr>
        </p:nvSpPr>
        <p:spPr>
          <a:xfrm>
            <a:off x="1562100" y="1825625"/>
            <a:ext cx="9791700" cy="2611904"/>
          </a:xfrm>
          <a:solidFill>
            <a:schemeClr val="tx1"/>
          </a:solidFill>
        </p:spPr>
        <p:txBody>
          <a:bodyPr>
            <a:normAutofit/>
          </a:bodyPr>
          <a:lstStyle/>
          <a:p>
            <a:pPr marL="0" indent="0">
              <a:buNone/>
            </a:pPr>
            <a:r>
              <a:rPr lang="en-IN" sz="2400" dirty="0">
                <a:solidFill>
                  <a:schemeClr val="bg1"/>
                </a:solidFill>
              </a:rPr>
              <a:t>def </a:t>
            </a:r>
            <a:r>
              <a:rPr lang="en-IN" sz="2400" dirty="0" err="1">
                <a:solidFill>
                  <a:schemeClr val="bg1"/>
                </a:solidFill>
              </a:rPr>
              <a:t>delete_network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network_id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p>
          <a:p>
            <a:pPr marL="0" indent="0">
              <a:buNone/>
            </a:pPr>
            <a:r>
              <a:rPr lang="en-IN" sz="2400" dirty="0">
                <a:solidFill>
                  <a:schemeClr val="bg1"/>
                </a:solidFill>
              </a:rPr>
              <a:t>		del </a:t>
            </a:r>
            <a:r>
              <a:rPr lang="en-IN" sz="2400" dirty="0" err="1">
                <a:solidFill>
                  <a:schemeClr val="bg1"/>
                </a:solidFill>
              </a:rPr>
              <a:t>network_settings</a:t>
            </a:r>
            <a:r>
              <a:rPr lang="en-IN" sz="2400" dirty="0">
                <a:solidFill>
                  <a:schemeClr val="bg1"/>
                </a:solidFill>
              </a:rPr>
              <a:t>[</a:t>
            </a:r>
            <a:r>
              <a:rPr lang="en-IN" sz="2400" dirty="0" err="1">
                <a:solidFill>
                  <a:schemeClr val="bg1"/>
                </a:solidFill>
              </a:rPr>
              <a:t>network_id</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deleted.")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p>
        </p:txBody>
      </p:sp>
    </p:spTree>
    <p:extLst>
      <p:ext uri="{BB962C8B-B14F-4D97-AF65-F5344CB8AC3E}">
        <p14:creationId xmlns:p14="http://schemas.microsoft.com/office/powerpoint/2010/main" val="7912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7BD57-543D-4E47-B9E9-9C78E50B34A7}"/>
              </a:ext>
            </a:extLst>
          </p:cNvPr>
          <p:cNvSpPr>
            <a:spLocks noGrp="1"/>
          </p:cNvSpPr>
          <p:nvPr>
            <p:ph idx="1"/>
          </p:nvPr>
        </p:nvSpPr>
        <p:spPr>
          <a:xfrm>
            <a:off x="1373841" y="779929"/>
            <a:ext cx="9791700" cy="5719763"/>
          </a:xfrm>
        </p:spPr>
        <p:txBody>
          <a:bodyPr>
            <a:normAutofit/>
          </a:bodyPr>
          <a:lstStyle/>
          <a:p>
            <a:pPr marL="0" indent="0">
              <a:buNone/>
            </a:pPr>
            <a:r>
              <a:rPr lang="en-US" sz="4000" dirty="0"/>
              <a:t>                       </a:t>
            </a:r>
            <a:r>
              <a:rPr lang="en-US" sz="4000" u="sng" dirty="0"/>
              <a:t>Real-Life Example: </a:t>
            </a:r>
          </a:p>
          <a:p>
            <a:pPr marL="0" indent="0" algn="ctr">
              <a:buNone/>
            </a:pPr>
            <a:r>
              <a:rPr lang="en-US" sz="2400" dirty="0"/>
              <a:t>Virtual Network Configuration for IT Infrastructure Imagine an IT department within a medium to large organization that manages multiple virtual networks for various departments, such as finance, human resources, and development. The Virtual Network Configuration system helps the IT team efficiently configure, manage, and update virtual networks, ensuring that network resources are used optimally and securely. </a:t>
            </a:r>
          </a:p>
          <a:p>
            <a:pPr marL="0" indent="0" algn="ctr">
              <a:buNone/>
            </a:pPr>
            <a:endParaRPr lang="en-US" sz="2400" dirty="0"/>
          </a:p>
          <a:p>
            <a:pPr marL="0" indent="0" algn="ctr">
              <a:buNone/>
            </a:pPr>
            <a:endParaRPr lang="en-US" sz="2400" dirty="0"/>
          </a:p>
          <a:p>
            <a:pPr marL="0" indent="0" algn="ctr">
              <a:buNone/>
            </a:pPr>
            <a:r>
              <a:rPr lang="en-US" sz="2400" dirty="0"/>
              <a:t>1. CRUD: Network Settings The system provides capabilities to create, read, update, and delete network settings, allowing the IT team to maintain accurate and current configurations for each virtual network</a:t>
            </a:r>
            <a:r>
              <a:rPr lang="en-US" dirty="0"/>
              <a:t>..</a:t>
            </a:r>
            <a:endParaRPr lang="en-IN" dirty="0"/>
          </a:p>
        </p:txBody>
      </p:sp>
    </p:spTree>
    <p:extLst>
      <p:ext uri="{BB962C8B-B14F-4D97-AF65-F5344CB8AC3E}">
        <p14:creationId xmlns:p14="http://schemas.microsoft.com/office/powerpoint/2010/main" val="10437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41E58B-F52A-4D4B-9E23-B6EE2A46BAE9}"/>
              </a:ext>
            </a:extLst>
          </p:cNvPr>
          <p:cNvSpPr txBox="1"/>
          <p:nvPr/>
        </p:nvSpPr>
        <p:spPr>
          <a:xfrm>
            <a:off x="1039906" y="967856"/>
            <a:ext cx="10425953" cy="4770537"/>
          </a:xfrm>
          <a:prstGeom prst="rect">
            <a:avLst/>
          </a:prstGeom>
          <a:noFill/>
          <a:ln>
            <a:solidFill>
              <a:schemeClr val="bg2"/>
            </a:solidFill>
          </a:ln>
        </p:spPr>
        <p:txBody>
          <a:bodyPr wrap="square" rtlCol="0" anchor="ctr" anchorCtr="1">
            <a:spAutoFit/>
          </a:bodyPr>
          <a:lstStyle/>
          <a:p>
            <a:r>
              <a:rPr lang="en-US" sz="4000" b="1" u="sng" dirty="0"/>
              <a:t>Example:</a:t>
            </a:r>
            <a:r>
              <a:rPr lang="en-US" dirty="0"/>
              <a:t> </a:t>
            </a:r>
          </a:p>
          <a:p>
            <a:r>
              <a:rPr lang="en-US" dirty="0"/>
              <a:t>● </a:t>
            </a:r>
            <a:r>
              <a:rPr lang="en-US" sz="2400" dirty="0"/>
              <a:t>Create: When a new department is formed, the IT team creates network settings for the finance department, specifying the IP address range, subnet mask, and other relevant configurations.</a:t>
            </a:r>
          </a:p>
          <a:p>
            <a:r>
              <a:rPr lang="en-US" sz="2400" dirty="0"/>
              <a:t> ● Read: The IT staff can view existing network settings to ensure they align with the department's requirements. For instance, they check the settings for the Development Network to verify the allocated resources. </a:t>
            </a:r>
          </a:p>
          <a:p>
            <a:r>
              <a:rPr lang="en-US" sz="2400" dirty="0"/>
              <a:t>● Update: If the organization undergoes a merger, the IT team can update the network settings to accommodate new departments, changing the IP address range and adding VLAN configurations as necessary. </a:t>
            </a:r>
          </a:p>
          <a:p>
            <a:r>
              <a:rPr lang="en-US" sz="2400" dirty="0"/>
              <a:t>● Delete: When a project is completed, the corresponding virtual network settings are deleted from the system to avoid clutter and confusion</a:t>
            </a:r>
            <a:r>
              <a:rPr lang="en-US" dirty="0"/>
              <a:t>.</a:t>
            </a:r>
            <a:endParaRPr lang="en-IN" dirty="0"/>
          </a:p>
        </p:txBody>
      </p:sp>
      <p:sp>
        <p:nvSpPr>
          <p:cNvPr id="12" name="TextBox 11">
            <a:extLst>
              <a:ext uri="{FF2B5EF4-FFF2-40B4-BE49-F238E27FC236}">
                <a16:creationId xmlns:a16="http://schemas.microsoft.com/office/drawing/2014/main" id="{B61D0198-EFE5-4A25-AD3F-03AA0A1D3115}"/>
              </a:ext>
            </a:extLst>
          </p:cNvPr>
          <p:cNvSpPr txBox="1"/>
          <p:nvPr/>
        </p:nvSpPr>
        <p:spPr>
          <a:xfrm>
            <a:off x="6544235" y="16821381"/>
            <a:ext cx="184731" cy="369332"/>
          </a:xfrm>
          <a:prstGeom prst="rect">
            <a:avLst/>
          </a:prstGeom>
          <a:noFill/>
          <a:ln>
            <a:solidFill>
              <a:schemeClr val="bg2"/>
            </a:solidFill>
          </a:ln>
        </p:spPr>
        <p:txBody>
          <a:bodyPr wrap="none" rtlCol="0" anchor="ctr" anchorCtr="1">
            <a:spAutoFit/>
          </a:bodyPr>
          <a:lstStyle/>
          <a:p>
            <a:endParaRPr lang="en-IN" dirty="0"/>
          </a:p>
        </p:txBody>
      </p:sp>
    </p:spTree>
    <p:extLst>
      <p:ext uri="{BB962C8B-B14F-4D97-AF65-F5344CB8AC3E}">
        <p14:creationId xmlns:p14="http://schemas.microsoft.com/office/powerpoint/2010/main" val="32040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D661-56FD-4D0D-BBFF-66E1EC6B0625}"/>
              </a:ext>
            </a:extLst>
          </p:cNvPr>
          <p:cNvSpPr>
            <a:spLocks noGrp="1"/>
          </p:cNvSpPr>
          <p:nvPr>
            <p:ph type="title"/>
          </p:nvPr>
        </p:nvSpPr>
        <p:spPr>
          <a:xfrm>
            <a:off x="1918447" y="365125"/>
            <a:ext cx="9435353" cy="1325563"/>
          </a:xfrm>
        </p:spPr>
        <p:txBody>
          <a:bodyPr>
            <a:normAutofit fontScale="90000"/>
          </a:bodyPr>
          <a:lstStyle/>
          <a:p>
            <a:r>
              <a:rPr lang="en-US" b="1" i="1" u="sng" dirty="0"/>
              <a:t>Setup and configure Virtual Networks:</a:t>
            </a:r>
            <a:endParaRPr lang="en-IN" b="1" i="1" u="sng" dirty="0"/>
          </a:p>
        </p:txBody>
      </p:sp>
      <p:sp>
        <p:nvSpPr>
          <p:cNvPr id="4" name="Rectangle 3">
            <a:extLst>
              <a:ext uri="{FF2B5EF4-FFF2-40B4-BE49-F238E27FC236}">
                <a16:creationId xmlns:a16="http://schemas.microsoft.com/office/drawing/2014/main" id="{0B9E74DD-9333-443E-950C-922E4FFFC9A1}"/>
              </a:ext>
            </a:extLst>
          </p:cNvPr>
          <p:cNvSpPr/>
          <p:nvPr/>
        </p:nvSpPr>
        <p:spPr>
          <a:xfrm>
            <a:off x="1532965" y="1855695"/>
            <a:ext cx="9820835" cy="3065930"/>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D9E021F-0E87-4740-8A18-2BD5D11A4114}"/>
              </a:ext>
            </a:extLst>
          </p:cNvPr>
          <p:cNvSpPr>
            <a:spLocks noGrp="1"/>
          </p:cNvSpPr>
          <p:nvPr>
            <p:ph idx="1"/>
          </p:nvPr>
        </p:nvSpPr>
        <p:spPr/>
        <p:txBody>
          <a:bodyPr>
            <a:normAutofit/>
          </a:bodyPr>
          <a:lstStyle/>
          <a:p>
            <a:pPr marL="0" indent="0">
              <a:buNone/>
            </a:pPr>
            <a:r>
              <a:rPr lang="en-IN" sz="2400" dirty="0">
                <a:solidFill>
                  <a:schemeClr val="bg1"/>
                </a:solidFill>
              </a:rPr>
              <a:t>def </a:t>
            </a:r>
            <a:r>
              <a:rPr lang="en-IN" sz="2400" dirty="0" err="1">
                <a:solidFill>
                  <a:schemeClr val="bg1"/>
                </a:solidFill>
              </a:rPr>
              <a:t>setup_virtual_network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if </a:t>
            </a:r>
            <a:r>
              <a:rPr lang="en-IN" sz="2400" dirty="0" err="1">
                <a:solidFill>
                  <a:schemeClr val="bg1"/>
                </a:solidFill>
              </a:rPr>
              <a:t>network_id</a:t>
            </a:r>
            <a:r>
              <a:rPr lang="en-IN" sz="2400" dirty="0">
                <a:solidFill>
                  <a:schemeClr val="bg1"/>
                </a:solidFill>
              </a:rPr>
              <a:t> not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create_network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print(</a:t>
            </a:r>
            <a:r>
              <a:rPr lang="en-IN" sz="2400" dirty="0" err="1">
                <a:solidFill>
                  <a:schemeClr val="bg1"/>
                </a:solidFill>
              </a:rPr>
              <a:t>f"Virtual</a:t>
            </a:r>
            <a:r>
              <a:rPr lang="en-IN" sz="2400" dirty="0">
                <a:solidFill>
                  <a:schemeClr val="bg1"/>
                </a:solidFill>
              </a:rPr>
              <a:t> network '{name}' is set up with IP 			range {</a:t>
            </a:r>
            <a:r>
              <a:rPr lang="en-IN" sz="2400" dirty="0" err="1">
                <a:solidFill>
                  <a:schemeClr val="bg1"/>
                </a:solidFill>
              </a:rPr>
              <a:t>ip_range</a:t>
            </a:r>
            <a:r>
              <a:rPr lang="en-IN" sz="2400" dirty="0">
                <a:solidFill>
                  <a:schemeClr val="bg1"/>
                </a:solidFill>
              </a:rPr>
              <a:t>} and status {status}.")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already exists, 		consider updating it.")</a:t>
            </a:r>
          </a:p>
        </p:txBody>
      </p:sp>
    </p:spTree>
    <p:extLst>
      <p:ext uri="{BB962C8B-B14F-4D97-AF65-F5344CB8AC3E}">
        <p14:creationId xmlns:p14="http://schemas.microsoft.com/office/powerpoint/2010/main" val="27131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A8558-E0CA-4917-B0DF-94CC08599D25}"/>
              </a:ext>
            </a:extLst>
          </p:cNvPr>
          <p:cNvSpPr>
            <a:spLocks noGrp="1"/>
          </p:cNvSpPr>
          <p:nvPr>
            <p:ph idx="1"/>
          </p:nvPr>
        </p:nvSpPr>
        <p:spPr>
          <a:xfrm>
            <a:off x="1562100" y="1299882"/>
            <a:ext cx="9791700" cy="4877081"/>
          </a:xfrm>
        </p:spPr>
        <p:txBody>
          <a:bodyPr>
            <a:normAutofit/>
          </a:bodyPr>
          <a:lstStyle/>
          <a:p>
            <a:pPr marL="0" indent="0">
              <a:buNone/>
            </a:pPr>
            <a:r>
              <a:rPr lang="en-US" dirty="0"/>
              <a:t>2. </a:t>
            </a:r>
            <a:r>
              <a:rPr lang="en-US" dirty="0" err="1"/>
              <a:t>setup_virtual_networks</a:t>
            </a:r>
            <a:r>
              <a:rPr lang="en-US" dirty="0"/>
              <a:t>(</a:t>
            </a:r>
            <a:r>
              <a:rPr lang="en-US" dirty="0" err="1"/>
              <a:t>network_config</a:t>
            </a:r>
            <a:r>
              <a:rPr lang="en-US" dirty="0"/>
              <a:t>) This function sets up a new virtual network if does not exist, otherwise it suggests updating the existing network.</a:t>
            </a:r>
          </a:p>
          <a:p>
            <a:pPr marL="0" indent="0">
              <a:buNone/>
            </a:pPr>
            <a:r>
              <a:rPr lang="en-US" dirty="0"/>
              <a:t>Example:</a:t>
            </a:r>
          </a:p>
          <a:p>
            <a:pPr marL="0" indent="0">
              <a:buNone/>
            </a:pPr>
            <a:r>
              <a:rPr lang="en-US" dirty="0"/>
              <a:t> ● The IT department needs to set up a new virtual network for a project team working on a sensitive application. They use the system to input the network configuration details, such as security protocols, bandwidth limits, and access permissions.</a:t>
            </a:r>
          </a:p>
          <a:p>
            <a:pPr marL="0" indent="0">
              <a:buNone/>
            </a:pPr>
            <a:r>
              <a:rPr lang="en-US" dirty="0"/>
              <a:t> ● </a:t>
            </a:r>
            <a:r>
              <a:rPr lang="en-US" dirty="0" err="1"/>
              <a:t>setup_virtual_network</a:t>
            </a:r>
            <a:r>
              <a:rPr lang="en-US" dirty="0"/>
              <a:t>(4,’network_4’,’192.168.4.0/24’,’active’)</a:t>
            </a:r>
            <a:endParaRPr lang="en-IN" dirty="0"/>
          </a:p>
        </p:txBody>
      </p:sp>
    </p:spTree>
    <p:extLst>
      <p:ext uri="{BB962C8B-B14F-4D97-AF65-F5344CB8AC3E}">
        <p14:creationId xmlns:p14="http://schemas.microsoft.com/office/powerpoint/2010/main" val="3450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254D-A655-4132-AFAC-48E1ED32CC64}"/>
              </a:ext>
            </a:extLst>
          </p:cNvPr>
          <p:cNvSpPr>
            <a:spLocks noGrp="1"/>
          </p:cNvSpPr>
          <p:nvPr>
            <p:ph type="title"/>
          </p:nvPr>
        </p:nvSpPr>
        <p:spPr>
          <a:xfrm>
            <a:off x="4141694" y="365125"/>
            <a:ext cx="5065060" cy="925793"/>
          </a:xfrm>
        </p:spPr>
        <p:txBody>
          <a:bodyPr/>
          <a:lstStyle/>
          <a:p>
            <a:r>
              <a:rPr lang="en-US" b="1" i="1" u="sng" dirty="0">
                <a:solidFill>
                  <a:srgbClr val="002060"/>
                </a:solidFill>
                <a:effectLst>
                  <a:outerShdw blurRad="38100" dist="38100" dir="2700000" algn="tl">
                    <a:srgbClr val="000000">
                      <a:alpha val="43137"/>
                    </a:srgbClr>
                  </a:outerShdw>
                </a:effectLst>
              </a:rPr>
              <a:t>INTRODUCTION</a:t>
            </a:r>
            <a:r>
              <a:rPr lang="en-US" dirty="0">
                <a:solidFill>
                  <a:srgbClr val="002060"/>
                </a:solidFill>
                <a:effectLst>
                  <a:outerShdw blurRad="38100" dist="38100" dir="2700000" algn="tl">
                    <a:srgbClr val="000000">
                      <a:alpha val="43137"/>
                    </a:srgbClr>
                  </a:outerShdw>
                </a:effectLst>
              </a:rPr>
              <a:t>:</a:t>
            </a:r>
            <a:endParaRPr lang="en-IN"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2FB8BF-BDC9-4480-ACA0-DC0FCE83F222}"/>
              </a:ext>
            </a:extLst>
          </p:cNvPr>
          <p:cNvSpPr>
            <a:spLocks noGrp="1"/>
          </p:cNvSpPr>
          <p:nvPr>
            <p:ph idx="1"/>
          </p:nvPr>
        </p:nvSpPr>
        <p:spPr>
          <a:xfrm>
            <a:off x="1539127" y="1873623"/>
            <a:ext cx="9837645" cy="4312304"/>
          </a:xfrm>
        </p:spPr>
        <p:txBody>
          <a:bodyPr>
            <a:normAutofit/>
          </a:bodyPr>
          <a:lstStyle/>
          <a:p>
            <a:pPr marL="0" indent="0">
              <a:buNone/>
            </a:pPr>
            <a:r>
              <a:rPr lang="en-US" sz="3200" b="1" dirty="0"/>
              <a:t>Virtual network configuration</a:t>
            </a:r>
            <a:r>
              <a:rPr lang="en-US" sz="3200" dirty="0"/>
              <a:t> :</a:t>
            </a:r>
          </a:p>
          <a:p>
            <a:pPr marL="0" indent="0">
              <a:buNone/>
            </a:pPr>
            <a:r>
              <a:rPr lang="en-US" sz="3200" dirty="0"/>
              <a:t>It refers to the process of setting up and managing a virtual network within a cloud or virtualized environment. A virtual network (</a:t>
            </a:r>
            <a:r>
              <a:rPr lang="en-US" sz="3200" dirty="0" err="1"/>
              <a:t>VNet</a:t>
            </a:r>
            <a:r>
              <a:rPr lang="en-US" sz="3200" dirty="0"/>
              <a:t>) allows devices, services, and applications to communicate with each other over a simulated network rather than a physical one. Virtual networks are typically used in cloud computing platforms like Microsoft Azure, AWS, or VMware.</a:t>
            </a:r>
            <a:endParaRPr lang="en-IN" sz="3200" dirty="0"/>
          </a:p>
        </p:txBody>
      </p:sp>
    </p:spTree>
    <p:extLst>
      <p:ext uri="{BB962C8B-B14F-4D97-AF65-F5344CB8AC3E}">
        <p14:creationId xmlns:p14="http://schemas.microsoft.com/office/powerpoint/2010/main" val="269404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CA96-A123-40D2-8622-1D975E432968}"/>
              </a:ext>
            </a:extLst>
          </p:cNvPr>
          <p:cNvSpPr/>
          <p:nvPr/>
        </p:nvSpPr>
        <p:spPr>
          <a:xfrm>
            <a:off x="1221441" y="2293151"/>
            <a:ext cx="10354235" cy="2921187"/>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67EB528C-2CB3-4339-B101-91207929A5A9}"/>
              </a:ext>
            </a:extLst>
          </p:cNvPr>
          <p:cNvSpPr>
            <a:spLocks noGrp="1"/>
          </p:cNvSpPr>
          <p:nvPr>
            <p:ph idx="1"/>
          </p:nvPr>
        </p:nvSpPr>
        <p:spPr>
          <a:xfrm>
            <a:off x="1382806" y="2365422"/>
            <a:ext cx="9791700" cy="4351338"/>
          </a:xfrm>
        </p:spPr>
        <p:txBody>
          <a:bodyPr>
            <a:normAutofit/>
          </a:bodyPr>
          <a:lstStyle/>
          <a:p>
            <a:pPr marL="0" indent="0">
              <a:buNone/>
            </a:pPr>
            <a:r>
              <a:rPr lang="en-IN" sz="2400" dirty="0">
                <a:solidFill>
                  <a:schemeClr val="bg1"/>
                </a:solidFill>
              </a:rPr>
              <a:t>def </a:t>
            </a:r>
            <a:r>
              <a:rPr lang="en-IN" sz="2400" dirty="0" err="1">
                <a:solidFill>
                  <a:schemeClr val="bg1"/>
                </a:solidFill>
              </a:rPr>
              <a:t>update_network_settings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settings_id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].update(</a:t>
            </a:r>
            <a:r>
              <a:rPr lang="en-IN" sz="2400" dirty="0" err="1">
                <a:solidFill>
                  <a:schemeClr val="bg1"/>
                </a:solidFill>
              </a:rPr>
              <a:t>new_config</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settings_id</a:t>
            </a:r>
            <a:r>
              <a:rPr lang="en-IN" sz="2400" dirty="0">
                <a:solidFill>
                  <a:schemeClr val="bg1"/>
                </a:solidFill>
              </a:rPr>
              <a:t>} updated with new 			configuration: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settings_id</a:t>
            </a:r>
            <a:r>
              <a:rPr lang="en-IN" sz="2400" dirty="0">
                <a:solidFill>
                  <a:schemeClr val="bg1"/>
                </a:solidFill>
              </a:rPr>
              <a:t>} does not exist.")</a:t>
            </a:r>
          </a:p>
        </p:txBody>
      </p:sp>
      <p:sp>
        <p:nvSpPr>
          <p:cNvPr id="2" name="Title 1">
            <a:extLst>
              <a:ext uri="{FF2B5EF4-FFF2-40B4-BE49-F238E27FC236}">
                <a16:creationId xmlns:a16="http://schemas.microsoft.com/office/drawing/2014/main" id="{E7C900CE-7AD5-413B-B699-9E0948902515}"/>
              </a:ext>
            </a:extLst>
          </p:cNvPr>
          <p:cNvSpPr>
            <a:spLocks noGrp="1"/>
          </p:cNvSpPr>
          <p:nvPr>
            <p:ph type="title"/>
          </p:nvPr>
        </p:nvSpPr>
        <p:spPr>
          <a:xfrm>
            <a:off x="1382806" y="293407"/>
            <a:ext cx="9029700" cy="1325563"/>
          </a:xfrm>
        </p:spPr>
        <p:txBody>
          <a:bodyPr>
            <a:normAutofit/>
          </a:bodyPr>
          <a:lstStyle/>
          <a:p>
            <a:r>
              <a:rPr lang="en-US" sz="3200" b="1" i="1" u="sng" dirty="0"/>
              <a:t>Update Network Settings Based on </a:t>
            </a:r>
            <a:r>
              <a:rPr lang="en-US" sz="3200" b="1" i="1" u="sng" dirty="0" err="1"/>
              <a:t>settings_id</a:t>
            </a:r>
            <a:endParaRPr lang="en-IN" sz="3200" b="1" i="1" u="sng" dirty="0"/>
          </a:p>
        </p:txBody>
      </p:sp>
      <p:sp>
        <p:nvSpPr>
          <p:cNvPr id="5" name="TextBox 4">
            <a:extLst>
              <a:ext uri="{FF2B5EF4-FFF2-40B4-BE49-F238E27FC236}">
                <a16:creationId xmlns:a16="http://schemas.microsoft.com/office/drawing/2014/main" id="{267694C7-A381-4418-B66C-57D8D9A04CB0}"/>
              </a:ext>
            </a:extLst>
          </p:cNvPr>
          <p:cNvSpPr txBox="1"/>
          <p:nvPr/>
        </p:nvSpPr>
        <p:spPr>
          <a:xfrm flipH="1">
            <a:off x="1434353" y="1317444"/>
            <a:ext cx="9323294" cy="830997"/>
          </a:xfrm>
          <a:prstGeom prst="rect">
            <a:avLst/>
          </a:prstGeom>
          <a:noFill/>
          <a:ln>
            <a:solidFill>
              <a:schemeClr val="bg2"/>
            </a:solidFill>
          </a:ln>
        </p:spPr>
        <p:txBody>
          <a:bodyPr wrap="square" rtlCol="0" anchor="ctr" anchorCtr="1">
            <a:spAutoFit/>
          </a:bodyPr>
          <a:lstStyle/>
          <a:p>
            <a:r>
              <a:rPr lang="en-US" sz="2400" dirty="0"/>
              <a:t>Network configurations need to be updated dynamically based on certain network settings (like </a:t>
            </a:r>
            <a:r>
              <a:rPr lang="en-US" sz="2400" dirty="0" err="1"/>
              <a:t>settings_id</a:t>
            </a:r>
            <a:r>
              <a:rPr lang="en-US" sz="2400" dirty="0"/>
              <a:t>).</a:t>
            </a:r>
            <a:endParaRPr lang="en-IN" sz="2400" dirty="0"/>
          </a:p>
        </p:txBody>
      </p:sp>
    </p:spTree>
    <p:extLst>
      <p:ext uri="{BB962C8B-B14F-4D97-AF65-F5344CB8AC3E}">
        <p14:creationId xmlns:p14="http://schemas.microsoft.com/office/powerpoint/2010/main" val="8772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B076C-928E-403D-922F-75B15D8A31CC}"/>
              </a:ext>
            </a:extLst>
          </p:cNvPr>
          <p:cNvSpPr>
            <a:spLocks noGrp="1"/>
          </p:cNvSpPr>
          <p:nvPr>
            <p:ph idx="1"/>
          </p:nvPr>
        </p:nvSpPr>
        <p:spPr>
          <a:xfrm>
            <a:off x="1409700" y="824753"/>
            <a:ext cx="9791700" cy="4885765"/>
          </a:xfrm>
        </p:spPr>
        <p:txBody>
          <a:bodyPr/>
          <a:lstStyle/>
          <a:p>
            <a:pPr marL="0" indent="0">
              <a:buNone/>
            </a:pPr>
            <a:r>
              <a:rPr lang="en-US" dirty="0"/>
              <a:t>3. </a:t>
            </a:r>
            <a:r>
              <a:rPr lang="en-US" dirty="0" err="1"/>
              <a:t>update_network_settings</a:t>
            </a:r>
            <a:r>
              <a:rPr lang="en-US" dirty="0"/>
              <a:t>(</a:t>
            </a:r>
            <a:r>
              <a:rPr lang="en-US" dirty="0" err="1"/>
              <a:t>settings_id</a:t>
            </a:r>
            <a:r>
              <a:rPr lang="en-US" dirty="0"/>
              <a:t>)This function allows you to update network settings based on </a:t>
            </a:r>
            <a:r>
              <a:rPr lang="en-US" dirty="0" err="1"/>
              <a:t>settings_id</a:t>
            </a:r>
            <a:r>
              <a:rPr lang="en-US" dirty="0"/>
              <a:t>. You can pass a dictionary (</a:t>
            </a:r>
            <a:r>
              <a:rPr lang="en-US" dirty="0" err="1"/>
              <a:t>new_config</a:t>
            </a:r>
            <a:r>
              <a:rPr lang="en-US" dirty="0"/>
              <a:t>)containing the new configuration values and the function will apply these updates to the existing network.</a:t>
            </a:r>
          </a:p>
          <a:p>
            <a:pPr marL="0" indent="0">
              <a:buNone/>
            </a:pPr>
            <a:r>
              <a:rPr lang="en-US" dirty="0"/>
              <a:t>Example:</a:t>
            </a:r>
          </a:p>
          <a:p>
            <a:pPr marL="0" indent="0">
              <a:buNone/>
            </a:pPr>
            <a:r>
              <a:rPr lang="en-US" dirty="0"/>
              <a:t> ● The company decides to implement stricter security measures. The IT team identifies the network settings for the HR Network and updates them to include enhanced encryption protocols and stricter access controls.</a:t>
            </a:r>
          </a:p>
          <a:p>
            <a:pPr marL="0" indent="0">
              <a:buNone/>
            </a:pPr>
            <a:r>
              <a:rPr lang="en-US" dirty="0"/>
              <a:t> ● </a:t>
            </a:r>
            <a:r>
              <a:rPr lang="en-US" dirty="0" err="1"/>
              <a:t>new_settings</a:t>
            </a:r>
            <a:r>
              <a:rPr lang="en-US" dirty="0"/>
              <a:t>={‘ip_range’:’192.168.1.0/25’,’status’:’inactive’}</a:t>
            </a:r>
          </a:p>
          <a:p>
            <a:pPr marL="0" indent="0">
              <a:buNone/>
            </a:pPr>
            <a:r>
              <a:rPr lang="en-US" dirty="0"/>
              <a:t>   </a:t>
            </a:r>
            <a:r>
              <a:rPr lang="en-US" dirty="0" err="1"/>
              <a:t>update_network_settings</a:t>
            </a:r>
            <a:r>
              <a:rPr lang="en-US" dirty="0"/>
              <a:t>(1,new_settings)</a:t>
            </a:r>
            <a:endParaRPr lang="en-IN" dirty="0"/>
          </a:p>
        </p:txBody>
      </p:sp>
    </p:spTree>
    <p:extLst>
      <p:ext uri="{BB962C8B-B14F-4D97-AF65-F5344CB8AC3E}">
        <p14:creationId xmlns:p14="http://schemas.microsoft.com/office/powerpoint/2010/main" val="23603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E4D-FE77-46A8-9C6A-7CF6369AC079}"/>
              </a:ext>
            </a:extLst>
          </p:cNvPr>
          <p:cNvSpPr>
            <a:spLocks noGrp="1"/>
          </p:cNvSpPr>
          <p:nvPr>
            <p:ph type="title"/>
          </p:nvPr>
        </p:nvSpPr>
        <p:spPr>
          <a:xfrm>
            <a:off x="1562100" y="338231"/>
            <a:ext cx="9029700" cy="1325563"/>
          </a:xfrm>
        </p:spPr>
        <p:txBody>
          <a:bodyPr/>
          <a:lstStyle/>
          <a:p>
            <a:r>
              <a:rPr lang="en-IN" b="1" i="1" u="sng" dirty="0">
                <a:effectLst>
                  <a:outerShdw blurRad="38100" dist="38100" dir="2700000" algn="tl">
                    <a:srgbClr val="000000">
                      <a:alpha val="43137"/>
                    </a:srgbClr>
                  </a:outerShdw>
                </a:effectLst>
              </a:rPr>
              <a:t>FUTURE SCOPE:</a:t>
            </a:r>
          </a:p>
        </p:txBody>
      </p:sp>
      <p:sp>
        <p:nvSpPr>
          <p:cNvPr id="3" name="Content Placeholder 2">
            <a:extLst>
              <a:ext uri="{FF2B5EF4-FFF2-40B4-BE49-F238E27FC236}">
                <a16:creationId xmlns:a16="http://schemas.microsoft.com/office/drawing/2014/main" id="{9DB2099A-27EE-4505-AD0D-85657144738F}"/>
              </a:ext>
            </a:extLst>
          </p:cNvPr>
          <p:cNvSpPr>
            <a:spLocks noGrp="1"/>
          </p:cNvSpPr>
          <p:nvPr>
            <p:ph idx="1"/>
          </p:nvPr>
        </p:nvSpPr>
        <p:spPr/>
        <p:txBody>
          <a:bodyPr>
            <a:normAutofit fontScale="92500" lnSpcReduction="20000"/>
          </a:bodyPr>
          <a:lstStyle/>
          <a:p>
            <a:r>
              <a:rPr lang="en-IN" dirty="0"/>
              <a:t>1. AI-Driven Automation: Automate network setup, management, and self-healing using AI.</a:t>
            </a:r>
          </a:p>
          <a:p>
            <a:r>
              <a:rPr lang="en-IN" dirty="0"/>
              <a:t>2. Enhanced Security: Implement context-aware security, zero trust, and AI-driven threat detection.</a:t>
            </a:r>
          </a:p>
          <a:p>
            <a:r>
              <a:rPr lang="en-IN" dirty="0"/>
              <a:t>3. Advanced Monitoring: Real-time interactive maps, predictive analytics, and detailed traffic insights.</a:t>
            </a:r>
          </a:p>
          <a:p>
            <a:r>
              <a:rPr lang="en-IN" dirty="0"/>
              <a:t>4. User-Friendly Interfaces: Drag-and-drop design, pre-built templates, and virtual testing environments.</a:t>
            </a:r>
          </a:p>
          <a:p>
            <a:r>
              <a:rPr lang="en-IN" dirty="0"/>
              <a:t>5. Multi-Cloud Integration: Seamless networking across multiple cloud providers and edge computing support.</a:t>
            </a:r>
          </a:p>
          <a:p>
            <a:r>
              <a:rPr lang="en-IN" dirty="0"/>
              <a:t>6. Scalability: Use NFV, dynamic bandwidth, and latency optimization. and so on….</a:t>
            </a:r>
          </a:p>
          <a:p>
            <a:pPr marL="0" indent="0">
              <a:buNone/>
            </a:pPr>
            <a:endParaRPr lang="en-IN" dirty="0"/>
          </a:p>
          <a:p>
            <a:endParaRPr lang="en-IN" dirty="0"/>
          </a:p>
        </p:txBody>
      </p:sp>
    </p:spTree>
    <p:extLst>
      <p:ext uri="{BB962C8B-B14F-4D97-AF65-F5344CB8AC3E}">
        <p14:creationId xmlns:p14="http://schemas.microsoft.com/office/powerpoint/2010/main" val="7799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F446-D908-4644-99AF-1AFE10A78C3B}"/>
              </a:ext>
            </a:extLst>
          </p:cNvPr>
          <p:cNvSpPr>
            <a:spLocks noGrp="1"/>
          </p:cNvSpPr>
          <p:nvPr>
            <p:ph type="title"/>
          </p:nvPr>
        </p:nvSpPr>
        <p:spPr>
          <a:xfrm>
            <a:off x="2366682" y="365125"/>
            <a:ext cx="8987118" cy="1325563"/>
          </a:xfrm>
        </p:spPr>
        <p:txBody>
          <a:bodyPr/>
          <a:lstStyle/>
          <a:p>
            <a:r>
              <a:rPr lang="en-IN" b="1" i="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9009A0B-8575-4D87-A28B-FE479E6D9BFA}"/>
              </a:ext>
            </a:extLst>
          </p:cNvPr>
          <p:cNvSpPr>
            <a:spLocks noGrp="1"/>
          </p:cNvSpPr>
          <p:nvPr>
            <p:ph idx="1"/>
          </p:nvPr>
        </p:nvSpPr>
        <p:spPr/>
        <p:txBody>
          <a:bodyPr>
            <a:normAutofit fontScale="92500" lnSpcReduction="10000"/>
          </a:bodyPr>
          <a:lstStyle/>
          <a:p>
            <a:r>
              <a:rPr lang="en-US" dirty="0"/>
              <a:t>Providing an organized and structured way to manage network settings across various virtual networks, ensuring that configurations are current and accurate.</a:t>
            </a:r>
          </a:p>
          <a:p>
            <a:r>
              <a:rPr lang="en-US" dirty="0"/>
              <a:t>Enabling seamless setup of virtual networks tailored to specific departmental needs, allowing for flexibility and isolation of resources.</a:t>
            </a:r>
          </a:p>
          <a:p>
            <a:r>
              <a:rPr lang="en-US" dirty="0"/>
              <a:t>Facilitating quick and efficient updates to network settings in response to changing organizational requirements, maintaining security and compliance.</a:t>
            </a:r>
          </a:p>
          <a:p>
            <a:r>
              <a:rPr lang="en-US" dirty="0"/>
              <a:t>It ensures that the network infrastructure is robust, secure, and adaptable, ultimately supporting business operations and enhancing productivity across.</a:t>
            </a:r>
            <a:endParaRPr lang="en-IN" dirty="0"/>
          </a:p>
        </p:txBody>
      </p:sp>
    </p:spTree>
    <p:extLst>
      <p:ext uri="{BB962C8B-B14F-4D97-AF65-F5344CB8AC3E}">
        <p14:creationId xmlns:p14="http://schemas.microsoft.com/office/powerpoint/2010/main" val="1658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EBE4-6FC7-4FF4-AA94-414BBD1DF591}"/>
              </a:ext>
            </a:extLst>
          </p:cNvPr>
          <p:cNvSpPr>
            <a:spLocks noGrp="1"/>
          </p:cNvSpPr>
          <p:nvPr>
            <p:ph type="title"/>
          </p:nvPr>
        </p:nvSpPr>
        <p:spPr>
          <a:xfrm>
            <a:off x="1306830" y="892983"/>
            <a:ext cx="9029700" cy="1325563"/>
          </a:xfrm>
        </p:spPr>
        <p:txBody>
          <a:bodyPr/>
          <a:lstStyle/>
          <a:p>
            <a:r>
              <a:rPr lang="en-IN" b="1" i="1" u="sng"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1E852C27-67FF-4D6E-A3AC-056FE5283E40}"/>
              </a:ext>
            </a:extLst>
          </p:cNvPr>
          <p:cNvSpPr>
            <a:spLocks noGrp="1"/>
          </p:cNvSpPr>
          <p:nvPr>
            <p:ph idx="1"/>
          </p:nvPr>
        </p:nvSpPr>
        <p:spPr>
          <a:xfrm>
            <a:off x="1200150" y="2506662"/>
            <a:ext cx="9791700" cy="4351338"/>
          </a:xfrm>
        </p:spPr>
        <p:txBody>
          <a:bodyPr/>
          <a:lstStyle/>
          <a:p>
            <a:pPr marL="0" indent="0">
              <a:buNone/>
            </a:pPr>
            <a:r>
              <a:rPr lang="en-IN" dirty="0">
                <a:hlinkClick r:id="rId2"/>
              </a:rPr>
              <a:t>https://www.sdxcentral.com/security/definitions/data-security-in-the-cloud-best-practices/virtual-network-security-works/</a:t>
            </a:r>
            <a:endParaRPr lang="en-IN" dirty="0"/>
          </a:p>
          <a:p>
            <a:pPr marL="0" indent="0">
              <a:buNone/>
            </a:pPr>
            <a:r>
              <a:rPr lang="en-US" dirty="0">
                <a:hlinkClick r:id="rId3"/>
              </a:rPr>
              <a:t>https://docs.oracle.com/cd/E19504-01/802-5753/6i9g71m52/index.html</a:t>
            </a:r>
            <a:endParaRPr lang="en-US" dirty="0"/>
          </a:p>
          <a:p>
            <a:pPr marL="0" indent="0">
              <a:buNone/>
            </a:pPr>
            <a:r>
              <a:rPr lang="en-US" dirty="0">
                <a:hlinkClick r:id="rId4"/>
              </a:rPr>
              <a:t>https://docstore.mik.ua//manuals/hp-ux/en/T2767-90141/ch08s01.html</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374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BAD22F-D8A5-42CD-98DD-FBDB012D4CAF}"/>
              </a:ext>
            </a:extLst>
          </p:cNvPr>
          <p:cNvSpPr txBox="1"/>
          <p:nvPr/>
        </p:nvSpPr>
        <p:spPr>
          <a:xfrm>
            <a:off x="3460376" y="2828835"/>
            <a:ext cx="4954305" cy="1200329"/>
          </a:xfrm>
          <a:prstGeom prst="rect">
            <a:avLst/>
          </a:prstGeom>
          <a:noFill/>
          <a:ln>
            <a:solidFill>
              <a:schemeClr val="bg2"/>
            </a:solidFill>
          </a:ln>
        </p:spPr>
        <p:txBody>
          <a:bodyPr wrap="none" rtlCol="0" anchor="ctr" anchorCtr="1">
            <a:spAutoFit/>
          </a:bodyPr>
          <a:lstStyle/>
          <a:p>
            <a:r>
              <a:rPr lang="en-US" sz="7200" dirty="0"/>
              <a:t>THANK YOU!</a:t>
            </a:r>
            <a:endParaRPr lang="en-IN" sz="7200" dirty="0"/>
          </a:p>
        </p:txBody>
      </p:sp>
    </p:spTree>
    <p:extLst>
      <p:ext uri="{BB962C8B-B14F-4D97-AF65-F5344CB8AC3E}">
        <p14:creationId xmlns:p14="http://schemas.microsoft.com/office/powerpoint/2010/main" val="29499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BD9C1A-C8E8-44CF-BA14-57980D54AFA0}"/>
              </a:ext>
            </a:extLst>
          </p:cNvPr>
          <p:cNvSpPr>
            <a:spLocks noGrp="1"/>
          </p:cNvSpPr>
          <p:nvPr>
            <p:ph type="body" idx="1"/>
          </p:nvPr>
        </p:nvSpPr>
        <p:spPr>
          <a:xfrm>
            <a:off x="1562099" y="1031875"/>
            <a:ext cx="4754880" cy="641350"/>
          </a:xfrm>
        </p:spPr>
        <p:txBody>
          <a:bodyPr>
            <a:normAutofit/>
          </a:bodyPr>
          <a:lstStyle/>
          <a:p>
            <a:r>
              <a:rPr lang="en-US" sz="4000" b="1" i="1" u="sng" dirty="0">
                <a:solidFill>
                  <a:schemeClr val="accent1">
                    <a:lumMod val="50000"/>
                  </a:schemeClr>
                </a:solidFill>
              </a:rPr>
              <a:t>PURPOSE:</a:t>
            </a:r>
            <a:endParaRPr lang="en-IN" sz="4000" b="1" i="1" u="sng" dirty="0">
              <a:solidFill>
                <a:schemeClr val="accent1">
                  <a:lumMod val="50000"/>
                </a:schemeClr>
              </a:solidFill>
            </a:endParaRPr>
          </a:p>
        </p:txBody>
      </p:sp>
      <p:sp>
        <p:nvSpPr>
          <p:cNvPr id="6" name="Content Placeholder 5">
            <a:extLst>
              <a:ext uri="{FF2B5EF4-FFF2-40B4-BE49-F238E27FC236}">
                <a16:creationId xmlns:a16="http://schemas.microsoft.com/office/drawing/2014/main" id="{1C82731E-2101-4F96-8E5A-151133F9775D}"/>
              </a:ext>
            </a:extLst>
          </p:cNvPr>
          <p:cNvSpPr>
            <a:spLocks noGrp="1"/>
          </p:cNvSpPr>
          <p:nvPr>
            <p:ph sz="half" idx="2"/>
          </p:nvPr>
        </p:nvSpPr>
        <p:spPr>
          <a:xfrm>
            <a:off x="1562099" y="2193925"/>
            <a:ext cx="8433547" cy="3978275"/>
          </a:xfrm>
        </p:spPr>
        <p:txBody>
          <a:bodyPr>
            <a:normAutofit/>
          </a:bodyPr>
          <a:lstStyle/>
          <a:p>
            <a:pPr marL="0" indent="0">
              <a:buNone/>
            </a:pPr>
            <a:r>
              <a:rPr lang="en-US" sz="2800" dirty="0"/>
              <a:t>The main purpose of virtual network configuration is to enable seamless communication between virtual resources (like virtual machines, containers, databases) while providing flexibility, scalability, and security. Virtual networks allow organizations to logically separate and manage workloads, reducing the need for physical networking hardware.</a:t>
            </a:r>
            <a:endParaRPr lang="en-IN" sz="2800" dirty="0"/>
          </a:p>
        </p:txBody>
      </p:sp>
    </p:spTree>
    <p:extLst>
      <p:ext uri="{BB962C8B-B14F-4D97-AF65-F5344CB8AC3E}">
        <p14:creationId xmlns:p14="http://schemas.microsoft.com/office/powerpoint/2010/main" val="124151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F7C04-0E71-4740-9F23-26BB3FAB19FC}"/>
              </a:ext>
            </a:extLst>
          </p:cNvPr>
          <p:cNvSpPr>
            <a:spLocks noGrp="1"/>
          </p:cNvSpPr>
          <p:nvPr>
            <p:ph type="title"/>
          </p:nvPr>
        </p:nvSpPr>
        <p:spPr/>
        <p:txBody>
          <a:bodyPr/>
          <a:lstStyle/>
          <a:p>
            <a:r>
              <a:rPr lang="en-US" b="1" i="1" u="sng" dirty="0">
                <a:solidFill>
                  <a:schemeClr val="accent1">
                    <a:lumMod val="50000"/>
                  </a:schemeClr>
                </a:solidFill>
                <a:effectLst>
                  <a:outerShdw blurRad="38100" dist="38100" dir="2700000" algn="tl">
                    <a:srgbClr val="000000">
                      <a:alpha val="43137"/>
                    </a:srgbClr>
                  </a:outerShdw>
                </a:effectLst>
              </a:rPr>
              <a:t>GOAL:</a:t>
            </a:r>
            <a:endParaRPr lang="en-IN" b="1" i="1" u="sng" dirty="0">
              <a:solidFill>
                <a:schemeClr val="accent1">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470D7AE7-3F8A-4BC0-BF03-2981C590E464}"/>
              </a:ext>
            </a:extLst>
          </p:cNvPr>
          <p:cNvSpPr>
            <a:spLocks noGrp="1"/>
          </p:cNvSpPr>
          <p:nvPr>
            <p:ph idx="1"/>
          </p:nvPr>
        </p:nvSpPr>
        <p:spPr/>
        <p:txBody>
          <a:bodyPr>
            <a:normAutofit lnSpcReduction="10000"/>
          </a:bodyPr>
          <a:lstStyle/>
          <a:p>
            <a:r>
              <a:rPr lang="en-US" sz="2600" dirty="0"/>
              <a:t> </a:t>
            </a:r>
            <a:r>
              <a:rPr lang="en-US" sz="2600" b="1" u="sng" dirty="0"/>
              <a:t>Isolation</a:t>
            </a:r>
            <a:r>
              <a:rPr lang="en-US" sz="2600" dirty="0"/>
              <a:t>: Segregate environments (e.g., development, testing, production) or workloads for better management and security.</a:t>
            </a:r>
          </a:p>
          <a:p>
            <a:r>
              <a:rPr lang="en-US" sz="2600" dirty="0"/>
              <a:t> </a:t>
            </a:r>
            <a:r>
              <a:rPr lang="en-US" sz="2600" b="1" u="sng" dirty="0"/>
              <a:t>Connectivity</a:t>
            </a:r>
            <a:r>
              <a:rPr lang="en-US" sz="2600" dirty="0"/>
              <a:t>: Facilitate communication between virtual resources, other networks, and external environments (like on-premises systems or the internet)</a:t>
            </a:r>
          </a:p>
          <a:p>
            <a:r>
              <a:rPr lang="en-US" sz="2600" dirty="0"/>
              <a:t> </a:t>
            </a:r>
            <a:r>
              <a:rPr lang="en-US" sz="2600" b="1" u="sng" dirty="0"/>
              <a:t>Scalability</a:t>
            </a:r>
            <a:r>
              <a:rPr lang="en-US" sz="2600" dirty="0"/>
              <a:t>: Easily scale the network to accommodate growing infrastructure demands without physical limitations.</a:t>
            </a:r>
          </a:p>
          <a:p>
            <a:r>
              <a:rPr lang="en-US" sz="2600" dirty="0"/>
              <a:t> </a:t>
            </a:r>
            <a:r>
              <a:rPr lang="en-US" sz="2600" b="1" u="sng" dirty="0"/>
              <a:t>Security</a:t>
            </a:r>
            <a:r>
              <a:rPr lang="en-US" sz="2600" dirty="0"/>
              <a:t>: Implement firewall rules, access control, and encryption to protect network traffic and prevent unauthorized access.</a:t>
            </a:r>
          </a:p>
          <a:p>
            <a:r>
              <a:rPr lang="en-US" sz="2600" dirty="0"/>
              <a:t> </a:t>
            </a:r>
            <a:r>
              <a:rPr lang="en-US" sz="2600" b="1" u="sng" dirty="0"/>
              <a:t>Cost Efficiency</a:t>
            </a:r>
            <a:r>
              <a:rPr lang="en-US" sz="2600" dirty="0"/>
              <a:t>: Reduce the need for physical network devices, lowering infrastructure costs and simplifying network management</a:t>
            </a:r>
            <a:r>
              <a:rPr lang="en-US" dirty="0"/>
              <a:t>.</a:t>
            </a:r>
            <a:endParaRPr lang="en-IN" dirty="0"/>
          </a:p>
        </p:txBody>
      </p:sp>
    </p:spTree>
    <p:extLst>
      <p:ext uri="{BB962C8B-B14F-4D97-AF65-F5344CB8AC3E}">
        <p14:creationId xmlns:p14="http://schemas.microsoft.com/office/powerpoint/2010/main" val="246367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930-68F7-426E-852C-23F9A94FE78B}"/>
              </a:ext>
            </a:extLst>
          </p:cNvPr>
          <p:cNvSpPr>
            <a:spLocks noGrp="1"/>
          </p:cNvSpPr>
          <p:nvPr>
            <p:ph type="title"/>
          </p:nvPr>
        </p:nvSpPr>
        <p:spPr>
          <a:xfrm>
            <a:off x="1968874" y="472702"/>
            <a:ext cx="8816788" cy="1325563"/>
          </a:xfrm>
        </p:spPr>
        <p:txBody>
          <a:bodyPr>
            <a:normAutofit fontScale="90000"/>
          </a:bodyPr>
          <a:lstStyle/>
          <a:p>
            <a:r>
              <a:rPr lang="en-US" b="1" i="1" u="sng" dirty="0">
                <a:effectLst>
                  <a:outerShdw blurRad="38100" dist="38100" dir="2700000" algn="tl">
                    <a:srgbClr val="000000">
                      <a:alpha val="43137"/>
                    </a:srgbClr>
                  </a:outerShdw>
                </a:effectLst>
              </a:rPr>
              <a:t>PROBLEM STATEMENT:VIRTUAL NETWORK  CONFIGURATION</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001E7E-B0D5-4DA4-B6DE-DC0FF9FD3C22}"/>
              </a:ext>
            </a:extLst>
          </p:cNvPr>
          <p:cNvSpPr>
            <a:spLocks noGrp="1"/>
          </p:cNvSpPr>
          <p:nvPr>
            <p:ph idx="1"/>
          </p:nvPr>
        </p:nvSpPr>
        <p:spPr>
          <a:xfrm>
            <a:off x="1481418" y="2399366"/>
            <a:ext cx="9791700" cy="4351338"/>
          </a:xfrm>
        </p:spPr>
        <p:txBody>
          <a:bodyPr/>
          <a:lstStyle/>
          <a:p>
            <a:pPr>
              <a:buFont typeface="Wingdings" panose="05000000000000000000" pitchFamily="2" charset="2"/>
              <a:buChar char="q"/>
            </a:pPr>
            <a:r>
              <a:rPr lang="en-IN" dirty="0"/>
              <a:t> CRUD: Network settings.</a:t>
            </a:r>
          </a:p>
          <a:p>
            <a:pPr>
              <a:buFont typeface="Wingdings" panose="05000000000000000000" pitchFamily="2" charset="2"/>
              <a:buChar char="q"/>
            </a:pPr>
            <a:r>
              <a:rPr lang="en-IN" dirty="0"/>
              <a:t> Setup: Virtual networks (</a:t>
            </a:r>
            <a:r>
              <a:rPr lang="en-IN" dirty="0" err="1"/>
              <a:t>network_config</a:t>
            </a:r>
            <a:r>
              <a:rPr lang="en-IN" dirty="0"/>
              <a:t>).</a:t>
            </a:r>
          </a:p>
          <a:p>
            <a:pPr>
              <a:buFont typeface="Wingdings" panose="05000000000000000000" pitchFamily="2" charset="2"/>
              <a:buChar char="q"/>
            </a:pPr>
            <a:r>
              <a:rPr lang="en-IN" dirty="0"/>
              <a:t> Update: Network settings (</a:t>
            </a:r>
            <a:r>
              <a:rPr lang="en-IN" dirty="0" err="1"/>
              <a:t>settings_id</a:t>
            </a:r>
            <a:r>
              <a:rPr lang="en-IN" dirty="0"/>
              <a:t>), and updating network     settings as needed.</a:t>
            </a:r>
          </a:p>
        </p:txBody>
      </p:sp>
    </p:spTree>
    <p:extLst>
      <p:ext uri="{BB962C8B-B14F-4D97-AF65-F5344CB8AC3E}">
        <p14:creationId xmlns:p14="http://schemas.microsoft.com/office/powerpoint/2010/main" val="85162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0BF7-D149-44CB-9A27-169FF3C98C6F}"/>
              </a:ext>
            </a:extLst>
          </p:cNvPr>
          <p:cNvSpPr>
            <a:spLocks noGrp="1"/>
          </p:cNvSpPr>
          <p:nvPr>
            <p:ph type="title"/>
          </p:nvPr>
        </p:nvSpPr>
        <p:spPr>
          <a:xfrm>
            <a:off x="1562100" y="500062"/>
            <a:ext cx="9029700" cy="1325563"/>
          </a:xfrm>
        </p:spPr>
        <p:txBody>
          <a:bodyPr/>
          <a:lstStyle/>
          <a:p>
            <a:r>
              <a:rPr lang="en-IN" b="1" i="1" u="sng" dirty="0">
                <a:effectLst>
                  <a:outerShdw blurRad="38100" dist="38100" dir="2700000" algn="tl">
                    <a:srgbClr val="000000">
                      <a:alpha val="43137"/>
                    </a:srgbClr>
                  </a:outerShdw>
                </a:effectLst>
              </a:rPr>
              <a:t>TECHNOLOGY USED:</a:t>
            </a:r>
          </a:p>
        </p:txBody>
      </p:sp>
      <p:sp>
        <p:nvSpPr>
          <p:cNvPr id="3" name="Content Placeholder 2">
            <a:extLst>
              <a:ext uri="{FF2B5EF4-FFF2-40B4-BE49-F238E27FC236}">
                <a16:creationId xmlns:a16="http://schemas.microsoft.com/office/drawing/2014/main" id="{4CDADC42-3479-421B-AF49-9370774C6D03}"/>
              </a:ext>
            </a:extLst>
          </p:cNvPr>
          <p:cNvSpPr>
            <a:spLocks noGrp="1"/>
          </p:cNvSpPr>
          <p:nvPr>
            <p:ph idx="1"/>
          </p:nvPr>
        </p:nvSpPr>
        <p:spPr/>
        <p:txBody>
          <a:bodyPr/>
          <a:lstStyle/>
          <a:p>
            <a:r>
              <a:rPr lang="en-IN" dirty="0"/>
              <a:t>PYTHON(IDLE shell 3.12.4 version)</a:t>
            </a:r>
          </a:p>
          <a:p>
            <a:r>
              <a:rPr lang="en-IN" dirty="0"/>
              <a:t>PYTHON Dictionary</a:t>
            </a:r>
          </a:p>
          <a:p>
            <a:r>
              <a:rPr lang="en-IN" dirty="0"/>
              <a:t>PYTHON FUNCTIONS</a:t>
            </a:r>
          </a:p>
        </p:txBody>
      </p:sp>
    </p:spTree>
    <p:extLst>
      <p:ext uri="{BB962C8B-B14F-4D97-AF65-F5344CB8AC3E}">
        <p14:creationId xmlns:p14="http://schemas.microsoft.com/office/powerpoint/2010/main" val="352721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193C3-A45C-4D65-A97F-B78FEDE05EF0}"/>
              </a:ext>
            </a:extLst>
          </p:cNvPr>
          <p:cNvSpPr>
            <a:spLocks noGrp="1"/>
          </p:cNvSpPr>
          <p:nvPr>
            <p:ph type="title"/>
          </p:nvPr>
        </p:nvSpPr>
        <p:spPr>
          <a:xfrm>
            <a:off x="1875864" y="427878"/>
            <a:ext cx="9029700" cy="1325563"/>
          </a:xfrm>
        </p:spPr>
        <p:txBody>
          <a:bodyPr/>
          <a:lstStyle/>
          <a:p>
            <a:r>
              <a:rPr lang="en-US" b="1" i="1" u="sng" dirty="0">
                <a:solidFill>
                  <a:schemeClr val="accent1">
                    <a:lumMod val="50000"/>
                  </a:schemeClr>
                </a:solidFill>
              </a:rPr>
              <a:t>SYSTEM DESIGN</a:t>
            </a:r>
            <a:r>
              <a:rPr lang="en-US" dirty="0"/>
              <a:t>:</a:t>
            </a:r>
            <a:endParaRPr lang="en-IN" dirty="0"/>
          </a:p>
        </p:txBody>
      </p:sp>
      <p:sp>
        <p:nvSpPr>
          <p:cNvPr id="5" name="Content Placeholder 4">
            <a:extLst>
              <a:ext uri="{FF2B5EF4-FFF2-40B4-BE49-F238E27FC236}">
                <a16:creationId xmlns:a16="http://schemas.microsoft.com/office/drawing/2014/main" id="{BD5803C2-6F58-4138-BF2E-0DABDFE1A4A1}"/>
              </a:ext>
            </a:extLst>
          </p:cNvPr>
          <p:cNvSpPr>
            <a:spLocks noGrp="1"/>
          </p:cNvSpPr>
          <p:nvPr>
            <p:ph idx="1"/>
          </p:nvPr>
        </p:nvSpPr>
        <p:spPr/>
        <p:txBody>
          <a:bodyPr/>
          <a:lstStyle/>
          <a:p>
            <a:r>
              <a:rPr lang="en-IN" dirty="0"/>
              <a:t> </a:t>
            </a:r>
            <a:r>
              <a:rPr lang="en-IN" dirty="0" err="1"/>
              <a:t>NetworkSetting</a:t>
            </a:r>
            <a:r>
              <a:rPr lang="en-IN" dirty="0"/>
              <a:t>: A class representing individual network settings.</a:t>
            </a:r>
          </a:p>
          <a:p>
            <a:r>
              <a:rPr lang="en-IN" dirty="0"/>
              <a:t> </a:t>
            </a:r>
            <a:r>
              <a:rPr lang="en-IN" dirty="0" err="1"/>
              <a:t>NetworkManager</a:t>
            </a:r>
            <a:r>
              <a:rPr lang="en-IN" dirty="0"/>
              <a:t>: Manages all network settings and encompasses the CRUD operations.</a:t>
            </a:r>
          </a:p>
          <a:p>
            <a:r>
              <a:rPr lang="en-IN" dirty="0"/>
              <a:t> </a:t>
            </a:r>
            <a:r>
              <a:rPr lang="en-IN" dirty="0" err="1"/>
              <a:t>VirtualNetwork</a:t>
            </a:r>
            <a:r>
              <a:rPr lang="en-IN" dirty="0"/>
              <a:t>: Handles setting up and managing virtual networks.</a:t>
            </a:r>
          </a:p>
        </p:txBody>
      </p:sp>
    </p:spTree>
    <p:extLst>
      <p:ext uri="{BB962C8B-B14F-4D97-AF65-F5344CB8AC3E}">
        <p14:creationId xmlns:p14="http://schemas.microsoft.com/office/powerpoint/2010/main" val="36199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D0-603D-4975-BCFE-DF21DEE77E07}"/>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ALGORITHM:</a:t>
            </a:r>
          </a:p>
        </p:txBody>
      </p:sp>
      <p:sp>
        <p:nvSpPr>
          <p:cNvPr id="3" name="Content Placeholder 2">
            <a:extLst>
              <a:ext uri="{FF2B5EF4-FFF2-40B4-BE49-F238E27FC236}">
                <a16:creationId xmlns:a16="http://schemas.microsoft.com/office/drawing/2014/main" id="{72BB47A6-0C61-419E-B4E7-5B83925A9CC2}"/>
              </a:ext>
            </a:extLst>
          </p:cNvPr>
          <p:cNvSpPr>
            <a:spLocks noGrp="1"/>
          </p:cNvSpPr>
          <p:nvPr>
            <p:ph idx="1"/>
          </p:nvPr>
        </p:nvSpPr>
        <p:spPr/>
        <p:txBody>
          <a:bodyPr>
            <a:normAutofit/>
          </a:bodyPr>
          <a:lstStyle/>
          <a:p>
            <a:pPr marL="0" indent="0">
              <a:buNone/>
            </a:pPr>
            <a:r>
              <a:rPr lang="en-US" sz="2400" dirty="0"/>
              <a:t>1.Start</a:t>
            </a:r>
          </a:p>
          <a:p>
            <a:pPr marL="0" indent="0">
              <a:buNone/>
            </a:pPr>
            <a:r>
              <a:rPr lang="en-US" sz="2400" dirty="0"/>
              <a:t>2.Initialize network settings (example: a dictionary to hold networks).</a:t>
            </a:r>
          </a:p>
          <a:p>
            <a:pPr marL="0" indent="0">
              <a:buNone/>
            </a:pPr>
            <a:r>
              <a:rPr lang="en-US" sz="2400" b="1" i="1" u="sng" dirty="0"/>
              <a:t>Create Network:</a:t>
            </a:r>
          </a:p>
          <a:p>
            <a:pPr marL="0" indent="0">
              <a:buNone/>
            </a:pPr>
            <a:r>
              <a:rPr lang="en-US" sz="2400" dirty="0"/>
              <a:t>	1.If </a:t>
            </a:r>
            <a:r>
              <a:rPr lang="en-US" sz="2400" dirty="0" err="1"/>
              <a:t>create_network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print "Network with ID already exists.“</a:t>
            </a:r>
          </a:p>
          <a:p>
            <a:pPr marL="0" indent="0">
              <a:buNone/>
            </a:pPr>
            <a:r>
              <a:rPr lang="en-US" sz="2400" dirty="0"/>
              <a:t>			~Otherwise, add the new network to </a:t>
            </a:r>
            <a:r>
              <a:rPr lang="en-US" sz="2400" dirty="0" err="1"/>
              <a:t>network_settings</a:t>
            </a:r>
            <a:r>
              <a:rPr lang="en-US" sz="2400" dirty="0"/>
              <a:t> and print confirmation. </a:t>
            </a:r>
            <a:endParaRPr lang="en-IN" sz="2400" dirty="0"/>
          </a:p>
        </p:txBody>
      </p:sp>
    </p:spTree>
    <p:extLst>
      <p:ext uri="{BB962C8B-B14F-4D97-AF65-F5344CB8AC3E}">
        <p14:creationId xmlns:p14="http://schemas.microsoft.com/office/powerpoint/2010/main" val="249999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CF711-3E3C-4931-8BA8-687498C00674}"/>
              </a:ext>
            </a:extLst>
          </p:cNvPr>
          <p:cNvSpPr>
            <a:spLocks noGrp="1"/>
          </p:cNvSpPr>
          <p:nvPr>
            <p:ph idx="1"/>
          </p:nvPr>
        </p:nvSpPr>
        <p:spPr>
          <a:xfrm>
            <a:off x="1562100" y="770965"/>
            <a:ext cx="9791700" cy="5405998"/>
          </a:xfrm>
        </p:spPr>
        <p:txBody>
          <a:bodyPr>
            <a:normAutofit/>
          </a:bodyPr>
          <a:lstStyle/>
          <a:p>
            <a:pPr marL="0" indent="0">
              <a:buNone/>
            </a:pPr>
            <a:r>
              <a:rPr lang="en-US" sz="2400" b="1" i="1" u="sng" dirty="0"/>
              <a:t>Read Network:</a:t>
            </a:r>
          </a:p>
          <a:p>
            <a:pPr marL="0" indent="0">
              <a:buNone/>
            </a:pPr>
            <a:r>
              <a:rPr lang="en-US" sz="2400" dirty="0"/>
              <a:t>1.If </a:t>
            </a:r>
            <a:r>
              <a:rPr lang="en-US" sz="2400" dirty="0" err="1"/>
              <a:t>read_network</a:t>
            </a:r>
            <a:r>
              <a:rPr lang="en-US" sz="2400" dirty="0"/>
              <a:t>(</a:t>
            </a:r>
            <a:r>
              <a:rPr lang="en-US" sz="2400" dirty="0" err="1"/>
              <a:t>network_id</a:t>
            </a:r>
            <a:r>
              <a:rPr lang="en-US" sz="2400" dirty="0"/>
              <a:t>) is called:</a:t>
            </a:r>
          </a:p>
          <a:p>
            <a:pPr marL="0" indent="0">
              <a:buNone/>
            </a:pPr>
            <a:r>
              <a:rPr lang="en-US" sz="2400" dirty="0"/>
              <a:t>	-Retrieve and print the network information for </a:t>
            </a:r>
            <a:r>
              <a:rPr lang="en-US" sz="2400" dirty="0" err="1"/>
              <a:t>network_id</a:t>
            </a:r>
            <a:r>
              <a:rPr lang="en-US" sz="2400" dirty="0"/>
              <a:t>.</a:t>
            </a:r>
          </a:p>
          <a:p>
            <a:pPr marL="0" indent="0">
              <a:buNone/>
            </a:pPr>
            <a:r>
              <a:rPr lang="en-US" sz="2400" dirty="0"/>
              <a:t>		~If </a:t>
            </a:r>
            <a:r>
              <a:rPr lang="en-US" sz="2400" dirty="0" err="1"/>
              <a:t>network_id</a:t>
            </a:r>
            <a:r>
              <a:rPr lang="en-US" sz="2400" dirty="0"/>
              <a:t> doesn't exist, print "Network with ID does not exist.“</a:t>
            </a:r>
          </a:p>
          <a:p>
            <a:pPr marL="0" indent="0">
              <a:buNone/>
            </a:pPr>
            <a:r>
              <a:rPr lang="en-US" sz="2400" b="1" i="1" u="sng" dirty="0"/>
              <a:t>Update Network:</a:t>
            </a:r>
          </a:p>
          <a:p>
            <a:pPr marL="0" indent="0">
              <a:buNone/>
            </a:pPr>
            <a:r>
              <a:rPr lang="en-US" sz="2400" dirty="0"/>
              <a:t>1.If </a:t>
            </a:r>
            <a:r>
              <a:rPr lang="en-US" sz="2400" dirty="0" err="1"/>
              <a:t>update_network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update the network fields (name, IP range, status) as   provided, and print confirmation.</a:t>
            </a:r>
          </a:p>
          <a:p>
            <a:pPr marL="0" indent="0">
              <a:buNone/>
            </a:pPr>
            <a:r>
              <a:rPr lang="en-US" sz="2400" dirty="0"/>
              <a:t>		~If not, print "Network with ID does not exist."</a:t>
            </a:r>
            <a:endParaRPr lang="en-IN" sz="2400" dirty="0"/>
          </a:p>
        </p:txBody>
      </p:sp>
    </p:spTree>
    <p:extLst>
      <p:ext uri="{BB962C8B-B14F-4D97-AF65-F5344CB8AC3E}">
        <p14:creationId xmlns:p14="http://schemas.microsoft.com/office/powerpoint/2010/main" val="18936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700</TotalTime>
  <Words>1276</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Wingdings</vt:lpstr>
      <vt:lpstr>Cloud skipper design template</vt:lpstr>
      <vt:lpstr>VIRTUAL NETWORK CONFIGURATION</vt:lpstr>
      <vt:lpstr>INTRODUCTION:</vt:lpstr>
      <vt:lpstr>PowerPoint Presentation</vt:lpstr>
      <vt:lpstr>GOAL:</vt:lpstr>
      <vt:lpstr>PROBLEM STATEMENT:VIRTUAL NETWORK  CONFIGURATION</vt:lpstr>
      <vt:lpstr>TECHNOLOGY USED:</vt:lpstr>
      <vt:lpstr>SYSTEM DESIGN:</vt:lpstr>
      <vt:lpstr>ALGORITHM:</vt:lpstr>
      <vt:lpstr>PowerPoint Presentation</vt:lpstr>
      <vt:lpstr>PowerPoint Presentation</vt:lpstr>
      <vt:lpstr>NETWORK SETTING:  </vt:lpstr>
      <vt:lpstr>CRUD OPERATIONS:</vt:lpstr>
      <vt:lpstr>2.Read network configuration:</vt:lpstr>
      <vt:lpstr>3.Update network configuration:</vt:lpstr>
      <vt:lpstr>4.Delete Network Configuration :</vt:lpstr>
      <vt:lpstr>PowerPoint Presentation</vt:lpstr>
      <vt:lpstr>PowerPoint Presentation</vt:lpstr>
      <vt:lpstr>Setup and configure Virtual Networks:</vt:lpstr>
      <vt:lpstr>PowerPoint Presentation</vt:lpstr>
      <vt:lpstr>Update Network Settings Based on settings_id</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CONFIGURATION</dc:title>
  <dc:creator>Admin</dc:creator>
  <cp:lastModifiedBy> </cp:lastModifiedBy>
  <cp:revision>50</cp:revision>
  <dcterms:created xsi:type="dcterms:W3CDTF">2024-09-26T04:49:22Z</dcterms:created>
  <dcterms:modified xsi:type="dcterms:W3CDTF">2024-09-28T05:16:23Z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