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" pitchFamily="2" charset="77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Sarabun" pitchFamily="2" charset="-34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2"/>
  </p:normalViewPr>
  <p:slideViewPr>
    <p:cSldViewPr snapToGrid="0">
      <p:cViewPr varScale="1">
        <p:scale>
          <a:sx n="181" d="100"/>
          <a:sy n="181" d="100"/>
        </p:scale>
        <p:origin x="1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c4b115e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c4b115e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8b8aa20f1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8b8aa20f1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b8aa20f1_0_1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8b8aa20f1_0_1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b8aa20f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b8aa20f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b8aa20f1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8b8aa20f1_0_1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8b8aa20f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8b8aa20f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8b8aa20f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8b8aa20f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b8aa20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8b8aa20f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8b8aa20f1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8b8aa20f1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8b8aa20f1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8b8aa20f1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8b8aa20f1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8b8aa20f1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88b8aa20f1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88b8aa20f1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c6721d05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c6721d05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Assumption: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reality, the relationship between age and income may not be strictly linear. For example, income might increase steadily with age up to a certain point, and then plateau or even decrease in retirement.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Independence of Observations: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 this case, independence may not hold if the data includes multiple observations from the same individual over time. For instance, a person's income at age 30 may be correlated with their income at age 40.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Homoscedasticity (Equal Variance):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The variability in income may not be consistent across different age groups. For example, younger individuals may have more variation in income due to career changes or job-hopping.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Normality of Residuals: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Income data can often be right-skewed, meaning there may be a higher concentration of lower income individuals and a long tail of higher income earners. This violates the normality assumption.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Multicollinearity: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-GB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Failure: Age may be correlated with other variables, such as education level or years of experience, which could lead to multicollinearity issues.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8b8aa20f1_0_1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8b8aa20f1_0_1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8b8aa20f1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8b8aa20f1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c4b115eab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c4b115eab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8b8aa20f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8b8aa20f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b8aa20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8b8aa20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b8aa20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b8aa20f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b8aa20f1_0_1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8b8aa20f1_0_1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58575" y="2362675"/>
            <a:ext cx="41196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5" b="1" dirty="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Linear Regression: A practical perspective</a:t>
            </a:r>
            <a:endParaRPr sz="3025" b="1" dirty="0">
              <a:highlight>
                <a:schemeClr val="l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51911" b="18133"/>
          <a:stretch/>
        </p:blipFill>
        <p:spPr>
          <a:xfrm>
            <a:off x="4980578" y="851350"/>
            <a:ext cx="3641824" cy="34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75" y="154275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01900" y="3624425"/>
            <a:ext cx="15930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By: 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Shagun Kala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5" b="1">
                <a:solidFill>
                  <a:schemeClr val="accent1"/>
                </a:solidFill>
                <a:highlight>
                  <a:schemeClr val="lt1"/>
                </a:highlight>
              </a:rPr>
              <a:t>Krit Poshakrishna</a:t>
            </a:r>
            <a:endParaRPr sz="1225" b="1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 l="797" t="929" r="758" b="1213"/>
          <a:stretch/>
        </p:blipFill>
        <p:spPr>
          <a:xfrm>
            <a:off x="446600" y="1368875"/>
            <a:ext cx="4441127" cy="27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 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5292100" y="2007625"/>
            <a:ext cx="3226200" cy="13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Rise in Ice Cream sales causes rise in shark attacks!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So, stop eating ice-creams.</a:t>
            </a:r>
            <a:endParaRPr sz="17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3"/>
          <p:cNvCxnSpPr/>
          <p:nvPr/>
        </p:nvCxnSpPr>
        <p:spPr>
          <a:xfrm>
            <a:off x="5532625" y="1514050"/>
            <a:ext cx="2554200" cy="2249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 flipH="1">
            <a:off x="5497175" y="1514050"/>
            <a:ext cx="2617800" cy="2327700"/>
          </a:xfrm>
          <a:prstGeom prst="straightConnector1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l="1327" t="927" r="1025" b="1406"/>
          <a:stretch/>
        </p:blipFill>
        <p:spPr>
          <a:xfrm>
            <a:off x="470850" y="1368875"/>
            <a:ext cx="4405301" cy="27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80" name="Google Shape;180;p23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VS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4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9" name="Google Shape;189;p24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5">
            <a:alphaModFix/>
          </a:blip>
          <a:srcRect l="1079" t="928" r="775" b="1358"/>
          <a:stretch/>
        </p:blipFill>
        <p:spPr>
          <a:xfrm>
            <a:off x="459500" y="1368875"/>
            <a:ext cx="4427450" cy="27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194" name="Google Shape;194;p24"/>
          <p:cNvSpPr txBox="1"/>
          <p:nvPr/>
        </p:nvSpPr>
        <p:spPr>
          <a:xfrm>
            <a:off x="126450" y="48510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/>
        </p:nvSpPr>
        <p:spPr>
          <a:xfrm>
            <a:off x="250725" y="222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Correlation does not imply causation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13" y="2409150"/>
            <a:ext cx="1763325" cy="17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3800" y="2783925"/>
            <a:ext cx="1156826" cy="1156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25"/>
          <p:cNvCxnSpPr/>
          <p:nvPr/>
        </p:nvCxnSpPr>
        <p:spPr>
          <a:xfrm rot="10800000" flipH="1">
            <a:off x="6697238" y="3268600"/>
            <a:ext cx="846300" cy="1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03" name="Google Shape;2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75" y="778825"/>
            <a:ext cx="1322448" cy="1322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flipH="1">
            <a:off x="6248775" y="1959775"/>
            <a:ext cx="410400" cy="66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7515350" y="1983775"/>
            <a:ext cx="420600" cy="6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25"/>
          <p:cNvSpPr txBox="1"/>
          <p:nvPr/>
        </p:nvSpPr>
        <p:spPr>
          <a:xfrm>
            <a:off x="6528650" y="326860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Correlation</a:t>
            </a:r>
            <a:endParaRPr b="1"/>
          </a:p>
        </p:txBody>
      </p:sp>
      <p:sp>
        <p:nvSpPr>
          <p:cNvPr id="207" name="Google Shape;207;p25"/>
          <p:cNvSpPr txBox="1"/>
          <p:nvPr/>
        </p:nvSpPr>
        <p:spPr>
          <a:xfrm>
            <a:off x="54217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sp>
        <p:nvSpPr>
          <p:cNvPr id="208" name="Google Shape;208;p25"/>
          <p:cNvSpPr txBox="1"/>
          <p:nvPr/>
        </p:nvSpPr>
        <p:spPr>
          <a:xfrm>
            <a:off x="7740000" y="2008950"/>
            <a:ext cx="132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Causation</a:t>
            </a:r>
            <a:endParaRPr b="1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6">
            <a:alphaModFix/>
          </a:blip>
          <a:srcRect l="863" t="1620" r="991" b="1358"/>
          <a:stretch/>
        </p:blipFill>
        <p:spPr>
          <a:xfrm>
            <a:off x="449925" y="1388450"/>
            <a:ext cx="4427450" cy="27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958975" y="983975"/>
            <a:ext cx="3226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Ice Cream sales vs Shark attacks</a:t>
            </a:r>
            <a:endParaRPr sz="13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708750" y="4276050"/>
            <a:ext cx="796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</a:rPr>
              <a:t>While correlation measures the strength and direction of a linear relationship between two variables, causation determines whether changes in one variable are responsible for changes in another.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9/15</a:t>
            </a:r>
            <a:endParaRPr sz="900" b="1"/>
          </a:p>
        </p:txBody>
      </p:sp>
      <p:sp>
        <p:nvSpPr>
          <p:cNvPr id="214" name="Google Shape;214;p25"/>
          <p:cNvSpPr txBox="1"/>
          <p:nvPr/>
        </p:nvSpPr>
        <p:spPr>
          <a:xfrm>
            <a:off x="130975" y="4866600"/>
            <a:ext cx="6431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Reference: https://www.varsitytutors.com/common_core_high_school__statistics_and_probability-help/correlation-vs-causation-ccss-math-content-hss-id-c-9</a:t>
            </a:r>
            <a:endParaRPr sz="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925" y="1778100"/>
            <a:ext cx="4836149" cy="2736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1883550" y="268850"/>
            <a:ext cx="5376900" cy="12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Who cares? 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Linear Regression is boring and weak.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25">
                <a:solidFill>
                  <a:srgbClr val="22A177"/>
                </a:solidFill>
                <a:highlight>
                  <a:schemeClr val="lt1"/>
                </a:highlight>
              </a:rPr>
              <a:t>Its 2023! Neural Network rules!!!</a:t>
            </a:r>
            <a:endParaRPr sz="1625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10/15</a:t>
            </a:r>
            <a:endParaRPr sz="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897150" y="2171550"/>
            <a:ext cx="5349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Get ready to have your mind blown!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11/15</a:t>
            </a:r>
            <a:endParaRPr sz="9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/>
        </p:nvSpPr>
        <p:spPr>
          <a:xfrm>
            <a:off x="226375" y="212250"/>
            <a:ext cx="65163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 t="81872"/>
          <a:stretch/>
        </p:blipFill>
        <p:spPr>
          <a:xfrm>
            <a:off x="1678000" y="3951176"/>
            <a:ext cx="5788001" cy="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38" name="Google Shape;238;p28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l="4708" t="7192" r="3867" b="22429"/>
          <a:stretch/>
        </p:blipFill>
        <p:spPr>
          <a:xfrm>
            <a:off x="1950350" y="1126375"/>
            <a:ext cx="5291674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/>
        </p:nvSpPr>
        <p:spPr>
          <a:xfrm>
            <a:off x="226375" y="212250"/>
            <a:ext cx="80076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l="7756" t="32856" r="9103" b="4736"/>
          <a:stretch/>
        </p:blipFill>
        <p:spPr>
          <a:xfrm>
            <a:off x="1829400" y="1043225"/>
            <a:ext cx="5397500" cy="3159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48" name="Google Shape;248;p29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/>
        </p:nvSpPr>
        <p:spPr>
          <a:xfrm>
            <a:off x="226375" y="212250"/>
            <a:ext cx="73737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Linear Regression impact in state-of-the-art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54" name="Google Shape;254;p30"/>
          <p:cNvPicPr preferRelativeResize="0"/>
          <p:nvPr/>
        </p:nvPicPr>
        <p:blipFill rotWithShape="1">
          <a:blip r:embed="rId3">
            <a:alphaModFix/>
          </a:blip>
          <a:srcRect l="11355" t="33012" r="11762" b="2371"/>
          <a:stretch/>
        </p:blipFill>
        <p:spPr>
          <a:xfrm>
            <a:off x="1996408" y="1091425"/>
            <a:ext cx="5139791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126450" y="4851000"/>
            <a:ext cx="5883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https://joshuagoings.com/2020/05/05/neural-network/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374100" y="2221750"/>
            <a:ext cx="23958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Curious Minds?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263" name="Google Shape;2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15/15</a:t>
            </a:r>
            <a:endParaRPr sz="9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335550" y="1291525"/>
            <a:ext cx="5201700" cy="2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statistical method used to model the relationship between a dependent variable (Y) and one or more independent variables (X).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aims to find the best-fitting line (or hyperplane in multiple dimensions) that minimizes the sum of squared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widely used for prediction and understanding the influence of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Understanding Linear Regression</a:t>
            </a:r>
            <a:endParaRPr sz="5870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163750"/>
            <a:ext cx="3242049" cy="281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1/1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342225" y="198525"/>
            <a:ext cx="4635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chemeClr val="accent1"/>
                </a:solidFill>
                <a:highlight>
                  <a:schemeClr val="lt1"/>
                </a:highlight>
                <a:latin typeface="Sarabun"/>
                <a:ea typeface="Sarabun"/>
                <a:cs typeface="Sarabun"/>
                <a:sym typeface="Sarabun"/>
              </a:rPr>
              <a:t>Case Study: Failing Assumptions</a:t>
            </a:r>
            <a:endParaRPr sz="2500" b="1">
              <a:solidFill>
                <a:schemeClr val="accent1"/>
              </a:solidFill>
              <a:highlight>
                <a:schemeClr val="lt1"/>
              </a:highlight>
              <a:latin typeface="Sarabun"/>
              <a:ea typeface="Sarabun"/>
              <a:cs typeface="Sarabun"/>
              <a:sym typeface="Sarabun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342225" y="694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highlight>
                  <a:schemeClr val="lt1"/>
                </a:highlight>
              </a:rPr>
              <a:t>Predicting Income with Age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97" y="1483950"/>
            <a:ext cx="4370898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5249625" y="862650"/>
            <a:ext cx="32301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Linearity Assumption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Relationship between age and income isn't always linear.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Independence of Observations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Independence may fail with repeated observations from the same individual.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Homoscedasticity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variability might not be consistent across ages. 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Normality of Residuals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Income data can be right-skewed. This might break the normality assumption.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alibri"/>
              <a:buChar char="●"/>
            </a:pPr>
            <a:r>
              <a:rPr lang="en-GB" sz="1200" b="1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No Multicollinearity</a:t>
            </a:r>
            <a:r>
              <a:rPr lang="en-GB" sz="1200">
                <a:solidFill>
                  <a:srgbClr val="37415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: Age could correlate with variables like education or experience, leading to multicollinearity issues.</a:t>
            </a:r>
            <a:endParaRPr sz="1200">
              <a:solidFill>
                <a:srgbClr val="37415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6</a:t>
            </a:r>
            <a:endParaRPr sz="900" b="1"/>
          </a:p>
        </p:txBody>
      </p:sp>
      <p:sp>
        <p:nvSpPr>
          <p:cNvPr id="280" name="Google Shape;280;p33"/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Core Concepts of Linear Regression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69000" y="1065325"/>
            <a:ext cx="4855200" cy="20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marR="0" lvl="1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Dependent Variable (Y): The variable we are trying to predict or explain.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Variable(s) (X): The variable(s) used to make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Line: The line that best fits the data points, representing the relationship between X and 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Residuals: The differences between observed and predicted values.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t="24845"/>
          <a:stretch/>
        </p:blipFill>
        <p:spPr>
          <a:xfrm>
            <a:off x="1498225" y="3822100"/>
            <a:ext cx="6413312" cy="6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l="8312" t="3474" r="19775"/>
          <a:stretch/>
        </p:blipFill>
        <p:spPr>
          <a:xfrm>
            <a:off x="381800" y="958100"/>
            <a:ext cx="3390782" cy="247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2602862" y="2079343"/>
            <a:ext cx="1309200" cy="77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2/1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187275" y="102900"/>
            <a:ext cx="5201700" cy="6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Applications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763075" y="728688"/>
            <a:ext cx="4941900" cy="17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Impact Assessment (Hypothesis Testing)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determine if there's a meaningful connection between the independent and dependent variables.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Analyzing the impact of marketing spending on product sales to identify which factors significantly contribute to revenue.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l="8967" t="19588" r="4884"/>
          <a:stretch/>
        </p:blipFill>
        <p:spPr>
          <a:xfrm>
            <a:off x="459775" y="891150"/>
            <a:ext cx="3041275" cy="1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50" y="2571750"/>
            <a:ext cx="2873199" cy="20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3/1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88" name="Google Shape;88;p16"/>
          <p:cNvSpPr txBox="1"/>
          <p:nvPr/>
        </p:nvSpPr>
        <p:spPr>
          <a:xfrm>
            <a:off x="3763075" y="2571750"/>
            <a:ext cx="4941900" cy="22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A177"/>
                </a:solidFill>
                <a:latin typeface="Calibri"/>
                <a:ea typeface="Calibri"/>
                <a:cs typeface="Calibri"/>
                <a:sym typeface="Calibri"/>
              </a:rPr>
              <a:t>Prediction and Forecasting</a:t>
            </a:r>
            <a:endParaRPr b="1">
              <a:solidFill>
                <a:srgbClr val="22A17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is a powerful tool for making predictions based on historical data. It provides a mathematical model that can be used to estimate future values of the dependent variable.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-GB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Predicting future housing prices based on features like square footage, number of bedrooms, and location.</a:t>
            </a:r>
            <a:endParaRPr sz="1300">
              <a:solidFill>
                <a:srgbClr val="D1D5DB"/>
              </a:solidFill>
              <a:highlight>
                <a:srgbClr val="444654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374" y="1385675"/>
            <a:ext cx="3893023" cy="229057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66550" y="167050"/>
            <a:ext cx="201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Assumptions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87375" y="751150"/>
            <a:ext cx="4686300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Linearity</a:t>
            </a:r>
            <a:r>
              <a:rPr lang="en-GB" sz="1200" dirty="0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relationship between the independent and dependent variables is linear.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SzPts val="1200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Independence: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Observations in the dataset are independent of each other.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+mj-lt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Homoscedasticity: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(errors) have constant variance at every level of the independent variable(s).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endParaRPr lang="en-GB"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AutoNum type="arabicPeriod" startAt="2"/>
            </a:pPr>
            <a:r>
              <a:rPr lang="en-GB" sz="1200" b="1" dirty="0">
                <a:solidFill>
                  <a:schemeClr val="dk1"/>
                </a:solidFill>
                <a:highlight>
                  <a:schemeClr val="lt1"/>
                </a:highlight>
              </a:rPr>
              <a:t>Normality:</a:t>
            </a: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 The residuals of the model are normally distributed.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66550" y="3044363"/>
            <a:ext cx="1622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>
                <a:solidFill>
                  <a:srgbClr val="22A177"/>
                </a:solidFill>
                <a:latin typeface="Sarabun"/>
                <a:ea typeface="Sarabun"/>
                <a:cs typeface="Sarabun"/>
                <a:sym typeface="Sarabun"/>
              </a:rPr>
              <a:t>Drawbacks</a:t>
            </a:r>
            <a:endParaRPr sz="1300">
              <a:solidFill>
                <a:srgbClr val="22A177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3575" y="3552275"/>
            <a:ext cx="42756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May oversimplify real-world complex relationships.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Can be heavily influenced by outliers.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-GB" sz="1200" dirty="0">
                <a:solidFill>
                  <a:srgbClr val="374151"/>
                </a:solidFill>
                <a:highlight>
                  <a:schemeClr val="lt1"/>
                </a:highlight>
              </a:rPr>
              <a:t>Assumes a constant slope across independent variables.</a:t>
            </a:r>
            <a:endParaRPr sz="1200" dirty="0">
              <a:solidFill>
                <a:srgbClr val="374151"/>
              </a:solidFill>
              <a:highlight>
                <a:schemeClr val="lt1"/>
              </a:highlight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4/1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  <p:sp>
        <p:nvSpPr>
          <p:cNvPr id="2" name="Google Shape;280;p33">
            <a:extLst>
              <a:ext uri="{FF2B5EF4-FFF2-40B4-BE49-F238E27FC236}">
                <a16:creationId xmlns:a16="http://schemas.microsoft.com/office/drawing/2014/main" id="{725A145A-BEB0-32CA-A8EA-C34B01D61BB3}"/>
              </a:ext>
            </a:extLst>
          </p:cNvPr>
          <p:cNvSpPr txBox="1"/>
          <p:nvPr/>
        </p:nvSpPr>
        <p:spPr>
          <a:xfrm>
            <a:off x="126450" y="4851000"/>
            <a:ext cx="588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Reference: https://en.m.wikipedia.org/wiki/File:UK_Income_by_Age_and_Gender.png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3200125" y="1947750"/>
            <a:ext cx="35679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Enough of Theory!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47800" y="2371650"/>
            <a:ext cx="50484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Let’s switch to practicality!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5/1</a:t>
            </a:r>
            <a:r>
              <a:rPr lang="en-GB" sz="900" b="1">
                <a:solidFill>
                  <a:schemeClr val="dk1"/>
                </a:solidFill>
              </a:rPr>
              <a:t>5</a:t>
            </a:r>
            <a:endParaRPr sz="9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1552500" y="2012350"/>
            <a:ext cx="6039000" cy="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How to train linear regression on real world data as a data scientist?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6/15</a:t>
            </a:r>
            <a:endParaRPr sz="9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257800" y="174400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Model Diagnosis and Selection Steps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7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Multicollinearity check</a:t>
            </a:r>
            <a:endParaRPr sz="1100" b="1"/>
          </a:p>
        </p:txBody>
      </p:sp>
      <p:sp>
        <p:nvSpPr>
          <p:cNvPr id="121" name="Google Shape;121;p20"/>
          <p:cNvSpPr/>
          <p:nvPr/>
        </p:nvSpPr>
        <p:spPr>
          <a:xfrm>
            <a:off x="2611450" y="93552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Initial LR Model</a:t>
            </a:r>
            <a:endParaRPr sz="1100" b="1"/>
          </a:p>
        </p:txBody>
      </p:sp>
      <p:sp>
        <p:nvSpPr>
          <p:cNvPr id="122" name="Google Shape;122;p20"/>
          <p:cNvSpPr/>
          <p:nvPr/>
        </p:nvSpPr>
        <p:spPr>
          <a:xfrm>
            <a:off x="47991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Influential Points</a:t>
            </a:r>
            <a:endParaRPr sz="1100" b="1"/>
          </a:p>
        </p:txBody>
      </p:sp>
      <p:sp>
        <p:nvSpPr>
          <p:cNvPr id="123" name="Google Shape;123;p20"/>
          <p:cNvSpPr/>
          <p:nvPr/>
        </p:nvSpPr>
        <p:spPr>
          <a:xfrm>
            <a:off x="6986850" y="93552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Heteroscedasticity Check</a:t>
            </a:r>
            <a:endParaRPr sz="1100" b="1"/>
          </a:p>
        </p:txBody>
      </p:sp>
      <p:sp>
        <p:nvSpPr>
          <p:cNvPr id="124" name="Google Shape;124;p20"/>
          <p:cNvSpPr/>
          <p:nvPr/>
        </p:nvSpPr>
        <p:spPr>
          <a:xfrm>
            <a:off x="6986850" y="2299475"/>
            <a:ext cx="1733400" cy="587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Normality Check</a:t>
            </a:r>
            <a:endParaRPr sz="1100" b="1"/>
          </a:p>
        </p:txBody>
      </p:sp>
      <p:sp>
        <p:nvSpPr>
          <p:cNvPr id="125" name="Google Shape;125;p20"/>
          <p:cNvSpPr/>
          <p:nvPr/>
        </p:nvSpPr>
        <p:spPr>
          <a:xfrm>
            <a:off x="47991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Fit 2nd LR Model</a:t>
            </a:r>
            <a:endParaRPr sz="1100" b="1"/>
          </a:p>
        </p:txBody>
      </p:sp>
      <p:sp>
        <p:nvSpPr>
          <p:cNvPr id="126" name="Google Shape;126;p20"/>
          <p:cNvSpPr/>
          <p:nvPr/>
        </p:nvSpPr>
        <p:spPr>
          <a:xfrm>
            <a:off x="2611450" y="2299475"/>
            <a:ext cx="1733400" cy="587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Check feature significance</a:t>
            </a:r>
            <a:endParaRPr sz="1100" b="1"/>
          </a:p>
        </p:txBody>
      </p:sp>
      <p:sp>
        <p:nvSpPr>
          <p:cNvPr id="127" name="Google Shape;127;p20"/>
          <p:cNvSpPr/>
          <p:nvPr/>
        </p:nvSpPr>
        <p:spPr>
          <a:xfrm>
            <a:off x="423750" y="2299475"/>
            <a:ext cx="1733400" cy="587100"/>
          </a:xfrm>
          <a:prstGeom prst="rect">
            <a:avLst/>
          </a:prstGeom>
          <a:noFill/>
          <a:ln w="2857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Re-train the LR Model on significant features</a:t>
            </a:r>
            <a:endParaRPr sz="1100" b="1"/>
          </a:p>
        </p:txBody>
      </p:sp>
      <p:sp>
        <p:nvSpPr>
          <p:cNvPr id="128" name="Google Shape;128;p20"/>
          <p:cNvSpPr/>
          <p:nvPr/>
        </p:nvSpPr>
        <p:spPr>
          <a:xfrm>
            <a:off x="4237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Run forward feature selection</a:t>
            </a:r>
            <a:endParaRPr sz="1100" b="1"/>
          </a:p>
        </p:txBody>
      </p:sp>
      <p:sp>
        <p:nvSpPr>
          <p:cNvPr id="129" name="Google Shape;129;p20"/>
          <p:cNvSpPr/>
          <p:nvPr/>
        </p:nvSpPr>
        <p:spPr>
          <a:xfrm>
            <a:off x="2611450" y="3677475"/>
            <a:ext cx="1733400" cy="919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/>
              <a:t>Select the best model having highest R2, lowest Mellow Cp and AIC/BIC.</a:t>
            </a:r>
            <a:endParaRPr sz="1100" b="1"/>
          </a:p>
        </p:txBody>
      </p:sp>
      <p:cxnSp>
        <p:nvCxnSpPr>
          <p:cNvPr id="130" name="Google Shape;130;p20"/>
          <p:cNvCxnSpPr>
            <a:stCxn id="120" idx="3"/>
            <a:endCxn id="121" idx="1"/>
          </p:cNvCxnSpPr>
          <p:nvPr/>
        </p:nvCxnSpPr>
        <p:spPr>
          <a:xfrm>
            <a:off x="21571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0"/>
          <p:cNvCxnSpPr>
            <a:stCxn id="121" idx="3"/>
            <a:endCxn id="122" idx="1"/>
          </p:cNvCxnSpPr>
          <p:nvPr/>
        </p:nvCxnSpPr>
        <p:spPr>
          <a:xfrm>
            <a:off x="43448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20"/>
          <p:cNvCxnSpPr>
            <a:stCxn id="122" idx="3"/>
            <a:endCxn id="123" idx="1"/>
          </p:cNvCxnSpPr>
          <p:nvPr/>
        </p:nvCxnSpPr>
        <p:spPr>
          <a:xfrm>
            <a:off x="6532550" y="122907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0"/>
          <p:cNvCxnSpPr>
            <a:stCxn id="123" idx="2"/>
            <a:endCxn id="124" idx="0"/>
          </p:cNvCxnSpPr>
          <p:nvPr/>
        </p:nvCxnSpPr>
        <p:spPr>
          <a:xfrm>
            <a:off x="7853550" y="1522625"/>
            <a:ext cx="0" cy="7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0"/>
          <p:cNvCxnSpPr>
            <a:stCxn id="124" idx="1"/>
            <a:endCxn id="125" idx="3"/>
          </p:cNvCxnSpPr>
          <p:nvPr/>
        </p:nvCxnSpPr>
        <p:spPr>
          <a:xfrm rot="10800000">
            <a:off x="6532650" y="25930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0"/>
          <p:cNvCxnSpPr>
            <a:stCxn id="125" idx="1"/>
          </p:cNvCxnSpPr>
          <p:nvPr/>
        </p:nvCxnSpPr>
        <p:spPr>
          <a:xfrm rot="10800000">
            <a:off x="4365350" y="2593025"/>
            <a:ext cx="43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0"/>
          <p:cNvCxnSpPr>
            <a:endCxn id="127" idx="3"/>
          </p:cNvCxnSpPr>
          <p:nvPr/>
        </p:nvCxnSpPr>
        <p:spPr>
          <a:xfrm flipH="1">
            <a:off x="2157150" y="2589425"/>
            <a:ext cx="4677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0"/>
          <p:cNvCxnSpPr>
            <a:stCxn id="127" idx="2"/>
            <a:endCxn id="128" idx="0"/>
          </p:cNvCxnSpPr>
          <p:nvPr/>
        </p:nvCxnSpPr>
        <p:spPr>
          <a:xfrm>
            <a:off x="1290450" y="2886575"/>
            <a:ext cx="0" cy="7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0"/>
          <p:cNvCxnSpPr>
            <a:stCxn id="128" idx="3"/>
            <a:endCxn id="129" idx="1"/>
          </p:cNvCxnSpPr>
          <p:nvPr/>
        </p:nvCxnSpPr>
        <p:spPr>
          <a:xfrm>
            <a:off x="2157150" y="4137225"/>
            <a:ext cx="45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0"/>
          <p:cNvSpPr txBox="1"/>
          <p:nvPr/>
        </p:nvSpPr>
        <p:spPr>
          <a:xfrm>
            <a:off x="423900" y="1522625"/>
            <a:ext cx="1936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Heatmap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VIF</a:t>
            </a:r>
            <a:endParaRPr sz="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Drop correlated predictors to fix.</a:t>
            </a:r>
            <a:endParaRPr sz="900"/>
          </a:p>
        </p:txBody>
      </p:sp>
      <p:sp>
        <p:nvSpPr>
          <p:cNvPr id="140" name="Google Shape;140;p20"/>
          <p:cNvSpPr txBox="1"/>
          <p:nvPr/>
        </p:nvSpPr>
        <p:spPr>
          <a:xfrm>
            <a:off x="4664300" y="1522625"/>
            <a:ext cx="2003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External Studentized Residuals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Cook’s distance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Check their impact on performance.</a:t>
            </a:r>
            <a:endParaRPr sz="900"/>
          </a:p>
        </p:txBody>
      </p:sp>
      <p:sp>
        <p:nvSpPr>
          <p:cNvPr id="141" name="Google Shape;141;p20"/>
          <p:cNvSpPr txBox="1"/>
          <p:nvPr/>
        </p:nvSpPr>
        <p:spPr>
          <a:xfrm>
            <a:off x="7132125" y="1522625"/>
            <a:ext cx="114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BP Test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Use box-cox to fix.</a:t>
            </a:r>
            <a:endParaRPr sz="900"/>
          </a:p>
        </p:txBody>
      </p:sp>
      <p:sp>
        <p:nvSpPr>
          <p:cNvPr id="142" name="Google Shape;142;p20"/>
          <p:cNvSpPr txBox="1"/>
          <p:nvPr/>
        </p:nvSpPr>
        <p:spPr>
          <a:xfrm>
            <a:off x="6986850" y="2886575"/>
            <a:ext cx="1733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JB 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QQ Plot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Use box-cox to fix.</a:t>
            </a:r>
            <a:endParaRPr sz="900"/>
          </a:p>
        </p:txBody>
      </p:sp>
      <p:sp>
        <p:nvSpPr>
          <p:cNvPr id="143" name="Google Shape;143;p20"/>
          <p:cNvSpPr txBox="1"/>
          <p:nvPr/>
        </p:nvSpPr>
        <p:spPr>
          <a:xfrm>
            <a:off x="2611450" y="2886575"/>
            <a:ext cx="17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T-test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-GB" sz="900"/>
              <a:t>ANOVA test</a:t>
            </a:r>
            <a:endParaRPr sz="900"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7/15</a:t>
            </a:r>
            <a:endParaRPr sz="900" b="1"/>
          </a:p>
        </p:txBody>
      </p:sp>
      <p:sp>
        <p:nvSpPr>
          <p:cNvPr id="146" name="Google Shape;146;p20"/>
          <p:cNvSpPr/>
          <p:nvPr/>
        </p:nvSpPr>
        <p:spPr>
          <a:xfrm>
            <a:off x="5993175" y="4147175"/>
            <a:ext cx="160200" cy="1602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993175" y="4436775"/>
            <a:ext cx="160200" cy="1602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6296800" y="40657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diagnosis</a:t>
            </a:r>
            <a:endParaRPr sz="900"/>
          </a:p>
        </p:txBody>
      </p:sp>
      <p:sp>
        <p:nvSpPr>
          <p:cNvPr id="149" name="Google Shape;149;p20"/>
          <p:cNvSpPr txBox="1"/>
          <p:nvPr/>
        </p:nvSpPr>
        <p:spPr>
          <a:xfrm>
            <a:off x="6296800" y="4355325"/>
            <a:ext cx="185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Model (feature) selection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552500" y="2230325"/>
            <a:ext cx="6039000" cy="5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25" b="1">
                <a:solidFill>
                  <a:srgbClr val="22A177"/>
                </a:solidFill>
                <a:highlight>
                  <a:schemeClr val="lt1"/>
                </a:highlight>
              </a:rPr>
              <a:t>Common Linear Regression Pitfall</a:t>
            </a:r>
            <a:endParaRPr sz="2225" b="1">
              <a:solidFill>
                <a:srgbClr val="22A177"/>
              </a:solidFill>
              <a:highlight>
                <a:schemeClr val="lt1"/>
              </a:highlight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425" y="102900"/>
            <a:ext cx="697075" cy="69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8344401" y="4695050"/>
            <a:ext cx="659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/>
              <a:t>8/15</a:t>
            </a:r>
            <a:endParaRPr sz="9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1089</Words>
  <Application>Microsoft Macintosh PowerPoint</Application>
  <PresentationFormat>On-screen Show (16:9)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Roboto</vt:lpstr>
      <vt:lpstr>Sarabun</vt:lpstr>
      <vt:lpstr>Calibri</vt:lpstr>
      <vt:lpstr>Poppins</vt:lpstr>
      <vt:lpstr>Arial</vt:lpstr>
      <vt:lpstr>Simple Light</vt:lpstr>
      <vt:lpstr>Linear Regression: A practical perspective</vt:lpstr>
      <vt:lpstr>Understanding Linear Regression</vt:lpstr>
      <vt:lpstr>Core Concepts of Linear Regression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Regression: A practical perspective</dc:title>
  <cp:lastModifiedBy>Shagun Kala</cp:lastModifiedBy>
  <cp:revision>3</cp:revision>
  <dcterms:modified xsi:type="dcterms:W3CDTF">2023-10-10T02:33:36Z</dcterms:modified>
</cp:coreProperties>
</file>