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Sarabun"/>
      <p:regular r:id="rId30"/>
      <p:bold r:id="rId31"/>
      <p:italic r:id="rId32"/>
      <p:boldItalic r:id="rId33"/>
    </p:embeddedFont>
    <p:embeddedFont>
      <p:font typeface="Roboto"/>
      <p:regular r:id="rId34"/>
      <p:bold r:id="rId35"/>
      <p:italic r:id="rId36"/>
      <p:boldItalic r:id="rId37"/>
    </p:embeddedFont>
    <p:embeddedFont>
      <p:font typeface="Poppi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italic.fntdata"/><Relationship Id="rId20" Type="http://schemas.openxmlformats.org/officeDocument/2006/relationships/slide" Target="slides/slide15.xml"/><Relationship Id="rId41" Type="http://schemas.openxmlformats.org/officeDocument/2006/relationships/font" Target="fonts/Poppi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arabun-bold.fntdata"/><Relationship Id="rId30" Type="http://schemas.openxmlformats.org/officeDocument/2006/relationships/font" Target="fonts/Sarabun-regular.fntdata"/><Relationship Id="rId11" Type="http://schemas.openxmlformats.org/officeDocument/2006/relationships/slide" Target="slides/slide6.xml"/><Relationship Id="rId33" Type="http://schemas.openxmlformats.org/officeDocument/2006/relationships/font" Target="fonts/Sarabun-boldItalic.fntdata"/><Relationship Id="rId10" Type="http://schemas.openxmlformats.org/officeDocument/2006/relationships/slide" Target="slides/slide5.xml"/><Relationship Id="rId32" Type="http://schemas.openxmlformats.org/officeDocument/2006/relationships/font" Target="fonts/Sarabun-italic.fntdata"/><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Poppins-bold.fntdata"/><Relationship Id="rId16" Type="http://schemas.openxmlformats.org/officeDocument/2006/relationships/slide" Target="slides/slide11.xml"/><Relationship Id="rId38" Type="http://schemas.openxmlformats.org/officeDocument/2006/relationships/font" Target="fonts/Poppi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4c4b115eab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4c4b115eab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88b8aa20f1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88b8aa20f1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88b8aa20f1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88b8aa20f1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88b8aa20f1_0_1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88b8aa20f1_0_1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88b8aa20f1_0_1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88b8aa20f1_0_1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88b8aa20f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88b8aa20f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88b8aa20f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88b8aa20f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88b8aa20f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88b8aa20f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88b8aa20f1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88b8aa20f1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88b8aa20f1_0_1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88b8aa20f1_0_1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88b8aa20f1_0_1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88b8aa20f1_0_1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88b8aa20f1_0_1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88b8aa20f1_0_1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4c6721d05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4c6721d05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chemeClr val="dk1"/>
              </a:buClr>
              <a:buSzPts val="900"/>
              <a:buFont typeface="Roboto"/>
              <a:buNone/>
            </a:pPr>
            <a:r>
              <a:rPr lang="en-GB" sz="900">
                <a:solidFill>
                  <a:schemeClr val="dk1"/>
                </a:solidFill>
                <a:latin typeface="Roboto"/>
                <a:ea typeface="Roboto"/>
                <a:cs typeface="Roboto"/>
                <a:sym typeface="Roboto"/>
              </a:rPr>
              <a:t>Linearity Assumption:</a:t>
            </a:r>
            <a:endParaRPr sz="900">
              <a:solidFill>
                <a:schemeClr val="dk1"/>
              </a:solidFill>
              <a:latin typeface="Roboto"/>
              <a:ea typeface="Roboto"/>
              <a:cs typeface="Roboto"/>
              <a:sym typeface="Roboto"/>
            </a:endParaRPr>
          </a:p>
          <a:p>
            <a:pPr indent="-285750" lvl="1" marL="914400" rtl="0" algn="l">
              <a:lnSpc>
                <a:spcPct val="115000"/>
              </a:lnSpc>
              <a:spcBef>
                <a:spcPts val="0"/>
              </a:spcBef>
              <a:spcAft>
                <a:spcPts val="0"/>
              </a:spcAft>
              <a:buClr>
                <a:schemeClr val="dk1"/>
              </a:buClr>
              <a:buSzPts val="900"/>
              <a:buFont typeface="Roboto"/>
              <a:buChar char="●"/>
            </a:pPr>
            <a:r>
              <a:rPr lang="en-GB" sz="900">
                <a:solidFill>
                  <a:schemeClr val="dk1"/>
                </a:solidFill>
                <a:latin typeface="Roboto"/>
                <a:ea typeface="Roboto"/>
                <a:cs typeface="Roboto"/>
                <a:sym typeface="Roboto"/>
              </a:rPr>
              <a:t>Failure: In reality, the relationship between age and income may not be strictly linear. For example, income might increase steadily with age up to a certain point, and then plateau or even decrease in retirement.</a:t>
            </a:r>
            <a:endParaRPr sz="9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900"/>
              <a:buFont typeface="Roboto"/>
              <a:buNone/>
            </a:pPr>
            <a:r>
              <a:rPr lang="en-GB" sz="900">
                <a:solidFill>
                  <a:schemeClr val="dk1"/>
                </a:solidFill>
                <a:latin typeface="Roboto"/>
                <a:ea typeface="Roboto"/>
                <a:cs typeface="Roboto"/>
                <a:sym typeface="Roboto"/>
              </a:rPr>
              <a:t>Independence of Observations:</a:t>
            </a:r>
            <a:endParaRPr sz="900">
              <a:solidFill>
                <a:schemeClr val="dk1"/>
              </a:solidFill>
              <a:latin typeface="Roboto"/>
              <a:ea typeface="Roboto"/>
              <a:cs typeface="Roboto"/>
              <a:sym typeface="Roboto"/>
            </a:endParaRPr>
          </a:p>
          <a:p>
            <a:pPr indent="-285750" lvl="1" marL="914400" rtl="0" algn="l">
              <a:lnSpc>
                <a:spcPct val="115000"/>
              </a:lnSpc>
              <a:spcBef>
                <a:spcPts val="0"/>
              </a:spcBef>
              <a:spcAft>
                <a:spcPts val="0"/>
              </a:spcAft>
              <a:buClr>
                <a:schemeClr val="dk1"/>
              </a:buClr>
              <a:buSzPts val="900"/>
              <a:buFont typeface="Roboto"/>
              <a:buChar char="●"/>
            </a:pPr>
            <a:r>
              <a:rPr lang="en-GB" sz="900">
                <a:solidFill>
                  <a:schemeClr val="dk1"/>
                </a:solidFill>
                <a:latin typeface="Roboto"/>
                <a:ea typeface="Roboto"/>
                <a:cs typeface="Roboto"/>
                <a:sym typeface="Roboto"/>
              </a:rPr>
              <a:t>Failure: In this case, independence may not hold if the data includes multiple observations from the same individual over time. For instance, a person's income at age 30 may be correlated with their income at age 40.</a:t>
            </a:r>
            <a:endParaRPr sz="9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900"/>
              <a:buFont typeface="Roboto"/>
              <a:buNone/>
            </a:pPr>
            <a:r>
              <a:rPr lang="en-GB" sz="900">
                <a:solidFill>
                  <a:schemeClr val="dk1"/>
                </a:solidFill>
                <a:latin typeface="Roboto"/>
                <a:ea typeface="Roboto"/>
                <a:cs typeface="Roboto"/>
                <a:sym typeface="Roboto"/>
              </a:rPr>
              <a:t>Homoscedasticity (Equal Variance):</a:t>
            </a:r>
            <a:endParaRPr sz="900">
              <a:solidFill>
                <a:schemeClr val="dk1"/>
              </a:solidFill>
              <a:latin typeface="Roboto"/>
              <a:ea typeface="Roboto"/>
              <a:cs typeface="Roboto"/>
              <a:sym typeface="Roboto"/>
            </a:endParaRPr>
          </a:p>
          <a:p>
            <a:pPr indent="-285750" lvl="1" marL="914400" rtl="0" algn="l">
              <a:lnSpc>
                <a:spcPct val="115000"/>
              </a:lnSpc>
              <a:spcBef>
                <a:spcPts val="0"/>
              </a:spcBef>
              <a:spcAft>
                <a:spcPts val="0"/>
              </a:spcAft>
              <a:buClr>
                <a:schemeClr val="dk1"/>
              </a:buClr>
              <a:buSzPts val="900"/>
              <a:buFont typeface="Roboto"/>
              <a:buChar char="●"/>
            </a:pPr>
            <a:r>
              <a:rPr lang="en-GB" sz="900">
                <a:solidFill>
                  <a:schemeClr val="dk1"/>
                </a:solidFill>
                <a:latin typeface="Roboto"/>
                <a:ea typeface="Roboto"/>
                <a:cs typeface="Roboto"/>
                <a:sym typeface="Roboto"/>
              </a:rPr>
              <a:t>Failure: The variability in income may not be consistent across different age groups. For example, younger individuals may have more variation in income due to career changes or job-hopping.</a:t>
            </a:r>
            <a:endParaRPr sz="9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900"/>
              <a:buFont typeface="Roboto"/>
              <a:buNone/>
            </a:pPr>
            <a:r>
              <a:rPr lang="en-GB" sz="900">
                <a:solidFill>
                  <a:schemeClr val="dk1"/>
                </a:solidFill>
                <a:latin typeface="Roboto"/>
                <a:ea typeface="Roboto"/>
                <a:cs typeface="Roboto"/>
                <a:sym typeface="Roboto"/>
              </a:rPr>
              <a:t>Normality of Residuals:</a:t>
            </a:r>
            <a:endParaRPr sz="900">
              <a:solidFill>
                <a:schemeClr val="dk1"/>
              </a:solidFill>
              <a:latin typeface="Roboto"/>
              <a:ea typeface="Roboto"/>
              <a:cs typeface="Roboto"/>
              <a:sym typeface="Roboto"/>
            </a:endParaRPr>
          </a:p>
          <a:p>
            <a:pPr indent="-285750" lvl="1" marL="914400" rtl="0" algn="l">
              <a:lnSpc>
                <a:spcPct val="115000"/>
              </a:lnSpc>
              <a:spcBef>
                <a:spcPts val="0"/>
              </a:spcBef>
              <a:spcAft>
                <a:spcPts val="0"/>
              </a:spcAft>
              <a:buClr>
                <a:schemeClr val="dk1"/>
              </a:buClr>
              <a:buSzPts val="900"/>
              <a:buFont typeface="Roboto"/>
              <a:buChar char="●"/>
            </a:pPr>
            <a:r>
              <a:rPr lang="en-GB" sz="900">
                <a:solidFill>
                  <a:schemeClr val="dk1"/>
                </a:solidFill>
                <a:latin typeface="Roboto"/>
                <a:ea typeface="Roboto"/>
                <a:cs typeface="Roboto"/>
                <a:sym typeface="Roboto"/>
              </a:rPr>
              <a:t>Failure: Income data can often be right-skewed, meaning there may be a higher concentration of lower income individuals and a long tail of higher income earners. This violates the normality assumption.</a:t>
            </a:r>
            <a:endParaRPr sz="9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900"/>
              <a:buFont typeface="Roboto"/>
              <a:buNone/>
            </a:pPr>
            <a:r>
              <a:rPr lang="en-GB" sz="900">
                <a:solidFill>
                  <a:schemeClr val="dk1"/>
                </a:solidFill>
                <a:latin typeface="Roboto"/>
                <a:ea typeface="Roboto"/>
                <a:cs typeface="Roboto"/>
                <a:sym typeface="Roboto"/>
              </a:rPr>
              <a:t>No Multicollinearity:</a:t>
            </a:r>
            <a:endParaRPr sz="900">
              <a:solidFill>
                <a:schemeClr val="dk1"/>
              </a:solidFill>
              <a:latin typeface="Roboto"/>
              <a:ea typeface="Roboto"/>
              <a:cs typeface="Roboto"/>
              <a:sym typeface="Roboto"/>
            </a:endParaRPr>
          </a:p>
          <a:p>
            <a:pPr indent="-285750" lvl="1" marL="914400" rtl="0" algn="l">
              <a:lnSpc>
                <a:spcPct val="115000"/>
              </a:lnSpc>
              <a:spcBef>
                <a:spcPts val="0"/>
              </a:spcBef>
              <a:spcAft>
                <a:spcPts val="0"/>
              </a:spcAft>
              <a:buClr>
                <a:schemeClr val="dk1"/>
              </a:buClr>
              <a:buSzPts val="900"/>
              <a:buFont typeface="Roboto"/>
              <a:buChar char="●"/>
            </a:pPr>
            <a:r>
              <a:rPr lang="en-GB" sz="900">
                <a:solidFill>
                  <a:schemeClr val="dk1"/>
                </a:solidFill>
                <a:latin typeface="Roboto"/>
                <a:ea typeface="Roboto"/>
                <a:cs typeface="Roboto"/>
                <a:sym typeface="Roboto"/>
              </a:rPr>
              <a:t>Failure: Age may be correlated with other variables, such as education level or years of experience, which could lead to multicollinearity issues.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88b8aa20f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88b8aa20f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000">
                <a:solidFill>
                  <a:schemeClr val="dk1"/>
                </a:solidFill>
              </a:rPr>
              <a:t>-Duolingo, a language learning app, might employ linear regression to determine how well a user is progressing. By analyzing the speed of completion, the number of mistakes, and the type of exercises a user interacts with, it can predict when a user is ready to move to the next level or needs more practice on a particular topic.</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-Plantnet, Users can identify plants by taking pictures. Linear regression could be used in combination with other models to correlate certain plant characteristics or patterns with specific species based on user submissions.</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-Strava, a popular app for tracking running and cycling activities, may use linear regression to predict future performance based on historical data. For instance, based on previous race times or workouts, it could predict your completion time for an upcoming marathon.</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-WaterMinder, Helps users track daily water intake. It might use linear regression to predict when you're likely to feel dehydrated based on your past drinking habits and remind you accordingly.</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sz="1200">
              <a:solidFill>
                <a:srgbClr val="374151"/>
              </a:solidFill>
              <a:highlight>
                <a:srgbClr val="F7F7F8"/>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88b8aa20f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88b8aa20f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88b8aa20f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88b8aa20f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Did you know? A famous case of 'model mismatch' was when researchers tried to correlate stork populations with human birth rates in European countries. Linear models showed a strong relationship! Of course, storks don't deliver babies, but the models didn't know that. Always check if your model fits the story!   I grab it fromhttps://www.researchgate.net/figure/Storks-and-the-birth-rate-in-Lower-Saxony-Germany-1971-2000-Open-circles-show-yearly_fig2_8906298</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88b8aa20f1_0_1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88b8aa20f1_0_1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88b8aa20f1_0_1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88b8aa20f1_0_1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914400" rtl="0" algn="l">
              <a:lnSpc>
                <a:spcPct val="115000"/>
              </a:lnSpc>
              <a:spcBef>
                <a:spcPts val="1500"/>
              </a:spcBef>
              <a:spcAft>
                <a:spcPts val="0"/>
              </a:spcAft>
              <a:buNone/>
            </a:pPr>
            <a:r>
              <a:t/>
            </a:r>
            <a:endParaRPr>
              <a:solidFill>
                <a:srgbClr val="D1D5DB"/>
              </a:solidFill>
              <a:highlight>
                <a:srgbClr val="444654"/>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c4b115eab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4c4b115eab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88b8aa20f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88b8aa20f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88b8aa20f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88b8aa20f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88b8aa20f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88b8aa20f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88b8aa20f1_0_1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88b8aa20f1_0_1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21.png"/><Relationship Id="rId6"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9.png"/><Relationship Id="rId6" Type="http://schemas.openxmlformats.org/officeDocument/2006/relationships/image" Target="../media/image21.png"/><Relationship Id="rId7"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6.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5.png"/><Relationship Id="rId6" Type="http://schemas.openxmlformats.org/officeDocument/2006/relationships/image" Target="../media/image18.png"/><Relationship Id="rId7" Type="http://schemas.openxmlformats.org/officeDocument/2006/relationships/image" Target="../media/image20.png"/><Relationship Id="rId8"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24.png"/><Relationship Id="rId5"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5.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jp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558575" y="2362675"/>
            <a:ext cx="4119600" cy="625800"/>
          </a:xfrm>
          <a:prstGeom prst="rect">
            <a:avLst/>
          </a:prstGeom>
        </p:spPr>
        <p:txBody>
          <a:bodyPr anchorCtr="0" anchor="b" bIns="91425" lIns="91425" spcFirstLastPara="1" rIns="91425" wrap="square" tIns="91425">
            <a:noAutofit/>
          </a:bodyPr>
          <a:lstStyle/>
          <a:p>
            <a:pPr indent="0" lvl="0" marL="0" marR="0" rtl="0" algn="ctr">
              <a:lnSpc>
                <a:spcPct val="100000"/>
              </a:lnSpc>
              <a:spcBef>
                <a:spcPts val="0"/>
              </a:spcBef>
              <a:spcAft>
                <a:spcPts val="0"/>
              </a:spcAft>
              <a:buSzPts val="990"/>
              <a:buNone/>
            </a:pPr>
            <a:r>
              <a:rPr b="1" lang="en-GB" sz="3025">
                <a:highlight>
                  <a:schemeClr val="lt1"/>
                </a:highlight>
                <a:latin typeface="Poppins"/>
                <a:ea typeface="Poppins"/>
                <a:cs typeface="Poppins"/>
                <a:sym typeface="Poppins"/>
              </a:rPr>
              <a:t>Linear Regression: A practical perspective</a:t>
            </a:r>
            <a:endParaRPr b="1" sz="3025">
              <a:highlight>
                <a:schemeClr val="lt1"/>
              </a:highlight>
              <a:latin typeface="Poppins"/>
              <a:ea typeface="Poppins"/>
              <a:cs typeface="Poppins"/>
              <a:sym typeface="Poppins"/>
            </a:endParaRPr>
          </a:p>
        </p:txBody>
      </p:sp>
      <p:pic>
        <p:nvPicPr>
          <p:cNvPr id="55" name="Google Shape;55;p13"/>
          <p:cNvPicPr preferRelativeResize="0"/>
          <p:nvPr/>
        </p:nvPicPr>
        <p:blipFill rotWithShape="1">
          <a:blip r:embed="rId3">
            <a:alphaModFix/>
          </a:blip>
          <a:srcRect b="18133" l="51911" r="0" t="0"/>
          <a:stretch/>
        </p:blipFill>
        <p:spPr>
          <a:xfrm>
            <a:off x="4980578" y="851350"/>
            <a:ext cx="3641824" cy="3491175"/>
          </a:xfrm>
          <a:prstGeom prst="rect">
            <a:avLst/>
          </a:prstGeom>
          <a:noFill/>
          <a:ln>
            <a:noFill/>
          </a:ln>
        </p:spPr>
      </p:pic>
      <p:pic>
        <p:nvPicPr>
          <p:cNvPr id="56" name="Google Shape;56;p13"/>
          <p:cNvPicPr preferRelativeResize="0"/>
          <p:nvPr/>
        </p:nvPicPr>
        <p:blipFill>
          <a:blip r:embed="rId4">
            <a:alphaModFix/>
          </a:blip>
          <a:stretch>
            <a:fillRect/>
          </a:stretch>
        </p:blipFill>
        <p:spPr>
          <a:xfrm>
            <a:off x="233375" y="154275"/>
            <a:ext cx="697075" cy="697075"/>
          </a:xfrm>
          <a:prstGeom prst="rect">
            <a:avLst/>
          </a:prstGeom>
          <a:noFill/>
          <a:ln>
            <a:noFill/>
          </a:ln>
        </p:spPr>
      </p:pic>
      <p:sp>
        <p:nvSpPr>
          <p:cNvPr id="57" name="Google Shape;57;p13"/>
          <p:cNvSpPr txBox="1"/>
          <p:nvPr>
            <p:ph type="ctrTitle"/>
          </p:nvPr>
        </p:nvSpPr>
        <p:spPr>
          <a:xfrm>
            <a:off x="701900" y="3624425"/>
            <a:ext cx="1593000" cy="6258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SzPts val="990"/>
              <a:buNone/>
            </a:pPr>
            <a:r>
              <a:rPr b="1" lang="en-GB" sz="1225">
                <a:solidFill>
                  <a:schemeClr val="accent1"/>
                </a:solidFill>
                <a:highlight>
                  <a:schemeClr val="lt1"/>
                </a:highlight>
              </a:rPr>
              <a:t>By: </a:t>
            </a:r>
            <a:endParaRPr b="1" sz="1225">
              <a:solidFill>
                <a:schemeClr val="accent1"/>
              </a:solidFill>
              <a:highlight>
                <a:schemeClr val="lt1"/>
              </a:highlight>
            </a:endParaRPr>
          </a:p>
          <a:p>
            <a:pPr indent="0" lvl="0" marL="0" marR="0" rtl="0" algn="l">
              <a:lnSpc>
                <a:spcPct val="100000"/>
              </a:lnSpc>
              <a:spcBef>
                <a:spcPts val="0"/>
              </a:spcBef>
              <a:spcAft>
                <a:spcPts val="0"/>
              </a:spcAft>
              <a:buSzPts val="990"/>
              <a:buNone/>
            </a:pPr>
            <a:r>
              <a:rPr b="1" lang="en-GB" sz="1225">
                <a:solidFill>
                  <a:schemeClr val="accent1"/>
                </a:solidFill>
                <a:highlight>
                  <a:schemeClr val="lt1"/>
                </a:highlight>
              </a:rPr>
              <a:t>Shagun Kala</a:t>
            </a:r>
            <a:endParaRPr b="1" sz="1225">
              <a:solidFill>
                <a:schemeClr val="accent1"/>
              </a:solidFill>
              <a:highlight>
                <a:schemeClr val="lt1"/>
              </a:highlight>
            </a:endParaRPr>
          </a:p>
          <a:p>
            <a:pPr indent="0" lvl="0" marL="0" marR="0" rtl="0" algn="l">
              <a:lnSpc>
                <a:spcPct val="100000"/>
              </a:lnSpc>
              <a:spcBef>
                <a:spcPts val="0"/>
              </a:spcBef>
              <a:spcAft>
                <a:spcPts val="0"/>
              </a:spcAft>
              <a:buSzPts val="990"/>
              <a:buNone/>
            </a:pPr>
            <a:r>
              <a:rPr b="1" lang="en-GB" sz="1225">
                <a:solidFill>
                  <a:schemeClr val="accent1"/>
                </a:solidFill>
                <a:highlight>
                  <a:schemeClr val="lt1"/>
                </a:highlight>
              </a:rPr>
              <a:t>Krit Poshakrishna</a:t>
            </a:r>
            <a:endParaRPr b="1" sz="1225">
              <a:solidFill>
                <a:schemeClr val="accent1"/>
              </a:solidFill>
              <a:highlight>
                <a:schemeClr val="lt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nvSpPr>
        <p:spPr>
          <a:xfrm>
            <a:off x="250725" y="222325"/>
            <a:ext cx="6039000" cy="52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2225">
                <a:solidFill>
                  <a:srgbClr val="22A177"/>
                </a:solidFill>
                <a:highlight>
                  <a:schemeClr val="lt1"/>
                </a:highlight>
              </a:rPr>
              <a:t>Correlation VS Causation</a:t>
            </a:r>
            <a:endParaRPr b="1" sz="2225">
              <a:solidFill>
                <a:srgbClr val="22A177"/>
              </a:solidFill>
              <a:highlight>
                <a:schemeClr val="lt1"/>
              </a:highlight>
            </a:endParaRPr>
          </a:p>
        </p:txBody>
      </p:sp>
      <p:pic>
        <p:nvPicPr>
          <p:cNvPr id="162" name="Google Shape;162;p22"/>
          <p:cNvPicPr preferRelativeResize="0"/>
          <p:nvPr/>
        </p:nvPicPr>
        <p:blipFill rotWithShape="1">
          <a:blip r:embed="rId3">
            <a:alphaModFix/>
          </a:blip>
          <a:srcRect b="1213" l="797" r="758" t="929"/>
          <a:stretch/>
        </p:blipFill>
        <p:spPr>
          <a:xfrm>
            <a:off x="446600" y="1368875"/>
            <a:ext cx="4441127" cy="2770975"/>
          </a:xfrm>
          <a:prstGeom prst="rect">
            <a:avLst/>
          </a:prstGeom>
          <a:noFill/>
          <a:ln>
            <a:noFill/>
          </a:ln>
        </p:spPr>
      </p:pic>
      <p:sp>
        <p:nvSpPr>
          <p:cNvPr id="163" name="Google Shape;163;p22"/>
          <p:cNvSpPr txBox="1"/>
          <p:nvPr/>
        </p:nvSpPr>
        <p:spPr>
          <a:xfrm>
            <a:off x="5292100" y="2007625"/>
            <a:ext cx="3226200" cy="1349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1700">
                <a:solidFill>
                  <a:srgbClr val="002060"/>
                </a:solidFill>
                <a:latin typeface="Calibri"/>
                <a:ea typeface="Calibri"/>
                <a:cs typeface="Calibri"/>
                <a:sym typeface="Calibri"/>
              </a:rPr>
              <a:t>Rise in Ice Cream sales causes rise in shark attacks!</a:t>
            </a:r>
            <a:endParaRPr b="1" sz="1700">
              <a:solidFill>
                <a:srgbClr val="002060"/>
              </a:solidFill>
              <a:latin typeface="Calibri"/>
              <a:ea typeface="Calibri"/>
              <a:cs typeface="Calibri"/>
              <a:sym typeface="Calibri"/>
            </a:endParaRPr>
          </a:p>
          <a:p>
            <a:pPr indent="0" lvl="0" marL="0" rtl="0" algn="ctr">
              <a:lnSpc>
                <a:spcPct val="115000"/>
              </a:lnSpc>
              <a:spcBef>
                <a:spcPts val="0"/>
              </a:spcBef>
              <a:spcAft>
                <a:spcPts val="0"/>
              </a:spcAft>
              <a:buNone/>
            </a:pPr>
            <a:r>
              <a:t/>
            </a:r>
            <a:endParaRPr b="1" sz="1700">
              <a:solidFill>
                <a:srgbClr val="002060"/>
              </a:solidFill>
              <a:latin typeface="Calibri"/>
              <a:ea typeface="Calibri"/>
              <a:cs typeface="Calibri"/>
              <a:sym typeface="Calibri"/>
            </a:endParaRPr>
          </a:p>
          <a:p>
            <a:pPr indent="0" lvl="0" marL="0" rtl="0" algn="ctr">
              <a:lnSpc>
                <a:spcPct val="115000"/>
              </a:lnSpc>
              <a:spcBef>
                <a:spcPts val="0"/>
              </a:spcBef>
              <a:spcAft>
                <a:spcPts val="0"/>
              </a:spcAft>
              <a:buNone/>
            </a:pPr>
            <a:r>
              <a:rPr b="1" lang="en-GB" sz="1700">
                <a:solidFill>
                  <a:srgbClr val="002060"/>
                </a:solidFill>
                <a:latin typeface="Calibri"/>
                <a:ea typeface="Calibri"/>
                <a:cs typeface="Calibri"/>
                <a:sym typeface="Calibri"/>
              </a:rPr>
              <a:t>So, stop eating ice creams.</a:t>
            </a:r>
            <a:endParaRPr b="1" sz="1700">
              <a:solidFill>
                <a:srgbClr val="002060"/>
              </a:solidFill>
              <a:latin typeface="Calibri"/>
              <a:ea typeface="Calibri"/>
              <a:cs typeface="Calibri"/>
              <a:sym typeface="Calibri"/>
            </a:endParaRPr>
          </a:p>
        </p:txBody>
      </p:sp>
      <p:sp>
        <p:nvSpPr>
          <p:cNvPr id="164" name="Google Shape;164;p22"/>
          <p:cNvSpPr txBox="1"/>
          <p:nvPr/>
        </p:nvSpPr>
        <p:spPr>
          <a:xfrm>
            <a:off x="958975" y="983975"/>
            <a:ext cx="32262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1300">
                <a:solidFill>
                  <a:srgbClr val="002060"/>
                </a:solidFill>
                <a:latin typeface="Calibri"/>
                <a:ea typeface="Calibri"/>
                <a:cs typeface="Calibri"/>
                <a:sym typeface="Calibri"/>
              </a:rPr>
              <a:t>Ice Cream</a:t>
            </a:r>
            <a:r>
              <a:rPr b="1" lang="en-GB" sz="1300">
                <a:solidFill>
                  <a:srgbClr val="002060"/>
                </a:solidFill>
                <a:latin typeface="Calibri"/>
                <a:ea typeface="Calibri"/>
                <a:cs typeface="Calibri"/>
                <a:sym typeface="Calibri"/>
              </a:rPr>
              <a:t> sales vs Shark attacks</a:t>
            </a:r>
            <a:endParaRPr b="1" sz="1300">
              <a:solidFill>
                <a:srgbClr val="002060"/>
              </a:solidFill>
              <a:latin typeface="Calibri"/>
              <a:ea typeface="Calibri"/>
              <a:cs typeface="Calibri"/>
              <a:sym typeface="Calibri"/>
            </a:endParaRPr>
          </a:p>
        </p:txBody>
      </p:sp>
      <p:pic>
        <p:nvPicPr>
          <p:cNvPr id="165" name="Google Shape;165;p22"/>
          <p:cNvPicPr preferRelativeResize="0"/>
          <p:nvPr/>
        </p:nvPicPr>
        <p:blipFill>
          <a:blip r:embed="rId4">
            <a:alphaModFix/>
          </a:blip>
          <a:stretch>
            <a:fillRect/>
          </a:stretch>
        </p:blipFill>
        <p:spPr>
          <a:xfrm>
            <a:off x="8325425" y="102900"/>
            <a:ext cx="697075" cy="697075"/>
          </a:xfrm>
          <a:prstGeom prst="rect">
            <a:avLst/>
          </a:prstGeom>
          <a:noFill/>
          <a:ln>
            <a:noFill/>
          </a:ln>
        </p:spPr>
      </p:pic>
      <p:sp>
        <p:nvSpPr>
          <p:cNvPr id="166" name="Google Shape;166;p22"/>
          <p:cNvSpPr txBox="1"/>
          <p:nvPr/>
        </p:nvSpPr>
        <p:spPr>
          <a:xfrm>
            <a:off x="8344401" y="4695050"/>
            <a:ext cx="6591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900"/>
              <a:t>9/15</a:t>
            </a:r>
            <a:endParaRPr b="1" sz="900"/>
          </a:p>
        </p:txBody>
      </p:sp>
      <p:sp>
        <p:nvSpPr>
          <p:cNvPr id="167" name="Google Shape;167;p22"/>
          <p:cNvSpPr txBox="1"/>
          <p:nvPr/>
        </p:nvSpPr>
        <p:spPr>
          <a:xfrm>
            <a:off x="126450" y="4851000"/>
            <a:ext cx="6431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600"/>
              <a:t>Reference: </a:t>
            </a:r>
            <a:r>
              <a:rPr lang="en-GB" sz="600"/>
              <a:t>https://www.varsitytutors.com/common_core_high_school__statistics_and_probability-help/correlation-vs-causation-ccss-math-content-hss-id-c-9</a:t>
            </a:r>
            <a:endParaRPr sz="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nvSpPr>
        <p:spPr>
          <a:xfrm>
            <a:off x="250725" y="222325"/>
            <a:ext cx="6039000" cy="52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25">
                <a:solidFill>
                  <a:srgbClr val="22A177"/>
                </a:solidFill>
                <a:highlight>
                  <a:schemeClr val="lt1"/>
                </a:highlight>
              </a:rPr>
              <a:t>Correlation VS Causation</a:t>
            </a:r>
            <a:endParaRPr b="1" sz="2225">
              <a:solidFill>
                <a:srgbClr val="22A177"/>
              </a:solidFill>
              <a:highlight>
                <a:schemeClr val="lt1"/>
              </a:highlight>
            </a:endParaRPr>
          </a:p>
        </p:txBody>
      </p:sp>
      <p:sp>
        <p:nvSpPr>
          <p:cNvPr id="173" name="Google Shape;173;p23"/>
          <p:cNvSpPr txBox="1"/>
          <p:nvPr/>
        </p:nvSpPr>
        <p:spPr>
          <a:xfrm>
            <a:off x="5292100" y="2007625"/>
            <a:ext cx="3226200" cy="1349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1700">
                <a:solidFill>
                  <a:srgbClr val="002060"/>
                </a:solidFill>
                <a:latin typeface="Calibri"/>
                <a:ea typeface="Calibri"/>
                <a:cs typeface="Calibri"/>
                <a:sym typeface="Calibri"/>
              </a:rPr>
              <a:t>Rise in Ice Cream sales causes rise in shark attacks!</a:t>
            </a:r>
            <a:endParaRPr b="1" sz="1700">
              <a:solidFill>
                <a:srgbClr val="002060"/>
              </a:solidFill>
              <a:latin typeface="Calibri"/>
              <a:ea typeface="Calibri"/>
              <a:cs typeface="Calibri"/>
              <a:sym typeface="Calibri"/>
            </a:endParaRPr>
          </a:p>
          <a:p>
            <a:pPr indent="0" lvl="0" marL="0" rtl="0" algn="ctr">
              <a:lnSpc>
                <a:spcPct val="115000"/>
              </a:lnSpc>
              <a:spcBef>
                <a:spcPts val="0"/>
              </a:spcBef>
              <a:spcAft>
                <a:spcPts val="0"/>
              </a:spcAft>
              <a:buNone/>
            </a:pPr>
            <a:r>
              <a:t/>
            </a:r>
            <a:endParaRPr b="1" sz="1700">
              <a:solidFill>
                <a:srgbClr val="002060"/>
              </a:solidFill>
              <a:latin typeface="Calibri"/>
              <a:ea typeface="Calibri"/>
              <a:cs typeface="Calibri"/>
              <a:sym typeface="Calibri"/>
            </a:endParaRPr>
          </a:p>
          <a:p>
            <a:pPr indent="0" lvl="0" marL="0" rtl="0" algn="ctr">
              <a:lnSpc>
                <a:spcPct val="115000"/>
              </a:lnSpc>
              <a:spcBef>
                <a:spcPts val="0"/>
              </a:spcBef>
              <a:spcAft>
                <a:spcPts val="0"/>
              </a:spcAft>
              <a:buNone/>
            </a:pPr>
            <a:r>
              <a:rPr b="1" lang="en-GB" sz="1700">
                <a:solidFill>
                  <a:srgbClr val="002060"/>
                </a:solidFill>
                <a:latin typeface="Calibri"/>
                <a:ea typeface="Calibri"/>
                <a:cs typeface="Calibri"/>
                <a:sym typeface="Calibri"/>
              </a:rPr>
              <a:t>So, stop eating ice-creams.</a:t>
            </a:r>
            <a:endParaRPr b="1" sz="1700">
              <a:solidFill>
                <a:srgbClr val="002060"/>
              </a:solidFill>
              <a:latin typeface="Calibri"/>
              <a:ea typeface="Calibri"/>
              <a:cs typeface="Calibri"/>
              <a:sym typeface="Calibri"/>
            </a:endParaRPr>
          </a:p>
        </p:txBody>
      </p:sp>
      <p:cxnSp>
        <p:nvCxnSpPr>
          <p:cNvPr id="174" name="Google Shape;174;p23"/>
          <p:cNvCxnSpPr/>
          <p:nvPr/>
        </p:nvCxnSpPr>
        <p:spPr>
          <a:xfrm>
            <a:off x="5532625" y="1514050"/>
            <a:ext cx="2554200" cy="2249700"/>
          </a:xfrm>
          <a:prstGeom prst="straightConnector1">
            <a:avLst/>
          </a:prstGeom>
          <a:noFill/>
          <a:ln cap="flat" cmpd="sng" w="114300">
            <a:solidFill>
              <a:srgbClr val="FF0000"/>
            </a:solidFill>
            <a:prstDash val="solid"/>
            <a:round/>
            <a:headEnd len="med" w="med" type="none"/>
            <a:tailEnd len="med" w="med" type="none"/>
          </a:ln>
        </p:spPr>
      </p:cxnSp>
      <p:cxnSp>
        <p:nvCxnSpPr>
          <p:cNvPr id="175" name="Google Shape;175;p23"/>
          <p:cNvCxnSpPr/>
          <p:nvPr/>
        </p:nvCxnSpPr>
        <p:spPr>
          <a:xfrm flipH="1">
            <a:off x="5497175" y="1514050"/>
            <a:ext cx="2617800" cy="2327700"/>
          </a:xfrm>
          <a:prstGeom prst="straightConnector1">
            <a:avLst/>
          </a:prstGeom>
          <a:noFill/>
          <a:ln cap="flat" cmpd="sng" w="114300">
            <a:solidFill>
              <a:srgbClr val="FF0000"/>
            </a:solidFill>
            <a:prstDash val="solid"/>
            <a:round/>
            <a:headEnd len="med" w="med" type="none"/>
            <a:tailEnd len="med" w="med" type="none"/>
          </a:ln>
        </p:spPr>
      </p:cxnSp>
      <p:pic>
        <p:nvPicPr>
          <p:cNvPr id="176" name="Google Shape;176;p23"/>
          <p:cNvPicPr preferRelativeResize="0"/>
          <p:nvPr/>
        </p:nvPicPr>
        <p:blipFill rotWithShape="1">
          <a:blip r:embed="rId3">
            <a:alphaModFix/>
          </a:blip>
          <a:srcRect b="1406" l="1327" r="1025" t="927"/>
          <a:stretch/>
        </p:blipFill>
        <p:spPr>
          <a:xfrm>
            <a:off x="470850" y="1368875"/>
            <a:ext cx="4405301" cy="2765400"/>
          </a:xfrm>
          <a:prstGeom prst="rect">
            <a:avLst/>
          </a:prstGeom>
          <a:noFill/>
          <a:ln>
            <a:noFill/>
          </a:ln>
        </p:spPr>
      </p:pic>
      <p:sp>
        <p:nvSpPr>
          <p:cNvPr id="177" name="Google Shape;177;p23"/>
          <p:cNvSpPr txBox="1"/>
          <p:nvPr/>
        </p:nvSpPr>
        <p:spPr>
          <a:xfrm>
            <a:off x="958975" y="983975"/>
            <a:ext cx="32262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1300">
                <a:solidFill>
                  <a:srgbClr val="002060"/>
                </a:solidFill>
                <a:latin typeface="Calibri"/>
                <a:ea typeface="Calibri"/>
                <a:cs typeface="Calibri"/>
                <a:sym typeface="Calibri"/>
              </a:rPr>
              <a:t>Ice Cream sales vs Shark attacks</a:t>
            </a:r>
            <a:endParaRPr b="1" sz="1300">
              <a:solidFill>
                <a:srgbClr val="002060"/>
              </a:solidFill>
              <a:latin typeface="Calibri"/>
              <a:ea typeface="Calibri"/>
              <a:cs typeface="Calibri"/>
              <a:sym typeface="Calibri"/>
            </a:endParaRPr>
          </a:p>
        </p:txBody>
      </p:sp>
      <p:pic>
        <p:nvPicPr>
          <p:cNvPr id="178" name="Google Shape;178;p23"/>
          <p:cNvPicPr preferRelativeResize="0"/>
          <p:nvPr/>
        </p:nvPicPr>
        <p:blipFill>
          <a:blip r:embed="rId4">
            <a:alphaModFix/>
          </a:blip>
          <a:stretch>
            <a:fillRect/>
          </a:stretch>
        </p:blipFill>
        <p:spPr>
          <a:xfrm>
            <a:off x="8325425" y="102900"/>
            <a:ext cx="697075" cy="697075"/>
          </a:xfrm>
          <a:prstGeom prst="rect">
            <a:avLst/>
          </a:prstGeom>
          <a:noFill/>
          <a:ln>
            <a:noFill/>
          </a:ln>
        </p:spPr>
      </p:pic>
      <p:sp>
        <p:nvSpPr>
          <p:cNvPr id="179" name="Google Shape;179;p23"/>
          <p:cNvSpPr txBox="1"/>
          <p:nvPr/>
        </p:nvSpPr>
        <p:spPr>
          <a:xfrm>
            <a:off x="8344401" y="4695050"/>
            <a:ext cx="6591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900"/>
              <a:t>9/15</a:t>
            </a:r>
            <a:endParaRPr b="1" sz="900"/>
          </a:p>
        </p:txBody>
      </p:sp>
      <p:sp>
        <p:nvSpPr>
          <p:cNvPr id="180" name="Google Shape;180;p23"/>
          <p:cNvSpPr txBox="1"/>
          <p:nvPr/>
        </p:nvSpPr>
        <p:spPr>
          <a:xfrm>
            <a:off x="126450" y="4851000"/>
            <a:ext cx="6431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600"/>
              <a:t>Reference: https://www.varsitytutors.com/common_core_high_school__statistics_and_probability-help/correlation-vs-causation-ccss-math-content-hss-id-c-9</a:t>
            </a:r>
            <a:endParaRPr sz="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nvSpPr>
        <p:spPr>
          <a:xfrm>
            <a:off x="250725" y="222325"/>
            <a:ext cx="6039000" cy="52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25">
                <a:solidFill>
                  <a:srgbClr val="22A177"/>
                </a:solidFill>
                <a:highlight>
                  <a:schemeClr val="lt1"/>
                </a:highlight>
              </a:rPr>
              <a:t>Correlation VS Causation</a:t>
            </a:r>
            <a:endParaRPr b="1" sz="2225">
              <a:solidFill>
                <a:srgbClr val="22A177"/>
              </a:solidFill>
              <a:highlight>
                <a:schemeClr val="lt1"/>
              </a:highlight>
            </a:endParaRPr>
          </a:p>
        </p:txBody>
      </p:sp>
      <p:pic>
        <p:nvPicPr>
          <p:cNvPr id="186" name="Google Shape;186;p24"/>
          <p:cNvPicPr preferRelativeResize="0"/>
          <p:nvPr/>
        </p:nvPicPr>
        <p:blipFill>
          <a:blip r:embed="rId3">
            <a:alphaModFix/>
          </a:blip>
          <a:stretch>
            <a:fillRect/>
          </a:stretch>
        </p:blipFill>
        <p:spPr>
          <a:xfrm>
            <a:off x="4933913" y="2409150"/>
            <a:ext cx="1763325" cy="1763325"/>
          </a:xfrm>
          <a:prstGeom prst="rect">
            <a:avLst/>
          </a:prstGeom>
          <a:noFill/>
          <a:ln>
            <a:noFill/>
          </a:ln>
        </p:spPr>
      </p:pic>
      <p:pic>
        <p:nvPicPr>
          <p:cNvPr id="187" name="Google Shape;187;p24"/>
          <p:cNvPicPr preferRelativeResize="0"/>
          <p:nvPr/>
        </p:nvPicPr>
        <p:blipFill>
          <a:blip r:embed="rId4">
            <a:alphaModFix/>
          </a:blip>
          <a:stretch>
            <a:fillRect/>
          </a:stretch>
        </p:blipFill>
        <p:spPr>
          <a:xfrm>
            <a:off x="7663800" y="2783925"/>
            <a:ext cx="1156826" cy="1156826"/>
          </a:xfrm>
          <a:prstGeom prst="rect">
            <a:avLst/>
          </a:prstGeom>
          <a:noFill/>
          <a:ln>
            <a:noFill/>
          </a:ln>
        </p:spPr>
      </p:pic>
      <p:cxnSp>
        <p:nvCxnSpPr>
          <p:cNvPr id="188" name="Google Shape;188;p24"/>
          <p:cNvCxnSpPr/>
          <p:nvPr/>
        </p:nvCxnSpPr>
        <p:spPr>
          <a:xfrm flipH="1" rot="10800000">
            <a:off x="6697238" y="3268600"/>
            <a:ext cx="846300" cy="12000"/>
          </a:xfrm>
          <a:prstGeom prst="straightConnector1">
            <a:avLst/>
          </a:prstGeom>
          <a:noFill/>
          <a:ln cap="flat" cmpd="sng" w="9525">
            <a:solidFill>
              <a:schemeClr val="dk2"/>
            </a:solidFill>
            <a:prstDash val="solid"/>
            <a:round/>
            <a:headEnd len="med" w="med" type="triangle"/>
            <a:tailEnd len="med" w="med" type="triangle"/>
          </a:ln>
        </p:spPr>
      </p:cxnSp>
      <p:sp>
        <p:nvSpPr>
          <p:cNvPr id="189" name="Google Shape;189;p24"/>
          <p:cNvSpPr txBox="1"/>
          <p:nvPr/>
        </p:nvSpPr>
        <p:spPr>
          <a:xfrm>
            <a:off x="6528650" y="3268600"/>
            <a:ext cx="132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Correlation</a:t>
            </a:r>
            <a:endParaRPr b="1"/>
          </a:p>
        </p:txBody>
      </p:sp>
      <p:pic>
        <p:nvPicPr>
          <p:cNvPr id="190" name="Google Shape;190;p24"/>
          <p:cNvPicPr preferRelativeResize="0"/>
          <p:nvPr/>
        </p:nvPicPr>
        <p:blipFill rotWithShape="1">
          <a:blip r:embed="rId5">
            <a:alphaModFix/>
          </a:blip>
          <a:srcRect b="1358" l="1079" r="775" t="928"/>
          <a:stretch/>
        </p:blipFill>
        <p:spPr>
          <a:xfrm>
            <a:off x="459500" y="1368875"/>
            <a:ext cx="4427450" cy="2766975"/>
          </a:xfrm>
          <a:prstGeom prst="rect">
            <a:avLst/>
          </a:prstGeom>
          <a:noFill/>
          <a:ln>
            <a:noFill/>
          </a:ln>
        </p:spPr>
      </p:pic>
      <p:sp>
        <p:nvSpPr>
          <p:cNvPr id="191" name="Google Shape;191;p24"/>
          <p:cNvSpPr txBox="1"/>
          <p:nvPr/>
        </p:nvSpPr>
        <p:spPr>
          <a:xfrm>
            <a:off x="958975" y="983975"/>
            <a:ext cx="32262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1300">
                <a:solidFill>
                  <a:srgbClr val="002060"/>
                </a:solidFill>
                <a:latin typeface="Calibri"/>
                <a:ea typeface="Calibri"/>
                <a:cs typeface="Calibri"/>
                <a:sym typeface="Calibri"/>
              </a:rPr>
              <a:t>Ice Cream sales vs Shark attacks</a:t>
            </a:r>
            <a:endParaRPr b="1" sz="1300">
              <a:solidFill>
                <a:srgbClr val="002060"/>
              </a:solidFill>
              <a:latin typeface="Calibri"/>
              <a:ea typeface="Calibri"/>
              <a:cs typeface="Calibri"/>
              <a:sym typeface="Calibri"/>
            </a:endParaRPr>
          </a:p>
        </p:txBody>
      </p:sp>
      <p:pic>
        <p:nvPicPr>
          <p:cNvPr id="192" name="Google Shape;192;p24"/>
          <p:cNvPicPr preferRelativeResize="0"/>
          <p:nvPr/>
        </p:nvPicPr>
        <p:blipFill>
          <a:blip r:embed="rId6">
            <a:alphaModFix/>
          </a:blip>
          <a:stretch>
            <a:fillRect/>
          </a:stretch>
        </p:blipFill>
        <p:spPr>
          <a:xfrm>
            <a:off x="8325425" y="102900"/>
            <a:ext cx="697075" cy="697075"/>
          </a:xfrm>
          <a:prstGeom prst="rect">
            <a:avLst/>
          </a:prstGeom>
          <a:noFill/>
          <a:ln>
            <a:noFill/>
          </a:ln>
        </p:spPr>
      </p:pic>
      <p:sp>
        <p:nvSpPr>
          <p:cNvPr id="193" name="Google Shape;193;p24"/>
          <p:cNvSpPr txBox="1"/>
          <p:nvPr/>
        </p:nvSpPr>
        <p:spPr>
          <a:xfrm>
            <a:off x="8344401" y="4695050"/>
            <a:ext cx="6591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900"/>
              <a:t>9/15</a:t>
            </a:r>
            <a:endParaRPr b="1" sz="900"/>
          </a:p>
        </p:txBody>
      </p:sp>
      <p:sp>
        <p:nvSpPr>
          <p:cNvPr id="194" name="Google Shape;194;p24"/>
          <p:cNvSpPr txBox="1"/>
          <p:nvPr/>
        </p:nvSpPr>
        <p:spPr>
          <a:xfrm>
            <a:off x="126450" y="4851000"/>
            <a:ext cx="6431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600"/>
              <a:t>Reference: https://www.varsitytutors.com/common_core_high_school__statistics_and_probability-help/correlation-vs-causation-ccss-math-content-hss-id-c-9</a:t>
            </a:r>
            <a:endParaRPr sz="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nvSpPr>
        <p:spPr>
          <a:xfrm>
            <a:off x="250725" y="222325"/>
            <a:ext cx="6039000" cy="52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2225">
                <a:solidFill>
                  <a:srgbClr val="22A177"/>
                </a:solidFill>
                <a:highlight>
                  <a:schemeClr val="lt1"/>
                </a:highlight>
              </a:rPr>
              <a:t>Correlation does not imply causation</a:t>
            </a:r>
            <a:endParaRPr b="1" sz="2225">
              <a:solidFill>
                <a:srgbClr val="22A177"/>
              </a:solidFill>
              <a:highlight>
                <a:schemeClr val="lt1"/>
              </a:highlight>
            </a:endParaRPr>
          </a:p>
        </p:txBody>
      </p:sp>
      <p:pic>
        <p:nvPicPr>
          <p:cNvPr id="200" name="Google Shape;200;p25"/>
          <p:cNvPicPr preferRelativeResize="0"/>
          <p:nvPr/>
        </p:nvPicPr>
        <p:blipFill>
          <a:blip r:embed="rId3">
            <a:alphaModFix/>
          </a:blip>
          <a:stretch>
            <a:fillRect/>
          </a:stretch>
        </p:blipFill>
        <p:spPr>
          <a:xfrm>
            <a:off x="4933913" y="2409150"/>
            <a:ext cx="1763325" cy="1763325"/>
          </a:xfrm>
          <a:prstGeom prst="rect">
            <a:avLst/>
          </a:prstGeom>
          <a:noFill/>
          <a:ln>
            <a:noFill/>
          </a:ln>
        </p:spPr>
      </p:pic>
      <p:pic>
        <p:nvPicPr>
          <p:cNvPr id="201" name="Google Shape;201;p25"/>
          <p:cNvPicPr preferRelativeResize="0"/>
          <p:nvPr/>
        </p:nvPicPr>
        <p:blipFill>
          <a:blip r:embed="rId4">
            <a:alphaModFix/>
          </a:blip>
          <a:stretch>
            <a:fillRect/>
          </a:stretch>
        </p:blipFill>
        <p:spPr>
          <a:xfrm>
            <a:off x="7663800" y="2783925"/>
            <a:ext cx="1156826" cy="1156826"/>
          </a:xfrm>
          <a:prstGeom prst="rect">
            <a:avLst/>
          </a:prstGeom>
          <a:noFill/>
          <a:ln>
            <a:noFill/>
          </a:ln>
        </p:spPr>
      </p:pic>
      <p:cxnSp>
        <p:nvCxnSpPr>
          <p:cNvPr id="202" name="Google Shape;202;p25"/>
          <p:cNvCxnSpPr/>
          <p:nvPr/>
        </p:nvCxnSpPr>
        <p:spPr>
          <a:xfrm flipH="1" rot="10800000">
            <a:off x="6697238" y="3268600"/>
            <a:ext cx="846300" cy="12000"/>
          </a:xfrm>
          <a:prstGeom prst="straightConnector1">
            <a:avLst/>
          </a:prstGeom>
          <a:noFill/>
          <a:ln cap="flat" cmpd="sng" w="9525">
            <a:solidFill>
              <a:schemeClr val="dk2"/>
            </a:solidFill>
            <a:prstDash val="solid"/>
            <a:round/>
            <a:headEnd len="med" w="med" type="triangle"/>
            <a:tailEnd len="med" w="med" type="triangle"/>
          </a:ln>
        </p:spPr>
      </p:cxnSp>
      <p:pic>
        <p:nvPicPr>
          <p:cNvPr id="203" name="Google Shape;203;p25"/>
          <p:cNvPicPr preferRelativeResize="0"/>
          <p:nvPr/>
        </p:nvPicPr>
        <p:blipFill>
          <a:blip r:embed="rId5">
            <a:alphaModFix/>
          </a:blip>
          <a:stretch>
            <a:fillRect/>
          </a:stretch>
        </p:blipFill>
        <p:spPr>
          <a:xfrm>
            <a:off x="6445075" y="778825"/>
            <a:ext cx="1322448" cy="1322448"/>
          </a:xfrm>
          <a:prstGeom prst="rect">
            <a:avLst/>
          </a:prstGeom>
          <a:noFill/>
          <a:ln>
            <a:noFill/>
          </a:ln>
        </p:spPr>
      </p:pic>
      <p:cxnSp>
        <p:nvCxnSpPr>
          <p:cNvPr id="204" name="Google Shape;204;p25"/>
          <p:cNvCxnSpPr/>
          <p:nvPr/>
        </p:nvCxnSpPr>
        <p:spPr>
          <a:xfrm flipH="1">
            <a:off x="6248775" y="1959775"/>
            <a:ext cx="410400" cy="665100"/>
          </a:xfrm>
          <a:prstGeom prst="straightConnector1">
            <a:avLst/>
          </a:prstGeom>
          <a:noFill/>
          <a:ln cap="flat" cmpd="sng" w="9525">
            <a:solidFill>
              <a:schemeClr val="dk2"/>
            </a:solidFill>
            <a:prstDash val="solid"/>
            <a:round/>
            <a:headEnd len="med" w="med" type="triangle"/>
            <a:tailEnd len="med" w="med" type="triangle"/>
          </a:ln>
        </p:spPr>
      </p:cxnSp>
      <p:cxnSp>
        <p:nvCxnSpPr>
          <p:cNvPr id="205" name="Google Shape;205;p25"/>
          <p:cNvCxnSpPr/>
          <p:nvPr/>
        </p:nvCxnSpPr>
        <p:spPr>
          <a:xfrm>
            <a:off x="7515350" y="1983775"/>
            <a:ext cx="420600" cy="617100"/>
          </a:xfrm>
          <a:prstGeom prst="straightConnector1">
            <a:avLst/>
          </a:prstGeom>
          <a:noFill/>
          <a:ln cap="flat" cmpd="sng" w="9525">
            <a:solidFill>
              <a:schemeClr val="dk2"/>
            </a:solidFill>
            <a:prstDash val="solid"/>
            <a:round/>
            <a:headEnd len="med" w="med" type="triangle"/>
            <a:tailEnd len="med" w="med" type="triangle"/>
          </a:ln>
        </p:spPr>
      </p:cxnSp>
      <p:sp>
        <p:nvSpPr>
          <p:cNvPr id="206" name="Google Shape;206;p25"/>
          <p:cNvSpPr txBox="1"/>
          <p:nvPr/>
        </p:nvSpPr>
        <p:spPr>
          <a:xfrm>
            <a:off x="6528650" y="3268600"/>
            <a:ext cx="132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Correlation</a:t>
            </a:r>
            <a:endParaRPr b="1"/>
          </a:p>
        </p:txBody>
      </p:sp>
      <p:sp>
        <p:nvSpPr>
          <p:cNvPr id="207" name="Google Shape;207;p25"/>
          <p:cNvSpPr txBox="1"/>
          <p:nvPr/>
        </p:nvSpPr>
        <p:spPr>
          <a:xfrm>
            <a:off x="5421700" y="2008950"/>
            <a:ext cx="132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Causation</a:t>
            </a:r>
            <a:endParaRPr b="1"/>
          </a:p>
        </p:txBody>
      </p:sp>
      <p:sp>
        <p:nvSpPr>
          <p:cNvPr id="208" name="Google Shape;208;p25"/>
          <p:cNvSpPr txBox="1"/>
          <p:nvPr/>
        </p:nvSpPr>
        <p:spPr>
          <a:xfrm>
            <a:off x="7740000" y="2008950"/>
            <a:ext cx="132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Causation</a:t>
            </a:r>
            <a:endParaRPr b="1"/>
          </a:p>
        </p:txBody>
      </p:sp>
      <p:pic>
        <p:nvPicPr>
          <p:cNvPr id="209" name="Google Shape;209;p25"/>
          <p:cNvPicPr preferRelativeResize="0"/>
          <p:nvPr/>
        </p:nvPicPr>
        <p:blipFill rotWithShape="1">
          <a:blip r:embed="rId6">
            <a:alphaModFix/>
          </a:blip>
          <a:srcRect b="1358" l="863" r="991" t="1620"/>
          <a:stretch/>
        </p:blipFill>
        <p:spPr>
          <a:xfrm>
            <a:off x="449925" y="1388450"/>
            <a:ext cx="4427450" cy="2747400"/>
          </a:xfrm>
          <a:prstGeom prst="rect">
            <a:avLst/>
          </a:prstGeom>
          <a:noFill/>
          <a:ln>
            <a:noFill/>
          </a:ln>
        </p:spPr>
      </p:pic>
      <p:sp>
        <p:nvSpPr>
          <p:cNvPr id="210" name="Google Shape;210;p25"/>
          <p:cNvSpPr txBox="1"/>
          <p:nvPr/>
        </p:nvSpPr>
        <p:spPr>
          <a:xfrm>
            <a:off x="958975" y="983975"/>
            <a:ext cx="32262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1300">
                <a:solidFill>
                  <a:srgbClr val="002060"/>
                </a:solidFill>
                <a:latin typeface="Calibri"/>
                <a:ea typeface="Calibri"/>
                <a:cs typeface="Calibri"/>
                <a:sym typeface="Calibri"/>
              </a:rPr>
              <a:t>Ice Cream sales vs Shark attacks</a:t>
            </a:r>
            <a:endParaRPr b="1" sz="1300">
              <a:solidFill>
                <a:srgbClr val="002060"/>
              </a:solidFill>
              <a:latin typeface="Calibri"/>
              <a:ea typeface="Calibri"/>
              <a:cs typeface="Calibri"/>
              <a:sym typeface="Calibri"/>
            </a:endParaRPr>
          </a:p>
        </p:txBody>
      </p:sp>
      <p:sp>
        <p:nvSpPr>
          <p:cNvPr id="211" name="Google Shape;211;p25"/>
          <p:cNvSpPr txBox="1"/>
          <p:nvPr/>
        </p:nvSpPr>
        <p:spPr>
          <a:xfrm>
            <a:off x="708750" y="4276050"/>
            <a:ext cx="7965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374151"/>
                </a:solidFill>
                <a:highlight>
                  <a:schemeClr val="lt1"/>
                </a:highlight>
              </a:rPr>
              <a:t>While correlation measures the strength and direction of a linear relationship between two variables, causation determines whether changes in one variable are responsible for changes in another.</a:t>
            </a:r>
            <a:endParaRPr>
              <a:highlight>
                <a:schemeClr val="lt1"/>
              </a:highlight>
            </a:endParaRPr>
          </a:p>
        </p:txBody>
      </p:sp>
      <p:pic>
        <p:nvPicPr>
          <p:cNvPr id="212" name="Google Shape;212;p25"/>
          <p:cNvPicPr preferRelativeResize="0"/>
          <p:nvPr/>
        </p:nvPicPr>
        <p:blipFill>
          <a:blip r:embed="rId7">
            <a:alphaModFix/>
          </a:blip>
          <a:stretch>
            <a:fillRect/>
          </a:stretch>
        </p:blipFill>
        <p:spPr>
          <a:xfrm>
            <a:off x="8325425" y="102900"/>
            <a:ext cx="697075" cy="697075"/>
          </a:xfrm>
          <a:prstGeom prst="rect">
            <a:avLst/>
          </a:prstGeom>
          <a:noFill/>
          <a:ln>
            <a:noFill/>
          </a:ln>
        </p:spPr>
      </p:pic>
      <p:sp>
        <p:nvSpPr>
          <p:cNvPr id="213" name="Google Shape;213;p25"/>
          <p:cNvSpPr txBox="1"/>
          <p:nvPr/>
        </p:nvSpPr>
        <p:spPr>
          <a:xfrm>
            <a:off x="8344401" y="4695050"/>
            <a:ext cx="6591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900"/>
              <a:t>9/15</a:t>
            </a:r>
            <a:endParaRPr b="1" sz="900"/>
          </a:p>
        </p:txBody>
      </p:sp>
      <p:sp>
        <p:nvSpPr>
          <p:cNvPr id="214" name="Google Shape;214;p25"/>
          <p:cNvSpPr txBox="1"/>
          <p:nvPr/>
        </p:nvSpPr>
        <p:spPr>
          <a:xfrm>
            <a:off x="130975" y="4866600"/>
            <a:ext cx="6431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600"/>
              <a:t>Reference</a:t>
            </a:r>
            <a:r>
              <a:rPr lang="en-GB" sz="600"/>
              <a:t>:</a:t>
            </a:r>
            <a:r>
              <a:rPr lang="en-GB" sz="600"/>
              <a:t> </a:t>
            </a:r>
            <a:r>
              <a:rPr lang="en-GB" sz="600"/>
              <a:t>https://www.varsitytutors.com/common_core_high_school__statistics_and_probability-help/correlation-vs-causation-ccss-math-content-hss-id-c-9</a:t>
            </a:r>
            <a:endParaRPr sz="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2153925" y="1778100"/>
            <a:ext cx="4836149" cy="2736599"/>
          </a:xfrm>
          <a:prstGeom prst="rect">
            <a:avLst/>
          </a:prstGeom>
          <a:noFill/>
          <a:ln>
            <a:noFill/>
          </a:ln>
        </p:spPr>
      </p:pic>
      <p:sp>
        <p:nvSpPr>
          <p:cNvPr id="220" name="Google Shape;220;p26"/>
          <p:cNvSpPr txBox="1"/>
          <p:nvPr/>
        </p:nvSpPr>
        <p:spPr>
          <a:xfrm>
            <a:off x="1883550" y="268850"/>
            <a:ext cx="5376900" cy="1277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GB" sz="2225">
                <a:solidFill>
                  <a:srgbClr val="22A177"/>
                </a:solidFill>
                <a:highlight>
                  <a:schemeClr val="lt1"/>
                </a:highlight>
              </a:rPr>
              <a:t>Who cares? </a:t>
            </a:r>
            <a:endParaRPr b="1" sz="2225">
              <a:solidFill>
                <a:srgbClr val="22A177"/>
              </a:solidFill>
              <a:highlight>
                <a:schemeClr val="lt1"/>
              </a:highlight>
            </a:endParaRPr>
          </a:p>
          <a:p>
            <a:pPr indent="0" lvl="0" marL="0" marR="0" rtl="0" algn="ctr">
              <a:lnSpc>
                <a:spcPct val="100000"/>
              </a:lnSpc>
              <a:spcBef>
                <a:spcPts val="0"/>
              </a:spcBef>
              <a:spcAft>
                <a:spcPts val="0"/>
              </a:spcAft>
              <a:buNone/>
            </a:pPr>
            <a:r>
              <a:rPr lang="en-GB" sz="1625">
                <a:solidFill>
                  <a:srgbClr val="22A177"/>
                </a:solidFill>
                <a:highlight>
                  <a:schemeClr val="lt1"/>
                </a:highlight>
              </a:rPr>
              <a:t>Linear Regression is boring and weak.</a:t>
            </a:r>
            <a:endParaRPr sz="1625">
              <a:solidFill>
                <a:srgbClr val="22A177"/>
              </a:solidFill>
              <a:highlight>
                <a:schemeClr val="lt1"/>
              </a:highlight>
            </a:endParaRPr>
          </a:p>
          <a:p>
            <a:pPr indent="0" lvl="0" marL="0" marR="0" rtl="0" algn="ctr">
              <a:lnSpc>
                <a:spcPct val="100000"/>
              </a:lnSpc>
              <a:spcBef>
                <a:spcPts val="0"/>
              </a:spcBef>
              <a:spcAft>
                <a:spcPts val="0"/>
              </a:spcAft>
              <a:buNone/>
            </a:pPr>
            <a:r>
              <a:t/>
            </a:r>
            <a:endParaRPr sz="1625">
              <a:solidFill>
                <a:srgbClr val="22A177"/>
              </a:solidFill>
              <a:highlight>
                <a:schemeClr val="lt1"/>
              </a:highlight>
            </a:endParaRPr>
          </a:p>
          <a:p>
            <a:pPr indent="0" lvl="0" marL="0" marR="0" rtl="0" algn="ctr">
              <a:lnSpc>
                <a:spcPct val="100000"/>
              </a:lnSpc>
              <a:spcBef>
                <a:spcPts val="0"/>
              </a:spcBef>
              <a:spcAft>
                <a:spcPts val="0"/>
              </a:spcAft>
              <a:buNone/>
            </a:pPr>
            <a:r>
              <a:rPr lang="en-GB" sz="1625">
                <a:solidFill>
                  <a:srgbClr val="22A177"/>
                </a:solidFill>
                <a:highlight>
                  <a:schemeClr val="lt1"/>
                </a:highlight>
              </a:rPr>
              <a:t>I</a:t>
            </a:r>
            <a:r>
              <a:rPr lang="en-GB" sz="1625">
                <a:solidFill>
                  <a:srgbClr val="22A177"/>
                </a:solidFill>
                <a:highlight>
                  <a:schemeClr val="lt1"/>
                </a:highlight>
              </a:rPr>
              <a:t>ts 2023! </a:t>
            </a:r>
            <a:r>
              <a:rPr lang="en-GB" sz="1625">
                <a:solidFill>
                  <a:srgbClr val="22A177"/>
                </a:solidFill>
                <a:highlight>
                  <a:schemeClr val="lt1"/>
                </a:highlight>
              </a:rPr>
              <a:t>Neural Network rules!!!</a:t>
            </a:r>
            <a:endParaRPr sz="1625">
              <a:solidFill>
                <a:srgbClr val="22A177"/>
              </a:solidFill>
              <a:highlight>
                <a:schemeClr val="lt1"/>
              </a:highlight>
            </a:endParaRPr>
          </a:p>
        </p:txBody>
      </p:sp>
      <p:pic>
        <p:nvPicPr>
          <p:cNvPr id="221" name="Google Shape;221;p26"/>
          <p:cNvPicPr preferRelativeResize="0"/>
          <p:nvPr/>
        </p:nvPicPr>
        <p:blipFill>
          <a:blip r:embed="rId4">
            <a:alphaModFix/>
          </a:blip>
          <a:stretch>
            <a:fillRect/>
          </a:stretch>
        </p:blipFill>
        <p:spPr>
          <a:xfrm>
            <a:off x="8325425" y="102900"/>
            <a:ext cx="697075" cy="697075"/>
          </a:xfrm>
          <a:prstGeom prst="rect">
            <a:avLst/>
          </a:prstGeom>
          <a:noFill/>
          <a:ln>
            <a:noFill/>
          </a:ln>
        </p:spPr>
      </p:pic>
      <p:sp>
        <p:nvSpPr>
          <p:cNvPr id="222" name="Google Shape;222;p26"/>
          <p:cNvSpPr txBox="1"/>
          <p:nvPr/>
        </p:nvSpPr>
        <p:spPr>
          <a:xfrm>
            <a:off x="8344401" y="4695050"/>
            <a:ext cx="6591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900"/>
              <a:t>10/15</a:t>
            </a:r>
            <a:endParaRPr b="1" sz="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nvSpPr>
        <p:spPr>
          <a:xfrm>
            <a:off x="1897150" y="2171550"/>
            <a:ext cx="5349900" cy="52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GB" sz="2225">
                <a:solidFill>
                  <a:srgbClr val="22A177"/>
                </a:solidFill>
                <a:highlight>
                  <a:schemeClr val="lt1"/>
                </a:highlight>
              </a:rPr>
              <a:t>Get</a:t>
            </a:r>
            <a:r>
              <a:rPr b="1" lang="en-GB" sz="2225">
                <a:solidFill>
                  <a:srgbClr val="22A177"/>
                </a:solidFill>
                <a:highlight>
                  <a:schemeClr val="lt1"/>
                </a:highlight>
              </a:rPr>
              <a:t> ready to have your mind blown!</a:t>
            </a:r>
            <a:endParaRPr b="1" sz="2225">
              <a:solidFill>
                <a:srgbClr val="22A177"/>
              </a:solidFill>
              <a:highlight>
                <a:schemeClr val="lt1"/>
              </a:highlight>
            </a:endParaRPr>
          </a:p>
        </p:txBody>
      </p:sp>
      <p:pic>
        <p:nvPicPr>
          <p:cNvPr id="228" name="Google Shape;228;p27"/>
          <p:cNvPicPr preferRelativeResize="0"/>
          <p:nvPr/>
        </p:nvPicPr>
        <p:blipFill>
          <a:blip r:embed="rId3">
            <a:alphaModFix/>
          </a:blip>
          <a:stretch>
            <a:fillRect/>
          </a:stretch>
        </p:blipFill>
        <p:spPr>
          <a:xfrm>
            <a:off x="8325425" y="102900"/>
            <a:ext cx="697075" cy="697075"/>
          </a:xfrm>
          <a:prstGeom prst="rect">
            <a:avLst/>
          </a:prstGeom>
          <a:noFill/>
          <a:ln>
            <a:noFill/>
          </a:ln>
        </p:spPr>
      </p:pic>
      <p:sp>
        <p:nvSpPr>
          <p:cNvPr id="229" name="Google Shape;229;p27"/>
          <p:cNvSpPr txBox="1"/>
          <p:nvPr/>
        </p:nvSpPr>
        <p:spPr>
          <a:xfrm>
            <a:off x="8344401" y="4695050"/>
            <a:ext cx="6591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900"/>
              <a:t>11/15</a:t>
            </a:r>
            <a:endParaRPr b="1" sz="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nvSpPr>
        <p:spPr>
          <a:xfrm>
            <a:off x="226375" y="212250"/>
            <a:ext cx="6516300" cy="52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2225">
                <a:solidFill>
                  <a:srgbClr val="22A177"/>
                </a:solidFill>
                <a:highlight>
                  <a:schemeClr val="lt1"/>
                </a:highlight>
              </a:rPr>
              <a:t>Linear Regression impact in state-of-the-art</a:t>
            </a:r>
            <a:endParaRPr b="1" sz="2225">
              <a:solidFill>
                <a:srgbClr val="22A177"/>
              </a:solidFill>
              <a:highlight>
                <a:schemeClr val="lt1"/>
              </a:highlight>
            </a:endParaRPr>
          </a:p>
        </p:txBody>
      </p:sp>
      <p:pic>
        <p:nvPicPr>
          <p:cNvPr id="235" name="Google Shape;235;p28"/>
          <p:cNvPicPr preferRelativeResize="0"/>
          <p:nvPr/>
        </p:nvPicPr>
        <p:blipFill rotWithShape="1">
          <a:blip r:embed="rId3">
            <a:alphaModFix/>
          </a:blip>
          <a:srcRect b="0" l="0" r="0" t="81872"/>
          <a:stretch/>
        </p:blipFill>
        <p:spPr>
          <a:xfrm>
            <a:off x="1678000" y="3951176"/>
            <a:ext cx="5788001" cy="697075"/>
          </a:xfrm>
          <a:prstGeom prst="rect">
            <a:avLst/>
          </a:prstGeom>
          <a:noFill/>
          <a:ln>
            <a:noFill/>
          </a:ln>
        </p:spPr>
      </p:pic>
      <p:pic>
        <p:nvPicPr>
          <p:cNvPr id="236" name="Google Shape;236;p28"/>
          <p:cNvPicPr preferRelativeResize="0"/>
          <p:nvPr/>
        </p:nvPicPr>
        <p:blipFill>
          <a:blip r:embed="rId4">
            <a:alphaModFix/>
          </a:blip>
          <a:stretch>
            <a:fillRect/>
          </a:stretch>
        </p:blipFill>
        <p:spPr>
          <a:xfrm>
            <a:off x="8325425" y="102900"/>
            <a:ext cx="697075" cy="697075"/>
          </a:xfrm>
          <a:prstGeom prst="rect">
            <a:avLst/>
          </a:prstGeom>
          <a:noFill/>
          <a:ln>
            <a:noFill/>
          </a:ln>
        </p:spPr>
      </p:pic>
      <p:sp>
        <p:nvSpPr>
          <p:cNvPr id="237" name="Google Shape;237;p28"/>
          <p:cNvSpPr txBox="1"/>
          <p:nvPr/>
        </p:nvSpPr>
        <p:spPr>
          <a:xfrm>
            <a:off x="8344401" y="4695050"/>
            <a:ext cx="6591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900"/>
              <a:t>12/1</a:t>
            </a:r>
            <a:r>
              <a:rPr b="1" lang="en-GB" sz="900">
                <a:solidFill>
                  <a:schemeClr val="dk1"/>
                </a:solidFill>
              </a:rPr>
              <a:t>5</a:t>
            </a:r>
            <a:endParaRPr b="1" sz="900"/>
          </a:p>
        </p:txBody>
      </p:sp>
      <p:sp>
        <p:nvSpPr>
          <p:cNvPr id="238" name="Google Shape;238;p28"/>
          <p:cNvSpPr txBox="1"/>
          <p:nvPr/>
        </p:nvSpPr>
        <p:spPr>
          <a:xfrm>
            <a:off x="126450" y="4851000"/>
            <a:ext cx="5883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Reference: https://joshuagoings.com/2020/05/05/neural-network/</a:t>
            </a:r>
            <a:endParaRPr sz="700"/>
          </a:p>
        </p:txBody>
      </p:sp>
      <p:pic>
        <p:nvPicPr>
          <p:cNvPr id="239" name="Google Shape;239;p28"/>
          <p:cNvPicPr preferRelativeResize="0"/>
          <p:nvPr/>
        </p:nvPicPr>
        <p:blipFill rotWithShape="1">
          <a:blip r:embed="rId3">
            <a:alphaModFix/>
          </a:blip>
          <a:srcRect b="22429" l="4708" r="3867" t="7192"/>
          <a:stretch/>
        </p:blipFill>
        <p:spPr>
          <a:xfrm>
            <a:off x="1950350" y="1126375"/>
            <a:ext cx="5291674" cy="27062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nvSpPr>
        <p:spPr>
          <a:xfrm>
            <a:off x="226375" y="212250"/>
            <a:ext cx="8007600" cy="52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2225">
                <a:solidFill>
                  <a:srgbClr val="22A177"/>
                </a:solidFill>
                <a:highlight>
                  <a:schemeClr val="lt1"/>
                </a:highlight>
              </a:rPr>
              <a:t>Linear Regression impact in state-of-the-art</a:t>
            </a:r>
            <a:endParaRPr b="1" sz="2225">
              <a:solidFill>
                <a:srgbClr val="22A177"/>
              </a:solidFill>
              <a:highlight>
                <a:schemeClr val="lt1"/>
              </a:highlight>
            </a:endParaRPr>
          </a:p>
        </p:txBody>
      </p:sp>
      <p:pic>
        <p:nvPicPr>
          <p:cNvPr id="245" name="Google Shape;245;p29"/>
          <p:cNvPicPr preferRelativeResize="0"/>
          <p:nvPr/>
        </p:nvPicPr>
        <p:blipFill rotWithShape="1">
          <a:blip r:embed="rId3">
            <a:alphaModFix/>
          </a:blip>
          <a:srcRect b="4736" l="7756" r="9103" t="32856"/>
          <a:stretch/>
        </p:blipFill>
        <p:spPr>
          <a:xfrm>
            <a:off x="1829400" y="1043225"/>
            <a:ext cx="5397500" cy="3159874"/>
          </a:xfrm>
          <a:prstGeom prst="rect">
            <a:avLst/>
          </a:prstGeom>
          <a:noFill/>
          <a:ln>
            <a:noFill/>
          </a:ln>
        </p:spPr>
      </p:pic>
      <p:pic>
        <p:nvPicPr>
          <p:cNvPr id="246" name="Google Shape;246;p29"/>
          <p:cNvPicPr preferRelativeResize="0"/>
          <p:nvPr/>
        </p:nvPicPr>
        <p:blipFill>
          <a:blip r:embed="rId4">
            <a:alphaModFix/>
          </a:blip>
          <a:stretch>
            <a:fillRect/>
          </a:stretch>
        </p:blipFill>
        <p:spPr>
          <a:xfrm>
            <a:off x="8325425" y="102900"/>
            <a:ext cx="697075" cy="697075"/>
          </a:xfrm>
          <a:prstGeom prst="rect">
            <a:avLst/>
          </a:prstGeom>
          <a:noFill/>
          <a:ln>
            <a:noFill/>
          </a:ln>
        </p:spPr>
      </p:pic>
      <p:sp>
        <p:nvSpPr>
          <p:cNvPr id="247" name="Google Shape;247;p29"/>
          <p:cNvSpPr txBox="1"/>
          <p:nvPr/>
        </p:nvSpPr>
        <p:spPr>
          <a:xfrm>
            <a:off x="8344401" y="4695050"/>
            <a:ext cx="6591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900"/>
              <a:t>13/1</a:t>
            </a:r>
            <a:r>
              <a:rPr b="1" lang="en-GB" sz="900">
                <a:solidFill>
                  <a:schemeClr val="dk1"/>
                </a:solidFill>
              </a:rPr>
              <a:t>5</a:t>
            </a:r>
            <a:endParaRPr b="1" sz="900"/>
          </a:p>
        </p:txBody>
      </p:sp>
      <p:sp>
        <p:nvSpPr>
          <p:cNvPr id="248" name="Google Shape;248;p29"/>
          <p:cNvSpPr txBox="1"/>
          <p:nvPr/>
        </p:nvSpPr>
        <p:spPr>
          <a:xfrm>
            <a:off x="126450" y="4851000"/>
            <a:ext cx="5883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Reference: https://joshuagoings.com/2020/05/05/neural-network/</a:t>
            </a:r>
            <a:endParaRPr sz="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nvSpPr>
        <p:spPr>
          <a:xfrm>
            <a:off x="226375" y="212250"/>
            <a:ext cx="7373700" cy="52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2225">
                <a:solidFill>
                  <a:srgbClr val="22A177"/>
                </a:solidFill>
                <a:highlight>
                  <a:schemeClr val="lt1"/>
                </a:highlight>
              </a:rPr>
              <a:t>Linear Regression impact in state-of-the-art</a:t>
            </a:r>
            <a:endParaRPr b="1" sz="2225">
              <a:solidFill>
                <a:srgbClr val="22A177"/>
              </a:solidFill>
              <a:highlight>
                <a:schemeClr val="lt1"/>
              </a:highlight>
            </a:endParaRPr>
          </a:p>
        </p:txBody>
      </p:sp>
      <p:pic>
        <p:nvPicPr>
          <p:cNvPr id="254" name="Google Shape;254;p30"/>
          <p:cNvPicPr preferRelativeResize="0"/>
          <p:nvPr/>
        </p:nvPicPr>
        <p:blipFill rotWithShape="1">
          <a:blip r:embed="rId3">
            <a:alphaModFix/>
          </a:blip>
          <a:srcRect b="2371" l="11355" r="11762" t="33012"/>
          <a:stretch/>
        </p:blipFill>
        <p:spPr>
          <a:xfrm>
            <a:off x="1996408" y="1091425"/>
            <a:ext cx="5139791" cy="3389525"/>
          </a:xfrm>
          <a:prstGeom prst="rect">
            <a:avLst/>
          </a:prstGeom>
          <a:noFill/>
          <a:ln>
            <a:noFill/>
          </a:ln>
        </p:spPr>
      </p:pic>
      <p:pic>
        <p:nvPicPr>
          <p:cNvPr id="255" name="Google Shape;255;p30"/>
          <p:cNvPicPr preferRelativeResize="0"/>
          <p:nvPr/>
        </p:nvPicPr>
        <p:blipFill>
          <a:blip r:embed="rId4">
            <a:alphaModFix/>
          </a:blip>
          <a:stretch>
            <a:fillRect/>
          </a:stretch>
        </p:blipFill>
        <p:spPr>
          <a:xfrm>
            <a:off x="8325425" y="102900"/>
            <a:ext cx="697075" cy="697075"/>
          </a:xfrm>
          <a:prstGeom prst="rect">
            <a:avLst/>
          </a:prstGeom>
          <a:noFill/>
          <a:ln>
            <a:noFill/>
          </a:ln>
        </p:spPr>
      </p:pic>
      <p:sp>
        <p:nvSpPr>
          <p:cNvPr id="256" name="Google Shape;256;p30"/>
          <p:cNvSpPr txBox="1"/>
          <p:nvPr/>
        </p:nvSpPr>
        <p:spPr>
          <a:xfrm>
            <a:off x="8344401" y="4695050"/>
            <a:ext cx="6591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900"/>
              <a:t>14/1</a:t>
            </a:r>
            <a:r>
              <a:rPr b="1" lang="en-GB" sz="900">
                <a:solidFill>
                  <a:schemeClr val="dk1"/>
                </a:solidFill>
              </a:rPr>
              <a:t>5</a:t>
            </a:r>
            <a:endParaRPr b="1" sz="900"/>
          </a:p>
        </p:txBody>
      </p:sp>
      <p:sp>
        <p:nvSpPr>
          <p:cNvPr id="257" name="Google Shape;257;p30"/>
          <p:cNvSpPr txBox="1"/>
          <p:nvPr/>
        </p:nvSpPr>
        <p:spPr>
          <a:xfrm>
            <a:off x="126450" y="4851000"/>
            <a:ext cx="5883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Reference: </a:t>
            </a:r>
            <a:r>
              <a:rPr lang="en-GB" sz="700"/>
              <a:t>https://joshuagoings.com/2020/05/05/neural-network/</a:t>
            </a:r>
            <a:endParaRPr sz="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nvSpPr>
        <p:spPr>
          <a:xfrm>
            <a:off x="3374100" y="2221750"/>
            <a:ext cx="2395800" cy="52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2225">
                <a:solidFill>
                  <a:srgbClr val="22A177"/>
                </a:solidFill>
                <a:highlight>
                  <a:schemeClr val="lt1"/>
                </a:highlight>
              </a:rPr>
              <a:t>Curious Minds?</a:t>
            </a:r>
            <a:endParaRPr b="1" sz="2225">
              <a:solidFill>
                <a:srgbClr val="22A177"/>
              </a:solidFill>
              <a:highlight>
                <a:schemeClr val="lt1"/>
              </a:highlight>
            </a:endParaRPr>
          </a:p>
        </p:txBody>
      </p:sp>
      <p:pic>
        <p:nvPicPr>
          <p:cNvPr id="263" name="Google Shape;263;p31"/>
          <p:cNvPicPr preferRelativeResize="0"/>
          <p:nvPr/>
        </p:nvPicPr>
        <p:blipFill>
          <a:blip r:embed="rId3">
            <a:alphaModFix/>
          </a:blip>
          <a:stretch>
            <a:fillRect/>
          </a:stretch>
        </p:blipFill>
        <p:spPr>
          <a:xfrm>
            <a:off x="8325425" y="102900"/>
            <a:ext cx="697075" cy="697075"/>
          </a:xfrm>
          <a:prstGeom prst="rect">
            <a:avLst/>
          </a:prstGeom>
          <a:noFill/>
          <a:ln>
            <a:noFill/>
          </a:ln>
        </p:spPr>
      </p:pic>
      <p:sp>
        <p:nvSpPr>
          <p:cNvPr id="264" name="Google Shape;264;p31"/>
          <p:cNvSpPr txBox="1"/>
          <p:nvPr/>
        </p:nvSpPr>
        <p:spPr>
          <a:xfrm>
            <a:off x="8344401" y="4695050"/>
            <a:ext cx="6591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900"/>
              <a:t>15/15</a:t>
            </a:r>
            <a:endParaRPr b="1"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3335550" y="1291525"/>
            <a:ext cx="5201700" cy="2840700"/>
          </a:xfrm>
          <a:prstGeom prst="rect">
            <a:avLst/>
          </a:prstGeom>
          <a:noFill/>
          <a:ln>
            <a:noFill/>
          </a:ln>
        </p:spPr>
        <p:txBody>
          <a:bodyPr anchorCtr="0" anchor="t" bIns="91425" lIns="91425" spcFirstLastPara="1" rIns="91425" wrap="square" tIns="91425">
            <a:spAutoFit/>
          </a:bodyPr>
          <a:lstStyle/>
          <a:p>
            <a:pPr indent="-311150" lvl="1" marL="914400" rtl="0" algn="l">
              <a:lnSpc>
                <a:spcPct val="115000"/>
              </a:lnSpc>
              <a:spcBef>
                <a:spcPts val="1500"/>
              </a:spcBef>
              <a:spcAft>
                <a:spcPts val="0"/>
              </a:spcAft>
              <a:buClr>
                <a:schemeClr val="dk1"/>
              </a:buClr>
              <a:buSzPts val="1300"/>
              <a:buFont typeface="Roboto"/>
              <a:buChar char="●"/>
            </a:pPr>
            <a:r>
              <a:rPr lang="en-GB" sz="1300">
                <a:solidFill>
                  <a:schemeClr val="dk1"/>
                </a:solidFill>
                <a:latin typeface="Calibri"/>
                <a:ea typeface="Calibri"/>
                <a:cs typeface="Calibri"/>
                <a:sym typeface="Calibri"/>
              </a:rPr>
              <a:t>L</a:t>
            </a:r>
            <a:r>
              <a:rPr lang="en-GB" sz="1300">
                <a:solidFill>
                  <a:schemeClr val="dk1"/>
                </a:solidFill>
                <a:latin typeface="Calibri"/>
                <a:ea typeface="Calibri"/>
                <a:cs typeface="Calibri"/>
                <a:sym typeface="Calibri"/>
              </a:rPr>
              <a:t>inear regression is a statistical method used to model the relationship between a dependent variable (Y) and one or more independent variables (X).</a:t>
            </a:r>
            <a:endParaRPr sz="1300">
              <a:solidFill>
                <a:schemeClr val="dk1"/>
              </a:solidFill>
              <a:latin typeface="Calibri"/>
              <a:ea typeface="Calibri"/>
              <a:cs typeface="Calibri"/>
              <a:sym typeface="Calibri"/>
            </a:endParaRPr>
          </a:p>
          <a:p>
            <a:pPr indent="-311150" lvl="1" marL="914400" marR="0" rtl="0" algn="l">
              <a:lnSpc>
                <a:spcPct val="115000"/>
              </a:lnSpc>
              <a:spcBef>
                <a:spcPts val="0"/>
              </a:spcBef>
              <a:spcAft>
                <a:spcPts val="0"/>
              </a:spcAft>
              <a:buClr>
                <a:schemeClr val="dk1"/>
              </a:buClr>
              <a:buSzPts val="1300"/>
              <a:buFont typeface="Calibri"/>
              <a:buChar char="●"/>
            </a:pPr>
            <a:r>
              <a:rPr lang="en-GB" sz="1300">
                <a:solidFill>
                  <a:schemeClr val="dk1"/>
                </a:solidFill>
                <a:latin typeface="Calibri"/>
                <a:ea typeface="Calibri"/>
                <a:cs typeface="Calibri"/>
                <a:sym typeface="Calibri"/>
              </a:rPr>
              <a:t>It aims to find the best-fitting line (or hyperplane in multiple dimensions) that minimizes the sum of squared differences between observed and predicted values.</a:t>
            </a:r>
            <a:endParaRPr sz="1300">
              <a:solidFill>
                <a:schemeClr val="dk1"/>
              </a:solidFill>
              <a:latin typeface="Calibri"/>
              <a:ea typeface="Calibri"/>
              <a:cs typeface="Calibri"/>
              <a:sym typeface="Calibri"/>
            </a:endParaRPr>
          </a:p>
          <a:p>
            <a:pPr indent="-311150" lvl="1" marL="914400" marR="0" rtl="0" algn="l">
              <a:lnSpc>
                <a:spcPct val="115000"/>
              </a:lnSpc>
              <a:spcBef>
                <a:spcPts val="0"/>
              </a:spcBef>
              <a:spcAft>
                <a:spcPts val="0"/>
              </a:spcAft>
              <a:buClr>
                <a:schemeClr val="dk1"/>
              </a:buClr>
              <a:buSzPts val="1300"/>
              <a:buFont typeface="Calibri"/>
              <a:buChar char="●"/>
            </a:pPr>
            <a:r>
              <a:rPr lang="en-GB" sz="1300">
                <a:solidFill>
                  <a:schemeClr val="dk1"/>
                </a:solidFill>
                <a:latin typeface="Calibri"/>
                <a:ea typeface="Calibri"/>
                <a:cs typeface="Calibri"/>
                <a:sym typeface="Calibri"/>
              </a:rPr>
              <a:t>It's widely used for prediction and understanding the influence of variables.</a:t>
            </a:r>
            <a:endParaRPr sz="1300">
              <a:solidFill>
                <a:schemeClr val="dk1"/>
              </a:solidFill>
              <a:latin typeface="Calibri"/>
              <a:ea typeface="Calibri"/>
              <a:cs typeface="Calibri"/>
              <a:sym typeface="Calibri"/>
            </a:endParaRPr>
          </a:p>
          <a:p>
            <a:pPr indent="0" lvl="0" marL="0" rtl="0" algn="l">
              <a:lnSpc>
                <a:spcPct val="115000"/>
              </a:lnSpc>
              <a:spcBef>
                <a:spcPts val="1500"/>
              </a:spcBef>
              <a:spcAft>
                <a:spcPts val="0"/>
              </a:spcAft>
              <a:buNone/>
            </a:pPr>
            <a:r>
              <a:t/>
            </a:r>
            <a:endParaRPr sz="1300">
              <a:solidFill>
                <a:schemeClr val="dk1"/>
              </a:solidFill>
              <a:latin typeface="Calibri"/>
              <a:ea typeface="Calibri"/>
              <a:cs typeface="Calibri"/>
              <a:sym typeface="Calibri"/>
            </a:endParaRPr>
          </a:p>
          <a:p>
            <a:pPr indent="0" lvl="0" marL="0" rtl="0" algn="l">
              <a:spcBef>
                <a:spcPts val="1500"/>
              </a:spcBef>
              <a:spcAft>
                <a:spcPts val="0"/>
              </a:spcAft>
              <a:buNone/>
            </a:pPr>
            <a:r>
              <a:t/>
            </a:r>
            <a:endParaRPr sz="1300">
              <a:solidFill>
                <a:schemeClr val="dk1"/>
              </a:solidFill>
            </a:endParaRPr>
          </a:p>
        </p:txBody>
      </p:sp>
      <p:sp>
        <p:nvSpPr>
          <p:cNvPr id="63" name="Google Shape;63;p14"/>
          <p:cNvSpPr txBox="1"/>
          <p:nvPr>
            <p:ph type="ctrTitle"/>
          </p:nvPr>
        </p:nvSpPr>
        <p:spPr>
          <a:xfrm>
            <a:off x="187275" y="102900"/>
            <a:ext cx="5201700" cy="62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GB" sz="2225">
                <a:solidFill>
                  <a:srgbClr val="22A177"/>
                </a:solidFill>
                <a:highlight>
                  <a:schemeClr val="lt1"/>
                </a:highlight>
              </a:rPr>
              <a:t>Understanding Linear Regression</a:t>
            </a:r>
            <a:endParaRPr b="1" sz="5870">
              <a:solidFill>
                <a:srgbClr val="22A177"/>
              </a:solidFill>
              <a:highlight>
                <a:schemeClr val="lt1"/>
              </a:highlight>
            </a:endParaRPr>
          </a:p>
        </p:txBody>
      </p:sp>
      <p:pic>
        <p:nvPicPr>
          <p:cNvPr id="64" name="Google Shape;64;p14"/>
          <p:cNvPicPr preferRelativeResize="0"/>
          <p:nvPr/>
        </p:nvPicPr>
        <p:blipFill>
          <a:blip r:embed="rId3">
            <a:alphaModFix/>
          </a:blip>
          <a:stretch>
            <a:fillRect/>
          </a:stretch>
        </p:blipFill>
        <p:spPr>
          <a:xfrm>
            <a:off x="368475" y="1163750"/>
            <a:ext cx="3242049" cy="2816001"/>
          </a:xfrm>
          <a:prstGeom prst="rect">
            <a:avLst/>
          </a:prstGeom>
          <a:noFill/>
          <a:ln>
            <a:noFill/>
          </a:ln>
        </p:spPr>
      </p:pic>
      <p:pic>
        <p:nvPicPr>
          <p:cNvPr id="65" name="Google Shape;65;p14"/>
          <p:cNvPicPr preferRelativeResize="0"/>
          <p:nvPr/>
        </p:nvPicPr>
        <p:blipFill>
          <a:blip r:embed="rId4">
            <a:alphaModFix/>
          </a:blip>
          <a:stretch>
            <a:fillRect/>
          </a:stretch>
        </p:blipFill>
        <p:spPr>
          <a:xfrm>
            <a:off x="8325425" y="102900"/>
            <a:ext cx="697075" cy="697075"/>
          </a:xfrm>
          <a:prstGeom prst="rect">
            <a:avLst/>
          </a:prstGeom>
          <a:noFill/>
          <a:ln>
            <a:noFill/>
          </a:ln>
        </p:spPr>
      </p:pic>
      <p:sp>
        <p:nvSpPr>
          <p:cNvPr id="66" name="Google Shape;66;p14"/>
          <p:cNvSpPr txBox="1"/>
          <p:nvPr/>
        </p:nvSpPr>
        <p:spPr>
          <a:xfrm>
            <a:off x="8344401" y="4695050"/>
            <a:ext cx="6591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900"/>
              <a:t>1</a:t>
            </a:r>
            <a:r>
              <a:rPr b="1" lang="en-GB" sz="900"/>
              <a:t>/1</a:t>
            </a:r>
            <a:r>
              <a:rPr b="1" lang="en-GB" sz="900">
                <a:solidFill>
                  <a:schemeClr val="dk1"/>
                </a:solidFill>
              </a:rPr>
              <a:t>5</a:t>
            </a:r>
            <a:endParaRPr b="1" sz="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Appendix</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3"/>
          <p:cNvSpPr txBox="1"/>
          <p:nvPr/>
        </p:nvSpPr>
        <p:spPr>
          <a:xfrm>
            <a:off x="342225" y="198525"/>
            <a:ext cx="4635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300">
                <a:solidFill>
                  <a:schemeClr val="accent1"/>
                </a:solidFill>
                <a:highlight>
                  <a:schemeClr val="lt1"/>
                </a:highlight>
                <a:latin typeface="Sarabun"/>
                <a:ea typeface="Sarabun"/>
                <a:cs typeface="Sarabun"/>
                <a:sym typeface="Sarabun"/>
              </a:rPr>
              <a:t>Case Study: Failing Assumptions</a:t>
            </a:r>
            <a:endParaRPr b="1" sz="2500">
              <a:solidFill>
                <a:schemeClr val="accent1"/>
              </a:solidFill>
              <a:highlight>
                <a:schemeClr val="lt1"/>
              </a:highlight>
              <a:latin typeface="Sarabun"/>
              <a:ea typeface="Sarabun"/>
              <a:cs typeface="Sarabun"/>
              <a:sym typeface="Sarabun"/>
            </a:endParaRPr>
          </a:p>
        </p:txBody>
      </p:sp>
      <p:sp>
        <p:nvSpPr>
          <p:cNvPr id="275" name="Google Shape;275;p33"/>
          <p:cNvSpPr txBox="1"/>
          <p:nvPr/>
        </p:nvSpPr>
        <p:spPr>
          <a:xfrm>
            <a:off x="342225" y="69410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dk1"/>
                </a:solidFill>
                <a:highlight>
                  <a:schemeClr val="lt1"/>
                </a:highlight>
              </a:rPr>
              <a:t>Predicting Income with Age</a:t>
            </a:r>
            <a:endParaRPr b="1">
              <a:highlight>
                <a:schemeClr val="lt1"/>
              </a:highlight>
            </a:endParaRPr>
          </a:p>
        </p:txBody>
      </p:sp>
      <p:pic>
        <p:nvPicPr>
          <p:cNvPr id="276" name="Google Shape;276;p33"/>
          <p:cNvPicPr preferRelativeResize="0"/>
          <p:nvPr/>
        </p:nvPicPr>
        <p:blipFill>
          <a:blip r:embed="rId3">
            <a:alphaModFix/>
          </a:blip>
          <a:stretch>
            <a:fillRect/>
          </a:stretch>
        </p:blipFill>
        <p:spPr>
          <a:xfrm>
            <a:off x="539397" y="1483950"/>
            <a:ext cx="4370898" cy="2571750"/>
          </a:xfrm>
          <a:prstGeom prst="rect">
            <a:avLst/>
          </a:prstGeom>
          <a:noFill/>
          <a:ln>
            <a:noFill/>
          </a:ln>
        </p:spPr>
      </p:pic>
      <p:sp>
        <p:nvSpPr>
          <p:cNvPr id="277" name="Google Shape;277;p33"/>
          <p:cNvSpPr txBox="1"/>
          <p:nvPr/>
        </p:nvSpPr>
        <p:spPr>
          <a:xfrm>
            <a:off x="5249625" y="862650"/>
            <a:ext cx="3230100" cy="33432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500"/>
              </a:spcBef>
              <a:spcAft>
                <a:spcPts val="0"/>
              </a:spcAft>
              <a:buClr>
                <a:srgbClr val="374151"/>
              </a:buClr>
              <a:buSzPts val="1200"/>
              <a:buFont typeface="Calibri"/>
              <a:buChar char="●"/>
            </a:pPr>
            <a:r>
              <a:rPr b="1" lang="en-GB" sz="1200">
                <a:solidFill>
                  <a:srgbClr val="374151"/>
                </a:solidFill>
                <a:highlight>
                  <a:schemeClr val="lt1"/>
                </a:highlight>
                <a:latin typeface="Calibri"/>
                <a:ea typeface="Calibri"/>
                <a:cs typeface="Calibri"/>
                <a:sym typeface="Calibri"/>
              </a:rPr>
              <a:t>Linearity Assumption</a:t>
            </a:r>
            <a:r>
              <a:rPr lang="en-GB" sz="1200">
                <a:solidFill>
                  <a:srgbClr val="374151"/>
                </a:solidFill>
                <a:highlight>
                  <a:schemeClr val="lt1"/>
                </a:highlight>
                <a:latin typeface="Calibri"/>
                <a:ea typeface="Calibri"/>
                <a:cs typeface="Calibri"/>
                <a:sym typeface="Calibri"/>
              </a:rPr>
              <a:t>: Relationship between age and income isn't always linear. </a:t>
            </a:r>
            <a:endParaRPr sz="1200">
              <a:solidFill>
                <a:srgbClr val="374151"/>
              </a:solidFill>
              <a:highlight>
                <a:schemeClr val="lt1"/>
              </a:highlight>
              <a:latin typeface="Calibri"/>
              <a:ea typeface="Calibri"/>
              <a:cs typeface="Calibri"/>
              <a:sym typeface="Calibri"/>
            </a:endParaRPr>
          </a:p>
          <a:p>
            <a:pPr indent="-304800" lvl="0" marL="457200" rtl="0" algn="l">
              <a:lnSpc>
                <a:spcPct val="115000"/>
              </a:lnSpc>
              <a:spcBef>
                <a:spcPts val="0"/>
              </a:spcBef>
              <a:spcAft>
                <a:spcPts val="0"/>
              </a:spcAft>
              <a:buClr>
                <a:srgbClr val="374151"/>
              </a:buClr>
              <a:buSzPts val="1200"/>
              <a:buFont typeface="Calibri"/>
              <a:buChar char="●"/>
            </a:pPr>
            <a:r>
              <a:rPr b="1" lang="en-GB" sz="1200">
                <a:solidFill>
                  <a:srgbClr val="374151"/>
                </a:solidFill>
                <a:highlight>
                  <a:schemeClr val="lt1"/>
                </a:highlight>
                <a:latin typeface="Calibri"/>
                <a:ea typeface="Calibri"/>
                <a:cs typeface="Calibri"/>
                <a:sym typeface="Calibri"/>
              </a:rPr>
              <a:t>Independence of Observations</a:t>
            </a:r>
            <a:r>
              <a:rPr lang="en-GB" sz="1200">
                <a:solidFill>
                  <a:srgbClr val="374151"/>
                </a:solidFill>
                <a:highlight>
                  <a:schemeClr val="lt1"/>
                </a:highlight>
                <a:latin typeface="Calibri"/>
                <a:ea typeface="Calibri"/>
                <a:cs typeface="Calibri"/>
                <a:sym typeface="Calibri"/>
              </a:rPr>
              <a:t>: Independence may fail with repeated observations from the same individual. </a:t>
            </a:r>
            <a:endParaRPr sz="1200">
              <a:solidFill>
                <a:srgbClr val="374151"/>
              </a:solidFill>
              <a:highlight>
                <a:schemeClr val="lt1"/>
              </a:highlight>
              <a:latin typeface="Calibri"/>
              <a:ea typeface="Calibri"/>
              <a:cs typeface="Calibri"/>
              <a:sym typeface="Calibri"/>
            </a:endParaRPr>
          </a:p>
          <a:p>
            <a:pPr indent="-304800" lvl="0" marL="457200" rtl="0" algn="l">
              <a:lnSpc>
                <a:spcPct val="115000"/>
              </a:lnSpc>
              <a:spcBef>
                <a:spcPts val="0"/>
              </a:spcBef>
              <a:spcAft>
                <a:spcPts val="0"/>
              </a:spcAft>
              <a:buClr>
                <a:srgbClr val="374151"/>
              </a:buClr>
              <a:buSzPts val="1200"/>
              <a:buFont typeface="Calibri"/>
              <a:buChar char="●"/>
            </a:pPr>
            <a:r>
              <a:rPr b="1" lang="en-GB" sz="1200">
                <a:solidFill>
                  <a:srgbClr val="374151"/>
                </a:solidFill>
                <a:highlight>
                  <a:schemeClr val="lt1"/>
                </a:highlight>
                <a:latin typeface="Calibri"/>
                <a:ea typeface="Calibri"/>
                <a:cs typeface="Calibri"/>
                <a:sym typeface="Calibri"/>
              </a:rPr>
              <a:t>Homoscedasticity</a:t>
            </a:r>
            <a:r>
              <a:rPr lang="en-GB" sz="1200">
                <a:solidFill>
                  <a:srgbClr val="374151"/>
                </a:solidFill>
                <a:highlight>
                  <a:schemeClr val="lt1"/>
                </a:highlight>
                <a:latin typeface="Calibri"/>
                <a:ea typeface="Calibri"/>
                <a:cs typeface="Calibri"/>
                <a:sym typeface="Calibri"/>
              </a:rPr>
              <a:t>: Income variability might not be consistent across ages. </a:t>
            </a:r>
            <a:endParaRPr sz="1200">
              <a:solidFill>
                <a:srgbClr val="374151"/>
              </a:solidFill>
              <a:highlight>
                <a:schemeClr val="lt1"/>
              </a:highlight>
              <a:latin typeface="Calibri"/>
              <a:ea typeface="Calibri"/>
              <a:cs typeface="Calibri"/>
              <a:sym typeface="Calibri"/>
            </a:endParaRPr>
          </a:p>
          <a:p>
            <a:pPr indent="-304800" lvl="0" marL="457200" rtl="0" algn="l">
              <a:lnSpc>
                <a:spcPct val="115000"/>
              </a:lnSpc>
              <a:spcBef>
                <a:spcPts val="0"/>
              </a:spcBef>
              <a:spcAft>
                <a:spcPts val="0"/>
              </a:spcAft>
              <a:buClr>
                <a:srgbClr val="374151"/>
              </a:buClr>
              <a:buSzPts val="1200"/>
              <a:buFont typeface="Calibri"/>
              <a:buChar char="●"/>
            </a:pPr>
            <a:r>
              <a:rPr b="1" lang="en-GB" sz="1200">
                <a:solidFill>
                  <a:srgbClr val="374151"/>
                </a:solidFill>
                <a:highlight>
                  <a:schemeClr val="lt1"/>
                </a:highlight>
                <a:latin typeface="Calibri"/>
                <a:ea typeface="Calibri"/>
                <a:cs typeface="Calibri"/>
                <a:sym typeface="Calibri"/>
              </a:rPr>
              <a:t>Normality of Residuals</a:t>
            </a:r>
            <a:r>
              <a:rPr lang="en-GB" sz="1200">
                <a:solidFill>
                  <a:srgbClr val="374151"/>
                </a:solidFill>
                <a:highlight>
                  <a:schemeClr val="lt1"/>
                </a:highlight>
                <a:latin typeface="Calibri"/>
                <a:ea typeface="Calibri"/>
                <a:cs typeface="Calibri"/>
                <a:sym typeface="Calibri"/>
              </a:rPr>
              <a:t>: Income data can be right-skewed. This might break the normality assumption.</a:t>
            </a:r>
            <a:endParaRPr sz="1200">
              <a:solidFill>
                <a:srgbClr val="374151"/>
              </a:solidFill>
              <a:highlight>
                <a:schemeClr val="lt1"/>
              </a:highlight>
              <a:latin typeface="Calibri"/>
              <a:ea typeface="Calibri"/>
              <a:cs typeface="Calibri"/>
              <a:sym typeface="Calibri"/>
            </a:endParaRPr>
          </a:p>
          <a:p>
            <a:pPr indent="-304800" lvl="0" marL="457200" rtl="0" algn="l">
              <a:lnSpc>
                <a:spcPct val="115000"/>
              </a:lnSpc>
              <a:spcBef>
                <a:spcPts val="0"/>
              </a:spcBef>
              <a:spcAft>
                <a:spcPts val="0"/>
              </a:spcAft>
              <a:buClr>
                <a:srgbClr val="374151"/>
              </a:buClr>
              <a:buSzPts val="1200"/>
              <a:buFont typeface="Calibri"/>
              <a:buChar char="●"/>
            </a:pPr>
            <a:r>
              <a:rPr b="1" lang="en-GB" sz="1200">
                <a:solidFill>
                  <a:srgbClr val="374151"/>
                </a:solidFill>
                <a:highlight>
                  <a:schemeClr val="lt1"/>
                </a:highlight>
                <a:latin typeface="Calibri"/>
                <a:ea typeface="Calibri"/>
                <a:cs typeface="Calibri"/>
                <a:sym typeface="Calibri"/>
              </a:rPr>
              <a:t>No Multicollinearity</a:t>
            </a:r>
            <a:r>
              <a:rPr lang="en-GB" sz="1200">
                <a:solidFill>
                  <a:srgbClr val="374151"/>
                </a:solidFill>
                <a:highlight>
                  <a:schemeClr val="lt1"/>
                </a:highlight>
                <a:latin typeface="Calibri"/>
                <a:ea typeface="Calibri"/>
                <a:cs typeface="Calibri"/>
                <a:sym typeface="Calibri"/>
              </a:rPr>
              <a:t>: Age could correlate with variables like education or experience, leading to multicollinearity issues.</a:t>
            </a:r>
            <a:endParaRPr sz="1200">
              <a:solidFill>
                <a:srgbClr val="374151"/>
              </a:solidFill>
              <a:highlight>
                <a:schemeClr val="lt1"/>
              </a:highlight>
              <a:latin typeface="Calibri"/>
              <a:ea typeface="Calibri"/>
              <a:cs typeface="Calibri"/>
              <a:sym typeface="Calibri"/>
            </a:endParaRPr>
          </a:p>
        </p:txBody>
      </p:sp>
      <p:pic>
        <p:nvPicPr>
          <p:cNvPr id="278" name="Google Shape;278;p33"/>
          <p:cNvPicPr preferRelativeResize="0"/>
          <p:nvPr/>
        </p:nvPicPr>
        <p:blipFill>
          <a:blip r:embed="rId4">
            <a:alphaModFix/>
          </a:blip>
          <a:stretch>
            <a:fillRect/>
          </a:stretch>
        </p:blipFill>
        <p:spPr>
          <a:xfrm>
            <a:off x="8325425" y="102900"/>
            <a:ext cx="697075" cy="697075"/>
          </a:xfrm>
          <a:prstGeom prst="rect">
            <a:avLst/>
          </a:prstGeom>
          <a:noFill/>
          <a:ln>
            <a:noFill/>
          </a:ln>
        </p:spPr>
      </p:pic>
      <p:sp>
        <p:nvSpPr>
          <p:cNvPr id="279" name="Google Shape;279;p33"/>
          <p:cNvSpPr txBox="1"/>
          <p:nvPr/>
        </p:nvSpPr>
        <p:spPr>
          <a:xfrm>
            <a:off x="8344401" y="4695050"/>
            <a:ext cx="6591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900"/>
              <a:t>5/1</a:t>
            </a:r>
            <a:r>
              <a:rPr b="1" lang="en-GB" sz="900">
                <a:solidFill>
                  <a:schemeClr val="dk1"/>
                </a:solidFill>
              </a:rPr>
              <a:t>6</a:t>
            </a:r>
            <a:endParaRPr b="1" sz="900"/>
          </a:p>
        </p:txBody>
      </p:sp>
      <p:sp>
        <p:nvSpPr>
          <p:cNvPr id="280" name="Google Shape;280;p33"/>
          <p:cNvSpPr txBox="1"/>
          <p:nvPr/>
        </p:nvSpPr>
        <p:spPr>
          <a:xfrm>
            <a:off x="126450" y="4851000"/>
            <a:ext cx="5883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700"/>
              <a:t>Reference: https://en.m.wikipedia.org/wiki/File:UK_Income_by_Age_and_Gender.png</a:t>
            </a:r>
            <a:endParaRPr sz="700"/>
          </a:p>
          <a:p>
            <a:pPr indent="0" lvl="0" marL="0" rtl="0" algn="l">
              <a:spcBef>
                <a:spcPts val="0"/>
              </a:spcBef>
              <a:spcAft>
                <a:spcPts val="0"/>
              </a:spcAft>
              <a:buNone/>
            </a:pPr>
            <a:r>
              <a:t/>
            </a:r>
            <a:endParaRPr sz="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34"/>
          <p:cNvPicPr preferRelativeResize="0"/>
          <p:nvPr/>
        </p:nvPicPr>
        <p:blipFill>
          <a:blip r:embed="rId3">
            <a:alphaModFix/>
          </a:blip>
          <a:stretch>
            <a:fillRect/>
          </a:stretch>
        </p:blipFill>
        <p:spPr>
          <a:xfrm>
            <a:off x="677450" y="1941025"/>
            <a:ext cx="1778625" cy="1778625"/>
          </a:xfrm>
          <a:prstGeom prst="rect">
            <a:avLst/>
          </a:prstGeom>
          <a:noFill/>
          <a:ln>
            <a:noFill/>
          </a:ln>
        </p:spPr>
      </p:pic>
      <p:pic>
        <p:nvPicPr>
          <p:cNvPr id="286" name="Google Shape;286;p34"/>
          <p:cNvPicPr preferRelativeResize="0"/>
          <p:nvPr/>
        </p:nvPicPr>
        <p:blipFill rotWithShape="1">
          <a:blip r:embed="rId4">
            <a:alphaModFix/>
          </a:blip>
          <a:srcRect b="0" l="0" r="69417" t="0"/>
          <a:stretch/>
        </p:blipFill>
        <p:spPr>
          <a:xfrm>
            <a:off x="2918813" y="2122875"/>
            <a:ext cx="1192450" cy="1041550"/>
          </a:xfrm>
          <a:prstGeom prst="rect">
            <a:avLst/>
          </a:prstGeom>
          <a:noFill/>
          <a:ln>
            <a:noFill/>
          </a:ln>
        </p:spPr>
      </p:pic>
      <p:pic>
        <p:nvPicPr>
          <p:cNvPr id="287" name="Google Shape;287;p34"/>
          <p:cNvPicPr preferRelativeResize="0"/>
          <p:nvPr/>
        </p:nvPicPr>
        <p:blipFill rotWithShape="1">
          <a:blip r:embed="rId4">
            <a:alphaModFix/>
          </a:blip>
          <a:srcRect b="0" l="29606" r="779" t="0"/>
          <a:stretch/>
        </p:blipFill>
        <p:spPr>
          <a:xfrm>
            <a:off x="2883225" y="3164425"/>
            <a:ext cx="1263625" cy="354925"/>
          </a:xfrm>
          <a:prstGeom prst="rect">
            <a:avLst/>
          </a:prstGeom>
          <a:noFill/>
          <a:ln>
            <a:noFill/>
          </a:ln>
        </p:spPr>
      </p:pic>
      <p:pic>
        <p:nvPicPr>
          <p:cNvPr id="288" name="Google Shape;288;p34"/>
          <p:cNvPicPr preferRelativeResize="0"/>
          <p:nvPr/>
        </p:nvPicPr>
        <p:blipFill>
          <a:blip r:embed="rId5">
            <a:alphaModFix/>
          </a:blip>
          <a:stretch>
            <a:fillRect/>
          </a:stretch>
        </p:blipFill>
        <p:spPr>
          <a:xfrm>
            <a:off x="4678800" y="1999050"/>
            <a:ext cx="1263625" cy="1122944"/>
          </a:xfrm>
          <a:prstGeom prst="rect">
            <a:avLst/>
          </a:prstGeom>
          <a:noFill/>
          <a:ln>
            <a:noFill/>
          </a:ln>
        </p:spPr>
      </p:pic>
      <p:pic>
        <p:nvPicPr>
          <p:cNvPr id="289" name="Google Shape;289;p34"/>
          <p:cNvPicPr preferRelativeResize="0"/>
          <p:nvPr/>
        </p:nvPicPr>
        <p:blipFill>
          <a:blip r:embed="rId6">
            <a:alphaModFix/>
          </a:blip>
          <a:stretch>
            <a:fillRect/>
          </a:stretch>
        </p:blipFill>
        <p:spPr>
          <a:xfrm>
            <a:off x="6655475" y="1964325"/>
            <a:ext cx="1192425" cy="1192425"/>
          </a:xfrm>
          <a:prstGeom prst="rect">
            <a:avLst/>
          </a:prstGeom>
          <a:noFill/>
          <a:ln>
            <a:noFill/>
          </a:ln>
        </p:spPr>
      </p:pic>
      <p:pic>
        <p:nvPicPr>
          <p:cNvPr id="290" name="Google Shape;290;p34"/>
          <p:cNvPicPr preferRelativeResize="0"/>
          <p:nvPr/>
        </p:nvPicPr>
        <p:blipFill rotWithShape="1">
          <a:blip r:embed="rId7">
            <a:alphaModFix/>
          </a:blip>
          <a:srcRect b="46280" l="18016" r="20641" t="34264"/>
          <a:stretch/>
        </p:blipFill>
        <p:spPr>
          <a:xfrm>
            <a:off x="4552300" y="3164425"/>
            <a:ext cx="1450526" cy="354925"/>
          </a:xfrm>
          <a:prstGeom prst="rect">
            <a:avLst/>
          </a:prstGeom>
          <a:noFill/>
          <a:ln>
            <a:noFill/>
          </a:ln>
        </p:spPr>
      </p:pic>
      <p:pic>
        <p:nvPicPr>
          <p:cNvPr id="291" name="Google Shape;291;p34"/>
          <p:cNvPicPr preferRelativeResize="0"/>
          <p:nvPr/>
        </p:nvPicPr>
        <p:blipFill>
          <a:blip r:embed="rId8">
            <a:alphaModFix/>
          </a:blip>
          <a:stretch>
            <a:fillRect/>
          </a:stretch>
        </p:blipFill>
        <p:spPr>
          <a:xfrm>
            <a:off x="6408275" y="3115275"/>
            <a:ext cx="1778625" cy="453236"/>
          </a:xfrm>
          <a:prstGeom prst="rect">
            <a:avLst/>
          </a:prstGeom>
          <a:noFill/>
          <a:ln>
            <a:noFill/>
          </a:ln>
        </p:spPr>
      </p:pic>
      <p:sp>
        <p:nvSpPr>
          <p:cNvPr id="292" name="Google Shape;292;p34"/>
          <p:cNvSpPr txBox="1"/>
          <p:nvPr/>
        </p:nvSpPr>
        <p:spPr>
          <a:xfrm>
            <a:off x="373750" y="551725"/>
            <a:ext cx="8542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a:solidFill>
                  <a:schemeClr val="dk1"/>
                </a:solidFill>
                <a:latin typeface="Sarabun"/>
                <a:ea typeface="Sarabun"/>
                <a:cs typeface="Sarabun"/>
                <a:sym typeface="Sarabun"/>
              </a:rPr>
              <a:t>Applications where the linear regression model might be applied</a:t>
            </a:r>
            <a:endParaRPr b="1" sz="2200">
              <a:latin typeface="Sarabun"/>
              <a:ea typeface="Sarabun"/>
              <a:cs typeface="Sarabun"/>
              <a:sym typeface="Sarabun"/>
            </a:endParaRPr>
          </a:p>
        </p:txBody>
      </p:sp>
      <p:sp>
        <p:nvSpPr>
          <p:cNvPr id="293" name="Google Shape;293;p34"/>
          <p:cNvSpPr txBox="1"/>
          <p:nvPr/>
        </p:nvSpPr>
        <p:spPr>
          <a:xfrm>
            <a:off x="373750" y="1090525"/>
            <a:ext cx="7278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rgbClr val="FF9900"/>
                </a:solidFill>
                <a:latin typeface="Sarabun"/>
                <a:ea typeface="Sarabun"/>
                <a:cs typeface="Sarabun"/>
                <a:sym typeface="Sarabun"/>
              </a:rPr>
              <a:t>In which part does linear regression play role?</a:t>
            </a:r>
            <a:endParaRPr sz="600">
              <a:solidFill>
                <a:srgbClr val="FF99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5"/>
          <p:cNvSpPr txBox="1"/>
          <p:nvPr/>
        </p:nvSpPr>
        <p:spPr>
          <a:xfrm>
            <a:off x="302600" y="252125"/>
            <a:ext cx="5685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a:solidFill>
                  <a:schemeClr val="dk1"/>
                </a:solidFill>
                <a:latin typeface="Sarabun"/>
                <a:ea typeface="Sarabun"/>
                <a:cs typeface="Sarabun"/>
                <a:sym typeface="Sarabun"/>
              </a:rPr>
              <a:t>When Linear Regression fails?</a:t>
            </a:r>
            <a:endParaRPr/>
          </a:p>
        </p:txBody>
      </p:sp>
      <p:pic>
        <p:nvPicPr>
          <p:cNvPr id="299" name="Google Shape;299;p35"/>
          <p:cNvPicPr preferRelativeResize="0"/>
          <p:nvPr/>
        </p:nvPicPr>
        <p:blipFill rotWithShape="1">
          <a:blip r:embed="rId3">
            <a:alphaModFix/>
          </a:blip>
          <a:srcRect b="0" l="0" r="-1522" t="6515"/>
          <a:stretch/>
        </p:blipFill>
        <p:spPr>
          <a:xfrm>
            <a:off x="379350" y="1002250"/>
            <a:ext cx="5235451" cy="3271400"/>
          </a:xfrm>
          <a:prstGeom prst="rect">
            <a:avLst/>
          </a:prstGeom>
          <a:noFill/>
          <a:ln>
            <a:noFill/>
          </a:ln>
        </p:spPr>
      </p:pic>
      <p:sp>
        <p:nvSpPr>
          <p:cNvPr id="300" name="Google Shape;300;p35"/>
          <p:cNvSpPr txBox="1"/>
          <p:nvPr/>
        </p:nvSpPr>
        <p:spPr>
          <a:xfrm>
            <a:off x="5690450" y="2330150"/>
            <a:ext cx="350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accent4"/>
                </a:solidFill>
              </a:rPr>
              <a:t>Ever tried putting socks on a rooster?  </a:t>
            </a:r>
            <a:r>
              <a:rPr b="1" lang="en-GB">
                <a:solidFill>
                  <a:srgbClr val="FF0000"/>
                </a:solidFill>
              </a:rPr>
              <a:t>-That's how this model feels!</a:t>
            </a:r>
            <a:endParaRPr b="1">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36"/>
          <p:cNvPicPr preferRelativeResize="0"/>
          <p:nvPr/>
        </p:nvPicPr>
        <p:blipFill>
          <a:blip r:embed="rId3">
            <a:alphaModFix/>
          </a:blip>
          <a:stretch>
            <a:fillRect/>
          </a:stretch>
        </p:blipFill>
        <p:spPr>
          <a:xfrm>
            <a:off x="5122888" y="973347"/>
            <a:ext cx="3161151" cy="3013302"/>
          </a:xfrm>
          <a:prstGeom prst="rect">
            <a:avLst/>
          </a:prstGeom>
          <a:noFill/>
          <a:ln>
            <a:noFill/>
          </a:ln>
        </p:spPr>
      </p:pic>
      <p:pic>
        <p:nvPicPr>
          <p:cNvPr id="306" name="Google Shape;306;p36"/>
          <p:cNvPicPr preferRelativeResize="0"/>
          <p:nvPr/>
        </p:nvPicPr>
        <p:blipFill>
          <a:blip r:embed="rId4">
            <a:alphaModFix/>
          </a:blip>
          <a:stretch>
            <a:fillRect/>
          </a:stretch>
        </p:blipFill>
        <p:spPr>
          <a:xfrm rot="3091599">
            <a:off x="6105906" y="815718"/>
            <a:ext cx="1195137" cy="1195137"/>
          </a:xfrm>
          <a:prstGeom prst="rect">
            <a:avLst/>
          </a:prstGeom>
          <a:noFill/>
          <a:ln>
            <a:noFill/>
          </a:ln>
        </p:spPr>
      </p:pic>
      <p:pic>
        <p:nvPicPr>
          <p:cNvPr id="307" name="Google Shape;307;p36"/>
          <p:cNvPicPr preferRelativeResize="0"/>
          <p:nvPr/>
        </p:nvPicPr>
        <p:blipFill>
          <a:blip r:embed="rId5">
            <a:alphaModFix/>
          </a:blip>
          <a:stretch>
            <a:fillRect/>
          </a:stretch>
        </p:blipFill>
        <p:spPr>
          <a:xfrm>
            <a:off x="859950" y="1189100"/>
            <a:ext cx="2709300" cy="2709300"/>
          </a:xfrm>
          <a:prstGeom prst="rect">
            <a:avLst/>
          </a:prstGeom>
          <a:noFill/>
          <a:ln>
            <a:noFill/>
          </a:ln>
        </p:spPr>
      </p:pic>
      <p:sp>
        <p:nvSpPr>
          <p:cNvPr id="308" name="Google Shape;308;p36"/>
          <p:cNvSpPr/>
          <p:nvPr/>
        </p:nvSpPr>
        <p:spPr>
          <a:xfrm>
            <a:off x="3514075" y="2271950"/>
            <a:ext cx="1361400" cy="4161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9" name="Google Shape;309;p36"/>
          <p:cNvSpPr txBox="1"/>
          <p:nvPr/>
        </p:nvSpPr>
        <p:spPr>
          <a:xfrm>
            <a:off x="3392775" y="1844975"/>
            <a:ext cx="179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FF0000"/>
                </a:solidFill>
              </a:rPr>
              <a:t>Have correlation?</a:t>
            </a:r>
            <a:endParaRPr/>
          </a:p>
        </p:txBody>
      </p:sp>
      <p:sp>
        <p:nvSpPr>
          <p:cNvPr id="310" name="Google Shape;310;p36"/>
          <p:cNvSpPr txBox="1"/>
          <p:nvPr/>
        </p:nvSpPr>
        <p:spPr>
          <a:xfrm>
            <a:off x="392775" y="79425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a:solidFill>
                  <a:schemeClr val="dk1"/>
                </a:solidFill>
                <a:latin typeface="Sarabun"/>
                <a:ea typeface="Sarabun"/>
                <a:cs typeface="Sarabun"/>
                <a:sym typeface="Sarabun"/>
              </a:rPr>
              <a:t>Did you know?</a:t>
            </a:r>
            <a:endParaRPr/>
          </a:p>
        </p:txBody>
      </p:sp>
      <p:sp>
        <p:nvSpPr>
          <p:cNvPr id="311" name="Google Shape;311;p36"/>
          <p:cNvSpPr txBox="1"/>
          <p:nvPr/>
        </p:nvSpPr>
        <p:spPr>
          <a:xfrm>
            <a:off x="392775" y="1786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800">
                <a:solidFill>
                  <a:schemeClr val="accent1"/>
                </a:solidFill>
                <a:highlight>
                  <a:schemeClr val="lt1"/>
                </a:highlight>
                <a:latin typeface="Sarabun"/>
                <a:ea typeface="Sarabun"/>
                <a:cs typeface="Sarabun"/>
                <a:sym typeface="Sarabun"/>
              </a:rPr>
              <a:t>Case Study</a:t>
            </a:r>
            <a:endParaRPr b="1" sz="3000">
              <a:solidFill>
                <a:schemeClr val="accent1"/>
              </a:solidFill>
              <a:highlight>
                <a:schemeClr val="lt1"/>
              </a:highlight>
              <a:latin typeface="Sarabun"/>
              <a:ea typeface="Sarabun"/>
              <a:cs typeface="Sarabun"/>
              <a:sym typeface="Sarabun"/>
            </a:endParaRPr>
          </a:p>
        </p:txBody>
      </p:sp>
      <p:sp>
        <p:nvSpPr>
          <p:cNvPr id="312" name="Google Shape;312;p36"/>
          <p:cNvSpPr txBox="1"/>
          <p:nvPr/>
        </p:nvSpPr>
        <p:spPr>
          <a:xfrm>
            <a:off x="1407125" y="3668250"/>
            <a:ext cx="1538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dk1"/>
                </a:solidFill>
              </a:rPr>
              <a:t> stork populations</a:t>
            </a:r>
            <a:endParaRPr b="1" sz="1500"/>
          </a:p>
        </p:txBody>
      </p:sp>
      <p:sp>
        <p:nvSpPr>
          <p:cNvPr id="313" name="Google Shape;313;p36"/>
          <p:cNvSpPr txBox="1"/>
          <p:nvPr/>
        </p:nvSpPr>
        <p:spPr>
          <a:xfrm>
            <a:off x="5244050" y="3898400"/>
            <a:ext cx="359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dk1"/>
                </a:solidFill>
              </a:rPr>
              <a:t>human birth rates in European countries</a:t>
            </a:r>
            <a:endParaRPr b="1"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ctrTitle"/>
          </p:nvPr>
        </p:nvSpPr>
        <p:spPr>
          <a:xfrm>
            <a:off x="187275" y="102900"/>
            <a:ext cx="5201700" cy="6258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SzPts val="990"/>
              <a:buNone/>
            </a:pPr>
            <a:r>
              <a:rPr b="1" lang="en-GB" sz="2225">
                <a:solidFill>
                  <a:srgbClr val="22A177"/>
                </a:solidFill>
                <a:highlight>
                  <a:schemeClr val="lt1"/>
                </a:highlight>
              </a:rPr>
              <a:t>Core Concepts of Linear Regression</a:t>
            </a:r>
            <a:endParaRPr b="1" sz="2225">
              <a:solidFill>
                <a:srgbClr val="22A177"/>
              </a:solidFill>
              <a:highlight>
                <a:schemeClr val="lt1"/>
              </a:highlight>
            </a:endParaRPr>
          </a:p>
        </p:txBody>
      </p:sp>
      <p:sp>
        <p:nvSpPr>
          <p:cNvPr id="72" name="Google Shape;72;p15"/>
          <p:cNvSpPr txBox="1"/>
          <p:nvPr/>
        </p:nvSpPr>
        <p:spPr>
          <a:xfrm>
            <a:off x="3569000" y="1065325"/>
            <a:ext cx="4855200" cy="2013300"/>
          </a:xfrm>
          <a:prstGeom prst="rect">
            <a:avLst/>
          </a:prstGeom>
          <a:noFill/>
          <a:ln>
            <a:noFill/>
          </a:ln>
        </p:spPr>
        <p:txBody>
          <a:bodyPr anchorCtr="0" anchor="t" bIns="91425" lIns="91425" spcFirstLastPara="1" rIns="91425" wrap="square" tIns="91425">
            <a:spAutoFit/>
          </a:bodyPr>
          <a:lstStyle/>
          <a:p>
            <a:pPr indent="-317500" lvl="1" marL="914400" marR="0" rtl="0" algn="l">
              <a:lnSpc>
                <a:spcPct val="115000"/>
              </a:lnSpc>
              <a:spcBef>
                <a:spcPts val="1500"/>
              </a:spcBef>
              <a:spcAft>
                <a:spcPts val="0"/>
              </a:spcAft>
              <a:buClr>
                <a:schemeClr val="dk1"/>
              </a:buClr>
              <a:buSzPts val="1400"/>
              <a:buFont typeface="Calibri"/>
              <a:buChar char="●"/>
            </a:pPr>
            <a:r>
              <a:rPr lang="en-GB" sz="1300">
                <a:solidFill>
                  <a:schemeClr val="dk1"/>
                </a:solidFill>
                <a:latin typeface="Calibri"/>
                <a:ea typeface="Calibri"/>
                <a:cs typeface="Calibri"/>
                <a:sym typeface="Calibri"/>
              </a:rPr>
              <a:t>Dependent Variable (Y): The variable we are trying to predict or explain.</a:t>
            </a:r>
            <a:endParaRPr sz="1300">
              <a:solidFill>
                <a:schemeClr val="dk1"/>
              </a:solidFill>
              <a:latin typeface="Calibri"/>
              <a:ea typeface="Calibri"/>
              <a:cs typeface="Calibri"/>
              <a:sym typeface="Calibri"/>
            </a:endParaRPr>
          </a:p>
          <a:p>
            <a:pPr indent="-311150" lvl="1" marL="914400" marR="0" rtl="0" algn="l">
              <a:lnSpc>
                <a:spcPct val="115000"/>
              </a:lnSpc>
              <a:spcBef>
                <a:spcPts val="0"/>
              </a:spcBef>
              <a:spcAft>
                <a:spcPts val="0"/>
              </a:spcAft>
              <a:buClr>
                <a:schemeClr val="dk1"/>
              </a:buClr>
              <a:buSzPts val="1300"/>
              <a:buFont typeface="Calibri"/>
              <a:buChar char="●"/>
            </a:pPr>
            <a:r>
              <a:rPr lang="en-GB" sz="1300">
                <a:solidFill>
                  <a:schemeClr val="dk1"/>
                </a:solidFill>
                <a:latin typeface="Calibri"/>
                <a:ea typeface="Calibri"/>
                <a:cs typeface="Calibri"/>
                <a:sym typeface="Calibri"/>
              </a:rPr>
              <a:t>Independent Variable(s) (X): The variable(s) used to make predictions.</a:t>
            </a:r>
            <a:endParaRPr sz="1300">
              <a:solidFill>
                <a:schemeClr val="dk1"/>
              </a:solidFill>
              <a:latin typeface="Calibri"/>
              <a:ea typeface="Calibri"/>
              <a:cs typeface="Calibri"/>
              <a:sym typeface="Calibri"/>
            </a:endParaRPr>
          </a:p>
          <a:p>
            <a:pPr indent="-311150" lvl="1" marL="914400" marR="0" rtl="0" algn="l">
              <a:lnSpc>
                <a:spcPct val="115000"/>
              </a:lnSpc>
              <a:spcBef>
                <a:spcPts val="0"/>
              </a:spcBef>
              <a:spcAft>
                <a:spcPts val="0"/>
              </a:spcAft>
              <a:buClr>
                <a:schemeClr val="dk1"/>
              </a:buClr>
              <a:buSzPts val="1300"/>
              <a:buFont typeface="Calibri"/>
              <a:buChar char="●"/>
            </a:pPr>
            <a:r>
              <a:rPr lang="en-GB" sz="1300">
                <a:solidFill>
                  <a:schemeClr val="dk1"/>
                </a:solidFill>
                <a:latin typeface="Calibri"/>
                <a:ea typeface="Calibri"/>
                <a:cs typeface="Calibri"/>
                <a:sym typeface="Calibri"/>
              </a:rPr>
              <a:t>Regression Line: The line that best fits the data points, representing the relationship between X and Y.</a:t>
            </a:r>
            <a:endParaRPr sz="1300">
              <a:solidFill>
                <a:schemeClr val="dk1"/>
              </a:solidFill>
              <a:latin typeface="Calibri"/>
              <a:ea typeface="Calibri"/>
              <a:cs typeface="Calibri"/>
              <a:sym typeface="Calibri"/>
            </a:endParaRPr>
          </a:p>
          <a:p>
            <a:pPr indent="-311150" lvl="1" marL="914400" marR="0" rtl="0" algn="l">
              <a:lnSpc>
                <a:spcPct val="115000"/>
              </a:lnSpc>
              <a:spcBef>
                <a:spcPts val="0"/>
              </a:spcBef>
              <a:spcAft>
                <a:spcPts val="0"/>
              </a:spcAft>
              <a:buClr>
                <a:schemeClr val="dk1"/>
              </a:buClr>
              <a:buSzPts val="1300"/>
              <a:buFont typeface="Calibri"/>
              <a:buChar char="●"/>
            </a:pPr>
            <a:r>
              <a:rPr lang="en-GB" sz="1300">
                <a:solidFill>
                  <a:schemeClr val="dk1"/>
                </a:solidFill>
                <a:latin typeface="Calibri"/>
                <a:ea typeface="Calibri"/>
                <a:cs typeface="Calibri"/>
                <a:sym typeface="Calibri"/>
              </a:rPr>
              <a:t>Residuals: The differences between observed and predicted values.</a:t>
            </a:r>
            <a:endParaRPr sz="1300">
              <a:solidFill>
                <a:schemeClr val="dk1"/>
              </a:solidFill>
              <a:latin typeface="Calibri"/>
              <a:ea typeface="Calibri"/>
              <a:cs typeface="Calibri"/>
              <a:sym typeface="Calibri"/>
            </a:endParaRPr>
          </a:p>
        </p:txBody>
      </p:sp>
      <p:pic>
        <p:nvPicPr>
          <p:cNvPr id="73" name="Google Shape;73;p15"/>
          <p:cNvPicPr preferRelativeResize="0"/>
          <p:nvPr/>
        </p:nvPicPr>
        <p:blipFill rotWithShape="1">
          <a:blip r:embed="rId3">
            <a:alphaModFix/>
          </a:blip>
          <a:srcRect b="0" l="0" r="0" t="24845"/>
          <a:stretch/>
        </p:blipFill>
        <p:spPr>
          <a:xfrm>
            <a:off x="1498225" y="3822100"/>
            <a:ext cx="6413312" cy="625800"/>
          </a:xfrm>
          <a:prstGeom prst="rect">
            <a:avLst/>
          </a:prstGeom>
          <a:noFill/>
          <a:ln>
            <a:noFill/>
          </a:ln>
        </p:spPr>
      </p:pic>
      <p:pic>
        <p:nvPicPr>
          <p:cNvPr id="74" name="Google Shape;74;p15"/>
          <p:cNvPicPr preferRelativeResize="0"/>
          <p:nvPr/>
        </p:nvPicPr>
        <p:blipFill rotWithShape="1">
          <a:blip r:embed="rId4">
            <a:alphaModFix/>
          </a:blip>
          <a:srcRect b="0" l="8312" r="19775" t="3474"/>
          <a:stretch/>
        </p:blipFill>
        <p:spPr>
          <a:xfrm>
            <a:off x="381800" y="958100"/>
            <a:ext cx="3390782" cy="2476100"/>
          </a:xfrm>
          <a:prstGeom prst="rect">
            <a:avLst/>
          </a:prstGeom>
          <a:noFill/>
          <a:ln>
            <a:noFill/>
          </a:ln>
        </p:spPr>
      </p:pic>
      <p:sp>
        <p:nvSpPr>
          <p:cNvPr id="75" name="Google Shape;75;p15"/>
          <p:cNvSpPr/>
          <p:nvPr/>
        </p:nvSpPr>
        <p:spPr>
          <a:xfrm>
            <a:off x="2602862" y="2079343"/>
            <a:ext cx="1309200" cy="777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76" name="Google Shape;76;p15"/>
          <p:cNvPicPr preferRelativeResize="0"/>
          <p:nvPr/>
        </p:nvPicPr>
        <p:blipFill>
          <a:blip r:embed="rId5">
            <a:alphaModFix/>
          </a:blip>
          <a:stretch>
            <a:fillRect/>
          </a:stretch>
        </p:blipFill>
        <p:spPr>
          <a:xfrm>
            <a:off x="8325425" y="102900"/>
            <a:ext cx="697075" cy="697075"/>
          </a:xfrm>
          <a:prstGeom prst="rect">
            <a:avLst/>
          </a:prstGeom>
          <a:noFill/>
          <a:ln>
            <a:noFill/>
          </a:ln>
        </p:spPr>
      </p:pic>
      <p:sp>
        <p:nvSpPr>
          <p:cNvPr id="77" name="Google Shape;77;p15"/>
          <p:cNvSpPr txBox="1"/>
          <p:nvPr/>
        </p:nvSpPr>
        <p:spPr>
          <a:xfrm>
            <a:off x="8344401" y="4695050"/>
            <a:ext cx="6591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900"/>
              <a:t>2</a:t>
            </a:r>
            <a:r>
              <a:rPr b="1" lang="en-GB" sz="900"/>
              <a:t>/1</a:t>
            </a:r>
            <a:r>
              <a:rPr b="1" lang="en-GB" sz="900">
                <a:solidFill>
                  <a:schemeClr val="dk1"/>
                </a:solidFill>
              </a:rPr>
              <a:t>5</a:t>
            </a:r>
            <a:endParaRPr b="1"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ctrTitle"/>
          </p:nvPr>
        </p:nvSpPr>
        <p:spPr>
          <a:xfrm>
            <a:off x="187275" y="102900"/>
            <a:ext cx="5201700" cy="6258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SzPts val="990"/>
              <a:buNone/>
            </a:pPr>
            <a:r>
              <a:rPr b="1" lang="en-GB" sz="2225">
                <a:solidFill>
                  <a:srgbClr val="22A177"/>
                </a:solidFill>
                <a:highlight>
                  <a:schemeClr val="lt1"/>
                </a:highlight>
              </a:rPr>
              <a:t>Applications</a:t>
            </a:r>
            <a:endParaRPr b="1" sz="2225">
              <a:solidFill>
                <a:srgbClr val="22A177"/>
              </a:solidFill>
              <a:highlight>
                <a:schemeClr val="lt1"/>
              </a:highlight>
            </a:endParaRPr>
          </a:p>
        </p:txBody>
      </p:sp>
      <p:sp>
        <p:nvSpPr>
          <p:cNvPr id="83" name="Google Shape;83;p16"/>
          <p:cNvSpPr txBox="1"/>
          <p:nvPr/>
        </p:nvSpPr>
        <p:spPr>
          <a:xfrm>
            <a:off x="3763075" y="728688"/>
            <a:ext cx="4941900" cy="1745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500"/>
              </a:spcBef>
              <a:spcAft>
                <a:spcPts val="0"/>
              </a:spcAft>
              <a:buNone/>
            </a:pPr>
            <a:r>
              <a:rPr b="1" lang="en-GB">
                <a:solidFill>
                  <a:srgbClr val="22A177"/>
                </a:solidFill>
                <a:latin typeface="Calibri"/>
                <a:ea typeface="Calibri"/>
                <a:cs typeface="Calibri"/>
                <a:sym typeface="Calibri"/>
              </a:rPr>
              <a:t>Impact Assessment</a:t>
            </a:r>
            <a:r>
              <a:rPr b="1" lang="en-GB">
                <a:solidFill>
                  <a:srgbClr val="22A177"/>
                </a:solidFill>
                <a:latin typeface="Calibri"/>
                <a:ea typeface="Calibri"/>
                <a:cs typeface="Calibri"/>
                <a:sym typeface="Calibri"/>
              </a:rPr>
              <a:t> (Hypothesis Testing)</a:t>
            </a:r>
            <a:endParaRPr b="1">
              <a:solidFill>
                <a:srgbClr val="22A177"/>
              </a:solidFill>
              <a:latin typeface="Calibri"/>
              <a:ea typeface="Calibri"/>
              <a:cs typeface="Calibri"/>
              <a:sym typeface="Calibri"/>
            </a:endParaRPr>
          </a:p>
          <a:p>
            <a:pPr indent="-311150" lvl="1" marL="914400" marR="0" rtl="0" algn="l">
              <a:lnSpc>
                <a:spcPct val="115000"/>
              </a:lnSpc>
              <a:spcBef>
                <a:spcPts val="1500"/>
              </a:spcBef>
              <a:spcAft>
                <a:spcPts val="0"/>
              </a:spcAft>
              <a:buClr>
                <a:schemeClr val="dk1"/>
              </a:buClr>
              <a:buSzPts val="1300"/>
              <a:buFont typeface="Calibri"/>
              <a:buChar char="●"/>
            </a:pPr>
            <a:r>
              <a:rPr lang="en-GB" sz="1300">
                <a:solidFill>
                  <a:schemeClr val="dk1"/>
                </a:solidFill>
                <a:latin typeface="Calibri"/>
                <a:ea typeface="Calibri"/>
                <a:cs typeface="Calibri"/>
                <a:sym typeface="Calibri"/>
              </a:rPr>
              <a:t>Helps determine if there's a meaningful connection between the independent and dependent variables.</a:t>
            </a:r>
            <a:endParaRPr sz="1300">
              <a:solidFill>
                <a:schemeClr val="dk1"/>
              </a:solidFill>
              <a:latin typeface="Calibri"/>
              <a:ea typeface="Calibri"/>
              <a:cs typeface="Calibri"/>
              <a:sym typeface="Calibri"/>
            </a:endParaRPr>
          </a:p>
          <a:p>
            <a:pPr indent="-311150" lvl="1" marL="914400" marR="0" rtl="0" algn="l">
              <a:lnSpc>
                <a:spcPct val="115000"/>
              </a:lnSpc>
              <a:spcBef>
                <a:spcPts val="0"/>
              </a:spcBef>
              <a:spcAft>
                <a:spcPts val="0"/>
              </a:spcAft>
              <a:buClr>
                <a:schemeClr val="dk1"/>
              </a:buClr>
              <a:buSzPts val="1300"/>
              <a:buFont typeface="Calibri"/>
              <a:buChar char="●"/>
            </a:pPr>
            <a:r>
              <a:rPr lang="en-GB" sz="1300">
                <a:solidFill>
                  <a:schemeClr val="dk1"/>
                </a:solidFill>
                <a:latin typeface="Calibri"/>
                <a:ea typeface="Calibri"/>
                <a:cs typeface="Calibri"/>
                <a:sym typeface="Calibri"/>
              </a:rPr>
              <a:t>Example: Analyzing the impact of marketing spending on product sales to identify which factors significantly contribute to revenue.</a:t>
            </a:r>
            <a:endParaRPr sz="1300">
              <a:solidFill>
                <a:srgbClr val="D1D5DB"/>
              </a:solidFill>
              <a:highlight>
                <a:srgbClr val="444654"/>
              </a:highlight>
              <a:latin typeface="Calibri"/>
              <a:ea typeface="Calibri"/>
              <a:cs typeface="Calibri"/>
              <a:sym typeface="Calibri"/>
            </a:endParaRPr>
          </a:p>
        </p:txBody>
      </p:sp>
      <p:pic>
        <p:nvPicPr>
          <p:cNvPr id="84" name="Google Shape;84;p16"/>
          <p:cNvPicPr preferRelativeResize="0"/>
          <p:nvPr/>
        </p:nvPicPr>
        <p:blipFill rotWithShape="1">
          <a:blip r:embed="rId3">
            <a:alphaModFix/>
          </a:blip>
          <a:srcRect b="0" l="8967" r="4884" t="19588"/>
          <a:stretch/>
        </p:blipFill>
        <p:spPr>
          <a:xfrm>
            <a:off x="459775" y="891150"/>
            <a:ext cx="3041275" cy="1627825"/>
          </a:xfrm>
          <a:prstGeom prst="rect">
            <a:avLst/>
          </a:prstGeom>
          <a:noFill/>
          <a:ln>
            <a:noFill/>
          </a:ln>
        </p:spPr>
      </p:pic>
      <p:pic>
        <p:nvPicPr>
          <p:cNvPr id="85" name="Google Shape;85;p16"/>
          <p:cNvPicPr preferRelativeResize="0"/>
          <p:nvPr/>
        </p:nvPicPr>
        <p:blipFill>
          <a:blip r:embed="rId4">
            <a:alphaModFix/>
          </a:blip>
          <a:stretch>
            <a:fillRect/>
          </a:stretch>
        </p:blipFill>
        <p:spPr>
          <a:xfrm>
            <a:off x="588450" y="2571750"/>
            <a:ext cx="2873199" cy="2053900"/>
          </a:xfrm>
          <a:prstGeom prst="rect">
            <a:avLst/>
          </a:prstGeom>
          <a:noFill/>
          <a:ln>
            <a:noFill/>
          </a:ln>
        </p:spPr>
      </p:pic>
      <p:pic>
        <p:nvPicPr>
          <p:cNvPr id="86" name="Google Shape;86;p16"/>
          <p:cNvPicPr preferRelativeResize="0"/>
          <p:nvPr/>
        </p:nvPicPr>
        <p:blipFill>
          <a:blip r:embed="rId5">
            <a:alphaModFix/>
          </a:blip>
          <a:stretch>
            <a:fillRect/>
          </a:stretch>
        </p:blipFill>
        <p:spPr>
          <a:xfrm>
            <a:off x="8325425" y="102900"/>
            <a:ext cx="697075" cy="697075"/>
          </a:xfrm>
          <a:prstGeom prst="rect">
            <a:avLst/>
          </a:prstGeom>
          <a:noFill/>
          <a:ln>
            <a:noFill/>
          </a:ln>
        </p:spPr>
      </p:pic>
      <p:sp>
        <p:nvSpPr>
          <p:cNvPr id="87" name="Google Shape;87;p16"/>
          <p:cNvSpPr txBox="1"/>
          <p:nvPr/>
        </p:nvSpPr>
        <p:spPr>
          <a:xfrm>
            <a:off x="8344401" y="4695050"/>
            <a:ext cx="6591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900"/>
              <a:t>3</a:t>
            </a:r>
            <a:r>
              <a:rPr b="1" lang="en-GB" sz="900"/>
              <a:t>/1</a:t>
            </a:r>
            <a:r>
              <a:rPr b="1" lang="en-GB" sz="900">
                <a:solidFill>
                  <a:schemeClr val="dk1"/>
                </a:solidFill>
              </a:rPr>
              <a:t>5</a:t>
            </a:r>
            <a:endParaRPr b="1" sz="900"/>
          </a:p>
        </p:txBody>
      </p:sp>
      <p:sp>
        <p:nvSpPr>
          <p:cNvPr id="88" name="Google Shape;88;p16"/>
          <p:cNvSpPr txBox="1"/>
          <p:nvPr/>
        </p:nvSpPr>
        <p:spPr>
          <a:xfrm>
            <a:off x="3763075" y="2571750"/>
            <a:ext cx="4941900" cy="220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b="1" lang="en-GB">
                <a:solidFill>
                  <a:srgbClr val="22A177"/>
                </a:solidFill>
                <a:latin typeface="Calibri"/>
                <a:ea typeface="Calibri"/>
                <a:cs typeface="Calibri"/>
                <a:sym typeface="Calibri"/>
              </a:rPr>
              <a:t>Prediction and Forecasting</a:t>
            </a:r>
            <a:endParaRPr b="1">
              <a:solidFill>
                <a:srgbClr val="22A177"/>
              </a:solidFill>
              <a:latin typeface="Calibri"/>
              <a:ea typeface="Calibri"/>
              <a:cs typeface="Calibri"/>
              <a:sym typeface="Calibri"/>
            </a:endParaRPr>
          </a:p>
          <a:p>
            <a:pPr indent="-311150" lvl="1" marL="914400" rtl="0" algn="l">
              <a:lnSpc>
                <a:spcPct val="115000"/>
              </a:lnSpc>
              <a:spcBef>
                <a:spcPts val="1500"/>
              </a:spcBef>
              <a:spcAft>
                <a:spcPts val="0"/>
              </a:spcAft>
              <a:buClr>
                <a:schemeClr val="dk1"/>
              </a:buClr>
              <a:buSzPts val="1300"/>
              <a:buFont typeface="Calibri"/>
              <a:buChar char="●"/>
            </a:pPr>
            <a:r>
              <a:rPr lang="en-GB" sz="1300">
                <a:solidFill>
                  <a:schemeClr val="dk1"/>
                </a:solidFill>
                <a:latin typeface="Calibri"/>
                <a:ea typeface="Calibri"/>
                <a:cs typeface="Calibri"/>
                <a:sym typeface="Calibri"/>
              </a:rPr>
              <a:t>Linear regression is a powerful tool for making predictions based on historical data. It provides a mathematical model that can be used to estimate future values of the dependent variable.</a:t>
            </a:r>
            <a:endParaRPr sz="1300">
              <a:solidFill>
                <a:schemeClr val="dk1"/>
              </a:solidFill>
              <a:latin typeface="Calibri"/>
              <a:ea typeface="Calibri"/>
              <a:cs typeface="Calibri"/>
              <a:sym typeface="Calibri"/>
            </a:endParaRPr>
          </a:p>
          <a:p>
            <a:pPr indent="-311150" lvl="1" marL="914400" rtl="0" algn="l">
              <a:lnSpc>
                <a:spcPct val="115000"/>
              </a:lnSpc>
              <a:spcBef>
                <a:spcPts val="0"/>
              </a:spcBef>
              <a:spcAft>
                <a:spcPts val="0"/>
              </a:spcAft>
              <a:buClr>
                <a:schemeClr val="dk1"/>
              </a:buClr>
              <a:buSzPts val="1300"/>
              <a:buFont typeface="Calibri"/>
              <a:buChar char="●"/>
            </a:pPr>
            <a:r>
              <a:rPr lang="en-GB" sz="1300">
                <a:solidFill>
                  <a:schemeClr val="dk1"/>
                </a:solidFill>
                <a:latin typeface="Calibri"/>
                <a:ea typeface="Calibri"/>
                <a:cs typeface="Calibri"/>
                <a:sym typeface="Calibri"/>
              </a:rPr>
              <a:t>Example: Predicting future housing prices based on features like square footage, number of bedrooms, and location.</a:t>
            </a:r>
            <a:endParaRPr sz="1300">
              <a:solidFill>
                <a:srgbClr val="D1D5DB"/>
              </a:solidFill>
              <a:highlight>
                <a:srgbClr val="444654"/>
              </a:highlight>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7"/>
          <p:cNvPicPr preferRelativeResize="0"/>
          <p:nvPr/>
        </p:nvPicPr>
        <p:blipFill>
          <a:blip r:embed="rId3">
            <a:alphaModFix/>
          </a:blip>
          <a:stretch>
            <a:fillRect/>
          </a:stretch>
        </p:blipFill>
        <p:spPr>
          <a:xfrm>
            <a:off x="4921374" y="1385675"/>
            <a:ext cx="3893023" cy="2290578"/>
          </a:xfrm>
          <a:prstGeom prst="rect">
            <a:avLst/>
          </a:prstGeom>
          <a:noFill/>
          <a:ln>
            <a:noFill/>
          </a:ln>
        </p:spPr>
      </p:pic>
      <p:sp>
        <p:nvSpPr>
          <p:cNvPr id="94" name="Google Shape;94;p17"/>
          <p:cNvSpPr txBox="1"/>
          <p:nvPr/>
        </p:nvSpPr>
        <p:spPr>
          <a:xfrm>
            <a:off x="266550" y="167050"/>
            <a:ext cx="2017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100">
                <a:solidFill>
                  <a:srgbClr val="22A177"/>
                </a:solidFill>
                <a:latin typeface="Sarabun"/>
                <a:ea typeface="Sarabun"/>
                <a:cs typeface="Sarabun"/>
                <a:sym typeface="Sarabun"/>
              </a:rPr>
              <a:t>Assumptions</a:t>
            </a:r>
            <a:endParaRPr sz="1300">
              <a:solidFill>
                <a:srgbClr val="22A177"/>
              </a:solidFill>
            </a:endParaRPr>
          </a:p>
        </p:txBody>
      </p:sp>
      <p:sp>
        <p:nvSpPr>
          <p:cNvPr id="95" name="Google Shape;95;p17"/>
          <p:cNvSpPr txBox="1"/>
          <p:nvPr/>
        </p:nvSpPr>
        <p:spPr>
          <a:xfrm>
            <a:off x="287375" y="751150"/>
            <a:ext cx="4686300" cy="2216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AutoNum type="arabicPeriod"/>
            </a:pPr>
            <a:r>
              <a:rPr b="1" lang="en-GB" sz="1200">
                <a:solidFill>
                  <a:schemeClr val="dk1"/>
                </a:solidFill>
                <a:highlight>
                  <a:schemeClr val="lt1"/>
                </a:highlight>
              </a:rPr>
              <a:t>Linearity</a:t>
            </a:r>
            <a:r>
              <a:rPr lang="en-GB" sz="1200">
                <a:solidFill>
                  <a:schemeClr val="dk1"/>
                </a:solidFill>
                <a:highlight>
                  <a:schemeClr val="lt1"/>
                </a:highlight>
              </a:rPr>
              <a:t>:</a:t>
            </a:r>
            <a:r>
              <a:rPr lang="en-GB" sz="1200">
                <a:solidFill>
                  <a:srgbClr val="374151"/>
                </a:solidFill>
                <a:highlight>
                  <a:schemeClr val="lt1"/>
                </a:highlight>
              </a:rPr>
              <a:t> The relationship between the independent and dependent variables is linear.</a:t>
            </a:r>
            <a:endParaRPr sz="1200">
              <a:solidFill>
                <a:srgbClr val="374151"/>
              </a:solidFill>
              <a:highlight>
                <a:schemeClr val="lt1"/>
              </a:highlight>
            </a:endParaRPr>
          </a:p>
          <a:p>
            <a:pPr indent="0" lvl="0" marL="457200" rtl="0" algn="l">
              <a:spcBef>
                <a:spcPts val="0"/>
              </a:spcBef>
              <a:spcAft>
                <a:spcPts val="0"/>
              </a:spcAft>
              <a:buNone/>
            </a:pPr>
            <a:r>
              <a:t/>
            </a:r>
            <a:endParaRPr sz="1200">
              <a:solidFill>
                <a:srgbClr val="374151"/>
              </a:solidFill>
              <a:highlight>
                <a:schemeClr val="lt1"/>
              </a:highlight>
            </a:endParaRPr>
          </a:p>
          <a:p>
            <a:pPr indent="-304800" lvl="0" marL="457200" rtl="0" algn="l">
              <a:spcBef>
                <a:spcPts val="0"/>
              </a:spcBef>
              <a:spcAft>
                <a:spcPts val="0"/>
              </a:spcAft>
              <a:buClr>
                <a:srgbClr val="374151"/>
              </a:buClr>
              <a:buSzPts val="1200"/>
              <a:buAutoNum type="arabicPeriod"/>
            </a:pPr>
            <a:r>
              <a:rPr b="1" lang="en-GB" sz="1200">
                <a:solidFill>
                  <a:schemeClr val="dk1"/>
                </a:solidFill>
                <a:highlight>
                  <a:schemeClr val="lt1"/>
                </a:highlight>
              </a:rPr>
              <a:t>Independence:</a:t>
            </a:r>
            <a:r>
              <a:rPr lang="en-GB" sz="1200">
                <a:solidFill>
                  <a:srgbClr val="374151"/>
                </a:solidFill>
                <a:highlight>
                  <a:schemeClr val="lt1"/>
                </a:highlight>
              </a:rPr>
              <a:t> Observations in the dataset are independent of each other.</a:t>
            </a:r>
            <a:endParaRPr sz="1200">
              <a:solidFill>
                <a:srgbClr val="374151"/>
              </a:solidFill>
              <a:highlight>
                <a:schemeClr val="lt1"/>
              </a:highlight>
            </a:endParaRPr>
          </a:p>
          <a:p>
            <a:pPr indent="0" lvl="0" marL="457200" rtl="0" algn="l">
              <a:spcBef>
                <a:spcPts val="0"/>
              </a:spcBef>
              <a:spcAft>
                <a:spcPts val="0"/>
              </a:spcAft>
              <a:buNone/>
            </a:pPr>
            <a:r>
              <a:t/>
            </a:r>
            <a:endParaRPr sz="1200">
              <a:solidFill>
                <a:srgbClr val="374151"/>
              </a:solidFill>
              <a:highlight>
                <a:schemeClr val="lt1"/>
              </a:highlight>
            </a:endParaRPr>
          </a:p>
          <a:p>
            <a:pPr indent="-304800" lvl="0" marL="457200" rtl="0" algn="l">
              <a:spcBef>
                <a:spcPts val="0"/>
              </a:spcBef>
              <a:spcAft>
                <a:spcPts val="0"/>
              </a:spcAft>
              <a:buClr>
                <a:srgbClr val="374151"/>
              </a:buClr>
              <a:buSzPts val="1200"/>
              <a:buAutoNum type="arabicPeriod"/>
            </a:pPr>
            <a:r>
              <a:rPr b="1" lang="en-GB" sz="1200">
                <a:solidFill>
                  <a:schemeClr val="dk1"/>
                </a:solidFill>
                <a:highlight>
                  <a:schemeClr val="lt1"/>
                </a:highlight>
              </a:rPr>
              <a:t>Homoscedasticity:</a:t>
            </a:r>
            <a:r>
              <a:rPr lang="en-GB" sz="1200">
                <a:solidFill>
                  <a:srgbClr val="374151"/>
                </a:solidFill>
                <a:highlight>
                  <a:schemeClr val="lt1"/>
                </a:highlight>
              </a:rPr>
              <a:t> The residuals (errors) have constant variance at every level of the independent variable(s).</a:t>
            </a:r>
            <a:endParaRPr sz="1200">
              <a:solidFill>
                <a:srgbClr val="374151"/>
              </a:solidFill>
              <a:highlight>
                <a:schemeClr val="lt1"/>
              </a:highlight>
            </a:endParaRPr>
          </a:p>
          <a:p>
            <a:pPr indent="0" lvl="0" marL="457200" rtl="0" algn="l">
              <a:spcBef>
                <a:spcPts val="0"/>
              </a:spcBef>
              <a:spcAft>
                <a:spcPts val="0"/>
              </a:spcAft>
              <a:buNone/>
            </a:pPr>
            <a:r>
              <a:t/>
            </a:r>
            <a:endParaRPr sz="1200">
              <a:solidFill>
                <a:srgbClr val="374151"/>
              </a:solidFill>
              <a:highlight>
                <a:schemeClr val="lt1"/>
              </a:highlight>
            </a:endParaRPr>
          </a:p>
          <a:p>
            <a:pPr indent="-304800" lvl="0" marL="457200" rtl="0" algn="l">
              <a:spcBef>
                <a:spcPts val="0"/>
              </a:spcBef>
              <a:spcAft>
                <a:spcPts val="0"/>
              </a:spcAft>
              <a:buClr>
                <a:srgbClr val="374151"/>
              </a:buClr>
              <a:buSzPts val="1200"/>
              <a:buAutoNum type="arabicPeriod"/>
            </a:pPr>
            <a:r>
              <a:rPr b="1" lang="en-GB" sz="1200">
                <a:solidFill>
                  <a:schemeClr val="dk1"/>
                </a:solidFill>
                <a:highlight>
                  <a:schemeClr val="lt1"/>
                </a:highlight>
              </a:rPr>
              <a:t>Normality:</a:t>
            </a:r>
            <a:r>
              <a:rPr lang="en-GB" sz="1200">
                <a:solidFill>
                  <a:srgbClr val="374151"/>
                </a:solidFill>
                <a:highlight>
                  <a:schemeClr val="lt1"/>
                </a:highlight>
              </a:rPr>
              <a:t> The residuals of the model are normally distributed.</a:t>
            </a:r>
            <a:endParaRPr sz="1200">
              <a:solidFill>
                <a:srgbClr val="374151"/>
              </a:solidFill>
              <a:highlight>
                <a:schemeClr val="lt1"/>
              </a:highlight>
            </a:endParaRPr>
          </a:p>
        </p:txBody>
      </p:sp>
      <p:sp>
        <p:nvSpPr>
          <p:cNvPr id="96" name="Google Shape;96;p17"/>
          <p:cNvSpPr txBox="1"/>
          <p:nvPr/>
        </p:nvSpPr>
        <p:spPr>
          <a:xfrm>
            <a:off x="266550" y="3044363"/>
            <a:ext cx="1622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100">
                <a:solidFill>
                  <a:srgbClr val="22A177"/>
                </a:solidFill>
                <a:latin typeface="Sarabun"/>
                <a:ea typeface="Sarabun"/>
                <a:cs typeface="Sarabun"/>
                <a:sym typeface="Sarabun"/>
              </a:rPr>
              <a:t>Drawbacks</a:t>
            </a:r>
            <a:endParaRPr sz="1300">
              <a:solidFill>
                <a:srgbClr val="22A177"/>
              </a:solidFill>
            </a:endParaRPr>
          </a:p>
        </p:txBody>
      </p:sp>
      <p:sp>
        <p:nvSpPr>
          <p:cNvPr id="97" name="Google Shape;97;p17"/>
          <p:cNvSpPr txBox="1"/>
          <p:nvPr/>
        </p:nvSpPr>
        <p:spPr>
          <a:xfrm>
            <a:off x="363575" y="3552275"/>
            <a:ext cx="4275600" cy="10065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374151"/>
              </a:buClr>
              <a:buSzPts val="1200"/>
              <a:buChar char="●"/>
            </a:pPr>
            <a:r>
              <a:rPr lang="en-GB" sz="1200">
                <a:solidFill>
                  <a:srgbClr val="374151"/>
                </a:solidFill>
                <a:highlight>
                  <a:schemeClr val="lt1"/>
                </a:highlight>
              </a:rPr>
              <a:t>May oversimplify real-world complex relationships.</a:t>
            </a:r>
            <a:endParaRPr sz="1200">
              <a:solidFill>
                <a:srgbClr val="374151"/>
              </a:solidFill>
              <a:highlight>
                <a:schemeClr val="lt1"/>
              </a:highlight>
            </a:endParaRPr>
          </a:p>
          <a:p>
            <a:pPr indent="-304800" lvl="0" marL="457200" rtl="0" algn="l">
              <a:lnSpc>
                <a:spcPct val="115000"/>
              </a:lnSpc>
              <a:spcBef>
                <a:spcPts val="0"/>
              </a:spcBef>
              <a:spcAft>
                <a:spcPts val="0"/>
              </a:spcAft>
              <a:buClr>
                <a:srgbClr val="374151"/>
              </a:buClr>
              <a:buSzPts val="1200"/>
              <a:buChar char="●"/>
            </a:pPr>
            <a:r>
              <a:rPr lang="en-GB" sz="1200">
                <a:solidFill>
                  <a:srgbClr val="374151"/>
                </a:solidFill>
                <a:highlight>
                  <a:schemeClr val="lt1"/>
                </a:highlight>
              </a:rPr>
              <a:t>Can be heavily influenced by outliers.</a:t>
            </a:r>
            <a:endParaRPr sz="1200">
              <a:solidFill>
                <a:srgbClr val="374151"/>
              </a:solidFill>
              <a:highlight>
                <a:schemeClr val="lt1"/>
              </a:highlight>
            </a:endParaRPr>
          </a:p>
          <a:p>
            <a:pPr indent="-304800" lvl="0" marL="457200" rtl="0" algn="l">
              <a:lnSpc>
                <a:spcPct val="115000"/>
              </a:lnSpc>
              <a:spcBef>
                <a:spcPts val="0"/>
              </a:spcBef>
              <a:spcAft>
                <a:spcPts val="0"/>
              </a:spcAft>
              <a:buClr>
                <a:srgbClr val="374151"/>
              </a:buClr>
              <a:buSzPts val="1200"/>
              <a:buChar char="●"/>
            </a:pPr>
            <a:r>
              <a:rPr lang="en-GB" sz="1200">
                <a:solidFill>
                  <a:srgbClr val="374151"/>
                </a:solidFill>
                <a:highlight>
                  <a:schemeClr val="lt1"/>
                </a:highlight>
              </a:rPr>
              <a:t>Assumes a constant slope across independent variables.</a:t>
            </a:r>
            <a:endParaRPr sz="1200">
              <a:solidFill>
                <a:srgbClr val="374151"/>
              </a:solidFill>
              <a:highlight>
                <a:schemeClr val="lt1"/>
              </a:highlight>
            </a:endParaRPr>
          </a:p>
        </p:txBody>
      </p:sp>
      <p:pic>
        <p:nvPicPr>
          <p:cNvPr id="98" name="Google Shape;98;p17"/>
          <p:cNvPicPr preferRelativeResize="0"/>
          <p:nvPr/>
        </p:nvPicPr>
        <p:blipFill>
          <a:blip r:embed="rId4">
            <a:alphaModFix/>
          </a:blip>
          <a:stretch>
            <a:fillRect/>
          </a:stretch>
        </p:blipFill>
        <p:spPr>
          <a:xfrm>
            <a:off x="8325425" y="102900"/>
            <a:ext cx="697075" cy="697075"/>
          </a:xfrm>
          <a:prstGeom prst="rect">
            <a:avLst/>
          </a:prstGeom>
          <a:noFill/>
          <a:ln>
            <a:noFill/>
          </a:ln>
        </p:spPr>
      </p:pic>
      <p:sp>
        <p:nvSpPr>
          <p:cNvPr id="99" name="Google Shape;99;p17"/>
          <p:cNvSpPr txBox="1"/>
          <p:nvPr/>
        </p:nvSpPr>
        <p:spPr>
          <a:xfrm>
            <a:off x="8344401" y="4695050"/>
            <a:ext cx="6591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900"/>
              <a:t>4</a:t>
            </a:r>
            <a:r>
              <a:rPr b="1" lang="en-GB" sz="900"/>
              <a:t>/1</a:t>
            </a:r>
            <a:r>
              <a:rPr b="1" lang="en-GB" sz="900">
                <a:solidFill>
                  <a:schemeClr val="dk1"/>
                </a:solidFill>
              </a:rPr>
              <a:t>5</a:t>
            </a:r>
            <a:endParaRPr b="1" sz="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nvSpPr>
        <p:spPr>
          <a:xfrm>
            <a:off x="3200125" y="1947750"/>
            <a:ext cx="3567900" cy="52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90"/>
              <a:buFont typeface="Arial"/>
              <a:buNone/>
            </a:pPr>
            <a:r>
              <a:rPr b="1" lang="en-GB" sz="2225">
                <a:solidFill>
                  <a:srgbClr val="22A177"/>
                </a:solidFill>
                <a:highlight>
                  <a:schemeClr val="lt1"/>
                </a:highlight>
              </a:rPr>
              <a:t>Enough of Theory!</a:t>
            </a:r>
            <a:endParaRPr b="1" sz="2225">
              <a:solidFill>
                <a:srgbClr val="22A177"/>
              </a:solidFill>
              <a:highlight>
                <a:schemeClr val="lt1"/>
              </a:highlight>
            </a:endParaRPr>
          </a:p>
        </p:txBody>
      </p:sp>
      <p:sp>
        <p:nvSpPr>
          <p:cNvPr id="105" name="Google Shape;105;p18"/>
          <p:cNvSpPr txBox="1"/>
          <p:nvPr/>
        </p:nvSpPr>
        <p:spPr>
          <a:xfrm>
            <a:off x="2047800" y="2371650"/>
            <a:ext cx="5048400" cy="52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GB" sz="2225">
                <a:solidFill>
                  <a:srgbClr val="22A177"/>
                </a:solidFill>
                <a:highlight>
                  <a:schemeClr val="lt1"/>
                </a:highlight>
              </a:rPr>
              <a:t>Let’s switch to practicality!</a:t>
            </a:r>
            <a:endParaRPr b="1" sz="2225">
              <a:solidFill>
                <a:srgbClr val="22A177"/>
              </a:solidFill>
              <a:highlight>
                <a:schemeClr val="lt1"/>
              </a:highlight>
            </a:endParaRPr>
          </a:p>
        </p:txBody>
      </p:sp>
      <p:pic>
        <p:nvPicPr>
          <p:cNvPr id="106" name="Google Shape;106;p18"/>
          <p:cNvPicPr preferRelativeResize="0"/>
          <p:nvPr/>
        </p:nvPicPr>
        <p:blipFill>
          <a:blip r:embed="rId3">
            <a:alphaModFix/>
          </a:blip>
          <a:stretch>
            <a:fillRect/>
          </a:stretch>
        </p:blipFill>
        <p:spPr>
          <a:xfrm>
            <a:off x="8325425" y="102900"/>
            <a:ext cx="697075" cy="697075"/>
          </a:xfrm>
          <a:prstGeom prst="rect">
            <a:avLst/>
          </a:prstGeom>
          <a:noFill/>
          <a:ln>
            <a:noFill/>
          </a:ln>
        </p:spPr>
      </p:pic>
      <p:sp>
        <p:nvSpPr>
          <p:cNvPr id="107" name="Google Shape;107;p18"/>
          <p:cNvSpPr txBox="1"/>
          <p:nvPr/>
        </p:nvSpPr>
        <p:spPr>
          <a:xfrm>
            <a:off x="8344401" y="4695050"/>
            <a:ext cx="6591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900"/>
              <a:t>5</a:t>
            </a:r>
            <a:r>
              <a:rPr b="1" lang="en-GB" sz="900"/>
              <a:t>/1</a:t>
            </a:r>
            <a:r>
              <a:rPr b="1" lang="en-GB" sz="900">
                <a:solidFill>
                  <a:schemeClr val="dk1"/>
                </a:solidFill>
              </a:rPr>
              <a:t>5</a:t>
            </a:r>
            <a:endParaRPr b="1" sz="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nvSpPr>
        <p:spPr>
          <a:xfrm>
            <a:off x="1552500" y="2012350"/>
            <a:ext cx="6039000" cy="869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GB" sz="2225">
                <a:solidFill>
                  <a:srgbClr val="22A177"/>
                </a:solidFill>
                <a:highlight>
                  <a:schemeClr val="lt1"/>
                </a:highlight>
              </a:rPr>
              <a:t>How to train linear regression on real world data as a data scientist?</a:t>
            </a:r>
            <a:endParaRPr b="1" sz="2225">
              <a:solidFill>
                <a:srgbClr val="22A177"/>
              </a:solidFill>
              <a:highlight>
                <a:schemeClr val="lt1"/>
              </a:highlight>
            </a:endParaRPr>
          </a:p>
        </p:txBody>
      </p:sp>
      <p:pic>
        <p:nvPicPr>
          <p:cNvPr id="113" name="Google Shape;113;p19"/>
          <p:cNvPicPr preferRelativeResize="0"/>
          <p:nvPr/>
        </p:nvPicPr>
        <p:blipFill>
          <a:blip r:embed="rId3">
            <a:alphaModFix/>
          </a:blip>
          <a:stretch>
            <a:fillRect/>
          </a:stretch>
        </p:blipFill>
        <p:spPr>
          <a:xfrm>
            <a:off x="8325425" y="102900"/>
            <a:ext cx="697075" cy="697075"/>
          </a:xfrm>
          <a:prstGeom prst="rect">
            <a:avLst/>
          </a:prstGeom>
          <a:noFill/>
          <a:ln>
            <a:noFill/>
          </a:ln>
        </p:spPr>
      </p:pic>
      <p:sp>
        <p:nvSpPr>
          <p:cNvPr id="114" name="Google Shape;114;p19"/>
          <p:cNvSpPr txBox="1"/>
          <p:nvPr/>
        </p:nvSpPr>
        <p:spPr>
          <a:xfrm>
            <a:off x="8344401" y="4695050"/>
            <a:ext cx="6591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900"/>
              <a:t>6/15</a:t>
            </a:r>
            <a:endParaRPr b="1"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nvSpPr>
        <p:spPr>
          <a:xfrm>
            <a:off x="257800" y="174400"/>
            <a:ext cx="6039000" cy="52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2225">
                <a:solidFill>
                  <a:srgbClr val="22A177"/>
                </a:solidFill>
                <a:highlight>
                  <a:schemeClr val="lt1"/>
                </a:highlight>
              </a:rPr>
              <a:t>Model Diagnosis and Selection Steps</a:t>
            </a:r>
            <a:endParaRPr b="1" sz="2225">
              <a:solidFill>
                <a:srgbClr val="22A177"/>
              </a:solidFill>
              <a:highlight>
                <a:schemeClr val="lt1"/>
              </a:highlight>
            </a:endParaRPr>
          </a:p>
        </p:txBody>
      </p:sp>
      <p:sp>
        <p:nvSpPr>
          <p:cNvPr id="120" name="Google Shape;120;p20"/>
          <p:cNvSpPr/>
          <p:nvPr/>
        </p:nvSpPr>
        <p:spPr>
          <a:xfrm>
            <a:off x="423750" y="935525"/>
            <a:ext cx="1733400" cy="5871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100"/>
              <a:t>Multicollinearity</a:t>
            </a:r>
            <a:r>
              <a:rPr b="1" lang="en-GB" sz="1100"/>
              <a:t> check</a:t>
            </a:r>
            <a:endParaRPr b="1" sz="1100"/>
          </a:p>
        </p:txBody>
      </p:sp>
      <p:sp>
        <p:nvSpPr>
          <p:cNvPr id="121" name="Google Shape;121;p20"/>
          <p:cNvSpPr/>
          <p:nvPr/>
        </p:nvSpPr>
        <p:spPr>
          <a:xfrm>
            <a:off x="2611450" y="935525"/>
            <a:ext cx="1733400" cy="587100"/>
          </a:xfrm>
          <a:prstGeom prst="rect">
            <a:avLst/>
          </a:prstGeom>
          <a:no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100"/>
              <a:t>Fit Initial LR Model</a:t>
            </a:r>
            <a:endParaRPr b="1" sz="1100"/>
          </a:p>
        </p:txBody>
      </p:sp>
      <p:sp>
        <p:nvSpPr>
          <p:cNvPr id="122" name="Google Shape;122;p20"/>
          <p:cNvSpPr/>
          <p:nvPr/>
        </p:nvSpPr>
        <p:spPr>
          <a:xfrm>
            <a:off x="4799150" y="935525"/>
            <a:ext cx="1733400" cy="5871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100"/>
              <a:t>Check Influential Points</a:t>
            </a:r>
            <a:endParaRPr b="1" sz="1100"/>
          </a:p>
        </p:txBody>
      </p:sp>
      <p:sp>
        <p:nvSpPr>
          <p:cNvPr id="123" name="Google Shape;123;p20"/>
          <p:cNvSpPr/>
          <p:nvPr/>
        </p:nvSpPr>
        <p:spPr>
          <a:xfrm>
            <a:off x="6986850" y="935525"/>
            <a:ext cx="1733400" cy="5871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100"/>
              <a:t>Heteroscedasticity Check</a:t>
            </a:r>
            <a:endParaRPr b="1" sz="1100"/>
          </a:p>
        </p:txBody>
      </p:sp>
      <p:sp>
        <p:nvSpPr>
          <p:cNvPr id="124" name="Google Shape;124;p20"/>
          <p:cNvSpPr/>
          <p:nvPr/>
        </p:nvSpPr>
        <p:spPr>
          <a:xfrm>
            <a:off x="6986850" y="2299475"/>
            <a:ext cx="1733400" cy="5871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100"/>
              <a:t>Normality Check</a:t>
            </a:r>
            <a:endParaRPr b="1" sz="1100"/>
          </a:p>
        </p:txBody>
      </p:sp>
      <p:sp>
        <p:nvSpPr>
          <p:cNvPr id="125" name="Google Shape;125;p20"/>
          <p:cNvSpPr/>
          <p:nvPr/>
        </p:nvSpPr>
        <p:spPr>
          <a:xfrm>
            <a:off x="4799150" y="2299475"/>
            <a:ext cx="1733400" cy="587100"/>
          </a:xfrm>
          <a:prstGeom prst="rect">
            <a:avLst/>
          </a:prstGeom>
          <a:no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100"/>
              <a:t>Fit 2nd LR Model</a:t>
            </a:r>
            <a:endParaRPr b="1" sz="1100"/>
          </a:p>
        </p:txBody>
      </p:sp>
      <p:sp>
        <p:nvSpPr>
          <p:cNvPr id="126" name="Google Shape;126;p20"/>
          <p:cNvSpPr/>
          <p:nvPr/>
        </p:nvSpPr>
        <p:spPr>
          <a:xfrm>
            <a:off x="2611450" y="2299475"/>
            <a:ext cx="1733400" cy="5871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100"/>
              <a:t>Check feature significance</a:t>
            </a:r>
            <a:endParaRPr b="1" sz="1100"/>
          </a:p>
        </p:txBody>
      </p:sp>
      <p:sp>
        <p:nvSpPr>
          <p:cNvPr id="127" name="Google Shape;127;p20"/>
          <p:cNvSpPr/>
          <p:nvPr/>
        </p:nvSpPr>
        <p:spPr>
          <a:xfrm>
            <a:off x="423750" y="2299475"/>
            <a:ext cx="1733400" cy="587100"/>
          </a:xfrm>
          <a:prstGeom prst="rect">
            <a:avLst/>
          </a:prstGeom>
          <a:noFill/>
          <a:ln cap="flat" cmpd="sng" w="2857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100"/>
              <a:t>Re-train the LR Model on significant features</a:t>
            </a:r>
            <a:endParaRPr b="1" sz="1100"/>
          </a:p>
        </p:txBody>
      </p:sp>
      <p:sp>
        <p:nvSpPr>
          <p:cNvPr id="128" name="Google Shape;128;p20"/>
          <p:cNvSpPr/>
          <p:nvPr/>
        </p:nvSpPr>
        <p:spPr>
          <a:xfrm>
            <a:off x="423750" y="3677475"/>
            <a:ext cx="1733400" cy="9195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100"/>
              <a:t>Run forward feature selection</a:t>
            </a:r>
            <a:endParaRPr b="1" sz="1100"/>
          </a:p>
        </p:txBody>
      </p:sp>
      <p:sp>
        <p:nvSpPr>
          <p:cNvPr id="129" name="Google Shape;129;p20"/>
          <p:cNvSpPr/>
          <p:nvPr/>
        </p:nvSpPr>
        <p:spPr>
          <a:xfrm>
            <a:off x="2611450" y="3677475"/>
            <a:ext cx="1733400" cy="9195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100"/>
              <a:t>Select the best model having highest R2, lowest Mellow Cp and AIC/BIC.</a:t>
            </a:r>
            <a:endParaRPr b="1" sz="1100"/>
          </a:p>
        </p:txBody>
      </p:sp>
      <p:cxnSp>
        <p:nvCxnSpPr>
          <p:cNvPr id="130" name="Google Shape;130;p20"/>
          <p:cNvCxnSpPr>
            <a:stCxn id="120" idx="3"/>
            <a:endCxn id="121" idx="1"/>
          </p:cNvCxnSpPr>
          <p:nvPr/>
        </p:nvCxnSpPr>
        <p:spPr>
          <a:xfrm>
            <a:off x="2157150" y="1229075"/>
            <a:ext cx="454200" cy="0"/>
          </a:xfrm>
          <a:prstGeom prst="straightConnector1">
            <a:avLst/>
          </a:prstGeom>
          <a:noFill/>
          <a:ln cap="flat" cmpd="sng" w="9525">
            <a:solidFill>
              <a:schemeClr val="dk2"/>
            </a:solidFill>
            <a:prstDash val="solid"/>
            <a:round/>
            <a:headEnd len="med" w="med" type="none"/>
            <a:tailEnd len="med" w="med" type="triangle"/>
          </a:ln>
        </p:spPr>
      </p:cxnSp>
      <p:cxnSp>
        <p:nvCxnSpPr>
          <p:cNvPr id="131" name="Google Shape;131;p20"/>
          <p:cNvCxnSpPr>
            <a:stCxn id="121" idx="3"/>
            <a:endCxn id="122" idx="1"/>
          </p:cNvCxnSpPr>
          <p:nvPr/>
        </p:nvCxnSpPr>
        <p:spPr>
          <a:xfrm>
            <a:off x="4344850" y="1229075"/>
            <a:ext cx="454200" cy="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p20"/>
          <p:cNvCxnSpPr>
            <a:stCxn id="122" idx="3"/>
            <a:endCxn id="123" idx="1"/>
          </p:cNvCxnSpPr>
          <p:nvPr/>
        </p:nvCxnSpPr>
        <p:spPr>
          <a:xfrm>
            <a:off x="6532550" y="1229075"/>
            <a:ext cx="454200" cy="0"/>
          </a:xfrm>
          <a:prstGeom prst="straightConnector1">
            <a:avLst/>
          </a:prstGeom>
          <a:noFill/>
          <a:ln cap="flat" cmpd="sng" w="9525">
            <a:solidFill>
              <a:schemeClr val="dk2"/>
            </a:solidFill>
            <a:prstDash val="solid"/>
            <a:round/>
            <a:headEnd len="med" w="med" type="none"/>
            <a:tailEnd len="med" w="med" type="triangle"/>
          </a:ln>
        </p:spPr>
      </p:cxnSp>
      <p:cxnSp>
        <p:nvCxnSpPr>
          <p:cNvPr id="133" name="Google Shape;133;p20"/>
          <p:cNvCxnSpPr>
            <a:stCxn id="123" idx="2"/>
            <a:endCxn id="124" idx="0"/>
          </p:cNvCxnSpPr>
          <p:nvPr/>
        </p:nvCxnSpPr>
        <p:spPr>
          <a:xfrm>
            <a:off x="7853550" y="1522625"/>
            <a:ext cx="0" cy="777000"/>
          </a:xfrm>
          <a:prstGeom prst="straightConnector1">
            <a:avLst/>
          </a:prstGeom>
          <a:noFill/>
          <a:ln cap="flat" cmpd="sng" w="9525">
            <a:solidFill>
              <a:schemeClr val="dk2"/>
            </a:solidFill>
            <a:prstDash val="solid"/>
            <a:round/>
            <a:headEnd len="med" w="med" type="none"/>
            <a:tailEnd len="med" w="med" type="triangle"/>
          </a:ln>
        </p:spPr>
      </p:cxnSp>
      <p:cxnSp>
        <p:nvCxnSpPr>
          <p:cNvPr id="134" name="Google Shape;134;p20"/>
          <p:cNvCxnSpPr>
            <a:stCxn id="124" idx="1"/>
            <a:endCxn id="125" idx="3"/>
          </p:cNvCxnSpPr>
          <p:nvPr/>
        </p:nvCxnSpPr>
        <p:spPr>
          <a:xfrm rot="10800000">
            <a:off x="6532650" y="2593025"/>
            <a:ext cx="454200" cy="0"/>
          </a:xfrm>
          <a:prstGeom prst="straightConnector1">
            <a:avLst/>
          </a:prstGeom>
          <a:noFill/>
          <a:ln cap="flat" cmpd="sng" w="9525">
            <a:solidFill>
              <a:schemeClr val="dk2"/>
            </a:solidFill>
            <a:prstDash val="solid"/>
            <a:round/>
            <a:headEnd len="med" w="med" type="none"/>
            <a:tailEnd len="med" w="med" type="triangle"/>
          </a:ln>
        </p:spPr>
      </p:cxnSp>
      <p:cxnSp>
        <p:nvCxnSpPr>
          <p:cNvPr id="135" name="Google Shape;135;p20"/>
          <p:cNvCxnSpPr>
            <a:stCxn id="125" idx="1"/>
          </p:cNvCxnSpPr>
          <p:nvPr/>
        </p:nvCxnSpPr>
        <p:spPr>
          <a:xfrm rot="10800000">
            <a:off x="4365350" y="2593025"/>
            <a:ext cx="433800" cy="0"/>
          </a:xfrm>
          <a:prstGeom prst="straightConnector1">
            <a:avLst/>
          </a:prstGeom>
          <a:noFill/>
          <a:ln cap="flat" cmpd="sng" w="9525">
            <a:solidFill>
              <a:schemeClr val="dk2"/>
            </a:solidFill>
            <a:prstDash val="solid"/>
            <a:round/>
            <a:headEnd len="med" w="med" type="none"/>
            <a:tailEnd len="med" w="med" type="triangle"/>
          </a:ln>
        </p:spPr>
      </p:cxnSp>
      <p:cxnSp>
        <p:nvCxnSpPr>
          <p:cNvPr id="136" name="Google Shape;136;p20"/>
          <p:cNvCxnSpPr>
            <a:endCxn id="127" idx="3"/>
          </p:cNvCxnSpPr>
          <p:nvPr/>
        </p:nvCxnSpPr>
        <p:spPr>
          <a:xfrm flipH="1">
            <a:off x="2157150" y="2589425"/>
            <a:ext cx="467700" cy="3600"/>
          </a:xfrm>
          <a:prstGeom prst="straightConnector1">
            <a:avLst/>
          </a:prstGeom>
          <a:noFill/>
          <a:ln cap="flat" cmpd="sng" w="9525">
            <a:solidFill>
              <a:schemeClr val="dk2"/>
            </a:solidFill>
            <a:prstDash val="solid"/>
            <a:round/>
            <a:headEnd len="med" w="med" type="none"/>
            <a:tailEnd len="med" w="med" type="triangle"/>
          </a:ln>
        </p:spPr>
      </p:cxnSp>
      <p:cxnSp>
        <p:nvCxnSpPr>
          <p:cNvPr id="137" name="Google Shape;137;p20"/>
          <p:cNvCxnSpPr>
            <a:stCxn id="127" idx="2"/>
            <a:endCxn id="128" idx="0"/>
          </p:cNvCxnSpPr>
          <p:nvPr/>
        </p:nvCxnSpPr>
        <p:spPr>
          <a:xfrm>
            <a:off x="1290450" y="2886575"/>
            <a:ext cx="0" cy="790800"/>
          </a:xfrm>
          <a:prstGeom prst="straightConnector1">
            <a:avLst/>
          </a:prstGeom>
          <a:noFill/>
          <a:ln cap="flat" cmpd="sng" w="9525">
            <a:solidFill>
              <a:schemeClr val="dk2"/>
            </a:solidFill>
            <a:prstDash val="solid"/>
            <a:round/>
            <a:headEnd len="med" w="med" type="none"/>
            <a:tailEnd len="med" w="med" type="triangle"/>
          </a:ln>
        </p:spPr>
      </p:cxnSp>
      <p:cxnSp>
        <p:nvCxnSpPr>
          <p:cNvPr id="138" name="Google Shape;138;p20"/>
          <p:cNvCxnSpPr>
            <a:stCxn id="128" idx="3"/>
            <a:endCxn id="129" idx="1"/>
          </p:cNvCxnSpPr>
          <p:nvPr/>
        </p:nvCxnSpPr>
        <p:spPr>
          <a:xfrm>
            <a:off x="2157150" y="4137225"/>
            <a:ext cx="454200" cy="0"/>
          </a:xfrm>
          <a:prstGeom prst="straightConnector1">
            <a:avLst/>
          </a:prstGeom>
          <a:noFill/>
          <a:ln cap="flat" cmpd="sng" w="9525">
            <a:solidFill>
              <a:schemeClr val="dk2"/>
            </a:solidFill>
            <a:prstDash val="solid"/>
            <a:round/>
            <a:headEnd len="med" w="med" type="none"/>
            <a:tailEnd len="med" w="med" type="triangle"/>
          </a:ln>
        </p:spPr>
      </p:cxnSp>
      <p:sp>
        <p:nvSpPr>
          <p:cNvPr id="139" name="Google Shape;139;p20"/>
          <p:cNvSpPr txBox="1"/>
          <p:nvPr/>
        </p:nvSpPr>
        <p:spPr>
          <a:xfrm>
            <a:off x="423900" y="1522625"/>
            <a:ext cx="1936200" cy="6003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AutoNum type="alphaLcPeriod"/>
            </a:pPr>
            <a:r>
              <a:rPr lang="en-GB" sz="900"/>
              <a:t>Heatmap</a:t>
            </a:r>
            <a:endParaRPr sz="900"/>
          </a:p>
          <a:p>
            <a:pPr indent="-285750" lvl="0" marL="457200" rtl="0" algn="l">
              <a:spcBef>
                <a:spcPts val="0"/>
              </a:spcBef>
              <a:spcAft>
                <a:spcPts val="0"/>
              </a:spcAft>
              <a:buSzPts val="900"/>
              <a:buAutoNum type="alphaLcPeriod"/>
            </a:pPr>
            <a:r>
              <a:rPr lang="en-GB" sz="900"/>
              <a:t>VIF</a:t>
            </a:r>
            <a:endParaRPr sz="900"/>
          </a:p>
          <a:p>
            <a:pPr indent="0" lvl="0" marL="0" marR="0" rtl="0" algn="l">
              <a:lnSpc>
                <a:spcPct val="100000"/>
              </a:lnSpc>
              <a:spcBef>
                <a:spcPts val="0"/>
              </a:spcBef>
              <a:spcAft>
                <a:spcPts val="0"/>
              </a:spcAft>
              <a:buNone/>
            </a:pPr>
            <a:r>
              <a:rPr lang="en-GB" sz="900"/>
              <a:t>Drop correlated predictors to fix.</a:t>
            </a:r>
            <a:endParaRPr sz="900"/>
          </a:p>
        </p:txBody>
      </p:sp>
      <p:sp>
        <p:nvSpPr>
          <p:cNvPr id="140" name="Google Shape;140;p20"/>
          <p:cNvSpPr txBox="1"/>
          <p:nvPr/>
        </p:nvSpPr>
        <p:spPr>
          <a:xfrm>
            <a:off x="4664300" y="1522625"/>
            <a:ext cx="2003100" cy="7389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AutoNum type="alphaLcPeriod"/>
            </a:pPr>
            <a:r>
              <a:rPr lang="en-GB" sz="900"/>
              <a:t>External Studentized Residuals</a:t>
            </a:r>
            <a:endParaRPr sz="900"/>
          </a:p>
          <a:p>
            <a:pPr indent="-285750" lvl="0" marL="457200" rtl="0" algn="l">
              <a:spcBef>
                <a:spcPts val="0"/>
              </a:spcBef>
              <a:spcAft>
                <a:spcPts val="0"/>
              </a:spcAft>
              <a:buSzPts val="900"/>
              <a:buAutoNum type="alphaLcPeriod"/>
            </a:pPr>
            <a:r>
              <a:rPr lang="en-GB" sz="900"/>
              <a:t>Cook’s distance</a:t>
            </a:r>
            <a:endParaRPr sz="900"/>
          </a:p>
          <a:p>
            <a:pPr indent="0" lvl="0" marL="0" rtl="0" algn="l">
              <a:spcBef>
                <a:spcPts val="0"/>
              </a:spcBef>
              <a:spcAft>
                <a:spcPts val="0"/>
              </a:spcAft>
              <a:buNone/>
            </a:pPr>
            <a:r>
              <a:rPr lang="en-GB" sz="900"/>
              <a:t>Check their impact on performance.</a:t>
            </a:r>
            <a:endParaRPr sz="900"/>
          </a:p>
        </p:txBody>
      </p:sp>
      <p:sp>
        <p:nvSpPr>
          <p:cNvPr id="141" name="Google Shape;141;p20"/>
          <p:cNvSpPr txBox="1"/>
          <p:nvPr/>
        </p:nvSpPr>
        <p:spPr>
          <a:xfrm>
            <a:off x="7132125" y="1522625"/>
            <a:ext cx="1142400" cy="4617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AutoNum type="alphaLcPeriod"/>
            </a:pPr>
            <a:r>
              <a:rPr lang="en-GB" sz="900"/>
              <a:t>BP Test</a:t>
            </a:r>
            <a:endParaRPr sz="900"/>
          </a:p>
          <a:p>
            <a:pPr indent="0" lvl="0" marL="0" rtl="0" algn="l">
              <a:spcBef>
                <a:spcPts val="0"/>
              </a:spcBef>
              <a:spcAft>
                <a:spcPts val="0"/>
              </a:spcAft>
              <a:buNone/>
            </a:pPr>
            <a:r>
              <a:rPr lang="en-GB" sz="900">
                <a:solidFill>
                  <a:schemeClr val="dk1"/>
                </a:solidFill>
              </a:rPr>
              <a:t>Use box-cox to fix.</a:t>
            </a:r>
            <a:endParaRPr sz="900"/>
          </a:p>
        </p:txBody>
      </p:sp>
      <p:sp>
        <p:nvSpPr>
          <p:cNvPr id="142" name="Google Shape;142;p20"/>
          <p:cNvSpPr txBox="1"/>
          <p:nvPr/>
        </p:nvSpPr>
        <p:spPr>
          <a:xfrm>
            <a:off x="6986850" y="2886575"/>
            <a:ext cx="1733400" cy="6003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AutoNum type="alphaLcPeriod"/>
            </a:pPr>
            <a:r>
              <a:rPr lang="en-GB" sz="900"/>
              <a:t>JB Test</a:t>
            </a:r>
            <a:endParaRPr sz="900"/>
          </a:p>
          <a:p>
            <a:pPr indent="-285750" lvl="0" marL="457200" rtl="0" algn="l">
              <a:spcBef>
                <a:spcPts val="0"/>
              </a:spcBef>
              <a:spcAft>
                <a:spcPts val="0"/>
              </a:spcAft>
              <a:buSzPts val="900"/>
              <a:buAutoNum type="alphaLcPeriod"/>
            </a:pPr>
            <a:r>
              <a:rPr lang="en-GB" sz="900"/>
              <a:t>QQ Plot</a:t>
            </a:r>
            <a:endParaRPr sz="900"/>
          </a:p>
          <a:p>
            <a:pPr indent="0" lvl="0" marL="0" rtl="0" algn="l">
              <a:spcBef>
                <a:spcPts val="0"/>
              </a:spcBef>
              <a:spcAft>
                <a:spcPts val="0"/>
              </a:spcAft>
              <a:buNone/>
            </a:pPr>
            <a:r>
              <a:rPr lang="en-GB" sz="900"/>
              <a:t>Use box-cox to fix.</a:t>
            </a:r>
            <a:endParaRPr sz="900"/>
          </a:p>
        </p:txBody>
      </p:sp>
      <p:sp>
        <p:nvSpPr>
          <p:cNvPr id="143" name="Google Shape;143;p20"/>
          <p:cNvSpPr txBox="1"/>
          <p:nvPr/>
        </p:nvSpPr>
        <p:spPr>
          <a:xfrm>
            <a:off x="2611450" y="2886575"/>
            <a:ext cx="1733400" cy="4617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AutoNum type="alphaLcPeriod"/>
            </a:pPr>
            <a:r>
              <a:rPr lang="en-GB" sz="900"/>
              <a:t>T-test</a:t>
            </a:r>
            <a:endParaRPr sz="900"/>
          </a:p>
          <a:p>
            <a:pPr indent="-285750" lvl="0" marL="457200" rtl="0" algn="l">
              <a:spcBef>
                <a:spcPts val="0"/>
              </a:spcBef>
              <a:spcAft>
                <a:spcPts val="0"/>
              </a:spcAft>
              <a:buSzPts val="900"/>
              <a:buAutoNum type="alphaLcPeriod"/>
            </a:pPr>
            <a:r>
              <a:rPr lang="en-GB" sz="900"/>
              <a:t>ANOVA test</a:t>
            </a:r>
            <a:endParaRPr sz="900"/>
          </a:p>
        </p:txBody>
      </p:sp>
      <p:pic>
        <p:nvPicPr>
          <p:cNvPr id="144" name="Google Shape;144;p20"/>
          <p:cNvPicPr preferRelativeResize="0"/>
          <p:nvPr/>
        </p:nvPicPr>
        <p:blipFill>
          <a:blip r:embed="rId3">
            <a:alphaModFix/>
          </a:blip>
          <a:stretch>
            <a:fillRect/>
          </a:stretch>
        </p:blipFill>
        <p:spPr>
          <a:xfrm>
            <a:off x="8325425" y="102900"/>
            <a:ext cx="697075" cy="697075"/>
          </a:xfrm>
          <a:prstGeom prst="rect">
            <a:avLst/>
          </a:prstGeom>
          <a:noFill/>
          <a:ln>
            <a:noFill/>
          </a:ln>
        </p:spPr>
      </p:pic>
      <p:sp>
        <p:nvSpPr>
          <p:cNvPr id="145" name="Google Shape;145;p20"/>
          <p:cNvSpPr txBox="1"/>
          <p:nvPr/>
        </p:nvSpPr>
        <p:spPr>
          <a:xfrm>
            <a:off x="8344401" y="4695050"/>
            <a:ext cx="6591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900"/>
              <a:t>7/15</a:t>
            </a:r>
            <a:endParaRPr b="1" sz="900"/>
          </a:p>
        </p:txBody>
      </p:sp>
      <p:sp>
        <p:nvSpPr>
          <p:cNvPr id="146" name="Google Shape;146;p20"/>
          <p:cNvSpPr/>
          <p:nvPr/>
        </p:nvSpPr>
        <p:spPr>
          <a:xfrm>
            <a:off x="5993175" y="4147175"/>
            <a:ext cx="160200" cy="1602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20"/>
          <p:cNvSpPr/>
          <p:nvPr/>
        </p:nvSpPr>
        <p:spPr>
          <a:xfrm>
            <a:off x="5993175" y="4436775"/>
            <a:ext cx="160200" cy="160200"/>
          </a:xfrm>
          <a:prstGeom prst="ellipse">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8" name="Google Shape;148;p20"/>
          <p:cNvSpPr txBox="1"/>
          <p:nvPr/>
        </p:nvSpPr>
        <p:spPr>
          <a:xfrm>
            <a:off x="6296800" y="4065725"/>
            <a:ext cx="1854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Model diagnosis</a:t>
            </a:r>
            <a:endParaRPr sz="900"/>
          </a:p>
        </p:txBody>
      </p:sp>
      <p:sp>
        <p:nvSpPr>
          <p:cNvPr id="149" name="Google Shape;149;p20"/>
          <p:cNvSpPr txBox="1"/>
          <p:nvPr/>
        </p:nvSpPr>
        <p:spPr>
          <a:xfrm>
            <a:off x="6296800" y="4355325"/>
            <a:ext cx="1854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Model (feature) </a:t>
            </a:r>
            <a:r>
              <a:rPr lang="en-GB" sz="900"/>
              <a:t>s</a:t>
            </a:r>
            <a:r>
              <a:rPr lang="en-GB" sz="900"/>
              <a:t>election</a:t>
            </a:r>
            <a:endParaRPr sz="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nvSpPr>
        <p:spPr>
          <a:xfrm>
            <a:off x="1552500" y="2230325"/>
            <a:ext cx="6039000" cy="52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GB" sz="2225">
                <a:solidFill>
                  <a:srgbClr val="22A177"/>
                </a:solidFill>
                <a:highlight>
                  <a:schemeClr val="lt1"/>
                </a:highlight>
              </a:rPr>
              <a:t>Common Linear Regression Pitfall</a:t>
            </a:r>
            <a:endParaRPr b="1" sz="2225">
              <a:solidFill>
                <a:srgbClr val="22A177"/>
              </a:solidFill>
              <a:highlight>
                <a:schemeClr val="lt1"/>
              </a:highlight>
            </a:endParaRPr>
          </a:p>
        </p:txBody>
      </p:sp>
      <p:pic>
        <p:nvPicPr>
          <p:cNvPr id="155" name="Google Shape;155;p21"/>
          <p:cNvPicPr preferRelativeResize="0"/>
          <p:nvPr/>
        </p:nvPicPr>
        <p:blipFill>
          <a:blip r:embed="rId3">
            <a:alphaModFix/>
          </a:blip>
          <a:stretch>
            <a:fillRect/>
          </a:stretch>
        </p:blipFill>
        <p:spPr>
          <a:xfrm>
            <a:off x="8325425" y="102900"/>
            <a:ext cx="697075" cy="697075"/>
          </a:xfrm>
          <a:prstGeom prst="rect">
            <a:avLst/>
          </a:prstGeom>
          <a:noFill/>
          <a:ln>
            <a:noFill/>
          </a:ln>
        </p:spPr>
      </p:pic>
      <p:sp>
        <p:nvSpPr>
          <p:cNvPr id="156" name="Google Shape;156;p21"/>
          <p:cNvSpPr txBox="1"/>
          <p:nvPr/>
        </p:nvSpPr>
        <p:spPr>
          <a:xfrm>
            <a:off x="8344401" y="4695050"/>
            <a:ext cx="6591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900"/>
              <a:t>8/15</a:t>
            </a:r>
            <a:endParaRPr b="1" sz="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