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arabun" pitchFamily="2" charset="-3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4b115ea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4b115ea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8b8aa20f1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8b8aa20f1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b8aa20f1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8b8aa20f1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8b8aa20f1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8b8aa20f1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b8aa20f1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8b8aa20f1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8b8aa2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8b8aa2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b8aa20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b8aa20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b8aa20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8b8aa20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8b8aa20f1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8b8aa20f1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b8aa20f1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b8aa20f1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8b8aa20f1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8b8aa20f1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8b8aa20f1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8b8aa20f1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6721d05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c6721d05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Assumption: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reality, the relationship between age and income may not be strictly linear. For example, income might increase steadily with age up to a certain point, and then plateau or even decrease in retirement.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Independence of Observations: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this case, independence may not hold if the data includes multiple observations from the same individual over time. For instance, a person's income at age 30 may be correlated with their income at age 40.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(Equal Variance):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The variability in income may not be consistent across different age groups. For example, younger individuals may have more variation in income due to career changes or job-hopping.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Income data can often be right-skewed, meaning there may be a higher concentration of lower income individuals and a long tail of higher income earners. This violates the normality assumption.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Multicollinearity: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Age may be correlated with other variables, such as education level or years of experience, which could lead to multicollinearity issues.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8b8aa20f1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8b8aa20f1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b8aa20f1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b8aa20f1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4b115e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4b115ea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8b8aa20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8b8aa20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b8aa20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8b8aa20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b8aa20f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b8aa20f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b8aa20f1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8b8aa20f1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58575" y="2362675"/>
            <a:ext cx="41196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5" b="1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Linear Regression: A practical perspective</a:t>
            </a:r>
            <a:endParaRPr sz="3025" b="1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51911" b="18133"/>
          <a:stretch/>
        </p:blipFill>
        <p:spPr>
          <a:xfrm>
            <a:off x="4980578" y="851350"/>
            <a:ext cx="3641824" cy="34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154275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01900" y="3624425"/>
            <a:ext cx="15930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By: 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Shagun Kala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Krit Poshakrishna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797" t="929" r="758" b="1213"/>
          <a:stretch/>
        </p:blipFill>
        <p:spPr>
          <a:xfrm>
            <a:off x="446600" y="1368875"/>
            <a:ext cx="4441127" cy="27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 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ice-creams.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5532625" y="1514050"/>
            <a:ext cx="2554200" cy="2249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flipH="1">
            <a:off x="5497175" y="1514050"/>
            <a:ext cx="2617800" cy="2327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1327" t="927" r="1025" b="1406"/>
          <a:stretch/>
        </p:blipFill>
        <p:spPr>
          <a:xfrm>
            <a:off x="470850" y="1368875"/>
            <a:ext cx="4405301" cy="27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80" name="Google Shape;180;p23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9" name="Google Shape;189;p24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l="1079" t="928" r="775" b="1358"/>
          <a:stretch/>
        </p:blipFill>
        <p:spPr>
          <a:xfrm>
            <a:off x="459500" y="1368875"/>
            <a:ext cx="4427450" cy="27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94" name="Google Shape;194;p24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does not imply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075" y="778825"/>
            <a:ext cx="1322448" cy="1322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flipH="1">
            <a:off x="6248775" y="1959775"/>
            <a:ext cx="4104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7515350" y="1983775"/>
            <a:ext cx="4206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6" name="Google Shape;206;p25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sp>
        <p:nvSpPr>
          <p:cNvPr id="207" name="Google Shape;207;p25"/>
          <p:cNvSpPr txBox="1"/>
          <p:nvPr/>
        </p:nvSpPr>
        <p:spPr>
          <a:xfrm>
            <a:off x="54217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sp>
        <p:nvSpPr>
          <p:cNvPr id="208" name="Google Shape;208;p25"/>
          <p:cNvSpPr txBox="1"/>
          <p:nvPr/>
        </p:nvSpPr>
        <p:spPr>
          <a:xfrm>
            <a:off x="77400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 l="863" t="1620" r="991" b="1358"/>
          <a:stretch/>
        </p:blipFill>
        <p:spPr>
          <a:xfrm>
            <a:off x="449925" y="1388450"/>
            <a:ext cx="4427450" cy="2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08750" y="4276050"/>
            <a:ext cx="796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While correlation measures the strength and direction of a linear relationship between two variables, causation determines whether changes in one variable are responsible for changes in another.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30975" y="48666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25" y="1778100"/>
            <a:ext cx="4836149" cy="27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883550" y="268850"/>
            <a:ext cx="5376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Who cares? 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>
                <a:solidFill>
                  <a:srgbClr val="22A177"/>
                </a:solidFill>
                <a:highlight>
                  <a:schemeClr val="lt1"/>
                </a:highlight>
              </a:rPr>
              <a:t>Linear Regression is boring and weak.</a:t>
            </a: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>
                <a:solidFill>
                  <a:srgbClr val="22A177"/>
                </a:solidFill>
                <a:highlight>
                  <a:schemeClr val="lt1"/>
                </a:highlight>
              </a:rPr>
              <a:t>Its 2023! Neural Network rules!!!</a:t>
            </a: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10/15</a:t>
            </a:r>
            <a:endParaRPr sz="9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897150" y="2171550"/>
            <a:ext cx="5349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Get ready to have your mind blown!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11/15</a:t>
            </a:r>
            <a:endParaRPr sz="9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226375" y="212250"/>
            <a:ext cx="6516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t="81872"/>
          <a:stretch/>
        </p:blipFill>
        <p:spPr>
          <a:xfrm>
            <a:off x="1678000" y="3951176"/>
            <a:ext cx="5788001" cy="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38" name="Google Shape;238;p28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l="4708" t="7192" r="3867" b="22429"/>
          <a:stretch/>
        </p:blipFill>
        <p:spPr>
          <a:xfrm>
            <a:off x="1950350" y="1126375"/>
            <a:ext cx="5291674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226375" y="212250"/>
            <a:ext cx="80076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l="7756" t="32856" r="9103" b="4736"/>
          <a:stretch/>
        </p:blipFill>
        <p:spPr>
          <a:xfrm>
            <a:off x="1829400" y="1043225"/>
            <a:ext cx="5397500" cy="31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48" name="Google Shape;248;p29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226375" y="212250"/>
            <a:ext cx="73737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l="11355" t="33012" r="11762" b="2371"/>
          <a:stretch/>
        </p:blipFill>
        <p:spPr>
          <a:xfrm>
            <a:off x="1996408" y="1091425"/>
            <a:ext cx="5139791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3374100" y="2221750"/>
            <a:ext cx="23958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Curious Minds?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15/15</a:t>
            </a:r>
            <a:endParaRPr sz="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35550" y="1291525"/>
            <a:ext cx="52017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statistical method used to model the relationship between a dependent variable (Y) and one or more independent variables (X).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aims to find the best-fitting line (or hyperplane in multiple dimensions) that minimizes the sum of squared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widely used for prediction and understanding the influence of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Understanding Linear Regression</a:t>
            </a:r>
            <a:endParaRPr sz="5870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1163750"/>
            <a:ext cx="3242049" cy="28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342225" y="198525"/>
            <a:ext cx="463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highlight>
                  <a:schemeClr val="lt1"/>
                </a:highlight>
                <a:latin typeface="Sarabun"/>
                <a:ea typeface="Sarabun"/>
                <a:cs typeface="Sarabun"/>
                <a:sym typeface="Sarabun"/>
              </a:rPr>
              <a:t>Case Study: Failing Assumptions</a:t>
            </a:r>
            <a:endParaRPr sz="2500" b="1">
              <a:solidFill>
                <a:schemeClr val="accent1"/>
              </a:solidFill>
              <a:highlight>
                <a:schemeClr val="lt1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42225" y="694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Predicting Income with Age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97" y="1483950"/>
            <a:ext cx="437089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5249625" y="862650"/>
            <a:ext cx="32301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Linearity Assumption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Relationship between age and income isn't always linear.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Independence of Observations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Independence may fail with repeated observations from the same individual.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Homoscedasticity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variability might not be consistent across ages.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Normality of Residuals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data can be right-skewed. This might break the normality assumption.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 Multicollinearity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Age could correlate with variables like education or experience, leading to multicollinearity issues.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6</a:t>
            </a:r>
            <a:endParaRPr sz="900" b="1"/>
          </a:p>
        </p:txBody>
      </p:sp>
      <p:sp>
        <p:nvSpPr>
          <p:cNvPr id="280" name="Google Shape;280;p33"/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Core Concepts of Linear Regression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69000" y="1065325"/>
            <a:ext cx="48552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(Y): The variable we are trying to predict or explain.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 (X): The variable(s) used to make predictions.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Line: The line that best fits the data points, representing the relationship between X and 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Residuals: The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24845"/>
          <a:stretch/>
        </p:blipFill>
        <p:spPr>
          <a:xfrm>
            <a:off x="1498225" y="3822100"/>
            <a:ext cx="6413312" cy="6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8312" t="3474" r="19775"/>
          <a:stretch/>
        </p:blipFill>
        <p:spPr>
          <a:xfrm>
            <a:off x="381800" y="958100"/>
            <a:ext cx="3390782" cy="2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602862" y="2079343"/>
            <a:ext cx="1309200" cy="77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Applications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63075" y="728688"/>
            <a:ext cx="49419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Impact Assessment (Hypothesis Testing)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determine if there's a meaningful connection between the independent and dependent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Analyzing the impact of marketing spending on product sales to identify which factors significantly contribute to revenue.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8967" t="19588" r="4884"/>
          <a:stretch/>
        </p:blipFill>
        <p:spPr>
          <a:xfrm>
            <a:off x="459775" y="891150"/>
            <a:ext cx="3041275" cy="1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0" y="2571750"/>
            <a:ext cx="2873199" cy="20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88" name="Google Shape;88;p16"/>
          <p:cNvSpPr txBox="1"/>
          <p:nvPr/>
        </p:nvSpPr>
        <p:spPr>
          <a:xfrm>
            <a:off x="3763075" y="2571750"/>
            <a:ext cx="4941900" cy="2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Prediction and Forecasting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powerful tool for making predictions based on historical data. It provides a mathematical model that can be used to estimate future values of the dependent variable.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Predicting future housing prices based on features like square footage, number of bedrooms, and location.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374" y="1385675"/>
            <a:ext cx="3893023" cy="22905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6550" y="167050"/>
            <a:ext cx="201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Assumptions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87375" y="751150"/>
            <a:ext cx="4686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Linearity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 The relationship between the independent and dependent variables is linear.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Independence: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 Observations in the dataset are independent of each other.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Homoscedasticity: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 The residuals (errors) have constant variance at every level of the independent variable(s).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Normality: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 The residuals of the model are normally distributed.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66550" y="3044363"/>
            <a:ext cx="1622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Drawbacks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3575" y="3552275"/>
            <a:ext cx="4275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May oversimplify real-world complex relationships.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Can be heavily influenced by outliers.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Assumes a constant slope across independent variables.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200125" y="1947750"/>
            <a:ext cx="3567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Enough of Theory!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47800" y="2371650"/>
            <a:ext cx="50484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Let’s switch to practicality!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52500" y="2012350"/>
            <a:ext cx="6039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How to train linear regression on real world data as a data scientist?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6/15</a:t>
            </a:r>
            <a:endParaRPr sz="9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57800" y="174400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Model Diagnosis and Selection Steps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37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Multicollinearity check</a:t>
            </a:r>
            <a:endParaRPr sz="1100" b="1"/>
          </a:p>
        </p:txBody>
      </p:sp>
      <p:sp>
        <p:nvSpPr>
          <p:cNvPr id="121" name="Google Shape;121;p20"/>
          <p:cNvSpPr/>
          <p:nvPr/>
        </p:nvSpPr>
        <p:spPr>
          <a:xfrm>
            <a:off x="2611450" y="93552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Initial LR Model</a:t>
            </a:r>
            <a:endParaRPr sz="1100" b="1"/>
          </a:p>
        </p:txBody>
      </p:sp>
      <p:sp>
        <p:nvSpPr>
          <p:cNvPr id="122" name="Google Shape;122;p20"/>
          <p:cNvSpPr/>
          <p:nvPr/>
        </p:nvSpPr>
        <p:spPr>
          <a:xfrm>
            <a:off x="47991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Influential Points</a:t>
            </a:r>
            <a:endParaRPr sz="1100" b="1"/>
          </a:p>
        </p:txBody>
      </p:sp>
      <p:sp>
        <p:nvSpPr>
          <p:cNvPr id="123" name="Google Shape;123;p20"/>
          <p:cNvSpPr/>
          <p:nvPr/>
        </p:nvSpPr>
        <p:spPr>
          <a:xfrm>
            <a:off x="69868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Heteroscedasticity Check</a:t>
            </a:r>
            <a:endParaRPr sz="1100" b="1"/>
          </a:p>
        </p:txBody>
      </p:sp>
      <p:sp>
        <p:nvSpPr>
          <p:cNvPr id="124" name="Google Shape;124;p20"/>
          <p:cNvSpPr/>
          <p:nvPr/>
        </p:nvSpPr>
        <p:spPr>
          <a:xfrm>
            <a:off x="6986850" y="229947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Normality Check</a:t>
            </a:r>
            <a:endParaRPr sz="1100" b="1"/>
          </a:p>
        </p:txBody>
      </p:sp>
      <p:sp>
        <p:nvSpPr>
          <p:cNvPr id="125" name="Google Shape;125;p20"/>
          <p:cNvSpPr/>
          <p:nvPr/>
        </p:nvSpPr>
        <p:spPr>
          <a:xfrm>
            <a:off x="47991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2nd LR Model</a:t>
            </a:r>
            <a:endParaRPr sz="1100" b="1"/>
          </a:p>
        </p:txBody>
      </p:sp>
      <p:sp>
        <p:nvSpPr>
          <p:cNvPr id="126" name="Google Shape;126;p20"/>
          <p:cNvSpPr/>
          <p:nvPr/>
        </p:nvSpPr>
        <p:spPr>
          <a:xfrm>
            <a:off x="2611450" y="2299475"/>
            <a:ext cx="1733400" cy="587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feature significance</a:t>
            </a:r>
            <a:endParaRPr sz="1100" b="1"/>
          </a:p>
        </p:txBody>
      </p:sp>
      <p:sp>
        <p:nvSpPr>
          <p:cNvPr id="127" name="Google Shape;127;p20"/>
          <p:cNvSpPr/>
          <p:nvPr/>
        </p:nvSpPr>
        <p:spPr>
          <a:xfrm>
            <a:off x="4237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Re-train the LR Model on significant features</a:t>
            </a:r>
            <a:endParaRPr sz="1100" b="1"/>
          </a:p>
        </p:txBody>
      </p:sp>
      <p:sp>
        <p:nvSpPr>
          <p:cNvPr id="128" name="Google Shape;128;p20"/>
          <p:cNvSpPr/>
          <p:nvPr/>
        </p:nvSpPr>
        <p:spPr>
          <a:xfrm>
            <a:off x="4237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Run forward feature selection</a:t>
            </a:r>
            <a:endParaRPr sz="1100" b="1"/>
          </a:p>
        </p:txBody>
      </p:sp>
      <p:sp>
        <p:nvSpPr>
          <p:cNvPr id="129" name="Google Shape;129;p20"/>
          <p:cNvSpPr/>
          <p:nvPr/>
        </p:nvSpPr>
        <p:spPr>
          <a:xfrm>
            <a:off x="26114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Select the best model having highest R2, lowest Mellow Cp and AIC/BIC.</a:t>
            </a:r>
            <a:endParaRPr sz="1100" b="1"/>
          </a:p>
        </p:txBody>
      </p:sp>
      <p:cxnSp>
        <p:nvCxnSpPr>
          <p:cNvPr id="130" name="Google Shape;130;p20"/>
          <p:cNvCxnSpPr>
            <a:stCxn id="120" idx="3"/>
            <a:endCxn id="121" idx="1"/>
          </p:cNvCxnSpPr>
          <p:nvPr/>
        </p:nvCxnSpPr>
        <p:spPr>
          <a:xfrm>
            <a:off x="21571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>
            <a:stCxn id="121" idx="3"/>
            <a:endCxn id="122" idx="1"/>
          </p:cNvCxnSpPr>
          <p:nvPr/>
        </p:nvCxnSpPr>
        <p:spPr>
          <a:xfrm>
            <a:off x="43448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22" idx="3"/>
            <a:endCxn id="123" idx="1"/>
          </p:cNvCxnSpPr>
          <p:nvPr/>
        </p:nvCxnSpPr>
        <p:spPr>
          <a:xfrm>
            <a:off x="65325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>
            <a:stCxn id="123" idx="2"/>
            <a:endCxn id="124" idx="0"/>
          </p:cNvCxnSpPr>
          <p:nvPr/>
        </p:nvCxnSpPr>
        <p:spPr>
          <a:xfrm>
            <a:off x="7853550" y="1522625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>
            <a:stCxn id="124" idx="1"/>
            <a:endCxn id="125" idx="3"/>
          </p:cNvCxnSpPr>
          <p:nvPr/>
        </p:nvCxnSpPr>
        <p:spPr>
          <a:xfrm rot="10800000">
            <a:off x="6532650" y="25930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0"/>
          <p:cNvCxnSpPr>
            <a:stCxn id="125" idx="1"/>
          </p:cNvCxnSpPr>
          <p:nvPr/>
        </p:nvCxnSpPr>
        <p:spPr>
          <a:xfrm rot="10800000">
            <a:off x="4365350" y="2593025"/>
            <a:ext cx="4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0"/>
          <p:cNvCxnSpPr>
            <a:endCxn id="127" idx="3"/>
          </p:cNvCxnSpPr>
          <p:nvPr/>
        </p:nvCxnSpPr>
        <p:spPr>
          <a:xfrm flipH="1">
            <a:off x="2157150" y="2589425"/>
            <a:ext cx="467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0"/>
          <p:cNvCxnSpPr>
            <a:stCxn id="127" idx="2"/>
            <a:endCxn id="128" idx="0"/>
          </p:cNvCxnSpPr>
          <p:nvPr/>
        </p:nvCxnSpPr>
        <p:spPr>
          <a:xfrm>
            <a:off x="1290450" y="2886575"/>
            <a:ext cx="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0"/>
          <p:cNvCxnSpPr>
            <a:stCxn id="128" idx="3"/>
            <a:endCxn id="129" idx="1"/>
          </p:cNvCxnSpPr>
          <p:nvPr/>
        </p:nvCxnSpPr>
        <p:spPr>
          <a:xfrm>
            <a:off x="2157150" y="41372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0"/>
          <p:cNvSpPr txBox="1"/>
          <p:nvPr/>
        </p:nvSpPr>
        <p:spPr>
          <a:xfrm>
            <a:off x="423900" y="1522625"/>
            <a:ext cx="1936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Heatmap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VIF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Drop correlated predictors to fix.</a:t>
            </a:r>
            <a:endParaRPr sz="900"/>
          </a:p>
        </p:txBody>
      </p:sp>
      <p:sp>
        <p:nvSpPr>
          <p:cNvPr id="140" name="Google Shape;140;p20"/>
          <p:cNvSpPr txBox="1"/>
          <p:nvPr/>
        </p:nvSpPr>
        <p:spPr>
          <a:xfrm>
            <a:off x="4664300" y="1522625"/>
            <a:ext cx="200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External Studentized Residuals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Cook’s distance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Check their impact on performance.</a:t>
            </a:r>
            <a:endParaRPr sz="900"/>
          </a:p>
        </p:txBody>
      </p:sp>
      <p:sp>
        <p:nvSpPr>
          <p:cNvPr id="141" name="Google Shape;141;p20"/>
          <p:cNvSpPr txBox="1"/>
          <p:nvPr/>
        </p:nvSpPr>
        <p:spPr>
          <a:xfrm>
            <a:off x="7132125" y="1522625"/>
            <a:ext cx="114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BP Test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Use box-cox to fix.</a:t>
            </a:r>
            <a:endParaRPr sz="900"/>
          </a:p>
        </p:txBody>
      </p:sp>
      <p:sp>
        <p:nvSpPr>
          <p:cNvPr id="142" name="Google Shape;142;p20"/>
          <p:cNvSpPr txBox="1"/>
          <p:nvPr/>
        </p:nvSpPr>
        <p:spPr>
          <a:xfrm>
            <a:off x="6986850" y="2886575"/>
            <a:ext cx="1733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JB 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QQ Plot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Use box-cox to fix.</a:t>
            </a:r>
            <a:endParaRPr sz="900"/>
          </a:p>
        </p:txBody>
      </p:sp>
      <p:sp>
        <p:nvSpPr>
          <p:cNvPr id="143" name="Google Shape;143;p20"/>
          <p:cNvSpPr txBox="1"/>
          <p:nvPr/>
        </p:nvSpPr>
        <p:spPr>
          <a:xfrm>
            <a:off x="2611450" y="2886575"/>
            <a:ext cx="17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T-test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ANOVA test</a:t>
            </a:r>
            <a:endParaRPr sz="9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7/15</a:t>
            </a:r>
            <a:endParaRPr sz="900" b="1"/>
          </a:p>
        </p:txBody>
      </p:sp>
      <p:sp>
        <p:nvSpPr>
          <p:cNvPr id="146" name="Google Shape;146;p20"/>
          <p:cNvSpPr/>
          <p:nvPr/>
        </p:nvSpPr>
        <p:spPr>
          <a:xfrm>
            <a:off x="5993175" y="4147175"/>
            <a:ext cx="160200" cy="16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993175" y="4436775"/>
            <a:ext cx="160200" cy="1602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296800" y="40657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diagnosis</a:t>
            </a:r>
            <a:endParaRPr sz="900"/>
          </a:p>
        </p:txBody>
      </p:sp>
      <p:sp>
        <p:nvSpPr>
          <p:cNvPr id="149" name="Google Shape;149;p20"/>
          <p:cNvSpPr txBox="1"/>
          <p:nvPr/>
        </p:nvSpPr>
        <p:spPr>
          <a:xfrm>
            <a:off x="6296800" y="43553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(feature) selection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552500" y="2230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Common Linear Regression Pitfall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8/15</a:t>
            </a: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Macintosh PowerPoint</Application>
  <PresentationFormat>On-screen Show (16:9)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Sarabun</vt:lpstr>
      <vt:lpstr>Calibri</vt:lpstr>
      <vt:lpstr>Poppins</vt:lpstr>
      <vt:lpstr>Arial</vt:lpstr>
      <vt:lpstr>Simple Light</vt:lpstr>
      <vt:lpstr>Linear Regression: A practical perspective</vt:lpstr>
      <vt:lpstr>Understanding Linear Regression</vt:lpstr>
      <vt:lpstr>Core Concepts of Linear Regression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Regression: A practical perspective</dc:title>
  <cp:lastModifiedBy>Shagun Kala</cp:lastModifiedBy>
  <cp:revision>1</cp:revision>
  <dcterms:modified xsi:type="dcterms:W3CDTF">2023-10-09T04:37:40Z</dcterms:modified>
</cp:coreProperties>
</file>