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ACA6C4E-EF71-4624-A186-DFC8DA882A2B}" type="datetimeFigureOut">
              <a:rPr lang="en-US" smtClean="0"/>
              <a:t>12/27/2019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04AD94D-6077-45B8-AFE5-6C0A9894775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811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A6C4E-EF71-4624-A186-DFC8DA882A2B}" type="datetimeFigureOut">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AD94D-6077-45B8-AFE5-6C0A98947753}" type="slidenum">
              <a:rPr lang="en-US" smtClean="0"/>
              <a:t>‹#›</a:t>
            </a:fld>
            <a:endParaRPr lang="en-US"/>
          </a:p>
        </p:txBody>
      </p:sp>
    </p:spTree>
    <p:extLst>
      <p:ext uri="{BB962C8B-B14F-4D97-AF65-F5344CB8AC3E}">
        <p14:creationId xmlns:p14="http://schemas.microsoft.com/office/powerpoint/2010/main" val="5603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A6C4E-EF71-4624-A186-DFC8DA882A2B}"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D94D-6077-45B8-AFE5-6C0A9894775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717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A6C4E-EF71-4624-A186-DFC8DA882A2B}"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D94D-6077-45B8-AFE5-6C0A9894775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2034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A6C4E-EF71-4624-A186-DFC8DA882A2B}"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D94D-6077-45B8-AFE5-6C0A98947753}" type="slidenum">
              <a:rPr lang="en-US" smtClean="0"/>
              <a:t>‹#›</a:t>
            </a:fld>
            <a:endParaRPr lang="en-US"/>
          </a:p>
        </p:txBody>
      </p:sp>
    </p:spTree>
    <p:extLst>
      <p:ext uri="{BB962C8B-B14F-4D97-AF65-F5344CB8AC3E}">
        <p14:creationId xmlns:p14="http://schemas.microsoft.com/office/powerpoint/2010/main" val="226234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A6C4E-EF71-4624-A186-DFC8DA882A2B}"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D94D-6077-45B8-AFE5-6C0A9894775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7598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A6C4E-EF71-4624-A186-DFC8DA882A2B}"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D94D-6077-45B8-AFE5-6C0A9894775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8093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CA6C4E-EF71-4624-A186-DFC8DA882A2B}"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D94D-6077-45B8-AFE5-6C0A9894775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0496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CA6C4E-EF71-4624-A186-DFC8DA882A2B}"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D94D-6077-45B8-AFE5-6C0A9894775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28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CA6C4E-EF71-4624-A186-DFC8DA882A2B}"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D94D-6077-45B8-AFE5-6C0A98947753}" type="slidenum">
              <a:rPr lang="en-US" smtClean="0"/>
              <a:t>‹#›</a:t>
            </a:fld>
            <a:endParaRPr lang="en-US"/>
          </a:p>
        </p:txBody>
      </p:sp>
    </p:spTree>
    <p:extLst>
      <p:ext uri="{BB962C8B-B14F-4D97-AF65-F5344CB8AC3E}">
        <p14:creationId xmlns:p14="http://schemas.microsoft.com/office/powerpoint/2010/main" val="57615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A6C4E-EF71-4624-A186-DFC8DA882A2B}"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D94D-6077-45B8-AFE5-6C0A9894775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666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A6C4E-EF71-4624-A186-DFC8DA882A2B}" type="datetimeFigureOut">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AD94D-6077-45B8-AFE5-6C0A98947753}" type="slidenum">
              <a:rPr lang="en-US" smtClean="0"/>
              <a:t>‹#›</a:t>
            </a:fld>
            <a:endParaRPr lang="en-US"/>
          </a:p>
        </p:txBody>
      </p:sp>
    </p:spTree>
    <p:extLst>
      <p:ext uri="{BB962C8B-B14F-4D97-AF65-F5344CB8AC3E}">
        <p14:creationId xmlns:p14="http://schemas.microsoft.com/office/powerpoint/2010/main" val="258624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CA6C4E-EF71-4624-A186-DFC8DA882A2B}" type="datetimeFigureOut">
              <a:rPr lang="en-US" smtClean="0"/>
              <a:t>12/27/2019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AD94D-6077-45B8-AFE5-6C0A9894775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548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CA6C4E-EF71-4624-A186-DFC8DA882A2B}" type="datetimeFigureOut">
              <a:rPr lang="en-US" smtClean="0"/>
              <a:t>12/27/2019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AD94D-6077-45B8-AFE5-6C0A9894775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00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A6C4E-EF71-4624-A186-DFC8DA882A2B}" type="datetimeFigureOut">
              <a:rPr lang="en-US" smtClean="0"/>
              <a:t>12/27/2019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AD94D-6077-45B8-AFE5-6C0A98947753}" type="slidenum">
              <a:rPr lang="en-US" smtClean="0"/>
              <a:t>‹#›</a:t>
            </a:fld>
            <a:endParaRPr lang="en-US"/>
          </a:p>
        </p:txBody>
      </p:sp>
    </p:spTree>
    <p:extLst>
      <p:ext uri="{BB962C8B-B14F-4D97-AF65-F5344CB8AC3E}">
        <p14:creationId xmlns:p14="http://schemas.microsoft.com/office/powerpoint/2010/main" val="380227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A6C4E-EF71-4624-A186-DFC8DA882A2B}" type="datetimeFigureOut">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AD94D-6077-45B8-AFE5-6C0A9894775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75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A6C4E-EF71-4624-A186-DFC8DA882A2B}" type="datetimeFigureOut">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AD94D-6077-45B8-AFE5-6C0A98947753}" type="slidenum">
              <a:rPr lang="en-US" smtClean="0"/>
              <a:t>‹#›</a:t>
            </a:fld>
            <a:endParaRPr lang="en-US"/>
          </a:p>
        </p:txBody>
      </p:sp>
    </p:spTree>
    <p:extLst>
      <p:ext uri="{BB962C8B-B14F-4D97-AF65-F5344CB8AC3E}">
        <p14:creationId xmlns:p14="http://schemas.microsoft.com/office/powerpoint/2010/main" val="264543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CA6C4E-EF71-4624-A186-DFC8DA882A2B}" type="datetimeFigureOut">
              <a:rPr lang="en-US" smtClean="0"/>
              <a:t>12/27/2019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4AD94D-6077-45B8-AFE5-6C0A98947753}" type="slidenum">
              <a:rPr lang="en-US" smtClean="0"/>
              <a:t>‹#›</a:t>
            </a:fld>
            <a:endParaRPr lang="en-US"/>
          </a:p>
        </p:txBody>
      </p:sp>
    </p:spTree>
    <p:extLst>
      <p:ext uri="{BB962C8B-B14F-4D97-AF65-F5344CB8AC3E}">
        <p14:creationId xmlns:p14="http://schemas.microsoft.com/office/powerpoint/2010/main" val="4357924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uturehealthconcepts.com/surgical-tables/" TargetMode="External"/><Relationship Id="rId2" Type="http://schemas.openxmlformats.org/officeDocument/2006/relationships/hyperlink" Target="https://www.futurehealthconcepts.com/ekg-ecg-machines/" TargetMode="External"/><Relationship Id="rId1" Type="http://schemas.openxmlformats.org/officeDocument/2006/relationships/slideLayout" Target="../slideLayouts/slideLayout2.xml"/><Relationship Id="rId6" Type="http://schemas.openxmlformats.org/officeDocument/2006/relationships/hyperlink" Target="https://www.futurehealthconcepts.com/surgical-lights/" TargetMode="External"/><Relationship Id="rId5" Type="http://schemas.openxmlformats.org/officeDocument/2006/relationships/hyperlink" Target="https://www.futurehealthconcepts.com/electrosurgical-units/" TargetMode="External"/><Relationship Id="rId4" Type="http://schemas.openxmlformats.org/officeDocument/2006/relationships/hyperlink" Target="https://www.futurehealthconcepts.com/fluid-blanket-warme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erriam-webster.com/dictionary/host#etymology" TargetMode="External"/><Relationship Id="rId2" Type="http://schemas.openxmlformats.org/officeDocument/2006/relationships/hyperlink" Target="https://www.merriam-webster.com/dictionary/-al#etymolo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uturehealthconcepts.com/defibrillators/" TargetMode="External"/><Relationship Id="rId2" Type="http://schemas.openxmlformats.org/officeDocument/2006/relationships/hyperlink" Target="https://www.futurehealthconcepts.com/hospital-stretchers/" TargetMode="External"/><Relationship Id="rId1" Type="http://schemas.openxmlformats.org/officeDocument/2006/relationships/slideLayout" Target="../slideLayouts/slideLayout2.xml"/><Relationship Id="rId6" Type="http://schemas.openxmlformats.org/officeDocument/2006/relationships/hyperlink" Target="https://www.futurehealthconcepts.com/steam-sterilizers-autoclaves/" TargetMode="External"/><Relationship Id="rId5" Type="http://schemas.openxmlformats.org/officeDocument/2006/relationships/hyperlink" Target="https://www.futurehealthconcepts.com/patient-monitors/" TargetMode="External"/><Relationship Id="rId4" Type="http://schemas.openxmlformats.org/officeDocument/2006/relationships/hyperlink" Target="https://www.futurehealthconcepts.com/anesthesia-machin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b="1" dirty="0" smtClean="0"/>
              <a:t>HOSPITAL</a:t>
            </a:r>
            <a:endParaRPr lang="en-US" b="1" dirty="0"/>
          </a:p>
        </p:txBody>
      </p:sp>
      <p:sp>
        <p:nvSpPr>
          <p:cNvPr id="3" name="Subtitle 2"/>
          <p:cNvSpPr>
            <a:spLocks noGrp="1"/>
          </p:cNvSpPr>
          <p:nvPr>
            <p:ph type="subTitle" idx="1"/>
          </p:nvPr>
        </p:nvSpPr>
        <p:spPr/>
        <p:txBody>
          <a:bodyPr>
            <a:normAutofit fontScale="77500" lnSpcReduction="20000"/>
          </a:bodyPr>
          <a:lstStyle/>
          <a:p>
            <a:r>
              <a:rPr lang="en-US" u="sng" dirty="0" smtClean="0"/>
              <a:t>Submitted By:</a:t>
            </a:r>
          </a:p>
          <a:p>
            <a:r>
              <a:rPr lang="en-US" dirty="0" smtClean="0"/>
              <a:t>RAJA HUMZA NAWAZ</a:t>
            </a:r>
          </a:p>
          <a:p>
            <a:r>
              <a:rPr lang="en-US" dirty="0" smtClean="0"/>
              <a:t>SYED MUHAMMAD SHOAIB SHAH</a:t>
            </a:r>
          </a:p>
          <a:p>
            <a:r>
              <a:rPr lang="en-US" dirty="0" smtClean="0"/>
              <a:t>HARIS ZAHID</a:t>
            </a:r>
            <a:endParaRPr lang="en-US" dirty="0"/>
          </a:p>
        </p:txBody>
      </p:sp>
    </p:spTree>
    <p:extLst>
      <p:ext uri="{BB962C8B-B14F-4D97-AF65-F5344CB8AC3E}">
        <p14:creationId xmlns:p14="http://schemas.microsoft.com/office/powerpoint/2010/main" val="3855559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1311" y="2569812"/>
            <a:ext cx="9601196" cy="3318936"/>
          </a:xfrm>
        </p:spPr>
        <p:txBody>
          <a:bodyPr>
            <a:normAutofit fontScale="47500" lnSpcReduction="20000"/>
          </a:bodyPr>
          <a:lstStyle/>
          <a:p>
            <a:r>
              <a:rPr lang="en-US" b="1" dirty="0"/>
              <a:t>6. </a:t>
            </a:r>
            <a:r>
              <a:rPr lang="en-US" b="1" dirty="0">
                <a:hlinkClick r:id="rId2"/>
              </a:rPr>
              <a:t>EKG/ECG Machines</a:t>
            </a:r>
            <a:endParaRPr lang="en-US" b="1" dirty="0"/>
          </a:p>
          <a:p>
            <a:r>
              <a:rPr lang="en-US" b="1" dirty="0"/>
              <a:t>Electrocardiogram (EKG) machines record the electrical activity of the heart over a period of time and allow health care providers to monitor the overall rhythm of the heart and identify any abnormalities.</a:t>
            </a:r>
          </a:p>
          <a:p>
            <a:r>
              <a:rPr lang="en-US" b="1" dirty="0"/>
              <a:t>7. </a:t>
            </a:r>
            <a:r>
              <a:rPr lang="en-US" b="1" dirty="0">
                <a:hlinkClick r:id="rId3"/>
              </a:rPr>
              <a:t>Surgical Tables</a:t>
            </a:r>
            <a:endParaRPr lang="en-US" b="1" dirty="0"/>
          </a:p>
          <a:p>
            <a:r>
              <a:rPr lang="en-US" b="1" dirty="0"/>
              <a:t>Surgical tables are necessities for a hospital. For patient preparation, surgical procedures and recovery, these pieces of equipment are essential.</a:t>
            </a:r>
          </a:p>
          <a:p>
            <a:r>
              <a:rPr lang="en-US" b="1" dirty="0"/>
              <a:t>8. </a:t>
            </a:r>
            <a:r>
              <a:rPr lang="en-US" b="1" dirty="0">
                <a:hlinkClick r:id="rId4"/>
              </a:rPr>
              <a:t>Blanket and Fluid Warmers</a:t>
            </a:r>
            <a:endParaRPr lang="en-US" b="1" dirty="0"/>
          </a:p>
          <a:p>
            <a:r>
              <a:rPr lang="en-US" b="1" dirty="0"/>
              <a:t>Body temperatures that are not maintained during surgery can lead to post-surgical complications such as perioperative hypothermia, prolonged hospitalization and recovery, and an increase in the risk for infection. That’s why blanket warmers and fluid warmers are so essential for hospitals to have.</a:t>
            </a:r>
          </a:p>
          <a:p>
            <a:r>
              <a:rPr lang="en-US" b="1" dirty="0"/>
              <a:t>9. </a:t>
            </a:r>
            <a:r>
              <a:rPr lang="en-US" b="1" dirty="0">
                <a:hlinkClick r:id="rId5"/>
              </a:rPr>
              <a:t>Electrosurgical Units</a:t>
            </a:r>
            <a:endParaRPr lang="en-US" b="1" dirty="0"/>
          </a:p>
          <a:p>
            <a:r>
              <a:rPr lang="en-US" b="1" dirty="0"/>
              <a:t>An electrosurgical unit is used in surgery to cut, coagulate, or otherwise alter tissue, often to limit the amount of blood flow to an area and increase visibility during a surgery. This equipment is crucial to cauterizing and minimizing blood loss during surgery.</a:t>
            </a:r>
          </a:p>
          <a:p>
            <a:r>
              <a:rPr lang="en-US" b="1" dirty="0"/>
              <a:t>10. </a:t>
            </a:r>
            <a:r>
              <a:rPr lang="en-US" b="1" dirty="0">
                <a:hlinkClick r:id="rId6"/>
              </a:rPr>
              <a:t>Surgical Lights</a:t>
            </a:r>
            <a:endParaRPr lang="en-US" b="1" dirty="0"/>
          </a:p>
          <a:p>
            <a:r>
              <a:rPr lang="en-US" b="1" dirty="0"/>
              <a:t>Surgical lights are a mandatory part of any surgical setting to help surgeons work under adequate lighting conditions.</a:t>
            </a:r>
          </a:p>
          <a:p>
            <a:endParaRPr lang="en-US" b="1" dirty="0"/>
          </a:p>
        </p:txBody>
      </p:sp>
    </p:spTree>
    <p:extLst>
      <p:ext uri="{BB962C8B-B14F-4D97-AF65-F5344CB8AC3E}">
        <p14:creationId xmlns:p14="http://schemas.microsoft.com/office/powerpoint/2010/main" val="3958320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Useful Equipment:</a:t>
            </a:r>
            <a:endParaRPr lang="en-US" dirty="0"/>
          </a:p>
        </p:txBody>
      </p:sp>
      <p:sp>
        <p:nvSpPr>
          <p:cNvPr id="3" name="Content Placeholder 2"/>
          <p:cNvSpPr>
            <a:spLocks noGrp="1"/>
          </p:cNvSpPr>
          <p:nvPr>
            <p:ph idx="1"/>
          </p:nvPr>
        </p:nvSpPr>
        <p:spPr/>
        <p:txBody>
          <a:bodyPr/>
          <a:lstStyle/>
          <a:p>
            <a:r>
              <a:rPr lang="en-US" dirty="0"/>
              <a:t>Defibrillators, patient monitors, surgical tables, EKGs, anesthesia machines, sterilizers, lights, ultrasounds, and electrosurgical units, blanket/fluid warmers are all necessary pieces hospital equipment. Keeping these on hand are critical to the operational success of a hospital and the health care provided within it.</a:t>
            </a:r>
          </a:p>
        </p:txBody>
      </p:sp>
    </p:spTree>
    <p:extLst>
      <p:ext uri="{BB962C8B-B14F-4D97-AF65-F5344CB8AC3E}">
        <p14:creationId xmlns:p14="http://schemas.microsoft.com/office/powerpoint/2010/main" val="4186778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STAFF:</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There are many people who contribute to your care while you are in hospital. Numerous people and services work together to provide you with successful treatment in a hospital, from medical assessments and daily treatment to medication and catering. </a:t>
            </a:r>
            <a:br>
              <a:rPr lang="en-US" dirty="0"/>
            </a:br>
            <a:r>
              <a:rPr lang="en-US" dirty="0"/>
              <a:t/>
            </a:r>
            <a:br>
              <a:rPr lang="en-US" dirty="0"/>
            </a:br>
            <a:r>
              <a:rPr lang="en-US" dirty="0"/>
              <a:t>The key roles for staff in a hospital can be broadly </a:t>
            </a:r>
            <a:r>
              <a:rPr lang="en-US" dirty="0" smtClean="0"/>
              <a:t>categorized </a:t>
            </a:r>
            <a:r>
              <a:rPr lang="en-US" dirty="0"/>
              <a:t>into four areas being:</a:t>
            </a:r>
          </a:p>
          <a:p>
            <a:r>
              <a:rPr lang="en-US" dirty="0"/>
              <a:t>doctors (medical staff)</a:t>
            </a:r>
          </a:p>
          <a:p>
            <a:r>
              <a:rPr lang="en-US" dirty="0"/>
              <a:t>nurses</a:t>
            </a:r>
          </a:p>
          <a:p>
            <a:r>
              <a:rPr lang="en-US" dirty="0"/>
              <a:t>allied health professionals</a:t>
            </a:r>
          </a:p>
          <a:p>
            <a:r>
              <a:rPr lang="en-US" dirty="0"/>
              <a:t>support staff.</a:t>
            </a:r>
          </a:p>
          <a:p>
            <a:r>
              <a:rPr lang="en-US" dirty="0"/>
              <a:t>All these people will play an important role in your treatment and recovery.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889419"/>
            <a:ext cx="6301123" cy="1635617"/>
          </a:xfrm>
          <a:prstGeom prst="rect">
            <a:avLst/>
          </a:prstGeom>
        </p:spPr>
      </p:pic>
    </p:spTree>
    <p:extLst>
      <p:ext uri="{BB962C8B-B14F-4D97-AF65-F5344CB8AC3E}">
        <p14:creationId xmlns:p14="http://schemas.microsoft.com/office/powerpoint/2010/main" val="669792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Doctors – roles and responsibilities:</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Doctors </a:t>
            </a:r>
            <a:r>
              <a:rPr lang="en-US" dirty="0"/>
              <a:t>have different roles and responsibilities based on their level of experience and their medical specialty. </a:t>
            </a:r>
            <a:br>
              <a:rPr lang="en-US" dirty="0"/>
            </a:br>
            <a:r>
              <a:rPr lang="en-US" dirty="0"/>
              <a:t/>
            </a:r>
            <a:br>
              <a:rPr lang="en-US" dirty="0"/>
            </a:br>
            <a:r>
              <a:rPr lang="en-US" dirty="0"/>
              <a:t>These roles include:</a:t>
            </a:r>
          </a:p>
          <a:p>
            <a:r>
              <a:rPr lang="en-US" dirty="0"/>
              <a:t>senior consultants – specialist doctors who see patients at specific times </a:t>
            </a:r>
          </a:p>
          <a:p>
            <a:r>
              <a:rPr lang="en-US" dirty="0"/>
              <a:t>registrars – senior doctors who supervise residents, interns and students</a:t>
            </a:r>
          </a:p>
          <a:p>
            <a:r>
              <a:rPr lang="en-US" dirty="0"/>
              <a:t>residents – look after patients on the ward and are in training for </a:t>
            </a:r>
            <a:r>
              <a:rPr lang="en-US" dirty="0" smtClean="0"/>
              <a:t>specialization</a:t>
            </a:r>
            <a:endParaRPr lang="en-US" dirty="0"/>
          </a:p>
          <a:p>
            <a:r>
              <a:rPr lang="en-US" dirty="0"/>
              <a:t>interns – have completed their studies and are now finishing their final year in hospital</a:t>
            </a:r>
          </a:p>
          <a:p>
            <a:r>
              <a:rPr lang="en-US" dirty="0"/>
              <a:t>student doctors – undergraduate medical students.</a:t>
            </a:r>
          </a:p>
          <a:p>
            <a:r>
              <a:rPr lang="en-US" dirty="0"/>
              <a:t>The resident is based on the ward and is typically the doctor you will see most often. The registrar is the ward’s senior doctor and is usually contactable on site, while the senior consultant (or specialist) attends ward rounds and meetings at specific times. </a:t>
            </a:r>
          </a:p>
          <a:p>
            <a:endParaRPr lang="en-US" dirty="0"/>
          </a:p>
        </p:txBody>
      </p:sp>
    </p:spTree>
    <p:extLst>
      <p:ext uri="{BB962C8B-B14F-4D97-AF65-F5344CB8AC3E}">
        <p14:creationId xmlns:p14="http://schemas.microsoft.com/office/powerpoint/2010/main" val="2507910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Nurses – roles and responsibilities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Like doctors, nurses have different roles and responsibilities based on their experience and specialties. </a:t>
            </a:r>
            <a:br>
              <a:rPr lang="en-US" dirty="0"/>
            </a:br>
            <a:r>
              <a:rPr lang="en-US" dirty="0"/>
              <a:t/>
            </a:r>
            <a:br>
              <a:rPr lang="en-US" dirty="0"/>
            </a:br>
            <a:r>
              <a:rPr lang="en-US" dirty="0"/>
              <a:t>These roles include:</a:t>
            </a:r>
          </a:p>
          <a:p>
            <a:r>
              <a:rPr lang="en-US" dirty="0"/>
              <a:t>nurse unit manager – runs the ward</a:t>
            </a:r>
          </a:p>
          <a:p>
            <a:r>
              <a:rPr lang="en-US" dirty="0"/>
              <a:t>associate nurse unit manager – helps the nurse unit manager to run the ward and acts as the manager when the nurse unit manager is off site</a:t>
            </a:r>
          </a:p>
          <a:p>
            <a:r>
              <a:rPr lang="en-US" dirty="0"/>
              <a:t>nurse practitioners – highly skilled nurses with an advanced level of training</a:t>
            </a:r>
          </a:p>
          <a:p>
            <a:r>
              <a:rPr lang="en-US" dirty="0"/>
              <a:t>specialist nurses, such as clinical nurse specialists, clinical nurse consultants, clinical nurse educators, triage nurses, emergency department nurses</a:t>
            </a:r>
          </a:p>
          <a:p>
            <a:r>
              <a:rPr lang="en-US" dirty="0"/>
              <a:t>registered nurses – provide a high level of day-to-day care and perform some minor procedures</a:t>
            </a:r>
          </a:p>
          <a:p>
            <a:r>
              <a:rPr lang="en-US" dirty="0"/>
              <a:t>enrolled nurses – provide basic medical care under the supervision of more senior nurses.</a:t>
            </a:r>
          </a:p>
          <a:p>
            <a:endParaRPr lang="en-US" dirty="0"/>
          </a:p>
        </p:txBody>
      </p:sp>
    </p:spTree>
    <p:extLst>
      <p:ext uri="{BB962C8B-B14F-4D97-AF65-F5344CB8AC3E}">
        <p14:creationId xmlns:p14="http://schemas.microsoft.com/office/powerpoint/2010/main" val="1032197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Other hospital staff:</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Keeping </a:t>
            </a:r>
            <a:r>
              <a:rPr lang="en-US" dirty="0"/>
              <a:t>a hospital running requires a great deal of organisation and administration. During your hospital stay, you will see a wide range of support and administrative staff taking care of everything from laundry and meals to patient transport and maintenance. </a:t>
            </a:r>
            <a:br>
              <a:rPr lang="en-US" dirty="0"/>
            </a:br>
            <a:r>
              <a:rPr lang="en-US" dirty="0"/>
              <a:t/>
            </a:r>
            <a:br>
              <a:rPr lang="en-US" dirty="0"/>
            </a:br>
            <a:r>
              <a:rPr lang="en-US" dirty="0"/>
              <a:t>Hospital support staff you may meet during your stay include:</a:t>
            </a:r>
          </a:p>
          <a:p>
            <a:r>
              <a:rPr lang="en-US" dirty="0"/>
              <a:t>clinical assistants – take care of ward housekeeping</a:t>
            </a:r>
          </a:p>
          <a:p>
            <a:r>
              <a:rPr lang="en-US" dirty="0"/>
              <a:t>patient services assistants – bring meals and drinks</a:t>
            </a:r>
          </a:p>
          <a:p>
            <a:r>
              <a:rPr lang="en-US" dirty="0"/>
              <a:t>porters – take care of patient lifting and transport</a:t>
            </a:r>
          </a:p>
          <a:p>
            <a:r>
              <a:rPr lang="en-US" dirty="0"/>
              <a:t>volunteers – help with fundraising and ward visits</a:t>
            </a:r>
          </a:p>
          <a:p>
            <a:r>
              <a:rPr lang="en-US" dirty="0"/>
              <a:t>ward clerks – staff the ward reception desks.</a:t>
            </a:r>
          </a:p>
          <a:p>
            <a:endParaRPr lang="en-US" dirty="0"/>
          </a:p>
        </p:txBody>
      </p:sp>
    </p:spTree>
    <p:extLst>
      <p:ext uri="{BB962C8B-B14F-4D97-AF65-F5344CB8AC3E}">
        <p14:creationId xmlns:p14="http://schemas.microsoft.com/office/powerpoint/2010/main" val="3207574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Each member of the hospital has a role to play in the prevention of hospital-acquired infections. The greatest responsibility lies with the healthcare professionals, particularly nurses and doctors, who in the hospital setting are in contact with patients and their families 24 hours a day, and because of this are the main perpetrators of cross- infection. However, they can also demonstrate good practice by, for example, being the catalysts for change, and improving the education of other hospital staff and families.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541" y="4584879"/>
            <a:ext cx="3394321" cy="19595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53" y="1076324"/>
            <a:ext cx="3175582" cy="1209675"/>
          </a:xfrm>
          <a:prstGeom prst="rect">
            <a:avLst/>
          </a:prstGeom>
        </p:spPr>
      </p:pic>
    </p:spTree>
    <p:extLst>
      <p:ext uri="{BB962C8B-B14F-4D97-AF65-F5344CB8AC3E}">
        <p14:creationId xmlns:p14="http://schemas.microsoft.com/office/powerpoint/2010/main" val="4251267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a:t>
            </a:r>
            <a:endParaRPr lang="en-US" dirty="0"/>
          </a:p>
        </p:txBody>
      </p:sp>
      <p:sp>
        <p:nvSpPr>
          <p:cNvPr id="3" name="Content Placeholder 2"/>
          <p:cNvSpPr>
            <a:spLocks noGrp="1"/>
          </p:cNvSpPr>
          <p:nvPr>
            <p:ph idx="1"/>
          </p:nvPr>
        </p:nvSpPr>
        <p:spPr/>
        <p:txBody>
          <a:bodyPr/>
          <a:lstStyle/>
          <a:p>
            <a:r>
              <a:rPr lang="en-US" dirty="0" smtClean="0"/>
              <a:t>An </a:t>
            </a:r>
            <a:r>
              <a:rPr lang="en-US" dirty="0"/>
              <a:t>institution providing medical and surgical treatment and nursing care for sick or injured people</a:t>
            </a:r>
            <a:r>
              <a:rPr lang="en-US" dirty="0" smtClean="0"/>
              <a:t>.</a:t>
            </a:r>
          </a:p>
          <a:p>
            <a:r>
              <a:rPr lang="en-US" dirty="0"/>
              <a:t>There are two common abbreviations of </a:t>
            </a:r>
            <a:r>
              <a:rPr lang="en-US" b="1" dirty="0"/>
              <a:t>hospital</a:t>
            </a:r>
            <a:r>
              <a:rPr lang="en-US" dirty="0"/>
              <a:t>: hosp. and H. If you want to make hosp. plural, simply add on an “s.” The second </a:t>
            </a:r>
            <a:r>
              <a:rPr lang="en-US" b="1" dirty="0"/>
              <a:t>abbreviation</a:t>
            </a:r>
            <a:r>
              <a:rPr lang="en-US" dirty="0"/>
              <a:t> cannot be pluralized and is generally seen on signage.</a:t>
            </a:r>
          </a:p>
        </p:txBody>
      </p:sp>
    </p:spTree>
    <p:extLst>
      <p:ext uri="{BB962C8B-B14F-4D97-AF65-F5344CB8AC3E}">
        <p14:creationId xmlns:p14="http://schemas.microsoft.com/office/powerpoint/2010/main" val="551476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History and Etymology </a:t>
            </a:r>
            <a:r>
              <a:rPr lang="en-US" b="1" dirty="0" smtClean="0"/>
              <a:t>for Hospital:</a:t>
            </a:r>
            <a:endParaRPr lang="en-US" dirty="0"/>
          </a:p>
        </p:txBody>
      </p:sp>
      <p:sp>
        <p:nvSpPr>
          <p:cNvPr id="3" name="Content Placeholder 2"/>
          <p:cNvSpPr>
            <a:spLocks noGrp="1"/>
          </p:cNvSpPr>
          <p:nvPr>
            <p:ph idx="1"/>
          </p:nvPr>
        </p:nvSpPr>
        <p:spPr/>
        <p:txBody>
          <a:bodyPr>
            <a:normAutofit lnSpcReduction="10000"/>
          </a:bodyPr>
          <a:lstStyle/>
          <a:p>
            <a:r>
              <a:rPr lang="en-US" dirty="0" smtClean="0"/>
              <a:t>Middle English </a:t>
            </a:r>
            <a:r>
              <a:rPr lang="en-US" i="1" dirty="0" smtClean="0"/>
              <a:t>hospital, ospitale</a:t>
            </a:r>
            <a:r>
              <a:rPr lang="en-US" dirty="0" smtClean="0"/>
              <a:t> "residence for pilgrims and travelers, charitable institution providing residence for the poor and infirm," borrowed from Anglo-French, borrowed from Medieval Latin </a:t>
            </a:r>
            <a:r>
              <a:rPr lang="en-US" i="1" dirty="0" smtClean="0"/>
              <a:t>hospitāle,</a:t>
            </a:r>
            <a:r>
              <a:rPr lang="en-US" dirty="0" smtClean="0"/>
              <a:t> going back to Latin, in plural </a:t>
            </a:r>
            <a:r>
              <a:rPr lang="en-US" i="1" dirty="0" smtClean="0"/>
              <a:t>hospitālia</a:t>
            </a:r>
            <a:r>
              <a:rPr lang="en-US" dirty="0" smtClean="0"/>
              <a:t> "guest accommodations" (probably by ellipsis from </a:t>
            </a:r>
            <a:r>
              <a:rPr lang="en-US" i="1" dirty="0" smtClean="0"/>
              <a:t>hospitāle cubiculum</a:t>
            </a:r>
            <a:r>
              <a:rPr lang="en-US" dirty="0" smtClean="0"/>
              <a:t> "sleeping room for guests"), noun derivative from neuter of </a:t>
            </a:r>
            <a:r>
              <a:rPr lang="en-US" i="1" dirty="0" smtClean="0"/>
              <a:t>hospitālis</a:t>
            </a:r>
            <a:r>
              <a:rPr lang="en-US" dirty="0" smtClean="0"/>
              <a:t> "of a guest, of hospitality, hospitable," from </a:t>
            </a:r>
            <a:r>
              <a:rPr lang="en-US" i="1" dirty="0" smtClean="0"/>
              <a:t>hospit-, hospes</a:t>
            </a:r>
            <a:r>
              <a:rPr lang="en-US" dirty="0" smtClean="0"/>
              <a:t> "guest, host" + </a:t>
            </a:r>
            <a:r>
              <a:rPr lang="en-US" i="1" dirty="0" smtClean="0"/>
              <a:t>-ālis</a:t>
            </a:r>
            <a:r>
              <a:rPr lang="en-US" dirty="0" smtClean="0"/>
              <a:t> </a:t>
            </a:r>
            <a:r>
              <a:rPr lang="en-US" cap="all" dirty="0" smtClean="0">
                <a:hlinkClick r:id="rId2"/>
              </a:rPr>
              <a:t>-AL entry 1</a:t>
            </a:r>
            <a:r>
              <a:rPr lang="en-US" dirty="0" smtClean="0"/>
              <a:t> — more at </a:t>
            </a:r>
            <a:r>
              <a:rPr lang="en-US" cap="all" dirty="0" smtClean="0">
                <a:hlinkClick r:id="rId3"/>
              </a:rPr>
              <a:t>HOST entry 3</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4046966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Hospital:</a:t>
            </a:r>
            <a:endParaRPr lang="en-US" dirty="0"/>
          </a:p>
        </p:txBody>
      </p:sp>
      <p:sp>
        <p:nvSpPr>
          <p:cNvPr id="3" name="Content Placeholder 2"/>
          <p:cNvSpPr>
            <a:spLocks noGrp="1"/>
          </p:cNvSpPr>
          <p:nvPr>
            <p:ph idx="1"/>
          </p:nvPr>
        </p:nvSpPr>
        <p:spPr/>
        <p:txBody>
          <a:bodyPr/>
          <a:lstStyle/>
          <a:p>
            <a:pPr marL="0" indent="0">
              <a:buNone/>
            </a:pPr>
            <a:r>
              <a:rPr lang="en-US" dirty="0"/>
              <a:t> Hospitals are classified </a:t>
            </a:r>
            <a:r>
              <a:rPr lang="en-US" dirty="0" smtClean="0"/>
              <a:t>as,</a:t>
            </a:r>
          </a:p>
          <a:p>
            <a:r>
              <a:rPr lang="en-US" dirty="0" smtClean="0"/>
              <a:t>General</a:t>
            </a:r>
          </a:p>
          <a:p>
            <a:r>
              <a:rPr lang="en-US" dirty="0" smtClean="0"/>
              <a:t>Specialty</a:t>
            </a:r>
          </a:p>
          <a:p>
            <a:r>
              <a:rPr lang="en-US" dirty="0"/>
              <a:t>G</a:t>
            </a:r>
            <a:r>
              <a:rPr lang="en-US" dirty="0" smtClean="0"/>
              <a:t>overnment</a:t>
            </a:r>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255228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Hospital:</a:t>
            </a:r>
            <a:endParaRPr lang="en-US" dirty="0"/>
          </a:p>
        </p:txBody>
      </p:sp>
      <p:sp>
        <p:nvSpPr>
          <p:cNvPr id="3" name="Content Placeholder 2"/>
          <p:cNvSpPr>
            <a:spLocks noGrp="1"/>
          </p:cNvSpPr>
          <p:nvPr>
            <p:ph idx="1"/>
          </p:nvPr>
        </p:nvSpPr>
        <p:spPr/>
        <p:txBody>
          <a:bodyPr/>
          <a:lstStyle/>
          <a:p>
            <a:r>
              <a:rPr lang="en-US" dirty="0"/>
              <a:t>The best-known type of hospital is the general hospital, which typically has an emergency department to treat urgent health problems ranging from fire and accident victims to a sudden illness</a:t>
            </a:r>
            <a:r>
              <a:rPr lang="en-US" dirty="0" smtClean="0"/>
              <a:t>.</a:t>
            </a:r>
            <a:r>
              <a:rPr lang="en-US" dirty="0"/>
              <a:t> A district hospital typically is the major health care facility in its region, with many beds for intensive care and additional beds for patients who need long-term care.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262" y="4443211"/>
            <a:ext cx="5370489" cy="1893194"/>
          </a:xfrm>
          <a:prstGeom prst="rect">
            <a:avLst/>
          </a:prstGeom>
        </p:spPr>
      </p:pic>
    </p:spTree>
    <p:extLst>
      <p:ext uri="{BB962C8B-B14F-4D97-AF65-F5344CB8AC3E}">
        <p14:creationId xmlns:p14="http://schemas.microsoft.com/office/powerpoint/2010/main" val="777408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Specialty Hospital:</a:t>
            </a:r>
            <a:endParaRPr lang="en-US" dirty="0"/>
          </a:p>
        </p:txBody>
      </p:sp>
      <p:sp>
        <p:nvSpPr>
          <p:cNvPr id="3" name="Content Placeholder 2"/>
          <p:cNvSpPr>
            <a:spLocks noGrp="1"/>
          </p:cNvSpPr>
          <p:nvPr>
            <p:ph idx="1"/>
          </p:nvPr>
        </p:nvSpPr>
        <p:spPr/>
        <p:txBody>
          <a:bodyPr/>
          <a:lstStyle/>
          <a:p>
            <a:r>
              <a:rPr lang="en-US" dirty="0"/>
              <a:t>Specialized hospitals include trauma centers, rehabilitation hospitals, children's hospitals, seniors' (geriatric) hospitals, and hospitals for dealing with specific medical needs such as psychiatric treatment (see psychiatric hospital) and certain disease categories. Specialized hospitals can help reduce health care costs compared to general hospitals.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435" y="4417454"/>
            <a:ext cx="5409127" cy="2009104"/>
          </a:xfrm>
          <a:prstGeom prst="rect">
            <a:avLst/>
          </a:prstGeom>
        </p:spPr>
      </p:pic>
    </p:spTree>
    <p:extLst>
      <p:ext uri="{BB962C8B-B14F-4D97-AF65-F5344CB8AC3E}">
        <p14:creationId xmlns:p14="http://schemas.microsoft.com/office/powerpoint/2010/main" val="2676834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 Hospital:</a:t>
            </a:r>
            <a:endParaRPr lang="en-US" dirty="0"/>
          </a:p>
        </p:txBody>
      </p:sp>
      <p:sp>
        <p:nvSpPr>
          <p:cNvPr id="3" name="Content Placeholder 2"/>
          <p:cNvSpPr>
            <a:spLocks noGrp="1"/>
          </p:cNvSpPr>
          <p:nvPr>
            <p:ph idx="1"/>
          </p:nvPr>
        </p:nvSpPr>
        <p:spPr/>
        <p:txBody>
          <a:bodyPr/>
          <a:lstStyle/>
          <a:p>
            <a:r>
              <a:rPr lang="en-US" dirty="0"/>
              <a:t>A public </a:t>
            </a:r>
            <a:r>
              <a:rPr lang="en-US" b="1" dirty="0"/>
              <a:t>hospital</a:t>
            </a:r>
            <a:r>
              <a:rPr lang="en-US" dirty="0"/>
              <a:t>, or </a:t>
            </a:r>
            <a:r>
              <a:rPr lang="en-US" b="1" dirty="0"/>
              <a:t>government hospital</a:t>
            </a:r>
            <a:r>
              <a:rPr lang="en-US" dirty="0"/>
              <a:t>, is a </a:t>
            </a:r>
            <a:r>
              <a:rPr lang="en-US" b="1" dirty="0"/>
              <a:t>hospital</a:t>
            </a:r>
            <a:r>
              <a:rPr lang="en-US" dirty="0"/>
              <a:t> which is owned by a </a:t>
            </a:r>
            <a:r>
              <a:rPr lang="en-US" b="1" dirty="0"/>
              <a:t>government</a:t>
            </a:r>
            <a:r>
              <a:rPr lang="en-US" dirty="0"/>
              <a:t> and receives </a:t>
            </a:r>
            <a:r>
              <a:rPr lang="en-US" b="1" dirty="0"/>
              <a:t>government</a:t>
            </a:r>
            <a:r>
              <a:rPr lang="en-US" dirty="0"/>
              <a:t> funding. In some countries, this type of </a:t>
            </a:r>
            <a:r>
              <a:rPr lang="en-US" b="1" dirty="0"/>
              <a:t>hospital</a:t>
            </a:r>
            <a:r>
              <a:rPr lang="en-US" dirty="0"/>
              <a:t> provides medical care free of charge to patients, covering expenses and wages by </a:t>
            </a:r>
            <a:r>
              <a:rPr lang="en-US" b="1" dirty="0"/>
              <a:t>government</a:t>
            </a:r>
            <a:r>
              <a:rPr lang="en-US" dirty="0"/>
              <a:t> reimbursement.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443" y="4043966"/>
            <a:ext cx="5718220" cy="2132997"/>
          </a:xfrm>
          <a:prstGeom prst="rect">
            <a:avLst/>
          </a:prstGeom>
        </p:spPr>
      </p:pic>
    </p:spTree>
    <p:extLst>
      <p:ext uri="{BB962C8B-B14F-4D97-AF65-F5344CB8AC3E}">
        <p14:creationId xmlns:p14="http://schemas.microsoft.com/office/powerpoint/2010/main" val="1020051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DEPARTMENTS:</a:t>
            </a:r>
            <a:endParaRPr lang="en-US" dirty="0"/>
          </a:p>
        </p:txBody>
      </p:sp>
      <p:sp>
        <p:nvSpPr>
          <p:cNvPr id="3" name="Content Placeholder 2"/>
          <p:cNvSpPr>
            <a:spLocks noGrp="1"/>
          </p:cNvSpPr>
          <p:nvPr>
            <p:ph idx="1"/>
          </p:nvPr>
        </p:nvSpPr>
        <p:spPr/>
        <p:txBody>
          <a:bodyPr/>
          <a:lstStyle/>
          <a:p>
            <a:pPr marL="0" indent="0">
              <a:buNone/>
            </a:pPr>
            <a:r>
              <a:rPr lang="en-US" dirty="0"/>
              <a:t>S</a:t>
            </a:r>
            <a:r>
              <a:rPr lang="en-US" dirty="0" smtClean="0"/>
              <a:t>ome </a:t>
            </a:r>
            <a:r>
              <a:rPr lang="en-US" dirty="0"/>
              <a:t>hospitals have outpatient departments and some have chronic treatment units. Common support units </a:t>
            </a:r>
            <a:r>
              <a:rPr lang="en-US" dirty="0" smtClean="0"/>
              <a:t>includes,</a:t>
            </a:r>
          </a:p>
          <a:p>
            <a:r>
              <a:rPr lang="en-US" dirty="0" smtClean="0"/>
              <a:t>Pharmacy</a:t>
            </a:r>
          </a:p>
          <a:p>
            <a:r>
              <a:rPr lang="en-US" dirty="0" smtClean="0"/>
              <a:t>Pathology</a:t>
            </a:r>
          </a:p>
          <a:p>
            <a:r>
              <a:rPr lang="en-US" dirty="0"/>
              <a:t>R</a:t>
            </a:r>
            <a:r>
              <a:rPr lang="en-US" dirty="0" smtClean="0"/>
              <a:t>adiology. </a:t>
            </a:r>
          </a:p>
          <a:p>
            <a:endParaRPr lang="en-US" dirty="0"/>
          </a:p>
        </p:txBody>
      </p:sp>
    </p:spTree>
    <p:extLst>
      <p:ext uri="{BB962C8B-B14F-4D97-AF65-F5344CB8AC3E}">
        <p14:creationId xmlns:p14="http://schemas.microsoft.com/office/powerpoint/2010/main" val="3581229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EQUIPMENTS NEED IN HOSPITALS:</a:t>
            </a:r>
            <a:r>
              <a:rPr lang="en-US" dirty="0"/>
              <a:t/>
            </a:r>
            <a:br>
              <a:rPr lang="en-US" dirty="0"/>
            </a:b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b="1" dirty="0" smtClean="0"/>
              <a:t>10 Pieces of Medical Equipment All Hospitals Need.</a:t>
            </a:r>
          </a:p>
          <a:p>
            <a:r>
              <a:rPr lang="en-US" b="1" dirty="0"/>
              <a:t>1. </a:t>
            </a:r>
            <a:r>
              <a:rPr lang="en-US" b="1" dirty="0">
                <a:hlinkClick r:id="rId2"/>
              </a:rPr>
              <a:t>Hospital Stretchers</a:t>
            </a:r>
            <a:endParaRPr lang="en-US" b="1" dirty="0"/>
          </a:p>
          <a:p>
            <a:r>
              <a:rPr lang="en-US" b="1" dirty="0"/>
              <a:t>Transporting patients is very important when dealing with emergencies. This piece of equipment is an absolute must-have for hospitals to keep on hand as patients route through their care.</a:t>
            </a:r>
          </a:p>
          <a:p>
            <a:r>
              <a:rPr lang="en-US" b="1" dirty="0"/>
              <a:t>2. </a:t>
            </a:r>
            <a:r>
              <a:rPr lang="en-US" b="1" dirty="0">
                <a:hlinkClick r:id="rId3"/>
              </a:rPr>
              <a:t>Defibrillators</a:t>
            </a:r>
            <a:endParaRPr lang="en-US" b="1" dirty="0"/>
          </a:p>
          <a:p>
            <a:r>
              <a:rPr lang="en-US" b="1" dirty="0"/>
              <a:t>Commonly used in life-threatening situations such as cardiac arrhythmias or tachycardia, defibrillators restore normal rhythm to the heart. They’re essential tools that a hospital always needs backups for.</a:t>
            </a:r>
          </a:p>
          <a:p>
            <a:r>
              <a:rPr lang="en-US" b="1" dirty="0"/>
              <a:t>3. </a:t>
            </a:r>
            <a:r>
              <a:rPr lang="en-US" b="1" dirty="0">
                <a:hlinkClick r:id="rId4"/>
              </a:rPr>
              <a:t>Anesthesia Machines</a:t>
            </a:r>
            <a:endParaRPr lang="en-US" b="1" dirty="0"/>
          </a:p>
          <a:p>
            <a:r>
              <a:rPr lang="en-US" b="1" dirty="0"/>
              <a:t>Anesthesia machines are designed to provide an accurate and continuous supply of medical gases to maintain a proper level of anesthesia to a patient. Modern anesthesia machines include added tools such as a ventilator, suction unit, and patient-monitoring devices.</a:t>
            </a:r>
          </a:p>
          <a:p>
            <a:r>
              <a:rPr lang="en-US" b="1" dirty="0"/>
              <a:t>4. </a:t>
            </a:r>
            <a:r>
              <a:rPr lang="en-US" b="1" dirty="0">
                <a:hlinkClick r:id="rId5"/>
              </a:rPr>
              <a:t>Patient Monitors</a:t>
            </a:r>
            <a:endParaRPr lang="en-US" b="1" dirty="0"/>
          </a:p>
          <a:p>
            <a:r>
              <a:rPr lang="en-US" b="1" dirty="0"/>
              <a:t>Patient monitors are standard pieces of medical equipment that keep accurate track of a patient’s condition and state of health during and after surgery. They are necessary for adult, pediatric &amp; neonatal patients.</a:t>
            </a:r>
          </a:p>
          <a:p>
            <a:r>
              <a:rPr lang="en-US" b="1" dirty="0"/>
              <a:t>5. </a:t>
            </a:r>
            <a:r>
              <a:rPr lang="en-US" b="1" dirty="0">
                <a:hlinkClick r:id="rId6"/>
              </a:rPr>
              <a:t>Sterilizers</a:t>
            </a:r>
            <a:endParaRPr lang="en-US" b="1" dirty="0"/>
          </a:p>
          <a:p>
            <a:r>
              <a:rPr lang="en-US" b="1" dirty="0"/>
              <a:t>Hospital sterilizers kill all forms of microbial life including fungi, bacteria, viruses, spores, and all other entities present on surgical tools and other medical items. An autoclave sterilizes equipment and supplies using high-pressure saturated steam for a short period of time.</a:t>
            </a:r>
          </a:p>
          <a:p>
            <a:endParaRPr lang="en-US" dirty="0"/>
          </a:p>
        </p:txBody>
      </p:sp>
    </p:spTree>
    <p:extLst>
      <p:ext uri="{BB962C8B-B14F-4D97-AF65-F5344CB8AC3E}">
        <p14:creationId xmlns:p14="http://schemas.microsoft.com/office/powerpoint/2010/main" val="2414718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55</TotalTime>
  <Words>432</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HOSPITAL</vt:lpstr>
      <vt:lpstr>HOSPITAL:</vt:lpstr>
      <vt:lpstr>History and Etymology for Hospital:</vt:lpstr>
      <vt:lpstr>Classification Of Hospital:</vt:lpstr>
      <vt:lpstr>General Hospital:</vt:lpstr>
      <vt:lpstr>Specialty Hospital:</vt:lpstr>
      <vt:lpstr>Government Hospital:</vt:lpstr>
      <vt:lpstr>DEPARTMENTS:</vt:lpstr>
      <vt:lpstr>EQUIPMENTS NEED IN HOSPITALS: </vt:lpstr>
      <vt:lpstr>PowerPoint Presentation</vt:lpstr>
      <vt:lpstr>Some More Useful Equipment:</vt:lpstr>
      <vt:lpstr>HOSPITAL STAFF:</vt:lpstr>
      <vt:lpstr>Doctors – roles and responsibilities: </vt:lpstr>
      <vt:lpstr>Nurses – roles and responsibilities </vt:lpstr>
      <vt:lpstr>Other hospital staff: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dc:title>
  <dc:creator>Bahria University</dc:creator>
  <cp:lastModifiedBy>Bahria University</cp:lastModifiedBy>
  <cp:revision>40</cp:revision>
  <dcterms:created xsi:type="dcterms:W3CDTF">2019-12-26T21:05:17Z</dcterms:created>
  <dcterms:modified xsi:type="dcterms:W3CDTF">2019-12-26T22:03:05Z</dcterms:modified>
</cp:coreProperties>
</file>