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8"/>
  </p:notesMasterIdLst>
  <p:sldIdLst>
    <p:sldId id="256" r:id="rId2"/>
    <p:sldId id="348" r:id="rId3"/>
    <p:sldId id="494" r:id="rId4"/>
    <p:sldId id="495" r:id="rId5"/>
    <p:sldId id="496" r:id="rId6"/>
    <p:sldId id="497" r:id="rId7"/>
    <p:sldId id="498" r:id="rId8"/>
    <p:sldId id="359" r:id="rId9"/>
    <p:sldId id="368" r:id="rId10"/>
    <p:sldId id="366" r:id="rId11"/>
    <p:sldId id="373" r:id="rId12"/>
    <p:sldId id="390" r:id="rId13"/>
    <p:sldId id="402" r:id="rId14"/>
    <p:sldId id="404" r:id="rId15"/>
    <p:sldId id="302" r:id="rId16"/>
    <p:sldId id="304" r:id="rId17"/>
    <p:sldId id="296" r:id="rId18"/>
    <p:sldId id="306" r:id="rId19"/>
    <p:sldId id="308" r:id="rId20"/>
    <p:sldId id="405" r:id="rId21"/>
    <p:sldId id="406" r:id="rId22"/>
    <p:sldId id="319" r:id="rId23"/>
    <p:sldId id="409" r:id="rId24"/>
    <p:sldId id="410" r:id="rId25"/>
    <p:sldId id="473" r:id="rId26"/>
    <p:sldId id="520" r:id="rId27"/>
    <p:sldId id="327" r:id="rId28"/>
    <p:sldId id="474" r:id="rId29"/>
    <p:sldId id="475" r:id="rId30"/>
    <p:sldId id="476" r:id="rId31"/>
    <p:sldId id="477" r:id="rId32"/>
    <p:sldId id="478" r:id="rId33"/>
    <p:sldId id="479" r:id="rId34"/>
    <p:sldId id="470" r:id="rId35"/>
    <p:sldId id="471" r:id="rId36"/>
    <p:sldId id="472" r:id="rId37"/>
    <p:sldId id="480" r:id="rId38"/>
    <p:sldId id="481" r:id="rId39"/>
    <p:sldId id="482" r:id="rId40"/>
    <p:sldId id="483" r:id="rId41"/>
    <p:sldId id="484" r:id="rId42"/>
    <p:sldId id="486" r:id="rId43"/>
    <p:sldId id="485" r:id="rId44"/>
    <p:sldId id="503" r:id="rId45"/>
    <p:sldId id="504" r:id="rId46"/>
    <p:sldId id="505" r:id="rId47"/>
    <p:sldId id="335" r:id="rId48"/>
    <p:sldId id="499" r:id="rId49"/>
    <p:sldId id="500" r:id="rId50"/>
    <p:sldId id="501" r:id="rId51"/>
    <p:sldId id="502" r:id="rId52"/>
    <p:sldId id="342" r:id="rId53"/>
    <p:sldId id="436" r:id="rId54"/>
    <p:sldId id="437" r:id="rId55"/>
    <p:sldId id="447" r:id="rId56"/>
    <p:sldId id="443" r:id="rId57"/>
    <p:sldId id="441" r:id="rId58"/>
    <p:sldId id="448" r:id="rId59"/>
    <p:sldId id="451" r:id="rId60"/>
    <p:sldId id="506" r:id="rId61"/>
    <p:sldId id="507" r:id="rId62"/>
    <p:sldId id="508" r:id="rId63"/>
    <p:sldId id="452" r:id="rId64"/>
    <p:sldId id="453" r:id="rId65"/>
    <p:sldId id="454" r:id="rId66"/>
    <p:sldId id="456" r:id="rId67"/>
    <p:sldId id="468" r:id="rId68"/>
    <p:sldId id="455" r:id="rId69"/>
    <p:sldId id="457" r:id="rId70"/>
    <p:sldId id="458" r:id="rId71"/>
    <p:sldId id="463" r:id="rId72"/>
    <p:sldId id="465" r:id="rId73"/>
    <p:sldId id="460" r:id="rId74"/>
    <p:sldId id="434" r:id="rId75"/>
    <p:sldId id="461" r:id="rId76"/>
    <p:sldId id="509" r:id="rId77"/>
    <p:sldId id="510" r:id="rId78"/>
    <p:sldId id="511" r:id="rId79"/>
    <p:sldId id="512" r:id="rId80"/>
    <p:sldId id="513" r:id="rId81"/>
    <p:sldId id="514" r:id="rId82"/>
    <p:sldId id="515" r:id="rId83"/>
    <p:sldId id="516" r:id="rId84"/>
    <p:sldId id="517" r:id="rId85"/>
    <p:sldId id="519" r:id="rId86"/>
    <p:sldId id="518" r:id="rId8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44" autoAdjust="0"/>
    <p:restoredTop sz="94660"/>
  </p:normalViewPr>
  <p:slideViewPr>
    <p:cSldViewPr>
      <p:cViewPr varScale="1">
        <p:scale>
          <a:sx n="70" d="100"/>
          <a:sy n="70" d="100"/>
        </p:scale>
        <p:origin x="138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2EE97F-2327-4FE9-8874-2C0F3581839A}" type="datetimeFigureOut">
              <a:rPr lang="en-US" smtClean="0"/>
              <a:pPr/>
              <a:t>10/23/2020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6B134D-0EB3-42CB-9322-AA369738187D}" type="slidenum">
              <a:rPr lang="en-US" smtClean="0"/>
              <a:pPr/>
              <a:t>‹#›</a:t>
            </a:fld>
            <a:endParaRPr lang="en-US"/>
          </a:p>
        </p:txBody>
      </p:sp>
    </p:spTree>
    <p:extLst>
      <p:ext uri="{BB962C8B-B14F-4D97-AF65-F5344CB8AC3E}">
        <p14:creationId xmlns:p14="http://schemas.microsoft.com/office/powerpoint/2010/main" val="4124176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6B134D-0EB3-42CB-9322-AA369738187D}" type="slidenum">
              <a:rPr lang="en-US" smtClean="0"/>
              <a:pPr/>
              <a:t>59</a:t>
            </a:fld>
            <a:endParaRPr lang="en-US"/>
          </a:p>
        </p:txBody>
      </p:sp>
    </p:spTree>
    <p:extLst>
      <p:ext uri="{BB962C8B-B14F-4D97-AF65-F5344CB8AC3E}">
        <p14:creationId xmlns:p14="http://schemas.microsoft.com/office/powerpoint/2010/main" val="3907106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4223539-C274-414E-836E-21403C9CE2AE}" type="datetimeFigureOut">
              <a:rPr lang="en-US" smtClean="0"/>
              <a:pPr/>
              <a:t>10/23/2020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10/23/2020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10/23/2020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10/23/2020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4223539-C274-414E-836E-21403C9CE2AE}" type="datetimeFigureOut">
              <a:rPr lang="en-US" smtClean="0"/>
              <a:pPr/>
              <a:t>10/23/2020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10/23/2020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4223539-C274-414E-836E-21403C9CE2AE}" type="datetimeFigureOut">
              <a:rPr lang="en-US" smtClean="0"/>
              <a:pPr/>
              <a:t>10/23/2020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4223539-C274-414E-836E-21403C9CE2AE}" type="datetimeFigureOut">
              <a:rPr lang="en-US" smtClean="0"/>
              <a:pPr/>
              <a:t>10/23/2020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223539-C274-414E-836E-21403C9CE2AE}" type="datetimeFigureOut">
              <a:rPr lang="en-US" smtClean="0"/>
              <a:pPr/>
              <a:t>10/23/2020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10/23/2020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4223539-C274-414E-836E-21403C9CE2AE}" type="datetimeFigureOut">
              <a:rPr lang="en-US" smtClean="0"/>
              <a:pPr/>
              <a:t>10/23/2020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CD41AC4-40F7-4FE0-8905-74C6698904F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4223539-C274-414E-836E-21403C9CE2AE}" type="datetimeFigureOut">
              <a:rPr lang="en-US" smtClean="0"/>
              <a:pPr/>
              <a:t>10/23/2020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CD41AC4-40F7-4FE0-8905-74C6698904F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 Id="rId5" Type="http://schemas.openxmlformats.org/officeDocument/2006/relationships/image" Target="../media/image31.jpeg"/><Relationship Id="rId4" Type="http://schemas.openxmlformats.org/officeDocument/2006/relationships/image" Target="../media/image30.jpeg"/></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36.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35.png"/><Relationship Id="rId5" Type="http://schemas.openxmlformats.org/officeDocument/2006/relationships/image" Target="../media/image34.jpeg"/><Relationship Id="rId4" Type="http://schemas.openxmlformats.org/officeDocument/2006/relationships/image" Target="../media/image3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8.png"/></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2.pn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41.png"/><Relationship Id="rId5" Type="http://schemas.openxmlformats.org/officeDocument/2006/relationships/image" Target="../media/image40.jpeg"/><Relationship Id="rId4" Type="http://schemas.openxmlformats.org/officeDocument/2006/relationships/image" Target="../media/image39.jpeg"/></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4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5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63.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36.png"/><Relationship Id="rId5" Type="http://schemas.openxmlformats.org/officeDocument/2006/relationships/image" Target="../media/image62.jpeg"/><Relationship Id="rId4"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71.jpeg"/><Relationship Id="rId2" Type="http://schemas.openxmlformats.org/officeDocument/2006/relationships/image" Target="../media/image70.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72.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73.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73.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7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76.jpeg"/><Relationship Id="rId2" Type="http://schemas.openxmlformats.org/officeDocument/2006/relationships/image" Target="../media/image75.jpeg"/><Relationship Id="rId1" Type="http://schemas.openxmlformats.org/officeDocument/2006/relationships/slideLayout" Target="../slideLayouts/slideLayout2.xml"/><Relationship Id="rId4" Type="http://schemas.openxmlformats.org/officeDocument/2006/relationships/image" Target="../media/image77.jpe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72.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79.jpeg"/><Relationship Id="rId2" Type="http://schemas.openxmlformats.org/officeDocument/2006/relationships/image" Target="../media/image78.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 Id="rId4" Type="http://schemas.openxmlformats.org/officeDocument/2006/relationships/image" Target="../media/image82.png"/></Relationships>
</file>

<file path=ppt/slides/_rels/slide77.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Graphs</a:t>
            </a:r>
            <a:endParaRPr lang="en-US" dirty="0"/>
          </a:p>
        </p:txBody>
      </p:sp>
      <p:sp>
        <p:nvSpPr>
          <p:cNvPr id="3" name="Subtitle 2"/>
          <p:cNvSpPr>
            <a:spLocks noGrp="1"/>
          </p:cNvSpPr>
          <p:nvPr>
            <p:ph type="subTitle" idx="1"/>
          </p:nvPr>
        </p:nvSpPr>
        <p:spPr/>
        <p:txBody>
          <a:bodyPr/>
          <a:lstStyle/>
          <a:p>
            <a:endParaRPr lang="en-US" dirty="0" smtClean="0"/>
          </a:p>
        </p:txBody>
      </p:sp>
      <p:sp>
        <p:nvSpPr>
          <p:cNvPr id="4" name="Text Box 3"/>
          <p:cNvSpPr txBox="1">
            <a:spLocks noChangeArrowheads="1"/>
          </p:cNvSpPr>
          <p:nvPr/>
        </p:nvSpPr>
        <p:spPr bwMode="auto">
          <a:xfrm>
            <a:off x="0" y="6553200"/>
            <a:ext cx="91440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33" tIns="51417" rIns="102833" bIns="5141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spcBef>
                <a:spcPct val="50000"/>
              </a:spcBef>
              <a:buFontTx/>
              <a:buNone/>
            </a:pPr>
            <a:r>
              <a:rPr lang="en-US" altLang="en-US" sz="1000" dirty="0"/>
              <a:t>Copyright ©  McGraw-Hill Education.  All rights reserved. No reproduction or distribution without the prior written consent of McGraw-Hill </a:t>
            </a:r>
            <a:r>
              <a:rPr lang="en-US" altLang="en-US" sz="1000" dirty="0" smtClean="0"/>
              <a:t>Education.</a:t>
            </a:r>
            <a:endParaRPr lang="en-US" altLang="en-US" sz="1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Directed Graphs</a:t>
            </a:r>
            <a:endParaRPr lang="en-US" dirty="0"/>
          </a:p>
        </p:txBody>
      </p:sp>
      <p:sp>
        <p:nvSpPr>
          <p:cNvPr id="3" name="Content Placeholder 2"/>
          <p:cNvSpPr>
            <a:spLocks noGrp="1"/>
          </p:cNvSpPr>
          <p:nvPr>
            <p:ph idx="1"/>
          </p:nvPr>
        </p:nvSpPr>
        <p:spPr/>
        <p:txBody>
          <a:bodyPr>
            <a:normAutofit/>
          </a:bodyPr>
          <a:lstStyle/>
          <a:p>
            <a:pPr>
              <a:buNone/>
            </a:pPr>
            <a:r>
              <a:rPr lang="en-US" b="1" dirty="0" smtClean="0"/>
              <a:t>   Definition:</a:t>
            </a:r>
            <a:r>
              <a:rPr lang="en-US" dirty="0" smtClean="0"/>
              <a:t> A </a:t>
            </a:r>
            <a:r>
              <a:rPr lang="en-US" i="1" dirty="0" smtClean="0"/>
              <a:t>directed graph </a:t>
            </a:r>
            <a:r>
              <a:rPr lang="en-US" dirty="0" smtClean="0"/>
              <a:t> (or </a:t>
            </a:r>
            <a:r>
              <a:rPr lang="en-US" i="1" dirty="0" smtClean="0"/>
              <a:t>digraph</a:t>
            </a:r>
            <a:r>
              <a:rPr lang="en-US" dirty="0" smtClean="0"/>
              <a:t>) </a:t>
            </a:r>
            <a:r>
              <a:rPr lang="en-US" i="1" dirty="0" smtClean="0"/>
              <a:t>G = </a:t>
            </a:r>
            <a:r>
              <a:rPr lang="en-US" dirty="0" smtClean="0"/>
              <a:t>(</a:t>
            </a:r>
            <a:r>
              <a:rPr lang="en-US" i="1" dirty="0" smtClean="0"/>
              <a:t>V, E</a:t>
            </a:r>
            <a:r>
              <a:rPr lang="en-US" dirty="0" smtClean="0"/>
              <a:t>)</a:t>
            </a:r>
            <a:r>
              <a:rPr lang="en-US" i="1" dirty="0" smtClean="0"/>
              <a:t> </a:t>
            </a:r>
            <a:r>
              <a:rPr lang="en-US" dirty="0" smtClean="0"/>
              <a:t>consists of </a:t>
            </a:r>
            <a:r>
              <a:rPr lang="en-US" i="1" dirty="0"/>
              <a:t> </a:t>
            </a:r>
            <a:r>
              <a:rPr lang="en-US" dirty="0" smtClean="0"/>
              <a:t>a nonempty set </a:t>
            </a:r>
            <a:r>
              <a:rPr lang="en-US" i="1" dirty="0" smtClean="0"/>
              <a:t>V</a:t>
            </a:r>
            <a:r>
              <a:rPr lang="en-US" dirty="0" smtClean="0"/>
              <a:t> of </a:t>
            </a:r>
            <a:r>
              <a:rPr lang="en-US" i="1" dirty="0" smtClean="0"/>
              <a:t>vertices </a:t>
            </a:r>
            <a:r>
              <a:rPr lang="en-US" dirty="0" smtClean="0"/>
              <a:t>(or </a:t>
            </a:r>
            <a:r>
              <a:rPr lang="en-US" i="1" dirty="0" smtClean="0"/>
              <a:t>nodes</a:t>
            </a:r>
            <a:r>
              <a:rPr lang="en-US" dirty="0" smtClean="0"/>
              <a:t>) and a set </a:t>
            </a:r>
            <a:r>
              <a:rPr lang="en-US" i="1" dirty="0" smtClean="0"/>
              <a:t>E</a:t>
            </a:r>
            <a:r>
              <a:rPr lang="en-US" dirty="0" smtClean="0"/>
              <a:t> of </a:t>
            </a:r>
            <a:r>
              <a:rPr lang="en-US" i="1" dirty="0" smtClean="0"/>
              <a:t>directed edges </a:t>
            </a:r>
            <a:r>
              <a:rPr lang="en-US" dirty="0" smtClean="0"/>
              <a:t>(or </a:t>
            </a:r>
            <a:r>
              <a:rPr lang="en-US" i="1" dirty="0" smtClean="0"/>
              <a:t>arcs</a:t>
            </a:r>
            <a:r>
              <a:rPr lang="en-US" dirty="0" smtClean="0"/>
              <a:t>)</a:t>
            </a:r>
            <a:r>
              <a:rPr lang="en-US" i="1" dirty="0" smtClean="0"/>
              <a:t>. </a:t>
            </a:r>
            <a:r>
              <a:rPr lang="en-US" dirty="0" smtClean="0"/>
              <a:t>Each edge is associated with an ordered pair of vertices.  The directed edge associated with the ordered pair (</a:t>
            </a:r>
            <a:r>
              <a:rPr lang="en-US" i="1" dirty="0" err="1" smtClean="0"/>
              <a:t>u</a:t>
            </a:r>
            <a:r>
              <a:rPr lang="en-US" dirty="0" err="1" smtClean="0"/>
              <a:t>,</a:t>
            </a:r>
            <a:r>
              <a:rPr lang="en-US" i="1" dirty="0" err="1" smtClean="0"/>
              <a:t>v</a:t>
            </a:r>
            <a:r>
              <a:rPr lang="en-US" dirty="0" smtClean="0"/>
              <a:t>) is said to </a:t>
            </a:r>
            <a:r>
              <a:rPr lang="en-US" i="1" dirty="0" smtClean="0"/>
              <a:t>start at u</a:t>
            </a:r>
            <a:r>
              <a:rPr lang="en-US" dirty="0" smtClean="0"/>
              <a:t> and </a:t>
            </a:r>
            <a:r>
              <a:rPr lang="en-US" i="1" dirty="0" smtClean="0"/>
              <a:t>end at</a:t>
            </a:r>
            <a:r>
              <a:rPr lang="en-US" dirty="0" smtClean="0"/>
              <a:t> </a:t>
            </a:r>
            <a:r>
              <a:rPr lang="en-US" i="1" dirty="0" smtClean="0"/>
              <a:t>v</a:t>
            </a:r>
            <a:r>
              <a:rPr lang="en-US" dirty="0" smtClean="0"/>
              <a:t>. </a:t>
            </a:r>
          </a:p>
          <a:p>
            <a:pPr>
              <a:buNone/>
            </a:pPr>
            <a:r>
              <a:rPr lang="en-US" b="1" dirty="0" smtClean="0"/>
              <a:t>   Remark</a:t>
            </a:r>
            <a:r>
              <a:rPr lang="en-US" dirty="0" smtClean="0"/>
              <a:t>: </a:t>
            </a:r>
          </a:p>
          <a:p>
            <a:pPr lvl="1"/>
            <a:r>
              <a:rPr lang="en-US" dirty="0"/>
              <a:t>G</a:t>
            </a:r>
            <a:r>
              <a:rPr lang="en-US" dirty="0" smtClean="0"/>
              <a:t>raphs where the end points of an edge are not ordered are said to be </a:t>
            </a:r>
            <a:r>
              <a:rPr lang="en-US" i="1" dirty="0" smtClean="0"/>
              <a:t>undirected graphs</a:t>
            </a:r>
            <a:r>
              <a:rPr lang="en-US" dirty="0" smtClean="0"/>
              <a:t>.</a:t>
            </a:r>
          </a:p>
          <a:p>
            <a:pPr>
              <a:buNone/>
            </a:pPr>
            <a:endParaRPr lang="en-US" i="1" dirty="0" smtClean="0"/>
          </a:p>
          <a:p>
            <a:endParaRPr lang="en-US" i="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Terminology (</a:t>
            </a:r>
            <a:r>
              <a:rPr lang="en-US" i="1" dirty="0" smtClean="0"/>
              <a:t>continued</a:t>
            </a:r>
            <a:r>
              <a:rPr lang="en-US" dirty="0" smtClean="0"/>
              <a:t>)</a:t>
            </a:r>
            <a:endParaRPr lang="en-US" dirty="0"/>
          </a:p>
        </p:txBody>
      </p:sp>
      <p:sp>
        <p:nvSpPr>
          <p:cNvPr id="3" name="Content Placeholder 2"/>
          <p:cNvSpPr>
            <a:spLocks noGrp="1"/>
          </p:cNvSpPr>
          <p:nvPr>
            <p:ph idx="1"/>
          </p:nvPr>
        </p:nvSpPr>
        <p:spPr>
          <a:xfrm>
            <a:off x="630217" y="1928297"/>
            <a:ext cx="8229600" cy="4389120"/>
          </a:xfrm>
        </p:spPr>
        <p:txBody>
          <a:bodyPr/>
          <a:lstStyle/>
          <a:p>
            <a:r>
              <a:rPr lang="en-US" sz="2000" dirty="0"/>
              <a:t>A</a:t>
            </a:r>
            <a:r>
              <a:rPr lang="en-US" sz="2000" dirty="0" smtClean="0"/>
              <a:t> </a:t>
            </a:r>
            <a:r>
              <a:rPr lang="en-US" sz="2000" i="1" dirty="0" smtClean="0"/>
              <a:t>simple directed graph </a:t>
            </a:r>
            <a:r>
              <a:rPr lang="en-US" sz="2000" dirty="0" smtClean="0"/>
              <a:t>has no loops and no multiple edges.</a:t>
            </a:r>
          </a:p>
          <a:p>
            <a:pPr marL="0" indent="0">
              <a:buNone/>
            </a:pPr>
            <a:endParaRPr lang="en-US" dirty="0"/>
          </a:p>
          <a:p>
            <a:pPr marL="0" indent="0">
              <a:buNone/>
            </a:pPr>
            <a:endParaRPr lang="en-US" dirty="0" smtClean="0"/>
          </a:p>
          <a:p>
            <a:pPr marL="0" indent="0">
              <a:buNone/>
            </a:pPr>
            <a:endParaRPr lang="en-US" dirty="0" smtClean="0"/>
          </a:p>
          <a:p>
            <a:r>
              <a:rPr lang="en-US" sz="2000" dirty="0"/>
              <a:t>A</a:t>
            </a:r>
            <a:r>
              <a:rPr lang="en-US" sz="2000" dirty="0" smtClean="0"/>
              <a:t> </a:t>
            </a:r>
            <a:r>
              <a:rPr lang="en-US" sz="2000" i="1" dirty="0" smtClean="0"/>
              <a:t>directed multigraph</a:t>
            </a:r>
            <a:r>
              <a:rPr lang="en-US" sz="2000" dirty="0" smtClean="0"/>
              <a:t> may have multiple directed edges.  When there are </a:t>
            </a:r>
            <a:r>
              <a:rPr lang="en-US" sz="2000" i="1" dirty="0" smtClean="0"/>
              <a:t>m</a:t>
            </a:r>
            <a:r>
              <a:rPr lang="en-US" sz="2000" dirty="0" smtClean="0"/>
              <a:t> directed edges from the vertex </a:t>
            </a:r>
            <a:r>
              <a:rPr lang="en-US" sz="2000" i="1" dirty="0" smtClean="0"/>
              <a:t>u</a:t>
            </a:r>
            <a:r>
              <a:rPr lang="en-US" sz="2000" dirty="0" smtClean="0"/>
              <a:t> to the vertex </a:t>
            </a:r>
            <a:r>
              <a:rPr lang="en-US" sz="2000" i="1" dirty="0" smtClean="0"/>
              <a:t>v</a:t>
            </a:r>
            <a:r>
              <a:rPr lang="en-US" sz="2000" dirty="0" smtClean="0"/>
              <a:t>,  we say that  (</a:t>
            </a:r>
            <a:r>
              <a:rPr lang="en-US" sz="2000" i="1" dirty="0" err="1" smtClean="0"/>
              <a:t>u,v</a:t>
            </a:r>
            <a:r>
              <a:rPr lang="en-US" sz="2000" dirty="0" smtClean="0"/>
              <a:t>)</a:t>
            </a:r>
            <a:r>
              <a:rPr lang="en-US" sz="2000" i="1" dirty="0" smtClean="0"/>
              <a:t> </a:t>
            </a:r>
            <a:r>
              <a:rPr lang="en-US" sz="2000" dirty="0" smtClean="0"/>
              <a:t>is an edge of </a:t>
            </a:r>
            <a:r>
              <a:rPr lang="en-US" sz="2000" i="1" dirty="0" smtClean="0"/>
              <a:t>multiplicity m</a:t>
            </a:r>
            <a:r>
              <a:rPr lang="en-US" sz="2000" dirty="0" smtClean="0"/>
              <a:t>.</a:t>
            </a:r>
            <a:endParaRPr lang="en-US" sz="2000" dirty="0"/>
          </a:p>
        </p:txBody>
      </p:sp>
      <p:grpSp>
        <p:nvGrpSpPr>
          <p:cNvPr id="4" name="Group 3"/>
          <p:cNvGrpSpPr/>
          <p:nvPr/>
        </p:nvGrpSpPr>
        <p:grpSpPr>
          <a:xfrm>
            <a:off x="5900128" y="2402905"/>
            <a:ext cx="1968392" cy="1295400"/>
            <a:chOff x="2362200" y="2057400"/>
            <a:chExt cx="4038600" cy="2121932"/>
          </a:xfrm>
        </p:grpSpPr>
        <p:sp>
          <p:nvSpPr>
            <p:cNvPr id="5" name="Oval 4"/>
            <p:cNvSpPr/>
            <p:nvPr/>
          </p:nvSpPr>
          <p:spPr>
            <a:xfrm>
              <a:off x="29718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648200" y="3886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5626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endCxn id="7" idx="2"/>
            </p:cNvCxnSpPr>
            <p:nvPr/>
          </p:nvCxnSpPr>
          <p:spPr>
            <a:xfrm flipV="1">
              <a:off x="3276600" y="2400300"/>
              <a:ext cx="2286000" cy="3810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5" idx="5"/>
              <a:endCxn id="6" idx="1"/>
            </p:cNvCxnSpPr>
            <p:nvPr/>
          </p:nvCxnSpPr>
          <p:spPr>
            <a:xfrm rot="16200000" flipH="1">
              <a:off x="3205022" y="2443022"/>
              <a:ext cx="1438556" cy="1514756"/>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4443272" y="2751185"/>
              <a:ext cx="1405078" cy="833577"/>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62200" y="2209800"/>
              <a:ext cx="457200" cy="369332"/>
            </a:xfrm>
            <a:prstGeom prst="rect">
              <a:avLst/>
            </a:prstGeom>
            <a:noFill/>
          </p:spPr>
          <p:txBody>
            <a:bodyPr wrap="square" rtlCol="0">
              <a:spAutoFit/>
            </a:bodyPr>
            <a:lstStyle/>
            <a:p>
              <a:r>
                <a:rPr lang="en-US" i="1" dirty="0" smtClean="0"/>
                <a:t>a</a:t>
              </a:r>
              <a:endParaRPr lang="en-US" i="1" dirty="0"/>
            </a:p>
          </p:txBody>
        </p:sp>
        <p:sp>
          <p:nvSpPr>
            <p:cNvPr id="12" name="TextBox 11"/>
            <p:cNvSpPr txBox="1"/>
            <p:nvPr/>
          </p:nvSpPr>
          <p:spPr>
            <a:xfrm>
              <a:off x="5943600" y="2057400"/>
              <a:ext cx="457200" cy="369332"/>
            </a:xfrm>
            <a:prstGeom prst="rect">
              <a:avLst/>
            </a:prstGeom>
            <a:noFill/>
          </p:spPr>
          <p:txBody>
            <a:bodyPr wrap="square" rtlCol="0">
              <a:spAutoFit/>
            </a:bodyPr>
            <a:lstStyle/>
            <a:p>
              <a:r>
                <a:rPr lang="en-US" i="1" dirty="0" smtClean="0"/>
                <a:t>b</a:t>
              </a:r>
              <a:endParaRPr lang="en-US" i="1" dirty="0"/>
            </a:p>
          </p:txBody>
        </p:sp>
        <p:sp>
          <p:nvSpPr>
            <p:cNvPr id="13" name="TextBox 12"/>
            <p:cNvSpPr txBox="1"/>
            <p:nvPr/>
          </p:nvSpPr>
          <p:spPr>
            <a:xfrm>
              <a:off x="5105400" y="3810000"/>
              <a:ext cx="457200" cy="369332"/>
            </a:xfrm>
            <a:prstGeom prst="rect">
              <a:avLst/>
            </a:prstGeom>
            <a:noFill/>
          </p:spPr>
          <p:txBody>
            <a:bodyPr wrap="square" rtlCol="0">
              <a:spAutoFit/>
            </a:bodyPr>
            <a:lstStyle/>
            <a:p>
              <a:r>
                <a:rPr lang="en-US" i="1" dirty="0" smtClean="0"/>
                <a:t>c</a:t>
              </a:r>
              <a:endParaRPr lang="en-US" i="1" dirty="0"/>
            </a:p>
          </p:txBody>
        </p:sp>
      </p:grpSp>
      <p:grpSp>
        <p:nvGrpSpPr>
          <p:cNvPr id="14" name="Group 13"/>
          <p:cNvGrpSpPr/>
          <p:nvPr/>
        </p:nvGrpSpPr>
        <p:grpSpPr>
          <a:xfrm>
            <a:off x="5844790" y="5191817"/>
            <a:ext cx="2240280" cy="1318034"/>
            <a:chOff x="2362200" y="1905000"/>
            <a:chExt cx="4191000" cy="2689634"/>
          </a:xfrm>
        </p:grpSpPr>
        <p:sp>
          <p:nvSpPr>
            <p:cNvPr id="15" name="Oval 14"/>
            <p:cNvSpPr/>
            <p:nvPr/>
          </p:nvSpPr>
          <p:spPr>
            <a:xfrm>
              <a:off x="29718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648200" y="3886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5626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a:endCxn id="17" idx="2"/>
            </p:cNvCxnSpPr>
            <p:nvPr/>
          </p:nvCxnSpPr>
          <p:spPr>
            <a:xfrm flipV="1">
              <a:off x="3276600" y="2400300"/>
              <a:ext cx="2286000" cy="3810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5" idx="5"/>
              <a:endCxn id="16" idx="1"/>
            </p:cNvCxnSpPr>
            <p:nvPr/>
          </p:nvCxnSpPr>
          <p:spPr>
            <a:xfrm rot="16200000" flipH="1">
              <a:off x="3205022" y="2443022"/>
              <a:ext cx="1438556" cy="1514756"/>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7" idx="4"/>
              <a:endCxn id="16" idx="7"/>
            </p:cNvCxnSpPr>
            <p:nvPr/>
          </p:nvCxnSpPr>
          <p:spPr>
            <a:xfrm rot="5400000">
              <a:off x="4557572" y="2800350"/>
              <a:ext cx="1405078" cy="833578"/>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6" idx="2"/>
            </p:cNvCxnSpPr>
            <p:nvPr/>
          </p:nvCxnSpPr>
          <p:spPr>
            <a:xfrm rot="10800000">
              <a:off x="2895600" y="3505200"/>
              <a:ext cx="1752600" cy="49530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15" idx="4"/>
            </p:cNvCxnSpPr>
            <p:nvPr/>
          </p:nvCxnSpPr>
          <p:spPr>
            <a:xfrm rot="5400000" flipH="1" flipV="1">
              <a:off x="2495550" y="2914650"/>
              <a:ext cx="990600" cy="190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6" idx="6"/>
            </p:cNvCxnSpPr>
            <p:nvPr/>
          </p:nvCxnSpPr>
          <p:spPr>
            <a:xfrm flipV="1">
              <a:off x="4876800" y="3276600"/>
              <a:ext cx="1447800" cy="72390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endCxn id="17" idx="5"/>
            </p:cNvCxnSpPr>
            <p:nvPr/>
          </p:nvCxnSpPr>
          <p:spPr>
            <a:xfrm rot="16200000" flipV="1">
              <a:off x="5643422" y="2595422"/>
              <a:ext cx="795478" cy="566878"/>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257800" y="4038600"/>
              <a:ext cx="457200" cy="369332"/>
            </a:xfrm>
            <a:prstGeom prst="rect">
              <a:avLst/>
            </a:prstGeom>
            <a:noFill/>
          </p:spPr>
          <p:txBody>
            <a:bodyPr wrap="square" rtlCol="0">
              <a:spAutoFit/>
            </a:bodyPr>
            <a:lstStyle/>
            <a:p>
              <a:r>
                <a:rPr lang="en-US" i="1" dirty="0" smtClean="0"/>
                <a:t>c</a:t>
              </a:r>
              <a:endParaRPr lang="en-US" i="1" dirty="0"/>
            </a:p>
          </p:txBody>
        </p:sp>
        <p:sp>
          <p:nvSpPr>
            <p:cNvPr id="26" name="TextBox 25"/>
            <p:cNvSpPr txBox="1"/>
            <p:nvPr/>
          </p:nvSpPr>
          <p:spPr>
            <a:xfrm>
              <a:off x="2362200" y="2362200"/>
              <a:ext cx="457200" cy="369332"/>
            </a:xfrm>
            <a:prstGeom prst="rect">
              <a:avLst/>
            </a:prstGeom>
            <a:noFill/>
          </p:spPr>
          <p:txBody>
            <a:bodyPr wrap="square" rtlCol="0">
              <a:spAutoFit/>
            </a:bodyPr>
            <a:lstStyle/>
            <a:p>
              <a:r>
                <a:rPr lang="en-US" i="1" dirty="0" smtClean="0"/>
                <a:t>a</a:t>
              </a:r>
              <a:endParaRPr lang="en-US" i="1" dirty="0"/>
            </a:p>
          </p:txBody>
        </p:sp>
        <p:sp>
          <p:nvSpPr>
            <p:cNvPr id="27" name="TextBox 26"/>
            <p:cNvSpPr txBox="1"/>
            <p:nvPr/>
          </p:nvSpPr>
          <p:spPr>
            <a:xfrm>
              <a:off x="6096000" y="2209800"/>
              <a:ext cx="457200" cy="369332"/>
            </a:xfrm>
            <a:prstGeom prst="rect">
              <a:avLst/>
            </a:prstGeom>
            <a:noFill/>
          </p:spPr>
          <p:txBody>
            <a:bodyPr wrap="square" rtlCol="0">
              <a:spAutoFit/>
            </a:bodyPr>
            <a:lstStyle/>
            <a:p>
              <a:r>
                <a:rPr lang="en-US" i="1" dirty="0" smtClean="0"/>
                <a:t>b</a:t>
              </a:r>
              <a:endParaRPr lang="en-US" i="1" dirty="0"/>
            </a:p>
          </p:txBody>
        </p:sp>
        <p:sp>
          <p:nvSpPr>
            <p:cNvPr id="28" name="Freeform 27"/>
            <p:cNvSpPr/>
            <p:nvPr/>
          </p:nvSpPr>
          <p:spPr>
            <a:xfrm>
              <a:off x="4572000" y="4114800"/>
              <a:ext cx="488887" cy="479834"/>
            </a:xfrm>
            <a:custGeom>
              <a:avLst/>
              <a:gdLst>
                <a:gd name="connsiteX0" fmla="*/ 117695 w 488887"/>
                <a:gd name="connsiteY0" fmla="*/ 18107 h 479834"/>
                <a:gd name="connsiteX1" fmla="*/ 63375 w 488887"/>
                <a:gd name="connsiteY1" fmla="*/ 45268 h 479834"/>
                <a:gd name="connsiteX2" fmla="*/ 27161 w 488887"/>
                <a:gd name="connsiteY2" fmla="*/ 99588 h 479834"/>
                <a:gd name="connsiteX3" fmla="*/ 18107 w 488887"/>
                <a:gd name="connsiteY3" fmla="*/ 135802 h 479834"/>
                <a:gd name="connsiteX4" fmla="*/ 0 w 488887"/>
                <a:gd name="connsiteY4" fmla="*/ 190123 h 479834"/>
                <a:gd name="connsiteX5" fmla="*/ 9054 w 488887"/>
                <a:gd name="connsiteY5" fmla="*/ 353085 h 479834"/>
                <a:gd name="connsiteX6" fmla="*/ 81481 w 488887"/>
                <a:gd name="connsiteY6" fmla="*/ 425513 h 479834"/>
                <a:gd name="connsiteX7" fmla="*/ 153909 w 488887"/>
                <a:gd name="connsiteY7" fmla="*/ 461727 h 479834"/>
                <a:gd name="connsiteX8" fmla="*/ 181070 w 488887"/>
                <a:gd name="connsiteY8" fmla="*/ 479834 h 479834"/>
                <a:gd name="connsiteX9" fmla="*/ 316872 w 488887"/>
                <a:gd name="connsiteY9" fmla="*/ 470780 h 479834"/>
                <a:gd name="connsiteX10" fmla="*/ 344032 w 488887"/>
                <a:gd name="connsiteY10" fmla="*/ 461727 h 479834"/>
                <a:gd name="connsiteX11" fmla="*/ 380246 w 488887"/>
                <a:gd name="connsiteY11" fmla="*/ 452673 h 479834"/>
                <a:gd name="connsiteX12" fmla="*/ 407406 w 488887"/>
                <a:gd name="connsiteY12" fmla="*/ 434567 h 479834"/>
                <a:gd name="connsiteX13" fmla="*/ 434567 w 488887"/>
                <a:gd name="connsiteY13" fmla="*/ 407406 h 479834"/>
                <a:gd name="connsiteX14" fmla="*/ 470780 w 488887"/>
                <a:gd name="connsiteY14" fmla="*/ 344032 h 479834"/>
                <a:gd name="connsiteX15" fmla="*/ 479834 w 488887"/>
                <a:gd name="connsiteY15" fmla="*/ 316871 h 479834"/>
                <a:gd name="connsiteX16" fmla="*/ 488887 w 488887"/>
                <a:gd name="connsiteY16" fmla="*/ 262551 h 479834"/>
                <a:gd name="connsiteX17" fmla="*/ 479834 w 488887"/>
                <a:gd name="connsiteY17" fmla="*/ 117695 h 479834"/>
                <a:gd name="connsiteX18" fmla="*/ 416460 w 488887"/>
                <a:gd name="connsiteY18" fmla="*/ 54321 h 479834"/>
                <a:gd name="connsiteX19" fmla="*/ 389299 w 488887"/>
                <a:gd name="connsiteY19" fmla="*/ 36214 h 479834"/>
                <a:gd name="connsiteX20" fmla="*/ 316872 w 488887"/>
                <a:gd name="connsiteY20" fmla="*/ 0 h 47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8887" h="479834">
                  <a:moveTo>
                    <a:pt x="117695" y="18107"/>
                  </a:moveTo>
                  <a:cubicBezTo>
                    <a:pt x="98321" y="24565"/>
                    <a:pt x="77828" y="28750"/>
                    <a:pt x="63375" y="45268"/>
                  </a:cubicBezTo>
                  <a:cubicBezTo>
                    <a:pt x="49045" y="61645"/>
                    <a:pt x="27161" y="99588"/>
                    <a:pt x="27161" y="99588"/>
                  </a:cubicBezTo>
                  <a:cubicBezTo>
                    <a:pt x="24143" y="111659"/>
                    <a:pt x="21682" y="123884"/>
                    <a:pt x="18107" y="135802"/>
                  </a:cubicBezTo>
                  <a:cubicBezTo>
                    <a:pt x="12622" y="154083"/>
                    <a:pt x="0" y="190123"/>
                    <a:pt x="0" y="190123"/>
                  </a:cubicBezTo>
                  <a:cubicBezTo>
                    <a:pt x="3018" y="244444"/>
                    <a:pt x="1703" y="299179"/>
                    <a:pt x="9054" y="353085"/>
                  </a:cubicBezTo>
                  <a:cubicBezTo>
                    <a:pt x="14622" y="393915"/>
                    <a:pt x="51842" y="405754"/>
                    <a:pt x="81481" y="425513"/>
                  </a:cubicBezTo>
                  <a:cubicBezTo>
                    <a:pt x="144402" y="467461"/>
                    <a:pt x="65326" y="417435"/>
                    <a:pt x="153909" y="461727"/>
                  </a:cubicBezTo>
                  <a:cubicBezTo>
                    <a:pt x="163641" y="466593"/>
                    <a:pt x="172016" y="473798"/>
                    <a:pt x="181070" y="479834"/>
                  </a:cubicBezTo>
                  <a:cubicBezTo>
                    <a:pt x="226337" y="476816"/>
                    <a:pt x="271782" y="475790"/>
                    <a:pt x="316872" y="470780"/>
                  </a:cubicBezTo>
                  <a:cubicBezTo>
                    <a:pt x="326357" y="469726"/>
                    <a:pt x="334856" y="464349"/>
                    <a:pt x="344032" y="461727"/>
                  </a:cubicBezTo>
                  <a:cubicBezTo>
                    <a:pt x="355996" y="458309"/>
                    <a:pt x="368175" y="455691"/>
                    <a:pt x="380246" y="452673"/>
                  </a:cubicBezTo>
                  <a:cubicBezTo>
                    <a:pt x="389299" y="446638"/>
                    <a:pt x="399047" y="441533"/>
                    <a:pt x="407406" y="434567"/>
                  </a:cubicBezTo>
                  <a:cubicBezTo>
                    <a:pt x="417242" y="426370"/>
                    <a:pt x="426370" y="417242"/>
                    <a:pt x="434567" y="407406"/>
                  </a:cubicBezTo>
                  <a:cubicBezTo>
                    <a:pt x="447940" y="391358"/>
                    <a:pt x="462965" y="362267"/>
                    <a:pt x="470780" y="344032"/>
                  </a:cubicBezTo>
                  <a:cubicBezTo>
                    <a:pt x="474539" y="335260"/>
                    <a:pt x="476816" y="325925"/>
                    <a:pt x="479834" y="316871"/>
                  </a:cubicBezTo>
                  <a:cubicBezTo>
                    <a:pt x="482852" y="298764"/>
                    <a:pt x="488887" y="280907"/>
                    <a:pt x="488887" y="262551"/>
                  </a:cubicBezTo>
                  <a:cubicBezTo>
                    <a:pt x="488887" y="214171"/>
                    <a:pt x="484899" y="165809"/>
                    <a:pt x="479834" y="117695"/>
                  </a:cubicBezTo>
                  <a:cubicBezTo>
                    <a:pt x="475625" y="77709"/>
                    <a:pt x="451979" y="78000"/>
                    <a:pt x="416460" y="54321"/>
                  </a:cubicBezTo>
                  <a:cubicBezTo>
                    <a:pt x="407406" y="48285"/>
                    <a:pt x="399622" y="39655"/>
                    <a:pt x="389299" y="36214"/>
                  </a:cubicBezTo>
                  <a:cubicBezTo>
                    <a:pt x="326881" y="15408"/>
                    <a:pt x="348474" y="31604"/>
                    <a:pt x="316872" y="0"/>
                  </a:cubicBez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Freeform 28"/>
            <p:cNvSpPr/>
            <p:nvPr/>
          </p:nvSpPr>
          <p:spPr>
            <a:xfrm>
              <a:off x="5562600" y="1905000"/>
              <a:ext cx="408533" cy="431988"/>
            </a:xfrm>
            <a:custGeom>
              <a:avLst/>
              <a:gdLst>
                <a:gd name="connsiteX0" fmla="*/ 54321 w 408533"/>
                <a:gd name="connsiteY0" fmla="*/ 390048 h 431988"/>
                <a:gd name="connsiteX1" fmla="*/ 36214 w 408533"/>
                <a:gd name="connsiteY1" fmla="*/ 362888 h 431988"/>
                <a:gd name="connsiteX2" fmla="*/ 18107 w 408533"/>
                <a:gd name="connsiteY2" fmla="*/ 272353 h 431988"/>
                <a:gd name="connsiteX3" fmla="*/ 9054 w 408533"/>
                <a:gd name="connsiteY3" fmla="*/ 245193 h 431988"/>
                <a:gd name="connsiteX4" fmla="*/ 0 w 408533"/>
                <a:gd name="connsiteY4" fmla="*/ 208979 h 431988"/>
                <a:gd name="connsiteX5" fmla="*/ 27161 w 408533"/>
                <a:gd name="connsiteY5" fmla="*/ 109391 h 431988"/>
                <a:gd name="connsiteX6" fmla="*/ 54321 w 408533"/>
                <a:gd name="connsiteY6" fmla="*/ 91284 h 431988"/>
                <a:gd name="connsiteX7" fmla="*/ 63374 w 408533"/>
                <a:gd name="connsiteY7" fmla="*/ 55070 h 431988"/>
                <a:gd name="connsiteX8" fmla="*/ 90535 w 408533"/>
                <a:gd name="connsiteY8" fmla="*/ 46016 h 431988"/>
                <a:gd name="connsiteX9" fmla="*/ 117695 w 408533"/>
                <a:gd name="connsiteY9" fmla="*/ 27910 h 431988"/>
                <a:gd name="connsiteX10" fmla="*/ 172016 w 408533"/>
                <a:gd name="connsiteY10" fmla="*/ 9803 h 431988"/>
                <a:gd name="connsiteX11" fmla="*/ 199176 w 408533"/>
                <a:gd name="connsiteY11" fmla="*/ 749 h 431988"/>
                <a:gd name="connsiteX12" fmla="*/ 298765 w 408533"/>
                <a:gd name="connsiteY12" fmla="*/ 9803 h 431988"/>
                <a:gd name="connsiteX13" fmla="*/ 316871 w 408533"/>
                <a:gd name="connsiteY13" fmla="*/ 36963 h 431988"/>
                <a:gd name="connsiteX14" fmla="*/ 371192 w 408533"/>
                <a:gd name="connsiteY14" fmla="*/ 73177 h 431988"/>
                <a:gd name="connsiteX15" fmla="*/ 380246 w 408533"/>
                <a:gd name="connsiteY15" fmla="*/ 109391 h 431988"/>
                <a:gd name="connsiteX16" fmla="*/ 398353 w 408533"/>
                <a:gd name="connsiteY16" fmla="*/ 145605 h 431988"/>
                <a:gd name="connsiteX17" fmla="*/ 407406 w 408533"/>
                <a:gd name="connsiteY17" fmla="*/ 172765 h 431988"/>
                <a:gd name="connsiteX18" fmla="*/ 398353 w 408533"/>
                <a:gd name="connsiteY18" fmla="*/ 335727 h 431988"/>
                <a:gd name="connsiteX19" fmla="*/ 371192 w 408533"/>
                <a:gd name="connsiteY19" fmla="*/ 362888 h 431988"/>
                <a:gd name="connsiteX20" fmla="*/ 353085 w 408533"/>
                <a:gd name="connsiteY20" fmla="*/ 390048 h 431988"/>
                <a:gd name="connsiteX21" fmla="*/ 325925 w 408533"/>
                <a:gd name="connsiteY21" fmla="*/ 399102 h 431988"/>
                <a:gd name="connsiteX22" fmla="*/ 298765 w 408533"/>
                <a:gd name="connsiteY22" fmla="*/ 417209 h 431988"/>
                <a:gd name="connsiteX23" fmla="*/ 217283 w 408533"/>
                <a:gd name="connsiteY23" fmla="*/ 426262 h 431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8533" h="431988">
                  <a:moveTo>
                    <a:pt x="54321" y="390048"/>
                  </a:moveTo>
                  <a:cubicBezTo>
                    <a:pt x="48285" y="380995"/>
                    <a:pt x="41080" y="372620"/>
                    <a:pt x="36214" y="362888"/>
                  </a:cubicBezTo>
                  <a:cubicBezTo>
                    <a:pt x="22580" y="335620"/>
                    <a:pt x="23666" y="300148"/>
                    <a:pt x="18107" y="272353"/>
                  </a:cubicBezTo>
                  <a:cubicBezTo>
                    <a:pt x="16235" y="262995"/>
                    <a:pt x="11676" y="254369"/>
                    <a:pt x="9054" y="245193"/>
                  </a:cubicBezTo>
                  <a:cubicBezTo>
                    <a:pt x="5636" y="233229"/>
                    <a:pt x="3018" y="221050"/>
                    <a:pt x="0" y="208979"/>
                  </a:cubicBezTo>
                  <a:cubicBezTo>
                    <a:pt x="4932" y="174455"/>
                    <a:pt x="3325" y="137995"/>
                    <a:pt x="27161" y="109391"/>
                  </a:cubicBezTo>
                  <a:cubicBezTo>
                    <a:pt x="34127" y="101032"/>
                    <a:pt x="45268" y="97320"/>
                    <a:pt x="54321" y="91284"/>
                  </a:cubicBezTo>
                  <a:cubicBezTo>
                    <a:pt x="57339" y="79213"/>
                    <a:pt x="55601" y="64786"/>
                    <a:pt x="63374" y="55070"/>
                  </a:cubicBezTo>
                  <a:cubicBezTo>
                    <a:pt x="69336" y="47618"/>
                    <a:pt x="81999" y="50284"/>
                    <a:pt x="90535" y="46016"/>
                  </a:cubicBezTo>
                  <a:cubicBezTo>
                    <a:pt x="100267" y="41150"/>
                    <a:pt x="107752" y="32329"/>
                    <a:pt x="117695" y="27910"/>
                  </a:cubicBezTo>
                  <a:cubicBezTo>
                    <a:pt x="135136" y="20158"/>
                    <a:pt x="153909" y="15839"/>
                    <a:pt x="172016" y="9803"/>
                  </a:cubicBezTo>
                  <a:lnTo>
                    <a:pt x="199176" y="749"/>
                  </a:lnTo>
                  <a:cubicBezTo>
                    <a:pt x="232372" y="3767"/>
                    <a:pt x="266906" y="0"/>
                    <a:pt x="298765" y="9803"/>
                  </a:cubicBezTo>
                  <a:cubicBezTo>
                    <a:pt x="309164" y="13003"/>
                    <a:pt x="308683" y="29798"/>
                    <a:pt x="316871" y="36963"/>
                  </a:cubicBezTo>
                  <a:cubicBezTo>
                    <a:pt x="333248" y="51293"/>
                    <a:pt x="371192" y="73177"/>
                    <a:pt x="371192" y="73177"/>
                  </a:cubicBezTo>
                  <a:cubicBezTo>
                    <a:pt x="374210" y="85248"/>
                    <a:pt x="375877" y="97740"/>
                    <a:pt x="380246" y="109391"/>
                  </a:cubicBezTo>
                  <a:cubicBezTo>
                    <a:pt x="384985" y="122028"/>
                    <a:pt x="393037" y="133200"/>
                    <a:pt x="398353" y="145605"/>
                  </a:cubicBezTo>
                  <a:cubicBezTo>
                    <a:pt x="402112" y="154376"/>
                    <a:pt x="404388" y="163712"/>
                    <a:pt x="407406" y="172765"/>
                  </a:cubicBezTo>
                  <a:cubicBezTo>
                    <a:pt x="404388" y="227086"/>
                    <a:pt x="408533" y="282283"/>
                    <a:pt x="398353" y="335727"/>
                  </a:cubicBezTo>
                  <a:cubicBezTo>
                    <a:pt x="395957" y="348305"/>
                    <a:pt x="379389" y="353052"/>
                    <a:pt x="371192" y="362888"/>
                  </a:cubicBezTo>
                  <a:cubicBezTo>
                    <a:pt x="364226" y="371247"/>
                    <a:pt x="361581" y="383251"/>
                    <a:pt x="353085" y="390048"/>
                  </a:cubicBezTo>
                  <a:cubicBezTo>
                    <a:pt x="345633" y="396010"/>
                    <a:pt x="334461" y="394834"/>
                    <a:pt x="325925" y="399102"/>
                  </a:cubicBezTo>
                  <a:cubicBezTo>
                    <a:pt x="316193" y="403968"/>
                    <a:pt x="308497" y="412343"/>
                    <a:pt x="298765" y="417209"/>
                  </a:cubicBezTo>
                  <a:cubicBezTo>
                    <a:pt x="269207" y="431988"/>
                    <a:pt x="253102" y="426262"/>
                    <a:pt x="217283" y="426262"/>
                  </a:cubicBez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0" name="TextBox 29"/>
          <p:cNvSpPr txBox="1"/>
          <p:nvPr/>
        </p:nvSpPr>
        <p:spPr>
          <a:xfrm>
            <a:off x="921026" y="5453206"/>
            <a:ext cx="4586897" cy="1015663"/>
          </a:xfrm>
          <a:prstGeom prst="rect">
            <a:avLst/>
          </a:prstGeom>
          <a:noFill/>
        </p:spPr>
        <p:txBody>
          <a:bodyPr wrap="square" rtlCol="0">
            <a:spAutoFit/>
          </a:bodyPr>
          <a:lstStyle/>
          <a:p>
            <a:r>
              <a:rPr lang="en-US" sz="2000" dirty="0" smtClean="0"/>
              <a:t>In this directed multigraph the multiplicity </a:t>
            </a:r>
            <a:r>
              <a:rPr lang="en-US" sz="2000" dirty="0"/>
              <a:t>of (</a:t>
            </a:r>
            <a:r>
              <a:rPr lang="en-US" sz="2000" i="1" dirty="0" err="1"/>
              <a:t>a,b</a:t>
            </a:r>
            <a:r>
              <a:rPr lang="en-US" sz="2000" dirty="0"/>
              <a:t>) is </a:t>
            </a:r>
            <a:r>
              <a:rPr lang="en-US" sz="2000" dirty="0" smtClean="0">
                <a:latin typeface="Cambria Math" pitchFamily="18" charset="0"/>
                <a:ea typeface="Cambria Math" pitchFamily="18" charset="0"/>
              </a:rPr>
              <a:t>1 and the multiplicity </a:t>
            </a:r>
            <a:r>
              <a:rPr lang="en-US" sz="2000" dirty="0">
                <a:latin typeface="Cambria Math" pitchFamily="18" charset="0"/>
                <a:ea typeface="Cambria Math" pitchFamily="18" charset="0"/>
              </a:rPr>
              <a:t>of (</a:t>
            </a:r>
            <a:r>
              <a:rPr lang="en-US" sz="2000" i="1" dirty="0" err="1">
                <a:latin typeface="Cambria Math" pitchFamily="18" charset="0"/>
                <a:ea typeface="Cambria Math" pitchFamily="18" charset="0"/>
              </a:rPr>
              <a:t>b,c</a:t>
            </a:r>
            <a:r>
              <a:rPr lang="en-US" sz="2000" dirty="0">
                <a:latin typeface="Cambria Math" pitchFamily="18" charset="0"/>
                <a:ea typeface="Cambria Math" pitchFamily="18" charset="0"/>
              </a:rPr>
              <a:t>) is </a:t>
            </a:r>
            <a:r>
              <a:rPr lang="en-US" sz="2000" dirty="0" smtClean="0">
                <a:latin typeface="Cambria Math" pitchFamily="18" charset="0"/>
                <a:ea typeface="Cambria Math" pitchFamily="18" charset="0"/>
              </a:rPr>
              <a:t>2.</a:t>
            </a:r>
            <a:endParaRPr lang="en-US" sz="2000" dirty="0">
              <a:latin typeface="Cambria Math" pitchFamily="18" charset="0"/>
              <a:ea typeface="Cambria Math" pitchFamily="18" charset="0"/>
            </a:endParaRPr>
          </a:p>
        </p:txBody>
      </p:sp>
      <p:sp>
        <p:nvSpPr>
          <p:cNvPr id="31" name="TextBox 30"/>
          <p:cNvSpPr txBox="1"/>
          <p:nvPr/>
        </p:nvSpPr>
        <p:spPr>
          <a:xfrm>
            <a:off x="990600" y="2496982"/>
            <a:ext cx="1371600" cy="400110"/>
          </a:xfrm>
          <a:prstGeom prst="rect">
            <a:avLst/>
          </a:prstGeom>
          <a:noFill/>
        </p:spPr>
        <p:txBody>
          <a:bodyPr wrap="square" rtlCol="0">
            <a:spAutoFit/>
          </a:bodyPr>
          <a:lstStyle/>
          <a:p>
            <a:r>
              <a:rPr lang="en-US" sz="2000" b="1" dirty="0" smtClean="0"/>
              <a:t>Example</a:t>
            </a:r>
            <a:r>
              <a:rPr lang="en-US" sz="2000" dirty="0" smtClean="0"/>
              <a:t>:</a:t>
            </a:r>
            <a:endParaRPr lang="en-US" sz="2000" dirty="0"/>
          </a:p>
        </p:txBody>
      </p:sp>
      <p:sp>
        <p:nvSpPr>
          <p:cNvPr id="32" name="TextBox 31"/>
          <p:cNvSpPr txBox="1"/>
          <p:nvPr/>
        </p:nvSpPr>
        <p:spPr>
          <a:xfrm>
            <a:off x="990600" y="2856588"/>
            <a:ext cx="3511826" cy="707886"/>
          </a:xfrm>
          <a:prstGeom prst="rect">
            <a:avLst/>
          </a:prstGeom>
          <a:noFill/>
        </p:spPr>
        <p:txBody>
          <a:bodyPr wrap="square" rtlCol="0">
            <a:spAutoFit/>
          </a:bodyPr>
          <a:lstStyle/>
          <a:p>
            <a:r>
              <a:rPr lang="en-US" sz="2000" dirty="0" smtClean="0"/>
              <a:t>This is a directed graph with three vertices and four edges.</a:t>
            </a:r>
            <a:endParaRPr lang="en-US" sz="2000" dirty="0"/>
          </a:p>
        </p:txBody>
      </p:sp>
      <p:cxnSp>
        <p:nvCxnSpPr>
          <p:cNvPr id="45" name="Straight Arrow Connector 44"/>
          <p:cNvCxnSpPr/>
          <p:nvPr/>
        </p:nvCxnSpPr>
        <p:spPr>
          <a:xfrm flipV="1">
            <a:off x="7125730" y="2682017"/>
            <a:ext cx="389965" cy="9035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921026" y="5084644"/>
            <a:ext cx="1371600" cy="400110"/>
          </a:xfrm>
          <a:prstGeom prst="rect">
            <a:avLst/>
          </a:prstGeom>
          <a:noFill/>
        </p:spPr>
        <p:txBody>
          <a:bodyPr wrap="square" rtlCol="0">
            <a:spAutoFit/>
          </a:bodyPr>
          <a:lstStyle/>
          <a:p>
            <a:r>
              <a:rPr lang="en-US" sz="2000" b="1" dirty="0" smtClean="0"/>
              <a:t>Example</a:t>
            </a:r>
            <a:r>
              <a:rPr lang="en-US" sz="2000" dirty="0" smtClean="0"/>
              <a:t>:</a:t>
            </a:r>
            <a:endParaRPr lang="en-US"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Terminology</a:t>
            </a:r>
            <a:endParaRPr lang="en-US" dirty="0"/>
          </a:p>
        </p:txBody>
      </p:sp>
      <p:sp>
        <p:nvSpPr>
          <p:cNvPr id="3" name="Content Placeholder 2"/>
          <p:cNvSpPr>
            <a:spLocks noGrp="1"/>
          </p:cNvSpPr>
          <p:nvPr>
            <p:ph idx="1"/>
          </p:nvPr>
        </p:nvSpPr>
        <p:spPr/>
        <p:txBody>
          <a:bodyPr>
            <a:normAutofit fontScale="85000" lnSpcReduction="20000"/>
          </a:bodyPr>
          <a:lstStyle/>
          <a:p>
            <a:pPr indent="0">
              <a:buNone/>
            </a:pPr>
            <a:r>
              <a:rPr lang="en-US" b="1" dirty="0" smtClean="0"/>
              <a:t>Definition </a:t>
            </a:r>
            <a:r>
              <a:rPr lang="en-US" b="1" dirty="0" smtClean="0">
                <a:latin typeface="Cambria" pitchFamily="18" charset="0"/>
              </a:rPr>
              <a:t>1</a:t>
            </a:r>
            <a:r>
              <a:rPr lang="en-US" dirty="0"/>
              <a:t>.</a:t>
            </a:r>
            <a:r>
              <a:rPr lang="en-US" dirty="0" smtClean="0"/>
              <a:t> Two vertices </a:t>
            </a:r>
            <a:r>
              <a:rPr lang="en-US" i="1" dirty="0" smtClean="0"/>
              <a:t>u</a:t>
            </a:r>
            <a:r>
              <a:rPr lang="en-US" dirty="0" smtClean="0"/>
              <a:t>, </a:t>
            </a:r>
            <a:r>
              <a:rPr lang="en-US" i="1" dirty="0" smtClean="0"/>
              <a:t>v</a:t>
            </a:r>
            <a:r>
              <a:rPr lang="en-US" dirty="0" smtClean="0"/>
              <a:t> in  an undirected graph </a:t>
            </a:r>
            <a:r>
              <a:rPr lang="en-US" i="1" dirty="0" smtClean="0"/>
              <a:t>G</a:t>
            </a:r>
            <a:r>
              <a:rPr lang="en-US" dirty="0" smtClean="0"/>
              <a:t> are called </a:t>
            </a:r>
            <a:r>
              <a:rPr lang="en-US" i="1" dirty="0" smtClean="0"/>
              <a:t>adjacent</a:t>
            </a:r>
            <a:r>
              <a:rPr lang="en-US" dirty="0" smtClean="0"/>
              <a:t> (or </a:t>
            </a:r>
            <a:r>
              <a:rPr lang="en-US" i="1" dirty="0" smtClean="0"/>
              <a:t>neighbors</a:t>
            </a:r>
            <a:r>
              <a:rPr lang="en-US" dirty="0" smtClean="0"/>
              <a:t>)  in </a:t>
            </a:r>
            <a:r>
              <a:rPr lang="en-US" i="1" dirty="0" smtClean="0"/>
              <a:t>G</a:t>
            </a:r>
            <a:r>
              <a:rPr lang="en-US" dirty="0" smtClean="0"/>
              <a:t> if there is an edge </a:t>
            </a:r>
            <a:r>
              <a:rPr lang="en-US" i="1" dirty="0" smtClean="0"/>
              <a:t>e</a:t>
            </a:r>
            <a:r>
              <a:rPr lang="en-US" dirty="0" smtClean="0"/>
              <a:t> between </a:t>
            </a:r>
            <a:r>
              <a:rPr lang="en-US" i="1" dirty="0" smtClean="0"/>
              <a:t>u</a:t>
            </a:r>
            <a:r>
              <a:rPr lang="en-US" dirty="0" smtClean="0"/>
              <a:t> and </a:t>
            </a:r>
            <a:r>
              <a:rPr lang="en-US" i="1" dirty="0" smtClean="0"/>
              <a:t>v</a:t>
            </a:r>
            <a:r>
              <a:rPr lang="en-US" dirty="0" smtClean="0"/>
              <a:t>. Such an edge </a:t>
            </a:r>
            <a:r>
              <a:rPr lang="en-US" i="1" dirty="0" smtClean="0"/>
              <a:t>e</a:t>
            </a:r>
            <a:r>
              <a:rPr lang="en-US" dirty="0" smtClean="0"/>
              <a:t> is called </a:t>
            </a:r>
            <a:r>
              <a:rPr lang="en-US" i="1" dirty="0" smtClean="0"/>
              <a:t>incident with </a:t>
            </a:r>
            <a:r>
              <a:rPr lang="en-US" dirty="0" smtClean="0"/>
              <a:t>the vertices </a:t>
            </a:r>
            <a:r>
              <a:rPr lang="en-US" i="1" dirty="0" smtClean="0"/>
              <a:t>u</a:t>
            </a:r>
            <a:r>
              <a:rPr lang="en-US" dirty="0" smtClean="0"/>
              <a:t> and </a:t>
            </a:r>
            <a:r>
              <a:rPr lang="en-US" i="1" dirty="0" smtClean="0"/>
              <a:t>v</a:t>
            </a:r>
            <a:r>
              <a:rPr lang="en-US" dirty="0" smtClean="0"/>
              <a:t> and </a:t>
            </a:r>
            <a:r>
              <a:rPr lang="en-US" i="1" dirty="0" smtClean="0"/>
              <a:t>e</a:t>
            </a:r>
            <a:r>
              <a:rPr lang="en-US" dirty="0" smtClean="0"/>
              <a:t> is said to </a:t>
            </a:r>
            <a:r>
              <a:rPr lang="en-US" i="1" dirty="0" smtClean="0"/>
              <a:t>connect u</a:t>
            </a:r>
            <a:r>
              <a:rPr lang="en-US" dirty="0" smtClean="0"/>
              <a:t> and </a:t>
            </a:r>
            <a:r>
              <a:rPr lang="en-US" i="1" dirty="0" smtClean="0"/>
              <a:t>v</a:t>
            </a:r>
            <a:r>
              <a:rPr lang="en-US" dirty="0" smtClean="0"/>
              <a:t>. </a:t>
            </a:r>
          </a:p>
          <a:p>
            <a:pPr indent="0">
              <a:buNone/>
            </a:pPr>
            <a:endParaRPr lang="en-US" dirty="0" smtClean="0"/>
          </a:p>
          <a:p>
            <a:pPr indent="0">
              <a:buNone/>
            </a:pPr>
            <a:r>
              <a:rPr lang="en-US" b="1" dirty="0" smtClean="0"/>
              <a:t>Definition </a:t>
            </a:r>
            <a:r>
              <a:rPr lang="en-US" b="1" dirty="0" smtClean="0">
                <a:latin typeface="Cambria" pitchFamily="18" charset="0"/>
              </a:rPr>
              <a:t>2</a:t>
            </a:r>
            <a:r>
              <a:rPr lang="en-US" dirty="0"/>
              <a:t>.</a:t>
            </a:r>
            <a:r>
              <a:rPr lang="en-US" dirty="0" smtClean="0"/>
              <a:t> The set of all neighbors of a vertex </a:t>
            </a:r>
            <a:r>
              <a:rPr lang="en-US" i="1" dirty="0" smtClean="0"/>
              <a:t>v</a:t>
            </a:r>
            <a:r>
              <a:rPr lang="en-US" dirty="0" smtClean="0"/>
              <a:t> of </a:t>
            </a:r>
            <a:r>
              <a:rPr lang="en-US" i="1" dirty="0" smtClean="0"/>
              <a:t>G</a:t>
            </a:r>
            <a:r>
              <a:rPr lang="en-US" dirty="0" smtClean="0"/>
              <a:t> = (</a:t>
            </a:r>
            <a:r>
              <a:rPr lang="en-US" i="1" dirty="0" smtClean="0"/>
              <a:t>V</a:t>
            </a:r>
            <a:r>
              <a:rPr lang="en-US" dirty="0" smtClean="0"/>
              <a:t>, </a:t>
            </a:r>
            <a:r>
              <a:rPr lang="en-US" i="1" dirty="0" smtClean="0"/>
              <a:t>E</a:t>
            </a:r>
            <a:r>
              <a:rPr lang="en-US" dirty="0" smtClean="0"/>
              <a:t>), denoted by </a:t>
            </a:r>
            <a:r>
              <a:rPr lang="en-US" i="1" dirty="0" smtClean="0"/>
              <a:t>N</a:t>
            </a:r>
            <a:r>
              <a:rPr lang="en-US" dirty="0" smtClean="0"/>
              <a:t>(</a:t>
            </a:r>
            <a:r>
              <a:rPr lang="en-US" i="1" dirty="0" smtClean="0"/>
              <a:t>v</a:t>
            </a:r>
            <a:r>
              <a:rPr lang="en-US" dirty="0" smtClean="0"/>
              <a:t>), is called the </a:t>
            </a:r>
            <a:r>
              <a:rPr lang="en-US" i="1" dirty="0" smtClean="0"/>
              <a:t>neighborhood</a:t>
            </a:r>
            <a:r>
              <a:rPr lang="en-US" dirty="0" smtClean="0"/>
              <a:t> of </a:t>
            </a:r>
            <a:r>
              <a:rPr lang="en-US" i="1" dirty="0" smtClean="0"/>
              <a:t>v</a:t>
            </a:r>
            <a:r>
              <a:rPr lang="en-US" dirty="0" smtClean="0"/>
              <a:t>. If </a:t>
            </a:r>
            <a:r>
              <a:rPr lang="en-US" i="1" dirty="0" smtClean="0"/>
              <a:t>A</a:t>
            </a:r>
            <a:r>
              <a:rPr lang="en-US" dirty="0" smtClean="0"/>
              <a:t> is a subset of </a:t>
            </a:r>
            <a:r>
              <a:rPr lang="en-US" i="1" dirty="0" smtClean="0"/>
              <a:t>V</a:t>
            </a:r>
            <a:r>
              <a:rPr lang="en-US" dirty="0" smtClean="0"/>
              <a:t>, we denote by </a:t>
            </a:r>
            <a:r>
              <a:rPr lang="en-US" i="1" dirty="0" smtClean="0"/>
              <a:t>N</a:t>
            </a:r>
            <a:r>
              <a:rPr lang="en-US" dirty="0" smtClean="0"/>
              <a:t>(</a:t>
            </a:r>
            <a:r>
              <a:rPr lang="en-US" i="1" dirty="0" smtClean="0"/>
              <a:t>A</a:t>
            </a:r>
            <a:r>
              <a:rPr lang="en-US" dirty="0" smtClean="0"/>
              <a:t>) the set of all vertices in </a:t>
            </a:r>
            <a:r>
              <a:rPr lang="en-US" i="1" dirty="0" smtClean="0"/>
              <a:t>G</a:t>
            </a:r>
            <a:r>
              <a:rPr lang="en-US" dirty="0" smtClean="0"/>
              <a:t> that are adjacent to at least one vertex in </a:t>
            </a:r>
            <a:r>
              <a:rPr lang="en-US" i="1" dirty="0" smtClean="0"/>
              <a:t>A</a:t>
            </a:r>
            <a:r>
              <a:rPr lang="en-US" dirty="0" smtClean="0"/>
              <a:t>. So,</a:t>
            </a:r>
          </a:p>
          <a:p>
            <a:pPr indent="0">
              <a:buNone/>
            </a:pPr>
            <a:r>
              <a:rPr lang="en-US" dirty="0" smtClean="0"/>
              <a:t> </a:t>
            </a:r>
          </a:p>
          <a:p>
            <a:pPr indent="0">
              <a:buNone/>
            </a:pPr>
            <a:r>
              <a:rPr lang="en-US" b="1" dirty="0" smtClean="0"/>
              <a:t>Definition </a:t>
            </a:r>
            <a:r>
              <a:rPr lang="en-US" b="1" dirty="0" smtClean="0">
                <a:latin typeface="Cambria" pitchFamily="18" charset="0"/>
              </a:rPr>
              <a:t>3</a:t>
            </a:r>
            <a:r>
              <a:rPr lang="en-US" dirty="0"/>
              <a:t>.</a:t>
            </a:r>
            <a:r>
              <a:rPr lang="en-US" dirty="0" smtClean="0"/>
              <a:t> The </a:t>
            </a:r>
            <a:r>
              <a:rPr lang="en-US" i="1" dirty="0" smtClean="0"/>
              <a:t>degree of a vertex in a undirected graph </a:t>
            </a:r>
            <a:r>
              <a:rPr lang="en-US" dirty="0" smtClean="0"/>
              <a:t>is the number of edges incident with it, except that a loop at a vertex contributes two to the degree of that vertex. The degree of the vertex </a:t>
            </a:r>
            <a:r>
              <a:rPr lang="en-US" i="1" dirty="0" smtClean="0"/>
              <a:t>v</a:t>
            </a:r>
            <a:r>
              <a:rPr lang="en-US" dirty="0" smtClean="0"/>
              <a:t> is denoted by </a:t>
            </a:r>
            <a:r>
              <a:rPr lang="en-US" dirty="0" err="1" smtClean="0"/>
              <a:t>deg</a:t>
            </a:r>
            <a:r>
              <a:rPr lang="en-US" dirty="0" smtClean="0"/>
              <a:t>(</a:t>
            </a:r>
            <a:r>
              <a:rPr lang="en-US" i="1" dirty="0" smtClean="0"/>
              <a:t>v</a:t>
            </a:r>
            <a:r>
              <a:rPr lang="en-US" dirty="0" smtClean="0"/>
              <a:t>).</a:t>
            </a:r>
            <a:endParaRPr lang="en-US" dirty="0"/>
          </a:p>
        </p:txBody>
      </p:sp>
      <p:pic>
        <p:nvPicPr>
          <p:cNvPr id="5" name="Picture 4"/>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5486400" y="4285456"/>
            <a:ext cx="2217420" cy="28384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Degrees and Neighborhoods of Vertices</a:t>
            </a:r>
            <a:endParaRPr lang="en-US" dirty="0"/>
          </a:p>
        </p:txBody>
      </p:sp>
      <p:sp>
        <p:nvSpPr>
          <p:cNvPr id="3" name="Content Placeholder 2"/>
          <p:cNvSpPr>
            <a:spLocks noGrp="1"/>
          </p:cNvSpPr>
          <p:nvPr>
            <p:ph idx="1"/>
          </p:nvPr>
        </p:nvSpPr>
        <p:spPr/>
        <p:txBody>
          <a:bodyPr>
            <a:normAutofit fontScale="85000" lnSpcReduction="20000"/>
          </a:bodyPr>
          <a:lstStyle/>
          <a:p>
            <a:pPr indent="0">
              <a:buNone/>
            </a:pPr>
            <a:r>
              <a:rPr lang="en-US" b="1" dirty="0" smtClean="0"/>
              <a:t>Example</a:t>
            </a:r>
            <a:r>
              <a:rPr lang="en-US" dirty="0" smtClean="0"/>
              <a:t>:  What are the  degrees  and neighborhoods of the vertices in the graphs </a:t>
            </a:r>
            <a:r>
              <a:rPr lang="en-US" i="1" dirty="0" smtClean="0"/>
              <a:t>G</a:t>
            </a:r>
            <a:r>
              <a:rPr lang="en-US" dirty="0" smtClean="0"/>
              <a:t> and </a:t>
            </a:r>
            <a:r>
              <a:rPr lang="en-US" i="1" dirty="0" smtClean="0"/>
              <a:t>H</a:t>
            </a:r>
            <a:r>
              <a:rPr lang="en-US" dirty="0" smtClean="0"/>
              <a:t>?</a:t>
            </a:r>
          </a:p>
          <a:p>
            <a:pPr indent="0">
              <a:buNone/>
            </a:pPr>
            <a:endParaRPr lang="en-US" dirty="0" smtClean="0"/>
          </a:p>
          <a:p>
            <a:pPr indent="0">
              <a:buNone/>
            </a:pPr>
            <a:endParaRPr lang="en-US" dirty="0" smtClean="0"/>
          </a:p>
          <a:p>
            <a:pPr indent="0">
              <a:buNone/>
            </a:pPr>
            <a:endParaRPr lang="en-US" dirty="0" smtClean="0"/>
          </a:p>
          <a:p>
            <a:pPr indent="0">
              <a:buNone/>
            </a:pPr>
            <a:r>
              <a:rPr lang="en-US" b="1" dirty="0" smtClean="0"/>
              <a:t>Solution</a:t>
            </a:r>
            <a:r>
              <a:rPr lang="en-US" dirty="0" smtClean="0"/>
              <a:t>: </a:t>
            </a:r>
          </a:p>
          <a:p>
            <a:pPr indent="0">
              <a:buNone/>
            </a:pPr>
            <a:r>
              <a:rPr lang="en-US" i="1" dirty="0" smtClean="0"/>
              <a:t>G</a:t>
            </a:r>
            <a:r>
              <a:rPr lang="en-US" dirty="0" smtClean="0"/>
              <a:t>:    </a:t>
            </a:r>
            <a:r>
              <a:rPr lang="en-US" dirty="0" err="1" smtClean="0"/>
              <a:t>deg</a:t>
            </a:r>
            <a:r>
              <a:rPr lang="en-US" dirty="0" smtClean="0"/>
              <a:t>(</a:t>
            </a:r>
            <a:r>
              <a:rPr lang="en-US" i="1" dirty="0" smtClean="0"/>
              <a:t>a</a:t>
            </a:r>
            <a:r>
              <a:rPr lang="en-US" dirty="0" smtClean="0"/>
              <a:t>) = </a:t>
            </a:r>
            <a:r>
              <a:rPr lang="en-US" dirty="0" smtClean="0">
                <a:latin typeface="Cambria" pitchFamily="18" charset="0"/>
              </a:rPr>
              <a:t>2</a:t>
            </a:r>
            <a:r>
              <a:rPr lang="en-US" dirty="0" smtClean="0"/>
              <a:t>, </a:t>
            </a:r>
            <a:r>
              <a:rPr lang="en-US" dirty="0" err="1" smtClean="0"/>
              <a:t>deg</a:t>
            </a:r>
            <a:r>
              <a:rPr lang="en-US" dirty="0" smtClean="0"/>
              <a:t>(</a:t>
            </a:r>
            <a:r>
              <a:rPr lang="en-US" i="1" dirty="0" smtClean="0"/>
              <a:t>b</a:t>
            </a:r>
            <a:r>
              <a:rPr lang="en-US" dirty="0" smtClean="0"/>
              <a:t>) </a:t>
            </a:r>
            <a:r>
              <a:rPr lang="en-US" dirty="0"/>
              <a:t>= </a:t>
            </a:r>
            <a:r>
              <a:rPr lang="en-US" dirty="0" err="1" smtClean="0"/>
              <a:t>deg</a:t>
            </a:r>
            <a:r>
              <a:rPr lang="en-US" dirty="0" smtClean="0"/>
              <a:t>(</a:t>
            </a:r>
            <a:r>
              <a:rPr lang="en-US" i="1" dirty="0"/>
              <a:t>c</a:t>
            </a:r>
            <a:r>
              <a:rPr lang="en-US" dirty="0" smtClean="0"/>
              <a:t>)</a:t>
            </a:r>
            <a:r>
              <a:rPr lang="en-US" dirty="0"/>
              <a:t> = </a:t>
            </a:r>
            <a:r>
              <a:rPr lang="en-US" dirty="0" err="1" smtClean="0"/>
              <a:t>deg</a:t>
            </a:r>
            <a:r>
              <a:rPr lang="en-US" dirty="0" smtClean="0"/>
              <a:t>(</a:t>
            </a:r>
            <a:r>
              <a:rPr lang="en-US" i="1" dirty="0" smtClean="0"/>
              <a:t>f </a:t>
            </a:r>
            <a:r>
              <a:rPr lang="en-US" dirty="0" smtClean="0"/>
              <a:t>) </a:t>
            </a:r>
            <a:r>
              <a:rPr lang="en-US" dirty="0"/>
              <a:t>= </a:t>
            </a:r>
            <a:r>
              <a:rPr lang="en-US" dirty="0" smtClean="0">
                <a:latin typeface="Cambria" pitchFamily="18" charset="0"/>
              </a:rPr>
              <a:t>4</a:t>
            </a:r>
            <a:r>
              <a:rPr lang="en-US" dirty="0" smtClean="0"/>
              <a:t>, </a:t>
            </a:r>
            <a:r>
              <a:rPr lang="en-US" dirty="0" err="1" smtClean="0"/>
              <a:t>deg</a:t>
            </a:r>
            <a:r>
              <a:rPr lang="en-US" dirty="0" smtClean="0"/>
              <a:t>(</a:t>
            </a:r>
            <a:r>
              <a:rPr lang="en-US" i="1" dirty="0" smtClean="0"/>
              <a:t>d </a:t>
            </a:r>
            <a:r>
              <a:rPr lang="en-US" dirty="0"/>
              <a:t>) = </a:t>
            </a:r>
            <a:r>
              <a:rPr lang="en-US" dirty="0" smtClean="0">
                <a:latin typeface="Cambria" pitchFamily="18" charset="0"/>
              </a:rPr>
              <a:t>1,</a:t>
            </a:r>
            <a:r>
              <a:rPr lang="en-US" dirty="0"/>
              <a:t>  </a:t>
            </a:r>
            <a:endParaRPr lang="en-US" dirty="0" smtClean="0"/>
          </a:p>
          <a:p>
            <a:pPr indent="0">
              <a:buNone/>
            </a:pPr>
            <a:r>
              <a:rPr lang="en-US" dirty="0" smtClean="0"/>
              <a:t>        </a:t>
            </a:r>
            <a:r>
              <a:rPr lang="en-US" dirty="0" err="1" smtClean="0"/>
              <a:t>deg</a:t>
            </a:r>
            <a:r>
              <a:rPr lang="en-US" dirty="0" smtClean="0"/>
              <a:t>(</a:t>
            </a:r>
            <a:r>
              <a:rPr lang="en-US" i="1" dirty="0" smtClean="0"/>
              <a:t>e</a:t>
            </a:r>
            <a:r>
              <a:rPr lang="en-US" dirty="0" smtClean="0"/>
              <a:t>) </a:t>
            </a:r>
            <a:r>
              <a:rPr lang="en-US" dirty="0"/>
              <a:t>= </a:t>
            </a:r>
            <a:r>
              <a:rPr lang="en-US" dirty="0" smtClean="0">
                <a:latin typeface="Cambria" pitchFamily="18" charset="0"/>
              </a:rPr>
              <a:t>3,</a:t>
            </a:r>
            <a:r>
              <a:rPr lang="en-US" dirty="0" smtClean="0"/>
              <a:t> </a:t>
            </a:r>
            <a:r>
              <a:rPr lang="en-US" dirty="0" err="1" smtClean="0"/>
              <a:t>deg</a:t>
            </a:r>
            <a:r>
              <a:rPr lang="en-US" dirty="0" smtClean="0"/>
              <a:t>(</a:t>
            </a:r>
            <a:r>
              <a:rPr lang="en-US" i="1" dirty="0" smtClean="0"/>
              <a:t>g</a:t>
            </a:r>
            <a:r>
              <a:rPr lang="en-US" dirty="0" smtClean="0"/>
              <a:t>) </a:t>
            </a:r>
            <a:r>
              <a:rPr lang="en-US" dirty="0"/>
              <a:t>= </a:t>
            </a:r>
            <a:r>
              <a:rPr lang="en-US" dirty="0" smtClean="0">
                <a:latin typeface="Cambria" pitchFamily="18" charset="0"/>
              </a:rPr>
              <a:t>0. </a:t>
            </a:r>
          </a:p>
          <a:p>
            <a:pPr indent="0">
              <a:buNone/>
            </a:pPr>
            <a:r>
              <a:rPr lang="en-US" i="1" dirty="0">
                <a:latin typeface="Cambria" pitchFamily="18" charset="0"/>
              </a:rPr>
              <a:t> </a:t>
            </a:r>
            <a:r>
              <a:rPr lang="en-US" i="1" dirty="0" smtClean="0">
                <a:latin typeface="Cambria" pitchFamily="18" charset="0"/>
              </a:rPr>
              <a:t>        </a:t>
            </a:r>
            <a:r>
              <a:rPr lang="en-US" i="1" dirty="0" smtClean="0"/>
              <a:t>N</a:t>
            </a:r>
            <a:r>
              <a:rPr lang="en-US" dirty="0" smtClean="0"/>
              <a:t>(</a:t>
            </a:r>
            <a:r>
              <a:rPr lang="en-US" i="1" dirty="0" smtClean="0"/>
              <a:t>a</a:t>
            </a:r>
            <a:r>
              <a:rPr lang="en-US" dirty="0" smtClean="0"/>
              <a:t>) = {</a:t>
            </a:r>
            <a:r>
              <a:rPr lang="en-US" i="1" dirty="0" smtClean="0"/>
              <a:t>b, f </a:t>
            </a:r>
            <a:r>
              <a:rPr lang="en-US" dirty="0" smtClean="0"/>
              <a:t>}, </a:t>
            </a:r>
            <a:r>
              <a:rPr lang="en-US" i="1" dirty="0" smtClean="0"/>
              <a:t>N</a:t>
            </a:r>
            <a:r>
              <a:rPr lang="en-US" dirty="0" smtClean="0"/>
              <a:t>(</a:t>
            </a:r>
            <a:r>
              <a:rPr lang="en-US" i="1" dirty="0" smtClean="0"/>
              <a:t>b</a:t>
            </a:r>
            <a:r>
              <a:rPr lang="en-US" dirty="0" smtClean="0"/>
              <a:t>) = {</a:t>
            </a:r>
            <a:r>
              <a:rPr lang="en-US" i="1" dirty="0" smtClean="0"/>
              <a:t>a, c, e, f </a:t>
            </a:r>
            <a:r>
              <a:rPr lang="en-US" dirty="0" smtClean="0"/>
              <a:t>},</a:t>
            </a:r>
            <a:r>
              <a:rPr lang="en-US" i="1" dirty="0" smtClean="0"/>
              <a:t> N</a:t>
            </a:r>
            <a:r>
              <a:rPr lang="en-US" dirty="0" smtClean="0"/>
              <a:t>(</a:t>
            </a:r>
            <a:r>
              <a:rPr lang="en-US" i="1" dirty="0" smtClean="0"/>
              <a:t>c</a:t>
            </a:r>
            <a:r>
              <a:rPr lang="en-US" dirty="0" smtClean="0"/>
              <a:t>) </a:t>
            </a:r>
            <a:r>
              <a:rPr lang="en-US" dirty="0"/>
              <a:t>= </a:t>
            </a:r>
            <a:r>
              <a:rPr lang="en-US" dirty="0" smtClean="0"/>
              <a:t>{</a:t>
            </a:r>
            <a:r>
              <a:rPr lang="en-US" i="1" dirty="0" smtClean="0"/>
              <a:t>b, d, e, f </a:t>
            </a:r>
            <a:r>
              <a:rPr lang="en-US" dirty="0" smtClean="0"/>
              <a:t>},</a:t>
            </a:r>
            <a:r>
              <a:rPr lang="en-US" i="1" dirty="0" smtClean="0"/>
              <a:t> N</a:t>
            </a:r>
            <a:r>
              <a:rPr lang="en-US" dirty="0" smtClean="0"/>
              <a:t>(</a:t>
            </a:r>
            <a:r>
              <a:rPr lang="en-US" i="1" dirty="0" smtClean="0"/>
              <a:t>d</a:t>
            </a:r>
            <a:r>
              <a:rPr lang="en-US" dirty="0" smtClean="0"/>
              <a:t>) </a:t>
            </a:r>
            <a:r>
              <a:rPr lang="en-US" dirty="0"/>
              <a:t>= </a:t>
            </a:r>
            <a:r>
              <a:rPr lang="en-US" dirty="0" smtClean="0"/>
              <a:t>{</a:t>
            </a:r>
            <a:r>
              <a:rPr lang="en-US" i="1" dirty="0" smtClean="0"/>
              <a:t>c</a:t>
            </a:r>
            <a:r>
              <a:rPr lang="en-US" dirty="0" smtClean="0"/>
              <a:t>},  </a:t>
            </a:r>
          </a:p>
          <a:p>
            <a:pPr indent="0">
              <a:buNone/>
            </a:pPr>
            <a:r>
              <a:rPr lang="en-US" i="1" dirty="0"/>
              <a:t> </a:t>
            </a:r>
            <a:r>
              <a:rPr lang="en-US" i="1" dirty="0" smtClean="0"/>
              <a:t>        N</a:t>
            </a:r>
            <a:r>
              <a:rPr lang="en-US" dirty="0" smtClean="0"/>
              <a:t>(</a:t>
            </a:r>
            <a:r>
              <a:rPr lang="en-US" i="1" dirty="0" smtClean="0"/>
              <a:t>e</a:t>
            </a:r>
            <a:r>
              <a:rPr lang="en-US" dirty="0" smtClean="0"/>
              <a:t>) </a:t>
            </a:r>
            <a:r>
              <a:rPr lang="en-US" dirty="0"/>
              <a:t>= {</a:t>
            </a:r>
            <a:r>
              <a:rPr lang="en-US" i="1" dirty="0" smtClean="0"/>
              <a:t>b, c , f </a:t>
            </a:r>
            <a:r>
              <a:rPr lang="en-US" dirty="0" smtClean="0"/>
              <a:t>}, </a:t>
            </a:r>
            <a:r>
              <a:rPr lang="en-US" i="1" dirty="0" smtClean="0"/>
              <a:t>N</a:t>
            </a:r>
            <a:r>
              <a:rPr lang="en-US" dirty="0" smtClean="0"/>
              <a:t>(</a:t>
            </a:r>
            <a:r>
              <a:rPr lang="en-US" i="1" dirty="0" smtClean="0"/>
              <a:t>f</a:t>
            </a:r>
            <a:r>
              <a:rPr lang="en-US" dirty="0" smtClean="0"/>
              <a:t>) </a:t>
            </a:r>
            <a:r>
              <a:rPr lang="en-US" dirty="0"/>
              <a:t>= </a:t>
            </a:r>
            <a:r>
              <a:rPr lang="en-US" dirty="0" smtClean="0"/>
              <a:t>{</a:t>
            </a:r>
            <a:r>
              <a:rPr lang="en-US" i="1" dirty="0" smtClean="0"/>
              <a:t>a</a:t>
            </a:r>
            <a:r>
              <a:rPr lang="en-US" dirty="0" smtClean="0"/>
              <a:t>, </a:t>
            </a:r>
            <a:r>
              <a:rPr lang="en-US" i="1" dirty="0" smtClean="0"/>
              <a:t>b, c, e</a:t>
            </a:r>
            <a:r>
              <a:rPr lang="en-US" dirty="0" smtClean="0"/>
              <a:t>},</a:t>
            </a:r>
            <a:r>
              <a:rPr lang="en-US" i="1" dirty="0"/>
              <a:t> </a:t>
            </a:r>
            <a:r>
              <a:rPr lang="en-US" i="1" dirty="0" smtClean="0"/>
              <a:t>N</a:t>
            </a:r>
            <a:r>
              <a:rPr lang="en-US" dirty="0" smtClean="0"/>
              <a:t>(</a:t>
            </a:r>
            <a:r>
              <a:rPr lang="en-US" i="1" dirty="0" smtClean="0"/>
              <a:t>g</a:t>
            </a:r>
            <a:r>
              <a:rPr lang="en-US" dirty="0" smtClean="0"/>
              <a:t>) = </a:t>
            </a:r>
            <a:r>
              <a:rPr lang="en-US" dirty="0" smtClean="0">
                <a:sym typeface="Symbol"/>
              </a:rPr>
              <a:t></a:t>
            </a:r>
            <a:r>
              <a:rPr lang="en-US" dirty="0" smtClean="0"/>
              <a:t> . </a:t>
            </a:r>
          </a:p>
          <a:p>
            <a:pPr indent="0">
              <a:buNone/>
            </a:pPr>
            <a:r>
              <a:rPr lang="en-US" i="1" dirty="0" smtClean="0"/>
              <a:t>H</a:t>
            </a:r>
            <a:r>
              <a:rPr lang="en-US" dirty="0" smtClean="0"/>
              <a:t>:    </a:t>
            </a:r>
            <a:r>
              <a:rPr lang="en-US" dirty="0" err="1" smtClean="0"/>
              <a:t>deg</a:t>
            </a:r>
            <a:r>
              <a:rPr lang="en-US" dirty="0" smtClean="0"/>
              <a:t>(</a:t>
            </a:r>
            <a:r>
              <a:rPr lang="en-US" i="1" dirty="0" smtClean="0"/>
              <a:t>a</a:t>
            </a:r>
            <a:r>
              <a:rPr lang="en-US" dirty="0"/>
              <a:t>) = </a:t>
            </a:r>
            <a:r>
              <a:rPr lang="en-US" dirty="0" smtClean="0">
                <a:latin typeface="Cambria" pitchFamily="18" charset="0"/>
              </a:rPr>
              <a:t>4</a:t>
            </a:r>
            <a:r>
              <a:rPr lang="en-US" dirty="0" smtClean="0"/>
              <a:t>, </a:t>
            </a:r>
            <a:r>
              <a:rPr lang="en-US" dirty="0" err="1"/>
              <a:t>deg</a:t>
            </a:r>
            <a:r>
              <a:rPr lang="en-US" dirty="0"/>
              <a:t>(</a:t>
            </a:r>
            <a:r>
              <a:rPr lang="en-US" i="1" dirty="0"/>
              <a:t>b</a:t>
            </a:r>
            <a:r>
              <a:rPr lang="en-US" dirty="0"/>
              <a:t>) = </a:t>
            </a:r>
            <a:r>
              <a:rPr lang="en-US" dirty="0" err="1" smtClean="0"/>
              <a:t>deg</a:t>
            </a:r>
            <a:r>
              <a:rPr lang="en-US" dirty="0" smtClean="0"/>
              <a:t>(</a:t>
            </a:r>
            <a:r>
              <a:rPr lang="en-US" i="1" dirty="0" smtClean="0"/>
              <a:t>e</a:t>
            </a:r>
            <a:r>
              <a:rPr lang="en-US" dirty="0" smtClean="0"/>
              <a:t>) = </a:t>
            </a:r>
            <a:r>
              <a:rPr lang="en-US" dirty="0" smtClean="0">
                <a:latin typeface="Cambria" pitchFamily="18" charset="0"/>
              </a:rPr>
              <a:t>6</a:t>
            </a:r>
            <a:r>
              <a:rPr lang="en-US" dirty="0" smtClean="0"/>
              <a:t>,  </a:t>
            </a:r>
            <a:r>
              <a:rPr lang="en-US" dirty="0" err="1" smtClean="0"/>
              <a:t>deg</a:t>
            </a:r>
            <a:r>
              <a:rPr lang="en-US" dirty="0" smtClean="0"/>
              <a:t>(</a:t>
            </a:r>
            <a:r>
              <a:rPr lang="en-US" i="1" dirty="0" smtClean="0"/>
              <a:t>c</a:t>
            </a:r>
            <a:r>
              <a:rPr lang="en-US" dirty="0" smtClean="0"/>
              <a:t>) </a:t>
            </a:r>
            <a:r>
              <a:rPr lang="en-US" dirty="0"/>
              <a:t>= </a:t>
            </a:r>
            <a:r>
              <a:rPr lang="en-US" dirty="0">
                <a:latin typeface="Cambria" pitchFamily="18" charset="0"/>
              </a:rPr>
              <a:t>1,</a:t>
            </a:r>
            <a:r>
              <a:rPr lang="en-US" dirty="0"/>
              <a:t> </a:t>
            </a:r>
            <a:r>
              <a:rPr lang="en-US" dirty="0" err="1" smtClean="0"/>
              <a:t>deg</a:t>
            </a:r>
            <a:r>
              <a:rPr lang="en-US" dirty="0" smtClean="0"/>
              <a:t>(</a:t>
            </a:r>
            <a:r>
              <a:rPr lang="en-US" i="1" dirty="0" smtClean="0"/>
              <a:t>d</a:t>
            </a:r>
            <a:r>
              <a:rPr lang="en-US" dirty="0" smtClean="0"/>
              <a:t>) </a:t>
            </a:r>
            <a:r>
              <a:rPr lang="en-US" dirty="0"/>
              <a:t>= </a:t>
            </a:r>
            <a:r>
              <a:rPr lang="en-US" dirty="0" smtClean="0">
                <a:latin typeface="Cambria" pitchFamily="18" charset="0"/>
              </a:rPr>
              <a:t>5.  </a:t>
            </a:r>
          </a:p>
          <a:p>
            <a:pPr indent="0">
              <a:buNone/>
            </a:pPr>
            <a:r>
              <a:rPr lang="en-US" i="1" dirty="0">
                <a:latin typeface="Cambria" pitchFamily="18" charset="0"/>
              </a:rPr>
              <a:t> </a:t>
            </a:r>
            <a:r>
              <a:rPr lang="en-US" i="1" dirty="0" smtClean="0">
                <a:latin typeface="Cambria" pitchFamily="18" charset="0"/>
              </a:rPr>
              <a:t>         </a:t>
            </a:r>
            <a:r>
              <a:rPr lang="en-US" i="1" dirty="0" smtClean="0"/>
              <a:t>N</a:t>
            </a:r>
            <a:r>
              <a:rPr lang="en-US" dirty="0" smtClean="0"/>
              <a:t>(</a:t>
            </a:r>
            <a:r>
              <a:rPr lang="en-US" i="1" dirty="0" smtClean="0"/>
              <a:t>a</a:t>
            </a:r>
            <a:r>
              <a:rPr lang="en-US" dirty="0"/>
              <a:t>) = {</a:t>
            </a:r>
            <a:r>
              <a:rPr lang="en-US" i="1" dirty="0"/>
              <a:t>b, </a:t>
            </a:r>
            <a:r>
              <a:rPr lang="en-US" i="1" dirty="0" smtClean="0"/>
              <a:t>d, e</a:t>
            </a:r>
            <a:r>
              <a:rPr lang="en-US" dirty="0" smtClean="0"/>
              <a:t>},  </a:t>
            </a:r>
            <a:r>
              <a:rPr lang="en-US" i="1" dirty="0" smtClean="0"/>
              <a:t>N</a:t>
            </a:r>
            <a:r>
              <a:rPr lang="en-US" dirty="0" smtClean="0"/>
              <a:t>(</a:t>
            </a:r>
            <a:r>
              <a:rPr lang="en-US" i="1" dirty="0" smtClean="0"/>
              <a:t>b</a:t>
            </a:r>
            <a:r>
              <a:rPr lang="en-US" dirty="0"/>
              <a:t>) = {</a:t>
            </a:r>
            <a:r>
              <a:rPr lang="en-US" i="1" dirty="0"/>
              <a:t>a, </a:t>
            </a:r>
            <a:r>
              <a:rPr lang="en-US" i="1" dirty="0" smtClean="0"/>
              <a:t>b, c</a:t>
            </a:r>
            <a:r>
              <a:rPr lang="en-US" i="1" dirty="0"/>
              <a:t>, </a:t>
            </a:r>
            <a:r>
              <a:rPr lang="en-US" i="1" dirty="0" smtClean="0"/>
              <a:t>d, e</a:t>
            </a:r>
            <a:r>
              <a:rPr lang="en-US" dirty="0" smtClean="0"/>
              <a:t>},</a:t>
            </a:r>
            <a:r>
              <a:rPr lang="en-US" i="1" dirty="0" smtClean="0"/>
              <a:t> </a:t>
            </a:r>
            <a:r>
              <a:rPr lang="en-US" i="1" dirty="0"/>
              <a:t>N</a:t>
            </a:r>
            <a:r>
              <a:rPr lang="en-US" dirty="0"/>
              <a:t>(</a:t>
            </a:r>
            <a:r>
              <a:rPr lang="en-US" i="1" dirty="0"/>
              <a:t>c</a:t>
            </a:r>
            <a:r>
              <a:rPr lang="en-US" dirty="0"/>
              <a:t>) = {</a:t>
            </a:r>
            <a:r>
              <a:rPr lang="en-US" i="1" dirty="0" smtClean="0"/>
              <a:t>b</a:t>
            </a:r>
            <a:r>
              <a:rPr lang="en-US" dirty="0" smtClean="0"/>
              <a:t>},</a:t>
            </a:r>
            <a:r>
              <a:rPr lang="en-US" i="1" dirty="0" smtClean="0"/>
              <a:t> </a:t>
            </a:r>
          </a:p>
          <a:p>
            <a:pPr indent="0">
              <a:buNone/>
            </a:pPr>
            <a:r>
              <a:rPr lang="en-US" i="1" dirty="0"/>
              <a:t> </a:t>
            </a:r>
            <a:r>
              <a:rPr lang="en-US" i="1" dirty="0" smtClean="0"/>
              <a:t>        N</a:t>
            </a:r>
            <a:r>
              <a:rPr lang="en-US" dirty="0" smtClean="0"/>
              <a:t>(</a:t>
            </a:r>
            <a:r>
              <a:rPr lang="en-US" i="1" dirty="0" smtClean="0"/>
              <a:t>d</a:t>
            </a:r>
            <a:r>
              <a:rPr lang="en-US" dirty="0"/>
              <a:t>) = </a:t>
            </a:r>
            <a:r>
              <a:rPr lang="en-US" dirty="0" smtClean="0"/>
              <a:t>{</a:t>
            </a:r>
            <a:r>
              <a:rPr lang="en-US" i="1" dirty="0" smtClean="0"/>
              <a:t>a, b, </a:t>
            </a:r>
            <a:r>
              <a:rPr lang="en-US" i="1" dirty="0"/>
              <a:t>e</a:t>
            </a:r>
            <a:r>
              <a:rPr lang="en-US" dirty="0" smtClean="0"/>
              <a:t>},  </a:t>
            </a:r>
            <a:r>
              <a:rPr lang="en-US" i="1" dirty="0" smtClean="0"/>
              <a:t>N</a:t>
            </a:r>
            <a:r>
              <a:rPr lang="en-US" dirty="0" smtClean="0"/>
              <a:t>(</a:t>
            </a:r>
            <a:r>
              <a:rPr lang="en-US" i="1" dirty="0" smtClean="0"/>
              <a:t>e</a:t>
            </a:r>
            <a:r>
              <a:rPr lang="en-US" dirty="0"/>
              <a:t>) = </a:t>
            </a:r>
            <a:r>
              <a:rPr lang="en-US" dirty="0" smtClean="0"/>
              <a:t>{</a:t>
            </a:r>
            <a:r>
              <a:rPr lang="en-US" i="1" dirty="0" smtClean="0"/>
              <a:t>a, b ,d</a:t>
            </a:r>
            <a:r>
              <a:rPr lang="en-US" dirty="0" smtClean="0"/>
              <a:t>}. </a:t>
            </a:r>
            <a:endParaRPr lang="en-US" dirty="0"/>
          </a:p>
          <a:p>
            <a:pPr marL="731520" indent="-457200"/>
            <a:endParaRPr lang="en-US" dirty="0"/>
          </a:p>
        </p:txBody>
      </p:sp>
      <p:pic>
        <p:nvPicPr>
          <p:cNvPr id="5"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19600" y="2514600"/>
            <a:ext cx="3849624" cy="1201674"/>
          </a:xfrm>
          <a:prstGeom prst="rect">
            <a:avLst/>
          </a:prstGeom>
        </p:spPr>
      </p:pic>
    </p:spTree>
    <p:extLst>
      <p:ext uri="{BB962C8B-B14F-4D97-AF65-F5344CB8AC3E}">
        <p14:creationId xmlns:p14="http://schemas.microsoft.com/office/powerpoint/2010/main" val="23192204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Degrees of Vertices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pPr indent="0">
                  <a:buNone/>
                </a:pPr>
                <a:endParaRPr lang="en-US" sz="1200" dirty="0"/>
              </a:p>
              <a:p>
                <a:pPr indent="0">
                  <a:buNone/>
                </a:pPr>
                <a:r>
                  <a:rPr lang="en-US" sz="2000" b="1" dirty="0" smtClean="0"/>
                  <a:t>Theorem </a:t>
                </a:r>
                <a:r>
                  <a:rPr lang="en-US" sz="2000" b="1" dirty="0">
                    <a:latin typeface="Cambria" pitchFamily="18" charset="0"/>
                  </a:rPr>
                  <a:t>1 </a:t>
                </a:r>
                <a:r>
                  <a:rPr lang="en-US" sz="2000" b="1" dirty="0"/>
                  <a:t>(</a:t>
                </a:r>
                <a:r>
                  <a:rPr lang="en-US" sz="2000" b="1" i="1" dirty="0"/>
                  <a:t>Handshaking Theorem</a:t>
                </a:r>
                <a:r>
                  <a:rPr lang="en-US" sz="2000" b="1" dirty="0"/>
                  <a:t>)</a:t>
                </a:r>
                <a:r>
                  <a:rPr lang="en-US" sz="2000" dirty="0"/>
                  <a:t>: </a:t>
                </a:r>
                <a:r>
                  <a:rPr lang="en-US" sz="2000" dirty="0" smtClean="0"/>
                  <a:t> If  </a:t>
                </a:r>
                <a:r>
                  <a:rPr lang="en-US" sz="2000" i="1" dirty="0" smtClean="0"/>
                  <a:t>G</a:t>
                </a:r>
                <a:r>
                  <a:rPr lang="en-US" sz="2000" dirty="0" smtClean="0"/>
                  <a:t> </a:t>
                </a:r>
                <a:r>
                  <a:rPr lang="en-US" sz="2000" dirty="0"/>
                  <a:t>= (</a:t>
                </a:r>
                <a:r>
                  <a:rPr lang="en-US" sz="2000" i="1" dirty="0"/>
                  <a:t>V</a:t>
                </a:r>
                <a:r>
                  <a:rPr lang="en-US" sz="2000" dirty="0"/>
                  <a:t>,</a:t>
                </a:r>
                <a:r>
                  <a:rPr lang="en-US" sz="2000" i="1" dirty="0"/>
                  <a:t>E</a:t>
                </a:r>
                <a:r>
                  <a:rPr lang="en-US" sz="2000" dirty="0"/>
                  <a:t>) </a:t>
                </a:r>
                <a:r>
                  <a:rPr lang="en-US" sz="2000" dirty="0" smtClean="0"/>
                  <a:t>is  an </a:t>
                </a:r>
                <a:r>
                  <a:rPr lang="en-US" sz="2000" dirty="0"/>
                  <a:t>undirected graph with </a:t>
                </a:r>
                <a:r>
                  <a:rPr lang="en-US" sz="2000" i="1" dirty="0"/>
                  <a:t>m</a:t>
                </a:r>
                <a:r>
                  <a:rPr lang="en-US" sz="2000" dirty="0"/>
                  <a:t> </a:t>
                </a:r>
                <a:r>
                  <a:rPr lang="en-US" sz="2000" dirty="0" smtClean="0"/>
                  <a:t>edges, then</a:t>
                </a:r>
                <a:endParaRPr lang="en-US" sz="2000" dirty="0"/>
              </a:p>
              <a:p>
                <a:pPr>
                  <a:buNone/>
                </a:pPr>
                <a:endParaRPr lang="en-US" sz="2000" dirty="0"/>
              </a:p>
              <a:p>
                <a:pPr>
                  <a:buNone/>
                </a:pPr>
                <a14:m>
                  <m:oMathPara xmlns:m="http://schemas.openxmlformats.org/officeDocument/2006/math">
                    <m:oMathParaPr>
                      <m:jc m:val="centerGroup"/>
                    </m:oMathParaPr>
                    <m:oMath xmlns:m="http://schemas.openxmlformats.org/officeDocument/2006/math">
                      <m:r>
                        <a:rPr lang="en-US" sz="2000" i="1">
                          <a:latin typeface="Cambria Math"/>
                        </a:rPr>
                        <m:t>2</m:t>
                      </m:r>
                      <m:r>
                        <a:rPr lang="en-US" sz="2000" i="1">
                          <a:latin typeface="Cambria Math"/>
                        </a:rPr>
                        <m:t>𝑚</m:t>
                      </m:r>
                      <m:r>
                        <a:rPr lang="en-US" sz="2000" i="1">
                          <a:latin typeface="Cambria Math"/>
                        </a:rPr>
                        <m:t>=</m:t>
                      </m:r>
                      <m:nary>
                        <m:naryPr>
                          <m:chr m:val="∑"/>
                          <m:limLoc m:val="subSup"/>
                          <m:supHide m:val="on"/>
                          <m:ctrlPr>
                            <a:rPr lang="en-US" sz="2000" i="1">
                              <a:latin typeface="Cambria Math" panose="02040503050406030204" pitchFamily="18" charset="0"/>
                            </a:rPr>
                          </m:ctrlPr>
                        </m:naryPr>
                        <m:sub>
                          <m:r>
                            <m:rPr>
                              <m:brk m:alnAt="9"/>
                            </m:rPr>
                            <a:rPr lang="en-US" sz="2000" i="1">
                              <a:latin typeface="Cambria Math"/>
                            </a:rPr>
                            <m:t>𝑣</m:t>
                          </m:r>
                          <m:r>
                            <a:rPr lang="en-US" sz="2000" i="1">
                              <a:latin typeface="Cambria Math"/>
                              <a:ea typeface="Cambria Math"/>
                            </a:rPr>
                            <m:t>∈</m:t>
                          </m:r>
                          <m:r>
                            <a:rPr lang="en-US" sz="2000" i="1">
                              <a:latin typeface="Cambria Math"/>
                              <a:ea typeface="Cambria Math"/>
                            </a:rPr>
                            <m:t>𝑉</m:t>
                          </m:r>
                        </m:sub>
                        <m:sup/>
                        <m:e>
                          <m:r>
                            <m:rPr>
                              <m:sty m:val="p"/>
                            </m:rPr>
                            <a:rPr lang="en-US" sz="2000">
                              <a:latin typeface="Cambria Math"/>
                            </a:rPr>
                            <m:t>deg</m:t>
                          </m:r>
                          <m:r>
                            <a:rPr lang="en-US" sz="2000" i="1">
                              <a:latin typeface="Cambria Math"/>
                            </a:rPr>
                            <m:t>⁡(</m:t>
                          </m:r>
                          <m:r>
                            <a:rPr lang="en-US" sz="2000" i="1">
                              <a:latin typeface="Cambria Math"/>
                            </a:rPr>
                            <m:t>𝑣</m:t>
                          </m:r>
                          <m:r>
                            <a:rPr lang="en-US" sz="2000" i="1">
                              <a:latin typeface="Cambria Math"/>
                            </a:rPr>
                            <m:t>)</m:t>
                          </m:r>
                        </m:e>
                      </m:nary>
                    </m:oMath>
                  </m:oMathPara>
                </a14:m>
                <a:endParaRPr lang="en-US" sz="2000" dirty="0"/>
              </a:p>
              <a:p>
                <a:pPr marL="0" indent="0">
                  <a:buNone/>
                </a:pPr>
                <a:r>
                  <a:rPr lang="en-US" sz="2000" dirty="0"/>
                  <a:t>   </a:t>
                </a:r>
                <a:r>
                  <a:rPr lang="en-US" sz="2000" dirty="0" smtClean="0"/>
                  <a:t> </a:t>
                </a:r>
                <a:r>
                  <a:rPr lang="en-US" sz="2000" b="1" i="1" dirty="0" smtClean="0"/>
                  <a:t>Proof</a:t>
                </a:r>
                <a:r>
                  <a:rPr lang="en-US" sz="2000" dirty="0"/>
                  <a:t>:</a:t>
                </a:r>
              </a:p>
              <a:p>
                <a:pPr>
                  <a:buNone/>
                </a:pPr>
                <a:r>
                  <a:rPr lang="en-US" sz="2000" dirty="0"/>
                  <a:t>   </a:t>
                </a:r>
                <a:r>
                  <a:rPr lang="en-US" sz="2000" dirty="0" smtClean="0"/>
                  <a:t> Each </a:t>
                </a:r>
                <a:r>
                  <a:rPr lang="en-US" sz="2000" dirty="0"/>
                  <a:t>edge contributes twice to the degree count of all vertices. </a:t>
                </a:r>
                <a:r>
                  <a:rPr lang="en-US" sz="2000" dirty="0" smtClean="0"/>
                  <a:t>Hence</a:t>
                </a:r>
                <a:r>
                  <a:rPr lang="en-US" sz="2000" dirty="0"/>
                  <a:t>, both the left-hand and right-hand sides of this equation equal twice the number of edges</a:t>
                </a:r>
                <a:r>
                  <a:rPr lang="en-US" sz="2000" dirty="0" smtClean="0"/>
                  <a:t>.</a:t>
                </a:r>
              </a:p>
              <a:p>
                <a:pPr>
                  <a:buNone/>
                </a:pPr>
                <a:endParaRPr lang="en-US" sz="1200" dirty="0"/>
              </a:p>
              <a:p>
                <a:pPr>
                  <a:buNone/>
                </a:pPr>
                <a:endParaRPr lang="en-US" sz="1200" dirty="0"/>
              </a:p>
              <a:p>
                <a:pPr>
                  <a:buNone/>
                </a:pPr>
                <a:r>
                  <a:rPr lang="en-US" sz="1200" i="1" dirty="0"/>
                  <a:t> </a:t>
                </a:r>
                <a:r>
                  <a:rPr lang="en-US" sz="1200" i="1" dirty="0" smtClean="0"/>
                  <a:t>     </a:t>
                </a:r>
                <a:r>
                  <a:rPr lang="en-US" sz="2000" i="1" dirty="0" smtClean="0"/>
                  <a:t>Think </a:t>
                </a:r>
                <a:r>
                  <a:rPr lang="en-US" sz="2000" i="1" dirty="0"/>
                  <a:t>about the graph where vertices represent the people at a party and an edge connects two people who have shaken hands</a:t>
                </a:r>
                <a:r>
                  <a:rPr lang="en-US" sz="2000" i="1" dirty="0" smtClean="0"/>
                  <a:t>.</a:t>
                </a:r>
                <a:endParaRPr lang="en-US" sz="2000" i="1" dirty="0"/>
              </a:p>
              <a:p>
                <a:pPr indent="0">
                  <a:buNone/>
                </a:pPr>
                <a:endParaRPr lang="en-US" sz="1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r="-1037" b="-833"/>
                </a:stretch>
              </a:blipFill>
            </p:spPr>
            <p:txBody>
              <a:bodyPr/>
              <a:lstStyle/>
              <a:p>
                <a:r>
                  <a:rPr lang="en-US">
                    <a:noFill/>
                  </a:rPr>
                  <a:t> </a:t>
                </a:r>
              </a:p>
            </p:txBody>
          </p:sp>
        </mc:Fallback>
      </mc:AlternateContent>
      <p:sp>
        <p:nvSpPr>
          <p:cNvPr id="5" name="Isosceles Triangle 4"/>
          <p:cNvSpPr/>
          <p:nvPr/>
        </p:nvSpPr>
        <p:spPr>
          <a:xfrm rot="5400000" flipV="1">
            <a:off x="8279296" y="4876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44322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Handshaking Theorem</a:t>
            </a:r>
            <a:endParaRPr lang="en-US" dirty="0"/>
          </a:p>
        </p:txBody>
      </p:sp>
      <p:sp>
        <p:nvSpPr>
          <p:cNvPr id="3" name="Content Placeholder 2"/>
          <p:cNvSpPr>
            <a:spLocks noGrp="1"/>
          </p:cNvSpPr>
          <p:nvPr>
            <p:ph idx="1"/>
          </p:nvPr>
        </p:nvSpPr>
        <p:spPr/>
        <p:txBody>
          <a:bodyPr>
            <a:normAutofit fontScale="85000" lnSpcReduction="20000"/>
          </a:bodyPr>
          <a:lstStyle/>
          <a:p>
            <a:pPr indent="0">
              <a:buNone/>
            </a:pPr>
            <a:r>
              <a:rPr lang="en-US" dirty="0"/>
              <a:t>We now give two examples illustrating the usefulness of the handshaking theorem</a:t>
            </a:r>
            <a:r>
              <a:rPr lang="en-US" dirty="0" smtClean="0"/>
              <a:t>.</a:t>
            </a:r>
          </a:p>
          <a:p>
            <a:pPr indent="0">
              <a:buNone/>
            </a:pPr>
            <a:endParaRPr lang="en-US" b="1" dirty="0"/>
          </a:p>
          <a:p>
            <a:pPr indent="0">
              <a:buNone/>
            </a:pPr>
            <a:r>
              <a:rPr lang="en-US" b="1" dirty="0" smtClean="0"/>
              <a:t>Example</a:t>
            </a:r>
            <a:r>
              <a:rPr lang="en-US" dirty="0" smtClean="0"/>
              <a:t>: How many edges are there in a graph with </a:t>
            </a:r>
            <a:r>
              <a:rPr lang="en-US" dirty="0" smtClean="0">
                <a:latin typeface="Cambria" pitchFamily="18" charset="0"/>
              </a:rPr>
              <a:t>10</a:t>
            </a:r>
            <a:r>
              <a:rPr lang="en-US" dirty="0" smtClean="0"/>
              <a:t> vertices of degree six?</a:t>
            </a:r>
          </a:p>
          <a:p>
            <a:pPr indent="0">
              <a:buNone/>
            </a:pPr>
            <a:r>
              <a:rPr lang="en-US" b="1" dirty="0" smtClean="0"/>
              <a:t>Solution</a:t>
            </a:r>
            <a:r>
              <a:rPr lang="en-US" dirty="0" smtClean="0"/>
              <a:t>: Because the sum of the degrees of the vertices is                </a:t>
            </a:r>
            <a:r>
              <a:rPr lang="en-US" dirty="0" smtClean="0">
                <a:latin typeface="Cambria" pitchFamily="18" charset="0"/>
              </a:rPr>
              <a:t>6 </a:t>
            </a:r>
            <a:r>
              <a:rPr lang="en-US" dirty="0" smtClean="0">
                <a:latin typeface="Cambria" pitchFamily="18" charset="0"/>
                <a:ea typeface="Cambria Math"/>
                <a:sym typeface="Symbol"/>
              </a:rPr>
              <a:t> </a:t>
            </a:r>
            <a:r>
              <a:rPr lang="en-US" dirty="0" smtClean="0">
                <a:latin typeface="Cambria" pitchFamily="18" charset="0"/>
              </a:rPr>
              <a:t>10 </a:t>
            </a:r>
            <a:r>
              <a:rPr lang="en-US" dirty="0" smtClean="0"/>
              <a:t>= </a:t>
            </a:r>
            <a:r>
              <a:rPr lang="en-US" dirty="0" smtClean="0">
                <a:latin typeface="Cambria" pitchFamily="18" charset="0"/>
              </a:rPr>
              <a:t>60</a:t>
            </a:r>
            <a:r>
              <a:rPr lang="en-US" dirty="0" smtClean="0"/>
              <a:t>, the handshaking theorem tells us that </a:t>
            </a:r>
            <a:r>
              <a:rPr lang="en-US" dirty="0" smtClean="0">
                <a:latin typeface="Cambria" pitchFamily="18" charset="0"/>
              </a:rPr>
              <a:t>2</a:t>
            </a:r>
            <a:r>
              <a:rPr lang="en-US" i="1" dirty="0" smtClean="0"/>
              <a:t>m</a:t>
            </a:r>
            <a:r>
              <a:rPr lang="en-US" dirty="0" smtClean="0"/>
              <a:t> = </a:t>
            </a:r>
            <a:r>
              <a:rPr lang="en-US" dirty="0" smtClean="0">
                <a:latin typeface="Cambria" pitchFamily="18" charset="0"/>
              </a:rPr>
              <a:t>60.             So the number of edges </a:t>
            </a:r>
            <a:r>
              <a:rPr lang="en-US" i="1" dirty="0" smtClean="0"/>
              <a:t>m</a:t>
            </a:r>
            <a:r>
              <a:rPr lang="en-US" dirty="0" smtClean="0">
                <a:latin typeface="Cambria" pitchFamily="18" charset="0"/>
              </a:rPr>
              <a:t> = 30.</a:t>
            </a:r>
          </a:p>
          <a:p>
            <a:pPr indent="0">
              <a:buNone/>
            </a:pPr>
            <a:endParaRPr lang="en-US" dirty="0" smtClean="0"/>
          </a:p>
          <a:p>
            <a:pPr indent="0">
              <a:buNone/>
            </a:pPr>
            <a:r>
              <a:rPr lang="en-US" b="1" dirty="0" smtClean="0"/>
              <a:t>Example</a:t>
            </a:r>
            <a:r>
              <a:rPr lang="en-US" dirty="0" smtClean="0"/>
              <a:t>: If a graph has </a:t>
            </a:r>
            <a:r>
              <a:rPr lang="en-US" dirty="0" smtClean="0">
                <a:latin typeface="Cambria" pitchFamily="18" charset="0"/>
              </a:rPr>
              <a:t>5</a:t>
            </a:r>
            <a:r>
              <a:rPr lang="en-US" dirty="0" smtClean="0"/>
              <a:t> vertices, can each vertex have degree </a:t>
            </a:r>
            <a:r>
              <a:rPr lang="en-US" dirty="0" smtClean="0">
                <a:latin typeface="Cambria" pitchFamily="18" charset="0"/>
              </a:rPr>
              <a:t>3</a:t>
            </a:r>
            <a:r>
              <a:rPr lang="en-US" dirty="0" smtClean="0"/>
              <a:t>?</a:t>
            </a:r>
          </a:p>
          <a:p>
            <a:pPr indent="0">
              <a:buNone/>
            </a:pPr>
            <a:r>
              <a:rPr lang="en-US" b="1" dirty="0" smtClean="0"/>
              <a:t>Solution</a:t>
            </a:r>
            <a:r>
              <a:rPr lang="en-US" dirty="0" smtClean="0"/>
              <a:t>: This is not possible by the handshaking </a:t>
            </a:r>
            <a:r>
              <a:rPr lang="en-US" dirty="0" err="1" smtClean="0"/>
              <a:t>thorem</a:t>
            </a:r>
            <a:r>
              <a:rPr lang="en-US" dirty="0" smtClean="0"/>
              <a:t>, because the sum of the degrees of the vertices </a:t>
            </a:r>
            <a:r>
              <a:rPr lang="en-US" dirty="0" smtClean="0">
                <a:latin typeface="Cambria" pitchFamily="18" charset="0"/>
              </a:rPr>
              <a:t>3</a:t>
            </a:r>
            <a:r>
              <a:rPr lang="en-US" dirty="0" smtClean="0">
                <a:latin typeface="Cambria" pitchFamily="18" charset="0"/>
                <a:ea typeface="Cambria Math"/>
                <a:sym typeface="Symbol"/>
              </a:rPr>
              <a:t> </a:t>
            </a:r>
            <a:r>
              <a:rPr lang="en-US" dirty="0">
                <a:latin typeface="Cambria" pitchFamily="18" charset="0"/>
                <a:ea typeface="Cambria Math"/>
                <a:sym typeface="Symbol"/>
              </a:rPr>
              <a:t></a:t>
            </a:r>
            <a:r>
              <a:rPr lang="en-US" dirty="0" smtClean="0">
                <a:latin typeface="Cambria" pitchFamily="18" charset="0"/>
              </a:rPr>
              <a:t>  5 = 15 </a:t>
            </a:r>
            <a:r>
              <a:rPr lang="en-US" dirty="0" smtClean="0"/>
              <a:t>is odd.</a:t>
            </a:r>
          </a:p>
          <a:p>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81812"/>
          </a:xfrm>
        </p:spPr>
        <p:txBody>
          <a:bodyPr>
            <a:normAutofit fontScale="90000"/>
          </a:bodyPr>
          <a:lstStyle/>
          <a:p>
            <a:r>
              <a:rPr lang="en-US" dirty="0" smtClean="0"/>
              <a:t>Degree of Vertices (</a:t>
            </a:r>
            <a:r>
              <a:rPr lang="en-US" i="1" dirty="0" smtClean="0"/>
              <a:t>continued</a:t>
            </a:r>
            <a:r>
              <a:rPr lang="en-US" dirty="0" smtClean="0"/>
              <a:t>)</a:t>
            </a:r>
            <a:endParaRPr lang="en-US" dirty="0"/>
          </a:p>
        </p:txBody>
      </p:sp>
      <p:sp>
        <p:nvSpPr>
          <p:cNvPr id="3" name="Content Placeholder 2"/>
          <p:cNvSpPr>
            <a:spLocks noGrp="1"/>
          </p:cNvSpPr>
          <p:nvPr>
            <p:ph idx="1"/>
          </p:nvPr>
        </p:nvSpPr>
        <p:spPr>
          <a:xfrm>
            <a:off x="457200" y="1577876"/>
            <a:ext cx="8534400" cy="5127724"/>
          </a:xfrm>
        </p:spPr>
        <p:txBody>
          <a:bodyPr>
            <a:normAutofit/>
          </a:bodyPr>
          <a:lstStyle/>
          <a:p>
            <a:pPr indent="0">
              <a:buNone/>
            </a:pPr>
            <a:r>
              <a:rPr lang="en-US" b="1" dirty="0" smtClean="0"/>
              <a:t>Theorem </a:t>
            </a:r>
            <a:r>
              <a:rPr lang="en-US" b="1" dirty="0" smtClean="0">
                <a:latin typeface="Cambria" pitchFamily="18" charset="0"/>
              </a:rPr>
              <a:t>2</a:t>
            </a:r>
            <a:r>
              <a:rPr lang="en-US" b="1" dirty="0" smtClean="0"/>
              <a:t>:</a:t>
            </a:r>
            <a:r>
              <a:rPr lang="en-US" dirty="0" smtClean="0"/>
              <a:t> An undirected graph has an even number of vertices of odd degree.</a:t>
            </a:r>
          </a:p>
          <a:p>
            <a:pPr indent="0">
              <a:buNone/>
            </a:pPr>
            <a:r>
              <a:rPr lang="en-US" b="1" i="1" dirty="0" smtClean="0"/>
              <a:t>Proof</a:t>
            </a:r>
            <a:r>
              <a:rPr lang="en-US" b="1" dirty="0" smtClean="0"/>
              <a:t>: </a:t>
            </a:r>
            <a:r>
              <a:rPr lang="en-US" dirty="0" smtClean="0"/>
              <a:t>Let </a:t>
            </a:r>
            <a:r>
              <a:rPr lang="en-US" i="1" dirty="0" smtClean="0"/>
              <a:t>V</a:t>
            </a:r>
            <a:r>
              <a:rPr lang="en-US" baseline="-25000" dirty="0" smtClean="0">
                <a:latin typeface="Cambria" pitchFamily="18" charset="0"/>
              </a:rPr>
              <a:t>1</a:t>
            </a:r>
            <a:r>
              <a:rPr lang="en-US" dirty="0" smtClean="0"/>
              <a:t> be the vertices of even degree and </a:t>
            </a:r>
            <a:r>
              <a:rPr lang="en-US" i="1" dirty="0" smtClean="0"/>
              <a:t>V</a:t>
            </a:r>
            <a:r>
              <a:rPr lang="en-US" baseline="-25000" dirty="0" smtClean="0">
                <a:latin typeface="Cambria" pitchFamily="18" charset="0"/>
              </a:rPr>
              <a:t>2</a:t>
            </a:r>
            <a:r>
              <a:rPr lang="en-US" dirty="0" smtClean="0"/>
              <a:t> be the vertices of odd degree in an undirected graph </a:t>
            </a:r>
            <a:r>
              <a:rPr lang="en-US" i="1" dirty="0" smtClean="0"/>
              <a:t>G</a:t>
            </a:r>
            <a:r>
              <a:rPr lang="en-US" dirty="0" smtClean="0"/>
              <a:t> = (</a:t>
            </a:r>
            <a:r>
              <a:rPr lang="en-US" i="1" dirty="0" smtClean="0"/>
              <a:t>V</a:t>
            </a:r>
            <a:r>
              <a:rPr lang="en-US" dirty="0" smtClean="0"/>
              <a:t>, </a:t>
            </a:r>
            <a:r>
              <a:rPr lang="en-US" i="1" dirty="0" smtClean="0"/>
              <a:t>E</a:t>
            </a:r>
            <a:r>
              <a:rPr lang="en-US" dirty="0" smtClean="0"/>
              <a:t>) with </a:t>
            </a:r>
            <a:r>
              <a:rPr lang="en-US" i="1" dirty="0" smtClean="0"/>
              <a:t>m</a:t>
            </a:r>
            <a:r>
              <a:rPr lang="en-US" dirty="0" smtClean="0"/>
              <a:t> edges. Then </a:t>
            </a:r>
          </a:p>
          <a:p>
            <a:pPr indent="0">
              <a:buNone/>
            </a:pPr>
            <a:r>
              <a:rPr lang="en-US" b="1" dirty="0" smtClean="0"/>
              <a:t>       </a:t>
            </a:r>
          </a:p>
          <a:p>
            <a:pPr indent="0">
              <a:buNone/>
            </a:pPr>
            <a:endParaRPr lang="en-US" dirty="0" smtClean="0"/>
          </a:p>
          <a:p>
            <a:pPr indent="0">
              <a:buNone/>
            </a:pPr>
            <a:endParaRPr lang="en-US" dirty="0" smtClean="0"/>
          </a:p>
          <a:p>
            <a:pPr indent="0">
              <a:buNone/>
            </a:pPr>
            <a:endParaRPr lang="en-US" dirty="0" smtClean="0"/>
          </a:p>
          <a:p>
            <a:pPr>
              <a:buNone/>
            </a:pPr>
            <a:r>
              <a:rPr lang="en-US" dirty="0" smtClean="0"/>
              <a:t>    </a:t>
            </a:r>
            <a:r>
              <a:rPr lang="en-US" b="1" dirty="0" smtClean="0"/>
              <a:t>  </a:t>
            </a:r>
          </a:p>
          <a:p>
            <a:pPr>
              <a:buNone/>
            </a:pPr>
            <a:r>
              <a:rPr lang="en-US" b="1" dirty="0" smtClean="0"/>
              <a:t>   </a:t>
            </a:r>
            <a:endParaRPr lang="en-US" b="1" dirty="0"/>
          </a:p>
        </p:txBody>
      </p:sp>
      <p:pic>
        <p:nvPicPr>
          <p:cNvPr id="5" name="Picture 4"/>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524000" y="3886200"/>
            <a:ext cx="4954905" cy="571500"/>
          </a:xfrm>
          <a:prstGeom prst="rect">
            <a:avLst/>
          </a:prstGeom>
        </p:spPr>
      </p:pic>
      <p:sp>
        <p:nvSpPr>
          <p:cNvPr id="8" name="TextBox 7"/>
          <p:cNvSpPr txBox="1"/>
          <p:nvPr/>
        </p:nvSpPr>
        <p:spPr>
          <a:xfrm>
            <a:off x="3619500" y="4800599"/>
            <a:ext cx="1447800" cy="1477328"/>
          </a:xfrm>
          <a:prstGeom prst="rect">
            <a:avLst/>
          </a:prstGeom>
          <a:noFill/>
          <a:ln>
            <a:solidFill>
              <a:schemeClr val="accent1"/>
            </a:solidFill>
          </a:ln>
        </p:spPr>
        <p:txBody>
          <a:bodyPr wrap="square" rtlCol="0">
            <a:spAutoFit/>
          </a:bodyPr>
          <a:lstStyle/>
          <a:p>
            <a:r>
              <a:rPr lang="en-US" dirty="0"/>
              <a:t>m</a:t>
            </a:r>
            <a:r>
              <a:rPr lang="en-US" dirty="0" smtClean="0"/>
              <a:t>ust be even since </a:t>
            </a:r>
            <a:r>
              <a:rPr lang="en-US" dirty="0" err="1" smtClean="0"/>
              <a:t>deg</a:t>
            </a:r>
            <a:r>
              <a:rPr lang="en-US" dirty="0" smtClean="0"/>
              <a:t>(</a:t>
            </a:r>
            <a:r>
              <a:rPr lang="en-US" i="1" dirty="0" smtClean="0"/>
              <a:t>v</a:t>
            </a:r>
            <a:r>
              <a:rPr lang="en-US" dirty="0" smtClean="0"/>
              <a:t>) is even for each </a:t>
            </a:r>
            <a:r>
              <a:rPr lang="en-US" i="1" dirty="0" smtClean="0"/>
              <a:t>v</a:t>
            </a:r>
            <a:r>
              <a:rPr lang="en-US" dirty="0" smtClean="0"/>
              <a:t> </a:t>
            </a:r>
            <a:r>
              <a:rPr lang="en-US" dirty="0" smtClean="0">
                <a:latin typeface="Cambria Math"/>
                <a:ea typeface="Cambria Math"/>
              </a:rPr>
              <a:t>∈ </a:t>
            </a:r>
            <a:r>
              <a:rPr lang="en-US" i="1" dirty="0" smtClean="0">
                <a:latin typeface="Cambria" pitchFamily="18" charset="0"/>
                <a:ea typeface="Cambria Math"/>
              </a:rPr>
              <a:t>V</a:t>
            </a:r>
            <a:r>
              <a:rPr lang="en-US" baseline="-25000" dirty="0" smtClean="0">
                <a:latin typeface="Cambria Math"/>
                <a:ea typeface="Cambria Math"/>
              </a:rPr>
              <a:t>1</a:t>
            </a:r>
            <a:endParaRPr lang="en-US" baseline="-25000" dirty="0"/>
          </a:p>
        </p:txBody>
      </p:sp>
      <p:cxnSp>
        <p:nvCxnSpPr>
          <p:cNvPr id="11" name="Straight Arrow Connector 10"/>
          <p:cNvCxnSpPr/>
          <p:nvPr/>
        </p:nvCxnSpPr>
        <p:spPr>
          <a:xfrm flipV="1">
            <a:off x="4343400" y="4267200"/>
            <a:ext cx="0" cy="5333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28600" y="3802618"/>
            <a:ext cx="838200" cy="369332"/>
          </a:xfrm>
          <a:prstGeom prst="rect">
            <a:avLst/>
          </a:prstGeom>
          <a:noFill/>
        </p:spPr>
        <p:txBody>
          <a:bodyPr wrap="square" rtlCol="0">
            <a:spAutoFit/>
          </a:bodyPr>
          <a:lstStyle/>
          <a:p>
            <a:r>
              <a:rPr lang="en-US" dirty="0" smtClean="0"/>
              <a:t>even</a:t>
            </a:r>
            <a:endParaRPr lang="en-US" dirty="0"/>
          </a:p>
        </p:txBody>
      </p:sp>
      <p:cxnSp>
        <p:nvCxnSpPr>
          <p:cNvPr id="14" name="Straight Arrow Connector 13"/>
          <p:cNvCxnSpPr/>
          <p:nvPr/>
        </p:nvCxnSpPr>
        <p:spPr>
          <a:xfrm>
            <a:off x="914400" y="3987284"/>
            <a:ext cx="3487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257800" y="4549676"/>
            <a:ext cx="3733800" cy="2031325"/>
          </a:xfrm>
          <a:prstGeom prst="rect">
            <a:avLst/>
          </a:prstGeom>
          <a:noFill/>
          <a:ln>
            <a:solidFill>
              <a:schemeClr val="accent1"/>
            </a:solidFill>
          </a:ln>
        </p:spPr>
        <p:txBody>
          <a:bodyPr wrap="square" rtlCol="0">
            <a:spAutoFit/>
          </a:bodyPr>
          <a:lstStyle/>
          <a:p>
            <a:r>
              <a:rPr lang="en-US" dirty="0"/>
              <a:t>T</a:t>
            </a:r>
            <a:r>
              <a:rPr lang="en-US" dirty="0" smtClean="0"/>
              <a:t>his sum must be even because </a:t>
            </a:r>
            <a:r>
              <a:rPr lang="en-US" dirty="0" smtClean="0">
                <a:latin typeface="Cambria Math" pitchFamily="18" charset="0"/>
                <a:ea typeface="Cambria Math" pitchFamily="18" charset="0"/>
              </a:rPr>
              <a:t>2</a:t>
            </a:r>
            <a:r>
              <a:rPr lang="en-US" i="1" dirty="0" smtClean="0"/>
              <a:t>m</a:t>
            </a:r>
            <a:r>
              <a:rPr lang="en-US" dirty="0" smtClean="0"/>
              <a:t> is even and the sum of the degrees of the vertices of even degrees is also even. </a:t>
            </a:r>
            <a:r>
              <a:rPr lang="en-US" dirty="0"/>
              <a:t>Because this is the sum of the degrees of all vertices of odd degree in the </a:t>
            </a:r>
            <a:r>
              <a:rPr lang="en-US" dirty="0" smtClean="0"/>
              <a:t>graph, there must be an even number of such vertices.</a:t>
            </a:r>
            <a:endParaRPr lang="en-US" dirty="0"/>
          </a:p>
        </p:txBody>
      </p:sp>
      <p:cxnSp>
        <p:nvCxnSpPr>
          <p:cNvPr id="17" name="Straight Arrow Connector 16"/>
          <p:cNvCxnSpPr/>
          <p:nvPr/>
        </p:nvCxnSpPr>
        <p:spPr>
          <a:xfrm flipH="1" flipV="1">
            <a:off x="6324600" y="4267200"/>
            <a:ext cx="45720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Directed Graphs and relations</a:t>
            </a:r>
            <a:endParaRPr lang="en-US" dirty="0"/>
          </a:p>
        </p:txBody>
      </p:sp>
      <p:sp>
        <p:nvSpPr>
          <p:cNvPr id="3" name="Content Placeholder 2"/>
          <p:cNvSpPr>
            <a:spLocks noGrp="1"/>
          </p:cNvSpPr>
          <p:nvPr>
            <p:ph idx="1"/>
          </p:nvPr>
        </p:nvSpPr>
        <p:spPr>
          <a:xfrm>
            <a:off x="381000" y="2209800"/>
            <a:ext cx="8229600" cy="4389120"/>
          </a:xfrm>
        </p:spPr>
        <p:txBody>
          <a:bodyPr>
            <a:normAutofit lnSpcReduction="10000"/>
          </a:bodyPr>
          <a:lstStyle/>
          <a:p>
            <a:pPr indent="0">
              <a:buNone/>
            </a:pPr>
            <a:endParaRPr lang="en-US" b="1" dirty="0" smtClean="0"/>
          </a:p>
          <a:p>
            <a:pPr indent="0">
              <a:buNone/>
            </a:pPr>
            <a:r>
              <a:rPr lang="en-US" b="1" dirty="0" smtClean="0"/>
              <a:t>Definition:</a:t>
            </a:r>
            <a:r>
              <a:rPr lang="en-US" dirty="0" smtClean="0"/>
              <a:t> An </a:t>
            </a:r>
            <a:r>
              <a:rPr lang="en-US" i="1" dirty="0" smtClean="0"/>
              <a:t>directed graph G = </a:t>
            </a:r>
            <a:r>
              <a:rPr lang="en-US" dirty="0" smtClean="0"/>
              <a:t>(</a:t>
            </a:r>
            <a:r>
              <a:rPr lang="en-US" i="1" dirty="0" smtClean="0"/>
              <a:t>V, E) </a:t>
            </a:r>
            <a:r>
              <a:rPr lang="en-US" dirty="0" smtClean="0"/>
              <a:t>consists of </a:t>
            </a:r>
            <a:r>
              <a:rPr lang="en-US" i="1" dirty="0" smtClean="0"/>
              <a:t>V, </a:t>
            </a:r>
            <a:r>
              <a:rPr lang="en-US" dirty="0" smtClean="0"/>
              <a:t>a nonempty set of </a:t>
            </a:r>
            <a:r>
              <a:rPr lang="en-US" i="1" dirty="0" smtClean="0"/>
              <a:t>vertices </a:t>
            </a:r>
            <a:r>
              <a:rPr lang="en-US" dirty="0" smtClean="0"/>
              <a:t>(or </a:t>
            </a:r>
            <a:r>
              <a:rPr lang="en-US" i="1" dirty="0" smtClean="0"/>
              <a:t>nodes</a:t>
            </a:r>
            <a:r>
              <a:rPr lang="en-US" dirty="0" smtClean="0"/>
              <a:t>), and </a:t>
            </a:r>
            <a:r>
              <a:rPr lang="en-US" i="1" dirty="0" smtClean="0"/>
              <a:t>E, </a:t>
            </a:r>
            <a:r>
              <a:rPr lang="en-US" dirty="0" smtClean="0"/>
              <a:t>a set of </a:t>
            </a:r>
            <a:r>
              <a:rPr lang="en-US" i="1" dirty="0" smtClean="0"/>
              <a:t>directed edges </a:t>
            </a:r>
            <a:r>
              <a:rPr lang="en-US" dirty="0" smtClean="0"/>
              <a:t>or </a:t>
            </a:r>
            <a:r>
              <a:rPr lang="en-US" i="1" dirty="0" smtClean="0"/>
              <a:t>arcs. </a:t>
            </a:r>
            <a:r>
              <a:rPr lang="en-US" dirty="0" smtClean="0"/>
              <a:t>Each edge is an ordered pair of vertices.  The directed </a:t>
            </a:r>
            <a:r>
              <a:rPr lang="en-US" dirty="0"/>
              <a:t> </a:t>
            </a:r>
            <a:r>
              <a:rPr lang="en-US" dirty="0" smtClean="0"/>
              <a:t>edge (</a:t>
            </a:r>
            <a:r>
              <a:rPr lang="en-US" i="1" dirty="0" err="1" smtClean="0"/>
              <a:t>u</a:t>
            </a:r>
            <a:r>
              <a:rPr lang="en-US" dirty="0" err="1" smtClean="0"/>
              <a:t>,</a:t>
            </a:r>
            <a:r>
              <a:rPr lang="en-US" i="1" dirty="0" err="1" smtClean="0"/>
              <a:t>v</a:t>
            </a:r>
            <a:r>
              <a:rPr lang="en-US" dirty="0" smtClean="0"/>
              <a:t>) is said to start at </a:t>
            </a:r>
            <a:r>
              <a:rPr lang="en-US" i="1" dirty="0" smtClean="0"/>
              <a:t>u</a:t>
            </a:r>
            <a:r>
              <a:rPr lang="en-US" dirty="0" smtClean="0"/>
              <a:t> and end at </a:t>
            </a:r>
            <a:r>
              <a:rPr lang="en-US" i="1" dirty="0" smtClean="0"/>
              <a:t>v</a:t>
            </a:r>
            <a:r>
              <a:rPr lang="en-US" dirty="0" smtClean="0"/>
              <a:t>.</a:t>
            </a:r>
          </a:p>
          <a:p>
            <a:pPr indent="0">
              <a:buNone/>
            </a:pPr>
            <a:r>
              <a:rPr lang="en-US" b="1" dirty="0" smtClean="0"/>
              <a:t>Definition</a:t>
            </a:r>
            <a:r>
              <a:rPr lang="en-US" dirty="0" smtClean="0"/>
              <a:t>:  </a:t>
            </a:r>
            <a:r>
              <a:rPr lang="en-US" dirty="0"/>
              <a:t>Let (</a:t>
            </a:r>
            <a:r>
              <a:rPr lang="en-US" i="1" dirty="0" err="1"/>
              <a:t>u,v</a:t>
            </a:r>
            <a:r>
              <a:rPr lang="en-US" dirty="0"/>
              <a:t>)</a:t>
            </a:r>
            <a:r>
              <a:rPr lang="en-US" i="1" dirty="0"/>
              <a:t> </a:t>
            </a:r>
            <a:r>
              <a:rPr lang="en-US" dirty="0"/>
              <a:t>be an edge in </a:t>
            </a:r>
            <a:r>
              <a:rPr lang="en-US" i="1" dirty="0"/>
              <a:t>G</a:t>
            </a:r>
            <a:r>
              <a:rPr lang="en-US" dirty="0"/>
              <a:t>. Then </a:t>
            </a:r>
            <a:r>
              <a:rPr lang="en-US" i="1" dirty="0"/>
              <a:t>u</a:t>
            </a:r>
            <a:r>
              <a:rPr lang="en-US" dirty="0"/>
              <a:t> is </a:t>
            </a:r>
            <a:r>
              <a:rPr lang="en-US" dirty="0" smtClean="0"/>
              <a:t>the </a:t>
            </a:r>
            <a:r>
              <a:rPr lang="en-US" i="1" dirty="0"/>
              <a:t>initial vertex </a:t>
            </a:r>
            <a:r>
              <a:rPr lang="en-US" dirty="0" smtClean="0"/>
              <a:t>of this edge and </a:t>
            </a:r>
            <a:r>
              <a:rPr lang="en-US" dirty="0"/>
              <a:t>is </a:t>
            </a:r>
            <a:r>
              <a:rPr lang="en-US" i="1" dirty="0"/>
              <a:t>adjacent to v </a:t>
            </a:r>
            <a:r>
              <a:rPr lang="en-US" dirty="0"/>
              <a:t>and </a:t>
            </a:r>
            <a:r>
              <a:rPr lang="en-US" i="1" dirty="0"/>
              <a:t>v </a:t>
            </a:r>
            <a:r>
              <a:rPr lang="en-US" dirty="0"/>
              <a:t>is </a:t>
            </a:r>
            <a:r>
              <a:rPr lang="en-US" dirty="0" smtClean="0"/>
              <a:t>the </a:t>
            </a:r>
            <a:r>
              <a:rPr lang="en-US" i="1" dirty="0" smtClean="0"/>
              <a:t>terminal </a:t>
            </a:r>
            <a:r>
              <a:rPr lang="en-US" dirty="0" smtClean="0"/>
              <a:t>(or </a:t>
            </a:r>
            <a:r>
              <a:rPr lang="en-US" i="1" dirty="0" smtClean="0"/>
              <a:t>end</a:t>
            </a:r>
            <a:r>
              <a:rPr lang="en-US" dirty="0" smtClean="0"/>
              <a:t>)</a:t>
            </a:r>
            <a:r>
              <a:rPr lang="en-US" i="1" dirty="0" smtClean="0"/>
              <a:t> </a:t>
            </a:r>
            <a:r>
              <a:rPr lang="en-US" i="1" dirty="0"/>
              <a:t>vertex </a:t>
            </a:r>
            <a:r>
              <a:rPr lang="en-US" dirty="0" smtClean="0"/>
              <a:t>of this edge and </a:t>
            </a:r>
            <a:r>
              <a:rPr lang="en-US" dirty="0"/>
              <a:t>is </a:t>
            </a:r>
            <a:r>
              <a:rPr lang="en-US" i="1" dirty="0"/>
              <a:t>adjacent from </a:t>
            </a:r>
            <a:r>
              <a:rPr lang="en-US" i="1" dirty="0" smtClean="0"/>
              <a:t>u</a:t>
            </a:r>
            <a:r>
              <a:rPr lang="en-US" dirty="0" smtClean="0"/>
              <a:t>. The </a:t>
            </a:r>
            <a:r>
              <a:rPr lang="en-US" dirty="0"/>
              <a:t>initial and terminal vertices of a loop are the same.</a:t>
            </a:r>
          </a:p>
          <a:p>
            <a:pPr indent="0">
              <a:buNone/>
            </a:pPr>
            <a:endParaRPr lang="en-US" i="1" dirty="0"/>
          </a:p>
        </p:txBody>
      </p:sp>
      <p:sp>
        <p:nvSpPr>
          <p:cNvPr id="4" name="TextBox 3"/>
          <p:cNvSpPr txBox="1"/>
          <p:nvPr/>
        </p:nvSpPr>
        <p:spPr>
          <a:xfrm>
            <a:off x="685800" y="1905000"/>
            <a:ext cx="8295861" cy="461665"/>
          </a:xfrm>
          <a:prstGeom prst="rect">
            <a:avLst/>
          </a:prstGeom>
          <a:noFill/>
        </p:spPr>
        <p:txBody>
          <a:bodyPr wrap="square" rtlCol="0">
            <a:spAutoFit/>
          </a:bodyPr>
          <a:lstStyle/>
          <a:p>
            <a:r>
              <a:rPr lang="en-US" sz="2400" dirty="0" smtClean="0"/>
              <a:t>Recall the definition of a directed graph.</a:t>
            </a:r>
            <a:endParaRPr lang="en-US"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Directed Graphs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pPr indent="0">
              <a:buNone/>
            </a:pPr>
            <a:r>
              <a:rPr lang="en-US" b="1" dirty="0" smtClean="0"/>
              <a:t>Definition:</a:t>
            </a:r>
            <a:r>
              <a:rPr lang="en-US" dirty="0" smtClean="0"/>
              <a:t>  The </a:t>
            </a:r>
            <a:r>
              <a:rPr lang="en-US" i="1" dirty="0" smtClean="0"/>
              <a:t>in-degree of a vertex v</a:t>
            </a:r>
            <a:r>
              <a:rPr lang="en-US" dirty="0" smtClean="0"/>
              <a:t>, denoted        </a:t>
            </a:r>
            <a:r>
              <a:rPr lang="en-US" i="1" dirty="0" err="1" smtClean="0"/>
              <a:t>deg</a:t>
            </a:r>
            <a:r>
              <a:rPr lang="en-US" i="1" baseline="30000" dirty="0" smtClean="0">
                <a:latin typeface="Cambria Math"/>
                <a:ea typeface="Cambria Math"/>
              </a:rPr>
              <a:t>−</a:t>
            </a:r>
            <a:r>
              <a:rPr lang="en-US" dirty="0" smtClean="0"/>
              <a:t>(</a:t>
            </a:r>
            <a:r>
              <a:rPr lang="en-US" i="1" dirty="0" smtClean="0"/>
              <a:t>v</a:t>
            </a:r>
            <a:r>
              <a:rPr lang="en-US" dirty="0" smtClean="0"/>
              <a:t>), is the number of edges which terminate at </a:t>
            </a:r>
            <a:r>
              <a:rPr lang="en-US" i="1" dirty="0" smtClean="0"/>
              <a:t>v</a:t>
            </a:r>
            <a:r>
              <a:rPr lang="en-US" dirty="0" smtClean="0"/>
              <a:t>. The </a:t>
            </a:r>
            <a:r>
              <a:rPr lang="en-US" i="1" dirty="0" smtClean="0"/>
              <a:t>out-degree of v</a:t>
            </a:r>
            <a:r>
              <a:rPr lang="en-US" dirty="0" smtClean="0"/>
              <a:t>, denoted </a:t>
            </a:r>
            <a:r>
              <a:rPr lang="en-US" i="1" dirty="0" smtClean="0"/>
              <a:t>deg</a:t>
            </a:r>
            <a:r>
              <a:rPr lang="en-US" i="1" baseline="30000" dirty="0" smtClean="0"/>
              <a:t>+</a:t>
            </a:r>
            <a:r>
              <a:rPr lang="en-US" dirty="0" smtClean="0"/>
              <a:t>(</a:t>
            </a:r>
            <a:r>
              <a:rPr lang="en-US" i="1" dirty="0" smtClean="0"/>
              <a:t>v</a:t>
            </a:r>
            <a:r>
              <a:rPr lang="en-US" dirty="0" smtClean="0"/>
              <a:t>)</a:t>
            </a:r>
            <a:r>
              <a:rPr lang="en-US" i="1" dirty="0" smtClean="0"/>
              <a:t>, </a:t>
            </a:r>
            <a:r>
              <a:rPr lang="en-US" dirty="0" smtClean="0"/>
              <a:t>is the number of edges with </a:t>
            </a:r>
            <a:r>
              <a:rPr lang="en-US" i="1" dirty="0" smtClean="0"/>
              <a:t>v</a:t>
            </a:r>
            <a:r>
              <a:rPr lang="en-US" dirty="0" smtClean="0"/>
              <a:t> as their initial vertex. Note that a loop at a vertex contributes </a:t>
            </a:r>
            <a:r>
              <a:rPr lang="en-US" dirty="0" smtClean="0">
                <a:latin typeface="Cambria" pitchFamily="18" charset="0"/>
              </a:rPr>
              <a:t>1 </a:t>
            </a:r>
            <a:r>
              <a:rPr lang="en-US" dirty="0" smtClean="0"/>
              <a:t>to both the in-degree and the out-degree of the vertex.</a:t>
            </a:r>
            <a:endParaRPr lang="en-US" dirty="0"/>
          </a:p>
          <a:p>
            <a:pPr indent="0">
              <a:buNone/>
            </a:pPr>
            <a:r>
              <a:rPr lang="en-US" b="1" dirty="0" smtClean="0"/>
              <a:t>Example:  </a:t>
            </a:r>
            <a:r>
              <a:rPr lang="en-US" dirty="0" smtClean="0"/>
              <a:t>In the graph </a:t>
            </a:r>
            <a:r>
              <a:rPr lang="en-US" i="1" dirty="0" smtClean="0"/>
              <a:t>G</a:t>
            </a:r>
            <a:r>
              <a:rPr lang="en-US" dirty="0" smtClean="0"/>
              <a:t> we have</a:t>
            </a:r>
            <a:endParaRPr lang="en-US"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5217635"/>
            <a:ext cx="1730502" cy="1140714"/>
          </a:xfrm>
          <a:prstGeom prst="rect">
            <a:avLst/>
          </a:prstGeom>
        </p:spPr>
      </p:pic>
      <p:sp>
        <p:nvSpPr>
          <p:cNvPr id="5" name="TextBox 4"/>
          <p:cNvSpPr txBox="1"/>
          <p:nvPr/>
        </p:nvSpPr>
        <p:spPr>
          <a:xfrm>
            <a:off x="2971800" y="4958080"/>
            <a:ext cx="5791200" cy="923330"/>
          </a:xfrm>
          <a:prstGeom prst="rect">
            <a:avLst/>
          </a:prstGeom>
          <a:noFill/>
        </p:spPr>
        <p:txBody>
          <a:bodyPr wrap="square" rtlCol="0">
            <a:spAutoFit/>
          </a:bodyPr>
          <a:lstStyle/>
          <a:p>
            <a:r>
              <a:rPr lang="en-US" dirty="0" err="1" smtClean="0"/>
              <a:t>deg</a:t>
            </a:r>
            <a:r>
              <a:rPr lang="en-US" i="1" baseline="30000" dirty="0" smtClean="0">
                <a:latin typeface="Cambria Math"/>
                <a:ea typeface="Cambria Math"/>
              </a:rPr>
              <a:t>−</a:t>
            </a:r>
            <a:r>
              <a:rPr lang="en-US" dirty="0" smtClean="0"/>
              <a:t>(</a:t>
            </a:r>
            <a:r>
              <a:rPr lang="en-US" i="1" dirty="0" smtClean="0"/>
              <a:t>a</a:t>
            </a:r>
            <a:r>
              <a:rPr lang="en-US" dirty="0" smtClean="0"/>
              <a:t>) = </a:t>
            </a:r>
            <a:r>
              <a:rPr lang="en-US" dirty="0" smtClean="0">
                <a:latin typeface="Cambria" pitchFamily="18" charset="0"/>
              </a:rPr>
              <a:t>2, </a:t>
            </a:r>
            <a:r>
              <a:rPr lang="en-US" dirty="0" err="1" smtClean="0"/>
              <a:t>deg</a:t>
            </a:r>
            <a:r>
              <a:rPr lang="en-US" i="1" baseline="30000" dirty="0" smtClean="0">
                <a:latin typeface="Cambria Math"/>
                <a:ea typeface="Cambria Math"/>
              </a:rPr>
              <a:t>−</a:t>
            </a:r>
            <a:r>
              <a:rPr lang="en-US" dirty="0" smtClean="0"/>
              <a:t>(</a:t>
            </a:r>
            <a:r>
              <a:rPr lang="en-US" i="1" dirty="0" smtClean="0"/>
              <a:t>b</a:t>
            </a:r>
            <a:r>
              <a:rPr lang="en-US" dirty="0" smtClean="0"/>
              <a:t>) = </a:t>
            </a:r>
            <a:r>
              <a:rPr lang="en-US" dirty="0" smtClean="0">
                <a:latin typeface="Cambria" pitchFamily="18" charset="0"/>
              </a:rPr>
              <a:t>2</a:t>
            </a:r>
            <a:r>
              <a:rPr lang="en-US" dirty="0" smtClean="0"/>
              <a:t>, </a:t>
            </a:r>
            <a:r>
              <a:rPr lang="en-US" dirty="0" err="1" smtClean="0"/>
              <a:t>deg</a:t>
            </a:r>
            <a:r>
              <a:rPr lang="en-US" i="1" baseline="30000" dirty="0" smtClean="0">
                <a:latin typeface="Cambria Math"/>
                <a:ea typeface="Cambria Math"/>
              </a:rPr>
              <a:t>−</a:t>
            </a:r>
            <a:r>
              <a:rPr lang="en-US" dirty="0" smtClean="0"/>
              <a:t>(</a:t>
            </a:r>
            <a:r>
              <a:rPr lang="en-US" i="1" dirty="0" smtClean="0"/>
              <a:t>c</a:t>
            </a:r>
            <a:r>
              <a:rPr lang="en-US" dirty="0" smtClean="0"/>
              <a:t>) = </a:t>
            </a:r>
            <a:r>
              <a:rPr lang="en-US" dirty="0" smtClean="0">
                <a:latin typeface="Cambria" pitchFamily="18" charset="0"/>
              </a:rPr>
              <a:t>3, </a:t>
            </a:r>
            <a:r>
              <a:rPr lang="en-US" dirty="0" err="1" smtClean="0"/>
              <a:t>deg</a:t>
            </a:r>
            <a:r>
              <a:rPr lang="en-US" i="1" baseline="30000" dirty="0" smtClean="0">
                <a:latin typeface="Cambria Math"/>
                <a:ea typeface="Cambria Math"/>
              </a:rPr>
              <a:t>−</a:t>
            </a:r>
            <a:r>
              <a:rPr lang="en-US" dirty="0" smtClean="0"/>
              <a:t>(</a:t>
            </a:r>
            <a:r>
              <a:rPr lang="en-US" i="1" dirty="0" smtClean="0"/>
              <a:t>d</a:t>
            </a:r>
            <a:r>
              <a:rPr lang="en-US" dirty="0" smtClean="0"/>
              <a:t>) = </a:t>
            </a:r>
            <a:r>
              <a:rPr lang="en-US" dirty="0" smtClean="0">
                <a:latin typeface="Cambria" pitchFamily="18" charset="0"/>
              </a:rPr>
              <a:t>2</a:t>
            </a:r>
            <a:r>
              <a:rPr lang="en-US" dirty="0" smtClean="0"/>
              <a:t>, </a:t>
            </a:r>
          </a:p>
          <a:p>
            <a:r>
              <a:rPr lang="en-US" dirty="0"/>
              <a:t> </a:t>
            </a:r>
            <a:r>
              <a:rPr lang="en-US" dirty="0" smtClean="0"/>
              <a:t>   </a:t>
            </a:r>
            <a:r>
              <a:rPr lang="en-US" dirty="0" err="1" smtClean="0"/>
              <a:t>deg</a:t>
            </a:r>
            <a:r>
              <a:rPr lang="en-US" i="1" baseline="30000" dirty="0">
                <a:latin typeface="Cambria Math"/>
                <a:ea typeface="Cambria Math"/>
              </a:rPr>
              <a:t>−</a:t>
            </a:r>
            <a:r>
              <a:rPr lang="en-US" dirty="0" smtClean="0"/>
              <a:t>(</a:t>
            </a:r>
            <a:r>
              <a:rPr lang="en-US" i="1" dirty="0" smtClean="0"/>
              <a:t>e</a:t>
            </a:r>
            <a:r>
              <a:rPr lang="en-US" dirty="0" smtClean="0"/>
              <a:t>) </a:t>
            </a:r>
            <a:r>
              <a:rPr lang="en-US" dirty="0"/>
              <a:t>= </a:t>
            </a:r>
            <a:r>
              <a:rPr lang="en-US" dirty="0" smtClean="0">
                <a:latin typeface="Cambria" pitchFamily="18" charset="0"/>
              </a:rPr>
              <a:t>3</a:t>
            </a:r>
            <a:r>
              <a:rPr lang="en-US" dirty="0" smtClean="0"/>
              <a:t>,</a:t>
            </a:r>
            <a:r>
              <a:rPr lang="en-US" dirty="0"/>
              <a:t> </a:t>
            </a:r>
            <a:r>
              <a:rPr lang="en-US" dirty="0" err="1"/>
              <a:t>deg</a:t>
            </a:r>
            <a:r>
              <a:rPr lang="en-US" i="1" baseline="30000" dirty="0">
                <a:latin typeface="Cambria Math"/>
                <a:ea typeface="Cambria Math"/>
              </a:rPr>
              <a:t>−</a:t>
            </a:r>
            <a:r>
              <a:rPr lang="en-US" dirty="0" smtClean="0"/>
              <a:t>(</a:t>
            </a:r>
            <a:r>
              <a:rPr lang="en-US" i="1" dirty="0" smtClean="0"/>
              <a:t>f</a:t>
            </a:r>
            <a:r>
              <a:rPr lang="en-US" dirty="0" smtClean="0"/>
              <a:t>) </a:t>
            </a:r>
            <a:r>
              <a:rPr lang="en-US" dirty="0"/>
              <a:t>= </a:t>
            </a:r>
            <a:r>
              <a:rPr lang="en-US" dirty="0" smtClean="0">
                <a:latin typeface="Cambria" pitchFamily="18" charset="0"/>
              </a:rPr>
              <a:t>0</a:t>
            </a:r>
            <a:r>
              <a:rPr lang="en-US" dirty="0"/>
              <a:t>.</a:t>
            </a:r>
          </a:p>
          <a:p>
            <a:endParaRPr lang="en-US" dirty="0"/>
          </a:p>
        </p:txBody>
      </p:sp>
      <p:sp>
        <p:nvSpPr>
          <p:cNvPr id="6" name="TextBox 5"/>
          <p:cNvSpPr txBox="1"/>
          <p:nvPr/>
        </p:nvSpPr>
        <p:spPr>
          <a:xfrm>
            <a:off x="2971800" y="5787992"/>
            <a:ext cx="5638800" cy="923330"/>
          </a:xfrm>
          <a:prstGeom prst="rect">
            <a:avLst/>
          </a:prstGeom>
          <a:noFill/>
        </p:spPr>
        <p:txBody>
          <a:bodyPr wrap="square" rtlCol="0">
            <a:spAutoFit/>
          </a:bodyPr>
          <a:lstStyle/>
          <a:p>
            <a:r>
              <a:rPr lang="en-US" dirty="0" err="1"/>
              <a:t>d</a:t>
            </a:r>
            <a:r>
              <a:rPr lang="en-US" dirty="0" err="1" smtClean="0"/>
              <a:t>eg</a:t>
            </a:r>
            <a:r>
              <a:rPr lang="en-US" baseline="30000" dirty="0">
                <a:latin typeface="Cambria Math"/>
                <a:ea typeface="Cambria Math"/>
              </a:rPr>
              <a:t>+</a:t>
            </a:r>
            <a:r>
              <a:rPr lang="en-US" dirty="0" smtClean="0"/>
              <a:t>(</a:t>
            </a:r>
            <a:r>
              <a:rPr lang="en-US" i="1" dirty="0" smtClean="0"/>
              <a:t>a</a:t>
            </a:r>
            <a:r>
              <a:rPr lang="en-US" dirty="0" smtClean="0"/>
              <a:t>) = </a:t>
            </a:r>
            <a:r>
              <a:rPr lang="en-US" dirty="0">
                <a:latin typeface="Cambria" pitchFamily="18" charset="0"/>
              </a:rPr>
              <a:t>4</a:t>
            </a:r>
            <a:r>
              <a:rPr lang="en-US" dirty="0" smtClean="0">
                <a:latin typeface="Cambria" pitchFamily="18" charset="0"/>
              </a:rPr>
              <a:t>, </a:t>
            </a:r>
            <a:r>
              <a:rPr lang="en-US" dirty="0" err="1" smtClean="0"/>
              <a:t>deg</a:t>
            </a:r>
            <a:r>
              <a:rPr lang="en-US" baseline="30000" dirty="0">
                <a:latin typeface="Cambria Math"/>
                <a:ea typeface="Cambria Math"/>
              </a:rPr>
              <a:t>+</a:t>
            </a:r>
            <a:r>
              <a:rPr lang="en-US" dirty="0" smtClean="0"/>
              <a:t>(</a:t>
            </a:r>
            <a:r>
              <a:rPr lang="en-US" i="1" dirty="0" smtClean="0"/>
              <a:t>b</a:t>
            </a:r>
            <a:r>
              <a:rPr lang="en-US" dirty="0" smtClean="0"/>
              <a:t>) = </a:t>
            </a:r>
            <a:r>
              <a:rPr lang="en-US" dirty="0">
                <a:latin typeface="Cambria" pitchFamily="18" charset="0"/>
              </a:rPr>
              <a:t>1</a:t>
            </a:r>
            <a:r>
              <a:rPr lang="en-US" dirty="0" smtClean="0"/>
              <a:t>, </a:t>
            </a:r>
            <a:r>
              <a:rPr lang="en-US" dirty="0" err="1" smtClean="0"/>
              <a:t>deg</a:t>
            </a:r>
            <a:r>
              <a:rPr lang="en-US" baseline="30000" dirty="0">
                <a:latin typeface="Cambria Math"/>
                <a:ea typeface="Cambria Math"/>
              </a:rPr>
              <a:t>+</a:t>
            </a:r>
            <a:r>
              <a:rPr lang="en-US" dirty="0" smtClean="0"/>
              <a:t>(</a:t>
            </a:r>
            <a:r>
              <a:rPr lang="en-US" i="1" dirty="0" smtClean="0"/>
              <a:t>c</a:t>
            </a:r>
            <a:r>
              <a:rPr lang="en-US" dirty="0" smtClean="0"/>
              <a:t>) = </a:t>
            </a:r>
            <a:r>
              <a:rPr lang="en-US" dirty="0">
                <a:latin typeface="Cambria" pitchFamily="18" charset="0"/>
              </a:rPr>
              <a:t>2</a:t>
            </a:r>
            <a:r>
              <a:rPr lang="en-US" dirty="0" smtClean="0">
                <a:latin typeface="Cambria" pitchFamily="18" charset="0"/>
              </a:rPr>
              <a:t>, </a:t>
            </a:r>
            <a:r>
              <a:rPr lang="en-US" dirty="0" err="1" smtClean="0"/>
              <a:t>deg</a:t>
            </a:r>
            <a:r>
              <a:rPr lang="en-US" baseline="30000" dirty="0">
                <a:latin typeface="Cambria Math"/>
                <a:ea typeface="Cambria Math"/>
              </a:rPr>
              <a:t>+</a:t>
            </a:r>
            <a:r>
              <a:rPr lang="en-US" dirty="0" smtClean="0"/>
              <a:t>(</a:t>
            </a:r>
            <a:r>
              <a:rPr lang="en-US" i="1" dirty="0" smtClean="0"/>
              <a:t>d</a:t>
            </a:r>
            <a:r>
              <a:rPr lang="en-US" dirty="0" smtClean="0"/>
              <a:t>) = </a:t>
            </a:r>
            <a:r>
              <a:rPr lang="en-US" dirty="0" smtClean="0">
                <a:latin typeface="Cambria" pitchFamily="18" charset="0"/>
              </a:rPr>
              <a:t>2</a:t>
            </a:r>
            <a:r>
              <a:rPr lang="en-US" dirty="0" smtClean="0"/>
              <a:t>, </a:t>
            </a:r>
          </a:p>
          <a:p>
            <a:r>
              <a:rPr lang="en-US" dirty="0"/>
              <a:t> </a:t>
            </a:r>
            <a:r>
              <a:rPr lang="en-US" dirty="0" smtClean="0"/>
              <a:t>   </a:t>
            </a:r>
            <a:r>
              <a:rPr lang="en-US" dirty="0" err="1" smtClean="0"/>
              <a:t>deg</a:t>
            </a:r>
            <a:r>
              <a:rPr lang="en-US" baseline="30000" dirty="0" smtClean="0">
                <a:latin typeface="Cambria Math"/>
                <a:ea typeface="Cambria Math"/>
              </a:rPr>
              <a:t>+</a:t>
            </a:r>
            <a:r>
              <a:rPr lang="en-US" i="1" baseline="30000" dirty="0" smtClean="0">
                <a:latin typeface="Cambria Math"/>
                <a:ea typeface="Cambria Math"/>
              </a:rPr>
              <a:t> </a:t>
            </a:r>
            <a:r>
              <a:rPr lang="en-US" dirty="0" smtClean="0"/>
              <a:t>(</a:t>
            </a:r>
            <a:r>
              <a:rPr lang="en-US" i="1" dirty="0" smtClean="0"/>
              <a:t>e</a:t>
            </a:r>
            <a:r>
              <a:rPr lang="en-US" dirty="0" smtClean="0"/>
              <a:t>) </a:t>
            </a:r>
            <a:r>
              <a:rPr lang="en-US" dirty="0"/>
              <a:t>= </a:t>
            </a:r>
            <a:r>
              <a:rPr lang="en-US" dirty="0" smtClean="0">
                <a:latin typeface="Cambria" pitchFamily="18" charset="0"/>
              </a:rPr>
              <a:t>3</a:t>
            </a:r>
            <a:r>
              <a:rPr lang="en-US" dirty="0" smtClean="0"/>
              <a:t>,</a:t>
            </a:r>
            <a:r>
              <a:rPr lang="en-US" dirty="0"/>
              <a:t> </a:t>
            </a:r>
            <a:r>
              <a:rPr lang="en-US" dirty="0" err="1" smtClean="0"/>
              <a:t>deg</a:t>
            </a:r>
            <a:r>
              <a:rPr lang="en-US" baseline="30000" dirty="0" smtClean="0">
                <a:latin typeface="Cambria Math"/>
                <a:ea typeface="Cambria Math"/>
              </a:rPr>
              <a:t>+</a:t>
            </a:r>
            <a:r>
              <a:rPr lang="en-US" dirty="0" smtClean="0"/>
              <a:t>(</a:t>
            </a:r>
            <a:r>
              <a:rPr lang="en-US" i="1" dirty="0" smtClean="0"/>
              <a:t>f</a:t>
            </a:r>
            <a:r>
              <a:rPr lang="en-US" dirty="0" smtClean="0"/>
              <a:t>) </a:t>
            </a:r>
            <a:r>
              <a:rPr lang="en-US" dirty="0"/>
              <a:t>= </a:t>
            </a:r>
            <a:r>
              <a:rPr lang="en-US" dirty="0" smtClean="0">
                <a:latin typeface="Cambria" pitchFamily="18" charset="0"/>
              </a:rPr>
              <a:t>0</a:t>
            </a:r>
            <a:r>
              <a:rPr lang="en-US" dirty="0"/>
              <a:t>.</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Directed Graphs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fontScale="92500"/>
          </a:bodyPr>
          <a:lstStyle/>
          <a:p>
            <a:pPr indent="0">
              <a:buNone/>
            </a:pPr>
            <a:r>
              <a:rPr lang="en-US" b="1" dirty="0" smtClean="0"/>
              <a:t>Theorem </a:t>
            </a:r>
            <a:r>
              <a:rPr lang="en-US" b="1" dirty="0" smtClean="0">
                <a:latin typeface="Cambria" pitchFamily="18" charset="0"/>
              </a:rPr>
              <a:t>3</a:t>
            </a:r>
            <a:r>
              <a:rPr lang="en-US" dirty="0" smtClean="0"/>
              <a:t>: Let </a:t>
            </a:r>
            <a:r>
              <a:rPr lang="en-US" i="1" dirty="0" smtClean="0"/>
              <a:t>G = </a:t>
            </a:r>
            <a:r>
              <a:rPr lang="en-US" dirty="0" smtClean="0"/>
              <a:t>(</a:t>
            </a:r>
            <a:r>
              <a:rPr lang="en-US" i="1" dirty="0" smtClean="0"/>
              <a:t>V, E</a:t>
            </a:r>
            <a:r>
              <a:rPr lang="en-US" dirty="0" smtClean="0"/>
              <a:t>)</a:t>
            </a:r>
            <a:r>
              <a:rPr lang="en-US" i="1" dirty="0" smtClean="0"/>
              <a:t> </a:t>
            </a:r>
            <a:r>
              <a:rPr lang="en-US" dirty="0" smtClean="0"/>
              <a:t>be a graph with directed edges. Then:</a:t>
            </a:r>
          </a:p>
          <a:p>
            <a:pPr indent="0">
              <a:buNone/>
            </a:pPr>
            <a:endParaRPr lang="en-US" dirty="0"/>
          </a:p>
          <a:p>
            <a:pPr indent="0">
              <a:buNone/>
            </a:pPr>
            <a:endParaRPr lang="en-US" dirty="0" smtClean="0"/>
          </a:p>
          <a:p>
            <a:pPr indent="0">
              <a:buNone/>
            </a:pPr>
            <a:endParaRPr lang="en-US" dirty="0"/>
          </a:p>
          <a:p>
            <a:pPr indent="0">
              <a:buNone/>
            </a:pPr>
            <a:endParaRPr lang="en-US" dirty="0" smtClean="0"/>
          </a:p>
          <a:p>
            <a:pPr indent="0">
              <a:buNone/>
            </a:pPr>
            <a:r>
              <a:rPr lang="en-US" b="1" i="1" dirty="0"/>
              <a:t>Proof</a:t>
            </a:r>
            <a:r>
              <a:rPr lang="en-US" dirty="0"/>
              <a:t>: The first sum counts the number of outgoing edges over all vertices and the second sum counts the number of incoming edges over all vertices. </a:t>
            </a:r>
            <a:r>
              <a:rPr lang="en-US" dirty="0" smtClean="0"/>
              <a:t>It </a:t>
            </a:r>
            <a:r>
              <a:rPr lang="en-US" dirty="0"/>
              <a:t>follows that both sums equal the number of edges in the graph</a:t>
            </a:r>
            <a:r>
              <a:rPr lang="en-US" dirty="0" smtClean="0"/>
              <a:t>.</a:t>
            </a:r>
            <a:endParaRPr lang="en-US" dirty="0"/>
          </a:p>
          <a:p>
            <a:pPr indent="0">
              <a:buNone/>
            </a:pPr>
            <a:endParaRPr lang="en-US" dirty="0" smtClean="0"/>
          </a:p>
          <a:p>
            <a:pPr>
              <a:buNone/>
            </a:pPr>
            <a:endParaRPr lang="en-US" dirty="0"/>
          </a:p>
        </p:txBody>
      </p:sp>
      <p:pic>
        <p:nvPicPr>
          <p:cNvPr id="4" name="Picture 3"/>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752600" y="3429000"/>
            <a:ext cx="5537835" cy="837248"/>
          </a:xfrm>
          <a:prstGeom prst="rect">
            <a:avLst/>
          </a:prstGeom>
        </p:spPr>
      </p:pic>
      <p:sp>
        <p:nvSpPr>
          <p:cNvPr id="6" name="Isosceles Triangle 5"/>
          <p:cNvSpPr/>
          <p:nvPr/>
        </p:nvSpPr>
        <p:spPr>
          <a:xfrm rot="5400000" flipV="1">
            <a:off x="8143462" y="5701748"/>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Introduction</a:t>
            </a:r>
          </a:p>
          <a:p>
            <a:r>
              <a:rPr lang="en-US" dirty="0" smtClean="0"/>
              <a:t>Basic Graph Terminology</a:t>
            </a:r>
          </a:p>
          <a:p>
            <a:r>
              <a:rPr lang="en-US" dirty="0" smtClean="0"/>
              <a:t>Digraphs and Relations</a:t>
            </a:r>
          </a:p>
          <a:p>
            <a:r>
              <a:rPr lang="en-US" dirty="0" smtClean="0"/>
              <a:t>Representation of Graphs</a:t>
            </a:r>
          </a:p>
          <a:p>
            <a:r>
              <a:rPr lang="en-US" dirty="0" smtClean="0"/>
              <a:t>Operation on Graphs</a:t>
            </a:r>
          </a:p>
          <a:p>
            <a:r>
              <a:rPr lang="en-US" dirty="0" smtClean="0"/>
              <a:t>Paths and Circuits</a:t>
            </a:r>
          </a:p>
          <a:p>
            <a:r>
              <a:rPr lang="en-US" dirty="0" smtClean="0"/>
              <a:t>Graph traversals</a:t>
            </a:r>
          </a:p>
          <a:p>
            <a:r>
              <a:rPr lang="en-US" dirty="0" smtClean="0"/>
              <a:t>Shortest Path in Weighted Graphs</a:t>
            </a:r>
          </a:p>
          <a:p>
            <a:r>
              <a:rPr lang="en-US" dirty="0" smtClean="0"/>
              <a:t>Eulerian paths and Circuits</a:t>
            </a:r>
          </a:p>
          <a:p>
            <a:r>
              <a:rPr lang="en-US" dirty="0" smtClean="0"/>
              <a:t>Hamiltonian Paths and Circuits</a:t>
            </a:r>
          </a:p>
          <a:p>
            <a:r>
              <a:rPr lang="en-US" dirty="0" smtClean="0"/>
              <a:t>The travelling salesman Problem-Nearest Neighbor Method</a:t>
            </a:r>
          </a:p>
          <a:p>
            <a:r>
              <a:rPr lang="en-US" dirty="0" smtClean="0"/>
              <a:t>Planar Graphs</a:t>
            </a:r>
          </a:p>
          <a:p>
            <a:pPr marL="0" indent="0">
              <a:buNone/>
            </a:pPr>
            <a:endParaRPr lang="en-US" dirty="0" smtClean="0"/>
          </a:p>
          <a:p>
            <a:pPr>
              <a:buNone/>
            </a:pPr>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Special Types of Simple Graphs: Complete Graphs</a:t>
            </a:r>
            <a:endParaRPr lang="en-US" dirty="0"/>
          </a:p>
        </p:txBody>
      </p:sp>
      <p:sp>
        <p:nvSpPr>
          <p:cNvPr id="3" name="Content Placeholder 2"/>
          <p:cNvSpPr>
            <a:spLocks noGrp="1"/>
          </p:cNvSpPr>
          <p:nvPr>
            <p:ph idx="1"/>
          </p:nvPr>
        </p:nvSpPr>
        <p:spPr/>
        <p:txBody>
          <a:bodyPr/>
          <a:lstStyle/>
          <a:p>
            <a:pPr indent="0">
              <a:buNone/>
            </a:pPr>
            <a:r>
              <a:rPr lang="en-US" dirty="0" smtClean="0"/>
              <a:t>A </a:t>
            </a:r>
            <a:r>
              <a:rPr lang="en-US" i="1" dirty="0" smtClean="0"/>
              <a:t>complete graph on n vertices</a:t>
            </a:r>
            <a:r>
              <a:rPr lang="en-US" dirty="0" smtClean="0"/>
              <a:t>,</a:t>
            </a:r>
            <a:r>
              <a:rPr lang="en-US" dirty="0"/>
              <a:t> denoted by </a:t>
            </a:r>
            <a:r>
              <a:rPr lang="en-US" i="1" dirty="0" err="1" smtClean="0"/>
              <a:t>K</a:t>
            </a:r>
            <a:r>
              <a:rPr lang="en-US" i="1" baseline="-25000" dirty="0" err="1" smtClean="0"/>
              <a:t>n</a:t>
            </a:r>
            <a:r>
              <a:rPr lang="en-US" dirty="0" smtClean="0"/>
              <a:t>, is </a:t>
            </a:r>
            <a:r>
              <a:rPr lang="en-US" dirty="0"/>
              <a:t>the simple graph that contains exactly one edge between each pair of distinct vertices. </a:t>
            </a:r>
            <a:endParaRPr lang="en-US" dirty="0" smtClean="0"/>
          </a:p>
          <a:p>
            <a:pPr indent="0">
              <a:buNone/>
            </a:pPr>
            <a:r>
              <a:rPr lang="en-US" dirty="0" smtClean="0"/>
              <a:t>What are the number of edges in a complete graph of n vertices??</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4343400"/>
            <a:ext cx="7140931" cy="1371600"/>
          </a:xfrm>
          <a:prstGeom prst="rect">
            <a:avLst/>
          </a:prstGeom>
        </p:spPr>
      </p:pic>
    </p:spTree>
    <p:extLst>
      <p:ext uri="{BB962C8B-B14F-4D97-AF65-F5344CB8AC3E}">
        <p14:creationId xmlns:p14="http://schemas.microsoft.com/office/powerpoint/2010/main" val="41328288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Special Types of Simple Graphs: Cycles and Wheels</a:t>
            </a:r>
            <a:endParaRPr lang="en-US" dirty="0"/>
          </a:p>
        </p:txBody>
      </p:sp>
      <p:sp>
        <p:nvSpPr>
          <p:cNvPr id="3" name="Content Placeholder 2"/>
          <p:cNvSpPr>
            <a:spLocks noGrp="1"/>
          </p:cNvSpPr>
          <p:nvPr>
            <p:ph idx="1"/>
          </p:nvPr>
        </p:nvSpPr>
        <p:spPr/>
        <p:txBody>
          <a:bodyPr/>
          <a:lstStyle/>
          <a:p>
            <a:pPr indent="0">
              <a:buNone/>
            </a:pPr>
            <a:r>
              <a:rPr lang="en-US" dirty="0"/>
              <a:t>A</a:t>
            </a:r>
            <a:r>
              <a:rPr lang="en-US" dirty="0" smtClean="0"/>
              <a:t> </a:t>
            </a:r>
            <a:r>
              <a:rPr lang="en-US" i="1" dirty="0"/>
              <a:t>cycle</a:t>
            </a:r>
            <a:r>
              <a:rPr lang="en-US" dirty="0"/>
              <a:t> </a:t>
            </a:r>
            <a:r>
              <a:rPr lang="en-US" i="1" dirty="0" err="1"/>
              <a:t>C</a:t>
            </a:r>
            <a:r>
              <a:rPr lang="en-US" i="1" baseline="-25000" dirty="0" err="1"/>
              <a:t>n</a:t>
            </a:r>
            <a:r>
              <a:rPr lang="en-US" i="1" baseline="-25000" dirty="0"/>
              <a:t> </a:t>
            </a:r>
            <a:r>
              <a:rPr lang="en-US" dirty="0"/>
              <a:t>for </a:t>
            </a:r>
            <a:r>
              <a:rPr lang="en-US" i="1" dirty="0"/>
              <a:t>n</a:t>
            </a:r>
            <a:r>
              <a:rPr lang="en-US" dirty="0"/>
              <a:t> </a:t>
            </a:r>
            <a:r>
              <a:rPr lang="en-US" dirty="0" smtClean="0"/>
              <a:t>≥  </a:t>
            </a:r>
            <a:r>
              <a:rPr lang="en-US" dirty="0">
                <a:latin typeface="Cambria" pitchFamily="18" charset="0"/>
              </a:rPr>
              <a:t>3 </a:t>
            </a:r>
            <a:r>
              <a:rPr lang="en-US" dirty="0"/>
              <a:t>consists of </a:t>
            </a:r>
            <a:r>
              <a:rPr lang="en-US" i="1" dirty="0"/>
              <a:t>n</a:t>
            </a:r>
            <a:r>
              <a:rPr lang="en-US" dirty="0"/>
              <a:t> vertices </a:t>
            </a:r>
            <a:r>
              <a:rPr lang="en-US" i="1" dirty="0"/>
              <a:t>v</a:t>
            </a:r>
            <a:r>
              <a:rPr lang="en-US" baseline="-25000" dirty="0">
                <a:latin typeface="Cambria" pitchFamily="18" charset="0"/>
              </a:rPr>
              <a:t>1</a:t>
            </a:r>
            <a:r>
              <a:rPr lang="en-US" dirty="0"/>
              <a:t>, </a:t>
            </a:r>
            <a:r>
              <a:rPr lang="en-US" i="1" dirty="0" smtClean="0"/>
              <a:t>v</a:t>
            </a:r>
            <a:r>
              <a:rPr lang="en-US" baseline="-25000" dirty="0" smtClean="0">
                <a:latin typeface="Cambria" pitchFamily="18" charset="0"/>
              </a:rPr>
              <a:t>2</a:t>
            </a:r>
            <a:r>
              <a:rPr lang="en-US" i="1" dirty="0"/>
              <a:t> ,</a:t>
            </a:r>
            <a:r>
              <a:rPr lang="en-US" i="1" dirty="0">
                <a:latin typeface="Cambria Math"/>
                <a:ea typeface="Cambria Math"/>
              </a:rPr>
              <a:t>⋯</a:t>
            </a:r>
            <a:r>
              <a:rPr lang="en-US" i="1" dirty="0"/>
              <a:t> ,</a:t>
            </a:r>
            <a:r>
              <a:rPr lang="en-US" dirty="0" smtClean="0"/>
              <a:t> </a:t>
            </a:r>
            <a:r>
              <a:rPr lang="en-US" i="1" dirty="0" err="1" smtClean="0"/>
              <a:t>v</a:t>
            </a:r>
            <a:r>
              <a:rPr lang="en-US" baseline="-25000" dirty="0" err="1" smtClean="0">
                <a:latin typeface="Cambria" pitchFamily="18" charset="0"/>
              </a:rPr>
              <a:t>n</a:t>
            </a:r>
            <a:r>
              <a:rPr lang="en-US" dirty="0"/>
              <a:t>, and edges {</a:t>
            </a:r>
            <a:r>
              <a:rPr lang="en-US" i="1" dirty="0"/>
              <a:t>v</a:t>
            </a:r>
            <a:r>
              <a:rPr lang="en-US" baseline="-25000" dirty="0">
                <a:latin typeface="Cambria" pitchFamily="18" charset="0"/>
              </a:rPr>
              <a:t>1</a:t>
            </a:r>
            <a:r>
              <a:rPr lang="en-US" i="1" dirty="0"/>
              <a:t>, v</a:t>
            </a:r>
            <a:r>
              <a:rPr lang="en-US" baseline="-25000" dirty="0">
                <a:latin typeface="Cambria" pitchFamily="18" charset="0"/>
              </a:rPr>
              <a:t>2</a:t>
            </a:r>
            <a:r>
              <a:rPr lang="en-US" dirty="0"/>
              <a:t>}</a:t>
            </a:r>
            <a:r>
              <a:rPr lang="en-US" i="1" dirty="0"/>
              <a:t>, </a:t>
            </a:r>
            <a:r>
              <a:rPr lang="en-US" dirty="0"/>
              <a:t>{</a:t>
            </a:r>
            <a:r>
              <a:rPr lang="en-US" i="1" dirty="0"/>
              <a:t>v</a:t>
            </a:r>
            <a:r>
              <a:rPr lang="en-US" baseline="-25000" dirty="0">
                <a:latin typeface="Cambria" pitchFamily="18" charset="0"/>
              </a:rPr>
              <a:t>2</a:t>
            </a:r>
            <a:r>
              <a:rPr lang="en-US" i="1" dirty="0"/>
              <a:t>, v</a:t>
            </a:r>
            <a:r>
              <a:rPr lang="en-US" baseline="-25000" dirty="0">
                <a:latin typeface="Cambria" pitchFamily="18" charset="0"/>
              </a:rPr>
              <a:t>3</a:t>
            </a:r>
            <a:r>
              <a:rPr lang="en-US" dirty="0"/>
              <a:t>}</a:t>
            </a:r>
            <a:r>
              <a:rPr lang="en-US" i="1" dirty="0"/>
              <a:t> </a:t>
            </a:r>
            <a:r>
              <a:rPr lang="en-US" i="1" dirty="0" smtClean="0"/>
              <a:t>,</a:t>
            </a:r>
            <a:r>
              <a:rPr lang="en-US" i="1" dirty="0" smtClean="0">
                <a:latin typeface="Cambria Math"/>
                <a:ea typeface="Cambria Math"/>
              </a:rPr>
              <a:t>⋯</a:t>
            </a:r>
            <a:r>
              <a:rPr lang="en-US" i="1" dirty="0" smtClean="0"/>
              <a:t> , </a:t>
            </a:r>
            <a:r>
              <a:rPr lang="en-US" dirty="0" smtClean="0"/>
              <a:t>{</a:t>
            </a:r>
            <a:r>
              <a:rPr lang="en-US" i="1" dirty="0"/>
              <a:t>v</a:t>
            </a:r>
            <a:r>
              <a:rPr lang="en-US" i="1" baseline="-25000" dirty="0"/>
              <a:t>n-</a:t>
            </a:r>
            <a:r>
              <a:rPr lang="en-US" baseline="-25000" dirty="0">
                <a:latin typeface="Cambria" pitchFamily="18" charset="0"/>
              </a:rPr>
              <a:t>1</a:t>
            </a:r>
            <a:r>
              <a:rPr lang="en-US" i="1" dirty="0"/>
              <a:t>, </a:t>
            </a:r>
            <a:r>
              <a:rPr lang="en-US" i="1" dirty="0" err="1"/>
              <a:t>v</a:t>
            </a:r>
            <a:r>
              <a:rPr lang="en-US" i="1" baseline="-25000" dirty="0" err="1"/>
              <a:t>n</a:t>
            </a:r>
            <a:r>
              <a:rPr lang="en-US" dirty="0"/>
              <a:t>}</a:t>
            </a:r>
            <a:r>
              <a:rPr lang="en-US" i="1" dirty="0"/>
              <a:t>, </a:t>
            </a:r>
            <a:r>
              <a:rPr lang="en-US" dirty="0"/>
              <a:t>{</a:t>
            </a:r>
            <a:r>
              <a:rPr lang="en-US" i="1" dirty="0" err="1"/>
              <a:t>v</a:t>
            </a:r>
            <a:r>
              <a:rPr lang="en-US" i="1" baseline="-25000" dirty="0" err="1"/>
              <a:t>n</a:t>
            </a:r>
            <a:r>
              <a:rPr lang="en-US" i="1" dirty="0"/>
              <a:t>, v</a:t>
            </a:r>
            <a:r>
              <a:rPr lang="en-US" baseline="-25000" dirty="0">
                <a:latin typeface="Cambria" pitchFamily="18" charset="0"/>
              </a:rPr>
              <a:t>1</a:t>
            </a:r>
            <a:r>
              <a:rPr lang="en-US" dirty="0"/>
              <a:t>}</a:t>
            </a:r>
            <a:r>
              <a:rPr lang="en-US" i="1" dirty="0"/>
              <a:t>.</a:t>
            </a:r>
          </a:p>
          <a:p>
            <a:pPr indent="0">
              <a:buNone/>
            </a:pPr>
            <a:endParaRPr lang="en-US" dirty="0" smtClean="0"/>
          </a:p>
          <a:p>
            <a:pPr indent="0">
              <a:buNone/>
            </a:pPr>
            <a:endParaRPr lang="en-US" dirty="0"/>
          </a:p>
          <a:p>
            <a:pPr indent="0">
              <a:buNone/>
            </a:pPr>
            <a:endParaRPr lang="en-US" dirty="0" smtClean="0"/>
          </a:p>
          <a:p>
            <a:pPr indent="0">
              <a:buNone/>
            </a:pPr>
            <a:r>
              <a:rPr lang="en-US" dirty="0"/>
              <a:t>A </a:t>
            </a:r>
            <a:r>
              <a:rPr lang="en-US" i="1" dirty="0" smtClean="0"/>
              <a:t>wheel</a:t>
            </a:r>
            <a:r>
              <a:rPr lang="en-US" dirty="0" smtClean="0"/>
              <a:t> </a:t>
            </a:r>
            <a:r>
              <a:rPr lang="en-US" i="1" dirty="0" err="1"/>
              <a:t>W</a:t>
            </a:r>
            <a:r>
              <a:rPr lang="en-US" i="1" baseline="-25000" dirty="0" err="1" smtClean="0"/>
              <a:t>n</a:t>
            </a:r>
            <a:r>
              <a:rPr lang="en-US" i="1" baseline="-25000" dirty="0" smtClean="0"/>
              <a:t> </a:t>
            </a:r>
            <a:r>
              <a:rPr lang="en-US" dirty="0" smtClean="0"/>
              <a:t>is obtained by adding an additional vertex to a cycle </a:t>
            </a:r>
            <a:r>
              <a:rPr lang="en-US" i="1" dirty="0" err="1"/>
              <a:t>C</a:t>
            </a:r>
            <a:r>
              <a:rPr lang="en-US" i="1" baseline="-25000" dirty="0" err="1"/>
              <a:t>n</a:t>
            </a:r>
            <a:r>
              <a:rPr lang="en-US" i="1" baseline="-25000" dirty="0"/>
              <a:t> </a:t>
            </a:r>
            <a:r>
              <a:rPr lang="en-US" dirty="0"/>
              <a:t>for </a:t>
            </a:r>
            <a:r>
              <a:rPr lang="en-US" i="1" dirty="0"/>
              <a:t>n</a:t>
            </a:r>
            <a:r>
              <a:rPr lang="en-US" dirty="0"/>
              <a:t> ≥  </a:t>
            </a:r>
            <a:r>
              <a:rPr lang="en-US" dirty="0">
                <a:latin typeface="Cambria" pitchFamily="18" charset="0"/>
              </a:rPr>
              <a:t>3 </a:t>
            </a:r>
            <a:r>
              <a:rPr lang="en-US" dirty="0" smtClean="0"/>
              <a:t>and connecting this new vertex to each of the </a:t>
            </a:r>
            <a:r>
              <a:rPr lang="en-US" i="1" dirty="0" smtClean="0"/>
              <a:t>n</a:t>
            </a:r>
            <a:r>
              <a:rPr lang="en-US" dirty="0" smtClean="0"/>
              <a:t> vertices in </a:t>
            </a:r>
            <a:r>
              <a:rPr lang="en-US" i="1" dirty="0" err="1"/>
              <a:t>C</a:t>
            </a:r>
            <a:r>
              <a:rPr lang="en-US" i="1" baseline="-25000" dirty="0" err="1"/>
              <a:t>n</a:t>
            </a:r>
            <a:r>
              <a:rPr lang="en-US" dirty="0" smtClean="0"/>
              <a:t> by new edges</a:t>
            </a:r>
            <a:r>
              <a:rPr lang="en-US" i="1" dirty="0" smtClean="0"/>
              <a:t>.</a:t>
            </a:r>
            <a:endParaRPr lang="en-US" i="1" dirty="0"/>
          </a:p>
          <a:p>
            <a:pPr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124200"/>
            <a:ext cx="3292602" cy="874014"/>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57301" y="5562600"/>
            <a:ext cx="3246882" cy="895350"/>
          </a:xfrm>
          <a:prstGeom prst="rect">
            <a:avLst/>
          </a:prstGeom>
        </p:spPr>
      </p:pic>
    </p:spTree>
    <p:extLst>
      <p:ext uri="{BB962C8B-B14F-4D97-AF65-F5344CB8AC3E}">
        <p14:creationId xmlns:p14="http://schemas.microsoft.com/office/powerpoint/2010/main" val="20003875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Bipartite Graphs</a:t>
            </a:r>
            <a:endParaRPr lang="en-US" dirty="0"/>
          </a:p>
        </p:txBody>
      </p:sp>
      <p:sp>
        <p:nvSpPr>
          <p:cNvPr id="3" name="Content Placeholder 2"/>
          <p:cNvSpPr>
            <a:spLocks noGrp="1"/>
          </p:cNvSpPr>
          <p:nvPr>
            <p:ph idx="1"/>
          </p:nvPr>
        </p:nvSpPr>
        <p:spPr/>
        <p:txBody>
          <a:bodyPr>
            <a:normAutofit fontScale="85000" lnSpcReduction="20000"/>
          </a:bodyPr>
          <a:lstStyle/>
          <a:p>
            <a:pPr indent="0">
              <a:buNone/>
            </a:pPr>
            <a:r>
              <a:rPr lang="en-US" b="1" dirty="0" smtClean="0"/>
              <a:t>Definition:</a:t>
            </a:r>
            <a:r>
              <a:rPr lang="en-US" dirty="0" smtClean="0"/>
              <a:t> A simple graph </a:t>
            </a:r>
            <a:r>
              <a:rPr lang="en-US" i="1" dirty="0" smtClean="0"/>
              <a:t>G</a:t>
            </a:r>
            <a:r>
              <a:rPr lang="en-US" dirty="0" smtClean="0"/>
              <a:t> is bipartite if </a:t>
            </a:r>
            <a:r>
              <a:rPr lang="en-US" i="1" dirty="0" smtClean="0"/>
              <a:t>V </a:t>
            </a:r>
            <a:r>
              <a:rPr lang="en-US" dirty="0" smtClean="0"/>
              <a:t>can be partitioned into two disjoint subsets </a:t>
            </a:r>
            <a:r>
              <a:rPr lang="en-US" i="1" dirty="0" smtClean="0"/>
              <a:t>V</a:t>
            </a:r>
            <a:r>
              <a:rPr lang="en-US" i="1" baseline="-25000" dirty="0" smtClean="0"/>
              <a:t>1</a:t>
            </a:r>
            <a:r>
              <a:rPr lang="en-US" i="1" dirty="0" smtClean="0"/>
              <a:t> </a:t>
            </a:r>
            <a:r>
              <a:rPr lang="en-US" dirty="0" smtClean="0"/>
              <a:t>and </a:t>
            </a:r>
            <a:r>
              <a:rPr lang="en-US" i="1" dirty="0" smtClean="0"/>
              <a:t>V</a:t>
            </a:r>
            <a:r>
              <a:rPr lang="en-US" i="1" baseline="-25000" dirty="0" smtClean="0"/>
              <a:t>2</a:t>
            </a:r>
            <a:r>
              <a:rPr lang="en-US" dirty="0" smtClean="0"/>
              <a:t> such that every edge connects a vertex in </a:t>
            </a:r>
            <a:r>
              <a:rPr lang="en-US" i="1" dirty="0" smtClean="0"/>
              <a:t>V</a:t>
            </a:r>
            <a:r>
              <a:rPr lang="en-US" i="1" baseline="-25000" dirty="0" smtClean="0"/>
              <a:t>1</a:t>
            </a:r>
            <a:r>
              <a:rPr lang="en-US" dirty="0" smtClean="0"/>
              <a:t> and a vertex in </a:t>
            </a:r>
            <a:r>
              <a:rPr lang="en-US" i="1" dirty="0" smtClean="0"/>
              <a:t>V</a:t>
            </a:r>
            <a:r>
              <a:rPr lang="en-US" i="1" baseline="-25000" dirty="0" smtClean="0"/>
              <a:t>2</a:t>
            </a:r>
            <a:r>
              <a:rPr lang="en-US" dirty="0" smtClean="0"/>
              <a:t>. In other words, there are no edges which connect two vertices in </a:t>
            </a:r>
            <a:r>
              <a:rPr lang="en-US" i="1" dirty="0" smtClean="0"/>
              <a:t>V</a:t>
            </a:r>
            <a:r>
              <a:rPr lang="en-US" i="1" baseline="-25000" dirty="0" smtClean="0"/>
              <a:t>1</a:t>
            </a:r>
            <a:r>
              <a:rPr lang="en-US" dirty="0" smtClean="0"/>
              <a:t> or in </a:t>
            </a:r>
            <a:r>
              <a:rPr lang="en-US" i="1" dirty="0" smtClean="0"/>
              <a:t>V</a:t>
            </a:r>
            <a:r>
              <a:rPr lang="en-US" i="1" baseline="-25000" dirty="0" smtClean="0"/>
              <a:t>2</a:t>
            </a:r>
            <a:r>
              <a:rPr lang="en-US" dirty="0" smtClean="0"/>
              <a:t>.</a:t>
            </a:r>
          </a:p>
          <a:p>
            <a:pPr indent="0">
              <a:buNone/>
            </a:pPr>
            <a:endParaRPr lang="en-US" dirty="0" smtClean="0"/>
          </a:p>
          <a:p>
            <a:pPr indent="0">
              <a:buNone/>
            </a:pPr>
            <a:r>
              <a:rPr lang="en-US" dirty="0"/>
              <a:t>It is not hard to show that an equivalent definition of a bipartite graph is a graph where it is possible to color the vertices red or blue so that no two adjacent vertices are the same color.</a:t>
            </a:r>
            <a:endParaRPr lang="en-US" dirty="0" smtClean="0"/>
          </a:p>
          <a:p>
            <a:pPr indent="0">
              <a:buNone/>
            </a:pPr>
            <a:endParaRPr lang="en-US" dirty="0" smtClean="0"/>
          </a:p>
          <a:p>
            <a:pPr indent="0">
              <a:buNone/>
            </a:pPr>
            <a:r>
              <a:rPr lang="en-US" dirty="0"/>
              <a:t> </a:t>
            </a:r>
            <a:endParaRPr lang="en-US" dirty="0" smtClean="0"/>
          </a:p>
          <a:p>
            <a:pPr indent="0">
              <a:buNone/>
            </a:pPr>
            <a:endParaRPr lang="en-US" dirty="0" smtClean="0"/>
          </a:p>
          <a:p>
            <a:pPr indent="0">
              <a:buNone/>
            </a:pPr>
            <a:endParaRPr lang="en-US" dirty="0"/>
          </a:p>
          <a:p>
            <a:pPr indent="0">
              <a:buNone/>
            </a:pPr>
            <a:r>
              <a:rPr lang="en-US" dirty="0" smtClean="0"/>
              <a:t>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1200" y="4800600"/>
            <a:ext cx="4695820" cy="1742313"/>
          </a:xfrm>
          <a:prstGeom prst="rect">
            <a:avLst/>
          </a:prstGeom>
          <a:ln>
            <a:solidFill>
              <a:schemeClr val="accent1"/>
            </a:solidFill>
          </a:ln>
        </p:spPr>
      </p:pic>
      <p:sp>
        <p:nvSpPr>
          <p:cNvPr id="6" name="TextBox 5"/>
          <p:cNvSpPr txBox="1"/>
          <p:nvPr/>
        </p:nvSpPr>
        <p:spPr>
          <a:xfrm>
            <a:off x="685800" y="5136214"/>
            <a:ext cx="1066800" cy="646331"/>
          </a:xfrm>
          <a:prstGeom prst="rect">
            <a:avLst/>
          </a:prstGeom>
          <a:noFill/>
        </p:spPr>
        <p:txBody>
          <a:bodyPr wrap="square" rtlCol="0">
            <a:spAutoFit/>
          </a:bodyPr>
          <a:lstStyle/>
          <a:p>
            <a:r>
              <a:rPr lang="en-US" i="1" dirty="0" smtClean="0"/>
              <a:t>G</a:t>
            </a:r>
            <a:r>
              <a:rPr lang="en-US" dirty="0" smtClean="0"/>
              <a:t> is  bipartite</a:t>
            </a:r>
            <a:endParaRPr lang="en-US" dirty="0"/>
          </a:p>
        </p:txBody>
      </p:sp>
      <p:sp>
        <p:nvSpPr>
          <p:cNvPr id="7" name="TextBox 6"/>
          <p:cNvSpPr txBox="1"/>
          <p:nvPr/>
        </p:nvSpPr>
        <p:spPr>
          <a:xfrm>
            <a:off x="6858000" y="4788587"/>
            <a:ext cx="2057400" cy="1754326"/>
          </a:xfrm>
          <a:prstGeom prst="rect">
            <a:avLst/>
          </a:prstGeom>
          <a:noFill/>
        </p:spPr>
        <p:txBody>
          <a:bodyPr wrap="square" rtlCol="0">
            <a:spAutoFit/>
          </a:bodyPr>
          <a:lstStyle/>
          <a:p>
            <a:r>
              <a:rPr lang="en-US" i="1" dirty="0"/>
              <a:t>H</a:t>
            </a:r>
            <a:r>
              <a:rPr lang="en-US" dirty="0" smtClean="0"/>
              <a:t> is  not bipartite</a:t>
            </a:r>
          </a:p>
          <a:p>
            <a:r>
              <a:rPr lang="en-US" dirty="0"/>
              <a:t>s</a:t>
            </a:r>
            <a:r>
              <a:rPr lang="en-US" dirty="0" smtClean="0"/>
              <a:t>ince if we color </a:t>
            </a:r>
            <a:r>
              <a:rPr lang="en-US" i="1" dirty="0" smtClean="0"/>
              <a:t>a</a:t>
            </a:r>
            <a:r>
              <a:rPr lang="en-US" dirty="0" smtClean="0"/>
              <a:t> red, then the adjacent vertices </a:t>
            </a:r>
            <a:r>
              <a:rPr lang="en-US" i="1" dirty="0" smtClean="0"/>
              <a:t>f</a:t>
            </a:r>
            <a:r>
              <a:rPr lang="en-US" dirty="0" smtClean="0"/>
              <a:t> and </a:t>
            </a:r>
            <a:r>
              <a:rPr lang="en-US" i="1" dirty="0" smtClean="0"/>
              <a:t>b</a:t>
            </a:r>
            <a:r>
              <a:rPr lang="en-US" dirty="0" smtClean="0"/>
              <a:t> must both be blue.</a:t>
            </a:r>
            <a:endParaRPr lang="en-US" dirty="0"/>
          </a:p>
        </p:txBody>
      </p:sp>
      <p:sp>
        <p:nvSpPr>
          <p:cNvPr id="8" name="Oval 7"/>
          <p:cNvSpPr/>
          <p:nvPr/>
        </p:nvSpPr>
        <p:spPr>
          <a:xfrm>
            <a:off x="2590800" y="4953000"/>
            <a:ext cx="152400" cy="14211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505200" y="4952999"/>
            <a:ext cx="152400" cy="14211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505200" y="5867400"/>
            <a:ext cx="152400" cy="14211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057400" y="5257800"/>
            <a:ext cx="152400" cy="14211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075290" y="5640430"/>
            <a:ext cx="152400" cy="14211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038600" y="5317264"/>
            <a:ext cx="152400" cy="14211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608690" y="5864177"/>
            <a:ext cx="152400" cy="14211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Bipartite Graphs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fontScale="92500" lnSpcReduction="20000"/>
          </a:bodyPr>
          <a:lstStyle/>
          <a:p>
            <a:pPr indent="0">
              <a:buNone/>
            </a:pPr>
            <a:r>
              <a:rPr lang="en-US" b="1" dirty="0" smtClean="0"/>
              <a:t>Example</a:t>
            </a:r>
            <a:r>
              <a:rPr lang="en-US" dirty="0" smtClean="0"/>
              <a:t>:  Show that </a:t>
            </a:r>
            <a:r>
              <a:rPr lang="en-US" i="1" dirty="0" smtClean="0"/>
              <a:t>C</a:t>
            </a:r>
            <a:r>
              <a:rPr lang="en-US" baseline="-25000" dirty="0" smtClean="0">
                <a:latin typeface="Cambria" pitchFamily="18" charset="0"/>
              </a:rPr>
              <a:t>6</a:t>
            </a:r>
            <a:r>
              <a:rPr lang="en-US" dirty="0" smtClean="0"/>
              <a:t> is bipartite.</a:t>
            </a:r>
          </a:p>
          <a:p>
            <a:pPr indent="0">
              <a:buNone/>
            </a:pPr>
            <a:r>
              <a:rPr lang="en-US" b="1" dirty="0" smtClean="0"/>
              <a:t>Solution</a:t>
            </a:r>
            <a:r>
              <a:rPr lang="en-US" dirty="0" smtClean="0"/>
              <a:t>: We can partition the vertex set into                         </a:t>
            </a:r>
            <a:r>
              <a:rPr lang="en-US" i="1" dirty="0" smtClean="0"/>
              <a:t>V</a:t>
            </a:r>
            <a:r>
              <a:rPr lang="en-US" baseline="-25000" dirty="0" smtClean="0">
                <a:latin typeface="Cambria" pitchFamily="18" charset="0"/>
              </a:rPr>
              <a:t>1</a:t>
            </a:r>
            <a:r>
              <a:rPr lang="en-US" dirty="0" smtClean="0"/>
              <a:t> = {</a:t>
            </a:r>
            <a:r>
              <a:rPr lang="en-US" i="1" dirty="0" smtClean="0"/>
              <a:t>v</a:t>
            </a:r>
            <a:r>
              <a:rPr lang="en-US" baseline="-25000" dirty="0" smtClean="0">
                <a:latin typeface="Cambria" pitchFamily="18" charset="0"/>
              </a:rPr>
              <a:t>1</a:t>
            </a:r>
            <a:r>
              <a:rPr lang="en-US" dirty="0" smtClean="0"/>
              <a:t>, </a:t>
            </a:r>
            <a:r>
              <a:rPr lang="en-US" i="1" dirty="0" smtClean="0"/>
              <a:t>v</a:t>
            </a:r>
            <a:r>
              <a:rPr lang="en-US" baseline="-25000" dirty="0">
                <a:latin typeface="Cambria" pitchFamily="18" charset="0"/>
              </a:rPr>
              <a:t>3</a:t>
            </a:r>
            <a:r>
              <a:rPr lang="en-US" dirty="0" smtClean="0"/>
              <a:t>, </a:t>
            </a:r>
            <a:r>
              <a:rPr lang="en-US" i="1" dirty="0" smtClean="0"/>
              <a:t>v</a:t>
            </a:r>
            <a:r>
              <a:rPr lang="en-US" baseline="-25000" dirty="0">
                <a:latin typeface="Cambria" pitchFamily="18" charset="0"/>
              </a:rPr>
              <a:t>5</a:t>
            </a:r>
            <a:r>
              <a:rPr lang="en-US" dirty="0" smtClean="0"/>
              <a:t>} and </a:t>
            </a:r>
            <a:r>
              <a:rPr lang="en-US" i="1" dirty="0" smtClean="0"/>
              <a:t>V</a:t>
            </a:r>
            <a:r>
              <a:rPr lang="en-US" baseline="-25000" dirty="0" smtClean="0">
                <a:latin typeface="Cambria" pitchFamily="18" charset="0"/>
              </a:rPr>
              <a:t>2</a:t>
            </a:r>
            <a:r>
              <a:rPr lang="en-US" dirty="0" smtClean="0"/>
              <a:t> </a:t>
            </a:r>
            <a:r>
              <a:rPr lang="en-US" dirty="0"/>
              <a:t>= {</a:t>
            </a:r>
            <a:r>
              <a:rPr lang="en-US" i="1" dirty="0" smtClean="0"/>
              <a:t>v</a:t>
            </a:r>
            <a:r>
              <a:rPr lang="en-US" baseline="-25000" dirty="0" smtClean="0">
                <a:latin typeface="Cambria" pitchFamily="18" charset="0"/>
              </a:rPr>
              <a:t>2</a:t>
            </a:r>
            <a:r>
              <a:rPr lang="en-US" dirty="0" smtClean="0"/>
              <a:t>, </a:t>
            </a:r>
            <a:r>
              <a:rPr lang="en-US" i="1" dirty="0" smtClean="0"/>
              <a:t>v</a:t>
            </a:r>
            <a:r>
              <a:rPr lang="en-US" baseline="-25000" dirty="0" smtClean="0">
                <a:latin typeface="Cambria" pitchFamily="18" charset="0"/>
              </a:rPr>
              <a:t>4</a:t>
            </a:r>
            <a:r>
              <a:rPr lang="en-US" dirty="0" smtClean="0"/>
              <a:t>, </a:t>
            </a:r>
            <a:r>
              <a:rPr lang="en-US" i="1" dirty="0" smtClean="0"/>
              <a:t>v</a:t>
            </a:r>
            <a:r>
              <a:rPr lang="en-US" baseline="-25000" dirty="0" smtClean="0">
                <a:latin typeface="Cambria" pitchFamily="18" charset="0"/>
              </a:rPr>
              <a:t>6</a:t>
            </a:r>
            <a:r>
              <a:rPr lang="en-US" dirty="0" smtClean="0"/>
              <a:t>} so that every edge of </a:t>
            </a:r>
            <a:r>
              <a:rPr lang="en-US" i="1" dirty="0"/>
              <a:t>C</a:t>
            </a:r>
            <a:r>
              <a:rPr lang="en-US" baseline="-25000" dirty="0">
                <a:latin typeface="Cambria" pitchFamily="18" charset="0"/>
              </a:rPr>
              <a:t>6</a:t>
            </a:r>
            <a:r>
              <a:rPr lang="en-US" dirty="0" smtClean="0"/>
              <a:t> connects a vertex in </a:t>
            </a:r>
            <a:r>
              <a:rPr lang="en-US" i="1" dirty="0"/>
              <a:t>V</a:t>
            </a:r>
            <a:r>
              <a:rPr lang="en-US" baseline="-25000" dirty="0">
                <a:latin typeface="Cambria" pitchFamily="18" charset="0"/>
              </a:rPr>
              <a:t>1</a:t>
            </a:r>
            <a:r>
              <a:rPr lang="en-US" dirty="0" smtClean="0"/>
              <a:t> and </a:t>
            </a:r>
            <a:r>
              <a:rPr lang="en-US" i="1" dirty="0"/>
              <a:t>V</a:t>
            </a:r>
            <a:r>
              <a:rPr lang="en-US" baseline="-25000" dirty="0">
                <a:latin typeface="Cambria" pitchFamily="18" charset="0"/>
              </a:rPr>
              <a:t>2</a:t>
            </a:r>
            <a:r>
              <a:rPr lang="en-US" dirty="0" smtClean="0"/>
              <a:t> .</a:t>
            </a:r>
          </a:p>
          <a:p>
            <a:pPr indent="0">
              <a:buNone/>
            </a:pPr>
            <a:endParaRPr lang="en-US" dirty="0"/>
          </a:p>
          <a:p>
            <a:pPr indent="0">
              <a:buNone/>
            </a:pPr>
            <a:endParaRPr lang="en-US" dirty="0" smtClean="0"/>
          </a:p>
          <a:p>
            <a:pPr indent="0">
              <a:buNone/>
            </a:pPr>
            <a:endParaRPr lang="en-US" b="1" dirty="0" smtClean="0"/>
          </a:p>
          <a:p>
            <a:pPr indent="0">
              <a:buNone/>
            </a:pPr>
            <a:r>
              <a:rPr lang="en-US" b="1" dirty="0" smtClean="0"/>
              <a:t>Example</a:t>
            </a:r>
            <a:r>
              <a:rPr lang="en-US" dirty="0"/>
              <a:t>:  Show that </a:t>
            </a:r>
            <a:r>
              <a:rPr lang="en-US" i="1" dirty="0" smtClean="0"/>
              <a:t>C</a:t>
            </a:r>
            <a:r>
              <a:rPr lang="en-US" baseline="-25000" dirty="0" smtClean="0">
                <a:latin typeface="Cambria" pitchFamily="18" charset="0"/>
              </a:rPr>
              <a:t>3</a:t>
            </a:r>
            <a:r>
              <a:rPr lang="en-US" dirty="0" smtClean="0"/>
              <a:t> is not </a:t>
            </a:r>
            <a:r>
              <a:rPr lang="en-US" dirty="0"/>
              <a:t>bipartite.</a:t>
            </a:r>
          </a:p>
          <a:p>
            <a:pPr indent="0">
              <a:buNone/>
            </a:pPr>
            <a:r>
              <a:rPr lang="en-US" b="1" dirty="0"/>
              <a:t>Solution</a:t>
            </a:r>
            <a:r>
              <a:rPr lang="en-US" dirty="0"/>
              <a:t>: </a:t>
            </a:r>
            <a:r>
              <a:rPr lang="en-US" dirty="0" smtClean="0"/>
              <a:t> If we divide the vertex set of </a:t>
            </a:r>
            <a:r>
              <a:rPr lang="en-US" i="1" dirty="0" smtClean="0"/>
              <a:t>C</a:t>
            </a:r>
            <a:r>
              <a:rPr lang="en-US" baseline="-25000" dirty="0" smtClean="0">
                <a:latin typeface="Cambria Math" pitchFamily="18" charset="0"/>
                <a:ea typeface="Cambria Math" pitchFamily="18" charset="0"/>
              </a:rPr>
              <a:t>3</a:t>
            </a:r>
            <a:r>
              <a:rPr lang="en-US" dirty="0" smtClean="0"/>
              <a:t> into two nonempty sets, one of the two must contain two vertices. But </a:t>
            </a:r>
            <a:r>
              <a:rPr lang="en-US" dirty="0"/>
              <a:t>in </a:t>
            </a:r>
            <a:r>
              <a:rPr lang="en-US" i="1" dirty="0"/>
              <a:t>C</a:t>
            </a:r>
            <a:r>
              <a:rPr lang="en-US" baseline="-25000" dirty="0">
                <a:latin typeface="Cambria Math" pitchFamily="18" charset="0"/>
                <a:ea typeface="Cambria Math" pitchFamily="18" charset="0"/>
              </a:rPr>
              <a:t>3</a:t>
            </a:r>
            <a:r>
              <a:rPr lang="en-US" dirty="0" smtClean="0"/>
              <a:t>  every vertex is connected to every other vertex. Therefore, the two vertices in the same partition are connected. Hence, </a:t>
            </a:r>
            <a:r>
              <a:rPr lang="en-US" i="1" dirty="0"/>
              <a:t>C</a:t>
            </a:r>
            <a:r>
              <a:rPr lang="en-US" baseline="-25000" dirty="0">
                <a:latin typeface="Cambria Math" pitchFamily="18" charset="0"/>
                <a:ea typeface="Cambria Math" pitchFamily="18" charset="0"/>
              </a:rPr>
              <a:t>3</a:t>
            </a:r>
            <a:r>
              <a:rPr lang="en-US" dirty="0" smtClean="0"/>
              <a:t> is not bipartite.</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2817" y="3367659"/>
            <a:ext cx="3292602" cy="874014"/>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05400" y="3413188"/>
            <a:ext cx="1644396" cy="691896"/>
          </a:xfrm>
          <a:prstGeom prst="rect">
            <a:avLst/>
          </a:prstGeom>
        </p:spPr>
      </p:pic>
      <p:sp>
        <p:nvSpPr>
          <p:cNvPr id="7" name="Rectangle 6"/>
          <p:cNvSpPr/>
          <p:nvPr/>
        </p:nvSpPr>
        <p:spPr>
          <a:xfrm>
            <a:off x="1828800" y="3276600"/>
            <a:ext cx="1676400" cy="9650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34577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 Bipartite Graphs</a:t>
            </a:r>
            <a:endParaRPr lang="en-US" dirty="0"/>
          </a:p>
        </p:txBody>
      </p:sp>
      <p:sp>
        <p:nvSpPr>
          <p:cNvPr id="3" name="Content Placeholder 2"/>
          <p:cNvSpPr>
            <a:spLocks noGrp="1"/>
          </p:cNvSpPr>
          <p:nvPr>
            <p:ph idx="1"/>
          </p:nvPr>
        </p:nvSpPr>
        <p:spPr/>
        <p:txBody>
          <a:bodyPr/>
          <a:lstStyle/>
          <a:p>
            <a:pPr indent="0">
              <a:buNone/>
            </a:pPr>
            <a:r>
              <a:rPr lang="en-US" b="1" dirty="0" smtClean="0"/>
              <a:t>Definition:</a:t>
            </a:r>
            <a:r>
              <a:rPr lang="en-US" dirty="0" smtClean="0"/>
              <a:t>  A </a:t>
            </a:r>
            <a:r>
              <a:rPr lang="en-US" i="1" dirty="0" smtClean="0"/>
              <a:t>complete bipartite graph</a:t>
            </a:r>
            <a:r>
              <a:rPr lang="en-US" i="1" dirty="0"/>
              <a:t> </a:t>
            </a:r>
            <a:r>
              <a:rPr lang="en-US" i="1" dirty="0" err="1"/>
              <a:t>K</a:t>
            </a:r>
            <a:r>
              <a:rPr lang="en-US" i="1" baseline="-25000" dirty="0" err="1"/>
              <a:t>m,n</a:t>
            </a:r>
            <a:r>
              <a:rPr lang="en-US" dirty="0" smtClean="0"/>
              <a:t> is a graph that has its vertex set partitioned into two subsets           </a:t>
            </a:r>
            <a:r>
              <a:rPr lang="en-US" i="1" dirty="0" smtClean="0"/>
              <a:t>V</a:t>
            </a:r>
            <a:r>
              <a:rPr lang="en-US" baseline="-25000" dirty="0" smtClean="0">
                <a:latin typeface="Cambria Math" pitchFamily="18" charset="0"/>
                <a:ea typeface="Cambria Math" pitchFamily="18" charset="0"/>
              </a:rPr>
              <a:t>1</a:t>
            </a:r>
            <a:r>
              <a:rPr lang="en-US" dirty="0" smtClean="0"/>
              <a:t> of size </a:t>
            </a:r>
            <a:r>
              <a:rPr lang="en-US" i="1" dirty="0" smtClean="0"/>
              <a:t>m</a:t>
            </a:r>
            <a:r>
              <a:rPr lang="en-US" dirty="0" smtClean="0"/>
              <a:t> and </a:t>
            </a:r>
            <a:r>
              <a:rPr lang="en-US" i="1" dirty="0" smtClean="0"/>
              <a:t>V</a:t>
            </a:r>
            <a:r>
              <a:rPr lang="en-US" baseline="-25000" dirty="0" smtClean="0">
                <a:latin typeface="Cambria Math" pitchFamily="18" charset="0"/>
                <a:ea typeface="Cambria Math" pitchFamily="18" charset="0"/>
              </a:rPr>
              <a:t>2</a:t>
            </a:r>
            <a:r>
              <a:rPr lang="en-US" dirty="0" smtClean="0"/>
              <a:t> of size </a:t>
            </a:r>
            <a:r>
              <a:rPr lang="en-US" i="1" dirty="0" smtClean="0"/>
              <a:t>n</a:t>
            </a:r>
            <a:r>
              <a:rPr lang="en-US" dirty="0" smtClean="0"/>
              <a:t> such that there is an edge from every vertex in </a:t>
            </a:r>
            <a:r>
              <a:rPr lang="en-US" i="1" dirty="0" smtClean="0"/>
              <a:t>V</a:t>
            </a:r>
            <a:r>
              <a:rPr lang="en-US" baseline="-25000" dirty="0" smtClean="0">
                <a:latin typeface="Cambria Math" pitchFamily="18" charset="0"/>
                <a:ea typeface="Cambria Math" pitchFamily="18" charset="0"/>
              </a:rPr>
              <a:t>1</a:t>
            </a:r>
            <a:r>
              <a:rPr lang="en-US" dirty="0" smtClean="0"/>
              <a:t> to every vertex in </a:t>
            </a:r>
            <a:r>
              <a:rPr lang="en-US" i="1" dirty="0" smtClean="0"/>
              <a:t>V</a:t>
            </a:r>
            <a:r>
              <a:rPr lang="en-US" baseline="-25000" dirty="0" smtClean="0">
                <a:latin typeface="Cambria Math" pitchFamily="18" charset="0"/>
                <a:ea typeface="Cambria Math" pitchFamily="18" charset="0"/>
              </a:rPr>
              <a:t>2</a:t>
            </a:r>
            <a:r>
              <a:rPr lang="en-US" i="1" dirty="0" smtClean="0"/>
              <a:t>.</a:t>
            </a:r>
          </a:p>
          <a:p>
            <a:pPr indent="0">
              <a:buNone/>
            </a:pPr>
            <a:endParaRPr lang="en-US" i="1" dirty="0" smtClean="0"/>
          </a:p>
          <a:p>
            <a:pPr indent="0">
              <a:buNone/>
            </a:pPr>
            <a:r>
              <a:rPr lang="en-US" b="1" dirty="0" smtClean="0"/>
              <a:t>Example</a:t>
            </a:r>
            <a:r>
              <a:rPr lang="en-US" dirty="0" smtClean="0"/>
              <a:t>: We display four complete bipartite graphs here.</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04052" y="4724400"/>
            <a:ext cx="4229862" cy="1812798"/>
          </a:xfrm>
          <a:prstGeom prst="rect">
            <a:avLst/>
          </a:prstGeom>
        </p:spPr>
      </p:pic>
    </p:spTree>
    <p:extLst>
      <p:ext uri="{BB962C8B-B14F-4D97-AF65-F5344CB8AC3E}">
        <p14:creationId xmlns:p14="http://schemas.microsoft.com/office/powerpoint/2010/main" val="8031599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Bipartite Graphs and </a:t>
            </a:r>
            <a:r>
              <a:rPr lang="en-US" dirty="0" err="1" smtClean="0"/>
              <a:t>Matchings</a:t>
            </a:r>
            <a:endParaRPr lang="en-US" dirty="0"/>
          </a:p>
        </p:txBody>
      </p:sp>
      <p:sp>
        <p:nvSpPr>
          <p:cNvPr id="3" name="Content Placeholder 2"/>
          <p:cNvSpPr>
            <a:spLocks noGrp="1"/>
          </p:cNvSpPr>
          <p:nvPr>
            <p:ph idx="1"/>
          </p:nvPr>
        </p:nvSpPr>
        <p:spPr/>
        <p:txBody>
          <a:bodyPr>
            <a:normAutofit fontScale="92500" lnSpcReduction="20000"/>
          </a:bodyPr>
          <a:lstStyle/>
          <a:p>
            <a:r>
              <a:rPr lang="en-US" dirty="0"/>
              <a:t>Bipartite graphs </a:t>
            </a:r>
            <a:r>
              <a:rPr lang="en-US" dirty="0" smtClean="0"/>
              <a:t>are used to </a:t>
            </a:r>
            <a:r>
              <a:rPr lang="en-US" dirty="0"/>
              <a:t>model applications that involve matching the elements of one set to elements in </a:t>
            </a:r>
            <a:r>
              <a:rPr lang="en-US" dirty="0" smtClean="0"/>
              <a:t>another, for example:</a:t>
            </a:r>
            <a:endParaRPr lang="en-US" dirty="0"/>
          </a:p>
          <a:p>
            <a:r>
              <a:rPr lang="en-US" i="1" dirty="0" smtClean="0"/>
              <a:t>Job </a:t>
            </a:r>
            <a:r>
              <a:rPr lang="en-US" i="1" dirty="0"/>
              <a:t>assignments </a:t>
            </a:r>
            <a:r>
              <a:rPr lang="en-US" dirty="0"/>
              <a:t>- vertices represent the jobs and the </a:t>
            </a:r>
            <a:r>
              <a:rPr lang="en-US" dirty="0" smtClean="0"/>
              <a:t>employees</a:t>
            </a:r>
            <a:r>
              <a:rPr lang="en-US" dirty="0"/>
              <a:t>,</a:t>
            </a:r>
            <a:r>
              <a:rPr lang="en-US" dirty="0" smtClean="0"/>
              <a:t> </a:t>
            </a:r>
            <a:r>
              <a:rPr lang="en-US" dirty="0"/>
              <a:t>e</a:t>
            </a:r>
            <a:r>
              <a:rPr lang="en-US" dirty="0" smtClean="0"/>
              <a:t>dges </a:t>
            </a:r>
            <a:r>
              <a:rPr lang="en-US" dirty="0"/>
              <a:t>link employees </a:t>
            </a:r>
            <a:r>
              <a:rPr lang="en-US" dirty="0" smtClean="0"/>
              <a:t>with those jobs </a:t>
            </a:r>
            <a:r>
              <a:rPr lang="en-US" dirty="0"/>
              <a:t>they have been trained to do. A common goal is to match jobs to employees so that the most jobs are </a:t>
            </a:r>
            <a:r>
              <a:rPr lang="en-US" dirty="0" smtClean="0"/>
              <a:t>done.</a:t>
            </a:r>
          </a:p>
          <a:p>
            <a:endParaRPr lang="en-US" dirty="0"/>
          </a:p>
          <a:p>
            <a:pPr marL="0" indent="0">
              <a:buNone/>
            </a:pPr>
            <a:endParaRPr lang="en-US" dirty="0"/>
          </a:p>
          <a:p>
            <a:r>
              <a:rPr lang="en-US" i="1" dirty="0" smtClean="0"/>
              <a:t>Marriage </a:t>
            </a:r>
            <a:r>
              <a:rPr lang="en-US" dirty="0"/>
              <a:t>- vertices </a:t>
            </a:r>
            <a:r>
              <a:rPr lang="en-US" dirty="0" smtClean="0"/>
              <a:t>represent </a:t>
            </a:r>
            <a:r>
              <a:rPr lang="en-US" dirty="0"/>
              <a:t>the men and the women and edges link a </a:t>
            </a:r>
            <a:r>
              <a:rPr lang="en-US" dirty="0" err="1"/>
              <a:t>a</a:t>
            </a:r>
            <a:r>
              <a:rPr lang="en-US" dirty="0"/>
              <a:t> man and a woman if they are an acceptable spouse.  We may wish to find the largest number of possible marriages</a:t>
            </a:r>
            <a:r>
              <a:rPr lang="en-US" dirty="0" smtClean="0"/>
              <a:t>.</a:t>
            </a:r>
            <a:endParaRPr lang="en-US" dirty="0"/>
          </a:p>
          <a:p>
            <a:pPr marL="0" indent="0">
              <a:buNone/>
            </a:pPr>
            <a:endParaRPr lang="en-US" i="1" dirty="0"/>
          </a:p>
        </p:txBody>
      </p:sp>
    </p:spTree>
    <p:extLst>
      <p:ext uri="{BB962C8B-B14F-4D97-AF65-F5344CB8AC3E}">
        <p14:creationId xmlns:p14="http://schemas.microsoft.com/office/powerpoint/2010/main" val="29790650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34045" y="2819400"/>
            <a:ext cx="4675909" cy="2438400"/>
          </a:xfrm>
          <a:prstGeom prst="rect">
            <a:avLst/>
          </a:prstGeom>
        </p:spPr>
      </p:pic>
    </p:spTree>
    <p:extLst>
      <p:ext uri="{BB962C8B-B14F-4D97-AF65-F5344CB8AC3E}">
        <p14:creationId xmlns:p14="http://schemas.microsoft.com/office/powerpoint/2010/main" val="860690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Graphs from Old </a:t>
            </a:r>
            <a:endParaRPr lang="en-US" dirty="0"/>
          </a:p>
        </p:txBody>
      </p:sp>
      <p:sp>
        <p:nvSpPr>
          <p:cNvPr id="3" name="Content Placeholder 2"/>
          <p:cNvSpPr>
            <a:spLocks noGrp="1"/>
          </p:cNvSpPr>
          <p:nvPr>
            <p:ph idx="1"/>
          </p:nvPr>
        </p:nvSpPr>
        <p:spPr/>
        <p:txBody>
          <a:bodyPr>
            <a:normAutofit fontScale="70000" lnSpcReduction="20000"/>
          </a:bodyPr>
          <a:lstStyle/>
          <a:p>
            <a:pPr indent="0">
              <a:buNone/>
            </a:pPr>
            <a:r>
              <a:rPr lang="en-US" b="1" dirty="0" smtClean="0"/>
              <a:t>Definition: </a:t>
            </a:r>
            <a:r>
              <a:rPr lang="en-US" dirty="0" smtClean="0"/>
              <a:t>A </a:t>
            </a:r>
            <a:r>
              <a:rPr lang="en-US" i="1" dirty="0" err="1"/>
              <a:t>subgraph</a:t>
            </a:r>
            <a:r>
              <a:rPr lang="en-US" i="1" dirty="0"/>
              <a:t> </a:t>
            </a:r>
            <a:r>
              <a:rPr lang="en-US" i="1" dirty="0" smtClean="0"/>
              <a:t>of a graph  </a:t>
            </a:r>
            <a:r>
              <a:rPr lang="en-US" i="1" dirty="0"/>
              <a:t>G</a:t>
            </a:r>
            <a:r>
              <a:rPr lang="en-US" dirty="0"/>
              <a:t> = (</a:t>
            </a:r>
            <a:r>
              <a:rPr lang="en-US" i="1" dirty="0"/>
              <a:t>V</a:t>
            </a:r>
            <a:r>
              <a:rPr lang="en-US" dirty="0"/>
              <a:t>,</a:t>
            </a:r>
            <a:r>
              <a:rPr lang="en-US" i="1" dirty="0"/>
              <a:t>E</a:t>
            </a:r>
            <a:r>
              <a:rPr lang="en-US" dirty="0"/>
              <a:t>) </a:t>
            </a:r>
            <a:r>
              <a:rPr lang="en-US" dirty="0" smtClean="0"/>
              <a:t> is a graph (</a:t>
            </a:r>
            <a:r>
              <a:rPr lang="en-US" i="1" dirty="0" smtClean="0"/>
              <a:t>W</a:t>
            </a:r>
            <a:r>
              <a:rPr lang="en-US" dirty="0" smtClean="0"/>
              <a:t>,</a:t>
            </a:r>
            <a:r>
              <a:rPr lang="en-US" i="1" dirty="0" smtClean="0"/>
              <a:t>F</a:t>
            </a:r>
            <a:r>
              <a:rPr lang="en-US" dirty="0" smtClean="0"/>
              <a:t>),  where  </a:t>
            </a:r>
            <a:r>
              <a:rPr lang="en-US" i="1" dirty="0" smtClean="0"/>
              <a:t>W</a:t>
            </a:r>
            <a:r>
              <a:rPr lang="en-US" dirty="0" smtClean="0"/>
              <a:t> </a:t>
            </a:r>
            <a:r>
              <a:rPr lang="en-US" dirty="0" smtClean="0">
                <a:latin typeface="Cambria Math"/>
                <a:ea typeface="Cambria Math"/>
              </a:rPr>
              <a:t>⊂ </a:t>
            </a:r>
            <a:r>
              <a:rPr lang="en-US" i="1" dirty="0" smtClean="0">
                <a:ea typeface="Cambria Math"/>
              </a:rPr>
              <a:t>V</a:t>
            </a:r>
            <a:r>
              <a:rPr lang="en-US" dirty="0" smtClean="0">
                <a:latin typeface="Cambria Math"/>
                <a:ea typeface="Cambria Math"/>
              </a:rPr>
              <a:t> and </a:t>
            </a:r>
            <a:r>
              <a:rPr lang="en-US" i="1" dirty="0" smtClean="0">
                <a:ea typeface="Cambria Math"/>
              </a:rPr>
              <a:t>F</a:t>
            </a:r>
            <a:r>
              <a:rPr lang="en-US" dirty="0" smtClean="0">
                <a:latin typeface="Cambria Math"/>
                <a:ea typeface="Cambria Math"/>
              </a:rPr>
              <a:t> ⊂ </a:t>
            </a:r>
            <a:r>
              <a:rPr lang="en-US" i="1" dirty="0" smtClean="0">
                <a:ea typeface="Cambria Math"/>
              </a:rPr>
              <a:t>E</a:t>
            </a:r>
            <a:r>
              <a:rPr lang="en-US" dirty="0" smtClean="0">
                <a:latin typeface="Cambria Math"/>
                <a:ea typeface="Cambria Math"/>
              </a:rPr>
              <a:t>. A </a:t>
            </a:r>
            <a:r>
              <a:rPr lang="en-US" dirty="0" err="1" smtClean="0">
                <a:latin typeface="Cambria Math"/>
                <a:ea typeface="Cambria Math"/>
              </a:rPr>
              <a:t>subgraph</a:t>
            </a:r>
            <a:r>
              <a:rPr lang="en-US" dirty="0" smtClean="0">
                <a:latin typeface="Cambria Math"/>
                <a:ea typeface="Cambria Math"/>
              </a:rPr>
              <a:t> </a:t>
            </a:r>
            <a:r>
              <a:rPr lang="en-US" i="1" dirty="0" smtClean="0">
                <a:ea typeface="Cambria Math"/>
              </a:rPr>
              <a:t>H</a:t>
            </a:r>
            <a:r>
              <a:rPr lang="en-US" dirty="0" smtClean="0">
                <a:latin typeface="Cambria Math"/>
                <a:ea typeface="Cambria Math"/>
              </a:rPr>
              <a:t> of </a:t>
            </a:r>
            <a:r>
              <a:rPr lang="en-US" i="1" dirty="0" smtClean="0">
                <a:ea typeface="Cambria Math"/>
              </a:rPr>
              <a:t>G</a:t>
            </a:r>
            <a:r>
              <a:rPr lang="en-US" dirty="0" smtClean="0">
                <a:latin typeface="Cambria Math"/>
                <a:ea typeface="Cambria Math"/>
              </a:rPr>
              <a:t> is a proper </a:t>
            </a:r>
            <a:r>
              <a:rPr lang="en-US" dirty="0" err="1" smtClean="0">
                <a:latin typeface="Cambria Math"/>
                <a:ea typeface="Cambria Math"/>
              </a:rPr>
              <a:t>subgraph</a:t>
            </a:r>
            <a:r>
              <a:rPr lang="en-US" dirty="0" smtClean="0">
                <a:latin typeface="Cambria Math"/>
                <a:ea typeface="Cambria Math"/>
              </a:rPr>
              <a:t> of </a:t>
            </a:r>
            <a:r>
              <a:rPr lang="en-US" i="1" dirty="0" smtClean="0">
                <a:ea typeface="Cambria Math"/>
              </a:rPr>
              <a:t>G</a:t>
            </a:r>
            <a:r>
              <a:rPr lang="en-US" dirty="0" smtClean="0">
                <a:latin typeface="Cambria Math"/>
                <a:ea typeface="Cambria Math"/>
              </a:rPr>
              <a:t> if </a:t>
            </a:r>
            <a:r>
              <a:rPr lang="en-US" i="1" dirty="0" smtClean="0">
                <a:ea typeface="Cambria Math"/>
              </a:rPr>
              <a:t>H</a:t>
            </a:r>
            <a:r>
              <a:rPr lang="en-US" dirty="0" smtClean="0">
                <a:latin typeface="Cambria Math"/>
                <a:ea typeface="Cambria Math"/>
              </a:rPr>
              <a:t> </a:t>
            </a:r>
            <a:r>
              <a:rPr lang="en-US" i="1" dirty="0" smtClean="0">
                <a:ea typeface="Cambria Math"/>
              </a:rPr>
              <a:t>≠ G.</a:t>
            </a:r>
          </a:p>
          <a:p>
            <a:pPr indent="0">
              <a:buNone/>
            </a:pPr>
            <a:endParaRPr lang="en-US" i="1" dirty="0" smtClean="0">
              <a:ea typeface="Cambria Math"/>
            </a:endParaRPr>
          </a:p>
          <a:p>
            <a:pPr indent="0">
              <a:buNone/>
            </a:pPr>
            <a:r>
              <a:rPr lang="en-US" b="1" dirty="0" smtClean="0">
                <a:ea typeface="Cambria Math"/>
              </a:rPr>
              <a:t>Example</a:t>
            </a:r>
            <a:r>
              <a:rPr lang="en-US" dirty="0" smtClean="0">
                <a:ea typeface="Cambria Math"/>
              </a:rPr>
              <a:t>: </a:t>
            </a:r>
            <a:r>
              <a:rPr lang="en-US" dirty="0" smtClean="0"/>
              <a:t>Here we show </a:t>
            </a:r>
            <a:r>
              <a:rPr lang="en-US" i="1" dirty="0" smtClean="0"/>
              <a:t>K</a:t>
            </a:r>
            <a:r>
              <a:rPr lang="en-US" baseline="-25000" dirty="0" smtClean="0">
                <a:latin typeface="Cambria" pitchFamily="18" charset="0"/>
              </a:rPr>
              <a:t>5</a:t>
            </a:r>
            <a:r>
              <a:rPr lang="en-US" b="1" dirty="0"/>
              <a:t> </a:t>
            </a:r>
            <a:r>
              <a:rPr lang="en-US" dirty="0" smtClean="0"/>
              <a:t>and                                                                                              one of its </a:t>
            </a:r>
            <a:r>
              <a:rPr lang="en-US" dirty="0" err="1" smtClean="0"/>
              <a:t>subgraphs</a:t>
            </a:r>
            <a:r>
              <a:rPr lang="en-US" dirty="0" smtClean="0"/>
              <a:t>.</a:t>
            </a:r>
            <a:endParaRPr lang="en-US" b="1" dirty="0" smtClean="0"/>
          </a:p>
          <a:p>
            <a:pPr indent="0">
              <a:buNone/>
            </a:pPr>
            <a:endParaRPr lang="en-US" b="1" dirty="0" smtClean="0"/>
          </a:p>
          <a:p>
            <a:pPr indent="0">
              <a:buNone/>
            </a:pPr>
            <a:endParaRPr lang="en-US" b="1" dirty="0"/>
          </a:p>
          <a:p>
            <a:pPr indent="0">
              <a:buNone/>
            </a:pPr>
            <a:r>
              <a:rPr lang="en-US" b="1" dirty="0"/>
              <a:t>Definition:  </a:t>
            </a:r>
            <a:r>
              <a:rPr lang="en-US" dirty="0"/>
              <a:t>Let </a:t>
            </a:r>
            <a:r>
              <a:rPr lang="en-US" i="1" dirty="0"/>
              <a:t>G</a:t>
            </a:r>
            <a:r>
              <a:rPr lang="en-US" dirty="0"/>
              <a:t> = (</a:t>
            </a:r>
            <a:r>
              <a:rPr lang="en-US" i="1" dirty="0"/>
              <a:t>V</a:t>
            </a:r>
            <a:r>
              <a:rPr lang="en-US" dirty="0"/>
              <a:t>, </a:t>
            </a:r>
            <a:r>
              <a:rPr lang="en-US" i="1" dirty="0"/>
              <a:t>E</a:t>
            </a:r>
            <a:r>
              <a:rPr lang="en-US" dirty="0"/>
              <a:t>) be a simple graph.  The  </a:t>
            </a:r>
            <a:r>
              <a:rPr lang="en-US" i="1" dirty="0" err="1"/>
              <a:t>subgraph</a:t>
            </a:r>
            <a:r>
              <a:rPr lang="en-US" i="1" dirty="0"/>
              <a:t> induced  </a:t>
            </a:r>
            <a:r>
              <a:rPr lang="en-US" dirty="0"/>
              <a:t>by a subset </a:t>
            </a:r>
            <a:r>
              <a:rPr lang="en-US" i="1" dirty="0"/>
              <a:t>W</a:t>
            </a:r>
            <a:r>
              <a:rPr lang="en-US" dirty="0"/>
              <a:t>  of the vertex set </a:t>
            </a:r>
            <a:r>
              <a:rPr lang="en-US" i="1" dirty="0"/>
              <a:t>V</a:t>
            </a:r>
            <a:r>
              <a:rPr lang="en-US" dirty="0"/>
              <a:t> is the graph </a:t>
            </a:r>
            <a:r>
              <a:rPr lang="en-US" i="1" dirty="0"/>
              <a:t> </a:t>
            </a:r>
            <a:r>
              <a:rPr lang="en-US" dirty="0"/>
              <a:t> (</a:t>
            </a:r>
            <a:r>
              <a:rPr lang="en-US" i="1" dirty="0"/>
              <a:t>W</a:t>
            </a:r>
            <a:r>
              <a:rPr lang="en-US" dirty="0"/>
              <a:t>,</a:t>
            </a:r>
            <a:r>
              <a:rPr lang="en-US" i="1" dirty="0"/>
              <a:t>F</a:t>
            </a:r>
            <a:r>
              <a:rPr lang="en-US" dirty="0"/>
              <a:t>),  where  the edge set </a:t>
            </a:r>
            <a:r>
              <a:rPr lang="en-US" i="1" dirty="0">
                <a:ea typeface="Cambria Math"/>
              </a:rPr>
              <a:t>F  </a:t>
            </a:r>
            <a:r>
              <a:rPr lang="en-US" dirty="0">
                <a:ea typeface="Cambria Math"/>
              </a:rPr>
              <a:t>contains an edge in </a:t>
            </a:r>
            <a:r>
              <a:rPr lang="en-US" i="1" dirty="0">
                <a:ea typeface="Cambria Math"/>
              </a:rPr>
              <a:t>E </a:t>
            </a:r>
            <a:r>
              <a:rPr lang="en-US" dirty="0">
                <a:ea typeface="Cambria Math"/>
              </a:rPr>
              <a:t>if and only if both endpoints are in </a:t>
            </a:r>
            <a:r>
              <a:rPr lang="en-US" i="1" dirty="0">
                <a:ea typeface="Cambria Math"/>
              </a:rPr>
              <a:t>W. </a:t>
            </a:r>
            <a:endParaRPr lang="en-US" dirty="0"/>
          </a:p>
          <a:p>
            <a:pPr indent="0">
              <a:buNone/>
            </a:pPr>
            <a:endParaRPr lang="en-US" b="1" dirty="0"/>
          </a:p>
          <a:p>
            <a:pPr indent="0">
              <a:buNone/>
            </a:pPr>
            <a:r>
              <a:rPr lang="en-US" b="1" dirty="0">
                <a:ea typeface="Cambria Math"/>
              </a:rPr>
              <a:t>Example</a:t>
            </a:r>
            <a:r>
              <a:rPr lang="en-US" dirty="0">
                <a:ea typeface="Cambria Math"/>
              </a:rPr>
              <a:t>: </a:t>
            </a:r>
            <a:r>
              <a:rPr lang="en-US" dirty="0" smtClean="0">
                <a:ea typeface="Cambria Math"/>
              </a:rPr>
              <a:t>Here we show </a:t>
            </a:r>
            <a:r>
              <a:rPr lang="en-US" dirty="0" smtClean="0"/>
              <a:t> </a:t>
            </a:r>
            <a:r>
              <a:rPr lang="en-US" i="1" dirty="0"/>
              <a:t>K</a:t>
            </a:r>
            <a:r>
              <a:rPr lang="en-US" baseline="-25000" dirty="0">
                <a:latin typeface="Cambria" pitchFamily="18" charset="0"/>
              </a:rPr>
              <a:t>5 </a:t>
            </a:r>
            <a:r>
              <a:rPr lang="en-US" baseline="-25000" dirty="0" smtClean="0">
                <a:latin typeface="Cambria" pitchFamily="18" charset="0"/>
              </a:rPr>
              <a:t> </a:t>
            </a:r>
            <a:r>
              <a:rPr lang="en-US" dirty="0" smtClean="0">
                <a:latin typeface="Cambria" pitchFamily="18" charset="0"/>
              </a:rPr>
              <a:t>and the </a:t>
            </a:r>
            <a:r>
              <a:rPr lang="en-US" dirty="0" err="1" smtClean="0">
                <a:latin typeface="Cambria" pitchFamily="18" charset="0"/>
              </a:rPr>
              <a:t>subgraph</a:t>
            </a:r>
            <a:r>
              <a:rPr lang="en-US" dirty="0" smtClean="0">
                <a:latin typeface="Cambria" pitchFamily="18" charset="0"/>
              </a:rPr>
              <a:t>                                                           induced </a:t>
            </a:r>
            <a:r>
              <a:rPr lang="en-US" dirty="0">
                <a:latin typeface="Cambria" pitchFamily="18" charset="0"/>
              </a:rPr>
              <a:t>by </a:t>
            </a:r>
            <a:r>
              <a:rPr lang="en-US" i="1" dirty="0"/>
              <a:t>W</a:t>
            </a:r>
            <a:r>
              <a:rPr lang="en-US" dirty="0">
                <a:latin typeface="Cambria" pitchFamily="18" charset="0"/>
              </a:rPr>
              <a:t> = {</a:t>
            </a:r>
            <a:r>
              <a:rPr lang="en-US" i="1" dirty="0" err="1"/>
              <a:t>a,b,c,e</a:t>
            </a:r>
            <a:r>
              <a:rPr lang="en-US" dirty="0">
                <a:latin typeface="Cambria" pitchFamily="18" charset="0"/>
              </a:rPr>
              <a:t>}</a:t>
            </a:r>
            <a:r>
              <a:rPr lang="en-US" dirty="0"/>
              <a:t>.</a:t>
            </a:r>
          </a:p>
          <a:p>
            <a:pPr indent="0">
              <a:buNone/>
            </a:pPr>
            <a:endParaRPr lang="en-US" b="1" dirty="0"/>
          </a:p>
          <a:p>
            <a:pPr indent="0">
              <a:buNone/>
            </a:pPr>
            <a:endParaRPr lang="en-US" dirty="0" smtClean="0"/>
          </a:p>
          <a:p>
            <a:pPr>
              <a:buNone/>
            </a:pPr>
            <a:r>
              <a:rPr lang="en-US" b="1" dirty="0" smtClean="0"/>
              <a:t>      </a:t>
            </a:r>
            <a:endParaRPr lang="en-US"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2174" y="2514600"/>
            <a:ext cx="2228850" cy="1000506"/>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26372" y="4949024"/>
            <a:ext cx="2228850" cy="1000506"/>
          </a:xfrm>
          <a:prstGeom prst="rect">
            <a:avLst/>
          </a:prstGeom>
        </p:spPr>
      </p:pic>
      <p:cxnSp>
        <p:nvCxnSpPr>
          <p:cNvPr id="7" name="Straight Connector 6"/>
          <p:cNvCxnSpPr/>
          <p:nvPr/>
        </p:nvCxnSpPr>
        <p:spPr>
          <a:xfrm flipH="1" flipV="1">
            <a:off x="7251424" y="5386329"/>
            <a:ext cx="6096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Isomorphism of Graphs</a:t>
            </a:r>
            <a:endParaRPr lang="en-US" dirty="0"/>
          </a:p>
        </p:txBody>
      </p:sp>
      <p:sp>
        <p:nvSpPr>
          <p:cNvPr id="3" name="Content Placeholder 2"/>
          <p:cNvSpPr>
            <a:spLocks noGrp="1"/>
          </p:cNvSpPr>
          <p:nvPr>
            <p:ph idx="1"/>
          </p:nvPr>
        </p:nvSpPr>
        <p:spPr/>
        <p:txBody>
          <a:bodyPr/>
          <a:lstStyle/>
          <a:p>
            <a:pPr indent="0">
              <a:buNone/>
            </a:pPr>
            <a:r>
              <a:rPr lang="en-US" b="1" dirty="0" smtClean="0"/>
              <a:t>Definition</a:t>
            </a:r>
            <a:r>
              <a:rPr lang="en-US" dirty="0" smtClean="0"/>
              <a:t>: The simple graphs </a:t>
            </a:r>
            <a:r>
              <a:rPr lang="en-US" i="1" dirty="0" smtClean="0"/>
              <a:t>G</a:t>
            </a:r>
            <a:r>
              <a:rPr lang="en-US" baseline="-25000" dirty="0" smtClean="0">
                <a:latin typeface="Cambria Math" pitchFamily="18" charset="0"/>
                <a:ea typeface="Cambria Math" pitchFamily="18" charset="0"/>
              </a:rPr>
              <a:t>1</a:t>
            </a:r>
            <a:r>
              <a:rPr lang="en-US" i="1" dirty="0" smtClean="0"/>
              <a:t> = </a:t>
            </a:r>
            <a:r>
              <a:rPr lang="en-US" dirty="0" smtClean="0"/>
              <a:t>(</a:t>
            </a:r>
            <a:r>
              <a:rPr lang="en-US" i="1" dirty="0" smtClean="0"/>
              <a:t>V</a:t>
            </a:r>
            <a:r>
              <a:rPr lang="en-US" baseline="-25000" dirty="0" smtClean="0">
                <a:latin typeface="Cambria Math" pitchFamily="18" charset="0"/>
                <a:ea typeface="Cambria Math" pitchFamily="18" charset="0"/>
              </a:rPr>
              <a:t>1</a:t>
            </a:r>
            <a:r>
              <a:rPr lang="en-US" i="1" dirty="0" smtClean="0"/>
              <a:t>, E</a:t>
            </a:r>
            <a:r>
              <a:rPr lang="en-US" baseline="-25000" dirty="0" smtClean="0">
                <a:latin typeface="Cambria Math" pitchFamily="18" charset="0"/>
                <a:ea typeface="Cambria Math" pitchFamily="18" charset="0"/>
              </a:rPr>
              <a:t>1</a:t>
            </a:r>
            <a:r>
              <a:rPr lang="en-US" dirty="0" smtClean="0"/>
              <a:t>)</a:t>
            </a:r>
            <a:r>
              <a:rPr lang="en-US" i="1" dirty="0" smtClean="0"/>
              <a:t> </a:t>
            </a:r>
            <a:r>
              <a:rPr lang="en-US" dirty="0" smtClean="0"/>
              <a:t>and             </a:t>
            </a:r>
            <a:r>
              <a:rPr lang="en-US" i="1" dirty="0" smtClean="0"/>
              <a:t>G</a:t>
            </a:r>
            <a:r>
              <a:rPr lang="en-US" baseline="-25000" dirty="0" smtClean="0">
                <a:latin typeface="Cambria Math" pitchFamily="18" charset="0"/>
                <a:ea typeface="Cambria Math" pitchFamily="18" charset="0"/>
              </a:rPr>
              <a:t>2</a:t>
            </a:r>
            <a:r>
              <a:rPr lang="en-US" i="1" dirty="0" smtClean="0"/>
              <a:t> = </a:t>
            </a:r>
            <a:r>
              <a:rPr lang="en-US" dirty="0" smtClean="0"/>
              <a:t>(</a:t>
            </a:r>
            <a:r>
              <a:rPr lang="en-US" i="1" dirty="0" smtClean="0"/>
              <a:t>V</a:t>
            </a:r>
            <a:r>
              <a:rPr lang="en-US" baseline="-25000" dirty="0" smtClean="0">
                <a:latin typeface="Cambria Math" pitchFamily="18" charset="0"/>
                <a:ea typeface="Cambria Math" pitchFamily="18" charset="0"/>
              </a:rPr>
              <a:t>2</a:t>
            </a:r>
            <a:r>
              <a:rPr lang="en-US" i="1" dirty="0" smtClean="0"/>
              <a:t>, E</a:t>
            </a:r>
            <a:r>
              <a:rPr lang="en-US" baseline="-25000" dirty="0" smtClean="0">
                <a:latin typeface="Cambria Math" pitchFamily="18" charset="0"/>
                <a:ea typeface="Cambria Math" pitchFamily="18" charset="0"/>
              </a:rPr>
              <a:t>2</a:t>
            </a:r>
            <a:r>
              <a:rPr lang="en-US" dirty="0" smtClean="0"/>
              <a:t>)</a:t>
            </a:r>
            <a:r>
              <a:rPr lang="en-US" i="1" dirty="0" smtClean="0"/>
              <a:t> </a:t>
            </a:r>
            <a:r>
              <a:rPr lang="en-US" dirty="0" smtClean="0"/>
              <a:t>are </a:t>
            </a:r>
            <a:r>
              <a:rPr lang="en-US" i="1" dirty="0" smtClean="0"/>
              <a:t>isomorphic</a:t>
            </a:r>
            <a:r>
              <a:rPr lang="en-US" dirty="0" smtClean="0"/>
              <a:t> if there is a one-to-one and onto function </a:t>
            </a:r>
            <a:r>
              <a:rPr lang="en-US" i="1" dirty="0" smtClean="0"/>
              <a:t>f</a:t>
            </a:r>
            <a:r>
              <a:rPr lang="en-US" dirty="0" smtClean="0"/>
              <a:t> from </a:t>
            </a:r>
            <a:r>
              <a:rPr lang="en-US" i="1" dirty="0" smtClean="0"/>
              <a:t>V</a:t>
            </a:r>
            <a:r>
              <a:rPr lang="en-US" baseline="-25000" dirty="0" smtClean="0">
                <a:latin typeface="Cambria Math" pitchFamily="18" charset="0"/>
                <a:ea typeface="Cambria Math" pitchFamily="18" charset="0"/>
              </a:rPr>
              <a:t>1</a:t>
            </a:r>
            <a:r>
              <a:rPr lang="en-US" i="1" dirty="0" smtClean="0"/>
              <a:t> </a:t>
            </a:r>
            <a:r>
              <a:rPr lang="en-US" dirty="0" smtClean="0"/>
              <a:t>to </a:t>
            </a:r>
            <a:r>
              <a:rPr lang="en-US" i="1" dirty="0" smtClean="0"/>
              <a:t>V</a:t>
            </a:r>
            <a:r>
              <a:rPr lang="en-US" baseline="-25000" dirty="0" smtClean="0">
                <a:latin typeface="Cambria Math" pitchFamily="18" charset="0"/>
                <a:ea typeface="Cambria Math" pitchFamily="18" charset="0"/>
              </a:rPr>
              <a:t>2</a:t>
            </a:r>
            <a:r>
              <a:rPr lang="en-US" dirty="0" smtClean="0"/>
              <a:t> with the property that </a:t>
            </a:r>
            <a:r>
              <a:rPr lang="en-US" i="1" dirty="0" smtClean="0"/>
              <a:t>a</a:t>
            </a:r>
            <a:r>
              <a:rPr lang="en-US" dirty="0" smtClean="0"/>
              <a:t> and </a:t>
            </a:r>
            <a:r>
              <a:rPr lang="en-US" i="1" dirty="0" smtClean="0"/>
              <a:t>b</a:t>
            </a:r>
            <a:r>
              <a:rPr lang="en-US" dirty="0" smtClean="0"/>
              <a:t> are adjacent in </a:t>
            </a:r>
            <a:r>
              <a:rPr lang="en-US" i="1" dirty="0" smtClean="0"/>
              <a:t>G</a:t>
            </a:r>
            <a:r>
              <a:rPr lang="en-US" baseline="-25000" dirty="0" smtClean="0">
                <a:latin typeface="Cambria Math" pitchFamily="18" charset="0"/>
                <a:ea typeface="Cambria Math" pitchFamily="18" charset="0"/>
              </a:rPr>
              <a:t>1</a:t>
            </a:r>
            <a:r>
              <a:rPr lang="en-US" i="1" dirty="0" smtClean="0"/>
              <a:t> </a:t>
            </a:r>
            <a:r>
              <a:rPr lang="en-US" dirty="0" smtClean="0"/>
              <a:t>if and only if </a:t>
            </a:r>
            <a:r>
              <a:rPr lang="en-US" i="1" dirty="0" smtClean="0"/>
              <a:t>f</a:t>
            </a:r>
            <a:r>
              <a:rPr lang="en-US" dirty="0" smtClean="0"/>
              <a:t>(</a:t>
            </a:r>
            <a:r>
              <a:rPr lang="en-US" i="1" dirty="0" smtClean="0"/>
              <a:t>a</a:t>
            </a:r>
            <a:r>
              <a:rPr lang="en-US" dirty="0" smtClean="0"/>
              <a:t>) and </a:t>
            </a:r>
            <a:r>
              <a:rPr lang="en-US" i="1" dirty="0" smtClean="0"/>
              <a:t>f</a:t>
            </a:r>
            <a:r>
              <a:rPr lang="en-US" dirty="0" smtClean="0"/>
              <a:t>(</a:t>
            </a:r>
            <a:r>
              <a:rPr lang="en-US" i="1" dirty="0" smtClean="0"/>
              <a:t>b</a:t>
            </a:r>
            <a:r>
              <a:rPr lang="en-US" dirty="0" smtClean="0"/>
              <a:t>) are adjacent in </a:t>
            </a:r>
            <a:r>
              <a:rPr lang="en-US" i="1" dirty="0" smtClean="0"/>
              <a:t>G</a:t>
            </a:r>
            <a:r>
              <a:rPr lang="en-US" baseline="-25000" dirty="0" smtClean="0">
                <a:latin typeface="Cambria Math" pitchFamily="18" charset="0"/>
                <a:ea typeface="Cambria Math" pitchFamily="18" charset="0"/>
              </a:rPr>
              <a:t>2</a:t>
            </a:r>
            <a:r>
              <a:rPr lang="en-US" i="1" dirty="0" smtClean="0"/>
              <a:t> , </a:t>
            </a:r>
            <a:r>
              <a:rPr lang="en-US" dirty="0" smtClean="0"/>
              <a:t>for all </a:t>
            </a:r>
            <a:r>
              <a:rPr lang="en-US" i="1" dirty="0" smtClean="0"/>
              <a:t>a</a:t>
            </a:r>
            <a:r>
              <a:rPr lang="en-US" dirty="0" smtClean="0"/>
              <a:t> and </a:t>
            </a:r>
            <a:r>
              <a:rPr lang="en-US" i="1" dirty="0" smtClean="0"/>
              <a:t>b</a:t>
            </a:r>
            <a:r>
              <a:rPr lang="en-US" dirty="0" smtClean="0"/>
              <a:t> in </a:t>
            </a:r>
            <a:r>
              <a:rPr lang="en-US" i="1" dirty="0" smtClean="0"/>
              <a:t>V</a:t>
            </a:r>
            <a:r>
              <a:rPr lang="en-US" baseline="-25000" dirty="0" smtClean="0">
                <a:latin typeface="Cambria Math" pitchFamily="18" charset="0"/>
                <a:ea typeface="Cambria Math" pitchFamily="18" charset="0"/>
              </a:rPr>
              <a:t>1</a:t>
            </a:r>
            <a:r>
              <a:rPr lang="en-US" i="1" dirty="0" smtClean="0"/>
              <a:t> . </a:t>
            </a:r>
            <a:r>
              <a:rPr lang="en-US" dirty="0" smtClean="0"/>
              <a:t>Such a function </a:t>
            </a:r>
            <a:r>
              <a:rPr lang="en-US" i="1" dirty="0" smtClean="0"/>
              <a:t>f </a:t>
            </a:r>
            <a:r>
              <a:rPr lang="en-US" dirty="0" smtClean="0"/>
              <a:t>is called an </a:t>
            </a:r>
            <a:r>
              <a:rPr lang="en-US" i="1" dirty="0" smtClean="0"/>
              <a:t>isomorphism. </a:t>
            </a:r>
            <a:r>
              <a:rPr lang="en-US" dirty="0" smtClean="0"/>
              <a:t>Two simple graphs that are not isomorphic are called </a:t>
            </a:r>
            <a:r>
              <a:rPr lang="en-US" i="1" dirty="0" err="1" smtClean="0"/>
              <a:t>nonisomorphic</a:t>
            </a:r>
            <a:r>
              <a:rPr lang="en-US" dirty="0" smtClean="0"/>
              <a:t>.</a:t>
            </a:r>
            <a:endParaRPr lang="en-US" dirty="0"/>
          </a:p>
        </p:txBody>
      </p:sp>
    </p:spTree>
    <p:extLst>
      <p:ext uri="{BB962C8B-B14F-4D97-AF65-F5344CB8AC3E}">
        <p14:creationId xmlns:p14="http://schemas.microsoft.com/office/powerpoint/2010/main" val="15033622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Isomorphism of Graphs (</a:t>
            </a:r>
            <a:r>
              <a:rPr lang="en-US" i="1" dirty="0" smtClean="0"/>
              <a:t>cont.</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pPr indent="0">
              <a:buNone/>
            </a:pPr>
            <a:r>
              <a:rPr lang="en-US" b="1" dirty="0" smtClean="0"/>
              <a:t>Example</a:t>
            </a:r>
            <a:r>
              <a:rPr lang="en-US" dirty="0" smtClean="0"/>
              <a:t>: Show that the graphs </a:t>
            </a:r>
            <a:r>
              <a:rPr lang="en-US" i="1" dirty="0" smtClean="0"/>
              <a:t>G</a:t>
            </a:r>
            <a:r>
              <a:rPr lang="en-US" dirty="0" smtClean="0"/>
              <a:t> =(</a:t>
            </a:r>
            <a:r>
              <a:rPr lang="en-US" i="1" dirty="0" smtClean="0"/>
              <a:t>V</a:t>
            </a:r>
            <a:r>
              <a:rPr lang="en-US" dirty="0" smtClean="0"/>
              <a:t>, </a:t>
            </a:r>
            <a:r>
              <a:rPr lang="en-US" i="1" dirty="0" smtClean="0"/>
              <a:t>E</a:t>
            </a:r>
            <a:r>
              <a:rPr lang="en-US" dirty="0" smtClean="0"/>
              <a:t>) and                           </a:t>
            </a:r>
            <a:r>
              <a:rPr lang="en-US" i="1" dirty="0" smtClean="0"/>
              <a:t>H</a:t>
            </a:r>
            <a:r>
              <a:rPr lang="en-US" dirty="0" smtClean="0"/>
              <a:t> = (</a:t>
            </a:r>
            <a:r>
              <a:rPr lang="en-US" i="1" dirty="0" smtClean="0"/>
              <a:t>W</a:t>
            </a:r>
            <a:r>
              <a:rPr lang="en-US" dirty="0" smtClean="0"/>
              <a:t>, </a:t>
            </a:r>
            <a:r>
              <a:rPr lang="en-US" i="1" dirty="0" smtClean="0"/>
              <a:t>F</a:t>
            </a:r>
            <a:r>
              <a:rPr lang="en-US" dirty="0" smtClean="0"/>
              <a:t>) are isomorphic.</a:t>
            </a:r>
          </a:p>
          <a:p>
            <a:pPr indent="0">
              <a:buNone/>
            </a:pPr>
            <a:endParaRPr lang="en-US" dirty="0" smtClean="0"/>
          </a:p>
          <a:p>
            <a:pPr indent="0">
              <a:spcBef>
                <a:spcPts val="0"/>
              </a:spcBef>
              <a:buNone/>
            </a:pPr>
            <a:r>
              <a:rPr lang="en-US" b="1" dirty="0" smtClean="0"/>
              <a:t>Solution</a:t>
            </a:r>
            <a:r>
              <a:rPr lang="en-US" dirty="0" smtClean="0"/>
              <a:t>: The function </a:t>
            </a:r>
            <a:r>
              <a:rPr lang="en-US" i="1" dirty="0" smtClean="0"/>
              <a:t>f</a:t>
            </a:r>
            <a:r>
              <a:rPr lang="en-US" dirty="0" smtClean="0"/>
              <a:t> with </a:t>
            </a:r>
            <a:r>
              <a:rPr lang="en-US" i="1" dirty="0" smtClean="0"/>
              <a:t>f</a:t>
            </a:r>
            <a:r>
              <a:rPr lang="en-US" dirty="0" smtClean="0"/>
              <a:t>(</a:t>
            </a:r>
            <a:r>
              <a:rPr lang="en-US" i="1" dirty="0" smtClean="0"/>
              <a:t>u</a:t>
            </a:r>
            <a:r>
              <a:rPr lang="en-US" baseline="-25000" dirty="0" smtClean="0">
                <a:latin typeface="Cambria Math" pitchFamily="18" charset="0"/>
                <a:ea typeface="Cambria Math" pitchFamily="18" charset="0"/>
              </a:rPr>
              <a:t>1</a:t>
            </a:r>
            <a:r>
              <a:rPr lang="en-US" dirty="0" smtClean="0"/>
              <a:t>) = </a:t>
            </a:r>
            <a:r>
              <a:rPr lang="en-US" i="1" dirty="0" smtClean="0"/>
              <a:t>v</a:t>
            </a:r>
            <a:r>
              <a:rPr lang="en-US" baseline="-25000" dirty="0" smtClean="0">
                <a:latin typeface="Cambria Math" pitchFamily="18" charset="0"/>
                <a:ea typeface="Cambria Math" pitchFamily="18" charset="0"/>
              </a:rPr>
              <a:t>1</a:t>
            </a:r>
            <a:r>
              <a:rPr lang="en-US" dirty="0" smtClean="0"/>
              <a:t>,</a:t>
            </a:r>
          </a:p>
          <a:p>
            <a:pPr indent="0">
              <a:spcBef>
                <a:spcPts val="0"/>
              </a:spcBef>
              <a:buNone/>
            </a:pPr>
            <a:r>
              <a:rPr lang="en-US" i="1" dirty="0" smtClean="0"/>
              <a:t>f</a:t>
            </a:r>
            <a:r>
              <a:rPr lang="en-US" dirty="0" smtClean="0"/>
              <a:t>(</a:t>
            </a:r>
            <a:r>
              <a:rPr lang="en-US" i="1" dirty="0" smtClean="0"/>
              <a:t>u</a:t>
            </a:r>
            <a:r>
              <a:rPr lang="en-US" baseline="-25000" dirty="0" smtClean="0">
                <a:latin typeface="Cambria Math" pitchFamily="18" charset="0"/>
                <a:ea typeface="Cambria Math" pitchFamily="18" charset="0"/>
              </a:rPr>
              <a:t>2</a:t>
            </a:r>
            <a:r>
              <a:rPr lang="en-US" dirty="0" smtClean="0"/>
              <a:t>) = </a:t>
            </a:r>
            <a:r>
              <a:rPr lang="en-US" i="1" dirty="0" smtClean="0"/>
              <a:t>v</a:t>
            </a:r>
            <a:r>
              <a:rPr lang="en-US" baseline="-25000" dirty="0" smtClean="0">
                <a:latin typeface="Cambria Math" pitchFamily="18" charset="0"/>
                <a:ea typeface="Cambria Math" pitchFamily="18" charset="0"/>
              </a:rPr>
              <a:t>4</a:t>
            </a:r>
            <a:r>
              <a:rPr lang="en-US" dirty="0" smtClean="0"/>
              <a:t>, </a:t>
            </a:r>
            <a:r>
              <a:rPr lang="en-US" i="1" dirty="0" smtClean="0"/>
              <a:t>f</a:t>
            </a:r>
            <a:r>
              <a:rPr lang="en-US" dirty="0" smtClean="0"/>
              <a:t>(</a:t>
            </a:r>
            <a:r>
              <a:rPr lang="en-US" i="1" dirty="0" smtClean="0"/>
              <a:t>u</a:t>
            </a:r>
            <a:r>
              <a:rPr lang="en-US" baseline="-25000" dirty="0" smtClean="0">
                <a:latin typeface="Cambria Math" pitchFamily="18" charset="0"/>
                <a:ea typeface="Cambria Math" pitchFamily="18" charset="0"/>
              </a:rPr>
              <a:t>3</a:t>
            </a:r>
            <a:r>
              <a:rPr lang="en-US" dirty="0" smtClean="0"/>
              <a:t>) = </a:t>
            </a:r>
            <a:r>
              <a:rPr lang="en-US" i="1" dirty="0" smtClean="0"/>
              <a:t>v</a:t>
            </a:r>
            <a:r>
              <a:rPr lang="en-US" baseline="-25000" dirty="0" smtClean="0">
                <a:latin typeface="Cambria Math" pitchFamily="18" charset="0"/>
                <a:ea typeface="Cambria Math" pitchFamily="18" charset="0"/>
              </a:rPr>
              <a:t>3</a:t>
            </a:r>
            <a:r>
              <a:rPr lang="en-US" dirty="0" smtClean="0"/>
              <a:t>, and </a:t>
            </a:r>
            <a:r>
              <a:rPr lang="en-US" i="1" dirty="0" smtClean="0"/>
              <a:t>f</a:t>
            </a:r>
            <a:r>
              <a:rPr lang="en-US" dirty="0" smtClean="0"/>
              <a:t>(</a:t>
            </a:r>
            <a:r>
              <a:rPr lang="en-US" i="1" dirty="0" smtClean="0"/>
              <a:t>u</a:t>
            </a:r>
            <a:r>
              <a:rPr lang="en-US" baseline="-25000" dirty="0" smtClean="0">
                <a:latin typeface="Cambria Math" pitchFamily="18" charset="0"/>
                <a:ea typeface="Cambria Math" pitchFamily="18" charset="0"/>
              </a:rPr>
              <a:t>4</a:t>
            </a:r>
            <a:r>
              <a:rPr lang="en-US" dirty="0" smtClean="0"/>
              <a:t>) = </a:t>
            </a:r>
            <a:r>
              <a:rPr lang="en-US" i="1" dirty="0" smtClean="0"/>
              <a:t>v</a:t>
            </a:r>
            <a:r>
              <a:rPr lang="en-US" baseline="-25000" dirty="0" smtClean="0">
                <a:latin typeface="Cambria Math" pitchFamily="18" charset="0"/>
                <a:ea typeface="Cambria Math" pitchFamily="18" charset="0"/>
              </a:rPr>
              <a:t>2</a:t>
            </a:r>
            <a:r>
              <a:rPr lang="en-US" dirty="0" smtClean="0"/>
              <a:t>  is a </a:t>
            </a:r>
          </a:p>
          <a:p>
            <a:pPr indent="0">
              <a:spcBef>
                <a:spcPts val="0"/>
              </a:spcBef>
              <a:buNone/>
            </a:pPr>
            <a:r>
              <a:rPr lang="en-US" dirty="0" smtClean="0"/>
              <a:t>one-to-one correspondence between </a:t>
            </a:r>
            <a:r>
              <a:rPr lang="en-US" i="1" dirty="0" smtClean="0"/>
              <a:t>V</a:t>
            </a:r>
            <a:r>
              <a:rPr lang="en-US" dirty="0" smtClean="0"/>
              <a:t> and </a:t>
            </a:r>
            <a:r>
              <a:rPr lang="en-US" i="1" dirty="0" smtClean="0"/>
              <a:t>W</a:t>
            </a:r>
            <a:r>
              <a:rPr lang="en-US" dirty="0" smtClean="0"/>
              <a:t>.               Note that adjacent vertices in </a:t>
            </a:r>
            <a:r>
              <a:rPr lang="en-US" i="1" dirty="0" smtClean="0"/>
              <a:t>G</a:t>
            </a:r>
            <a:r>
              <a:rPr lang="en-US" dirty="0" smtClean="0"/>
              <a:t> are </a:t>
            </a:r>
            <a:r>
              <a:rPr lang="en-US" i="1" dirty="0" smtClean="0"/>
              <a:t>u</a:t>
            </a:r>
            <a:r>
              <a:rPr lang="en-US" baseline="-25000" dirty="0" smtClean="0">
                <a:latin typeface="Cambria Math" pitchFamily="18" charset="0"/>
                <a:ea typeface="Cambria Math" pitchFamily="18" charset="0"/>
              </a:rPr>
              <a:t>1</a:t>
            </a:r>
            <a:r>
              <a:rPr lang="en-US" dirty="0" smtClean="0"/>
              <a:t> and </a:t>
            </a:r>
            <a:r>
              <a:rPr lang="en-US" i="1" dirty="0" smtClean="0"/>
              <a:t>u</a:t>
            </a:r>
            <a:r>
              <a:rPr lang="en-US" baseline="-25000" dirty="0" smtClean="0">
                <a:latin typeface="Cambria Math" pitchFamily="18" charset="0"/>
                <a:ea typeface="Cambria Math" pitchFamily="18" charset="0"/>
              </a:rPr>
              <a:t>2</a:t>
            </a:r>
            <a:r>
              <a:rPr lang="en-US" dirty="0" smtClean="0"/>
              <a:t>, </a:t>
            </a:r>
            <a:r>
              <a:rPr lang="en-US" i="1" dirty="0" smtClean="0"/>
              <a:t>u</a:t>
            </a:r>
            <a:r>
              <a:rPr lang="en-US" baseline="-25000" dirty="0" smtClean="0">
                <a:latin typeface="Cambria Math" pitchFamily="18" charset="0"/>
                <a:ea typeface="Cambria Math" pitchFamily="18" charset="0"/>
              </a:rPr>
              <a:t>1</a:t>
            </a:r>
            <a:r>
              <a:rPr lang="en-US" dirty="0" smtClean="0"/>
              <a:t> and </a:t>
            </a:r>
            <a:r>
              <a:rPr lang="en-US" i="1" dirty="0" smtClean="0"/>
              <a:t>u</a:t>
            </a:r>
            <a:r>
              <a:rPr lang="en-US" baseline="-25000" dirty="0" smtClean="0">
                <a:latin typeface="Cambria Math" pitchFamily="18" charset="0"/>
                <a:ea typeface="Cambria Math" pitchFamily="18" charset="0"/>
              </a:rPr>
              <a:t>3</a:t>
            </a:r>
            <a:r>
              <a:rPr lang="en-US" dirty="0" smtClean="0"/>
              <a:t>, </a:t>
            </a:r>
            <a:r>
              <a:rPr lang="en-US" i="1" dirty="0" smtClean="0"/>
              <a:t>u</a:t>
            </a:r>
            <a:r>
              <a:rPr lang="en-US" baseline="-25000" dirty="0" smtClean="0">
                <a:latin typeface="Cambria Math" pitchFamily="18" charset="0"/>
                <a:ea typeface="Cambria Math" pitchFamily="18" charset="0"/>
              </a:rPr>
              <a:t>2</a:t>
            </a:r>
            <a:r>
              <a:rPr lang="en-US" dirty="0" smtClean="0"/>
              <a:t> and </a:t>
            </a:r>
            <a:r>
              <a:rPr lang="en-US" i="1" dirty="0" smtClean="0"/>
              <a:t>u</a:t>
            </a:r>
            <a:r>
              <a:rPr lang="en-US" baseline="-25000" dirty="0" smtClean="0">
                <a:latin typeface="Cambria Math" pitchFamily="18" charset="0"/>
                <a:ea typeface="Cambria Math" pitchFamily="18" charset="0"/>
              </a:rPr>
              <a:t>4</a:t>
            </a:r>
            <a:r>
              <a:rPr lang="en-US" dirty="0" smtClean="0"/>
              <a:t>, and </a:t>
            </a:r>
            <a:r>
              <a:rPr lang="en-US" i="1" dirty="0" smtClean="0"/>
              <a:t>u</a:t>
            </a:r>
            <a:r>
              <a:rPr lang="en-US" baseline="-25000" dirty="0" smtClean="0">
                <a:latin typeface="Cambria Math" pitchFamily="18" charset="0"/>
                <a:ea typeface="Cambria Math" pitchFamily="18" charset="0"/>
              </a:rPr>
              <a:t>3</a:t>
            </a:r>
            <a:r>
              <a:rPr lang="en-US" dirty="0" smtClean="0"/>
              <a:t> and </a:t>
            </a:r>
            <a:r>
              <a:rPr lang="en-US" i="1" dirty="0" smtClean="0"/>
              <a:t>u</a:t>
            </a:r>
            <a:r>
              <a:rPr lang="en-US" baseline="-25000" dirty="0" smtClean="0">
                <a:latin typeface="Cambria Math" pitchFamily="18" charset="0"/>
                <a:ea typeface="Cambria Math" pitchFamily="18" charset="0"/>
              </a:rPr>
              <a:t>4</a:t>
            </a:r>
            <a:r>
              <a:rPr lang="en-US" dirty="0" smtClean="0"/>
              <a:t>. Each of the pairs </a:t>
            </a:r>
            <a:r>
              <a:rPr lang="en-US" i="1" dirty="0"/>
              <a:t>f</a:t>
            </a:r>
            <a:r>
              <a:rPr lang="en-US" dirty="0"/>
              <a:t>(</a:t>
            </a:r>
            <a:r>
              <a:rPr lang="en-US" i="1" dirty="0"/>
              <a:t>u</a:t>
            </a:r>
            <a:r>
              <a:rPr lang="en-US" baseline="-25000" dirty="0">
                <a:latin typeface="Cambria Math" pitchFamily="18" charset="0"/>
                <a:ea typeface="Cambria Math" pitchFamily="18" charset="0"/>
              </a:rPr>
              <a:t>1</a:t>
            </a:r>
            <a:r>
              <a:rPr lang="en-US" dirty="0"/>
              <a:t>) = </a:t>
            </a:r>
            <a:r>
              <a:rPr lang="en-US" i="1" dirty="0"/>
              <a:t>v</a:t>
            </a:r>
            <a:r>
              <a:rPr lang="en-US" baseline="-25000" dirty="0">
                <a:latin typeface="Cambria Math" pitchFamily="18" charset="0"/>
                <a:ea typeface="Cambria Math" pitchFamily="18" charset="0"/>
              </a:rPr>
              <a:t>1</a:t>
            </a:r>
            <a:r>
              <a:rPr lang="en-US" dirty="0" smtClean="0"/>
              <a:t> </a:t>
            </a:r>
            <a:r>
              <a:rPr lang="en-US" dirty="0"/>
              <a:t>and </a:t>
            </a:r>
            <a:r>
              <a:rPr lang="en-US" i="1" dirty="0"/>
              <a:t>f</a:t>
            </a:r>
            <a:r>
              <a:rPr lang="en-US" dirty="0"/>
              <a:t>(</a:t>
            </a:r>
            <a:r>
              <a:rPr lang="en-US" i="1" dirty="0"/>
              <a:t>u</a:t>
            </a:r>
            <a:r>
              <a:rPr lang="en-US" baseline="-25000" dirty="0">
                <a:latin typeface="Cambria Math" pitchFamily="18" charset="0"/>
                <a:ea typeface="Cambria Math" pitchFamily="18" charset="0"/>
              </a:rPr>
              <a:t>2</a:t>
            </a:r>
            <a:r>
              <a:rPr lang="en-US" dirty="0"/>
              <a:t>) = </a:t>
            </a:r>
            <a:r>
              <a:rPr lang="en-US" i="1" dirty="0"/>
              <a:t>v</a:t>
            </a:r>
            <a:r>
              <a:rPr lang="en-US" baseline="-25000" dirty="0">
                <a:latin typeface="Cambria Math" pitchFamily="18" charset="0"/>
                <a:ea typeface="Cambria Math" pitchFamily="18" charset="0"/>
              </a:rPr>
              <a:t>4</a:t>
            </a:r>
            <a:r>
              <a:rPr lang="en-US" dirty="0" smtClean="0"/>
              <a:t>, </a:t>
            </a:r>
            <a:r>
              <a:rPr lang="en-US" i="1" dirty="0"/>
              <a:t>f</a:t>
            </a:r>
            <a:r>
              <a:rPr lang="en-US" dirty="0"/>
              <a:t>(</a:t>
            </a:r>
            <a:r>
              <a:rPr lang="en-US" i="1" dirty="0"/>
              <a:t>u</a:t>
            </a:r>
            <a:r>
              <a:rPr lang="en-US" baseline="-25000" dirty="0">
                <a:latin typeface="Cambria Math" pitchFamily="18" charset="0"/>
                <a:ea typeface="Cambria Math" pitchFamily="18" charset="0"/>
              </a:rPr>
              <a:t>1</a:t>
            </a:r>
            <a:r>
              <a:rPr lang="en-US" dirty="0"/>
              <a:t>) = </a:t>
            </a:r>
            <a:r>
              <a:rPr lang="en-US" i="1" dirty="0"/>
              <a:t>v</a:t>
            </a:r>
            <a:r>
              <a:rPr lang="en-US" baseline="-25000" dirty="0">
                <a:latin typeface="Cambria Math" pitchFamily="18" charset="0"/>
                <a:ea typeface="Cambria Math" pitchFamily="18" charset="0"/>
              </a:rPr>
              <a:t>1</a:t>
            </a:r>
            <a:r>
              <a:rPr lang="en-US" dirty="0" smtClean="0"/>
              <a:t> and</a:t>
            </a:r>
            <a:r>
              <a:rPr lang="en-US" i="1" dirty="0"/>
              <a:t> f</a:t>
            </a:r>
            <a:r>
              <a:rPr lang="en-US" dirty="0"/>
              <a:t>(</a:t>
            </a:r>
            <a:r>
              <a:rPr lang="en-US" i="1" dirty="0"/>
              <a:t>u</a:t>
            </a:r>
            <a:r>
              <a:rPr lang="en-US" baseline="-25000" dirty="0">
                <a:latin typeface="Cambria Math" pitchFamily="18" charset="0"/>
                <a:ea typeface="Cambria Math" pitchFamily="18" charset="0"/>
              </a:rPr>
              <a:t>3</a:t>
            </a:r>
            <a:r>
              <a:rPr lang="en-US" dirty="0"/>
              <a:t>) = </a:t>
            </a:r>
            <a:r>
              <a:rPr lang="en-US" i="1" dirty="0"/>
              <a:t>v</a:t>
            </a:r>
            <a:r>
              <a:rPr lang="en-US" baseline="-25000" dirty="0">
                <a:latin typeface="Cambria Math" pitchFamily="18" charset="0"/>
                <a:ea typeface="Cambria Math" pitchFamily="18" charset="0"/>
              </a:rPr>
              <a:t>3</a:t>
            </a:r>
            <a:r>
              <a:rPr lang="en-US" dirty="0" smtClean="0"/>
              <a:t> , </a:t>
            </a:r>
            <a:r>
              <a:rPr lang="en-US" i="1" dirty="0"/>
              <a:t>f</a:t>
            </a:r>
            <a:r>
              <a:rPr lang="en-US" dirty="0"/>
              <a:t>(</a:t>
            </a:r>
            <a:r>
              <a:rPr lang="en-US" i="1" dirty="0"/>
              <a:t>u</a:t>
            </a:r>
            <a:r>
              <a:rPr lang="en-US" baseline="-25000" dirty="0">
                <a:latin typeface="Cambria Math" pitchFamily="18" charset="0"/>
                <a:ea typeface="Cambria Math" pitchFamily="18" charset="0"/>
              </a:rPr>
              <a:t>2</a:t>
            </a:r>
            <a:r>
              <a:rPr lang="en-US" dirty="0"/>
              <a:t>) = </a:t>
            </a:r>
            <a:r>
              <a:rPr lang="en-US" i="1" dirty="0"/>
              <a:t>v</a:t>
            </a:r>
            <a:r>
              <a:rPr lang="en-US" baseline="-25000" dirty="0">
                <a:latin typeface="Cambria Math" pitchFamily="18" charset="0"/>
                <a:ea typeface="Cambria Math" pitchFamily="18" charset="0"/>
              </a:rPr>
              <a:t>4</a:t>
            </a:r>
            <a:r>
              <a:rPr lang="en-US" dirty="0" smtClean="0"/>
              <a:t> </a:t>
            </a:r>
            <a:r>
              <a:rPr lang="en-US" dirty="0"/>
              <a:t>and </a:t>
            </a:r>
            <a:r>
              <a:rPr lang="en-US" i="1" dirty="0"/>
              <a:t>f</a:t>
            </a:r>
            <a:r>
              <a:rPr lang="en-US" dirty="0"/>
              <a:t>(</a:t>
            </a:r>
            <a:r>
              <a:rPr lang="en-US" i="1" dirty="0"/>
              <a:t>u</a:t>
            </a:r>
            <a:r>
              <a:rPr lang="en-US" baseline="-25000" dirty="0">
                <a:latin typeface="Cambria Math" pitchFamily="18" charset="0"/>
                <a:ea typeface="Cambria Math" pitchFamily="18" charset="0"/>
              </a:rPr>
              <a:t>4</a:t>
            </a:r>
            <a:r>
              <a:rPr lang="en-US" dirty="0"/>
              <a:t>) = </a:t>
            </a:r>
            <a:r>
              <a:rPr lang="en-US" i="1" dirty="0"/>
              <a:t>v</a:t>
            </a:r>
            <a:r>
              <a:rPr lang="en-US" baseline="-25000" dirty="0">
                <a:latin typeface="Cambria Math" pitchFamily="18" charset="0"/>
                <a:ea typeface="Cambria Math" pitchFamily="18" charset="0"/>
              </a:rPr>
              <a:t>2</a:t>
            </a:r>
            <a:r>
              <a:rPr lang="en-US" dirty="0"/>
              <a:t> </a:t>
            </a:r>
            <a:r>
              <a:rPr lang="en-US" dirty="0" smtClean="0"/>
              <a:t>, </a:t>
            </a:r>
            <a:r>
              <a:rPr lang="en-US" dirty="0"/>
              <a:t>and </a:t>
            </a:r>
            <a:r>
              <a:rPr lang="en-US" i="1" dirty="0"/>
              <a:t>f</a:t>
            </a:r>
            <a:r>
              <a:rPr lang="en-US" dirty="0"/>
              <a:t>(</a:t>
            </a:r>
            <a:r>
              <a:rPr lang="en-US" i="1" dirty="0"/>
              <a:t>u</a:t>
            </a:r>
            <a:r>
              <a:rPr lang="en-US" baseline="-25000" dirty="0">
                <a:latin typeface="Cambria Math" pitchFamily="18" charset="0"/>
                <a:ea typeface="Cambria Math" pitchFamily="18" charset="0"/>
              </a:rPr>
              <a:t>3</a:t>
            </a:r>
            <a:r>
              <a:rPr lang="en-US" dirty="0"/>
              <a:t>) = </a:t>
            </a:r>
            <a:r>
              <a:rPr lang="en-US" i="1" dirty="0"/>
              <a:t>v</a:t>
            </a:r>
            <a:r>
              <a:rPr lang="en-US" baseline="-25000" dirty="0">
                <a:latin typeface="Cambria Math" pitchFamily="18" charset="0"/>
                <a:ea typeface="Cambria Math" pitchFamily="18" charset="0"/>
              </a:rPr>
              <a:t>3</a:t>
            </a:r>
            <a:r>
              <a:rPr lang="en-US" dirty="0" smtClean="0"/>
              <a:t> </a:t>
            </a:r>
            <a:r>
              <a:rPr lang="en-US" dirty="0"/>
              <a:t>and </a:t>
            </a:r>
            <a:r>
              <a:rPr lang="en-US" i="1" dirty="0"/>
              <a:t>f</a:t>
            </a:r>
            <a:r>
              <a:rPr lang="en-US" dirty="0"/>
              <a:t>(</a:t>
            </a:r>
            <a:r>
              <a:rPr lang="en-US" i="1" dirty="0"/>
              <a:t>u</a:t>
            </a:r>
            <a:r>
              <a:rPr lang="en-US" baseline="-25000" dirty="0">
                <a:latin typeface="Cambria Math" pitchFamily="18" charset="0"/>
                <a:ea typeface="Cambria Math" pitchFamily="18" charset="0"/>
              </a:rPr>
              <a:t>4</a:t>
            </a:r>
            <a:r>
              <a:rPr lang="en-US" dirty="0"/>
              <a:t>) = </a:t>
            </a:r>
            <a:r>
              <a:rPr lang="en-US" i="1" dirty="0"/>
              <a:t>v</a:t>
            </a:r>
            <a:r>
              <a:rPr lang="en-US" baseline="-25000" dirty="0">
                <a:latin typeface="Cambria Math" pitchFamily="18" charset="0"/>
                <a:ea typeface="Cambria Math" pitchFamily="18" charset="0"/>
              </a:rPr>
              <a:t>2</a:t>
            </a:r>
            <a:r>
              <a:rPr lang="en-US" dirty="0"/>
              <a:t> </a:t>
            </a:r>
            <a:r>
              <a:rPr lang="en-US" dirty="0" smtClean="0"/>
              <a:t> consists of two adjacent vertices in </a:t>
            </a:r>
            <a:r>
              <a:rPr lang="en-US" i="1" dirty="0" smtClean="0"/>
              <a:t>H</a:t>
            </a:r>
            <a:r>
              <a:rPr lang="en-US" dirty="0" smtClean="0"/>
              <a:t>.</a:t>
            </a:r>
            <a:endParaRPr lang="en-US" dirty="0"/>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96200" y="1981200"/>
            <a:ext cx="921258" cy="2110740"/>
          </a:xfrm>
          <a:prstGeom prst="rect">
            <a:avLst/>
          </a:prstGeom>
        </p:spPr>
      </p:pic>
    </p:spTree>
    <p:extLst>
      <p:ext uri="{BB962C8B-B14F-4D97-AF65-F5344CB8AC3E}">
        <p14:creationId xmlns:p14="http://schemas.microsoft.com/office/powerpoint/2010/main" val="32847638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for Self Study</a:t>
            </a:r>
            <a:endParaRPr lang="en-US" dirty="0"/>
          </a:p>
        </p:txBody>
      </p:sp>
      <p:pic>
        <p:nvPicPr>
          <p:cNvPr id="1026" name="Picture 2" descr="Image result for cl liu discrete mathematics google boo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2057400"/>
            <a:ext cx="3076506" cy="387826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64024" y="2057400"/>
            <a:ext cx="4572000" cy="3785652"/>
          </a:xfrm>
          <a:prstGeom prst="rect">
            <a:avLst/>
          </a:prstGeom>
        </p:spPr>
        <p:txBody>
          <a:bodyPr>
            <a:spAutoFit/>
          </a:bodyPr>
          <a:lstStyle/>
          <a:p>
            <a:pPr marL="285750" indent="-285750">
              <a:buFont typeface="Arial" panose="020B0604020202020204" pitchFamily="34" charset="0"/>
              <a:buChar char="•"/>
            </a:pPr>
            <a:r>
              <a:rPr lang="en-US" sz="2400" dirty="0"/>
              <a:t>Multigraphs and Weighted Graphs(Elements of Discrete Mathematics, C.L Liu and D.P </a:t>
            </a:r>
            <a:r>
              <a:rPr lang="en-US" sz="2400" dirty="0" err="1"/>
              <a:t>Mohapatra</a:t>
            </a:r>
            <a:r>
              <a:rPr lang="en-US" sz="2400" dirty="0"/>
              <a:t>, 4e)</a:t>
            </a:r>
          </a:p>
          <a:p>
            <a:pPr marL="285750" indent="-285750">
              <a:buFont typeface="Arial" panose="020B0604020202020204" pitchFamily="34" charset="0"/>
              <a:buChar char="•"/>
            </a:pPr>
            <a:r>
              <a:rPr lang="en-US" sz="2400" dirty="0"/>
              <a:t>Factors of a Graph(Elements of Discrete Mathematics, C.L Liu and D.P </a:t>
            </a:r>
            <a:r>
              <a:rPr lang="en-US" sz="2400" dirty="0" err="1"/>
              <a:t>Mohapatra</a:t>
            </a:r>
            <a:r>
              <a:rPr lang="en-US" sz="2400" dirty="0"/>
              <a:t>, 4e)</a:t>
            </a:r>
          </a:p>
          <a:p>
            <a:pPr marL="285750" indent="-285750">
              <a:buFont typeface="Arial" panose="020B0604020202020204" pitchFamily="34" charset="0"/>
              <a:buChar char="•"/>
            </a:pPr>
            <a:r>
              <a:rPr lang="en-US" sz="2400" dirty="0"/>
              <a:t>Graph Coloring(Elements of Discrete Mathematics, C.L Liu and D.P </a:t>
            </a:r>
            <a:r>
              <a:rPr lang="en-US" sz="2400" dirty="0" err="1"/>
              <a:t>Mohapatra</a:t>
            </a:r>
            <a:r>
              <a:rPr lang="en-US" sz="2400" dirty="0"/>
              <a:t>, 4e)</a:t>
            </a:r>
          </a:p>
        </p:txBody>
      </p:sp>
    </p:spTree>
    <p:extLst>
      <p:ext uri="{BB962C8B-B14F-4D97-AF65-F5344CB8AC3E}">
        <p14:creationId xmlns:p14="http://schemas.microsoft.com/office/powerpoint/2010/main" val="16067575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Isomorphism of Graphs (</a:t>
            </a:r>
            <a:r>
              <a:rPr lang="en-US" i="1" dirty="0" smtClean="0"/>
              <a:t>cont.</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It is difficult to determine whether two simple graphs are isomorphic using brute force because there are </a:t>
            </a:r>
            <a:r>
              <a:rPr lang="en-US" i="1" dirty="0" smtClean="0"/>
              <a:t>n</a:t>
            </a:r>
            <a:r>
              <a:rPr lang="en-US" dirty="0" smtClean="0"/>
              <a:t>! possible one-to-one correspondences between the vertex sets of two simple graphs with </a:t>
            </a:r>
            <a:r>
              <a:rPr lang="en-US" i="1" dirty="0" smtClean="0"/>
              <a:t>n</a:t>
            </a:r>
            <a:r>
              <a:rPr lang="en-US" dirty="0" smtClean="0"/>
              <a:t> vertices. </a:t>
            </a:r>
          </a:p>
          <a:p>
            <a:r>
              <a:rPr lang="en-US" dirty="0"/>
              <a:t>The best algorithms for determining weather two graphs are isomorphic have exponential worst case complexity in terms of the number of vertices of the graphs.</a:t>
            </a:r>
            <a:endParaRPr lang="en-US" dirty="0" smtClean="0"/>
          </a:p>
          <a:p>
            <a:r>
              <a:rPr lang="en-US" dirty="0" smtClean="0"/>
              <a:t>Sometimes it is not hard to show that two graphs are not isomorphic. We can do so by finding a property, preserved by isomorphism, that only one of the two graphs has. Such a property is called </a:t>
            </a:r>
            <a:r>
              <a:rPr lang="en-US" i="1" dirty="0" smtClean="0"/>
              <a:t>graph invariant</a:t>
            </a:r>
            <a:r>
              <a:rPr lang="en-US" dirty="0" smtClean="0"/>
              <a:t>. </a:t>
            </a:r>
          </a:p>
          <a:p>
            <a:r>
              <a:rPr lang="en-US" dirty="0"/>
              <a:t>There are many different useful graph </a:t>
            </a:r>
            <a:r>
              <a:rPr lang="en-US" dirty="0" smtClean="0"/>
              <a:t>invariants that </a:t>
            </a:r>
            <a:r>
              <a:rPr lang="en-US" dirty="0"/>
              <a:t>can be used to distinguish </a:t>
            </a:r>
            <a:r>
              <a:rPr lang="en-US" dirty="0" err="1"/>
              <a:t>nonisomorphic</a:t>
            </a:r>
            <a:r>
              <a:rPr lang="en-US" dirty="0"/>
              <a:t> </a:t>
            </a:r>
            <a:r>
              <a:rPr lang="en-US" dirty="0" smtClean="0"/>
              <a:t>graphs, such as the number </a:t>
            </a:r>
            <a:r>
              <a:rPr lang="en-US" dirty="0"/>
              <a:t>of vertices, number of edges, and degree </a:t>
            </a:r>
            <a:r>
              <a:rPr lang="en-US" dirty="0" smtClean="0"/>
              <a:t>sequence (list </a:t>
            </a:r>
            <a:r>
              <a:rPr lang="en-US" dirty="0"/>
              <a:t>of the degrees of the vertices in </a:t>
            </a:r>
            <a:r>
              <a:rPr lang="en-US" dirty="0" err="1"/>
              <a:t>nonincreasing</a:t>
            </a:r>
            <a:r>
              <a:rPr lang="en-US" dirty="0"/>
              <a:t> order).  We will encounter others in later sections of this </a:t>
            </a:r>
            <a:r>
              <a:rPr lang="en-US" dirty="0" smtClean="0"/>
              <a:t>chapter.</a:t>
            </a:r>
            <a:endParaRPr lang="en-US" dirty="0"/>
          </a:p>
        </p:txBody>
      </p:sp>
    </p:spTree>
    <p:extLst>
      <p:ext uri="{BB962C8B-B14F-4D97-AF65-F5344CB8AC3E}">
        <p14:creationId xmlns:p14="http://schemas.microsoft.com/office/powerpoint/2010/main" val="42267576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Isomorphism of Graphs (</a:t>
            </a:r>
            <a:r>
              <a:rPr lang="en-US" i="1" dirty="0" smtClean="0"/>
              <a:t>cont.</a:t>
            </a:r>
            <a:r>
              <a:rPr lang="en-US" dirty="0" smtClean="0"/>
              <a:t>)</a:t>
            </a:r>
            <a:endParaRPr lang="en-US" dirty="0"/>
          </a:p>
        </p:txBody>
      </p:sp>
      <p:sp>
        <p:nvSpPr>
          <p:cNvPr id="3" name="Content Placeholder 2"/>
          <p:cNvSpPr>
            <a:spLocks noGrp="1"/>
          </p:cNvSpPr>
          <p:nvPr>
            <p:ph idx="1"/>
          </p:nvPr>
        </p:nvSpPr>
        <p:spPr>
          <a:xfrm>
            <a:off x="457200" y="1935480"/>
            <a:ext cx="8229600" cy="4770120"/>
          </a:xfrm>
        </p:spPr>
        <p:txBody>
          <a:bodyPr>
            <a:normAutofit fontScale="25000" lnSpcReduction="20000"/>
          </a:bodyPr>
          <a:lstStyle/>
          <a:p>
            <a:pPr indent="0">
              <a:buNone/>
            </a:pPr>
            <a:r>
              <a:rPr lang="en-US" sz="6400" b="1" dirty="0" smtClean="0"/>
              <a:t>Example</a:t>
            </a:r>
            <a:r>
              <a:rPr lang="en-US" sz="6400" dirty="0" smtClean="0"/>
              <a:t>: Determine whether these two graphs are isomorphic.</a:t>
            </a:r>
          </a:p>
          <a:p>
            <a:pPr indent="0">
              <a:buNone/>
            </a:pPr>
            <a:endParaRPr lang="en-US" dirty="0" smtClean="0"/>
          </a:p>
          <a:p>
            <a:pPr indent="0">
              <a:buNone/>
            </a:pPr>
            <a:endParaRPr lang="en-US" dirty="0" smtClean="0"/>
          </a:p>
          <a:p>
            <a:pPr indent="0">
              <a:spcBef>
                <a:spcPts val="0"/>
              </a:spcBef>
              <a:buNone/>
            </a:pPr>
            <a:endParaRPr lang="en-US" b="1" dirty="0" smtClean="0"/>
          </a:p>
          <a:p>
            <a:pPr indent="0">
              <a:spcBef>
                <a:spcPts val="0"/>
              </a:spcBef>
              <a:buNone/>
            </a:pPr>
            <a:endParaRPr lang="en-US" b="1" dirty="0"/>
          </a:p>
          <a:p>
            <a:pPr indent="0">
              <a:spcBef>
                <a:spcPts val="0"/>
              </a:spcBef>
              <a:buNone/>
            </a:pPr>
            <a:endParaRPr lang="en-US" b="1" dirty="0" smtClean="0"/>
          </a:p>
          <a:p>
            <a:pPr indent="0">
              <a:spcBef>
                <a:spcPts val="0"/>
              </a:spcBef>
              <a:buNone/>
            </a:pPr>
            <a:endParaRPr lang="en-US" b="1" dirty="0"/>
          </a:p>
          <a:p>
            <a:pPr indent="0">
              <a:spcBef>
                <a:spcPts val="0"/>
              </a:spcBef>
              <a:buNone/>
            </a:pPr>
            <a:endParaRPr lang="en-US" b="1" dirty="0" smtClean="0"/>
          </a:p>
          <a:p>
            <a:pPr indent="0">
              <a:spcBef>
                <a:spcPts val="0"/>
              </a:spcBef>
              <a:buNone/>
            </a:pPr>
            <a:endParaRPr lang="en-US" b="1" dirty="0" smtClean="0"/>
          </a:p>
          <a:p>
            <a:pPr indent="0">
              <a:spcBef>
                <a:spcPts val="0"/>
              </a:spcBef>
              <a:buNone/>
            </a:pPr>
            <a:endParaRPr lang="en-US" b="1" dirty="0"/>
          </a:p>
          <a:p>
            <a:pPr indent="0">
              <a:spcBef>
                <a:spcPts val="0"/>
              </a:spcBef>
              <a:buNone/>
            </a:pPr>
            <a:endParaRPr lang="en-US" b="1" dirty="0" smtClean="0"/>
          </a:p>
          <a:p>
            <a:pPr indent="0">
              <a:spcBef>
                <a:spcPts val="0"/>
              </a:spcBef>
              <a:buNone/>
            </a:pPr>
            <a:endParaRPr lang="en-US" b="1" dirty="0"/>
          </a:p>
          <a:p>
            <a:pPr indent="0">
              <a:spcBef>
                <a:spcPts val="0"/>
              </a:spcBef>
              <a:buNone/>
            </a:pPr>
            <a:endParaRPr lang="en-US" b="1" dirty="0" smtClean="0"/>
          </a:p>
          <a:p>
            <a:pPr indent="0">
              <a:spcBef>
                <a:spcPts val="0"/>
              </a:spcBef>
              <a:buNone/>
            </a:pPr>
            <a:endParaRPr lang="en-US" b="1" dirty="0"/>
          </a:p>
          <a:p>
            <a:pPr indent="0">
              <a:spcBef>
                <a:spcPts val="0"/>
              </a:spcBef>
              <a:buNone/>
            </a:pPr>
            <a:endParaRPr lang="en-US" sz="3400" b="1" dirty="0"/>
          </a:p>
          <a:p>
            <a:pPr indent="0">
              <a:spcBef>
                <a:spcPts val="0"/>
              </a:spcBef>
              <a:buNone/>
            </a:pPr>
            <a:endParaRPr lang="en-US" sz="3400" b="1" dirty="0" smtClean="0"/>
          </a:p>
          <a:p>
            <a:pPr indent="0">
              <a:spcBef>
                <a:spcPts val="0"/>
              </a:spcBef>
              <a:buNone/>
            </a:pPr>
            <a:endParaRPr lang="en-US" sz="3400" b="1" dirty="0"/>
          </a:p>
          <a:p>
            <a:pPr indent="0">
              <a:spcBef>
                <a:spcPts val="0"/>
              </a:spcBef>
              <a:buNone/>
            </a:pPr>
            <a:endParaRPr lang="en-US" sz="3400" b="1" dirty="0" smtClean="0"/>
          </a:p>
          <a:p>
            <a:pPr indent="0">
              <a:spcBef>
                <a:spcPts val="0"/>
              </a:spcBef>
              <a:buNone/>
            </a:pPr>
            <a:endParaRPr lang="en-US" sz="4900" b="1" dirty="0" smtClean="0"/>
          </a:p>
          <a:p>
            <a:pPr indent="0">
              <a:spcBef>
                <a:spcPts val="0"/>
              </a:spcBef>
              <a:buNone/>
            </a:pPr>
            <a:endParaRPr lang="en-US" sz="4900" b="1" dirty="0"/>
          </a:p>
          <a:p>
            <a:pPr indent="0">
              <a:spcBef>
                <a:spcPts val="0"/>
              </a:spcBef>
              <a:buNone/>
            </a:pPr>
            <a:endParaRPr lang="en-US" sz="4900" b="1" dirty="0" smtClean="0"/>
          </a:p>
          <a:p>
            <a:pPr indent="0">
              <a:spcBef>
                <a:spcPts val="0"/>
              </a:spcBef>
              <a:buNone/>
            </a:pPr>
            <a:endParaRPr lang="en-US" sz="4900" b="1" dirty="0"/>
          </a:p>
          <a:p>
            <a:pPr indent="0">
              <a:spcBef>
                <a:spcPts val="0"/>
              </a:spcBef>
              <a:buNone/>
            </a:pPr>
            <a:endParaRPr lang="en-US" sz="4900" b="1" dirty="0" smtClean="0"/>
          </a:p>
          <a:p>
            <a:pPr indent="0">
              <a:spcBef>
                <a:spcPts val="0"/>
              </a:spcBef>
              <a:buNone/>
            </a:pPr>
            <a:endParaRPr lang="en-US" sz="4900" b="1" dirty="0"/>
          </a:p>
          <a:p>
            <a:pPr indent="0">
              <a:spcBef>
                <a:spcPts val="0"/>
              </a:spcBef>
              <a:buNone/>
            </a:pPr>
            <a:endParaRPr lang="en-US" sz="4900" b="1" dirty="0" smtClean="0"/>
          </a:p>
          <a:p>
            <a:pPr indent="0">
              <a:spcBef>
                <a:spcPts val="0"/>
              </a:spcBef>
              <a:buNone/>
            </a:pPr>
            <a:endParaRPr lang="en-US" sz="4900" b="1" dirty="0"/>
          </a:p>
          <a:p>
            <a:pPr indent="0">
              <a:spcBef>
                <a:spcPts val="0"/>
              </a:spcBef>
              <a:buNone/>
            </a:pPr>
            <a:r>
              <a:rPr lang="en-US" sz="6400" b="1" dirty="0" smtClean="0"/>
              <a:t>Solution</a:t>
            </a:r>
            <a:r>
              <a:rPr lang="en-US" sz="6400" dirty="0"/>
              <a:t>:  Both graphs have eight vertices and ten edges.</a:t>
            </a:r>
          </a:p>
          <a:p>
            <a:pPr indent="0">
              <a:spcBef>
                <a:spcPts val="0"/>
              </a:spcBef>
              <a:buNone/>
            </a:pPr>
            <a:r>
              <a:rPr lang="en-US" sz="6400" dirty="0"/>
              <a:t>They also both have four vertices of degree two and four of degree three. </a:t>
            </a:r>
          </a:p>
          <a:p>
            <a:pPr indent="0">
              <a:spcBef>
                <a:spcPts val="0"/>
              </a:spcBef>
              <a:buNone/>
            </a:pPr>
            <a:endParaRPr lang="en-US" sz="6400" dirty="0"/>
          </a:p>
          <a:p>
            <a:pPr indent="0">
              <a:spcBef>
                <a:spcPts val="0"/>
              </a:spcBef>
              <a:buNone/>
            </a:pPr>
            <a:r>
              <a:rPr lang="en-US" sz="6400" dirty="0"/>
              <a:t>However, </a:t>
            </a:r>
            <a:r>
              <a:rPr lang="en-US" sz="6400" i="1" dirty="0"/>
              <a:t>G</a:t>
            </a:r>
            <a:r>
              <a:rPr lang="en-US" sz="6400" dirty="0"/>
              <a:t> and </a:t>
            </a:r>
            <a:r>
              <a:rPr lang="en-US" sz="6400" i="1" dirty="0"/>
              <a:t>H</a:t>
            </a:r>
            <a:r>
              <a:rPr lang="en-US" sz="6400" dirty="0"/>
              <a:t> are not isomorphic. Note that since </a:t>
            </a:r>
            <a:r>
              <a:rPr lang="en-US" sz="6400" i="1" dirty="0" err="1"/>
              <a:t>deg</a:t>
            </a:r>
            <a:r>
              <a:rPr lang="en-US" sz="6400" dirty="0"/>
              <a:t>(</a:t>
            </a:r>
            <a:r>
              <a:rPr lang="en-US" sz="6400" i="1" dirty="0"/>
              <a:t>a</a:t>
            </a:r>
            <a:r>
              <a:rPr lang="en-US" sz="6400" dirty="0"/>
              <a:t>) = </a:t>
            </a:r>
            <a:r>
              <a:rPr lang="en-US" sz="6400" dirty="0">
                <a:latin typeface="Cambria Math" pitchFamily="18" charset="0"/>
                <a:ea typeface="Cambria Math" pitchFamily="18" charset="0"/>
              </a:rPr>
              <a:t>2</a:t>
            </a:r>
            <a:r>
              <a:rPr lang="en-US" sz="6400" dirty="0"/>
              <a:t> in </a:t>
            </a:r>
            <a:r>
              <a:rPr lang="en-US" sz="6400" i="1" dirty="0"/>
              <a:t>G</a:t>
            </a:r>
            <a:r>
              <a:rPr lang="en-US" sz="6400" dirty="0"/>
              <a:t>, </a:t>
            </a:r>
            <a:r>
              <a:rPr lang="en-US" sz="6400" i="1" dirty="0"/>
              <a:t>a</a:t>
            </a:r>
            <a:r>
              <a:rPr lang="en-US" sz="6400" dirty="0"/>
              <a:t> must correspond to </a:t>
            </a:r>
            <a:r>
              <a:rPr lang="en-US" sz="6400" i="1" dirty="0"/>
              <a:t>t</a:t>
            </a:r>
            <a:r>
              <a:rPr lang="en-US" sz="6400" dirty="0"/>
              <a:t>, </a:t>
            </a:r>
            <a:r>
              <a:rPr lang="en-US" sz="6400" i="1" dirty="0"/>
              <a:t>u</a:t>
            </a:r>
            <a:r>
              <a:rPr lang="en-US" sz="6400" dirty="0"/>
              <a:t>, </a:t>
            </a:r>
            <a:r>
              <a:rPr lang="en-US" sz="6400" i="1" dirty="0"/>
              <a:t>x</a:t>
            </a:r>
            <a:r>
              <a:rPr lang="en-US" sz="6400" dirty="0"/>
              <a:t>, or </a:t>
            </a:r>
            <a:r>
              <a:rPr lang="en-US" sz="6400" i="1" dirty="0"/>
              <a:t>y</a:t>
            </a:r>
            <a:r>
              <a:rPr lang="en-US" sz="6400" dirty="0"/>
              <a:t> in H, because these are the vertices of degree </a:t>
            </a:r>
            <a:r>
              <a:rPr lang="en-US" sz="6400" dirty="0">
                <a:latin typeface="Cambria Math" pitchFamily="18" charset="0"/>
                <a:ea typeface="Cambria Math" pitchFamily="18" charset="0"/>
              </a:rPr>
              <a:t>2</a:t>
            </a:r>
            <a:r>
              <a:rPr lang="en-US" sz="6400" dirty="0"/>
              <a:t>. But each of these vertices is adjacent to another vertex of degree two in </a:t>
            </a:r>
            <a:r>
              <a:rPr lang="en-US" sz="6400" i="1" dirty="0"/>
              <a:t>H</a:t>
            </a:r>
            <a:r>
              <a:rPr lang="en-US" sz="6400" dirty="0"/>
              <a:t>, which is not true for </a:t>
            </a:r>
            <a:r>
              <a:rPr lang="en-US" sz="6400" i="1" dirty="0"/>
              <a:t>a</a:t>
            </a:r>
            <a:r>
              <a:rPr lang="en-US" sz="6400" dirty="0"/>
              <a:t> in </a:t>
            </a:r>
            <a:r>
              <a:rPr lang="en-US" sz="6400" i="1" dirty="0"/>
              <a:t>G</a:t>
            </a:r>
            <a:r>
              <a:rPr lang="en-US" sz="6400" dirty="0"/>
              <a:t>.</a:t>
            </a:r>
          </a:p>
          <a:p>
            <a:pPr indent="0">
              <a:spcBef>
                <a:spcPts val="0"/>
              </a:spcBef>
              <a:buNone/>
            </a:pPr>
            <a:endParaRPr lang="en-US" dirty="0"/>
          </a:p>
          <a:p>
            <a:pPr indent="0">
              <a:spcBef>
                <a:spcPts val="0"/>
              </a:spcBef>
              <a:buNone/>
            </a:pPr>
            <a:r>
              <a:rPr lang="en-US" dirty="0" smtClean="0"/>
              <a:t>.  </a:t>
            </a:r>
            <a:endParaRPr lang="en-US" i="1" dirty="0" smtClean="0"/>
          </a:p>
          <a:p>
            <a:pPr indent="0">
              <a:spcBef>
                <a:spcPts val="0"/>
              </a:spcBef>
              <a:buNone/>
            </a:pPr>
            <a:r>
              <a:rPr lang="en-US" dirty="0" smtClean="0"/>
              <a:t> </a:t>
            </a:r>
          </a:p>
          <a:p>
            <a:pPr indent="0">
              <a:spcBef>
                <a:spcPts val="0"/>
              </a:spcBef>
              <a:buNone/>
            </a:pPr>
            <a:endParaRPr lang="en-US" sz="3400" dirty="0"/>
          </a:p>
          <a:p>
            <a:pPr indent="0">
              <a:spcBef>
                <a:spcPts val="0"/>
              </a:spcBef>
              <a:buNone/>
            </a:pPr>
            <a:r>
              <a:rPr lang="en-US" dirty="0" smtClean="0"/>
              <a:t> </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0" y="2590800"/>
            <a:ext cx="5029200" cy="1903295"/>
          </a:xfrm>
          <a:prstGeom prst="rect">
            <a:avLst/>
          </a:prstGeom>
        </p:spPr>
      </p:pic>
    </p:spTree>
    <p:extLst>
      <p:ext uri="{BB962C8B-B14F-4D97-AF65-F5344CB8AC3E}">
        <p14:creationId xmlns:p14="http://schemas.microsoft.com/office/powerpoint/2010/main" val="12342446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smtClean="0"/>
              <a:t>Isomorphism of Graphs (</a:t>
            </a:r>
            <a:r>
              <a:rPr lang="en-US" i="1" dirty="0" smtClean="0"/>
              <a:t>cont.</a:t>
            </a:r>
            <a:r>
              <a:rPr lang="en-US" dirty="0" smtClean="0"/>
              <a:t>)</a:t>
            </a:r>
            <a:endParaRPr lang="en-US" dirty="0"/>
          </a:p>
        </p:txBody>
      </p:sp>
      <p:sp>
        <p:nvSpPr>
          <p:cNvPr id="3" name="Content Placeholder 2"/>
          <p:cNvSpPr>
            <a:spLocks noGrp="1"/>
          </p:cNvSpPr>
          <p:nvPr>
            <p:ph idx="1"/>
          </p:nvPr>
        </p:nvSpPr>
        <p:spPr>
          <a:xfrm>
            <a:off x="471055" y="1461655"/>
            <a:ext cx="7772400" cy="4922520"/>
          </a:xfrm>
        </p:spPr>
        <p:txBody>
          <a:bodyPr>
            <a:normAutofit fontScale="32500" lnSpcReduction="20000"/>
          </a:bodyPr>
          <a:lstStyle/>
          <a:p>
            <a:pPr indent="0">
              <a:buNone/>
            </a:pPr>
            <a:r>
              <a:rPr lang="en-US" sz="4900" b="1" dirty="0" smtClean="0"/>
              <a:t>Example</a:t>
            </a:r>
            <a:r>
              <a:rPr lang="en-US" sz="4900" dirty="0" smtClean="0"/>
              <a:t>: Determine whether these two graphs                                                                                               are isomorphic</a:t>
            </a:r>
            <a:r>
              <a:rPr lang="en-US" sz="3400" dirty="0" smtClean="0"/>
              <a:t>.</a:t>
            </a:r>
          </a:p>
          <a:p>
            <a:pPr indent="0">
              <a:buNone/>
            </a:pPr>
            <a:endParaRPr lang="en-US" sz="3400" dirty="0" smtClean="0"/>
          </a:p>
          <a:p>
            <a:pPr indent="0">
              <a:buNone/>
            </a:pPr>
            <a:endParaRPr lang="en-US" sz="3400" dirty="0" smtClean="0"/>
          </a:p>
          <a:p>
            <a:pPr indent="0">
              <a:buNone/>
            </a:pPr>
            <a:endParaRPr lang="en-US" sz="3400" dirty="0" smtClean="0"/>
          </a:p>
          <a:p>
            <a:pPr indent="0">
              <a:spcBef>
                <a:spcPts val="0"/>
              </a:spcBef>
              <a:buNone/>
            </a:pPr>
            <a:endParaRPr lang="en-US" sz="4500" b="1" dirty="0" smtClean="0"/>
          </a:p>
          <a:p>
            <a:pPr indent="0">
              <a:spcBef>
                <a:spcPts val="0"/>
              </a:spcBef>
              <a:buNone/>
            </a:pPr>
            <a:endParaRPr lang="en-US" sz="4500" b="1" dirty="0"/>
          </a:p>
          <a:p>
            <a:pPr indent="0">
              <a:spcBef>
                <a:spcPts val="0"/>
              </a:spcBef>
              <a:buNone/>
            </a:pPr>
            <a:endParaRPr lang="en-US" sz="4500" b="1" dirty="0" smtClean="0"/>
          </a:p>
          <a:p>
            <a:pPr indent="0">
              <a:spcBef>
                <a:spcPts val="0"/>
              </a:spcBef>
              <a:buNone/>
            </a:pPr>
            <a:endParaRPr lang="en-US" sz="4500" b="1" dirty="0" smtClean="0"/>
          </a:p>
          <a:p>
            <a:pPr indent="0">
              <a:spcBef>
                <a:spcPts val="0"/>
              </a:spcBef>
              <a:buNone/>
            </a:pPr>
            <a:endParaRPr lang="en-US" sz="4500" b="1" dirty="0"/>
          </a:p>
          <a:p>
            <a:pPr indent="0">
              <a:spcBef>
                <a:spcPts val="0"/>
              </a:spcBef>
              <a:buNone/>
            </a:pPr>
            <a:endParaRPr lang="en-US" sz="4500" b="1" dirty="0" smtClean="0"/>
          </a:p>
          <a:p>
            <a:pPr indent="0">
              <a:spcBef>
                <a:spcPts val="0"/>
              </a:spcBef>
              <a:buNone/>
            </a:pPr>
            <a:endParaRPr lang="en-US" sz="4500" b="1" dirty="0" smtClean="0"/>
          </a:p>
          <a:p>
            <a:pPr indent="0">
              <a:spcBef>
                <a:spcPts val="0"/>
              </a:spcBef>
              <a:buNone/>
            </a:pPr>
            <a:r>
              <a:rPr lang="en-US" sz="4500" b="1" dirty="0" smtClean="0"/>
              <a:t>Solution</a:t>
            </a:r>
            <a:r>
              <a:rPr lang="en-US" sz="4500" dirty="0"/>
              <a:t>:  Both graphs have six vertices and seven edges.</a:t>
            </a:r>
          </a:p>
          <a:p>
            <a:pPr indent="0">
              <a:spcBef>
                <a:spcPts val="0"/>
              </a:spcBef>
              <a:buNone/>
            </a:pPr>
            <a:r>
              <a:rPr lang="en-US" sz="4500" dirty="0"/>
              <a:t>They also both have four vertices of degree two and two of degree three. </a:t>
            </a:r>
          </a:p>
          <a:p>
            <a:pPr indent="0">
              <a:spcBef>
                <a:spcPts val="0"/>
              </a:spcBef>
              <a:buNone/>
            </a:pPr>
            <a:r>
              <a:rPr lang="en-US" sz="4500" dirty="0"/>
              <a:t>The </a:t>
            </a:r>
            <a:r>
              <a:rPr lang="en-US" sz="4500" dirty="0" err="1"/>
              <a:t>subgraphs</a:t>
            </a:r>
            <a:r>
              <a:rPr lang="en-US" sz="4500" dirty="0"/>
              <a:t> of </a:t>
            </a:r>
            <a:r>
              <a:rPr lang="en-US" sz="4500" i="1" dirty="0"/>
              <a:t>G</a:t>
            </a:r>
            <a:r>
              <a:rPr lang="en-US" sz="4500" dirty="0"/>
              <a:t> and </a:t>
            </a:r>
            <a:r>
              <a:rPr lang="en-US" sz="4500" i="1" dirty="0"/>
              <a:t>H</a:t>
            </a:r>
            <a:r>
              <a:rPr lang="en-US" sz="4500" dirty="0"/>
              <a:t> consisting of all the vertices of degree two and the edges connecting them are isomorphic. So, it is reasonable to try to find an isomorphism </a:t>
            </a:r>
            <a:r>
              <a:rPr lang="en-US" sz="4500" i="1" dirty="0"/>
              <a:t>f</a:t>
            </a:r>
            <a:r>
              <a:rPr lang="en-US" sz="4500" dirty="0"/>
              <a:t>. </a:t>
            </a:r>
          </a:p>
          <a:p>
            <a:pPr indent="0">
              <a:spcBef>
                <a:spcPts val="0"/>
              </a:spcBef>
              <a:buNone/>
            </a:pPr>
            <a:endParaRPr lang="en-US" sz="4500" dirty="0"/>
          </a:p>
          <a:p>
            <a:pPr indent="0">
              <a:buNone/>
            </a:pPr>
            <a:r>
              <a:rPr lang="en-US" sz="4500" dirty="0"/>
              <a:t>We define an injection </a:t>
            </a:r>
            <a:r>
              <a:rPr lang="en-US" sz="4500" i="1" dirty="0"/>
              <a:t>f </a:t>
            </a:r>
            <a:r>
              <a:rPr lang="en-US" sz="4500" dirty="0"/>
              <a:t>from the vertices of </a:t>
            </a:r>
            <a:r>
              <a:rPr lang="en-US" sz="4500" i="1" dirty="0"/>
              <a:t>G </a:t>
            </a:r>
            <a:r>
              <a:rPr lang="en-US" sz="4500" dirty="0"/>
              <a:t>to the vertices of </a:t>
            </a:r>
            <a:r>
              <a:rPr lang="en-US" sz="4500" i="1" dirty="0"/>
              <a:t>H</a:t>
            </a:r>
            <a:r>
              <a:rPr lang="en-US" sz="4500" dirty="0"/>
              <a:t> that preserves the degree of vertices.   We will determine whether it is an isomorphism.</a:t>
            </a:r>
          </a:p>
          <a:p>
            <a:pPr indent="0">
              <a:buNone/>
            </a:pPr>
            <a:endParaRPr lang="en-US" sz="4500" dirty="0"/>
          </a:p>
          <a:p>
            <a:pPr indent="0">
              <a:spcBef>
                <a:spcPts val="0"/>
              </a:spcBef>
              <a:buNone/>
            </a:pPr>
            <a:r>
              <a:rPr lang="en-US" sz="4500" dirty="0"/>
              <a:t>The function </a:t>
            </a:r>
            <a:r>
              <a:rPr lang="en-US" sz="4500" i="1" dirty="0"/>
              <a:t>f</a:t>
            </a:r>
            <a:r>
              <a:rPr lang="en-US" sz="4500" dirty="0"/>
              <a:t> with </a:t>
            </a:r>
            <a:r>
              <a:rPr lang="en-US" sz="4500" i="1" dirty="0"/>
              <a:t>f</a:t>
            </a:r>
            <a:r>
              <a:rPr lang="en-US" sz="4500" dirty="0"/>
              <a:t>(</a:t>
            </a:r>
            <a:r>
              <a:rPr lang="en-US" sz="4500" i="1" dirty="0"/>
              <a:t>u</a:t>
            </a:r>
            <a:r>
              <a:rPr lang="en-US" sz="4500" baseline="-25000" dirty="0">
                <a:latin typeface="Cambria Math" pitchFamily="18" charset="0"/>
                <a:ea typeface="Cambria Math" pitchFamily="18" charset="0"/>
              </a:rPr>
              <a:t>1</a:t>
            </a:r>
            <a:r>
              <a:rPr lang="en-US" sz="4500" dirty="0"/>
              <a:t>) = </a:t>
            </a:r>
            <a:r>
              <a:rPr lang="en-US" sz="4500" i="1" dirty="0"/>
              <a:t>v</a:t>
            </a:r>
            <a:r>
              <a:rPr lang="en-US" sz="4500" baseline="-25000" dirty="0">
                <a:latin typeface="Cambria Math" pitchFamily="18" charset="0"/>
                <a:ea typeface="Cambria Math" pitchFamily="18" charset="0"/>
              </a:rPr>
              <a:t>6</a:t>
            </a:r>
            <a:r>
              <a:rPr lang="en-US" sz="4500" dirty="0"/>
              <a:t>, </a:t>
            </a:r>
            <a:r>
              <a:rPr lang="en-US" sz="4500" i="1" dirty="0"/>
              <a:t>f</a:t>
            </a:r>
            <a:r>
              <a:rPr lang="en-US" sz="4500" dirty="0"/>
              <a:t>(</a:t>
            </a:r>
            <a:r>
              <a:rPr lang="en-US" sz="4500" i="1" dirty="0"/>
              <a:t>u</a:t>
            </a:r>
            <a:r>
              <a:rPr lang="en-US" sz="4500" baseline="-25000" dirty="0">
                <a:latin typeface="Cambria Math" pitchFamily="18" charset="0"/>
                <a:ea typeface="Cambria Math" pitchFamily="18" charset="0"/>
              </a:rPr>
              <a:t>2</a:t>
            </a:r>
            <a:r>
              <a:rPr lang="en-US" sz="4500" dirty="0"/>
              <a:t>) = </a:t>
            </a:r>
            <a:r>
              <a:rPr lang="en-US" sz="4500" i="1" dirty="0"/>
              <a:t>v</a:t>
            </a:r>
            <a:r>
              <a:rPr lang="en-US" sz="4500" baseline="-25000" dirty="0">
                <a:latin typeface="Cambria Math" pitchFamily="18" charset="0"/>
                <a:ea typeface="Cambria Math" pitchFamily="18" charset="0"/>
              </a:rPr>
              <a:t>3</a:t>
            </a:r>
            <a:r>
              <a:rPr lang="en-US" sz="4500" dirty="0"/>
              <a:t>, </a:t>
            </a:r>
            <a:r>
              <a:rPr lang="en-US" sz="4500" i="1" dirty="0"/>
              <a:t>f</a:t>
            </a:r>
            <a:r>
              <a:rPr lang="en-US" sz="4500" dirty="0"/>
              <a:t>(</a:t>
            </a:r>
            <a:r>
              <a:rPr lang="en-US" sz="4500" i="1" dirty="0"/>
              <a:t>u</a:t>
            </a:r>
            <a:r>
              <a:rPr lang="en-US" sz="4500" baseline="-25000" dirty="0">
                <a:latin typeface="Cambria Math" pitchFamily="18" charset="0"/>
                <a:ea typeface="Cambria Math" pitchFamily="18" charset="0"/>
              </a:rPr>
              <a:t>3</a:t>
            </a:r>
            <a:r>
              <a:rPr lang="en-US" sz="4500" dirty="0"/>
              <a:t>) = </a:t>
            </a:r>
            <a:r>
              <a:rPr lang="en-US" sz="4500" i="1" dirty="0"/>
              <a:t>v</a:t>
            </a:r>
            <a:r>
              <a:rPr lang="en-US" sz="4500" baseline="-25000" dirty="0">
                <a:latin typeface="Cambria Math" pitchFamily="18" charset="0"/>
                <a:ea typeface="Cambria Math" pitchFamily="18" charset="0"/>
              </a:rPr>
              <a:t>4</a:t>
            </a:r>
            <a:r>
              <a:rPr lang="en-US" sz="4500" dirty="0"/>
              <a:t>, and </a:t>
            </a:r>
            <a:r>
              <a:rPr lang="en-US" sz="4500" i="1" dirty="0"/>
              <a:t>f</a:t>
            </a:r>
            <a:r>
              <a:rPr lang="en-US" sz="4500" dirty="0"/>
              <a:t>(</a:t>
            </a:r>
            <a:r>
              <a:rPr lang="en-US" sz="4500" i="1" dirty="0"/>
              <a:t>u</a:t>
            </a:r>
            <a:r>
              <a:rPr lang="en-US" sz="4500" baseline="-25000" dirty="0">
                <a:latin typeface="Cambria Math" pitchFamily="18" charset="0"/>
                <a:ea typeface="Cambria Math" pitchFamily="18" charset="0"/>
              </a:rPr>
              <a:t>4</a:t>
            </a:r>
            <a:r>
              <a:rPr lang="en-US" sz="4500" dirty="0"/>
              <a:t>) = </a:t>
            </a:r>
            <a:r>
              <a:rPr lang="en-US" sz="4500" i="1" dirty="0"/>
              <a:t>v</a:t>
            </a:r>
            <a:r>
              <a:rPr lang="en-US" sz="4500" baseline="-25000" dirty="0">
                <a:latin typeface="Cambria Math" pitchFamily="18" charset="0"/>
                <a:ea typeface="Cambria Math" pitchFamily="18" charset="0"/>
              </a:rPr>
              <a:t>5</a:t>
            </a:r>
            <a:r>
              <a:rPr lang="en-US" sz="4500" dirty="0"/>
              <a:t> , </a:t>
            </a:r>
            <a:r>
              <a:rPr lang="en-US" sz="4500" i="1" dirty="0"/>
              <a:t>f</a:t>
            </a:r>
            <a:r>
              <a:rPr lang="en-US" sz="4500" dirty="0"/>
              <a:t>(</a:t>
            </a:r>
            <a:r>
              <a:rPr lang="en-US" sz="4500" i="1" dirty="0"/>
              <a:t>u</a:t>
            </a:r>
            <a:r>
              <a:rPr lang="en-US" sz="4500" baseline="-25000" dirty="0">
                <a:latin typeface="Cambria Math" pitchFamily="18" charset="0"/>
                <a:ea typeface="Cambria Math" pitchFamily="18" charset="0"/>
              </a:rPr>
              <a:t>5</a:t>
            </a:r>
            <a:r>
              <a:rPr lang="en-US" sz="4500" dirty="0"/>
              <a:t>) = </a:t>
            </a:r>
            <a:r>
              <a:rPr lang="en-US" sz="4500" i="1" dirty="0"/>
              <a:t>v</a:t>
            </a:r>
            <a:r>
              <a:rPr lang="en-US" sz="4500" baseline="-25000" dirty="0">
                <a:latin typeface="Cambria Math" pitchFamily="18" charset="0"/>
                <a:ea typeface="Cambria Math" pitchFamily="18" charset="0"/>
              </a:rPr>
              <a:t>1</a:t>
            </a:r>
            <a:r>
              <a:rPr lang="en-US" sz="4500" dirty="0"/>
              <a:t>, and  </a:t>
            </a:r>
            <a:r>
              <a:rPr lang="en-US" sz="4500" i="1" dirty="0"/>
              <a:t>f</a:t>
            </a:r>
            <a:r>
              <a:rPr lang="en-US" sz="4500" dirty="0"/>
              <a:t>(</a:t>
            </a:r>
            <a:r>
              <a:rPr lang="en-US" sz="4500" i="1" dirty="0"/>
              <a:t>u</a:t>
            </a:r>
            <a:r>
              <a:rPr lang="en-US" sz="4500" baseline="-25000" dirty="0">
                <a:latin typeface="Cambria Math" pitchFamily="18" charset="0"/>
                <a:ea typeface="Cambria Math" pitchFamily="18" charset="0"/>
              </a:rPr>
              <a:t>6</a:t>
            </a:r>
            <a:r>
              <a:rPr lang="en-US" sz="4500" dirty="0"/>
              <a:t>) = </a:t>
            </a:r>
            <a:r>
              <a:rPr lang="en-US" sz="4500" i="1" dirty="0"/>
              <a:t>v</a:t>
            </a:r>
            <a:r>
              <a:rPr lang="en-US" sz="4500" baseline="-25000" dirty="0">
                <a:latin typeface="Cambria Math" pitchFamily="18" charset="0"/>
                <a:ea typeface="Cambria Math" pitchFamily="18" charset="0"/>
              </a:rPr>
              <a:t>2</a:t>
            </a:r>
            <a:r>
              <a:rPr lang="en-US" sz="4500" dirty="0"/>
              <a:t>  is a one-to-one correspondence between </a:t>
            </a:r>
            <a:r>
              <a:rPr lang="en-US" sz="4500" i="1" dirty="0"/>
              <a:t>G</a:t>
            </a:r>
            <a:r>
              <a:rPr lang="en-US" sz="4500" dirty="0"/>
              <a:t> and </a:t>
            </a:r>
            <a:r>
              <a:rPr lang="en-US" sz="4500" i="1" dirty="0"/>
              <a:t>H</a:t>
            </a:r>
            <a:r>
              <a:rPr lang="en-US" sz="4500" dirty="0"/>
              <a:t>. Showing that this correspondence preserves edges is straightforward, so we will omit the details here.  Because </a:t>
            </a:r>
            <a:r>
              <a:rPr lang="en-US" sz="4500" i="1" dirty="0"/>
              <a:t>f</a:t>
            </a:r>
            <a:r>
              <a:rPr lang="en-US" sz="4500" dirty="0"/>
              <a:t> is an isomorphism, it follows that </a:t>
            </a:r>
            <a:r>
              <a:rPr lang="en-US" sz="4500" i="1" dirty="0"/>
              <a:t>G</a:t>
            </a:r>
            <a:r>
              <a:rPr lang="en-US" sz="4500" dirty="0"/>
              <a:t> and </a:t>
            </a:r>
            <a:r>
              <a:rPr lang="en-US" sz="4500" i="1" dirty="0"/>
              <a:t>H</a:t>
            </a:r>
            <a:r>
              <a:rPr lang="en-US" sz="4500" dirty="0"/>
              <a:t> are isomorphic graphs.</a:t>
            </a:r>
          </a:p>
          <a:p>
            <a:pPr indent="0">
              <a:spcBef>
                <a:spcPts val="0"/>
              </a:spcBef>
              <a:buNone/>
            </a:pPr>
            <a:endParaRPr lang="en-US" sz="4500" dirty="0"/>
          </a:p>
          <a:p>
            <a:pPr indent="0">
              <a:spcBef>
                <a:spcPts val="0"/>
              </a:spcBef>
              <a:buNone/>
            </a:pPr>
            <a:r>
              <a:rPr lang="en-US" sz="4500" i="1" dirty="0"/>
              <a:t>See the text for an illustration of how adjacency matrices can be used for this verification</a:t>
            </a:r>
            <a:r>
              <a:rPr lang="en-US" sz="4500" dirty="0"/>
              <a:t>.</a:t>
            </a:r>
          </a:p>
          <a:p>
            <a:pPr indent="0">
              <a:spcBef>
                <a:spcPts val="0"/>
              </a:spcBef>
              <a:buNone/>
            </a:pPr>
            <a:endParaRPr lang="en-US" sz="3400" dirty="0"/>
          </a:p>
          <a:p>
            <a:pPr indent="0">
              <a:spcBef>
                <a:spcPts val="0"/>
              </a:spcBef>
              <a:buNone/>
            </a:pPr>
            <a:endParaRPr lang="en-US" sz="3400" dirty="0" smtClean="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90800" y="2209800"/>
            <a:ext cx="3962400" cy="1693794"/>
          </a:xfrm>
          <a:prstGeom prst="rect">
            <a:avLst/>
          </a:prstGeom>
        </p:spPr>
      </p:pic>
    </p:spTree>
    <p:extLst>
      <p:ext uri="{BB962C8B-B14F-4D97-AF65-F5344CB8AC3E}">
        <p14:creationId xmlns:p14="http://schemas.microsoft.com/office/powerpoint/2010/main" val="787180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Applications of Graph Isomorphism </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 question whether graphs are isomorphic plays an important role in applications of graph </a:t>
            </a:r>
            <a:r>
              <a:rPr lang="en-US" dirty="0" smtClean="0"/>
              <a:t>theory. For example, </a:t>
            </a:r>
          </a:p>
          <a:p>
            <a:pPr lvl="1"/>
            <a:r>
              <a:rPr lang="en-US" dirty="0"/>
              <a:t>c</a:t>
            </a:r>
            <a:r>
              <a:rPr lang="en-US" dirty="0" smtClean="0"/>
              <a:t>hemists use molecular graphs to model chemical compounds. </a:t>
            </a:r>
            <a:r>
              <a:rPr lang="en-US" dirty="0"/>
              <a:t>V</a:t>
            </a:r>
            <a:r>
              <a:rPr lang="en-US" dirty="0" smtClean="0"/>
              <a:t>ertices represent atoms and edges represent chemical bonds. When a new compound is synthesized, a database of molecular graphs is checked </a:t>
            </a:r>
            <a:r>
              <a:rPr lang="en-US" dirty="0"/>
              <a:t>to </a:t>
            </a:r>
            <a:r>
              <a:rPr lang="en-US" dirty="0" smtClean="0"/>
              <a:t>determine whether </a:t>
            </a:r>
            <a:r>
              <a:rPr lang="en-US" dirty="0"/>
              <a:t>the graph representing the new compound is isomorphic to the graph of a compound that this already </a:t>
            </a:r>
            <a:r>
              <a:rPr lang="en-US" dirty="0" smtClean="0"/>
              <a:t>known. </a:t>
            </a:r>
          </a:p>
          <a:p>
            <a:pPr lvl="1"/>
            <a:r>
              <a:rPr lang="en-US" dirty="0" smtClean="0"/>
              <a:t>Electronic circuits are modeled as graphs in which the vertices represent components and the edges represent connections between them. Graph isomorphism is the basis for </a:t>
            </a:r>
          </a:p>
          <a:p>
            <a:pPr lvl="2"/>
            <a:r>
              <a:rPr lang="en-US" sz="2400" dirty="0" smtClean="0"/>
              <a:t>the verification that a particular layout of a circuit corresponds to the design’s original schematics. </a:t>
            </a:r>
          </a:p>
          <a:p>
            <a:pPr lvl="2"/>
            <a:r>
              <a:rPr lang="en-US" sz="2400" dirty="0" smtClean="0"/>
              <a:t>determining whether a chip from one vendor includes the intellectual property of another vendor. </a:t>
            </a:r>
            <a:endParaRPr lang="en-US" sz="2400" dirty="0"/>
          </a:p>
        </p:txBody>
      </p:sp>
    </p:spTree>
    <p:extLst>
      <p:ext uri="{BB962C8B-B14F-4D97-AF65-F5344CB8AC3E}">
        <p14:creationId xmlns:p14="http://schemas.microsoft.com/office/powerpoint/2010/main" val="35393815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sample problem</a:t>
            </a:r>
            <a:endParaRPr lang="en-US" dirty="0"/>
          </a:p>
        </p:txBody>
      </p:sp>
      <p:pic>
        <p:nvPicPr>
          <p:cNvPr id="6" name="Content Placeholder 5"/>
          <p:cNvPicPr>
            <a:picLocks noGrp="1" noChangeAspect="1"/>
          </p:cNvPicPr>
          <p:nvPr>
            <p:ph idx="1"/>
          </p:nvPr>
        </p:nvPicPr>
        <p:blipFill>
          <a:blip r:embed="rId2"/>
          <a:stretch>
            <a:fillRect/>
          </a:stretch>
        </p:blipFill>
        <p:spPr>
          <a:xfrm>
            <a:off x="1014412" y="2248694"/>
            <a:ext cx="7115175" cy="3762375"/>
          </a:xfrm>
          <a:prstGeom prst="rect">
            <a:avLst/>
          </a:prstGeom>
        </p:spPr>
      </p:pic>
    </p:spTree>
    <p:extLst>
      <p:ext uri="{BB962C8B-B14F-4D97-AF65-F5344CB8AC3E}">
        <p14:creationId xmlns:p14="http://schemas.microsoft.com/office/powerpoint/2010/main" val="11937461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pic>
        <p:nvPicPr>
          <p:cNvPr id="4" name="Content Placeholder 3"/>
          <p:cNvPicPr>
            <a:picLocks noGrp="1" noChangeAspect="1"/>
          </p:cNvPicPr>
          <p:nvPr>
            <p:ph idx="1"/>
          </p:nvPr>
        </p:nvPicPr>
        <p:blipFill>
          <a:blip r:embed="rId2"/>
          <a:stretch>
            <a:fillRect/>
          </a:stretch>
        </p:blipFill>
        <p:spPr>
          <a:xfrm>
            <a:off x="1200150" y="2458244"/>
            <a:ext cx="6743700" cy="3343275"/>
          </a:xfrm>
          <a:prstGeom prst="rect">
            <a:avLst/>
          </a:prstGeom>
        </p:spPr>
      </p:pic>
    </p:spTree>
    <p:extLst>
      <p:ext uri="{BB962C8B-B14F-4D97-AF65-F5344CB8AC3E}">
        <p14:creationId xmlns:p14="http://schemas.microsoft.com/office/powerpoint/2010/main" val="32831536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Problem</a:t>
            </a:r>
            <a:endParaRPr lang="en-US" dirty="0"/>
          </a:p>
        </p:txBody>
      </p:sp>
      <p:pic>
        <p:nvPicPr>
          <p:cNvPr id="4" name="Content Placeholder 3"/>
          <p:cNvPicPr>
            <a:picLocks noGrp="1" noChangeAspect="1"/>
          </p:cNvPicPr>
          <p:nvPr>
            <p:ph idx="1"/>
          </p:nvPr>
        </p:nvPicPr>
        <p:blipFill>
          <a:blip r:embed="rId2"/>
          <a:stretch>
            <a:fillRect/>
          </a:stretch>
        </p:blipFill>
        <p:spPr>
          <a:xfrm>
            <a:off x="1143000" y="1847088"/>
            <a:ext cx="6315075" cy="1695450"/>
          </a:xfrm>
          <a:prstGeom prst="rect">
            <a:avLst/>
          </a:prstGeom>
        </p:spPr>
      </p:pic>
      <p:pic>
        <p:nvPicPr>
          <p:cNvPr id="5" name="Picture 4"/>
          <p:cNvPicPr>
            <a:picLocks noChangeAspect="1"/>
          </p:cNvPicPr>
          <p:nvPr/>
        </p:nvPicPr>
        <p:blipFill>
          <a:blip r:embed="rId3"/>
          <a:stretch>
            <a:fillRect/>
          </a:stretch>
        </p:blipFill>
        <p:spPr>
          <a:xfrm>
            <a:off x="1414462" y="3559598"/>
            <a:ext cx="6315075" cy="2990850"/>
          </a:xfrm>
          <a:prstGeom prst="rect">
            <a:avLst/>
          </a:prstGeom>
        </p:spPr>
      </p:pic>
    </p:spTree>
    <p:extLst>
      <p:ext uri="{BB962C8B-B14F-4D97-AF65-F5344CB8AC3E}">
        <p14:creationId xmlns:p14="http://schemas.microsoft.com/office/powerpoint/2010/main" val="9306652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Representing Graphs: </a:t>
            </a:r>
            <a:br>
              <a:rPr lang="en-US" dirty="0" smtClean="0"/>
            </a:br>
            <a:r>
              <a:rPr lang="en-US" dirty="0" smtClean="0"/>
              <a:t>Adjacency Lists</a:t>
            </a:r>
            <a:endParaRPr lang="en-US" dirty="0"/>
          </a:p>
        </p:txBody>
      </p:sp>
      <p:sp>
        <p:nvSpPr>
          <p:cNvPr id="3" name="Content Placeholder 2"/>
          <p:cNvSpPr>
            <a:spLocks noGrp="1"/>
          </p:cNvSpPr>
          <p:nvPr>
            <p:ph idx="1"/>
          </p:nvPr>
        </p:nvSpPr>
        <p:spPr/>
        <p:txBody>
          <a:bodyPr/>
          <a:lstStyle/>
          <a:p>
            <a:pPr indent="0">
              <a:buNone/>
            </a:pPr>
            <a:r>
              <a:rPr lang="en-US" b="1" dirty="0" smtClean="0"/>
              <a:t>Definition</a:t>
            </a:r>
            <a:r>
              <a:rPr lang="en-US" dirty="0" smtClean="0"/>
              <a:t>: An </a:t>
            </a:r>
            <a:r>
              <a:rPr lang="en-US" i="1" dirty="0" smtClean="0"/>
              <a:t>adjacency list </a:t>
            </a:r>
            <a:r>
              <a:rPr lang="en-US" dirty="0" smtClean="0"/>
              <a:t>can be used to represent a graph with no multiple edges by specifying the vertices that are adjacent to each vertex of the graph.</a:t>
            </a:r>
          </a:p>
          <a:p>
            <a:pPr indent="0">
              <a:buNone/>
            </a:pPr>
            <a:endParaRPr lang="en-US" dirty="0"/>
          </a:p>
          <a:p>
            <a:pPr indent="0">
              <a:buNone/>
            </a:pPr>
            <a:endParaRPr lang="en-US" dirty="0" smtClean="0"/>
          </a:p>
          <a:p>
            <a:pPr indent="0">
              <a:buNone/>
            </a:pPr>
            <a:endParaRPr lang="en-US" dirty="0"/>
          </a:p>
          <a:p>
            <a:pPr indent="0">
              <a:buNone/>
            </a:pPr>
            <a:endParaRPr lang="en-US" dirty="0" smtClean="0"/>
          </a:p>
          <a:p>
            <a:pPr marL="0" indent="0">
              <a:buNone/>
            </a:pP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95600" y="3429000"/>
            <a:ext cx="1066800" cy="996105"/>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5000" y="3298292"/>
            <a:ext cx="1519428" cy="1359140"/>
          </a:xfrm>
          <a:prstGeom prst="rect">
            <a:avLst/>
          </a:prstGeom>
        </p:spPr>
      </p:pic>
      <p:sp>
        <p:nvSpPr>
          <p:cNvPr id="4" name="TextBox 3"/>
          <p:cNvSpPr txBox="1"/>
          <p:nvPr/>
        </p:nvSpPr>
        <p:spPr>
          <a:xfrm>
            <a:off x="762000" y="3276600"/>
            <a:ext cx="1752600" cy="369332"/>
          </a:xfrm>
          <a:prstGeom prst="rect">
            <a:avLst/>
          </a:prstGeom>
          <a:noFill/>
        </p:spPr>
        <p:txBody>
          <a:bodyPr wrap="square" rtlCol="0">
            <a:spAutoFit/>
          </a:bodyPr>
          <a:lstStyle/>
          <a:p>
            <a:pPr indent="0">
              <a:buNone/>
            </a:pPr>
            <a:r>
              <a:rPr lang="en-US" b="1" dirty="0"/>
              <a:t>Example</a:t>
            </a:r>
            <a:r>
              <a:rPr lang="en-US" dirty="0" smtClean="0"/>
              <a:t>:</a:t>
            </a:r>
            <a:endParaRPr lang="en-US" dirty="0"/>
          </a:p>
        </p:txBody>
      </p:sp>
      <p:sp>
        <p:nvSpPr>
          <p:cNvPr id="8" name="Rectangle 7"/>
          <p:cNvSpPr/>
          <p:nvPr/>
        </p:nvSpPr>
        <p:spPr>
          <a:xfrm>
            <a:off x="685800" y="5063412"/>
            <a:ext cx="1989604" cy="369332"/>
          </a:xfrm>
          <a:prstGeom prst="rect">
            <a:avLst/>
          </a:prstGeom>
        </p:spPr>
        <p:txBody>
          <a:bodyPr wrap="square">
            <a:spAutoFit/>
          </a:bodyPr>
          <a:lstStyle/>
          <a:p>
            <a:pPr indent="0">
              <a:buNone/>
            </a:pPr>
            <a:r>
              <a:rPr lang="en-US" b="1" dirty="0"/>
              <a:t>Example</a:t>
            </a:r>
            <a:r>
              <a:rPr lang="en-US" dirty="0" smtClean="0"/>
              <a:t>:</a:t>
            </a:r>
            <a:endParaRPr lang="en-US" dirty="0"/>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95600" y="5105400"/>
            <a:ext cx="1257681" cy="1073098"/>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15000" y="5105400"/>
            <a:ext cx="1644769" cy="1233577"/>
          </a:xfrm>
          <a:prstGeom prst="rect">
            <a:avLst/>
          </a:prstGeom>
        </p:spPr>
      </p:pic>
    </p:spTree>
    <p:extLst>
      <p:ext uri="{BB962C8B-B14F-4D97-AF65-F5344CB8AC3E}">
        <p14:creationId xmlns:p14="http://schemas.microsoft.com/office/powerpoint/2010/main" val="25943916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Representation of Graphs: Adjacency Matrices</a:t>
            </a:r>
            <a:endParaRPr lang="en-US" dirty="0"/>
          </a:p>
        </p:txBody>
      </p:sp>
      <p:sp>
        <p:nvSpPr>
          <p:cNvPr id="3" name="Content Placeholder 2"/>
          <p:cNvSpPr>
            <a:spLocks noGrp="1"/>
          </p:cNvSpPr>
          <p:nvPr>
            <p:ph idx="1"/>
          </p:nvPr>
        </p:nvSpPr>
        <p:spPr/>
        <p:txBody>
          <a:bodyPr/>
          <a:lstStyle/>
          <a:p>
            <a:pPr indent="0">
              <a:buNone/>
            </a:pPr>
            <a:r>
              <a:rPr lang="en-US" b="1" dirty="0" smtClean="0"/>
              <a:t>Definition</a:t>
            </a:r>
            <a:r>
              <a:rPr lang="en-US" dirty="0" smtClean="0"/>
              <a:t>: Suppose that </a:t>
            </a:r>
            <a:r>
              <a:rPr lang="en-US" i="1" dirty="0" smtClean="0"/>
              <a:t>G</a:t>
            </a:r>
            <a:r>
              <a:rPr lang="en-US" dirty="0" smtClean="0"/>
              <a:t> = (</a:t>
            </a:r>
            <a:r>
              <a:rPr lang="en-US" i="1" dirty="0" smtClean="0"/>
              <a:t>V</a:t>
            </a:r>
            <a:r>
              <a:rPr lang="en-US" dirty="0" smtClean="0"/>
              <a:t>, </a:t>
            </a:r>
            <a:r>
              <a:rPr lang="en-US" i="1" dirty="0" smtClean="0"/>
              <a:t>E</a:t>
            </a:r>
            <a:r>
              <a:rPr lang="en-US" dirty="0" smtClean="0"/>
              <a:t>) is a simple graph where |</a:t>
            </a:r>
            <a:r>
              <a:rPr lang="en-US" i="1" dirty="0" smtClean="0"/>
              <a:t>V</a:t>
            </a:r>
            <a:r>
              <a:rPr lang="en-US" dirty="0" smtClean="0"/>
              <a:t>| = </a:t>
            </a:r>
            <a:r>
              <a:rPr lang="en-US" i="1" dirty="0" smtClean="0"/>
              <a:t>n</a:t>
            </a:r>
            <a:r>
              <a:rPr lang="en-US" dirty="0" smtClean="0"/>
              <a:t>. Arbitrarily list the vertices of </a:t>
            </a:r>
            <a:r>
              <a:rPr lang="en-US" i="1" dirty="0" smtClean="0"/>
              <a:t>G</a:t>
            </a:r>
            <a:r>
              <a:rPr lang="en-US" dirty="0" smtClean="0"/>
              <a:t> as             </a:t>
            </a:r>
            <a:r>
              <a:rPr lang="en-US" i="1" dirty="0" smtClean="0"/>
              <a:t>v</a:t>
            </a:r>
            <a:r>
              <a:rPr lang="en-US" baseline="-25000" dirty="0" smtClean="0">
                <a:latin typeface="Cambria Math" pitchFamily="18" charset="0"/>
                <a:ea typeface="Cambria Math" pitchFamily="18" charset="0"/>
              </a:rPr>
              <a:t>1</a:t>
            </a:r>
            <a:r>
              <a:rPr lang="en-US" dirty="0" smtClean="0"/>
              <a:t>, </a:t>
            </a:r>
            <a:r>
              <a:rPr lang="en-US" i="1" dirty="0" smtClean="0"/>
              <a:t>v</a:t>
            </a:r>
            <a:r>
              <a:rPr lang="en-US" baseline="-25000" dirty="0" smtClean="0">
                <a:latin typeface="Cambria Math" pitchFamily="18" charset="0"/>
                <a:ea typeface="Cambria Math" pitchFamily="18" charset="0"/>
              </a:rPr>
              <a:t>2</a:t>
            </a:r>
            <a:r>
              <a:rPr lang="en-US" dirty="0" smtClean="0"/>
              <a:t>, … , </a:t>
            </a:r>
            <a:r>
              <a:rPr lang="en-US" i="1" dirty="0" err="1" smtClean="0"/>
              <a:t>v</a:t>
            </a:r>
            <a:r>
              <a:rPr lang="en-US" i="1" baseline="-25000" dirty="0" err="1" smtClean="0"/>
              <a:t>n</a:t>
            </a:r>
            <a:r>
              <a:rPr lang="en-US" dirty="0" smtClean="0"/>
              <a:t>.  The </a:t>
            </a:r>
            <a:r>
              <a:rPr lang="en-US" i="1" dirty="0" smtClean="0"/>
              <a:t>adjacency matrix </a:t>
            </a:r>
            <a:r>
              <a:rPr lang="en-US" dirty="0" smtClean="0"/>
              <a:t> </a:t>
            </a:r>
            <a:r>
              <a:rPr lang="en-US" b="1" dirty="0" smtClean="0"/>
              <a:t>A</a:t>
            </a:r>
            <a:r>
              <a:rPr lang="en-US" i="1" baseline="-25000" dirty="0" smtClean="0"/>
              <a:t>G</a:t>
            </a:r>
            <a:r>
              <a:rPr lang="en-US" dirty="0" smtClean="0"/>
              <a:t> of </a:t>
            </a:r>
            <a:r>
              <a:rPr lang="en-US" i="1" dirty="0" smtClean="0"/>
              <a:t>G</a:t>
            </a:r>
            <a:r>
              <a:rPr lang="en-US" dirty="0" smtClean="0"/>
              <a:t>, with respect to the listing of vertices, is the </a:t>
            </a:r>
            <a:r>
              <a:rPr lang="en-US" i="1" dirty="0" smtClean="0"/>
              <a:t>n ×</a:t>
            </a:r>
            <a:r>
              <a:rPr lang="en-US" dirty="0" smtClean="0"/>
              <a:t> </a:t>
            </a:r>
            <a:r>
              <a:rPr lang="en-US" i="1" dirty="0" smtClean="0"/>
              <a:t>n</a:t>
            </a:r>
            <a:r>
              <a:rPr lang="en-US" dirty="0" smtClean="0"/>
              <a:t> zero-one matrix with </a:t>
            </a:r>
            <a:r>
              <a:rPr lang="en-US" dirty="0" smtClean="0">
                <a:latin typeface="Cambria Math" pitchFamily="18" charset="0"/>
                <a:ea typeface="Cambria Math" pitchFamily="18" charset="0"/>
              </a:rPr>
              <a:t>1</a:t>
            </a:r>
            <a:r>
              <a:rPr lang="en-US" dirty="0" smtClean="0"/>
              <a:t> as its (</a:t>
            </a:r>
            <a:r>
              <a:rPr lang="en-US" i="1" dirty="0" err="1" smtClean="0"/>
              <a:t>i</a:t>
            </a:r>
            <a:r>
              <a:rPr lang="en-US" dirty="0" smtClean="0"/>
              <a:t>, </a:t>
            </a:r>
            <a:r>
              <a:rPr lang="en-US" i="1" dirty="0" smtClean="0"/>
              <a:t>j</a:t>
            </a:r>
            <a:r>
              <a:rPr lang="en-US" dirty="0" smtClean="0"/>
              <a:t>)</a:t>
            </a:r>
            <a:r>
              <a:rPr lang="en-US" dirty="0" err="1" smtClean="0"/>
              <a:t>th</a:t>
            </a:r>
            <a:r>
              <a:rPr lang="en-US" dirty="0" smtClean="0"/>
              <a:t> entry when </a:t>
            </a:r>
            <a:r>
              <a:rPr lang="en-US" i="1" dirty="0" smtClean="0"/>
              <a:t>v</a:t>
            </a:r>
            <a:r>
              <a:rPr lang="en-US" i="1" baseline="-25000" dirty="0" smtClean="0"/>
              <a:t>i</a:t>
            </a:r>
            <a:r>
              <a:rPr lang="en-US" i="1" dirty="0" smtClean="0"/>
              <a:t> </a:t>
            </a:r>
            <a:r>
              <a:rPr lang="en-US" dirty="0" smtClean="0"/>
              <a:t>and </a:t>
            </a:r>
            <a:r>
              <a:rPr lang="en-US" i="1" dirty="0" err="1" smtClean="0"/>
              <a:t>v</a:t>
            </a:r>
            <a:r>
              <a:rPr lang="en-US" i="1" baseline="-25000" dirty="0" err="1" smtClean="0"/>
              <a:t>j</a:t>
            </a:r>
            <a:r>
              <a:rPr lang="en-US" dirty="0" smtClean="0"/>
              <a:t> are adjacent, and </a:t>
            </a:r>
            <a:r>
              <a:rPr lang="en-US" dirty="0" smtClean="0">
                <a:latin typeface="Cambria Math" pitchFamily="18" charset="0"/>
                <a:ea typeface="Cambria Math" pitchFamily="18" charset="0"/>
              </a:rPr>
              <a:t>0</a:t>
            </a:r>
            <a:r>
              <a:rPr lang="en-US" dirty="0" smtClean="0"/>
              <a:t> as its (</a:t>
            </a:r>
            <a:r>
              <a:rPr lang="en-US" i="1" dirty="0" err="1" smtClean="0"/>
              <a:t>i</a:t>
            </a:r>
            <a:r>
              <a:rPr lang="en-US" dirty="0" smtClean="0"/>
              <a:t>, </a:t>
            </a:r>
            <a:r>
              <a:rPr lang="en-US" i="1" dirty="0" smtClean="0"/>
              <a:t>j</a:t>
            </a:r>
            <a:r>
              <a:rPr lang="en-US" dirty="0" smtClean="0"/>
              <a:t>)</a:t>
            </a:r>
            <a:r>
              <a:rPr lang="en-US" dirty="0" err="1" smtClean="0"/>
              <a:t>th</a:t>
            </a:r>
            <a:r>
              <a:rPr lang="en-US" dirty="0" smtClean="0"/>
              <a:t> entry when they are not adjacent.</a:t>
            </a:r>
          </a:p>
          <a:p>
            <a:pPr lvl="1"/>
            <a:r>
              <a:rPr lang="en-US" dirty="0" smtClean="0"/>
              <a:t>In other words, if the graphs adjacency matrix is                </a:t>
            </a:r>
            <a:r>
              <a:rPr lang="en-US" b="1" dirty="0"/>
              <a:t>A</a:t>
            </a:r>
            <a:r>
              <a:rPr lang="en-US" i="1" baseline="-25000" dirty="0"/>
              <a:t>G </a:t>
            </a:r>
            <a:r>
              <a:rPr lang="en-US" dirty="0" smtClean="0"/>
              <a:t>= [</a:t>
            </a:r>
            <a:r>
              <a:rPr lang="en-US" i="1" dirty="0" err="1" smtClean="0"/>
              <a:t>a</a:t>
            </a:r>
            <a:r>
              <a:rPr lang="en-US" i="1" baseline="-25000" dirty="0" err="1" smtClean="0"/>
              <a:t>ij</a:t>
            </a:r>
            <a:r>
              <a:rPr lang="en-US" dirty="0" smtClean="0"/>
              <a:t>], then</a:t>
            </a:r>
            <a:endParaRPr lang="en-US" dirty="0"/>
          </a:p>
        </p:txBody>
      </p:sp>
      <p:pic>
        <p:nvPicPr>
          <p:cNvPr id="4" name="Picture 3"/>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2743200" y="5638800"/>
            <a:ext cx="4217670" cy="609600"/>
          </a:xfrm>
          <a:prstGeom prst="rect">
            <a:avLst/>
          </a:prstGeom>
        </p:spPr>
      </p:pic>
    </p:spTree>
    <p:extLst>
      <p:ext uri="{BB962C8B-B14F-4D97-AF65-F5344CB8AC3E}">
        <p14:creationId xmlns:p14="http://schemas.microsoft.com/office/powerpoint/2010/main" val="36901902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Adjacency Matrices (</a:t>
            </a:r>
            <a:r>
              <a:rPr lang="en-US" i="1" dirty="0" smtClean="0"/>
              <a:t>continued</a:t>
            </a:r>
            <a:r>
              <a:rPr lang="en-US" dirty="0" smtClean="0"/>
              <a:t>)</a:t>
            </a:r>
            <a:endParaRPr lang="en-US" dirty="0"/>
          </a:p>
        </p:txBody>
      </p:sp>
      <p:pic>
        <p:nvPicPr>
          <p:cNvPr id="4" name="Content Placeholder 3"/>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625602" y="2895600"/>
            <a:ext cx="669798" cy="906018"/>
          </a:xfr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0886" y="4289756"/>
            <a:ext cx="666750" cy="906018"/>
          </a:xfrm>
          <a:prstGeom prst="rect">
            <a:avLst/>
          </a:prstGeom>
        </p:spPr>
      </p:pic>
      <p:sp>
        <p:nvSpPr>
          <p:cNvPr id="3" name="TextBox 2"/>
          <p:cNvSpPr txBox="1"/>
          <p:nvPr/>
        </p:nvSpPr>
        <p:spPr>
          <a:xfrm>
            <a:off x="470059" y="2058501"/>
            <a:ext cx="6019800" cy="369332"/>
          </a:xfrm>
          <a:prstGeom prst="rect">
            <a:avLst/>
          </a:prstGeom>
          <a:noFill/>
        </p:spPr>
        <p:txBody>
          <a:bodyPr wrap="square" rtlCol="0">
            <a:spAutoFit/>
          </a:bodyPr>
          <a:lstStyle/>
          <a:p>
            <a:r>
              <a:rPr lang="en-US" b="1" dirty="0" smtClean="0"/>
              <a:t>Example</a:t>
            </a:r>
            <a:r>
              <a:rPr lang="en-US" dirty="0" smtClean="0"/>
              <a:t>:  </a:t>
            </a:r>
            <a:endParaRPr lang="en-US" dirty="0"/>
          </a:p>
        </p:txBody>
      </p:sp>
      <p:pic>
        <p:nvPicPr>
          <p:cNvPr id="14" name="Picture 13"/>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2209800" y="2915393"/>
            <a:ext cx="1270159" cy="911543"/>
          </a:xfrm>
          <a:prstGeom prst="rect">
            <a:avLst/>
          </a:prstGeom>
        </p:spPr>
      </p:pic>
      <p:sp>
        <p:nvSpPr>
          <p:cNvPr id="10" name="TextBox 9"/>
          <p:cNvSpPr txBox="1"/>
          <p:nvPr/>
        </p:nvSpPr>
        <p:spPr>
          <a:xfrm>
            <a:off x="3886200" y="3047998"/>
            <a:ext cx="2895600" cy="646331"/>
          </a:xfrm>
          <a:prstGeom prst="rect">
            <a:avLst/>
          </a:prstGeom>
          <a:noFill/>
        </p:spPr>
        <p:txBody>
          <a:bodyPr wrap="square" rtlCol="0">
            <a:spAutoFit/>
          </a:bodyPr>
          <a:lstStyle/>
          <a:p>
            <a:r>
              <a:rPr lang="en-US" i="1" dirty="0" smtClean="0"/>
              <a:t>The ordering of </a:t>
            </a:r>
          </a:p>
          <a:p>
            <a:r>
              <a:rPr lang="en-US" i="1" dirty="0" smtClean="0"/>
              <a:t>vertices is</a:t>
            </a:r>
            <a:r>
              <a:rPr lang="en-US" dirty="0" smtClean="0"/>
              <a:t> </a:t>
            </a:r>
            <a:r>
              <a:rPr lang="en-US" i="1" dirty="0" smtClean="0"/>
              <a:t>a</a:t>
            </a:r>
            <a:r>
              <a:rPr lang="en-US" dirty="0" smtClean="0"/>
              <a:t>, </a:t>
            </a:r>
            <a:r>
              <a:rPr lang="en-US" i="1" dirty="0" smtClean="0"/>
              <a:t>b</a:t>
            </a:r>
            <a:r>
              <a:rPr lang="en-US" dirty="0" smtClean="0"/>
              <a:t>, </a:t>
            </a:r>
            <a:r>
              <a:rPr lang="en-US" i="1" dirty="0" smtClean="0"/>
              <a:t>c</a:t>
            </a:r>
            <a:r>
              <a:rPr lang="en-US" dirty="0" smtClean="0"/>
              <a:t>, </a:t>
            </a:r>
            <a:r>
              <a:rPr lang="en-US" i="1" dirty="0" smtClean="0"/>
              <a:t>d</a:t>
            </a:r>
            <a:r>
              <a:rPr lang="en-US" dirty="0" smtClean="0"/>
              <a:t>.</a:t>
            </a:r>
            <a:endParaRPr lang="en-US" dirty="0"/>
          </a:p>
        </p:txBody>
      </p:sp>
      <p:pic>
        <p:nvPicPr>
          <p:cNvPr id="13" name="Picture 12"/>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2082533" y="4159114"/>
            <a:ext cx="1270159" cy="911543"/>
          </a:xfrm>
          <a:prstGeom prst="rect">
            <a:avLst/>
          </a:prstGeom>
        </p:spPr>
      </p:pic>
      <p:sp>
        <p:nvSpPr>
          <p:cNvPr id="12" name="TextBox 11"/>
          <p:cNvSpPr txBox="1"/>
          <p:nvPr/>
        </p:nvSpPr>
        <p:spPr>
          <a:xfrm>
            <a:off x="3886200" y="4304217"/>
            <a:ext cx="2895600" cy="646331"/>
          </a:xfrm>
          <a:prstGeom prst="rect">
            <a:avLst/>
          </a:prstGeom>
          <a:noFill/>
        </p:spPr>
        <p:txBody>
          <a:bodyPr wrap="square" rtlCol="0">
            <a:spAutoFit/>
          </a:bodyPr>
          <a:lstStyle/>
          <a:p>
            <a:r>
              <a:rPr lang="en-US" i="1" dirty="0" smtClean="0"/>
              <a:t>The ordering of </a:t>
            </a:r>
          </a:p>
          <a:p>
            <a:r>
              <a:rPr lang="en-US" i="1" dirty="0" smtClean="0"/>
              <a:t>vertices is</a:t>
            </a:r>
            <a:r>
              <a:rPr lang="en-US" dirty="0" smtClean="0"/>
              <a:t> </a:t>
            </a:r>
            <a:r>
              <a:rPr lang="en-US" i="1" dirty="0" smtClean="0"/>
              <a:t>a</a:t>
            </a:r>
            <a:r>
              <a:rPr lang="en-US" dirty="0" smtClean="0"/>
              <a:t>, </a:t>
            </a:r>
            <a:r>
              <a:rPr lang="en-US" i="1" dirty="0" smtClean="0"/>
              <a:t>b</a:t>
            </a:r>
            <a:r>
              <a:rPr lang="en-US" dirty="0" smtClean="0"/>
              <a:t>, </a:t>
            </a:r>
            <a:r>
              <a:rPr lang="en-US" i="1" dirty="0" smtClean="0"/>
              <a:t>c</a:t>
            </a:r>
            <a:r>
              <a:rPr lang="en-US" dirty="0" smtClean="0"/>
              <a:t>, </a:t>
            </a:r>
            <a:r>
              <a:rPr lang="en-US" i="1" dirty="0" smtClean="0"/>
              <a:t>d</a:t>
            </a:r>
            <a:r>
              <a:rPr lang="en-US" dirty="0" smtClean="0"/>
              <a:t>.</a:t>
            </a:r>
            <a:endParaRPr lang="en-US" dirty="0"/>
          </a:p>
        </p:txBody>
      </p:sp>
      <p:sp>
        <p:nvSpPr>
          <p:cNvPr id="15" name="TextBox 14"/>
          <p:cNvSpPr txBox="1"/>
          <p:nvPr/>
        </p:nvSpPr>
        <p:spPr>
          <a:xfrm>
            <a:off x="619612" y="5638800"/>
            <a:ext cx="8067188" cy="646331"/>
          </a:xfrm>
          <a:prstGeom prst="rect">
            <a:avLst/>
          </a:prstGeom>
          <a:noFill/>
        </p:spPr>
        <p:txBody>
          <a:bodyPr wrap="square" rtlCol="0">
            <a:spAutoFit/>
          </a:bodyPr>
          <a:lstStyle/>
          <a:p>
            <a:r>
              <a:rPr lang="en-US" b="1" dirty="0" smtClean="0"/>
              <a:t>Note</a:t>
            </a:r>
            <a:r>
              <a:rPr lang="en-US" dirty="0" smtClean="0"/>
              <a:t>: The adjacency matrix of a simple graph is symmetric, i.e., </a:t>
            </a:r>
            <a:r>
              <a:rPr lang="en-US" i="1" dirty="0" err="1" smtClean="0"/>
              <a:t>a</a:t>
            </a:r>
            <a:r>
              <a:rPr lang="en-US" i="1" baseline="-25000" dirty="0" err="1" smtClean="0"/>
              <a:t>ij</a:t>
            </a:r>
            <a:r>
              <a:rPr lang="en-US" baseline="-25000" dirty="0" smtClean="0"/>
              <a:t> </a:t>
            </a:r>
            <a:r>
              <a:rPr lang="en-US" dirty="0" smtClean="0"/>
              <a:t>= </a:t>
            </a:r>
            <a:r>
              <a:rPr lang="en-US" i="1" dirty="0" err="1" smtClean="0"/>
              <a:t>a</a:t>
            </a:r>
            <a:r>
              <a:rPr lang="en-US" i="1" baseline="-25000" dirty="0" err="1" smtClean="0"/>
              <a:t>ji</a:t>
            </a:r>
            <a:r>
              <a:rPr lang="en-US" i="1" baseline="-25000" dirty="0" smtClean="0"/>
              <a:t> </a:t>
            </a:r>
          </a:p>
          <a:p>
            <a:r>
              <a:rPr lang="en-US" dirty="0" smtClean="0"/>
              <a:t>Also,</a:t>
            </a:r>
            <a:r>
              <a:rPr lang="en-US" baseline="-25000" dirty="0" smtClean="0"/>
              <a:t>  </a:t>
            </a:r>
            <a:r>
              <a:rPr lang="en-US" dirty="0" smtClean="0"/>
              <a:t> since there are no loops, each diagonal  entry </a:t>
            </a:r>
            <a:r>
              <a:rPr lang="en-US" i="1" dirty="0" err="1" smtClean="0"/>
              <a:t>a</a:t>
            </a:r>
            <a:r>
              <a:rPr lang="en-US" i="1" baseline="-25000" dirty="0" err="1" smtClean="0"/>
              <a:t>ij</a:t>
            </a:r>
            <a:r>
              <a:rPr lang="en-US" dirty="0" smtClean="0"/>
              <a:t>  for </a:t>
            </a:r>
            <a:r>
              <a:rPr lang="en-US" i="1" dirty="0" err="1" smtClean="0"/>
              <a:t>i</a:t>
            </a:r>
            <a:r>
              <a:rPr lang="en-US" dirty="0" smtClean="0"/>
              <a:t> = </a:t>
            </a:r>
            <a:r>
              <a:rPr lang="en-US" dirty="0" smtClean="0">
                <a:latin typeface="Cambria Math" pitchFamily="18" charset="0"/>
                <a:ea typeface="Cambria Math" pitchFamily="18" charset="0"/>
              </a:rPr>
              <a:t>1</a:t>
            </a:r>
            <a:r>
              <a:rPr lang="en-US" dirty="0" smtClean="0"/>
              <a:t>, </a:t>
            </a:r>
            <a:r>
              <a:rPr lang="en-US" dirty="0" smtClean="0">
                <a:latin typeface="Cambria Math" pitchFamily="18" charset="0"/>
                <a:ea typeface="Cambria Math" pitchFamily="18" charset="0"/>
              </a:rPr>
              <a:t>2</a:t>
            </a:r>
            <a:r>
              <a:rPr lang="en-US" dirty="0" smtClean="0"/>
              <a:t>, </a:t>
            </a:r>
            <a:r>
              <a:rPr lang="en-US" dirty="0" smtClean="0">
                <a:latin typeface="Cambria Math" pitchFamily="18" charset="0"/>
                <a:ea typeface="Cambria Math" pitchFamily="18" charset="0"/>
              </a:rPr>
              <a:t>3</a:t>
            </a:r>
            <a:r>
              <a:rPr lang="en-US" dirty="0" smtClean="0"/>
              <a:t>, …, </a:t>
            </a:r>
            <a:r>
              <a:rPr lang="en-US" i="1" dirty="0" smtClean="0"/>
              <a:t>n</a:t>
            </a:r>
            <a:r>
              <a:rPr lang="en-US" dirty="0" smtClean="0"/>
              <a:t>, is </a:t>
            </a:r>
            <a:r>
              <a:rPr lang="en-US" dirty="0" smtClean="0">
                <a:latin typeface="Cambria Math" pitchFamily="18" charset="0"/>
                <a:ea typeface="Cambria Math" pitchFamily="18" charset="0"/>
              </a:rPr>
              <a:t>0</a:t>
            </a:r>
            <a:r>
              <a:rPr lang="en-US" dirty="0" smtClean="0"/>
              <a:t>.</a:t>
            </a:r>
            <a:endParaRPr lang="en-US" baseline="-25000" dirty="0"/>
          </a:p>
        </p:txBody>
      </p:sp>
      <p:sp>
        <p:nvSpPr>
          <p:cNvPr id="18" name="TextBox 17"/>
          <p:cNvSpPr txBox="1"/>
          <p:nvPr/>
        </p:nvSpPr>
        <p:spPr>
          <a:xfrm>
            <a:off x="6019801" y="2058501"/>
            <a:ext cx="2971800" cy="3416320"/>
          </a:xfrm>
          <a:prstGeom prst="rect">
            <a:avLst/>
          </a:prstGeom>
          <a:noFill/>
          <a:ln>
            <a:solidFill>
              <a:schemeClr val="accent1"/>
            </a:solidFill>
          </a:ln>
        </p:spPr>
        <p:txBody>
          <a:bodyPr wrap="square" rtlCol="0">
            <a:spAutoFit/>
          </a:bodyPr>
          <a:lstStyle/>
          <a:p>
            <a:r>
              <a:rPr lang="en-US" dirty="0" smtClean="0"/>
              <a:t>When </a:t>
            </a:r>
            <a:r>
              <a:rPr lang="en-US" dirty="0"/>
              <a:t>a graph is sparse, that is, it has few edges relatively to the total number of possible edges, it is much more efficient to  represent the graph using an adjacency list than an adjacency matrix.  But for a dense graph, which includes a high percentage of possible edges, an adjacency matrix is preferable.</a:t>
            </a:r>
          </a:p>
        </p:txBody>
      </p:sp>
    </p:spTree>
    <p:extLst>
      <p:ext uri="{BB962C8B-B14F-4D97-AF65-F5344CB8AC3E}">
        <p14:creationId xmlns:p14="http://schemas.microsoft.com/office/powerpoint/2010/main" val="6672029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and Motivation</a:t>
            </a:r>
            <a:endParaRPr lang="en-US" dirty="0"/>
          </a:p>
        </p:txBody>
      </p:sp>
      <p:sp>
        <p:nvSpPr>
          <p:cNvPr id="3" name="Content Placeholder 2"/>
          <p:cNvSpPr>
            <a:spLocks noGrp="1"/>
          </p:cNvSpPr>
          <p:nvPr>
            <p:ph idx="1"/>
          </p:nvPr>
        </p:nvSpPr>
        <p:spPr/>
        <p:txBody>
          <a:bodyPr/>
          <a:lstStyle/>
          <a:p>
            <a:pPr marL="0" indent="0">
              <a:buNone/>
            </a:pPr>
            <a:r>
              <a:rPr lang="en-US" dirty="0"/>
              <a:t>To model  a computer network </a:t>
            </a:r>
            <a:r>
              <a:rPr lang="en-US" b="1" dirty="0"/>
              <a:t>where we care about the number of links between data centers, we use a </a:t>
            </a:r>
            <a:r>
              <a:rPr lang="en-US" b="1" dirty="0" err="1" smtClean="0"/>
              <a:t>multigraph</a:t>
            </a:r>
            <a:r>
              <a:rPr lang="en-US" b="1" dirty="0" smtClean="0"/>
              <a:t>.</a:t>
            </a:r>
          </a:p>
          <a:p>
            <a:pPr marL="0" indent="0">
              <a:buNone/>
            </a:pPr>
            <a:r>
              <a:rPr lang="en-US" dirty="0"/>
              <a:t>To model a computer network with diagnostic links at data centers, we use a </a:t>
            </a:r>
            <a:r>
              <a:rPr lang="en-US" dirty="0" err="1"/>
              <a:t>pseudograph</a:t>
            </a:r>
            <a:r>
              <a:rPr lang="en-US" dirty="0"/>
              <a:t>, as loops are needed. </a:t>
            </a:r>
            <a:endParaRPr lang="en-US" dirty="0" smtClean="0"/>
          </a:p>
          <a:p>
            <a:pPr marL="0" indent="0">
              <a:buNone/>
            </a:pPr>
            <a:r>
              <a:rPr lang="en-US" dirty="0"/>
              <a:t>To model a network with multiple one-way links, we use a directed </a:t>
            </a:r>
            <a:r>
              <a:rPr lang="en-US" dirty="0" err="1"/>
              <a:t>multigraph</a:t>
            </a:r>
            <a:r>
              <a:rPr lang="en-US" dirty="0"/>
              <a:t>.   Note that we could use a directed graph without multiple edges if we only care whether there is at least one link from a data center to another data center.</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8212634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Adjacency Matrices (</a:t>
            </a:r>
            <a:r>
              <a:rPr lang="en-US" i="1" dirty="0" smtClean="0"/>
              <a:t>continued</a:t>
            </a:r>
            <a:r>
              <a:rPr lang="en-US" dirty="0" smtClean="0"/>
              <a:t>)</a:t>
            </a: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0200" y="5181600"/>
            <a:ext cx="935736" cy="977646"/>
          </a:xfrm>
          <a:prstGeom prst="rect">
            <a:avLst/>
          </a:prstGeom>
        </p:spPr>
      </p:pic>
      <p:pic>
        <p:nvPicPr>
          <p:cNvPr id="8" name="Picture 7"/>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4191000" y="5214651"/>
            <a:ext cx="1270159" cy="911543"/>
          </a:xfrm>
          <a:prstGeom prst="rect">
            <a:avLst/>
          </a:prstGeom>
        </p:spPr>
      </p:pic>
      <p:sp>
        <p:nvSpPr>
          <p:cNvPr id="7" name="Content Placeholder 6"/>
          <p:cNvSpPr>
            <a:spLocks noGrp="1"/>
          </p:cNvSpPr>
          <p:nvPr>
            <p:ph idx="1"/>
          </p:nvPr>
        </p:nvSpPr>
        <p:spPr>
          <a:xfrm>
            <a:off x="457200" y="1905000"/>
            <a:ext cx="8229600" cy="4389120"/>
          </a:xfrm>
        </p:spPr>
        <p:txBody>
          <a:bodyPr>
            <a:normAutofit fontScale="85000" lnSpcReduction="20000"/>
          </a:bodyPr>
          <a:lstStyle/>
          <a:p>
            <a:r>
              <a:rPr lang="en-US" dirty="0" smtClean="0"/>
              <a:t>Adjacency matrices can also be used to represent graphs with loops and multiple edges. </a:t>
            </a:r>
          </a:p>
          <a:p>
            <a:r>
              <a:rPr lang="en-US" dirty="0" smtClean="0"/>
              <a:t>A loop at the vertex </a:t>
            </a:r>
            <a:r>
              <a:rPr lang="en-US" i="1" dirty="0" smtClean="0"/>
              <a:t>v</a:t>
            </a:r>
            <a:r>
              <a:rPr lang="en-US" i="1" baseline="-25000" dirty="0" smtClean="0"/>
              <a:t>i</a:t>
            </a:r>
            <a:r>
              <a:rPr lang="en-US" dirty="0" smtClean="0"/>
              <a:t> is represented by a </a:t>
            </a:r>
            <a:r>
              <a:rPr lang="en-US" dirty="0" smtClean="0">
                <a:latin typeface="Cambria Math" pitchFamily="18" charset="0"/>
                <a:ea typeface="Cambria Math" pitchFamily="18" charset="0"/>
              </a:rPr>
              <a:t>1</a:t>
            </a:r>
            <a:r>
              <a:rPr lang="en-US" dirty="0" smtClean="0"/>
              <a:t> at the (</a:t>
            </a:r>
            <a:r>
              <a:rPr lang="en-US" i="1" dirty="0" err="1" smtClean="0"/>
              <a:t>i</a:t>
            </a:r>
            <a:r>
              <a:rPr lang="en-US" dirty="0" smtClean="0"/>
              <a:t>, </a:t>
            </a:r>
            <a:r>
              <a:rPr lang="en-US" i="1" dirty="0" smtClean="0"/>
              <a:t>j</a:t>
            </a:r>
            <a:r>
              <a:rPr lang="en-US" dirty="0" smtClean="0"/>
              <a:t>)</a:t>
            </a:r>
            <a:r>
              <a:rPr lang="en-US" dirty="0" err="1" smtClean="0"/>
              <a:t>th</a:t>
            </a:r>
            <a:r>
              <a:rPr lang="en-US" dirty="0" smtClean="0"/>
              <a:t> position of the matrix. </a:t>
            </a:r>
          </a:p>
          <a:p>
            <a:r>
              <a:rPr lang="en-US" dirty="0" smtClean="0"/>
              <a:t>When multiple edges connect the same pair of vertices </a:t>
            </a:r>
            <a:r>
              <a:rPr lang="en-US" i="1" dirty="0" smtClean="0"/>
              <a:t>v</a:t>
            </a:r>
            <a:r>
              <a:rPr lang="en-US" i="1" baseline="-25000" dirty="0" smtClean="0"/>
              <a:t>i</a:t>
            </a:r>
            <a:r>
              <a:rPr lang="en-US" dirty="0" smtClean="0"/>
              <a:t> and </a:t>
            </a:r>
            <a:r>
              <a:rPr lang="en-US" i="1" dirty="0" err="1" smtClean="0"/>
              <a:t>v</a:t>
            </a:r>
            <a:r>
              <a:rPr lang="en-US" i="1" baseline="-25000" dirty="0" err="1" smtClean="0"/>
              <a:t>j</a:t>
            </a:r>
            <a:r>
              <a:rPr lang="en-US" dirty="0" smtClean="0"/>
              <a:t>, (or if multiple loops are present at the same vertex), the (</a:t>
            </a:r>
            <a:r>
              <a:rPr lang="en-US" i="1" dirty="0" err="1" smtClean="0"/>
              <a:t>i</a:t>
            </a:r>
            <a:r>
              <a:rPr lang="en-US" dirty="0" smtClean="0"/>
              <a:t>, </a:t>
            </a:r>
            <a:r>
              <a:rPr lang="en-US" i="1" dirty="0" smtClean="0"/>
              <a:t>j</a:t>
            </a:r>
            <a:r>
              <a:rPr lang="en-US" dirty="0" smtClean="0"/>
              <a:t>)</a:t>
            </a:r>
            <a:r>
              <a:rPr lang="en-US" dirty="0" err="1" smtClean="0"/>
              <a:t>th</a:t>
            </a:r>
            <a:r>
              <a:rPr lang="en-US" dirty="0" smtClean="0"/>
              <a:t> entry equals the number of edges connecting the pair of vertices. </a:t>
            </a:r>
          </a:p>
          <a:p>
            <a:pPr indent="0">
              <a:buNone/>
            </a:pPr>
            <a:r>
              <a:rPr lang="en-US" b="1" dirty="0" smtClean="0"/>
              <a:t>Example</a:t>
            </a:r>
            <a:r>
              <a:rPr lang="en-US" dirty="0" smtClean="0"/>
              <a:t>: We give the adjacency matrix  of the </a:t>
            </a:r>
            <a:r>
              <a:rPr lang="en-US" dirty="0" err="1" smtClean="0"/>
              <a:t>pseudograph</a:t>
            </a:r>
            <a:r>
              <a:rPr lang="en-US" dirty="0" smtClean="0"/>
              <a:t> shown here using the ordering of vertices </a:t>
            </a:r>
            <a:r>
              <a:rPr lang="en-US" i="1" dirty="0" smtClean="0"/>
              <a:t>a</a:t>
            </a:r>
            <a:r>
              <a:rPr lang="en-US" dirty="0" smtClean="0"/>
              <a:t>, </a:t>
            </a:r>
            <a:r>
              <a:rPr lang="en-US" i="1" dirty="0" smtClean="0"/>
              <a:t>b</a:t>
            </a:r>
            <a:r>
              <a:rPr lang="en-US" dirty="0" smtClean="0"/>
              <a:t>, </a:t>
            </a:r>
            <a:r>
              <a:rPr lang="en-US" i="1" dirty="0" smtClean="0"/>
              <a:t>c</a:t>
            </a:r>
            <a:r>
              <a:rPr lang="en-US" dirty="0" smtClean="0"/>
              <a:t>, </a:t>
            </a:r>
            <a:r>
              <a:rPr lang="en-US" i="1" dirty="0" smtClean="0"/>
              <a:t>d</a:t>
            </a:r>
            <a:r>
              <a:rPr lang="en-US" dirty="0" smtClean="0"/>
              <a:t>.  </a:t>
            </a:r>
          </a:p>
          <a:p>
            <a:pPr indent="0">
              <a:buNone/>
            </a:pPr>
            <a:endParaRPr lang="en-US" dirty="0"/>
          </a:p>
          <a:p>
            <a:pPr indent="0">
              <a:buNone/>
            </a:pPr>
            <a:r>
              <a:rPr lang="en-US" dirty="0" smtClean="0"/>
              <a:t>  </a:t>
            </a:r>
          </a:p>
          <a:p>
            <a:pPr indent="0">
              <a:buNone/>
            </a:pPr>
            <a:r>
              <a:rPr lang="en-US" dirty="0"/>
              <a:t> </a:t>
            </a:r>
            <a:r>
              <a:rPr lang="en-US" dirty="0" smtClean="0"/>
              <a:t> </a:t>
            </a:r>
          </a:p>
          <a:p>
            <a:pPr indent="0">
              <a:buNone/>
            </a:pPr>
            <a:r>
              <a:rPr lang="en-US" dirty="0"/>
              <a:t> </a:t>
            </a:r>
            <a:r>
              <a:rPr lang="en-US" dirty="0" smtClean="0"/>
              <a:t> </a:t>
            </a:r>
            <a:endParaRPr lang="en-US" dirty="0"/>
          </a:p>
        </p:txBody>
      </p:sp>
    </p:spTree>
    <p:extLst>
      <p:ext uri="{BB962C8B-B14F-4D97-AF65-F5344CB8AC3E}">
        <p14:creationId xmlns:p14="http://schemas.microsoft.com/office/powerpoint/2010/main" val="329518550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Adjacency Matrices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smtClean="0"/>
              <a:t>Adjacency matrices can also be used to represent directed graphs. The matrix for a directed graph  </a:t>
            </a:r>
            <a:r>
              <a:rPr lang="en-US" i="1" dirty="0" smtClean="0"/>
              <a:t>G</a:t>
            </a:r>
            <a:r>
              <a:rPr lang="en-US" dirty="0" smtClean="0"/>
              <a:t> = (</a:t>
            </a:r>
            <a:r>
              <a:rPr lang="en-US" i="1" dirty="0" smtClean="0"/>
              <a:t>V</a:t>
            </a:r>
            <a:r>
              <a:rPr lang="en-US" dirty="0" smtClean="0"/>
              <a:t>, </a:t>
            </a:r>
            <a:r>
              <a:rPr lang="en-US" i="1" dirty="0" smtClean="0"/>
              <a:t>E</a:t>
            </a:r>
            <a:r>
              <a:rPr lang="en-US" dirty="0" smtClean="0"/>
              <a:t>) has a </a:t>
            </a:r>
            <a:r>
              <a:rPr lang="en-US" dirty="0" smtClean="0">
                <a:latin typeface="Cambria Math" pitchFamily="18" charset="0"/>
                <a:ea typeface="Cambria Math" pitchFamily="18" charset="0"/>
              </a:rPr>
              <a:t>1</a:t>
            </a:r>
            <a:r>
              <a:rPr lang="en-US" dirty="0" smtClean="0"/>
              <a:t> in its (</a:t>
            </a:r>
            <a:r>
              <a:rPr lang="en-US" i="1" dirty="0" err="1" smtClean="0"/>
              <a:t>i</a:t>
            </a:r>
            <a:r>
              <a:rPr lang="en-US" dirty="0" smtClean="0"/>
              <a:t>, </a:t>
            </a:r>
            <a:r>
              <a:rPr lang="en-US" i="1" dirty="0" smtClean="0"/>
              <a:t>j</a:t>
            </a:r>
            <a:r>
              <a:rPr lang="en-US" dirty="0" smtClean="0"/>
              <a:t>)</a:t>
            </a:r>
            <a:r>
              <a:rPr lang="en-US" dirty="0" err="1" smtClean="0"/>
              <a:t>th</a:t>
            </a:r>
            <a:r>
              <a:rPr lang="en-US" dirty="0" smtClean="0"/>
              <a:t> position if there is an edge from </a:t>
            </a:r>
            <a:r>
              <a:rPr lang="en-US" i="1" dirty="0" smtClean="0"/>
              <a:t>v</a:t>
            </a:r>
            <a:r>
              <a:rPr lang="en-US" i="1" baseline="-25000" dirty="0" smtClean="0"/>
              <a:t>i</a:t>
            </a:r>
            <a:r>
              <a:rPr lang="en-US" i="1" dirty="0" smtClean="0"/>
              <a:t> </a:t>
            </a:r>
            <a:r>
              <a:rPr lang="en-US" dirty="0" smtClean="0"/>
              <a:t>to </a:t>
            </a:r>
            <a:r>
              <a:rPr lang="en-US" i="1" dirty="0" err="1" smtClean="0"/>
              <a:t>v</a:t>
            </a:r>
            <a:r>
              <a:rPr lang="en-US" i="1" baseline="-25000" dirty="0" err="1" smtClean="0"/>
              <a:t>j</a:t>
            </a:r>
            <a:r>
              <a:rPr lang="en-US" dirty="0" smtClean="0"/>
              <a:t>, where </a:t>
            </a:r>
            <a:r>
              <a:rPr lang="en-US" i="1" dirty="0" smtClean="0"/>
              <a:t>v</a:t>
            </a:r>
            <a:r>
              <a:rPr lang="en-US" baseline="-25000" dirty="0" smtClean="0">
                <a:latin typeface="Cambria Math" pitchFamily="18" charset="0"/>
                <a:ea typeface="Cambria Math" pitchFamily="18" charset="0"/>
              </a:rPr>
              <a:t>1</a:t>
            </a:r>
            <a:r>
              <a:rPr lang="en-US" dirty="0" smtClean="0"/>
              <a:t>, </a:t>
            </a:r>
            <a:r>
              <a:rPr lang="en-US" i="1" dirty="0" smtClean="0"/>
              <a:t>v</a:t>
            </a:r>
            <a:r>
              <a:rPr lang="en-US" baseline="-25000" dirty="0" smtClean="0">
                <a:latin typeface="Cambria Math" pitchFamily="18" charset="0"/>
                <a:ea typeface="Cambria Math" pitchFamily="18" charset="0"/>
              </a:rPr>
              <a:t>2</a:t>
            </a:r>
            <a:r>
              <a:rPr lang="en-US" dirty="0" smtClean="0"/>
              <a:t>, … </a:t>
            </a:r>
            <a:r>
              <a:rPr lang="en-US" i="1" dirty="0" err="1" smtClean="0"/>
              <a:t>v</a:t>
            </a:r>
            <a:r>
              <a:rPr lang="en-US" i="1" baseline="-25000" dirty="0" err="1" smtClean="0">
                <a:latin typeface="Cambria Math" pitchFamily="18" charset="0"/>
                <a:ea typeface="Cambria Math" pitchFamily="18" charset="0"/>
              </a:rPr>
              <a:t>n</a:t>
            </a:r>
            <a:r>
              <a:rPr lang="en-US" dirty="0" smtClean="0"/>
              <a:t> is a  list of the vertices.</a:t>
            </a:r>
          </a:p>
          <a:p>
            <a:pPr marL="640080" lvl="2" indent="-365760"/>
            <a:r>
              <a:rPr lang="en-US" dirty="0" smtClean="0"/>
              <a:t>In </a:t>
            </a:r>
            <a:r>
              <a:rPr lang="en-US" dirty="0"/>
              <a:t>other words, if the graphs adjacency matrix is  </a:t>
            </a:r>
            <a:r>
              <a:rPr lang="en-US" b="1" dirty="0" smtClean="0"/>
              <a:t>A</a:t>
            </a:r>
            <a:r>
              <a:rPr lang="en-US" i="1" baseline="-25000" dirty="0" smtClean="0"/>
              <a:t>G</a:t>
            </a:r>
            <a:r>
              <a:rPr lang="en-US" dirty="0" smtClean="0"/>
              <a:t> </a:t>
            </a:r>
            <a:r>
              <a:rPr lang="en-US" dirty="0"/>
              <a:t>= [</a:t>
            </a:r>
            <a:r>
              <a:rPr lang="en-US" i="1" dirty="0" err="1"/>
              <a:t>a</a:t>
            </a:r>
            <a:r>
              <a:rPr lang="en-US" i="1" baseline="-25000" dirty="0" err="1"/>
              <a:t>ij</a:t>
            </a:r>
            <a:r>
              <a:rPr lang="en-US" dirty="0"/>
              <a:t>], </a:t>
            </a:r>
            <a:r>
              <a:rPr lang="en-US" dirty="0" smtClean="0"/>
              <a:t>then</a:t>
            </a:r>
          </a:p>
          <a:p>
            <a:pPr marL="640080" lvl="2" indent="-365760"/>
            <a:endParaRPr lang="en-US" dirty="0"/>
          </a:p>
          <a:p>
            <a:pPr marL="640080" lvl="2" indent="-365760"/>
            <a:endParaRPr lang="en-US" dirty="0" smtClean="0"/>
          </a:p>
          <a:p>
            <a:pPr marL="640080" lvl="2" indent="-365760"/>
            <a:r>
              <a:rPr lang="en-US" dirty="0" smtClean="0"/>
              <a:t>The adjacency matrix for a directed graph does not have to be symmetric, because there may not be an edge from </a:t>
            </a:r>
            <a:r>
              <a:rPr lang="en-US" i="1" dirty="0"/>
              <a:t>v</a:t>
            </a:r>
            <a:r>
              <a:rPr lang="en-US" i="1" baseline="-25000" dirty="0"/>
              <a:t>i</a:t>
            </a:r>
            <a:r>
              <a:rPr lang="en-US" i="1" dirty="0"/>
              <a:t> </a:t>
            </a:r>
            <a:r>
              <a:rPr lang="en-US" dirty="0"/>
              <a:t>to </a:t>
            </a:r>
            <a:r>
              <a:rPr lang="en-US" i="1" dirty="0" err="1"/>
              <a:t>v</a:t>
            </a:r>
            <a:r>
              <a:rPr lang="en-US" i="1" baseline="-25000" dirty="0" err="1"/>
              <a:t>j</a:t>
            </a:r>
            <a:r>
              <a:rPr lang="en-US" dirty="0"/>
              <a:t>, </a:t>
            </a:r>
            <a:r>
              <a:rPr lang="en-US" dirty="0" smtClean="0"/>
              <a:t>when there is an edge from </a:t>
            </a:r>
            <a:r>
              <a:rPr lang="en-US" i="1" dirty="0" err="1" smtClean="0"/>
              <a:t>v</a:t>
            </a:r>
            <a:r>
              <a:rPr lang="en-US" i="1" baseline="-25000" dirty="0" err="1" smtClean="0"/>
              <a:t>j</a:t>
            </a:r>
            <a:r>
              <a:rPr lang="en-US" i="1" dirty="0" smtClean="0"/>
              <a:t> </a:t>
            </a:r>
            <a:r>
              <a:rPr lang="en-US" dirty="0"/>
              <a:t>to </a:t>
            </a:r>
            <a:r>
              <a:rPr lang="en-US" i="1" dirty="0" smtClean="0"/>
              <a:t>v</a:t>
            </a:r>
            <a:r>
              <a:rPr lang="en-US" i="1" baseline="-25000" dirty="0"/>
              <a:t>i</a:t>
            </a:r>
            <a:r>
              <a:rPr lang="en-US" dirty="0" smtClean="0"/>
              <a:t>. </a:t>
            </a:r>
          </a:p>
          <a:p>
            <a:pPr marL="640080" lvl="2" indent="-365760"/>
            <a:r>
              <a:rPr lang="en-US" dirty="0" smtClean="0"/>
              <a:t>To represent directed </a:t>
            </a:r>
            <a:r>
              <a:rPr lang="en-US" dirty="0" err="1" smtClean="0"/>
              <a:t>multigraphs</a:t>
            </a:r>
            <a:r>
              <a:rPr lang="en-US" dirty="0" smtClean="0"/>
              <a:t>, the value of </a:t>
            </a:r>
            <a:r>
              <a:rPr lang="en-US" i="1" dirty="0" err="1" smtClean="0"/>
              <a:t>a</a:t>
            </a:r>
            <a:r>
              <a:rPr lang="en-US" i="1" baseline="-25000" dirty="0" err="1" smtClean="0"/>
              <a:t>ij</a:t>
            </a:r>
            <a:r>
              <a:rPr lang="en-US" dirty="0" smtClean="0"/>
              <a:t> is the number of edges connecting </a:t>
            </a:r>
            <a:r>
              <a:rPr lang="en-US" i="1" dirty="0"/>
              <a:t>v</a:t>
            </a:r>
            <a:r>
              <a:rPr lang="en-US" i="1" baseline="-25000" dirty="0"/>
              <a:t>i</a:t>
            </a:r>
            <a:r>
              <a:rPr lang="en-US" i="1" dirty="0"/>
              <a:t> </a:t>
            </a:r>
            <a:r>
              <a:rPr lang="en-US" dirty="0"/>
              <a:t>to </a:t>
            </a:r>
            <a:r>
              <a:rPr lang="en-US" i="1" dirty="0" err="1" smtClean="0"/>
              <a:t>v</a:t>
            </a:r>
            <a:r>
              <a:rPr lang="en-US" i="1" baseline="-25000" dirty="0" err="1" smtClean="0"/>
              <a:t>j</a:t>
            </a:r>
            <a:r>
              <a:rPr lang="en-US" dirty="0" smtClean="0"/>
              <a:t>. </a:t>
            </a:r>
            <a:endParaRPr lang="en-US" dirty="0"/>
          </a:p>
          <a:p>
            <a:pPr marL="0" indent="0">
              <a:buNone/>
            </a:pPr>
            <a:endParaRPr lang="en-US" dirty="0"/>
          </a:p>
        </p:txBody>
      </p:sp>
      <p:pic>
        <p:nvPicPr>
          <p:cNvPr id="4" name="Picture 3"/>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981200" y="3886200"/>
            <a:ext cx="4217670" cy="609600"/>
          </a:xfrm>
          <a:prstGeom prst="rect">
            <a:avLst/>
          </a:prstGeom>
        </p:spPr>
      </p:pic>
    </p:spTree>
    <p:extLst>
      <p:ext uri="{BB962C8B-B14F-4D97-AF65-F5344CB8AC3E}">
        <p14:creationId xmlns:p14="http://schemas.microsoft.com/office/powerpoint/2010/main" val="64670023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Incidence Matrices (</a:t>
            </a:r>
            <a:r>
              <a:rPr lang="en-US" i="1" dirty="0" smtClean="0"/>
              <a:t>continued</a:t>
            </a:r>
            <a:r>
              <a:rPr lang="en-US" dirty="0" smtClean="0"/>
              <a:t>)</a:t>
            </a:r>
            <a:endParaRPr lang="en-US" dirty="0"/>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2893931"/>
            <a:ext cx="1160526" cy="835914"/>
          </a:xfrm>
          <a:prstGeom prst="rect">
            <a:avLst/>
          </a:prstGeom>
        </p:spPr>
      </p:pic>
      <p:pic>
        <p:nvPicPr>
          <p:cNvPr id="7" name="Content Placeholder 6"/>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685800" y="4876800"/>
            <a:ext cx="1141476" cy="765810"/>
          </a:xfrm>
        </p:spPr>
      </p:pic>
      <p:sp>
        <p:nvSpPr>
          <p:cNvPr id="6" name="TextBox 5"/>
          <p:cNvSpPr txBox="1"/>
          <p:nvPr/>
        </p:nvSpPr>
        <p:spPr>
          <a:xfrm>
            <a:off x="533400" y="2058501"/>
            <a:ext cx="6019800" cy="369332"/>
          </a:xfrm>
          <a:prstGeom prst="rect">
            <a:avLst/>
          </a:prstGeom>
          <a:noFill/>
        </p:spPr>
        <p:txBody>
          <a:bodyPr wrap="square" rtlCol="0">
            <a:spAutoFit/>
          </a:bodyPr>
          <a:lstStyle/>
          <a:p>
            <a:r>
              <a:rPr lang="en-US" b="1" dirty="0" smtClean="0"/>
              <a:t>Example</a:t>
            </a:r>
            <a:r>
              <a:rPr lang="en-US" dirty="0" smtClean="0"/>
              <a:t>:  Simple Graph and Incidence Matrix</a:t>
            </a:r>
            <a:endParaRPr lang="en-US" dirty="0"/>
          </a:p>
        </p:txBody>
      </p:sp>
      <p:pic>
        <p:nvPicPr>
          <p:cNvPr id="3" name="Picture 2"/>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2743199" y="2741816"/>
            <a:ext cx="1840230" cy="1140143"/>
          </a:xfrm>
          <a:prstGeom prst="rect">
            <a:avLst/>
          </a:prstGeom>
        </p:spPr>
      </p:pic>
      <p:sp>
        <p:nvSpPr>
          <p:cNvPr id="4" name="TextBox 3"/>
          <p:cNvSpPr txBox="1"/>
          <p:nvPr/>
        </p:nvSpPr>
        <p:spPr>
          <a:xfrm>
            <a:off x="5486400" y="2427833"/>
            <a:ext cx="3048000" cy="1477328"/>
          </a:xfrm>
          <a:prstGeom prst="rect">
            <a:avLst/>
          </a:prstGeom>
          <a:noFill/>
        </p:spPr>
        <p:txBody>
          <a:bodyPr wrap="square" rtlCol="0">
            <a:spAutoFit/>
          </a:bodyPr>
          <a:lstStyle/>
          <a:p>
            <a:r>
              <a:rPr lang="en-US" i="1" dirty="0" smtClean="0"/>
              <a:t>The rows going from top to bottom represent v</a:t>
            </a:r>
            <a:r>
              <a:rPr lang="en-US" baseline="-25000" dirty="0" smtClean="0">
                <a:latin typeface="Cambria Math" pitchFamily="18" charset="0"/>
                <a:ea typeface="Cambria Math" pitchFamily="18" charset="0"/>
              </a:rPr>
              <a:t>1</a:t>
            </a:r>
            <a:r>
              <a:rPr lang="en-US" dirty="0" smtClean="0"/>
              <a:t> </a:t>
            </a:r>
            <a:r>
              <a:rPr lang="en-US" i="1" dirty="0" smtClean="0"/>
              <a:t>through v</a:t>
            </a:r>
            <a:r>
              <a:rPr lang="en-US" baseline="-25000" dirty="0" smtClean="0">
                <a:latin typeface="Cambria Math" pitchFamily="18" charset="0"/>
                <a:ea typeface="Cambria Math" pitchFamily="18" charset="0"/>
              </a:rPr>
              <a:t>5</a:t>
            </a:r>
            <a:r>
              <a:rPr lang="en-US" dirty="0" smtClean="0"/>
              <a:t> </a:t>
            </a:r>
            <a:r>
              <a:rPr lang="en-US" i="1" dirty="0" smtClean="0"/>
              <a:t>and the columns going from left to right represent e</a:t>
            </a:r>
            <a:r>
              <a:rPr lang="en-US" baseline="-25000" dirty="0" smtClean="0">
                <a:latin typeface="Cambria Math" pitchFamily="18" charset="0"/>
                <a:ea typeface="Cambria Math" pitchFamily="18" charset="0"/>
              </a:rPr>
              <a:t>1</a:t>
            </a:r>
            <a:r>
              <a:rPr lang="en-US" dirty="0" smtClean="0"/>
              <a:t> </a:t>
            </a:r>
            <a:r>
              <a:rPr lang="en-US" i="1" dirty="0" smtClean="0"/>
              <a:t>through</a:t>
            </a:r>
            <a:r>
              <a:rPr lang="en-US" dirty="0" smtClean="0"/>
              <a:t> </a:t>
            </a:r>
            <a:r>
              <a:rPr lang="en-US" i="1" dirty="0" smtClean="0"/>
              <a:t>e</a:t>
            </a:r>
            <a:r>
              <a:rPr lang="en-US" baseline="-25000" dirty="0" smtClean="0">
                <a:latin typeface="Cambria Math" pitchFamily="18" charset="0"/>
                <a:ea typeface="Cambria Math" pitchFamily="18" charset="0"/>
              </a:rPr>
              <a:t>6</a:t>
            </a:r>
            <a:r>
              <a:rPr lang="en-US" dirty="0" smtClean="0"/>
              <a:t>.</a:t>
            </a:r>
            <a:endParaRPr lang="en-US" dirty="0"/>
          </a:p>
        </p:txBody>
      </p:sp>
      <p:sp>
        <p:nvSpPr>
          <p:cNvPr id="9" name="TextBox 8"/>
          <p:cNvSpPr txBox="1"/>
          <p:nvPr/>
        </p:nvSpPr>
        <p:spPr>
          <a:xfrm>
            <a:off x="457200" y="4114800"/>
            <a:ext cx="6019800" cy="369332"/>
          </a:xfrm>
          <a:prstGeom prst="rect">
            <a:avLst/>
          </a:prstGeom>
          <a:noFill/>
        </p:spPr>
        <p:txBody>
          <a:bodyPr wrap="square" rtlCol="0">
            <a:spAutoFit/>
          </a:bodyPr>
          <a:lstStyle/>
          <a:p>
            <a:r>
              <a:rPr lang="en-US" b="1" dirty="0" smtClean="0"/>
              <a:t>Example</a:t>
            </a:r>
            <a:r>
              <a:rPr lang="en-US" dirty="0" smtClean="0"/>
              <a:t>:  </a:t>
            </a:r>
            <a:r>
              <a:rPr lang="en-US" dirty="0" err="1" smtClean="0"/>
              <a:t>Pseudograph</a:t>
            </a:r>
            <a:r>
              <a:rPr lang="en-US" dirty="0" smtClean="0"/>
              <a:t> and Incidence Matrix</a:t>
            </a:r>
            <a:endParaRPr lang="en-US" dirty="0"/>
          </a:p>
        </p:txBody>
      </p:sp>
      <p:sp>
        <p:nvSpPr>
          <p:cNvPr id="10" name="TextBox 9"/>
          <p:cNvSpPr txBox="1"/>
          <p:nvPr/>
        </p:nvSpPr>
        <p:spPr>
          <a:xfrm>
            <a:off x="5181600" y="4800600"/>
            <a:ext cx="3048000" cy="1477328"/>
          </a:xfrm>
          <a:prstGeom prst="rect">
            <a:avLst/>
          </a:prstGeom>
          <a:noFill/>
        </p:spPr>
        <p:txBody>
          <a:bodyPr wrap="square" rtlCol="0">
            <a:spAutoFit/>
          </a:bodyPr>
          <a:lstStyle/>
          <a:p>
            <a:r>
              <a:rPr lang="en-US" i="1" dirty="0" smtClean="0"/>
              <a:t>The rows going from top to bottom represent v</a:t>
            </a:r>
            <a:r>
              <a:rPr lang="en-US" baseline="-25000" dirty="0" smtClean="0">
                <a:latin typeface="Cambria Math" pitchFamily="18" charset="0"/>
                <a:ea typeface="Cambria Math" pitchFamily="18" charset="0"/>
              </a:rPr>
              <a:t>1</a:t>
            </a:r>
            <a:r>
              <a:rPr lang="en-US" dirty="0" smtClean="0"/>
              <a:t> </a:t>
            </a:r>
            <a:r>
              <a:rPr lang="en-US" i="1" dirty="0" smtClean="0"/>
              <a:t>through</a:t>
            </a:r>
            <a:r>
              <a:rPr lang="en-US" dirty="0" smtClean="0"/>
              <a:t> </a:t>
            </a:r>
            <a:r>
              <a:rPr lang="en-US" i="1" dirty="0" smtClean="0"/>
              <a:t>v</a:t>
            </a:r>
            <a:r>
              <a:rPr lang="en-US" baseline="-25000" dirty="0" smtClean="0">
                <a:latin typeface="Cambria Math" pitchFamily="18" charset="0"/>
                <a:ea typeface="Cambria Math" pitchFamily="18" charset="0"/>
              </a:rPr>
              <a:t>5</a:t>
            </a:r>
            <a:r>
              <a:rPr lang="en-US" dirty="0" smtClean="0"/>
              <a:t> </a:t>
            </a:r>
            <a:r>
              <a:rPr lang="en-US" i="1" dirty="0" smtClean="0"/>
              <a:t>and the columns going from left to right represent e</a:t>
            </a:r>
            <a:r>
              <a:rPr lang="en-US" baseline="-25000" dirty="0" smtClean="0">
                <a:latin typeface="Cambria Math" pitchFamily="18" charset="0"/>
                <a:ea typeface="Cambria Math" pitchFamily="18" charset="0"/>
              </a:rPr>
              <a:t>1</a:t>
            </a:r>
            <a:r>
              <a:rPr lang="en-US" dirty="0" smtClean="0"/>
              <a:t> </a:t>
            </a:r>
            <a:r>
              <a:rPr lang="en-US" i="1" dirty="0" smtClean="0"/>
              <a:t>through</a:t>
            </a:r>
            <a:r>
              <a:rPr lang="en-US" dirty="0" smtClean="0"/>
              <a:t> </a:t>
            </a:r>
            <a:r>
              <a:rPr lang="en-US" i="1" dirty="0" smtClean="0"/>
              <a:t>e</a:t>
            </a:r>
            <a:r>
              <a:rPr lang="en-US" baseline="-25000" dirty="0">
                <a:latin typeface="Cambria Math" pitchFamily="18" charset="0"/>
                <a:ea typeface="Cambria Math" pitchFamily="18" charset="0"/>
              </a:rPr>
              <a:t>8</a:t>
            </a:r>
            <a:r>
              <a:rPr lang="en-US" dirty="0" smtClean="0"/>
              <a:t>.</a:t>
            </a:r>
            <a:endParaRPr lang="en-US" dirty="0"/>
          </a:p>
        </p:txBody>
      </p:sp>
      <p:pic>
        <p:nvPicPr>
          <p:cNvPr id="12" name="Picture 11"/>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2338863" y="4800600"/>
            <a:ext cx="2408873" cy="1140143"/>
          </a:xfrm>
          <a:prstGeom prst="rect">
            <a:avLst/>
          </a:prstGeom>
        </p:spPr>
      </p:pic>
    </p:spTree>
    <p:extLst>
      <p:ext uri="{BB962C8B-B14F-4D97-AF65-F5344CB8AC3E}">
        <p14:creationId xmlns:p14="http://schemas.microsoft.com/office/powerpoint/2010/main" val="30425352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Representation of Graphs: Incidence Matrices</a:t>
            </a:r>
            <a:endParaRPr lang="en-US" dirty="0"/>
          </a:p>
        </p:txBody>
      </p:sp>
      <p:sp>
        <p:nvSpPr>
          <p:cNvPr id="3" name="Content Placeholder 2"/>
          <p:cNvSpPr>
            <a:spLocks noGrp="1"/>
          </p:cNvSpPr>
          <p:nvPr>
            <p:ph idx="1"/>
          </p:nvPr>
        </p:nvSpPr>
        <p:spPr/>
        <p:txBody>
          <a:bodyPr/>
          <a:lstStyle/>
          <a:p>
            <a:pPr indent="0">
              <a:buNone/>
            </a:pPr>
            <a:r>
              <a:rPr lang="en-US" b="1" dirty="0" smtClean="0"/>
              <a:t>Definition</a:t>
            </a:r>
            <a:r>
              <a:rPr lang="en-US" dirty="0" smtClean="0"/>
              <a:t>: Let  </a:t>
            </a:r>
            <a:r>
              <a:rPr lang="en-US" i="1" dirty="0"/>
              <a:t>G</a:t>
            </a:r>
            <a:r>
              <a:rPr lang="en-US" dirty="0"/>
              <a:t> = (</a:t>
            </a:r>
            <a:r>
              <a:rPr lang="en-US" i="1" dirty="0"/>
              <a:t>V</a:t>
            </a:r>
            <a:r>
              <a:rPr lang="en-US" dirty="0"/>
              <a:t>, </a:t>
            </a:r>
            <a:r>
              <a:rPr lang="en-US" i="1" dirty="0"/>
              <a:t>E</a:t>
            </a:r>
            <a:r>
              <a:rPr lang="en-US" dirty="0"/>
              <a:t>) </a:t>
            </a:r>
            <a:r>
              <a:rPr lang="en-US" dirty="0" smtClean="0"/>
              <a:t>be an undirected graph with vertices</a:t>
            </a:r>
            <a:r>
              <a:rPr lang="en-US" dirty="0"/>
              <a:t> where </a:t>
            </a:r>
            <a:r>
              <a:rPr lang="en-US" i="1" dirty="0"/>
              <a:t>v</a:t>
            </a:r>
            <a:r>
              <a:rPr lang="en-US" baseline="-25000" dirty="0">
                <a:latin typeface="Cambria Math" pitchFamily="18" charset="0"/>
                <a:ea typeface="Cambria Math" pitchFamily="18" charset="0"/>
              </a:rPr>
              <a:t>1</a:t>
            </a:r>
            <a:r>
              <a:rPr lang="en-US" dirty="0"/>
              <a:t>, </a:t>
            </a:r>
            <a:r>
              <a:rPr lang="en-US" i="1" dirty="0"/>
              <a:t>v</a:t>
            </a:r>
            <a:r>
              <a:rPr lang="en-US" baseline="-25000" dirty="0">
                <a:latin typeface="Cambria Math" pitchFamily="18" charset="0"/>
                <a:ea typeface="Cambria Math" pitchFamily="18" charset="0"/>
              </a:rPr>
              <a:t>2</a:t>
            </a:r>
            <a:r>
              <a:rPr lang="en-US" dirty="0"/>
              <a:t>, … </a:t>
            </a:r>
            <a:r>
              <a:rPr lang="en-US" i="1" dirty="0" err="1"/>
              <a:t>v</a:t>
            </a:r>
            <a:r>
              <a:rPr lang="en-US" i="1" baseline="-25000" dirty="0" err="1">
                <a:latin typeface="Cambria Math" pitchFamily="18" charset="0"/>
                <a:ea typeface="Cambria Math" pitchFamily="18" charset="0"/>
              </a:rPr>
              <a:t>n</a:t>
            </a:r>
            <a:r>
              <a:rPr lang="en-US" dirty="0" smtClean="0"/>
              <a:t>  and edges                        </a:t>
            </a:r>
            <a:r>
              <a:rPr lang="en-US" i="1" dirty="0" smtClean="0"/>
              <a:t>e</a:t>
            </a:r>
            <a:r>
              <a:rPr lang="en-US" baseline="-25000" dirty="0" smtClean="0">
                <a:latin typeface="Cambria Math" pitchFamily="18" charset="0"/>
                <a:ea typeface="Cambria Math" pitchFamily="18" charset="0"/>
              </a:rPr>
              <a:t>1</a:t>
            </a:r>
            <a:r>
              <a:rPr lang="en-US" dirty="0"/>
              <a:t>, </a:t>
            </a:r>
            <a:r>
              <a:rPr lang="en-US" i="1" dirty="0" smtClean="0"/>
              <a:t>e</a:t>
            </a:r>
            <a:r>
              <a:rPr lang="en-US" baseline="-25000" dirty="0" smtClean="0">
                <a:latin typeface="Cambria Math" pitchFamily="18" charset="0"/>
                <a:ea typeface="Cambria Math" pitchFamily="18" charset="0"/>
              </a:rPr>
              <a:t>2</a:t>
            </a:r>
            <a:r>
              <a:rPr lang="en-US" dirty="0"/>
              <a:t>, … </a:t>
            </a:r>
            <a:r>
              <a:rPr lang="en-US" i="1" dirty="0" err="1" smtClean="0"/>
              <a:t>e</a:t>
            </a:r>
            <a:r>
              <a:rPr lang="en-US" i="1" baseline="-25000" dirty="0" err="1" smtClean="0">
                <a:latin typeface="Cambria Math" pitchFamily="18" charset="0"/>
                <a:ea typeface="Cambria Math" pitchFamily="18" charset="0"/>
              </a:rPr>
              <a:t>m</a:t>
            </a:r>
            <a:r>
              <a:rPr lang="en-US" dirty="0" smtClean="0"/>
              <a:t>.  The incidence matrix with respect to the ordering of </a:t>
            </a:r>
            <a:r>
              <a:rPr lang="en-US" i="1" dirty="0" smtClean="0"/>
              <a:t>V</a:t>
            </a:r>
            <a:r>
              <a:rPr lang="en-US" dirty="0" smtClean="0"/>
              <a:t> and </a:t>
            </a:r>
            <a:r>
              <a:rPr lang="en-US" i="1" dirty="0" smtClean="0"/>
              <a:t>E </a:t>
            </a:r>
            <a:r>
              <a:rPr lang="en-US" dirty="0" smtClean="0"/>
              <a:t>is the</a:t>
            </a:r>
            <a:r>
              <a:rPr lang="en-US" i="1" dirty="0"/>
              <a:t> n ×</a:t>
            </a:r>
            <a:r>
              <a:rPr lang="en-US" dirty="0"/>
              <a:t> </a:t>
            </a:r>
            <a:r>
              <a:rPr lang="en-US" i="1" dirty="0" smtClean="0"/>
              <a:t>m</a:t>
            </a:r>
            <a:r>
              <a:rPr lang="en-US" dirty="0" smtClean="0"/>
              <a:t>  matrix </a:t>
            </a:r>
            <a:r>
              <a:rPr lang="en-US" b="1" dirty="0" smtClean="0"/>
              <a:t>M</a:t>
            </a:r>
            <a:r>
              <a:rPr lang="en-US" dirty="0" smtClean="0"/>
              <a:t> = [</a:t>
            </a:r>
            <a:r>
              <a:rPr lang="en-US" i="1" dirty="0" err="1" smtClean="0"/>
              <a:t>m</a:t>
            </a:r>
            <a:r>
              <a:rPr lang="en-US" i="1" baseline="-25000" dirty="0" err="1" smtClean="0"/>
              <a:t>ij</a:t>
            </a:r>
            <a:r>
              <a:rPr lang="en-US" dirty="0" smtClean="0"/>
              <a:t>], where</a:t>
            </a:r>
            <a:endParaRPr lang="en-US" dirty="0"/>
          </a:p>
        </p:txBody>
      </p:sp>
      <p:pic>
        <p:nvPicPr>
          <p:cNvPr id="5" name="Picture 4"/>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2415210" y="3962400"/>
            <a:ext cx="5084445" cy="609600"/>
          </a:xfrm>
          <a:prstGeom prst="rect">
            <a:avLst/>
          </a:prstGeom>
        </p:spPr>
      </p:pic>
    </p:spTree>
    <p:extLst>
      <p:ext uri="{BB962C8B-B14F-4D97-AF65-F5344CB8AC3E}">
        <p14:creationId xmlns:p14="http://schemas.microsoft.com/office/powerpoint/2010/main" val="247410492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85800"/>
          </a:xfrm>
        </p:spPr>
        <p:txBody>
          <a:bodyPr>
            <a:normAutofit fontScale="90000"/>
          </a:bodyPr>
          <a:lstStyle/>
          <a:p>
            <a:r>
              <a:rPr lang="en-US" dirty="0" smtClean="0"/>
              <a:t>Graph Traversals-Depth First Search</a:t>
            </a:r>
            <a:endParaRPr lang="en-US" dirty="0"/>
          </a:p>
        </p:txBody>
      </p:sp>
      <p:pic>
        <p:nvPicPr>
          <p:cNvPr id="6" name="Content Placeholder 5"/>
          <p:cNvPicPr>
            <a:picLocks noGrp="1" noChangeAspect="1"/>
          </p:cNvPicPr>
          <p:nvPr>
            <p:ph idx="1"/>
          </p:nvPr>
        </p:nvPicPr>
        <p:blipFill>
          <a:blip r:embed="rId2"/>
          <a:stretch>
            <a:fillRect/>
          </a:stretch>
        </p:blipFill>
        <p:spPr>
          <a:xfrm>
            <a:off x="457200" y="1600200"/>
            <a:ext cx="6315075" cy="2305050"/>
          </a:xfrm>
          <a:prstGeom prst="rect">
            <a:avLst/>
          </a:prstGeom>
        </p:spPr>
      </p:pic>
      <p:pic>
        <p:nvPicPr>
          <p:cNvPr id="7" name="Picture 6"/>
          <p:cNvPicPr>
            <a:picLocks noChangeAspect="1"/>
          </p:cNvPicPr>
          <p:nvPr/>
        </p:nvPicPr>
        <p:blipFill>
          <a:blip r:embed="rId3"/>
          <a:stretch>
            <a:fillRect/>
          </a:stretch>
        </p:blipFill>
        <p:spPr>
          <a:xfrm>
            <a:off x="1219200" y="4089495"/>
            <a:ext cx="6315075" cy="2257425"/>
          </a:xfrm>
          <a:prstGeom prst="rect">
            <a:avLst/>
          </a:prstGeom>
        </p:spPr>
      </p:pic>
    </p:spTree>
    <p:extLst>
      <p:ext uri="{BB962C8B-B14F-4D97-AF65-F5344CB8AC3E}">
        <p14:creationId xmlns:p14="http://schemas.microsoft.com/office/powerpoint/2010/main" val="18210557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8686800" cy="609600"/>
          </a:xfrm>
        </p:spPr>
        <p:txBody>
          <a:bodyPr>
            <a:normAutofit fontScale="90000"/>
          </a:bodyPr>
          <a:lstStyle/>
          <a:p>
            <a:r>
              <a:rPr lang="en-US" dirty="0" smtClean="0"/>
              <a:t>Graph Traversals-Breadth First Search</a:t>
            </a:r>
            <a:endParaRPr lang="en-US" dirty="0"/>
          </a:p>
        </p:txBody>
      </p:sp>
      <p:pic>
        <p:nvPicPr>
          <p:cNvPr id="4" name="Content Placeholder 3"/>
          <p:cNvPicPr>
            <a:picLocks noGrp="1" noChangeAspect="1"/>
          </p:cNvPicPr>
          <p:nvPr>
            <p:ph idx="1"/>
          </p:nvPr>
        </p:nvPicPr>
        <p:blipFill>
          <a:blip r:embed="rId2"/>
          <a:stretch>
            <a:fillRect/>
          </a:stretch>
        </p:blipFill>
        <p:spPr>
          <a:xfrm>
            <a:off x="693564" y="1600200"/>
            <a:ext cx="7035974" cy="4648200"/>
          </a:xfrm>
          <a:prstGeom prst="rect">
            <a:avLst/>
          </a:prstGeom>
        </p:spPr>
      </p:pic>
    </p:spTree>
    <p:extLst>
      <p:ext uri="{BB962C8B-B14F-4D97-AF65-F5344CB8AC3E}">
        <p14:creationId xmlns:p14="http://schemas.microsoft.com/office/powerpoint/2010/main" val="42192026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BFS</a:t>
            </a:r>
            <a:endParaRPr lang="en-US" dirty="0"/>
          </a:p>
        </p:txBody>
      </p:sp>
      <p:pic>
        <p:nvPicPr>
          <p:cNvPr id="4" name="Content Placeholder 3"/>
          <p:cNvPicPr>
            <a:picLocks noGrp="1" noChangeAspect="1"/>
          </p:cNvPicPr>
          <p:nvPr>
            <p:ph idx="1"/>
          </p:nvPr>
        </p:nvPicPr>
        <p:blipFill>
          <a:blip r:embed="rId2"/>
          <a:stretch>
            <a:fillRect/>
          </a:stretch>
        </p:blipFill>
        <p:spPr>
          <a:xfrm>
            <a:off x="266267" y="1981200"/>
            <a:ext cx="8611466" cy="3429000"/>
          </a:xfrm>
          <a:prstGeom prst="rect">
            <a:avLst/>
          </a:prstGeom>
        </p:spPr>
      </p:pic>
    </p:spTree>
    <p:extLst>
      <p:ext uri="{BB962C8B-B14F-4D97-AF65-F5344CB8AC3E}">
        <p14:creationId xmlns:p14="http://schemas.microsoft.com/office/powerpoint/2010/main" val="26393147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New Graphs from Old (</a:t>
            </a:r>
            <a:r>
              <a:rPr lang="en-US" i="1" dirty="0"/>
              <a:t>continued</a:t>
            </a:r>
            <a:r>
              <a:rPr lang="en-US" dirty="0"/>
              <a:t>)</a:t>
            </a:r>
          </a:p>
        </p:txBody>
      </p:sp>
      <p:sp>
        <p:nvSpPr>
          <p:cNvPr id="3" name="Content Placeholder 2"/>
          <p:cNvSpPr>
            <a:spLocks noGrp="1"/>
          </p:cNvSpPr>
          <p:nvPr>
            <p:ph idx="1"/>
          </p:nvPr>
        </p:nvSpPr>
        <p:spPr/>
        <p:txBody>
          <a:bodyPr/>
          <a:lstStyle/>
          <a:p>
            <a:pPr indent="0">
              <a:buNone/>
            </a:pPr>
            <a:r>
              <a:rPr lang="en-US" b="1" dirty="0" smtClean="0"/>
              <a:t>Definition</a:t>
            </a:r>
            <a:r>
              <a:rPr lang="en-US" dirty="0" smtClean="0"/>
              <a:t>: The </a:t>
            </a:r>
            <a:r>
              <a:rPr lang="en-US" i="1" dirty="0" smtClean="0"/>
              <a:t>union</a:t>
            </a:r>
            <a:r>
              <a:rPr lang="en-US" dirty="0" smtClean="0"/>
              <a:t> of two simple graphs                     </a:t>
            </a:r>
            <a:r>
              <a:rPr lang="en-US" i="1" dirty="0" smtClean="0"/>
              <a:t>G</a:t>
            </a:r>
            <a:r>
              <a:rPr lang="en-US" baseline="-25000" dirty="0" smtClean="0">
                <a:latin typeface="Cambria" pitchFamily="18" charset="0"/>
              </a:rPr>
              <a:t>1</a:t>
            </a:r>
            <a:r>
              <a:rPr lang="en-US" i="1" dirty="0" smtClean="0"/>
              <a:t> = </a:t>
            </a:r>
            <a:r>
              <a:rPr lang="en-US" dirty="0" smtClean="0"/>
              <a:t>(</a:t>
            </a:r>
            <a:r>
              <a:rPr lang="en-US" i="1" dirty="0" smtClean="0"/>
              <a:t>V</a:t>
            </a:r>
            <a:r>
              <a:rPr lang="en-US" baseline="-25000" dirty="0" smtClean="0">
                <a:latin typeface="Cambria" pitchFamily="18" charset="0"/>
              </a:rPr>
              <a:t>1</a:t>
            </a:r>
            <a:r>
              <a:rPr lang="en-US" i="1" dirty="0" smtClean="0"/>
              <a:t>, E</a:t>
            </a:r>
            <a:r>
              <a:rPr lang="en-US" baseline="-25000" dirty="0" smtClean="0">
                <a:latin typeface="Cambria" pitchFamily="18" charset="0"/>
              </a:rPr>
              <a:t>1</a:t>
            </a:r>
            <a:r>
              <a:rPr lang="en-US" dirty="0" smtClean="0"/>
              <a:t>)</a:t>
            </a:r>
            <a:r>
              <a:rPr lang="en-US" i="1" dirty="0" smtClean="0"/>
              <a:t> </a:t>
            </a:r>
            <a:r>
              <a:rPr lang="en-US" dirty="0" smtClean="0"/>
              <a:t>and </a:t>
            </a:r>
            <a:r>
              <a:rPr lang="en-US" i="1" dirty="0" smtClean="0"/>
              <a:t>G</a:t>
            </a:r>
            <a:r>
              <a:rPr lang="en-US" baseline="-25000" dirty="0" smtClean="0">
                <a:latin typeface="Cambria" pitchFamily="18" charset="0"/>
              </a:rPr>
              <a:t>2</a:t>
            </a:r>
            <a:r>
              <a:rPr lang="en-US" i="1" dirty="0" smtClean="0"/>
              <a:t> = </a:t>
            </a:r>
            <a:r>
              <a:rPr lang="en-US" dirty="0" smtClean="0"/>
              <a:t>(</a:t>
            </a:r>
            <a:r>
              <a:rPr lang="en-US" i="1" dirty="0" smtClean="0"/>
              <a:t>V</a:t>
            </a:r>
            <a:r>
              <a:rPr lang="en-US" baseline="-25000" dirty="0" smtClean="0">
                <a:latin typeface="Cambria" pitchFamily="18" charset="0"/>
              </a:rPr>
              <a:t>2</a:t>
            </a:r>
            <a:r>
              <a:rPr lang="en-US" i="1" dirty="0" smtClean="0"/>
              <a:t>, E</a:t>
            </a:r>
            <a:r>
              <a:rPr lang="en-US" baseline="-25000" dirty="0" smtClean="0">
                <a:latin typeface="Cambria" pitchFamily="18" charset="0"/>
              </a:rPr>
              <a:t>2</a:t>
            </a:r>
            <a:r>
              <a:rPr lang="en-US" dirty="0" smtClean="0"/>
              <a:t>)</a:t>
            </a:r>
            <a:r>
              <a:rPr lang="en-US" i="1" dirty="0" smtClean="0"/>
              <a:t> </a:t>
            </a:r>
            <a:r>
              <a:rPr lang="en-US" dirty="0" smtClean="0"/>
              <a:t>is the simple graph with vertex set </a:t>
            </a:r>
            <a:r>
              <a:rPr lang="en-US" i="1" dirty="0" smtClean="0"/>
              <a:t>V</a:t>
            </a:r>
            <a:r>
              <a:rPr lang="en-US" baseline="-25000" dirty="0" smtClean="0">
                <a:latin typeface="Cambria" pitchFamily="18" charset="0"/>
              </a:rPr>
              <a:t>1</a:t>
            </a:r>
            <a:r>
              <a:rPr lang="en-US" i="1" dirty="0" smtClean="0"/>
              <a:t> </a:t>
            </a:r>
            <a:r>
              <a:rPr lang="en-US" dirty="0" smtClean="0">
                <a:latin typeface="Cambria Math"/>
                <a:ea typeface="Cambria Math"/>
              </a:rPr>
              <a:t>⋃</a:t>
            </a:r>
            <a:r>
              <a:rPr lang="en-US" i="1" dirty="0" smtClean="0">
                <a:latin typeface="Cambria Math"/>
                <a:ea typeface="Cambria Math"/>
              </a:rPr>
              <a:t> </a:t>
            </a:r>
            <a:r>
              <a:rPr lang="en-US" i="1" dirty="0" smtClean="0">
                <a:ea typeface="Cambria Math"/>
              </a:rPr>
              <a:t>V</a:t>
            </a:r>
            <a:r>
              <a:rPr lang="en-US" baseline="-25000" dirty="0" smtClean="0">
                <a:latin typeface="Cambria Math"/>
                <a:ea typeface="Cambria Math"/>
              </a:rPr>
              <a:t>2</a:t>
            </a:r>
            <a:r>
              <a:rPr lang="en-US" i="1" dirty="0" smtClean="0">
                <a:latin typeface="Cambria Math"/>
                <a:ea typeface="Cambria Math"/>
              </a:rPr>
              <a:t> </a:t>
            </a:r>
            <a:r>
              <a:rPr lang="en-US" dirty="0" smtClean="0">
                <a:ea typeface="Cambria Math"/>
              </a:rPr>
              <a:t>and edge set </a:t>
            </a:r>
            <a:r>
              <a:rPr lang="en-US" i="1" dirty="0" smtClean="0">
                <a:ea typeface="Cambria Math"/>
              </a:rPr>
              <a:t>E</a:t>
            </a:r>
            <a:r>
              <a:rPr lang="en-US" baseline="-25000" dirty="0" smtClean="0">
                <a:latin typeface="Cambria Math"/>
                <a:ea typeface="Cambria Math"/>
              </a:rPr>
              <a:t>1</a:t>
            </a:r>
            <a:r>
              <a:rPr lang="en-US" i="1" dirty="0" smtClean="0">
                <a:latin typeface="Cambria Math"/>
                <a:ea typeface="Cambria Math"/>
              </a:rPr>
              <a:t> </a:t>
            </a:r>
            <a:r>
              <a:rPr lang="en-US" dirty="0" smtClean="0">
                <a:latin typeface="Cambria Math"/>
                <a:ea typeface="Cambria Math"/>
              </a:rPr>
              <a:t>⋃</a:t>
            </a:r>
            <a:r>
              <a:rPr lang="en-US" i="1" dirty="0" smtClean="0">
                <a:latin typeface="Cambria Math"/>
                <a:ea typeface="Cambria Math"/>
              </a:rPr>
              <a:t> </a:t>
            </a:r>
            <a:r>
              <a:rPr lang="en-US" i="1" dirty="0" smtClean="0">
                <a:ea typeface="Cambria Math"/>
              </a:rPr>
              <a:t>E</a:t>
            </a:r>
            <a:r>
              <a:rPr lang="en-US" baseline="-25000" dirty="0" smtClean="0">
                <a:latin typeface="Cambria Math"/>
                <a:ea typeface="Cambria Math"/>
              </a:rPr>
              <a:t>2</a:t>
            </a:r>
            <a:r>
              <a:rPr lang="en-US" dirty="0" smtClean="0">
                <a:latin typeface="Cambria Math"/>
                <a:ea typeface="Cambria Math"/>
              </a:rPr>
              <a:t>. </a:t>
            </a:r>
            <a:r>
              <a:rPr lang="en-US" dirty="0" smtClean="0">
                <a:ea typeface="Cambria Math"/>
              </a:rPr>
              <a:t>The union of</a:t>
            </a:r>
            <a:r>
              <a:rPr lang="en-US" dirty="0" smtClean="0">
                <a:latin typeface="Cambria Math"/>
                <a:ea typeface="Cambria Math"/>
              </a:rPr>
              <a:t> </a:t>
            </a:r>
            <a:r>
              <a:rPr lang="en-US" i="1" dirty="0" smtClean="0">
                <a:ea typeface="Cambria Math"/>
              </a:rPr>
              <a:t>G</a:t>
            </a:r>
            <a:r>
              <a:rPr lang="en-US" baseline="-25000" dirty="0" smtClean="0">
                <a:latin typeface="Cambria Math"/>
                <a:ea typeface="Cambria Math"/>
              </a:rPr>
              <a:t>1</a:t>
            </a:r>
            <a:r>
              <a:rPr lang="en-US" dirty="0" smtClean="0">
                <a:latin typeface="Cambria Math"/>
                <a:ea typeface="Cambria Math"/>
              </a:rPr>
              <a:t> </a:t>
            </a:r>
            <a:r>
              <a:rPr lang="en-US" dirty="0" smtClean="0">
                <a:ea typeface="Cambria Math"/>
              </a:rPr>
              <a:t>and</a:t>
            </a:r>
            <a:r>
              <a:rPr lang="en-US" dirty="0" smtClean="0">
                <a:latin typeface="Cambria Math"/>
                <a:ea typeface="Cambria Math"/>
              </a:rPr>
              <a:t> </a:t>
            </a:r>
            <a:r>
              <a:rPr lang="en-US" i="1" dirty="0" smtClean="0">
                <a:ea typeface="Cambria Math"/>
              </a:rPr>
              <a:t>G</a:t>
            </a:r>
            <a:r>
              <a:rPr lang="en-US" baseline="-25000" dirty="0" smtClean="0">
                <a:latin typeface="Cambria Math"/>
                <a:ea typeface="Cambria Math"/>
              </a:rPr>
              <a:t>2</a:t>
            </a:r>
            <a:r>
              <a:rPr lang="en-US" i="1" dirty="0" smtClean="0">
                <a:latin typeface="Cambria Math"/>
                <a:ea typeface="Cambria Math"/>
              </a:rPr>
              <a:t> </a:t>
            </a:r>
            <a:r>
              <a:rPr lang="en-US" dirty="0" smtClean="0">
                <a:ea typeface="Cambria Math"/>
              </a:rPr>
              <a:t>is denoted by </a:t>
            </a:r>
            <a:r>
              <a:rPr lang="en-US" i="1" dirty="0" smtClean="0">
                <a:ea typeface="Cambria Math"/>
              </a:rPr>
              <a:t>G</a:t>
            </a:r>
            <a:r>
              <a:rPr lang="en-US" baseline="-25000" dirty="0" smtClean="0">
                <a:latin typeface="Cambria Math"/>
                <a:ea typeface="Cambria Math"/>
              </a:rPr>
              <a:t>1</a:t>
            </a:r>
            <a:r>
              <a:rPr lang="en-US" i="1" dirty="0" smtClean="0">
                <a:latin typeface="Cambria Math"/>
                <a:ea typeface="Cambria Math"/>
              </a:rPr>
              <a:t> </a:t>
            </a:r>
            <a:r>
              <a:rPr lang="en-US" dirty="0" smtClean="0">
                <a:latin typeface="Cambria Math"/>
                <a:ea typeface="Cambria Math"/>
              </a:rPr>
              <a:t>⋃ </a:t>
            </a:r>
            <a:r>
              <a:rPr lang="en-US" i="1" dirty="0" smtClean="0">
                <a:ea typeface="Cambria Math"/>
              </a:rPr>
              <a:t>G</a:t>
            </a:r>
            <a:r>
              <a:rPr lang="en-US" baseline="-25000" dirty="0" smtClean="0">
                <a:latin typeface="Cambria Math"/>
                <a:ea typeface="Cambria Math"/>
              </a:rPr>
              <a:t>2</a:t>
            </a:r>
            <a:r>
              <a:rPr lang="en-US" dirty="0" smtClean="0">
                <a:latin typeface="Cambria Math"/>
                <a:ea typeface="Cambria Math"/>
              </a:rPr>
              <a:t>.</a:t>
            </a:r>
          </a:p>
          <a:p>
            <a:pPr indent="0">
              <a:buNone/>
            </a:pPr>
            <a:endParaRPr lang="en-US" dirty="0" smtClean="0">
              <a:latin typeface="Cambria Math"/>
              <a:ea typeface="Cambria Math"/>
            </a:endParaRPr>
          </a:p>
          <a:p>
            <a:pPr indent="0">
              <a:buNone/>
            </a:pPr>
            <a:r>
              <a:rPr lang="en-US" b="1" dirty="0" smtClean="0">
                <a:ea typeface="Cambria Math"/>
              </a:rPr>
              <a:t>Example</a:t>
            </a:r>
            <a:r>
              <a:rPr lang="en-US" dirty="0" smtClean="0">
                <a:latin typeface="Cambria Math"/>
                <a:ea typeface="Cambria Math"/>
              </a:rPr>
              <a:t>:</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2800" y="4724400"/>
            <a:ext cx="4202430" cy="1313688"/>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81000" y="304800"/>
            <a:ext cx="7772400" cy="3086100"/>
          </a:xfrm>
          <a:prstGeom prst="rect">
            <a:avLst/>
          </a:prstGeom>
        </p:spPr>
      </p:pic>
      <p:pic>
        <p:nvPicPr>
          <p:cNvPr id="5" name="Picture 4"/>
          <p:cNvPicPr>
            <a:picLocks noChangeAspect="1"/>
          </p:cNvPicPr>
          <p:nvPr/>
        </p:nvPicPr>
        <p:blipFill>
          <a:blip r:embed="rId3"/>
          <a:stretch>
            <a:fillRect/>
          </a:stretch>
        </p:blipFill>
        <p:spPr>
          <a:xfrm>
            <a:off x="1295400" y="3140122"/>
            <a:ext cx="6315075" cy="3733800"/>
          </a:xfrm>
          <a:prstGeom prst="rect">
            <a:avLst/>
          </a:prstGeom>
        </p:spPr>
      </p:pic>
    </p:spTree>
    <p:extLst>
      <p:ext uri="{BB962C8B-B14F-4D97-AF65-F5344CB8AC3E}">
        <p14:creationId xmlns:p14="http://schemas.microsoft.com/office/powerpoint/2010/main" val="322175769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57200" y="914400"/>
            <a:ext cx="8599251" cy="1219200"/>
          </a:xfrm>
          <a:prstGeom prst="rect">
            <a:avLst/>
          </a:prstGeom>
        </p:spPr>
      </p:pic>
      <p:pic>
        <p:nvPicPr>
          <p:cNvPr id="5" name="Picture 4"/>
          <p:cNvPicPr>
            <a:picLocks noChangeAspect="1"/>
          </p:cNvPicPr>
          <p:nvPr/>
        </p:nvPicPr>
        <p:blipFill>
          <a:blip r:embed="rId3"/>
          <a:stretch>
            <a:fillRect/>
          </a:stretch>
        </p:blipFill>
        <p:spPr>
          <a:xfrm>
            <a:off x="1599287" y="2514600"/>
            <a:ext cx="6315075" cy="3362325"/>
          </a:xfrm>
          <a:prstGeom prst="rect">
            <a:avLst/>
          </a:prstGeom>
        </p:spPr>
      </p:pic>
    </p:spTree>
    <p:extLst>
      <p:ext uri="{BB962C8B-B14F-4D97-AF65-F5344CB8AC3E}">
        <p14:creationId xmlns:p14="http://schemas.microsoft.com/office/powerpoint/2010/main" val="32871116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Graph Models: </a:t>
            </a:r>
            <a:br>
              <a:rPr lang="en-US" dirty="0" smtClean="0"/>
            </a:br>
            <a:r>
              <a:rPr lang="en-US" dirty="0" smtClean="0"/>
              <a:t>Computer Networks (</a:t>
            </a:r>
            <a:r>
              <a:rPr lang="en-US" i="1" dirty="0" smtClean="0"/>
              <a:t>continued</a:t>
            </a:r>
            <a:r>
              <a:rPr lang="en-US" dirty="0" smtClean="0"/>
              <a:t>)</a:t>
            </a:r>
            <a:endParaRPr lang="en-US" dirty="0"/>
          </a:p>
        </p:txBody>
      </p:sp>
      <p:pic>
        <p:nvPicPr>
          <p:cNvPr id="5" name="Picture 4" descr="09002.jpg"/>
          <p:cNvPicPr>
            <a:picLocks noChangeAspect="1"/>
          </p:cNvPicPr>
          <p:nvPr/>
        </p:nvPicPr>
        <p:blipFill>
          <a:blip r:embed="rId2" cstate="print"/>
          <a:stretch>
            <a:fillRect/>
          </a:stretch>
        </p:blipFill>
        <p:spPr>
          <a:xfrm>
            <a:off x="734020" y="1989846"/>
            <a:ext cx="3787827" cy="1079763"/>
          </a:xfrm>
          <a:prstGeom prst="rect">
            <a:avLst/>
          </a:prstGeom>
        </p:spPr>
      </p:pic>
      <p:pic>
        <p:nvPicPr>
          <p:cNvPr id="6" name="Picture 5" descr="09003.jpg"/>
          <p:cNvPicPr>
            <a:picLocks noChangeAspect="1"/>
          </p:cNvPicPr>
          <p:nvPr/>
        </p:nvPicPr>
        <p:blipFill>
          <a:blip r:embed="rId3" cstate="print"/>
          <a:stretch>
            <a:fillRect/>
          </a:stretch>
        </p:blipFill>
        <p:spPr>
          <a:xfrm>
            <a:off x="3048000" y="3505200"/>
            <a:ext cx="3545320" cy="1314250"/>
          </a:xfrm>
          <a:prstGeom prst="rect">
            <a:avLst/>
          </a:prstGeom>
        </p:spPr>
      </p:pic>
      <p:sp>
        <p:nvSpPr>
          <p:cNvPr id="7" name="TextBox 6"/>
          <p:cNvSpPr txBox="1"/>
          <p:nvPr/>
        </p:nvSpPr>
        <p:spPr>
          <a:xfrm>
            <a:off x="734020" y="1968237"/>
            <a:ext cx="3799879" cy="369332"/>
          </a:xfrm>
          <a:prstGeom prst="rect">
            <a:avLst/>
          </a:prstGeom>
          <a:noFill/>
        </p:spPr>
        <p:txBody>
          <a:bodyPr wrap="square" rtlCol="0">
            <a:spAutoFit/>
          </a:bodyPr>
          <a:lstStyle/>
          <a:p>
            <a:pPr marL="285750" indent="-285750">
              <a:buFont typeface="Arial" pitchFamily="34" charset="0"/>
              <a:buChar char="•"/>
            </a:pPr>
            <a:r>
              <a:rPr lang="en-US" b="1" dirty="0" smtClean="0"/>
              <a:t>. </a:t>
            </a:r>
            <a:endParaRPr lang="en-US" b="1" dirty="0"/>
          </a:p>
        </p:txBody>
      </p:sp>
      <p:pic>
        <p:nvPicPr>
          <p:cNvPr id="10" name="Content Placeholder 3" descr="09005.jpg"/>
          <p:cNvPicPr>
            <a:picLocks noGrp="1" noChangeAspect="1"/>
          </p:cNvPicPr>
          <p:nvPr>
            <p:ph idx="1"/>
          </p:nvPr>
        </p:nvPicPr>
        <p:blipFill>
          <a:blip r:embed="rId4" cstate="print"/>
          <a:stretch>
            <a:fillRect/>
          </a:stretch>
        </p:blipFill>
        <p:spPr>
          <a:xfrm>
            <a:off x="5257799" y="5261197"/>
            <a:ext cx="3629365" cy="1063403"/>
          </a:xfrm>
        </p:spPr>
      </p:pic>
    </p:spTree>
    <p:extLst>
      <p:ext uri="{BB962C8B-B14F-4D97-AF65-F5344CB8AC3E}">
        <p14:creationId xmlns:p14="http://schemas.microsoft.com/office/powerpoint/2010/main" val="209036701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90537" y="762000"/>
            <a:ext cx="8229600" cy="570983"/>
          </a:xfrm>
          <a:prstGeom prst="rect">
            <a:avLst/>
          </a:prstGeom>
        </p:spPr>
      </p:pic>
      <p:pic>
        <p:nvPicPr>
          <p:cNvPr id="5" name="Picture 4"/>
          <p:cNvPicPr>
            <a:picLocks noChangeAspect="1"/>
          </p:cNvPicPr>
          <p:nvPr/>
        </p:nvPicPr>
        <p:blipFill>
          <a:blip r:embed="rId3"/>
          <a:stretch>
            <a:fillRect/>
          </a:stretch>
        </p:blipFill>
        <p:spPr>
          <a:xfrm>
            <a:off x="421600" y="1332983"/>
            <a:ext cx="8367474" cy="1009650"/>
          </a:xfrm>
          <a:prstGeom prst="rect">
            <a:avLst/>
          </a:prstGeom>
        </p:spPr>
      </p:pic>
      <p:pic>
        <p:nvPicPr>
          <p:cNvPr id="6" name="Picture 5"/>
          <p:cNvPicPr>
            <a:picLocks noChangeAspect="1"/>
          </p:cNvPicPr>
          <p:nvPr/>
        </p:nvPicPr>
        <p:blipFill>
          <a:blip r:embed="rId4"/>
          <a:stretch>
            <a:fillRect/>
          </a:stretch>
        </p:blipFill>
        <p:spPr>
          <a:xfrm>
            <a:off x="1219200" y="2350594"/>
            <a:ext cx="6315075" cy="1647825"/>
          </a:xfrm>
          <a:prstGeom prst="rect">
            <a:avLst/>
          </a:prstGeom>
        </p:spPr>
      </p:pic>
      <p:pic>
        <p:nvPicPr>
          <p:cNvPr id="7" name="Picture 6"/>
          <p:cNvPicPr>
            <a:picLocks noChangeAspect="1"/>
          </p:cNvPicPr>
          <p:nvPr/>
        </p:nvPicPr>
        <p:blipFill>
          <a:blip r:embed="rId5"/>
          <a:stretch>
            <a:fillRect/>
          </a:stretch>
        </p:blipFill>
        <p:spPr>
          <a:xfrm>
            <a:off x="762000" y="4021165"/>
            <a:ext cx="7958137" cy="2652712"/>
          </a:xfrm>
          <a:prstGeom prst="rect">
            <a:avLst/>
          </a:prstGeom>
        </p:spPr>
      </p:pic>
    </p:spTree>
    <p:extLst>
      <p:ext uri="{BB962C8B-B14F-4D97-AF65-F5344CB8AC3E}">
        <p14:creationId xmlns:p14="http://schemas.microsoft.com/office/powerpoint/2010/main" val="255187237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14400" y="1219200"/>
            <a:ext cx="7333635" cy="4800600"/>
          </a:xfrm>
          <a:prstGeom prst="rect">
            <a:avLst/>
          </a:prstGeom>
        </p:spPr>
      </p:pic>
    </p:spTree>
    <p:extLst>
      <p:ext uri="{BB962C8B-B14F-4D97-AF65-F5344CB8AC3E}">
        <p14:creationId xmlns:p14="http://schemas.microsoft.com/office/powerpoint/2010/main" val="114245868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Paths and Circuits</a:t>
            </a:r>
            <a:endParaRPr lang="en-US" dirty="0"/>
          </a:p>
        </p:txBody>
      </p:sp>
      <p:sp>
        <p:nvSpPr>
          <p:cNvPr id="3" name="Content Placeholder 2"/>
          <p:cNvSpPr>
            <a:spLocks noGrp="1"/>
          </p:cNvSpPr>
          <p:nvPr>
            <p:ph idx="1"/>
          </p:nvPr>
        </p:nvSpPr>
        <p:spPr/>
        <p:txBody>
          <a:bodyPr>
            <a:normAutofit lnSpcReduction="10000"/>
          </a:bodyPr>
          <a:lstStyle/>
          <a:p>
            <a:pPr indent="0">
              <a:buNone/>
            </a:pPr>
            <a:r>
              <a:rPr lang="en-US" b="1" dirty="0" smtClean="0"/>
              <a:t>Informal Definition: </a:t>
            </a:r>
            <a:r>
              <a:rPr lang="en-US" dirty="0" smtClean="0"/>
              <a:t>A </a:t>
            </a:r>
            <a:r>
              <a:rPr lang="en-US" i="1" dirty="0" smtClean="0"/>
              <a:t>path</a:t>
            </a:r>
            <a:r>
              <a:rPr lang="en-US" dirty="0" smtClean="0"/>
              <a:t> is a sequence of edges that begins at a vertex of a graph and travels from vertex to vertex along edges of the graph. As the path travels along its edges, it visits the vertices along this path, that is, the endpoints of these.</a:t>
            </a:r>
          </a:p>
          <a:p>
            <a:pPr indent="0">
              <a:buNone/>
            </a:pPr>
            <a:r>
              <a:rPr lang="en-US" b="1" dirty="0" smtClean="0"/>
              <a:t>Applications</a:t>
            </a:r>
            <a:r>
              <a:rPr lang="en-US" dirty="0" smtClean="0"/>
              <a:t>: Numerous problems can be modeled with paths formed by traveling along edges of graphs</a:t>
            </a:r>
            <a:r>
              <a:rPr lang="en-US" dirty="0"/>
              <a:t> </a:t>
            </a:r>
            <a:r>
              <a:rPr lang="en-US" dirty="0" smtClean="0"/>
              <a:t>such as:</a:t>
            </a:r>
          </a:p>
          <a:p>
            <a:pPr marL="1097280" lvl="1" indent="-457200"/>
            <a:r>
              <a:rPr lang="en-US" dirty="0" smtClean="0"/>
              <a:t>determining whether a message can be sent between two computers.</a:t>
            </a:r>
          </a:p>
          <a:p>
            <a:pPr marL="1097280" lvl="1" indent="-457200"/>
            <a:r>
              <a:rPr lang="en-US" dirty="0" smtClean="0"/>
              <a:t>efficiently planning routes for mail delivery.</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Paths</a:t>
            </a:r>
            <a:endParaRPr lang="en-US" dirty="0"/>
          </a:p>
        </p:txBody>
      </p:sp>
      <p:sp>
        <p:nvSpPr>
          <p:cNvPr id="3" name="Content Placeholder 2"/>
          <p:cNvSpPr>
            <a:spLocks noGrp="1"/>
          </p:cNvSpPr>
          <p:nvPr>
            <p:ph idx="1"/>
          </p:nvPr>
        </p:nvSpPr>
        <p:spPr/>
        <p:txBody>
          <a:bodyPr>
            <a:normAutofit fontScale="55000" lnSpcReduction="20000"/>
          </a:bodyPr>
          <a:lstStyle/>
          <a:p>
            <a:pPr indent="0">
              <a:buNone/>
            </a:pPr>
            <a:r>
              <a:rPr lang="en-US" sz="3200" b="1" dirty="0" smtClean="0"/>
              <a:t>Definition: </a:t>
            </a:r>
            <a:r>
              <a:rPr lang="en-US" sz="3200" dirty="0" smtClean="0"/>
              <a:t>Let </a:t>
            </a:r>
            <a:r>
              <a:rPr lang="en-US" sz="3200" i="1" dirty="0" smtClean="0"/>
              <a:t>n</a:t>
            </a:r>
            <a:r>
              <a:rPr lang="en-US" sz="3200" dirty="0" smtClean="0"/>
              <a:t> be a nonnegative integer and </a:t>
            </a:r>
            <a:r>
              <a:rPr lang="en-US" sz="3200" i="1" dirty="0" smtClean="0"/>
              <a:t>G</a:t>
            </a:r>
            <a:r>
              <a:rPr lang="en-US" sz="3200" dirty="0" smtClean="0"/>
              <a:t> an undirected graph. A </a:t>
            </a:r>
            <a:r>
              <a:rPr lang="en-US" sz="3200" i="1" dirty="0" smtClean="0"/>
              <a:t>path</a:t>
            </a:r>
            <a:r>
              <a:rPr lang="en-US" sz="3200" dirty="0" smtClean="0"/>
              <a:t> of </a:t>
            </a:r>
            <a:r>
              <a:rPr lang="en-US" sz="3200" i="1" dirty="0" smtClean="0"/>
              <a:t>length n</a:t>
            </a:r>
            <a:r>
              <a:rPr lang="en-US" sz="3200" dirty="0" smtClean="0"/>
              <a:t> from </a:t>
            </a:r>
            <a:r>
              <a:rPr lang="en-US" sz="3200" i="1" dirty="0" smtClean="0"/>
              <a:t>u</a:t>
            </a:r>
            <a:r>
              <a:rPr lang="en-US" sz="3200" dirty="0" smtClean="0"/>
              <a:t> to </a:t>
            </a:r>
            <a:r>
              <a:rPr lang="en-US" sz="3200" i="1" dirty="0" smtClean="0"/>
              <a:t>v</a:t>
            </a:r>
            <a:r>
              <a:rPr lang="en-US" sz="3200" dirty="0" smtClean="0"/>
              <a:t> in </a:t>
            </a:r>
            <a:r>
              <a:rPr lang="en-US" sz="3200" i="1" dirty="0" smtClean="0"/>
              <a:t>G</a:t>
            </a:r>
            <a:r>
              <a:rPr lang="en-US" sz="3200" dirty="0" smtClean="0"/>
              <a:t> is a sequence of </a:t>
            </a:r>
            <a:r>
              <a:rPr lang="en-US" sz="3200" i="1" dirty="0" smtClean="0"/>
              <a:t>n</a:t>
            </a:r>
            <a:r>
              <a:rPr lang="en-US" sz="3200" dirty="0" smtClean="0"/>
              <a:t> edges </a:t>
            </a:r>
            <a:r>
              <a:rPr lang="en-US" sz="3200" i="1" dirty="0"/>
              <a:t>e</a:t>
            </a:r>
            <a:r>
              <a:rPr lang="en-US" sz="3200" baseline="-25000" dirty="0" smtClean="0">
                <a:latin typeface="Cambria Math" pitchFamily="18" charset="0"/>
                <a:ea typeface="Cambria Math" pitchFamily="18" charset="0"/>
              </a:rPr>
              <a:t>1</a:t>
            </a:r>
            <a:r>
              <a:rPr lang="en-US" sz="3200" i="1" dirty="0" smtClean="0"/>
              <a:t>, … , e</a:t>
            </a:r>
            <a:r>
              <a:rPr lang="en-US" sz="3200" i="1" baseline="-25000" dirty="0" smtClean="0"/>
              <a:t>n</a:t>
            </a:r>
            <a:r>
              <a:rPr lang="en-US" sz="3200" dirty="0" smtClean="0"/>
              <a:t> of </a:t>
            </a:r>
            <a:r>
              <a:rPr lang="en-US" sz="3200" i="1" dirty="0" smtClean="0"/>
              <a:t>G</a:t>
            </a:r>
            <a:r>
              <a:rPr lang="en-US" sz="3200" dirty="0" smtClean="0"/>
              <a:t> for which there exists a sequence   </a:t>
            </a:r>
            <a:r>
              <a:rPr lang="en-US" sz="3200" i="1" dirty="0" smtClean="0"/>
              <a:t>x</a:t>
            </a:r>
            <a:r>
              <a:rPr lang="en-US" sz="3200" baseline="-25000" dirty="0" smtClean="0">
                <a:latin typeface="Cambria Math" pitchFamily="18" charset="0"/>
                <a:ea typeface="Cambria Math" pitchFamily="18" charset="0"/>
              </a:rPr>
              <a:t>0</a:t>
            </a:r>
            <a:r>
              <a:rPr lang="en-US" sz="3200" i="1" dirty="0" smtClean="0"/>
              <a:t> </a:t>
            </a:r>
            <a:r>
              <a:rPr lang="en-US" sz="3200" i="1" dirty="0"/>
              <a:t>= </a:t>
            </a:r>
            <a:r>
              <a:rPr lang="en-US" sz="3200" i="1" dirty="0" smtClean="0"/>
              <a:t>u, x</a:t>
            </a:r>
            <a:r>
              <a:rPr lang="en-US" sz="3200" baseline="-25000" dirty="0" smtClean="0">
                <a:latin typeface="Cambria Math" pitchFamily="18" charset="0"/>
                <a:ea typeface="Cambria Math" pitchFamily="18" charset="0"/>
              </a:rPr>
              <a:t>1</a:t>
            </a:r>
            <a:r>
              <a:rPr lang="en-US" sz="3200" i="1" dirty="0"/>
              <a:t>, </a:t>
            </a:r>
            <a:r>
              <a:rPr lang="en-US" sz="3200" i="1" dirty="0" smtClean="0"/>
              <a:t>…,</a:t>
            </a:r>
            <a:r>
              <a:rPr lang="en-US" sz="3200" i="1" dirty="0"/>
              <a:t> </a:t>
            </a:r>
            <a:r>
              <a:rPr lang="en-US" sz="3200" i="1" dirty="0" smtClean="0"/>
              <a:t>x</a:t>
            </a:r>
            <a:r>
              <a:rPr lang="en-US" sz="3200" i="1" baseline="-25000" dirty="0" smtClean="0"/>
              <a:t>n-</a:t>
            </a:r>
            <a:r>
              <a:rPr lang="en-US" sz="3200" baseline="-25000" dirty="0" smtClean="0">
                <a:latin typeface="Cambria Math" pitchFamily="18" charset="0"/>
                <a:ea typeface="Cambria Math" pitchFamily="18" charset="0"/>
              </a:rPr>
              <a:t>1</a:t>
            </a:r>
            <a:r>
              <a:rPr lang="en-US" sz="3200" i="1" dirty="0"/>
              <a:t>,</a:t>
            </a:r>
            <a:r>
              <a:rPr lang="en-US" sz="3200" i="1" dirty="0" smtClean="0"/>
              <a:t> </a:t>
            </a:r>
            <a:r>
              <a:rPr lang="en-US" sz="3200" i="1" dirty="0" err="1" smtClean="0"/>
              <a:t>x</a:t>
            </a:r>
            <a:r>
              <a:rPr lang="en-US" sz="3200" i="1" baseline="-25000" dirty="0" err="1" smtClean="0"/>
              <a:t>n</a:t>
            </a:r>
            <a:r>
              <a:rPr lang="en-US" sz="3200" i="1" dirty="0" smtClean="0"/>
              <a:t> = v </a:t>
            </a:r>
            <a:r>
              <a:rPr lang="en-US" sz="3200" dirty="0" smtClean="0"/>
              <a:t>of vertices such that </a:t>
            </a:r>
            <a:r>
              <a:rPr lang="en-US" sz="3200" i="1" dirty="0" err="1" smtClean="0"/>
              <a:t>e</a:t>
            </a:r>
            <a:r>
              <a:rPr lang="en-US" sz="3200" i="1" baseline="-25000" dirty="0" err="1" smtClean="0"/>
              <a:t>i</a:t>
            </a:r>
            <a:r>
              <a:rPr lang="en-US" sz="3200" i="1" baseline="-25000" dirty="0" smtClean="0"/>
              <a:t> </a:t>
            </a:r>
            <a:r>
              <a:rPr lang="en-US" sz="3200" dirty="0" smtClean="0"/>
              <a:t>has,      for </a:t>
            </a:r>
            <a:r>
              <a:rPr lang="en-US" sz="3200" i="1" dirty="0" err="1" smtClean="0"/>
              <a:t>i</a:t>
            </a:r>
            <a:r>
              <a:rPr lang="en-US" sz="3200" dirty="0" smtClean="0"/>
              <a:t> = </a:t>
            </a:r>
            <a:r>
              <a:rPr lang="en-US" sz="3200" dirty="0" smtClean="0">
                <a:latin typeface="Cambria Math" pitchFamily="18" charset="0"/>
                <a:ea typeface="Cambria Math" pitchFamily="18" charset="0"/>
              </a:rPr>
              <a:t>1</a:t>
            </a:r>
            <a:r>
              <a:rPr lang="en-US" sz="3200" dirty="0" smtClean="0"/>
              <a:t>, …, </a:t>
            </a:r>
            <a:r>
              <a:rPr lang="en-US" sz="3200" i="1" dirty="0" smtClean="0"/>
              <a:t>n</a:t>
            </a:r>
            <a:r>
              <a:rPr lang="en-US" sz="3200" dirty="0" smtClean="0"/>
              <a:t>, the endpoints </a:t>
            </a:r>
            <a:r>
              <a:rPr lang="en-US" sz="3200" i="1" dirty="0" smtClean="0"/>
              <a:t>x</a:t>
            </a:r>
            <a:r>
              <a:rPr lang="en-US" sz="3200" i="1" baseline="-25000" dirty="0" smtClean="0"/>
              <a:t>i</a:t>
            </a:r>
            <a:r>
              <a:rPr lang="en-US" sz="3200" baseline="-25000" dirty="0" smtClean="0"/>
              <a:t>-</a:t>
            </a:r>
            <a:r>
              <a:rPr lang="en-US" sz="3200" baseline="-25000" dirty="0" smtClean="0">
                <a:latin typeface="Cambria Math" pitchFamily="18" charset="0"/>
                <a:ea typeface="Cambria Math" pitchFamily="18" charset="0"/>
              </a:rPr>
              <a:t>1</a:t>
            </a:r>
            <a:r>
              <a:rPr lang="en-US" sz="3200" dirty="0" smtClean="0"/>
              <a:t> and </a:t>
            </a:r>
            <a:r>
              <a:rPr lang="en-US" sz="3200" i="1" dirty="0" smtClean="0"/>
              <a:t>x</a:t>
            </a:r>
            <a:r>
              <a:rPr lang="en-US" sz="3200" i="1" baseline="-25000" dirty="0" smtClean="0"/>
              <a:t>i</a:t>
            </a:r>
            <a:r>
              <a:rPr lang="en-US" sz="3200" dirty="0" smtClean="0"/>
              <a:t>. </a:t>
            </a:r>
          </a:p>
          <a:p>
            <a:pPr marL="1097280" lvl="1" indent="-457200"/>
            <a:r>
              <a:rPr lang="en-US" sz="3200" dirty="0" smtClean="0"/>
              <a:t>When the graph is simple, we denote this path by its vertex sequence              </a:t>
            </a:r>
            <a:r>
              <a:rPr lang="en-US" sz="3200" i="1" dirty="0" smtClean="0"/>
              <a:t>x</a:t>
            </a:r>
            <a:r>
              <a:rPr lang="en-US" sz="3200" baseline="-25000" dirty="0" smtClean="0">
                <a:latin typeface="Cambria Math" pitchFamily="18" charset="0"/>
                <a:ea typeface="Cambria Math" pitchFamily="18" charset="0"/>
              </a:rPr>
              <a:t>0</a:t>
            </a:r>
            <a:r>
              <a:rPr lang="en-US" sz="3200" i="1" dirty="0" smtClean="0"/>
              <a:t>, x</a:t>
            </a:r>
            <a:r>
              <a:rPr lang="en-US" sz="3200" baseline="-25000" dirty="0" smtClean="0">
                <a:latin typeface="Cambria Math" pitchFamily="18" charset="0"/>
                <a:ea typeface="Cambria Math" pitchFamily="18" charset="0"/>
              </a:rPr>
              <a:t>1</a:t>
            </a:r>
            <a:r>
              <a:rPr lang="en-US" sz="3200" i="1" dirty="0"/>
              <a:t>, … , </a:t>
            </a:r>
            <a:r>
              <a:rPr lang="en-US" sz="3200" i="1" dirty="0" err="1" smtClean="0"/>
              <a:t>x</a:t>
            </a:r>
            <a:r>
              <a:rPr lang="en-US" sz="3200" i="1" baseline="-25000" dirty="0" err="1" smtClean="0"/>
              <a:t>n</a:t>
            </a:r>
            <a:r>
              <a:rPr lang="en-US" sz="3200" dirty="0" smtClean="0"/>
              <a:t>(since listing the vertices uniquely determines the path).</a:t>
            </a:r>
          </a:p>
          <a:p>
            <a:pPr marL="1097280" lvl="1" indent="-457200"/>
            <a:r>
              <a:rPr lang="en-US" sz="3200" dirty="0" smtClean="0"/>
              <a:t>The path is a </a:t>
            </a:r>
            <a:r>
              <a:rPr lang="en-US" sz="3200" i="1" dirty="0" smtClean="0"/>
              <a:t>circuit</a:t>
            </a:r>
            <a:r>
              <a:rPr lang="en-US" sz="3200" dirty="0" smtClean="0"/>
              <a:t> if it begins and ends at the same vertex (</a:t>
            </a:r>
            <a:r>
              <a:rPr lang="en-US" sz="3200" i="1" dirty="0" smtClean="0"/>
              <a:t>u</a:t>
            </a:r>
            <a:r>
              <a:rPr lang="en-US" sz="3200" dirty="0" smtClean="0"/>
              <a:t> = </a:t>
            </a:r>
            <a:r>
              <a:rPr lang="en-US" sz="3200" i="1" dirty="0" smtClean="0"/>
              <a:t>v</a:t>
            </a:r>
            <a:r>
              <a:rPr lang="en-US" sz="3200" dirty="0" smtClean="0"/>
              <a:t>) and has length greater than zero.</a:t>
            </a:r>
          </a:p>
          <a:p>
            <a:pPr marL="1097280" lvl="1" indent="-457200"/>
            <a:r>
              <a:rPr lang="en-US" sz="3200" dirty="0" smtClean="0"/>
              <a:t>The path or circuit is said to </a:t>
            </a:r>
            <a:r>
              <a:rPr lang="en-US" sz="3200" i="1" dirty="0" smtClean="0"/>
              <a:t>pass through </a:t>
            </a:r>
            <a:r>
              <a:rPr lang="en-US" sz="3200" dirty="0" smtClean="0"/>
              <a:t>the vertices</a:t>
            </a:r>
            <a:r>
              <a:rPr lang="en-US" sz="3200" i="1" dirty="0"/>
              <a:t> </a:t>
            </a:r>
            <a:r>
              <a:rPr lang="en-US" sz="3200" i="1" dirty="0" smtClean="0"/>
              <a:t>x</a:t>
            </a:r>
            <a:r>
              <a:rPr lang="en-US" sz="3200" baseline="-25000" dirty="0" smtClean="0">
                <a:latin typeface="Cambria Math" pitchFamily="18" charset="0"/>
                <a:ea typeface="Cambria Math" pitchFamily="18" charset="0"/>
              </a:rPr>
              <a:t>1</a:t>
            </a:r>
            <a:r>
              <a:rPr lang="en-US" sz="3200" i="1" dirty="0" smtClean="0"/>
              <a:t>, x</a:t>
            </a:r>
            <a:r>
              <a:rPr lang="en-US" sz="3200" baseline="-25000" dirty="0" smtClean="0">
                <a:latin typeface="Cambria Math" pitchFamily="18" charset="0"/>
                <a:ea typeface="Cambria Math" pitchFamily="18" charset="0"/>
              </a:rPr>
              <a:t>2</a:t>
            </a:r>
            <a:r>
              <a:rPr lang="en-US" sz="3200" i="1" dirty="0" smtClean="0"/>
              <a:t>, </a:t>
            </a:r>
            <a:r>
              <a:rPr lang="en-US" sz="3200" i="1" dirty="0"/>
              <a:t>… , </a:t>
            </a:r>
            <a:r>
              <a:rPr lang="en-US" sz="3200" i="1" dirty="0" smtClean="0"/>
              <a:t>x</a:t>
            </a:r>
            <a:r>
              <a:rPr lang="en-US" sz="3200" i="1" baseline="-25000" dirty="0" smtClean="0"/>
              <a:t>n-</a:t>
            </a:r>
            <a:r>
              <a:rPr lang="en-US" sz="3200" baseline="-25000" dirty="0" smtClean="0">
                <a:latin typeface="Cambria Math" pitchFamily="18" charset="0"/>
                <a:ea typeface="Cambria Math" pitchFamily="18" charset="0"/>
              </a:rPr>
              <a:t>1</a:t>
            </a:r>
            <a:r>
              <a:rPr lang="en-US" sz="3200" dirty="0"/>
              <a:t> </a:t>
            </a:r>
            <a:r>
              <a:rPr lang="en-US" sz="3200" dirty="0" smtClean="0"/>
              <a:t> and </a:t>
            </a:r>
            <a:r>
              <a:rPr lang="en-US" sz="3200" i="1" dirty="0" smtClean="0"/>
              <a:t>traverse</a:t>
            </a:r>
            <a:r>
              <a:rPr lang="en-US" sz="3200" dirty="0" smtClean="0"/>
              <a:t> the edges </a:t>
            </a:r>
            <a:r>
              <a:rPr lang="en-US" sz="3200" i="1" dirty="0"/>
              <a:t>e</a:t>
            </a:r>
            <a:r>
              <a:rPr lang="en-US" sz="3200" baseline="-25000" dirty="0">
                <a:latin typeface="Cambria Math" pitchFamily="18" charset="0"/>
                <a:ea typeface="Cambria Math" pitchFamily="18" charset="0"/>
              </a:rPr>
              <a:t>1</a:t>
            </a:r>
            <a:r>
              <a:rPr lang="en-US" sz="3200" i="1" dirty="0"/>
              <a:t>, … , </a:t>
            </a:r>
            <a:r>
              <a:rPr lang="en-US" sz="3200" i="1" dirty="0" smtClean="0"/>
              <a:t>e</a:t>
            </a:r>
            <a:r>
              <a:rPr lang="en-US" sz="3200" i="1" baseline="-25000" dirty="0" smtClean="0"/>
              <a:t>n</a:t>
            </a:r>
            <a:r>
              <a:rPr lang="en-US" sz="3200" dirty="0" smtClean="0"/>
              <a:t>.</a:t>
            </a:r>
          </a:p>
          <a:p>
            <a:pPr marL="1097280" lvl="1" indent="-457200"/>
            <a:r>
              <a:rPr lang="en-US" sz="3200" dirty="0" smtClean="0"/>
              <a:t>A path or circuit is </a:t>
            </a:r>
            <a:r>
              <a:rPr lang="en-US" sz="3200" i="1" dirty="0" smtClean="0"/>
              <a:t>simple</a:t>
            </a:r>
            <a:r>
              <a:rPr lang="en-US" sz="3200" dirty="0" smtClean="0"/>
              <a:t> if it does not contain the same edge more than once.</a:t>
            </a:r>
          </a:p>
          <a:p>
            <a:pPr marL="1097280" lvl="1" indent="-457200"/>
            <a:endParaRPr lang="en-US" dirty="0"/>
          </a:p>
          <a:p>
            <a:pPr marL="1097280" lvl="1" indent="-457200"/>
            <a:endParaRPr lang="en-US" dirty="0" smtClean="0"/>
          </a:p>
          <a:p>
            <a:pPr marL="1097280" lvl="1" indent="-457200"/>
            <a:endParaRPr lang="en-US" dirty="0"/>
          </a:p>
          <a:p>
            <a:pPr lvl="1" indent="0">
              <a:buNone/>
            </a:pPr>
            <a:r>
              <a:rPr lang="en-US" dirty="0" smtClean="0"/>
              <a:t>   </a:t>
            </a:r>
            <a:endParaRPr lang="en-US" dirty="0"/>
          </a:p>
        </p:txBody>
      </p:sp>
      <p:sp>
        <p:nvSpPr>
          <p:cNvPr id="5" name="TextBox 4"/>
          <p:cNvSpPr txBox="1"/>
          <p:nvPr/>
        </p:nvSpPr>
        <p:spPr>
          <a:xfrm>
            <a:off x="4038600" y="5486400"/>
            <a:ext cx="3856999" cy="646331"/>
          </a:xfrm>
          <a:prstGeom prst="rect">
            <a:avLst/>
          </a:prstGeom>
          <a:noFill/>
          <a:ln>
            <a:solidFill>
              <a:schemeClr val="accent1"/>
            </a:solidFill>
          </a:ln>
        </p:spPr>
        <p:txBody>
          <a:bodyPr wrap="square" rtlCol="0">
            <a:spAutoFit/>
          </a:bodyPr>
          <a:lstStyle/>
          <a:p>
            <a:r>
              <a:rPr lang="en-US" dirty="0" smtClean="0"/>
              <a:t>This terminology  is readily extended to directed graphs. (</a:t>
            </a:r>
            <a:r>
              <a:rPr lang="en-US" i="1" dirty="0" smtClean="0"/>
              <a:t>see text</a:t>
            </a:r>
            <a:r>
              <a:rPr lang="en-US" dirty="0" smtClean="0"/>
              <a:t>)</a:t>
            </a:r>
            <a:endParaRPr lang="en-US" dirty="0"/>
          </a:p>
        </p:txBody>
      </p:sp>
    </p:spTree>
    <p:extLst>
      <p:ext uri="{BB962C8B-B14F-4D97-AF65-F5344CB8AC3E}">
        <p14:creationId xmlns:p14="http://schemas.microsoft.com/office/powerpoint/2010/main" val="4975515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pPr indent="0">
              <a:buNone/>
            </a:pPr>
            <a:r>
              <a:rPr lang="en-US" b="1" dirty="0" smtClean="0"/>
              <a:t>Example</a:t>
            </a:r>
            <a:r>
              <a:rPr lang="en-US" dirty="0" smtClean="0"/>
              <a:t>: In the simple graph here:</a:t>
            </a:r>
          </a:p>
          <a:p>
            <a:pPr lvl="1"/>
            <a:r>
              <a:rPr lang="en-US" i="1" dirty="0"/>
              <a:t>a</a:t>
            </a:r>
            <a:r>
              <a:rPr lang="en-US" dirty="0" smtClean="0"/>
              <a:t>, </a:t>
            </a:r>
            <a:r>
              <a:rPr lang="en-US" i="1" dirty="0" smtClean="0"/>
              <a:t>d</a:t>
            </a:r>
            <a:r>
              <a:rPr lang="en-US" dirty="0" smtClean="0"/>
              <a:t>, </a:t>
            </a:r>
            <a:r>
              <a:rPr lang="en-US" i="1" dirty="0" smtClean="0"/>
              <a:t>c</a:t>
            </a:r>
            <a:r>
              <a:rPr lang="en-US" dirty="0" smtClean="0"/>
              <a:t>, </a:t>
            </a:r>
            <a:r>
              <a:rPr lang="en-US" i="1" dirty="0" smtClean="0"/>
              <a:t>f</a:t>
            </a:r>
            <a:r>
              <a:rPr lang="en-US" dirty="0" smtClean="0"/>
              <a:t>, </a:t>
            </a:r>
            <a:r>
              <a:rPr lang="en-US" i="1" dirty="0" smtClean="0"/>
              <a:t>e</a:t>
            </a:r>
            <a:r>
              <a:rPr lang="en-US" dirty="0" smtClean="0"/>
              <a:t> is a simple path of length </a:t>
            </a:r>
            <a:r>
              <a:rPr lang="en-US" dirty="0" smtClean="0">
                <a:latin typeface="Cambria Math" pitchFamily="18" charset="0"/>
                <a:ea typeface="Cambria Math" pitchFamily="18" charset="0"/>
              </a:rPr>
              <a:t>4</a:t>
            </a:r>
            <a:r>
              <a:rPr lang="en-US" dirty="0" smtClean="0"/>
              <a:t>. </a:t>
            </a:r>
          </a:p>
          <a:p>
            <a:pPr lvl="1"/>
            <a:r>
              <a:rPr lang="en-US" i="1" dirty="0"/>
              <a:t>d</a:t>
            </a:r>
            <a:r>
              <a:rPr lang="en-US" dirty="0" smtClean="0"/>
              <a:t>, </a:t>
            </a:r>
            <a:r>
              <a:rPr lang="en-US" i="1" dirty="0" smtClean="0"/>
              <a:t>e</a:t>
            </a:r>
            <a:r>
              <a:rPr lang="en-US" dirty="0" smtClean="0"/>
              <a:t>, </a:t>
            </a:r>
            <a:r>
              <a:rPr lang="en-US" i="1" dirty="0" smtClean="0"/>
              <a:t>c</a:t>
            </a:r>
            <a:r>
              <a:rPr lang="en-US" dirty="0" smtClean="0"/>
              <a:t>, </a:t>
            </a:r>
            <a:r>
              <a:rPr lang="en-US" i="1" dirty="0" smtClean="0"/>
              <a:t>a</a:t>
            </a:r>
            <a:r>
              <a:rPr lang="en-US" dirty="0" smtClean="0"/>
              <a:t> is not a path because </a:t>
            </a:r>
            <a:r>
              <a:rPr lang="en-US" i="1" dirty="0" smtClean="0"/>
              <a:t>e</a:t>
            </a:r>
            <a:r>
              <a:rPr lang="en-US" dirty="0" smtClean="0"/>
              <a:t> is not connected to </a:t>
            </a:r>
            <a:r>
              <a:rPr lang="en-US" i="1" dirty="0" smtClean="0"/>
              <a:t>c</a:t>
            </a:r>
            <a:r>
              <a:rPr lang="en-US" dirty="0" smtClean="0"/>
              <a:t>.</a:t>
            </a:r>
          </a:p>
          <a:p>
            <a:pPr lvl="1"/>
            <a:r>
              <a:rPr lang="en-US" i="1" dirty="0"/>
              <a:t>b</a:t>
            </a:r>
            <a:r>
              <a:rPr lang="en-US" dirty="0" smtClean="0"/>
              <a:t>, </a:t>
            </a:r>
            <a:r>
              <a:rPr lang="en-US" i="1" dirty="0" smtClean="0"/>
              <a:t>c</a:t>
            </a:r>
            <a:r>
              <a:rPr lang="en-US" dirty="0" smtClean="0"/>
              <a:t>, </a:t>
            </a:r>
            <a:r>
              <a:rPr lang="en-US" i="1" dirty="0" smtClean="0"/>
              <a:t>f</a:t>
            </a:r>
            <a:r>
              <a:rPr lang="en-US" dirty="0" smtClean="0"/>
              <a:t>, </a:t>
            </a:r>
            <a:r>
              <a:rPr lang="en-US" i="1" dirty="0" smtClean="0"/>
              <a:t>e</a:t>
            </a:r>
            <a:r>
              <a:rPr lang="en-US" dirty="0" smtClean="0"/>
              <a:t>, </a:t>
            </a:r>
            <a:r>
              <a:rPr lang="en-US" i="1" dirty="0" smtClean="0"/>
              <a:t>b</a:t>
            </a:r>
            <a:r>
              <a:rPr lang="en-US" dirty="0" smtClean="0"/>
              <a:t> is a circuit of length </a:t>
            </a:r>
            <a:r>
              <a:rPr lang="en-US" dirty="0" smtClean="0">
                <a:latin typeface="Cambria Math" pitchFamily="18" charset="0"/>
                <a:ea typeface="Cambria Math" pitchFamily="18" charset="0"/>
              </a:rPr>
              <a:t>4</a:t>
            </a:r>
            <a:r>
              <a:rPr lang="en-US" dirty="0" smtClean="0"/>
              <a:t>. </a:t>
            </a:r>
          </a:p>
          <a:p>
            <a:pPr lvl="1"/>
            <a:r>
              <a:rPr lang="en-US" i="1" dirty="0"/>
              <a:t>a</a:t>
            </a:r>
            <a:r>
              <a:rPr lang="en-US" dirty="0" smtClean="0"/>
              <a:t>, </a:t>
            </a:r>
            <a:r>
              <a:rPr lang="en-US" i="1" dirty="0" smtClean="0"/>
              <a:t>b</a:t>
            </a:r>
            <a:r>
              <a:rPr lang="en-US" dirty="0" smtClean="0"/>
              <a:t>, </a:t>
            </a:r>
            <a:r>
              <a:rPr lang="en-US" i="1" dirty="0" smtClean="0"/>
              <a:t>e</a:t>
            </a:r>
            <a:r>
              <a:rPr lang="en-US" dirty="0" smtClean="0"/>
              <a:t>, </a:t>
            </a:r>
            <a:r>
              <a:rPr lang="en-US" i="1" dirty="0" smtClean="0"/>
              <a:t>d</a:t>
            </a:r>
            <a:r>
              <a:rPr lang="en-US" dirty="0" smtClean="0"/>
              <a:t>, </a:t>
            </a:r>
            <a:r>
              <a:rPr lang="en-US" i="1" dirty="0" smtClean="0"/>
              <a:t>a</a:t>
            </a:r>
            <a:r>
              <a:rPr lang="en-US" dirty="0" smtClean="0"/>
              <a:t>, </a:t>
            </a:r>
            <a:r>
              <a:rPr lang="en-US" i="1" dirty="0" smtClean="0"/>
              <a:t>b </a:t>
            </a:r>
            <a:r>
              <a:rPr lang="en-US" dirty="0" smtClean="0"/>
              <a:t>is a path of length </a:t>
            </a:r>
            <a:r>
              <a:rPr lang="en-US" dirty="0" smtClean="0">
                <a:latin typeface="Cambria Math" pitchFamily="18" charset="0"/>
                <a:ea typeface="Cambria Math" pitchFamily="18" charset="0"/>
              </a:rPr>
              <a:t>5</a:t>
            </a:r>
            <a:r>
              <a:rPr lang="en-US" dirty="0" smtClean="0"/>
              <a:t>, but it is not a simple path. </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0400" y="1600200"/>
            <a:ext cx="1273302" cy="886968"/>
          </a:xfrm>
          <a:prstGeom prst="rect">
            <a:avLst/>
          </a:prstGeom>
        </p:spPr>
      </p:pic>
    </p:spTree>
    <p:extLst>
      <p:ext uri="{BB962C8B-B14F-4D97-AF65-F5344CB8AC3E}">
        <p14:creationId xmlns:p14="http://schemas.microsoft.com/office/powerpoint/2010/main" val="301114486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Connectedness in Undirected Graphs</a:t>
            </a:r>
            <a:endParaRPr lang="en-US" dirty="0"/>
          </a:p>
        </p:txBody>
      </p:sp>
      <p:sp>
        <p:nvSpPr>
          <p:cNvPr id="3" name="Content Placeholder 2"/>
          <p:cNvSpPr>
            <a:spLocks noGrp="1"/>
          </p:cNvSpPr>
          <p:nvPr>
            <p:ph idx="1"/>
          </p:nvPr>
        </p:nvSpPr>
        <p:spPr/>
        <p:txBody>
          <a:bodyPr>
            <a:normAutofit fontScale="92500" lnSpcReduction="20000"/>
          </a:bodyPr>
          <a:lstStyle/>
          <a:p>
            <a:pPr indent="0">
              <a:buNone/>
            </a:pPr>
            <a:r>
              <a:rPr lang="en-US" b="1" dirty="0" smtClean="0"/>
              <a:t>Definition</a:t>
            </a:r>
            <a:r>
              <a:rPr lang="en-US" dirty="0" smtClean="0"/>
              <a:t>: An undirected graph is called  </a:t>
            </a:r>
            <a:r>
              <a:rPr lang="en-US" i="1" dirty="0" smtClean="0"/>
              <a:t>connected</a:t>
            </a:r>
            <a:r>
              <a:rPr lang="en-US" dirty="0" smtClean="0"/>
              <a:t> if there is a path between every pair of vertices.  An undirected graph that is not </a:t>
            </a:r>
            <a:r>
              <a:rPr lang="en-US" i="1" dirty="0" smtClean="0"/>
              <a:t>connected</a:t>
            </a:r>
            <a:r>
              <a:rPr lang="en-US" dirty="0" smtClean="0"/>
              <a:t> is called </a:t>
            </a:r>
            <a:r>
              <a:rPr lang="en-US" i="1" dirty="0" smtClean="0"/>
              <a:t>disconnected</a:t>
            </a:r>
            <a:r>
              <a:rPr lang="en-US" dirty="0" smtClean="0"/>
              <a:t>. We say that we </a:t>
            </a:r>
            <a:r>
              <a:rPr lang="en-US" i="1" dirty="0" smtClean="0"/>
              <a:t>disconnect</a:t>
            </a:r>
            <a:r>
              <a:rPr lang="en-US" dirty="0" smtClean="0"/>
              <a:t> a graph when we remove vertices or edges, or both, to produce a disconnected </a:t>
            </a:r>
            <a:r>
              <a:rPr lang="en-US" dirty="0" err="1" smtClean="0"/>
              <a:t>subgraph</a:t>
            </a:r>
            <a:r>
              <a:rPr lang="en-US" dirty="0" smtClean="0"/>
              <a:t>. </a:t>
            </a:r>
          </a:p>
          <a:p>
            <a:pPr indent="0">
              <a:buNone/>
            </a:pPr>
            <a:r>
              <a:rPr lang="en-US" b="1" dirty="0" smtClean="0"/>
              <a:t>Example</a:t>
            </a:r>
            <a:r>
              <a:rPr lang="en-US" dirty="0" smtClean="0"/>
              <a:t>: </a:t>
            </a:r>
            <a:r>
              <a:rPr lang="en-US" i="1" dirty="0" smtClean="0"/>
              <a:t>G</a:t>
            </a:r>
            <a:r>
              <a:rPr lang="en-US" baseline="-25000" dirty="0" smtClean="0">
                <a:latin typeface="Cambria Math" pitchFamily="18" charset="0"/>
                <a:ea typeface="Cambria Math" pitchFamily="18" charset="0"/>
              </a:rPr>
              <a:t>1</a:t>
            </a:r>
            <a:r>
              <a:rPr lang="en-US" dirty="0" smtClean="0"/>
              <a:t> is </a:t>
            </a:r>
            <a:r>
              <a:rPr lang="en-US" dirty="0"/>
              <a:t>connected because there is a path between any pair of its vertices, as can be easily </a:t>
            </a:r>
            <a:r>
              <a:rPr lang="en-US" dirty="0" smtClean="0"/>
              <a:t>seen.   </a:t>
            </a:r>
            <a:r>
              <a:rPr lang="en-US" dirty="0"/>
              <a:t>However </a:t>
            </a:r>
            <a:r>
              <a:rPr lang="en-US" i="1" dirty="0"/>
              <a:t>G</a:t>
            </a:r>
            <a:r>
              <a:rPr lang="en-US" baseline="-25000" dirty="0">
                <a:latin typeface="Cambria Math" pitchFamily="18" charset="0"/>
                <a:ea typeface="Cambria Math" pitchFamily="18" charset="0"/>
              </a:rPr>
              <a:t>2</a:t>
            </a:r>
            <a:r>
              <a:rPr lang="en-US" dirty="0" smtClean="0"/>
              <a:t> </a:t>
            </a:r>
            <a:r>
              <a:rPr lang="en-US" dirty="0"/>
              <a:t>is not connected because there is no path between vertices </a:t>
            </a:r>
            <a:r>
              <a:rPr lang="en-US" i="1" dirty="0" smtClean="0"/>
              <a:t>a</a:t>
            </a:r>
            <a:r>
              <a:rPr lang="en-US" dirty="0" smtClean="0"/>
              <a:t> </a:t>
            </a:r>
            <a:r>
              <a:rPr lang="en-US" dirty="0"/>
              <a:t>and </a:t>
            </a:r>
            <a:r>
              <a:rPr lang="en-US" i="1" dirty="0" smtClean="0"/>
              <a:t>f</a:t>
            </a:r>
            <a:r>
              <a:rPr lang="en-US" dirty="0" smtClean="0"/>
              <a:t>, </a:t>
            </a:r>
            <a:r>
              <a:rPr lang="en-US" dirty="0"/>
              <a:t>for example. </a:t>
            </a:r>
            <a:endParaRPr lang="en-US" dirty="0" smtClean="0"/>
          </a:p>
          <a:p>
            <a:pPr indent="0">
              <a:buNone/>
            </a:pPr>
            <a:endParaRPr lang="en-US" dirty="0"/>
          </a:p>
          <a:p>
            <a:pPr indent="0">
              <a:buNone/>
            </a:pPr>
            <a:endParaRPr lang="en-US" dirty="0" smtClean="0"/>
          </a:p>
          <a:p>
            <a:pPr indent="0">
              <a:buNone/>
            </a:pPr>
            <a:r>
              <a:rPr lang="en-US" dirty="0"/>
              <a:t> </a:t>
            </a: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5000" y="4876800"/>
            <a:ext cx="2005584" cy="1466088"/>
          </a:xfrm>
          <a:prstGeom prst="rect">
            <a:avLst/>
          </a:prstGeom>
        </p:spPr>
      </p:pic>
    </p:spTree>
    <p:extLst>
      <p:ext uri="{BB962C8B-B14F-4D97-AF65-F5344CB8AC3E}">
        <p14:creationId xmlns:p14="http://schemas.microsoft.com/office/powerpoint/2010/main" val="393522702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Connected Components</a:t>
            </a:r>
            <a:endParaRPr lang="en-US" dirty="0"/>
          </a:p>
        </p:txBody>
      </p:sp>
      <p:sp>
        <p:nvSpPr>
          <p:cNvPr id="3" name="Content Placeholder 2"/>
          <p:cNvSpPr>
            <a:spLocks noGrp="1"/>
          </p:cNvSpPr>
          <p:nvPr>
            <p:ph idx="1"/>
          </p:nvPr>
        </p:nvSpPr>
        <p:spPr/>
        <p:txBody>
          <a:bodyPr>
            <a:normAutofit fontScale="92500" lnSpcReduction="10000"/>
          </a:bodyPr>
          <a:lstStyle/>
          <a:p>
            <a:pPr indent="0">
              <a:buNone/>
            </a:pPr>
            <a:r>
              <a:rPr lang="en-US" b="1" dirty="0" smtClean="0"/>
              <a:t>Definition</a:t>
            </a:r>
            <a:r>
              <a:rPr lang="en-US" dirty="0" smtClean="0"/>
              <a:t>: A </a:t>
            </a:r>
            <a:r>
              <a:rPr lang="en-US" i="1" dirty="0" smtClean="0"/>
              <a:t>connected component </a:t>
            </a:r>
            <a:r>
              <a:rPr lang="en-US" dirty="0" smtClean="0"/>
              <a:t>of a graph </a:t>
            </a:r>
            <a:r>
              <a:rPr lang="en-US" i="1" dirty="0" smtClean="0"/>
              <a:t>G</a:t>
            </a:r>
            <a:r>
              <a:rPr lang="en-US" dirty="0" smtClean="0"/>
              <a:t> is a connected </a:t>
            </a:r>
            <a:r>
              <a:rPr lang="en-US" dirty="0" err="1" smtClean="0"/>
              <a:t>subgraph</a:t>
            </a:r>
            <a:r>
              <a:rPr lang="en-US" dirty="0" smtClean="0"/>
              <a:t> of </a:t>
            </a:r>
            <a:r>
              <a:rPr lang="en-US" i="1" dirty="0" smtClean="0"/>
              <a:t>G</a:t>
            </a:r>
            <a:r>
              <a:rPr lang="en-US" dirty="0" smtClean="0"/>
              <a:t> that is not a proper </a:t>
            </a:r>
            <a:r>
              <a:rPr lang="en-US" dirty="0" err="1" smtClean="0"/>
              <a:t>subgraph</a:t>
            </a:r>
            <a:r>
              <a:rPr lang="en-US" dirty="0" smtClean="0"/>
              <a:t> of another connected </a:t>
            </a:r>
            <a:r>
              <a:rPr lang="en-US" dirty="0" err="1" smtClean="0"/>
              <a:t>subgraph</a:t>
            </a:r>
            <a:r>
              <a:rPr lang="en-US" dirty="0" smtClean="0"/>
              <a:t> of </a:t>
            </a:r>
            <a:r>
              <a:rPr lang="en-US" i="1" dirty="0" smtClean="0"/>
              <a:t>G</a:t>
            </a:r>
            <a:r>
              <a:rPr lang="en-US" dirty="0" smtClean="0"/>
              <a:t>. A graph </a:t>
            </a:r>
            <a:r>
              <a:rPr lang="en-US" i="1" dirty="0" smtClean="0"/>
              <a:t>G</a:t>
            </a:r>
            <a:r>
              <a:rPr lang="en-US" dirty="0" smtClean="0"/>
              <a:t> that is not connected has two or more connected components that are disjoint and have </a:t>
            </a:r>
            <a:r>
              <a:rPr lang="en-US" i="1" dirty="0" smtClean="0"/>
              <a:t>G</a:t>
            </a:r>
            <a:r>
              <a:rPr lang="en-US" dirty="0" smtClean="0"/>
              <a:t> as their union. </a:t>
            </a:r>
          </a:p>
          <a:p>
            <a:pPr indent="0">
              <a:buNone/>
            </a:pPr>
            <a:r>
              <a:rPr lang="en-US" b="1" dirty="0" smtClean="0"/>
              <a:t>Example</a:t>
            </a:r>
            <a:r>
              <a:rPr lang="en-US" dirty="0" smtClean="0"/>
              <a:t>: The graph </a:t>
            </a:r>
            <a:r>
              <a:rPr lang="en-US" i="1" dirty="0" smtClean="0"/>
              <a:t>H</a:t>
            </a:r>
            <a:r>
              <a:rPr lang="en-US" dirty="0" smtClean="0"/>
              <a:t> is the union of three disjoint </a:t>
            </a:r>
            <a:r>
              <a:rPr lang="en-US" dirty="0" err="1" smtClean="0"/>
              <a:t>subgraphs</a:t>
            </a:r>
            <a:r>
              <a:rPr lang="en-US" dirty="0" smtClean="0"/>
              <a:t> </a:t>
            </a:r>
            <a:r>
              <a:rPr lang="en-US" i="1" dirty="0" smtClean="0"/>
              <a:t>H</a:t>
            </a:r>
            <a:r>
              <a:rPr lang="en-US" baseline="-25000" dirty="0" smtClean="0">
                <a:latin typeface="Cambria Math" pitchFamily="18" charset="0"/>
                <a:ea typeface="Cambria Math" pitchFamily="18" charset="0"/>
              </a:rPr>
              <a:t>1</a:t>
            </a:r>
            <a:r>
              <a:rPr lang="en-US" dirty="0" smtClean="0"/>
              <a:t>, </a:t>
            </a:r>
            <a:r>
              <a:rPr lang="en-US" i="1" dirty="0" smtClean="0"/>
              <a:t>H</a:t>
            </a:r>
            <a:r>
              <a:rPr lang="en-US" baseline="-25000" dirty="0" smtClean="0">
                <a:latin typeface="Cambria Math" pitchFamily="18" charset="0"/>
                <a:ea typeface="Cambria Math" pitchFamily="18" charset="0"/>
              </a:rPr>
              <a:t>2</a:t>
            </a:r>
            <a:r>
              <a:rPr lang="en-US" dirty="0" smtClean="0"/>
              <a:t>, and </a:t>
            </a:r>
            <a:r>
              <a:rPr lang="en-US" i="1" dirty="0" smtClean="0"/>
              <a:t>H</a:t>
            </a:r>
            <a:r>
              <a:rPr lang="en-US" baseline="-25000" dirty="0" smtClean="0">
                <a:latin typeface="Cambria Math" pitchFamily="18" charset="0"/>
                <a:ea typeface="Cambria Math" pitchFamily="18" charset="0"/>
              </a:rPr>
              <a:t>3</a:t>
            </a:r>
            <a:r>
              <a:rPr lang="en-US" dirty="0"/>
              <a:t>, none of which are proper </a:t>
            </a:r>
            <a:r>
              <a:rPr lang="en-US" dirty="0" err="1"/>
              <a:t>subgraphs</a:t>
            </a:r>
            <a:r>
              <a:rPr lang="en-US" dirty="0"/>
              <a:t> of a larger connected </a:t>
            </a:r>
            <a:r>
              <a:rPr lang="en-US" dirty="0" err="1"/>
              <a:t>subgraph</a:t>
            </a:r>
            <a:r>
              <a:rPr lang="en-US" dirty="0"/>
              <a:t> of </a:t>
            </a:r>
            <a:r>
              <a:rPr lang="en-US" i="1" dirty="0" err="1" smtClean="0"/>
              <a:t>G</a:t>
            </a:r>
            <a:r>
              <a:rPr lang="en-US" dirty="0" err="1" smtClean="0"/>
              <a:t>.These</a:t>
            </a:r>
            <a:r>
              <a:rPr lang="en-US" dirty="0" smtClean="0"/>
              <a:t> three </a:t>
            </a:r>
            <a:r>
              <a:rPr lang="en-US" dirty="0" err="1" smtClean="0"/>
              <a:t>subgraphs</a:t>
            </a:r>
            <a:r>
              <a:rPr lang="en-US" dirty="0" smtClean="0"/>
              <a:t> are the connected components of </a:t>
            </a:r>
            <a:r>
              <a:rPr lang="en-US" i="1" dirty="0" smtClean="0"/>
              <a:t>H</a:t>
            </a:r>
            <a:r>
              <a:rPr lang="en-US" dirty="0" smtClean="0"/>
              <a:t>. </a:t>
            </a:r>
          </a:p>
          <a:p>
            <a:pPr indent="0">
              <a:buNone/>
            </a:pPr>
            <a:endParaRPr lang="en-US" dirty="0"/>
          </a:p>
          <a:p>
            <a:pPr indent="0">
              <a:buNone/>
            </a:pPr>
            <a:endParaRPr lang="en-US" dirty="0" smtClean="0"/>
          </a:p>
          <a:p>
            <a:pPr indent="0">
              <a:buNone/>
            </a:pPr>
            <a:r>
              <a:rPr lang="en-US" dirty="0"/>
              <a:t>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5000" y="5105400"/>
            <a:ext cx="2336292" cy="1317498"/>
          </a:xfrm>
          <a:prstGeom prst="rect">
            <a:avLst/>
          </a:prstGeom>
        </p:spPr>
      </p:pic>
    </p:spTree>
    <p:extLst>
      <p:ext uri="{BB962C8B-B14F-4D97-AF65-F5344CB8AC3E}">
        <p14:creationId xmlns:p14="http://schemas.microsoft.com/office/powerpoint/2010/main" val="175211079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Connectedness in Directed Graphs</a:t>
            </a:r>
            <a:endParaRPr lang="en-US" dirty="0"/>
          </a:p>
        </p:txBody>
      </p:sp>
      <p:sp>
        <p:nvSpPr>
          <p:cNvPr id="3" name="Content Placeholder 2"/>
          <p:cNvSpPr>
            <a:spLocks noGrp="1"/>
          </p:cNvSpPr>
          <p:nvPr>
            <p:ph idx="1"/>
          </p:nvPr>
        </p:nvSpPr>
        <p:spPr/>
        <p:txBody>
          <a:bodyPr/>
          <a:lstStyle/>
          <a:p>
            <a:pPr indent="0">
              <a:buNone/>
            </a:pPr>
            <a:r>
              <a:rPr lang="en-US" b="1" dirty="0" smtClean="0"/>
              <a:t>Definition</a:t>
            </a:r>
            <a:r>
              <a:rPr lang="en-US" dirty="0" smtClean="0"/>
              <a:t>: A directed graph is </a:t>
            </a:r>
            <a:r>
              <a:rPr lang="en-US" i="1" dirty="0" smtClean="0"/>
              <a:t>strongly connected </a:t>
            </a:r>
            <a:r>
              <a:rPr lang="en-US" dirty="0" smtClean="0"/>
              <a:t>if there is a path from </a:t>
            </a:r>
            <a:r>
              <a:rPr lang="en-US" i="1" dirty="0" smtClean="0"/>
              <a:t>a</a:t>
            </a:r>
            <a:r>
              <a:rPr lang="en-US" dirty="0" smtClean="0"/>
              <a:t> to </a:t>
            </a:r>
            <a:r>
              <a:rPr lang="en-US" i="1" dirty="0" smtClean="0"/>
              <a:t>b</a:t>
            </a:r>
            <a:r>
              <a:rPr lang="en-US" dirty="0" smtClean="0"/>
              <a:t> and a path from </a:t>
            </a:r>
            <a:r>
              <a:rPr lang="en-US" i="1" dirty="0" smtClean="0"/>
              <a:t>b</a:t>
            </a:r>
            <a:r>
              <a:rPr lang="en-US" dirty="0" smtClean="0"/>
              <a:t> to </a:t>
            </a:r>
            <a:r>
              <a:rPr lang="en-US" i="1" dirty="0" smtClean="0"/>
              <a:t>a</a:t>
            </a:r>
            <a:r>
              <a:rPr lang="en-US" dirty="0" smtClean="0"/>
              <a:t> whenever </a:t>
            </a:r>
            <a:r>
              <a:rPr lang="en-US" i="1" dirty="0" smtClean="0"/>
              <a:t>a</a:t>
            </a:r>
            <a:r>
              <a:rPr lang="en-US" dirty="0" smtClean="0"/>
              <a:t> and </a:t>
            </a:r>
            <a:r>
              <a:rPr lang="en-US" i="1" dirty="0" smtClean="0"/>
              <a:t>b</a:t>
            </a:r>
            <a:r>
              <a:rPr lang="en-US" dirty="0" smtClean="0"/>
              <a:t> are vertices in the graph. </a:t>
            </a:r>
          </a:p>
          <a:p>
            <a:pPr indent="0">
              <a:buNone/>
            </a:pPr>
            <a:r>
              <a:rPr lang="en-US" b="1" dirty="0"/>
              <a:t>Definition</a:t>
            </a:r>
            <a:r>
              <a:rPr lang="en-US" dirty="0"/>
              <a:t>: A directed graph is </a:t>
            </a:r>
            <a:r>
              <a:rPr lang="en-US" i="1" dirty="0" smtClean="0"/>
              <a:t>weakly </a:t>
            </a:r>
            <a:r>
              <a:rPr lang="en-US" i="1" dirty="0"/>
              <a:t>connected </a:t>
            </a:r>
            <a:r>
              <a:rPr lang="en-US" dirty="0"/>
              <a:t>if there is a path </a:t>
            </a:r>
            <a:r>
              <a:rPr lang="en-US" dirty="0" smtClean="0"/>
              <a:t>between every two vertices in the underlying undirected graph, </a:t>
            </a:r>
            <a:r>
              <a:rPr lang="en-US" dirty="0"/>
              <a:t>which is the undirected graph obtained by ignoring the directions of the edges of the directed graph</a:t>
            </a:r>
            <a:r>
              <a:rPr lang="en-US" dirty="0" smtClean="0"/>
              <a:t>. </a:t>
            </a:r>
            <a:endParaRPr lang="en-US" dirty="0"/>
          </a:p>
          <a:p>
            <a:pPr indent="0">
              <a:buNone/>
            </a:pPr>
            <a:endParaRPr lang="en-US" dirty="0" smtClean="0"/>
          </a:p>
          <a:p>
            <a:pPr indent="0">
              <a:buNone/>
            </a:pPr>
            <a:endParaRPr lang="en-US" dirty="0"/>
          </a:p>
        </p:txBody>
      </p:sp>
    </p:spTree>
    <p:extLst>
      <p:ext uri="{BB962C8B-B14F-4D97-AF65-F5344CB8AC3E}">
        <p14:creationId xmlns:p14="http://schemas.microsoft.com/office/powerpoint/2010/main" val="73956214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Connectedness in Directed Graphs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pPr indent="0">
              <a:buNone/>
            </a:pPr>
            <a:r>
              <a:rPr lang="en-US" b="1" dirty="0" smtClean="0"/>
              <a:t>Example</a:t>
            </a:r>
            <a:r>
              <a:rPr lang="en-US" dirty="0" smtClean="0"/>
              <a:t>: </a:t>
            </a:r>
            <a:r>
              <a:rPr lang="en-US" i="1" dirty="0" smtClean="0"/>
              <a:t>G</a:t>
            </a:r>
            <a:r>
              <a:rPr lang="en-US" dirty="0" smtClean="0"/>
              <a:t> is strongly connected                                                             because there is a path between any                                                       two vertices in the directed graph.                                                            Hence, </a:t>
            </a:r>
            <a:r>
              <a:rPr lang="en-US" i="1" dirty="0" smtClean="0"/>
              <a:t>G</a:t>
            </a:r>
            <a:r>
              <a:rPr lang="en-US" dirty="0" smtClean="0"/>
              <a:t> is also weakly connected.                                                                The graph </a:t>
            </a:r>
            <a:r>
              <a:rPr lang="en-US" i="1" dirty="0" smtClean="0"/>
              <a:t>H</a:t>
            </a:r>
            <a:r>
              <a:rPr lang="en-US" dirty="0" smtClean="0"/>
              <a:t> is not strongly connected, since there is no directed path from </a:t>
            </a:r>
            <a:r>
              <a:rPr lang="en-US" i="1" dirty="0" smtClean="0"/>
              <a:t>a</a:t>
            </a:r>
            <a:r>
              <a:rPr lang="en-US" dirty="0" smtClean="0"/>
              <a:t> to </a:t>
            </a:r>
            <a:r>
              <a:rPr lang="en-US" i="1" dirty="0" smtClean="0"/>
              <a:t>b</a:t>
            </a:r>
            <a:r>
              <a:rPr lang="en-US" dirty="0" smtClean="0"/>
              <a:t>, but it is weakly connected.</a:t>
            </a:r>
          </a:p>
          <a:p>
            <a:pPr indent="0">
              <a:buNone/>
            </a:pPr>
            <a:endParaRPr lang="en-US" dirty="0"/>
          </a:p>
          <a:p>
            <a:pPr indent="0">
              <a:buNone/>
            </a:pPr>
            <a:r>
              <a:rPr lang="en-US" b="1" dirty="0" smtClean="0"/>
              <a:t>Definition</a:t>
            </a:r>
            <a:r>
              <a:rPr lang="en-US" dirty="0" smtClean="0"/>
              <a:t>: The </a:t>
            </a:r>
            <a:r>
              <a:rPr lang="en-US" dirty="0" err="1" smtClean="0"/>
              <a:t>subgraphs</a:t>
            </a:r>
            <a:r>
              <a:rPr lang="en-US" dirty="0" smtClean="0"/>
              <a:t> of a directed graph </a:t>
            </a:r>
            <a:r>
              <a:rPr lang="en-US" i="1" dirty="0" smtClean="0"/>
              <a:t>G</a:t>
            </a:r>
            <a:r>
              <a:rPr lang="en-US" dirty="0" smtClean="0"/>
              <a:t> that are strongly connected but not contained in larger strongly connected </a:t>
            </a:r>
            <a:r>
              <a:rPr lang="en-US" dirty="0" err="1" smtClean="0"/>
              <a:t>subgraphs</a:t>
            </a:r>
            <a:r>
              <a:rPr lang="en-US" dirty="0" smtClean="0"/>
              <a:t>, that is, the maximal strongly connected </a:t>
            </a:r>
            <a:r>
              <a:rPr lang="en-US" dirty="0" err="1" smtClean="0"/>
              <a:t>subgraphs</a:t>
            </a:r>
            <a:r>
              <a:rPr lang="en-US" dirty="0" smtClean="0"/>
              <a:t>, are called the </a:t>
            </a:r>
            <a:r>
              <a:rPr lang="en-US" i="1" dirty="0" smtClean="0"/>
              <a:t>strongly connected components</a:t>
            </a:r>
            <a:r>
              <a:rPr lang="en-US" dirty="0" smtClean="0"/>
              <a:t> or </a:t>
            </a:r>
            <a:r>
              <a:rPr lang="en-US" i="1" dirty="0" smtClean="0"/>
              <a:t>strong components </a:t>
            </a:r>
            <a:r>
              <a:rPr lang="en-US" dirty="0" smtClean="0"/>
              <a:t>of </a:t>
            </a:r>
            <a:r>
              <a:rPr lang="en-US" i="1" dirty="0" smtClean="0"/>
              <a:t>G</a:t>
            </a:r>
            <a:r>
              <a:rPr lang="en-US" dirty="0" smtClean="0"/>
              <a:t>. </a:t>
            </a:r>
          </a:p>
          <a:p>
            <a:pPr indent="0">
              <a:buNone/>
            </a:pPr>
            <a:endParaRPr lang="en-US" dirty="0"/>
          </a:p>
          <a:p>
            <a:pPr indent="0">
              <a:buNone/>
            </a:pPr>
            <a:r>
              <a:rPr lang="en-US" b="1" dirty="0"/>
              <a:t>Example </a:t>
            </a:r>
            <a:r>
              <a:rPr lang="en-US" b="1" dirty="0" smtClean="0"/>
              <a:t>(</a:t>
            </a:r>
            <a:r>
              <a:rPr lang="en-US" i="1" dirty="0" smtClean="0"/>
              <a:t>continued</a:t>
            </a:r>
            <a:r>
              <a:rPr lang="en-US" b="1" dirty="0" smtClean="0"/>
              <a:t>)</a:t>
            </a:r>
            <a:r>
              <a:rPr lang="en-US" dirty="0" smtClean="0"/>
              <a:t>: The graph </a:t>
            </a:r>
            <a:r>
              <a:rPr lang="en-US" i="1" dirty="0" smtClean="0"/>
              <a:t>H</a:t>
            </a:r>
            <a:r>
              <a:rPr lang="en-US" dirty="0" smtClean="0"/>
              <a:t> has three strongly connected components, consisting of the vertex </a:t>
            </a:r>
            <a:r>
              <a:rPr lang="en-US" i="1" dirty="0" smtClean="0"/>
              <a:t>a</a:t>
            </a:r>
            <a:r>
              <a:rPr lang="en-US" dirty="0" smtClean="0"/>
              <a:t>; the vertex </a:t>
            </a:r>
            <a:r>
              <a:rPr lang="en-US" i="1" dirty="0" smtClean="0"/>
              <a:t>e;</a:t>
            </a:r>
            <a:r>
              <a:rPr lang="en-US" dirty="0" smtClean="0"/>
              <a:t> and the </a:t>
            </a:r>
            <a:r>
              <a:rPr lang="en-US" dirty="0" err="1" smtClean="0"/>
              <a:t>subgraph</a:t>
            </a:r>
            <a:r>
              <a:rPr lang="en-US" dirty="0" smtClean="0"/>
              <a:t> consisting of the vertices </a:t>
            </a:r>
            <a:r>
              <a:rPr lang="en-US" i="1" dirty="0" smtClean="0"/>
              <a:t>b</a:t>
            </a:r>
            <a:r>
              <a:rPr lang="en-US" dirty="0" smtClean="0"/>
              <a:t>, </a:t>
            </a:r>
            <a:r>
              <a:rPr lang="en-US" i="1" dirty="0" smtClean="0"/>
              <a:t>c</a:t>
            </a:r>
            <a:r>
              <a:rPr lang="en-US" dirty="0" smtClean="0"/>
              <a:t>, </a:t>
            </a:r>
            <a:r>
              <a:rPr lang="en-US" i="1" dirty="0" smtClean="0"/>
              <a:t>d</a:t>
            </a:r>
            <a:r>
              <a:rPr lang="en-US" dirty="0" smtClean="0"/>
              <a:t> and edges (</a:t>
            </a:r>
            <a:r>
              <a:rPr lang="en-US" i="1" dirty="0" err="1" smtClean="0"/>
              <a:t>b</a:t>
            </a:r>
            <a:r>
              <a:rPr lang="en-US" dirty="0" err="1" smtClean="0"/>
              <a:t>,</a:t>
            </a:r>
            <a:r>
              <a:rPr lang="en-US" i="1" dirty="0" err="1" smtClean="0"/>
              <a:t>c</a:t>
            </a:r>
            <a:r>
              <a:rPr lang="en-US" dirty="0" smtClean="0"/>
              <a:t>), (</a:t>
            </a:r>
            <a:r>
              <a:rPr lang="en-US" i="1" dirty="0" err="1" smtClean="0"/>
              <a:t>c</a:t>
            </a:r>
            <a:r>
              <a:rPr lang="en-US" dirty="0" err="1" smtClean="0"/>
              <a:t>,</a:t>
            </a:r>
            <a:r>
              <a:rPr lang="en-US" i="1" dirty="0" err="1" smtClean="0"/>
              <a:t>d</a:t>
            </a:r>
            <a:r>
              <a:rPr lang="en-US" dirty="0" smtClean="0"/>
              <a:t>), and (</a:t>
            </a:r>
            <a:r>
              <a:rPr lang="en-US" i="1" dirty="0" err="1" smtClean="0"/>
              <a:t>d</a:t>
            </a:r>
            <a:r>
              <a:rPr lang="en-US" dirty="0" err="1" smtClean="0"/>
              <a:t>,</a:t>
            </a:r>
            <a:r>
              <a:rPr lang="en-US" i="1" dirty="0" err="1"/>
              <a:t>b</a:t>
            </a:r>
            <a:r>
              <a:rPr lang="en-US" dirty="0" smtClean="0"/>
              <a:t>).</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10200" y="1752600"/>
            <a:ext cx="2124456" cy="1063752"/>
          </a:xfrm>
          <a:prstGeom prst="rect">
            <a:avLst/>
          </a:prstGeom>
        </p:spPr>
      </p:pic>
    </p:spTree>
    <p:extLst>
      <p:ext uri="{BB962C8B-B14F-4D97-AF65-F5344CB8AC3E}">
        <p14:creationId xmlns:p14="http://schemas.microsoft.com/office/powerpoint/2010/main" val="311115385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Counting Paths between Vertices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pPr marL="274320" lvl="1" indent="0">
              <a:buClr>
                <a:schemeClr val="accent3"/>
              </a:buClr>
              <a:buSzPct val="95000"/>
              <a:buNone/>
            </a:pPr>
            <a:r>
              <a:rPr lang="en-US" b="1" dirty="0" smtClean="0"/>
              <a:t>Example</a:t>
            </a:r>
            <a:r>
              <a:rPr lang="en-US" dirty="0" smtClean="0"/>
              <a:t>: How many paths of length four are there from </a:t>
            </a:r>
            <a:r>
              <a:rPr lang="en-US" i="1" dirty="0" smtClean="0"/>
              <a:t>a</a:t>
            </a:r>
            <a:r>
              <a:rPr lang="en-US" dirty="0" smtClean="0"/>
              <a:t> to </a:t>
            </a:r>
            <a:r>
              <a:rPr lang="en-US" i="1" dirty="0" smtClean="0"/>
              <a:t>d</a:t>
            </a:r>
            <a:r>
              <a:rPr lang="en-US" dirty="0" smtClean="0"/>
              <a:t> in the graph G. </a:t>
            </a:r>
          </a:p>
          <a:p>
            <a:pPr marL="274320" lvl="1" indent="0">
              <a:buClr>
                <a:schemeClr val="accent3"/>
              </a:buClr>
              <a:buSzPct val="95000"/>
              <a:buNone/>
            </a:pPr>
            <a:endParaRPr lang="en-US" dirty="0"/>
          </a:p>
          <a:p>
            <a:pPr marL="274320" lvl="1" indent="0">
              <a:buClr>
                <a:schemeClr val="accent3"/>
              </a:buClr>
              <a:buSzPct val="95000"/>
              <a:buNone/>
            </a:pPr>
            <a:endParaRPr lang="en-US" dirty="0" smtClean="0"/>
          </a:p>
          <a:p>
            <a:pPr marL="274320" lvl="1" indent="0">
              <a:buClr>
                <a:schemeClr val="accent3"/>
              </a:buClr>
              <a:buSzPct val="95000"/>
              <a:buNone/>
            </a:pPr>
            <a:endParaRPr lang="en-US" dirty="0" smtClean="0"/>
          </a:p>
          <a:p>
            <a:pPr marL="274320" lvl="1" indent="0">
              <a:buClr>
                <a:schemeClr val="accent3"/>
              </a:buClr>
              <a:buSzPct val="95000"/>
              <a:buNone/>
            </a:pPr>
            <a:r>
              <a:rPr lang="en-US" sz="2800" b="1" dirty="0" smtClean="0"/>
              <a:t>Solution</a:t>
            </a:r>
            <a:r>
              <a:rPr lang="en-US" dirty="0" smtClean="0"/>
              <a:t>: The adjacency matrix of </a:t>
            </a:r>
            <a:r>
              <a:rPr lang="en-US" i="1" dirty="0" smtClean="0"/>
              <a:t>G</a:t>
            </a:r>
            <a:r>
              <a:rPr lang="en-US" dirty="0" smtClean="0"/>
              <a:t> (ordering                        the vertices as </a:t>
            </a:r>
            <a:r>
              <a:rPr lang="en-US" i="1" dirty="0" smtClean="0"/>
              <a:t>a</a:t>
            </a:r>
            <a:r>
              <a:rPr lang="en-US" dirty="0" smtClean="0"/>
              <a:t>, </a:t>
            </a:r>
            <a:r>
              <a:rPr lang="en-US" i="1" dirty="0" smtClean="0"/>
              <a:t>b</a:t>
            </a:r>
            <a:r>
              <a:rPr lang="en-US" dirty="0" smtClean="0"/>
              <a:t>, </a:t>
            </a:r>
            <a:r>
              <a:rPr lang="en-US" i="1" dirty="0" smtClean="0"/>
              <a:t>c</a:t>
            </a:r>
            <a:r>
              <a:rPr lang="en-US" dirty="0" smtClean="0"/>
              <a:t>, </a:t>
            </a:r>
            <a:r>
              <a:rPr lang="en-US" i="1" dirty="0" smtClean="0"/>
              <a:t>d</a:t>
            </a:r>
            <a:r>
              <a:rPr lang="en-US" dirty="0" smtClean="0"/>
              <a:t>) is given above. Hence                             the number of paths of length four from </a:t>
            </a:r>
            <a:r>
              <a:rPr lang="en-US" i="1" dirty="0" smtClean="0"/>
              <a:t>a</a:t>
            </a:r>
            <a:r>
              <a:rPr lang="en-US" dirty="0" smtClean="0"/>
              <a:t> to </a:t>
            </a:r>
            <a:r>
              <a:rPr lang="en-US" i="1" dirty="0" smtClean="0"/>
              <a:t>d</a:t>
            </a:r>
            <a:r>
              <a:rPr lang="en-US" dirty="0" smtClean="0"/>
              <a:t> is                                      the (</a:t>
            </a:r>
            <a:r>
              <a:rPr lang="en-US" dirty="0" smtClean="0">
                <a:latin typeface="Cambria Math" pitchFamily="18" charset="0"/>
                <a:ea typeface="Cambria Math" pitchFamily="18" charset="0"/>
              </a:rPr>
              <a:t>1</a:t>
            </a:r>
            <a:r>
              <a:rPr lang="en-US" dirty="0" smtClean="0"/>
              <a:t>, </a:t>
            </a:r>
            <a:r>
              <a:rPr lang="en-US" dirty="0" smtClean="0">
                <a:latin typeface="Cambria Math" pitchFamily="18" charset="0"/>
                <a:ea typeface="Cambria Math" pitchFamily="18" charset="0"/>
              </a:rPr>
              <a:t>4</a:t>
            </a:r>
            <a:r>
              <a:rPr lang="en-US" dirty="0" smtClean="0"/>
              <a:t>)</a:t>
            </a:r>
            <a:r>
              <a:rPr lang="en-US" dirty="0" err="1" smtClean="0"/>
              <a:t>th</a:t>
            </a:r>
            <a:r>
              <a:rPr lang="en-US" dirty="0" smtClean="0"/>
              <a:t> entry of </a:t>
            </a:r>
            <a:r>
              <a:rPr lang="en-US" b="1" dirty="0" smtClean="0"/>
              <a:t>A</a:t>
            </a:r>
            <a:r>
              <a:rPr lang="en-US" baseline="30000" dirty="0" smtClean="0">
                <a:latin typeface="Cambria Math" pitchFamily="18" charset="0"/>
                <a:ea typeface="Cambria Math" pitchFamily="18" charset="0"/>
              </a:rPr>
              <a:t>4</a:t>
            </a:r>
            <a:r>
              <a:rPr lang="en-US" dirty="0"/>
              <a:t> </a:t>
            </a:r>
            <a:r>
              <a:rPr lang="en-US" dirty="0" smtClean="0"/>
              <a:t>. The eight paths are as:</a:t>
            </a:r>
          </a:p>
          <a:p>
            <a:pPr marL="274320" lvl="1" indent="0">
              <a:buClr>
                <a:schemeClr val="accent3"/>
              </a:buClr>
              <a:buSzPct val="95000"/>
              <a:buNone/>
            </a:pPr>
            <a:r>
              <a:rPr lang="en-US" dirty="0"/>
              <a:t> </a:t>
            </a:r>
            <a:r>
              <a:rPr lang="en-US" dirty="0" smtClean="0"/>
              <a:t> </a:t>
            </a:r>
          </a:p>
          <a:p>
            <a:pPr marL="274320" lvl="1" indent="0">
              <a:buClr>
                <a:schemeClr val="accent3"/>
              </a:buClr>
              <a:buSzPct val="95000"/>
              <a:buNone/>
            </a:pPr>
            <a:r>
              <a:rPr lang="en-US" dirty="0"/>
              <a:t> </a:t>
            </a:r>
            <a:endParaRPr lang="en-US" dirty="0" smtClean="0"/>
          </a:p>
          <a:p>
            <a:pPr marL="274320" lvl="1" indent="0">
              <a:buClr>
                <a:schemeClr val="accent3"/>
              </a:buClr>
              <a:buSzPct val="95000"/>
              <a:buNone/>
            </a:pPr>
            <a:r>
              <a:rPr lang="en-US" dirty="0"/>
              <a:t> </a:t>
            </a:r>
            <a:endParaRPr lang="en-US" dirty="0" smtClean="0"/>
          </a:p>
          <a:p>
            <a:pPr marL="274320" lvl="1" indent="0">
              <a:buClr>
                <a:schemeClr val="accent3"/>
              </a:buClr>
              <a:buSzPct val="95000"/>
              <a:buNone/>
            </a:pPr>
            <a:endParaRPr lang="en-US" dirty="0" smtClean="0"/>
          </a:p>
          <a:p>
            <a:pPr marL="274320" lvl="1" indent="0">
              <a:buClr>
                <a:schemeClr val="accent3"/>
              </a:buClr>
              <a:buSzPct val="95000"/>
              <a:buNone/>
            </a:pPr>
            <a:endParaRPr lang="en-US" dirty="0" smtClean="0"/>
          </a:p>
          <a:p>
            <a:pPr marL="274320" lvl="1" indent="0">
              <a:buClr>
                <a:schemeClr val="accent3"/>
              </a:buClr>
              <a:buSzPct val="95000"/>
              <a:buNone/>
            </a:pPr>
            <a:endParaRPr lang="en-US" dirty="0"/>
          </a:p>
          <a:p>
            <a:pPr marL="274320" lvl="1" indent="0">
              <a:buClr>
                <a:schemeClr val="accent3"/>
              </a:buClr>
              <a:buSzPct val="95000"/>
              <a:buNone/>
            </a:pPr>
            <a:endParaRPr lang="en-US" dirty="0" smtClean="0"/>
          </a:p>
          <a:p>
            <a:pPr marL="274320" lvl="1" indent="0">
              <a:buClr>
                <a:schemeClr val="accent3"/>
              </a:buClr>
              <a:buSzPct val="95000"/>
              <a:buNone/>
            </a:pPr>
            <a:endParaRPr lang="en-US" dirty="0"/>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11552" y="2514600"/>
            <a:ext cx="649224" cy="872490"/>
          </a:xfrm>
          <a:prstGeom prst="rect">
            <a:avLst/>
          </a:prstGeom>
        </p:spPr>
      </p:pic>
      <p:pic>
        <p:nvPicPr>
          <p:cNvPr id="6" name="Picture 5"/>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5029200" y="2475547"/>
            <a:ext cx="1270159" cy="911543"/>
          </a:xfrm>
          <a:prstGeom prst="rect">
            <a:avLst/>
          </a:prstGeom>
        </p:spPr>
      </p:pic>
      <p:sp>
        <p:nvSpPr>
          <p:cNvPr id="7" name="TextBox 6"/>
          <p:cNvSpPr txBox="1"/>
          <p:nvPr/>
        </p:nvSpPr>
        <p:spPr>
          <a:xfrm>
            <a:off x="1493520" y="2746651"/>
            <a:ext cx="685800" cy="369332"/>
          </a:xfrm>
          <a:prstGeom prst="rect">
            <a:avLst/>
          </a:prstGeom>
          <a:noFill/>
        </p:spPr>
        <p:txBody>
          <a:bodyPr wrap="square" rtlCol="0">
            <a:spAutoFit/>
          </a:bodyPr>
          <a:lstStyle/>
          <a:p>
            <a:r>
              <a:rPr lang="en-US" i="1" dirty="0" smtClean="0"/>
              <a:t>G</a:t>
            </a:r>
            <a:endParaRPr lang="en-US" i="1" dirty="0"/>
          </a:p>
        </p:txBody>
      </p:sp>
      <p:sp>
        <p:nvSpPr>
          <p:cNvPr id="8" name="TextBox 7"/>
          <p:cNvSpPr txBox="1"/>
          <p:nvPr/>
        </p:nvSpPr>
        <p:spPr>
          <a:xfrm>
            <a:off x="6629400" y="2608152"/>
            <a:ext cx="1752600" cy="646331"/>
          </a:xfrm>
          <a:prstGeom prst="rect">
            <a:avLst/>
          </a:prstGeom>
          <a:noFill/>
        </p:spPr>
        <p:txBody>
          <a:bodyPr wrap="square" rtlCol="0">
            <a:spAutoFit/>
          </a:bodyPr>
          <a:lstStyle/>
          <a:p>
            <a:r>
              <a:rPr lang="en-US" i="1" dirty="0"/>
              <a:t>a</a:t>
            </a:r>
            <a:r>
              <a:rPr lang="en-US" i="1" dirty="0" smtClean="0"/>
              <a:t>djacency </a:t>
            </a:r>
            <a:r>
              <a:rPr lang="en-US" i="1" dirty="0"/>
              <a:t>m</a:t>
            </a:r>
            <a:r>
              <a:rPr lang="en-US" i="1" dirty="0" smtClean="0"/>
              <a:t>atrix of G</a:t>
            </a:r>
            <a:endParaRPr lang="en-US" i="1" dirty="0"/>
          </a:p>
        </p:txBody>
      </p:sp>
      <p:pic>
        <p:nvPicPr>
          <p:cNvPr id="10" name="Picture 9"/>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7315200" y="3869531"/>
            <a:ext cx="1270159" cy="911543"/>
          </a:xfrm>
          <a:prstGeom prst="rect">
            <a:avLst/>
          </a:prstGeom>
        </p:spPr>
      </p:pic>
      <p:sp>
        <p:nvSpPr>
          <p:cNvPr id="11" name="TextBox 10"/>
          <p:cNvSpPr txBox="1"/>
          <p:nvPr/>
        </p:nvSpPr>
        <p:spPr>
          <a:xfrm>
            <a:off x="6629400" y="4140636"/>
            <a:ext cx="708660" cy="369332"/>
          </a:xfrm>
          <a:prstGeom prst="rect">
            <a:avLst/>
          </a:prstGeom>
          <a:noFill/>
        </p:spPr>
        <p:txBody>
          <a:bodyPr wrap="square" rtlCol="0">
            <a:spAutoFit/>
          </a:bodyPr>
          <a:lstStyle/>
          <a:p>
            <a:r>
              <a:rPr lang="en-US" b="1" dirty="0" smtClean="0"/>
              <a:t>A</a:t>
            </a:r>
            <a:r>
              <a:rPr lang="en-US" baseline="30000" dirty="0" smtClean="0">
                <a:latin typeface="Cambria Math" pitchFamily="18" charset="0"/>
                <a:ea typeface="Cambria Math" pitchFamily="18" charset="0"/>
              </a:rPr>
              <a:t>4</a:t>
            </a:r>
            <a:r>
              <a:rPr lang="en-US" dirty="0"/>
              <a:t> =</a:t>
            </a:r>
          </a:p>
        </p:txBody>
      </p:sp>
      <p:sp>
        <p:nvSpPr>
          <p:cNvPr id="12" name="TextBox 11"/>
          <p:cNvSpPr txBox="1"/>
          <p:nvPr/>
        </p:nvSpPr>
        <p:spPr>
          <a:xfrm>
            <a:off x="2209800" y="5029200"/>
            <a:ext cx="3657600" cy="2031325"/>
          </a:xfrm>
          <a:prstGeom prst="rect">
            <a:avLst/>
          </a:prstGeom>
          <a:noFill/>
        </p:spPr>
        <p:txBody>
          <a:bodyPr wrap="square" rtlCol="0">
            <a:spAutoFit/>
          </a:bodyPr>
          <a:lstStyle/>
          <a:p>
            <a:r>
              <a:rPr lang="en-US" i="1" dirty="0"/>
              <a:t>a</a:t>
            </a:r>
            <a:r>
              <a:rPr lang="en-US" dirty="0"/>
              <a:t>, </a:t>
            </a:r>
            <a:r>
              <a:rPr lang="en-US" i="1" dirty="0"/>
              <a:t>b</a:t>
            </a:r>
            <a:r>
              <a:rPr lang="en-US" dirty="0"/>
              <a:t>, </a:t>
            </a:r>
            <a:r>
              <a:rPr lang="en-US" i="1" dirty="0"/>
              <a:t>a</a:t>
            </a:r>
            <a:r>
              <a:rPr lang="en-US" dirty="0"/>
              <a:t>, </a:t>
            </a:r>
            <a:r>
              <a:rPr lang="en-US" i="1" dirty="0"/>
              <a:t>b</a:t>
            </a:r>
            <a:r>
              <a:rPr lang="en-US" dirty="0"/>
              <a:t>, </a:t>
            </a:r>
            <a:r>
              <a:rPr lang="en-US" i="1" dirty="0" smtClean="0"/>
              <a:t>d      a</a:t>
            </a:r>
            <a:r>
              <a:rPr lang="en-US" dirty="0"/>
              <a:t>, </a:t>
            </a:r>
            <a:r>
              <a:rPr lang="en-US" i="1" dirty="0"/>
              <a:t>b</a:t>
            </a:r>
            <a:r>
              <a:rPr lang="en-US" dirty="0"/>
              <a:t>, </a:t>
            </a:r>
            <a:r>
              <a:rPr lang="en-US" i="1" dirty="0"/>
              <a:t>a</a:t>
            </a:r>
            <a:r>
              <a:rPr lang="en-US" dirty="0"/>
              <a:t>, </a:t>
            </a:r>
            <a:r>
              <a:rPr lang="en-US" i="1" dirty="0" smtClean="0"/>
              <a:t>c</a:t>
            </a:r>
            <a:r>
              <a:rPr lang="en-US" dirty="0" smtClean="0"/>
              <a:t>, </a:t>
            </a:r>
            <a:r>
              <a:rPr lang="en-US" i="1" dirty="0" smtClean="0"/>
              <a:t>d</a:t>
            </a:r>
          </a:p>
          <a:p>
            <a:r>
              <a:rPr lang="en-US" i="1" dirty="0"/>
              <a:t>a</a:t>
            </a:r>
            <a:r>
              <a:rPr lang="en-US" dirty="0"/>
              <a:t>, </a:t>
            </a:r>
            <a:r>
              <a:rPr lang="en-US" i="1" dirty="0"/>
              <a:t>b</a:t>
            </a:r>
            <a:r>
              <a:rPr lang="en-US" dirty="0"/>
              <a:t>, </a:t>
            </a:r>
            <a:r>
              <a:rPr lang="en-US" i="1" dirty="0" smtClean="0"/>
              <a:t>d</a:t>
            </a:r>
            <a:r>
              <a:rPr lang="en-US" dirty="0" smtClean="0"/>
              <a:t>, </a:t>
            </a:r>
            <a:r>
              <a:rPr lang="en-US" i="1" dirty="0"/>
              <a:t>b</a:t>
            </a:r>
            <a:r>
              <a:rPr lang="en-US" dirty="0"/>
              <a:t>, </a:t>
            </a:r>
            <a:r>
              <a:rPr lang="en-US" i="1" dirty="0"/>
              <a:t>d      a</a:t>
            </a:r>
            <a:r>
              <a:rPr lang="en-US" dirty="0"/>
              <a:t>, </a:t>
            </a:r>
            <a:r>
              <a:rPr lang="en-US" i="1" dirty="0"/>
              <a:t>b</a:t>
            </a:r>
            <a:r>
              <a:rPr lang="en-US" dirty="0"/>
              <a:t>, </a:t>
            </a:r>
            <a:r>
              <a:rPr lang="en-US" i="1" dirty="0" smtClean="0"/>
              <a:t>d</a:t>
            </a:r>
            <a:r>
              <a:rPr lang="en-US" dirty="0" smtClean="0"/>
              <a:t>, </a:t>
            </a:r>
            <a:r>
              <a:rPr lang="en-US" i="1" dirty="0"/>
              <a:t>c</a:t>
            </a:r>
            <a:r>
              <a:rPr lang="en-US" dirty="0"/>
              <a:t>, </a:t>
            </a:r>
            <a:r>
              <a:rPr lang="en-US" i="1" dirty="0"/>
              <a:t>d</a:t>
            </a:r>
            <a:endParaRPr lang="en-US" dirty="0"/>
          </a:p>
          <a:p>
            <a:r>
              <a:rPr lang="en-US" i="1" dirty="0"/>
              <a:t>a</a:t>
            </a:r>
            <a:r>
              <a:rPr lang="en-US" dirty="0"/>
              <a:t>, </a:t>
            </a:r>
            <a:r>
              <a:rPr lang="en-US" i="1" dirty="0" smtClean="0"/>
              <a:t>c</a:t>
            </a:r>
            <a:r>
              <a:rPr lang="en-US" dirty="0" smtClean="0"/>
              <a:t>, </a:t>
            </a:r>
            <a:r>
              <a:rPr lang="en-US" i="1" dirty="0" smtClean="0"/>
              <a:t>a</a:t>
            </a:r>
            <a:r>
              <a:rPr lang="en-US" dirty="0" smtClean="0"/>
              <a:t>, </a:t>
            </a:r>
            <a:r>
              <a:rPr lang="en-US" i="1" dirty="0"/>
              <a:t>b</a:t>
            </a:r>
            <a:r>
              <a:rPr lang="en-US" dirty="0"/>
              <a:t>, </a:t>
            </a:r>
            <a:r>
              <a:rPr lang="en-US" i="1" dirty="0"/>
              <a:t>d      a</a:t>
            </a:r>
            <a:r>
              <a:rPr lang="en-US" dirty="0"/>
              <a:t>, </a:t>
            </a:r>
            <a:r>
              <a:rPr lang="en-US" i="1" dirty="0" smtClean="0"/>
              <a:t>c</a:t>
            </a:r>
            <a:r>
              <a:rPr lang="en-US" dirty="0" smtClean="0"/>
              <a:t>, </a:t>
            </a:r>
            <a:r>
              <a:rPr lang="en-US" i="1" dirty="0" smtClean="0"/>
              <a:t>a</a:t>
            </a:r>
            <a:r>
              <a:rPr lang="en-US" dirty="0" smtClean="0"/>
              <a:t>, </a:t>
            </a:r>
            <a:r>
              <a:rPr lang="en-US" i="1" dirty="0"/>
              <a:t>c</a:t>
            </a:r>
            <a:r>
              <a:rPr lang="en-US" dirty="0"/>
              <a:t>, </a:t>
            </a:r>
            <a:r>
              <a:rPr lang="en-US" i="1" dirty="0"/>
              <a:t>d</a:t>
            </a:r>
            <a:endParaRPr lang="en-US" dirty="0"/>
          </a:p>
          <a:p>
            <a:r>
              <a:rPr lang="en-US" i="1" dirty="0"/>
              <a:t>a</a:t>
            </a:r>
            <a:r>
              <a:rPr lang="en-US" dirty="0"/>
              <a:t>, </a:t>
            </a:r>
            <a:r>
              <a:rPr lang="en-US" i="1" dirty="0"/>
              <a:t>c</a:t>
            </a:r>
            <a:r>
              <a:rPr lang="en-US" dirty="0"/>
              <a:t>, </a:t>
            </a:r>
            <a:r>
              <a:rPr lang="en-US" i="1" dirty="0" smtClean="0"/>
              <a:t>d</a:t>
            </a:r>
            <a:r>
              <a:rPr lang="en-US" dirty="0" smtClean="0"/>
              <a:t>, </a:t>
            </a:r>
            <a:r>
              <a:rPr lang="en-US" i="1" dirty="0"/>
              <a:t>b</a:t>
            </a:r>
            <a:r>
              <a:rPr lang="en-US" dirty="0"/>
              <a:t>, </a:t>
            </a:r>
            <a:r>
              <a:rPr lang="en-US" i="1" dirty="0"/>
              <a:t>d      a</a:t>
            </a:r>
            <a:r>
              <a:rPr lang="en-US" dirty="0"/>
              <a:t>, </a:t>
            </a:r>
            <a:r>
              <a:rPr lang="en-US" i="1" dirty="0"/>
              <a:t>c</a:t>
            </a:r>
            <a:r>
              <a:rPr lang="en-US" dirty="0"/>
              <a:t>, </a:t>
            </a:r>
            <a:r>
              <a:rPr lang="en-US" i="1" dirty="0" smtClean="0"/>
              <a:t>d</a:t>
            </a:r>
            <a:r>
              <a:rPr lang="en-US" dirty="0" smtClean="0"/>
              <a:t>, </a:t>
            </a:r>
            <a:r>
              <a:rPr lang="en-US" i="1" dirty="0"/>
              <a:t>c</a:t>
            </a:r>
            <a:r>
              <a:rPr lang="en-US" dirty="0"/>
              <a:t>, </a:t>
            </a:r>
            <a:r>
              <a:rPr lang="en-US" i="1" dirty="0"/>
              <a:t>d</a:t>
            </a:r>
            <a:endParaRPr lang="en-US" dirty="0"/>
          </a:p>
          <a:p>
            <a:endParaRPr lang="en-US" dirty="0"/>
          </a:p>
          <a:p>
            <a:endParaRPr lang="en-US" dirty="0"/>
          </a:p>
          <a:p>
            <a:endParaRPr lang="en-US" dirty="0"/>
          </a:p>
        </p:txBody>
      </p:sp>
      <p:sp>
        <p:nvSpPr>
          <p:cNvPr id="13" name="TextBox 12"/>
          <p:cNvSpPr txBox="1"/>
          <p:nvPr/>
        </p:nvSpPr>
        <p:spPr>
          <a:xfrm>
            <a:off x="4419600" y="2746651"/>
            <a:ext cx="685800" cy="369332"/>
          </a:xfrm>
          <a:prstGeom prst="rect">
            <a:avLst/>
          </a:prstGeom>
          <a:noFill/>
        </p:spPr>
        <p:txBody>
          <a:bodyPr wrap="square" rtlCol="0">
            <a:spAutoFit/>
          </a:bodyPr>
          <a:lstStyle/>
          <a:p>
            <a:r>
              <a:rPr lang="en-US" i="1" dirty="0" smtClean="0"/>
              <a:t>A </a:t>
            </a:r>
            <a:r>
              <a:rPr lang="en-US" dirty="0" smtClean="0"/>
              <a:t>=</a:t>
            </a:r>
            <a:endParaRPr lang="en-US" dirty="0"/>
          </a:p>
        </p:txBody>
      </p:sp>
    </p:spTree>
    <p:extLst>
      <p:ext uri="{BB962C8B-B14F-4D97-AF65-F5344CB8AC3E}">
        <p14:creationId xmlns:p14="http://schemas.microsoft.com/office/powerpoint/2010/main" val="31270464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and Motivation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We will illustrate how graph theory can be used in models of:</a:t>
            </a:r>
            <a:endParaRPr lang="en-US" dirty="0"/>
          </a:p>
          <a:p>
            <a:pPr lvl="1"/>
            <a:r>
              <a:rPr lang="en-US" dirty="0" smtClean="0"/>
              <a:t>Social </a:t>
            </a:r>
            <a:r>
              <a:rPr lang="en-US" dirty="0"/>
              <a:t>networks</a:t>
            </a:r>
          </a:p>
          <a:p>
            <a:pPr lvl="1"/>
            <a:r>
              <a:rPr lang="en-US" dirty="0" smtClean="0"/>
              <a:t>Communications </a:t>
            </a:r>
            <a:r>
              <a:rPr lang="en-US" dirty="0"/>
              <a:t>networks</a:t>
            </a:r>
          </a:p>
          <a:p>
            <a:pPr lvl="1"/>
            <a:r>
              <a:rPr lang="en-US" dirty="0" smtClean="0"/>
              <a:t>Information </a:t>
            </a:r>
            <a:r>
              <a:rPr lang="en-US" dirty="0"/>
              <a:t>networks</a:t>
            </a:r>
          </a:p>
          <a:p>
            <a:pPr lvl="1"/>
            <a:r>
              <a:rPr lang="en-US" dirty="0" smtClean="0"/>
              <a:t>Software </a:t>
            </a:r>
            <a:r>
              <a:rPr lang="en-US" dirty="0"/>
              <a:t>design</a:t>
            </a:r>
          </a:p>
          <a:p>
            <a:pPr lvl="1"/>
            <a:r>
              <a:rPr lang="en-US" dirty="0" smtClean="0"/>
              <a:t>Transportation </a:t>
            </a:r>
            <a:r>
              <a:rPr lang="en-US" dirty="0"/>
              <a:t>networks</a:t>
            </a:r>
          </a:p>
          <a:p>
            <a:pPr lvl="1"/>
            <a:r>
              <a:rPr lang="en-US" dirty="0" smtClean="0"/>
              <a:t>Biological networks</a:t>
            </a:r>
            <a:endParaRPr lang="en-US" dirty="0"/>
          </a:p>
          <a:p>
            <a:r>
              <a:rPr lang="en-US" dirty="0"/>
              <a:t>It’s a challenge to find a subject to which graph theory has not yet been applied.  </a:t>
            </a:r>
            <a:r>
              <a:rPr lang="en-US" dirty="0" smtClean="0"/>
              <a:t>Can </a:t>
            </a:r>
            <a:r>
              <a:rPr lang="en-US" dirty="0"/>
              <a:t>you find an area without applications of graph theory?</a:t>
            </a:r>
          </a:p>
          <a:p>
            <a:endParaRPr lang="en-US" dirty="0"/>
          </a:p>
          <a:p>
            <a:endParaRPr lang="en-US" dirty="0"/>
          </a:p>
        </p:txBody>
      </p:sp>
    </p:spTree>
    <p:extLst>
      <p:ext uri="{BB962C8B-B14F-4D97-AF65-F5344CB8AC3E}">
        <p14:creationId xmlns:p14="http://schemas.microsoft.com/office/powerpoint/2010/main" val="29195025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Shortest Path in Weighted Graphs- </a:t>
            </a:r>
            <a:r>
              <a:rPr lang="en-US" dirty="0" err="1" smtClean="0"/>
              <a:t>Dijkstra</a:t>
            </a:r>
            <a:r>
              <a:rPr lang="en-US" dirty="0" smtClean="0"/>
              <a:t> Algorithm</a:t>
            </a:r>
            <a:endParaRPr lang="en-US" dirty="0"/>
          </a:p>
        </p:txBody>
      </p:sp>
      <p:pic>
        <p:nvPicPr>
          <p:cNvPr id="7" name="Content Placeholder 6"/>
          <p:cNvPicPr>
            <a:picLocks noGrp="1" noChangeAspect="1"/>
          </p:cNvPicPr>
          <p:nvPr>
            <p:ph idx="1"/>
          </p:nvPr>
        </p:nvPicPr>
        <p:blipFill>
          <a:blip r:embed="rId2"/>
          <a:stretch>
            <a:fillRect/>
          </a:stretch>
        </p:blipFill>
        <p:spPr>
          <a:xfrm>
            <a:off x="0" y="2062956"/>
            <a:ext cx="3962400" cy="4389437"/>
          </a:xfrm>
          <a:prstGeom prst="rect">
            <a:avLst/>
          </a:prstGeom>
        </p:spPr>
      </p:pic>
      <p:pic>
        <p:nvPicPr>
          <p:cNvPr id="8" name="Picture 7"/>
          <p:cNvPicPr>
            <a:picLocks noChangeAspect="1"/>
          </p:cNvPicPr>
          <p:nvPr/>
        </p:nvPicPr>
        <p:blipFill>
          <a:blip r:embed="rId3"/>
          <a:stretch>
            <a:fillRect/>
          </a:stretch>
        </p:blipFill>
        <p:spPr>
          <a:xfrm>
            <a:off x="4343400" y="1918363"/>
            <a:ext cx="4681537" cy="4933950"/>
          </a:xfrm>
          <a:prstGeom prst="rect">
            <a:avLst/>
          </a:prstGeom>
        </p:spPr>
      </p:pic>
    </p:spTree>
    <p:extLst>
      <p:ext uri="{BB962C8B-B14F-4D97-AF65-F5344CB8AC3E}">
        <p14:creationId xmlns:p14="http://schemas.microsoft.com/office/powerpoint/2010/main" val="104385139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Shortest Path in Weighted Graphs- </a:t>
            </a:r>
            <a:r>
              <a:rPr lang="en-US" dirty="0" err="1"/>
              <a:t>Dijkstra</a:t>
            </a:r>
            <a:r>
              <a:rPr lang="en-US" dirty="0"/>
              <a:t> Algorithm</a:t>
            </a:r>
          </a:p>
        </p:txBody>
      </p:sp>
      <p:pic>
        <p:nvPicPr>
          <p:cNvPr id="4" name="Content Placeholder 3"/>
          <p:cNvPicPr>
            <a:picLocks noGrp="1" noChangeAspect="1"/>
          </p:cNvPicPr>
          <p:nvPr>
            <p:ph idx="1"/>
          </p:nvPr>
        </p:nvPicPr>
        <p:blipFill>
          <a:blip r:embed="rId2"/>
          <a:stretch>
            <a:fillRect/>
          </a:stretch>
        </p:blipFill>
        <p:spPr>
          <a:xfrm>
            <a:off x="228600" y="1981200"/>
            <a:ext cx="4267200" cy="4389437"/>
          </a:xfrm>
          <a:prstGeom prst="rect">
            <a:avLst/>
          </a:prstGeom>
        </p:spPr>
      </p:pic>
      <p:pic>
        <p:nvPicPr>
          <p:cNvPr id="5" name="Picture 4"/>
          <p:cNvPicPr>
            <a:picLocks noChangeAspect="1"/>
          </p:cNvPicPr>
          <p:nvPr/>
        </p:nvPicPr>
        <p:blipFill>
          <a:blip r:embed="rId3"/>
          <a:stretch>
            <a:fillRect/>
          </a:stretch>
        </p:blipFill>
        <p:spPr>
          <a:xfrm>
            <a:off x="4572000" y="1981201"/>
            <a:ext cx="4681537" cy="4724400"/>
          </a:xfrm>
          <a:prstGeom prst="rect">
            <a:avLst/>
          </a:prstGeom>
        </p:spPr>
      </p:pic>
    </p:spTree>
    <p:extLst>
      <p:ext uri="{BB962C8B-B14F-4D97-AF65-F5344CB8AC3E}">
        <p14:creationId xmlns:p14="http://schemas.microsoft.com/office/powerpoint/2010/main" val="129293845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Shortest Path in Weighted Graphs- </a:t>
            </a:r>
            <a:r>
              <a:rPr lang="en-US" dirty="0" err="1"/>
              <a:t>Dijkstra</a:t>
            </a:r>
            <a:r>
              <a:rPr lang="en-US" dirty="0"/>
              <a:t> Algorithm</a:t>
            </a:r>
          </a:p>
        </p:txBody>
      </p:sp>
      <p:pic>
        <p:nvPicPr>
          <p:cNvPr id="4" name="Content Placeholder 3"/>
          <p:cNvPicPr>
            <a:picLocks noGrp="1" noChangeAspect="1"/>
          </p:cNvPicPr>
          <p:nvPr>
            <p:ph idx="1"/>
          </p:nvPr>
        </p:nvPicPr>
        <p:blipFill>
          <a:blip r:embed="rId2"/>
          <a:stretch>
            <a:fillRect/>
          </a:stretch>
        </p:blipFill>
        <p:spPr>
          <a:xfrm>
            <a:off x="457200" y="1981200"/>
            <a:ext cx="4747466" cy="4389437"/>
          </a:xfrm>
          <a:prstGeom prst="rect">
            <a:avLst/>
          </a:prstGeom>
        </p:spPr>
      </p:pic>
      <p:pic>
        <p:nvPicPr>
          <p:cNvPr id="5" name="Picture 4"/>
          <p:cNvPicPr>
            <a:picLocks noChangeAspect="1"/>
          </p:cNvPicPr>
          <p:nvPr/>
        </p:nvPicPr>
        <p:blipFill>
          <a:blip r:embed="rId3"/>
          <a:stretch>
            <a:fillRect/>
          </a:stretch>
        </p:blipFill>
        <p:spPr>
          <a:xfrm>
            <a:off x="5233099" y="1978925"/>
            <a:ext cx="3682301" cy="4733130"/>
          </a:xfrm>
          <a:prstGeom prst="rect">
            <a:avLst/>
          </a:prstGeom>
        </p:spPr>
      </p:pic>
    </p:spTree>
    <p:extLst>
      <p:ext uri="{BB962C8B-B14F-4D97-AF65-F5344CB8AC3E}">
        <p14:creationId xmlns:p14="http://schemas.microsoft.com/office/powerpoint/2010/main" val="139233312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Euler Paths and Circuits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town of K</a:t>
            </a:r>
            <a:r>
              <a:rPr lang="az-Cyrl-AZ" dirty="0" smtClean="0">
                <a:latin typeface="Cambria Math"/>
                <a:ea typeface="Cambria Math"/>
              </a:rPr>
              <a:t>ӧ</a:t>
            </a:r>
            <a:r>
              <a:rPr lang="en-US" dirty="0" err="1" smtClean="0"/>
              <a:t>nigsberg</a:t>
            </a:r>
            <a:r>
              <a:rPr lang="en-US" dirty="0" smtClean="0"/>
              <a:t>, Prussia (now </a:t>
            </a:r>
            <a:r>
              <a:rPr lang="en-US" dirty="0" err="1" smtClean="0"/>
              <a:t>Kalingrad</a:t>
            </a:r>
            <a:r>
              <a:rPr lang="en-US" dirty="0" smtClean="0"/>
              <a:t>, Russia) was divided into four sections by the branches of the </a:t>
            </a:r>
            <a:r>
              <a:rPr lang="en-US" dirty="0" err="1" smtClean="0"/>
              <a:t>Pregel</a:t>
            </a:r>
            <a:r>
              <a:rPr lang="en-US" dirty="0" smtClean="0"/>
              <a:t> river. In the </a:t>
            </a:r>
            <a:r>
              <a:rPr lang="en-US" dirty="0" smtClean="0">
                <a:latin typeface="Cambria Math" pitchFamily="18" charset="0"/>
                <a:ea typeface="Cambria Math" pitchFamily="18" charset="0"/>
              </a:rPr>
              <a:t>18</a:t>
            </a:r>
            <a:r>
              <a:rPr lang="en-US" dirty="0" smtClean="0"/>
              <a:t>th century seven bridges connected these regions.</a:t>
            </a:r>
          </a:p>
          <a:p>
            <a:r>
              <a:rPr lang="en-US" dirty="0"/>
              <a:t>People wondered </a:t>
            </a:r>
            <a:r>
              <a:rPr lang="en-US" dirty="0" smtClean="0"/>
              <a:t>whether </a:t>
            </a:r>
            <a:r>
              <a:rPr lang="en-US" dirty="0"/>
              <a:t>it was possible to follow a path that crosses each bridge exactly once and returns to the starting point.</a:t>
            </a:r>
            <a:endParaRPr lang="en-US" dirty="0" smtClean="0"/>
          </a:p>
          <a:p>
            <a:r>
              <a:rPr lang="en-US" dirty="0" smtClean="0"/>
              <a:t>The Swiss mathematician Leonard Euler proved that </a:t>
            </a:r>
            <a:r>
              <a:rPr lang="en-US" dirty="0"/>
              <a:t>no such path exists.   This result is often considered to be the first theorem ever proved in </a:t>
            </a:r>
            <a:r>
              <a:rPr lang="en-US" dirty="0" smtClean="0"/>
              <a:t>graph theory.</a:t>
            </a:r>
          </a:p>
          <a:p>
            <a:endParaRPr lang="en-US" dirty="0"/>
          </a:p>
          <a:p>
            <a:endParaRPr lang="en-US" dirty="0" smtClean="0"/>
          </a:p>
          <a:p>
            <a:pPr marL="0" indent="0">
              <a:buNone/>
            </a:pPr>
            <a:r>
              <a:rPr lang="en-US" dirty="0" smtClean="0"/>
              <a:t>  </a:t>
            </a:r>
          </a:p>
          <a:p>
            <a:pPr marL="0" indent="0">
              <a:buNone/>
            </a:pPr>
            <a:r>
              <a:rPr lang="en-US" dirty="0" smtClean="0"/>
              <a:t>  </a:t>
            </a:r>
          </a:p>
          <a:p>
            <a:pPr marL="0" indent="0">
              <a:buNone/>
            </a:pPr>
            <a:r>
              <a:rPr lang="en-US" dirty="0"/>
              <a:t> </a:t>
            </a:r>
            <a:endParaRPr lang="en-US" dirty="0" smtClean="0"/>
          </a:p>
          <a:p>
            <a:pPr marL="0" indent="0">
              <a:buNone/>
            </a:pPr>
            <a:r>
              <a:rPr lang="en-US" dirty="0"/>
              <a:t> </a:t>
            </a: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4191000"/>
            <a:ext cx="3768090" cy="168630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36260" y="4748784"/>
            <a:ext cx="834390" cy="1433322"/>
          </a:xfrm>
          <a:prstGeom prst="rect">
            <a:avLst/>
          </a:prstGeom>
        </p:spPr>
      </p:pic>
      <p:sp>
        <p:nvSpPr>
          <p:cNvPr id="8" name="TextBox 7"/>
          <p:cNvSpPr txBox="1"/>
          <p:nvPr/>
        </p:nvSpPr>
        <p:spPr>
          <a:xfrm>
            <a:off x="838200" y="5997440"/>
            <a:ext cx="3489960" cy="369332"/>
          </a:xfrm>
          <a:prstGeom prst="rect">
            <a:avLst/>
          </a:prstGeom>
          <a:noFill/>
        </p:spPr>
        <p:txBody>
          <a:bodyPr wrap="square" rtlCol="0">
            <a:spAutoFit/>
          </a:bodyPr>
          <a:lstStyle/>
          <a:p>
            <a:r>
              <a:rPr lang="en-US" b="1" dirty="0" smtClean="0"/>
              <a:t>The </a:t>
            </a:r>
            <a:r>
              <a:rPr lang="en-US" b="1" dirty="0" smtClean="0">
                <a:latin typeface="Cambria Math" pitchFamily="18" charset="0"/>
                <a:ea typeface="Cambria Math" pitchFamily="18" charset="0"/>
              </a:rPr>
              <a:t>7</a:t>
            </a:r>
            <a:r>
              <a:rPr lang="en-US" b="1" dirty="0" smtClean="0"/>
              <a:t> Bridges of</a:t>
            </a:r>
            <a:r>
              <a:rPr lang="en-US" b="1" dirty="0"/>
              <a:t> K</a:t>
            </a:r>
            <a:r>
              <a:rPr lang="az-Cyrl-AZ" b="1" dirty="0">
                <a:latin typeface="Cambria Math"/>
                <a:ea typeface="Cambria Math"/>
              </a:rPr>
              <a:t>ӧ</a:t>
            </a:r>
            <a:r>
              <a:rPr lang="en-US" b="1" dirty="0" err="1"/>
              <a:t>nigsberg</a:t>
            </a:r>
            <a:r>
              <a:rPr lang="en-US" dirty="0" smtClean="0"/>
              <a:t>  </a:t>
            </a:r>
            <a:endParaRPr lang="en-US" dirty="0"/>
          </a:p>
        </p:txBody>
      </p:sp>
      <p:sp>
        <p:nvSpPr>
          <p:cNvPr id="9" name="TextBox 8"/>
          <p:cNvSpPr txBox="1"/>
          <p:nvPr/>
        </p:nvSpPr>
        <p:spPr>
          <a:xfrm>
            <a:off x="6713474" y="4927560"/>
            <a:ext cx="1917065" cy="1200329"/>
          </a:xfrm>
          <a:prstGeom prst="rect">
            <a:avLst/>
          </a:prstGeom>
          <a:noFill/>
        </p:spPr>
        <p:txBody>
          <a:bodyPr wrap="square" rtlCol="0">
            <a:spAutoFit/>
          </a:bodyPr>
          <a:lstStyle/>
          <a:p>
            <a:r>
              <a:rPr lang="en-US" b="1" dirty="0" err="1" smtClean="0"/>
              <a:t>Multigraph</a:t>
            </a:r>
            <a:r>
              <a:rPr lang="en-US" b="1" dirty="0" smtClean="0"/>
              <a:t> Model of the </a:t>
            </a:r>
            <a:r>
              <a:rPr lang="en-US" b="1" dirty="0"/>
              <a:t>B</a:t>
            </a:r>
            <a:r>
              <a:rPr lang="en-US" b="1" dirty="0" smtClean="0"/>
              <a:t>ridges of K</a:t>
            </a:r>
            <a:r>
              <a:rPr lang="az-Cyrl-AZ" b="1" dirty="0">
                <a:latin typeface="Cambria Math"/>
                <a:ea typeface="Cambria Math"/>
              </a:rPr>
              <a:t>ӧ</a:t>
            </a:r>
            <a:r>
              <a:rPr lang="en-US" b="1" dirty="0" err="1"/>
              <a:t>nigsberg</a:t>
            </a:r>
            <a:r>
              <a:rPr lang="en-US" b="1" dirty="0" smtClean="0"/>
              <a:t>  </a:t>
            </a:r>
            <a:endParaRPr lang="en-US" b="1" dirty="0"/>
          </a:p>
        </p:txBody>
      </p:sp>
    </p:spTree>
    <p:extLst>
      <p:ext uri="{BB962C8B-B14F-4D97-AF65-F5344CB8AC3E}">
        <p14:creationId xmlns:p14="http://schemas.microsoft.com/office/powerpoint/2010/main" val="378618858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Euler Paths and Circuits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fontScale="85000" lnSpcReduction="10000"/>
          </a:bodyPr>
          <a:lstStyle/>
          <a:p>
            <a:pPr indent="0">
              <a:buNone/>
            </a:pPr>
            <a:r>
              <a:rPr lang="en-US" b="1" dirty="0" smtClean="0"/>
              <a:t>Definition</a:t>
            </a:r>
            <a:r>
              <a:rPr lang="en-US" dirty="0" smtClean="0"/>
              <a:t>: An </a:t>
            </a:r>
            <a:r>
              <a:rPr lang="en-US" i="1" dirty="0" smtClean="0"/>
              <a:t>Euler circuit </a:t>
            </a:r>
            <a:r>
              <a:rPr lang="en-US" dirty="0" smtClean="0"/>
              <a:t>in a graph </a:t>
            </a:r>
            <a:r>
              <a:rPr lang="en-US" i="1" dirty="0" smtClean="0"/>
              <a:t>G</a:t>
            </a:r>
            <a:r>
              <a:rPr lang="en-US" dirty="0" smtClean="0"/>
              <a:t> is a simple circuit containing every edge of </a:t>
            </a:r>
            <a:r>
              <a:rPr lang="en-US" i="1" dirty="0" smtClean="0"/>
              <a:t>G</a:t>
            </a:r>
            <a:r>
              <a:rPr lang="en-US" dirty="0" smtClean="0"/>
              <a:t>. An </a:t>
            </a:r>
            <a:r>
              <a:rPr lang="en-US" i="1" dirty="0" smtClean="0"/>
              <a:t>Euler path </a:t>
            </a:r>
            <a:r>
              <a:rPr lang="en-US" dirty="0" smtClean="0"/>
              <a:t>in </a:t>
            </a:r>
            <a:r>
              <a:rPr lang="en-US" i="1" dirty="0" smtClean="0"/>
              <a:t>G</a:t>
            </a:r>
            <a:r>
              <a:rPr lang="en-US" dirty="0" smtClean="0"/>
              <a:t> is a simple path containing every edge of </a:t>
            </a:r>
            <a:r>
              <a:rPr lang="en-US" i="1" dirty="0" smtClean="0"/>
              <a:t>G</a:t>
            </a:r>
            <a:r>
              <a:rPr lang="en-US" dirty="0" smtClean="0"/>
              <a:t>. </a:t>
            </a:r>
          </a:p>
          <a:p>
            <a:pPr indent="0">
              <a:buNone/>
            </a:pPr>
            <a:r>
              <a:rPr lang="en-US" b="1" dirty="0" smtClean="0"/>
              <a:t>Example</a:t>
            </a:r>
            <a:r>
              <a:rPr lang="en-US" dirty="0" smtClean="0"/>
              <a:t>: Which of the undirected graphs </a:t>
            </a:r>
            <a:r>
              <a:rPr lang="en-US" i="1" dirty="0" smtClean="0"/>
              <a:t>G</a:t>
            </a:r>
            <a:r>
              <a:rPr lang="en-US" baseline="-25000" dirty="0" smtClean="0">
                <a:latin typeface="Cambria Math" pitchFamily="18" charset="0"/>
                <a:ea typeface="Cambria Math" pitchFamily="18" charset="0"/>
              </a:rPr>
              <a:t>1</a:t>
            </a:r>
            <a:r>
              <a:rPr lang="en-US" dirty="0" smtClean="0"/>
              <a:t>, </a:t>
            </a:r>
            <a:r>
              <a:rPr lang="en-US" i="1" dirty="0" smtClean="0"/>
              <a:t>G</a:t>
            </a:r>
            <a:r>
              <a:rPr lang="en-US" baseline="-25000" dirty="0" smtClean="0">
                <a:latin typeface="Cambria Math" pitchFamily="18" charset="0"/>
                <a:ea typeface="Cambria Math" pitchFamily="18" charset="0"/>
              </a:rPr>
              <a:t>2</a:t>
            </a:r>
            <a:r>
              <a:rPr lang="en-US" dirty="0" smtClean="0"/>
              <a:t>, and </a:t>
            </a:r>
            <a:r>
              <a:rPr lang="en-US" i="1" dirty="0" smtClean="0"/>
              <a:t>G</a:t>
            </a:r>
            <a:r>
              <a:rPr lang="en-US" baseline="-25000" dirty="0" smtClean="0">
                <a:latin typeface="Cambria Math" pitchFamily="18" charset="0"/>
                <a:ea typeface="Cambria Math" pitchFamily="18" charset="0"/>
              </a:rPr>
              <a:t>3</a:t>
            </a:r>
            <a:r>
              <a:rPr lang="en-US" dirty="0" smtClean="0"/>
              <a:t> has a Euler circuit? Of those that do not, which has an Euler path?</a:t>
            </a:r>
          </a:p>
          <a:p>
            <a:pPr indent="0">
              <a:buNone/>
            </a:pPr>
            <a:endParaRPr lang="en-US" dirty="0" smtClean="0"/>
          </a:p>
          <a:p>
            <a:pPr indent="0">
              <a:buNone/>
            </a:pPr>
            <a:endParaRPr lang="en-US" dirty="0" smtClean="0"/>
          </a:p>
          <a:p>
            <a:pPr indent="0">
              <a:buNone/>
            </a:pPr>
            <a:r>
              <a:rPr lang="en-US" dirty="0"/>
              <a:t> </a:t>
            </a:r>
          </a:p>
          <a:p>
            <a:pPr indent="0">
              <a:buNone/>
            </a:pPr>
            <a:r>
              <a:rPr lang="en-US" b="1" dirty="0" smtClean="0"/>
              <a:t>Solution</a:t>
            </a:r>
            <a:r>
              <a:rPr lang="en-US" dirty="0" smtClean="0"/>
              <a:t>: The graph </a:t>
            </a:r>
            <a:r>
              <a:rPr lang="en-US" i="1" dirty="0"/>
              <a:t>G</a:t>
            </a:r>
            <a:r>
              <a:rPr lang="en-US" baseline="-25000" dirty="0">
                <a:latin typeface="Cambria Math" pitchFamily="18" charset="0"/>
                <a:ea typeface="Cambria Math" pitchFamily="18" charset="0"/>
              </a:rPr>
              <a:t>1</a:t>
            </a:r>
            <a:r>
              <a:rPr lang="en-US" dirty="0" smtClean="0"/>
              <a:t> has an Euler circuit (e.g., </a:t>
            </a:r>
            <a:r>
              <a:rPr lang="en-US" i="1" dirty="0" smtClean="0"/>
              <a:t>a</a:t>
            </a:r>
            <a:r>
              <a:rPr lang="en-US" dirty="0" smtClean="0"/>
              <a:t>, </a:t>
            </a:r>
            <a:r>
              <a:rPr lang="en-US" i="1" dirty="0" smtClean="0"/>
              <a:t>e</a:t>
            </a:r>
            <a:r>
              <a:rPr lang="en-US" dirty="0" smtClean="0"/>
              <a:t>, </a:t>
            </a:r>
            <a:r>
              <a:rPr lang="en-US" i="1" dirty="0" smtClean="0"/>
              <a:t>c</a:t>
            </a:r>
            <a:r>
              <a:rPr lang="en-US" dirty="0" smtClean="0"/>
              <a:t>, </a:t>
            </a:r>
            <a:r>
              <a:rPr lang="en-US" i="1" dirty="0" smtClean="0"/>
              <a:t>d</a:t>
            </a:r>
            <a:r>
              <a:rPr lang="en-US" dirty="0" smtClean="0"/>
              <a:t>, </a:t>
            </a:r>
            <a:r>
              <a:rPr lang="en-US" i="1" dirty="0" smtClean="0"/>
              <a:t>e</a:t>
            </a:r>
            <a:r>
              <a:rPr lang="en-US" dirty="0" smtClean="0"/>
              <a:t>, </a:t>
            </a:r>
            <a:r>
              <a:rPr lang="en-US" i="1" dirty="0" smtClean="0"/>
              <a:t>b</a:t>
            </a:r>
            <a:r>
              <a:rPr lang="en-US" dirty="0" smtClean="0"/>
              <a:t>, </a:t>
            </a:r>
            <a:r>
              <a:rPr lang="en-US" i="1" dirty="0" smtClean="0"/>
              <a:t>a</a:t>
            </a:r>
            <a:r>
              <a:rPr lang="en-US" dirty="0" smtClean="0"/>
              <a:t>). But, as can easily be verified by inspection, neither </a:t>
            </a:r>
            <a:r>
              <a:rPr lang="en-US" i="1" dirty="0"/>
              <a:t>G</a:t>
            </a:r>
            <a:r>
              <a:rPr lang="en-US" baseline="-25000" dirty="0">
                <a:latin typeface="Cambria Math" pitchFamily="18" charset="0"/>
                <a:ea typeface="Cambria Math" pitchFamily="18" charset="0"/>
              </a:rPr>
              <a:t>2</a:t>
            </a:r>
            <a:r>
              <a:rPr lang="en-US" dirty="0" smtClean="0"/>
              <a:t>  nor </a:t>
            </a:r>
            <a:r>
              <a:rPr lang="en-US" i="1" dirty="0"/>
              <a:t>G</a:t>
            </a:r>
            <a:r>
              <a:rPr lang="en-US" baseline="-25000" dirty="0">
                <a:latin typeface="Cambria Math" pitchFamily="18" charset="0"/>
                <a:ea typeface="Cambria Math" pitchFamily="18" charset="0"/>
              </a:rPr>
              <a:t>3</a:t>
            </a:r>
            <a:r>
              <a:rPr lang="en-US" dirty="0" smtClean="0"/>
              <a:t> has an Euler circuit. Note that </a:t>
            </a:r>
            <a:r>
              <a:rPr lang="en-US" i="1" dirty="0"/>
              <a:t>G</a:t>
            </a:r>
            <a:r>
              <a:rPr lang="en-US" baseline="-25000" dirty="0">
                <a:latin typeface="Cambria Math" pitchFamily="18" charset="0"/>
                <a:ea typeface="Cambria Math" pitchFamily="18" charset="0"/>
              </a:rPr>
              <a:t>3</a:t>
            </a:r>
            <a:r>
              <a:rPr lang="en-US" dirty="0" smtClean="0"/>
              <a:t>  has an Euler path (e.g., </a:t>
            </a:r>
            <a:r>
              <a:rPr lang="en-US" i="1" dirty="0"/>
              <a:t>a</a:t>
            </a:r>
            <a:r>
              <a:rPr lang="en-US" dirty="0" smtClean="0"/>
              <a:t>, </a:t>
            </a:r>
            <a:r>
              <a:rPr lang="en-US" i="1" dirty="0"/>
              <a:t>c</a:t>
            </a:r>
            <a:r>
              <a:rPr lang="en-US" dirty="0" smtClean="0"/>
              <a:t>, </a:t>
            </a:r>
            <a:r>
              <a:rPr lang="en-US" i="1" dirty="0"/>
              <a:t>d</a:t>
            </a:r>
            <a:r>
              <a:rPr lang="en-US" dirty="0" smtClean="0"/>
              <a:t>, </a:t>
            </a:r>
            <a:r>
              <a:rPr lang="en-US" i="1" dirty="0"/>
              <a:t>e</a:t>
            </a:r>
            <a:r>
              <a:rPr lang="en-US" dirty="0" smtClean="0"/>
              <a:t>, </a:t>
            </a:r>
            <a:r>
              <a:rPr lang="en-US" i="1" dirty="0" smtClean="0"/>
              <a:t>b</a:t>
            </a:r>
            <a:r>
              <a:rPr lang="en-US" dirty="0" smtClean="0"/>
              <a:t>, </a:t>
            </a:r>
            <a:r>
              <a:rPr lang="en-US" i="1" dirty="0" smtClean="0"/>
              <a:t>d, a</a:t>
            </a:r>
            <a:r>
              <a:rPr lang="en-US" dirty="0" smtClean="0"/>
              <a:t>, </a:t>
            </a:r>
            <a:r>
              <a:rPr lang="en-US" i="1" dirty="0" smtClean="0"/>
              <a:t>b</a:t>
            </a:r>
            <a:r>
              <a:rPr lang="en-US" dirty="0"/>
              <a:t>), </a:t>
            </a:r>
            <a:r>
              <a:rPr lang="en-US" dirty="0" smtClean="0"/>
              <a:t>but </a:t>
            </a:r>
            <a:r>
              <a:rPr lang="en-US" dirty="0"/>
              <a:t>there is </a:t>
            </a:r>
            <a:r>
              <a:rPr lang="en-US" dirty="0" smtClean="0"/>
              <a:t>no </a:t>
            </a:r>
            <a:r>
              <a:rPr lang="en-US" dirty="0"/>
              <a:t>Euler path in </a:t>
            </a:r>
            <a:r>
              <a:rPr lang="en-US" i="1" dirty="0" smtClean="0"/>
              <a:t>G</a:t>
            </a:r>
            <a:r>
              <a:rPr lang="en-US" baseline="-25000" dirty="0" smtClean="0">
                <a:latin typeface="Cambria Math" pitchFamily="18" charset="0"/>
                <a:ea typeface="Cambria Math" pitchFamily="18" charset="0"/>
              </a:rPr>
              <a:t>2</a:t>
            </a:r>
            <a:r>
              <a:rPr lang="en-US" dirty="0" smtClean="0"/>
              <a:t>, </a:t>
            </a:r>
            <a:r>
              <a:rPr lang="en-US" dirty="0"/>
              <a:t>which can be verified by inspection.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86200" y="3657600"/>
            <a:ext cx="2518410" cy="938022"/>
          </a:xfrm>
          <a:prstGeom prst="rect">
            <a:avLst/>
          </a:prstGeom>
        </p:spPr>
      </p:pic>
    </p:spTree>
    <p:extLst>
      <p:ext uri="{BB962C8B-B14F-4D97-AF65-F5344CB8AC3E}">
        <p14:creationId xmlns:p14="http://schemas.microsoft.com/office/powerpoint/2010/main" val="130301694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Necessary Conditions for Euler Circuits and Paths</a:t>
            </a:r>
            <a:endParaRPr lang="en-US" sz="4000" dirty="0"/>
          </a:p>
        </p:txBody>
      </p:sp>
      <p:sp>
        <p:nvSpPr>
          <p:cNvPr id="3" name="Content Placeholder 2"/>
          <p:cNvSpPr>
            <a:spLocks noGrp="1"/>
          </p:cNvSpPr>
          <p:nvPr>
            <p:ph idx="1"/>
          </p:nvPr>
        </p:nvSpPr>
        <p:spPr/>
        <p:txBody>
          <a:bodyPr>
            <a:normAutofit fontScale="77500" lnSpcReduction="20000"/>
          </a:bodyPr>
          <a:lstStyle/>
          <a:p>
            <a:r>
              <a:rPr lang="en-US" dirty="0" smtClean="0"/>
              <a:t>An Euler circuit begins with a vertex </a:t>
            </a:r>
            <a:r>
              <a:rPr lang="en-US" i="1" dirty="0" smtClean="0"/>
              <a:t>a</a:t>
            </a:r>
            <a:r>
              <a:rPr lang="en-US" dirty="0" smtClean="0"/>
              <a:t> and continues with an edge incident with </a:t>
            </a:r>
            <a:r>
              <a:rPr lang="en-US" i="1" dirty="0" smtClean="0"/>
              <a:t>a</a:t>
            </a:r>
            <a:r>
              <a:rPr lang="en-US" dirty="0" smtClean="0"/>
              <a:t>, say {</a:t>
            </a:r>
            <a:r>
              <a:rPr lang="en-US" i="1" dirty="0" smtClean="0"/>
              <a:t>a</a:t>
            </a:r>
            <a:r>
              <a:rPr lang="en-US" dirty="0" smtClean="0"/>
              <a:t>, </a:t>
            </a:r>
            <a:r>
              <a:rPr lang="en-US" i="1" dirty="0" smtClean="0"/>
              <a:t>b</a:t>
            </a:r>
            <a:r>
              <a:rPr lang="en-US" dirty="0" smtClean="0"/>
              <a:t>}. The edge </a:t>
            </a:r>
            <a:r>
              <a:rPr lang="en-US" dirty="0"/>
              <a:t>{</a:t>
            </a:r>
            <a:r>
              <a:rPr lang="en-US" i="1" dirty="0"/>
              <a:t>a</a:t>
            </a:r>
            <a:r>
              <a:rPr lang="en-US" dirty="0"/>
              <a:t>, </a:t>
            </a:r>
            <a:r>
              <a:rPr lang="en-US" i="1" dirty="0"/>
              <a:t>b</a:t>
            </a:r>
            <a:r>
              <a:rPr lang="en-US" dirty="0" smtClean="0"/>
              <a:t>} contributes one to </a:t>
            </a:r>
            <a:r>
              <a:rPr lang="en-US" dirty="0" err="1" smtClean="0"/>
              <a:t>deg</a:t>
            </a:r>
            <a:r>
              <a:rPr lang="en-US" dirty="0" smtClean="0"/>
              <a:t>(</a:t>
            </a:r>
            <a:r>
              <a:rPr lang="en-US" i="1" dirty="0" smtClean="0"/>
              <a:t>a</a:t>
            </a:r>
            <a:r>
              <a:rPr lang="en-US" dirty="0" smtClean="0"/>
              <a:t>). </a:t>
            </a:r>
          </a:p>
          <a:p>
            <a:r>
              <a:rPr lang="en-US" dirty="0" smtClean="0"/>
              <a:t>Each time the circuit passes through a vertex it contributes two to the vertex’s degree. </a:t>
            </a:r>
          </a:p>
          <a:p>
            <a:r>
              <a:rPr lang="en-US" dirty="0" smtClean="0"/>
              <a:t>Finally, the circuit terminates where it started, contributing one to </a:t>
            </a:r>
            <a:r>
              <a:rPr lang="en-US" dirty="0" err="1" smtClean="0"/>
              <a:t>deg</a:t>
            </a:r>
            <a:r>
              <a:rPr lang="en-US" dirty="0" smtClean="0"/>
              <a:t>(</a:t>
            </a:r>
            <a:r>
              <a:rPr lang="en-US" i="1" dirty="0" smtClean="0"/>
              <a:t>a</a:t>
            </a:r>
            <a:r>
              <a:rPr lang="en-US" dirty="0" smtClean="0"/>
              <a:t>). Therefore </a:t>
            </a:r>
            <a:r>
              <a:rPr lang="en-US" dirty="0" err="1" smtClean="0"/>
              <a:t>deg</a:t>
            </a:r>
            <a:r>
              <a:rPr lang="en-US" dirty="0" smtClean="0"/>
              <a:t>(</a:t>
            </a:r>
            <a:r>
              <a:rPr lang="en-US" i="1" dirty="0" smtClean="0"/>
              <a:t>a</a:t>
            </a:r>
            <a:r>
              <a:rPr lang="en-US" dirty="0" smtClean="0"/>
              <a:t>) must be even.</a:t>
            </a:r>
          </a:p>
          <a:p>
            <a:r>
              <a:rPr lang="en-US" dirty="0" smtClean="0"/>
              <a:t>We conclude that the degree of every other vertex must also be even.</a:t>
            </a:r>
          </a:p>
          <a:p>
            <a:r>
              <a:rPr lang="en-US" dirty="0"/>
              <a:t>By the same reasoning, we see that the initial vertex and the final vertex of an Euler path have odd degree, while every other vertex has even degree.  So, a graph with an Euler path has exactly two vertices of odd degree</a:t>
            </a:r>
            <a:r>
              <a:rPr lang="en-US" dirty="0" smtClean="0"/>
              <a:t>.</a:t>
            </a:r>
          </a:p>
          <a:p>
            <a:r>
              <a:rPr lang="en-US" dirty="0"/>
              <a:t>In the next slide we will show that these necessary conditions are also sufficient conditions.</a:t>
            </a:r>
          </a:p>
        </p:txBody>
      </p:sp>
    </p:spTree>
    <p:extLst>
      <p:ext uri="{BB962C8B-B14F-4D97-AF65-F5344CB8AC3E}">
        <p14:creationId xmlns:p14="http://schemas.microsoft.com/office/powerpoint/2010/main" val="24355992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Sufficient Conditions for Euler Circuits and Paths</a:t>
            </a:r>
            <a:endParaRPr lang="en-US" sz="4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86400" y="2891175"/>
            <a:ext cx="2286000" cy="1371013"/>
          </a:xfrm>
          <a:prstGeom prst="rect">
            <a:avLst/>
          </a:prstGeom>
        </p:spPr>
      </p:pic>
      <p:sp>
        <p:nvSpPr>
          <p:cNvPr id="6" name="Content Placeholder 5"/>
          <p:cNvSpPr>
            <a:spLocks noGrp="1"/>
          </p:cNvSpPr>
          <p:nvPr>
            <p:ph idx="1"/>
          </p:nvPr>
        </p:nvSpPr>
        <p:spPr>
          <a:xfrm>
            <a:off x="533400" y="2067628"/>
            <a:ext cx="8229600" cy="4389120"/>
          </a:xfrm>
        </p:spPr>
        <p:txBody>
          <a:bodyPr>
            <a:normAutofit fontScale="62500" lnSpcReduction="20000"/>
          </a:bodyPr>
          <a:lstStyle/>
          <a:p>
            <a:pPr indent="0">
              <a:buNone/>
            </a:pPr>
            <a:r>
              <a:rPr lang="en-US" dirty="0" smtClean="0"/>
              <a:t>Suppose that </a:t>
            </a:r>
            <a:r>
              <a:rPr lang="en-US" i="1" dirty="0" smtClean="0"/>
              <a:t>G</a:t>
            </a:r>
            <a:r>
              <a:rPr lang="en-US" dirty="0" smtClean="0"/>
              <a:t> is a connected </a:t>
            </a:r>
            <a:r>
              <a:rPr lang="en-US" dirty="0" err="1" smtClean="0"/>
              <a:t>multigraph</a:t>
            </a:r>
            <a:r>
              <a:rPr lang="en-US" dirty="0" smtClean="0"/>
              <a:t> with ≥ </a:t>
            </a:r>
            <a:r>
              <a:rPr lang="en-US" dirty="0" smtClean="0">
                <a:latin typeface="Cambria Math" pitchFamily="18" charset="0"/>
                <a:ea typeface="Cambria Math" pitchFamily="18" charset="0"/>
              </a:rPr>
              <a:t>2</a:t>
            </a:r>
            <a:r>
              <a:rPr lang="en-US" dirty="0" smtClean="0"/>
              <a:t> vertices, all of even degree.  Let </a:t>
            </a:r>
            <a:r>
              <a:rPr lang="en-US" i="1" dirty="0" smtClean="0"/>
              <a:t>x</a:t>
            </a:r>
            <a:r>
              <a:rPr lang="en-US" baseline="-25000" dirty="0">
                <a:latin typeface="Cambria Math" pitchFamily="18" charset="0"/>
                <a:ea typeface="Cambria Math" pitchFamily="18" charset="0"/>
              </a:rPr>
              <a:t>0</a:t>
            </a:r>
            <a:r>
              <a:rPr lang="en-US" dirty="0" smtClean="0"/>
              <a:t> = </a:t>
            </a:r>
            <a:r>
              <a:rPr lang="en-US" i="1" dirty="0" smtClean="0"/>
              <a:t>a</a:t>
            </a:r>
            <a:r>
              <a:rPr lang="en-US" dirty="0"/>
              <a:t> </a:t>
            </a:r>
            <a:r>
              <a:rPr lang="en-US" dirty="0" smtClean="0"/>
              <a:t>be a vertex of even degree. Choose an edge {</a:t>
            </a:r>
            <a:r>
              <a:rPr lang="en-US" i="1" dirty="0" smtClean="0"/>
              <a:t>x</a:t>
            </a:r>
            <a:r>
              <a:rPr lang="en-US" baseline="-25000" dirty="0" smtClean="0">
                <a:latin typeface="Cambria Math" pitchFamily="18" charset="0"/>
                <a:ea typeface="Cambria Math" pitchFamily="18" charset="0"/>
              </a:rPr>
              <a:t>0</a:t>
            </a:r>
            <a:r>
              <a:rPr lang="en-US" dirty="0" smtClean="0">
                <a:latin typeface="Cambria Math" pitchFamily="18" charset="0"/>
                <a:ea typeface="Cambria Math" pitchFamily="18" charset="0"/>
              </a:rPr>
              <a:t>,</a:t>
            </a:r>
            <a:r>
              <a:rPr lang="en-US" i="1" dirty="0"/>
              <a:t> </a:t>
            </a:r>
            <a:r>
              <a:rPr lang="en-US" i="1" dirty="0" smtClean="0"/>
              <a:t>x</a:t>
            </a:r>
            <a:r>
              <a:rPr lang="en-US" baseline="-25000" dirty="0">
                <a:latin typeface="Cambria Math" pitchFamily="18" charset="0"/>
                <a:ea typeface="Cambria Math" pitchFamily="18" charset="0"/>
              </a:rPr>
              <a:t>1</a:t>
            </a:r>
            <a:r>
              <a:rPr lang="en-US" dirty="0" smtClean="0">
                <a:latin typeface="Cambria Math" pitchFamily="18" charset="0"/>
                <a:ea typeface="Cambria Math" pitchFamily="18" charset="0"/>
              </a:rPr>
              <a:t>} incident with </a:t>
            </a:r>
            <a:r>
              <a:rPr lang="en-US" i="1" dirty="0" smtClean="0">
                <a:ea typeface="Cambria Math" pitchFamily="18" charset="0"/>
              </a:rPr>
              <a:t>a</a:t>
            </a:r>
            <a:r>
              <a:rPr lang="en-US" dirty="0" smtClean="0">
                <a:latin typeface="Cambria Math" pitchFamily="18" charset="0"/>
                <a:ea typeface="Cambria Math" pitchFamily="18" charset="0"/>
              </a:rPr>
              <a:t> and proceed to build a simple path </a:t>
            </a:r>
            <a:r>
              <a:rPr lang="en-US" dirty="0" smtClean="0"/>
              <a:t>{</a:t>
            </a:r>
            <a:r>
              <a:rPr lang="en-US" i="1" dirty="0" smtClean="0"/>
              <a:t>x</a:t>
            </a:r>
            <a:r>
              <a:rPr lang="en-US" baseline="-25000" dirty="0" smtClean="0">
                <a:latin typeface="Cambria Math" pitchFamily="18" charset="0"/>
                <a:ea typeface="Cambria Math" pitchFamily="18" charset="0"/>
              </a:rPr>
              <a:t>0</a:t>
            </a:r>
            <a:r>
              <a:rPr lang="en-US" dirty="0">
                <a:latin typeface="Cambria Math" pitchFamily="18" charset="0"/>
                <a:ea typeface="Cambria Math" pitchFamily="18" charset="0"/>
              </a:rPr>
              <a:t>,</a:t>
            </a:r>
            <a:r>
              <a:rPr lang="en-US" i="1" dirty="0"/>
              <a:t> x</a:t>
            </a:r>
            <a:r>
              <a:rPr lang="en-US" baseline="-25000" dirty="0">
                <a:latin typeface="Cambria Math" pitchFamily="18" charset="0"/>
                <a:ea typeface="Cambria Math" pitchFamily="18" charset="0"/>
              </a:rPr>
              <a:t>1</a:t>
            </a:r>
            <a:r>
              <a:rPr lang="en-US" dirty="0" smtClean="0">
                <a:latin typeface="Cambria Math" pitchFamily="18" charset="0"/>
                <a:ea typeface="Cambria Math" pitchFamily="18" charset="0"/>
              </a:rPr>
              <a:t>},</a:t>
            </a:r>
            <a:r>
              <a:rPr lang="en-US" dirty="0"/>
              <a:t> {</a:t>
            </a:r>
            <a:r>
              <a:rPr lang="en-US" i="1" dirty="0" smtClean="0"/>
              <a:t>x</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a:t>
            </a:r>
            <a:r>
              <a:rPr lang="en-US" i="1" dirty="0" smtClean="0"/>
              <a:t> x</a:t>
            </a:r>
            <a:r>
              <a:rPr lang="en-US" baseline="-25000" dirty="0" smtClean="0">
                <a:latin typeface="Cambria Math" pitchFamily="18" charset="0"/>
                <a:ea typeface="Cambria Math" pitchFamily="18" charset="0"/>
              </a:rPr>
              <a:t>2</a:t>
            </a:r>
            <a:r>
              <a:rPr lang="en-US" dirty="0" smtClean="0">
                <a:latin typeface="Cambria Math" pitchFamily="18" charset="0"/>
                <a:ea typeface="Cambria Math" pitchFamily="18" charset="0"/>
              </a:rPr>
              <a:t>}, …, </a:t>
            </a:r>
            <a:r>
              <a:rPr lang="en-US" dirty="0"/>
              <a:t>{</a:t>
            </a:r>
            <a:r>
              <a:rPr lang="en-US" i="1" dirty="0" smtClean="0"/>
              <a:t>x</a:t>
            </a:r>
            <a:r>
              <a:rPr lang="en-US" i="1" baseline="-25000" dirty="0" smtClean="0">
                <a:ea typeface="Cambria Math" pitchFamily="18" charset="0"/>
              </a:rPr>
              <a:t>n</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a:t>
            </a:r>
            <a:r>
              <a:rPr lang="en-US" i="1" dirty="0" smtClean="0"/>
              <a:t> </a:t>
            </a:r>
            <a:r>
              <a:rPr lang="en-US" i="1" dirty="0" err="1" smtClean="0"/>
              <a:t>x</a:t>
            </a:r>
            <a:r>
              <a:rPr lang="en-US" i="1" baseline="-25000" dirty="0" err="1" smtClean="0">
                <a:ea typeface="Cambria Math" pitchFamily="18" charset="0"/>
              </a:rPr>
              <a:t>n</a:t>
            </a:r>
            <a:r>
              <a:rPr lang="en-US" dirty="0" smtClean="0">
                <a:latin typeface="Cambria Math" pitchFamily="18" charset="0"/>
                <a:ea typeface="Cambria Math" pitchFamily="18" charset="0"/>
              </a:rPr>
              <a:t>} by adding edges one by one  until another edge can not be added. </a:t>
            </a:r>
          </a:p>
          <a:p>
            <a:pPr indent="0">
              <a:buNone/>
            </a:pPr>
            <a:r>
              <a:rPr lang="en-US" dirty="0" smtClean="0">
                <a:latin typeface="Cambria Math" pitchFamily="18" charset="0"/>
                <a:ea typeface="Cambria Math" pitchFamily="18" charset="0"/>
              </a:rPr>
              <a:t>                                                                                    </a:t>
            </a:r>
          </a:p>
          <a:p>
            <a:pPr indent="0">
              <a:buNone/>
            </a:pPr>
            <a:endParaRPr lang="en-US" dirty="0" smtClean="0">
              <a:latin typeface="Cambria Math" pitchFamily="18" charset="0"/>
              <a:ea typeface="Cambria Math" pitchFamily="18" charset="0"/>
            </a:endParaRPr>
          </a:p>
          <a:p>
            <a:pPr indent="0">
              <a:buNone/>
            </a:pPr>
            <a:endParaRPr lang="en-US" dirty="0">
              <a:latin typeface="Cambria Math" pitchFamily="18" charset="0"/>
              <a:ea typeface="Cambria Math" pitchFamily="18" charset="0"/>
            </a:endParaRPr>
          </a:p>
          <a:p>
            <a:pPr indent="0">
              <a:buNone/>
            </a:pPr>
            <a:endParaRPr lang="en-US" dirty="0">
              <a:latin typeface="Cambria Math" pitchFamily="18" charset="0"/>
              <a:ea typeface="Cambria Math" pitchFamily="18" charset="0"/>
            </a:endParaRPr>
          </a:p>
          <a:p>
            <a:pPr marL="0" indent="0">
              <a:buNone/>
            </a:pPr>
            <a:endParaRPr lang="en-US" dirty="0">
              <a:latin typeface="Cambria Math" pitchFamily="18" charset="0"/>
              <a:ea typeface="Cambria Math" pitchFamily="18" charset="0"/>
            </a:endParaRPr>
          </a:p>
          <a:p>
            <a:pPr marL="0" indent="0">
              <a:buNone/>
            </a:pPr>
            <a:endParaRPr lang="en-US" dirty="0" smtClean="0">
              <a:latin typeface="Cambria Math" pitchFamily="18" charset="0"/>
              <a:ea typeface="Cambria Math" pitchFamily="18" charset="0"/>
            </a:endParaRPr>
          </a:p>
          <a:p>
            <a:r>
              <a:rPr lang="en-US" dirty="0" smtClean="0">
                <a:latin typeface="Cambria Math" pitchFamily="18" charset="0"/>
                <a:ea typeface="Cambria Math" pitchFamily="18" charset="0"/>
              </a:rPr>
              <a:t>The path begins at </a:t>
            </a:r>
            <a:r>
              <a:rPr lang="en-US" i="1" dirty="0" smtClean="0">
                <a:ea typeface="Cambria Math" pitchFamily="18" charset="0"/>
              </a:rPr>
              <a:t>a</a:t>
            </a:r>
            <a:r>
              <a:rPr lang="en-US" dirty="0" smtClean="0">
                <a:latin typeface="Cambria Math" pitchFamily="18" charset="0"/>
                <a:ea typeface="Cambria Math" pitchFamily="18" charset="0"/>
              </a:rPr>
              <a:t> with an edge of the form {</a:t>
            </a:r>
            <a:r>
              <a:rPr lang="en-US" i="1" dirty="0" smtClean="0">
                <a:ea typeface="Cambria Math" pitchFamily="18" charset="0"/>
              </a:rPr>
              <a:t>a</a:t>
            </a:r>
            <a:r>
              <a:rPr lang="en-US" dirty="0" smtClean="0">
                <a:latin typeface="Cambria Math" pitchFamily="18" charset="0"/>
                <a:ea typeface="Cambria Math" pitchFamily="18" charset="0"/>
              </a:rPr>
              <a:t>, </a:t>
            </a:r>
            <a:r>
              <a:rPr lang="en-US" i="1" dirty="0" smtClean="0">
                <a:ea typeface="Cambria Math" pitchFamily="18" charset="0"/>
              </a:rPr>
              <a:t>x</a:t>
            </a:r>
            <a:r>
              <a:rPr lang="en-US" dirty="0" smtClean="0">
                <a:latin typeface="Cambria Math" pitchFamily="18" charset="0"/>
                <a:ea typeface="Cambria Math" pitchFamily="18" charset="0"/>
              </a:rPr>
              <a:t>}; we show that it must terminate at </a:t>
            </a:r>
            <a:r>
              <a:rPr lang="en-US" i="1" dirty="0" smtClean="0">
                <a:ea typeface="Cambria Math" pitchFamily="18" charset="0"/>
              </a:rPr>
              <a:t>a</a:t>
            </a:r>
            <a:r>
              <a:rPr lang="en-US" dirty="0" smtClean="0">
                <a:latin typeface="Cambria Math" pitchFamily="18" charset="0"/>
                <a:ea typeface="Cambria Math" pitchFamily="18" charset="0"/>
              </a:rPr>
              <a:t> with an edge of the form    {</a:t>
            </a:r>
            <a:r>
              <a:rPr lang="en-US" i="1" dirty="0" smtClean="0">
                <a:ea typeface="Cambria Math" pitchFamily="18" charset="0"/>
              </a:rPr>
              <a:t>y</a:t>
            </a:r>
            <a:r>
              <a:rPr lang="en-US" dirty="0" smtClean="0">
                <a:latin typeface="Cambria Math" pitchFamily="18" charset="0"/>
                <a:ea typeface="Cambria Math" pitchFamily="18" charset="0"/>
              </a:rPr>
              <a:t>, </a:t>
            </a:r>
            <a:r>
              <a:rPr lang="en-US" i="1" dirty="0" smtClean="0">
                <a:ea typeface="Cambria Math" pitchFamily="18" charset="0"/>
              </a:rPr>
              <a:t>a</a:t>
            </a:r>
            <a:r>
              <a:rPr lang="en-US" dirty="0" smtClean="0">
                <a:latin typeface="Cambria Math" pitchFamily="18" charset="0"/>
                <a:ea typeface="Cambria Math" pitchFamily="18" charset="0"/>
              </a:rPr>
              <a:t>}.  Since each vertex has an even degree, there must be an even number of edges incident with this vertex. Hence, every time we enter a vertex other than </a:t>
            </a:r>
            <a:r>
              <a:rPr lang="en-US" i="1" dirty="0" smtClean="0">
                <a:ea typeface="Cambria Math" pitchFamily="18" charset="0"/>
              </a:rPr>
              <a:t>a</a:t>
            </a:r>
            <a:r>
              <a:rPr lang="en-US" dirty="0" smtClean="0">
                <a:latin typeface="Cambria Math" pitchFamily="18" charset="0"/>
                <a:ea typeface="Cambria Math" pitchFamily="18" charset="0"/>
              </a:rPr>
              <a:t>, we can leave it. Therefore, the path can only end at </a:t>
            </a:r>
            <a:r>
              <a:rPr lang="en-US" i="1" dirty="0" smtClean="0">
                <a:ea typeface="Cambria Math" pitchFamily="18" charset="0"/>
              </a:rPr>
              <a:t>a</a:t>
            </a:r>
            <a:r>
              <a:rPr lang="en-US" dirty="0" smtClean="0">
                <a:latin typeface="Cambria Math" pitchFamily="18" charset="0"/>
                <a:ea typeface="Cambria Math" pitchFamily="18" charset="0"/>
              </a:rPr>
              <a:t>.</a:t>
            </a:r>
          </a:p>
          <a:p>
            <a:r>
              <a:rPr lang="en-US" dirty="0" smtClean="0">
                <a:ea typeface="Cambria Math" pitchFamily="18" charset="0"/>
              </a:rPr>
              <a:t>If all of the edges have been used, an Euler circuit has been constructed. Otherwise, consider the </a:t>
            </a:r>
            <a:r>
              <a:rPr lang="en-US" dirty="0" err="1" smtClean="0">
                <a:ea typeface="Cambria Math" pitchFamily="18" charset="0"/>
              </a:rPr>
              <a:t>subgraph</a:t>
            </a:r>
            <a:r>
              <a:rPr lang="en-US" dirty="0" smtClean="0">
                <a:ea typeface="Cambria Math" pitchFamily="18" charset="0"/>
              </a:rPr>
              <a:t> </a:t>
            </a:r>
            <a:r>
              <a:rPr lang="en-US" i="1" dirty="0" smtClean="0">
                <a:ea typeface="Cambria Math" pitchFamily="18" charset="0"/>
              </a:rPr>
              <a:t>H</a:t>
            </a:r>
            <a:r>
              <a:rPr lang="en-US" dirty="0" smtClean="0">
                <a:ea typeface="Cambria Math" pitchFamily="18" charset="0"/>
              </a:rPr>
              <a:t> obtained from </a:t>
            </a:r>
            <a:r>
              <a:rPr lang="en-US" i="1" dirty="0" smtClean="0">
                <a:ea typeface="Cambria Math" pitchFamily="18" charset="0"/>
              </a:rPr>
              <a:t>G</a:t>
            </a:r>
            <a:r>
              <a:rPr lang="en-US" dirty="0" smtClean="0">
                <a:ea typeface="Cambria Math" pitchFamily="18" charset="0"/>
              </a:rPr>
              <a:t> by deleting the edges already used. </a:t>
            </a:r>
          </a:p>
          <a:p>
            <a:pPr marL="0" indent="0">
              <a:buNone/>
            </a:pPr>
            <a:endParaRPr lang="en-US" dirty="0" smtClean="0">
              <a:ea typeface="Cambria Math" pitchFamily="18" charset="0"/>
            </a:endParaRPr>
          </a:p>
          <a:p>
            <a:pPr marL="0" indent="0">
              <a:buNone/>
            </a:pPr>
            <a:endParaRPr lang="en-US" dirty="0">
              <a:ea typeface="Cambria Math" pitchFamily="18" charset="0"/>
            </a:endParaRPr>
          </a:p>
          <a:p>
            <a:pPr marL="0" indent="0">
              <a:buNone/>
            </a:pPr>
            <a:endParaRPr lang="en-US" dirty="0" smtClean="0">
              <a:ea typeface="Cambria Math" pitchFamily="18" charset="0"/>
            </a:endParaRPr>
          </a:p>
          <a:p>
            <a:endParaRPr lang="en-US" dirty="0">
              <a:ea typeface="Cambria Math" pitchFamily="18" charset="0"/>
            </a:endParaRPr>
          </a:p>
          <a:p>
            <a:pPr marL="0" indent="0">
              <a:buNone/>
            </a:pPr>
            <a:endParaRPr lang="en-US" dirty="0" smtClean="0">
              <a:ea typeface="Cambria Math" pitchFamily="18" charset="0"/>
            </a:endParaRPr>
          </a:p>
          <a:p>
            <a:pPr marL="0" indent="0">
              <a:buNone/>
            </a:pPr>
            <a:endParaRPr lang="en-US" dirty="0" smtClean="0">
              <a:ea typeface="Cambria Math" pitchFamily="18" charset="0"/>
            </a:endParaRPr>
          </a:p>
        </p:txBody>
      </p:sp>
      <p:sp>
        <p:nvSpPr>
          <p:cNvPr id="3" name="TextBox 2"/>
          <p:cNvSpPr txBox="1"/>
          <p:nvPr/>
        </p:nvSpPr>
        <p:spPr>
          <a:xfrm>
            <a:off x="871330" y="3161182"/>
            <a:ext cx="4038600" cy="830997"/>
          </a:xfrm>
          <a:prstGeom prst="rect">
            <a:avLst/>
          </a:prstGeom>
          <a:noFill/>
          <a:ln>
            <a:solidFill>
              <a:schemeClr val="tx2"/>
            </a:solidFill>
          </a:ln>
        </p:spPr>
        <p:txBody>
          <a:bodyPr wrap="square" rtlCol="0">
            <a:spAutoFit/>
          </a:bodyPr>
          <a:lstStyle/>
          <a:p>
            <a:pPr indent="0">
              <a:buNone/>
            </a:pPr>
            <a:r>
              <a:rPr lang="en-US" sz="1600" dirty="0" smtClean="0">
                <a:latin typeface="Cambria Math" pitchFamily="18" charset="0"/>
                <a:ea typeface="Cambria Math" pitchFamily="18" charset="0"/>
              </a:rPr>
              <a:t>We </a:t>
            </a:r>
            <a:r>
              <a:rPr lang="en-US" sz="1600" dirty="0">
                <a:latin typeface="Cambria Math" pitchFamily="18" charset="0"/>
                <a:ea typeface="Cambria Math" pitchFamily="18" charset="0"/>
              </a:rPr>
              <a:t>illustrate this idea in the graph  G here. We begin at </a:t>
            </a:r>
            <a:r>
              <a:rPr lang="en-US" sz="1600" i="1" dirty="0">
                <a:ea typeface="Cambria Math" pitchFamily="18" charset="0"/>
              </a:rPr>
              <a:t>a</a:t>
            </a:r>
            <a:r>
              <a:rPr lang="en-US" sz="1600" dirty="0">
                <a:latin typeface="Cambria Math" pitchFamily="18" charset="0"/>
                <a:ea typeface="Cambria Math" pitchFamily="18" charset="0"/>
              </a:rPr>
              <a:t> and choose the </a:t>
            </a:r>
            <a:r>
              <a:rPr lang="en-US" sz="1600" dirty="0" smtClean="0">
                <a:latin typeface="Cambria Math" pitchFamily="18" charset="0"/>
                <a:ea typeface="Cambria Math" pitchFamily="18" charset="0"/>
              </a:rPr>
              <a:t>edges                     {</a:t>
            </a:r>
            <a:r>
              <a:rPr lang="en-US" sz="1600" i="1" dirty="0">
                <a:ea typeface="Cambria Math" pitchFamily="18" charset="0"/>
              </a:rPr>
              <a:t>a</a:t>
            </a:r>
            <a:r>
              <a:rPr lang="en-US" sz="1600" dirty="0">
                <a:latin typeface="Cambria Math" pitchFamily="18" charset="0"/>
                <a:ea typeface="Cambria Math" pitchFamily="18" charset="0"/>
              </a:rPr>
              <a:t>, </a:t>
            </a:r>
            <a:r>
              <a:rPr lang="en-US" sz="1600" i="1" dirty="0">
                <a:ea typeface="Cambria Math" pitchFamily="18" charset="0"/>
              </a:rPr>
              <a:t>f</a:t>
            </a:r>
            <a:r>
              <a:rPr lang="en-US" sz="1600" dirty="0">
                <a:latin typeface="Cambria Math" pitchFamily="18" charset="0"/>
                <a:ea typeface="Cambria Math" pitchFamily="18" charset="0"/>
              </a:rPr>
              <a:t>}, {</a:t>
            </a:r>
            <a:r>
              <a:rPr lang="en-US" sz="1600" i="1" dirty="0">
                <a:ea typeface="Cambria Math" pitchFamily="18" charset="0"/>
              </a:rPr>
              <a:t>f,</a:t>
            </a:r>
            <a:r>
              <a:rPr lang="en-US" sz="1600" dirty="0">
                <a:latin typeface="Cambria Math" pitchFamily="18" charset="0"/>
                <a:ea typeface="Cambria Math" pitchFamily="18" charset="0"/>
              </a:rPr>
              <a:t> </a:t>
            </a:r>
            <a:r>
              <a:rPr lang="en-US" sz="1600" i="1" dirty="0">
                <a:ea typeface="Cambria Math" pitchFamily="18" charset="0"/>
              </a:rPr>
              <a:t>c</a:t>
            </a:r>
            <a:r>
              <a:rPr lang="en-US" sz="1600" dirty="0">
                <a:latin typeface="Cambria Math" pitchFamily="18" charset="0"/>
                <a:ea typeface="Cambria Math" pitchFamily="18" charset="0"/>
              </a:rPr>
              <a:t>}, {</a:t>
            </a:r>
            <a:r>
              <a:rPr lang="en-US" sz="1600" i="1" dirty="0">
                <a:ea typeface="Cambria Math" pitchFamily="18" charset="0"/>
              </a:rPr>
              <a:t>c</a:t>
            </a:r>
            <a:r>
              <a:rPr lang="en-US" sz="1600" dirty="0">
                <a:latin typeface="Cambria Math" pitchFamily="18" charset="0"/>
                <a:ea typeface="Cambria Math" pitchFamily="18" charset="0"/>
              </a:rPr>
              <a:t>, </a:t>
            </a:r>
            <a:r>
              <a:rPr lang="en-US" sz="1600" i="1" dirty="0">
                <a:ea typeface="Cambria Math" pitchFamily="18" charset="0"/>
              </a:rPr>
              <a:t>b</a:t>
            </a:r>
            <a:r>
              <a:rPr lang="en-US" sz="1600" dirty="0">
                <a:latin typeface="Cambria Math" pitchFamily="18" charset="0"/>
                <a:ea typeface="Cambria Math" pitchFamily="18" charset="0"/>
              </a:rPr>
              <a:t>}, and {</a:t>
            </a:r>
            <a:r>
              <a:rPr lang="en-US" sz="1600" i="1" dirty="0">
                <a:ea typeface="Cambria Math" pitchFamily="18" charset="0"/>
              </a:rPr>
              <a:t>b</a:t>
            </a:r>
            <a:r>
              <a:rPr lang="en-US" sz="1600" dirty="0">
                <a:latin typeface="Cambria Math" pitchFamily="18" charset="0"/>
                <a:ea typeface="Cambria Math" pitchFamily="18" charset="0"/>
              </a:rPr>
              <a:t>, </a:t>
            </a:r>
            <a:r>
              <a:rPr lang="en-US" sz="1600" i="1" dirty="0">
                <a:ea typeface="Cambria Math" pitchFamily="18" charset="0"/>
              </a:rPr>
              <a:t>a</a:t>
            </a:r>
            <a:r>
              <a:rPr lang="en-US" sz="1600" dirty="0" smtClean="0">
                <a:latin typeface="Cambria Math" pitchFamily="18" charset="0"/>
                <a:ea typeface="Cambria Math" pitchFamily="18" charset="0"/>
              </a:rPr>
              <a:t>}</a:t>
            </a:r>
            <a:r>
              <a:rPr lang="en-US" sz="1600" dirty="0">
                <a:latin typeface="Cambria Math" pitchFamily="18" charset="0"/>
                <a:ea typeface="Cambria Math" pitchFamily="18" charset="0"/>
              </a:rPr>
              <a:t> in </a:t>
            </a:r>
            <a:r>
              <a:rPr lang="en-US" sz="1600" dirty="0" smtClean="0">
                <a:latin typeface="Cambria Math" pitchFamily="18" charset="0"/>
                <a:ea typeface="Cambria Math" pitchFamily="18" charset="0"/>
              </a:rPr>
              <a:t>succession.</a:t>
            </a:r>
            <a:endParaRPr lang="en-US" sz="1600" dirty="0">
              <a:latin typeface="Cambria Math" pitchFamily="18" charset="0"/>
              <a:ea typeface="Cambria Math" pitchFamily="18" charset="0"/>
            </a:endParaRPr>
          </a:p>
        </p:txBody>
      </p:sp>
      <p:sp>
        <p:nvSpPr>
          <p:cNvPr id="5" name="TextBox 4"/>
          <p:cNvSpPr txBox="1"/>
          <p:nvPr/>
        </p:nvSpPr>
        <p:spPr>
          <a:xfrm>
            <a:off x="990600" y="5867400"/>
            <a:ext cx="3200400" cy="584775"/>
          </a:xfrm>
          <a:prstGeom prst="rect">
            <a:avLst/>
          </a:prstGeom>
          <a:noFill/>
          <a:ln>
            <a:solidFill>
              <a:schemeClr val="tx2"/>
            </a:solidFill>
          </a:ln>
        </p:spPr>
        <p:txBody>
          <a:bodyPr wrap="square" rtlCol="0">
            <a:spAutoFit/>
          </a:bodyPr>
          <a:lstStyle/>
          <a:p>
            <a:r>
              <a:rPr lang="en-US" sz="1600" dirty="0">
                <a:ea typeface="Cambria Math" pitchFamily="18" charset="0"/>
              </a:rPr>
              <a:t>In the example </a:t>
            </a:r>
            <a:r>
              <a:rPr lang="en-US" sz="1600" i="1" dirty="0">
                <a:ea typeface="Cambria Math" pitchFamily="18" charset="0"/>
              </a:rPr>
              <a:t>H</a:t>
            </a:r>
            <a:r>
              <a:rPr lang="en-US" sz="1600" dirty="0">
                <a:ea typeface="Cambria Math" pitchFamily="18" charset="0"/>
              </a:rPr>
              <a:t> consists of the vertices  </a:t>
            </a:r>
            <a:r>
              <a:rPr lang="en-US" sz="1600" i="1" dirty="0">
                <a:ea typeface="Cambria Math" pitchFamily="18" charset="0"/>
              </a:rPr>
              <a:t>c</a:t>
            </a:r>
            <a:r>
              <a:rPr lang="en-US" sz="1600" dirty="0">
                <a:ea typeface="Cambria Math" pitchFamily="18" charset="0"/>
              </a:rPr>
              <a:t>, </a:t>
            </a:r>
            <a:r>
              <a:rPr lang="en-US" sz="1600" i="1" dirty="0">
                <a:ea typeface="Cambria Math" pitchFamily="18" charset="0"/>
              </a:rPr>
              <a:t>d</a:t>
            </a:r>
            <a:r>
              <a:rPr lang="en-US" sz="1600" dirty="0">
                <a:ea typeface="Cambria Math" pitchFamily="18" charset="0"/>
              </a:rPr>
              <a:t>, </a:t>
            </a:r>
            <a:r>
              <a:rPr lang="en-US" sz="1600" i="1" dirty="0">
                <a:ea typeface="Cambria Math" pitchFamily="18" charset="0"/>
              </a:rPr>
              <a:t>e</a:t>
            </a:r>
            <a:r>
              <a:rPr lang="en-US" sz="1600" dirty="0">
                <a:ea typeface="Cambria Math" pitchFamily="18" charset="0"/>
              </a:rPr>
              <a:t>. </a:t>
            </a:r>
          </a:p>
        </p:txBody>
      </p:sp>
    </p:spTree>
    <p:extLst>
      <p:ext uri="{BB962C8B-B14F-4D97-AF65-F5344CB8AC3E}">
        <p14:creationId xmlns:p14="http://schemas.microsoft.com/office/powerpoint/2010/main" val="175094390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Sufficient Conditions for Euler Circuits and Paths (</a:t>
            </a:r>
            <a:r>
              <a:rPr lang="en-US" sz="4000" i="1" dirty="0" smtClean="0"/>
              <a:t>continued</a:t>
            </a:r>
            <a:r>
              <a:rPr lang="en-US" sz="4000" dirty="0" smtClean="0"/>
              <a:t>)</a:t>
            </a:r>
            <a:endParaRPr lang="en-US" sz="4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91200" y="1295400"/>
            <a:ext cx="2286000" cy="1371013"/>
          </a:xfrm>
          <a:prstGeom prst="rect">
            <a:avLst/>
          </a:prstGeom>
        </p:spPr>
      </p:pic>
      <p:sp>
        <p:nvSpPr>
          <p:cNvPr id="6" name="Content Placeholder 5"/>
          <p:cNvSpPr>
            <a:spLocks noGrp="1"/>
          </p:cNvSpPr>
          <p:nvPr>
            <p:ph idx="1"/>
          </p:nvPr>
        </p:nvSpPr>
        <p:spPr>
          <a:xfrm>
            <a:off x="533400" y="1981200"/>
            <a:ext cx="8229600" cy="4389120"/>
          </a:xfrm>
        </p:spPr>
        <p:txBody>
          <a:bodyPr>
            <a:normAutofit fontScale="62500" lnSpcReduction="20000"/>
          </a:bodyPr>
          <a:lstStyle/>
          <a:p>
            <a:pPr marL="0" indent="0">
              <a:buNone/>
            </a:pPr>
            <a:endParaRPr lang="en-US" dirty="0" smtClean="0">
              <a:ea typeface="Cambria Math" pitchFamily="18" charset="0"/>
            </a:endParaRPr>
          </a:p>
          <a:p>
            <a:pPr marL="0" indent="0">
              <a:buNone/>
            </a:pPr>
            <a:endParaRPr lang="en-US" dirty="0">
              <a:ea typeface="Cambria Math" pitchFamily="18" charset="0"/>
            </a:endParaRPr>
          </a:p>
          <a:p>
            <a:pPr marL="0" indent="0">
              <a:buNone/>
            </a:pPr>
            <a:endParaRPr lang="en-US" dirty="0" smtClean="0">
              <a:ea typeface="Cambria Math" pitchFamily="18" charset="0"/>
            </a:endParaRPr>
          </a:p>
          <a:p>
            <a:r>
              <a:rPr lang="en-US" dirty="0" smtClean="0">
                <a:ea typeface="Cambria Math" pitchFamily="18" charset="0"/>
              </a:rPr>
              <a:t>Because G is connected, H must have at least one vertex in common with the circuit that has been deleted. </a:t>
            </a:r>
          </a:p>
          <a:p>
            <a:endParaRPr lang="en-US" dirty="0">
              <a:ea typeface="Cambria Math" pitchFamily="18" charset="0"/>
            </a:endParaRPr>
          </a:p>
          <a:p>
            <a:pPr marL="0" indent="0">
              <a:buNone/>
            </a:pPr>
            <a:endParaRPr lang="en-US" dirty="0" smtClean="0">
              <a:ea typeface="Cambria Math" pitchFamily="18" charset="0"/>
            </a:endParaRPr>
          </a:p>
          <a:p>
            <a:pPr marL="0" indent="0">
              <a:buNone/>
            </a:pPr>
            <a:endParaRPr lang="en-US" dirty="0" smtClean="0">
              <a:ea typeface="Cambria Math" pitchFamily="18" charset="0"/>
            </a:endParaRPr>
          </a:p>
          <a:p>
            <a:r>
              <a:rPr lang="en-US" dirty="0" smtClean="0">
                <a:ea typeface="Cambria Math" pitchFamily="18" charset="0"/>
              </a:rPr>
              <a:t> Every vertex in H must have even degree because all the vertices in </a:t>
            </a:r>
            <a:r>
              <a:rPr lang="en-US" i="1" dirty="0" smtClean="0">
                <a:ea typeface="Cambria Math" pitchFamily="18" charset="0"/>
              </a:rPr>
              <a:t>G</a:t>
            </a:r>
            <a:r>
              <a:rPr lang="en-US" dirty="0" smtClean="0">
                <a:ea typeface="Cambria Math" pitchFamily="18" charset="0"/>
              </a:rPr>
              <a:t> have even degree and for each vertex, pairs of edges incident with this vertex have been deleted. Beginning with the shared vertex construct a path  ending in the same vertex (as was done before). Then splice this new circuit into the original circuit.</a:t>
            </a:r>
          </a:p>
          <a:p>
            <a:endParaRPr lang="en-US" dirty="0" smtClean="0">
              <a:ea typeface="Cambria Math" pitchFamily="18" charset="0"/>
            </a:endParaRPr>
          </a:p>
          <a:p>
            <a:pPr marL="0" indent="0">
              <a:buNone/>
            </a:pPr>
            <a:endParaRPr lang="en-US" dirty="0" smtClean="0">
              <a:ea typeface="Cambria Math" pitchFamily="18" charset="0"/>
            </a:endParaRPr>
          </a:p>
          <a:p>
            <a:pPr marL="0" indent="0">
              <a:buNone/>
            </a:pPr>
            <a:endParaRPr lang="en-US" dirty="0">
              <a:ea typeface="Cambria Math" pitchFamily="18" charset="0"/>
            </a:endParaRPr>
          </a:p>
          <a:p>
            <a:r>
              <a:rPr lang="en-US" dirty="0" smtClean="0">
                <a:ea typeface="Cambria Math" pitchFamily="18" charset="0"/>
              </a:rPr>
              <a:t>Continue this process until all edges have been used. This produces an Euler circuit. Since every edge is included and no edge is included more than once.</a:t>
            </a:r>
          </a:p>
          <a:p>
            <a:r>
              <a:rPr lang="en-US" dirty="0"/>
              <a:t>Similar reasoning can be used to show that a graph with exactly two vertices of odd degree must have an Euler path connecting these two vertices of odd degree</a:t>
            </a:r>
          </a:p>
        </p:txBody>
      </p:sp>
      <p:sp>
        <p:nvSpPr>
          <p:cNvPr id="7" name="TextBox 6"/>
          <p:cNvSpPr txBox="1"/>
          <p:nvPr/>
        </p:nvSpPr>
        <p:spPr>
          <a:xfrm>
            <a:off x="914400" y="3429000"/>
            <a:ext cx="3498575" cy="338554"/>
          </a:xfrm>
          <a:prstGeom prst="rect">
            <a:avLst/>
          </a:prstGeom>
          <a:noFill/>
          <a:ln>
            <a:solidFill>
              <a:schemeClr val="tx2"/>
            </a:solidFill>
          </a:ln>
        </p:spPr>
        <p:txBody>
          <a:bodyPr wrap="square" rtlCol="0">
            <a:spAutoFit/>
          </a:bodyPr>
          <a:lstStyle/>
          <a:p>
            <a:r>
              <a:rPr lang="en-US" sz="1600" dirty="0">
                <a:ea typeface="Cambria Math" pitchFamily="18" charset="0"/>
              </a:rPr>
              <a:t>In the example, the vertex is </a:t>
            </a:r>
            <a:r>
              <a:rPr lang="en-US" sz="1600" i="1" dirty="0" smtClean="0">
                <a:ea typeface="Cambria Math" pitchFamily="18" charset="0"/>
              </a:rPr>
              <a:t>c</a:t>
            </a:r>
            <a:r>
              <a:rPr lang="en-US" sz="1050" i="1" dirty="0" smtClean="0">
                <a:ea typeface="Cambria Math" pitchFamily="18" charset="0"/>
              </a:rPr>
              <a:t>.</a:t>
            </a:r>
            <a:endParaRPr lang="en-US" sz="1050" dirty="0"/>
          </a:p>
        </p:txBody>
      </p:sp>
      <p:sp>
        <p:nvSpPr>
          <p:cNvPr id="8" name="TextBox 7"/>
          <p:cNvSpPr txBox="1"/>
          <p:nvPr/>
        </p:nvSpPr>
        <p:spPr>
          <a:xfrm>
            <a:off x="914400" y="4800600"/>
            <a:ext cx="4533900" cy="584775"/>
          </a:xfrm>
          <a:prstGeom prst="rect">
            <a:avLst/>
          </a:prstGeom>
          <a:noFill/>
          <a:ln>
            <a:solidFill>
              <a:schemeClr val="tx2"/>
            </a:solidFill>
          </a:ln>
        </p:spPr>
        <p:txBody>
          <a:bodyPr wrap="square" rtlCol="0">
            <a:spAutoFit/>
          </a:bodyPr>
          <a:lstStyle/>
          <a:p>
            <a:r>
              <a:rPr lang="en-US" sz="1600" dirty="0" smtClean="0">
                <a:ea typeface="Cambria Math" pitchFamily="18" charset="0"/>
              </a:rPr>
              <a:t>In </a:t>
            </a:r>
            <a:r>
              <a:rPr lang="en-US" sz="1600" dirty="0">
                <a:ea typeface="Cambria Math" pitchFamily="18" charset="0"/>
              </a:rPr>
              <a:t>the example, we end up with the circuit    </a:t>
            </a:r>
            <a:r>
              <a:rPr lang="en-US" sz="1600" i="1" dirty="0" smtClean="0">
                <a:ea typeface="Cambria Math" pitchFamily="18" charset="0"/>
              </a:rPr>
              <a:t>a</a:t>
            </a:r>
            <a:r>
              <a:rPr lang="en-US" sz="1600" i="1" dirty="0">
                <a:ea typeface="Cambria Math" pitchFamily="18" charset="0"/>
              </a:rPr>
              <a:t>, f, c, d, e, c, b, a</a:t>
            </a:r>
            <a:r>
              <a:rPr lang="en-US" sz="1600" dirty="0">
                <a:ea typeface="Cambria Math" pitchFamily="18" charset="0"/>
              </a:rPr>
              <a:t>.  </a:t>
            </a:r>
          </a:p>
        </p:txBody>
      </p:sp>
    </p:spTree>
    <p:extLst>
      <p:ext uri="{BB962C8B-B14F-4D97-AF65-F5344CB8AC3E}">
        <p14:creationId xmlns:p14="http://schemas.microsoft.com/office/powerpoint/2010/main" val="59194002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Necessary and Sufficient Conditions for Euler Circuits and Paths (</a:t>
            </a:r>
            <a:r>
              <a:rPr lang="en-US" sz="4000" i="1" dirty="0"/>
              <a:t>continued</a:t>
            </a:r>
            <a:r>
              <a:rPr lang="en-US" sz="4000" dirty="0"/>
              <a:t>)</a:t>
            </a:r>
          </a:p>
        </p:txBody>
      </p:sp>
      <p:sp>
        <p:nvSpPr>
          <p:cNvPr id="3" name="Content Placeholder 2"/>
          <p:cNvSpPr>
            <a:spLocks noGrp="1"/>
          </p:cNvSpPr>
          <p:nvPr>
            <p:ph idx="1"/>
          </p:nvPr>
        </p:nvSpPr>
        <p:spPr/>
        <p:txBody>
          <a:bodyPr>
            <a:normAutofit fontScale="92500" lnSpcReduction="10000"/>
          </a:bodyPr>
          <a:lstStyle/>
          <a:p>
            <a:pPr marL="0" indent="0">
              <a:buNone/>
            </a:pPr>
            <a:r>
              <a:rPr lang="en-US" b="1" dirty="0" smtClean="0"/>
              <a:t>Theorem</a:t>
            </a:r>
            <a:r>
              <a:rPr lang="en-US" dirty="0" smtClean="0"/>
              <a:t>: A connected </a:t>
            </a:r>
            <a:r>
              <a:rPr lang="en-US" dirty="0" err="1" smtClean="0"/>
              <a:t>multigraph</a:t>
            </a:r>
            <a:r>
              <a:rPr lang="en-US" dirty="0" smtClean="0"/>
              <a:t> with at least two vertices has an Euler circuit if and only if each of its vertices has an even </a:t>
            </a:r>
            <a:r>
              <a:rPr lang="en-US" dirty="0"/>
              <a:t>degree </a:t>
            </a:r>
            <a:r>
              <a:rPr lang="en-US" dirty="0" smtClean="0"/>
              <a:t>and </a:t>
            </a:r>
            <a:r>
              <a:rPr lang="en-US" dirty="0"/>
              <a:t>it has an Euler path if and only if it has exactly two vertices of odd degree</a:t>
            </a:r>
            <a:r>
              <a:rPr lang="en-US" dirty="0" smtClean="0"/>
              <a:t>.</a:t>
            </a:r>
          </a:p>
          <a:p>
            <a:pPr marL="0" indent="0">
              <a:buNone/>
            </a:pPr>
            <a:endParaRPr lang="en-US" dirty="0"/>
          </a:p>
          <a:p>
            <a:pPr marL="0" indent="0">
              <a:buNone/>
            </a:pPr>
            <a:r>
              <a:rPr lang="en-US" b="1" dirty="0" smtClean="0"/>
              <a:t>Example</a:t>
            </a:r>
            <a:r>
              <a:rPr lang="en-US" dirty="0" smtClean="0"/>
              <a:t>: Two </a:t>
            </a:r>
            <a:r>
              <a:rPr lang="en-US" dirty="0"/>
              <a:t>of the vertices in the </a:t>
            </a:r>
            <a:r>
              <a:rPr lang="en-US" dirty="0" err="1"/>
              <a:t>multigraph</a:t>
            </a:r>
            <a:r>
              <a:rPr lang="en-US" dirty="0"/>
              <a:t> </a:t>
            </a:r>
            <a:r>
              <a:rPr lang="en-US" dirty="0" smtClean="0"/>
              <a:t>model of the  </a:t>
            </a:r>
            <a:r>
              <a:rPr lang="en-US" dirty="0"/>
              <a:t>K</a:t>
            </a:r>
            <a:r>
              <a:rPr lang="az-Cyrl-AZ" dirty="0">
                <a:latin typeface="Cambria Math"/>
                <a:ea typeface="Cambria Math"/>
              </a:rPr>
              <a:t>ӧ</a:t>
            </a:r>
            <a:r>
              <a:rPr lang="en-US" dirty="0" err="1"/>
              <a:t>nigsberg</a:t>
            </a:r>
            <a:r>
              <a:rPr lang="en-US" dirty="0"/>
              <a:t> bridge problem</a:t>
            </a:r>
            <a:r>
              <a:rPr lang="en-US" dirty="0" smtClean="0"/>
              <a:t> </a:t>
            </a:r>
            <a:r>
              <a:rPr lang="en-US" dirty="0"/>
              <a:t>have odd degree.   Hence, there is no Euler circuit in this </a:t>
            </a:r>
            <a:r>
              <a:rPr lang="en-US" dirty="0" err="1" smtClean="0"/>
              <a:t>multigraph</a:t>
            </a:r>
            <a:r>
              <a:rPr lang="en-US" dirty="0"/>
              <a:t> </a:t>
            </a:r>
            <a:r>
              <a:rPr lang="en-US" dirty="0" smtClean="0"/>
              <a:t>and  </a:t>
            </a:r>
            <a:r>
              <a:rPr lang="en-US" dirty="0"/>
              <a:t>it is impossible to start at a given point, cross each bridge exactly once, and return to the starting point. </a:t>
            </a:r>
            <a:endParaRPr lang="en-US" dirty="0" smtClean="0"/>
          </a:p>
          <a:p>
            <a:pPr marL="0" indent="0">
              <a:buNone/>
            </a:pPr>
            <a:endParaRPr lang="en-US" dirty="0"/>
          </a:p>
          <a:p>
            <a:pPr marL="0" indent="0">
              <a:buNone/>
            </a:pPr>
            <a:r>
              <a:rPr lang="en-US" dirty="0" smtClean="0"/>
              <a:t> </a:t>
            </a:r>
            <a:endParaRPr lang="en-US" dirty="0"/>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91400" y="5181600"/>
            <a:ext cx="834390" cy="1433322"/>
          </a:xfrm>
          <a:prstGeom prst="rect">
            <a:avLst/>
          </a:prstGeom>
        </p:spPr>
      </p:pic>
    </p:spTree>
    <p:extLst>
      <p:ext uri="{BB962C8B-B14F-4D97-AF65-F5344CB8AC3E}">
        <p14:creationId xmlns:p14="http://schemas.microsoft.com/office/powerpoint/2010/main" val="128266142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990600"/>
          </a:xfrm>
        </p:spPr>
        <p:txBody>
          <a:bodyPr>
            <a:noAutofit/>
          </a:bodyPr>
          <a:lstStyle/>
          <a:p>
            <a:r>
              <a:rPr lang="en-US" sz="4400" dirty="0"/>
              <a:t>Euler Circuits and Paths </a:t>
            </a:r>
          </a:p>
        </p:txBody>
      </p:sp>
      <p:sp>
        <p:nvSpPr>
          <p:cNvPr id="3" name="Content Placeholder 2"/>
          <p:cNvSpPr>
            <a:spLocks noGrp="1"/>
          </p:cNvSpPr>
          <p:nvPr>
            <p:ph idx="1"/>
          </p:nvPr>
        </p:nvSpPr>
        <p:spPr/>
        <p:txBody>
          <a:bodyPr>
            <a:normAutofit fontScale="77500" lnSpcReduction="20000"/>
          </a:bodyPr>
          <a:lstStyle/>
          <a:p>
            <a:pPr indent="0">
              <a:buNone/>
            </a:pPr>
            <a:endParaRPr lang="en-US" dirty="0" smtClean="0"/>
          </a:p>
          <a:p>
            <a:pPr indent="0">
              <a:buNone/>
            </a:pPr>
            <a:r>
              <a:rPr lang="en-US" b="1" dirty="0" smtClean="0"/>
              <a:t>Example</a:t>
            </a:r>
            <a:r>
              <a:rPr lang="en-US" dirty="0" smtClean="0"/>
              <a:t>:</a:t>
            </a:r>
          </a:p>
          <a:p>
            <a:pPr indent="0">
              <a:buNone/>
            </a:pPr>
            <a:endParaRPr lang="en-US" dirty="0"/>
          </a:p>
          <a:p>
            <a:pPr indent="0">
              <a:buNone/>
            </a:pPr>
            <a:endParaRPr lang="en-US" dirty="0" smtClean="0"/>
          </a:p>
          <a:p>
            <a:pPr indent="0">
              <a:buNone/>
            </a:pPr>
            <a:endParaRPr lang="en-US" dirty="0" smtClean="0"/>
          </a:p>
          <a:p>
            <a:pPr indent="0">
              <a:buNone/>
            </a:pPr>
            <a:endParaRPr lang="en-US" dirty="0" smtClean="0"/>
          </a:p>
          <a:p>
            <a:pPr indent="0">
              <a:buNone/>
            </a:pPr>
            <a:r>
              <a:rPr lang="en-US" i="1" dirty="0" smtClean="0"/>
              <a:t>G</a:t>
            </a:r>
            <a:r>
              <a:rPr lang="en-US" baseline="-25000" dirty="0" smtClean="0">
                <a:latin typeface="Cambria Math" pitchFamily="18" charset="0"/>
                <a:ea typeface="Cambria Math" pitchFamily="18" charset="0"/>
              </a:rPr>
              <a:t>1</a:t>
            </a:r>
            <a:r>
              <a:rPr lang="en-US" dirty="0" smtClean="0"/>
              <a:t> contains exactly two vertices of odd degree (</a:t>
            </a:r>
            <a:r>
              <a:rPr lang="en-US" i="1" dirty="0" smtClean="0"/>
              <a:t>b</a:t>
            </a:r>
            <a:r>
              <a:rPr lang="en-US" dirty="0" smtClean="0"/>
              <a:t> and </a:t>
            </a:r>
            <a:r>
              <a:rPr lang="en-US" i="1" dirty="0" smtClean="0"/>
              <a:t>d</a:t>
            </a:r>
            <a:r>
              <a:rPr lang="en-US" dirty="0" smtClean="0"/>
              <a:t>). Hence it has an Euler path, e.g.,  </a:t>
            </a:r>
            <a:r>
              <a:rPr lang="en-US" i="1" dirty="0" smtClean="0"/>
              <a:t>d</a:t>
            </a:r>
            <a:r>
              <a:rPr lang="en-US" dirty="0" smtClean="0"/>
              <a:t>, </a:t>
            </a:r>
            <a:r>
              <a:rPr lang="en-US" i="1" dirty="0" smtClean="0"/>
              <a:t>a</a:t>
            </a:r>
            <a:r>
              <a:rPr lang="en-US" dirty="0" smtClean="0"/>
              <a:t>, </a:t>
            </a:r>
            <a:r>
              <a:rPr lang="en-US" i="1" dirty="0" smtClean="0"/>
              <a:t>b</a:t>
            </a:r>
            <a:r>
              <a:rPr lang="en-US" dirty="0" smtClean="0"/>
              <a:t>, </a:t>
            </a:r>
            <a:r>
              <a:rPr lang="en-US" i="1" dirty="0" smtClean="0"/>
              <a:t>c</a:t>
            </a:r>
            <a:r>
              <a:rPr lang="en-US" dirty="0" smtClean="0"/>
              <a:t>, </a:t>
            </a:r>
            <a:r>
              <a:rPr lang="en-US" i="1" dirty="0" smtClean="0"/>
              <a:t>d</a:t>
            </a:r>
            <a:r>
              <a:rPr lang="en-US" dirty="0" smtClean="0"/>
              <a:t>, </a:t>
            </a:r>
            <a:r>
              <a:rPr lang="en-US" i="1" dirty="0" smtClean="0"/>
              <a:t>b</a:t>
            </a:r>
            <a:r>
              <a:rPr lang="en-US" dirty="0" smtClean="0"/>
              <a:t>.</a:t>
            </a:r>
          </a:p>
          <a:p>
            <a:pPr indent="0">
              <a:buNone/>
            </a:pPr>
            <a:r>
              <a:rPr lang="en-US" dirty="0" smtClean="0"/>
              <a:t> </a:t>
            </a:r>
          </a:p>
          <a:p>
            <a:pPr indent="0">
              <a:buNone/>
            </a:pPr>
            <a:r>
              <a:rPr lang="en-US" i="1" dirty="0" smtClean="0"/>
              <a:t>G</a:t>
            </a:r>
            <a:r>
              <a:rPr lang="en-US" baseline="-25000" dirty="0" smtClean="0">
                <a:latin typeface="Cambria Math" pitchFamily="18" charset="0"/>
                <a:ea typeface="Cambria Math" pitchFamily="18" charset="0"/>
              </a:rPr>
              <a:t>2</a:t>
            </a:r>
            <a:r>
              <a:rPr lang="en-US" dirty="0" smtClean="0"/>
              <a:t> </a:t>
            </a:r>
            <a:r>
              <a:rPr lang="en-US" dirty="0"/>
              <a:t>h</a:t>
            </a:r>
            <a:r>
              <a:rPr lang="en-US" dirty="0" smtClean="0"/>
              <a:t>as exactly two vertices of odd degree </a:t>
            </a:r>
            <a:r>
              <a:rPr lang="en-US" dirty="0"/>
              <a:t>(</a:t>
            </a:r>
            <a:r>
              <a:rPr lang="en-US" i="1" dirty="0"/>
              <a:t>b</a:t>
            </a:r>
            <a:r>
              <a:rPr lang="en-US" dirty="0"/>
              <a:t> and </a:t>
            </a:r>
            <a:r>
              <a:rPr lang="en-US" i="1" dirty="0"/>
              <a:t>d</a:t>
            </a:r>
            <a:r>
              <a:rPr lang="en-US" dirty="0"/>
              <a:t>). Hence it has an Euler </a:t>
            </a:r>
            <a:r>
              <a:rPr lang="en-US" dirty="0" smtClean="0"/>
              <a:t>path, e.g.,  </a:t>
            </a:r>
            <a:r>
              <a:rPr lang="en-US" i="1" dirty="0" smtClean="0"/>
              <a:t>b</a:t>
            </a:r>
            <a:r>
              <a:rPr lang="en-US" dirty="0" smtClean="0"/>
              <a:t>, </a:t>
            </a:r>
            <a:r>
              <a:rPr lang="en-US" i="1" dirty="0"/>
              <a:t>a</a:t>
            </a:r>
            <a:r>
              <a:rPr lang="en-US" dirty="0"/>
              <a:t>, </a:t>
            </a:r>
            <a:r>
              <a:rPr lang="en-US" i="1" dirty="0" smtClean="0"/>
              <a:t>g</a:t>
            </a:r>
            <a:r>
              <a:rPr lang="en-US" dirty="0" smtClean="0"/>
              <a:t>, </a:t>
            </a:r>
            <a:r>
              <a:rPr lang="en-US" i="1" dirty="0" smtClean="0"/>
              <a:t>f</a:t>
            </a:r>
            <a:r>
              <a:rPr lang="en-US" dirty="0" smtClean="0"/>
              <a:t>, </a:t>
            </a:r>
            <a:r>
              <a:rPr lang="en-US" i="1" dirty="0" smtClean="0"/>
              <a:t>e</a:t>
            </a:r>
            <a:r>
              <a:rPr lang="en-US" dirty="0" smtClean="0"/>
              <a:t>, </a:t>
            </a:r>
            <a:r>
              <a:rPr lang="en-US" i="1" dirty="0" smtClean="0"/>
              <a:t>d</a:t>
            </a:r>
            <a:r>
              <a:rPr lang="en-US" dirty="0" smtClean="0"/>
              <a:t>, </a:t>
            </a:r>
            <a:r>
              <a:rPr lang="en-US" i="1" dirty="0" smtClean="0"/>
              <a:t>c</a:t>
            </a:r>
            <a:r>
              <a:rPr lang="en-US" dirty="0" smtClean="0"/>
              <a:t>, </a:t>
            </a:r>
            <a:r>
              <a:rPr lang="en-US" i="1" dirty="0" smtClean="0"/>
              <a:t>g</a:t>
            </a:r>
            <a:r>
              <a:rPr lang="en-US" dirty="0" smtClean="0"/>
              <a:t>, </a:t>
            </a:r>
            <a:r>
              <a:rPr lang="en-US" i="1" dirty="0" smtClean="0"/>
              <a:t>b</a:t>
            </a:r>
            <a:r>
              <a:rPr lang="en-US" dirty="0" smtClean="0"/>
              <a:t>, </a:t>
            </a:r>
            <a:r>
              <a:rPr lang="en-US" i="1" dirty="0" smtClean="0"/>
              <a:t>c,</a:t>
            </a:r>
            <a:r>
              <a:rPr lang="en-US" i="1" dirty="0"/>
              <a:t> </a:t>
            </a:r>
            <a:r>
              <a:rPr lang="en-US" i="1" dirty="0" smtClean="0"/>
              <a:t>f</a:t>
            </a:r>
            <a:r>
              <a:rPr lang="en-US" dirty="0" smtClean="0"/>
              <a:t>, </a:t>
            </a:r>
            <a:r>
              <a:rPr lang="en-US" i="1" dirty="0"/>
              <a:t>d</a:t>
            </a:r>
            <a:r>
              <a:rPr lang="en-US" dirty="0" smtClean="0"/>
              <a:t>. </a:t>
            </a:r>
          </a:p>
          <a:p>
            <a:pPr indent="0">
              <a:buNone/>
            </a:pPr>
            <a:endParaRPr lang="en-US" dirty="0"/>
          </a:p>
          <a:p>
            <a:pPr indent="0">
              <a:buNone/>
            </a:pPr>
            <a:r>
              <a:rPr lang="en-US" i="1" dirty="0" smtClean="0"/>
              <a:t>G</a:t>
            </a:r>
            <a:r>
              <a:rPr lang="en-US" baseline="-25000" dirty="0" smtClean="0">
                <a:latin typeface="Cambria Math" pitchFamily="18" charset="0"/>
                <a:ea typeface="Cambria Math" pitchFamily="18" charset="0"/>
              </a:rPr>
              <a:t>3</a:t>
            </a:r>
            <a:r>
              <a:rPr lang="en-US" dirty="0" smtClean="0"/>
              <a:t> </a:t>
            </a:r>
            <a:r>
              <a:rPr lang="en-US" dirty="0"/>
              <a:t>has </a:t>
            </a:r>
            <a:r>
              <a:rPr lang="en-US" dirty="0" smtClean="0"/>
              <a:t>six vertices of odd degree. Hence, it does not have an Euler path.</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83496" y="2364867"/>
            <a:ext cx="4107180" cy="1061466"/>
          </a:xfrm>
          <a:prstGeom prst="rect">
            <a:avLst/>
          </a:prstGeom>
        </p:spPr>
      </p:pic>
    </p:spTree>
    <p:extLst>
      <p:ext uri="{BB962C8B-B14F-4D97-AF65-F5344CB8AC3E}">
        <p14:creationId xmlns:p14="http://schemas.microsoft.com/office/powerpoint/2010/main" val="40153798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 and Motivation </a:t>
            </a:r>
            <a:endParaRPr lang="en-US" dirty="0"/>
          </a:p>
        </p:txBody>
      </p:sp>
      <p:sp>
        <p:nvSpPr>
          <p:cNvPr id="3" name="Content Placeholder 2"/>
          <p:cNvSpPr>
            <a:spLocks noGrp="1"/>
          </p:cNvSpPr>
          <p:nvPr>
            <p:ph idx="1"/>
          </p:nvPr>
        </p:nvSpPr>
        <p:spPr/>
        <p:txBody>
          <a:bodyPr>
            <a:normAutofit/>
          </a:bodyPr>
          <a:lstStyle/>
          <a:p>
            <a:endParaRPr lang="en-US" dirty="0"/>
          </a:p>
          <a:p>
            <a:endParaRPr lang="en-US" dirty="0" smtClean="0"/>
          </a:p>
          <a:p>
            <a:endParaRPr lang="en-US" dirty="0" smtClean="0"/>
          </a:p>
          <a:p>
            <a:pPr marL="0" indent="0">
              <a:buNone/>
            </a:pPr>
            <a:endParaRPr lang="en-US" dirty="0" smtClean="0"/>
          </a:p>
          <a:p>
            <a:endParaRPr lang="en-US" dirty="0" smtClean="0"/>
          </a:p>
          <a:p>
            <a:endParaRPr lang="en-US" dirty="0" smtClean="0"/>
          </a:p>
          <a:p>
            <a:pPr>
              <a:buNone/>
            </a:pPr>
            <a:endParaRPr lang="en-US" dirty="0" smtClean="0"/>
          </a:p>
          <a:p>
            <a:pPr>
              <a:buNone/>
            </a:pPr>
            <a:r>
              <a:rPr lang="en-US" dirty="0" smtClean="0"/>
              <a:t>  </a:t>
            </a:r>
          </a:p>
          <a:p>
            <a:pPr marL="0" indent="0">
              <a:buNone/>
            </a:pPr>
            <a:endParaRPr lang="en-US" dirty="0"/>
          </a:p>
        </p:txBody>
      </p:sp>
      <p:pic>
        <p:nvPicPr>
          <p:cNvPr id="4" name="Picture 3" descr="09007.jpg"/>
          <p:cNvPicPr>
            <a:picLocks noChangeAspect="1"/>
          </p:cNvPicPr>
          <p:nvPr/>
        </p:nvPicPr>
        <p:blipFill>
          <a:blip r:embed="rId2" cstate="print"/>
          <a:stretch>
            <a:fillRect/>
          </a:stretch>
        </p:blipFill>
        <p:spPr>
          <a:xfrm>
            <a:off x="4648200" y="1905000"/>
            <a:ext cx="3099054" cy="1660398"/>
          </a:xfrm>
          <a:prstGeom prst="rect">
            <a:avLst/>
          </a:prstGeom>
        </p:spPr>
      </p:pic>
      <p:pic>
        <p:nvPicPr>
          <p:cNvPr id="5" name="Picture 4" descr="09008.jpg"/>
          <p:cNvPicPr>
            <a:picLocks noChangeAspect="1"/>
          </p:cNvPicPr>
          <p:nvPr/>
        </p:nvPicPr>
        <p:blipFill>
          <a:blip r:embed="rId3" cstate="print"/>
          <a:stretch>
            <a:fillRect/>
          </a:stretch>
        </p:blipFill>
        <p:spPr>
          <a:xfrm>
            <a:off x="5257800" y="4266471"/>
            <a:ext cx="1586484" cy="906780"/>
          </a:xfrm>
          <a:prstGeom prst="rect">
            <a:avLst/>
          </a:prstGeom>
        </p:spPr>
      </p:pic>
      <p:sp>
        <p:nvSpPr>
          <p:cNvPr id="8" name="TextBox 7"/>
          <p:cNvSpPr txBox="1"/>
          <p:nvPr/>
        </p:nvSpPr>
        <p:spPr>
          <a:xfrm>
            <a:off x="963681" y="2352824"/>
            <a:ext cx="2797037" cy="1477328"/>
          </a:xfrm>
          <a:prstGeom prst="rect">
            <a:avLst/>
          </a:prstGeom>
          <a:noFill/>
        </p:spPr>
        <p:txBody>
          <a:bodyPr wrap="square" rtlCol="0">
            <a:spAutoFit/>
          </a:bodyPr>
          <a:lstStyle/>
          <a:p>
            <a:r>
              <a:rPr lang="en-US" b="1" dirty="0" smtClean="0"/>
              <a:t>Example</a:t>
            </a:r>
            <a:r>
              <a:rPr lang="en-US" dirty="0" smtClean="0"/>
              <a:t>: A </a:t>
            </a:r>
            <a:r>
              <a:rPr lang="en-US" dirty="0"/>
              <a:t>f</a:t>
            </a:r>
            <a:r>
              <a:rPr lang="en-US" dirty="0" smtClean="0"/>
              <a:t>riendship </a:t>
            </a:r>
            <a:r>
              <a:rPr lang="en-US" dirty="0"/>
              <a:t>g</a:t>
            </a:r>
            <a:r>
              <a:rPr lang="en-US" dirty="0" smtClean="0"/>
              <a:t>raph </a:t>
            </a:r>
            <a:r>
              <a:rPr lang="en-US" dirty="0"/>
              <a:t>where two people are connected if they are Facebook friends.</a:t>
            </a:r>
          </a:p>
          <a:p>
            <a:endParaRPr lang="en-US" dirty="0"/>
          </a:p>
        </p:txBody>
      </p:sp>
      <p:sp>
        <p:nvSpPr>
          <p:cNvPr id="9" name="TextBox 8"/>
          <p:cNvSpPr txBox="1"/>
          <p:nvPr/>
        </p:nvSpPr>
        <p:spPr>
          <a:xfrm>
            <a:off x="1066800" y="4526920"/>
            <a:ext cx="2057400" cy="646331"/>
          </a:xfrm>
          <a:prstGeom prst="rect">
            <a:avLst/>
          </a:prstGeom>
          <a:noFill/>
        </p:spPr>
        <p:txBody>
          <a:bodyPr wrap="square" rtlCol="0">
            <a:spAutoFit/>
          </a:bodyPr>
          <a:lstStyle/>
          <a:p>
            <a:r>
              <a:rPr lang="en-US" b="1" dirty="0" smtClean="0"/>
              <a:t>Example</a:t>
            </a:r>
            <a:r>
              <a:rPr lang="en-US" dirty="0" smtClean="0"/>
              <a:t>: An influence </a:t>
            </a:r>
            <a:r>
              <a:rPr lang="en-US" dirty="0"/>
              <a:t>g</a:t>
            </a:r>
            <a:r>
              <a:rPr lang="en-US" dirty="0" smtClean="0"/>
              <a:t>raph</a:t>
            </a:r>
            <a:endParaRPr lang="en-US" dirty="0"/>
          </a:p>
        </p:txBody>
      </p:sp>
    </p:spTree>
    <p:extLst>
      <p:ext uri="{BB962C8B-B14F-4D97-AF65-F5344CB8AC3E}">
        <p14:creationId xmlns:p14="http://schemas.microsoft.com/office/powerpoint/2010/main" val="346988240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Applications of Euler Paths and Circuits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Euler paths and circuits can be used to solve many practical problems such as finding a path or circuit that traverses each</a:t>
            </a:r>
          </a:p>
          <a:p>
            <a:pPr lvl="1"/>
            <a:r>
              <a:rPr lang="en-US" dirty="0" smtClean="0"/>
              <a:t> street in a neighborhood, </a:t>
            </a:r>
            <a:endParaRPr lang="en-US" dirty="0"/>
          </a:p>
          <a:p>
            <a:pPr lvl="1"/>
            <a:r>
              <a:rPr lang="en-US" dirty="0" smtClean="0"/>
              <a:t>road in a transportation network,</a:t>
            </a:r>
          </a:p>
          <a:p>
            <a:pPr lvl="1"/>
            <a:r>
              <a:rPr lang="en-US" dirty="0" smtClean="0"/>
              <a:t>connection in a utility grid, </a:t>
            </a:r>
            <a:endParaRPr lang="en-US" dirty="0"/>
          </a:p>
          <a:p>
            <a:pPr lvl="1"/>
            <a:r>
              <a:rPr lang="en-US" dirty="0" smtClean="0"/>
              <a:t>link in a communications network.</a:t>
            </a:r>
          </a:p>
          <a:p>
            <a:r>
              <a:rPr lang="en-US" dirty="0" smtClean="0"/>
              <a:t>Other applications are found in the </a:t>
            </a:r>
          </a:p>
          <a:p>
            <a:pPr lvl="1"/>
            <a:r>
              <a:rPr lang="en-US" dirty="0" smtClean="0"/>
              <a:t>layout of circuits, </a:t>
            </a:r>
          </a:p>
          <a:p>
            <a:pPr lvl="1"/>
            <a:r>
              <a:rPr lang="en-US" dirty="0" smtClean="0"/>
              <a:t>network multicasting,</a:t>
            </a:r>
          </a:p>
          <a:p>
            <a:pPr lvl="1"/>
            <a:r>
              <a:rPr lang="en-US" dirty="0" smtClean="0"/>
              <a:t>molecular biology, where Euler paths are used in the sequencing of DNA.</a:t>
            </a:r>
            <a:endParaRPr lang="en-US" dirty="0"/>
          </a:p>
        </p:txBody>
      </p:sp>
    </p:spTree>
    <p:extLst>
      <p:ext uri="{BB962C8B-B14F-4D97-AF65-F5344CB8AC3E}">
        <p14:creationId xmlns:p14="http://schemas.microsoft.com/office/powerpoint/2010/main" val="381097717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Hamilton Paths and Circuits</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20918" y="76200"/>
            <a:ext cx="884682" cy="1034034"/>
          </a:xfrm>
          <a:prstGeom prst="rect">
            <a:avLst/>
          </a:prstGeom>
        </p:spPr>
      </p:pic>
      <p:sp>
        <p:nvSpPr>
          <p:cNvPr id="3" name="Content Placeholder 2"/>
          <p:cNvSpPr>
            <a:spLocks noGrp="1"/>
          </p:cNvSpPr>
          <p:nvPr>
            <p:ph idx="1"/>
          </p:nvPr>
        </p:nvSpPr>
        <p:spPr>
          <a:xfrm>
            <a:off x="457200" y="1935480"/>
            <a:ext cx="5257800" cy="4389120"/>
          </a:xfrm>
        </p:spPr>
        <p:txBody>
          <a:bodyPr>
            <a:noAutofit/>
          </a:bodyPr>
          <a:lstStyle/>
          <a:p>
            <a:r>
              <a:rPr lang="en-US" sz="1800" dirty="0"/>
              <a:t>Euler paths and circuits </a:t>
            </a:r>
            <a:r>
              <a:rPr lang="en-US" sz="1800" dirty="0" smtClean="0"/>
              <a:t>contained </a:t>
            </a:r>
            <a:r>
              <a:rPr lang="en-US" sz="1800" dirty="0"/>
              <a:t>every edge only once. Now we look at paths and circuits that contain every vertex exactly once. </a:t>
            </a:r>
          </a:p>
          <a:p>
            <a:r>
              <a:rPr lang="en-US" sz="1800" dirty="0" smtClean="0"/>
              <a:t>William Hamilton invented the </a:t>
            </a:r>
            <a:r>
              <a:rPr lang="en-US" sz="1800" i="1" dirty="0" err="1" smtClean="0"/>
              <a:t>Icosian</a:t>
            </a:r>
            <a:r>
              <a:rPr lang="en-US" sz="1800" i="1" dirty="0" smtClean="0"/>
              <a:t> puzzle </a:t>
            </a:r>
            <a:r>
              <a:rPr lang="en-US" sz="1800" dirty="0" smtClean="0"/>
              <a:t>in </a:t>
            </a:r>
            <a:r>
              <a:rPr lang="en-US" sz="1800" dirty="0" smtClean="0">
                <a:latin typeface="Cambria Math" pitchFamily="18" charset="0"/>
                <a:ea typeface="Cambria Math" pitchFamily="18" charset="0"/>
              </a:rPr>
              <a:t>1857</a:t>
            </a:r>
            <a:r>
              <a:rPr lang="en-US" sz="1800" dirty="0" smtClean="0"/>
              <a:t>. It consisted of a wooden</a:t>
            </a:r>
            <a:r>
              <a:rPr lang="en-US" sz="1800" dirty="0"/>
              <a:t> </a:t>
            </a:r>
            <a:r>
              <a:rPr lang="en-US" sz="1800" dirty="0" smtClean="0"/>
              <a:t>dodecahedron (with </a:t>
            </a:r>
            <a:r>
              <a:rPr lang="en-US" sz="1800" dirty="0" smtClean="0">
                <a:latin typeface="Cambria Math" pitchFamily="18" charset="0"/>
                <a:ea typeface="Cambria Math" pitchFamily="18" charset="0"/>
              </a:rPr>
              <a:t>12</a:t>
            </a:r>
            <a:r>
              <a:rPr lang="en-US" sz="1800" dirty="0" smtClean="0"/>
              <a:t> regular pentagons as faces),  illustrated in (a), with a peg at each vertex, labeled with the names of different cities. String was used to </a:t>
            </a:r>
            <a:r>
              <a:rPr lang="en-US" sz="1800" dirty="0"/>
              <a:t>plot </a:t>
            </a:r>
            <a:r>
              <a:rPr lang="en-US" sz="1800" dirty="0" smtClean="0"/>
              <a:t>a circuit visiting </a:t>
            </a:r>
            <a:r>
              <a:rPr lang="en-US" sz="1800" dirty="0">
                <a:latin typeface="Cambria Math" pitchFamily="18" charset="0"/>
                <a:ea typeface="Cambria Math" pitchFamily="18" charset="0"/>
              </a:rPr>
              <a:t>20</a:t>
            </a:r>
            <a:r>
              <a:rPr lang="en-US" sz="1800" dirty="0"/>
              <a:t> cities exactly </a:t>
            </a:r>
            <a:r>
              <a:rPr lang="en-US" sz="1800" dirty="0" smtClean="0"/>
              <a:t>once.</a:t>
            </a:r>
          </a:p>
          <a:p>
            <a:r>
              <a:rPr lang="en-US" sz="1800" dirty="0" smtClean="0"/>
              <a:t>The graph form of the puzzle is given in (b). </a:t>
            </a:r>
            <a:r>
              <a:rPr lang="en-US" sz="1800" dirty="0"/>
              <a:t> </a:t>
            </a:r>
          </a:p>
          <a:p>
            <a:pPr marL="0" indent="0">
              <a:buNone/>
            </a:pPr>
            <a:endParaRPr lang="en-US" sz="1800" dirty="0" smtClean="0"/>
          </a:p>
          <a:p>
            <a:r>
              <a:rPr lang="en-US" sz="1800" dirty="0" smtClean="0"/>
              <a:t>The solution  (a Hamilton circuit) is given  here.</a:t>
            </a:r>
            <a:endParaRPr lang="en-US" sz="1800" dirty="0"/>
          </a:p>
          <a:p>
            <a:pPr indent="0">
              <a:buNone/>
            </a:pPr>
            <a:endParaRPr lang="en-US" sz="1800" dirty="0" smtClean="0"/>
          </a:p>
          <a:p>
            <a:pPr marL="731520" indent="-457200"/>
            <a:endParaRPr lang="en-US" sz="1800" dirty="0"/>
          </a:p>
          <a:p>
            <a:pPr indent="0">
              <a:buNone/>
            </a:pPr>
            <a:r>
              <a:rPr lang="en-US" sz="1800" dirty="0"/>
              <a:t> </a:t>
            </a:r>
            <a:r>
              <a:rPr lang="en-US" sz="1800" dirty="0" smtClean="0"/>
              <a:t>  </a:t>
            </a:r>
          </a:p>
          <a:p>
            <a:pPr indent="0">
              <a:buNone/>
            </a:pPr>
            <a:endParaRPr lang="en-US" sz="1800" dirty="0"/>
          </a:p>
          <a:p>
            <a:pPr indent="0">
              <a:buNone/>
            </a:pPr>
            <a:r>
              <a:rPr lang="en-US" sz="1800" dirty="0" smtClean="0"/>
              <a:t>   </a:t>
            </a:r>
            <a:endParaRPr lang="en-US" sz="1800" dirty="0"/>
          </a:p>
        </p:txBody>
      </p:sp>
      <p:sp>
        <p:nvSpPr>
          <p:cNvPr id="7" name="TextBox 6"/>
          <p:cNvSpPr txBox="1"/>
          <p:nvPr/>
        </p:nvSpPr>
        <p:spPr>
          <a:xfrm>
            <a:off x="6934200" y="207224"/>
            <a:ext cx="1752600" cy="923330"/>
          </a:xfrm>
          <a:prstGeom prst="rect">
            <a:avLst/>
          </a:prstGeom>
          <a:noFill/>
        </p:spPr>
        <p:txBody>
          <a:bodyPr wrap="square" rtlCol="0">
            <a:spAutoFit/>
          </a:bodyPr>
          <a:lstStyle/>
          <a:p>
            <a:r>
              <a:rPr lang="en-US" dirty="0" smtClean="0"/>
              <a:t>William Rowan Hamilton (</a:t>
            </a:r>
            <a:r>
              <a:rPr lang="en-US" dirty="0" smtClean="0">
                <a:latin typeface="Cambria Math" pitchFamily="18" charset="0"/>
                <a:ea typeface="Cambria Math" pitchFamily="18" charset="0"/>
              </a:rPr>
              <a:t>1805- 1865</a:t>
            </a:r>
            <a:r>
              <a:rPr lang="en-US" dirty="0" smtClean="0"/>
              <a:t>)</a:t>
            </a:r>
            <a:endParaRPr lang="en-US" dirty="0"/>
          </a:p>
        </p:txBody>
      </p:sp>
      <p:pic>
        <p:nvPicPr>
          <p:cNvPr id="8"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42527" y="2038622"/>
            <a:ext cx="2655916" cy="1238596"/>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41785" y="3810000"/>
            <a:ext cx="2057400" cy="2286000"/>
          </a:xfrm>
          <a:prstGeom prst="rect">
            <a:avLst/>
          </a:prstGeom>
        </p:spPr>
      </p:pic>
    </p:spTree>
    <p:extLst>
      <p:ext uri="{BB962C8B-B14F-4D97-AF65-F5344CB8AC3E}">
        <p14:creationId xmlns:p14="http://schemas.microsoft.com/office/powerpoint/2010/main" val="122812945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Hamilton Paths and Circuits</a:t>
            </a:r>
            <a:endParaRPr lang="en-US" dirty="0"/>
          </a:p>
        </p:txBody>
      </p:sp>
      <p:sp>
        <p:nvSpPr>
          <p:cNvPr id="3" name="Content Placeholder 2"/>
          <p:cNvSpPr>
            <a:spLocks noGrp="1"/>
          </p:cNvSpPr>
          <p:nvPr>
            <p:ph idx="1"/>
          </p:nvPr>
        </p:nvSpPr>
        <p:spPr/>
        <p:txBody>
          <a:bodyPr>
            <a:normAutofit fontScale="77500" lnSpcReduction="20000"/>
          </a:bodyPr>
          <a:lstStyle/>
          <a:p>
            <a:pPr indent="0">
              <a:buNone/>
            </a:pPr>
            <a:r>
              <a:rPr lang="en-US" b="1" dirty="0" smtClean="0"/>
              <a:t>Definition</a:t>
            </a:r>
            <a:r>
              <a:rPr lang="en-US" dirty="0" smtClean="0"/>
              <a:t>: A simple path in a graph </a:t>
            </a:r>
            <a:r>
              <a:rPr lang="en-US" i="1" dirty="0" smtClean="0"/>
              <a:t>G</a:t>
            </a:r>
            <a:r>
              <a:rPr lang="en-US" dirty="0" smtClean="0"/>
              <a:t> that passes through every vertex exactly once is called a </a:t>
            </a:r>
            <a:r>
              <a:rPr lang="en-US" i="1" dirty="0" smtClean="0"/>
              <a:t>Hamilton path</a:t>
            </a:r>
            <a:r>
              <a:rPr lang="en-US" dirty="0" smtClean="0"/>
              <a:t>, and a simple circuit in a graph </a:t>
            </a:r>
            <a:r>
              <a:rPr lang="en-US" i="1" dirty="0" smtClean="0"/>
              <a:t>G </a:t>
            </a:r>
            <a:r>
              <a:rPr lang="en-US" dirty="0" smtClean="0"/>
              <a:t>that passes through every vertex exactly once is called a </a:t>
            </a:r>
            <a:r>
              <a:rPr lang="en-US" i="1" dirty="0" smtClean="0"/>
              <a:t>Hamilton circuit.  </a:t>
            </a:r>
          </a:p>
          <a:p>
            <a:pPr indent="0">
              <a:buNone/>
            </a:pPr>
            <a:endParaRPr lang="en-US" i="1" dirty="0" smtClean="0"/>
          </a:p>
          <a:p>
            <a:pPr indent="0">
              <a:buNone/>
            </a:pPr>
            <a:r>
              <a:rPr lang="en-US" dirty="0" smtClean="0"/>
              <a:t>That is, a simple path </a:t>
            </a:r>
            <a:r>
              <a:rPr lang="en-US" i="1" dirty="0" smtClean="0"/>
              <a:t>x</a:t>
            </a:r>
            <a:r>
              <a:rPr lang="en-US" baseline="-25000" dirty="0" smtClean="0">
                <a:latin typeface="Cambria Math" pitchFamily="18" charset="0"/>
                <a:ea typeface="Cambria Math" pitchFamily="18" charset="0"/>
              </a:rPr>
              <a:t>0</a:t>
            </a:r>
            <a:r>
              <a:rPr lang="en-US" dirty="0">
                <a:latin typeface="Cambria Math" pitchFamily="18" charset="0"/>
                <a:ea typeface="Cambria Math" pitchFamily="18" charset="0"/>
              </a:rPr>
              <a:t>,</a:t>
            </a:r>
            <a:r>
              <a:rPr lang="en-US" i="1" dirty="0"/>
              <a:t> </a:t>
            </a:r>
            <a:r>
              <a:rPr lang="en-US" i="1" dirty="0" smtClean="0"/>
              <a:t>x</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 </a:t>
            </a:r>
            <a:r>
              <a:rPr lang="en-US" dirty="0">
                <a:latin typeface="Cambria Math" pitchFamily="18" charset="0"/>
                <a:ea typeface="Cambria Math" pitchFamily="18" charset="0"/>
              </a:rPr>
              <a:t>…, </a:t>
            </a:r>
            <a:r>
              <a:rPr lang="en-US" i="1" dirty="0" smtClean="0"/>
              <a:t>x</a:t>
            </a:r>
            <a:r>
              <a:rPr lang="en-US" i="1" baseline="-25000" dirty="0" smtClean="0">
                <a:ea typeface="Cambria Math" pitchFamily="18" charset="0"/>
              </a:rPr>
              <a:t>n</a:t>
            </a:r>
            <a:r>
              <a:rPr lang="en-US" baseline="-25000" dirty="0" smtClean="0">
                <a:latin typeface="Cambria Math" pitchFamily="18" charset="0"/>
                <a:ea typeface="Cambria Math" pitchFamily="18" charset="0"/>
              </a:rPr>
              <a:t>-1</a:t>
            </a:r>
            <a:r>
              <a:rPr lang="en-US" dirty="0">
                <a:latin typeface="Cambria Math" pitchFamily="18" charset="0"/>
                <a:ea typeface="Cambria Math" pitchFamily="18" charset="0"/>
              </a:rPr>
              <a:t>,</a:t>
            </a:r>
            <a:r>
              <a:rPr lang="en-US" i="1" dirty="0"/>
              <a:t> </a:t>
            </a:r>
            <a:r>
              <a:rPr lang="en-US" i="1" dirty="0" err="1" smtClean="0"/>
              <a:t>x</a:t>
            </a:r>
            <a:r>
              <a:rPr lang="en-US" i="1" baseline="-25000" dirty="0" err="1" smtClean="0">
                <a:ea typeface="Cambria Math" pitchFamily="18" charset="0"/>
              </a:rPr>
              <a:t>n</a:t>
            </a:r>
            <a:r>
              <a:rPr lang="en-US" dirty="0" smtClean="0"/>
              <a:t> in the graph </a:t>
            </a:r>
            <a:r>
              <a:rPr lang="en-US" i="1" dirty="0" smtClean="0"/>
              <a:t>G</a:t>
            </a:r>
            <a:r>
              <a:rPr lang="en-US" dirty="0" smtClean="0"/>
              <a:t> = (</a:t>
            </a:r>
            <a:r>
              <a:rPr lang="en-US" i="1" dirty="0" smtClean="0"/>
              <a:t>V</a:t>
            </a:r>
            <a:r>
              <a:rPr lang="en-US" dirty="0" smtClean="0"/>
              <a:t>, </a:t>
            </a:r>
            <a:r>
              <a:rPr lang="en-US" i="1" dirty="0" smtClean="0"/>
              <a:t>E</a:t>
            </a:r>
            <a:r>
              <a:rPr lang="en-US" dirty="0" smtClean="0"/>
              <a:t>) is called a Hamilton path if </a:t>
            </a:r>
            <a:r>
              <a:rPr lang="en-US" i="1" dirty="0" smtClean="0"/>
              <a:t>V</a:t>
            </a:r>
            <a:r>
              <a:rPr lang="en-US" dirty="0" smtClean="0"/>
              <a:t> = {</a:t>
            </a:r>
            <a:r>
              <a:rPr lang="en-US" i="1" dirty="0"/>
              <a:t>x</a:t>
            </a:r>
            <a:r>
              <a:rPr lang="en-US" baseline="-25000" dirty="0">
                <a:latin typeface="Cambria Math" pitchFamily="18" charset="0"/>
                <a:ea typeface="Cambria Math" pitchFamily="18" charset="0"/>
              </a:rPr>
              <a:t>0</a:t>
            </a:r>
            <a:r>
              <a:rPr lang="en-US" dirty="0">
                <a:latin typeface="Cambria Math" pitchFamily="18" charset="0"/>
                <a:ea typeface="Cambria Math" pitchFamily="18" charset="0"/>
              </a:rPr>
              <a:t>,</a:t>
            </a:r>
            <a:r>
              <a:rPr lang="en-US" i="1" dirty="0"/>
              <a:t> x</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a:t>
            </a:r>
            <a:r>
              <a:rPr lang="en-US" dirty="0" smtClean="0">
                <a:latin typeface="Cambria Math" pitchFamily="18" charset="0"/>
                <a:ea typeface="Cambria Math" pitchFamily="18" charset="0"/>
              </a:rPr>
              <a:t>… , </a:t>
            </a:r>
            <a:r>
              <a:rPr lang="en-US" i="1" dirty="0"/>
              <a:t>x</a:t>
            </a:r>
            <a:r>
              <a:rPr lang="en-US" i="1" baseline="-25000" dirty="0">
                <a:ea typeface="Cambria Math" pitchFamily="18" charset="0"/>
              </a:rPr>
              <a:t>n</a:t>
            </a:r>
            <a:r>
              <a:rPr lang="en-US" baseline="-25000" dirty="0">
                <a:latin typeface="Cambria Math" pitchFamily="18" charset="0"/>
                <a:ea typeface="Cambria Math" pitchFamily="18" charset="0"/>
              </a:rPr>
              <a:t>-1,</a:t>
            </a:r>
            <a:r>
              <a:rPr lang="en-US" i="1" dirty="0"/>
              <a:t> </a:t>
            </a:r>
            <a:r>
              <a:rPr lang="en-US" i="1" dirty="0" err="1"/>
              <a:t>x</a:t>
            </a:r>
            <a:r>
              <a:rPr lang="en-US" i="1" baseline="-25000" dirty="0" err="1">
                <a:ea typeface="Cambria Math" pitchFamily="18" charset="0"/>
              </a:rPr>
              <a:t>n</a:t>
            </a:r>
            <a:r>
              <a:rPr lang="en-US" dirty="0"/>
              <a:t> </a:t>
            </a:r>
            <a:r>
              <a:rPr lang="en-US" dirty="0" smtClean="0"/>
              <a:t>} and </a:t>
            </a:r>
            <a:r>
              <a:rPr lang="en-US" i="1" dirty="0" smtClean="0"/>
              <a:t>x</a:t>
            </a:r>
            <a:r>
              <a:rPr lang="en-US" i="1" baseline="-25000" dirty="0" smtClean="0"/>
              <a:t>i</a:t>
            </a:r>
            <a:r>
              <a:rPr lang="en-US" i="1" dirty="0" smtClean="0"/>
              <a:t> ≠</a:t>
            </a:r>
            <a:r>
              <a:rPr lang="en-US" dirty="0" smtClean="0"/>
              <a:t> </a:t>
            </a:r>
            <a:r>
              <a:rPr lang="en-US" i="1" dirty="0" err="1" smtClean="0"/>
              <a:t>x</a:t>
            </a:r>
            <a:r>
              <a:rPr lang="en-US" i="1" baseline="-25000" dirty="0" err="1" smtClean="0"/>
              <a:t>j</a:t>
            </a:r>
            <a:r>
              <a:rPr lang="en-US" dirty="0" smtClean="0"/>
              <a:t> for  </a:t>
            </a:r>
            <a:r>
              <a:rPr lang="en-US" dirty="0" smtClean="0">
                <a:latin typeface="Cambria Math" pitchFamily="18" charset="0"/>
                <a:ea typeface="Cambria Math" pitchFamily="18" charset="0"/>
              </a:rPr>
              <a:t>0≤</a:t>
            </a:r>
            <a:r>
              <a:rPr lang="en-US" dirty="0" smtClean="0"/>
              <a:t> </a:t>
            </a:r>
            <a:r>
              <a:rPr lang="en-US" i="1" dirty="0" err="1" smtClean="0"/>
              <a:t>i</a:t>
            </a:r>
            <a:r>
              <a:rPr lang="en-US" dirty="0" smtClean="0"/>
              <a:t> &lt; </a:t>
            </a:r>
            <a:r>
              <a:rPr lang="en-US" i="1" dirty="0" smtClean="0"/>
              <a:t>j</a:t>
            </a:r>
            <a:r>
              <a:rPr lang="en-US" dirty="0" smtClean="0"/>
              <a:t> </a:t>
            </a:r>
            <a:r>
              <a:rPr lang="en-US" dirty="0">
                <a:latin typeface="Cambria Math" pitchFamily="18" charset="0"/>
                <a:ea typeface="Cambria Math" pitchFamily="18" charset="0"/>
              </a:rPr>
              <a:t>≤ </a:t>
            </a:r>
            <a:r>
              <a:rPr lang="en-US" i="1" dirty="0" smtClean="0"/>
              <a:t>n</a:t>
            </a:r>
            <a:r>
              <a:rPr lang="en-US" dirty="0" smtClean="0"/>
              <a:t>, and the simple circuit </a:t>
            </a:r>
            <a:r>
              <a:rPr lang="en-US" i="1" dirty="0"/>
              <a:t>x</a:t>
            </a:r>
            <a:r>
              <a:rPr lang="en-US" baseline="-25000" dirty="0">
                <a:latin typeface="Cambria Math" pitchFamily="18" charset="0"/>
                <a:ea typeface="Cambria Math" pitchFamily="18" charset="0"/>
              </a:rPr>
              <a:t>0</a:t>
            </a:r>
            <a:r>
              <a:rPr lang="en-US" dirty="0">
                <a:latin typeface="Cambria Math" pitchFamily="18" charset="0"/>
                <a:ea typeface="Cambria Math" pitchFamily="18" charset="0"/>
              </a:rPr>
              <a:t>,</a:t>
            </a:r>
            <a:r>
              <a:rPr lang="en-US" i="1" dirty="0"/>
              <a:t> x</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 </a:t>
            </a:r>
            <a:r>
              <a:rPr lang="en-US" i="1" dirty="0"/>
              <a:t>x</a:t>
            </a:r>
            <a:r>
              <a:rPr lang="en-US" i="1" baseline="-25000" dirty="0">
                <a:ea typeface="Cambria Math" pitchFamily="18" charset="0"/>
              </a:rPr>
              <a:t>n</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i="1" dirty="0"/>
              <a:t> </a:t>
            </a:r>
            <a:r>
              <a:rPr lang="en-US" i="1" dirty="0" err="1" smtClean="0"/>
              <a:t>x</a:t>
            </a:r>
            <a:r>
              <a:rPr lang="en-US" i="1" baseline="-25000" dirty="0" err="1" smtClean="0">
                <a:ea typeface="Cambria Math" pitchFamily="18" charset="0"/>
              </a:rPr>
              <a:t>n</a:t>
            </a:r>
            <a:r>
              <a:rPr lang="en-US" dirty="0" smtClean="0"/>
              <a:t>,</a:t>
            </a:r>
            <a:r>
              <a:rPr lang="en-US" i="1" dirty="0" smtClean="0"/>
              <a:t> x</a:t>
            </a:r>
            <a:r>
              <a:rPr lang="en-US" baseline="-25000" dirty="0" smtClean="0">
                <a:latin typeface="Cambria Math" pitchFamily="18" charset="0"/>
                <a:ea typeface="Cambria Math" pitchFamily="18" charset="0"/>
              </a:rPr>
              <a:t>0                         </a:t>
            </a:r>
            <a:r>
              <a:rPr lang="en-US" dirty="0" smtClean="0"/>
              <a:t>(with </a:t>
            </a:r>
            <a:r>
              <a:rPr lang="en-US" i="1" dirty="0" smtClean="0"/>
              <a:t>n</a:t>
            </a:r>
            <a:r>
              <a:rPr lang="en-US" dirty="0" smtClean="0"/>
              <a:t> &gt; </a:t>
            </a:r>
            <a:r>
              <a:rPr lang="en-US" dirty="0" smtClean="0">
                <a:latin typeface="Cambria Math" pitchFamily="18" charset="0"/>
                <a:ea typeface="Cambria Math" pitchFamily="18" charset="0"/>
              </a:rPr>
              <a:t>0</a:t>
            </a:r>
            <a:r>
              <a:rPr lang="en-US" dirty="0" smtClean="0"/>
              <a:t>) is a Hamilton circuit if   </a:t>
            </a:r>
            <a:r>
              <a:rPr lang="en-US" i="1" dirty="0"/>
              <a:t>x</a:t>
            </a:r>
            <a:r>
              <a:rPr lang="en-US" baseline="-25000" dirty="0">
                <a:latin typeface="Cambria Math" pitchFamily="18" charset="0"/>
                <a:ea typeface="Cambria Math" pitchFamily="18" charset="0"/>
              </a:rPr>
              <a:t>0</a:t>
            </a:r>
            <a:r>
              <a:rPr lang="en-US" dirty="0">
                <a:latin typeface="Cambria Math" pitchFamily="18" charset="0"/>
                <a:ea typeface="Cambria Math" pitchFamily="18" charset="0"/>
              </a:rPr>
              <a:t>,</a:t>
            </a:r>
            <a:r>
              <a:rPr lang="en-US" i="1" dirty="0"/>
              <a:t> x</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a:t>
            </a:r>
            <a:r>
              <a:rPr lang="en-US" dirty="0" smtClean="0">
                <a:latin typeface="Cambria Math" pitchFamily="18" charset="0"/>
                <a:ea typeface="Cambria Math" pitchFamily="18" charset="0"/>
              </a:rPr>
              <a:t>… , </a:t>
            </a:r>
            <a:r>
              <a:rPr lang="en-US" i="1" dirty="0"/>
              <a:t>x</a:t>
            </a:r>
            <a:r>
              <a:rPr lang="en-US" i="1" baseline="-25000" dirty="0">
                <a:ea typeface="Cambria Math" pitchFamily="18" charset="0"/>
              </a:rPr>
              <a:t>n</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i="1" dirty="0"/>
              <a:t> </a:t>
            </a:r>
            <a:r>
              <a:rPr lang="en-US" i="1" dirty="0" err="1"/>
              <a:t>x</a:t>
            </a:r>
            <a:r>
              <a:rPr lang="en-US" i="1" baseline="-25000" dirty="0" err="1">
                <a:ea typeface="Cambria Math" pitchFamily="18" charset="0"/>
              </a:rPr>
              <a:t>n</a:t>
            </a:r>
            <a:r>
              <a:rPr lang="en-US" dirty="0" smtClean="0"/>
              <a:t> is a Hamilton path.</a:t>
            </a:r>
          </a:p>
          <a:p>
            <a:pPr indent="0">
              <a:buNone/>
            </a:pPr>
            <a:endParaRPr lang="en-US" dirty="0" smtClean="0"/>
          </a:p>
          <a:p>
            <a:pPr marL="731520" indent="-457200"/>
            <a:endParaRPr lang="en-US" dirty="0"/>
          </a:p>
          <a:p>
            <a:pPr indent="0">
              <a:buNone/>
            </a:pPr>
            <a:r>
              <a:rPr lang="en-US" dirty="0"/>
              <a:t> </a:t>
            </a:r>
            <a:r>
              <a:rPr lang="en-US" dirty="0" smtClean="0"/>
              <a:t>  </a:t>
            </a:r>
          </a:p>
          <a:p>
            <a:pPr indent="0">
              <a:buNone/>
            </a:pPr>
            <a:endParaRPr lang="en-US" dirty="0"/>
          </a:p>
          <a:p>
            <a:pPr indent="0">
              <a:buNone/>
            </a:pPr>
            <a:r>
              <a:rPr lang="en-US" dirty="0" smtClean="0"/>
              <a:t>   </a:t>
            </a:r>
            <a:endParaRPr lang="en-US" dirty="0"/>
          </a:p>
        </p:txBody>
      </p:sp>
    </p:spTree>
    <p:extLst>
      <p:ext uri="{BB962C8B-B14F-4D97-AF65-F5344CB8AC3E}">
        <p14:creationId xmlns:p14="http://schemas.microsoft.com/office/powerpoint/2010/main" val="291216130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Hamilton Paths and Circuits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pPr indent="0">
              <a:buNone/>
            </a:pPr>
            <a:r>
              <a:rPr lang="en-US" b="1" dirty="0" smtClean="0"/>
              <a:t>Example</a:t>
            </a:r>
            <a:r>
              <a:rPr lang="en-US" dirty="0" smtClean="0"/>
              <a:t>: Which of these simple graphs has a Hamilton circuit or, if not, a Hamilton path?</a:t>
            </a:r>
          </a:p>
          <a:p>
            <a:pPr indent="0">
              <a:buNone/>
            </a:pPr>
            <a:endParaRPr lang="en-US" dirty="0"/>
          </a:p>
          <a:p>
            <a:pPr indent="0">
              <a:buNone/>
            </a:pPr>
            <a:endParaRPr lang="en-US" dirty="0" smtClean="0"/>
          </a:p>
          <a:p>
            <a:pPr indent="0">
              <a:buNone/>
            </a:pPr>
            <a:r>
              <a:rPr lang="en-US" b="1" dirty="0" smtClean="0"/>
              <a:t>Solution</a:t>
            </a:r>
            <a:r>
              <a:rPr lang="en-US" dirty="0" smtClean="0"/>
              <a:t>: </a:t>
            </a:r>
            <a:r>
              <a:rPr lang="en-US" i="1" dirty="0" smtClean="0">
                <a:solidFill>
                  <a:schemeClr val="bg1"/>
                </a:solidFill>
              </a:rPr>
              <a:t>G</a:t>
            </a:r>
            <a:r>
              <a:rPr lang="en-US" baseline="-25000" dirty="0" smtClean="0">
                <a:solidFill>
                  <a:schemeClr val="bg1"/>
                </a:solidFill>
                <a:latin typeface="Cambria Math" pitchFamily="18" charset="0"/>
                <a:ea typeface="Cambria Math" pitchFamily="18" charset="0"/>
              </a:rPr>
              <a:t>1  </a:t>
            </a:r>
            <a:r>
              <a:rPr lang="en-US" dirty="0" smtClean="0">
                <a:solidFill>
                  <a:schemeClr val="bg1"/>
                </a:solidFill>
                <a:latin typeface="Cambria Math" pitchFamily="18" charset="0"/>
                <a:ea typeface="Cambria Math" pitchFamily="18" charset="0"/>
              </a:rPr>
              <a:t>has a </a:t>
            </a:r>
            <a:r>
              <a:rPr lang="en-US" dirty="0">
                <a:solidFill>
                  <a:schemeClr val="bg1"/>
                </a:solidFill>
                <a:latin typeface="Cambria Math" pitchFamily="18" charset="0"/>
                <a:ea typeface="Cambria Math" pitchFamily="18" charset="0"/>
              </a:rPr>
              <a:t>H</a:t>
            </a:r>
            <a:r>
              <a:rPr lang="en-US" dirty="0" smtClean="0">
                <a:solidFill>
                  <a:schemeClr val="bg1"/>
                </a:solidFill>
                <a:latin typeface="Cambria Math" pitchFamily="18" charset="0"/>
                <a:ea typeface="Cambria Math" pitchFamily="18" charset="0"/>
              </a:rPr>
              <a:t>amilton circuit: </a:t>
            </a:r>
            <a:r>
              <a:rPr lang="en-US" i="1" dirty="0" smtClean="0">
                <a:solidFill>
                  <a:schemeClr val="bg1"/>
                </a:solidFill>
                <a:ea typeface="Cambria Math" pitchFamily="18" charset="0"/>
              </a:rPr>
              <a:t>a</a:t>
            </a:r>
            <a:r>
              <a:rPr lang="en-US" dirty="0" smtClean="0">
                <a:solidFill>
                  <a:schemeClr val="bg1"/>
                </a:solidFill>
                <a:ea typeface="Cambria Math" pitchFamily="18" charset="0"/>
              </a:rPr>
              <a:t>, </a:t>
            </a:r>
            <a:r>
              <a:rPr lang="en-US" i="1" dirty="0" smtClean="0">
                <a:solidFill>
                  <a:schemeClr val="bg1"/>
                </a:solidFill>
                <a:ea typeface="Cambria Math" pitchFamily="18" charset="0"/>
              </a:rPr>
              <a:t>b</a:t>
            </a:r>
            <a:r>
              <a:rPr lang="en-US" dirty="0" smtClean="0">
                <a:solidFill>
                  <a:schemeClr val="bg1"/>
                </a:solidFill>
                <a:ea typeface="Cambria Math" pitchFamily="18" charset="0"/>
              </a:rPr>
              <a:t>, </a:t>
            </a:r>
            <a:r>
              <a:rPr lang="en-US" i="1" dirty="0" smtClean="0">
                <a:solidFill>
                  <a:schemeClr val="bg1"/>
                </a:solidFill>
                <a:ea typeface="Cambria Math" pitchFamily="18" charset="0"/>
              </a:rPr>
              <a:t>c</a:t>
            </a:r>
            <a:r>
              <a:rPr lang="en-US" dirty="0" smtClean="0">
                <a:solidFill>
                  <a:schemeClr val="bg1"/>
                </a:solidFill>
                <a:ea typeface="Cambria Math" pitchFamily="18" charset="0"/>
              </a:rPr>
              <a:t>, </a:t>
            </a:r>
            <a:r>
              <a:rPr lang="en-US" i="1" dirty="0" smtClean="0">
                <a:solidFill>
                  <a:schemeClr val="bg1"/>
                </a:solidFill>
                <a:ea typeface="Cambria Math" pitchFamily="18" charset="0"/>
              </a:rPr>
              <a:t>d</a:t>
            </a:r>
            <a:r>
              <a:rPr lang="en-US" dirty="0" smtClean="0">
                <a:solidFill>
                  <a:schemeClr val="bg1"/>
                </a:solidFill>
                <a:ea typeface="Cambria Math" pitchFamily="18" charset="0"/>
              </a:rPr>
              <a:t>, </a:t>
            </a:r>
            <a:r>
              <a:rPr lang="en-US" i="1" dirty="0" smtClean="0">
                <a:solidFill>
                  <a:schemeClr val="bg1"/>
                </a:solidFill>
                <a:ea typeface="Cambria Math" pitchFamily="18" charset="0"/>
              </a:rPr>
              <a:t>e</a:t>
            </a:r>
            <a:r>
              <a:rPr lang="en-US" dirty="0" smtClean="0">
                <a:solidFill>
                  <a:schemeClr val="bg1"/>
                </a:solidFill>
                <a:ea typeface="Cambria Math" pitchFamily="18" charset="0"/>
              </a:rPr>
              <a:t>, </a:t>
            </a:r>
            <a:r>
              <a:rPr lang="en-US" i="1" dirty="0" smtClean="0">
                <a:solidFill>
                  <a:schemeClr val="bg1"/>
                </a:solidFill>
                <a:ea typeface="Cambria Math" pitchFamily="18" charset="0"/>
              </a:rPr>
              <a:t>a</a:t>
            </a:r>
            <a:r>
              <a:rPr lang="en-US" dirty="0" smtClean="0">
                <a:solidFill>
                  <a:schemeClr val="bg1"/>
                </a:solidFill>
                <a:latin typeface="Cambria Math" pitchFamily="18" charset="0"/>
                <a:ea typeface="Cambria Math" pitchFamily="18" charset="0"/>
              </a:rPr>
              <a:t>. </a:t>
            </a:r>
          </a:p>
          <a:p>
            <a:pPr indent="0">
              <a:buNone/>
            </a:pPr>
            <a:r>
              <a:rPr lang="en-US" i="1" dirty="0" smtClean="0">
                <a:solidFill>
                  <a:schemeClr val="bg1"/>
                </a:solidFill>
              </a:rPr>
              <a:t>G</a:t>
            </a:r>
            <a:r>
              <a:rPr lang="en-US" baseline="-25000" dirty="0" smtClean="0">
                <a:solidFill>
                  <a:schemeClr val="bg1"/>
                </a:solidFill>
                <a:latin typeface="Cambria Math" pitchFamily="18" charset="0"/>
                <a:ea typeface="Cambria Math" pitchFamily="18" charset="0"/>
              </a:rPr>
              <a:t>2  </a:t>
            </a:r>
            <a:r>
              <a:rPr lang="en-US" dirty="0" smtClean="0">
                <a:solidFill>
                  <a:schemeClr val="bg1"/>
                </a:solidFill>
                <a:latin typeface="Cambria Math" pitchFamily="18" charset="0"/>
                <a:ea typeface="Cambria Math" pitchFamily="18" charset="0"/>
              </a:rPr>
              <a:t>does not have a Hamilton circuit (Why?), but does have a Hamilton path : </a:t>
            </a:r>
            <a:r>
              <a:rPr lang="en-US" i="1" dirty="0">
                <a:solidFill>
                  <a:schemeClr val="bg1"/>
                </a:solidFill>
                <a:ea typeface="Cambria Math" pitchFamily="18" charset="0"/>
              </a:rPr>
              <a:t>a</a:t>
            </a:r>
            <a:r>
              <a:rPr lang="en-US" dirty="0">
                <a:solidFill>
                  <a:schemeClr val="bg1"/>
                </a:solidFill>
                <a:ea typeface="Cambria Math" pitchFamily="18" charset="0"/>
              </a:rPr>
              <a:t>, </a:t>
            </a:r>
            <a:r>
              <a:rPr lang="en-US" i="1" dirty="0">
                <a:solidFill>
                  <a:schemeClr val="bg1"/>
                </a:solidFill>
                <a:ea typeface="Cambria Math" pitchFamily="18" charset="0"/>
              </a:rPr>
              <a:t>b</a:t>
            </a:r>
            <a:r>
              <a:rPr lang="en-US" dirty="0">
                <a:solidFill>
                  <a:schemeClr val="bg1"/>
                </a:solidFill>
                <a:ea typeface="Cambria Math" pitchFamily="18" charset="0"/>
              </a:rPr>
              <a:t>, </a:t>
            </a:r>
            <a:r>
              <a:rPr lang="en-US" i="1" dirty="0">
                <a:solidFill>
                  <a:schemeClr val="bg1"/>
                </a:solidFill>
                <a:ea typeface="Cambria Math" pitchFamily="18" charset="0"/>
              </a:rPr>
              <a:t>c</a:t>
            </a:r>
            <a:r>
              <a:rPr lang="en-US" dirty="0">
                <a:solidFill>
                  <a:schemeClr val="bg1"/>
                </a:solidFill>
                <a:ea typeface="Cambria Math" pitchFamily="18" charset="0"/>
              </a:rPr>
              <a:t>, </a:t>
            </a:r>
            <a:r>
              <a:rPr lang="en-US" i="1" dirty="0" smtClean="0">
                <a:solidFill>
                  <a:schemeClr val="bg1"/>
                </a:solidFill>
                <a:ea typeface="Cambria Math" pitchFamily="18" charset="0"/>
              </a:rPr>
              <a:t>d</a:t>
            </a:r>
            <a:r>
              <a:rPr lang="en-US" dirty="0" smtClean="0">
                <a:solidFill>
                  <a:schemeClr val="bg1"/>
                </a:solidFill>
                <a:latin typeface="Cambria Math" pitchFamily="18" charset="0"/>
                <a:ea typeface="Cambria Math" pitchFamily="18" charset="0"/>
              </a:rPr>
              <a:t>.</a:t>
            </a:r>
          </a:p>
          <a:p>
            <a:pPr indent="0">
              <a:buNone/>
            </a:pPr>
            <a:r>
              <a:rPr lang="en-US" i="1" dirty="0" smtClean="0">
                <a:solidFill>
                  <a:schemeClr val="bg1"/>
                </a:solidFill>
              </a:rPr>
              <a:t>G</a:t>
            </a:r>
            <a:r>
              <a:rPr lang="en-US" baseline="-25000" dirty="0" smtClean="0">
                <a:solidFill>
                  <a:schemeClr val="bg1"/>
                </a:solidFill>
                <a:latin typeface="Cambria Math" pitchFamily="18" charset="0"/>
                <a:ea typeface="Cambria Math" pitchFamily="18" charset="0"/>
              </a:rPr>
              <a:t>3  </a:t>
            </a:r>
            <a:r>
              <a:rPr lang="en-US" dirty="0">
                <a:solidFill>
                  <a:schemeClr val="bg1"/>
                </a:solidFill>
                <a:latin typeface="Cambria Math" pitchFamily="18" charset="0"/>
                <a:ea typeface="Cambria Math" pitchFamily="18" charset="0"/>
              </a:rPr>
              <a:t>does not have a Hamilton circuit, </a:t>
            </a:r>
            <a:r>
              <a:rPr lang="en-US" dirty="0" smtClean="0">
                <a:solidFill>
                  <a:schemeClr val="bg1"/>
                </a:solidFill>
                <a:latin typeface="Cambria Math" pitchFamily="18" charset="0"/>
                <a:ea typeface="Cambria Math" pitchFamily="18" charset="0"/>
              </a:rPr>
              <a:t> or a </a:t>
            </a:r>
            <a:r>
              <a:rPr lang="en-US" dirty="0">
                <a:solidFill>
                  <a:schemeClr val="bg1"/>
                </a:solidFill>
                <a:latin typeface="Cambria Math" pitchFamily="18" charset="0"/>
                <a:ea typeface="Cambria Math" pitchFamily="18" charset="0"/>
              </a:rPr>
              <a:t>Hamilton </a:t>
            </a:r>
            <a:r>
              <a:rPr lang="en-US" dirty="0" smtClean="0">
                <a:solidFill>
                  <a:schemeClr val="bg1"/>
                </a:solidFill>
                <a:latin typeface="Cambria Math" pitchFamily="18" charset="0"/>
                <a:ea typeface="Cambria Math" pitchFamily="18" charset="0"/>
              </a:rPr>
              <a:t>path. Why?</a:t>
            </a:r>
            <a:endParaRPr lang="en-US" baseline="-25000" dirty="0">
              <a:solidFill>
                <a:schemeClr val="bg1"/>
              </a:solidFill>
              <a:latin typeface="Cambria Math" pitchFamily="18" charset="0"/>
              <a:ea typeface="Cambria Math"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38400" y="3352800"/>
            <a:ext cx="5181600" cy="2057400"/>
          </a:xfrm>
          <a:prstGeom prst="rect">
            <a:avLst/>
          </a:prstGeom>
        </p:spPr>
      </p:pic>
    </p:spTree>
    <p:extLst>
      <p:ext uri="{BB962C8B-B14F-4D97-AF65-F5344CB8AC3E}">
        <p14:creationId xmlns:p14="http://schemas.microsoft.com/office/powerpoint/2010/main" val="354157094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Necessary </a:t>
            </a:r>
            <a:r>
              <a:rPr lang="en-US" smtClean="0"/>
              <a:t>Conditions for</a:t>
            </a:r>
            <a:br>
              <a:rPr lang="en-US" smtClean="0"/>
            </a:br>
            <a:r>
              <a:rPr lang="en-US" smtClean="0"/>
              <a:t>Hamilton Circuits</a:t>
            </a:r>
            <a:endParaRPr lang="en-US" dirty="0"/>
          </a:p>
        </p:txBody>
      </p:sp>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9889" y="271271"/>
            <a:ext cx="906018" cy="1176528"/>
          </a:xfrm>
          <a:prstGeom prst="rect">
            <a:avLst/>
          </a:prstGeom>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14602" y="5148149"/>
            <a:ext cx="906018" cy="1170432"/>
          </a:xfrm>
          <a:prstGeom prst="rect">
            <a:avLst/>
          </a:prstGeom>
        </p:spPr>
      </p:pic>
      <p:sp>
        <p:nvSpPr>
          <p:cNvPr id="18" name="Content Placeholder 2"/>
          <p:cNvSpPr>
            <a:spLocks noGrp="1"/>
          </p:cNvSpPr>
          <p:nvPr>
            <p:ph idx="1"/>
          </p:nvPr>
        </p:nvSpPr>
        <p:spPr>
          <a:xfrm>
            <a:off x="457200" y="1935480"/>
            <a:ext cx="8229600" cy="4389120"/>
          </a:xfrm>
        </p:spPr>
        <p:txBody>
          <a:bodyPr>
            <a:normAutofit fontScale="85000" lnSpcReduction="20000"/>
          </a:bodyPr>
          <a:lstStyle/>
          <a:p>
            <a:r>
              <a:rPr lang="en-US" dirty="0"/>
              <a:t>Unlike for </a:t>
            </a:r>
            <a:r>
              <a:rPr lang="en-US" dirty="0" smtClean="0"/>
              <a:t>an Euler circuit, </a:t>
            </a:r>
            <a:r>
              <a:rPr lang="en-US" dirty="0"/>
              <a:t>no simple necessary and sufficient conditions are known for the existence of a </a:t>
            </a:r>
            <a:r>
              <a:rPr lang="en-US" dirty="0" err="1"/>
              <a:t>Hamiton</a:t>
            </a:r>
            <a:r>
              <a:rPr lang="en-US" dirty="0"/>
              <a:t> circuit</a:t>
            </a:r>
            <a:r>
              <a:rPr lang="en-US" dirty="0" smtClean="0"/>
              <a:t>.</a:t>
            </a:r>
            <a:endParaRPr lang="en-US" dirty="0"/>
          </a:p>
          <a:p>
            <a:r>
              <a:rPr lang="en-US" dirty="0" smtClean="0"/>
              <a:t>However</a:t>
            </a:r>
            <a:r>
              <a:rPr lang="en-US" dirty="0"/>
              <a:t>, there are some useful necessary conditions.  We describe two of these now</a:t>
            </a:r>
            <a:r>
              <a:rPr lang="en-US" dirty="0" smtClean="0"/>
              <a:t>.</a:t>
            </a:r>
          </a:p>
          <a:p>
            <a:pPr indent="0">
              <a:buNone/>
            </a:pPr>
            <a:r>
              <a:rPr lang="en-US" b="1" dirty="0" smtClean="0"/>
              <a:t>Dirac’s Theorem</a:t>
            </a:r>
            <a:r>
              <a:rPr lang="en-US" dirty="0" smtClean="0"/>
              <a:t>: If </a:t>
            </a:r>
            <a:r>
              <a:rPr lang="en-US" i="1" dirty="0" smtClean="0"/>
              <a:t>G</a:t>
            </a:r>
            <a:r>
              <a:rPr lang="en-US" dirty="0" smtClean="0"/>
              <a:t> is a simple graph with </a:t>
            </a:r>
            <a:r>
              <a:rPr lang="en-US" i="1" dirty="0" smtClean="0"/>
              <a:t>n ≥ </a:t>
            </a:r>
            <a:r>
              <a:rPr lang="en-US" dirty="0">
                <a:latin typeface="Cambria Math" pitchFamily="18" charset="0"/>
                <a:ea typeface="Cambria Math" pitchFamily="18" charset="0"/>
              </a:rPr>
              <a:t>3</a:t>
            </a:r>
            <a:r>
              <a:rPr lang="en-US" dirty="0" smtClean="0"/>
              <a:t> vertices such that the degree of every vertex in </a:t>
            </a:r>
            <a:r>
              <a:rPr lang="en-US" i="1" dirty="0" smtClean="0"/>
              <a:t>G</a:t>
            </a:r>
            <a:r>
              <a:rPr lang="en-US" dirty="0" smtClean="0"/>
              <a:t> is ≥ </a:t>
            </a:r>
            <a:r>
              <a:rPr lang="en-US" i="1" dirty="0" smtClean="0"/>
              <a:t>n</a:t>
            </a:r>
            <a:r>
              <a:rPr lang="en-US" dirty="0" smtClean="0"/>
              <a:t>/</a:t>
            </a:r>
            <a:r>
              <a:rPr lang="en-US" dirty="0" smtClean="0">
                <a:latin typeface="Cambria Math" pitchFamily="18" charset="0"/>
                <a:ea typeface="Cambria Math" pitchFamily="18" charset="0"/>
              </a:rPr>
              <a:t>2</a:t>
            </a:r>
            <a:r>
              <a:rPr lang="en-US" dirty="0" smtClean="0"/>
              <a:t>, then </a:t>
            </a:r>
            <a:r>
              <a:rPr lang="en-US" i="1" dirty="0" smtClean="0"/>
              <a:t>G</a:t>
            </a:r>
            <a:r>
              <a:rPr lang="en-US" dirty="0" smtClean="0"/>
              <a:t> has a Hamilton circuit. </a:t>
            </a:r>
          </a:p>
          <a:p>
            <a:pPr marL="0" indent="0">
              <a:buNone/>
            </a:pPr>
            <a:endParaRPr lang="en-US" dirty="0"/>
          </a:p>
          <a:p>
            <a:pPr indent="0">
              <a:buNone/>
            </a:pPr>
            <a:r>
              <a:rPr lang="en-US" b="1" dirty="0" smtClean="0"/>
              <a:t>Ore’s Theorem</a:t>
            </a:r>
            <a:r>
              <a:rPr lang="en-US" dirty="0" smtClean="0"/>
              <a:t>: </a:t>
            </a:r>
            <a:r>
              <a:rPr lang="en-US" dirty="0"/>
              <a:t>If </a:t>
            </a:r>
            <a:r>
              <a:rPr lang="en-US" i="1" dirty="0"/>
              <a:t>G</a:t>
            </a:r>
            <a:r>
              <a:rPr lang="en-US" dirty="0"/>
              <a:t> is a simple graph with </a:t>
            </a:r>
            <a:r>
              <a:rPr lang="en-US" i="1" dirty="0" smtClean="0"/>
              <a:t>n</a:t>
            </a:r>
            <a:r>
              <a:rPr lang="en-US" dirty="0" smtClean="0"/>
              <a:t> </a:t>
            </a:r>
            <a:r>
              <a:rPr lang="en-US" dirty="0"/>
              <a:t>≥ </a:t>
            </a:r>
            <a:r>
              <a:rPr lang="en-US" dirty="0">
                <a:latin typeface="Cambria Math" pitchFamily="18" charset="0"/>
                <a:ea typeface="Cambria Math" pitchFamily="18" charset="0"/>
              </a:rPr>
              <a:t>3</a:t>
            </a:r>
            <a:r>
              <a:rPr lang="en-US" dirty="0"/>
              <a:t> </a:t>
            </a:r>
            <a:r>
              <a:rPr lang="en-US" dirty="0" smtClean="0"/>
              <a:t> vertices such </a:t>
            </a:r>
            <a:r>
              <a:rPr lang="en-US" dirty="0"/>
              <a:t>that </a:t>
            </a:r>
            <a:r>
              <a:rPr lang="en-US" dirty="0" err="1" smtClean="0"/>
              <a:t>deg</a:t>
            </a:r>
            <a:r>
              <a:rPr lang="en-US" dirty="0" smtClean="0"/>
              <a:t>(</a:t>
            </a:r>
            <a:r>
              <a:rPr lang="en-US" i="1" dirty="0" smtClean="0"/>
              <a:t>u</a:t>
            </a:r>
            <a:r>
              <a:rPr lang="en-US" dirty="0" smtClean="0"/>
              <a:t>) + </a:t>
            </a:r>
            <a:r>
              <a:rPr lang="en-US" dirty="0" err="1" smtClean="0"/>
              <a:t>deg</a:t>
            </a:r>
            <a:r>
              <a:rPr lang="en-US" dirty="0" smtClean="0"/>
              <a:t>(</a:t>
            </a:r>
            <a:r>
              <a:rPr lang="en-US" i="1" dirty="0" smtClean="0"/>
              <a:t>v</a:t>
            </a:r>
            <a:r>
              <a:rPr lang="en-US" dirty="0" smtClean="0"/>
              <a:t>) ≥ </a:t>
            </a:r>
            <a:r>
              <a:rPr lang="en-US" i="1" dirty="0" smtClean="0"/>
              <a:t>n</a:t>
            </a:r>
            <a:r>
              <a:rPr lang="en-US" dirty="0" smtClean="0"/>
              <a:t>  for </a:t>
            </a:r>
            <a:r>
              <a:rPr lang="en-US" dirty="0"/>
              <a:t>every </a:t>
            </a:r>
            <a:r>
              <a:rPr lang="en-US" dirty="0" smtClean="0"/>
              <a:t>pair of nonadjacent vertices, then </a:t>
            </a:r>
            <a:r>
              <a:rPr lang="en-US" dirty="0"/>
              <a:t>G has a Hamilton circuit. </a:t>
            </a:r>
            <a:endParaRPr lang="en-US" dirty="0" smtClean="0"/>
          </a:p>
          <a:p>
            <a:pPr indent="0">
              <a:buNone/>
            </a:pPr>
            <a:endParaRPr lang="en-US" dirty="0"/>
          </a:p>
          <a:p>
            <a:pPr indent="0">
              <a:buNone/>
            </a:pPr>
            <a:r>
              <a:rPr lang="en-US" dirty="0" smtClean="0"/>
              <a:t> </a:t>
            </a:r>
            <a:endParaRPr lang="en-US" dirty="0"/>
          </a:p>
          <a:p>
            <a:pPr indent="0">
              <a:buNone/>
            </a:pPr>
            <a:endParaRPr lang="en-US" dirty="0"/>
          </a:p>
        </p:txBody>
      </p:sp>
      <p:sp>
        <p:nvSpPr>
          <p:cNvPr id="19" name="TextBox 18"/>
          <p:cNvSpPr txBox="1"/>
          <p:nvPr/>
        </p:nvSpPr>
        <p:spPr>
          <a:xfrm>
            <a:off x="6435598" y="1295400"/>
            <a:ext cx="2514600" cy="646331"/>
          </a:xfrm>
          <a:prstGeom prst="rect">
            <a:avLst/>
          </a:prstGeom>
          <a:noFill/>
        </p:spPr>
        <p:txBody>
          <a:bodyPr wrap="square" rtlCol="0">
            <a:spAutoFit/>
          </a:bodyPr>
          <a:lstStyle/>
          <a:p>
            <a:r>
              <a:rPr lang="en-US" dirty="0" smtClean="0"/>
              <a:t>Gabriel Andrew Dirac</a:t>
            </a:r>
          </a:p>
          <a:p>
            <a:r>
              <a:rPr lang="en-US" dirty="0" smtClean="0"/>
              <a:t>(</a:t>
            </a:r>
            <a:r>
              <a:rPr lang="en-US" dirty="0" smtClean="0">
                <a:latin typeface="Cambria Math" pitchFamily="18" charset="0"/>
                <a:ea typeface="Cambria Math" pitchFamily="18" charset="0"/>
              </a:rPr>
              <a:t>1925-1984</a:t>
            </a:r>
            <a:r>
              <a:rPr lang="en-US" dirty="0" smtClean="0"/>
              <a:t>)</a:t>
            </a:r>
            <a:endParaRPr lang="en-US" dirty="0"/>
          </a:p>
        </p:txBody>
      </p:sp>
      <p:sp>
        <p:nvSpPr>
          <p:cNvPr id="20" name="TextBox 19"/>
          <p:cNvSpPr txBox="1"/>
          <p:nvPr/>
        </p:nvSpPr>
        <p:spPr>
          <a:xfrm>
            <a:off x="5410200" y="5423450"/>
            <a:ext cx="1524000" cy="646331"/>
          </a:xfrm>
          <a:prstGeom prst="rect">
            <a:avLst/>
          </a:prstGeom>
          <a:noFill/>
        </p:spPr>
        <p:txBody>
          <a:bodyPr wrap="square" rtlCol="0">
            <a:spAutoFit/>
          </a:bodyPr>
          <a:lstStyle/>
          <a:p>
            <a:r>
              <a:rPr lang="en-US" dirty="0" err="1" smtClean="0"/>
              <a:t>Øysten</a:t>
            </a:r>
            <a:r>
              <a:rPr lang="en-US" dirty="0" smtClean="0"/>
              <a:t> Ore</a:t>
            </a:r>
          </a:p>
          <a:p>
            <a:r>
              <a:rPr lang="en-US" dirty="0" smtClean="0"/>
              <a:t>(</a:t>
            </a:r>
            <a:r>
              <a:rPr lang="en-US" dirty="0" smtClean="0">
                <a:latin typeface="Cambria Math" pitchFamily="18" charset="0"/>
                <a:ea typeface="Cambria Math" pitchFamily="18" charset="0"/>
              </a:rPr>
              <a:t>1899-1968</a:t>
            </a:r>
            <a:r>
              <a:rPr lang="en-US" dirty="0" smtClean="0"/>
              <a:t>)</a:t>
            </a:r>
            <a:endParaRPr lang="en-US" dirty="0"/>
          </a:p>
        </p:txBody>
      </p:sp>
    </p:spTree>
    <p:extLst>
      <p:ext uri="{BB962C8B-B14F-4D97-AF65-F5344CB8AC3E}">
        <p14:creationId xmlns:p14="http://schemas.microsoft.com/office/powerpoint/2010/main" val="353785830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Applications of Hamilton Paths and Circuits</a:t>
            </a:r>
            <a:endParaRPr lang="en-US" dirty="0"/>
          </a:p>
        </p:txBody>
      </p:sp>
      <p:sp>
        <p:nvSpPr>
          <p:cNvPr id="3" name="Content Placeholder 2"/>
          <p:cNvSpPr>
            <a:spLocks noGrp="1"/>
          </p:cNvSpPr>
          <p:nvPr>
            <p:ph idx="1"/>
          </p:nvPr>
        </p:nvSpPr>
        <p:spPr/>
        <p:txBody>
          <a:bodyPr>
            <a:normAutofit fontScale="92500" lnSpcReduction="20000"/>
          </a:bodyPr>
          <a:lstStyle/>
          <a:p>
            <a:r>
              <a:rPr lang="en-US" dirty="0"/>
              <a:t>A</a:t>
            </a:r>
            <a:r>
              <a:rPr lang="en-US" dirty="0" smtClean="0"/>
              <a:t>pplications that ask for a path or a circuit that visits each intersection of a city, each place pipelines intersect in a utility grid, or each node in a communications network exactly once, can be solved by finding a Hamilton path in the appropriate graph.</a:t>
            </a:r>
          </a:p>
          <a:p>
            <a:r>
              <a:rPr lang="en-US" dirty="0" smtClean="0"/>
              <a:t>The famous </a:t>
            </a:r>
            <a:r>
              <a:rPr lang="en-US" i="1" dirty="0" smtClean="0"/>
              <a:t>traveling salesperson problem </a:t>
            </a:r>
            <a:r>
              <a:rPr lang="en-US" dirty="0" smtClean="0"/>
              <a:t>(</a:t>
            </a:r>
            <a:r>
              <a:rPr lang="en-US" i="1" dirty="0" smtClean="0"/>
              <a:t>TSP</a:t>
            </a:r>
            <a:r>
              <a:rPr lang="en-US" dirty="0" smtClean="0"/>
              <a:t>) asks for the shortest route a traveling salesperson should take to visit a set of cities</a:t>
            </a:r>
            <a:r>
              <a:rPr lang="en-US" dirty="0"/>
              <a:t>. This problem reduces to finding </a:t>
            </a:r>
            <a:r>
              <a:rPr lang="en-US" dirty="0" smtClean="0"/>
              <a:t>a </a:t>
            </a:r>
            <a:r>
              <a:rPr lang="en-US" dirty="0"/>
              <a:t>Hamilton circuit such that the total sum of the weights of its edges is as small as possible.</a:t>
            </a:r>
            <a:endParaRPr lang="en-US" dirty="0" smtClean="0"/>
          </a:p>
          <a:p>
            <a:r>
              <a:rPr lang="en-US" dirty="0"/>
              <a:t>A family of binary codes, known as </a:t>
            </a:r>
            <a:r>
              <a:rPr lang="en-US" i="1" dirty="0" smtClean="0"/>
              <a:t>Gray codes</a:t>
            </a:r>
            <a:r>
              <a:rPr lang="en-US" dirty="0" smtClean="0"/>
              <a:t>, </a:t>
            </a:r>
            <a:r>
              <a:rPr lang="en-US" dirty="0"/>
              <a:t>which minimize the effect of transmission errors, correspond to Hamilton circuits in the </a:t>
            </a:r>
            <a:r>
              <a:rPr lang="en-US" i="1" dirty="0" smtClean="0"/>
              <a:t>n</a:t>
            </a:r>
            <a:r>
              <a:rPr lang="en-US" dirty="0" smtClean="0"/>
              <a:t>-cube </a:t>
            </a:r>
            <a:r>
              <a:rPr lang="en-US" i="1" dirty="0" smtClean="0"/>
              <a:t>Q</a:t>
            </a:r>
            <a:r>
              <a:rPr lang="en-US" i="1" baseline="-25000" dirty="0" smtClean="0"/>
              <a:t>n</a:t>
            </a:r>
            <a:r>
              <a:rPr lang="en-US" dirty="0" smtClean="0"/>
              <a:t>.  </a:t>
            </a:r>
            <a:r>
              <a:rPr lang="en-US" dirty="0"/>
              <a:t>(</a:t>
            </a:r>
            <a:r>
              <a:rPr lang="en-US" i="1" dirty="0"/>
              <a:t>See the text for details</a:t>
            </a:r>
            <a:r>
              <a:rPr lang="en-US" dirty="0" smtClean="0"/>
              <a:t>.)</a:t>
            </a:r>
            <a:endParaRPr lang="en-US" dirty="0"/>
          </a:p>
        </p:txBody>
      </p:sp>
    </p:spTree>
    <p:extLst>
      <p:ext uri="{BB962C8B-B14F-4D97-AF65-F5344CB8AC3E}">
        <p14:creationId xmlns:p14="http://schemas.microsoft.com/office/powerpoint/2010/main" val="399164852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8924"/>
            <a:ext cx="8229600" cy="1143000"/>
          </a:xfrm>
        </p:spPr>
        <p:txBody>
          <a:bodyPr>
            <a:normAutofit fontScale="90000"/>
          </a:bodyPr>
          <a:lstStyle/>
          <a:p>
            <a:r>
              <a:rPr lang="en-US" dirty="0" smtClean="0"/>
              <a:t>Travelling Salesman Problem-Nearest Neighbor Method</a:t>
            </a:r>
            <a:endParaRPr lang="en-US" dirty="0"/>
          </a:p>
        </p:txBody>
      </p:sp>
      <p:pic>
        <p:nvPicPr>
          <p:cNvPr id="4" name="Content Placeholder 3"/>
          <p:cNvPicPr>
            <a:picLocks noGrp="1" noChangeAspect="1"/>
          </p:cNvPicPr>
          <p:nvPr>
            <p:ph idx="1"/>
          </p:nvPr>
        </p:nvPicPr>
        <p:blipFill>
          <a:blip r:embed="rId2"/>
          <a:stretch>
            <a:fillRect/>
          </a:stretch>
        </p:blipFill>
        <p:spPr>
          <a:xfrm>
            <a:off x="1262062" y="1301924"/>
            <a:ext cx="6315075" cy="2095500"/>
          </a:xfrm>
          <a:prstGeom prst="rect">
            <a:avLst/>
          </a:prstGeom>
        </p:spPr>
      </p:pic>
      <p:pic>
        <p:nvPicPr>
          <p:cNvPr id="5" name="Picture 4"/>
          <p:cNvPicPr>
            <a:picLocks noChangeAspect="1"/>
          </p:cNvPicPr>
          <p:nvPr/>
        </p:nvPicPr>
        <p:blipFill>
          <a:blip r:embed="rId3"/>
          <a:stretch>
            <a:fillRect/>
          </a:stretch>
        </p:blipFill>
        <p:spPr>
          <a:xfrm>
            <a:off x="1277984" y="3397424"/>
            <a:ext cx="6315075" cy="1190625"/>
          </a:xfrm>
          <a:prstGeom prst="rect">
            <a:avLst/>
          </a:prstGeom>
        </p:spPr>
      </p:pic>
      <p:pic>
        <p:nvPicPr>
          <p:cNvPr id="6" name="Picture 5"/>
          <p:cNvPicPr>
            <a:picLocks noChangeAspect="1"/>
          </p:cNvPicPr>
          <p:nvPr/>
        </p:nvPicPr>
        <p:blipFill>
          <a:blip r:embed="rId4"/>
          <a:stretch>
            <a:fillRect/>
          </a:stretch>
        </p:blipFill>
        <p:spPr>
          <a:xfrm>
            <a:off x="1298455" y="4588049"/>
            <a:ext cx="6315075" cy="1971675"/>
          </a:xfrm>
          <a:prstGeom prst="rect">
            <a:avLst/>
          </a:prstGeom>
        </p:spPr>
      </p:pic>
    </p:spTree>
    <p:extLst>
      <p:ext uri="{BB962C8B-B14F-4D97-AF65-F5344CB8AC3E}">
        <p14:creationId xmlns:p14="http://schemas.microsoft.com/office/powerpoint/2010/main" val="311960622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Travelling Salesman Problem-Nearest Neighbor Method</a:t>
            </a:r>
          </a:p>
        </p:txBody>
      </p:sp>
      <p:pic>
        <p:nvPicPr>
          <p:cNvPr id="4" name="Content Placeholder 3"/>
          <p:cNvPicPr>
            <a:picLocks noGrp="1" noChangeAspect="1"/>
          </p:cNvPicPr>
          <p:nvPr>
            <p:ph idx="1"/>
          </p:nvPr>
        </p:nvPicPr>
        <p:blipFill>
          <a:blip r:embed="rId2"/>
          <a:stretch>
            <a:fillRect/>
          </a:stretch>
        </p:blipFill>
        <p:spPr>
          <a:xfrm>
            <a:off x="685800" y="2286000"/>
            <a:ext cx="7272337" cy="3000375"/>
          </a:xfrm>
          <a:prstGeom prst="rect">
            <a:avLst/>
          </a:prstGeom>
        </p:spPr>
      </p:pic>
    </p:spTree>
    <p:extLst>
      <p:ext uri="{BB962C8B-B14F-4D97-AF65-F5344CB8AC3E}">
        <p14:creationId xmlns:p14="http://schemas.microsoft.com/office/powerpoint/2010/main" val="56419243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Travelling Salesman Problem-Nearest Neighbor Method</a:t>
            </a:r>
          </a:p>
        </p:txBody>
      </p:sp>
      <p:pic>
        <p:nvPicPr>
          <p:cNvPr id="4" name="Content Placeholder 3"/>
          <p:cNvPicPr>
            <a:picLocks noGrp="1" noChangeAspect="1"/>
          </p:cNvPicPr>
          <p:nvPr>
            <p:ph idx="1"/>
          </p:nvPr>
        </p:nvPicPr>
        <p:blipFill>
          <a:blip r:embed="rId2"/>
          <a:stretch>
            <a:fillRect/>
          </a:stretch>
        </p:blipFill>
        <p:spPr>
          <a:xfrm>
            <a:off x="685800" y="2514600"/>
            <a:ext cx="7772400" cy="3200400"/>
          </a:xfrm>
          <a:prstGeom prst="rect">
            <a:avLst/>
          </a:prstGeom>
        </p:spPr>
      </p:pic>
    </p:spTree>
    <p:extLst>
      <p:ext uri="{BB962C8B-B14F-4D97-AF65-F5344CB8AC3E}">
        <p14:creationId xmlns:p14="http://schemas.microsoft.com/office/powerpoint/2010/main" val="295911164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Travelling Salesman Problem-Nearest Neighbor Method</a:t>
            </a:r>
          </a:p>
        </p:txBody>
      </p:sp>
      <p:pic>
        <p:nvPicPr>
          <p:cNvPr id="4" name="Content Placeholder 3"/>
          <p:cNvPicPr>
            <a:picLocks noGrp="1" noChangeAspect="1"/>
          </p:cNvPicPr>
          <p:nvPr>
            <p:ph idx="1"/>
          </p:nvPr>
        </p:nvPicPr>
        <p:blipFill>
          <a:blip r:embed="rId2"/>
          <a:stretch>
            <a:fillRect/>
          </a:stretch>
        </p:blipFill>
        <p:spPr>
          <a:xfrm>
            <a:off x="1469445" y="1847088"/>
            <a:ext cx="6074355" cy="4706112"/>
          </a:xfrm>
          <a:prstGeom prst="rect">
            <a:avLst/>
          </a:prstGeom>
        </p:spPr>
      </p:pic>
    </p:spTree>
    <p:extLst>
      <p:ext uri="{BB962C8B-B14F-4D97-AF65-F5344CB8AC3E}">
        <p14:creationId xmlns:p14="http://schemas.microsoft.com/office/powerpoint/2010/main" val="21155832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lstStyle/>
          <a:p>
            <a:r>
              <a:rPr lang="en-US" dirty="0" smtClean="0"/>
              <a:t>Graph Terminology</a:t>
            </a:r>
            <a:endParaRPr lang="en-US" dirty="0"/>
          </a:p>
        </p:txBody>
      </p:sp>
      <p:sp>
        <p:nvSpPr>
          <p:cNvPr id="3" name="Content Placeholder 2"/>
          <p:cNvSpPr>
            <a:spLocks noGrp="1"/>
          </p:cNvSpPr>
          <p:nvPr>
            <p:ph idx="1"/>
          </p:nvPr>
        </p:nvSpPr>
        <p:spPr>
          <a:xfrm>
            <a:off x="475667" y="1905000"/>
            <a:ext cx="8229600" cy="4389120"/>
          </a:xfrm>
        </p:spPr>
        <p:txBody>
          <a:bodyPr>
            <a:normAutofit fontScale="70000" lnSpcReduction="20000"/>
          </a:bodyPr>
          <a:lstStyle/>
          <a:p>
            <a:pPr>
              <a:buNone/>
            </a:pPr>
            <a:r>
              <a:rPr lang="en-US" b="1" dirty="0" smtClean="0"/>
              <a:t>   Definition:</a:t>
            </a:r>
            <a:r>
              <a:rPr lang="en-US" dirty="0" smtClean="0"/>
              <a:t> A </a:t>
            </a:r>
            <a:r>
              <a:rPr lang="en-US" i="1" dirty="0" smtClean="0"/>
              <a:t>graph</a:t>
            </a:r>
            <a:r>
              <a:rPr lang="en-US" dirty="0" smtClean="0"/>
              <a:t> </a:t>
            </a:r>
            <a:r>
              <a:rPr lang="en-US" i="1" dirty="0" smtClean="0"/>
              <a:t>G = </a:t>
            </a:r>
            <a:r>
              <a:rPr lang="en-US" dirty="0" smtClean="0"/>
              <a:t>(</a:t>
            </a:r>
            <a:r>
              <a:rPr lang="en-US" i="1" dirty="0" smtClean="0"/>
              <a:t>V, E</a:t>
            </a:r>
            <a:r>
              <a:rPr lang="en-US" dirty="0" smtClean="0"/>
              <a:t>)</a:t>
            </a:r>
            <a:r>
              <a:rPr lang="en-US" i="1" dirty="0" smtClean="0"/>
              <a:t> </a:t>
            </a:r>
            <a:r>
              <a:rPr lang="en-US" dirty="0" smtClean="0"/>
              <a:t>consists of </a:t>
            </a:r>
            <a:r>
              <a:rPr lang="en-US" i="1" dirty="0" smtClean="0"/>
              <a:t> </a:t>
            </a:r>
            <a:r>
              <a:rPr lang="en-US" dirty="0" smtClean="0"/>
              <a:t>a nonempty set </a:t>
            </a:r>
            <a:r>
              <a:rPr lang="en-US" i="1" dirty="0" smtClean="0"/>
              <a:t>V</a:t>
            </a:r>
            <a:r>
              <a:rPr lang="en-US" dirty="0" smtClean="0"/>
              <a:t> of </a:t>
            </a:r>
            <a:r>
              <a:rPr lang="en-US" i="1" dirty="0" smtClean="0"/>
              <a:t>vertices </a:t>
            </a:r>
            <a:r>
              <a:rPr lang="en-US" dirty="0" smtClean="0"/>
              <a:t>(or </a:t>
            </a:r>
            <a:r>
              <a:rPr lang="en-US" i="1" dirty="0" smtClean="0"/>
              <a:t>nodes</a:t>
            </a:r>
            <a:r>
              <a:rPr lang="en-US" dirty="0" smtClean="0"/>
              <a:t>) and a set </a:t>
            </a:r>
            <a:r>
              <a:rPr lang="en-US" i="1" dirty="0" smtClean="0"/>
              <a:t>E</a:t>
            </a:r>
            <a:r>
              <a:rPr lang="en-US" dirty="0" smtClean="0"/>
              <a:t> of </a:t>
            </a:r>
            <a:r>
              <a:rPr lang="en-US" i="1" dirty="0" smtClean="0"/>
              <a:t>edges. </a:t>
            </a:r>
            <a:r>
              <a:rPr lang="en-US" dirty="0" smtClean="0"/>
              <a:t>Each edge has either one or two vertices associated with it, called its </a:t>
            </a:r>
            <a:r>
              <a:rPr lang="en-US" i="1" dirty="0" smtClean="0"/>
              <a:t>endpoints</a:t>
            </a:r>
            <a:r>
              <a:rPr lang="en-US" dirty="0" smtClean="0"/>
              <a:t>.  An edge is said to </a:t>
            </a:r>
            <a:r>
              <a:rPr lang="en-US" i="1" dirty="0" smtClean="0"/>
              <a:t>connect</a:t>
            </a:r>
            <a:r>
              <a:rPr lang="en-US" dirty="0" smtClean="0"/>
              <a:t> its endpoints.</a:t>
            </a:r>
          </a:p>
          <a:p>
            <a:pPr>
              <a:buNone/>
            </a:pPr>
            <a:endParaRPr lang="en-US" dirty="0" smtClean="0"/>
          </a:p>
          <a:p>
            <a:pPr>
              <a:buNone/>
            </a:pPr>
            <a:endParaRPr lang="en-US" dirty="0"/>
          </a:p>
          <a:p>
            <a:pPr>
              <a:buNone/>
            </a:pPr>
            <a:endParaRPr lang="en-US" dirty="0" smtClean="0"/>
          </a:p>
          <a:p>
            <a:pPr>
              <a:buNone/>
            </a:pPr>
            <a:endParaRPr lang="en-US" dirty="0"/>
          </a:p>
          <a:p>
            <a:pPr>
              <a:buNone/>
            </a:pPr>
            <a:endParaRPr lang="en-US" dirty="0" smtClean="0"/>
          </a:p>
          <a:p>
            <a:pPr>
              <a:buNone/>
            </a:pPr>
            <a:endParaRPr lang="en-US" dirty="0" smtClean="0"/>
          </a:p>
          <a:p>
            <a:pPr>
              <a:buNone/>
            </a:pPr>
            <a:endParaRPr lang="en-US" dirty="0" smtClean="0"/>
          </a:p>
          <a:p>
            <a:pPr>
              <a:buNone/>
            </a:pPr>
            <a:endParaRPr lang="en-US" dirty="0"/>
          </a:p>
          <a:p>
            <a:pPr>
              <a:buNone/>
            </a:pPr>
            <a:endParaRPr lang="en-US" dirty="0" smtClean="0"/>
          </a:p>
          <a:p>
            <a:pPr marL="393192" lvl="1" indent="0">
              <a:buNone/>
            </a:pPr>
            <a:r>
              <a:rPr lang="en-US" sz="2600" dirty="0" smtClean="0"/>
              <a:t>A graph with an infinite vertex set  is called an </a:t>
            </a:r>
            <a:r>
              <a:rPr lang="en-US" sz="2600" i="1" dirty="0" smtClean="0"/>
              <a:t>infinite graph. </a:t>
            </a:r>
            <a:r>
              <a:rPr lang="en-US" sz="2600" dirty="0" smtClean="0"/>
              <a:t>A graph with a finite vertex set is called a </a:t>
            </a:r>
            <a:r>
              <a:rPr lang="en-US" sz="2600" i="1" dirty="0" smtClean="0"/>
              <a:t>finite graph</a:t>
            </a:r>
            <a:r>
              <a:rPr lang="en-US" sz="2600" dirty="0" smtClean="0"/>
              <a:t>.  A graph with no vertex and no edge is a null graph.</a:t>
            </a:r>
          </a:p>
          <a:p>
            <a:endParaRPr lang="en-US" sz="1900" i="1" dirty="0"/>
          </a:p>
        </p:txBody>
      </p:sp>
      <p:grpSp>
        <p:nvGrpSpPr>
          <p:cNvPr id="22" name="Group 21"/>
          <p:cNvGrpSpPr/>
          <p:nvPr/>
        </p:nvGrpSpPr>
        <p:grpSpPr>
          <a:xfrm>
            <a:off x="3370568" y="2822968"/>
            <a:ext cx="2758452" cy="1590611"/>
            <a:chOff x="3778826" y="3475664"/>
            <a:chExt cx="2758452" cy="1590611"/>
          </a:xfrm>
        </p:grpSpPr>
        <p:sp>
          <p:nvSpPr>
            <p:cNvPr id="31" name="TextBox 30"/>
            <p:cNvSpPr txBox="1"/>
            <p:nvPr/>
          </p:nvSpPr>
          <p:spPr>
            <a:xfrm>
              <a:off x="3778826" y="3475664"/>
              <a:ext cx="318655" cy="249356"/>
            </a:xfrm>
            <a:prstGeom prst="rect">
              <a:avLst/>
            </a:prstGeom>
            <a:noFill/>
          </p:spPr>
          <p:txBody>
            <a:bodyPr wrap="square" rtlCol="0">
              <a:spAutoFit/>
            </a:bodyPr>
            <a:lstStyle/>
            <a:p>
              <a:r>
                <a:rPr lang="en-US" i="1" dirty="0" smtClean="0"/>
                <a:t>a</a:t>
              </a:r>
              <a:endParaRPr lang="en-US" i="1" dirty="0"/>
            </a:p>
          </p:txBody>
        </p:sp>
        <p:sp>
          <p:nvSpPr>
            <p:cNvPr id="33" name="Oval 32"/>
            <p:cNvSpPr/>
            <p:nvPr/>
          </p:nvSpPr>
          <p:spPr>
            <a:xfrm>
              <a:off x="4147369" y="3570666"/>
              <a:ext cx="159327" cy="15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5953078" y="4769181"/>
              <a:ext cx="159327" cy="15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5953078" y="3611629"/>
              <a:ext cx="159327" cy="15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p:cNvCxnSpPr>
              <a:stCxn id="33" idx="5"/>
              <a:endCxn id="34" idx="1"/>
            </p:cNvCxnSpPr>
            <p:nvPr/>
          </p:nvCxnSpPr>
          <p:spPr>
            <a:xfrm>
              <a:off x="4283363" y="3702403"/>
              <a:ext cx="1693048" cy="1089381"/>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218622" y="4704724"/>
              <a:ext cx="318655" cy="249356"/>
            </a:xfrm>
            <a:prstGeom prst="rect">
              <a:avLst/>
            </a:prstGeom>
            <a:noFill/>
          </p:spPr>
          <p:txBody>
            <a:bodyPr wrap="square" rtlCol="0">
              <a:spAutoFit/>
            </a:bodyPr>
            <a:lstStyle/>
            <a:p>
              <a:r>
                <a:rPr lang="en-US" i="1" dirty="0" smtClean="0"/>
                <a:t>c</a:t>
              </a:r>
              <a:endParaRPr lang="en-US" i="1" dirty="0"/>
            </a:p>
          </p:txBody>
        </p:sp>
        <p:sp>
          <p:nvSpPr>
            <p:cNvPr id="40" name="TextBox 39"/>
            <p:cNvSpPr txBox="1"/>
            <p:nvPr/>
          </p:nvSpPr>
          <p:spPr>
            <a:xfrm>
              <a:off x="6218623" y="3508735"/>
              <a:ext cx="318655" cy="249356"/>
            </a:xfrm>
            <a:prstGeom prst="rect">
              <a:avLst/>
            </a:prstGeom>
            <a:noFill/>
          </p:spPr>
          <p:txBody>
            <a:bodyPr wrap="square" rtlCol="0">
              <a:spAutoFit/>
            </a:bodyPr>
            <a:lstStyle/>
            <a:p>
              <a:r>
                <a:rPr lang="en-US" i="1" dirty="0" smtClean="0"/>
                <a:t>b</a:t>
              </a:r>
              <a:endParaRPr lang="en-US" i="1" dirty="0"/>
            </a:p>
          </p:txBody>
        </p:sp>
        <p:sp>
          <p:nvSpPr>
            <p:cNvPr id="15" name="Oval 14"/>
            <p:cNvSpPr/>
            <p:nvPr/>
          </p:nvSpPr>
          <p:spPr>
            <a:xfrm>
              <a:off x="4256808" y="4750003"/>
              <a:ext cx="159327" cy="15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31708" y="4696943"/>
              <a:ext cx="318655" cy="369332"/>
            </a:xfrm>
            <a:prstGeom prst="rect">
              <a:avLst/>
            </a:prstGeom>
            <a:noFill/>
          </p:spPr>
          <p:txBody>
            <a:bodyPr wrap="square" rtlCol="0">
              <a:spAutoFit/>
            </a:bodyPr>
            <a:lstStyle/>
            <a:p>
              <a:r>
                <a:rPr lang="en-US" i="1" dirty="0"/>
                <a:t>d</a:t>
              </a:r>
            </a:p>
          </p:txBody>
        </p:sp>
        <p:cxnSp>
          <p:nvCxnSpPr>
            <p:cNvPr id="9" name="Straight Connector 8"/>
            <p:cNvCxnSpPr>
              <a:stCxn id="15" idx="6"/>
            </p:cNvCxnSpPr>
            <p:nvPr/>
          </p:nvCxnSpPr>
          <p:spPr>
            <a:xfrm flipV="1">
              <a:off x="4416135" y="3765969"/>
              <a:ext cx="1536943" cy="10612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35" idx="2"/>
            </p:cNvCxnSpPr>
            <p:nvPr/>
          </p:nvCxnSpPr>
          <p:spPr>
            <a:xfrm>
              <a:off x="4336471" y="3647836"/>
              <a:ext cx="1616607" cy="40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35" idx="4"/>
              <a:endCxn id="34" idx="0"/>
            </p:cNvCxnSpPr>
            <p:nvPr/>
          </p:nvCxnSpPr>
          <p:spPr>
            <a:xfrm>
              <a:off x="6032742" y="3765969"/>
              <a:ext cx="0" cy="10032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5" idx="6"/>
              <a:endCxn id="34" idx="2"/>
            </p:cNvCxnSpPr>
            <p:nvPr/>
          </p:nvCxnSpPr>
          <p:spPr>
            <a:xfrm>
              <a:off x="4416135" y="4827173"/>
              <a:ext cx="1536943" cy="19178"/>
            </a:xfrm>
            <a:prstGeom prst="line">
              <a:avLst/>
            </a:prstGeom>
          </p:spPr>
          <p:style>
            <a:lnRef idx="1">
              <a:schemeClr val="accent1"/>
            </a:lnRef>
            <a:fillRef idx="0">
              <a:schemeClr val="accent1"/>
            </a:fillRef>
            <a:effectRef idx="0">
              <a:schemeClr val="accent1"/>
            </a:effectRef>
            <a:fontRef idx="minor">
              <a:schemeClr val="tx1"/>
            </a:fontRef>
          </p:style>
        </p:cxnSp>
      </p:grpSp>
      <p:sp>
        <p:nvSpPr>
          <p:cNvPr id="19" name="TextBox 18"/>
          <p:cNvSpPr txBox="1"/>
          <p:nvPr/>
        </p:nvSpPr>
        <p:spPr>
          <a:xfrm>
            <a:off x="1066800" y="2755890"/>
            <a:ext cx="1265623" cy="369332"/>
          </a:xfrm>
          <a:prstGeom prst="rect">
            <a:avLst/>
          </a:prstGeom>
          <a:noFill/>
        </p:spPr>
        <p:txBody>
          <a:bodyPr wrap="square" rtlCol="0">
            <a:spAutoFit/>
          </a:bodyPr>
          <a:lstStyle/>
          <a:p>
            <a:r>
              <a:rPr lang="en-US" b="1" dirty="0" smtClean="0"/>
              <a:t>Example:</a:t>
            </a:r>
            <a:endParaRPr lang="en-US" b="1" dirty="0"/>
          </a:p>
        </p:txBody>
      </p:sp>
      <p:sp>
        <p:nvSpPr>
          <p:cNvPr id="21" name="TextBox 20"/>
          <p:cNvSpPr txBox="1"/>
          <p:nvPr/>
        </p:nvSpPr>
        <p:spPr>
          <a:xfrm>
            <a:off x="1056861" y="3076270"/>
            <a:ext cx="1676400" cy="964367"/>
          </a:xfrm>
          <a:prstGeom prst="rect">
            <a:avLst/>
          </a:prstGeom>
          <a:noFill/>
        </p:spPr>
        <p:txBody>
          <a:bodyPr wrap="square" rtlCol="0">
            <a:spAutoFit/>
          </a:bodyPr>
          <a:lstStyle/>
          <a:p>
            <a:pPr>
              <a:lnSpc>
                <a:spcPts val="1700"/>
              </a:lnSpc>
            </a:pPr>
            <a:r>
              <a:rPr lang="en-US" sz="1600" dirty="0" smtClean="0"/>
              <a:t>This is a graph with four vertices and five edges.</a:t>
            </a:r>
            <a:endParaRPr lang="en-US" sz="1600"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Planar Graphs</a:t>
            </a:r>
            <a:endParaRPr lang="en-US" dirty="0"/>
          </a:p>
        </p:txBody>
      </p:sp>
      <p:pic>
        <p:nvPicPr>
          <p:cNvPr id="4" name="Content Placeholder 3"/>
          <p:cNvPicPr>
            <a:picLocks noGrp="1" noChangeAspect="1"/>
          </p:cNvPicPr>
          <p:nvPr>
            <p:ph idx="1"/>
          </p:nvPr>
        </p:nvPicPr>
        <p:blipFill>
          <a:blip r:embed="rId2"/>
          <a:stretch>
            <a:fillRect/>
          </a:stretch>
        </p:blipFill>
        <p:spPr>
          <a:xfrm>
            <a:off x="1295400" y="1847088"/>
            <a:ext cx="6315075" cy="3848100"/>
          </a:xfrm>
          <a:prstGeom prst="rect">
            <a:avLst/>
          </a:prstGeom>
        </p:spPr>
      </p:pic>
      <p:sp>
        <p:nvSpPr>
          <p:cNvPr id="5" name="Rectangle 4"/>
          <p:cNvSpPr/>
          <p:nvPr/>
        </p:nvSpPr>
        <p:spPr>
          <a:xfrm>
            <a:off x="1600200" y="6172200"/>
            <a:ext cx="5943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Which are planar and which are not planar??</a:t>
            </a:r>
            <a:endParaRPr lang="en-US" dirty="0"/>
          </a:p>
        </p:txBody>
      </p:sp>
    </p:spTree>
    <p:extLst>
      <p:ext uri="{BB962C8B-B14F-4D97-AF65-F5344CB8AC3E}">
        <p14:creationId xmlns:p14="http://schemas.microsoft.com/office/powerpoint/2010/main" val="98884476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Planar Graphs</a:t>
            </a:r>
            <a:endParaRPr lang="en-US" dirty="0"/>
          </a:p>
        </p:txBody>
      </p:sp>
      <p:pic>
        <p:nvPicPr>
          <p:cNvPr id="4" name="Content Placeholder 3"/>
          <p:cNvPicPr>
            <a:picLocks noGrp="1" noChangeAspect="1"/>
          </p:cNvPicPr>
          <p:nvPr>
            <p:ph idx="1"/>
          </p:nvPr>
        </p:nvPicPr>
        <p:blipFill>
          <a:blip r:embed="rId2"/>
          <a:stretch>
            <a:fillRect/>
          </a:stretch>
        </p:blipFill>
        <p:spPr>
          <a:xfrm>
            <a:off x="1414462" y="2286000"/>
            <a:ext cx="6315075" cy="3000375"/>
          </a:xfrm>
          <a:prstGeom prst="rect">
            <a:avLst/>
          </a:prstGeom>
        </p:spPr>
      </p:pic>
    </p:spTree>
    <p:extLst>
      <p:ext uri="{BB962C8B-B14F-4D97-AF65-F5344CB8AC3E}">
        <p14:creationId xmlns:p14="http://schemas.microsoft.com/office/powerpoint/2010/main" val="429368203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Planar Graphs</a:t>
            </a:r>
            <a:endParaRPr lang="en-US" dirty="0"/>
          </a:p>
        </p:txBody>
      </p:sp>
      <p:pic>
        <p:nvPicPr>
          <p:cNvPr id="4" name="Content Placeholder 3"/>
          <p:cNvPicPr>
            <a:picLocks noGrp="1" noChangeAspect="1"/>
          </p:cNvPicPr>
          <p:nvPr>
            <p:ph idx="1"/>
          </p:nvPr>
        </p:nvPicPr>
        <p:blipFill>
          <a:blip r:embed="rId2"/>
          <a:stretch>
            <a:fillRect/>
          </a:stretch>
        </p:blipFill>
        <p:spPr>
          <a:xfrm>
            <a:off x="1414462" y="1953419"/>
            <a:ext cx="6315075" cy="4352925"/>
          </a:xfrm>
          <a:prstGeom prst="rect">
            <a:avLst/>
          </a:prstGeom>
        </p:spPr>
      </p:pic>
    </p:spTree>
    <p:extLst>
      <p:ext uri="{BB962C8B-B14F-4D97-AF65-F5344CB8AC3E}">
        <p14:creationId xmlns:p14="http://schemas.microsoft.com/office/powerpoint/2010/main" val="202597993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Corollary 1</a:t>
            </a:r>
            <a:endParaRPr lang="en-US" dirty="0"/>
          </a:p>
        </p:txBody>
      </p:sp>
      <p:pic>
        <p:nvPicPr>
          <p:cNvPr id="4" name="Content Placeholder 3"/>
          <p:cNvPicPr>
            <a:picLocks noGrp="1" noChangeAspect="1"/>
          </p:cNvPicPr>
          <p:nvPr>
            <p:ph idx="1"/>
          </p:nvPr>
        </p:nvPicPr>
        <p:blipFill>
          <a:blip r:embed="rId2"/>
          <a:stretch>
            <a:fillRect/>
          </a:stretch>
        </p:blipFill>
        <p:spPr>
          <a:xfrm>
            <a:off x="1219200" y="2209800"/>
            <a:ext cx="6221016" cy="3810000"/>
          </a:xfrm>
          <a:prstGeom prst="rect">
            <a:avLst/>
          </a:prstGeom>
        </p:spPr>
      </p:pic>
      <p:sp>
        <p:nvSpPr>
          <p:cNvPr id="5" name="Rectangle 4"/>
          <p:cNvSpPr/>
          <p:nvPr/>
        </p:nvSpPr>
        <p:spPr>
          <a:xfrm>
            <a:off x="1905000" y="6248400"/>
            <a:ext cx="5181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Prove K5 is non planar</a:t>
            </a:r>
            <a:endParaRPr lang="en-US" dirty="0"/>
          </a:p>
        </p:txBody>
      </p:sp>
    </p:spTree>
    <p:extLst>
      <p:ext uri="{BB962C8B-B14F-4D97-AF65-F5344CB8AC3E}">
        <p14:creationId xmlns:p14="http://schemas.microsoft.com/office/powerpoint/2010/main" val="76963212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Corollary 2</a:t>
            </a:r>
            <a:endParaRPr lang="en-US" dirty="0"/>
          </a:p>
        </p:txBody>
      </p:sp>
      <p:pic>
        <p:nvPicPr>
          <p:cNvPr id="4" name="Content Placeholder 3"/>
          <p:cNvPicPr>
            <a:picLocks noGrp="1" noChangeAspect="1"/>
          </p:cNvPicPr>
          <p:nvPr>
            <p:ph idx="1"/>
          </p:nvPr>
        </p:nvPicPr>
        <p:blipFill>
          <a:blip r:embed="rId2"/>
          <a:stretch>
            <a:fillRect/>
          </a:stretch>
        </p:blipFill>
        <p:spPr>
          <a:xfrm>
            <a:off x="2286000" y="1847088"/>
            <a:ext cx="5371744" cy="2420112"/>
          </a:xfrm>
          <a:prstGeom prst="rect">
            <a:avLst/>
          </a:prstGeom>
        </p:spPr>
      </p:pic>
      <p:pic>
        <p:nvPicPr>
          <p:cNvPr id="5" name="Picture 4"/>
          <p:cNvPicPr>
            <a:picLocks noChangeAspect="1"/>
          </p:cNvPicPr>
          <p:nvPr/>
        </p:nvPicPr>
        <p:blipFill>
          <a:blip r:embed="rId3"/>
          <a:stretch>
            <a:fillRect/>
          </a:stretch>
        </p:blipFill>
        <p:spPr>
          <a:xfrm>
            <a:off x="1981200" y="4458462"/>
            <a:ext cx="5972175" cy="2332110"/>
          </a:xfrm>
          <a:prstGeom prst="rect">
            <a:avLst/>
          </a:prstGeom>
        </p:spPr>
      </p:pic>
    </p:spTree>
    <p:extLst>
      <p:ext uri="{BB962C8B-B14F-4D97-AF65-F5344CB8AC3E}">
        <p14:creationId xmlns:p14="http://schemas.microsoft.com/office/powerpoint/2010/main" val="347980973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pic>
        <p:nvPicPr>
          <p:cNvPr id="4" name="Content Placeholder 3"/>
          <p:cNvPicPr>
            <a:picLocks noGrp="1" noChangeAspect="1"/>
          </p:cNvPicPr>
          <p:nvPr>
            <p:ph idx="1"/>
          </p:nvPr>
        </p:nvPicPr>
        <p:blipFill>
          <a:blip r:embed="rId2"/>
          <a:stretch>
            <a:fillRect/>
          </a:stretch>
        </p:blipFill>
        <p:spPr>
          <a:xfrm>
            <a:off x="1414462" y="2391569"/>
            <a:ext cx="6315075" cy="3476625"/>
          </a:xfrm>
          <a:prstGeom prst="rect">
            <a:avLst/>
          </a:prstGeom>
        </p:spPr>
      </p:pic>
    </p:spTree>
    <p:extLst>
      <p:ext uri="{BB962C8B-B14F-4D97-AF65-F5344CB8AC3E}">
        <p14:creationId xmlns:p14="http://schemas.microsoft.com/office/powerpoint/2010/main" val="419217928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Kuratwoski’s</a:t>
            </a:r>
            <a:r>
              <a:rPr lang="en-US" dirty="0" smtClean="0"/>
              <a:t> Theorm</a:t>
            </a:r>
            <a:endParaRPr lang="en-US" dirty="0"/>
          </a:p>
        </p:txBody>
      </p:sp>
      <p:pic>
        <p:nvPicPr>
          <p:cNvPr id="4" name="Content Placeholder 3"/>
          <p:cNvPicPr>
            <a:picLocks noGrp="1" noChangeAspect="1"/>
          </p:cNvPicPr>
          <p:nvPr>
            <p:ph idx="1"/>
          </p:nvPr>
        </p:nvPicPr>
        <p:blipFill>
          <a:blip r:embed="rId2"/>
          <a:stretch>
            <a:fillRect/>
          </a:stretch>
        </p:blipFill>
        <p:spPr>
          <a:xfrm>
            <a:off x="1452562" y="2362200"/>
            <a:ext cx="6238875" cy="3419634"/>
          </a:xfrm>
          <a:prstGeom prst="rect">
            <a:avLst/>
          </a:prstGeom>
        </p:spPr>
      </p:pic>
    </p:spTree>
    <p:extLst>
      <p:ext uri="{BB962C8B-B14F-4D97-AF65-F5344CB8AC3E}">
        <p14:creationId xmlns:p14="http://schemas.microsoft.com/office/powerpoint/2010/main" val="931831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Terminology</a:t>
            </a:r>
            <a:endParaRPr lang="en-US" dirty="0"/>
          </a:p>
        </p:txBody>
      </p:sp>
      <p:sp>
        <p:nvSpPr>
          <p:cNvPr id="3" name="Content Placeholder 2"/>
          <p:cNvSpPr>
            <a:spLocks noGrp="1"/>
          </p:cNvSpPr>
          <p:nvPr>
            <p:ph idx="1"/>
          </p:nvPr>
        </p:nvSpPr>
        <p:spPr>
          <a:xfrm>
            <a:off x="566255" y="1905000"/>
            <a:ext cx="8229600" cy="4572000"/>
          </a:xfrm>
        </p:spPr>
        <p:txBody>
          <a:bodyPr>
            <a:normAutofit/>
          </a:bodyPr>
          <a:lstStyle/>
          <a:p>
            <a:r>
              <a:rPr lang="en-US" sz="2000" dirty="0" smtClean="0"/>
              <a:t>In a </a:t>
            </a:r>
            <a:r>
              <a:rPr lang="en-US" sz="2000" i="1" dirty="0"/>
              <a:t>simple graph</a:t>
            </a:r>
            <a:r>
              <a:rPr lang="en-US" sz="2000" dirty="0" smtClean="0"/>
              <a:t> each edge connects two different vertices and no two edges connect the same pair of vertices.</a:t>
            </a:r>
          </a:p>
          <a:p>
            <a:r>
              <a:rPr lang="en-US" sz="2000" i="1" dirty="0" err="1" smtClean="0"/>
              <a:t>Multigraphs</a:t>
            </a:r>
            <a:r>
              <a:rPr lang="en-US" sz="2000" dirty="0" smtClean="0"/>
              <a:t> may have multiple edges connecting the same two vertices. When </a:t>
            </a:r>
            <a:r>
              <a:rPr lang="en-US" sz="2000" i="1" dirty="0" smtClean="0"/>
              <a:t>m</a:t>
            </a:r>
            <a:r>
              <a:rPr lang="en-US" sz="2000" dirty="0" smtClean="0"/>
              <a:t> different edges connect the vertices </a:t>
            </a:r>
            <a:r>
              <a:rPr lang="en-US" sz="2000" i="1" dirty="0" smtClean="0"/>
              <a:t>u </a:t>
            </a:r>
            <a:r>
              <a:rPr lang="en-US" sz="2000" dirty="0" smtClean="0"/>
              <a:t>and</a:t>
            </a:r>
            <a:r>
              <a:rPr lang="en-US" sz="2000" i="1" dirty="0" smtClean="0"/>
              <a:t> v</a:t>
            </a:r>
            <a:r>
              <a:rPr lang="en-US" sz="2000" dirty="0" smtClean="0"/>
              <a:t>, we say that {</a:t>
            </a:r>
            <a:r>
              <a:rPr lang="en-US" sz="2000" i="1" dirty="0" err="1" smtClean="0"/>
              <a:t>u,v</a:t>
            </a:r>
            <a:r>
              <a:rPr lang="en-US" sz="2000" dirty="0" smtClean="0"/>
              <a:t>}</a:t>
            </a:r>
            <a:r>
              <a:rPr lang="en-US" sz="2000" i="1" dirty="0" smtClean="0"/>
              <a:t> </a:t>
            </a:r>
            <a:r>
              <a:rPr lang="en-US" sz="2000" dirty="0" smtClean="0"/>
              <a:t>is an edge of </a:t>
            </a:r>
            <a:r>
              <a:rPr lang="en-US" sz="2000" i="1" dirty="0" smtClean="0"/>
              <a:t>multiplicity</a:t>
            </a:r>
            <a:r>
              <a:rPr lang="en-US" sz="2000" dirty="0" smtClean="0"/>
              <a:t> </a:t>
            </a:r>
            <a:r>
              <a:rPr lang="en-US" sz="2000" i="1" dirty="0" smtClean="0"/>
              <a:t>m</a:t>
            </a:r>
            <a:r>
              <a:rPr lang="en-US" sz="2000" dirty="0" smtClean="0"/>
              <a:t>. </a:t>
            </a:r>
          </a:p>
          <a:p>
            <a:r>
              <a:rPr lang="en-US" sz="2000" dirty="0" smtClean="0"/>
              <a:t>An edge that connects a vertex to itself is called a </a:t>
            </a:r>
            <a:r>
              <a:rPr lang="en-US" sz="2000" i="1" dirty="0" smtClean="0"/>
              <a:t>loop</a:t>
            </a:r>
            <a:r>
              <a:rPr lang="en-US" sz="2000" dirty="0" smtClean="0"/>
              <a:t>.</a:t>
            </a:r>
          </a:p>
          <a:p>
            <a:r>
              <a:rPr lang="en-US" sz="2000" dirty="0" smtClean="0"/>
              <a:t>A </a:t>
            </a:r>
            <a:r>
              <a:rPr lang="en-US" sz="2000" i="1" dirty="0" err="1" smtClean="0"/>
              <a:t>pseudograph</a:t>
            </a:r>
            <a:r>
              <a:rPr lang="en-US" sz="2000" dirty="0" smtClean="0"/>
              <a:t> may include loops, as well as multiple edges connecting the same pair of vertices.</a:t>
            </a:r>
          </a:p>
          <a:p>
            <a:pPr marL="0" indent="0">
              <a:buNone/>
            </a:pPr>
            <a:endParaRPr lang="en-US" dirty="0"/>
          </a:p>
          <a:p>
            <a:endParaRPr lang="en-US" dirty="0" smtClean="0"/>
          </a:p>
          <a:p>
            <a:endParaRPr lang="en-US" dirty="0" smtClean="0"/>
          </a:p>
          <a:p>
            <a:endParaRPr lang="en-US" dirty="0"/>
          </a:p>
          <a:p>
            <a:endParaRPr lang="en-US" dirty="0" smtClean="0"/>
          </a:p>
          <a:p>
            <a:pPr marL="0" indent="0">
              <a:buNone/>
            </a:pPr>
            <a:endParaRPr lang="en-US" dirty="0"/>
          </a:p>
          <a:p>
            <a:pPr marL="0" indent="0">
              <a:buNone/>
            </a:pPr>
            <a:endParaRPr lang="en-US" dirty="0" smtClean="0"/>
          </a:p>
          <a:p>
            <a:endParaRPr lang="en-US" dirty="0" smtClean="0"/>
          </a:p>
          <a:p>
            <a:endParaRPr lang="en-US" dirty="0"/>
          </a:p>
        </p:txBody>
      </p:sp>
      <p:sp>
        <p:nvSpPr>
          <p:cNvPr id="21" name="TextBox 20"/>
          <p:cNvSpPr txBox="1"/>
          <p:nvPr/>
        </p:nvSpPr>
        <p:spPr>
          <a:xfrm>
            <a:off x="5334000" y="4987118"/>
            <a:ext cx="3535680" cy="1182375"/>
          </a:xfrm>
          <a:prstGeom prst="rect">
            <a:avLst/>
          </a:prstGeom>
          <a:noFill/>
          <a:ln>
            <a:solidFill>
              <a:schemeClr val="accent1"/>
            </a:solidFill>
          </a:ln>
        </p:spPr>
        <p:txBody>
          <a:bodyPr wrap="square" rtlCol="0">
            <a:spAutoFit/>
          </a:bodyPr>
          <a:lstStyle/>
          <a:p>
            <a:pPr>
              <a:lnSpc>
                <a:spcPts val="1700"/>
              </a:lnSpc>
            </a:pPr>
            <a:r>
              <a:rPr lang="en-US" sz="1600" b="1" dirty="0" smtClean="0"/>
              <a:t>Remark</a:t>
            </a:r>
            <a:r>
              <a:rPr lang="en-US" sz="1600" dirty="0" smtClean="0"/>
              <a:t>: There </a:t>
            </a:r>
            <a:r>
              <a:rPr lang="en-US" sz="1600" dirty="0"/>
              <a:t>is no </a:t>
            </a:r>
            <a:r>
              <a:rPr lang="en-US" sz="1600" dirty="0" smtClean="0"/>
              <a:t>standard terminology </a:t>
            </a:r>
            <a:r>
              <a:rPr lang="en-US" sz="1600" dirty="0"/>
              <a:t>for graph theory. </a:t>
            </a:r>
            <a:r>
              <a:rPr lang="en-US" sz="1600" dirty="0" smtClean="0"/>
              <a:t>So, </a:t>
            </a:r>
            <a:r>
              <a:rPr lang="en-US" sz="1600" dirty="0"/>
              <a:t>it is crucial that you understand the </a:t>
            </a:r>
            <a:r>
              <a:rPr lang="en-US" sz="1600" dirty="0" smtClean="0"/>
              <a:t>terminology being </a:t>
            </a:r>
            <a:r>
              <a:rPr lang="en-US" sz="1600" dirty="0"/>
              <a:t>used whenever you read material about graphs.</a:t>
            </a:r>
          </a:p>
        </p:txBody>
      </p:sp>
      <p:sp>
        <p:nvSpPr>
          <p:cNvPr id="22" name="TextBox 21"/>
          <p:cNvSpPr txBox="1"/>
          <p:nvPr/>
        </p:nvSpPr>
        <p:spPr>
          <a:xfrm>
            <a:off x="533400" y="4885011"/>
            <a:ext cx="2079344" cy="970779"/>
          </a:xfrm>
          <a:prstGeom prst="rect">
            <a:avLst/>
          </a:prstGeom>
          <a:noFill/>
        </p:spPr>
        <p:txBody>
          <a:bodyPr wrap="square" rtlCol="0">
            <a:spAutoFit/>
          </a:bodyPr>
          <a:lstStyle/>
          <a:p>
            <a:pPr>
              <a:lnSpc>
                <a:spcPts val="1700"/>
              </a:lnSpc>
            </a:pPr>
            <a:r>
              <a:rPr lang="en-US" b="1" dirty="0" smtClean="0"/>
              <a:t>Example: </a:t>
            </a:r>
          </a:p>
          <a:p>
            <a:pPr>
              <a:lnSpc>
                <a:spcPts val="1700"/>
              </a:lnSpc>
            </a:pPr>
            <a:r>
              <a:rPr lang="en-US" dirty="0" smtClean="0"/>
              <a:t>This </a:t>
            </a:r>
            <a:r>
              <a:rPr lang="en-US" dirty="0" err="1" smtClean="0"/>
              <a:t>pseudograph</a:t>
            </a:r>
            <a:r>
              <a:rPr lang="en-US" dirty="0" smtClean="0"/>
              <a:t> has both multiple edges and a loop.</a:t>
            </a:r>
            <a:endParaRPr lang="en-US" dirty="0"/>
          </a:p>
        </p:txBody>
      </p:sp>
      <p:grpSp>
        <p:nvGrpSpPr>
          <p:cNvPr id="33" name="Group 32"/>
          <p:cNvGrpSpPr/>
          <p:nvPr/>
        </p:nvGrpSpPr>
        <p:grpSpPr>
          <a:xfrm>
            <a:off x="2612744" y="4689782"/>
            <a:ext cx="2481975" cy="1658899"/>
            <a:chOff x="1197412" y="4729300"/>
            <a:chExt cx="2481975" cy="1658899"/>
          </a:xfrm>
        </p:grpSpPr>
        <p:grpSp>
          <p:nvGrpSpPr>
            <p:cNvPr id="31" name="Group 30"/>
            <p:cNvGrpSpPr/>
            <p:nvPr/>
          </p:nvGrpSpPr>
          <p:grpSpPr>
            <a:xfrm>
              <a:off x="1197412" y="4729300"/>
              <a:ext cx="2481975" cy="1658899"/>
              <a:chOff x="1197412" y="4729300"/>
              <a:chExt cx="2481975" cy="1658899"/>
            </a:xfrm>
          </p:grpSpPr>
          <p:grpSp>
            <p:nvGrpSpPr>
              <p:cNvPr id="5" name="Group 4"/>
              <p:cNvGrpSpPr/>
              <p:nvPr/>
            </p:nvGrpSpPr>
            <p:grpSpPr>
              <a:xfrm>
                <a:off x="1565113" y="4729300"/>
                <a:ext cx="1838500" cy="1658899"/>
                <a:chOff x="2971800" y="1981200"/>
                <a:chExt cx="3048000" cy="2438400"/>
              </a:xfrm>
            </p:grpSpPr>
            <p:sp>
              <p:nvSpPr>
                <p:cNvPr id="9" name="Oval 8"/>
                <p:cNvSpPr/>
                <p:nvPr/>
              </p:nvSpPr>
              <p:spPr>
                <a:xfrm>
                  <a:off x="29718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648200" y="3886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5626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endCxn id="11" idx="2"/>
                </p:cNvCxnSpPr>
                <p:nvPr/>
              </p:nvCxnSpPr>
              <p:spPr>
                <a:xfrm flipV="1">
                  <a:off x="3276600" y="2400300"/>
                  <a:ext cx="22860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5"/>
                  <a:endCxn id="10" idx="1"/>
                </p:cNvCxnSpPr>
                <p:nvPr/>
              </p:nvCxnSpPr>
              <p:spPr>
                <a:xfrm rot="16200000" flipH="1">
                  <a:off x="3205022" y="2443022"/>
                  <a:ext cx="1438556" cy="15147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1" idx="4"/>
                  <a:endCxn id="10" idx="7"/>
                </p:cNvCxnSpPr>
                <p:nvPr/>
              </p:nvCxnSpPr>
              <p:spPr>
                <a:xfrm rot="5400000">
                  <a:off x="4557572" y="2800350"/>
                  <a:ext cx="1405078" cy="833578"/>
                </a:xfrm>
                <a:prstGeom prst="line">
                  <a:avLst/>
                </a:prstGeom>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5562600" y="1981200"/>
                  <a:ext cx="457200" cy="304800"/>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495800" y="4114800"/>
                  <a:ext cx="457200" cy="304800"/>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p:cNvSpPr txBox="1"/>
              <p:nvPr/>
            </p:nvSpPr>
            <p:spPr>
              <a:xfrm>
                <a:off x="1197412" y="4884822"/>
                <a:ext cx="275775" cy="251265"/>
              </a:xfrm>
              <a:prstGeom prst="rect">
                <a:avLst/>
              </a:prstGeom>
              <a:noFill/>
            </p:spPr>
            <p:txBody>
              <a:bodyPr wrap="square" rtlCol="0">
                <a:spAutoFit/>
              </a:bodyPr>
              <a:lstStyle/>
              <a:p>
                <a:r>
                  <a:rPr lang="en-US" i="1" dirty="0" smtClean="0"/>
                  <a:t>a</a:t>
                </a:r>
                <a:endParaRPr lang="en-US" i="1" dirty="0"/>
              </a:p>
            </p:txBody>
          </p:sp>
          <p:sp>
            <p:nvSpPr>
              <p:cNvPr id="7" name="TextBox 6"/>
              <p:cNvSpPr txBox="1"/>
              <p:nvPr/>
            </p:nvSpPr>
            <p:spPr>
              <a:xfrm>
                <a:off x="3403612" y="4884822"/>
                <a:ext cx="275775" cy="251265"/>
              </a:xfrm>
              <a:prstGeom prst="rect">
                <a:avLst/>
              </a:prstGeom>
              <a:noFill/>
            </p:spPr>
            <p:txBody>
              <a:bodyPr wrap="square" rtlCol="0">
                <a:spAutoFit/>
              </a:bodyPr>
              <a:lstStyle/>
              <a:p>
                <a:r>
                  <a:rPr lang="en-US" i="1" dirty="0" smtClean="0"/>
                  <a:t>b</a:t>
                </a:r>
                <a:endParaRPr lang="en-US" i="1" dirty="0"/>
              </a:p>
            </p:txBody>
          </p:sp>
          <p:sp>
            <p:nvSpPr>
              <p:cNvPr id="8" name="TextBox 7"/>
              <p:cNvSpPr txBox="1"/>
              <p:nvPr/>
            </p:nvSpPr>
            <p:spPr>
              <a:xfrm>
                <a:off x="2806100" y="6128996"/>
                <a:ext cx="275775" cy="251265"/>
              </a:xfrm>
              <a:prstGeom prst="rect">
                <a:avLst/>
              </a:prstGeom>
              <a:noFill/>
            </p:spPr>
            <p:txBody>
              <a:bodyPr wrap="square" rtlCol="0">
                <a:spAutoFit/>
              </a:bodyPr>
              <a:lstStyle/>
              <a:p>
                <a:r>
                  <a:rPr lang="en-US" i="1" dirty="0" smtClean="0"/>
                  <a:t>c</a:t>
                </a:r>
                <a:endParaRPr lang="en-US" i="1" dirty="0"/>
              </a:p>
            </p:txBody>
          </p:sp>
        </p:grpSp>
        <p:sp>
          <p:nvSpPr>
            <p:cNvPr id="27" name="Freeform 26"/>
            <p:cNvSpPr/>
            <p:nvPr/>
          </p:nvSpPr>
          <p:spPr>
            <a:xfrm>
              <a:off x="1604946" y="5039139"/>
              <a:ext cx="979228" cy="1143000"/>
            </a:xfrm>
            <a:custGeom>
              <a:avLst/>
              <a:gdLst>
                <a:gd name="connsiteX0" fmla="*/ 979228 w 979228"/>
                <a:gd name="connsiteY0" fmla="*/ 1143000 h 1143000"/>
                <a:gd name="connsiteX1" fmla="*/ 94645 w 979228"/>
                <a:gd name="connsiteY1" fmla="*/ 815009 h 1143000"/>
                <a:gd name="connsiteX2" fmla="*/ 25071 w 979228"/>
                <a:gd name="connsiteY2" fmla="*/ 9939 h 1143000"/>
                <a:gd name="connsiteX3" fmla="*/ 25071 w 979228"/>
                <a:gd name="connsiteY3" fmla="*/ 9939 h 1143000"/>
                <a:gd name="connsiteX4" fmla="*/ 15132 w 979228"/>
                <a:gd name="connsiteY4" fmla="*/ 0 h 114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9228" h="1143000">
                  <a:moveTo>
                    <a:pt x="979228" y="1143000"/>
                  </a:moveTo>
                  <a:cubicBezTo>
                    <a:pt x="616449" y="1073426"/>
                    <a:pt x="253671" y="1003852"/>
                    <a:pt x="94645" y="815009"/>
                  </a:cubicBezTo>
                  <a:cubicBezTo>
                    <a:pt x="-64381" y="626165"/>
                    <a:pt x="25071" y="9939"/>
                    <a:pt x="25071" y="9939"/>
                  </a:cubicBezTo>
                  <a:lnTo>
                    <a:pt x="25071" y="9939"/>
                  </a:lnTo>
                  <a:lnTo>
                    <a:pt x="15132" y="0"/>
                  </a:lnTo>
                </a:path>
              </a:pathLst>
            </a:cu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a:off x="2713383" y="5029200"/>
              <a:ext cx="663533" cy="1113183"/>
            </a:xfrm>
            <a:custGeom>
              <a:avLst/>
              <a:gdLst>
                <a:gd name="connsiteX0" fmla="*/ 0 w 663533"/>
                <a:gd name="connsiteY0" fmla="*/ 1113183 h 1113183"/>
                <a:gd name="connsiteX1" fmla="*/ 636104 w 663533"/>
                <a:gd name="connsiteY1" fmla="*/ 874643 h 1113183"/>
                <a:gd name="connsiteX2" fmla="*/ 556591 w 663533"/>
                <a:gd name="connsiteY2" fmla="*/ 0 h 1113183"/>
              </a:gdLst>
              <a:ahLst/>
              <a:cxnLst>
                <a:cxn ang="0">
                  <a:pos x="connsiteX0" y="connsiteY0"/>
                </a:cxn>
                <a:cxn ang="0">
                  <a:pos x="connsiteX1" y="connsiteY1"/>
                </a:cxn>
                <a:cxn ang="0">
                  <a:pos x="connsiteX2" y="connsiteY2"/>
                </a:cxn>
              </a:cxnLst>
              <a:rect l="l" t="t" r="r" b="b"/>
              <a:pathLst>
                <a:path w="663533" h="1113183">
                  <a:moveTo>
                    <a:pt x="0" y="1113183"/>
                  </a:moveTo>
                  <a:cubicBezTo>
                    <a:pt x="271669" y="1086678"/>
                    <a:pt x="543339" y="1060173"/>
                    <a:pt x="636104" y="874643"/>
                  </a:cubicBezTo>
                  <a:cubicBezTo>
                    <a:pt x="728869" y="689113"/>
                    <a:pt x="556591" y="0"/>
                    <a:pt x="556591" y="0"/>
                  </a:cubicBezTo>
                </a:path>
              </a:pathLst>
            </a:cu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A) = \bigcup_{v \in A} N(v).$&#10;&#10;&#10;\end{document}"/>
  <p:tag name="IGUANATEXSIZE" val="2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llll}&#10;1 &amp; 1 &amp; 1 &amp;0 &amp; 0 &amp;0&amp; 0 &amp; 0\\&#10;0 &amp; 1 &amp; 1 &amp; 1 &amp; 0 &amp; 1&amp; 1 &amp; 0\\&#10;0 &amp; 0 &amp; 0 &amp; 1&amp; 1 &amp; 0 &amp; 0 &amp; 0\\&#10;0 &amp; 0 &amp; 0 &amp; 0&amp; 0 &amp; 0 &amp; 1 &amp; 1\\&#10;0 &amp; 0 &amp; 0&amp; 0&amp; 1&amp; 1&amp; 0 &amp;0\\ &#10;&#10;\end{array}&#10;\right]&#10;$$&#10;&#10;&#10;\end{document}"/>
  <p:tag name="IGUANATEXSIZE" val="15"/>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m_{ij} = \left\{\begin{array}{ll}&#10;1 &amp; \mbox{when edge } e_j\; \mbox{is incident with }\; v_i,\\&#10;0 &amp; \mbox{otherwise}.\\&#10;\end{array}&#10;\right.&#10;$$&#10;&#10;&#10;\end{document}"/>
  <p:tag name="IGUANATEXSIZE" val="20"/>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10;0 &amp; 1 &amp; 1 &amp;0\\&#10;1 &amp; 0 &amp; 0 &amp; 1\\&#10;1 &amp; 0 &amp; 0 &amp; 1\\&#10;0 &amp; 1 &amp; 1&amp; 0\\ &#10;&#10;\end{array}&#10;\right]&#10;$$&#10;&#10;&#10;\end{document}"/>
  <p:tag name="IGUANATEXSIZE" val="15"/>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10;8 &amp; 0 &amp;0 &amp;8\\&#10;0 &amp; 8 &amp; 8 &amp; 0\\&#10;0 &amp; 8 &amp; 8 &amp; 0\\&#10;8 &amp; 0 &amp; 0&amp; 8\\ &#10;&#10;\end{array}&#10;\right]&#10;$$&#10;&#10;&#10;\end{document}"/>
  <p:tag name="IGUANATEXSIZE" val="15"/>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10;2m = \sum_{v \in V} \mbox{deg}(v) = \sum_{v \in V_1} \mbox{deg}(v) + \sum_{v \in V_2} \mbox{deg}(v).&#10;$$&#10;&#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E| = \sum_{v \in V} deg^{-}(v) = \sum_{v \in V}deg^{+}(v).$$&#10;&#10;\end{document}"/>
  <p:tag name="IGUANATEXSIZE" val="3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ij} = \left\{\begin{array}{ll}&#10;1 &amp; \mbox{if} \; \{v_i, v_j\}\; \mbox{is an edge of }\; G,\\&#10;0 &amp; \mbox{otherwise}.\\&#10;\end{array}&#10;\right.&#10;$$&#10;&#10;&#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10;0 &amp; 1 &amp; 1 &amp;1\\&#10;1 &amp; 0 &amp; 1 &amp; 0\\&#10;1 &amp; 1 &amp; 0 &amp; 0\\&#10;1 &amp; 0 &amp; 0&amp; 0\\ &#10;&#10;\end{array}&#10;\right]&#10;$$&#10;&#10;&#10;\end{document}"/>
  <p:tag name="IGUANATEXSIZE" val="15"/>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10;0 &amp; 1 &amp; 1 &amp;0\\&#10;1 &amp; 0 &amp; 0 &amp; 1\\&#10;1 &amp; 0 &amp; 0 &amp; 1\\&#10;0 &amp; 1 &amp; 1&amp; 0\\ &#10;&#10;\end{array}&#10;\right]&#10;$$&#10;&#10;&#10;\end{document}"/>
  <p:tag name="IGUANATEXSIZE" val="15"/>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10;0 &amp; 3 &amp; 0 &amp;2\\&#10;3 &amp; 0 &amp; 1 &amp; 1\\&#10;0 &amp; 1 &amp; 1 &amp; 2\\&#10;2 &amp; 1 &amp; 2&amp; 0\\ &#10;&#10;\end{array}&#10;\right]&#10;$$&#10;&#10;&#10;\end{document}"/>
  <p:tag name="IGUANATEXSIZE" val="15"/>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ij} = \left\{\begin{array}{ll}&#10;1 &amp; \mbox{if} \; \{v_i, v_j\}\; \mbox{is an edge of }\; G,\\&#10;0 &amp; \mbox{otherwise}.\\&#10;\end{array}&#10;\right.&#10;$$&#10;&#10;&#10;\end{document}"/>
  <p:tag name="IGUANATEXSIZE" val="2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ll}&#10;1 &amp; 1 &amp; 0 &amp;0 &amp; 0 &amp;0\\&#10;0 &amp; 0 &amp; 1 &amp; 1 &amp; 0 &amp; 1\\&#10;0 &amp; 0 &amp; 0 &amp; 0&amp; 1 &amp; 1\\&#10;1 &amp; 0 &amp; 1 &amp; 0&amp; 0 &amp; 0 \\&#10;0 &amp; 1 &amp; 0&amp; 1&amp; 1&amp; 0\\ &#10;&#10;\end{array}&#10;\right]&#10;$$&#10;&#10;&#10;\end{document}"/>
  <p:tag name="IGUANATEXSIZE" val="15"/>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18145</TotalTime>
  <Words>6812</Words>
  <Application>Microsoft Office PowerPoint</Application>
  <PresentationFormat>On-screen Show (4:3)</PresentationFormat>
  <Paragraphs>561</Paragraphs>
  <Slides>86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86</vt:i4>
      </vt:variant>
    </vt:vector>
  </HeadingPairs>
  <TitlesOfParts>
    <vt:vector size="94" baseType="lpstr">
      <vt:lpstr>Arial</vt:lpstr>
      <vt:lpstr>Calibri</vt:lpstr>
      <vt:lpstr>Cambria</vt:lpstr>
      <vt:lpstr>Cambria Math</vt:lpstr>
      <vt:lpstr>Constantia</vt:lpstr>
      <vt:lpstr>Symbol</vt:lpstr>
      <vt:lpstr>Wingdings 2</vt:lpstr>
      <vt:lpstr>Flow</vt:lpstr>
      <vt:lpstr>Graphs</vt:lpstr>
      <vt:lpstr>Outline</vt:lpstr>
      <vt:lpstr>Topics for Self Study</vt:lpstr>
      <vt:lpstr>Introduction and Motivation</vt:lpstr>
      <vt:lpstr>Graph Models:  Computer Networks (continued)</vt:lpstr>
      <vt:lpstr>Introduction and Motivation</vt:lpstr>
      <vt:lpstr>Introduction and Motivation </vt:lpstr>
      <vt:lpstr>Graph Terminology</vt:lpstr>
      <vt:lpstr>Graph Terminology</vt:lpstr>
      <vt:lpstr>Directed Graphs</vt:lpstr>
      <vt:lpstr>Some Terminology (continued)</vt:lpstr>
      <vt:lpstr>Basic Terminology</vt:lpstr>
      <vt:lpstr>Degrees and Neighborhoods of Vertices</vt:lpstr>
      <vt:lpstr>Degrees of Vertices</vt:lpstr>
      <vt:lpstr>Handshaking Theorem</vt:lpstr>
      <vt:lpstr>Degree of Vertices (continued)</vt:lpstr>
      <vt:lpstr>Directed Graphs and relations</vt:lpstr>
      <vt:lpstr>Directed Graphs (continued)</vt:lpstr>
      <vt:lpstr>Directed Graphs (continued)</vt:lpstr>
      <vt:lpstr>Special Types of Simple Graphs: Complete Graphs</vt:lpstr>
      <vt:lpstr>Special Types of Simple Graphs: Cycles and Wheels</vt:lpstr>
      <vt:lpstr>Bipartite Graphs</vt:lpstr>
      <vt:lpstr>Bipartite Graphs (continued)</vt:lpstr>
      <vt:lpstr>Complete Bipartite Graphs</vt:lpstr>
      <vt:lpstr>Bipartite Graphs and Matchings</vt:lpstr>
      <vt:lpstr>PowerPoint Presentation</vt:lpstr>
      <vt:lpstr>New Graphs from Old </vt:lpstr>
      <vt:lpstr>Isomorphism of Graphs</vt:lpstr>
      <vt:lpstr>Isomorphism of Graphs (cont.)</vt:lpstr>
      <vt:lpstr>Isomorphism of Graphs (cont.)</vt:lpstr>
      <vt:lpstr>Isomorphism of Graphs (cont.)</vt:lpstr>
      <vt:lpstr>Isomorphism of Graphs (cont.)</vt:lpstr>
      <vt:lpstr>Applications of Graph Isomorphism </vt:lpstr>
      <vt:lpstr>A sample problem</vt:lpstr>
      <vt:lpstr>Solution</vt:lpstr>
      <vt:lpstr>Another Problem</vt:lpstr>
      <vt:lpstr>Representing Graphs:  Adjacency Lists</vt:lpstr>
      <vt:lpstr>Representation of Graphs: Adjacency Matrices</vt:lpstr>
      <vt:lpstr>Adjacency Matrices (continued)</vt:lpstr>
      <vt:lpstr>Adjacency Matrices (continued)</vt:lpstr>
      <vt:lpstr>Adjacency Matrices (continued)</vt:lpstr>
      <vt:lpstr>Incidence Matrices (continued)</vt:lpstr>
      <vt:lpstr>Representation of Graphs: Incidence Matrices</vt:lpstr>
      <vt:lpstr>Graph Traversals-Depth First Search</vt:lpstr>
      <vt:lpstr>Graph Traversals-Breadth First Search</vt:lpstr>
      <vt:lpstr>Example of BFS</vt:lpstr>
      <vt:lpstr>New Graphs from Old (continued)</vt:lpstr>
      <vt:lpstr>PowerPoint Presentation</vt:lpstr>
      <vt:lpstr>PowerPoint Presentation</vt:lpstr>
      <vt:lpstr>PowerPoint Presentation</vt:lpstr>
      <vt:lpstr>PowerPoint Presentation</vt:lpstr>
      <vt:lpstr>Paths and Circuits</vt:lpstr>
      <vt:lpstr>Paths</vt:lpstr>
      <vt:lpstr>Paths (continued)</vt:lpstr>
      <vt:lpstr>Connectedness in Undirected Graphs</vt:lpstr>
      <vt:lpstr>Connected Components</vt:lpstr>
      <vt:lpstr>Connectedness in Directed Graphs</vt:lpstr>
      <vt:lpstr>Connectedness in Directed Graphs (continued)</vt:lpstr>
      <vt:lpstr>Counting Paths between Vertices (continued)</vt:lpstr>
      <vt:lpstr>Shortest Path in Weighted Graphs- Dijkstra Algorithm</vt:lpstr>
      <vt:lpstr>Shortest Path in Weighted Graphs- Dijkstra Algorithm</vt:lpstr>
      <vt:lpstr>Shortest Path in Weighted Graphs- Dijkstra Algorithm</vt:lpstr>
      <vt:lpstr>Euler Paths and Circuits</vt:lpstr>
      <vt:lpstr>Euler Paths and Circuits (continued)</vt:lpstr>
      <vt:lpstr>Necessary Conditions for Euler Circuits and Paths</vt:lpstr>
      <vt:lpstr>Sufficient Conditions for Euler Circuits and Paths</vt:lpstr>
      <vt:lpstr>Sufficient Conditions for Euler Circuits and Paths (continued)</vt:lpstr>
      <vt:lpstr>Necessary and Sufficient Conditions for Euler Circuits and Paths (continued)</vt:lpstr>
      <vt:lpstr>Euler Circuits and Paths </vt:lpstr>
      <vt:lpstr>Applications of Euler Paths and Circuits</vt:lpstr>
      <vt:lpstr>Hamilton Paths and Circuits</vt:lpstr>
      <vt:lpstr>Hamilton Paths and Circuits</vt:lpstr>
      <vt:lpstr>Hamilton Paths and Circuits (continued)</vt:lpstr>
      <vt:lpstr>Necessary Conditions for Hamilton Circuits</vt:lpstr>
      <vt:lpstr>Applications of Hamilton Paths and Circuits</vt:lpstr>
      <vt:lpstr>Travelling Salesman Problem-Nearest Neighbor Method</vt:lpstr>
      <vt:lpstr>Travelling Salesman Problem-Nearest Neighbor Method</vt:lpstr>
      <vt:lpstr>Travelling Salesman Problem-Nearest Neighbor Method</vt:lpstr>
      <vt:lpstr>Travelling Salesman Problem-Nearest Neighbor Method</vt:lpstr>
      <vt:lpstr>Planar Graphs</vt:lpstr>
      <vt:lpstr>Planar Graphs</vt:lpstr>
      <vt:lpstr>Planar Graphs</vt:lpstr>
      <vt:lpstr>Corollary 1</vt:lpstr>
      <vt:lpstr>Corollary 2</vt:lpstr>
      <vt:lpstr>Examples</vt:lpstr>
      <vt:lpstr>Kuratwoski’s Theorm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Induction and recursion</dc:title>
  <dc:creator>Richard Scherl</dc:creator>
  <cp:lastModifiedBy>Administrator</cp:lastModifiedBy>
  <cp:revision>765</cp:revision>
  <dcterms:created xsi:type="dcterms:W3CDTF">2011-03-27T19:58:04Z</dcterms:created>
  <dcterms:modified xsi:type="dcterms:W3CDTF">2020-10-23T03:32:49Z</dcterms:modified>
</cp:coreProperties>
</file>