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00" r:id="rId3"/>
    <p:sldId id="271" r:id="rId4"/>
    <p:sldId id="270" r:id="rId5"/>
    <p:sldId id="301" r:id="rId6"/>
    <p:sldId id="273" r:id="rId7"/>
    <p:sldId id="302" r:id="rId8"/>
    <p:sldId id="275" r:id="rId9"/>
    <p:sldId id="274" r:id="rId10"/>
    <p:sldId id="276" r:id="rId11"/>
    <p:sldId id="277" r:id="rId12"/>
    <p:sldId id="285" r:id="rId13"/>
    <p:sldId id="278" r:id="rId14"/>
    <p:sldId id="279" r:id="rId15"/>
    <p:sldId id="280" r:id="rId16"/>
    <p:sldId id="281" r:id="rId17"/>
    <p:sldId id="296" r:id="rId18"/>
    <p:sldId id="282" r:id="rId19"/>
    <p:sldId id="283" r:id="rId20"/>
    <p:sldId id="286" r:id="rId21"/>
    <p:sldId id="293" r:id="rId22"/>
    <p:sldId id="303" r:id="rId23"/>
    <p:sldId id="290" r:id="rId24"/>
    <p:sldId id="291" r:id="rId25"/>
    <p:sldId id="292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5"/>
    <a:srgbClr val="FB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38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9B95816-F61B-4E05-B3F8-36ED5A9EFAD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DA282CF-2E79-40F0-B4FA-66CBAFF0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9BD4-7D0E-4010-9255-0C69C0AC7FA5}" type="datetime1">
              <a:rPr lang="en-US" smtClean="0"/>
              <a:t>8/9/2019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90B7-C0BF-4051-A1DF-47976CD97300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AF78-87FA-448F-ABC9-5351E74BC842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5FC-EE47-4812-9AD0-9E85A2405657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A278-94FF-41C9-841F-50C66E253E91}" type="datetime1">
              <a:rPr lang="en-US" smtClean="0"/>
              <a:t>8/9/2019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6818658-61E8-4599-AD58-4A0D22743136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8A97-548E-4655-AEAA-20BCED749410}" type="datetime1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BAD-6372-404F-9B91-F2C6716F6B02}" type="datetime1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13A-AB1D-4428-B12E-5B2B72876890}" type="datetime1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A84-3BCE-4251-968F-9E41C9E22326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ECA434D-50CB-4DFD-9ED7-5E3D146FBF53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F1E7B4-FE79-4EA5-A2B0-14E8622C5960}" type="datetime1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0D8AA9-AE61-49D3-AE4E-15A81A7BE0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عنوان فرعي 2"/>
          <p:cNvSpPr txBox="1">
            <a:spLocks/>
          </p:cNvSpPr>
          <p:nvPr/>
        </p:nvSpPr>
        <p:spPr>
          <a:xfrm>
            <a:off x="1331640" y="3288432"/>
            <a:ext cx="6552728" cy="151216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00" cap="none" dirty="0" smtClean="0">
                <a:solidFill>
                  <a:schemeClr val="tx1"/>
                </a:solidFill>
              </a:rPr>
              <a:t>Proof Techniques</a:t>
            </a:r>
            <a:endParaRPr lang="ar-SA" sz="78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 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Proof by Contrapositio</a:t>
            </a:r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4800" y="1295400"/>
            <a:ext cx="8458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An extremely useful type of indirect proof is known as proof by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contraposition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  ( </a:t>
            </a:r>
            <a:r>
              <a:rPr lang="en-US" sz="1600" i="1" dirty="0" smtClean="0">
                <a:solidFill>
                  <a:srgbClr val="002060"/>
                </a:solidFill>
              </a:rPr>
              <a:t>p → q 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equivalent to  </a:t>
            </a:r>
            <a:r>
              <a:rPr lang="en-US" sz="1600" dirty="0" smtClean="0">
                <a:solidFill>
                  <a:srgbClr val="002060"/>
                </a:solidFill>
              </a:rPr>
              <a:t>￢</a:t>
            </a:r>
            <a:r>
              <a:rPr lang="en-US" sz="1600" i="1" dirty="0" smtClean="0">
                <a:solidFill>
                  <a:srgbClr val="002060"/>
                </a:solidFill>
              </a:rPr>
              <a:t>q →￢p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04800" y="2127647"/>
            <a:ext cx="8458200" cy="83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Methodology of Proof by Contraposition 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It is proving the conditional statement</a:t>
            </a:r>
            <a:b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 → q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by showing that its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contrapositive, ￢q →￢p, is true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154818" y="2971800"/>
            <a:ext cx="6934200" cy="3657600"/>
            <a:chOff x="1066800" y="2590800"/>
            <a:chExt cx="6934200" cy="3657600"/>
          </a:xfrm>
        </p:grpSpPr>
        <p:grpSp>
          <p:nvGrpSpPr>
            <p:cNvPr id="73" name="Group 72"/>
            <p:cNvGrpSpPr/>
            <p:nvPr/>
          </p:nvGrpSpPr>
          <p:grpSpPr>
            <a:xfrm>
              <a:off x="1168904" y="2667000"/>
              <a:ext cx="6063109" cy="3505200"/>
              <a:chOff x="1168904" y="2667000"/>
              <a:chExt cx="6063109" cy="35052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219200" y="2667000"/>
                <a:ext cx="6012813" cy="2853154"/>
                <a:chOff x="1219200" y="2971800"/>
                <a:chExt cx="6012813" cy="2853154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274182" y="3048000"/>
                  <a:ext cx="14542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to prove that</a:t>
                  </a:r>
                  <a:endParaRPr lang="en-US" sz="1600" dirty="0">
                    <a:solidFill>
                      <a:srgbClr val="002060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3657600" y="2971800"/>
                  <a:ext cx="1524000" cy="1143000"/>
                  <a:chOff x="3657600" y="3505200"/>
                  <a:chExt cx="1524000" cy="1143000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3657600" y="3505200"/>
                    <a:ext cx="1524000" cy="4572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p → q</a:t>
                    </a:r>
                    <a:endParaRPr lang="en-US" sz="2400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572000" y="3581400"/>
                    <a:ext cx="304800" cy="381000"/>
                  </a:xfrm>
                  <a:prstGeom prst="ellipse">
                    <a:avLst/>
                  </a:pr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stCxn id="30" idx="4"/>
                  </p:cNvCxnSpPr>
                  <p:nvPr/>
                </p:nvCxnSpPr>
                <p:spPr>
                  <a:xfrm>
                    <a:off x="4724400" y="3962400"/>
                    <a:ext cx="0" cy="30480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ot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Rectangle 32"/>
                  <p:cNvSpPr/>
                  <p:nvPr/>
                </p:nvSpPr>
                <p:spPr>
                  <a:xfrm>
                    <a:off x="4419600" y="4267200"/>
                    <a:ext cx="685800" cy="381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￢ </a:t>
                    </a:r>
                    <a:r>
                      <a:rPr lang="en-US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q</a:t>
                    </a:r>
                    <a:endParaRPr lang="en-US" sz="2000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3276600" y="3733800"/>
                  <a:ext cx="123623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Begin with </a:t>
                  </a:r>
                  <a:endParaRPr lang="en-US" sz="1600" dirty="0">
                    <a:solidFill>
                      <a:srgbClr val="002060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110920" y="3733800"/>
                  <a:ext cx="21210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omic Sans MS" pitchFamily="66" charset="0"/>
                      <a:sym typeface="Symbol" pitchFamily="18" charset="2"/>
                    </a:rPr>
                    <a:t> is true as a premise</a:t>
                  </a:r>
                  <a:endParaRPr lang="en-US" sz="1600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4724400" y="4114800"/>
                  <a:ext cx="0" cy="1295400"/>
                </a:xfrm>
                <a:prstGeom prst="straightConnector1">
                  <a:avLst/>
                </a:prstGeom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219200" y="4495800"/>
                  <a:ext cx="3429000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omic Sans MS" pitchFamily="66" charset="0"/>
                      <a:sym typeface="Symbol" pitchFamily="18" charset="2"/>
                    </a:rPr>
                    <a:t>using</a:t>
                  </a:r>
                  <a:r>
                    <a:rPr lang="en-US" sz="1400" dirty="0" smtClean="0">
                      <a:solidFill>
                        <a:srgbClr val="002060"/>
                      </a:solidFill>
                      <a:latin typeface="Comic Sans MS" pitchFamily="66" charset="0"/>
                      <a:sym typeface="Symbol" pitchFamily="18" charset="2"/>
                    </a:rPr>
                    <a:t>  (</a:t>
                  </a:r>
                  <a:r>
                    <a:rPr lang="en-US" sz="1200" b="1" dirty="0" smtClean="0">
                      <a:solidFill>
                        <a:srgbClr val="002060"/>
                      </a:solidFill>
                      <a:latin typeface="Comic Sans MS" pitchFamily="66" charset="0"/>
                      <a:sym typeface="Symbol" pitchFamily="18" charset="2"/>
                    </a:rPr>
                    <a:t>axioms, definitions previously proven theorems with rules of inference</a:t>
                  </a:r>
                  <a:r>
                    <a:rPr lang="en-US" sz="1400" dirty="0" smtClean="0">
                      <a:solidFill>
                        <a:srgbClr val="002060"/>
                      </a:solidFill>
                      <a:latin typeface="Comic Sans MS" pitchFamily="66" charset="0"/>
                      <a:sym typeface="Symbol" pitchFamily="18" charset="2"/>
                    </a:rPr>
                    <a:t>) </a:t>
                  </a:r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6" name="Left Brace 45"/>
                <p:cNvSpPr/>
                <p:nvPr/>
              </p:nvSpPr>
              <p:spPr>
                <a:xfrm>
                  <a:off x="4267200" y="4267200"/>
                  <a:ext cx="381000" cy="990600"/>
                </a:xfrm>
                <a:prstGeom prst="leftBrace">
                  <a:avLst>
                    <a:gd name="adj1" fmla="val 36446"/>
                    <a:gd name="adj2" fmla="val 50000"/>
                  </a:avLst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419600" y="5410200"/>
                  <a:ext cx="685800" cy="381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￢ </a:t>
                  </a:r>
                  <a:r>
                    <a:rPr lang="en-US" sz="2000" i="1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p</a:t>
                  </a:r>
                  <a:endParaRPr lang="en-US" sz="20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121283" y="5486400"/>
                  <a:ext cx="184698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must be also true</a:t>
                  </a:r>
                  <a:endParaRPr lang="en-US" sz="1600" dirty="0">
                    <a:solidFill>
                      <a:srgbClr val="002060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52" name="Left Brace 51"/>
              <p:cNvSpPr/>
              <p:nvPr/>
            </p:nvSpPr>
            <p:spPr>
              <a:xfrm rot="16200000">
                <a:off x="4533900" y="3771900"/>
                <a:ext cx="381000" cy="3657600"/>
              </a:xfrm>
              <a:prstGeom prst="leftBrace">
                <a:avLst>
                  <a:gd name="adj1" fmla="val 26561"/>
                  <a:gd name="adj2" fmla="val 50000"/>
                </a:avLst>
              </a:prstGeom>
              <a:ln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68904" y="5788223"/>
                <a:ext cx="29626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It is showing the contrapositive</a:t>
                </a:r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026782" y="5791200"/>
                <a:ext cx="1524000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￢</a:t>
                </a:r>
                <a:r>
                  <a:rPr lang="en-US" sz="16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q →￢p</a:t>
                </a:r>
                <a:endParaRPr lang="en-US" sz="16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546225" y="5791200"/>
                <a:ext cx="7665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is true</a:t>
                </a:r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1066800" y="2590800"/>
              <a:ext cx="6934200" cy="36576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Rectangle 34"/>
          <p:cNvSpPr/>
          <p:nvPr/>
        </p:nvSpPr>
        <p:spPr>
          <a:xfrm>
            <a:off x="3271382" y="5524273"/>
            <a:ext cx="1015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End with</a:t>
            </a:r>
            <a:endParaRPr lang="en-US" sz="16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8" name="Rectangle 34"/>
          <p:cNvSpPr/>
          <p:nvPr/>
        </p:nvSpPr>
        <p:spPr>
          <a:xfrm>
            <a:off x="5399403" y="3124200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s true</a:t>
            </a:r>
            <a:endParaRPr lang="en-US" sz="16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71600"/>
            <a:ext cx="84582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Prove that if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is an integer and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3n + 2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is odd, then n is odd.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1828800"/>
            <a:ext cx="830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rgbClr val="D16349"/>
                </a:solidFill>
              </a:rPr>
              <a:t> </a:t>
            </a:r>
            <a:r>
              <a:rPr lang="en-US" sz="1600" dirty="0" smtClean="0">
                <a:solidFill>
                  <a:srgbClr val="D16349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2133600"/>
            <a:ext cx="693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We assume that the conclusion of the conditional statement </a:t>
            </a:r>
            <a:b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  “</a:t>
            </a:r>
            <a:r>
              <a:rPr lang="en-US" dirty="0" smtClean="0">
                <a:solidFill>
                  <a:srgbClr val="00B0F0"/>
                </a:solidFill>
                <a:latin typeface="Comic Sans MS" pitchFamily="66" charset="0"/>
              </a:rPr>
              <a:t>if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3n + 2 </a:t>
            </a:r>
            <a:r>
              <a:rPr lang="en-US" dirty="0" smtClean="0">
                <a:solidFill>
                  <a:srgbClr val="00B0F0"/>
                </a:solidFill>
                <a:latin typeface="Comic Sans MS" pitchFamily="66" charset="0"/>
                <a:sym typeface="Symbol" pitchFamily="18" charset="2"/>
              </a:rPr>
              <a:t>is odd, then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00B0F0"/>
                </a:solidFill>
                <a:latin typeface="Comic Sans MS" pitchFamily="66" charset="0"/>
                <a:sym typeface="Symbol" pitchFamily="18" charset="2"/>
              </a:rPr>
              <a:t> is odd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”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is false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.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3200400"/>
            <a:ext cx="464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 n = 2k , where k is some integer.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92962" y="3181176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definition of even number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75806" y="3897868"/>
            <a:ext cx="6472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 </a:t>
            </a:r>
            <a:r>
              <a:rPr lang="pt-BR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3n + 2 = 3(2k) + 2 = 6k + 2 = 2(3k + 1)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3897868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Substituting 2k for 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75806" y="4267200"/>
            <a:ext cx="6472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Since  r = </a:t>
            </a:r>
            <a:r>
              <a:rPr lang="pt-BR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3k + 1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is an integer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87899" y="4267200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Axiom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375806" y="4659868"/>
            <a:ext cx="6472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</a:t>
            </a:r>
            <a:r>
              <a:rPr lang="pt-BR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3n + 2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 2r  is even .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371600" y="2819400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 We assume that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is even.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48200" y="281940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hypothesis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10000" y="4659868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definition of even number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" y="5029200"/>
            <a:ext cx="8305800" cy="79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Because the negation of the conclusion of the conditional statement implies that the hypothesis is false, the original conditional statement is true.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71600" y="5867400"/>
            <a:ext cx="716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We have proved the theorem “</a:t>
            </a:r>
            <a:r>
              <a:rPr lang="en-US" sz="1600" dirty="0" smtClean="0">
                <a:solidFill>
                  <a:srgbClr val="00B0F0"/>
                </a:solidFill>
                <a:latin typeface="Comic Sans MS" pitchFamily="66" charset="0"/>
              </a:rPr>
              <a:t>if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3n + 2 </a:t>
            </a:r>
            <a:r>
              <a:rPr lang="en-US" sz="1600" dirty="0" smtClean="0">
                <a:solidFill>
                  <a:srgbClr val="00B0F0"/>
                </a:solidFill>
                <a:latin typeface="Comic Sans MS" pitchFamily="66" charset="0"/>
                <a:sym typeface="Symbol" pitchFamily="18" charset="2"/>
              </a:rPr>
              <a:t>is odd, then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1600" dirty="0" smtClean="0">
                <a:solidFill>
                  <a:srgbClr val="00B0F0"/>
                </a:solidFill>
                <a:latin typeface="Comic Sans MS" pitchFamily="66" charset="0"/>
                <a:sym typeface="Symbol" pitchFamily="18" charset="2"/>
              </a:rPr>
              <a:t> is odd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”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66700" y="304800"/>
            <a:ext cx="85344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 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Proof by Contrapositio</a:t>
            </a:r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n</a:t>
            </a:r>
            <a:endParaRPr lang="en-US" sz="2800" dirty="0"/>
          </a:p>
        </p:txBody>
      </p:sp>
      <p:sp>
        <p:nvSpPr>
          <p:cNvPr id="2" name="مربع نص 1"/>
          <p:cNvSpPr txBox="1"/>
          <p:nvPr/>
        </p:nvSpPr>
        <p:spPr>
          <a:xfrm>
            <a:off x="1524000" y="3569732"/>
            <a:ext cx="48006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Substituting </a:t>
            </a: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2k for n in </a:t>
            </a:r>
            <a:r>
              <a:rPr lang="en-US" sz="1600" dirty="0" err="1">
                <a:solidFill>
                  <a:srgbClr val="C00000"/>
                </a:solidFill>
                <a:latin typeface="Comic Sans MS" pitchFamily="66" charset="0"/>
              </a:rPr>
              <a:t>hypthesis</a:t>
            </a: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 :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3n+2</a:t>
            </a:r>
            <a:r>
              <a:rPr lang="en-US" sz="1600" dirty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)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447800"/>
            <a:ext cx="8458200" cy="46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Use an indirect proof to show that “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if n</a:t>
            </a:r>
            <a:r>
              <a:rPr lang="en-US" sz="1600" baseline="300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is odd then n is odd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”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1981200"/>
            <a:ext cx="830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rgbClr val="D16349"/>
                </a:solidFill>
              </a:rPr>
              <a:t> </a:t>
            </a:r>
            <a:r>
              <a:rPr lang="en-US" sz="1600" dirty="0" smtClean="0">
                <a:solidFill>
                  <a:srgbClr val="D16349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2286000"/>
            <a:ext cx="693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The  contraposition is “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if n is not odd then n</a:t>
            </a:r>
            <a:r>
              <a:rPr lang="en-US" baseline="300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is not odd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”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3048000"/>
            <a:ext cx="464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 n = 2k , where k is some integer.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92962" y="3048000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definition of even number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75806" y="3429000"/>
            <a:ext cx="6472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 (2k)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 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 4k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 2(2k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75806" y="3810000"/>
            <a:ext cx="6472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Since  r = </a:t>
            </a:r>
            <a:r>
              <a:rPr lang="pt-BR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pt-BR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is an integer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87899" y="3810000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Axiom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375806" y="4191000"/>
            <a:ext cx="19769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</a:t>
            </a:r>
            <a:r>
              <a:rPr lang="pt-BR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 2r 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295400" y="2667000"/>
            <a:ext cx="495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 We Assume that n is not odd i.e., n is even 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39494" y="266700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hypothesis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76600" y="4191000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definition of not odd number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 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Proof by Contrapositio</a:t>
            </a:r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n</a:t>
            </a:r>
            <a:endParaRPr lang="en-US" sz="2800" dirty="0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447800" y="4572000"/>
            <a:ext cx="4711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Thus , if 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baseline="30000" dirty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is odd then n is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odd is true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pic>
        <p:nvPicPr>
          <p:cNvPr id="28" name="صورة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462" y="3994666"/>
            <a:ext cx="1054025" cy="1068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5" grpId="0"/>
      <p:bldP spid="16" grpId="0"/>
      <p:bldP spid="19" grpId="0"/>
      <p:bldP spid="21" grpId="0"/>
      <p:bldP spid="22" grpId="0"/>
      <p:bldP spid="23" grpId="0"/>
      <p:bldP spid="24" grpId="0"/>
      <p:bldP spid="26" grpId="0"/>
      <p:bldP spid="2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29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Prove that if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n = </a:t>
            </a:r>
            <a:r>
              <a:rPr lang="en-US" dirty="0" err="1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ab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where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and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are positive integers then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a  n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or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b  n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400" y="2069068"/>
            <a:ext cx="830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D16349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 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Let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=“an”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=“bn”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and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=“n=</a:t>
            </a:r>
            <a:r>
              <a:rPr lang="en-US" dirty="0" err="1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ab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”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66800" y="2409379"/>
            <a:ext cx="7924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We want to prove that  r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pq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=&gt; The contraposition is (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pq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)   r   (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By definition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=&gt; p  q   r  (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De Morgan’s law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Now, assume that an and bn (p  q)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=&gt;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a.b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 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n.n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= n  (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by multiplying above twos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=&gt;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ab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 n 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=&gt;  r  which contradicts the statement n =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ab</a:t>
            </a:r>
            <a:endParaRPr lang="en-US" sz="1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33400" y="5305847"/>
            <a:ext cx="8305800" cy="79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Because the negation of the conclusion of the conditional statement implies that the hypothesis is false, the original conditional statement is true.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 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Proof by Contrapositio</a:t>
            </a:r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n (Indirect Proof)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 Vacuous Proofs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572905"/>
            <a:ext cx="64008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Vacuous Proofs 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A conditional  statement p  q is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TRUE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if p is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FALSE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 If we can show that p is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False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, then we have a proof, called </a:t>
            </a:r>
            <a:r>
              <a:rPr lang="en-US" sz="1600" i="1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vacuous proof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,  of the conditional statement p  q .</a:t>
            </a:r>
          </a:p>
        </p:txBody>
      </p:sp>
      <p:graphicFrame>
        <p:nvGraphicFramePr>
          <p:cNvPr id="9" name="Group 26"/>
          <p:cNvGraphicFramePr>
            <a:graphicFrameLocks/>
          </p:cNvGraphicFramePr>
          <p:nvPr/>
        </p:nvGraphicFramePr>
        <p:xfrm>
          <a:off x="6781801" y="1524000"/>
          <a:ext cx="1752599" cy="137769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0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 </a:t>
                      </a: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858000" y="1905000"/>
            <a:ext cx="381000" cy="4572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4800" y="3126081"/>
            <a:ext cx="86868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Show that the proposition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P(0)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true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, where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P(n)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 “If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n &gt; 1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, then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n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&gt; n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” </a:t>
            </a:r>
            <a:b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    and  the domain consists of all integers.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1000" y="3962400"/>
            <a:ext cx="8763000" cy="79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D16349"/>
                </a:solidFill>
              </a:rPr>
              <a:t>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 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Note that P(0) is “If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0 &gt; 1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, then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&gt; 0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.” We can show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P(0)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using a vacuous proof. Indeed, the hypothesis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0 &gt; 1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is false. This tells us that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P(0)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is automatically true.</a:t>
            </a:r>
            <a:endParaRPr lang="en-US" sz="1600" dirty="0" smtClean="0">
              <a:solidFill>
                <a:srgbClr val="00206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4800" y="48768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Prove that if he is alive and he is dead then the sun is ice cold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81000" y="5334000"/>
            <a:ext cx="8763000" cy="41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D16349"/>
                </a:solidFill>
              </a:rPr>
              <a:t>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 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Since the hypothesis is always false the implication is vacuously true.</a:t>
            </a:r>
            <a:endParaRPr lang="en-US" sz="1600" dirty="0" smtClean="0">
              <a:solidFill>
                <a:srgbClr val="00206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1905000"/>
            <a:ext cx="381000" cy="4572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 Trivial Proofs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572905"/>
            <a:ext cx="64008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Trivial Proofs 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A conditional  statement p  q is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TRUE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if q is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True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 If we can show that q is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True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, then we have a proof, called </a:t>
            </a:r>
            <a:r>
              <a:rPr lang="en-US" sz="1600" i="1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Trivial proof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,  of the conditional statement p  q .</a:t>
            </a:r>
          </a:p>
        </p:txBody>
      </p:sp>
      <p:graphicFrame>
        <p:nvGraphicFramePr>
          <p:cNvPr id="9" name="Group 26"/>
          <p:cNvGraphicFramePr>
            <a:graphicFrameLocks/>
          </p:cNvGraphicFramePr>
          <p:nvPr/>
        </p:nvGraphicFramePr>
        <p:xfrm>
          <a:off x="6781801" y="1524000"/>
          <a:ext cx="1752599" cy="137769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0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 </a:t>
                      </a: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91400" y="2133600"/>
            <a:ext cx="1066800" cy="2286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4800" y="2821281"/>
            <a:ext cx="8686800" cy="83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Let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P(n)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be “If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a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and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b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are positive integers with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a ≥ b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, then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a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n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≥ </a:t>
            </a:r>
            <a:r>
              <a:rPr lang="en-US" sz="1600" dirty="0" err="1" smtClean="0">
                <a:solidFill>
                  <a:srgbClr val="C00000"/>
                </a:solidFill>
                <a:latin typeface="Comic Sans MS" pitchFamily="66" charset="0"/>
              </a:rPr>
              <a:t>b</a:t>
            </a:r>
            <a:r>
              <a:rPr lang="en-US" sz="1600" baseline="30000" dirty="0" err="1" smtClean="0">
                <a:solidFill>
                  <a:srgbClr val="C00000"/>
                </a:solidFill>
                <a:latin typeface="Comic Sans MS" pitchFamily="66" charset="0"/>
              </a:rPr>
              <a:t>n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where the domain consists of all nonnegative integers. Show that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P(0)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 true.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1000" y="3657600"/>
            <a:ext cx="8763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D16349"/>
                </a:solidFill>
              </a:rPr>
              <a:t>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The proposition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P(0)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is “If a ≥ b, then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a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0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 ≥ b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0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.” Because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a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0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 = b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0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= 1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, the conclusion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of the conditional statement “If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a ≥ b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, then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a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0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 ≥ b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0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” is true. Hence, this conditional statement, which is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P(0),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is true</a:t>
            </a:r>
            <a:endParaRPr lang="en-US" sz="1600" dirty="0" smtClean="0">
              <a:solidFill>
                <a:srgbClr val="00206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4800" y="46482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Prove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Wingdings" pitchFamily="2" charset="2"/>
              </a:rPr>
              <a:t>that if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 x=2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Wingdings" pitchFamily="2" charset="2"/>
              </a:rPr>
              <a:t>then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x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2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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 0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Wingdings" pitchFamily="2" charset="2"/>
              </a:rPr>
              <a:t>for all real numbers</a:t>
            </a:r>
            <a:endParaRPr lang="en-US" sz="16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81000" y="5029200"/>
            <a:ext cx="792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D16349"/>
                </a:solidFill>
              </a:rPr>
              <a:t>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Wingdings" pitchFamily="2" charset="2"/>
              </a:rPr>
              <a:t>Since x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Wingdings" pitchFamily="2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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Wingdings" pitchFamily="2" charset="2"/>
              </a:rPr>
              <a:t> 0 is true then the implication is trivially true. 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we didn’t use the fact x=2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Wingdings" pitchFamily="2" charset="2"/>
              </a:rPr>
              <a:t>)</a:t>
            </a:r>
            <a:endParaRPr lang="en-US" sz="1600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1400" y="2590800"/>
            <a:ext cx="1066800" cy="2286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04800" y="5562600"/>
            <a:ext cx="8458200" cy="46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Use a trivial proof to show that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Wingdings" pitchFamily="2" charset="2"/>
              </a:rPr>
              <a:t>if n &gt; 1 then n</a:t>
            </a:r>
            <a:r>
              <a:rPr lang="en-US" sz="1600" baseline="30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Wingdings" pitchFamily="2" charset="2"/>
              </a:rPr>
              <a:t>2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Wingdings" pitchFamily="2" charset="2"/>
              </a:rPr>
              <a:t> ≥ n for all integers</a:t>
            </a:r>
            <a:endParaRPr lang="en-US" sz="16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صورة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00966"/>
            <a:ext cx="990600" cy="1003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19" grpId="0"/>
      <p:bldP spid="11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itchFamily="66" charset="0"/>
              </a:rPr>
              <a:t>Proofs by Contradiction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28600" y="1295400"/>
                <a:ext cx="8839200" cy="861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 smtClean="0">
                    <a:solidFill>
                      <a:srgbClr val="D16349"/>
                    </a:solidFill>
                    <a:latin typeface="Comic Sans MS" pitchFamily="66" charset="0"/>
                  </a:rPr>
                  <a:t> </a:t>
                </a:r>
                <a:r>
                  <a:rPr lang="en-US" sz="1600" dirty="0" smtClean="0">
                    <a:solidFill>
                      <a:schemeClr val="accent1"/>
                    </a:solidFill>
                    <a:latin typeface="Comic Sans MS" pitchFamily="66" charset="0"/>
                  </a:rPr>
                  <a:t>Proofs by Contradiction</a:t>
                </a:r>
              </a:p>
              <a:p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</a:rPr>
                  <a:t>Let p be the statement we want to prove is </a:t>
                </a:r>
                <a:r>
                  <a:rPr lang="en-U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</a:rPr>
                  <a:t>true</a:t>
                </a:r>
                <a:r>
                  <a:rPr lang="en-U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, </a:t>
                </a:r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assuming not p (</a:t>
                </a:r>
                <a:r>
                  <a:rPr lang="en-US" sz="1600" dirty="0">
                    <a:solidFill>
                      <a:srgbClr val="C00000"/>
                    </a:solidFill>
                    <a:latin typeface="Comic Sans MS" pitchFamily="66" charset="0"/>
                    <a:sym typeface="Symbol" pitchFamily="18" charset="2"/>
                  </a:rPr>
                  <a:t>p </a:t>
                </a:r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)and show a </a:t>
                </a:r>
                <a:r>
                  <a:rPr lang="en-U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contradiction</a:t>
                </a:r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p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q</a:t>
                </a:r>
                <a:endParaRPr lang="en-US" sz="1600" dirty="0">
                  <a:solidFill>
                    <a:schemeClr val="accent3">
                      <a:lumMod val="75000"/>
                    </a:schemeClr>
                  </a:solidFill>
                  <a:latin typeface="Comic Sans MS" pitchFamily="66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295400"/>
                <a:ext cx="8839200" cy="861774"/>
              </a:xfrm>
              <a:prstGeom prst="rect">
                <a:avLst/>
              </a:prstGeom>
              <a:blipFill rotWithShape="0">
                <a:blip r:embed="rId2"/>
                <a:stretch>
                  <a:fillRect l="-483" t="-1418" b="-85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8600" y="3805342"/>
            <a:ext cx="8686800" cy="46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Prove that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2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is irrational by giving a proof by contradiction.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04800" y="4185519"/>
            <a:ext cx="87630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D16349"/>
                </a:solidFill>
              </a:rPr>
              <a:t>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Let p is “2  is irrational </a:t>
            </a:r>
            <a:r>
              <a:rPr lang="en-US" sz="14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To </a:t>
            </a: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start a proof by contradiction, we suppose that ￢p is true , "It is not the case that is irrational</a:t>
            </a:r>
            <a:r>
              <a:rPr lang="en-US" sz="1600" i="1" dirty="0">
                <a:solidFill>
                  <a:srgbClr val="0070C0"/>
                </a:solidFill>
                <a:latin typeface="Comic Sans MS" pitchFamily="66" charset="0"/>
              </a:rPr>
              <a:t>”</a:t>
            </a:r>
            <a:endParaRPr lang="en-US" sz="1600" dirty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400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73892" y="5341203"/>
            <a:ext cx="3657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Let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p is 2  is rational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5200" y="5300246"/>
            <a:ext cx="1236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hypothesis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71833" y="5638800"/>
            <a:ext cx="781840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2 = a/b for some integers a and b (b0) and a and b have no common factors   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We </a:t>
            </a: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can square both sides of the equation </a:t>
            </a:r>
            <a:r>
              <a:rPr lang="en-US" sz="1600" dirty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2 = a/b </a:t>
            </a:r>
            <a:endParaRPr lang="en-US" sz="1600" dirty="0">
              <a:solidFill>
                <a:srgbClr val="0070C0"/>
              </a:solidFill>
              <a:latin typeface="Comic Sans MS" pitchFamily="66" charset="0"/>
            </a:endParaRPr>
          </a:p>
          <a:p>
            <a:endParaRPr lang="en-US" sz="1600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248400" y="6096000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=&gt; 2 = a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/b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endParaRPr lang="en-US" sz="1600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مستطيل 3"/>
          <p:cNvSpPr/>
          <p:nvPr/>
        </p:nvSpPr>
        <p:spPr>
          <a:xfrm>
            <a:off x="304800" y="25908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</a:rPr>
              <a:t>Definition: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</a:rPr>
              <a:t>The real number r is rational if there exist integers p and q with q</a:t>
            </a:r>
            <a:r>
              <a:rPr lang="en-US" sz="1600" i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US" sz="1600" i="1" dirty="0">
                <a:solidFill>
                  <a:srgbClr val="002060"/>
                </a:solidFill>
                <a:latin typeface="Symbol" pitchFamily="18" charset="2"/>
                <a:sym typeface="Symbol" pitchFamily="18" charset="2"/>
              </a:rPr>
              <a:t></a:t>
            </a:r>
            <a:r>
              <a:rPr lang="en-US" sz="1600" i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</a:rPr>
              <a:t> 0 such that r =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p/q 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</a:rPr>
              <a:t>and 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 and q have no common factors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A 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</a:rPr>
              <a:t>real number that is not rational is called irrational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2" grpId="0"/>
      <p:bldP spid="23" grpId="0"/>
      <p:bldP spid="24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itchFamily="66" charset="0"/>
              </a:rPr>
              <a:t>Proofs by Contradiction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3058" y="3027859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We have now shown that the assumption of ￢p leads to the equation √2 = a/b, where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 a and b have no common factors,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 but both a and b are even (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that is, 2 divides both a and b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4800" y="4343400"/>
            <a:ext cx="8610600" cy="79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That is our </a:t>
            </a: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assumption of 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</a:rPr>
              <a:t>￢p leads to the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contradiction, ￢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</a:rPr>
              <a:t>p must be false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That is,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the statement p, “ √2 is irrational,” is true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. We have proved that √2 is irrational.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مجموعة 3"/>
          <p:cNvGrpSpPr/>
          <p:nvPr/>
        </p:nvGrpSpPr>
        <p:grpSpPr>
          <a:xfrm>
            <a:off x="383058" y="1415071"/>
            <a:ext cx="8382001" cy="1590483"/>
            <a:chOff x="1142999" y="5300246"/>
            <a:chExt cx="8382001" cy="1590483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1143000" y="5300246"/>
              <a:ext cx="7772400" cy="790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=&gt; 2b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 = a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      </a:t>
              </a:r>
              <a:r>
                <a:rPr lang="en-US" sz="1600" dirty="0">
                  <a:solidFill>
                    <a:srgbClr val="0070C0"/>
                  </a:solidFill>
                  <a:latin typeface="Comic Sans MS" pitchFamily="66" charset="0"/>
                </a:rPr>
                <a:t>By the definition of an even integer it follows that </a:t>
              </a:r>
              <a:r>
                <a:rPr lang="en-US" sz="1600" dirty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a</a:t>
              </a:r>
              <a:r>
                <a:rPr lang="en-US" sz="1600" baseline="30000" dirty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1600" dirty="0">
                  <a:solidFill>
                    <a:srgbClr val="0070C0"/>
                  </a:solidFill>
                  <a:latin typeface="Comic Sans MS" pitchFamily="66" charset="0"/>
                </a:rPr>
                <a:t> is even, so we can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</a:rPr>
                <a:t>substituting </a:t>
              </a:r>
              <a:r>
                <a:rPr lang="en-US" sz="1600" dirty="0">
                  <a:solidFill>
                    <a:srgbClr val="0070C0"/>
                  </a:solidFill>
                  <a:latin typeface="Comic Sans MS" pitchFamily="66" charset="0"/>
                </a:rPr>
                <a:t>with  a = 2c for some integer </a:t>
              </a:r>
              <a:endPara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1143000" y="6131588"/>
              <a:ext cx="289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=&gt; 2b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 = (2c)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= 4c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endPara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1142999" y="6552175"/>
              <a:ext cx="83820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Symbol" pitchFamily="18" charset="2"/>
                <a:buChar char="Þ"/>
              </a:pP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b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 = 2c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1600" dirty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Comic Sans MS" pitchFamily="66" charset="0"/>
                </a:rPr>
                <a:t>By the definition of an even integer it follows that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b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Comic Sans MS" pitchFamily="66" charset="0"/>
                </a:rPr>
                <a:t>is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</a:rPr>
                <a:t>even , i.e. b is even</a:t>
              </a:r>
              <a:endPara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endParaRPr>
            </a:p>
          </p:txBody>
        </p:sp>
      </p:grpSp>
      <p:sp>
        <p:nvSpPr>
          <p:cNvPr id="11" name="Rectangle 33"/>
          <p:cNvSpPr/>
          <p:nvPr/>
        </p:nvSpPr>
        <p:spPr>
          <a:xfrm>
            <a:off x="2743200" y="2209800"/>
            <a:ext cx="3704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Dividing both sides of this equation by 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5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itchFamily="66" charset="0"/>
              </a:rPr>
              <a:t>Proofs by Contradiction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3400" y="990600"/>
            <a:ext cx="457200" cy="441325"/>
          </a:xfrm>
        </p:spPr>
        <p:txBody>
          <a:bodyPr/>
          <a:lstStyle/>
          <a:p>
            <a:fld id="{3D0D8AA9-AE61-49D3-AE4E-15A81A7BE0A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371600"/>
            <a:ext cx="8839200" cy="92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To prove a conditional statement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p  q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by contradiction we prove that: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     (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p  q 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true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) which is equivalent to  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p  q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22860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Give a proof by contradiction of the theorem :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                                  “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If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3n + 2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is odd, then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is odd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.”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834" y="3129392"/>
            <a:ext cx="8763000" cy="46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D16349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Suppose that 3n+2 is odd and n is even [p  q]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74234" y="3586592"/>
            <a:ext cx="1245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=&gt; n = 2r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7526" y="3586592"/>
            <a:ext cx="4352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hypothesis q, definition of even numbers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52032" y="3967592"/>
            <a:ext cx="13673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 =&gt;3n = 6r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3967592"/>
            <a:ext cx="2614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multiply both sides by 3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7800" y="4314838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 =&gt; 3n+2=2+6r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6600" y="4314838"/>
            <a:ext cx="2186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add 2 to both sides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695838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 =&gt; 3n+2=2(1+3r) 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47800" y="5034392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 =&gt; 3n+2=2k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2800" y="5071646"/>
            <a:ext cx="1350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Let k=1+3r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0" y="5339192"/>
            <a:ext cx="6629400" cy="877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 Thus 3n+2 is even which is false (a contradiction !)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Therefore the implication is true.</a:t>
            </a: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304800" y="6797040"/>
            <a:ext cx="358140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 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Proofs of Equivalence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447800"/>
            <a:ext cx="88392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Proofs of Equivalence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To prove a theorem that is a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biconditional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statement, that is, a statement of the form </a:t>
            </a:r>
            <a:r>
              <a:rPr lang="en-US" i="1" dirty="0" smtClean="0">
                <a:solidFill>
                  <a:srgbClr val="C00000"/>
                </a:solidFill>
                <a:latin typeface="Comic Sans MS" pitchFamily="66" charset="0"/>
              </a:rPr>
              <a:t>p ↔ q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, we show that </a:t>
            </a:r>
            <a:r>
              <a:rPr lang="en-US" i="1" dirty="0" smtClean="0">
                <a:solidFill>
                  <a:srgbClr val="C00000"/>
                </a:solidFill>
                <a:latin typeface="Comic Sans MS" pitchFamily="66" charset="0"/>
              </a:rPr>
              <a:t>p → q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and </a:t>
            </a:r>
            <a:r>
              <a:rPr lang="en-US" i="1" dirty="0" smtClean="0">
                <a:solidFill>
                  <a:srgbClr val="C00000"/>
                </a:solidFill>
                <a:latin typeface="Comic Sans MS" pitchFamily="66" charset="0"/>
              </a:rPr>
              <a:t>q → p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are both true.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25908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Prove the theorem: 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                      “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If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n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is an integer, then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n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is odd if and only if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baseline="300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is odd.”</a:t>
            </a:r>
            <a:endParaRPr lang="en-US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349040"/>
            <a:ext cx="8763000" cy="46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“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if n is odd then n</a:t>
            </a:r>
            <a:r>
              <a:rPr lang="en-US" baseline="300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is odd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” proved in Example 5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729335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D16349"/>
                </a:solidFill>
                <a:sym typeface="Symbol" pitchFamily="18" charset="2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“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baseline="300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is odd then n is odd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” proved in Example 7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114800"/>
            <a:ext cx="8763000" cy="46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D16349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Therefore, n is even if and only if n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is even</a:t>
            </a:r>
            <a:endParaRPr lang="en-US" sz="2400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0" y="45720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Proving equivalence of several propositions: </a:t>
            </a:r>
            <a:b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            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If we want to prove that p1 p2  p3…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pn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5405735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D16349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Then it is sufficient to prove p1  p2,, p2  p3 … </a:t>
            </a:r>
            <a:r>
              <a:rPr lang="en-US" dirty="0" err="1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pn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 p1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Comic Sans MS" pitchFamily="66" charset="0"/>
              </a:rPr>
              <a:t>Introduction to Proofs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مربع نص 3"/>
          <p:cNvSpPr txBox="1"/>
          <p:nvPr/>
        </p:nvSpPr>
        <p:spPr>
          <a:xfrm>
            <a:off x="228600" y="1620083"/>
            <a:ext cx="8763000" cy="38318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A </a:t>
            </a:r>
            <a:r>
              <a:rPr lang="en-US" b="1" dirty="0" smtClean="0">
                <a:solidFill>
                  <a:schemeClr val="accent1"/>
                </a:solidFill>
                <a:latin typeface="Comic Sans MS" pitchFamily="66" charset="0"/>
              </a:rPr>
              <a:t>proof 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 a valid argument that establishes the truth of a mathematical statement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/>
                </a:solidFill>
                <a:latin typeface="Comic Sans MS" pitchFamily="66" charset="0"/>
              </a:rPr>
              <a:t>There 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are two types of proofs 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Comic Sans MS" pitchFamily="66" charset="0"/>
              </a:rPr>
              <a:t>Formal proof 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where all steps are supplied and the rules for each step in the argument are given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Comic Sans MS" pitchFamily="66" charset="0"/>
              </a:rPr>
              <a:t>Informal proof 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where more than one rule of inference may be used in each step, where steps may be skipped, where the axioms being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assumed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and rule of inference used are not explicitly stated. </a:t>
            </a:r>
            <a:r>
              <a:rPr lang="en-US" dirty="0" smtClean="0"/>
              <a:t>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607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 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Counterexample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447800"/>
            <a:ext cx="88392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Counterexample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</a:rPr>
              <a:t> 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To show that a statement of the form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∀</a:t>
            </a:r>
            <a:r>
              <a:rPr lang="en-US" sz="1600" dirty="0" err="1" smtClean="0">
                <a:solidFill>
                  <a:srgbClr val="C00000"/>
                </a:solidFill>
                <a:latin typeface="Comic Sans MS" pitchFamily="66" charset="0"/>
              </a:rPr>
              <a:t>xP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(x)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 false, we need only find a counterexample, that is, an example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 x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for which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P(x)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 false.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82240"/>
            <a:ext cx="8763000" cy="46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D16349"/>
                </a:solidFill>
              </a:rPr>
              <a:t> </a:t>
            </a: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E.g.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Prove that “For all real numbers x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&gt; x” is false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2667000"/>
            <a:ext cx="8763000" cy="46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X=0.5 is a counterexample since 0.5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</a:rPr>
              <a:t>2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&gt; 0.5 is not true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022973"/>
            <a:ext cx="8153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D16349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To show that this statement is false, we look for a counterexample which is 3 because we cannot write 3 as the sum of the squares of two integers. </a:t>
            </a:r>
            <a:b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To show this is the case, note that the only perfect squares not exceeding 3 are:</a:t>
            </a:r>
            <a:b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(0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= 0 &amp; 1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= 1), but 3 </a:t>
            </a:r>
            <a:r>
              <a:rPr lang="en-US" sz="1600" b="1" i="1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</a:t>
            </a:r>
            <a:r>
              <a:rPr lang="en-US" sz="1600" b="1" i="1" dirty="0" smtClean="0">
                <a:solidFill>
                  <a:srgbClr val="0070C0"/>
                </a:solidFill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1+0. Therefore the statement is false </a:t>
            </a:r>
            <a:endParaRPr lang="en-US" sz="2400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3124200"/>
            <a:ext cx="8686800" cy="87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Show that the statement: “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Every positive integer is the sum of the squares of two integers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” is false.</a:t>
            </a:r>
            <a:endParaRPr lang="en-US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 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proof by cases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828800"/>
            <a:ext cx="883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Proof by cases 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</a:rPr>
              <a:t>: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 proof by cases must cover all possible cases that arise in a theorem. Each case may cover an infinite number of instances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2912402"/>
            <a:ext cx="8686800" cy="46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Prove "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if n is an integer then n</a:t>
            </a:r>
            <a:r>
              <a:rPr lang="en-US" baseline="300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≥ 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".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834" y="3360509"/>
            <a:ext cx="8763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9250" indent="-3492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en-US" sz="1600" dirty="0" smtClean="0">
                <a:solidFill>
                  <a:srgbClr val="D16349"/>
                </a:solidFill>
              </a:rPr>
              <a:t>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 We can prove that n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≥ n for every integer by considering three cases,</a:t>
            </a:r>
            <a:b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            when n = 0, when n ≥ 1, and when n ≤ -1.</a:t>
            </a:r>
          </a:p>
          <a:p>
            <a:pPr marL="349250" indent="-349250">
              <a:lnSpc>
                <a:spcPct val="150000"/>
              </a:lnSpc>
              <a:buClr>
                <a:schemeClr val="accent2"/>
              </a:buClr>
              <a:defRPr/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           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Case 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When n = 0, since 0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= 0, 0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&gt;= 0. So, n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≥ n is true.</a:t>
            </a:r>
          </a:p>
          <a:p>
            <a:pPr marL="349250" indent="-349250">
              <a:lnSpc>
                <a:spcPct val="150000"/>
              </a:lnSpc>
              <a:buClr>
                <a:schemeClr val="accent2"/>
              </a:buClr>
              <a:defRPr/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           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Case 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When n  ≥ 1, From n  ≥ 1, we get n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≥ n (by multiplying with n). </a:t>
            </a:r>
          </a:p>
          <a:p>
            <a:pPr marL="349250" indent="-349250">
              <a:lnSpc>
                <a:spcPct val="150000"/>
              </a:lnSpc>
              <a:buClr>
                <a:schemeClr val="accent2"/>
              </a:buClr>
              <a:defRPr/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           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Case </a:t>
            </a:r>
            <a:r>
              <a:rPr lang="en-US" sz="1600" dirty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When n ≤ -1, since n is negative, n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is positive, so n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≥ n.</a:t>
            </a:r>
          </a:p>
          <a:p>
            <a:pPr marL="349250" indent="-349250">
              <a:lnSpc>
                <a:spcPct val="150000"/>
              </a:lnSpc>
              <a:buClr>
                <a:schemeClr val="accent2"/>
              </a:buClr>
              <a:defRPr/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	Hence, if n is an integer then n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≥ n.</a:t>
            </a:r>
          </a:p>
        </p:txBody>
      </p:sp>
    </p:spTree>
    <p:extLst>
      <p:ext uri="{BB962C8B-B14F-4D97-AF65-F5344CB8AC3E}">
        <p14:creationId xmlns:p14="http://schemas.microsoft.com/office/powerpoint/2010/main" val="31652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 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proof by cases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8005" y="1524000"/>
            <a:ext cx="8458200" cy="83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u="sng" dirty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Use a proof by cases to prove that |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xy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| = |x||y|, where x and y real numbers.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43000" y="1943527"/>
            <a:ext cx="8763000" cy="42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Hint: Consider all 4 cases: x and y positive or negative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381000" y="2492276"/>
                <a:ext cx="8763000" cy="2308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9250" indent="-349250">
                  <a:lnSpc>
                    <a:spcPct val="150000"/>
                  </a:lnSpc>
                  <a:buClr>
                    <a:schemeClr val="accent1"/>
                  </a:buClr>
                  <a:buFont typeface="Wingdings" pitchFamily="2" charset="2"/>
                  <a:buChar char="Ø"/>
                  <a:defRPr/>
                </a:pPr>
                <a:r>
                  <a:rPr lang="en-US" sz="1600" dirty="0" smtClean="0">
                    <a:solidFill>
                      <a:srgbClr val="D16349"/>
                    </a:solidFill>
                  </a:rPr>
                  <a:t>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Proof: using the fact that |a| = a if a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 0 and |a| = -a if a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&lt;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 0 , there are four cases for x and y : </a:t>
                </a: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Case 1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: x and y both are nonnegative: </a:t>
                </a:r>
                <a:r>
                  <a:rPr lang="en-US" sz="1600" dirty="0" err="1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</a:t>
                </a:r>
                <a:r>
                  <a:rPr lang="en-US" sz="1600" dirty="0">
                    <a:solidFill>
                      <a:srgbClr val="002060"/>
                    </a:solidFill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 0 so that |</a:t>
                </a:r>
                <a:r>
                  <a:rPr lang="en-US" sz="1600" dirty="0" err="1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| = </a:t>
                </a:r>
                <a:r>
                  <a:rPr lang="en-US" sz="1600" dirty="0" err="1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 = |x||y| </a:t>
                </a: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Case 2 : x is nonnegative and y is negative: </a:t>
                </a:r>
                <a:r>
                  <a:rPr lang="en-US" sz="1600" dirty="0" err="1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0 so that |</a:t>
                </a:r>
                <a:r>
                  <a:rPr lang="en-US" sz="1600" dirty="0" err="1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| = - </a:t>
                </a:r>
                <a:r>
                  <a:rPr lang="en-US" sz="1600" dirty="0" err="1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 = x(-y) = |x||y|</a:t>
                </a: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Case 3 : x is negative and y is nonnegative: </a:t>
                </a:r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0 so that |</a:t>
                </a:r>
                <a:r>
                  <a:rPr lang="en-US" sz="1600" dirty="0" err="1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</a:t>
                </a:r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| = - </a:t>
                </a:r>
                <a:r>
                  <a:rPr lang="en-US" sz="1600" dirty="0" err="1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</a:t>
                </a:r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 =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(-x)y </a:t>
                </a:r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= |x||y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| </a:t>
                </a: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Case 4 : x and y both are negative </a:t>
                </a:r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&gt;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0 so that |</a:t>
                </a:r>
                <a:r>
                  <a:rPr lang="en-US" sz="1600" dirty="0" err="1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</a:t>
                </a:r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| =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xy</a:t>
                </a:r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 =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(-x)(-</a:t>
                </a:r>
                <a:r>
                  <a:rPr lang="en-US" sz="1600" dirty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y) = |x||y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omic Sans MS" pitchFamily="66" charset="0"/>
                    <a:sym typeface="Symbol" pitchFamily="18" charset="2"/>
                  </a:rPr>
                  <a:t>|</a:t>
                </a:r>
                <a:endParaRPr lang="en-US" sz="1600" dirty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492276"/>
                <a:ext cx="8763000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418" b="-7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70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Comic Sans MS" pitchFamily="66" charset="0"/>
              </a:rPr>
              <a:t>Mistakes in Proofs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572905"/>
            <a:ext cx="8839200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There are many common errors made in constructing mathematical and the most </a:t>
            </a:r>
            <a:b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 common errors are mistakes in </a:t>
            </a:r>
            <a:r>
              <a:rPr lang="en-US" sz="1600" i="1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arithmetic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and </a:t>
            </a:r>
            <a:r>
              <a:rPr lang="en-US" sz="1600" i="1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basic algebra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2643426"/>
            <a:ext cx="8839200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Each step of a mathematical proof needs to be correct and the conclusion needs to </a:t>
            </a:r>
            <a:b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follow logically from the steps that precede it.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733800"/>
            <a:ext cx="7315200" cy="1828800"/>
          </a:xfrm>
          <a:prstGeom prst="rect">
            <a:avLst/>
          </a:prstGeom>
          <a:solidFill>
            <a:srgbClr val="FFFCE5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u="sng" dirty="0" smtClean="0">
                <a:solidFill>
                  <a:srgbClr val="C00000"/>
                </a:solidFill>
                <a:latin typeface="Comic Sans MS" pitchFamily="66" charset="0"/>
              </a:rPr>
              <a:t>Be careful!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Many mistakes result from the introduction of steps that </a:t>
            </a:r>
            <a:b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       do not logically follow from those that precede it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</a:b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Comic Sans MS" pitchFamily="66" charset="0"/>
              </a:rPr>
              <a:t>Mistakes in Proofs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1549569"/>
            <a:ext cx="8686800" cy="46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What is wrong with this famous supposed “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” that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1 = 2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?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2057400"/>
            <a:ext cx="8763000" cy="41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D16349"/>
                </a:solidFill>
              </a:rPr>
              <a:t>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Suppose a and b are two equal positive integers.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9200" y="2438400"/>
            <a:ext cx="7620000" cy="3046988"/>
            <a:chOff x="1219200" y="2590800"/>
            <a:chExt cx="7620000" cy="3046988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219200" y="2590800"/>
              <a:ext cx="2971800" cy="3046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Steps : 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a = b </a:t>
              </a:r>
              <a:endPara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a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</a:rPr>
                <a:t>2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= </a:t>
              </a:r>
              <a:r>
                <a:rPr lang="en-US" sz="1600" dirty="0" err="1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ab</a:t>
              </a:r>
              <a:endPara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a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</a:rPr>
                <a:t>2 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-</a:t>
              </a: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b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</a:rPr>
                <a:t>2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= </a:t>
              </a:r>
              <a:r>
                <a:rPr lang="en-US" sz="1600" dirty="0" err="1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ab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 - b</a:t>
              </a:r>
              <a:r>
                <a:rPr lang="en-US" sz="1600" baseline="30000" dirty="0" smtClean="0">
                  <a:solidFill>
                    <a:srgbClr val="0070C0"/>
                  </a:solidFill>
                  <a:latin typeface="Comic Sans MS" pitchFamily="66" charset="0"/>
                </a:rPr>
                <a:t>2</a:t>
              </a:r>
              <a:endPara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pt-BR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(a − b)(a + b) = b(a − b)</a:t>
              </a:r>
              <a:endPara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a + b = b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2b = b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2 =  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38600" y="2590800"/>
              <a:ext cx="4800600" cy="3046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Reason  </a:t>
              </a:r>
            </a:p>
            <a:p>
              <a:pPr marL="342900" indent="-342900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(</a:t>
              </a:r>
              <a:r>
                <a:rPr lang="en-US" sz="1600" dirty="0" smtClean="0">
                  <a:solidFill>
                    <a:srgbClr val="00206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sym typeface="Symbol" pitchFamily="18" charset="2"/>
                </a:rPr>
                <a:t>Given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)  </a:t>
              </a:r>
            </a:p>
            <a:p>
              <a:pPr marL="342900" indent="-342900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(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sym typeface="Symbol" pitchFamily="18" charset="2"/>
                </a:rPr>
                <a:t>Multiply both sides of (1) by a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  <a:p>
              <a:pPr marL="342900" indent="-342900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(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sym typeface="Symbol" pitchFamily="18" charset="2"/>
                </a:rPr>
                <a:t>Subtract b2 from both sides of (2)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  <a:endPara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endParaRPr>
            </a:p>
            <a:p>
              <a:pPr marL="342900" indent="-342900">
                <a:lnSpc>
                  <a:spcPct val="150000"/>
                </a:lnSpc>
              </a:pPr>
              <a:r>
                <a:rPr lang="pt-BR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 (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sym typeface="Symbol" pitchFamily="18" charset="2"/>
                </a:rPr>
                <a:t>Factor both sides of (3)</a:t>
              </a:r>
              <a:r>
                <a:rPr lang="pt-BR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  <a:endPara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endParaRPr>
            </a:p>
            <a:p>
              <a:pPr marL="342900" indent="-342900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(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sym typeface="Symbol" pitchFamily="18" charset="2"/>
                </a:rPr>
                <a:t>Divide both sides of (4) by a − b</a:t>
              </a:r>
              <a:r>
                <a:rPr lang="en-US" sz="1600" dirty="0" smtClean="0">
                  <a:solidFill>
                    <a:srgbClr val="C0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  <a:p>
              <a:pPr marL="342900" indent="-342900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(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sym typeface="Symbol" pitchFamily="18" charset="2"/>
                </a:rPr>
                <a:t>Replace a by b in (5) because a = b &amp; simplify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  <a:p>
              <a:pPr marL="342900" indent="-342900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(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sym typeface="Symbol" pitchFamily="18" charset="2"/>
                </a:rPr>
                <a:t>Divide both sides of (6) by b</a:t>
              </a:r>
              <a:r>
                <a:rPr lang="en-US" sz="1600" dirty="0" smtClean="0">
                  <a:solidFill>
                    <a:srgbClr val="0070C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09600" y="5486400"/>
            <a:ext cx="3610284" cy="340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Can you find the error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</a:t>
            </a:r>
            <a:endParaRPr lang="en-US" sz="2000" dirty="0" smtClean="0">
              <a:solidFill>
                <a:srgbClr val="C0000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438900" y="2057400"/>
            <a:ext cx="2628900" cy="1219200"/>
          </a:xfrm>
          <a:prstGeom prst="borderCallout1">
            <a:avLst>
              <a:gd name="adj1" fmla="val 1028"/>
              <a:gd name="adj2" fmla="val -316"/>
              <a:gd name="adj3" fmla="val 109761"/>
              <a:gd name="adj4" fmla="val -9870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itchFamily="66" charset="0"/>
              </a:rPr>
              <a:t>The error is that a − b equals zero; division of both sides of an equation by the same quantity is valid as long as this quantity is not zero</a:t>
            </a:r>
            <a:r>
              <a:rPr lang="en-US" sz="1200" b="1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5791200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Every step is valid except for one, step 5 where we divided both sides by a − b</a:t>
            </a:r>
            <a:endParaRPr lang="en-US" sz="16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Comic Sans MS" pitchFamily="66" charset="0"/>
              </a:rPr>
              <a:t>Mistakes in Proofs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1549569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What is wrong with this “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” ?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            “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Theorem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:”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If n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is positive, then n is positive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438400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D16349"/>
                </a:solidFill>
              </a:rPr>
              <a:t>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Suppose  that n</a:t>
            </a:r>
            <a:r>
              <a:rPr lang="en-US" sz="1600" baseline="30000" dirty="0" smtClean="0">
                <a:solidFill>
                  <a:srgbClr val="0070C0"/>
                </a:solidFill>
                <a:latin typeface="Comic Sans MS" pitchFamily="66" charset="0"/>
              </a:rPr>
              <a:t>2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is positive. Because the conditional statement :</a:t>
            </a:r>
            <a:b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 “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If n is positive, then n</a:t>
            </a:r>
            <a:r>
              <a:rPr lang="en-US" sz="1600" baseline="30000" dirty="0" smtClean="0">
                <a:solidFill>
                  <a:srgbClr val="002060"/>
                </a:solidFill>
                <a:latin typeface="Comic Sans MS" pitchFamily="66" charset="0"/>
              </a:rPr>
              <a:t>2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is positive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” is true, we can conclude that n is positive.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3733800"/>
            <a:ext cx="48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Then our hypothesis is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Q(n)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.                  (1)</a:t>
            </a:r>
            <a:endParaRPr lang="en-US" sz="1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" y="3276600"/>
            <a:ext cx="7772400" cy="41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D16349"/>
                </a:solidFill>
              </a:rPr>
              <a:t> 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Solution :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 Let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P(n)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be “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n is positive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” and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Q(n)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be “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1600" baseline="30000" dirty="0" smtClean="0">
                <a:solidFill>
                  <a:srgbClr val="002060"/>
                </a:solidFill>
                <a:latin typeface="Comic Sans MS" pitchFamily="66" charset="0"/>
              </a:rPr>
              <a:t>2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is positive.”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2600" y="4081046"/>
            <a:ext cx="6934200" cy="78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This statement “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If n is positive, then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1600" baseline="30000" dirty="0" smtClean="0">
                <a:solidFill>
                  <a:srgbClr val="002060"/>
                </a:solidFill>
                <a:latin typeface="Comic Sans MS" pitchFamily="66" charset="0"/>
              </a:rPr>
              <a:t>2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 is positive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” is the statement:</a:t>
            </a:r>
            <a:b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∀n(P (n) → Q(n))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.                   (2)</a:t>
            </a:r>
            <a:endParaRPr lang="en-US" sz="1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4924847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 From the hypothesis (1) and the statement (2):</a:t>
            </a:r>
            <a:b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 We cannot conclude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P(n)</a:t>
            </a:r>
            <a:endParaRPr lang="en-US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8200" y="3962400"/>
            <a:ext cx="7620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33800" y="4724400"/>
            <a:ext cx="7620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Callout 1 21"/>
          <p:cNvSpPr/>
          <p:nvPr/>
        </p:nvSpPr>
        <p:spPr>
          <a:xfrm>
            <a:off x="6477000" y="4495800"/>
            <a:ext cx="1981200" cy="990600"/>
          </a:xfrm>
          <a:prstGeom prst="borderCallout1">
            <a:avLst>
              <a:gd name="adj1" fmla="val 1028"/>
              <a:gd name="adj2" fmla="val -316"/>
              <a:gd name="adj3" fmla="val 97752"/>
              <a:gd name="adj4" fmla="val -1114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itchFamily="66" charset="0"/>
              </a:rPr>
              <a:t>because we are not using a valid rule of inference</a:t>
            </a:r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1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52600" y="5791200"/>
            <a:ext cx="571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Instead, we can prove that by using counterexample</a:t>
            </a:r>
            <a:endParaRPr lang="en-US" sz="1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6781800" y="5558254"/>
            <a:ext cx="2209800" cy="1143000"/>
          </a:xfrm>
          <a:prstGeom prst="borderCallout1">
            <a:avLst>
              <a:gd name="adj1" fmla="val 1028"/>
              <a:gd name="adj2" fmla="val -316"/>
              <a:gd name="adj3" fmla="val 24662"/>
              <a:gd name="adj4" fmla="val -269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itchFamily="66" charset="0"/>
              </a:rPr>
              <a:t>A counterexample supplied by n = −1 for which </a:t>
            </a:r>
            <a:r>
              <a:rPr lang="en-US" sz="1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1400" baseline="30000" dirty="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1400" dirty="0" smtClean="0">
                <a:solidFill>
                  <a:schemeClr val="tx1"/>
                </a:solidFill>
                <a:latin typeface="Comic Sans MS" pitchFamily="66" charset="0"/>
              </a:rPr>
              <a:t> = 1 is positive, but n is negative.</a:t>
            </a:r>
            <a:endParaRPr lang="en-US" sz="1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7" grpId="0"/>
      <p:bldP spid="18" grpId="0"/>
      <p:bldP spid="22" grpId="0" animBg="1"/>
      <p:bldP spid="22" grpId="1" animBg="1"/>
      <p:bldP spid="23" grpId="0"/>
      <p:bldP spid="24" grpId="0" animBg="1"/>
      <p:bldP spid="2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Comic Sans MS" pitchFamily="66" charset="0"/>
              </a:rPr>
              <a:t>Introduction to Proofs (Cont.)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219200"/>
            <a:ext cx="84582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</a:rPr>
              <a:t>A theorem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is a statement that can be shown to be true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Less important theorems sometimes are called </a:t>
            </a:r>
            <a:r>
              <a:rPr lang="en-US" sz="1600" i="1" u="sng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propositions. </a:t>
            </a:r>
            <a:endParaRPr lang="en-US" sz="1600" dirty="0" smtClean="0">
              <a:solidFill>
                <a:srgbClr val="002060"/>
              </a:solidFill>
              <a:latin typeface="Comic Sans MS" pitchFamily="66" charset="0"/>
              <a:sym typeface="Symbol" pitchFamily="18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(Theorems can also be referred to as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facts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or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results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.)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it may be the universal quantification of a conditional statement with one or more premises and a conclusion, or it may be another type of logical statements.</a:t>
            </a:r>
            <a:endParaRPr lang="en-US" sz="16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048000"/>
            <a:ext cx="8458200" cy="87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</a:rPr>
              <a:t>Proof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is a valid argument (sequence of statements)  that establishes the 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truth of a theorem. And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the statements to be used in proofs include: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399" y="3886200"/>
            <a:ext cx="59888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D16349"/>
                </a:solidFill>
              </a:rPr>
              <a:t>  </a:t>
            </a:r>
            <a:r>
              <a:rPr lang="en-US" sz="1600" b="1" u="sng" dirty="0" smtClean="0">
                <a:solidFill>
                  <a:srgbClr val="C00000"/>
                </a:solidFill>
                <a:latin typeface="Comic Sans MS" pitchFamily="66" charset="0"/>
              </a:rPr>
              <a:t>Axioms</a:t>
            </a:r>
            <a:r>
              <a:rPr lang="en-US" sz="1600" dirty="0" smtClean="0">
                <a:solidFill>
                  <a:srgbClr val="D16349"/>
                </a:solidFill>
                <a:latin typeface="Comic Sans MS" pitchFamily="66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or</a:t>
            </a:r>
            <a:r>
              <a:rPr lang="en-US" sz="1600" dirty="0" smtClean="0">
                <a:solidFill>
                  <a:srgbClr val="D16349"/>
                </a:solidFill>
                <a:latin typeface="Comic Sans MS" pitchFamily="66" charset="0"/>
              </a:rPr>
              <a:t>  </a:t>
            </a:r>
            <a:r>
              <a:rPr lang="en-US" sz="1600" b="1" u="sng" dirty="0" smtClean="0">
                <a:solidFill>
                  <a:srgbClr val="C00000"/>
                </a:solidFill>
                <a:latin typeface="Comic Sans MS" pitchFamily="66" charset="0"/>
              </a:rPr>
              <a:t>postulates</a:t>
            </a:r>
            <a:r>
              <a:rPr lang="en-US" sz="1600" dirty="0" smtClean="0">
                <a:solidFill>
                  <a:srgbClr val="D16349"/>
                </a:solidFill>
                <a:latin typeface="Comic Sans MS" pitchFamily="66" charset="0"/>
              </a:rPr>
              <a:t> (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statement assumed to be true without proof</a:t>
            </a:r>
            <a:r>
              <a:rPr lang="en-US" sz="1600" dirty="0" smtClean="0">
                <a:solidFill>
                  <a:srgbClr val="D16349"/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sz="1600" dirty="0" smtClean="0">
                <a:solidFill>
                  <a:srgbClr val="D16349"/>
                </a:solidFill>
              </a:rPr>
              <a:t> 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D16349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1600" b="1" u="sng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Hypothesis</a:t>
            </a:r>
            <a:r>
              <a:rPr lang="en-US" sz="1600" dirty="0" smtClean="0">
                <a:solidFill>
                  <a:srgbClr val="D1634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(premises) of the theorem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D16349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Previously  proven </a:t>
            </a:r>
            <a:r>
              <a:rPr lang="en-US" sz="1600" b="1" u="sng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theorems 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D1634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b="1" u="sng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Rules of inference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used to draw conclusions and </a:t>
            </a:r>
            <a:b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   to move from one step to  another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614446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>
              <a:buClr>
                <a:srgbClr val="C00000"/>
              </a:buClr>
              <a:buFont typeface="Courier New" pitchFamily="49" charset="0"/>
              <a:buChar char="o"/>
            </a:pPr>
            <a:r>
              <a:rPr lang="en-US" sz="1600" dirty="0">
                <a:solidFill>
                  <a:srgbClr val="D16349"/>
                </a:solidFill>
              </a:rPr>
              <a:t> </a:t>
            </a:r>
            <a:r>
              <a:rPr lang="en-US" sz="1600" dirty="0" smtClean="0">
                <a:solidFill>
                  <a:srgbClr val="D16349"/>
                </a:solidFill>
              </a:rPr>
              <a:t>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Ex: If x is positive integer then x+1 is positive integer.</a:t>
            </a:r>
            <a:endParaRPr lang="en-US" sz="16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674651" y="4177842"/>
            <a:ext cx="2240749" cy="2222957"/>
            <a:chOff x="6324600" y="3352800"/>
            <a:chExt cx="2316949" cy="2438400"/>
          </a:xfrm>
        </p:grpSpPr>
        <p:grpSp>
          <p:nvGrpSpPr>
            <p:cNvPr id="24" name="Group 23"/>
            <p:cNvGrpSpPr/>
            <p:nvPr/>
          </p:nvGrpSpPr>
          <p:grpSpPr>
            <a:xfrm>
              <a:off x="6400800" y="3352800"/>
              <a:ext cx="2240749" cy="2430706"/>
              <a:chOff x="6400800" y="3352800"/>
              <a:chExt cx="2240749" cy="24307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477000" y="4191000"/>
                <a:ext cx="1981200" cy="9144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8153400" y="37338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7467600" y="37338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781800" y="37338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6400800" y="3505200"/>
                <a:ext cx="66236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</a:rPr>
                  <a:t>Axioms</a:t>
                </a:r>
                <a:endParaRPr lang="en-US" sz="11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05200"/>
                <a:ext cx="92525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Hypothesis</a:t>
                </a:r>
                <a:endParaRPr lang="en-US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72400" y="3352800"/>
                <a:ext cx="8691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Proven </a:t>
                </a:r>
                <a:br>
                  <a:rPr lang="en-US" sz="1100" b="1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</a:br>
                <a:r>
                  <a:rPr lang="en-US" sz="1100" b="1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theorems </a:t>
                </a:r>
                <a:endParaRPr lang="en-US" sz="11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7467600" y="5105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6932335" y="5529590"/>
                <a:ext cx="114486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accent3">
                        <a:lumMod val="75000"/>
                      </a:schemeClr>
                    </a:solidFill>
                    <a:latin typeface="Comic Sans MS" pitchFamily="66" charset="0"/>
                    <a:sym typeface="Symbol" pitchFamily="18" charset="2"/>
                  </a:rPr>
                  <a:t>New Theorems</a:t>
                </a:r>
                <a:endParaRPr lang="en-US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591983" y="4495800"/>
                <a:ext cx="18662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/>
                    </a:solidFill>
                    <a:latin typeface="Comic Sans MS" pitchFamily="66" charset="0"/>
                    <a:sym typeface="Symbol" pitchFamily="18" charset="2"/>
                  </a:rPr>
                  <a:t>Rules of inference </a:t>
                </a:r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324600" y="3352800"/>
              <a:ext cx="2286000" cy="24384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Comic Sans MS" pitchFamily="66" charset="0"/>
              </a:rPr>
              <a:t>Introduction to Proofs </a:t>
            </a:r>
            <a:r>
              <a:rPr lang="en-US" sz="3200" dirty="0">
                <a:solidFill>
                  <a:schemeClr val="accent1"/>
                </a:solidFill>
                <a:latin typeface="Comic Sans MS" pitchFamily="66" charset="0"/>
              </a:rPr>
              <a:t>(Cont.)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524000"/>
            <a:ext cx="8458200" cy="87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</a:rPr>
              <a:t> Lemma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is a less important theorem that is helpful in the proof of other 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 results</a:t>
            </a:r>
            <a:endParaRPr lang="en-US" sz="16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2399244"/>
            <a:ext cx="8458200" cy="87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</a:rPr>
              <a:t>A corollary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is a theorem that can be established directly from a theorem 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that has been proved.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4800" y="3276599"/>
            <a:ext cx="84582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</a:rPr>
              <a:t>A conjuncture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 a statement that is being proposed to be a true  statement, usually on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basis of some partial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evidence.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When a </a:t>
            </a:r>
            <a:r>
              <a:rPr lang="en-US" dirty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of a conjuncture is </a:t>
            </a:r>
            <a:r>
              <a:rPr lang="en-US" dirty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found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, the conjuncture becomes 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theorem</a:t>
            </a:r>
            <a:endParaRPr lang="en-US" dirty="0">
              <a:solidFill>
                <a:srgbClr val="00206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omic Sans MS" pitchFamily="66" charset="0"/>
              </a:rPr>
              <a:t>Introduction to </a:t>
            </a:r>
            <a:r>
              <a:rPr lang="en-US" sz="3600" dirty="0" smtClean="0">
                <a:solidFill>
                  <a:schemeClr val="accent1"/>
                </a:solidFill>
                <a:latin typeface="Comic Sans MS" pitchFamily="66" charset="0"/>
              </a:rPr>
              <a:t>Proofs </a:t>
            </a:r>
            <a:r>
              <a:rPr lang="en-US" sz="3600" dirty="0">
                <a:solidFill>
                  <a:schemeClr val="accent1"/>
                </a:solidFill>
                <a:latin typeface="Comic Sans MS" pitchFamily="66" charset="0"/>
              </a:rPr>
              <a:t>(Cont.)</a:t>
            </a:r>
            <a:endParaRPr lang="ar-SA" sz="3600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2146" y="1752600"/>
            <a:ext cx="8458200" cy="46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theorems: 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3400" y="2286000"/>
            <a:ext cx="8305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D16349"/>
                </a:solidFill>
              </a:rPr>
              <a:t> </a:t>
            </a:r>
            <a:r>
              <a:rPr lang="en-US" dirty="0" smtClean="0">
                <a:solidFill>
                  <a:srgbClr val="D16349"/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Direct proofs</a:t>
            </a:r>
            <a:endParaRPr lang="en-US" dirty="0" smtClean="0">
              <a:solidFill>
                <a:srgbClr val="D16349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D16349"/>
                </a:solidFill>
                <a:sym typeface="Symbol" pitchFamily="18" charset="2"/>
              </a:rPr>
              <a:t>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Proof by Contraposition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Vacuous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Proofs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Trivial Proofs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D16349"/>
                </a:solidFill>
                <a:sym typeface="Symbol" pitchFamily="18" charset="2"/>
              </a:rPr>
              <a:t>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Proofs by Contradiction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D16349"/>
                </a:solidFill>
              </a:rPr>
              <a:t>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Proof by cases</a:t>
            </a:r>
          </a:p>
        </p:txBody>
      </p:sp>
    </p:spTree>
    <p:extLst>
      <p:ext uri="{BB962C8B-B14F-4D97-AF65-F5344CB8AC3E}">
        <p14:creationId xmlns:p14="http://schemas.microsoft.com/office/powerpoint/2010/main" val="13905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</a:t>
            </a:r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 Direct proofs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335" y="1654582"/>
            <a:ext cx="84582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A direct proof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of a conditional statement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pq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is constructed when the first step is the assumption that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p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is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true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; subsequent steps are constructed using rules of  inference, with the final step showing that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must also be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true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direct proof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shows that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a conditional statement </a:t>
            </a:r>
            <a:r>
              <a:rPr lang="en-US" dirty="0" err="1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pq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is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true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by showing that if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is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true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then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must also be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true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In a direct proof, we assume that p is true and use </a:t>
            </a:r>
            <a:r>
              <a:rPr lang="en-US" dirty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axioms, definitions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and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previously </a:t>
            </a:r>
            <a:r>
              <a:rPr lang="en-US" dirty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proven theorems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, together with </a:t>
            </a:r>
            <a:r>
              <a:rPr lang="en-US" dirty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rules of inference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, to show that q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must also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be true.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9514" y="1600200"/>
            <a:ext cx="8458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Definition 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The integer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is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even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if there exists an integer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such that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n = 2k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, and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is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odd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if there exists an integer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such that n =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2k + 1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 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01752" y="2662189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D16349"/>
                </a:solidFill>
              </a:rPr>
              <a:t> </a:t>
            </a:r>
            <a:r>
              <a:rPr lang="en-US" dirty="0" smtClean="0">
                <a:solidFill>
                  <a:srgbClr val="D16349"/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Note that every integer is either even or odd, and no integer is both even and odd.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29514" y="3581400"/>
            <a:ext cx="8305800" cy="87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D16349"/>
                </a:solidFill>
              </a:rPr>
              <a:t> </a:t>
            </a:r>
            <a:r>
              <a:rPr lang="en-US" dirty="0" smtClean="0">
                <a:solidFill>
                  <a:srgbClr val="D16349"/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Two integers have the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same parity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when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both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are even or both are odd; they have opposite parity when one is even and the other is odd.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</a:t>
            </a:r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 Direct proofs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2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</a:t>
            </a:r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 Direct proofs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71600"/>
            <a:ext cx="84582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</a:t>
            </a:r>
            <a:r>
              <a:rPr lang="en-US" sz="1600" u="sng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Give a direct proof of the theorem :</a:t>
            </a:r>
            <a:b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                          “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If n is an odd integer, then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n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is odd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.”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2209800"/>
            <a:ext cx="830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rgbClr val="D16349"/>
                </a:solidFill>
              </a:rPr>
              <a:t> </a:t>
            </a:r>
            <a:r>
              <a:rPr lang="en-US" sz="1600" dirty="0" smtClean="0">
                <a:solidFill>
                  <a:srgbClr val="D16349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2438400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We assume that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is odd.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24500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hypothesis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2819400"/>
            <a:ext cx="464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 n = 2k + 1, where k is some integer.</a:t>
            </a:r>
            <a:endParaRPr lang="en-US" dirty="0" smtClean="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2819400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definition of odd number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52006" y="3962400"/>
            <a:ext cx="6472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 (2k+1)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 4k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+ 4k + 1 = 2(2k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+2k)+1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6406" y="3974068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By squaring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7800" y="4355068"/>
            <a:ext cx="6472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Since  r = 2k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+2k is an integer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53000" y="4343400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Axiom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447800" y="4812268"/>
            <a:ext cx="6472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=&gt;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 2r+1  is odd.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8600" y="5334000"/>
            <a:ext cx="84582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rgbClr val="D1634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D16349"/>
                </a:solidFill>
                <a:latin typeface="Comic Sans MS" pitchFamily="66" charset="0"/>
                <a:sym typeface="Symbol" pitchFamily="18" charset="2"/>
              </a:rPr>
              <a:t>Example </a:t>
            </a:r>
            <a:r>
              <a:rPr lang="en-US" dirty="0" smtClean="0">
                <a:solidFill>
                  <a:srgbClr val="D16349"/>
                </a:solidFill>
                <a:latin typeface="Comic Sans MS" pitchFamily="66" charset="0"/>
                <a:sym typeface="Symbol" pitchFamily="18" charset="2"/>
              </a:rPr>
              <a:t>: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Use a direct proof to show that :</a:t>
            </a:r>
            <a:b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                          “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If n is an even integer, then 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</a:rPr>
              <a:t>n</a:t>
            </a:r>
            <a:r>
              <a:rPr lang="en-US" sz="1600" baseline="30000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 is even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.”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مربع نص 3"/>
          <p:cNvSpPr txBox="1"/>
          <p:nvPr/>
        </p:nvSpPr>
        <p:spPr>
          <a:xfrm>
            <a:off x="1600200" y="3124200"/>
            <a:ext cx="5105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We can square both sides of </a:t>
            </a:r>
            <a:r>
              <a:rPr lang="en-US" sz="1600" dirty="0" smtClean="0">
                <a:solidFill>
                  <a:srgbClr val="0070C0"/>
                </a:solidFill>
                <a:latin typeface="Comic Sans MS" pitchFamily="66" charset="0"/>
              </a:rPr>
              <a:t>the equation </a:t>
            </a: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n = 2k + 1 to obtain a new equation that expresses n</a:t>
            </a:r>
            <a:r>
              <a:rPr lang="en-US" sz="1600" baseline="30000" dirty="0">
                <a:solidFill>
                  <a:srgbClr val="0070C0"/>
                </a:solidFill>
                <a:latin typeface="Comic Sans MS" pitchFamily="66" charset="0"/>
              </a:rPr>
              <a:t>2</a:t>
            </a:r>
            <a:endParaRPr lang="ar-SA" sz="1600" dirty="0">
              <a:solidFill>
                <a:srgbClr val="0070C0"/>
              </a:solidFill>
            </a:endParaRPr>
          </a:p>
        </p:txBody>
      </p:sp>
      <p:pic>
        <p:nvPicPr>
          <p:cNvPr id="26" name="صورة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44" y="5238478"/>
            <a:ext cx="1054025" cy="1068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Methods of proving theorems –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 Direct proofs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AA9-AE61-49D3-AE4E-15A81A7BE0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7200" y="4343400"/>
            <a:ext cx="8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</a:rPr>
              <a:t>Can we use this methodology to prove theorems of the form </a:t>
            </a:r>
            <a:r>
              <a:rPr lang="en-US" sz="1600" dirty="0" smtClean="0">
                <a:solidFill>
                  <a:srgbClr val="C00000"/>
                </a:solidFill>
              </a:rPr>
              <a:t>∀</a:t>
            </a:r>
            <a:r>
              <a:rPr lang="en-US" sz="1600" i="1" dirty="0" smtClean="0">
                <a:solidFill>
                  <a:srgbClr val="C00000"/>
                </a:solidFill>
              </a:rPr>
              <a:t>x(P(x) → Q(x))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</a:rPr>
              <a:t> ?</a:t>
            </a:r>
            <a:endParaRPr lang="en-US" sz="1600" dirty="0" smtClean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600" y="4747736"/>
            <a:ext cx="8001000" cy="79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Proofs of theorems of this type that are not direct proofs, that is, that do not start with the premises and end with the conclusion are called </a:t>
            </a:r>
            <a:r>
              <a:rPr lang="en-US" sz="1600" dirty="0" smtClean="0">
                <a:solidFill>
                  <a:srgbClr val="00B050"/>
                </a:solidFill>
                <a:latin typeface="Comic Sans MS" pitchFamily="66" charset="0"/>
              </a:rPr>
              <a:t>indirect proof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  <a:endParaRPr lang="en-US" sz="16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04800" y="1371600"/>
            <a:ext cx="84582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D1634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mic Sans MS" pitchFamily="66" charset="0"/>
                <a:sym typeface="Symbol" pitchFamily="18" charset="2"/>
              </a:rPr>
              <a:t>Example 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Give a direct proof of the theorem :</a:t>
            </a:r>
            <a:b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                        “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if m and n are both perfect squares, then nm is also perfect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  <a:sym typeface="Symbol" pitchFamily="18" charset="2"/>
              </a:rPr>
              <a:t>”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57200" y="2209800"/>
            <a:ext cx="830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rgbClr val="D16349"/>
                </a:solidFill>
              </a:rPr>
              <a:t> </a:t>
            </a:r>
            <a:r>
              <a:rPr lang="en-US" sz="1600" dirty="0" smtClean="0">
                <a:solidFill>
                  <a:srgbClr val="D16349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omic Sans MS" pitchFamily="66" charset="0"/>
                <a:sym typeface="Symbol" pitchFamily="18" charset="2"/>
              </a:rPr>
              <a:t>Proof: 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447800" y="2438400"/>
            <a:ext cx="5715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We assume that 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m and n are both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perfect squares 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m = s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 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and n = t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m.n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= s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2.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 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= (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st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baseline="30000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m.n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 is also perfect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11999</TotalTime>
  <Words>3030</Words>
  <Application>Microsoft Office PowerPoint</Application>
  <PresentationFormat>On-screen Show (4:3)</PresentationFormat>
  <Paragraphs>299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Cambria Math</vt:lpstr>
      <vt:lpstr>Comic Sans MS</vt:lpstr>
      <vt:lpstr>Courier New</vt:lpstr>
      <vt:lpstr>Georgia</vt:lpstr>
      <vt:lpstr>Symbol</vt:lpstr>
      <vt:lpstr>Times New Roman</vt:lpstr>
      <vt:lpstr>Wingdings</vt:lpstr>
      <vt:lpstr>Wingdings 2</vt:lpstr>
      <vt:lpstr>Civic</vt:lpstr>
      <vt:lpstr>PowerPoint Presentation</vt:lpstr>
      <vt:lpstr>Introduction to Proofs</vt:lpstr>
      <vt:lpstr>Introduction to Proofs (Cont.)</vt:lpstr>
      <vt:lpstr>Introduction to Proofs (Cont.)</vt:lpstr>
      <vt:lpstr>Introduction to Proofs (Cont.)</vt:lpstr>
      <vt:lpstr>Methods of proving theorems – Direct proofs</vt:lpstr>
      <vt:lpstr>PowerPoint Presentation</vt:lpstr>
      <vt:lpstr>Methods of proving theorems – Direct proofs</vt:lpstr>
      <vt:lpstr>Methods of proving theorems – Direct proofs</vt:lpstr>
      <vt:lpstr>Methods of proving theorems – Proof by Contraposition</vt:lpstr>
      <vt:lpstr>PowerPoint Presentation</vt:lpstr>
      <vt:lpstr>Methods of proving theorems – Proof by Contraposition</vt:lpstr>
      <vt:lpstr>Methods of proving theorems – Proof by Contraposition (Indirect Proof)</vt:lpstr>
      <vt:lpstr>Methods of proving theorems – Vacuous Proofs</vt:lpstr>
      <vt:lpstr>Methods of proving theorems – Trivial Proofs</vt:lpstr>
      <vt:lpstr>Methods of proving theorems – Proofs by Contradiction</vt:lpstr>
      <vt:lpstr>Methods of proving theorems – Proofs by Contradiction</vt:lpstr>
      <vt:lpstr>Methods of proving theorems – Proofs by Contradiction</vt:lpstr>
      <vt:lpstr>Methods of proving theorems – Proofs of Equivalence</vt:lpstr>
      <vt:lpstr>Methods of proving theorems – Counterexample</vt:lpstr>
      <vt:lpstr>Methods of proving theorems – proof by cases </vt:lpstr>
      <vt:lpstr>Methods of proving theorems – proof by cases </vt:lpstr>
      <vt:lpstr>Mistakes in Proofs</vt:lpstr>
      <vt:lpstr>Mistakes in Proofs</vt:lpstr>
      <vt:lpstr>Mistakes in Proofs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CS104:Discrete Structures</dc:title>
  <dc:creator>Madawi</dc:creator>
  <cp:lastModifiedBy>Swati Jain</cp:lastModifiedBy>
  <cp:revision>159</cp:revision>
  <cp:lastPrinted>2013-09-30T21:54:42Z</cp:lastPrinted>
  <dcterms:created xsi:type="dcterms:W3CDTF">2013-03-05T15:40:15Z</dcterms:created>
  <dcterms:modified xsi:type="dcterms:W3CDTF">2019-08-10T12:30:08Z</dcterms:modified>
</cp:coreProperties>
</file>