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23" r:id="rId2"/>
    <p:sldId id="326" r:id="rId3"/>
    <p:sldId id="32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21" r:id="rId24"/>
    <p:sldId id="310" r:id="rId25"/>
    <p:sldId id="311" r:id="rId26"/>
    <p:sldId id="313" r:id="rId27"/>
    <p:sldId id="314" r:id="rId28"/>
    <p:sldId id="318" r:id="rId29"/>
    <p:sldId id="320" r:id="rId30"/>
    <p:sldId id="315" r:id="rId31"/>
    <p:sldId id="316" r:id="rId32"/>
    <p:sldId id="330" r:id="rId33"/>
    <p:sldId id="334" r:id="rId34"/>
    <p:sldId id="33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t>30-Jul-20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t>30-Jul-20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5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t>30-Jul-20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t>30-Jul-20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t>30-Jul-20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t>30-Jul-20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t>30-Jul-20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t>30-Jul-20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t>30-Jul-20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t>30-Jul-20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t>30-Jul-20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t>30-Jul-20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t>30-Jul-20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t>30-Jul-20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Classification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      </a:t>
            </a:r>
          </a:p>
        </p:txBody>
      </p:sp>
      <p:pic>
        <p:nvPicPr>
          <p:cNvPr id="4100" name="Picture 2" descr="http://4.bp.blogspot.com/-a4_YvpaBobI/UnObAldLI6I/AAAAAAAAAH8/-nkDasRt4Kg/s1600/Types+of+data+structur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781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02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Representation of Stack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View </a:t>
            </a:r>
            <a:r>
              <a:rPr lang="en-IN" sz="2400" dirty="0"/>
              <a:t>2</a:t>
            </a:r>
            <a:r>
              <a:rPr lang="en-IN" sz="2400" dirty="0" smtClean="0"/>
              <a:t>: When stack is not empty</a:t>
            </a:r>
          </a:p>
          <a:p>
            <a:pPr lvl="1" algn="just"/>
            <a:r>
              <a:rPr lang="en-IN" sz="2000" dirty="0" smtClean="0"/>
              <a:t>Whenever we add very first element then topmost position will be increment by 1. After adding first element, top = 0.</a:t>
            </a:r>
          </a:p>
          <a:p>
            <a:pPr lvl="1" algn="just"/>
            <a:endParaRPr lang="en-IN" sz="2000" dirty="0"/>
          </a:p>
          <a:p>
            <a:pPr lvl="1" algn="just"/>
            <a:endParaRPr lang="en-IN" sz="2000" dirty="0" smtClean="0"/>
          </a:p>
          <a:p>
            <a:pPr lvl="1" algn="just"/>
            <a:endParaRPr lang="en-IN" sz="2000" dirty="0"/>
          </a:p>
          <a:p>
            <a:pPr lvl="1" algn="just"/>
            <a:endParaRPr lang="en-IN" sz="2000" dirty="0" smtClean="0"/>
          </a:p>
          <a:p>
            <a:pPr lvl="1" algn="just"/>
            <a:endParaRPr lang="en-IN" sz="2000" dirty="0"/>
          </a:p>
          <a:p>
            <a:pPr lvl="1" algn="just"/>
            <a:endParaRPr lang="en-IN" sz="20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View 3:  After deletion of 1 element top will be decremented by 1.</a:t>
            </a:r>
            <a:endParaRPr lang="en-IN" sz="2400" dirty="0"/>
          </a:p>
          <a:p>
            <a:pPr lvl="1" algn="just"/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2200"/>
            <a:ext cx="2609850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0" y="2895600"/>
            <a:ext cx="2695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Representation of Stack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Position of top and its value: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Values of stack and top: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7056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58" y="4543425"/>
            <a:ext cx="67151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Operation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Procedure PUSH(S, TOP, X): </a:t>
            </a:r>
            <a:r>
              <a:rPr lang="en-IN" dirty="0" smtClean="0"/>
              <a:t>This procedure inserts an element X on the top of a stack which is represented by a vector S containing N elements with a pointer TOP denoting the top element in the stack.</a:t>
            </a:r>
            <a:endParaRPr lang="en-IN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066800" y="2895600"/>
            <a:ext cx="6477000" cy="36576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Algorithm to PUSH an element in a stack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1: IF TOP = N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-1</a:t>
            </a:r>
            <a:r>
              <a:rPr lang="en-US" altLang="en-US" sz="1200" b="1" dirty="0">
                <a:latin typeface="Courier New" panose="02070309020205020404" pitchFamily="49" charset="0"/>
              </a:rPr>
              <a:t>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  PRINT “OVERFLOW”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  Goto Step 4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2: SET TOP = TOP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3: SET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S[TOP</a:t>
            </a:r>
            <a:r>
              <a:rPr lang="en-US" altLang="en-US" sz="1200" b="1" dirty="0">
                <a:latin typeface="Courier New" panose="02070309020205020404" pitchFamily="49" charset="0"/>
              </a:rPr>
              <a:t>]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4: 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 Operation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Procedure POP(S, TOP): </a:t>
            </a:r>
            <a:r>
              <a:rPr lang="en-IN" dirty="0" smtClean="0"/>
              <a:t>This procedure removes the  element from the stack which is represented by a vector S and returns the element.</a:t>
            </a:r>
            <a:endParaRPr lang="en-I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28750" y="2575560"/>
            <a:ext cx="6286500" cy="358140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Algorithm to POP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1: IF TOP =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-1, </a:t>
            </a:r>
            <a:r>
              <a:rPr lang="en-US" altLang="en-US" sz="1200" b="1" dirty="0">
                <a:latin typeface="Courier New" panose="02070309020205020404" pitchFamily="49" charset="0"/>
              </a:rPr>
              <a:t>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Goto Step 4</a:t>
            </a: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2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: </a:t>
            </a:r>
            <a:r>
              <a:rPr lang="en-US" altLang="en-US" sz="1200" b="1" dirty="0">
                <a:latin typeface="Courier New" panose="02070309020205020404" pitchFamily="49" charset="0"/>
              </a:rPr>
              <a:t>SET TOP = TOP - 1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</a:rPr>
              <a:t>Step </a:t>
            </a:r>
            <a:r>
              <a:rPr lang="en-US" altLang="en-US" sz="1200" b="1" dirty="0">
                <a:latin typeface="Courier New" panose="02070309020205020404" pitchFamily="49" charset="0"/>
              </a:rPr>
              <a:t>3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: Return S(TOP+1)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</a:rPr>
              <a:t>Step </a:t>
            </a:r>
            <a:r>
              <a:rPr lang="en-US" altLang="en-US" sz="1200" b="1" dirty="0">
                <a:latin typeface="Courier New" panose="02070309020205020404" pitchFamily="49" charset="0"/>
              </a:rPr>
              <a:t>4: 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Peek Operation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Procedure PEEP(S, TOP, I): </a:t>
            </a:r>
            <a:r>
              <a:rPr lang="en-IN" dirty="0" smtClean="0"/>
              <a:t>Given the vector S (consisting of N elements) representing a sequentially allocated stack, and a variable TOP denoting the top element of the stack, this function returns the value of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element from the top of the stack. The element is not deleted by this function.</a:t>
            </a:r>
            <a:endParaRPr lang="en-I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90600" y="3685804"/>
            <a:ext cx="6781800" cy="3036305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Algorithm to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PEEP </a:t>
            </a:r>
            <a:r>
              <a:rPr lang="en-US" altLang="en-US" sz="1200" b="1" dirty="0">
                <a:latin typeface="Courier New" panose="02070309020205020404" pitchFamily="49" charset="0"/>
              </a:rPr>
              <a:t>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1: IF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TOP – I &lt; 0, </a:t>
            </a:r>
            <a:r>
              <a:rPr lang="en-US" altLang="en-US" sz="1200" b="1" dirty="0">
                <a:latin typeface="Courier New" panose="02070309020205020404" pitchFamily="49" charset="0"/>
              </a:rPr>
              <a:t>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Goto Step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3</a:t>
            </a: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</a:rPr>
              <a:t>Step 2: </a:t>
            </a:r>
            <a:r>
              <a:rPr lang="en-US" altLang="en-US" sz="1200" b="1" dirty="0">
                <a:latin typeface="Courier New" panose="02070309020205020404" pitchFamily="49" charset="0"/>
              </a:rPr>
              <a:t>Return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S(TOP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– I)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</a:rPr>
              <a:t>Step 3: </a:t>
            </a:r>
            <a:r>
              <a:rPr lang="en-US" altLang="en-US" sz="12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Operation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Procedure CHANGE(S, TOP, X, I): </a:t>
            </a:r>
            <a:r>
              <a:rPr lang="en-IN" dirty="0" smtClean="0"/>
              <a:t>Given the vector S (consisting of N elements) representing a sequentially allocated stack, and a pointer TOP denoting the top element of the stack, this procedure changes the value of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element from the top of the stack to the value contained in X.</a:t>
            </a:r>
            <a:endParaRPr lang="en-I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14400" y="3688080"/>
            <a:ext cx="6858000" cy="3034030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Algorithm to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CHANGE an </a:t>
            </a:r>
            <a:r>
              <a:rPr lang="en-US" altLang="en-US" sz="1200" b="1" dirty="0">
                <a:latin typeface="Courier New" panose="02070309020205020404" pitchFamily="49" charset="0"/>
              </a:rPr>
              <a:t>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Step 1: IF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TOP – I &lt; 0, </a:t>
            </a:r>
            <a:r>
              <a:rPr lang="en-US" altLang="en-US" sz="1200" b="1" dirty="0">
                <a:latin typeface="Courier New" panose="02070309020205020404" pitchFamily="49" charset="0"/>
              </a:rPr>
              <a:t>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	 Goto Step </a:t>
            </a:r>
            <a:r>
              <a:rPr lang="en-US" altLang="en-US" sz="1200" b="1" dirty="0" smtClean="0">
                <a:latin typeface="Courier New" panose="02070309020205020404" pitchFamily="49" charset="0"/>
              </a:rPr>
              <a:t>3</a:t>
            </a: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</a:rPr>
              <a:t>Step 2: S(TOP – I) = X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</a:rPr>
              <a:t>Step 3: </a:t>
            </a:r>
            <a:r>
              <a:rPr lang="en-US" altLang="en-US" sz="12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0"/>
            <a:ext cx="754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Stack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Expression conversion</a:t>
            </a:r>
          </a:p>
          <a:p>
            <a:r>
              <a:rPr lang="en-IN" dirty="0" smtClean="0"/>
              <a:t>Expression evaluation</a:t>
            </a:r>
          </a:p>
          <a:p>
            <a:r>
              <a:rPr lang="en-IN" smtClean="0"/>
              <a:t>Recursion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1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 conversion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Conversion from infix to postfix expression</a:t>
            </a:r>
          </a:p>
          <a:p>
            <a:pPr algn="just"/>
            <a:r>
              <a:rPr lang="en-IN" dirty="0"/>
              <a:t>Conversion from infix to </a:t>
            </a:r>
            <a:r>
              <a:rPr lang="en-IN" dirty="0" smtClean="0"/>
              <a:t>prefix expression</a:t>
            </a:r>
          </a:p>
          <a:p>
            <a:pPr algn="just"/>
            <a:r>
              <a:rPr lang="en-IN" dirty="0"/>
              <a:t>Conversion from </a:t>
            </a:r>
            <a:r>
              <a:rPr lang="en-IN" dirty="0" smtClean="0"/>
              <a:t>prefix </a:t>
            </a:r>
            <a:r>
              <a:rPr lang="en-IN" dirty="0"/>
              <a:t>to </a:t>
            </a:r>
            <a:r>
              <a:rPr lang="en-IN" dirty="0" smtClean="0"/>
              <a:t>infix expression</a:t>
            </a:r>
          </a:p>
          <a:p>
            <a:pPr algn="just"/>
            <a:r>
              <a:rPr lang="en-IN" dirty="0"/>
              <a:t>Conversion from </a:t>
            </a:r>
            <a:r>
              <a:rPr lang="en-IN" dirty="0" smtClean="0"/>
              <a:t>prefix </a:t>
            </a:r>
            <a:r>
              <a:rPr lang="en-IN" dirty="0"/>
              <a:t>to postfix </a:t>
            </a:r>
            <a:r>
              <a:rPr lang="en-IN" dirty="0" smtClean="0"/>
              <a:t>expression</a:t>
            </a:r>
          </a:p>
          <a:p>
            <a:pPr algn="just"/>
            <a:r>
              <a:rPr lang="en-IN" dirty="0"/>
              <a:t>Conversion from </a:t>
            </a:r>
            <a:r>
              <a:rPr lang="en-IN" dirty="0" smtClean="0"/>
              <a:t>postfix </a:t>
            </a:r>
            <a:r>
              <a:rPr lang="en-IN" dirty="0"/>
              <a:t>to </a:t>
            </a:r>
            <a:r>
              <a:rPr lang="en-IN" dirty="0" smtClean="0"/>
              <a:t>prefix expression</a:t>
            </a:r>
          </a:p>
          <a:p>
            <a:pPr algn="just"/>
            <a:r>
              <a:rPr lang="en-IN" dirty="0"/>
              <a:t>Conversion from </a:t>
            </a:r>
            <a:r>
              <a:rPr lang="en-IN" dirty="0" smtClean="0"/>
              <a:t>postfix </a:t>
            </a:r>
            <a:r>
              <a:rPr lang="en-IN" dirty="0"/>
              <a:t>to </a:t>
            </a:r>
            <a:r>
              <a:rPr lang="en-IN" dirty="0" smtClean="0"/>
              <a:t>infix expression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8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Expressions is a string of operands and operators. Operands are some numeric values and operators are of two types: Unary and binary operators. Unary operators are ‘+’ and ‘-’ and binary operators are ‘+’, ’-’, ‘*’, ‘/’ and exponential. In general, there are three types of expressions:</a:t>
            </a:r>
          </a:p>
          <a:p>
            <a:pPr lvl="1" algn="just"/>
            <a:r>
              <a:rPr lang="en-IN" sz="1800" dirty="0" smtClean="0"/>
              <a:t>Infix expression : operand1 operator operand2</a:t>
            </a:r>
          </a:p>
          <a:p>
            <a:pPr lvl="1" algn="just"/>
            <a:r>
              <a:rPr lang="en-IN" sz="1800" dirty="0" smtClean="0"/>
              <a:t>Postfix expression : operand1 operand2 operator</a:t>
            </a:r>
          </a:p>
          <a:p>
            <a:pPr lvl="1" algn="just"/>
            <a:r>
              <a:rPr lang="en-IN" sz="1800" dirty="0" smtClean="0"/>
              <a:t>Prefix expression : operator operand1 operand2</a:t>
            </a:r>
            <a:endParaRPr lang="en-IN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9105"/>
              </p:ext>
            </p:extLst>
          </p:nvPr>
        </p:nvGraphicFramePr>
        <p:xfrm>
          <a:off x="873456" y="3889612"/>
          <a:ext cx="7584744" cy="14799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28248"/>
                <a:gridCol w="2528248"/>
                <a:gridCol w="2528248"/>
              </a:tblGrid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Infix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Postfix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Prefix</a:t>
                      </a:r>
                      <a:endParaRPr lang="en-IN" dirty="0"/>
                    </a:p>
                  </a:txBody>
                  <a:tcPr/>
                </a:tc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(a</a:t>
                      </a:r>
                      <a:r>
                        <a:rPr lang="en-IN" baseline="0" dirty="0" smtClean="0"/>
                        <a:t> + 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ab 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 ab</a:t>
                      </a:r>
                      <a:endParaRPr lang="en-IN" dirty="0"/>
                    </a:p>
                  </a:txBody>
                  <a:tcPr/>
                </a:tc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(a + b) * (c</a:t>
                      </a:r>
                      <a:r>
                        <a:rPr lang="en-IN" baseline="0" dirty="0" smtClean="0"/>
                        <a:t> - 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ab + cd -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 + ab - cd</a:t>
                      </a:r>
                      <a:endParaRPr lang="en-IN" dirty="0"/>
                    </a:p>
                  </a:txBody>
                  <a:tcPr/>
                </a:tc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(a + b / e) * (d + 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abe</a:t>
                      </a:r>
                      <a:r>
                        <a:rPr lang="en-IN" dirty="0" smtClean="0"/>
                        <a:t> /+ </a:t>
                      </a:r>
                      <a:r>
                        <a:rPr lang="en-IN" dirty="0" err="1" smtClean="0"/>
                        <a:t>df</a:t>
                      </a:r>
                      <a:r>
                        <a:rPr lang="en-IN" baseline="0" dirty="0" smtClean="0"/>
                        <a:t> +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 + a/be + </a:t>
                      </a:r>
                      <a:r>
                        <a:rPr lang="en-IN" dirty="0" err="1" smtClean="0"/>
                        <a:t>df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Stacks</a:t>
            </a:r>
            <a:endParaRPr lang="en-US" altLang="en-US" dirty="0"/>
          </a:p>
          <a:p>
            <a:pPr lvl="1"/>
            <a:r>
              <a:rPr lang="en-US" altLang="en-US" dirty="0"/>
              <a:t>Allow insertions and removals only at top of stack</a:t>
            </a:r>
          </a:p>
          <a:p>
            <a:r>
              <a:rPr lang="en-US" altLang="en-US" dirty="0"/>
              <a:t>Queues</a:t>
            </a:r>
          </a:p>
          <a:p>
            <a:pPr lvl="1"/>
            <a:r>
              <a:rPr lang="en-US" altLang="en-US" dirty="0"/>
              <a:t>Allow insertions at the back and removals from the front </a:t>
            </a:r>
          </a:p>
          <a:p>
            <a:pPr eaLnBrk="1" hangingPunct="1"/>
            <a:r>
              <a:rPr lang="en-US" altLang="en-US" dirty="0" smtClean="0"/>
              <a:t>Linked lists</a:t>
            </a:r>
          </a:p>
          <a:p>
            <a:pPr lvl="1" eaLnBrk="1" hangingPunct="1"/>
            <a:r>
              <a:rPr lang="en-US" altLang="en-US" dirty="0" smtClean="0"/>
              <a:t>Allow insertions and removals anywhere </a:t>
            </a:r>
          </a:p>
          <a:p>
            <a:pPr eaLnBrk="1" hangingPunct="1"/>
            <a:r>
              <a:rPr lang="en-US" altLang="en-US" dirty="0" smtClean="0"/>
              <a:t>Binary trees</a:t>
            </a:r>
          </a:p>
          <a:p>
            <a:pPr lvl="1" eaLnBrk="1" hangingPunct="1"/>
            <a:r>
              <a:rPr lang="en-US" altLang="en-US" dirty="0" smtClean="0"/>
              <a:t>High-speed searching and sorting of data and efficient elimination of duplicate data items</a:t>
            </a:r>
          </a:p>
        </p:txBody>
      </p:sp>
    </p:spTree>
    <p:extLst>
      <p:ext uri="{BB962C8B-B14F-4D97-AF65-F5344CB8AC3E}">
        <p14:creationId xmlns:p14="http://schemas.microsoft.com/office/powerpoint/2010/main" val="37863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Conversion from infix to postfix (without parenthesis)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5410200" cy="513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4600"/>
            <a:ext cx="2514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Conversion from infix to postfix (with parenthesis)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4572000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10" y="2514600"/>
            <a:ext cx="3505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Conversion from infix to prefix (with parenthesis)	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1749" y="11430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Step 1: Reverse the infix expression </a:t>
            </a:r>
            <a:r>
              <a:rPr lang="en-IN" sz="2000" smtClean="0"/>
              <a:t>and convert ‘(‘ to ‘)’ and ‘)’ to ‘(‘.</a:t>
            </a:r>
            <a:endParaRPr lang="en-IN" sz="2000" dirty="0" smtClean="0"/>
          </a:p>
          <a:p>
            <a:pPr algn="just"/>
            <a:r>
              <a:rPr lang="en-IN" sz="2000" dirty="0" smtClean="0"/>
              <a:t>Step 2: Read this reversed expression from left to right one character at a time.</a:t>
            </a:r>
          </a:p>
          <a:p>
            <a:pPr algn="just"/>
            <a:r>
              <a:rPr lang="en-IN" sz="2000" dirty="0" smtClean="0"/>
              <a:t>Step 3: Rest of the steps remains same as in case of “conversion from infix to postfix (with parenthesis)”.</a:t>
            </a:r>
          </a:p>
          <a:p>
            <a:pPr algn="just"/>
            <a:r>
              <a:rPr lang="en-IN" sz="2000" dirty="0" smtClean="0"/>
              <a:t>Step 4: After all the elements are popped, reverse the expression obtained in prefix expression.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9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 Evaluation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Evaluation of postfix expression</a:t>
            </a:r>
          </a:p>
          <a:p>
            <a:r>
              <a:rPr lang="en-IN" dirty="0"/>
              <a:t>Evaluation of </a:t>
            </a:r>
            <a:r>
              <a:rPr lang="en-IN" dirty="0" smtClean="0"/>
              <a:t>prefix </a:t>
            </a:r>
            <a:r>
              <a:rPr lang="en-IN" dirty="0"/>
              <a:t>expression</a:t>
            </a:r>
          </a:p>
          <a:p>
            <a:r>
              <a:rPr lang="en-IN" dirty="0"/>
              <a:t>Evaluation </a:t>
            </a:r>
            <a:r>
              <a:rPr lang="en-IN"/>
              <a:t>of </a:t>
            </a:r>
            <a:r>
              <a:rPr lang="en-IN" smtClean="0"/>
              <a:t>infix </a:t>
            </a:r>
            <a:r>
              <a:rPr lang="en-IN" dirty="0"/>
              <a:t>expression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postfix expression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Step 1: If </a:t>
            </a:r>
            <a:r>
              <a:rPr lang="en-IN" sz="2000" dirty="0"/>
              <a:t>char read from postfix expression is an operand, push operand to stack. </a:t>
            </a:r>
          </a:p>
          <a:p>
            <a:pPr algn="just"/>
            <a:r>
              <a:rPr lang="en-IN" sz="2000" dirty="0" smtClean="0"/>
              <a:t>Step 2: If </a:t>
            </a:r>
            <a:r>
              <a:rPr lang="en-IN" sz="2000" dirty="0"/>
              <a:t>char read from postfix expression is an operator, pop the first 2 operand in stack and implement the expression using the following operations: </a:t>
            </a:r>
          </a:p>
          <a:p>
            <a:pPr lvl="1" algn="just"/>
            <a:r>
              <a:rPr lang="en-IN" sz="1700" b="1" dirty="0" smtClean="0"/>
              <a:t>pop(opr1</a:t>
            </a:r>
            <a:r>
              <a:rPr lang="en-IN" sz="1700" b="1" dirty="0"/>
              <a:t>) </a:t>
            </a:r>
            <a:r>
              <a:rPr lang="en-IN" sz="1700" b="1" dirty="0" smtClean="0"/>
              <a:t>then </a:t>
            </a:r>
            <a:r>
              <a:rPr lang="en-IN" sz="1700" b="1" dirty="0"/>
              <a:t>pop(opr2) </a:t>
            </a:r>
            <a:endParaRPr lang="en-IN" sz="1700" dirty="0"/>
          </a:p>
          <a:p>
            <a:pPr lvl="1" algn="just"/>
            <a:r>
              <a:rPr lang="en-IN" sz="1700" b="1" dirty="0" smtClean="0"/>
              <a:t>result </a:t>
            </a:r>
            <a:r>
              <a:rPr lang="en-IN" sz="1700" b="1" dirty="0"/>
              <a:t>= opr2 operator opr1 </a:t>
            </a:r>
            <a:endParaRPr lang="en-IN" sz="1700" dirty="0"/>
          </a:p>
          <a:p>
            <a:pPr algn="just"/>
            <a:r>
              <a:rPr lang="en-IN" sz="2000" dirty="0" smtClean="0"/>
              <a:t>Step 3: </a:t>
            </a:r>
            <a:r>
              <a:rPr lang="en-IN" sz="2000" dirty="0"/>
              <a:t>Push the result of the evaluation to stack. </a:t>
            </a:r>
          </a:p>
          <a:p>
            <a:pPr algn="just"/>
            <a:r>
              <a:rPr lang="en-IN" sz="2000" dirty="0" smtClean="0"/>
              <a:t>Step 4: Repeat </a:t>
            </a:r>
            <a:r>
              <a:rPr lang="en-IN" sz="2000" dirty="0"/>
              <a:t>steps 1 to steps 3 until end of postfix expression </a:t>
            </a:r>
          </a:p>
          <a:p>
            <a:pPr algn="just"/>
            <a:r>
              <a:rPr lang="en-IN" sz="2000" dirty="0" smtClean="0"/>
              <a:t>Finally</a:t>
            </a:r>
            <a:r>
              <a:rPr lang="en-IN" sz="2000" dirty="0"/>
              <a:t>, At the end of the operation, only one value left in the stack. The value is the result of postfix evaluation.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1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postfix expression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7774"/>
            <a:ext cx="6934200" cy="3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prefix expression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Step 1: </a:t>
            </a:r>
            <a:r>
              <a:rPr lang="en-IN" sz="2000" dirty="0"/>
              <a:t>Reverse the prefix expression.</a:t>
            </a:r>
          </a:p>
          <a:p>
            <a:pPr algn="just"/>
            <a:r>
              <a:rPr lang="en-IN" sz="2000" dirty="0" smtClean="0"/>
              <a:t>Step 2: </a:t>
            </a:r>
            <a:r>
              <a:rPr lang="en-IN" sz="2000" dirty="0"/>
              <a:t>Read this </a:t>
            </a:r>
            <a:r>
              <a:rPr lang="en-IN" sz="2000" dirty="0" smtClean="0"/>
              <a:t>reversed </a:t>
            </a:r>
            <a:r>
              <a:rPr lang="en-IN" sz="2000" dirty="0"/>
              <a:t>prefix expression from left to right one character at a time.</a:t>
            </a:r>
          </a:p>
          <a:p>
            <a:pPr algn="just"/>
            <a:r>
              <a:rPr lang="en-IN" sz="2000" dirty="0" smtClean="0"/>
              <a:t>Step 3: If </a:t>
            </a:r>
            <a:r>
              <a:rPr lang="en-IN" sz="2000" dirty="0"/>
              <a:t>char read from </a:t>
            </a:r>
            <a:r>
              <a:rPr lang="en-IN" sz="2000" dirty="0" smtClean="0"/>
              <a:t>reversed prefix </a:t>
            </a:r>
            <a:r>
              <a:rPr lang="en-IN" sz="2000" dirty="0"/>
              <a:t>expression is an operand, push operand to stack. </a:t>
            </a:r>
          </a:p>
          <a:p>
            <a:pPr algn="just"/>
            <a:r>
              <a:rPr lang="en-IN" sz="2000" dirty="0" smtClean="0"/>
              <a:t>Step 4: If </a:t>
            </a:r>
            <a:r>
              <a:rPr lang="en-IN" sz="2000" dirty="0"/>
              <a:t>char read from </a:t>
            </a:r>
            <a:r>
              <a:rPr lang="en-IN" sz="2000" dirty="0" smtClean="0"/>
              <a:t>reversed prefix </a:t>
            </a:r>
            <a:r>
              <a:rPr lang="en-IN" sz="2000" dirty="0"/>
              <a:t>expression is an operator, pop the first 2 operand in stack and implement the expression using the following operations: </a:t>
            </a:r>
          </a:p>
          <a:p>
            <a:pPr lvl="1" algn="just"/>
            <a:r>
              <a:rPr lang="en-IN" sz="1700" b="1" dirty="0" smtClean="0"/>
              <a:t>pop(opr1</a:t>
            </a:r>
            <a:r>
              <a:rPr lang="en-IN" sz="1700" b="1" dirty="0"/>
              <a:t>) </a:t>
            </a:r>
            <a:r>
              <a:rPr lang="en-IN" sz="1700" b="1" dirty="0" smtClean="0"/>
              <a:t>then </a:t>
            </a:r>
            <a:r>
              <a:rPr lang="en-IN" sz="1700" b="1" dirty="0"/>
              <a:t>pop(opr2) </a:t>
            </a:r>
            <a:endParaRPr lang="en-IN" sz="1700" dirty="0"/>
          </a:p>
          <a:p>
            <a:pPr lvl="1" algn="just"/>
            <a:r>
              <a:rPr lang="en-IN" sz="1700" b="1" dirty="0" smtClean="0"/>
              <a:t>result </a:t>
            </a:r>
            <a:r>
              <a:rPr lang="en-IN" sz="1700" b="1" dirty="0"/>
              <a:t>= </a:t>
            </a:r>
            <a:r>
              <a:rPr lang="en-IN" sz="1700" b="1" dirty="0" smtClean="0"/>
              <a:t>opr1 operator opr2 </a:t>
            </a:r>
            <a:endParaRPr lang="en-IN" sz="1700" dirty="0"/>
          </a:p>
          <a:p>
            <a:pPr algn="just"/>
            <a:r>
              <a:rPr lang="en-IN" sz="2000" dirty="0" smtClean="0"/>
              <a:t>Step 5: </a:t>
            </a:r>
            <a:r>
              <a:rPr lang="en-IN" sz="2000" dirty="0"/>
              <a:t>Push the result of the evaluation to stack. </a:t>
            </a:r>
          </a:p>
          <a:p>
            <a:pPr algn="just"/>
            <a:r>
              <a:rPr lang="en-IN" sz="2000" dirty="0" smtClean="0"/>
              <a:t>Step 6: Repeat </a:t>
            </a:r>
            <a:r>
              <a:rPr lang="en-IN" sz="2000" dirty="0"/>
              <a:t>steps </a:t>
            </a:r>
            <a:r>
              <a:rPr lang="en-IN" sz="2000" dirty="0" smtClean="0"/>
              <a:t>3 </a:t>
            </a:r>
            <a:r>
              <a:rPr lang="en-IN" sz="2000" dirty="0"/>
              <a:t>to steps </a:t>
            </a:r>
            <a:r>
              <a:rPr lang="en-IN" sz="2000" dirty="0" smtClean="0"/>
              <a:t>5 </a:t>
            </a:r>
            <a:r>
              <a:rPr lang="en-IN" sz="2000" dirty="0"/>
              <a:t>until end of </a:t>
            </a:r>
            <a:r>
              <a:rPr lang="en-IN" sz="2000" dirty="0" smtClean="0"/>
              <a:t>reversed prefix </a:t>
            </a:r>
            <a:r>
              <a:rPr lang="en-IN" sz="2000" dirty="0"/>
              <a:t>expression </a:t>
            </a:r>
          </a:p>
          <a:p>
            <a:pPr algn="just"/>
            <a:r>
              <a:rPr lang="en-IN" sz="2000" dirty="0" smtClean="0"/>
              <a:t>Finally</a:t>
            </a:r>
            <a:r>
              <a:rPr lang="en-IN" sz="2000" dirty="0"/>
              <a:t>, At the end of the operation, only one value left in the stack. The value is the result of </a:t>
            </a:r>
            <a:r>
              <a:rPr lang="en-IN" sz="2000" dirty="0" smtClean="0"/>
              <a:t>prefix </a:t>
            </a:r>
            <a:r>
              <a:rPr lang="en-IN" sz="2000" dirty="0"/>
              <a:t>evaluation.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65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59774"/>
            <a:ext cx="61722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19200"/>
            <a:ext cx="7616952" cy="2312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546020"/>
            <a:ext cx="7775448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726347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Here, it is required to push the intermediate calculations till the terminal condition is reached. In the above calculation for 5!, Steps 1 to 6 are the push operations. The subsequent pop operations will evaluate the value of intermediate calculations till the stack is exhausted.</a:t>
            </a:r>
          </a:p>
          <a:p>
            <a:pPr algn="just"/>
            <a:r>
              <a:rPr lang="en-IN" sz="2000" dirty="0" smtClean="0"/>
              <a:t>Stack for parameter(s): To store the parameter with which the recursion is defined.</a:t>
            </a:r>
          </a:p>
          <a:p>
            <a:pPr algn="just"/>
            <a:r>
              <a:rPr lang="en-IN" sz="2000" dirty="0" smtClean="0"/>
              <a:t>Stack for local variable(s): To hold the local variable that are used within the definition.</a:t>
            </a:r>
          </a:p>
          <a:p>
            <a:pPr algn="just"/>
            <a:r>
              <a:rPr lang="en-IN" sz="2000" dirty="0" smtClean="0"/>
              <a:t>Stack to store the return address.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71600"/>
            <a:ext cx="6934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Factorial with recursion using stack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010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571500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72000"/>
            <a:ext cx="571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 Problem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Tower of Hanoi puzzle is solved by moving all the disks to another tower by not violating the sequence of the arrangements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rules to be followed by the Tower of Hanoi are -</a:t>
            </a:r>
          </a:p>
          <a:p>
            <a:r>
              <a:rPr lang="en-US" dirty="0"/>
              <a:t>Only one disk can be moved among the towers at any given time.</a:t>
            </a:r>
          </a:p>
          <a:p>
            <a:r>
              <a:rPr lang="en-US" dirty="0"/>
              <a:t>Only the "top" disk can be removed.</a:t>
            </a:r>
          </a:p>
          <a:p>
            <a:r>
              <a:rPr lang="en-US" dirty="0"/>
              <a:t>No large disk can sit over a small disk.</a:t>
            </a:r>
          </a:p>
          <a:p>
            <a:endParaRPr lang="en-US" dirty="0" smtClean="0"/>
          </a:p>
          <a:p>
            <a:r>
              <a:rPr lang="en-US" b="1" dirty="0" smtClean="0"/>
              <a:t>Algorithm</a:t>
            </a:r>
            <a:endParaRPr lang="en-US" b="1" dirty="0"/>
          </a:p>
          <a:p>
            <a:r>
              <a:rPr lang="en-US" dirty="0"/>
              <a:t>Step 1 − Move </a:t>
            </a:r>
            <a:r>
              <a:rPr lang="en-US" dirty="0" smtClean="0"/>
              <a:t>n-1 </a:t>
            </a:r>
            <a:r>
              <a:rPr lang="en-US" dirty="0"/>
              <a:t>disks from source to aux</a:t>
            </a:r>
          </a:p>
          <a:p>
            <a:r>
              <a:rPr lang="en-US" dirty="0"/>
              <a:t>Step 2 − Move nth disk from source to </a:t>
            </a:r>
            <a:r>
              <a:rPr lang="en-US" dirty="0" err="1"/>
              <a:t>dest</a:t>
            </a:r>
            <a:endParaRPr lang="en-US" dirty="0"/>
          </a:p>
          <a:p>
            <a:r>
              <a:rPr lang="en-US" dirty="0"/>
              <a:t>Step 3 − Move n-1 disks from aux to </a:t>
            </a:r>
            <a:r>
              <a:rPr lang="en-US" dirty="0" err="1"/>
              <a:t>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 descr="https://cdncontribute.geeksforgeeks.org/wp-content/uploads/tower-of-hanoi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9" y="1371601"/>
            <a:ext cx="776935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/>
              <a:t>Stack is an important data structure which stores its elements in an ordered manner.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/>
              <a:t>A stack is a linear data structure which uses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principle, i.e., the elements in a stack are added and removed only from one end, which is called the </a:t>
            </a:r>
            <a:r>
              <a:rPr lang="en-US" altLang="en-US" sz="2000" i="1" dirty="0"/>
              <a:t>top</a:t>
            </a:r>
            <a:r>
              <a:rPr lang="en-US" alt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/>
              <a:t>Hence, a stack is called a LIFO (Last-In, First-Out) data structure as the element that is inserted last is the first one to be taken out. </a:t>
            </a:r>
          </a:p>
        </p:txBody>
      </p:sp>
      <p:pic>
        <p:nvPicPr>
          <p:cNvPr id="5" name="Picture 2" descr="Data stac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8" y="4454856"/>
            <a:ext cx="3724275" cy="23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23" y="4454856"/>
            <a:ext cx="4521247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Real life examples of stack:</a:t>
            </a:r>
          </a:p>
          <a:p>
            <a:pPr lvl="1" algn="just"/>
            <a:r>
              <a:rPr lang="en-IN" dirty="0" smtClean="0"/>
              <a:t>Suppose we have created stack of the book</a:t>
            </a:r>
          </a:p>
          <a:p>
            <a:pPr lvl="1" algn="just"/>
            <a:r>
              <a:rPr lang="en-IN" dirty="0" smtClean="0"/>
              <a:t>How books are arranged in the stack?</a:t>
            </a:r>
          </a:p>
          <a:p>
            <a:pPr lvl="2" algn="just"/>
            <a:r>
              <a:rPr lang="en-IN" dirty="0" smtClean="0"/>
              <a:t>Books are kept one above the other</a:t>
            </a:r>
          </a:p>
          <a:p>
            <a:pPr lvl="2" algn="just"/>
            <a:r>
              <a:rPr lang="en-IN" dirty="0" smtClean="0"/>
              <a:t>Books which are inserted first is taken out last. (brown)</a:t>
            </a:r>
          </a:p>
          <a:p>
            <a:pPr lvl="2" algn="just"/>
            <a:r>
              <a:rPr lang="en-IN" dirty="0" smtClean="0"/>
              <a:t>Book which is inserted lastly is served first. (light green)</a:t>
            </a:r>
            <a:endParaRPr lang="en-IN" dirty="0"/>
          </a:p>
          <a:p>
            <a:pPr lvl="1" algn="just"/>
            <a:r>
              <a:rPr lang="en-IN" dirty="0" smtClean="0"/>
              <a:t>Suppose at your home you have multiple chairs then you put them together to form a vertical pile. From that vertical pile, the chair which is placed last is always removed first.</a:t>
            </a:r>
          </a:p>
          <a:p>
            <a:pPr lvl="1" algn="just"/>
            <a:r>
              <a:rPr lang="en-IN" dirty="0" smtClean="0"/>
              <a:t>Chair which was placed first will be removed</a:t>
            </a:r>
          </a:p>
          <a:p>
            <a:pPr marL="274320" lvl="1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last.</a:t>
            </a:r>
          </a:p>
          <a:p>
            <a:pPr lvl="1" algn="just"/>
            <a:endParaRPr lang="en-IN" dirty="0"/>
          </a:p>
        </p:txBody>
      </p:sp>
      <p:pic>
        <p:nvPicPr>
          <p:cNvPr id="1028" name="Picture 4" descr="Stack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irs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01282"/>
            <a:ext cx="2286000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representation of stacks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 smtClean="0"/>
              <a:t>In </a:t>
            </a:r>
            <a:r>
              <a:rPr lang="en-US" altLang="en-US" sz="2800" dirty="0"/>
              <a:t>computer’s memory stacks can be represented as a linear array.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 smtClean="0"/>
              <a:t>Every </a:t>
            </a:r>
            <a:r>
              <a:rPr lang="en-US" altLang="en-US" sz="2800" dirty="0"/>
              <a:t>stack has a variable TOP associated with it.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TOP is used to store the address of the topmost element of the stack. It is this position from where the element will be added or deleted.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There is another variable MAX which will be used to store the maximum number of elements that the stack can hold.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If TOP = NULL, then it indicates that the stack is empty and if TOP = MAX -1, then the stack is full.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representation of stacks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8405"/>
            <a:ext cx="6934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of Stack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Push </a:t>
            </a:r>
            <a:r>
              <a:rPr lang="en-IN" dirty="0" smtClean="0"/>
              <a:t>: inserting element onto stack.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Pop</a:t>
            </a:r>
            <a:r>
              <a:rPr lang="en-IN" dirty="0" smtClean="0"/>
              <a:t> : removing element from stack.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Peep</a:t>
            </a:r>
            <a:r>
              <a:rPr lang="en-IN" dirty="0" smtClean="0"/>
              <a:t> </a:t>
            </a:r>
            <a:r>
              <a:rPr lang="en-IN" dirty="0" smtClean="0"/>
              <a:t>: returns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top </a:t>
            </a:r>
            <a:r>
              <a:rPr lang="en-IN" dirty="0" smtClean="0"/>
              <a:t>element of the stack.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Change</a:t>
            </a:r>
            <a:r>
              <a:rPr lang="en-IN" dirty="0" smtClean="0"/>
              <a:t> : changes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element from top of stack to the mentioned element.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6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Representation of Stack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View 1: When stack is empty</a:t>
            </a:r>
          </a:p>
          <a:p>
            <a:pPr lvl="1" algn="just"/>
            <a:r>
              <a:rPr lang="en-IN" sz="2000" dirty="0" smtClean="0"/>
              <a:t>When stack is empty then it does not contain any element inside it. Whenever stack is empty, the position of topmost element is -1.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2428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5998</TotalTime>
  <Words>1547</Words>
  <Application>Microsoft Office PowerPoint</Application>
  <PresentationFormat>On-screen Show (4:3)</PresentationFormat>
  <Paragraphs>232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Bookman Old Style</vt:lpstr>
      <vt:lpstr>Calibri</vt:lpstr>
      <vt:lpstr>Courier New</vt:lpstr>
      <vt:lpstr>Gill Sans MT</vt:lpstr>
      <vt:lpstr>Tahoma</vt:lpstr>
      <vt:lpstr>Wingdings</vt:lpstr>
      <vt:lpstr>Wingdings 3</vt:lpstr>
      <vt:lpstr>Origin</vt:lpstr>
      <vt:lpstr>Classification</vt:lpstr>
      <vt:lpstr> </vt:lpstr>
      <vt:lpstr>Stacks</vt:lpstr>
      <vt:lpstr>Introduction</vt:lpstr>
      <vt:lpstr>Introduction</vt:lpstr>
      <vt:lpstr>Array representation of stacks</vt:lpstr>
      <vt:lpstr>Array representation of stacks</vt:lpstr>
      <vt:lpstr>Operations of Stack</vt:lpstr>
      <vt:lpstr>Visual Representation of Stack</vt:lpstr>
      <vt:lpstr>Visual Representation of Stack</vt:lpstr>
      <vt:lpstr>Visual Representation of Stack</vt:lpstr>
      <vt:lpstr>Push Operation</vt:lpstr>
      <vt:lpstr>Pop Operation</vt:lpstr>
      <vt:lpstr>Peek Operation</vt:lpstr>
      <vt:lpstr>Change Operation</vt:lpstr>
      <vt:lpstr>PowerPoint Presentation</vt:lpstr>
      <vt:lpstr>Applications of Stack </vt:lpstr>
      <vt:lpstr>Expression conversion </vt:lpstr>
      <vt:lpstr>Expressions</vt:lpstr>
      <vt:lpstr>Conversion from infix to postfix (without parenthesis)</vt:lpstr>
      <vt:lpstr>Conversion from infix to postfix (with parenthesis)</vt:lpstr>
      <vt:lpstr>Conversion from infix to prefix (with parenthesis)  </vt:lpstr>
      <vt:lpstr>Expression Evaluation </vt:lpstr>
      <vt:lpstr>Evaluation of postfix expression</vt:lpstr>
      <vt:lpstr>Evaluation of postfix expression</vt:lpstr>
      <vt:lpstr>Evaluation of prefix expression</vt:lpstr>
      <vt:lpstr>Recursion</vt:lpstr>
      <vt:lpstr>Recursion</vt:lpstr>
      <vt:lpstr>Recursion</vt:lpstr>
      <vt:lpstr>Factorial with recursion using stack</vt:lpstr>
      <vt:lpstr>PowerPoint Presentation</vt:lpstr>
      <vt:lpstr>Tower of Hanoi Problem </vt:lpstr>
      <vt:lpstr>Example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Malaram</cp:lastModifiedBy>
  <cp:revision>177</cp:revision>
  <dcterms:created xsi:type="dcterms:W3CDTF">2006-08-16T00:00:00Z</dcterms:created>
  <dcterms:modified xsi:type="dcterms:W3CDTF">2020-07-30T17:27:35Z</dcterms:modified>
</cp:coreProperties>
</file>