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1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7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1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61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5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5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22E1-CE93-4542-971F-9079E6984401}" type="datetimeFigureOut">
              <a:rPr lang="en-IN" smtClean="0"/>
              <a:t>2020-07-21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E3A7-92B4-4243-A288-6471CFEA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9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2CS304 – Digital Communications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Tutorial 0</a:t>
            </a:r>
          </a:p>
          <a:p>
            <a:r>
              <a:rPr lang="en-IN" dirty="0" smtClean="0"/>
              <a:t>Introduction and Pre-requisites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33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Bits and Bytes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Bit means Binary Digit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Half byte = </a:t>
            </a:r>
            <a:r>
              <a:rPr lang="en-US" altLang="en-US" dirty="0" smtClean="0"/>
              <a:t>1 nibble </a:t>
            </a:r>
            <a:r>
              <a:rPr lang="en-US" altLang="en-US" dirty="0"/>
              <a:t>= 4 bits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1 byte = 8 bits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A combination of 16 bits are called word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38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52400"/>
            <a:ext cx="800100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59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6731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027" y="304007"/>
            <a:ext cx="4629150" cy="4873625"/>
          </a:xfrm>
        </p:spPr>
        <p:txBody>
          <a:bodyPr/>
          <a:lstStyle/>
          <a:p>
            <a:r>
              <a:rPr lang="en-IN" dirty="0" smtClean="0"/>
              <a:t>Amplitude</a:t>
            </a:r>
          </a:p>
          <a:p>
            <a:pPr lvl="1"/>
            <a:r>
              <a:rPr lang="en-US" altLang="en-US" dirty="0"/>
              <a:t>The maximum displacement of a particle from its mean  position is an‘ Amplitude</a:t>
            </a:r>
            <a:r>
              <a:rPr lang="en-US" altLang="en-US" dirty="0" smtClean="0"/>
              <a:t>‘</a:t>
            </a:r>
          </a:p>
          <a:p>
            <a:pPr lvl="1"/>
            <a:r>
              <a:rPr lang="en-US" altLang="en-US" dirty="0" smtClean="0"/>
              <a:t>Unit - Volt</a:t>
            </a:r>
          </a:p>
          <a:p>
            <a:pPr lvl="1"/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46031"/>
            <a:ext cx="2949178" cy="3811588"/>
          </a:xfrm>
        </p:spPr>
        <p:txBody>
          <a:bodyPr/>
          <a:lstStyle/>
          <a:p>
            <a:r>
              <a:rPr lang="en-US" altLang="en-US" dirty="0"/>
              <a:t>Consider a sinusoidal wave transmitting energy in space with the wave passing through a series of particles which oscillate about a mean position and </a:t>
            </a:r>
            <a:r>
              <a:rPr lang="en-US" altLang="en-US" dirty="0" smtClean="0"/>
              <a:t>transmit the </a:t>
            </a:r>
            <a:r>
              <a:rPr lang="en-US" altLang="en-US" dirty="0"/>
              <a:t>energy</a:t>
            </a:r>
            <a:endParaRPr lang="en-IN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5619" y="2740819"/>
            <a:ext cx="60960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5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Wavelength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wavelength </a:t>
            </a:r>
            <a:r>
              <a:rPr lang="en-US" altLang="en-US" dirty="0" smtClean="0"/>
              <a:t>is </a:t>
            </a:r>
            <a:r>
              <a:rPr lang="en-US" altLang="en-US" dirty="0"/>
              <a:t>the distance between two particles having the same amount of displacement and both are in phase with each other</a:t>
            </a:r>
            <a:endParaRPr lang="en-IN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5425" y="3068481"/>
            <a:ext cx="615315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86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Wavelength (Units)</a:t>
            </a:r>
            <a:endParaRPr lang="en-IN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1677987"/>
            <a:ext cx="75438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8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7887"/>
            <a:ext cx="7886700" cy="4889076"/>
          </a:xfrm>
        </p:spPr>
        <p:txBody>
          <a:bodyPr/>
          <a:lstStyle/>
          <a:p>
            <a:r>
              <a:rPr lang="en-US" altLang="en-US" dirty="0"/>
              <a:t>The frequency of a wave is the number of waves passing a point in space per unit time. It is basically the reciprocal of the time period required by a wave to cover a unit </a:t>
            </a:r>
            <a:r>
              <a:rPr lang="en-US" altLang="en-US" dirty="0" smtClean="0"/>
              <a:t>distance</a:t>
            </a:r>
          </a:p>
          <a:p>
            <a:r>
              <a:rPr lang="en-US" dirty="0" smtClean="0"/>
              <a:t>Units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2175" y="3400023"/>
            <a:ext cx="7623175" cy="3329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47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Bandwidth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bandwidth of a signal is the difference between the highest and the lowest frequencies carried by the signal</a:t>
            </a:r>
            <a:endParaRPr lang="en-IN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61236" y="2962544"/>
            <a:ext cx="5076825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30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Questionnaire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dirty="0">
                <a:latin typeface="Times" pitchFamily="18" charset="0"/>
                <a:ea typeface="Times" pitchFamily="18" charset="0"/>
              </a:rPr>
              <a:t>What unit of storage is used to represent 10</a:t>
            </a:r>
            <a:r>
              <a:rPr lang="en-IN" altLang="en-US" b="1" baseline="30000" dirty="0">
                <a:latin typeface="Times" pitchFamily="18" charset="0"/>
                <a:ea typeface="Times" pitchFamily="18" charset="0"/>
              </a:rPr>
              <a:t>9</a:t>
            </a:r>
            <a:r>
              <a:rPr lang="en-IN" altLang="en-US" b="1" dirty="0">
                <a:latin typeface="Times" pitchFamily="18" charset="0"/>
                <a:ea typeface="Times" pitchFamily="18" charset="0"/>
              </a:rPr>
              <a:t> bytes?</a:t>
            </a:r>
            <a:r>
              <a:rPr lang="en-IN" dirty="0"/>
              <a:t/>
            </a:r>
            <a:br>
              <a:rPr lang="en-IN" dirty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A.</a:t>
            </a:r>
            <a:r>
              <a:rPr lang="en-IN" altLang="en-US" dirty="0">
                <a:latin typeface="Times" pitchFamily="18" charset="0"/>
                <a:ea typeface="Times" pitchFamily="18" charset="0"/>
              </a:rPr>
              <a:t> Kilobyte</a:t>
            </a:r>
            <a:r>
              <a:rPr lang="en-IN" dirty="0"/>
              <a:t/>
            </a:r>
            <a:br>
              <a:rPr lang="en-IN" dirty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B.</a:t>
            </a:r>
            <a:r>
              <a:rPr lang="en-IN" altLang="en-US" dirty="0">
                <a:latin typeface="Times" pitchFamily="18" charset="0"/>
                <a:ea typeface="Times" pitchFamily="18" charset="0"/>
              </a:rPr>
              <a:t> Terabyte</a:t>
            </a:r>
            <a:r>
              <a:rPr lang="en-IN" dirty="0"/>
              <a:t/>
            </a:r>
            <a:br>
              <a:rPr lang="en-IN" dirty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C.</a:t>
            </a:r>
            <a:r>
              <a:rPr lang="en-IN" altLang="en-US" dirty="0">
                <a:latin typeface="Times" pitchFamily="18" charset="0"/>
                <a:ea typeface="Times" pitchFamily="18" charset="0"/>
              </a:rPr>
              <a:t> Megabyte</a:t>
            </a:r>
            <a:r>
              <a:rPr lang="en-IN" dirty="0"/>
              <a:t/>
            </a:r>
            <a:br>
              <a:rPr lang="en-IN" dirty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D.</a:t>
            </a:r>
            <a:r>
              <a:rPr lang="en-IN" altLang="en-US" dirty="0">
                <a:latin typeface="Times" pitchFamily="18" charset="0"/>
                <a:ea typeface="Times" pitchFamily="18" charset="0"/>
              </a:rPr>
              <a:t> 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Gigabyte</a:t>
            </a:r>
          </a:p>
          <a:p>
            <a:pPr marL="0" indent="0">
              <a:buNone/>
            </a:pPr>
            <a:endParaRPr lang="en-IN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5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Questionnaire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Bit is the short form for?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A.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 Binary digit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B.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 Digital byte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C.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 Binary unit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altLang="en-US" b="1" dirty="0" smtClean="0">
                <a:latin typeface="Times" pitchFamily="18" charset="0"/>
                <a:ea typeface="Times" pitchFamily="18" charset="0"/>
              </a:rPr>
              <a:t>D.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 Binary system</a:t>
            </a:r>
            <a:endParaRPr lang="en-IN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Questionnaire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>
                <a:latin typeface="Times" pitchFamily="18" charset="0"/>
                <a:ea typeface="Times" pitchFamily="18" charset="0"/>
              </a:rPr>
              <a:t>A group of bits used to represent a symbol is called a ____________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A.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 </a:t>
            </a:r>
            <a:r>
              <a:rPr lang="en-IN" altLang="en-US" dirty="0">
                <a:latin typeface="Times" pitchFamily="18" charset="0"/>
                <a:ea typeface="Times" pitchFamily="18" charset="0"/>
              </a:rPr>
              <a:t>byte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latin typeface="Times" pitchFamily="18" charset="0"/>
              </a:rPr>
              <a:t>B.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 </a:t>
            </a:r>
            <a:r>
              <a:rPr lang="en-IN" altLang="en-US" dirty="0">
                <a:latin typeface="Times" pitchFamily="18" charset="0"/>
                <a:ea typeface="Times" pitchFamily="18" charset="0"/>
              </a:rPr>
              <a:t>memory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latin typeface="Times" pitchFamily="18" charset="0"/>
              </a:rPr>
              <a:t>C. </a:t>
            </a: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nibble</a:t>
            </a:r>
          </a:p>
          <a:p>
            <a:pPr marL="0" indent="0">
              <a:buNone/>
            </a:pPr>
            <a:r>
              <a:rPr lang="en-IN" altLang="en-US" dirty="0" smtClean="0">
                <a:latin typeface="Times" pitchFamily="18" charset="0"/>
                <a:ea typeface="Times" pitchFamily="18" charset="0"/>
              </a:rPr>
              <a:t>   D. code</a:t>
            </a:r>
            <a:endParaRPr lang="en-IN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altLang="en-US" dirty="0">
                <a:latin typeface="Times" pitchFamily="18" charset="0"/>
                <a:ea typeface="Times" pitchFamily="18" charset="0"/>
              </a:rPr>
              <a:t>Digital Communications</a:t>
            </a:r>
            <a:endParaRPr lang="zh-CN" altLang="en-US" dirty="0"/>
          </a:p>
          <a:p>
            <a:pPr lvl="0" algn="just">
              <a:lnSpc>
                <a:spcPct val="150000"/>
              </a:lnSpc>
            </a:pPr>
            <a:r>
              <a:rPr lang="en-US" altLang="en-US" dirty="0" smtClean="0">
                <a:latin typeface="Times" pitchFamily="18" charset="0"/>
                <a:ea typeface="Times" pitchFamily="18" charset="0"/>
              </a:rPr>
              <a:t>Signals</a:t>
            </a:r>
            <a:endParaRPr lang="en-US" altLang="en-US" dirty="0">
              <a:latin typeface="Times" pitchFamily="18" charset="0"/>
              <a:ea typeface="Times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en-US" dirty="0" smtClean="0">
                <a:latin typeface="Times" pitchFamily="18" charset="0"/>
                <a:ea typeface="Times" pitchFamily="18" charset="0"/>
              </a:rPr>
              <a:t>Bits </a:t>
            </a:r>
            <a:r>
              <a:rPr lang="en-US" altLang="en-US" dirty="0">
                <a:latin typeface="Times" pitchFamily="18" charset="0"/>
                <a:ea typeface="Times" pitchFamily="18" charset="0"/>
              </a:rPr>
              <a:t>and Bytes </a:t>
            </a:r>
          </a:p>
          <a:p>
            <a:pPr lvl="0" algn="just">
              <a:lnSpc>
                <a:spcPct val="150000"/>
              </a:lnSpc>
            </a:pPr>
            <a:r>
              <a:rPr lang="en-US" altLang="en-US" dirty="0" smtClean="0">
                <a:latin typeface="Times" pitchFamily="18" charset="0"/>
                <a:ea typeface="Times" pitchFamily="18" charset="0"/>
              </a:rPr>
              <a:t>Characteristics </a:t>
            </a:r>
            <a:r>
              <a:rPr lang="en-US" altLang="en-US" dirty="0">
                <a:latin typeface="Times" pitchFamily="18" charset="0"/>
                <a:ea typeface="Times" pitchFamily="18" charset="0"/>
              </a:rPr>
              <a:t>of Signals</a:t>
            </a:r>
          </a:p>
          <a:p>
            <a:pPr lvl="0" algn="just">
              <a:lnSpc>
                <a:spcPct val="150000"/>
              </a:lnSpc>
            </a:pPr>
            <a:r>
              <a:rPr lang="en-US" altLang="en-US" dirty="0" smtClean="0">
                <a:latin typeface="Times" pitchFamily="18" charset="0"/>
                <a:ea typeface="Times" pitchFamily="18" charset="0"/>
              </a:rPr>
              <a:t>MCQs</a:t>
            </a:r>
            <a:endParaRPr lang="en-US" altLang="en-US" dirty="0">
              <a:latin typeface="Times" pitchFamily="18" charset="0"/>
              <a:ea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5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Questionnaire (High Order Thinking Skills)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>
                <a:latin typeface="Times" pitchFamily="18" charset="0"/>
              </a:rPr>
              <a:t>Suppose you are to set up a network in your organization. Please assume the number of employees, various cadres (categories of users) and their related roles. Now note down the following in your notebook:</a:t>
            </a:r>
          </a:p>
          <a:p>
            <a:r>
              <a:rPr lang="en-IN" dirty="0" smtClean="0">
                <a:latin typeface="Times" pitchFamily="18" charset="0"/>
              </a:rPr>
              <a:t>How many computers would you require?</a:t>
            </a:r>
          </a:p>
          <a:p>
            <a:r>
              <a:rPr lang="en-IN" dirty="0" smtClean="0">
                <a:latin typeface="Times" pitchFamily="18" charset="0"/>
              </a:rPr>
              <a:t>How many servers (high end machines) do you require?</a:t>
            </a:r>
          </a:p>
          <a:p>
            <a:r>
              <a:rPr lang="en-IN" dirty="0" smtClean="0">
                <a:latin typeface="Times" pitchFamily="18" charset="0"/>
              </a:rPr>
              <a:t>How do you interconnect various devices and tools?</a:t>
            </a:r>
          </a:p>
          <a:p>
            <a:r>
              <a:rPr lang="en-IN" dirty="0" smtClean="0">
                <a:latin typeface="Times" pitchFamily="18" charset="0"/>
              </a:rPr>
              <a:t>Identify various tools to draw the network diagram and draw a sample network diagram. </a:t>
            </a:r>
          </a:p>
          <a:p>
            <a:r>
              <a:rPr lang="en-IN" dirty="0" smtClean="0">
                <a:latin typeface="Times" pitchFamily="18" charset="0"/>
              </a:rPr>
              <a:t>Prepare a sample IT Policy for your organization.</a:t>
            </a:r>
            <a:endParaRPr lang="en-IN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7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You!!!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End of Tutorial 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Communications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of using computing and communication technologies to transfer data from one place to another and vice-versa</a:t>
            </a:r>
          </a:p>
          <a:p>
            <a:r>
              <a:rPr lang="en-IN" dirty="0" smtClean="0"/>
              <a:t>Enables movement of electronic and digital data between two or more nodes, regardless of geographical location, technological medium or data 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59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Vs.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Data is information that has been translated into a form that is efficient for movement or </a:t>
            </a:r>
            <a:r>
              <a:rPr lang="en-IN" altLang="en-US" dirty="0" smtClean="0"/>
              <a:t>processing</a:t>
            </a:r>
          </a:p>
          <a:p>
            <a:r>
              <a:rPr lang="en-IN" altLang="en-US" dirty="0" smtClean="0"/>
              <a:t>In the contemporary world, involving computers</a:t>
            </a:r>
            <a:r>
              <a:rPr lang="en-IN" altLang="en-US" dirty="0"/>
              <a:t> and transmission media, data is information converted into binary digital </a:t>
            </a:r>
            <a:r>
              <a:rPr lang="en-IN" altLang="en-US" dirty="0" smtClean="0"/>
              <a:t>form</a:t>
            </a:r>
          </a:p>
          <a:p>
            <a:r>
              <a:rPr lang="en-IN" altLang="en-US" dirty="0"/>
              <a:t>Data with meaning for its receiver is said to be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7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Vs. </a:t>
            </a:r>
            <a:r>
              <a:rPr lang="en-IN" dirty="0" smtClean="0"/>
              <a:t>Information (Examples)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altLang="en-US" u="sng" dirty="0"/>
              <a:t>Example of Data:</a:t>
            </a:r>
          </a:p>
          <a:p>
            <a:pPr marL="457200" lvl="1" indent="0" algn="just">
              <a:buNone/>
            </a:pPr>
            <a:r>
              <a:rPr lang="en-IN" altLang="en-US" dirty="0"/>
              <a:t>Nirma, University, </a:t>
            </a:r>
            <a:r>
              <a:rPr lang="en-IN" altLang="en-US" dirty="0" err="1" smtClean="0"/>
              <a:t>Vaishnodevi</a:t>
            </a:r>
            <a:r>
              <a:rPr lang="en-IN" altLang="en-US" dirty="0" smtClean="0"/>
              <a:t>, </a:t>
            </a:r>
            <a:r>
              <a:rPr lang="en-IN" altLang="en-US" dirty="0"/>
              <a:t>Circle, </a:t>
            </a:r>
            <a:r>
              <a:rPr lang="en-IN" altLang="en-US" dirty="0" smtClean="0"/>
              <a:t>SG, </a:t>
            </a:r>
            <a:r>
              <a:rPr lang="en-IN" altLang="en-US" dirty="0" err="1"/>
              <a:t>Higway</a:t>
            </a:r>
            <a:r>
              <a:rPr lang="en-IN" altLang="en-US" dirty="0"/>
              <a:t>, AHMEDABAD, 382481, 02717 241 </a:t>
            </a:r>
            <a:r>
              <a:rPr lang="en-IN" altLang="en-US" dirty="0" smtClean="0"/>
              <a:t>900</a:t>
            </a:r>
          </a:p>
          <a:p>
            <a:pPr marL="0" lvl="0" indent="0" algn="just">
              <a:buNone/>
            </a:pPr>
            <a:endParaRPr lang="en-IN" dirty="0"/>
          </a:p>
          <a:p>
            <a:pPr lvl="0" algn="just"/>
            <a:r>
              <a:rPr lang="en-IN" altLang="en-US" u="sng" dirty="0"/>
              <a:t>Example of information:</a:t>
            </a:r>
          </a:p>
          <a:p>
            <a:pPr marL="457200" lvl="1" indent="0" algn="just">
              <a:buNone/>
            </a:pPr>
            <a:r>
              <a:rPr lang="en-IN" altLang="en-US" dirty="0"/>
              <a:t>Nirma University,</a:t>
            </a:r>
          </a:p>
          <a:p>
            <a:pPr marL="457200" lvl="1" indent="0" algn="just">
              <a:buNone/>
            </a:pPr>
            <a:r>
              <a:rPr lang="en-IN" altLang="en-US" dirty="0" err="1"/>
              <a:t>Vaishnodevi</a:t>
            </a:r>
            <a:r>
              <a:rPr lang="en-IN" altLang="en-US" dirty="0"/>
              <a:t> Circle,</a:t>
            </a:r>
          </a:p>
          <a:p>
            <a:pPr marL="457200" lvl="1" indent="0" algn="just">
              <a:buNone/>
            </a:pPr>
            <a:r>
              <a:rPr lang="en-IN" altLang="en-US" dirty="0"/>
              <a:t>SG </a:t>
            </a:r>
            <a:r>
              <a:rPr lang="en-IN" altLang="en-US" dirty="0" err="1"/>
              <a:t>Higway</a:t>
            </a:r>
            <a:r>
              <a:rPr lang="en-IN" altLang="en-US" dirty="0"/>
              <a:t>,</a:t>
            </a:r>
          </a:p>
          <a:p>
            <a:pPr marL="457200" lvl="1" indent="0" algn="just">
              <a:buNone/>
            </a:pPr>
            <a:r>
              <a:rPr lang="en-IN" altLang="en-US" dirty="0"/>
              <a:t>AHMEDABAD-382481</a:t>
            </a:r>
          </a:p>
          <a:p>
            <a:pPr marL="457200" lvl="1" indent="0" algn="just">
              <a:buNone/>
            </a:pPr>
            <a:r>
              <a:rPr lang="en-IN" altLang="en-US" dirty="0"/>
              <a:t>02717- 241 900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1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Communication</a:t>
            </a:r>
            <a:endParaRPr lang="en-IN" dirty="0"/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3900" y="1909762"/>
            <a:ext cx="2216150" cy="1544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7712" y="1909762"/>
            <a:ext cx="2224087" cy="1544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19375" y="3606800"/>
            <a:ext cx="3051175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67562" y="4343400"/>
            <a:ext cx="1290637" cy="8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22362" y="4754562"/>
            <a:ext cx="6045200" cy="4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3400" y="4343400"/>
            <a:ext cx="1290637" cy="817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8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altLang="en-US" dirty="0" smtClean="0"/>
              <a:t>No file, audio, video </a:t>
            </a:r>
            <a:r>
              <a:rPr lang="en-US" altLang="en-US" dirty="0"/>
              <a:t>or audio-visual </a:t>
            </a:r>
            <a:r>
              <a:rPr lang="en-US" altLang="en-US" dirty="0" smtClean="0"/>
              <a:t>information can be </a:t>
            </a:r>
            <a:r>
              <a:rPr lang="en-US" altLang="en-US" dirty="0"/>
              <a:t>directly </a:t>
            </a:r>
            <a:r>
              <a:rPr lang="en-US" altLang="en-US" dirty="0" smtClean="0"/>
              <a:t>transmitted</a:t>
            </a:r>
            <a:endParaRPr lang="en-US" altLang="en-US" dirty="0"/>
          </a:p>
          <a:p>
            <a:pPr lvl="0" algn="just"/>
            <a:endParaRPr lang="en-US" altLang="en-US" dirty="0"/>
          </a:p>
          <a:p>
            <a:pPr lvl="0" algn="just"/>
            <a:r>
              <a:rPr lang="en-US" altLang="en-US" dirty="0"/>
              <a:t>It first needs to be converted into an electronic </a:t>
            </a:r>
            <a:r>
              <a:rPr lang="en-US" altLang="en-US" dirty="0" smtClean="0"/>
              <a:t>form called ‘Signal’</a:t>
            </a:r>
            <a:endParaRPr lang="en-US" altLang="en-US" dirty="0"/>
          </a:p>
          <a:p>
            <a:pPr lvl="0" algn="just"/>
            <a:endParaRPr lang="en-US" altLang="en-US" dirty="0"/>
          </a:p>
          <a:p>
            <a:pPr lvl="0" algn="just"/>
            <a:r>
              <a:rPr lang="en-US" altLang="en-US" dirty="0" smtClean="0"/>
              <a:t>The devices operate </a:t>
            </a:r>
            <a:r>
              <a:rPr lang="en-US" altLang="en-US" dirty="0"/>
              <a:t>in the binary system i.e. a combination of 1s and 0s only (generally 1 denotes ‘on’ or ‘high’ and 0 denotes ‘off ’ or ‘low</a:t>
            </a:r>
            <a:r>
              <a:rPr lang="en-US" altLang="en-US" dirty="0" smtClean="0"/>
              <a:t>’)</a:t>
            </a:r>
            <a:endParaRPr lang="en-US" altLang="en-US" dirty="0"/>
          </a:p>
          <a:p>
            <a:pPr lvl="0" algn="just"/>
            <a:endParaRPr lang="en-US" altLang="en-US" dirty="0"/>
          </a:p>
          <a:p>
            <a:pPr lvl="0" algn="just"/>
            <a:r>
              <a:rPr lang="en-US" altLang="en-US" dirty="0" smtClean="0"/>
              <a:t>Data is made transmission ready i.e. into </a:t>
            </a:r>
            <a:r>
              <a:rPr lang="en-US" altLang="en-US" dirty="0"/>
              <a:t>a binary </a:t>
            </a:r>
            <a:r>
              <a:rPr lang="en-US" altLang="en-US" dirty="0" smtClean="0"/>
              <a:t>form called a </a:t>
            </a:r>
            <a:r>
              <a:rPr lang="en-US" altLang="en-US" dirty="0"/>
              <a:t>‘Signal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2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FontTx/>
              <a:buChar char="•"/>
            </a:pPr>
            <a:r>
              <a:rPr lang="en-IN" altLang="en-US" dirty="0" err="1" smtClean="0"/>
              <a:t>Analog</a:t>
            </a:r>
            <a:r>
              <a:rPr lang="en-IN" altLang="en-US" dirty="0" smtClean="0"/>
              <a:t> Signals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IN" altLang="en-US" dirty="0" smtClean="0"/>
              <a:t>	</a:t>
            </a:r>
            <a:r>
              <a:rPr lang="en-IN" altLang="en-US" dirty="0" err="1" smtClean="0"/>
              <a:t>Analog</a:t>
            </a:r>
            <a:r>
              <a:rPr lang="en-IN" altLang="en-US" dirty="0" smtClean="0"/>
              <a:t> </a:t>
            </a:r>
            <a:r>
              <a:rPr lang="en-IN" altLang="en-US" dirty="0"/>
              <a:t>signals can have an infinite number of </a:t>
            </a:r>
            <a:r>
              <a:rPr lang="en-IN" altLang="en-US" dirty="0" smtClean="0"/>
              <a:t>	values </a:t>
            </a:r>
            <a:r>
              <a:rPr lang="en-IN" altLang="en-US" dirty="0"/>
              <a:t>in a </a:t>
            </a:r>
            <a:r>
              <a:rPr lang="en-IN" altLang="en-US" dirty="0" smtClean="0"/>
              <a:t>range</a:t>
            </a:r>
            <a:endParaRPr lang="en-IN" altLang="en-US" dirty="0"/>
          </a:p>
          <a:p>
            <a:pPr lvl="0">
              <a:spcBef>
                <a:spcPct val="0"/>
              </a:spcBef>
              <a:buFontTx/>
              <a:buChar char="•"/>
            </a:pPr>
            <a:endParaRPr lang="en-IN" altLang="en-US" dirty="0"/>
          </a:p>
          <a:p>
            <a:pPr lvl="0">
              <a:spcBef>
                <a:spcPct val="0"/>
              </a:spcBef>
              <a:buFontTx/>
              <a:buChar char="•"/>
            </a:pPr>
            <a:r>
              <a:rPr lang="en-IN" altLang="en-US" dirty="0" smtClean="0"/>
              <a:t>Digital Signals</a:t>
            </a:r>
            <a:endParaRPr lang="en-IN" altLang="en-US" dirty="0"/>
          </a:p>
          <a:p>
            <a:pPr marL="0" lvl="0" indent="0">
              <a:spcBef>
                <a:spcPct val="0"/>
              </a:spcBef>
              <a:buNone/>
            </a:pPr>
            <a:r>
              <a:rPr lang="en-IN" altLang="en-US" dirty="0" smtClean="0"/>
              <a:t>	Digital </a:t>
            </a:r>
            <a:r>
              <a:rPr lang="en-IN" altLang="en-US" dirty="0"/>
              <a:t>signals can have only a limited 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altLang="en-US" dirty="0" smtClean="0"/>
              <a:t>number </a:t>
            </a:r>
            <a:r>
              <a:rPr lang="en-IN" altLang="en-US" dirty="0"/>
              <a:t>of </a:t>
            </a:r>
            <a:r>
              <a:rPr lang="en-IN" altLang="en-US" dirty="0" smtClean="0"/>
              <a:t>values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IN" dirty="0"/>
              <a:t>	</a:t>
            </a:r>
            <a:r>
              <a:rPr lang="en-IN" dirty="0" smtClean="0"/>
              <a:t>These values are discrete in 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6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Analog</a:t>
            </a:r>
            <a:r>
              <a:rPr lang="en-IN" dirty="0" smtClean="0"/>
              <a:t> Vs. Digital Signals</a:t>
            </a:r>
            <a:endParaRPr lang="en-IN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4950" y="2389187"/>
            <a:ext cx="8528050" cy="2868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6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511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Times</vt:lpstr>
      <vt:lpstr>Office Theme</vt:lpstr>
      <vt:lpstr>2CS304 – Digital Communications</vt:lpstr>
      <vt:lpstr>Outline</vt:lpstr>
      <vt:lpstr>Digital Communications</vt:lpstr>
      <vt:lpstr>Data Vs. Information</vt:lpstr>
      <vt:lpstr>Data Vs. Information (Examples)</vt:lpstr>
      <vt:lpstr>Components of Communication</vt:lpstr>
      <vt:lpstr>Signal</vt:lpstr>
      <vt:lpstr>Types of Signals</vt:lpstr>
      <vt:lpstr>Analog Vs. Digital Signals</vt:lpstr>
      <vt:lpstr>Bits and Bytes</vt:lpstr>
      <vt:lpstr>PowerPoint Presentation</vt:lpstr>
      <vt:lpstr>Example</vt:lpstr>
      <vt:lpstr>Wavelength</vt:lpstr>
      <vt:lpstr>Wavelength (Units)</vt:lpstr>
      <vt:lpstr>Frequency</vt:lpstr>
      <vt:lpstr>Bandwidth</vt:lpstr>
      <vt:lpstr>Related Questionnaire</vt:lpstr>
      <vt:lpstr>Related Questionnaire</vt:lpstr>
      <vt:lpstr>Related Questionnaire</vt:lpstr>
      <vt:lpstr>Related Questionnaire (High Order Thinking Skills)</vt:lpstr>
      <vt:lpstr>Thank You!!!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2CS304 – Digital Communications</dc:title>
  <dc:creator>Administrator</dc:creator>
  <cp:lastModifiedBy>Administrator</cp:lastModifiedBy>
  <cp:revision>112</cp:revision>
  <dcterms:created xsi:type="dcterms:W3CDTF">2020-07-21T04:24:05Z</dcterms:created>
  <dcterms:modified xsi:type="dcterms:W3CDTF">2020-07-21T05:20:31Z</dcterms:modified>
</cp:coreProperties>
</file>