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sldIdLst>
    <p:sldId id="256" r:id="rId2"/>
    <p:sldId id="265" r:id="rId3"/>
    <p:sldId id="257" r:id="rId4"/>
    <p:sldId id="258" r:id="rId5"/>
    <p:sldId id="266" r:id="rId6"/>
    <p:sldId id="267" r:id="rId7"/>
    <p:sldId id="268" r:id="rId8"/>
    <p:sldId id="269" r:id="rId9"/>
    <p:sldId id="259" r:id="rId10"/>
    <p:sldId id="270" r:id="rId11"/>
    <p:sldId id="271" r:id="rId12"/>
    <p:sldId id="273" r:id="rId13"/>
    <p:sldId id="275" r:id="rId14"/>
    <p:sldId id="276" r:id="rId15"/>
    <p:sldId id="277" r:id="rId16"/>
    <p:sldId id="279" r:id="rId17"/>
    <p:sldId id="278" r:id="rId18"/>
    <p:sldId id="280" r:id="rId19"/>
    <p:sldId id="274" r:id="rId20"/>
    <p:sldId id="272"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60" r:id="rId39"/>
    <p:sldId id="299" r:id="rId40"/>
    <p:sldId id="298"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261" r:id="rId60"/>
    <p:sldId id="318" r:id="rId61"/>
    <p:sldId id="319" r:id="rId62"/>
    <p:sldId id="320" r:id="rId63"/>
    <p:sldId id="321" r:id="rId64"/>
    <p:sldId id="322" r:id="rId65"/>
    <p:sldId id="323" r:id="rId66"/>
    <p:sldId id="324" r:id="rId67"/>
    <p:sldId id="325" r:id="rId68"/>
    <p:sldId id="326" r:id="rId69"/>
    <p:sldId id="327" r:id="rId70"/>
    <p:sldId id="328" r:id="rId71"/>
    <p:sldId id="262" r:id="rId72"/>
    <p:sldId id="329" r:id="rId73"/>
    <p:sldId id="330" r:id="rId74"/>
    <p:sldId id="331" r:id="rId75"/>
    <p:sldId id="332" r:id="rId76"/>
    <p:sldId id="333" r:id="rId77"/>
    <p:sldId id="334" r:id="rId78"/>
    <p:sldId id="335" r:id="rId79"/>
    <p:sldId id="336" r:id="rId80"/>
    <p:sldId id="338" r:id="rId81"/>
    <p:sldId id="337" r:id="rId82"/>
    <p:sldId id="263" r:id="rId83"/>
    <p:sldId id="339" r:id="rId84"/>
    <p:sldId id="340" r:id="rId85"/>
    <p:sldId id="342" r:id="rId86"/>
    <p:sldId id="341" r:id="rId87"/>
    <p:sldId id="343" r:id="rId88"/>
    <p:sldId id="344" r:id="rId89"/>
    <p:sldId id="345" r:id="rId90"/>
    <p:sldId id="346" r:id="rId91"/>
    <p:sldId id="347" r:id="rId92"/>
    <p:sldId id="348" r:id="rId93"/>
    <p:sldId id="349" r:id="rId94"/>
    <p:sldId id="350" r:id="rId95"/>
    <p:sldId id="351" r:id="rId96"/>
    <p:sldId id="264" r:id="rId9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12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microsoft.com/office/2016/11/relationships/changesInfo" Target="changesInfos/changesInfo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dan Trivedi" userId="ebbd17aed84dea3a" providerId="LiveId" clId="{7094EE68-33E4-4A3F-ABF7-49CF778D29D3}"/>
    <pc:docChg chg="modSld">
      <pc:chgData name="Chandan Trivedi" userId="ebbd17aed84dea3a" providerId="LiveId" clId="{7094EE68-33E4-4A3F-ABF7-49CF778D29D3}" dt="2020-09-01T06:58:51.315" v="4" actId="14100"/>
      <pc:docMkLst>
        <pc:docMk/>
      </pc:docMkLst>
      <pc:sldChg chg="addSp delSp modSp mod">
        <pc:chgData name="Chandan Trivedi" userId="ebbd17aed84dea3a" providerId="LiveId" clId="{7094EE68-33E4-4A3F-ABF7-49CF778D29D3}" dt="2020-09-01T06:58:51.315" v="4" actId="14100"/>
        <pc:sldMkLst>
          <pc:docMk/>
          <pc:sldMk cId="3382546979" sldId="349"/>
        </pc:sldMkLst>
        <pc:picChg chg="add mod">
          <ac:chgData name="Chandan Trivedi" userId="ebbd17aed84dea3a" providerId="LiveId" clId="{7094EE68-33E4-4A3F-ABF7-49CF778D29D3}" dt="2020-09-01T06:58:51.315" v="4" actId="14100"/>
          <ac:picMkLst>
            <pc:docMk/>
            <pc:sldMk cId="3382546979" sldId="349"/>
            <ac:picMk id="2" creationId="{99C38575-53AA-4914-B160-73CDEDEB3191}"/>
          </ac:picMkLst>
        </pc:picChg>
        <pc:picChg chg="del">
          <ac:chgData name="Chandan Trivedi" userId="ebbd17aed84dea3a" providerId="LiveId" clId="{7094EE68-33E4-4A3F-ABF7-49CF778D29D3}" dt="2020-09-01T06:58:38.938" v="0" actId="478"/>
          <ac:picMkLst>
            <pc:docMk/>
            <pc:sldMk cId="3382546979" sldId="349"/>
            <ac:picMk id="5"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smtClean="0"/>
              <a:t>9/1/2020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9344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9/1/2020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49247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9/1/2020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8899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9/1/2020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20994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9/1/2020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7350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9/1/2020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42206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9/1/2020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86455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9/1/2020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24840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9/1/2020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28939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9/1/2020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45411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9/1/2020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3507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smtClean="0"/>
              <a:pPr/>
              <a:t>9/1/2020</a:t>
            </a:fld>
            <a:endParaRPr lang="en-US" dirty="0"/>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670386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wmf"/><Relationship Id="rId1" Type="http://schemas.openxmlformats.org/officeDocument/2006/relationships/slideLayout" Target="../slideLayouts/slideLayout7.xml"/><Relationship Id="rId4" Type="http://schemas.openxmlformats.org/officeDocument/2006/relationships/image" Target="../media/image5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67.emf"/><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3. Introduction to physical layer</a:t>
            </a:r>
          </a:p>
        </p:txBody>
      </p:sp>
      <p:sp>
        <p:nvSpPr>
          <p:cNvPr id="3" name="Subtitle 2"/>
          <p:cNvSpPr>
            <a:spLocks noGrp="1"/>
          </p:cNvSpPr>
          <p:nvPr>
            <p:ph type="subTitle" idx="1"/>
          </p:nvPr>
        </p:nvSpPr>
        <p:spPr/>
        <p:txBody>
          <a:bodyPr/>
          <a:lstStyle/>
          <a:p>
            <a:r>
              <a:rPr lang="en-IN" dirty="0"/>
              <a:t>Sharada Valiveti</a:t>
            </a:r>
          </a:p>
          <a:p>
            <a:r>
              <a:rPr lang="en-IN" dirty="0" err="1"/>
              <a:t>Chandan</a:t>
            </a:r>
            <a:r>
              <a:rPr lang="en-IN" dirty="0"/>
              <a:t> Trivedi</a:t>
            </a:r>
          </a:p>
          <a:p>
            <a:r>
              <a:rPr lang="en-IN" dirty="0" err="1"/>
              <a:t>Parita</a:t>
            </a:r>
            <a:r>
              <a:rPr lang="en-IN" dirty="0"/>
              <a:t> </a:t>
            </a:r>
            <a:r>
              <a:rPr lang="en-IN" dirty="0" err="1"/>
              <a:t>Oza</a:t>
            </a:r>
            <a:endParaRPr lang="en-IN" dirty="0"/>
          </a:p>
          <a:p>
            <a:r>
              <a:rPr lang="en-IN" dirty="0" err="1"/>
              <a:t>Umesh</a:t>
            </a:r>
            <a:r>
              <a:rPr lang="en-IN" dirty="0"/>
              <a:t> </a:t>
            </a:r>
            <a:r>
              <a:rPr lang="en-IN" dirty="0" err="1"/>
              <a:t>Bodkhe</a:t>
            </a:r>
            <a:endParaRPr lang="en-IN" dirty="0"/>
          </a:p>
        </p:txBody>
      </p:sp>
    </p:spTree>
    <p:extLst>
      <p:ext uri="{BB962C8B-B14F-4D97-AF65-F5344CB8AC3E}">
        <p14:creationId xmlns:p14="http://schemas.microsoft.com/office/powerpoint/2010/main" val="4105556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Sine wave</a:t>
            </a:r>
          </a:p>
        </p:txBody>
      </p:sp>
      <p:sp>
        <p:nvSpPr>
          <p:cNvPr id="5" name="Content Placeholder 4"/>
          <p:cNvSpPr>
            <a:spLocks noGrp="1"/>
          </p:cNvSpPr>
          <p:nvPr>
            <p:ph idx="1"/>
          </p:nvPr>
        </p:nvSpPr>
        <p:spPr/>
        <p:txBody>
          <a:bodyPr/>
          <a:lstStyle/>
          <a:p>
            <a:r>
              <a:rPr lang="en-IN" dirty="0"/>
              <a:t>Most fundamental form of a periodic </a:t>
            </a:r>
            <a:r>
              <a:rPr lang="en-IN" dirty="0" err="1"/>
              <a:t>analog</a:t>
            </a:r>
            <a:r>
              <a:rPr lang="en-IN" dirty="0"/>
              <a:t> signal</a:t>
            </a:r>
          </a:p>
          <a:p>
            <a:r>
              <a:rPr lang="en-IN" dirty="0"/>
              <a:t>Its change over the course of a cycle is smooth and consistent, a continuous, rolling flow</a:t>
            </a:r>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088" y="3584551"/>
            <a:ext cx="7075488" cy="2084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893193" y="6027313"/>
            <a:ext cx="5125791" cy="461665"/>
          </a:xfrm>
          <a:prstGeom prst="rect">
            <a:avLst/>
          </a:prstGeom>
          <a:noFill/>
        </p:spPr>
        <p:txBody>
          <a:bodyPr wrap="square" rtlCol="0">
            <a:spAutoFit/>
          </a:bodyPr>
          <a:lstStyle/>
          <a:p>
            <a:pPr algn="ctr"/>
            <a:r>
              <a:rPr lang="en-IN" sz="2400" dirty="0"/>
              <a:t>A sine wave</a:t>
            </a:r>
          </a:p>
        </p:txBody>
      </p:sp>
    </p:spTree>
    <p:extLst>
      <p:ext uri="{BB962C8B-B14F-4D97-AF65-F5344CB8AC3E}">
        <p14:creationId xmlns:p14="http://schemas.microsoft.com/office/powerpoint/2010/main" val="3909801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Sine wave</a:t>
            </a:r>
          </a:p>
        </p:txBody>
      </p:sp>
      <p:sp>
        <p:nvSpPr>
          <p:cNvPr id="3" name="Content Placeholder 2"/>
          <p:cNvSpPr>
            <a:spLocks noGrp="1"/>
          </p:cNvSpPr>
          <p:nvPr>
            <p:ph idx="1"/>
          </p:nvPr>
        </p:nvSpPr>
        <p:spPr/>
        <p:txBody>
          <a:bodyPr/>
          <a:lstStyle/>
          <a:p>
            <a:r>
              <a:rPr lang="en-IN" dirty="0"/>
              <a:t>Represented by</a:t>
            </a:r>
          </a:p>
          <a:p>
            <a:pPr lvl="1"/>
            <a:r>
              <a:rPr lang="en-IN" sz="2000" b="1" dirty="0">
                <a:solidFill>
                  <a:schemeClr val="accent2"/>
                </a:solidFill>
              </a:rPr>
              <a:t>The peak amplitude</a:t>
            </a:r>
          </a:p>
          <a:p>
            <a:pPr lvl="1"/>
            <a:r>
              <a:rPr lang="en-IN" dirty="0"/>
              <a:t>The frequency and </a:t>
            </a:r>
          </a:p>
          <a:p>
            <a:pPr lvl="1"/>
            <a:r>
              <a:rPr lang="en-IN" dirty="0"/>
              <a:t>The phase</a:t>
            </a:r>
          </a:p>
          <a:p>
            <a:pPr lvl="1"/>
            <a:endParaRPr lang="en-IN" dirty="0"/>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8507" y="1062507"/>
            <a:ext cx="5475288" cy="470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348507" y="5965850"/>
            <a:ext cx="5475288" cy="707886"/>
          </a:xfrm>
          <a:prstGeom prst="rect">
            <a:avLst/>
          </a:prstGeom>
          <a:noFill/>
        </p:spPr>
        <p:txBody>
          <a:bodyPr wrap="square" rtlCol="0">
            <a:spAutoFit/>
          </a:bodyPr>
          <a:lstStyle/>
          <a:p>
            <a:pPr algn="ctr"/>
            <a:r>
              <a:rPr lang="en-IN" sz="2000" dirty="0"/>
              <a:t>Two signals with the same phase and frequency, but different amplitudes</a:t>
            </a:r>
          </a:p>
        </p:txBody>
      </p:sp>
    </p:spTree>
    <p:extLst>
      <p:ext uri="{BB962C8B-B14F-4D97-AF65-F5344CB8AC3E}">
        <p14:creationId xmlns:p14="http://schemas.microsoft.com/office/powerpoint/2010/main" val="932008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Sine wave</a:t>
            </a:r>
          </a:p>
        </p:txBody>
      </p:sp>
      <p:sp>
        <p:nvSpPr>
          <p:cNvPr id="3" name="Content Placeholder 2"/>
          <p:cNvSpPr>
            <a:spLocks noGrp="1"/>
          </p:cNvSpPr>
          <p:nvPr>
            <p:ph idx="1"/>
          </p:nvPr>
        </p:nvSpPr>
        <p:spPr/>
        <p:txBody>
          <a:bodyPr/>
          <a:lstStyle/>
          <a:p>
            <a:r>
              <a:rPr lang="en-IN" dirty="0"/>
              <a:t>Represented by</a:t>
            </a:r>
          </a:p>
          <a:p>
            <a:pPr lvl="1"/>
            <a:r>
              <a:rPr lang="en-IN" dirty="0"/>
              <a:t>The peak amplitude</a:t>
            </a:r>
          </a:p>
          <a:p>
            <a:pPr lvl="1"/>
            <a:r>
              <a:rPr lang="en-IN" sz="2000" b="1" dirty="0">
                <a:solidFill>
                  <a:schemeClr val="accent2"/>
                </a:solidFill>
              </a:rPr>
              <a:t>The frequency and </a:t>
            </a:r>
          </a:p>
          <a:p>
            <a:pPr lvl="1"/>
            <a:r>
              <a:rPr lang="en-IN" dirty="0"/>
              <a:t>The phase</a:t>
            </a:r>
          </a:p>
          <a:p>
            <a:pPr lvl="1"/>
            <a:endParaRPr lang="en-IN" dirty="0"/>
          </a:p>
        </p:txBody>
      </p:sp>
      <p:sp>
        <p:nvSpPr>
          <p:cNvPr id="5" name="TextBox 4"/>
          <p:cNvSpPr txBox="1"/>
          <p:nvPr/>
        </p:nvSpPr>
        <p:spPr>
          <a:xfrm>
            <a:off x="3348507" y="5965850"/>
            <a:ext cx="5475288" cy="707886"/>
          </a:xfrm>
          <a:prstGeom prst="rect">
            <a:avLst/>
          </a:prstGeom>
          <a:noFill/>
        </p:spPr>
        <p:txBody>
          <a:bodyPr wrap="square" rtlCol="0">
            <a:spAutoFit/>
          </a:bodyPr>
          <a:lstStyle/>
          <a:p>
            <a:pPr algn="ctr"/>
            <a:r>
              <a:rPr lang="en-IN" sz="2000" dirty="0"/>
              <a:t>Two signals with the same amplitude and phase, but different frequencies</a:t>
            </a:r>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1526" y="429399"/>
            <a:ext cx="5714032" cy="5443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3801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Sine wave</a:t>
            </a:r>
          </a:p>
        </p:txBody>
      </p:sp>
      <p:sp>
        <p:nvSpPr>
          <p:cNvPr id="3" name="Content Placeholder 2"/>
          <p:cNvSpPr>
            <a:spLocks noGrp="1"/>
          </p:cNvSpPr>
          <p:nvPr>
            <p:ph idx="1"/>
          </p:nvPr>
        </p:nvSpPr>
        <p:spPr/>
        <p:txBody>
          <a:bodyPr/>
          <a:lstStyle/>
          <a:p>
            <a:r>
              <a:rPr lang="en-IN" dirty="0"/>
              <a:t>Represented by</a:t>
            </a:r>
          </a:p>
          <a:p>
            <a:pPr lvl="1"/>
            <a:r>
              <a:rPr lang="en-IN" dirty="0"/>
              <a:t>The peak amplitude</a:t>
            </a:r>
          </a:p>
          <a:p>
            <a:pPr lvl="1"/>
            <a:r>
              <a:rPr lang="en-IN" sz="2000" b="1" dirty="0">
                <a:solidFill>
                  <a:schemeClr val="accent2"/>
                </a:solidFill>
              </a:rPr>
              <a:t>The frequency and </a:t>
            </a:r>
          </a:p>
          <a:p>
            <a:pPr lvl="1"/>
            <a:r>
              <a:rPr lang="en-IN" dirty="0"/>
              <a:t>The phase</a:t>
            </a:r>
          </a:p>
          <a:p>
            <a:r>
              <a:rPr lang="en-IN" dirty="0"/>
              <a:t>Period is amount of time, in seconds, a signal takes to complete one cycle</a:t>
            </a:r>
          </a:p>
          <a:p>
            <a:r>
              <a:rPr lang="en-IN" dirty="0"/>
              <a:t>Frequency refers to number of periods per second</a:t>
            </a:r>
          </a:p>
          <a:p>
            <a:r>
              <a:rPr lang="en-IN" dirty="0"/>
              <a:t>Period is inverse of frequency and vice versa</a:t>
            </a:r>
          </a:p>
        </p:txBody>
      </p:sp>
      <p:sp>
        <p:nvSpPr>
          <p:cNvPr id="4" name="Rectangle 11"/>
          <p:cNvSpPr>
            <a:spLocks noChangeArrowheads="1"/>
          </p:cNvSpPr>
          <p:nvPr/>
        </p:nvSpPr>
        <p:spPr bwMode="auto">
          <a:xfrm>
            <a:off x="374523" y="5433310"/>
            <a:ext cx="8077200" cy="1077218"/>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r>
              <a:rPr lang="en-US" sz="3200" i="0" baseline="0" dirty="0">
                <a:latin typeface="Arial" panose="020B0604020202020204" pitchFamily="34" charset="0"/>
              </a:rPr>
              <a:t>Frequency and period are inverse of each other</a:t>
            </a:r>
          </a:p>
        </p:txBody>
      </p:sp>
      <p:pic>
        <p:nvPicPr>
          <p:cNvPr id="5"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7285" y="2597669"/>
            <a:ext cx="3081550" cy="666750"/>
          </a:xfrm>
          <a:prstGeom prst="rect">
            <a:avLst/>
          </a:prstGeom>
          <a:solidFill>
            <a:srgbClr val="3366FF"/>
          </a:solidFill>
          <a:ln w="28575">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3991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873" y="2031061"/>
            <a:ext cx="8601075" cy="239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764406" y="4816698"/>
            <a:ext cx="5259396" cy="461665"/>
          </a:xfrm>
          <a:prstGeom prst="rect">
            <a:avLst/>
          </a:prstGeom>
          <a:noFill/>
        </p:spPr>
        <p:txBody>
          <a:bodyPr wrap="square" rtlCol="0">
            <a:spAutoFit/>
          </a:bodyPr>
          <a:lstStyle/>
          <a:p>
            <a:pPr algn="ctr"/>
            <a:r>
              <a:rPr lang="en-IN" sz="2400" b="1" dirty="0">
                <a:solidFill>
                  <a:schemeClr val="accent2"/>
                </a:solidFill>
              </a:rPr>
              <a:t>Units of period and frequency</a:t>
            </a:r>
          </a:p>
        </p:txBody>
      </p:sp>
    </p:spTree>
    <p:extLst>
      <p:ext uri="{BB962C8B-B14F-4D97-AF65-F5344CB8AC3E}">
        <p14:creationId xmlns:p14="http://schemas.microsoft.com/office/powerpoint/2010/main" val="1456056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5" y="1004551"/>
            <a:ext cx="7860749" cy="990128"/>
          </a:xfrm>
        </p:spPr>
        <p:txBody>
          <a:bodyPr>
            <a:normAutofit fontScale="90000"/>
          </a:bodyPr>
          <a:lstStyle/>
          <a:p>
            <a:r>
              <a:rPr lang="en-US" dirty="0"/>
              <a:t>The power we use at home has a frequency of </a:t>
            </a:r>
            <a:r>
              <a:rPr lang="en-US" dirty="0">
                <a:solidFill>
                  <a:schemeClr val="accent2"/>
                </a:solidFill>
              </a:rPr>
              <a:t>60 Hz. </a:t>
            </a:r>
            <a:r>
              <a:rPr lang="en-US" dirty="0"/>
              <a:t>The period of this sine wave can be determined as follows:</a:t>
            </a:r>
            <a:br>
              <a:rPr lang="en-US" dirty="0"/>
            </a:br>
            <a:endParaRPr lang="en-IN" dirty="0"/>
          </a:p>
        </p:txBody>
      </p:sp>
      <p:pic>
        <p:nvPicPr>
          <p:cNvPr id="4"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3972" y="3472645"/>
            <a:ext cx="6327775" cy="711200"/>
          </a:xfrm>
          <a:prstGeom prst="rect">
            <a:avLst/>
          </a:prstGeom>
          <a:noFill/>
          <a:ln w="57150">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7323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Express a period of </a:t>
            </a:r>
            <a:r>
              <a:rPr lang="en-IN" dirty="0">
                <a:solidFill>
                  <a:schemeClr val="accent2"/>
                </a:solidFill>
              </a:rPr>
              <a:t>100 </a:t>
            </a:r>
            <a:r>
              <a:rPr lang="en-IN" dirty="0" err="1">
                <a:solidFill>
                  <a:schemeClr val="accent2"/>
                </a:solidFill>
              </a:rPr>
              <a:t>ms</a:t>
            </a:r>
            <a:r>
              <a:rPr lang="en-IN" dirty="0">
                <a:solidFill>
                  <a:schemeClr val="accent2"/>
                </a:solidFill>
              </a:rPr>
              <a:t> </a:t>
            </a:r>
            <a:r>
              <a:rPr lang="en-IN" dirty="0"/>
              <a:t>in microseconds.</a:t>
            </a:r>
          </a:p>
        </p:txBody>
      </p:sp>
      <p:sp>
        <p:nvSpPr>
          <p:cNvPr id="3" name="Content Placeholder 2"/>
          <p:cNvSpPr>
            <a:spLocks noGrp="1"/>
          </p:cNvSpPr>
          <p:nvPr>
            <p:ph idx="1"/>
          </p:nvPr>
        </p:nvSpPr>
        <p:spPr>
          <a:xfrm>
            <a:off x="768096" y="3136005"/>
            <a:ext cx="7290055" cy="534473"/>
          </a:xfrm>
        </p:spPr>
        <p:txBody>
          <a:bodyPr>
            <a:normAutofit/>
          </a:bodyPr>
          <a:lstStyle/>
          <a:p>
            <a:pPr algn="ctr"/>
            <a:r>
              <a:rPr lang="en-IN" sz="2400" b="1" dirty="0">
                <a:solidFill>
                  <a:schemeClr val="accent2"/>
                </a:solidFill>
              </a:rPr>
              <a:t>100 </a:t>
            </a:r>
            <a:r>
              <a:rPr lang="en-IN" sz="2400" b="1" dirty="0" err="1">
                <a:solidFill>
                  <a:schemeClr val="accent2"/>
                </a:solidFill>
              </a:rPr>
              <a:t>ms</a:t>
            </a:r>
            <a:r>
              <a:rPr lang="en-IN" sz="2400" b="1" dirty="0">
                <a:solidFill>
                  <a:schemeClr val="accent2"/>
                </a:solidFill>
              </a:rPr>
              <a:t> = 100 X 10</a:t>
            </a:r>
            <a:r>
              <a:rPr lang="en-IN" sz="2400" b="1" baseline="30000" dirty="0">
                <a:solidFill>
                  <a:schemeClr val="accent2"/>
                </a:solidFill>
              </a:rPr>
              <a:t>-3 </a:t>
            </a:r>
            <a:r>
              <a:rPr lang="en-IN" sz="2400" b="1" dirty="0">
                <a:solidFill>
                  <a:schemeClr val="accent2"/>
                </a:solidFill>
              </a:rPr>
              <a:t>s = 100 X 10</a:t>
            </a:r>
            <a:r>
              <a:rPr lang="en-IN" sz="2400" b="1" baseline="30000" dirty="0">
                <a:solidFill>
                  <a:schemeClr val="accent2"/>
                </a:solidFill>
              </a:rPr>
              <a:t>-3 </a:t>
            </a:r>
            <a:r>
              <a:rPr lang="en-IN" sz="2400" b="1" dirty="0">
                <a:solidFill>
                  <a:schemeClr val="accent2"/>
                </a:solidFill>
              </a:rPr>
              <a:t>X 10</a:t>
            </a:r>
            <a:r>
              <a:rPr lang="en-IN" sz="2400" b="1" baseline="30000" dirty="0">
                <a:solidFill>
                  <a:schemeClr val="accent2"/>
                </a:solidFill>
              </a:rPr>
              <a:t>6 </a:t>
            </a:r>
            <a:r>
              <a:rPr lang="el-GR" sz="2400" b="1" dirty="0">
                <a:solidFill>
                  <a:schemeClr val="accent2"/>
                </a:solidFill>
                <a:latin typeface="Bookman Old Style" panose="02050604050505020204" pitchFamily="18" charset="0"/>
              </a:rPr>
              <a:t>μ</a:t>
            </a:r>
            <a:r>
              <a:rPr lang="en-IN" sz="2400" b="1" dirty="0">
                <a:solidFill>
                  <a:schemeClr val="accent2"/>
                </a:solidFill>
                <a:latin typeface="Bookman Old Style" panose="02050604050505020204" pitchFamily="18" charset="0"/>
              </a:rPr>
              <a:t>s</a:t>
            </a:r>
            <a:r>
              <a:rPr lang="en-IN" sz="2400" b="1" baseline="30000" dirty="0">
                <a:solidFill>
                  <a:schemeClr val="accent2"/>
                </a:solidFill>
              </a:rPr>
              <a:t> </a:t>
            </a:r>
            <a:r>
              <a:rPr lang="en-IN" sz="2400" b="1" dirty="0">
                <a:solidFill>
                  <a:schemeClr val="accent2"/>
                </a:solidFill>
              </a:rPr>
              <a:t>= 10</a:t>
            </a:r>
            <a:r>
              <a:rPr lang="en-IN" sz="2400" b="1" baseline="30000" dirty="0">
                <a:solidFill>
                  <a:schemeClr val="accent2"/>
                </a:solidFill>
              </a:rPr>
              <a:t>5</a:t>
            </a:r>
            <a:r>
              <a:rPr lang="en-IN" sz="2400" b="1" dirty="0">
                <a:solidFill>
                  <a:schemeClr val="accent2"/>
                </a:solidFill>
              </a:rPr>
              <a:t> </a:t>
            </a:r>
            <a:r>
              <a:rPr lang="el-GR" sz="2400" b="1" dirty="0">
                <a:solidFill>
                  <a:schemeClr val="accent2"/>
                </a:solidFill>
                <a:latin typeface="Bookman Old Style" panose="02050604050505020204" pitchFamily="18" charset="0"/>
              </a:rPr>
              <a:t>μ</a:t>
            </a:r>
            <a:r>
              <a:rPr lang="en-IN" sz="2400" b="1" dirty="0">
                <a:solidFill>
                  <a:schemeClr val="accent2"/>
                </a:solidFill>
              </a:rPr>
              <a:t>s </a:t>
            </a:r>
          </a:p>
          <a:p>
            <a:pPr algn="ctr"/>
            <a:endParaRPr lang="en-IN" sz="2400" b="1" dirty="0"/>
          </a:p>
        </p:txBody>
      </p:sp>
    </p:spTree>
    <p:extLst>
      <p:ext uri="{BB962C8B-B14F-4D97-AF65-F5344CB8AC3E}">
        <p14:creationId xmlns:p14="http://schemas.microsoft.com/office/powerpoint/2010/main" val="1290079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1056068"/>
            <a:ext cx="7290054" cy="1028764"/>
          </a:xfrm>
        </p:spPr>
        <p:txBody>
          <a:bodyPr>
            <a:normAutofit fontScale="90000"/>
          </a:bodyPr>
          <a:lstStyle/>
          <a:p>
            <a:r>
              <a:rPr lang="en-US" dirty="0"/>
              <a:t>The period of a signal is </a:t>
            </a:r>
            <a:r>
              <a:rPr lang="en-US" dirty="0">
                <a:solidFill>
                  <a:schemeClr val="accent2"/>
                </a:solidFill>
              </a:rPr>
              <a:t>100 </a:t>
            </a:r>
            <a:r>
              <a:rPr lang="en-US" dirty="0" err="1">
                <a:solidFill>
                  <a:schemeClr val="accent2"/>
                </a:solidFill>
              </a:rPr>
              <a:t>ms.</a:t>
            </a:r>
            <a:r>
              <a:rPr lang="en-US" dirty="0">
                <a:solidFill>
                  <a:schemeClr val="accent2"/>
                </a:solidFill>
              </a:rPr>
              <a:t> </a:t>
            </a:r>
            <a:r>
              <a:rPr lang="en-US" dirty="0"/>
              <a:t>What is its frequency in kilohertz?</a:t>
            </a:r>
            <a:br>
              <a:rPr lang="en-US" dirty="0"/>
            </a:br>
            <a:endParaRPr lang="en-IN" dirty="0"/>
          </a:p>
        </p:txBody>
      </p:sp>
      <p:sp>
        <p:nvSpPr>
          <p:cNvPr id="3" name="Content Placeholder 2"/>
          <p:cNvSpPr>
            <a:spLocks noGrp="1"/>
          </p:cNvSpPr>
          <p:nvPr>
            <p:ph idx="1"/>
          </p:nvPr>
        </p:nvSpPr>
        <p:spPr/>
        <p:txBody>
          <a:bodyPr/>
          <a:lstStyle/>
          <a:p>
            <a:pPr algn="just"/>
            <a:r>
              <a:rPr lang="en-US" dirty="0">
                <a:solidFill>
                  <a:schemeClr val="hlink"/>
                </a:solidFill>
              </a:rPr>
              <a:t>Solution</a:t>
            </a:r>
          </a:p>
          <a:p>
            <a:pPr algn="just"/>
            <a:r>
              <a:rPr lang="en-US" dirty="0"/>
              <a:t>First we change 100 </a:t>
            </a:r>
            <a:r>
              <a:rPr lang="en-US" dirty="0" err="1"/>
              <a:t>ms</a:t>
            </a:r>
            <a:r>
              <a:rPr lang="en-US" dirty="0"/>
              <a:t> to seconds, and then we calculate the frequency from the period (1 Hz = 10</a:t>
            </a:r>
            <a:r>
              <a:rPr lang="en-US" baseline="30000" dirty="0"/>
              <a:t>−3</a:t>
            </a:r>
            <a:r>
              <a:rPr lang="en-US" dirty="0"/>
              <a:t> kHz).</a:t>
            </a:r>
            <a:endParaRPr lang="en-IN" dirty="0"/>
          </a:p>
        </p:txBody>
      </p:sp>
      <p:pic>
        <p:nvPicPr>
          <p:cNvPr id="4"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7491" y="4018522"/>
            <a:ext cx="6291263" cy="1241425"/>
          </a:xfrm>
          <a:prstGeom prst="rect">
            <a:avLst/>
          </a:prstGeom>
          <a:noFill/>
          <a:ln w="57150">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518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Some extremes of frequency</a:t>
            </a:r>
          </a:p>
        </p:txBody>
      </p:sp>
      <p:sp>
        <p:nvSpPr>
          <p:cNvPr id="3" name="Content Placeholder 2"/>
          <p:cNvSpPr>
            <a:spLocks noGrp="1"/>
          </p:cNvSpPr>
          <p:nvPr>
            <p:ph idx="1"/>
          </p:nvPr>
        </p:nvSpPr>
        <p:spPr/>
        <p:txBody>
          <a:bodyPr/>
          <a:lstStyle/>
          <a:p>
            <a:r>
              <a:rPr lang="en-IN" dirty="0"/>
              <a:t>Relationship of a signal to time and that the frequency of a wave is number of cycles it completes in 1s</a:t>
            </a:r>
          </a:p>
          <a:p>
            <a:r>
              <a:rPr lang="en-IN" dirty="0"/>
              <a:t>Measurement of the rate of change</a:t>
            </a:r>
          </a:p>
          <a:p>
            <a:r>
              <a:rPr lang="en-IN" dirty="0"/>
              <a:t>Electromagnetic signals are the oscillating waveforms </a:t>
            </a:r>
          </a:p>
          <a:p>
            <a:pPr lvl="1"/>
            <a:r>
              <a:rPr lang="en-IN" dirty="0"/>
              <a:t>Fluctuate continuously above and below a mean energy level</a:t>
            </a:r>
          </a:p>
          <a:p>
            <a:r>
              <a:rPr lang="en-IN" dirty="0"/>
              <a:t>Change in a short span of time means high frequency</a:t>
            </a:r>
          </a:p>
          <a:p>
            <a:r>
              <a:rPr lang="en-IN" dirty="0"/>
              <a:t>Change over a long span of time means low frequency</a:t>
            </a:r>
          </a:p>
        </p:txBody>
      </p:sp>
      <p:sp>
        <p:nvSpPr>
          <p:cNvPr id="4" name="Rectangle 11"/>
          <p:cNvSpPr>
            <a:spLocks noChangeArrowheads="1"/>
          </p:cNvSpPr>
          <p:nvPr/>
        </p:nvSpPr>
        <p:spPr bwMode="auto">
          <a:xfrm>
            <a:off x="0" y="5433310"/>
            <a:ext cx="9143999" cy="954107"/>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r>
              <a:rPr lang="en-US" sz="2800" i="0" baseline="0" dirty="0">
                <a:latin typeface="Arial" panose="020B0604020202020204" pitchFamily="34" charset="0"/>
              </a:rPr>
              <a:t>If a signal does not change</a:t>
            </a:r>
            <a:r>
              <a:rPr lang="en-US" sz="2800" i="0" dirty="0">
                <a:latin typeface="Arial" panose="020B0604020202020204" pitchFamily="34" charset="0"/>
              </a:rPr>
              <a:t> at all, its frequency is zero</a:t>
            </a:r>
          </a:p>
          <a:p>
            <a:pPr algn="ctr"/>
            <a:r>
              <a:rPr lang="en-US" sz="2800" baseline="0" dirty="0">
                <a:latin typeface="Arial" panose="020B0604020202020204" pitchFamily="34" charset="0"/>
              </a:rPr>
              <a:t>If</a:t>
            </a:r>
            <a:r>
              <a:rPr lang="en-US" sz="2800" dirty="0">
                <a:latin typeface="Arial" panose="020B0604020202020204" pitchFamily="34" charset="0"/>
              </a:rPr>
              <a:t> a signal changes continuously, its frequency is infinite</a:t>
            </a:r>
            <a:endParaRPr lang="en-US" sz="2800" i="0" baseline="0" dirty="0">
              <a:latin typeface="Arial" panose="020B0604020202020204" pitchFamily="34" charset="0"/>
            </a:endParaRPr>
          </a:p>
        </p:txBody>
      </p:sp>
    </p:spTree>
    <p:extLst>
      <p:ext uri="{BB962C8B-B14F-4D97-AF65-F5344CB8AC3E}">
        <p14:creationId xmlns:p14="http://schemas.microsoft.com/office/powerpoint/2010/main" val="4052891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Sine wave</a:t>
            </a:r>
          </a:p>
        </p:txBody>
      </p:sp>
      <p:sp>
        <p:nvSpPr>
          <p:cNvPr id="3" name="Content Placeholder 2"/>
          <p:cNvSpPr>
            <a:spLocks noGrp="1"/>
          </p:cNvSpPr>
          <p:nvPr>
            <p:ph idx="1"/>
          </p:nvPr>
        </p:nvSpPr>
        <p:spPr/>
        <p:txBody>
          <a:bodyPr/>
          <a:lstStyle/>
          <a:p>
            <a:r>
              <a:rPr lang="en-IN" dirty="0"/>
              <a:t>Represented by</a:t>
            </a:r>
          </a:p>
          <a:p>
            <a:pPr lvl="1"/>
            <a:r>
              <a:rPr lang="en-IN" dirty="0"/>
              <a:t>The peak amplitude</a:t>
            </a:r>
          </a:p>
          <a:p>
            <a:pPr lvl="1"/>
            <a:r>
              <a:rPr lang="en-IN" dirty="0"/>
              <a:t>The frequency and </a:t>
            </a:r>
          </a:p>
          <a:p>
            <a:pPr lvl="1"/>
            <a:r>
              <a:rPr lang="en-IN" sz="2000" b="1" dirty="0">
                <a:solidFill>
                  <a:schemeClr val="accent2"/>
                </a:solidFill>
              </a:rPr>
              <a:t>The phase or phase shift</a:t>
            </a:r>
          </a:p>
          <a:p>
            <a:r>
              <a:rPr lang="en-US" dirty="0">
                <a:latin typeface="Arial" panose="020B0604020202020204" pitchFamily="34" charset="0"/>
              </a:rPr>
              <a:t>Phase describes the position of the waveform relative to time 0.</a:t>
            </a:r>
          </a:p>
          <a:p>
            <a:r>
              <a:rPr lang="en-US" dirty="0">
                <a:latin typeface="Arial" panose="020B0604020202020204" pitchFamily="34" charset="0"/>
              </a:rPr>
              <a:t>Indicates the status of the first cycle</a:t>
            </a:r>
          </a:p>
          <a:p>
            <a:r>
              <a:rPr lang="en-IN" b="1" dirty="0">
                <a:solidFill>
                  <a:schemeClr val="accent2"/>
                </a:solidFill>
              </a:rPr>
              <a:t>Phase is measured in degrees or radians (360 or 2</a:t>
            </a:r>
            <a:r>
              <a:rPr lang="el-GR" b="1" dirty="0">
                <a:solidFill>
                  <a:schemeClr val="accent2"/>
                </a:solidFill>
                <a:latin typeface="Bookman Old Style" panose="02050604050505020204" pitchFamily="18" charset="0"/>
              </a:rPr>
              <a:t>Π</a:t>
            </a:r>
            <a:r>
              <a:rPr lang="en-IN" b="1" dirty="0">
                <a:solidFill>
                  <a:schemeClr val="accent2"/>
                </a:solidFill>
                <a:latin typeface="Bookman Old Style" panose="02050604050505020204" pitchFamily="18" charset="0"/>
              </a:rPr>
              <a:t>)</a:t>
            </a:r>
            <a:endParaRPr lang="en-IN" dirty="0"/>
          </a:p>
          <a:p>
            <a:pPr lvl="1"/>
            <a:endParaRPr lang="en-IN" sz="2000" b="1" dirty="0">
              <a:solidFill>
                <a:schemeClr val="accent2"/>
              </a:solidFill>
            </a:endParaRPr>
          </a:p>
          <a:p>
            <a:pPr lvl="1"/>
            <a:endParaRPr lang="en-IN" sz="2000" b="1" dirty="0">
              <a:solidFill>
                <a:schemeClr val="accent2"/>
              </a:solidFill>
            </a:endParaRPr>
          </a:p>
          <a:p>
            <a:pPr lvl="1"/>
            <a:endParaRPr lang="en-IN" dirty="0"/>
          </a:p>
        </p:txBody>
      </p:sp>
    </p:spTree>
    <p:extLst>
      <p:ext uri="{BB962C8B-B14F-4D97-AF65-F5344CB8AC3E}">
        <p14:creationId xmlns:p14="http://schemas.microsoft.com/office/powerpoint/2010/main" val="1266293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physical layer</a:t>
            </a:r>
          </a:p>
        </p:txBody>
      </p:sp>
      <p:sp>
        <p:nvSpPr>
          <p:cNvPr id="3" name="Content Placeholder 2"/>
          <p:cNvSpPr>
            <a:spLocks noGrp="1"/>
          </p:cNvSpPr>
          <p:nvPr>
            <p:ph idx="1"/>
          </p:nvPr>
        </p:nvSpPr>
        <p:spPr/>
        <p:txBody>
          <a:bodyPr/>
          <a:lstStyle/>
          <a:p>
            <a:r>
              <a:rPr lang="en-IN" dirty="0"/>
              <a:t>Move data in the form of electromagnetic signals across a transmission medium</a:t>
            </a:r>
          </a:p>
          <a:p>
            <a:r>
              <a:rPr lang="en-IN" dirty="0"/>
              <a:t>For transmission, data needs to be changed to signals</a:t>
            </a:r>
          </a:p>
          <a:p>
            <a:r>
              <a:rPr lang="en-IN" dirty="0"/>
              <a:t>Objectives:</a:t>
            </a:r>
          </a:p>
          <a:p>
            <a:pPr lvl="1"/>
            <a:r>
              <a:rPr lang="en-IN" dirty="0"/>
              <a:t>Study of </a:t>
            </a:r>
            <a:r>
              <a:rPr lang="en-IN" dirty="0" err="1"/>
              <a:t>analog</a:t>
            </a:r>
            <a:r>
              <a:rPr lang="en-IN" dirty="0"/>
              <a:t> and digital data</a:t>
            </a:r>
          </a:p>
          <a:p>
            <a:pPr lvl="1"/>
            <a:r>
              <a:rPr lang="en-IN" dirty="0"/>
              <a:t>Periodic </a:t>
            </a:r>
            <a:r>
              <a:rPr lang="en-IN" dirty="0" err="1"/>
              <a:t>analog</a:t>
            </a:r>
            <a:r>
              <a:rPr lang="en-IN" dirty="0"/>
              <a:t> signals for data communication and related definitions</a:t>
            </a:r>
          </a:p>
          <a:p>
            <a:pPr lvl="1"/>
            <a:r>
              <a:rPr lang="en-IN" dirty="0"/>
              <a:t>Non periodic digital signals for data communication and related definitions</a:t>
            </a:r>
          </a:p>
          <a:p>
            <a:pPr lvl="1"/>
            <a:r>
              <a:rPr lang="en-IN" dirty="0"/>
              <a:t>Transmission impairment and related definitions</a:t>
            </a:r>
          </a:p>
          <a:p>
            <a:pPr lvl="1"/>
            <a:r>
              <a:rPr lang="en-IN" dirty="0"/>
              <a:t>Data rate limit of channel and related definitions</a:t>
            </a:r>
          </a:p>
          <a:p>
            <a:pPr lvl="1"/>
            <a:r>
              <a:rPr lang="en-IN" dirty="0"/>
              <a:t>Performance of data transmission and related definitions</a:t>
            </a:r>
          </a:p>
        </p:txBody>
      </p:sp>
      <p:sp>
        <p:nvSpPr>
          <p:cNvPr id="4" name="Rectangle 11"/>
          <p:cNvSpPr>
            <a:spLocks noChangeArrowheads="1"/>
          </p:cNvSpPr>
          <p:nvPr/>
        </p:nvSpPr>
        <p:spPr bwMode="auto">
          <a:xfrm>
            <a:off x="546815" y="5648459"/>
            <a:ext cx="8077200" cy="10668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r>
              <a:rPr lang="en-US" sz="3200" i="0" baseline="0" dirty="0">
                <a:latin typeface="Arial" panose="020B0604020202020204" pitchFamily="34" charset="0"/>
              </a:rPr>
              <a:t>To be transmitted, data must be transformed to electromagnetic signals.</a:t>
            </a:r>
          </a:p>
        </p:txBody>
      </p:sp>
    </p:spTree>
    <p:extLst>
      <p:ext uri="{BB962C8B-B14F-4D97-AF65-F5344CB8AC3E}">
        <p14:creationId xmlns:p14="http://schemas.microsoft.com/office/powerpoint/2010/main" val="102591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67440" y="5965850"/>
            <a:ext cx="5475288" cy="707886"/>
          </a:xfrm>
          <a:prstGeom prst="rect">
            <a:avLst/>
          </a:prstGeom>
          <a:noFill/>
        </p:spPr>
        <p:txBody>
          <a:bodyPr wrap="square" rtlCol="0">
            <a:spAutoFit/>
          </a:bodyPr>
          <a:lstStyle/>
          <a:p>
            <a:pPr algn="ctr"/>
            <a:r>
              <a:rPr lang="en-IN" sz="2000" dirty="0"/>
              <a:t>Three signals with the same amplitude and frequency, but different phases</a:t>
            </a:r>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6313" y="215721"/>
            <a:ext cx="5706415" cy="5545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1905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sine wave is offset 1/6 cycle with respect to time 0. What is its phase in degrees and radians?</a:t>
            </a:r>
            <a:endParaRPr lang="en-IN" dirty="0"/>
          </a:p>
        </p:txBody>
      </p:sp>
      <p:sp>
        <p:nvSpPr>
          <p:cNvPr id="3" name="Content Placeholder 2"/>
          <p:cNvSpPr>
            <a:spLocks noGrp="1"/>
          </p:cNvSpPr>
          <p:nvPr>
            <p:ph idx="1"/>
          </p:nvPr>
        </p:nvSpPr>
        <p:spPr/>
        <p:txBody>
          <a:bodyPr/>
          <a:lstStyle/>
          <a:p>
            <a:r>
              <a:rPr lang="en-US" sz="2400" b="1" dirty="0">
                <a:solidFill>
                  <a:schemeClr val="accent2"/>
                </a:solidFill>
              </a:rPr>
              <a:t>Solution</a:t>
            </a:r>
          </a:p>
          <a:p>
            <a:endParaRPr lang="en-US" dirty="0"/>
          </a:p>
          <a:p>
            <a:r>
              <a:rPr lang="en-US" dirty="0"/>
              <a:t>We know that 1 complete cycle is 360°. Therefore, 1/6 cycle is</a:t>
            </a:r>
          </a:p>
          <a:p>
            <a:endParaRPr lang="en-IN" dirty="0"/>
          </a:p>
        </p:txBody>
      </p:sp>
      <p:pic>
        <p:nvPicPr>
          <p:cNvPr id="4"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8019" y="4084370"/>
            <a:ext cx="5607050" cy="620712"/>
          </a:xfrm>
          <a:prstGeom prst="rect">
            <a:avLst/>
          </a:prstGeom>
          <a:solidFill>
            <a:srgbClr val="3366FF"/>
          </a:solidFill>
          <a:ln w="57150">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8610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wavelength</a:t>
            </a:r>
          </a:p>
        </p:txBody>
      </p:sp>
      <p:sp>
        <p:nvSpPr>
          <p:cNvPr id="3" name="Content Placeholder 2"/>
          <p:cNvSpPr>
            <a:spLocks noGrp="1"/>
          </p:cNvSpPr>
          <p:nvPr>
            <p:ph idx="1"/>
          </p:nvPr>
        </p:nvSpPr>
        <p:spPr>
          <a:xfrm>
            <a:off x="768096" y="1738648"/>
            <a:ext cx="7290055" cy="4570712"/>
          </a:xfrm>
        </p:spPr>
        <p:txBody>
          <a:bodyPr/>
          <a:lstStyle/>
          <a:p>
            <a:r>
              <a:rPr lang="en-IN" dirty="0"/>
              <a:t>Binds period or the frequency of a simple sine wave to the propagation speed of the medium</a:t>
            </a:r>
          </a:p>
          <a:p>
            <a:r>
              <a:rPr lang="en-IN" dirty="0"/>
              <a:t>Wavelength is the distance a simple signal can travel in one period</a:t>
            </a:r>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625" y="3022824"/>
            <a:ext cx="8034338" cy="2005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738648" y="5267459"/>
            <a:ext cx="5847008" cy="369332"/>
          </a:xfrm>
          <a:prstGeom prst="rect">
            <a:avLst/>
          </a:prstGeom>
          <a:noFill/>
        </p:spPr>
        <p:txBody>
          <a:bodyPr wrap="square" rtlCol="0">
            <a:spAutoFit/>
          </a:bodyPr>
          <a:lstStyle/>
          <a:p>
            <a:pPr algn="ctr"/>
            <a:r>
              <a:rPr lang="en-IN" dirty="0"/>
              <a:t>Wavelength and Period</a:t>
            </a:r>
          </a:p>
        </p:txBody>
      </p:sp>
    </p:spTree>
    <p:extLst>
      <p:ext uri="{BB962C8B-B14F-4D97-AF65-F5344CB8AC3E}">
        <p14:creationId xmlns:p14="http://schemas.microsoft.com/office/powerpoint/2010/main" val="2185070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wavelength</a:t>
            </a:r>
          </a:p>
        </p:txBody>
      </p:sp>
      <p:sp>
        <p:nvSpPr>
          <p:cNvPr id="3" name="Content Placeholder 2"/>
          <p:cNvSpPr>
            <a:spLocks noGrp="1"/>
          </p:cNvSpPr>
          <p:nvPr>
            <p:ph idx="1"/>
          </p:nvPr>
        </p:nvSpPr>
        <p:spPr/>
        <p:txBody>
          <a:bodyPr/>
          <a:lstStyle/>
          <a:p>
            <a:r>
              <a:rPr lang="en-IN" dirty="0"/>
              <a:t>Wavelength (</a:t>
            </a:r>
            <a:r>
              <a:rPr lang="el-GR" dirty="0">
                <a:latin typeface="Bookman Old Style" panose="02050604050505020204" pitchFamily="18" charset="0"/>
              </a:rPr>
              <a:t>λ</a:t>
            </a:r>
            <a:r>
              <a:rPr lang="en-IN" dirty="0"/>
              <a:t>) is calculated as </a:t>
            </a:r>
          </a:p>
          <a:p>
            <a:r>
              <a:rPr lang="en-IN" dirty="0"/>
              <a:t>Wavelength = (propagation speed) X period </a:t>
            </a:r>
          </a:p>
          <a:p>
            <a:r>
              <a:rPr lang="en-IN" dirty="0"/>
              <a:t>                   = (propagation speed)/frequency</a:t>
            </a:r>
          </a:p>
          <a:p>
            <a:endParaRPr lang="en-IN" dirty="0"/>
          </a:p>
          <a:p>
            <a:pPr algn="ctr"/>
            <a:r>
              <a:rPr lang="el-GR" i="1" dirty="0">
                <a:latin typeface="Bookman Old Style" panose="02050604050505020204" pitchFamily="18" charset="0"/>
              </a:rPr>
              <a:t>λ</a:t>
            </a:r>
            <a:r>
              <a:rPr lang="en-IN" i="1" dirty="0">
                <a:latin typeface="Bookman Old Style" panose="02050604050505020204" pitchFamily="18" charset="0"/>
              </a:rPr>
              <a:t> = c/f</a:t>
            </a:r>
            <a:endParaRPr lang="en-IN" i="1" dirty="0"/>
          </a:p>
          <a:p>
            <a:pPr algn="ctr"/>
            <a:r>
              <a:rPr lang="en-IN" b="1" i="1" dirty="0">
                <a:solidFill>
                  <a:schemeClr val="accent2"/>
                </a:solidFill>
                <a:latin typeface="Bookman Old Style" panose="02050604050505020204" pitchFamily="18" charset="0"/>
              </a:rPr>
              <a:t>Wavelength is used to describe transmission of light in an optical </a:t>
            </a:r>
            <a:r>
              <a:rPr lang="en-IN" b="1" i="1" dirty="0" err="1">
                <a:solidFill>
                  <a:schemeClr val="accent2"/>
                </a:solidFill>
                <a:latin typeface="Bookman Old Style" panose="02050604050505020204" pitchFamily="18" charset="0"/>
              </a:rPr>
              <a:t>fiber</a:t>
            </a:r>
            <a:r>
              <a:rPr lang="en-IN" b="1" i="1" dirty="0">
                <a:solidFill>
                  <a:schemeClr val="accent2"/>
                </a:solidFill>
                <a:latin typeface="Bookman Old Style" panose="02050604050505020204" pitchFamily="18" charset="0"/>
              </a:rPr>
              <a:t>. </a:t>
            </a:r>
          </a:p>
        </p:txBody>
      </p:sp>
    </p:spTree>
    <p:extLst>
      <p:ext uri="{BB962C8B-B14F-4D97-AF65-F5344CB8AC3E}">
        <p14:creationId xmlns:p14="http://schemas.microsoft.com/office/powerpoint/2010/main" val="2909072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Time and frequency domains</a:t>
            </a:r>
          </a:p>
        </p:txBody>
      </p:sp>
      <p:sp>
        <p:nvSpPr>
          <p:cNvPr id="3" name="Content Placeholder 2"/>
          <p:cNvSpPr>
            <a:spLocks noGrp="1"/>
          </p:cNvSpPr>
          <p:nvPr>
            <p:ph idx="1"/>
          </p:nvPr>
        </p:nvSpPr>
        <p:spPr/>
        <p:txBody>
          <a:bodyPr/>
          <a:lstStyle/>
          <a:p>
            <a:r>
              <a:rPr lang="en-IN" dirty="0"/>
              <a:t>Time domain plot shows changes in signal amplitude with respect to time</a:t>
            </a:r>
          </a:p>
          <a:p>
            <a:r>
              <a:rPr lang="en-IN" dirty="0"/>
              <a:t>A frequency domain plot is concerned with the peak value and the frequency;  changes in amplitude during one period are not shown</a:t>
            </a:r>
          </a:p>
          <a:p>
            <a:r>
              <a:rPr lang="en-IN" dirty="0"/>
              <a:t>Frequency domain is more compact and useful when dealing with more than one sine wave</a:t>
            </a:r>
          </a:p>
        </p:txBody>
      </p:sp>
      <p:sp>
        <p:nvSpPr>
          <p:cNvPr id="4" name="Rectangle 11"/>
          <p:cNvSpPr>
            <a:spLocks noChangeArrowheads="1"/>
          </p:cNvSpPr>
          <p:nvPr/>
        </p:nvSpPr>
        <p:spPr bwMode="auto">
          <a:xfrm>
            <a:off x="1" y="5125533"/>
            <a:ext cx="9143999" cy="138499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r>
              <a:rPr lang="en-US" sz="2800" dirty="0">
                <a:latin typeface="Arial" panose="020B0604020202020204" pitchFamily="34" charset="0"/>
              </a:rPr>
              <a:t>A complete sine wave in the time domain can be represented by one single spike in the frequency domain.</a:t>
            </a:r>
          </a:p>
        </p:txBody>
      </p:sp>
    </p:spTree>
    <p:extLst>
      <p:ext uri="{BB962C8B-B14F-4D97-AF65-F5344CB8AC3E}">
        <p14:creationId xmlns:p14="http://schemas.microsoft.com/office/powerpoint/2010/main" val="37764669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617" y="224303"/>
            <a:ext cx="7056438"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828800" y="5038195"/>
            <a:ext cx="5666704" cy="369332"/>
          </a:xfrm>
          <a:prstGeom prst="rect">
            <a:avLst/>
          </a:prstGeom>
          <a:noFill/>
        </p:spPr>
        <p:txBody>
          <a:bodyPr wrap="square" rtlCol="0">
            <a:spAutoFit/>
          </a:bodyPr>
          <a:lstStyle/>
          <a:p>
            <a:pPr algn="ctr"/>
            <a:r>
              <a:rPr lang="en-IN" dirty="0"/>
              <a:t>Time and frequency domain of a sine wave</a:t>
            </a:r>
          </a:p>
        </p:txBody>
      </p:sp>
      <p:sp>
        <p:nvSpPr>
          <p:cNvPr id="6" name="Rectangle 11"/>
          <p:cNvSpPr>
            <a:spLocks noChangeArrowheads="1"/>
          </p:cNvSpPr>
          <p:nvPr/>
        </p:nvSpPr>
        <p:spPr bwMode="auto">
          <a:xfrm>
            <a:off x="1" y="5627553"/>
            <a:ext cx="9143999" cy="954107"/>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r>
              <a:rPr lang="en-US" sz="2800" dirty="0">
                <a:latin typeface="Arial" panose="020B0604020202020204" pitchFamily="34" charset="0"/>
              </a:rPr>
              <a:t>A complete sine wave in the time domain can be represented by one single spike in the frequency domain</a:t>
            </a:r>
          </a:p>
        </p:txBody>
      </p:sp>
    </p:spTree>
    <p:extLst>
      <p:ext uri="{BB962C8B-B14F-4D97-AF65-F5344CB8AC3E}">
        <p14:creationId xmlns:p14="http://schemas.microsoft.com/office/powerpoint/2010/main" val="9578787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156953"/>
            <a:ext cx="8583613" cy="315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596980" y="4584880"/>
            <a:ext cx="6362164" cy="369332"/>
          </a:xfrm>
          <a:prstGeom prst="rect">
            <a:avLst/>
          </a:prstGeom>
          <a:noFill/>
        </p:spPr>
        <p:txBody>
          <a:bodyPr wrap="square" rtlCol="0">
            <a:spAutoFit/>
          </a:bodyPr>
          <a:lstStyle/>
          <a:p>
            <a:r>
              <a:rPr lang="en-IN" dirty="0"/>
              <a:t>The time domain and frequency domain of three sine waves</a:t>
            </a:r>
          </a:p>
        </p:txBody>
      </p:sp>
    </p:spTree>
    <p:extLst>
      <p:ext uri="{BB962C8B-B14F-4D97-AF65-F5344CB8AC3E}">
        <p14:creationId xmlns:p14="http://schemas.microsoft.com/office/powerpoint/2010/main" val="472204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Composite signals</a:t>
            </a:r>
          </a:p>
        </p:txBody>
      </p:sp>
      <p:sp>
        <p:nvSpPr>
          <p:cNvPr id="3" name="Content Placeholder 2"/>
          <p:cNvSpPr>
            <a:spLocks noGrp="1"/>
          </p:cNvSpPr>
          <p:nvPr>
            <p:ph idx="1"/>
          </p:nvPr>
        </p:nvSpPr>
        <p:spPr/>
        <p:txBody>
          <a:bodyPr/>
          <a:lstStyle/>
          <a:p>
            <a:r>
              <a:rPr lang="en-US" dirty="0"/>
              <a:t>A single-frequency sine wave is not useful in data communications</a:t>
            </a:r>
          </a:p>
          <a:p>
            <a:r>
              <a:rPr lang="en-US" dirty="0"/>
              <a:t>Composite signals are a combination of simple sine waves with different frequencies, amplitudes, and phases (</a:t>
            </a:r>
            <a:r>
              <a:rPr lang="en-US" dirty="0">
                <a:solidFill>
                  <a:schemeClr val="accent2"/>
                </a:solidFill>
              </a:rPr>
              <a:t>According to Jean-</a:t>
            </a:r>
            <a:r>
              <a:rPr lang="en-US" dirty="0" err="1">
                <a:solidFill>
                  <a:schemeClr val="accent2"/>
                </a:solidFill>
              </a:rPr>
              <a:t>Bapstite</a:t>
            </a:r>
            <a:r>
              <a:rPr lang="en-US" dirty="0">
                <a:solidFill>
                  <a:schemeClr val="accent2"/>
                </a:solidFill>
              </a:rPr>
              <a:t> Fourier</a:t>
            </a:r>
            <a:r>
              <a:rPr lang="en-US" dirty="0"/>
              <a:t>)</a:t>
            </a:r>
          </a:p>
          <a:p>
            <a:r>
              <a:rPr lang="en-US" dirty="0"/>
              <a:t>Composite signal can be periodic or </a:t>
            </a:r>
            <a:r>
              <a:rPr lang="en-US" dirty="0" err="1"/>
              <a:t>nonperiodic</a:t>
            </a:r>
            <a:endParaRPr lang="en-US" dirty="0"/>
          </a:p>
          <a:p>
            <a:r>
              <a:rPr lang="en-US" dirty="0"/>
              <a:t>Periodic composite signal can be decomposed into a series of simple sine waves with discrete frequencies</a:t>
            </a:r>
          </a:p>
          <a:p>
            <a:r>
              <a:rPr lang="en-US" dirty="0" err="1"/>
              <a:t>Nonperiodic</a:t>
            </a:r>
            <a:r>
              <a:rPr lang="en-US" dirty="0"/>
              <a:t> composite signals can be decomposed into a combination of an infinite number of simple sine waves with continuous frequencies</a:t>
            </a:r>
          </a:p>
          <a:p>
            <a:endParaRPr lang="en-IN" dirty="0"/>
          </a:p>
        </p:txBody>
      </p:sp>
    </p:spTree>
    <p:extLst>
      <p:ext uri="{BB962C8B-B14F-4D97-AF65-F5344CB8AC3E}">
        <p14:creationId xmlns:p14="http://schemas.microsoft.com/office/powerpoint/2010/main" val="21851415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136" y="1156952"/>
            <a:ext cx="8491537" cy="307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751527" y="4739425"/>
            <a:ext cx="5628067" cy="461665"/>
          </a:xfrm>
          <a:prstGeom prst="rect">
            <a:avLst/>
          </a:prstGeom>
          <a:noFill/>
        </p:spPr>
        <p:txBody>
          <a:bodyPr wrap="square" rtlCol="0">
            <a:spAutoFit/>
          </a:bodyPr>
          <a:lstStyle/>
          <a:p>
            <a:pPr algn="ctr"/>
            <a:r>
              <a:rPr lang="en-IN" sz="2400" dirty="0"/>
              <a:t>A composite periodic signal</a:t>
            </a:r>
          </a:p>
        </p:txBody>
      </p:sp>
    </p:spTree>
    <p:extLst>
      <p:ext uri="{BB962C8B-B14F-4D97-AF65-F5344CB8AC3E}">
        <p14:creationId xmlns:p14="http://schemas.microsoft.com/office/powerpoint/2010/main" val="17571377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101" y="446065"/>
            <a:ext cx="7340600" cy="469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915652" y="5318974"/>
            <a:ext cx="6645498" cy="646331"/>
          </a:xfrm>
          <a:prstGeom prst="rect">
            <a:avLst/>
          </a:prstGeom>
          <a:noFill/>
        </p:spPr>
        <p:txBody>
          <a:bodyPr wrap="square" rtlCol="0">
            <a:spAutoFit/>
          </a:bodyPr>
          <a:lstStyle/>
          <a:p>
            <a:pPr algn="ctr"/>
            <a:r>
              <a:rPr lang="en-IN" dirty="0"/>
              <a:t>Decomposition of a composite periodic signal in the time and frequency domain</a:t>
            </a:r>
          </a:p>
        </p:txBody>
      </p:sp>
    </p:spTree>
    <p:extLst>
      <p:ext uri="{BB962C8B-B14F-4D97-AF65-F5344CB8AC3E}">
        <p14:creationId xmlns:p14="http://schemas.microsoft.com/office/powerpoint/2010/main" val="259282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Contents</a:t>
            </a:r>
          </a:p>
        </p:txBody>
      </p:sp>
      <p:sp>
        <p:nvSpPr>
          <p:cNvPr id="3" name="Content Placeholder 2"/>
          <p:cNvSpPr>
            <a:spLocks noGrp="1"/>
          </p:cNvSpPr>
          <p:nvPr>
            <p:ph idx="1"/>
          </p:nvPr>
        </p:nvSpPr>
        <p:spPr/>
        <p:txBody>
          <a:bodyPr/>
          <a:lstStyle/>
          <a:p>
            <a:r>
              <a:rPr lang="en-IN" dirty="0"/>
              <a:t>Data and Signals</a:t>
            </a:r>
          </a:p>
          <a:p>
            <a:r>
              <a:rPr lang="en-IN" dirty="0"/>
              <a:t>Periodic </a:t>
            </a:r>
            <a:r>
              <a:rPr lang="en-IN" dirty="0" err="1"/>
              <a:t>Analog</a:t>
            </a:r>
            <a:r>
              <a:rPr lang="en-IN" dirty="0"/>
              <a:t> Signals</a:t>
            </a:r>
          </a:p>
          <a:p>
            <a:r>
              <a:rPr lang="en-IN" dirty="0"/>
              <a:t>Digital Signals</a:t>
            </a:r>
          </a:p>
          <a:p>
            <a:r>
              <a:rPr lang="en-IN" dirty="0"/>
              <a:t>Transmission Impairment</a:t>
            </a:r>
          </a:p>
          <a:p>
            <a:r>
              <a:rPr lang="en-IN" dirty="0"/>
              <a:t>Data Rate Limits</a:t>
            </a:r>
          </a:p>
          <a:p>
            <a:r>
              <a:rPr lang="en-IN" dirty="0"/>
              <a:t>Performance</a:t>
            </a:r>
          </a:p>
          <a:p>
            <a:endParaRPr lang="en-IN" dirty="0"/>
          </a:p>
          <a:p>
            <a:pPr lvl="1"/>
            <a:endParaRPr lang="en-IN" dirty="0"/>
          </a:p>
        </p:txBody>
      </p:sp>
    </p:spTree>
    <p:extLst>
      <p:ext uri="{BB962C8B-B14F-4D97-AF65-F5344CB8AC3E}">
        <p14:creationId xmlns:p14="http://schemas.microsoft.com/office/powerpoint/2010/main" val="10889314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Composite signals</a:t>
            </a:r>
          </a:p>
        </p:txBody>
      </p:sp>
      <p:sp>
        <p:nvSpPr>
          <p:cNvPr id="3" name="Content Placeholder 2"/>
          <p:cNvSpPr>
            <a:spLocks noGrp="1"/>
          </p:cNvSpPr>
          <p:nvPr>
            <p:ph idx="1"/>
          </p:nvPr>
        </p:nvSpPr>
        <p:spPr/>
        <p:txBody>
          <a:bodyPr/>
          <a:lstStyle/>
          <a:p>
            <a:r>
              <a:rPr lang="en-IN" dirty="0">
                <a:solidFill>
                  <a:schemeClr val="accent2"/>
                </a:solidFill>
              </a:rPr>
              <a:t>First harmonic or fundamental frequency</a:t>
            </a:r>
          </a:p>
          <a:p>
            <a:pPr lvl="1"/>
            <a:r>
              <a:rPr lang="en-IN" dirty="0"/>
              <a:t>If decomposed signal has the same frequency as that of composite periodic signal, it is called first harmonic or fundamental frequency</a:t>
            </a:r>
          </a:p>
          <a:p>
            <a:pPr lvl="1"/>
            <a:r>
              <a:rPr lang="en-IN" dirty="0"/>
              <a:t>If the decomposed signal has twice the frequency of composite periodic signal, it is called second harmonic</a:t>
            </a:r>
          </a:p>
          <a:p>
            <a:pPr lvl="1"/>
            <a:r>
              <a:rPr lang="en-IN" dirty="0"/>
              <a:t>Third harmonic</a:t>
            </a:r>
          </a:p>
          <a:p>
            <a:pPr lvl="1"/>
            <a:r>
              <a:rPr lang="en-IN" dirty="0"/>
              <a:t>And so on</a:t>
            </a:r>
          </a:p>
          <a:p>
            <a:r>
              <a:rPr lang="en-IN" dirty="0"/>
              <a:t>Here, first harmonic, third harmonic and ninth harmonic are shown</a:t>
            </a:r>
          </a:p>
          <a:p>
            <a:r>
              <a:rPr lang="en-IN" dirty="0"/>
              <a:t>Frequency decomposition of a signal is discrete</a:t>
            </a:r>
          </a:p>
          <a:p>
            <a:r>
              <a:rPr lang="en-IN" dirty="0"/>
              <a:t>Since f is integral, 3f and 9f are also integral</a:t>
            </a:r>
          </a:p>
          <a:p>
            <a:r>
              <a:rPr lang="en-IN" dirty="0"/>
              <a:t>No frequencies exist like 1.2f or 2.6 f</a:t>
            </a:r>
          </a:p>
          <a:p>
            <a:endParaRPr lang="en-IN" dirty="0"/>
          </a:p>
        </p:txBody>
      </p:sp>
    </p:spTree>
    <p:extLst>
      <p:ext uri="{BB962C8B-B14F-4D97-AF65-F5344CB8AC3E}">
        <p14:creationId xmlns:p14="http://schemas.microsoft.com/office/powerpoint/2010/main" val="15987578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150" y="1398409"/>
            <a:ext cx="8345487" cy="2627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017431" y="4662152"/>
            <a:ext cx="7147775" cy="369332"/>
          </a:xfrm>
          <a:prstGeom prst="rect">
            <a:avLst/>
          </a:prstGeom>
          <a:noFill/>
        </p:spPr>
        <p:txBody>
          <a:bodyPr wrap="square" rtlCol="0">
            <a:spAutoFit/>
          </a:bodyPr>
          <a:lstStyle/>
          <a:p>
            <a:pPr algn="ctr"/>
            <a:r>
              <a:rPr lang="en-IN" dirty="0"/>
              <a:t>Time and Frequency domains of a </a:t>
            </a:r>
            <a:r>
              <a:rPr lang="en-IN" dirty="0" err="1"/>
              <a:t>nonperiodic</a:t>
            </a:r>
            <a:r>
              <a:rPr lang="en-IN" dirty="0"/>
              <a:t> signal</a:t>
            </a:r>
          </a:p>
        </p:txBody>
      </p:sp>
    </p:spTree>
    <p:extLst>
      <p:ext uri="{BB962C8B-B14F-4D97-AF65-F5344CB8AC3E}">
        <p14:creationId xmlns:p14="http://schemas.microsoft.com/office/powerpoint/2010/main" val="7886021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bandwidth</a:t>
            </a:r>
          </a:p>
        </p:txBody>
      </p:sp>
      <p:sp>
        <p:nvSpPr>
          <p:cNvPr id="3" name="Content Placeholder 2"/>
          <p:cNvSpPr>
            <a:spLocks noGrp="1"/>
          </p:cNvSpPr>
          <p:nvPr>
            <p:ph idx="1"/>
          </p:nvPr>
        </p:nvSpPr>
        <p:spPr/>
        <p:txBody>
          <a:bodyPr/>
          <a:lstStyle/>
          <a:p>
            <a:r>
              <a:rPr lang="en-IN" dirty="0"/>
              <a:t>Range of frequencies contained in a composite signal is its bandwidth</a:t>
            </a:r>
          </a:p>
          <a:p>
            <a:r>
              <a:rPr lang="en-IN" dirty="0"/>
              <a:t>Difference between </a:t>
            </a:r>
            <a:r>
              <a:rPr lang="en-US" dirty="0"/>
              <a:t>the highest and the lowest frequencies contained in that signal</a:t>
            </a:r>
          </a:p>
          <a:p>
            <a:endParaRPr lang="en-IN" dirty="0"/>
          </a:p>
        </p:txBody>
      </p:sp>
    </p:spTree>
    <p:extLst>
      <p:ext uri="{BB962C8B-B14F-4D97-AF65-F5344CB8AC3E}">
        <p14:creationId xmlns:p14="http://schemas.microsoft.com/office/powerpoint/2010/main" val="3950598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1150" y="446669"/>
            <a:ext cx="6115050" cy="500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519707" y="5885645"/>
            <a:ext cx="6336406" cy="369332"/>
          </a:xfrm>
          <a:prstGeom prst="rect">
            <a:avLst/>
          </a:prstGeom>
          <a:noFill/>
        </p:spPr>
        <p:txBody>
          <a:bodyPr wrap="square" rtlCol="0">
            <a:spAutoFit/>
          </a:bodyPr>
          <a:lstStyle/>
          <a:p>
            <a:pPr algn="ctr"/>
            <a:r>
              <a:rPr lang="en-IN" dirty="0"/>
              <a:t>Bandwidth of a </a:t>
            </a:r>
            <a:r>
              <a:rPr lang="en-IN" dirty="0" err="1"/>
              <a:t>nonperiodic</a:t>
            </a:r>
            <a:r>
              <a:rPr lang="en-IN" dirty="0"/>
              <a:t> signal</a:t>
            </a:r>
          </a:p>
        </p:txBody>
      </p:sp>
    </p:spTree>
    <p:extLst>
      <p:ext uri="{BB962C8B-B14F-4D97-AF65-F5344CB8AC3E}">
        <p14:creationId xmlns:p14="http://schemas.microsoft.com/office/powerpoint/2010/main" val="20213759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If a periodic signal is decomposed into five sine waves with frequencies of </a:t>
            </a:r>
            <a:r>
              <a:rPr lang="en-US" sz="2800" dirty="0">
                <a:solidFill>
                  <a:schemeClr val="accent2"/>
                </a:solidFill>
              </a:rPr>
              <a:t>100, 300, 500, 700, and 900 Hz</a:t>
            </a:r>
            <a:r>
              <a:rPr lang="en-US" sz="2800" dirty="0"/>
              <a:t>, what is its bandwidth? Draw the spectrum, assuming all components have a maximum amplitude of </a:t>
            </a:r>
            <a:r>
              <a:rPr lang="en-US" sz="2800" dirty="0">
                <a:solidFill>
                  <a:schemeClr val="accent2"/>
                </a:solidFill>
              </a:rPr>
              <a:t>10 V</a:t>
            </a:r>
            <a:r>
              <a:rPr lang="en-US" sz="2800" dirty="0"/>
              <a:t>.</a:t>
            </a:r>
            <a:endParaRPr lang="en-IN" sz="2800" dirty="0"/>
          </a:p>
        </p:txBody>
      </p:sp>
      <p:sp>
        <p:nvSpPr>
          <p:cNvPr id="3" name="Content Placeholder 2"/>
          <p:cNvSpPr>
            <a:spLocks noGrp="1"/>
          </p:cNvSpPr>
          <p:nvPr>
            <p:ph idx="1"/>
          </p:nvPr>
        </p:nvSpPr>
        <p:spPr/>
        <p:txBody>
          <a:bodyPr/>
          <a:lstStyle/>
          <a:p>
            <a:r>
              <a:rPr lang="en-US" dirty="0"/>
              <a:t>Let </a:t>
            </a:r>
            <a:r>
              <a:rPr lang="en-US" dirty="0" err="1">
                <a:solidFill>
                  <a:schemeClr val="hlink"/>
                </a:solidFill>
              </a:rPr>
              <a:t>f</a:t>
            </a:r>
            <a:r>
              <a:rPr lang="en-US" baseline="-14000" dirty="0" err="1">
                <a:solidFill>
                  <a:schemeClr val="hlink"/>
                </a:solidFill>
              </a:rPr>
              <a:t>h</a:t>
            </a:r>
            <a:r>
              <a:rPr lang="en-US" dirty="0"/>
              <a:t> be the highest frequency, </a:t>
            </a:r>
            <a:r>
              <a:rPr lang="en-US" dirty="0" err="1">
                <a:solidFill>
                  <a:schemeClr val="hlink"/>
                </a:solidFill>
              </a:rPr>
              <a:t>f</a:t>
            </a:r>
            <a:r>
              <a:rPr lang="en-US" baseline="-14000" dirty="0" err="1">
                <a:solidFill>
                  <a:schemeClr val="hlink"/>
                </a:solidFill>
              </a:rPr>
              <a:t>l</a:t>
            </a:r>
            <a:r>
              <a:rPr lang="en-US" dirty="0"/>
              <a:t> the lowest frequency, and </a:t>
            </a:r>
            <a:r>
              <a:rPr lang="en-US" dirty="0">
                <a:solidFill>
                  <a:schemeClr val="hlink"/>
                </a:solidFill>
              </a:rPr>
              <a:t>B</a:t>
            </a:r>
            <a:r>
              <a:rPr lang="en-US" dirty="0"/>
              <a:t> the bandwidth. Then</a:t>
            </a:r>
          </a:p>
          <a:p>
            <a:endParaRPr lang="en-US" dirty="0"/>
          </a:p>
          <a:p>
            <a:endParaRPr lang="en-US" dirty="0"/>
          </a:p>
          <a:p>
            <a:pPr marL="0" indent="0">
              <a:buNone/>
            </a:pPr>
            <a:r>
              <a:rPr lang="en-US" dirty="0"/>
              <a:t> The spectrum has only five spikes, at 100, 300, 500, 700, and 900 Hz</a:t>
            </a:r>
            <a:endParaRPr lang="en-IN" dirty="0"/>
          </a:p>
        </p:txBody>
      </p:sp>
      <p:pic>
        <p:nvPicPr>
          <p:cNvPr id="4"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1454" y="3108549"/>
            <a:ext cx="3843337" cy="458788"/>
          </a:xfrm>
          <a:prstGeom prst="rect">
            <a:avLst/>
          </a:prstGeom>
          <a:noFill/>
          <a:ln w="57150">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8403" y="4361963"/>
            <a:ext cx="6929438"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6282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A periodic signal has a bandwidth of 20 Hz. The highest frequency is 60 Hz. What is the lowest frequency? Draw the spectrum if the signal contains all frequencies of the same amplitude.</a:t>
            </a:r>
            <a:endParaRPr lang="en-IN" sz="3200" dirty="0"/>
          </a:p>
        </p:txBody>
      </p:sp>
      <p:sp>
        <p:nvSpPr>
          <p:cNvPr id="3" name="Content Placeholder 2"/>
          <p:cNvSpPr>
            <a:spLocks noGrp="1"/>
          </p:cNvSpPr>
          <p:nvPr>
            <p:ph idx="1"/>
          </p:nvPr>
        </p:nvSpPr>
        <p:spPr/>
        <p:txBody>
          <a:bodyPr/>
          <a:lstStyle/>
          <a:p>
            <a:r>
              <a:rPr lang="en-US" dirty="0"/>
              <a:t>Let </a:t>
            </a:r>
            <a:r>
              <a:rPr lang="en-US" dirty="0" err="1">
                <a:solidFill>
                  <a:schemeClr val="hlink"/>
                </a:solidFill>
              </a:rPr>
              <a:t>f</a:t>
            </a:r>
            <a:r>
              <a:rPr lang="en-US" baseline="-25000" dirty="0" err="1">
                <a:solidFill>
                  <a:schemeClr val="hlink"/>
                </a:solidFill>
              </a:rPr>
              <a:t>h</a:t>
            </a:r>
            <a:r>
              <a:rPr lang="en-US" dirty="0"/>
              <a:t> be the highest frequency, </a:t>
            </a:r>
            <a:r>
              <a:rPr lang="en-US" dirty="0" err="1">
                <a:solidFill>
                  <a:schemeClr val="hlink"/>
                </a:solidFill>
              </a:rPr>
              <a:t>f</a:t>
            </a:r>
            <a:r>
              <a:rPr lang="en-US" baseline="-25000" dirty="0" err="1">
                <a:solidFill>
                  <a:schemeClr val="hlink"/>
                </a:solidFill>
              </a:rPr>
              <a:t>l</a:t>
            </a:r>
            <a:r>
              <a:rPr lang="en-US" dirty="0"/>
              <a:t> the lowest frequency, and </a:t>
            </a:r>
            <a:r>
              <a:rPr lang="en-US" dirty="0">
                <a:solidFill>
                  <a:schemeClr val="hlink"/>
                </a:solidFill>
              </a:rPr>
              <a:t>B</a:t>
            </a:r>
            <a:r>
              <a:rPr lang="en-US" dirty="0"/>
              <a:t> the bandwidth. Then</a:t>
            </a:r>
          </a:p>
          <a:p>
            <a:endParaRPr lang="en-US" dirty="0"/>
          </a:p>
          <a:p>
            <a:pPr marL="0" indent="0">
              <a:buNone/>
            </a:pPr>
            <a:endParaRPr lang="en-US" dirty="0"/>
          </a:p>
          <a:p>
            <a:pPr marL="0" indent="0">
              <a:buNone/>
            </a:pPr>
            <a:r>
              <a:rPr lang="en-US" dirty="0"/>
              <a:t>The spectrum contains all integer frequencies. We show this by a series of spikes</a:t>
            </a:r>
          </a:p>
          <a:p>
            <a:endParaRPr lang="en-IN" dirty="0"/>
          </a:p>
        </p:txBody>
      </p:sp>
      <p:pic>
        <p:nvPicPr>
          <p:cNvPr id="4"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1867" y="3036775"/>
            <a:ext cx="6507163" cy="422275"/>
          </a:xfrm>
          <a:prstGeom prst="rect">
            <a:avLst/>
          </a:prstGeom>
          <a:noFill/>
          <a:ln w="57150">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279" y="4780834"/>
            <a:ext cx="8034337" cy="141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1925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A </a:t>
            </a:r>
            <a:r>
              <a:rPr lang="en-US" sz="2800" dirty="0" err="1"/>
              <a:t>nonperiodic</a:t>
            </a:r>
            <a:r>
              <a:rPr lang="en-US" sz="2800" dirty="0"/>
              <a:t> composite signal has a bandwidth of </a:t>
            </a:r>
            <a:r>
              <a:rPr lang="en-US" sz="2800" dirty="0">
                <a:solidFill>
                  <a:schemeClr val="accent2"/>
                </a:solidFill>
              </a:rPr>
              <a:t>200 kHz</a:t>
            </a:r>
            <a:r>
              <a:rPr lang="en-US" sz="2800" dirty="0"/>
              <a:t>, with a middle frequency of </a:t>
            </a:r>
            <a:r>
              <a:rPr lang="en-US" sz="2800" dirty="0">
                <a:solidFill>
                  <a:schemeClr val="accent2"/>
                </a:solidFill>
              </a:rPr>
              <a:t>140 kHz </a:t>
            </a:r>
            <a:r>
              <a:rPr lang="en-US" sz="2800" dirty="0"/>
              <a:t>and peak amplitude of </a:t>
            </a:r>
            <a:r>
              <a:rPr lang="en-US" sz="2800" dirty="0">
                <a:solidFill>
                  <a:schemeClr val="accent2"/>
                </a:solidFill>
              </a:rPr>
              <a:t>20 V</a:t>
            </a:r>
            <a:r>
              <a:rPr lang="en-US" sz="2800" dirty="0"/>
              <a:t>. The two extreme frequencies have an amplitude of 0. Draw the frequency domain of the signal.</a:t>
            </a:r>
            <a:endParaRPr lang="en-IN" sz="2800" dirty="0"/>
          </a:p>
        </p:txBody>
      </p:sp>
      <p:sp>
        <p:nvSpPr>
          <p:cNvPr id="3" name="Content Placeholder 2"/>
          <p:cNvSpPr>
            <a:spLocks noGrp="1"/>
          </p:cNvSpPr>
          <p:nvPr>
            <p:ph idx="1"/>
          </p:nvPr>
        </p:nvSpPr>
        <p:spPr/>
        <p:txBody>
          <a:bodyPr/>
          <a:lstStyle/>
          <a:p>
            <a:r>
              <a:rPr lang="en-US" dirty="0"/>
              <a:t>The lowest frequency must be at 40 kHz and the highest at 240 kHz</a:t>
            </a:r>
          </a:p>
          <a:p>
            <a:endParaRPr lang="en-IN" dirty="0"/>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836" y="3188017"/>
            <a:ext cx="8135938"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23072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851" y="399245"/>
            <a:ext cx="8500056" cy="132343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000" dirty="0"/>
              <a:t>An example of a </a:t>
            </a:r>
            <a:r>
              <a:rPr lang="en-US" sz="2000" dirty="0" err="1"/>
              <a:t>nonperiodic</a:t>
            </a:r>
            <a:r>
              <a:rPr lang="en-US" sz="2000" dirty="0"/>
              <a:t> composite signal is the signal propagated by an AM radio station. In the United States, each AM radio station is assigned a 10-kHz bandwidth. The total bandwidth dedicated to AM radio ranges from 530 to 1700 kHz.</a:t>
            </a:r>
            <a:endParaRPr lang="en-IN" sz="2000" dirty="0"/>
          </a:p>
        </p:txBody>
      </p:sp>
      <p:sp>
        <p:nvSpPr>
          <p:cNvPr id="5" name="Rectangle 4"/>
          <p:cNvSpPr/>
          <p:nvPr/>
        </p:nvSpPr>
        <p:spPr>
          <a:xfrm>
            <a:off x="334851" y="2104815"/>
            <a:ext cx="8500056" cy="132343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000" dirty="0"/>
              <a:t>Another example of a </a:t>
            </a:r>
            <a:r>
              <a:rPr lang="en-US" sz="2000" dirty="0" err="1"/>
              <a:t>nonperiodic</a:t>
            </a:r>
            <a:r>
              <a:rPr lang="en-US" sz="2000" dirty="0"/>
              <a:t> composite signal is the signal propagated by an FM radio station. In the United States, each FM radio station is assigned a 200-kHz bandwidth. The total bandwidth dedicated to FM radio ranges from 88 to 108 </a:t>
            </a:r>
            <a:r>
              <a:rPr lang="en-US" sz="2000" dirty="0" err="1"/>
              <a:t>MHz.</a:t>
            </a:r>
            <a:endParaRPr lang="en-IN" sz="2000" dirty="0"/>
          </a:p>
        </p:txBody>
      </p:sp>
      <p:sp>
        <p:nvSpPr>
          <p:cNvPr id="6" name="Rectangle 5"/>
          <p:cNvSpPr/>
          <p:nvPr/>
        </p:nvSpPr>
        <p:spPr>
          <a:xfrm>
            <a:off x="334851" y="3810385"/>
            <a:ext cx="8500056" cy="224676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000" dirty="0"/>
              <a:t>Another example of a </a:t>
            </a:r>
            <a:r>
              <a:rPr lang="en-US" sz="2000" dirty="0" err="1"/>
              <a:t>nonperiodic</a:t>
            </a:r>
            <a:r>
              <a:rPr lang="en-US" sz="2000" dirty="0"/>
              <a:t> composite signal is the signal received by an old-fashioned analog black-and-white TV. A TV screen is made up of pixels. If we assume a resolution of 525 × 700, we have 367,500 pixels per screen. If we scan the screen 30 times per second, this is 367,500 × 30 = 11,025,000 pixels per second. The worst-case scenario is alternating black and white pixels. We can send 2 pixels per cycle. Therefore, we need 11,025,000 / 2 = 5,512,500 cycles per second, or Hz. The bandwidth needed is 5.5125 </a:t>
            </a:r>
            <a:r>
              <a:rPr lang="en-US" sz="2000" dirty="0" err="1"/>
              <a:t>MHz.</a:t>
            </a:r>
            <a:endParaRPr lang="en-IN" sz="2000" dirty="0"/>
          </a:p>
        </p:txBody>
      </p:sp>
    </p:spTree>
    <p:extLst>
      <p:ext uri="{BB962C8B-B14F-4D97-AF65-F5344CB8AC3E}">
        <p14:creationId xmlns:p14="http://schemas.microsoft.com/office/powerpoint/2010/main" val="12260414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981" y="4960137"/>
            <a:ext cx="5829300" cy="1463040"/>
          </a:xfrm>
        </p:spPr>
        <p:txBody>
          <a:bodyPr/>
          <a:lstStyle/>
          <a:p>
            <a:r>
              <a:rPr lang="en-IN" dirty="0"/>
              <a:t>Digital signals</a:t>
            </a:r>
          </a:p>
        </p:txBody>
      </p:sp>
      <p:sp>
        <p:nvSpPr>
          <p:cNvPr id="3" name="Text Placeholder 2"/>
          <p:cNvSpPr>
            <a:spLocks noGrp="1"/>
          </p:cNvSpPr>
          <p:nvPr>
            <p:ph type="body" idx="1"/>
          </p:nvPr>
        </p:nvSpPr>
        <p:spPr>
          <a:xfrm>
            <a:off x="6297769" y="4960137"/>
            <a:ext cx="2846231" cy="1463040"/>
          </a:xfrm>
        </p:spPr>
        <p:txBody>
          <a:bodyPr>
            <a:normAutofit/>
          </a:bodyPr>
          <a:lstStyle/>
          <a:p>
            <a:r>
              <a:rPr lang="en-IN" dirty="0"/>
              <a:t>Bit Rate</a:t>
            </a:r>
          </a:p>
          <a:p>
            <a:r>
              <a:rPr lang="en-IN" dirty="0"/>
              <a:t>Bit Length</a:t>
            </a:r>
          </a:p>
          <a:p>
            <a:r>
              <a:rPr lang="en-IN" dirty="0"/>
              <a:t>Digital Signal as a Composite </a:t>
            </a:r>
            <a:r>
              <a:rPr lang="en-IN" dirty="0" err="1"/>
              <a:t>Analog</a:t>
            </a:r>
            <a:r>
              <a:rPr lang="en-IN" dirty="0"/>
              <a:t> Signal</a:t>
            </a:r>
          </a:p>
          <a:p>
            <a:r>
              <a:rPr lang="en-IN" dirty="0"/>
              <a:t>Transmission of Digital Signals</a:t>
            </a:r>
          </a:p>
        </p:txBody>
      </p:sp>
    </p:spTree>
    <p:extLst>
      <p:ext uri="{BB962C8B-B14F-4D97-AF65-F5344CB8AC3E}">
        <p14:creationId xmlns:p14="http://schemas.microsoft.com/office/powerpoint/2010/main" val="8242028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Digital signal</a:t>
            </a:r>
          </a:p>
        </p:txBody>
      </p:sp>
      <p:sp>
        <p:nvSpPr>
          <p:cNvPr id="5" name="Content Placeholder 4"/>
          <p:cNvSpPr>
            <a:spLocks noGrp="1"/>
          </p:cNvSpPr>
          <p:nvPr>
            <p:ph idx="1"/>
          </p:nvPr>
        </p:nvSpPr>
        <p:spPr/>
        <p:txBody>
          <a:bodyPr/>
          <a:lstStyle/>
          <a:p>
            <a:r>
              <a:rPr lang="en-IN" dirty="0"/>
              <a:t>Information can be represented by a digital signal</a:t>
            </a:r>
          </a:p>
          <a:p>
            <a:r>
              <a:rPr lang="en-IN" dirty="0"/>
              <a:t>If a signal has L levels, each level needs log</a:t>
            </a:r>
            <a:r>
              <a:rPr lang="en-IN" baseline="-25000" dirty="0"/>
              <a:t>2</a:t>
            </a:r>
            <a:r>
              <a:rPr lang="en-IN" dirty="0"/>
              <a:t>L bits</a:t>
            </a:r>
          </a:p>
          <a:p>
            <a:r>
              <a:rPr lang="en-US" dirty="0"/>
              <a:t>Example:</a:t>
            </a:r>
          </a:p>
          <a:p>
            <a:pPr lvl="1"/>
            <a:r>
              <a:rPr lang="en-US" dirty="0"/>
              <a:t>A </a:t>
            </a:r>
            <a:r>
              <a:rPr lang="en-US" dirty="0">
                <a:solidFill>
                  <a:schemeClr val="hlink"/>
                </a:solidFill>
              </a:rPr>
              <a:t>digital</a:t>
            </a:r>
            <a:r>
              <a:rPr lang="en-US" dirty="0"/>
              <a:t> signal has </a:t>
            </a:r>
            <a:r>
              <a:rPr lang="en-US" dirty="0">
                <a:solidFill>
                  <a:schemeClr val="hlink"/>
                </a:solidFill>
              </a:rPr>
              <a:t>eight</a:t>
            </a:r>
            <a:r>
              <a:rPr lang="en-US" dirty="0"/>
              <a:t> levels. How many bits are needed per level? We calculate the number of bits from the formula</a:t>
            </a:r>
          </a:p>
          <a:p>
            <a:pPr lvl="1"/>
            <a:endParaRPr lang="en-US" dirty="0"/>
          </a:p>
          <a:p>
            <a:pPr lvl="1"/>
            <a:endParaRPr lang="en-US" dirty="0"/>
          </a:p>
          <a:p>
            <a:pPr lvl="1"/>
            <a:endParaRPr lang="en-US" dirty="0"/>
          </a:p>
          <a:p>
            <a:pPr lvl="1"/>
            <a:r>
              <a:rPr lang="en-US" dirty="0"/>
              <a:t>Each signal level is represented by 3 bits</a:t>
            </a:r>
            <a:endParaRPr lang="en-IN" dirty="0"/>
          </a:p>
          <a:p>
            <a:endParaRPr lang="en-IN" dirty="0"/>
          </a:p>
        </p:txBody>
      </p:sp>
      <p:pic>
        <p:nvPicPr>
          <p:cNvPr id="6"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0983" y="4297680"/>
            <a:ext cx="4346575" cy="431800"/>
          </a:xfrm>
          <a:prstGeom prst="rect">
            <a:avLst/>
          </a:prstGeom>
          <a:noFill/>
          <a:ln w="57150">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8964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and signals</a:t>
            </a:r>
          </a:p>
        </p:txBody>
      </p:sp>
      <p:sp>
        <p:nvSpPr>
          <p:cNvPr id="3" name="Text Placeholder 2"/>
          <p:cNvSpPr>
            <a:spLocks noGrp="1"/>
          </p:cNvSpPr>
          <p:nvPr>
            <p:ph type="body" idx="1"/>
          </p:nvPr>
        </p:nvSpPr>
        <p:spPr>
          <a:xfrm>
            <a:off x="6172200" y="4960137"/>
            <a:ext cx="2971800" cy="1463040"/>
          </a:xfrm>
        </p:spPr>
        <p:txBody>
          <a:bodyPr>
            <a:normAutofit/>
          </a:bodyPr>
          <a:lstStyle/>
          <a:p>
            <a:pPr lvl="1"/>
            <a:r>
              <a:rPr lang="en-IN" dirty="0" err="1"/>
              <a:t>Analog</a:t>
            </a:r>
            <a:r>
              <a:rPr lang="en-IN" dirty="0"/>
              <a:t> and Digital Data</a:t>
            </a:r>
          </a:p>
          <a:p>
            <a:pPr lvl="1"/>
            <a:r>
              <a:rPr lang="en-IN" dirty="0" err="1"/>
              <a:t>Analog</a:t>
            </a:r>
            <a:r>
              <a:rPr lang="en-IN" dirty="0"/>
              <a:t> and Digital Signals</a:t>
            </a:r>
          </a:p>
          <a:p>
            <a:pPr lvl="1"/>
            <a:r>
              <a:rPr lang="en-IN" dirty="0"/>
              <a:t>Periodic and Non-periodic</a:t>
            </a:r>
          </a:p>
        </p:txBody>
      </p:sp>
    </p:spTree>
    <p:extLst>
      <p:ext uri="{BB962C8B-B14F-4D97-AF65-F5344CB8AC3E}">
        <p14:creationId xmlns:p14="http://schemas.microsoft.com/office/powerpoint/2010/main" val="11633831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529" y="103032"/>
            <a:ext cx="6771068" cy="6011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61840" y="6156101"/>
            <a:ext cx="7714445" cy="369332"/>
          </a:xfrm>
          <a:prstGeom prst="rect">
            <a:avLst/>
          </a:prstGeom>
          <a:noFill/>
        </p:spPr>
        <p:txBody>
          <a:bodyPr wrap="square" rtlCol="0">
            <a:spAutoFit/>
          </a:bodyPr>
          <a:lstStyle/>
          <a:p>
            <a:pPr algn="ctr"/>
            <a:r>
              <a:rPr lang="en-IN" dirty="0"/>
              <a:t>Two digital signals: one with two signal levels and other with four signal levels</a:t>
            </a:r>
          </a:p>
        </p:txBody>
      </p:sp>
    </p:spTree>
    <p:extLst>
      <p:ext uri="{BB962C8B-B14F-4D97-AF65-F5344CB8AC3E}">
        <p14:creationId xmlns:p14="http://schemas.microsoft.com/office/powerpoint/2010/main" val="34924729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digital signal has nine levels. How many bits are needed per level?</a:t>
            </a:r>
            <a:endParaRPr lang="en-IN" dirty="0"/>
          </a:p>
        </p:txBody>
      </p:sp>
      <p:sp>
        <p:nvSpPr>
          <p:cNvPr id="3" name="Content Placeholder 2"/>
          <p:cNvSpPr>
            <a:spLocks noGrp="1"/>
          </p:cNvSpPr>
          <p:nvPr>
            <p:ph idx="1"/>
          </p:nvPr>
        </p:nvSpPr>
        <p:spPr/>
        <p:txBody>
          <a:bodyPr/>
          <a:lstStyle/>
          <a:p>
            <a:r>
              <a:rPr lang="en-US" dirty="0"/>
              <a:t>Each signal level is represented by 3.17 bits</a:t>
            </a:r>
          </a:p>
          <a:p>
            <a:r>
              <a:rPr lang="en-US" dirty="0"/>
              <a:t>However, this answer is not realistic. </a:t>
            </a:r>
          </a:p>
          <a:p>
            <a:r>
              <a:rPr lang="en-US" dirty="0"/>
              <a:t>The number of bits sent per level needs to be an integer as well as a power of 2. </a:t>
            </a:r>
          </a:p>
          <a:p>
            <a:r>
              <a:rPr lang="en-US" dirty="0"/>
              <a:t>For this example, 4 bits can represent one level.</a:t>
            </a:r>
            <a:endParaRPr lang="en-IN" dirty="0"/>
          </a:p>
        </p:txBody>
      </p:sp>
    </p:spTree>
    <p:extLst>
      <p:ext uri="{BB962C8B-B14F-4D97-AF65-F5344CB8AC3E}">
        <p14:creationId xmlns:p14="http://schemas.microsoft.com/office/powerpoint/2010/main" val="24674709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Bit rate</a:t>
            </a:r>
          </a:p>
        </p:txBody>
      </p:sp>
      <p:sp>
        <p:nvSpPr>
          <p:cNvPr id="3" name="Content Placeholder 2"/>
          <p:cNvSpPr>
            <a:spLocks noGrp="1"/>
          </p:cNvSpPr>
          <p:nvPr>
            <p:ph idx="1"/>
          </p:nvPr>
        </p:nvSpPr>
        <p:spPr>
          <a:xfrm>
            <a:off x="768094" y="1841893"/>
            <a:ext cx="7290055" cy="4391481"/>
          </a:xfrm>
        </p:spPr>
        <p:txBody>
          <a:bodyPr>
            <a:noAutofit/>
          </a:bodyPr>
          <a:lstStyle/>
          <a:p>
            <a:r>
              <a:rPr lang="en-IN" sz="2400" dirty="0"/>
              <a:t>Bit rate is the number of bits sent in 1s, expressed in </a:t>
            </a:r>
            <a:r>
              <a:rPr lang="en-IN" sz="2400" dirty="0">
                <a:solidFill>
                  <a:schemeClr val="accent2"/>
                </a:solidFill>
              </a:rPr>
              <a:t>bits per second (bps)</a:t>
            </a:r>
          </a:p>
          <a:p>
            <a:r>
              <a:rPr lang="en-IN" sz="2400" dirty="0">
                <a:solidFill>
                  <a:schemeClr val="accent2"/>
                </a:solidFill>
              </a:rPr>
              <a:t>Example:</a:t>
            </a:r>
          </a:p>
          <a:p>
            <a:r>
              <a:rPr lang="en-US" sz="2400" dirty="0"/>
              <a:t>Assume we need to download text documents at the rate of 100 pages per </a:t>
            </a:r>
            <a:r>
              <a:rPr lang="en-US" sz="2400" dirty="0">
                <a:solidFill>
                  <a:schemeClr val="hlink"/>
                </a:solidFill>
              </a:rPr>
              <a:t>sec</a:t>
            </a:r>
            <a:r>
              <a:rPr lang="en-US" sz="2400" dirty="0"/>
              <a:t>. What is the required bit rate of the channel?</a:t>
            </a:r>
          </a:p>
          <a:p>
            <a:pPr algn="just"/>
            <a:r>
              <a:rPr lang="en-US" sz="2400" dirty="0">
                <a:solidFill>
                  <a:schemeClr val="hlink"/>
                </a:solidFill>
              </a:rPr>
              <a:t>Solution</a:t>
            </a:r>
          </a:p>
          <a:p>
            <a:pPr algn="just"/>
            <a:r>
              <a:rPr lang="en-US" sz="2400" dirty="0"/>
              <a:t>A page is an average of 24 lines with 80 characters in each line. If we assume that one character requires 8 bits (ASCII), the bit rate is 100 X 24 X 80 X 8 = 1.536 Mbps</a:t>
            </a:r>
            <a:endParaRPr lang="en-IN" sz="2400" dirty="0">
              <a:solidFill>
                <a:schemeClr val="accent2"/>
              </a:solidFill>
            </a:endParaRPr>
          </a:p>
        </p:txBody>
      </p:sp>
    </p:spTree>
    <p:extLst>
      <p:ext uri="{BB962C8B-B14F-4D97-AF65-F5344CB8AC3E}">
        <p14:creationId xmlns:p14="http://schemas.microsoft.com/office/powerpoint/2010/main" val="22134266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107583" y="1430693"/>
            <a:ext cx="7289800" cy="1384479"/>
          </a:xfrm>
        </p:spPr>
        <p:style>
          <a:lnRef idx="2">
            <a:schemeClr val="accent2"/>
          </a:lnRef>
          <a:fillRef idx="1">
            <a:schemeClr val="lt1"/>
          </a:fillRef>
          <a:effectRef idx="0">
            <a:schemeClr val="accent2"/>
          </a:effectRef>
          <a:fontRef idx="minor">
            <a:schemeClr val="dk1"/>
          </a:fontRef>
        </p:style>
        <p:txBody>
          <a:bodyPr/>
          <a:lstStyle/>
          <a:p>
            <a:r>
              <a:rPr lang="en-US" dirty="0"/>
              <a:t>The bit rate can be calculated as</a:t>
            </a:r>
          </a:p>
          <a:p>
            <a:endParaRPr lang="en-IN" dirty="0"/>
          </a:p>
        </p:txBody>
      </p:sp>
      <p:pic>
        <p:nvPicPr>
          <p:cNvPr id="4"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5134" y="1947513"/>
            <a:ext cx="4167187" cy="350837"/>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67047" y="259398"/>
            <a:ext cx="8493617" cy="923330"/>
          </a:xfrm>
          <a:prstGeom prst="rect">
            <a:avLst/>
          </a:prstGeom>
        </p:spPr>
        <p:txBody>
          <a:bodyPr wrap="square">
            <a:spAutoFit/>
          </a:bodyPr>
          <a:lstStyle/>
          <a:p>
            <a:r>
              <a:rPr lang="en-US" dirty="0"/>
              <a:t>A digitized voice channel, is made by digitizing a 4-kHz bandwidth analog voice signal. We need to sample the signal at twice the highest frequency (two samples per hertz). We assume that each sample requires 8 bits. What is the required bit rate?</a:t>
            </a:r>
            <a:endParaRPr lang="en-IN" dirty="0"/>
          </a:p>
        </p:txBody>
      </p:sp>
      <p:sp>
        <p:nvSpPr>
          <p:cNvPr id="7" name="Rectangle 6"/>
          <p:cNvSpPr/>
          <p:nvPr/>
        </p:nvSpPr>
        <p:spPr>
          <a:xfrm>
            <a:off x="367047" y="3212033"/>
            <a:ext cx="5827692" cy="646331"/>
          </a:xfrm>
          <a:prstGeom prst="rect">
            <a:avLst/>
          </a:prstGeom>
        </p:spPr>
        <p:txBody>
          <a:bodyPr wrap="square">
            <a:spAutoFit/>
          </a:bodyPr>
          <a:lstStyle/>
          <a:p>
            <a:pPr algn="just"/>
            <a:r>
              <a:rPr lang="en-US" dirty="0"/>
              <a:t>What is the bit rate for high-definition TV (HDTV)?</a:t>
            </a:r>
            <a:br>
              <a:rPr lang="en-US" dirty="0"/>
            </a:br>
            <a:endParaRPr lang="en-US" dirty="0"/>
          </a:p>
        </p:txBody>
      </p:sp>
      <p:sp>
        <p:nvSpPr>
          <p:cNvPr id="8" name="Rectangle 7"/>
          <p:cNvSpPr/>
          <p:nvPr/>
        </p:nvSpPr>
        <p:spPr>
          <a:xfrm>
            <a:off x="994893" y="3698057"/>
            <a:ext cx="7402490" cy="1200329"/>
          </a:xfrm>
          <a:prstGeom prst="rect">
            <a:avLst/>
          </a:prstGeom>
        </p:spPr>
        <p:txBody>
          <a:bodyPr wrap="square">
            <a:spAutoFit/>
          </a:bodyPr>
          <a:lstStyle/>
          <a:p>
            <a:r>
              <a:rPr lang="en-US" dirty="0"/>
              <a:t>HDTV uses digital signals to broadcast high quality video signals. The HDTV screen is normally a ratio of 16 : 9. There are 1920 by 1080 pixels per screen, and the screen is renewed 30 times per second. Twenty-four bits represents one color pixel</a:t>
            </a:r>
            <a:endParaRPr lang="en-IN" dirty="0"/>
          </a:p>
        </p:txBody>
      </p:sp>
      <p:pic>
        <p:nvPicPr>
          <p:cNvPr id="9"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6550" y="4992688"/>
            <a:ext cx="5930900" cy="341312"/>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1107583" y="5564503"/>
            <a:ext cx="7044744" cy="369332"/>
          </a:xfrm>
          <a:prstGeom prst="rect">
            <a:avLst/>
          </a:prstGeom>
        </p:spPr>
        <p:txBody>
          <a:bodyPr wrap="square">
            <a:spAutoFit/>
          </a:bodyPr>
          <a:lstStyle/>
          <a:p>
            <a:r>
              <a:rPr lang="en-US" dirty="0"/>
              <a:t>The TV stations reduce this rate to 20 to 40 Mbps through compression</a:t>
            </a:r>
            <a:endParaRPr lang="en-IN" dirty="0"/>
          </a:p>
        </p:txBody>
      </p:sp>
    </p:spTree>
    <p:extLst>
      <p:ext uri="{BB962C8B-B14F-4D97-AF65-F5344CB8AC3E}">
        <p14:creationId xmlns:p14="http://schemas.microsoft.com/office/powerpoint/2010/main" val="35001055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Bit length</a:t>
            </a:r>
          </a:p>
        </p:txBody>
      </p:sp>
      <p:sp>
        <p:nvSpPr>
          <p:cNvPr id="3" name="Content Placeholder 2"/>
          <p:cNvSpPr>
            <a:spLocks noGrp="1"/>
          </p:cNvSpPr>
          <p:nvPr>
            <p:ph idx="1"/>
          </p:nvPr>
        </p:nvSpPr>
        <p:spPr/>
        <p:txBody>
          <a:bodyPr/>
          <a:lstStyle/>
          <a:p>
            <a:r>
              <a:rPr lang="en-IN" dirty="0"/>
              <a:t>Similar to wavelength for </a:t>
            </a:r>
            <a:r>
              <a:rPr lang="en-IN" dirty="0" err="1"/>
              <a:t>analog</a:t>
            </a:r>
            <a:r>
              <a:rPr lang="en-IN" dirty="0"/>
              <a:t> signals</a:t>
            </a:r>
          </a:p>
          <a:p>
            <a:r>
              <a:rPr lang="en-IN" dirty="0"/>
              <a:t>The bit length is the distance one bit occupies on the transmission medium</a:t>
            </a:r>
          </a:p>
          <a:p>
            <a:endParaRPr lang="en-IN" dirty="0"/>
          </a:p>
          <a:p>
            <a:pPr algn="ctr"/>
            <a:r>
              <a:rPr lang="en-IN" dirty="0"/>
              <a:t>Bit length = propagation speed X bit duration</a:t>
            </a:r>
          </a:p>
        </p:txBody>
      </p:sp>
    </p:spTree>
    <p:extLst>
      <p:ext uri="{BB962C8B-B14F-4D97-AF65-F5344CB8AC3E}">
        <p14:creationId xmlns:p14="http://schemas.microsoft.com/office/powerpoint/2010/main" val="34758739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Digital signal as a composite </a:t>
            </a:r>
            <a:r>
              <a:rPr lang="en-IN" dirty="0" err="1"/>
              <a:t>analog</a:t>
            </a:r>
            <a:r>
              <a:rPr lang="en-IN" dirty="0"/>
              <a:t> signal</a:t>
            </a:r>
          </a:p>
        </p:txBody>
      </p:sp>
      <p:sp>
        <p:nvSpPr>
          <p:cNvPr id="3" name="Content Placeholder 2"/>
          <p:cNvSpPr>
            <a:spLocks noGrp="1"/>
          </p:cNvSpPr>
          <p:nvPr>
            <p:ph idx="1"/>
          </p:nvPr>
        </p:nvSpPr>
        <p:spPr/>
        <p:txBody>
          <a:bodyPr/>
          <a:lstStyle/>
          <a:p>
            <a:r>
              <a:rPr lang="en-IN" dirty="0"/>
              <a:t>A digital signal is a composite </a:t>
            </a:r>
            <a:r>
              <a:rPr lang="en-IN" dirty="0" err="1"/>
              <a:t>analog</a:t>
            </a:r>
            <a:r>
              <a:rPr lang="en-IN" dirty="0"/>
              <a:t> signal</a:t>
            </a:r>
          </a:p>
          <a:p>
            <a:r>
              <a:rPr lang="en-IN" dirty="0"/>
              <a:t>Infinite bandwidth</a:t>
            </a:r>
          </a:p>
          <a:p>
            <a:r>
              <a:rPr lang="en-IN" dirty="0"/>
              <a:t>Periodic digital signal</a:t>
            </a:r>
          </a:p>
          <a:p>
            <a:pPr lvl="1"/>
            <a:r>
              <a:rPr lang="en-IN" dirty="0"/>
              <a:t>Rare in data communication</a:t>
            </a:r>
          </a:p>
          <a:p>
            <a:pPr lvl="1"/>
            <a:r>
              <a:rPr lang="en-IN" dirty="0"/>
              <a:t>Frequency domain representation has infinite bandwidth and discrete frequencies</a:t>
            </a:r>
          </a:p>
          <a:p>
            <a:r>
              <a:rPr lang="en-IN" dirty="0" err="1"/>
              <a:t>Nonperiodic</a:t>
            </a:r>
            <a:r>
              <a:rPr lang="en-IN" dirty="0"/>
              <a:t> digital signal</a:t>
            </a:r>
          </a:p>
          <a:p>
            <a:pPr lvl="1"/>
            <a:r>
              <a:rPr lang="en-IN" dirty="0"/>
              <a:t>Decomposed signal still has an infinite bandwidth</a:t>
            </a:r>
          </a:p>
          <a:p>
            <a:pPr lvl="1"/>
            <a:r>
              <a:rPr lang="en-IN" dirty="0"/>
              <a:t>Frequencies are continuous</a:t>
            </a:r>
          </a:p>
        </p:txBody>
      </p:sp>
    </p:spTree>
    <p:extLst>
      <p:ext uri="{BB962C8B-B14F-4D97-AF65-F5344CB8AC3E}">
        <p14:creationId xmlns:p14="http://schemas.microsoft.com/office/powerpoint/2010/main" val="37033326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979" y="497246"/>
            <a:ext cx="8720137" cy="471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60608" y="5666704"/>
            <a:ext cx="8590209" cy="369332"/>
          </a:xfrm>
          <a:prstGeom prst="rect">
            <a:avLst/>
          </a:prstGeom>
          <a:noFill/>
        </p:spPr>
        <p:txBody>
          <a:bodyPr wrap="square" rtlCol="0">
            <a:spAutoFit/>
          </a:bodyPr>
          <a:lstStyle/>
          <a:p>
            <a:pPr algn="ctr"/>
            <a:r>
              <a:rPr lang="en-IN" dirty="0"/>
              <a:t>The time and frequency domains of periodic and </a:t>
            </a:r>
            <a:r>
              <a:rPr lang="en-IN" dirty="0" err="1"/>
              <a:t>nonperiodic</a:t>
            </a:r>
            <a:r>
              <a:rPr lang="en-IN" dirty="0"/>
              <a:t> digital signals</a:t>
            </a:r>
          </a:p>
        </p:txBody>
      </p:sp>
    </p:spTree>
    <p:extLst>
      <p:ext uri="{BB962C8B-B14F-4D97-AF65-F5344CB8AC3E}">
        <p14:creationId xmlns:p14="http://schemas.microsoft.com/office/powerpoint/2010/main" val="355525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Transmission of digital signals</a:t>
            </a:r>
          </a:p>
        </p:txBody>
      </p:sp>
      <p:sp>
        <p:nvSpPr>
          <p:cNvPr id="3" name="Content Placeholder 2"/>
          <p:cNvSpPr>
            <a:spLocks noGrp="1"/>
          </p:cNvSpPr>
          <p:nvPr>
            <p:ph idx="1"/>
          </p:nvPr>
        </p:nvSpPr>
        <p:spPr>
          <a:xfrm>
            <a:off x="768096" y="1815921"/>
            <a:ext cx="7290055" cy="4493439"/>
          </a:xfrm>
        </p:spPr>
        <p:txBody>
          <a:bodyPr/>
          <a:lstStyle/>
          <a:p>
            <a:r>
              <a:rPr lang="en-IN" dirty="0"/>
              <a:t>Digital signal is a composite </a:t>
            </a:r>
            <a:r>
              <a:rPr lang="en-IN" dirty="0" err="1"/>
              <a:t>analog</a:t>
            </a:r>
            <a:r>
              <a:rPr lang="en-IN" dirty="0"/>
              <a:t> signal with frequencies between zero and infinity</a:t>
            </a:r>
          </a:p>
          <a:p>
            <a:r>
              <a:rPr lang="en-IN" dirty="0"/>
              <a:t>Transmission of digital signal is possible by 2 approaches</a:t>
            </a:r>
          </a:p>
          <a:p>
            <a:pPr lvl="1"/>
            <a:r>
              <a:rPr lang="en-IN" dirty="0"/>
              <a:t>Baseband transmission</a:t>
            </a:r>
          </a:p>
          <a:p>
            <a:pPr lvl="1"/>
            <a:r>
              <a:rPr lang="en-IN" dirty="0"/>
              <a:t>Broadband transmission (using modulation)</a:t>
            </a:r>
          </a:p>
          <a:p>
            <a:endParaRPr lang="en-IN" dirty="0"/>
          </a:p>
        </p:txBody>
      </p:sp>
    </p:spTree>
    <p:extLst>
      <p:ext uri="{BB962C8B-B14F-4D97-AF65-F5344CB8AC3E}">
        <p14:creationId xmlns:p14="http://schemas.microsoft.com/office/powerpoint/2010/main" val="35528816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Transmission of digital signals: baseband transmission</a:t>
            </a:r>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229" y="2178477"/>
            <a:ext cx="6681787" cy="170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455313" y="4082604"/>
            <a:ext cx="5847008" cy="369332"/>
          </a:xfrm>
          <a:prstGeom prst="rect">
            <a:avLst/>
          </a:prstGeom>
          <a:noFill/>
        </p:spPr>
        <p:txBody>
          <a:bodyPr wrap="square" rtlCol="0">
            <a:spAutoFit/>
          </a:bodyPr>
          <a:lstStyle/>
          <a:p>
            <a:pPr algn="ctr"/>
            <a:r>
              <a:rPr lang="en-IN" dirty="0"/>
              <a:t>Baseband Transmission</a:t>
            </a:r>
          </a:p>
        </p:txBody>
      </p:sp>
      <p:sp>
        <p:nvSpPr>
          <p:cNvPr id="6" name="TextBox 5"/>
          <p:cNvSpPr txBox="1"/>
          <p:nvPr/>
        </p:nvSpPr>
        <p:spPr>
          <a:xfrm>
            <a:off x="605307" y="4572000"/>
            <a:ext cx="7856113" cy="1477328"/>
          </a:xfrm>
          <a:prstGeom prst="rect">
            <a:avLst/>
          </a:prstGeom>
          <a:noFill/>
        </p:spPr>
        <p:txBody>
          <a:bodyPr wrap="square" rtlCol="0">
            <a:spAutoFit/>
          </a:bodyPr>
          <a:lstStyle/>
          <a:p>
            <a:r>
              <a:rPr lang="en-IN" dirty="0"/>
              <a:t>Sending a digital signal over a channel without changing the digital signal to an </a:t>
            </a:r>
            <a:r>
              <a:rPr lang="en-IN" dirty="0" err="1"/>
              <a:t>analog</a:t>
            </a:r>
            <a:r>
              <a:rPr lang="en-IN" dirty="0"/>
              <a:t> signal</a:t>
            </a:r>
          </a:p>
          <a:p>
            <a:r>
              <a:rPr lang="en-IN" dirty="0"/>
              <a:t>Requires a </a:t>
            </a:r>
            <a:r>
              <a:rPr lang="en-IN" b="1" dirty="0">
                <a:solidFill>
                  <a:schemeClr val="accent2"/>
                </a:solidFill>
              </a:rPr>
              <a:t>low-pass channel </a:t>
            </a:r>
            <a:r>
              <a:rPr lang="en-IN" dirty="0"/>
              <a:t>with a bandwidth that </a:t>
            </a:r>
            <a:r>
              <a:rPr lang="en-IN" b="1" dirty="0">
                <a:solidFill>
                  <a:schemeClr val="accent2"/>
                </a:solidFill>
              </a:rPr>
              <a:t>starts from zero</a:t>
            </a:r>
          </a:p>
          <a:p>
            <a:pPr lvl="1"/>
            <a:r>
              <a:rPr lang="en-IN" dirty="0"/>
              <a:t>Means a dedicated medium with a bandwidth constituting only one channel</a:t>
            </a:r>
          </a:p>
          <a:p>
            <a:pPr lvl="1"/>
            <a:endParaRPr lang="en-IN" dirty="0"/>
          </a:p>
        </p:txBody>
      </p:sp>
    </p:spTree>
    <p:extLst>
      <p:ext uri="{BB962C8B-B14F-4D97-AF65-F5344CB8AC3E}">
        <p14:creationId xmlns:p14="http://schemas.microsoft.com/office/powerpoint/2010/main" val="13953555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721" y="418564"/>
            <a:ext cx="8739188"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068946" y="5087155"/>
            <a:ext cx="6993229" cy="369332"/>
          </a:xfrm>
          <a:prstGeom prst="rect">
            <a:avLst/>
          </a:prstGeom>
          <a:noFill/>
        </p:spPr>
        <p:txBody>
          <a:bodyPr wrap="square" rtlCol="0">
            <a:spAutoFit/>
          </a:bodyPr>
          <a:lstStyle/>
          <a:p>
            <a:pPr algn="ctr"/>
            <a:r>
              <a:rPr lang="en-IN" dirty="0"/>
              <a:t>Bandwidths of Low pass channels</a:t>
            </a:r>
          </a:p>
        </p:txBody>
      </p:sp>
    </p:spTree>
    <p:extLst>
      <p:ext uri="{BB962C8B-B14F-4D97-AF65-F5344CB8AC3E}">
        <p14:creationId xmlns:p14="http://schemas.microsoft.com/office/powerpoint/2010/main" val="1829719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 y="12879"/>
            <a:ext cx="9144001" cy="6845121"/>
          </a:xfrm>
          <a:prstGeom prst="rect">
            <a:avLst/>
          </a:prstGeom>
        </p:spPr>
      </p:pic>
      <p:sp>
        <p:nvSpPr>
          <p:cNvPr id="7" name="TextBox 6"/>
          <p:cNvSpPr txBox="1"/>
          <p:nvPr/>
        </p:nvSpPr>
        <p:spPr>
          <a:xfrm>
            <a:off x="5112914" y="218939"/>
            <a:ext cx="4031086" cy="830997"/>
          </a:xfrm>
          <a:prstGeom prst="rect">
            <a:avLst/>
          </a:prstGeom>
          <a:noFill/>
        </p:spPr>
        <p:txBody>
          <a:bodyPr wrap="square" rtlCol="0">
            <a:spAutoFit/>
          </a:bodyPr>
          <a:lstStyle/>
          <a:p>
            <a:pPr algn="ctr"/>
            <a:r>
              <a:rPr lang="en-IN" sz="2400" dirty="0">
                <a:solidFill>
                  <a:schemeClr val="accent2"/>
                </a:solidFill>
              </a:rPr>
              <a:t>Communication at the Physical Layer</a:t>
            </a:r>
          </a:p>
        </p:txBody>
      </p:sp>
    </p:spTree>
    <p:extLst>
      <p:ext uri="{BB962C8B-B14F-4D97-AF65-F5344CB8AC3E}">
        <p14:creationId xmlns:p14="http://schemas.microsoft.com/office/powerpoint/2010/main" val="27949977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804" y="200401"/>
            <a:ext cx="8829675" cy="2246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376362" y="2779519"/>
            <a:ext cx="6426558" cy="369332"/>
          </a:xfrm>
          <a:prstGeom prst="rect">
            <a:avLst/>
          </a:prstGeom>
          <a:noFill/>
        </p:spPr>
        <p:txBody>
          <a:bodyPr wrap="square" rtlCol="0">
            <a:spAutoFit/>
          </a:bodyPr>
          <a:lstStyle/>
          <a:p>
            <a:pPr algn="ctr"/>
            <a:r>
              <a:rPr lang="en-IN" dirty="0"/>
              <a:t>Baseband transmission using a dedicated medium</a:t>
            </a:r>
          </a:p>
        </p:txBody>
      </p:sp>
      <p:sp>
        <p:nvSpPr>
          <p:cNvPr id="4" name="Rectangle 11"/>
          <p:cNvSpPr>
            <a:spLocks noChangeArrowheads="1"/>
          </p:cNvSpPr>
          <p:nvPr/>
        </p:nvSpPr>
        <p:spPr bwMode="auto">
          <a:xfrm>
            <a:off x="1" y="5627553"/>
            <a:ext cx="9143999" cy="1200329"/>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r>
              <a:rPr lang="en-US" sz="2400" dirty="0">
                <a:latin typeface="Arial" panose="020B0604020202020204" pitchFamily="34" charset="0"/>
              </a:rPr>
              <a:t>Baseband transmission of a digital signal that preserves the shape of the digital signal is possible only if we have a low-pass channel with an infinite or very wide bandwidth</a:t>
            </a:r>
          </a:p>
        </p:txBody>
      </p:sp>
      <p:sp>
        <p:nvSpPr>
          <p:cNvPr id="5" name="Rectangle 4"/>
          <p:cNvSpPr/>
          <p:nvPr/>
        </p:nvSpPr>
        <p:spPr>
          <a:xfrm>
            <a:off x="174804" y="3481658"/>
            <a:ext cx="8829675" cy="1754326"/>
          </a:xfrm>
          <a:prstGeom prst="rect">
            <a:avLst/>
          </a:prstGeom>
        </p:spPr>
        <p:txBody>
          <a:bodyPr wrap="square">
            <a:spAutoFit/>
          </a:bodyPr>
          <a:lstStyle/>
          <a:p>
            <a:pPr algn="just"/>
            <a:r>
              <a:rPr lang="en-US" dirty="0"/>
              <a:t>An example of a dedicated channel where the entire bandwidth of the medium is used as one single channel is a LAN. Almost every wired LAN today uses a dedicated channel for two stations communicating with each other. In a bus topology LAN with multipoint connections, only two stations can communicate with each other at each moment in time (timesharing); the other stations need to refrain from sending data. In a star topology LAN, the entire channel between each station and the hub is used for communication between these two entities.</a:t>
            </a:r>
          </a:p>
        </p:txBody>
      </p:sp>
    </p:spTree>
    <p:extLst>
      <p:ext uri="{BB962C8B-B14F-4D97-AF65-F5344CB8AC3E}">
        <p14:creationId xmlns:p14="http://schemas.microsoft.com/office/powerpoint/2010/main" val="35940702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4921" y="25757"/>
            <a:ext cx="5942013" cy="464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40913" y="4700787"/>
            <a:ext cx="8293993" cy="369332"/>
          </a:xfrm>
          <a:prstGeom prst="rect">
            <a:avLst/>
          </a:prstGeom>
          <a:noFill/>
        </p:spPr>
        <p:txBody>
          <a:bodyPr wrap="square" rtlCol="0">
            <a:spAutoFit/>
          </a:bodyPr>
          <a:lstStyle/>
          <a:p>
            <a:pPr algn="ctr"/>
            <a:r>
              <a:rPr lang="en-IN" dirty="0">
                <a:solidFill>
                  <a:schemeClr val="accent2"/>
                </a:solidFill>
              </a:rPr>
              <a:t>Rough approximation </a:t>
            </a:r>
            <a:r>
              <a:rPr lang="en-IN" dirty="0"/>
              <a:t>of a digital signal using first harmonic for worst case</a:t>
            </a:r>
          </a:p>
        </p:txBody>
      </p:sp>
      <p:sp>
        <p:nvSpPr>
          <p:cNvPr id="4" name="TextBox 3"/>
          <p:cNvSpPr txBox="1"/>
          <p:nvPr/>
        </p:nvSpPr>
        <p:spPr>
          <a:xfrm>
            <a:off x="721217" y="5095877"/>
            <a:ext cx="7984901" cy="1754326"/>
          </a:xfrm>
          <a:prstGeom prst="rect">
            <a:avLst/>
          </a:prstGeom>
          <a:noFill/>
        </p:spPr>
        <p:txBody>
          <a:bodyPr wrap="square" rtlCol="0">
            <a:spAutoFit/>
          </a:bodyPr>
          <a:lstStyle/>
          <a:p>
            <a:r>
              <a:rPr lang="en-IN" b="1" dirty="0">
                <a:solidFill>
                  <a:schemeClr val="accent2"/>
                </a:solidFill>
              </a:rPr>
              <a:t>Assumption</a:t>
            </a:r>
            <a:r>
              <a:rPr lang="en-IN" dirty="0"/>
              <a:t>: We have a digital signal of bit rate N</a:t>
            </a:r>
          </a:p>
          <a:p>
            <a:r>
              <a:rPr lang="en-IN" b="1" dirty="0">
                <a:solidFill>
                  <a:schemeClr val="accent2"/>
                </a:solidFill>
              </a:rPr>
              <a:t>Conclusions:</a:t>
            </a:r>
          </a:p>
          <a:p>
            <a:pPr marL="742950" lvl="1" indent="-285750">
              <a:buFont typeface="Arial" panose="020B0604020202020204" pitchFamily="34" charset="0"/>
              <a:buChar char="•"/>
            </a:pPr>
            <a:r>
              <a:rPr lang="en-IN" dirty="0" err="1"/>
              <a:t>Analog</a:t>
            </a:r>
            <a:r>
              <a:rPr lang="en-IN" dirty="0"/>
              <a:t> representation for the 3-bit pattern is shown</a:t>
            </a:r>
          </a:p>
          <a:p>
            <a:pPr marL="742950" lvl="1" indent="-285750">
              <a:buFont typeface="Arial" panose="020B0604020202020204" pitchFamily="34" charset="0"/>
              <a:buChar char="•"/>
            </a:pPr>
            <a:r>
              <a:rPr lang="en-IN" dirty="0"/>
              <a:t>Phases involved are 90, 180, 270, 0</a:t>
            </a:r>
          </a:p>
          <a:p>
            <a:pPr marL="742950" lvl="1" indent="-285750">
              <a:buFont typeface="Arial" panose="020B0604020202020204" pitchFamily="34" charset="0"/>
              <a:buChar char="•"/>
            </a:pPr>
            <a:r>
              <a:rPr lang="en-IN" dirty="0"/>
              <a:t>Highest frequency is N/2 and lowest frequency is 0</a:t>
            </a:r>
          </a:p>
          <a:p>
            <a:pPr marL="742950" lvl="1" indent="-285750">
              <a:buFont typeface="Arial" panose="020B0604020202020204" pitchFamily="34" charset="0"/>
              <a:buChar char="•"/>
            </a:pPr>
            <a:r>
              <a:rPr lang="en-IN" dirty="0"/>
              <a:t>Bandwidth = N/2 (First harmonic)</a:t>
            </a:r>
          </a:p>
        </p:txBody>
      </p:sp>
    </p:spTree>
    <p:extLst>
      <p:ext uri="{BB962C8B-B14F-4D97-AF65-F5344CB8AC3E}">
        <p14:creationId xmlns:p14="http://schemas.microsoft.com/office/powerpoint/2010/main" val="31649672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268" y="0"/>
            <a:ext cx="5878512" cy="458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953037" y="4675031"/>
            <a:ext cx="7018986" cy="369332"/>
          </a:xfrm>
          <a:prstGeom prst="rect">
            <a:avLst/>
          </a:prstGeom>
          <a:noFill/>
        </p:spPr>
        <p:txBody>
          <a:bodyPr wrap="square" rtlCol="0">
            <a:spAutoFit/>
          </a:bodyPr>
          <a:lstStyle/>
          <a:p>
            <a:pPr algn="ctr"/>
            <a:r>
              <a:rPr lang="en-IN" dirty="0"/>
              <a:t>Simulating the digital signal with first three harmonics</a:t>
            </a:r>
          </a:p>
        </p:txBody>
      </p:sp>
      <p:sp>
        <p:nvSpPr>
          <p:cNvPr id="5" name="TextBox 4"/>
          <p:cNvSpPr txBox="1"/>
          <p:nvPr/>
        </p:nvSpPr>
        <p:spPr>
          <a:xfrm>
            <a:off x="656823" y="5044363"/>
            <a:ext cx="8229600" cy="1200329"/>
          </a:xfrm>
          <a:prstGeom prst="rect">
            <a:avLst/>
          </a:prstGeom>
          <a:noFill/>
        </p:spPr>
        <p:txBody>
          <a:bodyPr wrap="square" rtlCol="0">
            <a:spAutoFit/>
          </a:bodyPr>
          <a:lstStyle/>
          <a:p>
            <a:r>
              <a:rPr lang="en-IN" dirty="0"/>
              <a:t>Better approximation:</a:t>
            </a:r>
          </a:p>
          <a:p>
            <a:pPr marL="285750" indent="-285750">
              <a:buFont typeface="Arial" panose="020B0604020202020204" pitchFamily="34" charset="0"/>
              <a:buChar char="•"/>
            </a:pPr>
            <a:r>
              <a:rPr lang="en-IN" dirty="0"/>
              <a:t>Add more harmonics and increase bandwidth to 3N/2, 5N/2, 7N/2 and so on</a:t>
            </a:r>
          </a:p>
          <a:p>
            <a:pPr marL="285750" indent="-285750">
              <a:buFont typeface="Arial" panose="020B0604020202020204" pitchFamily="34" charset="0"/>
              <a:buChar char="•"/>
            </a:pPr>
            <a:r>
              <a:rPr lang="en-IN" dirty="0"/>
              <a:t>Required bandwidth is proportional to bit rate</a:t>
            </a:r>
          </a:p>
          <a:p>
            <a:pPr marL="742950" lvl="1" indent="-285750">
              <a:buFont typeface="Arial" panose="020B0604020202020204" pitchFamily="34" charset="0"/>
              <a:buChar char="•"/>
            </a:pPr>
            <a:r>
              <a:rPr lang="en-IN" dirty="0"/>
              <a:t>Want to send bits faster, need more bandwidth</a:t>
            </a:r>
          </a:p>
        </p:txBody>
      </p:sp>
    </p:spTree>
    <p:extLst>
      <p:ext uri="{BB962C8B-B14F-4D97-AF65-F5344CB8AC3E}">
        <p14:creationId xmlns:p14="http://schemas.microsoft.com/office/powerpoint/2010/main" val="53432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492" y="1502692"/>
            <a:ext cx="8739187" cy="238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339403" y="4108361"/>
            <a:ext cx="6800045" cy="369332"/>
          </a:xfrm>
          <a:prstGeom prst="rect">
            <a:avLst/>
          </a:prstGeom>
          <a:noFill/>
        </p:spPr>
        <p:txBody>
          <a:bodyPr wrap="square" rtlCol="0">
            <a:spAutoFit/>
          </a:bodyPr>
          <a:lstStyle/>
          <a:p>
            <a:pPr algn="ctr"/>
            <a:r>
              <a:rPr lang="en-IN" dirty="0"/>
              <a:t>Bandwidth requirements</a:t>
            </a:r>
          </a:p>
        </p:txBody>
      </p:sp>
    </p:spTree>
    <p:extLst>
      <p:ext uri="{BB962C8B-B14F-4D97-AF65-F5344CB8AC3E}">
        <p14:creationId xmlns:p14="http://schemas.microsoft.com/office/powerpoint/2010/main" val="16050215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What is the required bandwidth of a low-pass channel if we need to send 1 Mbps by using baseband transmission?</a:t>
            </a:r>
            <a:endParaRPr lang="en-IN" sz="3600" dirty="0"/>
          </a:p>
        </p:txBody>
      </p:sp>
      <p:sp>
        <p:nvSpPr>
          <p:cNvPr id="3" name="Content Placeholder 2"/>
          <p:cNvSpPr>
            <a:spLocks noGrp="1"/>
          </p:cNvSpPr>
          <p:nvPr>
            <p:ph idx="1"/>
          </p:nvPr>
        </p:nvSpPr>
        <p:spPr/>
        <p:txBody>
          <a:bodyPr/>
          <a:lstStyle/>
          <a:p>
            <a:pPr algn="just"/>
            <a:r>
              <a:rPr lang="en-US" dirty="0"/>
              <a:t>The answer depends on the accuracy desired.</a:t>
            </a:r>
          </a:p>
          <a:p>
            <a:r>
              <a:rPr lang="en-US" dirty="0">
                <a:solidFill>
                  <a:schemeClr val="hlink"/>
                </a:solidFill>
              </a:rPr>
              <a:t>a.</a:t>
            </a:r>
            <a:r>
              <a:rPr lang="en-US" dirty="0"/>
              <a:t> The minimum bandwidth, is B = bit rate /2, or 500 kHz.</a:t>
            </a:r>
            <a:br>
              <a:rPr lang="en-US" dirty="0"/>
            </a:br>
            <a:r>
              <a:rPr lang="en-US" dirty="0"/>
              <a:t> </a:t>
            </a:r>
          </a:p>
          <a:p>
            <a:r>
              <a:rPr lang="en-US" dirty="0">
                <a:solidFill>
                  <a:schemeClr val="hlink"/>
                </a:solidFill>
              </a:rPr>
              <a:t>b.</a:t>
            </a:r>
            <a:r>
              <a:rPr lang="en-US" dirty="0"/>
              <a:t> A better solution is to use the first and the third</a:t>
            </a:r>
            <a:br>
              <a:rPr lang="en-US" dirty="0"/>
            </a:br>
            <a:r>
              <a:rPr lang="en-US" dirty="0"/>
              <a:t>    harmonics with  B = 3 × 500 kHz = 1.5 </a:t>
            </a:r>
            <a:r>
              <a:rPr lang="en-US" dirty="0" err="1"/>
              <a:t>MHz.</a:t>
            </a:r>
            <a:br>
              <a:rPr lang="en-US" dirty="0"/>
            </a:br>
            <a:endParaRPr lang="en-US" dirty="0"/>
          </a:p>
          <a:p>
            <a:r>
              <a:rPr lang="en-US" dirty="0">
                <a:solidFill>
                  <a:schemeClr val="hlink"/>
                </a:solidFill>
              </a:rPr>
              <a:t>c.</a:t>
            </a:r>
            <a:r>
              <a:rPr lang="en-US" dirty="0"/>
              <a:t> Still a better solution is to use the first, third, and fifth</a:t>
            </a:r>
            <a:br>
              <a:rPr lang="en-US" dirty="0"/>
            </a:br>
            <a:r>
              <a:rPr lang="en-US" dirty="0"/>
              <a:t>    harmonics with B = 5 × 500 kHz = 2.5 </a:t>
            </a:r>
            <a:r>
              <a:rPr lang="en-US" dirty="0" err="1"/>
              <a:t>MHz</a:t>
            </a:r>
            <a:r>
              <a:rPr lang="en-US" sz="1800" dirty="0" err="1"/>
              <a:t>.</a:t>
            </a:r>
            <a:endParaRPr lang="en-US" sz="1800" dirty="0"/>
          </a:p>
          <a:p>
            <a:endParaRPr lang="en-IN" dirty="0"/>
          </a:p>
        </p:txBody>
      </p:sp>
    </p:spTree>
    <p:extLst>
      <p:ext uri="{BB962C8B-B14F-4D97-AF65-F5344CB8AC3E}">
        <p14:creationId xmlns:p14="http://schemas.microsoft.com/office/powerpoint/2010/main" val="25107721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5" y="585216"/>
            <a:ext cx="8195601" cy="1295099"/>
          </a:xfrm>
        </p:spPr>
        <p:txBody>
          <a:bodyPr>
            <a:noAutofit/>
          </a:bodyPr>
          <a:lstStyle/>
          <a:p>
            <a:r>
              <a:rPr lang="en-US" sz="3200" dirty="0"/>
              <a:t>We have a low-pass channel with bandwidth 100 kHz. What is the maximum bit rate of this channel?</a:t>
            </a:r>
            <a:br>
              <a:rPr lang="en-US" sz="3200" dirty="0"/>
            </a:br>
            <a:endParaRPr lang="en-IN" sz="3200" dirty="0"/>
          </a:p>
        </p:txBody>
      </p:sp>
      <p:sp>
        <p:nvSpPr>
          <p:cNvPr id="3" name="Content Placeholder 2"/>
          <p:cNvSpPr>
            <a:spLocks noGrp="1"/>
          </p:cNvSpPr>
          <p:nvPr>
            <p:ph idx="1"/>
          </p:nvPr>
        </p:nvSpPr>
        <p:spPr>
          <a:xfrm>
            <a:off x="768096" y="2286000"/>
            <a:ext cx="7290055" cy="1371600"/>
          </a:xfrm>
        </p:spPr>
        <p:txBody>
          <a:bodyPr/>
          <a:lstStyle/>
          <a:p>
            <a:r>
              <a:rPr lang="en-US" dirty="0"/>
              <a:t>The maximum bit rate can be achieved if we use the first harmonic. The bit rate is 2 times the available bandwidth, or 200 kbps</a:t>
            </a:r>
            <a:endParaRPr lang="en-IN" dirty="0"/>
          </a:p>
        </p:txBody>
      </p:sp>
    </p:spTree>
    <p:extLst>
      <p:ext uri="{BB962C8B-B14F-4D97-AF65-F5344CB8AC3E}">
        <p14:creationId xmlns:p14="http://schemas.microsoft.com/office/powerpoint/2010/main" val="21461656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Broadband transmission (Using modulation)</a:t>
            </a:r>
          </a:p>
        </p:txBody>
      </p:sp>
      <p:sp>
        <p:nvSpPr>
          <p:cNvPr id="3" name="Content Placeholder 2"/>
          <p:cNvSpPr>
            <a:spLocks noGrp="1"/>
          </p:cNvSpPr>
          <p:nvPr>
            <p:ph idx="1"/>
          </p:nvPr>
        </p:nvSpPr>
        <p:spPr/>
        <p:txBody>
          <a:bodyPr/>
          <a:lstStyle/>
          <a:p>
            <a:r>
              <a:rPr lang="en-IN" dirty="0"/>
              <a:t>Changing a digital signal into </a:t>
            </a:r>
            <a:r>
              <a:rPr lang="en-IN" dirty="0" err="1"/>
              <a:t>analog</a:t>
            </a:r>
            <a:r>
              <a:rPr lang="en-IN" dirty="0"/>
              <a:t> signal for transmission</a:t>
            </a:r>
          </a:p>
          <a:p>
            <a:r>
              <a:rPr lang="en-IN" dirty="0"/>
              <a:t>Modulation allows us to use a bandpass channel</a:t>
            </a:r>
          </a:p>
          <a:p>
            <a:pPr lvl="1"/>
            <a:r>
              <a:rPr lang="en-IN" dirty="0"/>
              <a:t>A channel with bandwidth that does not start from 0</a:t>
            </a:r>
          </a:p>
          <a:p>
            <a:pPr lvl="1"/>
            <a:r>
              <a:rPr lang="en-IN" dirty="0"/>
              <a:t>More available than a low-pass channel</a:t>
            </a:r>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216" y="3749899"/>
            <a:ext cx="7897813" cy="183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571223" y="5589812"/>
            <a:ext cx="5679583" cy="369332"/>
          </a:xfrm>
          <a:prstGeom prst="rect">
            <a:avLst/>
          </a:prstGeom>
          <a:noFill/>
        </p:spPr>
        <p:txBody>
          <a:bodyPr wrap="square" rtlCol="0">
            <a:spAutoFit/>
          </a:bodyPr>
          <a:lstStyle/>
          <a:p>
            <a:pPr algn="ctr"/>
            <a:r>
              <a:rPr lang="en-IN" dirty="0"/>
              <a:t>Bandwidth of a </a:t>
            </a:r>
            <a:r>
              <a:rPr lang="en-IN" dirty="0" err="1"/>
              <a:t>Bandpass</a:t>
            </a:r>
            <a:r>
              <a:rPr lang="en-IN" dirty="0"/>
              <a:t> channel</a:t>
            </a:r>
          </a:p>
        </p:txBody>
      </p:sp>
    </p:spTree>
    <p:extLst>
      <p:ext uri="{BB962C8B-B14F-4D97-AF65-F5344CB8AC3E}">
        <p14:creationId xmlns:p14="http://schemas.microsoft.com/office/powerpoint/2010/main" val="20408174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p:cNvSpPr>
            <a:spLocks noChangeArrowheads="1"/>
          </p:cNvSpPr>
          <p:nvPr/>
        </p:nvSpPr>
        <p:spPr bwMode="auto">
          <a:xfrm>
            <a:off x="1" y="5627553"/>
            <a:ext cx="9143999" cy="101566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r>
              <a:rPr lang="en-US" sz="2000" dirty="0">
                <a:latin typeface="Arial" panose="020B0604020202020204" pitchFamily="34" charset="0"/>
              </a:rPr>
              <a:t>If the available channel is a </a:t>
            </a:r>
            <a:r>
              <a:rPr lang="en-US" sz="2000" dirty="0" err="1">
                <a:latin typeface="Arial" panose="020B0604020202020204" pitchFamily="34" charset="0"/>
              </a:rPr>
              <a:t>bandpass</a:t>
            </a:r>
            <a:r>
              <a:rPr lang="en-US" sz="2000" dirty="0">
                <a:latin typeface="Arial" panose="020B0604020202020204" pitchFamily="34" charset="0"/>
              </a:rPr>
              <a:t> channel, we cannot send the digital signal directly to the channel; we need to convert the digital signal to an analog signal before transmission.</a:t>
            </a:r>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187" y="178226"/>
            <a:ext cx="8683625" cy="431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30187" y="4734755"/>
            <a:ext cx="7701566" cy="369332"/>
          </a:xfrm>
          <a:prstGeom prst="rect">
            <a:avLst/>
          </a:prstGeom>
          <a:noFill/>
        </p:spPr>
        <p:txBody>
          <a:bodyPr wrap="square" rtlCol="0">
            <a:spAutoFit/>
          </a:bodyPr>
          <a:lstStyle/>
          <a:p>
            <a:pPr algn="ctr"/>
            <a:r>
              <a:rPr lang="en-US" dirty="0"/>
              <a:t>Modulation of a digital signal for transmission on a </a:t>
            </a:r>
            <a:r>
              <a:rPr lang="en-US" dirty="0" err="1"/>
              <a:t>bandpass</a:t>
            </a:r>
            <a:r>
              <a:rPr lang="en-US" dirty="0"/>
              <a:t> channel</a:t>
            </a:r>
            <a:endParaRPr lang="en-IN" dirty="0"/>
          </a:p>
        </p:txBody>
      </p:sp>
    </p:spTree>
    <p:extLst>
      <p:ext uri="{BB962C8B-B14F-4D97-AF65-F5344CB8AC3E}">
        <p14:creationId xmlns:p14="http://schemas.microsoft.com/office/powerpoint/2010/main" val="25711131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3184" y="1067186"/>
            <a:ext cx="8770512"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An example of broadband transmission using modulation is the sending of computer data through a telephone subscriber line, the line connecting a resident to the central telephone office. These lines are designed to carry voice with a limited bandwidth. The channel is considered a </a:t>
            </a:r>
            <a:r>
              <a:rPr lang="en-US" dirty="0" err="1"/>
              <a:t>bandpass</a:t>
            </a:r>
            <a:r>
              <a:rPr lang="en-US" dirty="0"/>
              <a:t> channel. We convert the digital signal from the computer to an analog signal, and send the analog signal. We can install two converters to change the digital signal to analog and vice versa at the receiving end. The converter, in this case, is called a </a:t>
            </a:r>
            <a:r>
              <a:rPr lang="en-US" dirty="0">
                <a:solidFill>
                  <a:schemeClr val="hlink"/>
                </a:solidFill>
              </a:rPr>
              <a:t>modem</a:t>
            </a:r>
            <a:r>
              <a:rPr lang="en-US" dirty="0"/>
              <a:t> </a:t>
            </a:r>
            <a:endParaRPr lang="en-IN" dirty="0"/>
          </a:p>
        </p:txBody>
      </p:sp>
      <p:sp>
        <p:nvSpPr>
          <p:cNvPr id="3" name="Rectangle 2"/>
          <p:cNvSpPr/>
          <p:nvPr/>
        </p:nvSpPr>
        <p:spPr>
          <a:xfrm>
            <a:off x="193184" y="3533593"/>
            <a:ext cx="8770512"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dirty="0"/>
              <a:t>A second example is the digital cellular telephone. For better reception, digital cellular phones convert the analog voice signal to a digital signal. Although the bandwidth allocated to a company providing digital cellular phone service is very wide, we still cannot send the digital signal without conversion. The reason is that we only have a </a:t>
            </a:r>
            <a:r>
              <a:rPr lang="en-US" dirty="0" err="1"/>
              <a:t>bandpass</a:t>
            </a:r>
            <a:r>
              <a:rPr lang="en-US" dirty="0"/>
              <a:t> channel available between caller and </a:t>
            </a:r>
            <a:r>
              <a:rPr lang="en-US" dirty="0" err="1"/>
              <a:t>callee</a:t>
            </a:r>
            <a:r>
              <a:rPr lang="en-US" dirty="0"/>
              <a:t>. We need to convert the digitized voice to a composite analog signal before sending.</a:t>
            </a:r>
          </a:p>
        </p:txBody>
      </p:sp>
    </p:spTree>
    <p:extLst>
      <p:ext uri="{BB962C8B-B14F-4D97-AF65-F5344CB8AC3E}">
        <p14:creationId xmlns:p14="http://schemas.microsoft.com/office/powerpoint/2010/main" val="30672701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Transmission impairment</a:t>
            </a:r>
          </a:p>
        </p:txBody>
      </p:sp>
      <p:sp>
        <p:nvSpPr>
          <p:cNvPr id="3" name="Text Placeholder 2"/>
          <p:cNvSpPr>
            <a:spLocks noGrp="1"/>
          </p:cNvSpPr>
          <p:nvPr>
            <p:ph type="body" idx="1"/>
          </p:nvPr>
        </p:nvSpPr>
        <p:spPr/>
        <p:txBody>
          <a:bodyPr/>
          <a:lstStyle/>
          <a:p>
            <a:r>
              <a:rPr lang="en-IN" dirty="0"/>
              <a:t>Attenuation</a:t>
            </a:r>
          </a:p>
          <a:p>
            <a:r>
              <a:rPr lang="en-IN" dirty="0"/>
              <a:t>Distortion</a:t>
            </a:r>
          </a:p>
          <a:p>
            <a:r>
              <a:rPr lang="en-IN" dirty="0"/>
              <a:t>Noise</a:t>
            </a:r>
          </a:p>
        </p:txBody>
      </p:sp>
    </p:spTree>
    <p:extLst>
      <p:ext uri="{BB962C8B-B14F-4D97-AF65-F5344CB8AC3E}">
        <p14:creationId xmlns:p14="http://schemas.microsoft.com/office/powerpoint/2010/main" val="3134522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Analog</a:t>
            </a:r>
            <a:r>
              <a:rPr lang="en-IN" dirty="0"/>
              <a:t> and digital data</a:t>
            </a:r>
          </a:p>
        </p:txBody>
      </p:sp>
      <p:sp>
        <p:nvSpPr>
          <p:cNvPr id="3" name="Content Placeholder 2"/>
          <p:cNvSpPr>
            <a:spLocks noGrp="1"/>
          </p:cNvSpPr>
          <p:nvPr>
            <p:ph idx="1"/>
          </p:nvPr>
        </p:nvSpPr>
        <p:spPr/>
        <p:txBody>
          <a:bodyPr/>
          <a:lstStyle/>
          <a:p>
            <a:r>
              <a:rPr lang="en-IN" dirty="0" err="1"/>
              <a:t>Analog</a:t>
            </a:r>
            <a:r>
              <a:rPr lang="en-IN" dirty="0"/>
              <a:t> data</a:t>
            </a:r>
          </a:p>
          <a:p>
            <a:pPr lvl="1"/>
            <a:r>
              <a:rPr lang="en-IN" dirty="0"/>
              <a:t>Information that is continuous</a:t>
            </a:r>
          </a:p>
          <a:p>
            <a:pPr lvl="1"/>
            <a:r>
              <a:rPr lang="en-IN" dirty="0" err="1"/>
              <a:t>Eg</a:t>
            </a:r>
            <a:r>
              <a:rPr lang="en-IN" dirty="0"/>
              <a:t>. An </a:t>
            </a:r>
            <a:r>
              <a:rPr lang="en-IN" dirty="0" err="1"/>
              <a:t>analog</a:t>
            </a:r>
            <a:r>
              <a:rPr lang="en-IN" dirty="0"/>
              <a:t> clock, </a:t>
            </a:r>
            <a:r>
              <a:rPr lang="en-IN" dirty="0" err="1"/>
              <a:t>analog</a:t>
            </a:r>
            <a:r>
              <a:rPr lang="en-IN" dirty="0"/>
              <a:t> voice create by human beings</a:t>
            </a:r>
          </a:p>
          <a:p>
            <a:r>
              <a:rPr lang="en-IN" dirty="0"/>
              <a:t>Digital data</a:t>
            </a:r>
          </a:p>
          <a:p>
            <a:pPr lvl="1"/>
            <a:r>
              <a:rPr lang="en-IN" dirty="0"/>
              <a:t>Information that has discrete states</a:t>
            </a:r>
          </a:p>
          <a:p>
            <a:pPr lvl="1"/>
            <a:r>
              <a:rPr lang="en-IN" dirty="0" err="1"/>
              <a:t>Eg</a:t>
            </a:r>
            <a:r>
              <a:rPr lang="en-IN" dirty="0"/>
              <a:t>. A digital clock, data stored in computer memory in form of 1s and 0s</a:t>
            </a:r>
          </a:p>
          <a:p>
            <a:endParaRPr lang="en-IN" dirty="0"/>
          </a:p>
          <a:p>
            <a:endParaRPr lang="en-IN" dirty="0"/>
          </a:p>
        </p:txBody>
      </p:sp>
    </p:spTree>
    <p:extLst>
      <p:ext uri="{BB962C8B-B14F-4D97-AF65-F5344CB8AC3E}">
        <p14:creationId xmlns:p14="http://schemas.microsoft.com/office/powerpoint/2010/main" val="16097200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4461" y="1049628"/>
            <a:ext cx="7019925" cy="2217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125014" y="3966693"/>
            <a:ext cx="5563673" cy="369332"/>
          </a:xfrm>
          <a:prstGeom prst="rect">
            <a:avLst/>
          </a:prstGeom>
          <a:noFill/>
        </p:spPr>
        <p:txBody>
          <a:bodyPr wrap="square" rtlCol="0">
            <a:spAutoFit/>
          </a:bodyPr>
          <a:lstStyle/>
          <a:p>
            <a:pPr algn="ctr"/>
            <a:r>
              <a:rPr lang="en-IN" dirty="0"/>
              <a:t>Causes of Impairment</a:t>
            </a:r>
          </a:p>
        </p:txBody>
      </p:sp>
      <p:sp>
        <p:nvSpPr>
          <p:cNvPr id="8" name="TextBox 7"/>
          <p:cNvSpPr txBox="1"/>
          <p:nvPr/>
        </p:nvSpPr>
        <p:spPr>
          <a:xfrm>
            <a:off x="553792" y="4610637"/>
            <a:ext cx="8062174" cy="1200329"/>
          </a:xfrm>
          <a:prstGeom prst="rect">
            <a:avLst/>
          </a:prstGeom>
          <a:noFill/>
        </p:spPr>
        <p:txBody>
          <a:bodyPr wrap="square" rtlCol="0">
            <a:spAutoFit/>
          </a:bodyPr>
          <a:lstStyle/>
          <a:p>
            <a:pPr marL="285750" indent="-285750">
              <a:buFont typeface="Arial" panose="020B0604020202020204" pitchFamily="34" charset="0"/>
              <a:buChar char="•"/>
            </a:pPr>
            <a:r>
              <a:rPr lang="en-IN" dirty="0"/>
              <a:t>Signals travel through transmission media, which are not perfect</a:t>
            </a:r>
          </a:p>
          <a:p>
            <a:pPr marL="285750" indent="-285750">
              <a:buFont typeface="Arial" panose="020B0604020202020204" pitchFamily="34" charset="0"/>
              <a:buChar char="•"/>
            </a:pPr>
            <a:r>
              <a:rPr lang="en-IN" dirty="0"/>
              <a:t>Imperfection causes signal impairment</a:t>
            </a:r>
          </a:p>
          <a:p>
            <a:pPr marL="742950" lvl="1" indent="-285750">
              <a:buFont typeface="Arial" panose="020B0604020202020204" pitchFamily="34" charset="0"/>
              <a:buChar char="•"/>
            </a:pPr>
            <a:r>
              <a:rPr lang="en-IN" dirty="0"/>
              <a:t>Signal at the beginning of the medium is not the same as the signal at the ned of medium</a:t>
            </a:r>
          </a:p>
        </p:txBody>
      </p:sp>
    </p:spTree>
    <p:extLst>
      <p:ext uri="{BB962C8B-B14F-4D97-AF65-F5344CB8AC3E}">
        <p14:creationId xmlns:p14="http://schemas.microsoft.com/office/powerpoint/2010/main" val="10704867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0913" y="450761"/>
            <a:ext cx="7933386" cy="1292662"/>
          </a:xfrm>
          <a:prstGeom prst="rect">
            <a:avLst/>
          </a:prstGeom>
          <a:noFill/>
        </p:spPr>
        <p:txBody>
          <a:bodyPr wrap="square" rtlCol="0">
            <a:spAutoFit/>
          </a:bodyPr>
          <a:lstStyle/>
          <a:p>
            <a:r>
              <a:rPr lang="en-IN" sz="2400" b="1" dirty="0">
                <a:solidFill>
                  <a:schemeClr val="accent2"/>
                </a:solidFill>
              </a:rPr>
              <a:t>Attenuation</a:t>
            </a:r>
          </a:p>
          <a:p>
            <a:pPr marL="342900" indent="-342900">
              <a:buFont typeface="Arial" panose="020B0604020202020204" pitchFamily="34" charset="0"/>
              <a:buChar char="•"/>
            </a:pPr>
            <a:r>
              <a:rPr lang="en-IN" dirty="0"/>
              <a:t>Loss of energy</a:t>
            </a:r>
          </a:p>
          <a:p>
            <a:pPr marL="342900" indent="-342900">
              <a:buFont typeface="Arial" panose="020B0604020202020204" pitchFamily="34" charset="0"/>
              <a:buChar char="•"/>
            </a:pPr>
            <a:r>
              <a:rPr lang="en-IN" dirty="0"/>
              <a:t>Signal loses some energy in overcoming the resistance of medium</a:t>
            </a:r>
          </a:p>
          <a:p>
            <a:pPr marL="342900" indent="-342900">
              <a:buFont typeface="Arial" panose="020B0604020202020204" pitchFamily="34" charset="0"/>
              <a:buChar char="•"/>
            </a:pPr>
            <a:r>
              <a:rPr lang="en-IN" dirty="0"/>
              <a:t>Hence, amplifiers are used to amplify the signal</a:t>
            </a:r>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308" y="1962366"/>
            <a:ext cx="7797800" cy="296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468192" y="5074276"/>
            <a:ext cx="6040191" cy="369332"/>
          </a:xfrm>
          <a:prstGeom prst="rect">
            <a:avLst/>
          </a:prstGeom>
          <a:noFill/>
        </p:spPr>
        <p:txBody>
          <a:bodyPr wrap="square" rtlCol="0">
            <a:spAutoFit/>
          </a:bodyPr>
          <a:lstStyle/>
          <a:p>
            <a:pPr algn="ctr"/>
            <a:r>
              <a:rPr lang="en-IN" dirty="0"/>
              <a:t>Attenuation</a:t>
            </a:r>
          </a:p>
        </p:txBody>
      </p:sp>
    </p:spTree>
    <p:extLst>
      <p:ext uri="{BB962C8B-B14F-4D97-AF65-F5344CB8AC3E}">
        <p14:creationId xmlns:p14="http://schemas.microsoft.com/office/powerpoint/2010/main" val="18147168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07961" y="798490"/>
            <a:ext cx="7637172" cy="2954655"/>
          </a:xfrm>
          <a:prstGeom prst="rect">
            <a:avLst/>
          </a:prstGeom>
          <a:noFill/>
        </p:spPr>
        <p:txBody>
          <a:bodyPr wrap="square" rtlCol="0">
            <a:spAutoFit/>
          </a:bodyPr>
          <a:lstStyle/>
          <a:p>
            <a:r>
              <a:rPr lang="en-IN" sz="2400" b="1" dirty="0">
                <a:solidFill>
                  <a:schemeClr val="accent2"/>
                </a:solidFill>
              </a:rPr>
              <a:t>Measurement of Attenuation</a:t>
            </a:r>
          </a:p>
          <a:p>
            <a:pPr marL="285750" indent="-285750">
              <a:buFont typeface="Arial" panose="020B0604020202020204" pitchFamily="34" charset="0"/>
              <a:buChar char="•"/>
            </a:pPr>
            <a:r>
              <a:rPr lang="en-IN" dirty="0"/>
              <a:t>Measured in decibels</a:t>
            </a:r>
          </a:p>
          <a:p>
            <a:pPr algn="ctr">
              <a:buFont typeface="Wingdings" panose="05000000000000000000" pitchFamily="2" charset="2"/>
              <a:buNone/>
            </a:pPr>
            <a:r>
              <a:rPr lang="en-US" dirty="0"/>
              <a:t>dB = 10log</a:t>
            </a:r>
            <a:r>
              <a:rPr lang="en-US" baseline="-25000" dirty="0"/>
              <a:t>10</a:t>
            </a:r>
            <a:r>
              <a:rPr lang="en-US" dirty="0"/>
              <a:t>(P</a:t>
            </a:r>
            <a:r>
              <a:rPr lang="en-US" baseline="-25000" dirty="0"/>
              <a:t>2</a:t>
            </a:r>
            <a:r>
              <a:rPr lang="en-US" dirty="0"/>
              <a:t>/P</a:t>
            </a:r>
            <a:r>
              <a:rPr lang="en-US" baseline="-25000" dirty="0"/>
              <a:t>1</a:t>
            </a:r>
            <a:r>
              <a:rPr lang="en-US" dirty="0"/>
              <a:t>)</a:t>
            </a:r>
          </a:p>
          <a:p>
            <a:pPr algn="ctr">
              <a:buFont typeface="Wingdings" panose="05000000000000000000" pitchFamily="2" charset="2"/>
              <a:buNone/>
            </a:pPr>
            <a:r>
              <a:rPr lang="en-US" dirty="0"/>
              <a:t>P</a:t>
            </a:r>
            <a:r>
              <a:rPr lang="en-US" baseline="-25000" dirty="0"/>
              <a:t>1</a:t>
            </a:r>
            <a:r>
              <a:rPr lang="en-US" dirty="0"/>
              <a:t> - input signal</a:t>
            </a:r>
          </a:p>
          <a:p>
            <a:pPr algn="ctr">
              <a:buFont typeface="Wingdings" panose="05000000000000000000" pitchFamily="2" charset="2"/>
              <a:buNone/>
            </a:pPr>
            <a:r>
              <a:rPr lang="en-US" dirty="0"/>
              <a:t>P</a:t>
            </a:r>
            <a:r>
              <a:rPr lang="en-US" baseline="-25000" dirty="0"/>
              <a:t>2</a:t>
            </a:r>
            <a:r>
              <a:rPr lang="en-US" dirty="0"/>
              <a:t> - output signal</a:t>
            </a:r>
          </a:p>
          <a:p>
            <a:pPr marL="285750" indent="-285750">
              <a:buFont typeface="Arial" panose="020B0604020202020204" pitchFamily="34" charset="0"/>
              <a:buChar char="•"/>
            </a:pPr>
            <a:r>
              <a:rPr lang="en-IN" dirty="0"/>
              <a:t>Some books define decibels in terms of voltage instead of power. In such a case, </a:t>
            </a:r>
          </a:p>
          <a:p>
            <a:pPr algn="ctr">
              <a:buFont typeface="Wingdings" panose="05000000000000000000" pitchFamily="2" charset="2"/>
              <a:buNone/>
            </a:pPr>
            <a:r>
              <a:rPr lang="en-US" dirty="0"/>
              <a:t>dB = 20log</a:t>
            </a:r>
            <a:r>
              <a:rPr lang="en-US" baseline="-25000" dirty="0"/>
              <a:t>10</a:t>
            </a:r>
            <a:r>
              <a:rPr lang="en-US" dirty="0"/>
              <a:t>(V</a:t>
            </a:r>
            <a:r>
              <a:rPr lang="en-US" baseline="-25000" dirty="0"/>
              <a:t>2</a:t>
            </a:r>
            <a:r>
              <a:rPr lang="en-US" dirty="0"/>
              <a:t>/V</a:t>
            </a:r>
            <a:r>
              <a:rPr lang="en-US" baseline="-25000" dirty="0"/>
              <a:t>1</a:t>
            </a:r>
            <a:r>
              <a:rPr lang="en-US" dirty="0"/>
              <a:t>)</a:t>
            </a:r>
          </a:p>
          <a:p>
            <a:pPr algn="ctr">
              <a:buFont typeface="Wingdings" panose="05000000000000000000" pitchFamily="2" charset="2"/>
              <a:buNone/>
            </a:pPr>
            <a:r>
              <a:rPr lang="en-US" dirty="0"/>
              <a:t>V</a:t>
            </a:r>
            <a:r>
              <a:rPr lang="en-US" baseline="-25000" dirty="0"/>
              <a:t>1</a:t>
            </a:r>
            <a:r>
              <a:rPr lang="en-US" dirty="0"/>
              <a:t> - input voltage</a:t>
            </a:r>
          </a:p>
          <a:p>
            <a:pPr algn="ctr">
              <a:buFont typeface="Wingdings" panose="05000000000000000000" pitchFamily="2" charset="2"/>
              <a:buNone/>
            </a:pPr>
            <a:r>
              <a:rPr lang="en-US" dirty="0"/>
              <a:t>V</a:t>
            </a:r>
            <a:r>
              <a:rPr lang="en-US" baseline="-25000" dirty="0"/>
              <a:t>2</a:t>
            </a:r>
            <a:r>
              <a:rPr lang="en-US" dirty="0"/>
              <a:t> - output voltage</a:t>
            </a:r>
            <a:endParaRPr lang="en-IN" dirty="0"/>
          </a:p>
        </p:txBody>
      </p:sp>
      <p:sp>
        <p:nvSpPr>
          <p:cNvPr id="3" name="Rectangle 2"/>
          <p:cNvSpPr/>
          <p:nvPr/>
        </p:nvSpPr>
        <p:spPr>
          <a:xfrm>
            <a:off x="792051" y="3923540"/>
            <a:ext cx="7753082"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dirty="0"/>
              <a:t>Suppose a signal travels through a transmission medium and its power is reduced to one-half. This means that P2 is (1/2)P1. In this case, the attenuation (loss of power) can be calculated as</a:t>
            </a:r>
          </a:p>
        </p:txBody>
      </p:sp>
      <p:pic>
        <p:nvPicPr>
          <p:cNvPr id="4"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442" y="5017265"/>
            <a:ext cx="7226300" cy="728662"/>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055441" y="5916322"/>
            <a:ext cx="6684761" cy="369332"/>
          </a:xfrm>
          <a:prstGeom prst="rect">
            <a:avLst/>
          </a:prstGeom>
        </p:spPr>
        <p:txBody>
          <a:bodyPr wrap="square">
            <a:spAutoFit/>
          </a:bodyPr>
          <a:lstStyle/>
          <a:p>
            <a:pPr algn="ctr"/>
            <a:r>
              <a:rPr lang="en-US" dirty="0"/>
              <a:t>A loss of 3 dB (–3 dB) is equivalent to losing one-half the power</a:t>
            </a:r>
            <a:endParaRPr lang="en-IN" dirty="0"/>
          </a:p>
        </p:txBody>
      </p:sp>
    </p:spTree>
    <p:extLst>
      <p:ext uri="{BB962C8B-B14F-4D97-AF65-F5344CB8AC3E}">
        <p14:creationId xmlns:p14="http://schemas.microsoft.com/office/powerpoint/2010/main" val="18478573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6140" y="510639"/>
            <a:ext cx="8107251"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dirty="0"/>
              <a:t>A signal travels through an amplifier, and its power is increased 10 times. This means that P</a:t>
            </a:r>
            <a:r>
              <a:rPr lang="en-US" baseline="-25000" dirty="0"/>
              <a:t>2</a:t>
            </a:r>
            <a:r>
              <a:rPr lang="en-US" dirty="0"/>
              <a:t> = 10P</a:t>
            </a:r>
            <a:r>
              <a:rPr lang="en-US" baseline="-25000" dirty="0"/>
              <a:t>1 </a:t>
            </a:r>
            <a:r>
              <a:rPr lang="en-US" dirty="0"/>
              <a:t>. In this case, the amplification (gain of power) can be calculated as</a:t>
            </a:r>
          </a:p>
        </p:txBody>
      </p:sp>
      <p:pic>
        <p:nvPicPr>
          <p:cNvPr id="3"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4147" y="1627031"/>
            <a:ext cx="3409950" cy="819150"/>
          </a:xfrm>
          <a:prstGeom prst="rect">
            <a:avLst/>
          </a:prstGeom>
          <a:noFill/>
          <a:ln w="57150" cmpd="thinThick">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5097" y="2673194"/>
            <a:ext cx="3446463" cy="630237"/>
          </a:xfrm>
          <a:prstGeom prst="rect">
            <a:avLst/>
          </a:prstGeom>
          <a:noFill/>
          <a:ln w="57150" cmpd="thinThick">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18711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157" y="406758"/>
            <a:ext cx="8766175" cy="233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95837" y="3018645"/>
            <a:ext cx="8313312"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dirty="0"/>
              <a:t>One reason that engineers use the decibel to measure the changes in the strength of a signal is that decibel numbers can be added (or subtracted) when we are measuring several points (cascading) instead of just two. In Figure, a signal travels from point 1 to point 4. In this case, the decibel value can be calculated as</a:t>
            </a:r>
          </a:p>
        </p:txBody>
      </p:sp>
      <p:pic>
        <p:nvPicPr>
          <p:cNvPr id="4"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6405" y="4614930"/>
            <a:ext cx="3821113" cy="431800"/>
          </a:xfrm>
          <a:prstGeom prst="rect">
            <a:avLst/>
          </a:prstGeom>
          <a:noFill/>
          <a:ln w="57150" cmpd="thinThick">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017431" y="5267459"/>
            <a:ext cx="6928834" cy="369332"/>
          </a:xfrm>
          <a:prstGeom prst="rect">
            <a:avLst/>
          </a:prstGeom>
          <a:noFill/>
        </p:spPr>
        <p:txBody>
          <a:bodyPr wrap="square" rtlCol="0">
            <a:spAutoFit/>
          </a:bodyPr>
          <a:lstStyle/>
          <a:p>
            <a:pPr algn="ctr"/>
            <a:r>
              <a:rPr lang="en-IN" dirty="0"/>
              <a:t>This implies that the signal has gained in power. </a:t>
            </a:r>
          </a:p>
        </p:txBody>
      </p:sp>
    </p:spTree>
    <p:extLst>
      <p:ext uri="{BB962C8B-B14F-4D97-AF65-F5344CB8AC3E}">
        <p14:creationId xmlns:p14="http://schemas.microsoft.com/office/powerpoint/2010/main" val="40341098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0688" y="681231"/>
            <a:ext cx="7630732"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Sometimes the decibel is used to measure signal power in </a:t>
            </a:r>
            <a:r>
              <a:rPr lang="en-US" dirty="0" err="1"/>
              <a:t>milliwatts</a:t>
            </a:r>
            <a:r>
              <a:rPr lang="en-US" dirty="0"/>
              <a:t>. In this case, it is referred to as </a:t>
            </a:r>
            <a:r>
              <a:rPr lang="en-US" dirty="0" err="1">
                <a:solidFill>
                  <a:schemeClr val="hlink"/>
                </a:solidFill>
              </a:rPr>
              <a:t>dB</a:t>
            </a:r>
            <a:r>
              <a:rPr lang="en-US" baseline="-25000" dirty="0" err="1">
                <a:solidFill>
                  <a:schemeClr val="hlink"/>
                </a:solidFill>
              </a:rPr>
              <a:t>m</a:t>
            </a:r>
            <a:r>
              <a:rPr lang="en-US" dirty="0"/>
              <a:t> and is calculated as </a:t>
            </a:r>
            <a:r>
              <a:rPr lang="en-US" dirty="0" err="1"/>
              <a:t>dB</a:t>
            </a:r>
            <a:r>
              <a:rPr lang="en-US" baseline="-25000" dirty="0" err="1"/>
              <a:t>m</a:t>
            </a:r>
            <a:r>
              <a:rPr lang="en-US" dirty="0"/>
              <a:t> = 10 log10 P</a:t>
            </a:r>
            <a:r>
              <a:rPr lang="en-US" baseline="-25000" dirty="0"/>
              <a:t>m </a:t>
            </a:r>
            <a:r>
              <a:rPr lang="en-US" dirty="0"/>
              <a:t>, where P</a:t>
            </a:r>
            <a:r>
              <a:rPr lang="en-US" baseline="-25000" dirty="0"/>
              <a:t>m</a:t>
            </a:r>
            <a:r>
              <a:rPr lang="en-US" dirty="0"/>
              <a:t> is the power in </a:t>
            </a:r>
            <a:r>
              <a:rPr lang="en-US" dirty="0" err="1"/>
              <a:t>milliwatts</a:t>
            </a:r>
            <a:r>
              <a:rPr lang="en-US" dirty="0"/>
              <a:t>. Calculate the power of a signal with </a:t>
            </a:r>
            <a:r>
              <a:rPr lang="en-US" dirty="0" err="1"/>
              <a:t>dB</a:t>
            </a:r>
            <a:r>
              <a:rPr lang="en-US" baseline="-25000" dirty="0" err="1"/>
              <a:t>m</a:t>
            </a:r>
            <a:r>
              <a:rPr lang="en-US" dirty="0"/>
              <a:t> = −30.</a:t>
            </a:r>
            <a:endParaRPr lang="en-IN" dirty="0"/>
          </a:p>
        </p:txBody>
      </p:sp>
      <p:pic>
        <p:nvPicPr>
          <p:cNvPr id="3"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3523" y="2021357"/>
            <a:ext cx="4945062" cy="869950"/>
          </a:xfrm>
          <a:prstGeom prst="rect">
            <a:avLst/>
          </a:prstGeom>
          <a:noFill/>
          <a:ln w="57150" cmpd="thickThin">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830688" y="3101269"/>
            <a:ext cx="7630732" cy="923330"/>
          </a:xfrm>
          <a:prstGeom prst="rect">
            <a:avLst/>
          </a:prstGeom>
        </p:spPr>
        <p:txBody>
          <a:bodyPr wrap="square">
            <a:spAutoFit/>
          </a:bodyPr>
          <a:lstStyle/>
          <a:p>
            <a:pPr algn="just"/>
            <a:r>
              <a:rPr lang="en-US" dirty="0"/>
              <a:t>The loss in a cable is usually defined in decibels per kilometer (dB/km). If the signal at the beginning of a cable with −0.3 dB/km has a power of 2 </a:t>
            </a:r>
            <a:r>
              <a:rPr lang="en-US" dirty="0" err="1"/>
              <a:t>mW</a:t>
            </a:r>
            <a:r>
              <a:rPr lang="en-US" dirty="0"/>
              <a:t>, what is the power of the signal at 5 km?</a:t>
            </a:r>
          </a:p>
        </p:txBody>
      </p:sp>
      <p:sp>
        <p:nvSpPr>
          <p:cNvPr id="5" name="Rectangle 4"/>
          <p:cNvSpPr/>
          <p:nvPr/>
        </p:nvSpPr>
        <p:spPr>
          <a:xfrm>
            <a:off x="830688" y="4209987"/>
            <a:ext cx="7888309" cy="646331"/>
          </a:xfrm>
          <a:prstGeom prst="rect">
            <a:avLst/>
          </a:prstGeom>
        </p:spPr>
        <p:txBody>
          <a:bodyPr wrap="square">
            <a:spAutoFit/>
          </a:bodyPr>
          <a:lstStyle/>
          <a:p>
            <a:r>
              <a:rPr lang="en-US" dirty="0"/>
              <a:t>The loss in the cable in decibels is 5 × (−0.3) = −1.5 </a:t>
            </a:r>
            <a:r>
              <a:rPr lang="en-US" dirty="0" err="1"/>
              <a:t>dB.</a:t>
            </a:r>
            <a:r>
              <a:rPr lang="en-US" dirty="0"/>
              <a:t> We can calculate the power as</a:t>
            </a:r>
            <a:endParaRPr lang="en-IN" dirty="0"/>
          </a:p>
        </p:txBody>
      </p:sp>
      <p:pic>
        <p:nvPicPr>
          <p:cNvPr id="6"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0639" y="4856318"/>
            <a:ext cx="4022725" cy="1898650"/>
          </a:xfrm>
          <a:prstGeom prst="rect">
            <a:avLst/>
          </a:prstGeom>
          <a:noFill/>
          <a:ln w="57150" cmpd="thinThick">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98208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0913" y="450761"/>
            <a:ext cx="7933386" cy="2123658"/>
          </a:xfrm>
          <a:prstGeom prst="rect">
            <a:avLst/>
          </a:prstGeom>
          <a:noFill/>
        </p:spPr>
        <p:txBody>
          <a:bodyPr wrap="square" rtlCol="0">
            <a:spAutoFit/>
          </a:bodyPr>
          <a:lstStyle/>
          <a:p>
            <a:r>
              <a:rPr lang="en-IN" sz="2400" b="1" dirty="0">
                <a:solidFill>
                  <a:schemeClr val="accent2"/>
                </a:solidFill>
              </a:rPr>
              <a:t>Distortion</a:t>
            </a:r>
          </a:p>
          <a:p>
            <a:pPr marL="342900" indent="-342900">
              <a:buFont typeface="Arial" panose="020B0604020202020204" pitchFamily="34" charset="0"/>
              <a:buChar char="•"/>
            </a:pPr>
            <a:r>
              <a:rPr lang="en-IN" dirty="0"/>
              <a:t>Signal changes its form or shape</a:t>
            </a:r>
          </a:p>
          <a:p>
            <a:pPr marL="342900" indent="-342900">
              <a:buFont typeface="Arial" panose="020B0604020202020204" pitchFamily="34" charset="0"/>
              <a:buChar char="•"/>
            </a:pPr>
            <a:r>
              <a:rPr lang="en-IN" dirty="0"/>
              <a:t>Distortion can occur in a composite signal made of different frequencies</a:t>
            </a:r>
          </a:p>
          <a:p>
            <a:pPr marL="800100" lvl="1" indent="-342900">
              <a:buFont typeface="Arial" panose="020B0604020202020204" pitchFamily="34" charset="0"/>
              <a:buChar char="•"/>
            </a:pPr>
            <a:r>
              <a:rPr lang="en-IN" dirty="0"/>
              <a:t>Each signal component has its own propagation speed through a medium and its own delay in arriving at final destination</a:t>
            </a:r>
          </a:p>
          <a:p>
            <a:pPr marL="342900" indent="-342900">
              <a:buFont typeface="Arial" panose="020B0604020202020204" pitchFamily="34" charset="0"/>
              <a:buChar char="•"/>
            </a:pPr>
            <a:r>
              <a:rPr lang="en-IN" dirty="0"/>
              <a:t>Differences in delay may create a difference in phase if the delay is not exactly the same as period duration</a:t>
            </a:r>
          </a:p>
        </p:txBody>
      </p:sp>
      <p:pic>
        <p:nvPicPr>
          <p:cNvPr id="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625" y="2574419"/>
            <a:ext cx="8335962" cy="321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683358" y="5975797"/>
            <a:ext cx="2086377" cy="369332"/>
          </a:xfrm>
          <a:prstGeom prst="rect">
            <a:avLst/>
          </a:prstGeom>
          <a:noFill/>
        </p:spPr>
        <p:txBody>
          <a:bodyPr wrap="square" rtlCol="0">
            <a:spAutoFit/>
          </a:bodyPr>
          <a:lstStyle/>
          <a:p>
            <a:pPr algn="ctr"/>
            <a:r>
              <a:rPr lang="en-IN" dirty="0"/>
              <a:t>Distortion</a:t>
            </a:r>
          </a:p>
        </p:txBody>
      </p:sp>
    </p:spTree>
    <p:extLst>
      <p:ext uri="{BB962C8B-B14F-4D97-AF65-F5344CB8AC3E}">
        <p14:creationId xmlns:p14="http://schemas.microsoft.com/office/powerpoint/2010/main" val="4965804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0913" y="450761"/>
            <a:ext cx="7933386" cy="1708160"/>
          </a:xfrm>
          <a:prstGeom prst="rect">
            <a:avLst/>
          </a:prstGeom>
          <a:noFill/>
        </p:spPr>
        <p:txBody>
          <a:bodyPr wrap="square" rtlCol="0">
            <a:spAutoFit/>
          </a:bodyPr>
          <a:lstStyle/>
          <a:p>
            <a:r>
              <a:rPr lang="en-IN" sz="2400" b="1" dirty="0">
                <a:solidFill>
                  <a:schemeClr val="accent2"/>
                </a:solidFill>
              </a:rPr>
              <a:t>Noise</a:t>
            </a:r>
          </a:p>
          <a:p>
            <a:pPr marL="742950" lvl="1" indent="-285750">
              <a:lnSpc>
                <a:spcPct val="90000"/>
              </a:lnSpc>
              <a:buFont typeface="Arial" panose="020B0604020202020204" pitchFamily="34" charset="0"/>
              <a:buChar char="•"/>
            </a:pPr>
            <a:r>
              <a:rPr lang="en-US" dirty="0">
                <a:solidFill>
                  <a:schemeClr val="hlink"/>
                </a:solidFill>
              </a:rPr>
              <a:t>Thermal Noise</a:t>
            </a:r>
            <a:r>
              <a:rPr lang="en-US" dirty="0"/>
              <a:t> - random noise of electrons in the wire creates an extra signal</a:t>
            </a:r>
          </a:p>
          <a:p>
            <a:pPr marL="742950" lvl="1" indent="-285750">
              <a:lnSpc>
                <a:spcPct val="90000"/>
              </a:lnSpc>
              <a:buFont typeface="Arial" panose="020B0604020202020204" pitchFamily="34" charset="0"/>
              <a:buChar char="•"/>
            </a:pPr>
            <a:r>
              <a:rPr lang="en-US" dirty="0">
                <a:solidFill>
                  <a:schemeClr val="hlink"/>
                </a:solidFill>
              </a:rPr>
              <a:t>Induced Noise</a:t>
            </a:r>
            <a:r>
              <a:rPr lang="en-US" dirty="0"/>
              <a:t> - from motors and appliances, devices act are transmitter antenna and medium as receiving antenna</a:t>
            </a:r>
          </a:p>
          <a:p>
            <a:pPr marL="742950" lvl="1" indent="-285750">
              <a:lnSpc>
                <a:spcPct val="90000"/>
              </a:lnSpc>
              <a:buFont typeface="Arial" panose="020B0604020202020204" pitchFamily="34" charset="0"/>
              <a:buChar char="•"/>
            </a:pPr>
            <a:r>
              <a:rPr lang="en-US" dirty="0">
                <a:solidFill>
                  <a:schemeClr val="hlink"/>
                </a:solidFill>
              </a:rPr>
              <a:t>Crosstalk Noise</a:t>
            </a:r>
            <a:r>
              <a:rPr lang="en-US" dirty="0"/>
              <a:t> - same as above but between two wires</a:t>
            </a:r>
          </a:p>
          <a:p>
            <a:pPr marL="742950" lvl="1" indent="-285750">
              <a:lnSpc>
                <a:spcPct val="90000"/>
              </a:lnSpc>
              <a:buFont typeface="Arial" panose="020B0604020202020204" pitchFamily="34" charset="0"/>
              <a:buChar char="•"/>
            </a:pPr>
            <a:r>
              <a:rPr lang="en-US" dirty="0">
                <a:solidFill>
                  <a:schemeClr val="hlink"/>
                </a:solidFill>
              </a:rPr>
              <a:t>Impulse</a:t>
            </a:r>
            <a:r>
              <a:rPr lang="en-US" dirty="0"/>
              <a:t> - Spikes that result from power lines, lightning, etc.</a:t>
            </a:r>
            <a:endParaRPr lang="en-IN" dirty="0"/>
          </a:p>
        </p:txBody>
      </p:sp>
      <p:pic>
        <p:nvPicPr>
          <p:cNvPr id="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281" y="2408238"/>
            <a:ext cx="7486650" cy="2697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490175" y="5383369"/>
            <a:ext cx="2949262" cy="369332"/>
          </a:xfrm>
          <a:prstGeom prst="rect">
            <a:avLst/>
          </a:prstGeom>
          <a:noFill/>
        </p:spPr>
        <p:txBody>
          <a:bodyPr wrap="square" rtlCol="0">
            <a:spAutoFit/>
          </a:bodyPr>
          <a:lstStyle/>
          <a:p>
            <a:pPr algn="ctr"/>
            <a:r>
              <a:rPr lang="en-IN" dirty="0"/>
              <a:t>Noise</a:t>
            </a:r>
          </a:p>
        </p:txBody>
      </p:sp>
    </p:spTree>
    <p:extLst>
      <p:ext uri="{BB962C8B-B14F-4D97-AF65-F5344CB8AC3E}">
        <p14:creationId xmlns:p14="http://schemas.microsoft.com/office/powerpoint/2010/main" val="25844555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1065" y="321974"/>
            <a:ext cx="7933386" cy="2206758"/>
          </a:xfrm>
          <a:prstGeom prst="rect">
            <a:avLst/>
          </a:prstGeom>
          <a:noFill/>
        </p:spPr>
        <p:txBody>
          <a:bodyPr wrap="square" rtlCol="0">
            <a:spAutoFit/>
          </a:bodyPr>
          <a:lstStyle/>
          <a:p>
            <a:r>
              <a:rPr lang="en-IN" sz="2400" b="1" dirty="0">
                <a:solidFill>
                  <a:schemeClr val="accent2"/>
                </a:solidFill>
              </a:rPr>
              <a:t>Noise Measurement</a:t>
            </a:r>
          </a:p>
          <a:p>
            <a:pPr marL="742950" lvl="1" indent="-285750">
              <a:lnSpc>
                <a:spcPct val="90000"/>
              </a:lnSpc>
              <a:buFont typeface="Arial" panose="020B0604020202020204" pitchFamily="34" charset="0"/>
              <a:buChar char="•"/>
            </a:pPr>
            <a:r>
              <a:rPr lang="en-IN" dirty="0"/>
              <a:t>Measured using Signal-to-Noise Ratio (SNR)</a:t>
            </a:r>
          </a:p>
          <a:p>
            <a:pPr marL="742950" lvl="1" indent="-285750">
              <a:lnSpc>
                <a:spcPct val="90000"/>
              </a:lnSpc>
              <a:buFont typeface="Arial" panose="020B0604020202020204" pitchFamily="34" charset="0"/>
              <a:buChar char="•"/>
            </a:pPr>
            <a:r>
              <a:rPr lang="en-IN" dirty="0"/>
              <a:t>SNR is the theoretical bit rate limit</a:t>
            </a:r>
          </a:p>
          <a:p>
            <a:pPr marL="742950" lvl="1" indent="-285750">
              <a:lnSpc>
                <a:spcPct val="90000"/>
              </a:lnSpc>
              <a:buFont typeface="Arial" panose="020B0604020202020204" pitchFamily="34" charset="0"/>
              <a:buChar char="•"/>
            </a:pPr>
            <a:r>
              <a:rPr lang="en-US" dirty="0"/>
              <a:t>It is usually given in dB and referred to as </a:t>
            </a:r>
            <a:r>
              <a:rPr lang="en-US" dirty="0" err="1"/>
              <a:t>SNR</a:t>
            </a:r>
            <a:r>
              <a:rPr lang="en-US" baseline="-25000" dirty="0" err="1"/>
              <a:t>dB</a:t>
            </a:r>
            <a:r>
              <a:rPr lang="en-US" baseline="-25000" dirty="0"/>
              <a:t>.</a:t>
            </a:r>
            <a:endParaRPr lang="en-IN" dirty="0"/>
          </a:p>
          <a:p>
            <a:pPr marL="742950" lvl="1" indent="-285750">
              <a:lnSpc>
                <a:spcPct val="90000"/>
              </a:lnSpc>
              <a:buFont typeface="Arial" panose="020B0604020202020204" pitchFamily="34" charset="0"/>
              <a:buChar char="•"/>
            </a:pPr>
            <a:r>
              <a:rPr lang="en-IN" dirty="0"/>
              <a:t>SNR = (average signal power)/(average noise power)</a:t>
            </a:r>
          </a:p>
          <a:p>
            <a:pPr marL="742950" lvl="1" indent="-285750">
              <a:lnSpc>
                <a:spcPct val="90000"/>
              </a:lnSpc>
              <a:buFont typeface="Arial" panose="020B0604020202020204" pitchFamily="34" charset="0"/>
              <a:buChar char="•"/>
            </a:pPr>
            <a:r>
              <a:rPr lang="en-IN" dirty="0"/>
              <a:t>SNR is ratio of what is wanted (signal) and what is not wanted (noise)</a:t>
            </a:r>
          </a:p>
          <a:p>
            <a:pPr lvl="1" algn="ctr">
              <a:lnSpc>
                <a:spcPct val="90000"/>
              </a:lnSpc>
            </a:pPr>
            <a:endParaRPr lang="en-IN" dirty="0"/>
          </a:p>
          <a:p>
            <a:pPr lvl="1" algn="ctr">
              <a:lnSpc>
                <a:spcPct val="90000"/>
              </a:lnSpc>
            </a:pPr>
            <a:r>
              <a:rPr lang="en-IN" dirty="0" err="1"/>
              <a:t>SNR</a:t>
            </a:r>
            <a:r>
              <a:rPr lang="en-IN" baseline="-25000" dirty="0" err="1"/>
              <a:t>dB</a:t>
            </a:r>
            <a:r>
              <a:rPr lang="en-IN" dirty="0"/>
              <a:t> = 10log</a:t>
            </a:r>
            <a:r>
              <a:rPr lang="en-IN" baseline="-25000" dirty="0"/>
              <a:t>10</a:t>
            </a:r>
            <a:r>
              <a:rPr lang="en-IN" dirty="0"/>
              <a:t>SNR</a:t>
            </a:r>
            <a:endParaRPr lang="en-US" dirty="0"/>
          </a:p>
        </p:txBody>
      </p:sp>
    </p:spTree>
    <p:extLst>
      <p:ext uri="{BB962C8B-B14F-4D97-AF65-F5344CB8AC3E}">
        <p14:creationId xmlns:p14="http://schemas.microsoft.com/office/powerpoint/2010/main" val="23683196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64" y="518703"/>
            <a:ext cx="8281987" cy="476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56764" y="5537915"/>
            <a:ext cx="8281987" cy="369332"/>
          </a:xfrm>
          <a:prstGeom prst="rect">
            <a:avLst/>
          </a:prstGeom>
          <a:noFill/>
        </p:spPr>
        <p:txBody>
          <a:bodyPr wrap="square" rtlCol="0">
            <a:spAutoFit/>
          </a:bodyPr>
          <a:lstStyle/>
          <a:p>
            <a:pPr algn="ctr"/>
            <a:r>
              <a:rPr lang="en-IN" dirty="0"/>
              <a:t>Two cases of SNR: a high SNR and a low SNR</a:t>
            </a:r>
          </a:p>
        </p:txBody>
      </p:sp>
    </p:spTree>
    <p:extLst>
      <p:ext uri="{BB962C8B-B14F-4D97-AF65-F5344CB8AC3E}">
        <p14:creationId xmlns:p14="http://schemas.microsoft.com/office/powerpoint/2010/main" val="3110693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Analog</a:t>
            </a:r>
            <a:r>
              <a:rPr lang="en-IN" dirty="0"/>
              <a:t> and digital signals</a:t>
            </a:r>
          </a:p>
        </p:txBody>
      </p:sp>
      <p:sp>
        <p:nvSpPr>
          <p:cNvPr id="3" name="Content Placeholder 2"/>
          <p:cNvSpPr>
            <a:spLocks noGrp="1"/>
          </p:cNvSpPr>
          <p:nvPr>
            <p:ph idx="1"/>
          </p:nvPr>
        </p:nvSpPr>
        <p:spPr/>
        <p:txBody>
          <a:bodyPr/>
          <a:lstStyle/>
          <a:p>
            <a:r>
              <a:rPr lang="en-IN" dirty="0"/>
              <a:t>An </a:t>
            </a:r>
            <a:r>
              <a:rPr lang="en-IN" dirty="0" err="1"/>
              <a:t>analog</a:t>
            </a:r>
            <a:r>
              <a:rPr lang="en-IN" dirty="0"/>
              <a:t> signal has infinitely many levels of intensity over a period of time</a:t>
            </a:r>
          </a:p>
          <a:p>
            <a:r>
              <a:rPr lang="en-IN" dirty="0"/>
              <a:t>A digital signal can have only a limited number of defined values</a:t>
            </a:r>
          </a:p>
          <a:p>
            <a:endParaRPr lang="en-IN" dirty="0"/>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223" y="3440748"/>
            <a:ext cx="8528050" cy="286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236372" y="6400800"/>
            <a:ext cx="6323527" cy="369332"/>
          </a:xfrm>
          <a:prstGeom prst="rect">
            <a:avLst/>
          </a:prstGeom>
          <a:noFill/>
        </p:spPr>
        <p:txBody>
          <a:bodyPr wrap="square" rtlCol="0">
            <a:spAutoFit/>
          </a:bodyPr>
          <a:lstStyle/>
          <a:p>
            <a:pPr algn="ctr"/>
            <a:r>
              <a:rPr lang="en-IN" dirty="0"/>
              <a:t>Comparison of </a:t>
            </a:r>
            <a:r>
              <a:rPr lang="en-IN" dirty="0" err="1"/>
              <a:t>Analog</a:t>
            </a:r>
            <a:r>
              <a:rPr lang="en-IN" dirty="0"/>
              <a:t> and Digital Signals</a:t>
            </a:r>
          </a:p>
        </p:txBody>
      </p:sp>
    </p:spTree>
    <p:extLst>
      <p:ext uri="{BB962C8B-B14F-4D97-AF65-F5344CB8AC3E}">
        <p14:creationId xmlns:p14="http://schemas.microsoft.com/office/powerpoint/2010/main" val="12350837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3109" y="597623"/>
            <a:ext cx="8287555"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The power of a signal is 10 </a:t>
            </a:r>
            <a:r>
              <a:rPr lang="en-US" dirty="0" err="1"/>
              <a:t>mW</a:t>
            </a:r>
            <a:r>
              <a:rPr lang="en-US" dirty="0"/>
              <a:t> and the power of the noise is 1 </a:t>
            </a:r>
            <a:r>
              <a:rPr lang="en-US" dirty="0" err="1"/>
              <a:t>μW</a:t>
            </a:r>
            <a:r>
              <a:rPr lang="en-US" dirty="0"/>
              <a:t>; what are the values of SNR and </a:t>
            </a:r>
            <a:r>
              <a:rPr lang="en-US" dirty="0" err="1"/>
              <a:t>SNR</a:t>
            </a:r>
            <a:r>
              <a:rPr lang="en-US" baseline="-25000" dirty="0" err="1"/>
              <a:t>dB</a:t>
            </a:r>
            <a:r>
              <a:rPr lang="en-US" baseline="-25000" dirty="0"/>
              <a:t> </a:t>
            </a:r>
            <a:r>
              <a:rPr lang="en-US" dirty="0"/>
              <a:t>?</a:t>
            </a:r>
            <a:endParaRPr lang="en-IN" dirty="0"/>
          </a:p>
        </p:txBody>
      </p:sp>
      <p:pic>
        <p:nvPicPr>
          <p:cNvPr id="3"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1311" y="1691761"/>
            <a:ext cx="5391150" cy="1052512"/>
          </a:xfrm>
          <a:prstGeom prst="rect">
            <a:avLst/>
          </a:prstGeom>
          <a:noFill/>
          <a:ln w="57150" cmpd="thinThick">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73109" y="3105835"/>
            <a:ext cx="8287555"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The values of SNR and </a:t>
            </a:r>
            <a:r>
              <a:rPr lang="en-US" dirty="0" err="1"/>
              <a:t>SNRdB</a:t>
            </a:r>
            <a:r>
              <a:rPr lang="en-US" dirty="0"/>
              <a:t> for a noiseless channel are unachievable as - </a:t>
            </a:r>
            <a:endParaRPr lang="en-IN" dirty="0"/>
          </a:p>
        </p:txBody>
      </p:sp>
      <p:pic>
        <p:nvPicPr>
          <p:cNvPr id="5"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7323" y="3738742"/>
            <a:ext cx="3159125" cy="998537"/>
          </a:xfrm>
          <a:prstGeom prst="rect">
            <a:avLst/>
          </a:prstGeom>
          <a:noFill/>
          <a:ln w="57150" cmpd="thinThick">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049629" y="4870241"/>
            <a:ext cx="6935272" cy="369332"/>
          </a:xfrm>
          <a:prstGeom prst="rect">
            <a:avLst/>
          </a:prstGeom>
        </p:spPr>
        <p:txBody>
          <a:bodyPr wrap="square">
            <a:spAutoFit/>
          </a:bodyPr>
          <a:lstStyle/>
          <a:p>
            <a:pPr algn="ctr"/>
            <a:r>
              <a:rPr lang="en-US" dirty="0"/>
              <a:t>We can never achieve this ratio in real life; it is an ideal.</a:t>
            </a:r>
            <a:endParaRPr lang="en-IN" dirty="0"/>
          </a:p>
        </p:txBody>
      </p:sp>
    </p:spTree>
    <p:extLst>
      <p:ext uri="{BB962C8B-B14F-4D97-AF65-F5344CB8AC3E}">
        <p14:creationId xmlns:p14="http://schemas.microsoft.com/office/powerpoint/2010/main" val="36106947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rate limits</a:t>
            </a:r>
          </a:p>
        </p:txBody>
      </p:sp>
      <p:sp>
        <p:nvSpPr>
          <p:cNvPr id="3" name="Text Placeholder 2"/>
          <p:cNvSpPr>
            <a:spLocks noGrp="1"/>
          </p:cNvSpPr>
          <p:nvPr>
            <p:ph type="body" idx="1"/>
          </p:nvPr>
        </p:nvSpPr>
        <p:spPr/>
        <p:txBody>
          <a:bodyPr/>
          <a:lstStyle/>
          <a:p>
            <a:r>
              <a:rPr lang="en-IN" dirty="0"/>
              <a:t>Noiseless Channel: </a:t>
            </a:r>
            <a:r>
              <a:rPr lang="en-IN" dirty="0" err="1"/>
              <a:t>Nyquist</a:t>
            </a:r>
            <a:r>
              <a:rPr lang="en-IN" dirty="0"/>
              <a:t> Bit Rate</a:t>
            </a:r>
          </a:p>
          <a:p>
            <a:r>
              <a:rPr lang="en-IN" dirty="0"/>
              <a:t>Noisy Channel: Shannon Capacity</a:t>
            </a:r>
          </a:p>
          <a:p>
            <a:r>
              <a:rPr lang="en-IN" dirty="0"/>
              <a:t>Using Both Limits</a:t>
            </a:r>
          </a:p>
        </p:txBody>
      </p:sp>
    </p:spTree>
    <p:extLst>
      <p:ext uri="{BB962C8B-B14F-4D97-AF65-F5344CB8AC3E}">
        <p14:creationId xmlns:p14="http://schemas.microsoft.com/office/powerpoint/2010/main" val="40283185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Data rate limits</a:t>
            </a:r>
          </a:p>
        </p:txBody>
      </p:sp>
      <p:sp>
        <p:nvSpPr>
          <p:cNvPr id="5" name="Content Placeholder 4"/>
          <p:cNvSpPr>
            <a:spLocks noGrp="1"/>
          </p:cNvSpPr>
          <p:nvPr>
            <p:ph idx="1"/>
          </p:nvPr>
        </p:nvSpPr>
        <p:spPr/>
        <p:txBody>
          <a:bodyPr/>
          <a:lstStyle/>
          <a:p>
            <a:r>
              <a:rPr lang="en-IN" dirty="0"/>
              <a:t>Data rate depends on 3 factors</a:t>
            </a:r>
          </a:p>
          <a:p>
            <a:pPr lvl="1"/>
            <a:r>
              <a:rPr lang="en-IN" dirty="0"/>
              <a:t>The bandwidth available</a:t>
            </a:r>
          </a:p>
          <a:p>
            <a:pPr lvl="1"/>
            <a:r>
              <a:rPr lang="en-IN" dirty="0"/>
              <a:t>The level of the signals we use</a:t>
            </a:r>
          </a:p>
          <a:p>
            <a:pPr lvl="1"/>
            <a:r>
              <a:rPr lang="en-IN" dirty="0"/>
              <a:t>The quality of the channel (the level of noise)</a:t>
            </a:r>
          </a:p>
          <a:p>
            <a:r>
              <a:rPr lang="en-IN" dirty="0"/>
              <a:t>Two theoretical formulas were developed to calculate data rate</a:t>
            </a:r>
          </a:p>
          <a:p>
            <a:pPr lvl="1"/>
            <a:r>
              <a:rPr lang="en-IN" dirty="0"/>
              <a:t>By </a:t>
            </a:r>
            <a:r>
              <a:rPr lang="en-IN" dirty="0" err="1"/>
              <a:t>Nyquist</a:t>
            </a:r>
            <a:r>
              <a:rPr lang="en-IN" dirty="0"/>
              <a:t> for a noiseless channel</a:t>
            </a:r>
          </a:p>
          <a:p>
            <a:pPr lvl="1"/>
            <a:r>
              <a:rPr lang="en-IN" dirty="0"/>
              <a:t>By Shannon for a noisy channel</a:t>
            </a:r>
          </a:p>
        </p:txBody>
      </p:sp>
    </p:spTree>
    <p:extLst>
      <p:ext uri="{BB962C8B-B14F-4D97-AF65-F5344CB8AC3E}">
        <p14:creationId xmlns:p14="http://schemas.microsoft.com/office/powerpoint/2010/main" val="20962983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Noiseless channel: </a:t>
            </a:r>
            <a:r>
              <a:rPr lang="en-IN" dirty="0" err="1"/>
              <a:t>nyquist</a:t>
            </a:r>
            <a:r>
              <a:rPr lang="en-IN" dirty="0"/>
              <a:t> bit rate</a:t>
            </a:r>
          </a:p>
        </p:txBody>
      </p:sp>
      <p:sp>
        <p:nvSpPr>
          <p:cNvPr id="3" name="Content Placeholder 2"/>
          <p:cNvSpPr>
            <a:spLocks noGrp="1"/>
          </p:cNvSpPr>
          <p:nvPr>
            <p:ph idx="1"/>
          </p:nvPr>
        </p:nvSpPr>
        <p:spPr>
          <a:xfrm>
            <a:off x="296215" y="1828801"/>
            <a:ext cx="8538692" cy="3850783"/>
          </a:xfrm>
        </p:spPr>
        <p:txBody>
          <a:bodyPr/>
          <a:lstStyle/>
          <a:p>
            <a:r>
              <a:rPr lang="en-IN" dirty="0" err="1"/>
              <a:t>Nyquist</a:t>
            </a:r>
            <a:r>
              <a:rPr lang="en-IN" dirty="0"/>
              <a:t> bit rate defines the theoretical maximum bit rate</a:t>
            </a:r>
          </a:p>
          <a:p>
            <a:pPr algn="ctr"/>
            <a:r>
              <a:rPr lang="en-IN" dirty="0" err="1"/>
              <a:t>BitRate</a:t>
            </a:r>
            <a:r>
              <a:rPr lang="en-IN" dirty="0"/>
              <a:t> = 2 X bandwidth X log</a:t>
            </a:r>
            <a:r>
              <a:rPr lang="en-IN" baseline="-25000" dirty="0"/>
              <a:t>2</a:t>
            </a:r>
            <a:r>
              <a:rPr lang="en-IN" dirty="0"/>
              <a:t>L</a:t>
            </a:r>
          </a:p>
          <a:p>
            <a:r>
              <a:rPr lang="en-US" dirty="0"/>
              <a:t>The bit rate of a system increases with an increase in the number of signal levels we use to denote a symbol.</a:t>
            </a:r>
          </a:p>
          <a:p>
            <a:r>
              <a:rPr lang="en-US" dirty="0"/>
              <a:t>A symbol can consist of a single bit or “n” bits.</a:t>
            </a:r>
          </a:p>
          <a:p>
            <a:r>
              <a:rPr lang="en-US" dirty="0"/>
              <a:t>The number of signal levels = 2</a:t>
            </a:r>
            <a:r>
              <a:rPr lang="en-US" baseline="30000" dirty="0"/>
              <a:t>n</a:t>
            </a:r>
            <a:r>
              <a:rPr lang="en-US" dirty="0"/>
              <a:t>.</a:t>
            </a:r>
          </a:p>
          <a:p>
            <a:r>
              <a:rPr lang="en-US" dirty="0"/>
              <a:t>As the number of levels goes up, the spacing between level decreases,  increasing the probability of an error occurring in the presence of transmission impairments</a:t>
            </a:r>
          </a:p>
          <a:p>
            <a:pPr lvl="1"/>
            <a:r>
              <a:rPr lang="en-IN" dirty="0"/>
              <a:t>Increasing the signal levels impose burden on receiver to distinguish between different levels</a:t>
            </a:r>
          </a:p>
        </p:txBody>
      </p:sp>
      <p:sp>
        <p:nvSpPr>
          <p:cNvPr id="4" name="Rectangle 11"/>
          <p:cNvSpPr>
            <a:spLocks noChangeArrowheads="1"/>
          </p:cNvSpPr>
          <p:nvPr/>
        </p:nvSpPr>
        <p:spPr bwMode="auto">
          <a:xfrm>
            <a:off x="1" y="5955417"/>
            <a:ext cx="9143999" cy="707886"/>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r>
              <a:rPr lang="en-US" sz="2000" dirty="0">
                <a:latin typeface="Arial" panose="020B0604020202020204" pitchFamily="34" charset="0"/>
              </a:rPr>
              <a:t>Increasing the levels of a signal increases the probability of an error occurring, in other words it reduces the reliability of the system. Why??</a:t>
            </a:r>
          </a:p>
        </p:txBody>
      </p:sp>
    </p:spTree>
    <p:extLst>
      <p:ext uri="{BB962C8B-B14F-4D97-AF65-F5344CB8AC3E}">
        <p14:creationId xmlns:p14="http://schemas.microsoft.com/office/powerpoint/2010/main" val="380221809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Noiseless channel: </a:t>
            </a:r>
            <a:r>
              <a:rPr lang="en-IN" dirty="0" err="1"/>
              <a:t>nyquist</a:t>
            </a:r>
            <a:r>
              <a:rPr lang="en-IN" dirty="0"/>
              <a:t> bit rate</a:t>
            </a:r>
          </a:p>
        </p:txBody>
      </p:sp>
      <p:sp>
        <p:nvSpPr>
          <p:cNvPr id="3" name="Content Placeholder 2"/>
          <p:cNvSpPr>
            <a:spLocks noGrp="1"/>
          </p:cNvSpPr>
          <p:nvPr>
            <p:ph idx="1"/>
          </p:nvPr>
        </p:nvSpPr>
        <p:spPr/>
        <p:txBody>
          <a:bodyPr/>
          <a:lstStyle/>
          <a:p>
            <a:r>
              <a:rPr lang="en-US" dirty="0" err="1"/>
              <a:t>Nyquist</a:t>
            </a:r>
            <a:r>
              <a:rPr lang="en-US" dirty="0"/>
              <a:t> gives the upper bound for the bit rate of a transmission system by calculating the bit rate directly from the number of bits in a symbol (or signal levels) and the bandwidth of the system (assuming 2 symbols/per cycle and first harmonic)</a:t>
            </a:r>
          </a:p>
          <a:p>
            <a:r>
              <a:rPr lang="en-US" dirty="0" err="1"/>
              <a:t>Nyquist</a:t>
            </a:r>
            <a:r>
              <a:rPr lang="en-US" dirty="0"/>
              <a:t> theorem states that for a </a:t>
            </a:r>
            <a:r>
              <a:rPr lang="en-US" dirty="0">
                <a:solidFill>
                  <a:schemeClr val="hlink"/>
                </a:solidFill>
              </a:rPr>
              <a:t>noiseless</a:t>
            </a:r>
            <a:r>
              <a:rPr lang="en-US" dirty="0"/>
              <a:t> channel:</a:t>
            </a:r>
          </a:p>
          <a:p>
            <a:pPr algn="ctr">
              <a:buNone/>
            </a:pPr>
            <a:r>
              <a:rPr lang="en-US" dirty="0"/>
              <a:t>C = 2 B log</a:t>
            </a:r>
            <a:r>
              <a:rPr lang="en-US" baseline="-25000" dirty="0"/>
              <a:t>2</a:t>
            </a:r>
            <a:r>
              <a:rPr lang="en-US" dirty="0"/>
              <a:t>2</a:t>
            </a:r>
            <a:r>
              <a:rPr lang="en-US" baseline="30000" dirty="0"/>
              <a:t>n</a:t>
            </a:r>
            <a:r>
              <a:rPr lang="en-US" dirty="0"/>
              <a:t> </a:t>
            </a:r>
          </a:p>
          <a:p>
            <a:pPr algn="ctr">
              <a:buNone/>
            </a:pPr>
            <a:r>
              <a:rPr lang="en-US" dirty="0"/>
              <a:t>C= capacity in bps</a:t>
            </a:r>
          </a:p>
          <a:p>
            <a:pPr algn="ctr">
              <a:buNone/>
            </a:pPr>
            <a:r>
              <a:rPr lang="en-US" dirty="0"/>
              <a:t>B = bandwidth in Hz</a:t>
            </a:r>
            <a:endParaRPr lang="en-IN" dirty="0"/>
          </a:p>
        </p:txBody>
      </p:sp>
    </p:spTree>
    <p:extLst>
      <p:ext uri="{BB962C8B-B14F-4D97-AF65-F5344CB8AC3E}">
        <p14:creationId xmlns:p14="http://schemas.microsoft.com/office/powerpoint/2010/main" val="118053514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1593" y="340045"/>
            <a:ext cx="8313313"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Does the </a:t>
            </a:r>
            <a:r>
              <a:rPr lang="en-US" dirty="0" err="1">
                <a:solidFill>
                  <a:schemeClr val="hlink"/>
                </a:solidFill>
              </a:rPr>
              <a:t>Nyquist</a:t>
            </a:r>
            <a:r>
              <a:rPr lang="en-US" dirty="0">
                <a:solidFill>
                  <a:schemeClr val="hlink"/>
                </a:solidFill>
              </a:rPr>
              <a:t> theorem</a:t>
            </a:r>
            <a:r>
              <a:rPr lang="en-US" dirty="0"/>
              <a:t> bit rate agree with the intuitive bit rate described in baseband transmission?</a:t>
            </a:r>
            <a:endParaRPr lang="en-IN" dirty="0"/>
          </a:p>
        </p:txBody>
      </p:sp>
      <p:sp>
        <p:nvSpPr>
          <p:cNvPr id="5" name="Rectangle 4"/>
          <p:cNvSpPr/>
          <p:nvPr/>
        </p:nvSpPr>
        <p:spPr>
          <a:xfrm>
            <a:off x="888642" y="1093150"/>
            <a:ext cx="7340957" cy="1477328"/>
          </a:xfrm>
          <a:prstGeom prst="rect">
            <a:avLst/>
          </a:prstGeom>
        </p:spPr>
        <p:txBody>
          <a:bodyPr wrap="square">
            <a:spAutoFit/>
          </a:bodyPr>
          <a:lstStyle/>
          <a:p>
            <a:r>
              <a:rPr lang="en-US" dirty="0"/>
              <a:t>They match when we have only two levels. In baseband transmission, the bit rate is 2 times the bandwidth if we use only the first harmonic in the worst case. However, the </a:t>
            </a:r>
            <a:r>
              <a:rPr lang="en-US" dirty="0" err="1"/>
              <a:t>Nyquist</a:t>
            </a:r>
            <a:r>
              <a:rPr lang="en-US" dirty="0"/>
              <a:t> formula is more general; it can be applied to baseband transmission and modulation. Also, it can be applied when we have two or more levels of signals.</a:t>
            </a:r>
            <a:endParaRPr lang="en-IN" dirty="0"/>
          </a:p>
        </p:txBody>
      </p:sp>
      <p:sp>
        <p:nvSpPr>
          <p:cNvPr id="6" name="Rectangle 5"/>
          <p:cNvSpPr/>
          <p:nvPr/>
        </p:nvSpPr>
        <p:spPr>
          <a:xfrm>
            <a:off x="521593" y="2828836"/>
            <a:ext cx="8313313"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dirty="0"/>
              <a:t>Consider a noiseless channel with a bandwidth of 3000 Hz transmitting a signal with two signal levels. The maximum bit rate can be calculated as</a:t>
            </a:r>
          </a:p>
        </p:txBody>
      </p:sp>
      <p:pic>
        <p:nvPicPr>
          <p:cNvPr id="7"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5832" y="3733525"/>
            <a:ext cx="4346575" cy="350837"/>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521592" y="4342720"/>
            <a:ext cx="8313313"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dirty="0"/>
              <a:t>Consider the same noiseless channel transmitting a signal with four signal levels (for each level, we send 2 bits). The maximum bit rate can be calculated as</a:t>
            </a:r>
          </a:p>
        </p:txBody>
      </p:sp>
      <p:pic>
        <p:nvPicPr>
          <p:cNvPr id="9"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2979" y="5317627"/>
            <a:ext cx="5570537" cy="368300"/>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141533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6671" y="443076"/>
            <a:ext cx="8087932"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We need to send 265 kbps over a noiseless channel with a bandwidth of 20 kHz. How many signal levels do we need?</a:t>
            </a:r>
            <a:endParaRPr lang="en-IN" dirty="0"/>
          </a:p>
        </p:txBody>
      </p:sp>
      <p:pic>
        <p:nvPicPr>
          <p:cNvPr id="3"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1921" y="1620592"/>
            <a:ext cx="5427663" cy="755650"/>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159099" y="2690336"/>
            <a:ext cx="6967470" cy="923330"/>
          </a:xfrm>
          <a:prstGeom prst="rect">
            <a:avLst/>
          </a:prstGeom>
        </p:spPr>
        <p:txBody>
          <a:bodyPr wrap="square">
            <a:spAutoFit/>
          </a:bodyPr>
          <a:lstStyle/>
          <a:p>
            <a:r>
              <a:rPr lang="en-US" dirty="0"/>
              <a:t>Since this result is not a power of 2, we need to either increase the number of levels or reduce the bit rate. If we have 128 levels, the bit rate is 280 kbps. If we have 64 levels, the bit rate is 240 kbps</a:t>
            </a:r>
            <a:endParaRPr lang="en-IN" dirty="0"/>
          </a:p>
        </p:txBody>
      </p:sp>
    </p:spTree>
    <p:extLst>
      <p:ext uri="{BB962C8B-B14F-4D97-AF65-F5344CB8AC3E}">
        <p14:creationId xmlns:p14="http://schemas.microsoft.com/office/powerpoint/2010/main" val="388024416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Noisy channel: Shannon capacity</a:t>
            </a:r>
          </a:p>
        </p:txBody>
      </p:sp>
      <p:sp>
        <p:nvSpPr>
          <p:cNvPr id="3" name="Content Placeholder 2"/>
          <p:cNvSpPr>
            <a:spLocks noGrp="1"/>
          </p:cNvSpPr>
          <p:nvPr>
            <p:ph idx="1"/>
          </p:nvPr>
        </p:nvSpPr>
        <p:spPr/>
        <p:txBody>
          <a:bodyPr/>
          <a:lstStyle/>
          <a:p>
            <a:r>
              <a:rPr lang="en-IN" dirty="0"/>
              <a:t>The channel is always noisy</a:t>
            </a:r>
          </a:p>
          <a:p>
            <a:r>
              <a:rPr lang="en-IN" dirty="0"/>
              <a:t>In 1944, Claude Shannon introduced a formula, called the </a:t>
            </a:r>
            <a:r>
              <a:rPr lang="en-IN" b="1" dirty="0">
                <a:solidFill>
                  <a:schemeClr val="accent2"/>
                </a:solidFill>
              </a:rPr>
              <a:t>Shannon Capacity</a:t>
            </a:r>
            <a:r>
              <a:rPr lang="en-IN" dirty="0"/>
              <a:t>, to determine the theoretical highest data rate for a noisy channel:</a:t>
            </a:r>
          </a:p>
          <a:p>
            <a:pPr algn="ctr"/>
            <a:r>
              <a:rPr lang="en-IN" dirty="0"/>
              <a:t>Capacity = bandwidth X log</a:t>
            </a:r>
            <a:r>
              <a:rPr lang="en-IN" baseline="-25000" dirty="0"/>
              <a:t>2</a:t>
            </a:r>
            <a:r>
              <a:rPr lang="en-IN" dirty="0"/>
              <a:t>(1+SNR)</a:t>
            </a:r>
          </a:p>
          <a:p>
            <a:pPr algn="just"/>
            <a:r>
              <a:rPr lang="en-IN" dirty="0"/>
              <a:t>There is no indication of the signal level</a:t>
            </a:r>
          </a:p>
        </p:txBody>
      </p:sp>
    </p:spTree>
    <p:extLst>
      <p:ext uri="{BB962C8B-B14F-4D97-AF65-F5344CB8AC3E}">
        <p14:creationId xmlns:p14="http://schemas.microsoft.com/office/powerpoint/2010/main" val="11227607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6518" y="359260"/>
            <a:ext cx="7907628"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dirty="0"/>
              <a:t>Consider an extremely noisy channel in which the value of the signal-to-noise ratio is almost zero. In other words, the noise is so strong that the signal is faint. For this channel the capacity C is calculated as</a:t>
            </a:r>
          </a:p>
        </p:txBody>
      </p:sp>
      <p:pic>
        <p:nvPicPr>
          <p:cNvPr id="5"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799" y="1699987"/>
            <a:ext cx="6723063" cy="333375"/>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684603" y="2384941"/>
            <a:ext cx="7431110" cy="646331"/>
          </a:xfrm>
          <a:prstGeom prst="rect">
            <a:avLst/>
          </a:prstGeom>
        </p:spPr>
        <p:txBody>
          <a:bodyPr wrap="square">
            <a:spAutoFit/>
          </a:bodyPr>
          <a:lstStyle/>
          <a:p>
            <a:r>
              <a:rPr lang="en-US" dirty="0"/>
              <a:t>This means that the capacity of this channel is zero regardless of the bandwidth. In other words, we cannot receive any data through this channel.</a:t>
            </a:r>
            <a:endParaRPr lang="en-IN" dirty="0"/>
          </a:p>
        </p:txBody>
      </p:sp>
      <p:sp>
        <p:nvSpPr>
          <p:cNvPr id="7" name="Rectangle 6"/>
          <p:cNvSpPr/>
          <p:nvPr/>
        </p:nvSpPr>
        <p:spPr>
          <a:xfrm>
            <a:off x="476518" y="3290147"/>
            <a:ext cx="7907628"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We can calculate the theoretical highest bit rate of a regular telephone line. A telephone line normally has a bandwidth of 3000. The signal-to-noise ratio is usually 3162. For this channel the capacity is calculated as</a:t>
            </a:r>
            <a:endParaRPr lang="en-IN" dirty="0"/>
          </a:p>
        </p:txBody>
      </p:sp>
      <p:pic>
        <p:nvPicPr>
          <p:cNvPr id="8"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47" y="4472352"/>
            <a:ext cx="7046913" cy="674688"/>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721214" y="5405915"/>
            <a:ext cx="7572777" cy="923330"/>
          </a:xfrm>
          <a:prstGeom prst="rect">
            <a:avLst/>
          </a:prstGeom>
        </p:spPr>
        <p:txBody>
          <a:bodyPr wrap="square">
            <a:spAutoFit/>
          </a:bodyPr>
          <a:lstStyle/>
          <a:p>
            <a:r>
              <a:rPr lang="en-US" dirty="0"/>
              <a:t>This implies that the highest bit rate for a telephone line is 34.860 kbps. If we want to send data faster than this, we can either increase the bandwidth of the line or improve the signal-to-noise ratio</a:t>
            </a:r>
            <a:endParaRPr lang="en-IN" dirty="0"/>
          </a:p>
        </p:txBody>
      </p:sp>
    </p:spTree>
    <p:extLst>
      <p:ext uri="{BB962C8B-B14F-4D97-AF65-F5344CB8AC3E}">
        <p14:creationId xmlns:p14="http://schemas.microsoft.com/office/powerpoint/2010/main" val="384944580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2276" y="381850"/>
            <a:ext cx="7868991"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dirty="0"/>
              <a:t>The signal-to-noise ratio is often given in decibels. Assume that </a:t>
            </a:r>
            <a:r>
              <a:rPr lang="en-US" dirty="0" err="1"/>
              <a:t>SNR</a:t>
            </a:r>
            <a:r>
              <a:rPr lang="en-US" baseline="-25000" dirty="0" err="1"/>
              <a:t>dB</a:t>
            </a:r>
            <a:r>
              <a:rPr lang="en-US" dirty="0"/>
              <a:t> = 36 and the channel bandwidth is 2 </a:t>
            </a:r>
            <a:r>
              <a:rPr lang="en-US" dirty="0" err="1"/>
              <a:t>MHz.</a:t>
            </a:r>
            <a:r>
              <a:rPr lang="en-US" dirty="0"/>
              <a:t> The theoretical channel capacity can be calculated as</a:t>
            </a:r>
          </a:p>
        </p:txBody>
      </p:sp>
      <p:pic>
        <p:nvPicPr>
          <p:cNvPr id="3"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826" y="1474229"/>
            <a:ext cx="8364537" cy="809625"/>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02275" y="2828836"/>
            <a:ext cx="7868991" cy="923330"/>
          </a:xfrm>
          <a:prstGeom prst="rect">
            <a:avLst/>
          </a:prstGeom>
        </p:spPr>
        <p:txBody>
          <a:bodyPr wrap="square">
            <a:spAutoFit/>
          </a:bodyPr>
          <a:lstStyle/>
          <a:p>
            <a:r>
              <a:rPr lang="en-US" dirty="0"/>
              <a:t>For practical purposes, when the SNR is very high, we can assume that SNR + 1 is almost the same as SNR. In these cases, the theoretical channel capacity can be simplified to</a:t>
            </a:r>
            <a:endParaRPr lang="en-IN" dirty="0"/>
          </a:p>
        </p:txBody>
      </p:sp>
      <p:pic>
        <p:nvPicPr>
          <p:cNvPr id="5"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579" y="3773296"/>
            <a:ext cx="2222500" cy="639763"/>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502274" y="4625542"/>
            <a:ext cx="7753083" cy="369332"/>
          </a:xfrm>
          <a:prstGeom prst="rect">
            <a:avLst/>
          </a:prstGeom>
        </p:spPr>
        <p:txBody>
          <a:bodyPr wrap="square">
            <a:spAutoFit/>
          </a:bodyPr>
          <a:lstStyle/>
          <a:p>
            <a:r>
              <a:rPr lang="en-US" dirty="0"/>
              <a:t>We can calculate the theoretical capacity of the previous example as</a:t>
            </a:r>
            <a:endParaRPr lang="en-IN" dirty="0"/>
          </a:p>
        </p:txBody>
      </p:sp>
      <p:pic>
        <p:nvPicPr>
          <p:cNvPr id="7"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9413" y="5353408"/>
            <a:ext cx="3303587" cy="539750"/>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1530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Periodic and </a:t>
            </a:r>
            <a:r>
              <a:rPr lang="en-IN" dirty="0" err="1"/>
              <a:t>nonperiodic</a:t>
            </a:r>
            <a:endParaRPr lang="en-IN" dirty="0"/>
          </a:p>
        </p:txBody>
      </p:sp>
      <p:sp>
        <p:nvSpPr>
          <p:cNvPr id="3" name="Content Placeholder 2"/>
          <p:cNvSpPr>
            <a:spLocks noGrp="1"/>
          </p:cNvSpPr>
          <p:nvPr>
            <p:ph idx="1"/>
          </p:nvPr>
        </p:nvSpPr>
        <p:spPr/>
        <p:txBody>
          <a:bodyPr/>
          <a:lstStyle/>
          <a:p>
            <a:r>
              <a:rPr lang="en-IN" dirty="0"/>
              <a:t>A periodic signal completes a pattern within a measurable time frame, called a period</a:t>
            </a:r>
          </a:p>
          <a:p>
            <a:pPr lvl="1"/>
            <a:r>
              <a:rPr lang="en-IN" dirty="0"/>
              <a:t>Repeats that pattern over subsequent identical periods</a:t>
            </a:r>
          </a:p>
          <a:p>
            <a:pPr lvl="1"/>
            <a:r>
              <a:rPr lang="en-IN" dirty="0"/>
              <a:t>Completion of one full pattern is called a cycle</a:t>
            </a:r>
          </a:p>
          <a:p>
            <a:r>
              <a:rPr lang="en-IN" dirty="0"/>
              <a:t>A </a:t>
            </a:r>
            <a:r>
              <a:rPr lang="en-IN" dirty="0" err="1"/>
              <a:t>nonperiodic</a:t>
            </a:r>
            <a:r>
              <a:rPr lang="en-IN" dirty="0"/>
              <a:t> signal changes without exhibiting a pattern or cycle that repeats over time</a:t>
            </a:r>
          </a:p>
          <a:p>
            <a:r>
              <a:rPr lang="en-IN" dirty="0"/>
              <a:t>Both </a:t>
            </a:r>
            <a:r>
              <a:rPr lang="en-IN" dirty="0" err="1"/>
              <a:t>analog</a:t>
            </a:r>
            <a:r>
              <a:rPr lang="en-IN" dirty="0"/>
              <a:t> and digital signals can be periodic or </a:t>
            </a:r>
            <a:r>
              <a:rPr lang="en-IN" dirty="0" err="1"/>
              <a:t>nonperiodic</a:t>
            </a:r>
            <a:endParaRPr lang="en-IN" dirty="0"/>
          </a:p>
          <a:p>
            <a:endParaRPr lang="en-IN" dirty="0"/>
          </a:p>
        </p:txBody>
      </p:sp>
      <p:sp>
        <p:nvSpPr>
          <p:cNvPr id="4" name="Rectangle 11"/>
          <p:cNvSpPr>
            <a:spLocks noChangeArrowheads="1"/>
          </p:cNvSpPr>
          <p:nvPr/>
        </p:nvSpPr>
        <p:spPr bwMode="auto">
          <a:xfrm>
            <a:off x="495300" y="4940868"/>
            <a:ext cx="8077200" cy="156966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r>
              <a:rPr lang="en-US" sz="3200" i="0" baseline="0" dirty="0">
                <a:latin typeface="Arial" panose="020B0604020202020204" pitchFamily="34" charset="0"/>
              </a:rPr>
              <a:t>In data</a:t>
            </a:r>
            <a:r>
              <a:rPr lang="en-US" sz="3200" i="0" dirty="0">
                <a:latin typeface="Arial" panose="020B0604020202020204" pitchFamily="34" charset="0"/>
              </a:rPr>
              <a:t> communications, periodic analog signals and </a:t>
            </a:r>
            <a:r>
              <a:rPr lang="en-US" sz="3200" i="0" dirty="0" err="1">
                <a:latin typeface="Arial" panose="020B0604020202020204" pitchFamily="34" charset="0"/>
              </a:rPr>
              <a:t>nonperiodic</a:t>
            </a:r>
            <a:r>
              <a:rPr lang="en-US" sz="3200" i="0" dirty="0">
                <a:latin typeface="Arial" panose="020B0604020202020204" pitchFamily="34" charset="0"/>
              </a:rPr>
              <a:t> digital signals are commonly used</a:t>
            </a:r>
            <a:endParaRPr lang="en-US" sz="3200" i="0" baseline="0" dirty="0">
              <a:latin typeface="Arial" panose="020B0604020202020204" pitchFamily="34" charset="0"/>
            </a:endParaRPr>
          </a:p>
        </p:txBody>
      </p:sp>
    </p:spTree>
    <p:extLst>
      <p:ext uri="{BB962C8B-B14F-4D97-AF65-F5344CB8AC3E}">
        <p14:creationId xmlns:p14="http://schemas.microsoft.com/office/powerpoint/2010/main" val="39434323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both limits</a:t>
            </a:r>
          </a:p>
        </p:txBody>
      </p:sp>
      <p:sp>
        <p:nvSpPr>
          <p:cNvPr id="19" name="Rectangle 18"/>
          <p:cNvSpPr/>
          <p:nvPr/>
        </p:nvSpPr>
        <p:spPr>
          <a:xfrm>
            <a:off x="360609" y="1808235"/>
            <a:ext cx="7946264"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We have a channel with a 1-MHz bandwidth. The SNR for this channel is 63. What are the appropriate bit rate and signal level?</a:t>
            </a:r>
            <a:endParaRPr lang="en-IN" dirty="0"/>
          </a:p>
        </p:txBody>
      </p:sp>
      <p:sp>
        <p:nvSpPr>
          <p:cNvPr id="20" name="Rectangle 19"/>
          <p:cNvSpPr/>
          <p:nvPr/>
        </p:nvSpPr>
        <p:spPr>
          <a:xfrm>
            <a:off x="1088264" y="2719467"/>
            <a:ext cx="5866328" cy="369332"/>
          </a:xfrm>
          <a:prstGeom prst="rect">
            <a:avLst/>
          </a:prstGeom>
        </p:spPr>
        <p:txBody>
          <a:bodyPr wrap="square">
            <a:spAutoFit/>
          </a:bodyPr>
          <a:lstStyle/>
          <a:p>
            <a:r>
              <a:rPr lang="en-US" dirty="0"/>
              <a:t>We use the Shannon formula to find the upper limit</a:t>
            </a:r>
            <a:endParaRPr lang="en-IN" dirty="0"/>
          </a:p>
        </p:txBody>
      </p:sp>
      <p:pic>
        <p:nvPicPr>
          <p:cNvPr id="21"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158" y="3353700"/>
            <a:ext cx="7370763" cy="441325"/>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Rectangle 21"/>
          <p:cNvSpPr/>
          <p:nvPr/>
        </p:nvSpPr>
        <p:spPr>
          <a:xfrm>
            <a:off x="744157" y="4322784"/>
            <a:ext cx="7370763" cy="646331"/>
          </a:xfrm>
          <a:prstGeom prst="rect">
            <a:avLst/>
          </a:prstGeom>
        </p:spPr>
        <p:txBody>
          <a:bodyPr wrap="square">
            <a:spAutoFit/>
          </a:bodyPr>
          <a:lstStyle/>
          <a:p>
            <a:r>
              <a:rPr lang="en-US" dirty="0"/>
              <a:t>For better performance we choose something lower, 4 Mbps, for example. Then we use the </a:t>
            </a:r>
            <a:r>
              <a:rPr lang="en-US" dirty="0" err="1"/>
              <a:t>Nyquist</a:t>
            </a:r>
            <a:r>
              <a:rPr lang="en-US" dirty="0"/>
              <a:t> formula to find the number of signal levels</a:t>
            </a:r>
            <a:endParaRPr lang="en-IN" dirty="0"/>
          </a:p>
        </p:txBody>
      </p:sp>
      <p:pic>
        <p:nvPicPr>
          <p:cNvPr id="23"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3805" y="5371913"/>
            <a:ext cx="5030787" cy="350837"/>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690092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0609" y="739290"/>
            <a:ext cx="7946264"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We have a channel with a 1-MHz bandwidth. The SNR for this channel is 63. What are the appropriate bit rate and signal level?</a:t>
            </a:r>
            <a:endParaRPr lang="en-IN" dirty="0"/>
          </a:p>
        </p:txBody>
      </p:sp>
      <p:sp>
        <p:nvSpPr>
          <p:cNvPr id="3" name="Rectangle 2"/>
          <p:cNvSpPr/>
          <p:nvPr/>
        </p:nvSpPr>
        <p:spPr>
          <a:xfrm>
            <a:off x="1088264" y="1650522"/>
            <a:ext cx="5866328" cy="369332"/>
          </a:xfrm>
          <a:prstGeom prst="rect">
            <a:avLst/>
          </a:prstGeom>
        </p:spPr>
        <p:txBody>
          <a:bodyPr wrap="square">
            <a:spAutoFit/>
          </a:bodyPr>
          <a:lstStyle/>
          <a:p>
            <a:r>
              <a:rPr lang="en-US" dirty="0"/>
              <a:t>we use the Shannon formula to find the upper limit</a:t>
            </a:r>
            <a:endParaRPr lang="en-IN" dirty="0"/>
          </a:p>
        </p:txBody>
      </p:sp>
      <p:pic>
        <p:nvPicPr>
          <p:cNvPr id="4"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158" y="2284755"/>
            <a:ext cx="7370763" cy="441325"/>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744157" y="3253839"/>
            <a:ext cx="7370763" cy="646331"/>
          </a:xfrm>
          <a:prstGeom prst="rect">
            <a:avLst/>
          </a:prstGeom>
        </p:spPr>
        <p:txBody>
          <a:bodyPr wrap="square">
            <a:spAutoFit/>
          </a:bodyPr>
          <a:lstStyle/>
          <a:p>
            <a:r>
              <a:rPr lang="en-US" dirty="0"/>
              <a:t>For better performance we choose something lower, 4 Mbps, for example. Then we use the </a:t>
            </a:r>
            <a:r>
              <a:rPr lang="en-US" dirty="0" err="1"/>
              <a:t>Nyquist</a:t>
            </a:r>
            <a:r>
              <a:rPr lang="en-US" dirty="0"/>
              <a:t> formula to find the number of signal levels</a:t>
            </a:r>
            <a:endParaRPr lang="en-IN" dirty="0"/>
          </a:p>
        </p:txBody>
      </p:sp>
      <p:pic>
        <p:nvPicPr>
          <p:cNvPr id="6"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3805" y="4418879"/>
            <a:ext cx="5030787" cy="350837"/>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11"/>
          <p:cNvSpPr>
            <a:spLocks noChangeArrowheads="1"/>
          </p:cNvSpPr>
          <p:nvPr/>
        </p:nvSpPr>
        <p:spPr bwMode="auto">
          <a:xfrm>
            <a:off x="1" y="5955417"/>
            <a:ext cx="9143999" cy="707886"/>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r>
              <a:rPr lang="en-US" sz="2000" dirty="0">
                <a:latin typeface="Arial" panose="020B0604020202020204" pitchFamily="34" charset="0"/>
              </a:rPr>
              <a:t>The Shannon capacity gives us the upper limit; the </a:t>
            </a:r>
            <a:r>
              <a:rPr lang="en-US" sz="2000" dirty="0" err="1">
                <a:latin typeface="Arial" panose="020B0604020202020204" pitchFamily="34" charset="0"/>
              </a:rPr>
              <a:t>Nyquist</a:t>
            </a:r>
            <a:r>
              <a:rPr lang="en-US" sz="2000" dirty="0">
                <a:latin typeface="Arial" panose="020B0604020202020204" pitchFamily="34" charset="0"/>
              </a:rPr>
              <a:t> formula tells us how many signal levels we need</a:t>
            </a:r>
          </a:p>
        </p:txBody>
      </p:sp>
    </p:spTree>
    <p:extLst>
      <p:ext uri="{BB962C8B-B14F-4D97-AF65-F5344CB8AC3E}">
        <p14:creationId xmlns:p14="http://schemas.microsoft.com/office/powerpoint/2010/main" val="245154065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performance</a:t>
            </a:r>
          </a:p>
        </p:txBody>
      </p:sp>
      <p:sp>
        <p:nvSpPr>
          <p:cNvPr id="3" name="Text Placeholder 2"/>
          <p:cNvSpPr>
            <a:spLocks noGrp="1"/>
          </p:cNvSpPr>
          <p:nvPr>
            <p:ph type="body" idx="1"/>
          </p:nvPr>
        </p:nvSpPr>
        <p:spPr/>
        <p:txBody>
          <a:bodyPr/>
          <a:lstStyle/>
          <a:p>
            <a:r>
              <a:rPr lang="en-IN" dirty="0"/>
              <a:t>Bandwidth</a:t>
            </a:r>
          </a:p>
          <a:p>
            <a:r>
              <a:rPr lang="en-IN" dirty="0"/>
              <a:t>Throughput</a:t>
            </a:r>
          </a:p>
          <a:p>
            <a:r>
              <a:rPr lang="en-IN" dirty="0"/>
              <a:t>Latency</a:t>
            </a:r>
          </a:p>
          <a:p>
            <a:r>
              <a:rPr lang="en-IN" dirty="0"/>
              <a:t>Bandwidth Delay Product</a:t>
            </a:r>
          </a:p>
          <a:p>
            <a:r>
              <a:rPr lang="en-IN" dirty="0"/>
              <a:t>Jitter</a:t>
            </a:r>
          </a:p>
        </p:txBody>
      </p:sp>
    </p:spTree>
    <p:extLst>
      <p:ext uri="{BB962C8B-B14F-4D97-AF65-F5344CB8AC3E}">
        <p14:creationId xmlns:p14="http://schemas.microsoft.com/office/powerpoint/2010/main" val="189727332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bandwidth</a:t>
            </a:r>
          </a:p>
        </p:txBody>
      </p:sp>
      <p:sp>
        <p:nvSpPr>
          <p:cNvPr id="5" name="Content Placeholder 4"/>
          <p:cNvSpPr>
            <a:spLocks noGrp="1"/>
          </p:cNvSpPr>
          <p:nvPr>
            <p:ph idx="1"/>
          </p:nvPr>
        </p:nvSpPr>
        <p:spPr/>
        <p:txBody>
          <a:bodyPr>
            <a:normAutofit/>
          </a:bodyPr>
          <a:lstStyle/>
          <a:p>
            <a:r>
              <a:rPr lang="en-IN" sz="2800" dirty="0"/>
              <a:t>Bandwidth is used in two contexts</a:t>
            </a:r>
          </a:p>
          <a:p>
            <a:pPr lvl="1"/>
            <a:r>
              <a:rPr lang="en-IN" sz="2000" dirty="0"/>
              <a:t>Bandwidth in Hertz</a:t>
            </a:r>
          </a:p>
          <a:p>
            <a:pPr lvl="2"/>
            <a:r>
              <a:rPr lang="en-US" sz="1600" dirty="0">
                <a:latin typeface="Arial" panose="020B0604020202020204" pitchFamily="34" charset="0"/>
              </a:rPr>
              <a:t>refers to the range of frequencies in a composite signal or the range of frequencies that a channel can pass</a:t>
            </a:r>
            <a:endParaRPr lang="en-IN" sz="1600" dirty="0"/>
          </a:p>
          <a:p>
            <a:pPr lvl="1"/>
            <a:r>
              <a:rPr lang="en-IN" sz="2000" dirty="0"/>
              <a:t>Bandwidth in Bits per Second</a:t>
            </a:r>
          </a:p>
          <a:p>
            <a:pPr lvl="2"/>
            <a:r>
              <a:rPr lang="en-US" sz="1600" dirty="0">
                <a:latin typeface="Arial" panose="020B0604020202020204" pitchFamily="34" charset="0"/>
              </a:rPr>
              <a:t>refers to the speed of bit transmission in a channel or link; </a:t>
            </a:r>
          </a:p>
          <a:p>
            <a:pPr lvl="2"/>
            <a:r>
              <a:rPr lang="en-US" sz="1600" dirty="0">
                <a:latin typeface="Arial" panose="020B0604020202020204" pitchFamily="34" charset="0"/>
              </a:rPr>
              <a:t>often referred to as Capacity</a:t>
            </a:r>
            <a:endParaRPr lang="en-IN" sz="1600" dirty="0"/>
          </a:p>
        </p:txBody>
      </p:sp>
    </p:spTree>
    <p:extLst>
      <p:ext uri="{BB962C8B-B14F-4D97-AF65-F5344CB8AC3E}">
        <p14:creationId xmlns:p14="http://schemas.microsoft.com/office/powerpoint/2010/main" val="307526668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5612" y="526685"/>
            <a:ext cx="7443988"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dirty="0"/>
              <a:t>The bandwidth of a subscriber line is 4 kHz for voice or data. The bandwidth of this line for data transmission can be up to 56,000 bps using a sophisticated modem to change the digital signal to analog.</a:t>
            </a:r>
          </a:p>
        </p:txBody>
      </p:sp>
      <p:sp>
        <p:nvSpPr>
          <p:cNvPr id="5" name="Rectangle 4"/>
          <p:cNvSpPr/>
          <p:nvPr/>
        </p:nvSpPr>
        <p:spPr>
          <a:xfrm>
            <a:off x="785612" y="2043225"/>
            <a:ext cx="7443988"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dirty="0"/>
              <a:t>If the telephone company improves the quality of the line and increases the bandwidth to 8 kHz, we can send 112,000 bps by using the same technology as mentioned in Example 3.42.</a:t>
            </a:r>
          </a:p>
        </p:txBody>
      </p:sp>
    </p:spTree>
    <p:extLst>
      <p:ext uri="{BB962C8B-B14F-4D97-AF65-F5344CB8AC3E}">
        <p14:creationId xmlns:p14="http://schemas.microsoft.com/office/powerpoint/2010/main" val="35243702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throughput</a:t>
            </a:r>
          </a:p>
        </p:txBody>
      </p:sp>
      <p:sp>
        <p:nvSpPr>
          <p:cNvPr id="3" name="Content Placeholder 2"/>
          <p:cNvSpPr>
            <a:spLocks noGrp="1"/>
          </p:cNvSpPr>
          <p:nvPr>
            <p:ph idx="1"/>
          </p:nvPr>
        </p:nvSpPr>
        <p:spPr/>
        <p:txBody>
          <a:bodyPr>
            <a:normAutofit/>
          </a:bodyPr>
          <a:lstStyle/>
          <a:p>
            <a:r>
              <a:rPr lang="en-IN" sz="2800" dirty="0"/>
              <a:t>Measure of how fast we can actually send data through a network</a:t>
            </a:r>
          </a:p>
          <a:p>
            <a:r>
              <a:rPr lang="en-IN" sz="2800" dirty="0"/>
              <a:t>Bandwidth Vs Throughput</a:t>
            </a:r>
          </a:p>
          <a:p>
            <a:pPr lvl="1"/>
            <a:r>
              <a:rPr lang="en-IN" sz="2000" dirty="0"/>
              <a:t>Bandwidth is a potential measurement of a link</a:t>
            </a:r>
          </a:p>
          <a:p>
            <a:pPr lvl="1"/>
            <a:r>
              <a:rPr lang="en-IN" sz="2000" dirty="0"/>
              <a:t>Throughput is an actual measurement of how fast we can send data</a:t>
            </a:r>
          </a:p>
          <a:p>
            <a:pPr lvl="2"/>
            <a:r>
              <a:rPr lang="en-IN" sz="1600" dirty="0"/>
              <a:t>Link with a bandwidth of 1Mbps, but devices connected may handle only 200 kbps</a:t>
            </a:r>
          </a:p>
          <a:p>
            <a:pPr lvl="2"/>
            <a:r>
              <a:rPr lang="en-IN" sz="1600" dirty="0"/>
              <a:t>Hence, we can’t send more than 200 kbps through this link</a:t>
            </a:r>
          </a:p>
        </p:txBody>
      </p:sp>
    </p:spTree>
    <p:extLst>
      <p:ext uri="{BB962C8B-B14F-4D97-AF65-F5344CB8AC3E}">
        <p14:creationId xmlns:p14="http://schemas.microsoft.com/office/powerpoint/2010/main" val="368540748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4593" y="526685"/>
            <a:ext cx="7443988"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dirty="0"/>
              <a:t>A network with bandwidth of 10 Mbps can pass only an average of 12,000 frames per minute with each frame carrying an average of 10,000 bits. What is the throughput of this network?</a:t>
            </a:r>
          </a:p>
        </p:txBody>
      </p:sp>
      <p:pic>
        <p:nvPicPr>
          <p:cNvPr id="3"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0431" y="1868510"/>
            <a:ext cx="4778375" cy="620713"/>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596979" y="2723052"/>
            <a:ext cx="6297769" cy="369332"/>
          </a:xfrm>
          <a:prstGeom prst="rect">
            <a:avLst/>
          </a:prstGeom>
        </p:spPr>
        <p:txBody>
          <a:bodyPr wrap="square">
            <a:spAutoFit/>
          </a:bodyPr>
          <a:lstStyle/>
          <a:p>
            <a:r>
              <a:rPr lang="en-US" dirty="0"/>
              <a:t>The throughput is almost one-fifth of the bandwidth in this case.</a:t>
            </a:r>
            <a:endParaRPr lang="en-IN" dirty="0"/>
          </a:p>
        </p:txBody>
      </p:sp>
    </p:spTree>
    <p:extLst>
      <p:ext uri="{BB962C8B-B14F-4D97-AF65-F5344CB8AC3E}">
        <p14:creationId xmlns:p14="http://schemas.microsoft.com/office/powerpoint/2010/main" val="122372012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Latency (delay)</a:t>
            </a:r>
          </a:p>
        </p:txBody>
      </p:sp>
      <p:sp>
        <p:nvSpPr>
          <p:cNvPr id="3" name="Content Placeholder 2"/>
          <p:cNvSpPr>
            <a:spLocks noGrp="1"/>
          </p:cNvSpPr>
          <p:nvPr>
            <p:ph idx="1"/>
          </p:nvPr>
        </p:nvSpPr>
        <p:spPr/>
        <p:txBody>
          <a:bodyPr/>
          <a:lstStyle/>
          <a:p>
            <a:r>
              <a:rPr lang="en-IN" dirty="0"/>
              <a:t>Defines how long it takes for an entire message to completely arrive at the destination from the time the first bit is sent out from the source</a:t>
            </a:r>
          </a:p>
          <a:p>
            <a:r>
              <a:rPr lang="en-IN" dirty="0"/>
              <a:t>Made of four components</a:t>
            </a:r>
          </a:p>
          <a:p>
            <a:pPr lvl="1"/>
            <a:r>
              <a:rPr lang="en-IN" dirty="0"/>
              <a:t>Propagation time</a:t>
            </a:r>
          </a:p>
          <a:p>
            <a:pPr lvl="1"/>
            <a:r>
              <a:rPr lang="en-IN" dirty="0"/>
              <a:t>Transmission time</a:t>
            </a:r>
          </a:p>
          <a:p>
            <a:pPr lvl="1"/>
            <a:r>
              <a:rPr lang="en-IN" dirty="0"/>
              <a:t>Queuing time</a:t>
            </a:r>
          </a:p>
          <a:p>
            <a:pPr lvl="1"/>
            <a:r>
              <a:rPr lang="en-IN" dirty="0"/>
              <a:t>Processing delay</a:t>
            </a:r>
          </a:p>
          <a:p>
            <a:r>
              <a:rPr lang="en-IN" dirty="0"/>
              <a:t>Latency = propagation time + transmission time + queuing time + processing delay</a:t>
            </a:r>
          </a:p>
        </p:txBody>
      </p:sp>
    </p:spTree>
    <p:extLst>
      <p:ext uri="{BB962C8B-B14F-4D97-AF65-F5344CB8AC3E}">
        <p14:creationId xmlns:p14="http://schemas.microsoft.com/office/powerpoint/2010/main" val="70261588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9549" y="347730"/>
            <a:ext cx="8139448" cy="1292662"/>
          </a:xfrm>
          <a:prstGeom prst="rect">
            <a:avLst/>
          </a:prstGeom>
          <a:noFill/>
        </p:spPr>
        <p:txBody>
          <a:bodyPr wrap="square" rtlCol="0">
            <a:spAutoFit/>
          </a:bodyPr>
          <a:lstStyle/>
          <a:p>
            <a:r>
              <a:rPr lang="en-IN" sz="2400" b="1" dirty="0">
                <a:solidFill>
                  <a:schemeClr val="accent2"/>
                </a:solidFill>
              </a:rPr>
              <a:t>Propagation Time</a:t>
            </a:r>
          </a:p>
          <a:p>
            <a:pPr marL="285750" indent="-285750">
              <a:buFont typeface="Arial" panose="020B0604020202020204" pitchFamily="34" charset="0"/>
              <a:buChar char="•"/>
            </a:pPr>
            <a:r>
              <a:rPr lang="en-IN" dirty="0"/>
              <a:t>Measures the time required for a bit to travel from the source to the destination</a:t>
            </a:r>
          </a:p>
          <a:p>
            <a:pPr marL="285750" indent="-285750">
              <a:buFont typeface="Arial" panose="020B0604020202020204" pitchFamily="34" charset="0"/>
              <a:buChar char="•"/>
            </a:pPr>
            <a:r>
              <a:rPr lang="en-IN" dirty="0"/>
              <a:t>Calculated by dividing the distance by propagation speed</a:t>
            </a:r>
          </a:p>
          <a:p>
            <a:pPr algn="ctr"/>
            <a:r>
              <a:rPr lang="en-US" dirty="0"/>
              <a:t>Propagation Delay = Distance/Propagation speed</a:t>
            </a:r>
            <a:endParaRPr lang="en-IN" dirty="0"/>
          </a:p>
        </p:txBody>
      </p:sp>
      <p:sp>
        <p:nvSpPr>
          <p:cNvPr id="5" name="Rectangle 4"/>
          <p:cNvSpPr/>
          <p:nvPr/>
        </p:nvSpPr>
        <p:spPr>
          <a:xfrm>
            <a:off x="579549" y="2068982"/>
            <a:ext cx="7946265"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What is the propagation time if the distance between the two points is 12,000 km? Assume the propagation speed to be 2.4 × 108 m/s in cable.</a:t>
            </a:r>
            <a:endParaRPr lang="en-IN" dirty="0"/>
          </a:p>
        </p:txBody>
      </p:sp>
      <p:pic>
        <p:nvPicPr>
          <p:cNvPr id="6"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5543" y="3328675"/>
            <a:ext cx="4994275" cy="819150"/>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1101144" y="4299522"/>
            <a:ext cx="7244366" cy="646331"/>
          </a:xfrm>
          <a:prstGeom prst="rect">
            <a:avLst/>
          </a:prstGeom>
        </p:spPr>
        <p:txBody>
          <a:bodyPr wrap="square">
            <a:spAutoFit/>
          </a:bodyPr>
          <a:lstStyle/>
          <a:p>
            <a:r>
              <a:rPr lang="en-US" dirty="0"/>
              <a:t>The example shows that a bit can go over the Atlantic Ocean in only 50 </a:t>
            </a:r>
            <a:r>
              <a:rPr lang="en-US" dirty="0" err="1"/>
              <a:t>ms</a:t>
            </a:r>
            <a:r>
              <a:rPr lang="en-US" dirty="0"/>
              <a:t> if there is a direct cable between the source and the destination</a:t>
            </a:r>
            <a:endParaRPr lang="en-IN" dirty="0"/>
          </a:p>
        </p:txBody>
      </p:sp>
    </p:spTree>
    <p:extLst>
      <p:ext uri="{BB962C8B-B14F-4D97-AF65-F5344CB8AC3E}">
        <p14:creationId xmlns:p14="http://schemas.microsoft.com/office/powerpoint/2010/main" val="257804695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9549" y="347730"/>
            <a:ext cx="8139448" cy="1569660"/>
          </a:xfrm>
          <a:prstGeom prst="rect">
            <a:avLst/>
          </a:prstGeom>
          <a:noFill/>
        </p:spPr>
        <p:txBody>
          <a:bodyPr wrap="square" rtlCol="0">
            <a:spAutoFit/>
          </a:bodyPr>
          <a:lstStyle/>
          <a:p>
            <a:r>
              <a:rPr lang="en-IN" sz="2400" b="1" dirty="0">
                <a:solidFill>
                  <a:schemeClr val="accent2"/>
                </a:solidFill>
              </a:rPr>
              <a:t>Transmission Time</a:t>
            </a:r>
          </a:p>
          <a:p>
            <a:pPr marL="285750" indent="-285750">
              <a:buFont typeface="Arial" panose="020B0604020202020204" pitchFamily="34" charset="0"/>
              <a:buChar char="•"/>
            </a:pPr>
            <a:r>
              <a:rPr lang="en-IN" dirty="0"/>
              <a:t>There is a time between the first bit leaving the sender and the last bit arriving at the receiver</a:t>
            </a:r>
          </a:p>
          <a:p>
            <a:pPr marL="285750" indent="-285750">
              <a:buFont typeface="Arial" panose="020B0604020202020204" pitchFamily="34" charset="0"/>
              <a:buChar char="•"/>
            </a:pPr>
            <a:r>
              <a:rPr lang="en-IN" dirty="0"/>
              <a:t>Transmission time depends on size of the message and the bandwidth of the channel</a:t>
            </a:r>
          </a:p>
          <a:p>
            <a:pPr algn="ctr"/>
            <a:r>
              <a:rPr lang="en-IN" dirty="0"/>
              <a:t>Transmission time = (Message Size) / Bandwidth</a:t>
            </a:r>
          </a:p>
        </p:txBody>
      </p:sp>
      <p:sp>
        <p:nvSpPr>
          <p:cNvPr id="3" name="Rectangle 2"/>
          <p:cNvSpPr/>
          <p:nvPr/>
        </p:nvSpPr>
        <p:spPr>
          <a:xfrm>
            <a:off x="579549" y="2123108"/>
            <a:ext cx="7907628"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What are the propagation time and the transmission time for a 2.5-kbyte message (an e-mail) if the bandwidth of the network is 1 </a:t>
            </a:r>
            <a:r>
              <a:rPr lang="en-US" dirty="0" err="1"/>
              <a:t>Gbps</a:t>
            </a:r>
            <a:r>
              <a:rPr lang="en-US" dirty="0"/>
              <a:t>? Assume that the distance between the sender and the receiver is 12,000 km and that light travels at 2.4 × 108 m/s.</a:t>
            </a:r>
            <a:endParaRPr lang="en-IN" dirty="0"/>
          </a:p>
        </p:txBody>
      </p:sp>
      <p:pic>
        <p:nvPicPr>
          <p:cNvPr id="4"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7979" y="3805935"/>
            <a:ext cx="5462587" cy="1646237"/>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63639" y="5586940"/>
            <a:ext cx="8139448" cy="923330"/>
          </a:xfrm>
          <a:prstGeom prst="rect">
            <a:avLst/>
          </a:prstGeom>
        </p:spPr>
        <p:txBody>
          <a:bodyPr wrap="square">
            <a:spAutoFit/>
          </a:bodyPr>
          <a:lstStyle/>
          <a:p>
            <a:r>
              <a:rPr lang="en-US" dirty="0"/>
              <a:t>Note that in this case, because the message is short and the bandwidth is high, the dominant factor is the propagation time, not the transmission time. The transmission time can be ignored.</a:t>
            </a:r>
            <a:endParaRPr lang="en-IN" dirty="0"/>
          </a:p>
        </p:txBody>
      </p:sp>
    </p:spTree>
    <p:extLst>
      <p:ext uri="{BB962C8B-B14F-4D97-AF65-F5344CB8AC3E}">
        <p14:creationId xmlns:p14="http://schemas.microsoft.com/office/powerpoint/2010/main" val="1517304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Periodic </a:t>
            </a:r>
            <a:r>
              <a:rPr lang="en-IN" dirty="0" err="1"/>
              <a:t>Analog</a:t>
            </a:r>
            <a:r>
              <a:rPr lang="en-IN" dirty="0"/>
              <a:t> Signals</a:t>
            </a:r>
            <a:br>
              <a:rPr lang="en-IN" dirty="0"/>
            </a:br>
            <a:r>
              <a:rPr lang="en-IN" sz="3100" dirty="0"/>
              <a:t>Simple</a:t>
            </a:r>
            <a:br>
              <a:rPr lang="en-IN" sz="3100" dirty="0"/>
            </a:br>
            <a:r>
              <a:rPr lang="en-IN" sz="3100" dirty="0"/>
              <a:t>composite</a:t>
            </a:r>
            <a:endParaRPr lang="en-IN" dirty="0"/>
          </a:p>
        </p:txBody>
      </p:sp>
      <p:sp>
        <p:nvSpPr>
          <p:cNvPr id="3" name="Text Placeholder 2"/>
          <p:cNvSpPr>
            <a:spLocks noGrp="1"/>
          </p:cNvSpPr>
          <p:nvPr>
            <p:ph type="body" idx="1"/>
          </p:nvPr>
        </p:nvSpPr>
        <p:spPr>
          <a:xfrm>
            <a:off x="6172200" y="4960137"/>
            <a:ext cx="2686050" cy="1463040"/>
          </a:xfrm>
        </p:spPr>
        <p:txBody>
          <a:bodyPr>
            <a:normAutofit fontScale="77500" lnSpcReduction="20000"/>
          </a:bodyPr>
          <a:lstStyle/>
          <a:p>
            <a:pPr lvl="1"/>
            <a:r>
              <a:rPr lang="en-IN" dirty="0"/>
              <a:t>Sine wave</a:t>
            </a:r>
          </a:p>
          <a:p>
            <a:pPr lvl="1"/>
            <a:r>
              <a:rPr lang="en-IN" dirty="0"/>
              <a:t>Phase</a:t>
            </a:r>
          </a:p>
          <a:p>
            <a:pPr lvl="1"/>
            <a:r>
              <a:rPr lang="en-IN" dirty="0"/>
              <a:t>Wavelength</a:t>
            </a:r>
          </a:p>
          <a:p>
            <a:pPr lvl="1"/>
            <a:r>
              <a:rPr lang="en-IN" dirty="0"/>
              <a:t>Time and Frequency Domains</a:t>
            </a:r>
          </a:p>
          <a:p>
            <a:pPr lvl="1"/>
            <a:r>
              <a:rPr lang="en-IN" dirty="0"/>
              <a:t>Composite signals</a:t>
            </a:r>
          </a:p>
          <a:p>
            <a:pPr lvl="1"/>
            <a:r>
              <a:rPr lang="en-IN" dirty="0"/>
              <a:t>Bandwidth</a:t>
            </a:r>
          </a:p>
        </p:txBody>
      </p:sp>
    </p:spTree>
    <p:extLst>
      <p:ext uri="{BB962C8B-B14F-4D97-AF65-F5344CB8AC3E}">
        <p14:creationId xmlns:p14="http://schemas.microsoft.com/office/powerpoint/2010/main" val="368187306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8569" y="710158"/>
            <a:ext cx="7064062"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What are the propagation time and the transmission time for a 5-Mbyte message (an image) if the bandwidth of the network is 1 Mbps? Assume that the distance between the sender and the receiver is 12,000 km and that light travels at 2.4 × 10</a:t>
            </a:r>
            <a:r>
              <a:rPr lang="en-US" baseline="30000" dirty="0"/>
              <a:t>8</a:t>
            </a:r>
            <a:r>
              <a:rPr lang="en-US" dirty="0"/>
              <a:t> m/s.</a:t>
            </a:r>
            <a:endParaRPr lang="en-IN" dirty="0"/>
          </a:p>
        </p:txBody>
      </p:sp>
      <p:pic>
        <p:nvPicPr>
          <p:cNvPr id="3"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9431" y="2490586"/>
            <a:ext cx="6002337" cy="1574800"/>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365161" y="4609286"/>
            <a:ext cx="6722771" cy="923330"/>
          </a:xfrm>
          <a:prstGeom prst="rect">
            <a:avLst/>
          </a:prstGeom>
        </p:spPr>
        <p:txBody>
          <a:bodyPr wrap="square">
            <a:spAutoFit/>
          </a:bodyPr>
          <a:lstStyle/>
          <a:p>
            <a:pPr algn="just"/>
            <a:r>
              <a:rPr lang="en-US" dirty="0"/>
              <a:t>Note that in this case, because the message is very long and the bandwidth is not very high, the dominant factor is the transmission time, not the propagation time. The propagation time can be ignored.</a:t>
            </a:r>
          </a:p>
        </p:txBody>
      </p:sp>
    </p:spTree>
    <p:extLst>
      <p:ext uri="{BB962C8B-B14F-4D97-AF65-F5344CB8AC3E}">
        <p14:creationId xmlns:p14="http://schemas.microsoft.com/office/powerpoint/2010/main" val="128428616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3791" y="850839"/>
            <a:ext cx="7572778" cy="1846659"/>
          </a:xfrm>
          <a:prstGeom prst="rect">
            <a:avLst/>
          </a:prstGeom>
        </p:spPr>
        <p:txBody>
          <a:bodyPr wrap="square">
            <a:spAutoFit/>
          </a:bodyPr>
          <a:lstStyle/>
          <a:p>
            <a:r>
              <a:rPr lang="en-IN" sz="2400" b="1" dirty="0">
                <a:solidFill>
                  <a:schemeClr val="accent2"/>
                </a:solidFill>
              </a:rPr>
              <a:t>Queuing Time</a:t>
            </a:r>
          </a:p>
          <a:p>
            <a:pPr marL="285750" indent="-285750">
              <a:buFont typeface="Arial" panose="020B0604020202020204" pitchFamily="34" charset="0"/>
              <a:buChar char="•"/>
            </a:pPr>
            <a:r>
              <a:rPr lang="en-IN" dirty="0"/>
              <a:t>Time needed for each intermediate or end device to hold the message before it can be processed</a:t>
            </a:r>
          </a:p>
          <a:p>
            <a:pPr marL="285750" indent="-285750">
              <a:buFont typeface="Arial" panose="020B0604020202020204" pitchFamily="34" charset="0"/>
              <a:buChar char="•"/>
            </a:pPr>
            <a:r>
              <a:rPr lang="en-IN" dirty="0"/>
              <a:t>Not a fixed factor; it changes with the load imposed on the network</a:t>
            </a:r>
          </a:p>
          <a:p>
            <a:pPr marL="285750" indent="-285750">
              <a:buFont typeface="Arial" panose="020B0604020202020204" pitchFamily="34" charset="0"/>
              <a:buChar char="•"/>
            </a:pPr>
            <a:r>
              <a:rPr lang="en-IN" dirty="0"/>
              <a:t>When there is heavy traffic on the network, queuing time increases</a:t>
            </a:r>
          </a:p>
          <a:p>
            <a:pPr marL="285750" indent="-285750">
              <a:buFont typeface="Arial" panose="020B0604020202020204" pitchFamily="34" charset="0"/>
              <a:buChar char="•"/>
            </a:pPr>
            <a:r>
              <a:rPr lang="en-IN" dirty="0"/>
              <a:t>Routers queue the packets</a:t>
            </a:r>
          </a:p>
        </p:txBody>
      </p:sp>
    </p:spTree>
    <p:extLst>
      <p:ext uri="{BB962C8B-B14F-4D97-AF65-F5344CB8AC3E}">
        <p14:creationId xmlns:p14="http://schemas.microsoft.com/office/powerpoint/2010/main" val="61872958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Bandwidth delay product</a:t>
            </a:r>
          </a:p>
        </p:txBody>
      </p:sp>
      <p:sp>
        <p:nvSpPr>
          <p:cNvPr id="3" name="Content Placeholder 2"/>
          <p:cNvSpPr>
            <a:spLocks noGrp="1"/>
          </p:cNvSpPr>
          <p:nvPr>
            <p:ph idx="1"/>
          </p:nvPr>
        </p:nvSpPr>
        <p:spPr>
          <a:xfrm>
            <a:off x="768095" y="1835240"/>
            <a:ext cx="7290055" cy="4023360"/>
          </a:xfrm>
        </p:spPr>
        <p:txBody>
          <a:bodyPr/>
          <a:lstStyle/>
          <a:p>
            <a:r>
              <a:rPr lang="en-IN" dirty="0"/>
              <a:t>Bandwidth and delay are two performance metrics of a link</a:t>
            </a:r>
          </a:p>
          <a:p>
            <a:endParaRPr lang="en-IN" dirty="0"/>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094" y="2442300"/>
            <a:ext cx="7404100"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532586" y="5858600"/>
            <a:ext cx="5898524" cy="369332"/>
          </a:xfrm>
          <a:prstGeom prst="rect">
            <a:avLst/>
          </a:prstGeom>
          <a:noFill/>
        </p:spPr>
        <p:txBody>
          <a:bodyPr wrap="square" rtlCol="0">
            <a:spAutoFit/>
          </a:bodyPr>
          <a:lstStyle/>
          <a:p>
            <a:pPr algn="ctr"/>
            <a:r>
              <a:rPr lang="en-IN" dirty="0"/>
              <a:t>Filling the link with bits for Case 1</a:t>
            </a:r>
          </a:p>
        </p:txBody>
      </p:sp>
    </p:spTree>
    <p:extLst>
      <p:ext uri="{BB962C8B-B14F-4D97-AF65-F5344CB8AC3E}">
        <p14:creationId xmlns:p14="http://schemas.microsoft.com/office/powerpoint/2010/main" val="186952969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5143" y="181427"/>
            <a:ext cx="7817476"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We can think about the link between two points as a pipe. The cross section of the pipe represents the bandwidth, and the length of the pipe represents the delay. We can say the volume of the pipe defines the bandwidth-delay product</a:t>
            </a:r>
            <a:endParaRPr lang="en-IN" dirty="0"/>
          </a:p>
        </p:txBody>
      </p:sp>
      <p:sp>
        <p:nvSpPr>
          <p:cNvPr id="6" name="TextBox 5"/>
          <p:cNvSpPr txBox="1"/>
          <p:nvPr/>
        </p:nvSpPr>
        <p:spPr>
          <a:xfrm>
            <a:off x="1434618" y="5731014"/>
            <a:ext cx="5898524" cy="369332"/>
          </a:xfrm>
          <a:prstGeom prst="rect">
            <a:avLst/>
          </a:prstGeom>
          <a:noFill/>
        </p:spPr>
        <p:txBody>
          <a:bodyPr wrap="square" rtlCol="0">
            <a:spAutoFit/>
          </a:bodyPr>
          <a:lstStyle/>
          <a:p>
            <a:pPr algn="ctr"/>
            <a:r>
              <a:rPr lang="en-IN" dirty="0"/>
              <a:t>Filling the link with bits for Case 2</a:t>
            </a:r>
          </a:p>
        </p:txBody>
      </p:sp>
      <p:pic>
        <p:nvPicPr>
          <p:cNvPr id="2" name="Picture 1">
            <a:extLst>
              <a:ext uri="{FF2B5EF4-FFF2-40B4-BE49-F238E27FC236}">
                <a16:creationId xmlns:a16="http://schemas.microsoft.com/office/drawing/2014/main" id="{99C38575-53AA-4914-B160-73CDEDEB3191}"/>
              </a:ext>
            </a:extLst>
          </p:cNvPr>
          <p:cNvPicPr>
            <a:picLocks noChangeAspect="1"/>
          </p:cNvPicPr>
          <p:nvPr/>
        </p:nvPicPr>
        <p:blipFill>
          <a:blip r:embed="rId2"/>
          <a:stretch>
            <a:fillRect/>
          </a:stretch>
        </p:blipFill>
        <p:spPr>
          <a:xfrm>
            <a:off x="346828" y="1374251"/>
            <a:ext cx="7945791" cy="4102623"/>
          </a:xfrm>
          <a:prstGeom prst="rect">
            <a:avLst/>
          </a:prstGeom>
        </p:spPr>
      </p:pic>
    </p:spTree>
    <p:extLst>
      <p:ext uri="{BB962C8B-B14F-4D97-AF65-F5344CB8AC3E}">
        <p14:creationId xmlns:p14="http://schemas.microsoft.com/office/powerpoint/2010/main" val="338254697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293" y="668225"/>
            <a:ext cx="7916862"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648496" y="2253803"/>
            <a:ext cx="5718219" cy="369332"/>
          </a:xfrm>
          <a:prstGeom prst="rect">
            <a:avLst/>
          </a:prstGeom>
          <a:noFill/>
        </p:spPr>
        <p:txBody>
          <a:bodyPr wrap="square" rtlCol="0">
            <a:spAutoFit/>
          </a:bodyPr>
          <a:lstStyle/>
          <a:p>
            <a:pPr algn="ctr"/>
            <a:r>
              <a:rPr lang="en-IN" dirty="0"/>
              <a:t>Concept of Bandwidth Delay Product</a:t>
            </a:r>
          </a:p>
        </p:txBody>
      </p:sp>
      <p:sp>
        <p:nvSpPr>
          <p:cNvPr id="4" name="Rectangle 11"/>
          <p:cNvSpPr>
            <a:spLocks noChangeArrowheads="1"/>
          </p:cNvSpPr>
          <p:nvPr/>
        </p:nvSpPr>
        <p:spPr bwMode="auto">
          <a:xfrm>
            <a:off x="0" y="5583443"/>
            <a:ext cx="9143999" cy="40011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r>
              <a:rPr lang="en-US" sz="2000" dirty="0">
                <a:latin typeface="Arial" panose="020B0604020202020204" pitchFamily="34" charset="0"/>
              </a:rPr>
              <a:t>The bandwidth-delay product defines the number of bits that can fill the link</a:t>
            </a:r>
          </a:p>
        </p:txBody>
      </p:sp>
    </p:spTree>
    <p:extLst>
      <p:ext uri="{BB962C8B-B14F-4D97-AF65-F5344CB8AC3E}">
        <p14:creationId xmlns:p14="http://schemas.microsoft.com/office/powerpoint/2010/main" val="17467365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8642" y="940158"/>
            <a:ext cx="7109138" cy="2246769"/>
          </a:xfrm>
          <a:prstGeom prst="rect">
            <a:avLst/>
          </a:prstGeom>
          <a:noFill/>
        </p:spPr>
        <p:txBody>
          <a:bodyPr wrap="square" rtlCol="0">
            <a:spAutoFit/>
          </a:bodyPr>
          <a:lstStyle/>
          <a:p>
            <a:r>
              <a:rPr lang="en-IN" sz="2800" b="1" dirty="0">
                <a:solidFill>
                  <a:schemeClr val="accent2"/>
                </a:solidFill>
              </a:rPr>
              <a:t>Jitter</a:t>
            </a:r>
          </a:p>
          <a:p>
            <a:pPr marL="342900" indent="-342900">
              <a:buFont typeface="Arial" panose="020B0604020202020204" pitchFamily="34" charset="0"/>
              <a:buChar char="•"/>
            </a:pPr>
            <a:r>
              <a:rPr lang="en-IN" sz="2800" dirty="0"/>
              <a:t>Jitter is a problem if different packets of data encounter different delays and the application using the data at the receiver site is time-sensitive</a:t>
            </a:r>
          </a:p>
        </p:txBody>
      </p:sp>
    </p:spTree>
    <p:extLst>
      <p:ext uri="{BB962C8B-B14F-4D97-AF65-F5344CB8AC3E}">
        <p14:creationId xmlns:p14="http://schemas.microsoft.com/office/powerpoint/2010/main" val="119507108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Thank you!!!</a:t>
            </a:r>
          </a:p>
        </p:txBody>
      </p:sp>
      <p:sp>
        <p:nvSpPr>
          <p:cNvPr id="3" name="Text Placeholder 2"/>
          <p:cNvSpPr>
            <a:spLocks noGrp="1"/>
          </p:cNvSpPr>
          <p:nvPr>
            <p:ph type="body" idx="1"/>
          </p:nvPr>
        </p:nvSpPr>
        <p:spPr/>
        <p:txBody>
          <a:bodyPr/>
          <a:lstStyle/>
          <a:p>
            <a:r>
              <a:rPr lang="en-IN" dirty="0"/>
              <a:t>Any Questions!!!</a:t>
            </a:r>
          </a:p>
        </p:txBody>
      </p:sp>
    </p:spTree>
    <p:extLst>
      <p:ext uri="{BB962C8B-B14F-4D97-AF65-F5344CB8AC3E}">
        <p14:creationId xmlns:p14="http://schemas.microsoft.com/office/powerpoint/2010/main" val="662298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577</TotalTime>
  <Words>5130</Words>
  <Application>Microsoft Office PowerPoint</Application>
  <PresentationFormat>On-screen Show (4:3)</PresentationFormat>
  <Paragraphs>424</Paragraphs>
  <Slides>96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96</vt:i4>
      </vt:variant>
    </vt:vector>
  </HeadingPairs>
  <TitlesOfParts>
    <vt:vector size="103" baseType="lpstr">
      <vt:lpstr>Arial</vt:lpstr>
      <vt:lpstr>Bookman Old Style</vt:lpstr>
      <vt:lpstr>Tw Cen MT</vt:lpstr>
      <vt:lpstr>Tw Cen MT Condensed</vt:lpstr>
      <vt:lpstr>Wingdings</vt:lpstr>
      <vt:lpstr>Wingdings 3</vt:lpstr>
      <vt:lpstr>Integral</vt:lpstr>
      <vt:lpstr>3. Introduction to physical layer</vt:lpstr>
      <vt:lpstr>Introduction to physical layer</vt:lpstr>
      <vt:lpstr>Contents</vt:lpstr>
      <vt:lpstr>Data and signals</vt:lpstr>
      <vt:lpstr>PowerPoint Presentation</vt:lpstr>
      <vt:lpstr>Analog and digital data</vt:lpstr>
      <vt:lpstr>Analog and digital signals</vt:lpstr>
      <vt:lpstr>Periodic and nonperiodic</vt:lpstr>
      <vt:lpstr>Periodic Analog Signals Simple composite</vt:lpstr>
      <vt:lpstr>Sine wave</vt:lpstr>
      <vt:lpstr>Sine wave</vt:lpstr>
      <vt:lpstr>Sine wave</vt:lpstr>
      <vt:lpstr>Sine wave</vt:lpstr>
      <vt:lpstr>PowerPoint Presentation</vt:lpstr>
      <vt:lpstr>The power we use at home has a frequency of 60 Hz. The period of this sine wave can be determined as follows: </vt:lpstr>
      <vt:lpstr>Express a period of 100 ms in microseconds.</vt:lpstr>
      <vt:lpstr>The period of a signal is 100 ms. What is its frequency in kilohertz? </vt:lpstr>
      <vt:lpstr>Some extremes of frequency</vt:lpstr>
      <vt:lpstr>Sine wave</vt:lpstr>
      <vt:lpstr>PowerPoint Presentation</vt:lpstr>
      <vt:lpstr>A sine wave is offset 1/6 cycle with respect to time 0. What is its phase in degrees and radians?</vt:lpstr>
      <vt:lpstr>wavelength</vt:lpstr>
      <vt:lpstr>wavelength</vt:lpstr>
      <vt:lpstr>Time and frequency domains</vt:lpstr>
      <vt:lpstr>PowerPoint Presentation</vt:lpstr>
      <vt:lpstr>PowerPoint Presentation</vt:lpstr>
      <vt:lpstr>Composite signals</vt:lpstr>
      <vt:lpstr>PowerPoint Presentation</vt:lpstr>
      <vt:lpstr>PowerPoint Presentation</vt:lpstr>
      <vt:lpstr>Composite signals</vt:lpstr>
      <vt:lpstr>PowerPoint Presentation</vt:lpstr>
      <vt:lpstr>bandwidth</vt:lpstr>
      <vt:lpstr>PowerPoint Presentation</vt:lpstr>
      <vt:lpstr>If a periodic signal is decomposed into five sine waves with frequencies of 100, 300, 500, 700, and 900 Hz, what is its bandwidth? Draw the spectrum, assuming all components have a maximum amplitude of 10 V.</vt:lpstr>
      <vt:lpstr>A periodic signal has a bandwidth of 20 Hz. The highest frequency is 60 Hz. What is the lowest frequency? Draw the spectrum if the signal contains all frequencies of the same amplitude.</vt:lpstr>
      <vt:lpstr>A nonperiodic composite signal has a bandwidth of 200 kHz, with a middle frequency of 140 kHz and peak amplitude of 20 V. The two extreme frequencies have an amplitude of 0. Draw the frequency domain of the signal.</vt:lpstr>
      <vt:lpstr>PowerPoint Presentation</vt:lpstr>
      <vt:lpstr>Digital signals</vt:lpstr>
      <vt:lpstr>Digital signal</vt:lpstr>
      <vt:lpstr>PowerPoint Presentation</vt:lpstr>
      <vt:lpstr>A digital signal has nine levels. How many bits are needed per level?</vt:lpstr>
      <vt:lpstr>Bit rate</vt:lpstr>
      <vt:lpstr>PowerPoint Presentation</vt:lpstr>
      <vt:lpstr>Bit length</vt:lpstr>
      <vt:lpstr>Digital signal as a composite analog signal</vt:lpstr>
      <vt:lpstr>PowerPoint Presentation</vt:lpstr>
      <vt:lpstr>Transmission of digital signals</vt:lpstr>
      <vt:lpstr>Transmission of digital signals: baseband transmission</vt:lpstr>
      <vt:lpstr>PowerPoint Presentation</vt:lpstr>
      <vt:lpstr>PowerPoint Presentation</vt:lpstr>
      <vt:lpstr>PowerPoint Presentation</vt:lpstr>
      <vt:lpstr>PowerPoint Presentation</vt:lpstr>
      <vt:lpstr>PowerPoint Presentation</vt:lpstr>
      <vt:lpstr>What is the required bandwidth of a low-pass channel if we need to send 1 Mbps by using baseband transmission?</vt:lpstr>
      <vt:lpstr>We have a low-pass channel with bandwidth 100 kHz. What is the maximum bit rate of this channel? </vt:lpstr>
      <vt:lpstr>Broadband transmission (Using modulation)</vt:lpstr>
      <vt:lpstr>PowerPoint Presentation</vt:lpstr>
      <vt:lpstr>PowerPoint Presentation</vt:lpstr>
      <vt:lpstr>Transmission impairment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rate limits</vt:lpstr>
      <vt:lpstr>Data rate limits</vt:lpstr>
      <vt:lpstr>Noiseless channel: nyquist bit rate</vt:lpstr>
      <vt:lpstr>Noiseless channel: nyquist bit rate</vt:lpstr>
      <vt:lpstr>PowerPoint Presentation</vt:lpstr>
      <vt:lpstr>PowerPoint Presentation</vt:lpstr>
      <vt:lpstr>Noisy channel: Shannon capacity</vt:lpstr>
      <vt:lpstr>PowerPoint Presentation</vt:lpstr>
      <vt:lpstr>PowerPoint Presentation</vt:lpstr>
      <vt:lpstr>Using both limits</vt:lpstr>
      <vt:lpstr>PowerPoint Presentation</vt:lpstr>
      <vt:lpstr>performance</vt:lpstr>
      <vt:lpstr>bandwidth</vt:lpstr>
      <vt:lpstr>PowerPoint Presentation</vt:lpstr>
      <vt:lpstr>throughput</vt:lpstr>
      <vt:lpstr>PowerPoint Presentation</vt:lpstr>
      <vt:lpstr>Latency (delay)</vt:lpstr>
      <vt:lpstr>PowerPoint Presentation</vt:lpstr>
      <vt:lpstr>PowerPoint Presentation</vt:lpstr>
      <vt:lpstr>PowerPoint Presentation</vt:lpstr>
      <vt:lpstr>PowerPoint Presentation</vt:lpstr>
      <vt:lpstr>Bandwidth delay product</vt:lpstr>
      <vt:lpstr>PowerPoint Presentation</vt:lpstr>
      <vt:lpstr>PowerPoint Presentation</vt:lpstr>
      <vt:lpstr>PowerPoint Presentation</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 Introduction to physical layer</dc:title>
  <dc:creator>Administrator</dc:creator>
  <cp:lastModifiedBy>Chandan Trivedi</cp:lastModifiedBy>
  <cp:revision>466</cp:revision>
  <dcterms:created xsi:type="dcterms:W3CDTF">2020-07-30T06:28:50Z</dcterms:created>
  <dcterms:modified xsi:type="dcterms:W3CDTF">2020-09-01T06:59:12Z</dcterms:modified>
</cp:coreProperties>
</file>