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j-lt"/>
                <a:ea typeface="+mj-ea"/>
                <a:cs typeface="+mj-cs"/>
                <a:sym typeface="Helvetica"/>
              </a:defRPr>
            </a:lvl1pPr>
            <a:lvl2pPr marL="7408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2pPr>
            <a:lvl3pPr marL="11853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3pPr>
            <a:lvl4pPr marL="16298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4pPr>
            <a:lvl5pPr marL="20743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20"/>
          <p:cNvGrpSpPr/>
          <p:nvPr/>
        </p:nvGrpSpPr>
        <p:grpSpPr>
          <a:xfrm>
            <a:off x="-13547" y="1492390"/>
            <a:ext cx="13016091" cy="117407"/>
            <a:chOff x="0" y="0"/>
            <a:chExt cx="13016090" cy="117405"/>
          </a:xfrm>
        </p:grpSpPr>
        <p:sp>
          <p:nvSpPr>
            <p:cNvPr id="117" name="Shape 117"/>
            <p:cNvSpPr/>
            <p:nvPr/>
          </p:nvSpPr>
          <p:spPr>
            <a:xfrm>
              <a:off x="2259" y="-1"/>
              <a:ext cx="13013831" cy="1"/>
            </a:xfrm>
            <a:prstGeom prst="line">
              <a:avLst/>
            </a:prstGeom>
            <a:noFill/>
            <a:ln w="1016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259" y="79022"/>
              <a:ext cx="13013831" cy="2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-1" y="117404"/>
              <a:ext cx="13016093" cy="2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121" name="image1.jpeg" descr="logoyil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946" y="230292"/>
            <a:ext cx="1047611" cy="105438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>
            <p:ph type="sldNum" sz="quarter" idx="2"/>
          </p:nvPr>
        </p:nvSpPr>
        <p:spPr>
          <a:xfrm>
            <a:off x="9685866" y="9302043"/>
            <a:ext cx="371347" cy="387036"/>
          </a:xfrm>
          <a:prstGeom prst="rect">
            <a:avLst/>
          </a:prstGeom>
        </p:spPr>
        <p:txBody>
          <a:bodyPr lIns="65022" tIns="65022" rIns="65022" bIns="65022"/>
          <a:lstStyle>
            <a:lvl1pPr algn="l" defTabSz="1300480">
              <a:defRPr i="1" u="sng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Practice session-1</a:t>
            </a:r>
          </a:p>
        </p:txBody>
      </p:sp>
      <p:sp>
        <p:nvSpPr>
          <p:cNvPr id="132" name="Shape 13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Multiply : 101110101*101101=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373*45= 16785</a:t>
            </a:r>
          </a:p>
          <a:p>
            <a:pPr/>
            <a:r>
              <a:t>100000110010001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101000101-11011101=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1101000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211 base x=152 base 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Assign unique binary combinations in some orderly fashion to the 52 playing  cards. use minimum number of bits.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00XXXX=Clubs</a:t>
            </a:r>
          </a:p>
          <a:p>
            <a:pPr>
              <a:defRPr sz="1200"/>
            </a:pPr>
            <a:r>
              <a:t>01XXXX=Hearts</a:t>
            </a:r>
          </a:p>
          <a:p>
            <a:pPr>
              <a:defRPr sz="1200"/>
            </a:pPr>
            <a:r>
              <a:t>10XXXX=Spades</a:t>
            </a:r>
          </a:p>
          <a:p>
            <a:pPr>
              <a:defRPr sz="1200"/>
            </a:pPr>
            <a:r>
              <a:t>11XXXX=Diamonds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025" indent="-200025" defTabSz="262888">
              <a:spcBef>
                <a:spcPts val="1800"/>
              </a:spcBef>
              <a:defRPr sz="1600"/>
            </a:pPr>
            <a:r>
              <a:t>XX0000=Ace</a:t>
            </a:r>
          </a:p>
          <a:p>
            <a:pPr marL="200025" indent="-200025" defTabSz="262888">
              <a:spcBef>
                <a:spcPts val="1800"/>
              </a:spcBef>
              <a:defRPr sz="1600"/>
            </a:pPr>
            <a:r>
              <a:t>XX0001=2</a:t>
            </a:r>
          </a:p>
          <a:p>
            <a:pPr marL="200025" indent="-200025" defTabSz="262888">
              <a:spcBef>
                <a:spcPts val="1800"/>
              </a:spcBef>
              <a:defRPr sz="1600"/>
            </a:pPr>
            <a:r>
              <a:t>XX0010=3</a:t>
            </a:r>
          </a:p>
          <a:p>
            <a:pPr marL="200025" indent="-200025" defTabSz="262888">
              <a:spcBef>
                <a:spcPts val="1800"/>
              </a:spcBef>
              <a:defRPr sz="1600"/>
            </a:pPr>
            <a:r>
              <a:t>XX0011=4</a:t>
            </a:r>
          </a:p>
          <a:p>
            <a:pPr marL="200025" indent="-200025" defTabSz="262888">
              <a:spcBef>
                <a:spcPts val="1800"/>
              </a:spcBef>
              <a:defRPr sz="1600"/>
            </a:pPr>
            <a:r>
              <a:t>XX0100=5</a:t>
            </a:r>
          </a:p>
          <a:p>
            <a:pPr marL="200025" indent="-200025" defTabSz="262888">
              <a:spcBef>
                <a:spcPts val="1800"/>
              </a:spcBef>
              <a:defRPr sz="1600"/>
            </a:pPr>
            <a:r>
              <a:t>XX0101=6</a:t>
            </a:r>
          </a:p>
          <a:p>
            <a:pPr marL="200025" indent="-200025" defTabSz="262888">
              <a:spcBef>
                <a:spcPts val="1800"/>
              </a:spcBef>
              <a:defRPr sz="1600"/>
            </a:pPr>
            <a:r>
              <a:t>XX0110=7</a:t>
            </a:r>
          </a:p>
          <a:p>
            <a:pPr marL="200025" indent="-200025" defTabSz="262888">
              <a:spcBef>
                <a:spcPts val="1800"/>
              </a:spcBef>
              <a:defRPr sz="1600"/>
            </a:pPr>
            <a:r>
              <a:t>XX0111=8</a:t>
            </a:r>
          </a:p>
          <a:p>
            <a:pPr marL="200025" indent="-200025" defTabSz="262888">
              <a:spcBef>
                <a:spcPts val="1800"/>
              </a:spcBef>
              <a:defRPr sz="1600"/>
            </a:pPr>
            <a:r>
              <a:t>XX1000=9</a:t>
            </a:r>
          </a:p>
          <a:p>
            <a:pPr marL="200025" indent="-200025" defTabSz="262888">
              <a:spcBef>
                <a:spcPts val="1800"/>
              </a:spcBef>
              <a:defRPr sz="1600"/>
            </a:pPr>
            <a:r>
              <a:t>XX1001=10</a:t>
            </a:r>
          </a:p>
          <a:p>
            <a:pPr marL="200025" indent="-200025" defTabSz="262888">
              <a:spcBef>
                <a:spcPts val="1800"/>
              </a:spcBef>
              <a:defRPr sz="1600"/>
            </a:pPr>
            <a:r>
              <a:t>XX1010=Jack</a:t>
            </a:r>
          </a:p>
          <a:p>
            <a:pPr marL="200025" indent="-200025" defTabSz="262888">
              <a:spcBef>
                <a:spcPts val="1800"/>
              </a:spcBef>
              <a:defRPr sz="1600"/>
            </a:pPr>
            <a:r>
              <a:t>XX1011=Queen</a:t>
            </a:r>
          </a:p>
          <a:p>
            <a:pPr marL="200025" indent="-200025" defTabSz="262888">
              <a:spcBef>
                <a:spcPts val="1800"/>
              </a:spcBef>
              <a:defRPr sz="1600"/>
            </a:pPr>
            <a:r>
              <a:t>XX1100=King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/>
            <a:r>
              <a:t>Practice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1) 110101.11 ; 110110100 to decimal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">
                <a:latin typeface="+mj-lt"/>
                <a:ea typeface="+mj-ea"/>
                <a:cs typeface="+mj-cs"/>
                <a:sym typeface="Helvetica"/>
              </a:defRPr>
            </a:pPr>
            <a:r>
              <a:t>Answer:110101.11=53.75 ; 110110100=436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sz="2000"/>
              <a:t>2)1938.257 and 175.175 to binary, octal, and  hexadecimal</a:t>
            </a:r>
            <a:endParaRPr sz="2000"/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">
                <a:latin typeface="+mj-lt"/>
                <a:ea typeface="+mj-ea"/>
                <a:cs typeface="+mj-cs"/>
                <a:sym typeface="Helvetica"/>
              </a:defRPr>
            </a:pPr>
            <a:r>
              <a:t>binary:11110010010.01000001110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">
                <a:latin typeface="+mj-lt"/>
                <a:ea typeface="+mj-ea"/>
                <a:cs typeface="+mj-cs"/>
                <a:sym typeface="Helvetica"/>
              </a:defRPr>
            </a:pPr>
            <a:r>
              <a:t>Octal: 3622.2034, Hex: 792.4C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175.175: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">
                <a:latin typeface="+mj-lt"/>
                <a:ea typeface="+mj-ea"/>
                <a:cs typeface="+mj-cs"/>
                <a:sym typeface="Helvetica"/>
              </a:defRPr>
            </a:pPr>
            <a:r>
              <a:t>binary: 10101111.00101100110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">
                <a:latin typeface="+mj-lt"/>
                <a:ea typeface="+mj-ea"/>
                <a:cs typeface="+mj-cs"/>
                <a:sym typeface="Helvetica"/>
              </a:defRPr>
            </a:pPr>
            <a:r>
              <a:t>Octal: 257.1314 Hex: AF.2CC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 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 defTabSz="457200">
              <a:spcBef>
                <a:spcPts val="0"/>
              </a:spcBef>
              <a:buSzTx/>
              <a:buNone/>
              <a:tabLst>
                <a:tab pos="12700" algn="l"/>
                <a:tab pos="2413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	1)	what is the largest binary number that can be obtained with 8 bits? What is its decimal equivalent?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Num" sz="quarter" idx="4294967295"/>
          </p:nvPr>
        </p:nvSpPr>
        <p:spPr>
          <a:xfrm>
            <a:off x="12507580" y="9302043"/>
            <a:ext cx="447547" cy="4983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/>
          <a:lstStyle>
            <a:lvl1pPr algn="r" defTabSz="1300480">
              <a:defRPr sz="24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9" name="Shape 189"/>
          <p:cNvSpPr/>
          <p:nvPr>
            <p:ph type="title" idx="4294967295"/>
          </p:nvPr>
        </p:nvSpPr>
        <p:spPr>
          <a:xfrm>
            <a:off x="424461" y="325119"/>
            <a:ext cx="12196517" cy="866988"/>
          </a:xfrm>
          <a:prstGeom prst="rect">
            <a:avLst/>
          </a:prstGeom>
        </p:spPr>
        <p:txBody>
          <a:bodyPr lIns="0" tIns="0" rIns="0" bIns="0"/>
          <a:lstStyle>
            <a:lvl1pPr defTabSz="1300480">
              <a:defRPr sz="50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Exercise – Convert ...</a:t>
            </a:r>
          </a:p>
        </p:txBody>
      </p:sp>
      <p:grpSp>
        <p:nvGrpSpPr>
          <p:cNvPr id="192" name="Group 192"/>
          <p:cNvGrpSpPr/>
          <p:nvPr/>
        </p:nvGrpSpPr>
        <p:grpSpPr>
          <a:xfrm>
            <a:off x="4452337" y="6935892"/>
            <a:ext cx="4136264" cy="594304"/>
            <a:chOff x="0" y="0"/>
            <a:chExt cx="4136263" cy="594302"/>
          </a:xfrm>
        </p:grpSpPr>
        <p:sp>
          <p:nvSpPr>
            <p:cNvPr id="190" name="Shape 190"/>
            <p:cNvSpPr/>
            <p:nvPr/>
          </p:nvSpPr>
          <p:spPr>
            <a:xfrm>
              <a:off x="-1" y="0"/>
              <a:ext cx="4136265" cy="594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2" tIns="65022" rIns="65022" bIns="65022" numCol="1" anchor="t">
              <a:spAutoFit/>
            </a:bodyPr>
            <a:lstStyle>
              <a:lvl1pPr algn="l" defTabSz="1300480">
                <a:defRPr i="1" sz="3400" u="sng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Don’t use a calculator!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99341" y="591539"/>
              <a:ext cx="4009817" cy="2"/>
            </a:xfrm>
            <a:prstGeom prst="line">
              <a:avLst/>
            </a:prstGeom>
            <a:noFill/>
            <a:ln w="762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aphicFrame>
        <p:nvGraphicFramePr>
          <p:cNvPr id="193" name="Table 193"/>
          <p:cNvGraphicFramePr/>
          <p:nvPr/>
        </p:nvGraphicFramePr>
        <p:xfrm>
          <a:off x="1842346" y="2101991"/>
          <a:ext cx="9725025" cy="44869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69172"/>
                <a:gridCol w="2593340"/>
                <a:gridCol w="2431256"/>
                <a:gridCol w="2431256"/>
              </a:tblGrid>
              <a:tr h="1471729"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  <a:p>
                      <a:pPr defTabSz="1300480">
                        <a:spcBef>
                          <a:spcPts val="9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  <a:r>
                        <a:t>Decimal</a:t>
                      </a:r>
                    </a:p>
                  </a:txBody>
                  <a:tcPr marL="45720" marR="45720" marT="45720" marB="45720" anchor="t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  <a:p>
                      <a:pPr defTabSz="1300480">
                        <a:spcBef>
                          <a:spcPts val="9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  <a:r>
                        <a:t>Binary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  <a:p>
                      <a:pPr defTabSz="1300480">
                        <a:spcBef>
                          <a:spcPts val="9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  <a:r>
                        <a:t>Octal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Hexa- decimal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CC66"/>
                    </a:solidFill>
                  </a:tcPr>
                </a:tc>
              </a:tr>
              <a:tr h="753812"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33</a:t>
                      </a:r>
                    </a:p>
                  </a:txBody>
                  <a:tcPr marL="45720" marR="45720" marT="45720" marB="45720" anchor="t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C000"/>
                    </a:solidFill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3812"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1110101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C000"/>
                    </a:solidFill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3812"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703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C000"/>
                    </a:solidFill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3812"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1AF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00C000"/>
                    </a:solidFill>
                  </a:tcPr>
                </a:tc>
              </a:tr>
            </a:tbl>
          </a:graphicData>
        </a:graphic>
      </p:graphicFrame>
      <p:sp>
        <p:nvSpPr>
          <p:cNvPr id="194" name="Shape 194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10064918" y="7594627"/>
            <a:ext cx="1463547" cy="619704"/>
          </a:xfrm>
          <a:prstGeom prst="rect">
            <a:avLst/>
          </a:prstGeom>
          <a:solidFill>
            <a:srgbClr val="FFCC66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 anchor="ctr">
            <a:spAutoFit/>
          </a:bodyPr>
          <a:lstStyle>
            <a:lvl1pPr defTabSz="1300480">
              <a:defRPr i="1" sz="34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Num" sz="quarter" idx="4294967295"/>
          </p:nvPr>
        </p:nvSpPr>
        <p:spPr>
          <a:xfrm>
            <a:off x="12507580" y="9302043"/>
            <a:ext cx="447547" cy="4983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/>
          <a:lstStyle>
            <a:lvl1pPr algn="r" defTabSz="1300480">
              <a:defRPr sz="2400">
                <a:solidFill>
                  <a:srgbClr val="7F7F7F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7" name="Shape 197"/>
          <p:cNvSpPr/>
          <p:nvPr>
            <p:ph type="title" idx="4294967295"/>
          </p:nvPr>
        </p:nvSpPr>
        <p:spPr>
          <a:xfrm>
            <a:off x="424461" y="325119"/>
            <a:ext cx="12196517" cy="866988"/>
          </a:xfrm>
          <a:prstGeom prst="rect">
            <a:avLst/>
          </a:prstGeom>
        </p:spPr>
        <p:txBody>
          <a:bodyPr lIns="0" tIns="0" rIns="0" bIns="0"/>
          <a:lstStyle>
            <a:lvl1pPr defTabSz="1300480">
              <a:defRPr sz="50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Exercise – Convert …</a:t>
            </a:r>
          </a:p>
        </p:txBody>
      </p:sp>
      <p:graphicFrame>
        <p:nvGraphicFramePr>
          <p:cNvPr id="198" name="Table 198"/>
          <p:cNvGraphicFramePr/>
          <p:nvPr/>
        </p:nvGraphicFramePr>
        <p:xfrm>
          <a:off x="1650434" y="3210559"/>
          <a:ext cx="9725026" cy="44869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69172"/>
                <a:gridCol w="2593340"/>
                <a:gridCol w="2431256"/>
                <a:gridCol w="2431256"/>
              </a:tblGrid>
              <a:tr h="1471729"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  <a:p>
                      <a:pPr defTabSz="1300480">
                        <a:spcBef>
                          <a:spcPts val="9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  <a:r>
                        <a:t>Decimal</a:t>
                      </a:r>
                    </a:p>
                  </a:txBody>
                  <a:tcPr marL="45720" marR="45720" marT="45720" marB="45720" anchor="t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  <a:p>
                      <a:pPr defTabSz="1300480">
                        <a:spcBef>
                          <a:spcPts val="9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  <a:r>
                        <a:t>Binary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6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</a:p>
                    <a:p>
                      <a:pPr defTabSz="1300480">
                        <a:spcBef>
                          <a:spcPts val="900"/>
                        </a:spcBef>
                        <a:defRPr sz="3800">
                          <a:latin typeface="Book Antiqua"/>
                          <a:ea typeface="Book Antiqua"/>
                          <a:cs typeface="Book Antiqua"/>
                          <a:sym typeface="Book Antiqua"/>
                        </a:defRPr>
                      </a:pPr>
                      <a:r>
                        <a:t>Octal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Hexa- decimal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CC66"/>
                    </a:solidFill>
                  </a:tcPr>
                </a:tc>
              </a:tr>
              <a:tr h="753812"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33</a:t>
                      </a:r>
                    </a:p>
                  </a:txBody>
                  <a:tcPr marL="45720" marR="45720" marT="45720" marB="45720" anchor="t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C000"/>
                    </a:solidFill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100001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41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3812"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117</a:t>
                      </a:r>
                    </a:p>
                  </a:txBody>
                  <a:tcPr marL="45720" marR="45720" marT="45720" marB="45720" anchor="t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1110101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C000"/>
                    </a:solidFill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165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75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3812"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451</a:t>
                      </a:r>
                    </a:p>
                  </a:txBody>
                  <a:tcPr marL="45720" marR="45720" marT="45720" marB="45720" anchor="t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111000011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703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C000"/>
                    </a:solidFill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1C3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3812"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431</a:t>
                      </a:r>
                    </a:p>
                  </a:txBody>
                  <a:tcPr marL="45720" marR="45720" marT="45720" marB="45720" anchor="t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110101111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657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1300480">
                        <a:spcBef>
                          <a:spcPts val="900"/>
                        </a:spcBef>
                      </a:pPr>
                      <a:r>
                        <a:rPr sz="38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1AF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00C000"/>
                    </a:solidFill>
                  </a:tcPr>
                </a:tc>
              </a:tr>
            </a:tbl>
          </a:graphicData>
        </a:graphic>
      </p:graphicFrame>
      <p:grpSp>
        <p:nvGrpSpPr>
          <p:cNvPr id="203" name="Group 203"/>
          <p:cNvGrpSpPr/>
          <p:nvPr/>
        </p:nvGrpSpPr>
        <p:grpSpPr>
          <a:xfrm>
            <a:off x="5960533" y="8044461"/>
            <a:ext cx="1083737" cy="1083737"/>
            <a:chOff x="0" y="0"/>
            <a:chExt cx="1083735" cy="1083735"/>
          </a:xfrm>
        </p:grpSpPr>
        <p:sp>
          <p:nvSpPr>
            <p:cNvPr id="199" name="Shape 199"/>
            <p:cNvSpPr/>
            <p:nvPr/>
          </p:nvSpPr>
          <p:spPr>
            <a:xfrm>
              <a:off x="0" y="0"/>
              <a:ext cx="1083737" cy="1083737"/>
            </a:xfrm>
            <a:prstGeom prst="ellipse">
              <a:avLst/>
            </a:prstGeom>
            <a:solidFill>
              <a:srgbClr val="FFCC66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300480">
                <a:defRPr i="1" sz="3400" u="sng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311824" y="323363"/>
              <a:ext cx="112891" cy="112891"/>
            </a:xfrm>
            <a:prstGeom prst="ellipse">
              <a:avLst/>
            </a:prstGeom>
            <a:solidFill>
              <a:srgbClr val="CCA35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300480">
                <a:defRPr i="1" sz="3400" u="sng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59020" y="323363"/>
              <a:ext cx="112891" cy="112891"/>
            </a:xfrm>
            <a:prstGeom prst="ellipse">
              <a:avLst/>
            </a:prstGeom>
            <a:solidFill>
              <a:srgbClr val="CCA35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300480">
                <a:defRPr i="1" sz="3400" u="sng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2" name="Shape 202"/>
            <p:cNvSpPr/>
            <p:nvPr/>
          </p:nvSpPr>
          <p:spPr>
            <a:xfrm>
              <a:off x="248857" y="323363"/>
              <a:ext cx="586021" cy="555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68" fill="norm" stroke="1" extrusionOk="0">
                  <a:moveTo>
                    <a:pt x="4401" y="0"/>
                  </a:moveTo>
                  <a:cubicBezTo>
                    <a:pt x="3252" y="0"/>
                    <a:pt x="2321" y="926"/>
                    <a:pt x="2321" y="2069"/>
                  </a:cubicBezTo>
                  <a:cubicBezTo>
                    <a:pt x="2321" y="3212"/>
                    <a:pt x="3252" y="4138"/>
                    <a:pt x="4401" y="4138"/>
                  </a:cubicBezTo>
                  <a:cubicBezTo>
                    <a:pt x="5550" y="4138"/>
                    <a:pt x="6482" y="3212"/>
                    <a:pt x="6482" y="2069"/>
                  </a:cubicBezTo>
                  <a:cubicBezTo>
                    <a:pt x="6482" y="926"/>
                    <a:pt x="5550" y="0"/>
                    <a:pt x="4401" y="0"/>
                  </a:cubicBezTo>
                  <a:close/>
                  <a:moveTo>
                    <a:pt x="17199" y="0"/>
                  </a:moveTo>
                  <a:cubicBezTo>
                    <a:pt x="16050" y="0"/>
                    <a:pt x="15118" y="926"/>
                    <a:pt x="15118" y="2069"/>
                  </a:cubicBezTo>
                  <a:cubicBezTo>
                    <a:pt x="15118" y="3212"/>
                    <a:pt x="16050" y="4138"/>
                    <a:pt x="17199" y="4138"/>
                  </a:cubicBezTo>
                  <a:cubicBezTo>
                    <a:pt x="18348" y="4138"/>
                    <a:pt x="19279" y="3212"/>
                    <a:pt x="19279" y="2069"/>
                  </a:cubicBezTo>
                  <a:cubicBezTo>
                    <a:pt x="19279" y="926"/>
                    <a:pt x="18348" y="0"/>
                    <a:pt x="17199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1" y="21600"/>
                    <a:pt x="21600" y="16671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300480">
                <a:defRPr i="1" sz="3400" u="sng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204" name="Shape 204"/>
          <p:cNvSpPr/>
          <p:nvPr/>
        </p:nvSpPr>
        <p:spPr>
          <a:xfrm>
            <a:off x="338672" y="2013497"/>
            <a:ext cx="12327456" cy="355353"/>
          </a:xfrm>
          <a:prstGeom prst="rect">
            <a:avLst/>
          </a:prstGeom>
          <a:solidFill>
            <a:srgbClr val="FFCC66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300480">
              <a:defRPr i="1" sz="24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Answer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416481" y="3727449"/>
            <a:ext cx="9778138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Q.1 Find 1’s and 2’s complement of following:- </a:t>
            </a:r>
          </a:p>
          <a:p>
            <a:pPr/>
          </a:p>
          <a:p>
            <a:pPr/>
            <a:r>
              <a:t>(a)I0000000 (b) OOOOOOOO</a:t>
            </a:r>
          </a:p>
          <a:p>
            <a:pPr/>
            <a:r>
              <a:t>(c) 11011010 (d) 0 11 10110</a:t>
            </a:r>
          </a:p>
          <a:p>
            <a:pPr/>
            <a:r>
              <a:t>(e) 10000 101 (f) 1111 111 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creenshot 2020-07-29 at 2.09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8600" y="4133850"/>
            <a:ext cx="12750800" cy="312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2997333" y="4933949"/>
            <a:ext cx="6298934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300"/>
            </a:pPr>
            <a:r>
              <a:t>Q.2 Find the  9's and the 10's </a:t>
            </a:r>
          </a:p>
          <a:p>
            <a:pPr algn="just">
              <a:defRPr sz="2300"/>
            </a:pPr>
            <a:r>
              <a:t>complement of the following decimal numbers:</a:t>
            </a:r>
          </a:p>
          <a:p>
            <a:pPr algn="just">
              <a:defRPr sz="2300"/>
            </a:pPr>
            <a:r>
              <a:t>(a) 52,784,630 (b) 63,325,600</a:t>
            </a:r>
          </a:p>
          <a:p>
            <a:pPr algn="just">
              <a:defRPr sz="2300"/>
            </a:pPr>
            <a:r>
              <a:t>(c) 25,000,000 (d) 00,000,000.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creenshot 2020-07-29 at 2.12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3994150"/>
            <a:ext cx="9144000" cy="302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-1463828" y="3333749"/>
            <a:ext cx="1270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000"/>
            </a:pPr>
          </a:p>
        </p:txBody>
      </p:sp>
      <p:sp>
        <p:nvSpPr>
          <p:cNvPr id="215" name="Shape 215"/>
          <p:cNvSpPr/>
          <p:nvPr/>
        </p:nvSpPr>
        <p:spPr>
          <a:xfrm>
            <a:off x="1634870" y="4679949"/>
            <a:ext cx="755065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Subtraction using 10’s complement </a:t>
            </a:r>
          </a:p>
          <a:p>
            <a:pPr/>
            <a:r>
              <a:t>X-Y and Y-X </a:t>
            </a:r>
          </a:p>
          <a:p>
            <a:pPr/>
            <a:r>
              <a:t>X = 72532, Y= 3250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Anwer</a:t>
            </a:r>
          </a:p>
        </p:txBody>
      </p:sp>
      <p:sp>
        <p:nvSpPr>
          <p:cNvPr id="218" name="Shape 21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a) 69282  b) -69282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761972" y="4679949"/>
            <a:ext cx="729645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Subtraction using 2’s complement </a:t>
            </a:r>
          </a:p>
          <a:p>
            <a:pPr/>
            <a:r>
              <a:t>X-Y and Y-X </a:t>
            </a:r>
          </a:p>
          <a:p>
            <a:pPr/>
            <a:r>
              <a:t>X = 1010100, Y= 1000011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2272"/>
            </a:pPr>
            <a:r>
              <a:t>Q. Subtraction using 10’s complement</a:t>
            </a:r>
          </a:p>
          <a:p>
            <a:pPr defTabSz="414781">
              <a:defRPr sz="2272"/>
            </a:pPr>
            <a:r>
              <a:t> (a ) 6, 428 - 3,409  b) 125 - 1,8OO</a:t>
            </a:r>
          </a:p>
          <a:p>
            <a:pPr defTabSz="414781">
              <a:defRPr sz="2272"/>
            </a:pPr>
            <a:r>
              <a:t>(c) 2,043 - 6,152 (d ) 1,631 - 745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2^8-1=255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(a) 3019 (b) -1675 (c) -4109 (d) 886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ubTitle" sz="quarter" idx="1"/>
          </p:nvPr>
        </p:nvSpPr>
        <p:spPr>
          <a:xfrm>
            <a:off x="469900" y="26924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14781">
              <a:defRPr sz="2272"/>
            </a:pPr>
            <a:r>
              <a:t>Q. Subtraction using 2’s complement</a:t>
            </a:r>
          </a:p>
          <a:p>
            <a:pPr defTabSz="414781">
              <a:defRPr sz="2272"/>
            </a:pPr>
            <a:r>
              <a:t>a) 10011 - 10001 b) 100010- 100011</a:t>
            </a:r>
          </a:p>
          <a:p>
            <a:pPr defTabSz="414781">
              <a:defRPr sz="2272"/>
            </a:pPr>
            <a:r>
              <a:t>(c ) 1001 - 101000 d) 110000 - 10101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Answer: a) 00010 b) -000001 c)-011111 d)011011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Convert the following binary numbers to decimal: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101110 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101110=46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+mj-lt"/>
                <a:ea typeface="+mj-ea"/>
                <a:cs typeface="+mj-cs"/>
                <a:sym typeface="Helvetica"/>
              </a:defRPr>
            </a:pPr>
            <a:r>
              <a:t>Convert the following decimal number to binary, octal and hexadecimal: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latin typeface="+mj-lt"/>
                <a:ea typeface="+mj-ea"/>
                <a:cs typeface="+mj-cs"/>
                <a:sym typeface="Helvetica"/>
              </a:defRPr>
            </a:pPr>
            <a:r>
              <a:t>7562.45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1110110001010.01110011</a:t>
            </a:r>
          </a:p>
          <a:p>
            <a:pPr/>
            <a:r>
              <a:t>Octal: 16612.3463</a:t>
            </a:r>
          </a:p>
          <a:p>
            <a:pPr/>
            <a:r>
              <a:t>hex: 1D8A.73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F3A7C2 to binary, octal, decimal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111100111010011111000010</a:t>
            </a:r>
          </a:p>
          <a:p>
            <a:pPr/>
            <a:r>
              <a:t>Oct :74723702</a:t>
            </a:r>
          </a:p>
          <a:p>
            <a:pPr/>
            <a:r>
              <a:t>Decim:15968194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