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9" r:id="rId3"/>
    <p:sldId id="284" r:id="rId4"/>
    <p:sldId id="291" r:id="rId5"/>
    <p:sldId id="261" r:id="rId6"/>
    <p:sldId id="262" r:id="rId7"/>
    <p:sldId id="263" r:id="rId8"/>
    <p:sldId id="264" r:id="rId9"/>
    <p:sldId id="266" r:id="rId10"/>
    <p:sldId id="267" r:id="rId11"/>
    <p:sldId id="268" r:id="rId12"/>
    <p:sldId id="270" r:id="rId13"/>
    <p:sldId id="272" r:id="rId14"/>
    <p:sldId id="273" r:id="rId15"/>
    <p:sldId id="275" r:id="rId16"/>
    <p:sldId id="277" r:id="rId17"/>
    <p:sldId id="280" r:id="rId18"/>
    <p:sldId id="281" r:id="rId19"/>
    <p:sldId id="287" r:id="rId20"/>
    <p:sldId id="288" r:id="rId21"/>
    <p:sldId id="290" r:id="rId22"/>
    <p:sldId id="282" r:id="rId23"/>
    <p:sldId id="292" r:id="rId24"/>
    <p:sldId id="293"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748" autoAdjust="0"/>
    <p:restoredTop sz="94660"/>
  </p:normalViewPr>
  <p:slideViewPr>
    <p:cSldViewPr snapToGrid="0">
      <p:cViewPr>
        <p:scale>
          <a:sx n="95" d="100"/>
          <a:sy n="95" d="100"/>
        </p:scale>
        <p:origin x="80" y="80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4B6B53-9C24-42DA-BDB9-CCF5DD32A21E}"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261784C6-8ABE-4FA0-A98D-51CCFB13186C}">
      <dgm:prSet phldrT="[Text]" custT="1"/>
      <dgm:spPr/>
      <dgm:t>
        <a:bodyPr/>
        <a:lstStyle/>
        <a:p>
          <a:r>
            <a:rPr lang="en-US" sz="1800" b="1" dirty="0"/>
            <a:t>Macro Economic Theory </a:t>
          </a:r>
        </a:p>
      </dgm:t>
    </dgm:pt>
    <dgm:pt modelId="{6D1A7D61-8649-4632-A706-0A34158867A0}" type="parTrans" cxnId="{91561004-16CD-4A88-9277-41942E7F130B}">
      <dgm:prSet/>
      <dgm:spPr/>
      <dgm:t>
        <a:bodyPr/>
        <a:lstStyle/>
        <a:p>
          <a:endParaRPr lang="en-US" sz="1800" b="1">
            <a:solidFill>
              <a:schemeClr val="tx1"/>
            </a:solidFill>
          </a:endParaRPr>
        </a:p>
      </dgm:t>
    </dgm:pt>
    <dgm:pt modelId="{CBF977F6-325F-41BB-A7AA-387742D9E82A}" type="sibTrans" cxnId="{91561004-16CD-4A88-9277-41942E7F130B}">
      <dgm:prSet/>
      <dgm:spPr/>
      <dgm:t>
        <a:bodyPr/>
        <a:lstStyle/>
        <a:p>
          <a:endParaRPr lang="en-US" sz="1800" b="1">
            <a:solidFill>
              <a:schemeClr val="tx1"/>
            </a:solidFill>
          </a:endParaRPr>
        </a:p>
      </dgm:t>
    </dgm:pt>
    <dgm:pt modelId="{CC16B1D2-E8D4-4D37-AB06-3FCD0539E169}">
      <dgm:prSet phldrT="[Text]" custT="1"/>
      <dgm:spPr/>
      <dgm:t>
        <a:bodyPr/>
        <a:lstStyle/>
        <a:p>
          <a:r>
            <a:rPr lang="en-US" sz="1800" b="1" dirty="0"/>
            <a:t>Theory of Income and Employment </a:t>
          </a:r>
        </a:p>
      </dgm:t>
    </dgm:pt>
    <dgm:pt modelId="{14D31C3E-8339-400B-8A61-707B9DF8088D}" type="parTrans" cxnId="{286B6233-A58A-48FB-A043-1643FAD9D25D}">
      <dgm:prSet custT="1"/>
      <dgm:spPr/>
      <dgm:t>
        <a:bodyPr/>
        <a:lstStyle/>
        <a:p>
          <a:endParaRPr lang="en-US" sz="1800" b="1">
            <a:solidFill>
              <a:schemeClr val="tx1"/>
            </a:solidFill>
          </a:endParaRPr>
        </a:p>
      </dgm:t>
    </dgm:pt>
    <dgm:pt modelId="{DEEE19C8-F602-4FDE-9EF5-F819AE245A62}" type="sibTrans" cxnId="{286B6233-A58A-48FB-A043-1643FAD9D25D}">
      <dgm:prSet/>
      <dgm:spPr/>
      <dgm:t>
        <a:bodyPr/>
        <a:lstStyle/>
        <a:p>
          <a:endParaRPr lang="en-US" sz="1800" b="1">
            <a:solidFill>
              <a:schemeClr val="tx1"/>
            </a:solidFill>
          </a:endParaRPr>
        </a:p>
      </dgm:t>
    </dgm:pt>
    <dgm:pt modelId="{B11FC6CF-B149-4514-8A4B-42453F35D82D}">
      <dgm:prSet phldrT="[Text]" custT="1"/>
      <dgm:spPr/>
      <dgm:t>
        <a:bodyPr/>
        <a:lstStyle/>
        <a:p>
          <a:r>
            <a:rPr lang="en-US" sz="1800" b="1" dirty="0"/>
            <a:t>Theory of Consumption  </a:t>
          </a:r>
        </a:p>
      </dgm:t>
    </dgm:pt>
    <dgm:pt modelId="{EFF7917A-EE77-4F15-B37A-7DE741BBFDB2}" type="parTrans" cxnId="{9FAB7FA0-A0A1-486D-9066-EE2D6E6BBE87}">
      <dgm:prSet custT="1"/>
      <dgm:spPr/>
      <dgm:t>
        <a:bodyPr/>
        <a:lstStyle/>
        <a:p>
          <a:endParaRPr lang="en-US" sz="1800" b="1">
            <a:solidFill>
              <a:schemeClr val="tx1"/>
            </a:solidFill>
          </a:endParaRPr>
        </a:p>
      </dgm:t>
    </dgm:pt>
    <dgm:pt modelId="{DC8A007A-AB9A-43DE-BDBC-6EC22E5F5DF1}" type="sibTrans" cxnId="{9FAB7FA0-A0A1-486D-9066-EE2D6E6BBE87}">
      <dgm:prSet/>
      <dgm:spPr/>
      <dgm:t>
        <a:bodyPr/>
        <a:lstStyle/>
        <a:p>
          <a:endParaRPr lang="en-US" sz="1800" b="1">
            <a:solidFill>
              <a:schemeClr val="tx1"/>
            </a:solidFill>
          </a:endParaRPr>
        </a:p>
      </dgm:t>
    </dgm:pt>
    <dgm:pt modelId="{7B01FDE2-270E-4AED-8E22-D6E14E95202D}">
      <dgm:prSet phldrT="[Text]" custT="1"/>
      <dgm:spPr/>
      <dgm:t>
        <a:bodyPr/>
        <a:lstStyle/>
        <a:p>
          <a:r>
            <a:rPr lang="en-US" sz="1800" b="1" dirty="0"/>
            <a:t>Theory of General Price Level  and Inflation </a:t>
          </a:r>
        </a:p>
      </dgm:t>
    </dgm:pt>
    <dgm:pt modelId="{04EBD80B-B92D-43F1-87FF-96104B64A05E}" type="parTrans" cxnId="{7C794C82-4701-4C6E-B75E-AF5A38934557}">
      <dgm:prSet custT="1"/>
      <dgm:spPr/>
      <dgm:t>
        <a:bodyPr/>
        <a:lstStyle/>
        <a:p>
          <a:endParaRPr lang="en-US" sz="1800" b="1">
            <a:solidFill>
              <a:schemeClr val="tx1"/>
            </a:solidFill>
          </a:endParaRPr>
        </a:p>
      </dgm:t>
    </dgm:pt>
    <dgm:pt modelId="{4F14234D-2378-4C4C-8ACA-13666589BFF2}" type="sibTrans" cxnId="{7C794C82-4701-4C6E-B75E-AF5A38934557}">
      <dgm:prSet/>
      <dgm:spPr/>
      <dgm:t>
        <a:bodyPr/>
        <a:lstStyle/>
        <a:p>
          <a:endParaRPr lang="en-US" sz="1800" b="1">
            <a:solidFill>
              <a:schemeClr val="tx1"/>
            </a:solidFill>
          </a:endParaRPr>
        </a:p>
      </dgm:t>
    </dgm:pt>
    <dgm:pt modelId="{F793E5CE-CDA0-4766-96F3-59688ED2F52A}">
      <dgm:prSet phldrT="[Text]" custT="1"/>
      <dgm:spPr/>
      <dgm:t>
        <a:bodyPr/>
        <a:lstStyle/>
        <a:p>
          <a:r>
            <a:rPr lang="en-US" sz="1800" b="1"/>
            <a:t>Theory of Econmic Growth </a:t>
          </a:r>
        </a:p>
      </dgm:t>
    </dgm:pt>
    <dgm:pt modelId="{B3192CAC-F7B3-4A21-A38E-EAF3234891E4}" type="parTrans" cxnId="{C235961B-2DC7-4229-9629-0B1FC7B38D78}">
      <dgm:prSet custT="1"/>
      <dgm:spPr/>
      <dgm:t>
        <a:bodyPr/>
        <a:lstStyle/>
        <a:p>
          <a:endParaRPr lang="en-US" sz="1800" b="1">
            <a:solidFill>
              <a:schemeClr val="tx1"/>
            </a:solidFill>
          </a:endParaRPr>
        </a:p>
      </dgm:t>
    </dgm:pt>
    <dgm:pt modelId="{989D021F-9393-4D98-8D9F-D55BE1A86084}" type="sibTrans" cxnId="{C235961B-2DC7-4229-9629-0B1FC7B38D78}">
      <dgm:prSet/>
      <dgm:spPr/>
      <dgm:t>
        <a:bodyPr/>
        <a:lstStyle/>
        <a:p>
          <a:endParaRPr lang="en-US" sz="1800" b="1">
            <a:solidFill>
              <a:schemeClr val="tx1"/>
            </a:solidFill>
          </a:endParaRPr>
        </a:p>
      </dgm:t>
    </dgm:pt>
    <dgm:pt modelId="{A10E4EA5-C9CD-4E87-8222-AA3E82DC5978}">
      <dgm:prSet phldrT="[Text]" custT="1"/>
      <dgm:spPr/>
      <dgm:t>
        <a:bodyPr/>
        <a:lstStyle/>
        <a:p>
          <a:r>
            <a:rPr lang="en-US" sz="1800" b="1"/>
            <a:t>Macro Theory of Distribution (Relative Share of Wages and Profits)</a:t>
          </a:r>
          <a:endParaRPr lang="en-US" sz="1800" b="1" dirty="0"/>
        </a:p>
      </dgm:t>
    </dgm:pt>
    <dgm:pt modelId="{DE478F29-BF24-461D-BA85-BE8DD771E575}" type="parTrans" cxnId="{C04E5FA0-6642-40BD-A992-F3787FE80607}">
      <dgm:prSet custT="1"/>
      <dgm:spPr/>
      <dgm:t>
        <a:bodyPr/>
        <a:lstStyle/>
        <a:p>
          <a:endParaRPr lang="en-US" sz="1800" b="1">
            <a:solidFill>
              <a:schemeClr val="tx1"/>
            </a:solidFill>
          </a:endParaRPr>
        </a:p>
      </dgm:t>
    </dgm:pt>
    <dgm:pt modelId="{F3BF0742-E2EE-4CA3-8303-6E0C81FD001D}" type="sibTrans" cxnId="{C04E5FA0-6642-40BD-A992-F3787FE80607}">
      <dgm:prSet/>
      <dgm:spPr/>
      <dgm:t>
        <a:bodyPr/>
        <a:lstStyle/>
        <a:p>
          <a:endParaRPr lang="en-US" sz="1800" b="1">
            <a:solidFill>
              <a:schemeClr val="tx1"/>
            </a:solidFill>
          </a:endParaRPr>
        </a:p>
      </dgm:t>
    </dgm:pt>
    <dgm:pt modelId="{22B11D3C-CA43-4F92-BBDB-554668DD99BA}">
      <dgm:prSet phldrT="[Text]" custT="1"/>
      <dgm:spPr/>
      <dgm:t>
        <a:bodyPr/>
        <a:lstStyle/>
        <a:p>
          <a:r>
            <a:rPr lang="en-US" sz="1800" b="1"/>
            <a:t>Theory  of Trade or Business Cycles</a:t>
          </a:r>
        </a:p>
      </dgm:t>
    </dgm:pt>
    <dgm:pt modelId="{0E7C8EA2-443F-4189-A9DD-433523914DC1}" type="parTrans" cxnId="{3B90B1E8-74D0-4E47-B8C2-32DCC4BCEE9E}">
      <dgm:prSet custT="1"/>
      <dgm:spPr/>
      <dgm:t>
        <a:bodyPr/>
        <a:lstStyle/>
        <a:p>
          <a:endParaRPr lang="en-US" sz="1800" b="1">
            <a:solidFill>
              <a:schemeClr val="tx1"/>
            </a:solidFill>
          </a:endParaRPr>
        </a:p>
      </dgm:t>
    </dgm:pt>
    <dgm:pt modelId="{8F0B6C81-E8F7-4E1F-B877-1C3DE8277347}" type="sibTrans" cxnId="{3B90B1E8-74D0-4E47-B8C2-32DCC4BCEE9E}">
      <dgm:prSet/>
      <dgm:spPr/>
      <dgm:t>
        <a:bodyPr/>
        <a:lstStyle/>
        <a:p>
          <a:endParaRPr lang="en-US" sz="1800" b="1">
            <a:solidFill>
              <a:schemeClr val="tx1"/>
            </a:solidFill>
          </a:endParaRPr>
        </a:p>
      </dgm:t>
    </dgm:pt>
    <dgm:pt modelId="{EE90DDD4-1D4B-4B90-B418-ADF81E081F50}">
      <dgm:prSet phldrT="[Text]" custT="1"/>
      <dgm:spPr/>
      <dgm:t>
        <a:bodyPr/>
        <a:lstStyle/>
        <a:p>
          <a:r>
            <a:rPr lang="en-US" sz="1800" b="1"/>
            <a:t>Theory of Investment </a:t>
          </a:r>
        </a:p>
      </dgm:t>
    </dgm:pt>
    <dgm:pt modelId="{12A5F339-0735-4141-BC94-CB5ABC371915}" type="parTrans" cxnId="{36DC7BCC-9300-4AF2-A34C-8365712109E0}">
      <dgm:prSet custT="1"/>
      <dgm:spPr/>
      <dgm:t>
        <a:bodyPr/>
        <a:lstStyle/>
        <a:p>
          <a:endParaRPr lang="en-US" sz="1800" b="1">
            <a:solidFill>
              <a:schemeClr val="tx1"/>
            </a:solidFill>
          </a:endParaRPr>
        </a:p>
      </dgm:t>
    </dgm:pt>
    <dgm:pt modelId="{16259E14-3279-4B3B-BE6B-34E4D261695A}" type="sibTrans" cxnId="{36DC7BCC-9300-4AF2-A34C-8365712109E0}">
      <dgm:prSet/>
      <dgm:spPr/>
      <dgm:t>
        <a:bodyPr/>
        <a:lstStyle/>
        <a:p>
          <a:endParaRPr lang="en-US" sz="1800" b="1">
            <a:solidFill>
              <a:schemeClr val="tx1"/>
            </a:solidFill>
          </a:endParaRPr>
        </a:p>
      </dgm:t>
    </dgm:pt>
    <dgm:pt modelId="{87A9B982-0CA3-40C9-AF7D-BAC605560A4B}" type="pres">
      <dgm:prSet presAssocID="{4F4B6B53-9C24-42DA-BDB9-CCF5DD32A21E}" presName="diagram" presStyleCnt="0">
        <dgm:presLayoutVars>
          <dgm:chPref val="1"/>
          <dgm:dir/>
          <dgm:animOne val="branch"/>
          <dgm:animLvl val="lvl"/>
          <dgm:resizeHandles val="exact"/>
        </dgm:presLayoutVars>
      </dgm:prSet>
      <dgm:spPr/>
    </dgm:pt>
    <dgm:pt modelId="{E264D801-B9C3-4489-96BA-E041D70A329D}" type="pres">
      <dgm:prSet presAssocID="{261784C6-8ABE-4FA0-A98D-51CCFB13186C}" presName="root1" presStyleCnt="0"/>
      <dgm:spPr/>
    </dgm:pt>
    <dgm:pt modelId="{5D73442E-9B2A-4DD1-BA09-161AE5800262}" type="pres">
      <dgm:prSet presAssocID="{261784C6-8ABE-4FA0-A98D-51CCFB13186C}" presName="LevelOneTextNode" presStyleLbl="node0" presStyleIdx="0" presStyleCnt="1">
        <dgm:presLayoutVars>
          <dgm:chPref val="3"/>
        </dgm:presLayoutVars>
      </dgm:prSet>
      <dgm:spPr/>
    </dgm:pt>
    <dgm:pt modelId="{4F43676A-E778-4FA7-95D4-BB19371C716E}" type="pres">
      <dgm:prSet presAssocID="{261784C6-8ABE-4FA0-A98D-51CCFB13186C}" presName="level2hierChild" presStyleCnt="0"/>
      <dgm:spPr/>
    </dgm:pt>
    <dgm:pt modelId="{4687F2BE-3CDE-4A36-997F-643004728491}" type="pres">
      <dgm:prSet presAssocID="{14D31C3E-8339-400B-8A61-707B9DF8088D}" presName="conn2-1" presStyleLbl="parChTrans1D2" presStyleIdx="0" presStyleCnt="4"/>
      <dgm:spPr/>
    </dgm:pt>
    <dgm:pt modelId="{FE26F8A1-C226-4D6C-961C-F5B332AB23F4}" type="pres">
      <dgm:prSet presAssocID="{14D31C3E-8339-400B-8A61-707B9DF8088D}" presName="connTx" presStyleLbl="parChTrans1D2" presStyleIdx="0" presStyleCnt="4"/>
      <dgm:spPr/>
    </dgm:pt>
    <dgm:pt modelId="{C18A2DF0-5F93-4E18-9A28-445AD97B3709}" type="pres">
      <dgm:prSet presAssocID="{CC16B1D2-E8D4-4D37-AB06-3FCD0539E169}" presName="root2" presStyleCnt="0"/>
      <dgm:spPr/>
    </dgm:pt>
    <dgm:pt modelId="{18216377-5681-472F-8FC8-9AD54DC94735}" type="pres">
      <dgm:prSet presAssocID="{CC16B1D2-E8D4-4D37-AB06-3FCD0539E169}" presName="LevelTwoTextNode" presStyleLbl="node2" presStyleIdx="0" presStyleCnt="4">
        <dgm:presLayoutVars>
          <dgm:chPref val="3"/>
        </dgm:presLayoutVars>
      </dgm:prSet>
      <dgm:spPr/>
    </dgm:pt>
    <dgm:pt modelId="{219E1F1E-2A10-491F-B060-DC12E0449647}" type="pres">
      <dgm:prSet presAssocID="{CC16B1D2-E8D4-4D37-AB06-3FCD0539E169}" presName="level3hierChild" presStyleCnt="0"/>
      <dgm:spPr/>
    </dgm:pt>
    <dgm:pt modelId="{AB825EF8-6CB2-4427-AD70-24A3758BCC3B}" type="pres">
      <dgm:prSet presAssocID="{EFF7917A-EE77-4F15-B37A-7DE741BBFDB2}" presName="conn2-1" presStyleLbl="parChTrans1D3" presStyleIdx="0" presStyleCnt="3"/>
      <dgm:spPr/>
    </dgm:pt>
    <dgm:pt modelId="{F370227B-F1AF-4A73-9C9D-0612C6CB4C50}" type="pres">
      <dgm:prSet presAssocID="{EFF7917A-EE77-4F15-B37A-7DE741BBFDB2}" presName="connTx" presStyleLbl="parChTrans1D3" presStyleIdx="0" presStyleCnt="3"/>
      <dgm:spPr/>
    </dgm:pt>
    <dgm:pt modelId="{0152DBC4-A8E1-4F5D-B65A-C17A24C56960}" type="pres">
      <dgm:prSet presAssocID="{B11FC6CF-B149-4514-8A4B-42453F35D82D}" presName="root2" presStyleCnt="0"/>
      <dgm:spPr/>
    </dgm:pt>
    <dgm:pt modelId="{D0D8D63E-1C31-4D1C-AF0C-D15DC4C4363A}" type="pres">
      <dgm:prSet presAssocID="{B11FC6CF-B149-4514-8A4B-42453F35D82D}" presName="LevelTwoTextNode" presStyleLbl="node3" presStyleIdx="0" presStyleCnt="3">
        <dgm:presLayoutVars>
          <dgm:chPref val="3"/>
        </dgm:presLayoutVars>
      </dgm:prSet>
      <dgm:spPr/>
    </dgm:pt>
    <dgm:pt modelId="{DF1A6337-BF17-487A-B3C6-B3C4FC4BD8E9}" type="pres">
      <dgm:prSet presAssocID="{B11FC6CF-B149-4514-8A4B-42453F35D82D}" presName="level3hierChild" presStyleCnt="0"/>
      <dgm:spPr/>
    </dgm:pt>
    <dgm:pt modelId="{907E2C0C-F88E-4254-A642-A05ABB5392C6}" type="pres">
      <dgm:prSet presAssocID="{12A5F339-0735-4141-BC94-CB5ABC371915}" presName="conn2-1" presStyleLbl="parChTrans1D3" presStyleIdx="1" presStyleCnt="3"/>
      <dgm:spPr/>
    </dgm:pt>
    <dgm:pt modelId="{F9900B40-1AB4-4CD9-B857-82FF8DFF2318}" type="pres">
      <dgm:prSet presAssocID="{12A5F339-0735-4141-BC94-CB5ABC371915}" presName="connTx" presStyleLbl="parChTrans1D3" presStyleIdx="1" presStyleCnt="3"/>
      <dgm:spPr/>
    </dgm:pt>
    <dgm:pt modelId="{05192FB9-99D1-49C9-BF62-CF134B12395D}" type="pres">
      <dgm:prSet presAssocID="{EE90DDD4-1D4B-4B90-B418-ADF81E081F50}" presName="root2" presStyleCnt="0"/>
      <dgm:spPr/>
    </dgm:pt>
    <dgm:pt modelId="{4623DEE8-F987-4338-814B-FC4F3E4F3FB9}" type="pres">
      <dgm:prSet presAssocID="{EE90DDD4-1D4B-4B90-B418-ADF81E081F50}" presName="LevelTwoTextNode" presStyleLbl="node3" presStyleIdx="1" presStyleCnt="3">
        <dgm:presLayoutVars>
          <dgm:chPref val="3"/>
        </dgm:presLayoutVars>
      </dgm:prSet>
      <dgm:spPr/>
    </dgm:pt>
    <dgm:pt modelId="{DE525A47-3D29-45A0-8EB9-757325C75BA7}" type="pres">
      <dgm:prSet presAssocID="{EE90DDD4-1D4B-4B90-B418-ADF81E081F50}" presName="level3hierChild" presStyleCnt="0"/>
      <dgm:spPr/>
    </dgm:pt>
    <dgm:pt modelId="{911E63CE-B16A-44E7-9FFD-DE7916F6589B}" type="pres">
      <dgm:prSet presAssocID="{0E7C8EA2-443F-4189-A9DD-433523914DC1}" presName="conn2-1" presStyleLbl="parChTrans1D3" presStyleIdx="2" presStyleCnt="3"/>
      <dgm:spPr/>
    </dgm:pt>
    <dgm:pt modelId="{F51C0CC6-D7F6-41F8-9350-EA766B40403F}" type="pres">
      <dgm:prSet presAssocID="{0E7C8EA2-443F-4189-A9DD-433523914DC1}" presName="connTx" presStyleLbl="parChTrans1D3" presStyleIdx="2" presStyleCnt="3"/>
      <dgm:spPr/>
    </dgm:pt>
    <dgm:pt modelId="{83EC5573-2B8B-4BFD-835D-56C754B1A526}" type="pres">
      <dgm:prSet presAssocID="{22B11D3C-CA43-4F92-BBDB-554668DD99BA}" presName="root2" presStyleCnt="0"/>
      <dgm:spPr/>
    </dgm:pt>
    <dgm:pt modelId="{32D4A7CB-5ABA-4A32-9E7F-B21E985CDD18}" type="pres">
      <dgm:prSet presAssocID="{22B11D3C-CA43-4F92-BBDB-554668DD99BA}" presName="LevelTwoTextNode" presStyleLbl="node3" presStyleIdx="2" presStyleCnt="3">
        <dgm:presLayoutVars>
          <dgm:chPref val="3"/>
        </dgm:presLayoutVars>
      </dgm:prSet>
      <dgm:spPr/>
    </dgm:pt>
    <dgm:pt modelId="{B4E7D9FE-1A5E-48A2-BBEB-FBDFE3B7D88F}" type="pres">
      <dgm:prSet presAssocID="{22B11D3C-CA43-4F92-BBDB-554668DD99BA}" presName="level3hierChild" presStyleCnt="0"/>
      <dgm:spPr/>
    </dgm:pt>
    <dgm:pt modelId="{60D7E499-9C6C-4658-8538-74107A7979D9}" type="pres">
      <dgm:prSet presAssocID="{04EBD80B-B92D-43F1-87FF-96104B64A05E}" presName="conn2-1" presStyleLbl="parChTrans1D2" presStyleIdx="1" presStyleCnt="4"/>
      <dgm:spPr/>
    </dgm:pt>
    <dgm:pt modelId="{05AF0394-727B-4EF2-90BC-B570BC6741E8}" type="pres">
      <dgm:prSet presAssocID="{04EBD80B-B92D-43F1-87FF-96104B64A05E}" presName="connTx" presStyleLbl="parChTrans1D2" presStyleIdx="1" presStyleCnt="4"/>
      <dgm:spPr/>
    </dgm:pt>
    <dgm:pt modelId="{1D7B9E5D-4B20-46CB-B421-CFBAD9DFE915}" type="pres">
      <dgm:prSet presAssocID="{7B01FDE2-270E-4AED-8E22-D6E14E95202D}" presName="root2" presStyleCnt="0"/>
      <dgm:spPr/>
    </dgm:pt>
    <dgm:pt modelId="{8F5852AA-70A1-4E8B-BF41-1C0395E6E3AF}" type="pres">
      <dgm:prSet presAssocID="{7B01FDE2-270E-4AED-8E22-D6E14E95202D}" presName="LevelTwoTextNode" presStyleLbl="node2" presStyleIdx="1" presStyleCnt="4" custScaleX="120119">
        <dgm:presLayoutVars>
          <dgm:chPref val="3"/>
        </dgm:presLayoutVars>
      </dgm:prSet>
      <dgm:spPr/>
    </dgm:pt>
    <dgm:pt modelId="{DE76772C-28F0-4802-A8F2-C4ABA9CBF0CF}" type="pres">
      <dgm:prSet presAssocID="{7B01FDE2-270E-4AED-8E22-D6E14E95202D}" presName="level3hierChild" presStyleCnt="0"/>
      <dgm:spPr/>
    </dgm:pt>
    <dgm:pt modelId="{85BF0A3B-47E7-488B-B424-0212C2D0B804}" type="pres">
      <dgm:prSet presAssocID="{B3192CAC-F7B3-4A21-A38E-EAF3234891E4}" presName="conn2-1" presStyleLbl="parChTrans1D2" presStyleIdx="2" presStyleCnt="4"/>
      <dgm:spPr/>
    </dgm:pt>
    <dgm:pt modelId="{EEF343A7-5D3F-4049-827D-E2A65CE1C60D}" type="pres">
      <dgm:prSet presAssocID="{B3192CAC-F7B3-4A21-A38E-EAF3234891E4}" presName="connTx" presStyleLbl="parChTrans1D2" presStyleIdx="2" presStyleCnt="4"/>
      <dgm:spPr/>
    </dgm:pt>
    <dgm:pt modelId="{884165D0-8A2A-4891-90B0-7C3EA4306BD5}" type="pres">
      <dgm:prSet presAssocID="{F793E5CE-CDA0-4766-96F3-59688ED2F52A}" presName="root2" presStyleCnt="0"/>
      <dgm:spPr/>
    </dgm:pt>
    <dgm:pt modelId="{0BD78149-5027-4550-A3E7-DEF8DE5C699B}" type="pres">
      <dgm:prSet presAssocID="{F793E5CE-CDA0-4766-96F3-59688ED2F52A}" presName="LevelTwoTextNode" presStyleLbl="node2" presStyleIdx="2" presStyleCnt="4">
        <dgm:presLayoutVars>
          <dgm:chPref val="3"/>
        </dgm:presLayoutVars>
      </dgm:prSet>
      <dgm:spPr/>
    </dgm:pt>
    <dgm:pt modelId="{87673FC9-B276-494E-97F4-9B476DACE7CD}" type="pres">
      <dgm:prSet presAssocID="{F793E5CE-CDA0-4766-96F3-59688ED2F52A}" presName="level3hierChild" presStyleCnt="0"/>
      <dgm:spPr/>
    </dgm:pt>
    <dgm:pt modelId="{5E855A19-1F16-4EC6-8A40-EB42F397602D}" type="pres">
      <dgm:prSet presAssocID="{DE478F29-BF24-461D-BA85-BE8DD771E575}" presName="conn2-1" presStyleLbl="parChTrans1D2" presStyleIdx="3" presStyleCnt="4"/>
      <dgm:spPr/>
    </dgm:pt>
    <dgm:pt modelId="{4C570B9A-105A-4A55-8EAE-5F7879A14540}" type="pres">
      <dgm:prSet presAssocID="{DE478F29-BF24-461D-BA85-BE8DD771E575}" presName="connTx" presStyleLbl="parChTrans1D2" presStyleIdx="3" presStyleCnt="4"/>
      <dgm:spPr/>
    </dgm:pt>
    <dgm:pt modelId="{611FD00C-E587-4B11-A0B1-8153B06FE266}" type="pres">
      <dgm:prSet presAssocID="{A10E4EA5-C9CD-4E87-8222-AA3E82DC5978}" presName="root2" presStyleCnt="0"/>
      <dgm:spPr/>
    </dgm:pt>
    <dgm:pt modelId="{A534A07E-29CC-4874-AB64-D48E6376F86E}" type="pres">
      <dgm:prSet presAssocID="{A10E4EA5-C9CD-4E87-8222-AA3E82DC5978}" presName="LevelTwoTextNode" presStyleLbl="node2" presStyleIdx="3" presStyleCnt="4" custScaleX="228850">
        <dgm:presLayoutVars>
          <dgm:chPref val="3"/>
        </dgm:presLayoutVars>
      </dgm:prSet>
      <dgm:spPr/>
    </dgm:pt>
    <dgm:pt modelId="{0C3EA95A-343B-41C0-94B3-CB32837D388F}" type="pres">
      <dgm:prSet presAssocID="{A10E4EA5-C9CD-4E87-8222-AA3E82DC5978}" presName="level3hierChild" presStyleCnt="0"/>
      <dgm:spPr/>
    </dgm:pt>
  </dgm:ptLst>
  <dgm:cxnLst>
    <dgm:cxn modelId="{91561004-16CD-4A88-9277-41942E7F130B}" srcId="{4F4B6B53-9C24-42DA-BDB9-CCF5DD32A21E}" destId="{261784C6-8ABE-4FA0-A98D-51CCFB13186C}" srcOrd="0" destOrd="0" parTransId="{6D1A7D61-8649-4632-A706-0A34158867A0}" sibTransId="{CBF977F6-325F-41BB-A7AA-387742D9E82A}"/>
    <dgm:cxn modelId="{AB720F1A-DBCB-461D-BD40-220F30B45BD2}" type="presOf" srcId="{A10E4EA5-C9CD-4E87-8222-AA3E82DC5978}" destId="{A534A07E-29CC-4874-AB64-D48E6376F86E}" srcOrd="0" destOrd="0" presId="urn:microsoft.com/office/officeart/2005/8/layout/hierarchy2"/>
    <dgm:cxn modelId="{67ACA61A-4BCB-4494-859E-C208848BA494}" type="presOf" srcId="{B3192CAC-F7B3-4A21-A38E-EAF3234891E4}" destId="{EEF343A7-5D3F-4049-827D-E2A65CE1C60D}" srcOrd="1" destOrd="0" presId="urn:microsoft.com/office/officeart/2005/8/layout/hierarchy2"/>
    <dgm:cxn modelId="{C235961B-2DC7-4229-9629-0B1FC7B38D78}" srcId="{261784C6-8ABE-4FA0-A98D-51CCFB13186C}" destId="{F793E5CE-CDA0-4766-96F3-59688ED2F52A}" srcOrd="2" destOrd="0" parTransId="{B3192CAC-F7B3-4A21-A38E-EAF3234891E4}" sibTransId="{989D021F-9393-4D98-8D9F-D55BE1A86084}"/>
    <dgm:cxn modelId="{5741D81F-B557-4144-AB13-94E1759ABB57}" type="presOf" srcId="{F793E5CE-CDA0-4766-96F3-59688ED2F52A}" destId="{0BD78149-5027-4550-A3E7-DEF8DE5C699B}" srcOrd="0" destOrd="0" presId="urn:microsoft.com/office/officeart/2005/8/layout/hierarchy2"/>
    <dgm:cxn modelId="{57CFF220-6E70-4B3E-AD50-C23BF8547B6D}" type="presOf" srcId="{DE478F29-BF24-461D-BA85-BE8DD771E575}" destId="{4C570B9A-105A-4A55-8EAE-5F7879A14540}" srcOrd="1" destOrd="0" presId="urn:microsoft.com/office/officeart/2005/8/layout/hierarchy2"/>
    <dgm:cxn modelId="{286B6233-A58A-48FB-A043-1643FAD9D25D}" srcId="{261784C6-8ABE-4FA0-A98D-51CCFB13186C}" destId="{CC16B1D2-E8D4-4D37-AB06-3FCD0539E169}" srcOrd="0" destOrd="0" parTransId="{14D31C3E-8339-400B-8A61-707B9DF8088D}" sibTransId="{DEEE19C8-F602-4FDE-9EF5-F819AE245A62}"/>
    <dgm:cxn modelId="{2F88AB33-D659-42AD-9CA7-B729DADF2D55}" type="presOf" srcId="{14D31C3E-8339-400B-8A61-707B9DF8088D}" destId="{FE26F8A1-C226-4D6C-961C-F5B332AB23F4}" srcOrd="1" destOrd="0" presId="urn:microsoft.com/office/officeart/2005/8/layout/hierarchy2"/>
    <dgm:cxn modelId="{51BCAA3C-591E-4A4F-801B-717E150CC52B}" type="presOf" srcId="{EFF7917A-EE77-4F15-B37A-7DE741BBFDB2}" destId="{AB825EF8-6CB2-4427-AD70-24A3758BCC3B}" srcOrd="0" destOrd="0" presId="urn:microsoft.com/office/officeart/2005/8/layout/hierarchy2"/>
    <dgm:cxn modelId="{FBA67B3E-AD7A-4D63-84D2-91BE39BD551F}" type="presOf" srcId="{0E7C8EA2-443F-4189-A9DD-433523914DC1}" destId="{911E63CE-B16A-44E7-9FFD-DE7916F6589B}" srcOrd="0" destOrd="0" presId="urn:microsoft.com/office/officeart/2005/8/layout/hierarchy2"/>
    <dgm:cxn modelId="{62891D4D-3267-484C-8637-EDB80A2C1287}" type="presOf" srcId="{12A5F339-0735-4141-BC94-CB5ABC371915}" destId="{907E2C0C-F88E-4254-A642-A05ABB5392C6}" srcOrd="0" destOrd="0" presId="urn:microsoft.com/office/officeart/2005/8/layout/hierarchy2"/>
    <dgm:cxn modelId="{30306256-FAAF-477D-9C58-D5F8636269DC}" type="presOf" srcId="{4F4B6B53-9C24-42DA-BDB9-CCF5DD32A21E}" destId="{87A9B982-0CA3-40C9-AF7D-BAC605560A4B}" srcOrd="0" destOrd="0" presId="urn:microsoft.com/office/officeart/2005/8/layout/hierarchy2"/>
    <dgm:cxn modelId="{4D5D705C-08C5-428C-AD1C-6C2DCB634906}" type="presOf" srcId="{04EBD80B-B92D-43F1-87FF-96104B64A05E}" destId="{05AF0394-727B-4EF2-90BC-B570BC6741E8}" srcOrd="1" destOrd="0" presId="urn:microsoft.com/office/officeart/2005/8/layout/hierarchy2"/>
    <dgm:cxn modelId="{EC84415D-1A95-4998-BADD-A6F283A2ABA9}" type="presOf" srcId="{14D31C3E-8339-400B-8A61-707B9DF8088D}" destId="{4687F2BE-3CDE-4A36-997F-643004728491}" srcOrd="0" destOrd="0" presId="urn:microsoft.com/office/officeart/2005/8/layout/hierarchy2"/>
    <dgm:cxn modelId="{E7DBA85E-27F6-4A82-9307-F480D348D3C0}" type="presOf" srcId="{B3192CAC-F7B3-4A21-A38E-EAF3234891E4}" destId="{85BF0A3B-47E7-488B-B424-0212C2D0B804}" srcOrd="0" destOrd="0" presId="urn:microsoft.com/office/officeart/2005/8/layout/hierarchy2"/>
    <dgm:cxn modelId="{F78CF172-B633-4403-A1C1-3E43916D3D80}" type="presOf" srcId="{7B01FDE2-270E-4AED-8E22-D6E14E95202D}" destId="{8F5852AA-70A1-4E8B-BF41-1C0395E6E3AF}" srcOrd="0" destOrd="0" presId="urn:microsoft.com/office/officeart/2005/8/layout/hierarchy2"/>
    <dgm:cxn modelId="{677AF475-D2B0-488E-98FB-2C71794F3F0E}" type="presOf" srcId="{CC16B1D2-E8D4-4D37-AB06-3FCD0539E169}" destId="{18216377-5681-472F-8FC8-9AD54DC94735}" srcOrd="0" destOrd="0" presId="urn:microsoft.com/office/officeart/2005/8/layout/hierarchy2"/>
    <dgm:cxn modelId="{7844BF76-9C01-410C-8BE3-675DED8E0A84}" type="presOf" srcId="{0E7C8EA2-443F-4189-A9DD-433523914DC1}" destId="{F51C0CC6-D7F6-41F8-9350-EA766B40403F}" srcOrd="1" destOrd="0" presId="urn:microsoft.com/office/officeart/2005/8/layout/hierarchy2"/>
    <dgm:cxn modelId="{7C794C82-4701-4C6E-B75E-AF5A38934557}" srcId="{261784C6-8ABE-4FA0-A98D-51CCFB13186C}" destId="{7B01FDE2-270E-4AED-8E22-D6E14E95202D}" srcOrd="1" destOrd="0" parTransId="{04EBD80B-B92D-43F1-87FF-96104B64A05E}" sibTransId="{4F14234D-2378-4C4C-8ACA-13666589BFF2}"/>
    <dgm:cxn modelId="{2CFD5F9E-9368-43F6-8F37-33844A25014D}" type="presOf" srcId="{04EBD80B-B92D-43F1-87FF-96104B64A05E}" destId="{60D7E499-9C6C-4658-8538-74107A7979D9}" srcOrd="0" destOrd="0" presId="urn:microsoft.com/office/officeart/2005/8/layout/hierarchy2"/>
    <dgm:cxn modelId="{C04E5FA0-6642-40BD-A992-F3787FE80607}" srcId="{261784C6-8ABE-4FA0-A98D-51CCFB13186C}" destId="{A10E4EA5-C9CD-4E87-8222-AA3E82DC5978}" srcOrd="3" destOrd="0" parTransId="{DE478F29-BF24-461D-BA85-BE8DD771E575}" sibTransId="{F3BF0742-E2EE-4CA3-8303-6E0C81FD001D}"/>
    <dgm:cxn modelId="{9FAB7FA0-A0A1-486D-9066-EE2D6E6BBE87}" srcId="{CC16B1D2-E8D4-4D37-AB06-3FCD0539E169}" destId="{B11FC6CF-B149-4514-8A4B-42453F35D82D}" srcOrd="0" destOrd="0" parTransId="{EFF7917A-EE77-4F15-B37A-7DE741BBFDB2}" sibTransId="{DC8A007A-AB9A-43DE-BDBC-6EC22E5F5DF1}"/>
    <dgm:cxn modelId="{B715F5A6-33F8-4936-B266-366A4B25F750}" type="presOf" srcId="{12A5F339-0735-4141-BC94-CB5ABC371915}" destId="{F9900B40-1AB4-4CD9-B857-82FF8DFF2318}" srcOrd="1" destOrd="0" presId="urn:microsoft.com/office/officeart/2005/8/layout/hierarchy2"/>
    <dgm:cxn modelId="{7B7D55AF-AEB7-4C32-B45A-2031EE5B58FC}" type="presOf" srcId="{EFF7917A-EE77-4F15-B37A-7DE741BBFDB2}" destId="{F370227B-F1AF-4A73-9C9D-0612C6CB4C50}" srcOrd="1" destOrd="0" presId="urn:microsoft.com/office/officeart/2005/8/layout/hierarchy2"/>
    <dgm:cxn modelId="{DAB929B1-F465-4BC9-9E06-B4A3EC13B0E7}" type="presOf" srcId="{DE478F29-BF24-461D-BA85-BE8DD771E575}" destId="{5E855A19-1F16-4EC6-8A40-EB42F397602D}" srcOrd="0" destOrd="0" presId="urn:microsoft.com/office/officeart/2005/8/layout/hierarchy2"/>
    <dgm:cxn modelId="{4BAE90BB-E139-40D4-838A-DC94651AEDF0}" type="presOf" srcId="{EE90DDD4-1D4B-4B90-B418-ADF81E081F50}" destId="{4623DEE8-F987-4338-814B-FC4F3E4F3FB9}" srcOrd="0" destOrd="0" presId="urn:microsoft.com/office/officeart/2005/8/layout/hierarchy2"/>
    <dgm:cxn modelId="{36DC7BCC-9300-4AF2-A34C-8365712109E0}" srcId="{CC16B1D2-E8D4-4D37-AB06-3FCD0539E169}" destId="{EE90DDD4-1D4B-4B90-B418-ADF81E081F50}" srcOrd="1" destOrd="0" parTransId="{12A5F339-0735-4141-BC94-CB5ABC371915}" sibTransId="{16259E14-3279-4B3B-BE6B-34E4D261695A}"/>
    <dgm:cxn modelId="{AA5579CD-F5A7-4920-A423-3379D8F19D6A}" type="presOf" srcId="{22B11D3C-CA43-4F92-BBDB-554668DD99BA}" destId="{32D4A7CB-5ABA-4A32-9E7F-B21E985CDD18}" srcOrd="0" destOrd="0" presId="urn:microsoft.com/office/officeart/2005/8/layout/hierarchy2"/>
    <dgm:cxn modelId="{3B90B1E8-74D0-4E47-B8C2-32DCC4BCEE9E}" srcId="{CC16B1D2-E8D4-4D37-AB06-3FCD0539E169}" destId="{22B11D3C-CA43-4F92-BBDB-554668DD99BA}" srcOrd="2" destOrd="0" parTransId="{0E7C8EA2-443F-4189-A9DD-433523914DC1}" sibTransId="{8F0B6C81-E8F7-4E1F-B877-1C3DE8277347}"/>
    <dgm:cxn modelId="{A4567BF1-C3DD-4E7A-BA24-E713E3051BA0}" type="presOf" srcId="{B11FC6CF-B149-4514-8A4B-42453F35D82D}" destId="{D0D8D63E-1C31-4D1C-AF0C-D15DC4C4363A}" srcOrd="0" destOrd="0" presId="urn:microsoft.com/office/officeart/2005/8/layout/hierarchy2"/>
    <dgm:cxn modelId="{1CEC50F5-53C9-4BA4-A98C-803D0F7EE55A}" type="presOf" srcId="{261784C6-8ABE-4FA0-A98D-51CCFB13186C}" destId="{5D73442E-9B2A-4DD1-BA09-161AE5800262}" srcOrd="0" destOrd="0" presId="urn:microsoft.com/office/officeart/2005/8/layout/hierarchy2"/>
    <dgm:cxn modelId="{8663A265-C1D5-40D3-8B87-0910CEFE9FF2}" type="presParOf" srcId="{87A9B982-0CA3-40C9-AF7D-BAC605560A4B}" destId="{E264D801-B9C3-4489-96BA-E041D70A329D}" srcOrd="0" destOrd="0" presId="urn:microsoft.com/office/officeart/2005/8/layout/hierarchy2"/>
    <dgm:cxn modelId="{4F295911-F44B-48EA-815F-4D8536D041B2}" type="presParOf" srcId="{E264D801-B9C3-4489-96BA-E041D70A329D}" destId="{5D73442E-9B2A-4DD1-BA09-161AE5800262}" srcOrd="0" destOrd="0" presId="urn:microsoft.com/office/officeart/2005/8/layout/hierarchy2"/>
    <dgm:cxn modelId="{A3D1A940-42E1-4642-84D5-2F5357B077B8}" type="presParOf" srcId="{E264D801-B9C3-4489-96BA-E041D70A329D}" destId="{4F43676A-E778-4FA7-95D4-BB19371C716E}" srcOrd="1" destOrd="0" presId="urn:microsoft.com/office/officeart/2005/8/layout/hierarchy2"/>
    <dgm:cxn modelId="{050A5C95-FB51-482A-9213-F32A4F953D04}" type="presParOf" srcId="{4F43676A-E778-4FA7-95D4-BB19371C716E}" destId="{4687F2BE-3CDE-4A36-997F-643004728491}" srcOrd="0" destOrd="0" presId="urn:microsoft.com/office/officeart/2005/8/layout/hierarchy2"/>
    <dgm:cxn modelId="{60A15944-903B-4219-8832-94F777790C48}" type="presParOf" srcId="{4687F2BE-3CDE-4A36-997F-643004728491}" destId="{FE26F8A1-C226-4D6C-961C-F5B332AB23F4}" srcOrd="0" destOrd="0" presId="urn:microsoft.com/office/officeart/2005/8/layout/hierarchy2"/>
    <dgm:cxn modelId="{227F0C5F-C531-46B3-A1C3-2CB82F17D2F0}" type="presParOf" srcId="{4F43676A-E778-4FA7-95D4-BB19371C716E}" destId="{C18A2DF0-5F93-4E18-9A28-445AD97B3709}" srcOrd="1" destOrd="0" presId="urn:microsoft.com/office/officeart/2005/8/layout/hierarchy2"/>
    <dgm:cxn modelId="{97CC6B80-27BC-4C51-9950-04B71555A639}" type="presParOf" srcId="{C18A2DF0-5F93-4E18-9A28-445AD97B3709}" destId="{18216377-5681-472F-8FC8-9AD54DC94735}" srcOrd="0" destOrd="0" presId="urn:microsoft.com/office/officeart/2005/8/layout/hierarchy2"/>
    <dgm:cxn modelId="{1ABFE93D-54A3-45AB-9854-F050C2150B9E}" type="presParOf" srcId="{C18A2DF0-5F93-4E18-9A28-445AD97B3709}" destId="{219E1F1E-2A10-491F-B060-DC12E0449647}" srcOrd="1" destOrd="0" presId="urn:microsoft.com/office/officeart/2005/8/layout/hierarchy2"/>
    <dgm:cxn modelId="{BDC85AB6-3CC4-4DFA-83B2-A510244D03E2}" type="presParOf" srcId="{219E1F1E-2A10-491F-B060-DC12E0449647}" destId="{AB825EF8-6CB2-4427-AD70-24A3758BCC3B}" srcOrd="0" destOrd="0" presId="urn:microsoft.com/office/officeart/2005/8/layout/hierarchy2"/>
    <dgm:cxn modelId="{0F59A9CE-C449-4DC4-8627-DF48D5E7606D}" type="presParOf" srcId="{AB825EF8-6CB2-4427-AD70-24A3758BCC3B}" destId="{F370227B-F1AF-4A73-9C9D-0612C6CB4C50}" srcOrd="0" destOrd="0" presId="urn:microsoft.com/office/officeart/2005/8/layout/hierarchy2"/>
    <dgm:cxn modelId="{8028B1DF-127B-4B29-8BF5-703A3C369E57}" type="presParOf" srcId="{219E1F1E-2A10-491F-B060-DC12E0449647}" destId="{0152DBC4-A8E1-4F5D-B65A-C17A24C56960}" srcOrd="1" destOrd="0" presId="urn:microsoft.com/office/officeart/2005/8/layout/hierarchy2"/>
    <dgm:cxn modelId="{A4F9CD35-A7EA-4B63-927D-711478B55E64}" type="presParOf" srcId="{0152DBC4-A8E1-4F5D-B65A-C17A24C56960}" destId="{D0D8D63E-1C31-4D1C-AF0C-D15DC4C4363A}" srcOrd="0" destOrd="0" presId="urn:microsoft.com/office/officeart/2005/8/layout/hierarchy2"/>
    <dgm:cxn modelId="{34048D9F-2879-4F18-B2ED-8C0E9639CCFF}" type="presParOf" srcId="{0152DBC4-A8E1-4F5D-B65A-C17A24C56960}" destId="{DF1A6337-BF17-487A-B3C6-B3C4FC4BD8E9}" srcOrd="1" destOrd="0" presId="urn:microsoft.com/office/officeart/2005/8/layout/hierarchy2"/>
    <dgm:cxn modelId="{E27AC125-5EE8-4D3F-BD0A-91F0FE1BB4E1}" type="presParOf" srcId="{219E1F1E-2A10-491F-B060-DC12E0449647}" destId="{907E2C0C-F88E-4254-A642-A05ABB5392C6}" srcOrd="2" destOrd="0" presId="urn:microsoft.com/office/officeart/2005/8/layout/hierarchy2"/>
    <dgm:cxn modelId="{C4DAA8EC-EEAC-4259-B0BA-A5726DC3D61B}" type="presParOf" srcId="{907E2C0C-F88E-4254-A642-A05ABB5392C6}" destId="{F9900B40-1AB4-4CD9-B857-82FF8DFF2318}" srcOrd="0" destOrd="0" presId="urn:microsoft.com/office/officeart/2005/8/layout/hierarchy2"/>
    <dgm:cxn modelId="{188D696C-48CC-48A5-9C20-4FEAE3571E4E}" type="presParOf" srcId="{219E1F1E-2A10-491F-B060-DC12E0449647}" destId="{05192FB9-99D1-49C9-BF62-CF134B12395D}" srcOrd="3" destOrd="0" presId="urn:microsoft.com/office/officeart/2005/8/layout/hierarchy2"/>
    <dgm:cxn modelId="{0B2D5E63-416A-4A91-8ADF-529C44FCAE1A}" type="presParOf" srcId="{05192FB9-99D1-49C9-BF62-CF134B12395D}" destId="{4623DEE8-F987-4338-814B-FC4F3E4F3FB9}" srcOrd="0" destOrd="0" presId="urn:microsoft.com/office/officeart/2005/8/layout/hierarchy2"/>
    <dgm:cxn modelId="{2EA21C2C-699D-457C-A17E-8B9EC27B5860}" type="presParOf" srcId="{05192FB9-99D1-49C9-BF62-CF134B12395D}" destId="{DE525A47-3D29-45A0-8EB9-757325C75BA7}" srcOrd="1" destOrd="0" presId="urn:microsoft.com/office/officeart/2005/8/layout/hierarchy2"/>
    <dgm:cxn modelId="{36170526-7751-49F6-B6CF-91821DFA5470}" type="presParOf" srcId="{219E1F1E-2A10-491F-B060-DC12E0449647}" destId="{911E63CE-B16A-44E7-9FFD-DE7916F6589B}" srcOrd="4" destOrd="0" presId="urn:microsoft.com/office/officeart/2005/8/layout/hierarchy2"/>
    <dgm:cxn modelId="{76C1427A-8519-4D94-819E-A220A51C12AA}" type="presParOf" srcId="{911E63CE-B16A-44E7-9FFD-DE7916F6589B}" destId="{F51C0CC6-D7F6-41F8-9350-EA766B40403F}" srcOrd="0" destOrd="0" presId="urn:microsoft.com/office/officeart/2005/8/layout/hierarchy2"/>
    <dgm:cxn modelId="{70417294-6D85-4D8F-A19D-6D16F9515ED7}" type="presParOf" srcId="{219E1F1E-2A10-491F-B060-DC12E0449647}" destId="{83EC5573-2B8B-4BFD-835D-56C754B1A526}" srcOrd="5" destOrd="0" presId="urn:microsoft.com/office/officeart/2005/8/layout/hierarchy2"/>
    <dgm:cxn modelId="{55797E19-7218-4AD8-8AEE-DCD0238B28A0}" type="presParOf" srcId="{83EC5573-2B8B-4BFD-835D-56C754B1A526}" destId="{32D4A7CB-5ABA-4A32-9E7F-B21E985CDD18}" srcOrd="0" destOrd="0" presId="urn:microsoft.com/office/officeart/2005/8/layout/hierarchy2"/>
    <dgm:cxn modelId="{3D7BC06A-AAA2-4EF0-A882-EE40DA07069F}" type="presParOf" srcId="{83EC5573-2B8B-4BFD-835D-56C754B1A526}" destId="{B4E7D9FE-1A5E-48A2-BBEB-FBDFE3B7D88F}" srcOrd="1" destOrd="0" presId="urn:microsoft.com/office/officeart/2005/8/layout/hierarchy2"/>
    <dgm:cxn modelId="{912A69CE-77BD-450B-886B-CBE79C9C1AB1}" type="presParOf" srcId="{4F43676A-E778-4FA7-95D4-BB19371C716E}" destId="{60D7E499-9C6C-4658-8538-74107A7979D9}" srcOrd="2" destOrd="0" presId="urn:microsoft.com/office/officeart/2005/8/layout/hierarchy2"/>
    <dgm:cxn modelId="{5B6E3373-718D-4908-8867-99D29107BD37}" type="presParOf" srcId="{60D7E499-9C6C-4658-8538-74107A7979D9}" destId="{05AF0394-727B-4EF2-90BC-B570BC6741E8}" srcOrd="0" destOrd="0" presId="urn:microsoft.com/office/officeart/2005/8/layout/hierarchy2"/>
    <dgm:cxn modelId="{E7DFFC17-E987-43AA-835B-460EE859E1BA}" type="presParOf" srcId="{4F43676A-E778-4FA7-95D4-BB19371C716E}" destId="{1D7B9E5D-4B20-46CB-B421-CFBAD9DFE915}" srcOrd="3" destOrd="0" presId="urn:microsoft.com/office/officeart/2005/8/layout/hierarchy2"/>
    <dgm:cxn modelId="{C4530BF5-C6D3-4157-B397-35BE8D6C85DE}" type="presParOf" srcId="{1D7B9E5D-4B20-46CB-B421-CFBAD9DFE915}" destId="{8F5852AA-70A1-4E8B-BF41-1C0395E6E3AF}" srcOrd="0" destOrd="0" presId="urn:microsoft.com/office/officeart/2005/8/layout/hierarchy2"/>
    <dgm:cxn modelId="{B2729F41-2AE1-41E0-9285-18E517D3D14B}" type="presParOf" srcId="{1D7B9E5D-4B20-46CB-B421-CFBAD9DFE915}" destId="{DE76772C-28F0-4802-A8F2-C4ABA9CBF0CF}" srcOrd="1" destOrd="0" presId="urn:microsoft.com/office/officeart/2005/8/layout/hierarchy2"/>
    <dgm:cxn modelId="{CDC3E078-2EF0-4C5F-BE5E-FD946FB0D324}" type="presParOf" srcId="{4F43676A-E778-4FA7-95D4-BB19371C716E}" destId="{85BF0A3B-47E7-488B-B424-0212C2D0B804}" srcOrd="4" destOrd="0" presId="urn:microsoft.com/office/officeart/2005/8/layout/hierarchy2"/>
    <dgm:cxn modelId="{541188A2-ED99-4BF4-BFE5-4C684EF55DFF}" type="presParOf" srcId="{85BF0A3B-47E7-488B-B424-0212C2D0B804}" destId="{EEF343A7-5D3F-4049-827D-E2A65CE1C60D}" srcOrd="0" destOrd="0" presId="urn:microsoft.com/office/officeart/2005/8/layout/hierarchy2"/>
    <dgm:cxn modelId="{A86695C1-82DD-4D86-AAC3-C26C70A52F43}" type="presParOf" srcId="{4F43676A-E778-4FA7-95D4-BB19371C716E}" destId="{884165D0-8A2A-4891-90B0-7C3EA4306BD5}" srcOrd="5" destOrd="0" presId="urn:microsoft.com/office/officeart/2005/8/layout/hierarchy2"/>
    <dgm:cxn modelId="{A380E2CB-F1E7-4999-BC5D-E7DC0491DFF6}" type="presParOf" srcId="{884165D0-8A2A-4891-90B0-7C3EA4306BD5}" destId="{0BD78149-5027-4550-A3E7-DEF8DE5C699B}" srcOrd="0" destOrd="0" presId="urn:microsoft.com/office/officeart/2005/8/layout/hierarchy2"/>
    <dgm:cxn modelId="{EB5F9D99-F77F-48C7-B2FB-B410DCCC218F}" type="presParOf" srcId="{884165D0-8A2A-4891-90B0-7C3EA4306BD5}" destId="{87673FC9-B276-494E-97F4-9B476DACE7CD}" srcOrd="1" destOrd="0" presId="urn:microsoft.com/office/officeart/2005/8/layout/hierarchy2"/>
    <dgm:cxn modelId="{97822B4D-FB92-43BB-AB15-3C9B9CF6CF19}" type="presParOf" srcId="{4F43676A-E778-4FA7-95D4-BB19371C716E}" destId="{5E855A19-1F16-4EC6-8A40-EB42F397602D}" srcOrd="6" destOrd="0" presId="urn:microsoft.com/office/officeart/2005/8/layout/hierarchy2"/>
    <dgm:cxn modelId="{EA431C88-9978-4579-8ED5-14C8F1CFA19E}" type="presParOf" srcId="{5E855A19-1F16-4EC6-8A40-EB42F397602D}" destId="{4C570B9A-105A-4A55-8EAE-5F7879A14540}" srcOrd="0" destOrd="0" presId="urn:microsoft.com/office/officeart/2005/8/layout/hierarchy2"/>
    <dgm:cxn modelId="{3615AE40-72B0-4871-AEEE-BD9045DB1C8F}" type="presParOf" srcId="{4F43676A-E778-4FA7-95D4-BB19371C716E}" destId="{611FD00C-E587-4B11-A0B1-8153B06FE266}" srcOrd="7" destOrd="0" presId="urn:microsoft.com/office/officeart/2005/8/layout/hierarchy2"/>
    <dgm:cxn modelId="{82C458D7-98EC-4777-82DC-851C6BA546E9}" type="presParOf" srcId="{611FD00C-E587-4B11-A0B1-8153B06FE266}" destId="{A534A07E-29CC-4874-AB64-D48E6376F86E}" srcOrd="0" destOrd="0" presId="urn:microsoft.com/office/officeart/2005/8/layout/hierarchy2"/>
    <dgm:cxn modelId="{184CE86B-4C74-4CAC-A87A-B6819B5D8C89}" type="presParOf" srcId="{611FD00C-E587-4B11-A0B1-8153B06FE266}" destId="{0C3EA95A-343B-41C0-94B3-CB32837D388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3442E-9B2A-4DD1-BA09-161AE5800262}">
      <dsp:nvSpPr>
        <dsp:cNvPr id="0" name=""/>
        <dsp:cNvSpPr/>
      </dsp:nvSpPr>
      <dsp:spPr>
        <a:xfrm>
          <a:off x="5088" y="3093796"/>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Macro Economic Theory </a:t>
          </a:r>
        </a:p>
      </dsp:txBody>
      <dsp:txXfrm>
        <a:off x="31801" y="3120509"/>
        <a:ext cx="1770662" cy="858618"/>
      </dsp:txXfrm>
    </dsp:sp>
    <dsp:sp modelId="{4687F2BE-3CDE-4A36-997F-643004728491}">
      <dsp:nvSpPr>
        <dsp:cNvPr id="0" name=""/>
        <dsp:cNvSpPr/>
      </dsp:nvSpPr>
      <dsp:spPr>
        <a:xfrm rot="17692822">
          <a:off x="1326877" y="2749614"/>
          <a:ext cx="1734233" cy="27131"/>
        </a:xfrm>
        <a:custGeom>
          <a:avLst/>
          <a:gdLst/>
          <a:ahLst/>
          <a:cxnLst/>
          <a:rect l="0" t="0" r="0" b="0"/>
          <a:pathLst>
            <a:path>
              <a:moveTo>
                <a:pt x="0" y="13565"/>
              </a:moveTo>
              <a:lnTo>
                <a:pt x="1734233" y="13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2150638" y="2719824"/>
        <a:ext cx="86711" cy="86711"/>
      </dsp:txXfrm>
    </dsp:sp>
    <dsp:sp modelId="{18216377-5681-472F-8FC8-9AD54DC94735}">
      <dsp:nvSpPr>
        <dsp:cNvPr id="0" name=""/>
        <dsp:cNvSpPr/>
      </dsp:nvSpPr>
      <dsp:spPr>
        <a:xfrm>
          <a:off x="2558812" y="1520519"/>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Theory of Income and Employment </a:t>
          </a:r>
        </a:p>
      </dsp:txBody>
      <dsp:txXfrm>
        <a:off x="2585525" y="1547232"/>
        <a:ext cx="1770662" cy="858618"/>
      </dsp:txXfrm>
    </dsp:sp>
    <dsp:sp modelId="{AB825EF8-6CB2-4427-AD70-24A3758BCC3B}">
      <dsp:nvSpPr>
        <dsp:cNvPr id="0" name=""/>
        <dsp:cNvSpPr/>
      </dsp:nvSpPr>
      <dsp:spPr>
        <a:xfrm rot="18289469">
          <a:off x="4108881" y="1438550"/>
          <a:ext cx="1277676" cy="27131"/>
        </a:xfrm>
        <a:custGeom>
          <a:avLst/>
          <a:gdLst/>
          <a:ahLst/>
          <a:cxnLst/>
          <a:rect l="0" t="0" r="0" b="0"/>
          <a:pathLst>
            <a:path>
              <a:moveTo>
                <a:pt x="0" y="13565"/>
              </a:moveTo>
              <a:lnTo>
                <a:pt x="1277676" y="135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4715777" y="1420174"/>
        <a:ext cx="63883" cy="63883"/>
      </dsp:txXfrm>
    </dsp:sp>
    <dsp:sp modelId="{D0D8D63E-1C31-4D1C-AF0C-D15DC4C4363A}">
      <dsp:nvSpPr>
        <dsp:cNvPr id="0" name=""/>
        <dsp:cNvSpPr/>
      </dsp:nvSpPr>
      <dsp:spPr>
        <a:xfrm>
          <a:off x="5112536" y="471668"/>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Theory of Consumption  </a:t>
          </a:r>
        </a:p>
      </dsp:txBody>
      <dsp:txXfrm>
        <a:off x="5139249" y="498381"/>
        <a:ext cx="1770662" cy="858618"/>
      </dsp:txXfrm>
    </dsp:sp>
    <dsp:sp modelId="{907E2C0C-F88E-4254-A642-A05ABB5392C6}">
      <dsp:nvSpPr>
        <dsp:cNvPr id="0" name=""/>
        <dsp:cNvSpPr/>
      </dsp:nvSpPr>
      <dsp:spPr>
        <a:xfrm>
          <a:off x="4382901" y="1962976"/>
          <a:ext cx="729635" cy="27131"/>
        </a:xfrm>
        <a:custGeom>
          <a:avLst/>
          <a:gdLst/>
          <a:ahLst/>
          <a:cxnLst/>
          <a:rect l="0" t="0" r="0" b="0"/>
          <a:pathLst>
            <a:path>
              <a:moveTo>
                <a:pt x="0" y="13565"/>
              </a:moveTo>
              <a:lnTo>
                <a:pt x="729635" y="135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4729478" y="1958301"/>
        <a:ext cx="36481" cy="36481"/>
      </dsp:txXfrm>
    </dsp:sp>
    <dsp:sp modelId="{4623DEE8-F987-4338-814B-FC4F3E4F3FB9}">
      <dsp:nvSpPr>
        <dsp:cNvPr id="0" name=""/>
        <dsp:cNvSpPr/>
      </dsp:nvSpPr>
      <dsp:spPr>
        <a:xfrm>
          <a:off x="5112536" y="1520519"/>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Theory of Investment </a:t>
          </a:r>
        </a:p>
      </dsp:txBody>
      <dsp:txXfrm>
        <a:off x="5139249" y="1547232"/>
        <a:ext cx="1770662" cy="858618"/>
      </dsp:txXfrm>
    </dsp:sp>
    <dsp:sp modelId="{911E63CE-B16A-44E7-9FFD-DE7916F6589B}">
      <dsp:nvSpPr>
        <dsp:cNvPr id="0" name=""/>
        <dsp:cNvSpPr/>
      </dsp:nvSpPr>
      <dsp:spPr>
        <a:xfrm rot="3310531">
          <a:off x="4108881" y="2487401"/>
          <a:ext cx="1277676" cy="27131"/>
        </a:xfrm>
        <a:custGeom>
          <a:avLst/>
          <a:gdLst/>
          <a:ahLst/>
          <a:cxnLst/>
          <a:rect l="0" t="0" r="0" b="0"/>
          <a:pathLst>
            <a:path>
              <a:moveTo>
                <a:pt x="0" y="13565"/>
              </a:moveTo>
              <a:lnTo>
                <a:pt x="1277676" y="135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4715777" y="2469025"/>
        <a:ext cx="63883" cy="63883"/>
      </dsp:txXfrm>
    </dsp:sp>
    <dsp:sp modelId="{32D4A7CB-5ABA-4A32-9E7F-B21E985CDD18}">
      <dsp:nvSpPr>
        <dsp:cNvPr id="0" name=""/>
        <dsp:cNvSpPr/>
      </dsp:nvSpPr>
      <dsp:spPr>
        <a:xfrm>
          <a:off x="5112536" y="2569370"/>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Theory  of Trade or Business Cycles</a:t>
          </a:r>
        </a:p>
      </dsp:txBody>
      <dsp:txXfrm>
        <a:off x="5139249" y="2596083"/>
        <a:ext cx="1770662" cy="858618"/>
      </dsp:txXfrm>
    </dsp:sp>
    <dsp:sp modelId="{60D7E499-9C6C-4658-8538-74107A7979D9}">
      <dsp:nvSpPr>
        <dsp:cNvPr id="0" name=""/>
        <dsp:cNvSpPr/>
      </dsp:nvSpPr>
      <dsp:spPr>
        <a:xfrm rot="19457599">
          <a:off x="1744720" y="3274039"/>
          <a:ext cx="898548" cy="27131"/>
        </a:xfrm>
        <a:custGeom>
          <a:avLst/>
          <a:gdLst/>
          <a:ahLst/>
          <a:cxnLst/>
          <a:rect l="0" t="0" r="0" b="0"/>
          <a:pathLst>
            <a:path>
              <a:moveTo>
                <a:pt x="0" y="13565"/>
              </a:moveTo>
              <a:lnTo>
                <a:pt x="898548" y="13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2171531" y="3265142"/>
        <a:ext cx="44927" cy="44927"/>
      </dsp:txXfrm>
    </dsp:sp>
    <dsp:sp modelId="{8F5852AA-70A1-4E8B-BF41-1C0395E6E3AF}">
      <dsp:nvSpPr>
        <dsp:cNvPr id="0" name=""/>
        <dsp:cNvSpPr/>
      </dsp:nvSpPr>
      <dsp:spPr>
        <a:xfrm>
          <a:off x="2558812" y="2569370"/>
          <a:ext cx="2191077"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Theory of General Price Level  and Inflation </a:t>
          </a:r>
        </a:p>
      </dsp:txBody>
      <dsp:txXfrm>
        <a:off x="2585525" y="2596083"/>
        <a:ext cx="2137651" cy="858618"/>
      </dsp:txXfrm>
    </dsp:sp>
    <dsp:sp modelId="{85BF0A3B-47E7-488B-B424-0212C2D0B804}">
      <dsp:nvSpPr>
        <dsp:cNvPr id="0" name=""/>
        <dsp:cNvSpPr/>
      </dsp:nvSpPr>
      <dsp:spPr>
        <a:xfrm rot="2142401">
          <a:off x="1744720" y="3798465"/>
          <a:ext cx="898548" cy="27131"/>
        </a:xfrm>
        <a:custGeom>
          <a:avLst/>
          <a:gdLst/>
          <a:ahLst/>
          <a:cxnLst/>
          <a:rect l="0" t="0" r="0" b="0"/>
          <a:pathLst>
            <a:path>
              <a:moveTo>
                <a:pt x="0" y="13565"/>
              </a:moveTo>
              <a:lnTo>
                <a:pt x="898548" y="13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2171531" y="3789567"/>
        <a:ext cx="44927" cy="44927"/>
      </dsp:txXfrm>
    </dsp:sp>
    <dsp:sp modelId="{0BD78149-5027-4550-A3E7-DEF8DE5C699B}">
      <dsp:nvSpPr>
        <dsp:cNvPr id="0" name=""/>
        <dsp:cNvSpPr/>
      </dsp:nvSpPr>
      <dsp:spPr>
        <a:xfrm>
          <a:off x="2558812" y="3618221"/>
          <a:ext cx="1824088"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Theory of Econmic Growth </a:t>
          </a:r>
        </a:p>
      </dsp:txBody>
      <dsp:txXfrm>
        <a:off x="2585525" y="3644934"/>
        <a:ext cx="1770662" cy="858618"/>
      </dsp:txXfrm>
    </dsp:sp>
    <dsp:sp modelId="{5E855A19-1F16-4EC6-8A40-EB42F397602D}">
      <dsp:nvSpPr>
        <dsp:cNvPr id="0" name=""/>
        <dsp:cNvSpPr/>
      </dsp:nvSpPr>
      <dsp:spPr>
        <a:xfrm rot="3907178">
          <a:off x="1326877" y="4322891"/>
          <a:ext cx="1734233" cy="27131"/>
        </a:xfrm>
        <a:custGeom>
          <a:avLst/>
          <a:gdLst/>
          <a:ahLst/>
          <a:cxnLst/>
          <a:rect l="0" t="0" r="0" b="0"/>
          <a:pathLst>
            <a:path>
              <a:moveTo>
                <a:pt x="0" y="13565"/>
              </a:moveTo>
              <a:lnTo>
                <a:pt x="1734233" y="135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b="1" kern="1200">
            <a:solidFill>
              <a:schemeClr val="tx1"/>
            </a:solidFill>
          </a:endParaRPr>
        </a:p>
      </dsp:txBody>
      <dsp:txXfrm>
        <a:off x="2150638" y="4293101"/>
        <a:ext cx="86711" cy="86711"/>
      </dsp:txXfrm>
    </dsp:sp>
    <dsp:sp modelId="{A534A07E-29CC-4874-AB64-D48E6376F86E}">
      <dsp:nvSpPr>
        <dsp:cNvPr id="0" name=""/>
        <dsp:cNvSpPr/>
      </dsp:nvSpPr>
      <dsp:spPr>
        <a:xfrm>
          <a:off x="2558812" y="4667072"/>
          <a:ext cx="4174427" cy="912044"/>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Macro Theory of Distribution (Relative Share of Wages and Profits)</a:t>
          </a:r>
          <a:endParaRPr lang="en-US" sz="1800" b="1" kern="1200" dirty="0"/>
        </a:p>
      </dsp:txBody>
      <dsp:txXfrm>
        <a:off x="2585525" y="4693785"/>
        <a:ext cx="4121001" cy="8586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177568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35569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319499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53283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274478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68290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78601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28695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2043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12590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62D6E0-855D-4108-AB8D-3AF462AE6390}" type="datetimeFigureOut">
              <a:rPr lang="en-IN" smtClean="0"/>
              <a:t>17/12/20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6D4FDF1-823A-4AE9-BC6D-29CFBB211AF8}" type="slidenum">
              <a:rPr lang="en-IN" smtClean="0"/>
              <a:t>‹#›</a:t>
            </a:fld>
            <a:endParaRPr lang="en-IN" dirty="0"/>
          </a:p>
        </p:txBody>
      </p:sp>
    </p:spTree>
    <p:extLst>
      <p:ext uri="{BB962C8B-B14F-4D97-AF65-F5344CB8AC3E}">
        <p14:creationId xmlns:p14="http://schemas.microsoft.com/office/powerpoint/2010/main" val="73993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2D6E0-855D-4108-AB8D-3AF462AE6390}" type="datetimeFigureOut">
              <a:rPr lang="en-IN" smtClean="0"/>
              <a:t>17/12/20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4FDF1-823A-4AE9-BC6D-29CFBB211AF8}" type="slidenum">
              <a:rPr lang="en-IN" smtClean="0"/>
              <a:t>‹#›</a:t>
            </a:fld>
            <a:endParaRPr lang="en-IN" dirty="0"/>
          </a:p>
        </p:txBody>
      </p:sp>
    </p:spTree>
    <p:extLst>
      <p:ext uri="{BB962C8B-B14F-4D97-AF65-F5344CB8AC3E}">
        <p14:creationId xmlns:p14="http://schemas.microsoft.com/office/powerpoint/2010/main" val="297666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965" y="1371601"/>
            <a:ext cx="5706754" cy="1754326"/>
          </a:xfrm>
          <a:prstGeom prst="rect">
            <a:avLst/>
          </a:prstGeom>
        </p:spPr>
        <p:txBody>
          <a:bodyPr wrap="none">
            <a:spAutoFit/>
          </a:bodyPr>
          <a:lstStyle/>
          <a:p>
            <a:pPr algn="ctr"/>
            <a:r>
              <a:rPr lang="en-IN" sz="3600" b="1" dirty="0"/>
              <a:t>Macro Economics </a:t>
            </a:r>
          </a:p>
          <a:p>
            <a:pPr algn="ctr"/>
            <a:r>
              <a:rPr lang="en-IN" sz="3600" b="1" dirty="0"/>
              <a:t>&amp; </a:t>
            </a:r>
          </a:p>
          <a:p>
            <a:pPr algn="ctr"/>
            <a:r>
              <a:rPr lang="en-IN" sz="3600" b="1" dirty="0"/>
              <a:t>National Income Accounting </a:t>
            </a:r>
          </a:p>
        </p:txBody>
      </p:sp>
      <p:sp>
        <p:nvSpPr>
          <p:cNvPr id="3" name="Rectangle 2"/>
          <p:cNvSpPr/>
          <p:nvPr/>
        </p:nvSpPr>
        <p:spPr>
          <a:xfrm>
            <a:off x="3657600" y="3733800"/>
            <a:ext cx="4572000" cy="338554"/>
          </a:xfrm>
          <a:prstGeom prst="rect">
            <a:avLst/>
          </a:prstGeom>
        </p:spPr>
        <p:txBody>
          <a:bodyPr>
            <a:spAutoFit/>
          </a:bodyPr>
          <a:lstStyle/>
          <a:p>
            <a:pPr algn="ctr"/>
            <a:r>
              <a:rPr lang="en-GB" sz="1600" b="1" dirty="0">
                <a:solidFill>
                  <a:srgbClr val="7030A0"/>
                </a:solidFill>
                <a:latin typeface="Tempus Sans ITC" pitchFamily="82" charset="0"/>
                <a:cs typeface="Times New Roman" pitchFamily="18" charset="0"/>
              </a:rPr>
              <a:t>Samir K Mahajan</a:t>
            </a:r>
            <a:endParaRPr lang="en-GB" sz="1000" b="1" dirty="0">
              <a:solidFill>
                <a:srgbClr val="7030A0"/>
              </a:solidFill>
              <a:latin typeface="Tempus Sans ITC" pitchFamily="82" charset="0"/>
              <a:cs typeface="Times New Roman" pitchFamily="18" charset="0"/>
            </a:endParaRPr>
          </a:p>
        </p:txBody>
      </p:sp>
    </p:spTree>
    <p:extLst>
      <p:ext uri="{BB962C8B-B14F-4D97-AF65-F5344CB8AC3E}">
        <p14:creationId xmlns:p14="http://schemas.microsoft.com/office/powerpoint/2010/main" val="419055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0" y="270302"/>
            <a:ext cx="3667432" cy="307777"/>
          </a:xfrm>
          <a:prstGeom prst="rect">
            <a:avLst/>
          </a:prstGeom>
        </p:spPr>
        <p:txBody>
          <a:bodyPr wrap="square">
            <a:spAutoFit/>
          </a:bodyPr>
          <a:lstStyle/>
          <a:p>
            <a:pPr algn="r"/>
            <a:r>
              <a:rPr lang="en-IN" sz="1400" b="1" dirty="0"/>
              <a:t>Some Basic Concepts </a:t>
            </a:r>
          </a:p>
        </p:txBody>
      </p:sp>
      <p:sp>
        <p:nvSpPr>
          <p:cNvPr id="4" name="Rectangle 3"/>
          <p:cNvSpPr/>
          <p:nvPr/>
        </p:nvSpPr>
        <p:spPr>
          <a:xfrm>
            <a:off x="231821" y="41788"/>
            <a:ext cx="11732652" cy="7540526"/>
          </a:xfrm>
          <a:prstGeom prst="rect">
            <a:avLst/>
          </a:prstGeom>
        </p:spPr>
        <p:txBody>
          <a:bodyPr wrap="square">
            <a:spAutoFit/>
          </a:bodyPr>
          <a:lstStyle/>
          <a:p>
            <a:endParaRPr lang="en-IN" b="1" dirty="0"/>
          </a:p>
          <a:p>
            <a:r>
              <a:rPr lang="en-IN" sz="1600" dirty="0"/>
              <a:t> </a:t>
            </a:r>
          </a:p>
          <a:p>
            <a:r>
              <a:rPr lang="en-IN" sz="1600" b="1" dirty="0">
                <a:solidFill>
                  <a:srgbClr val="7030A0"/>
                </a:solidFill>
              </a:rPr>
              <a:t>Producing Sector of the Economy  :</a:t>
            </a:r>
            <a:r>
              <a:rPr lang="en-IN" sz="1600" b="1" dirty="0"/>
              <a:t>In order to determine the output of the economy , the economy is classified into three broad industrial sectors  such as primary sector , secondary sector  and tertiary sector. </a:t>
            </a:r>
          </a:p>
          <a:p>
            <a:endParaRPr lang="en-IN" sz="1600" b="1" dirty="0"/>
          </a:p>
          <a:p>
            <a:pPr marL="285750" indent="-285750">
              <a:buFont typeface="Wingdings" pitchFamily="2" charset="2"/>
              <a:buChar char="q"/>
            </a:pPr>
            <a:r>
              <a:rPr lang="en-IN" sz="1600" b="1" dirty="0">
                <a:solidFill>
                  <a:srgbClr val="7030A0"/>
                </a:solidFill>
              </a:rPr>
              <a:t>Primary sector includes</a:t>
            </a:r>
          </a:p>
          <a:p>
            <a:pPr marL="285750" indent="-285750">
              <a:buFont typeface="Courier New" pitchFamily="49" charset="0"/>
              <a:buChar char="o"/>
            </a:pPr>
            <a:r>
              <a:rPr lang="en-IN" sz="1600" b="1" dirty="0"/>
              <a:t>Agriculture </a:t>
            </a:r>
          </a:p>
          <a:p>
            <a:pPr marL="285750" indent="-285750">
              <a:buFont typeface="Courier New" pitchFamily="49" charset="0"/>
              <a:buChar char="o"/>
            </a:pPr>
            <a:r>
              <a:rPr lang="en-IN" sz="1600" b="1" dirty="0"/>
              <a:t>Mining and quarrying</a:t>
            </a:r>
          </a:p>
          <a:p>
            <a:pPr marL="285750" indent="-285750">
              <a:buFont typeface="Courier New" pitchFamily="49" charset="0"/>
              <a:buChar char="o"/>
            </a:pPr>
            <a:r>
              <a:rPr lang="en-IN" sz="1600" b="1" dirty="0"/>
              <a:t>Fishing and Animal Husbandry </a:t>
            </a:r>
          </a:p>
          <a:p>
            <a:endParaRPr lang="en-IN" sz="1600" b="1" dirty="0">
              <a:solidFill>
                <a:srgbClr val="7030A0"/>
              </a:solidFill>
            </a:endParaRPr>
          </a:p>
          <a:p>
            <a:pPr marL="285750" indent="-285750">
              <a:buFont typeface="Wingdings" pitchFamily="2" charset="2"/>
              <a:buChar char="q"/>
            </a:pPr>
            <a:r>
              <a:rPr lang="en-IN" sz="1600" b="1" dirty="0">
                <a:solidFill>
                  <a:srgbClr val="7030A0"/>
                </a:solidFill>
              </a:rPr>
              <a:t>Secondary Sector which includes </a:t>
            </a:r>
          </a:p>
          <a:p>
            <a:pPr marL="285750" indent="-285750">
              <a:buFont typeface="Courier New" pitchFamily="49" charset="0"/>
              <a:buChar char="o"/>
            </a:pPr>
            <a:r>
              <a:rPr lang="en-IN" sz="1600" b="1" dirty="0"/>
              <a:t>Construction </a:t>
            </a:r>
          </a:p>
          <a:p>
            <a:pPr marL="285750" indent="-285750">
              <a:buFont typeface="Courier New" pitchFamily="49" charset="0"/>
              <a:buChar char="o"/>
            </a:pPr>
            <a:r>
              <a:rPr lang="en-IN" sz="1600" b="1" dirty="0"/>
              <a:t>Manufacturing </a:t>
            </a:r>
          </a:p>
          <a:p>
            <a:endParaRPr lang="en-IN" sz="1600" b="1" dirty="0"/>
          </a:p>
          <a:p>
            <a:pPr marL="285750" indent="-285750">
              <a:buFont typeface="Wingdings" pitchFamily="2" charset="2"/>
              <a:buChar char="q"/>
            </a:pPr>
            <a:r>
              <a:rPr lang="en-IN" sz="1600" b="1" dirty="0">
                <a:solidFill>
                  <a:srgbClr val="7030A0"/>
                </a:solidFill>
              </a:rPr>
              <a:t>Tertiary sectors which includes </a:t>
            </a:r>
          </a:p>
          <a:p>
            <a:pPr marL="285750" indent="-285750">
              <a:buFont typeface="Courier New" pitchFamily="49" charset="0"/>
              <a:buChar char="o"/>
            </a:pPr>
            <a:r>
              <a:rPr lang="en-IN" sz="1600" b="1" dirty="0"/>
              <a:t>Transportation, communication, storage and other public utilities</a:t>
            </a:r>
          </a:p>
          <a:p>
            <a:pPr marL="285750" indent="-285750">
              <a:buFont typeface="Courier New" pitchFamily="49" charset="0"/>
              <a:buChar char="o"/>
            </a:pPr>
            <a:r>
              <a:rPr lang="en-IN" sz="1600" b="1" dirty="0"/>
              <a:t>Trade</a:t>
            </a:r>
          </a:p>
          <a:p>
            <a:pPr marL="285750" indent="-285750">
              <a:buFont typeface="Courier New" pitchFamily="49" charset="0"/>
              <a:buChar char="o"/>
            </a:pPr>
            <a:r>
              <a:rPr lang="en-IN" sz="1600" b="1" dirty="0"/>
              <a:t>Hotels and restaurants</a:t>
            </a:r>
          </a:p>
          <a:p>
            <a:pPr marL="285750" indent="-285750">
              <a:buFont typeface="Courier New" pitchFamily="49" charset="0"/>
              <a:buChar char="o"/>
            </a:pPr>
            <a:r>
              <a:rPr lang="en-IN" sz="1600" b="1" dirty="0"/>
              <a:t>Banking , insurance  and finance </a:t>
            </a:r>
          </a:p>
          <a:p>
            <a:pPr marL="285750" indent="-285750">
              <a:buFont typeface="Courier New" pitchFamily="49" charset="0"/>
              <a:buChar char="o"/>
            </a:pPr>
            <a:r>
              <a:rPr lang="en-IN" sz="1600" b="1" dirty="0"/>
              <a:t>Professions and business services including accounting; software development; data processing services; business and management consultancy; architectural, engineering and other technical consultancy; advertisement and other business services</a:t>
            </a:r>
          </a:p>
          <a:p>
            <a:pPr marL="285750" indent="-285750">
              <a:buFont typeface="Courier New" pitchFamily="49" charset="0"/>
              <a:buChar char="o"/>
            </a:pPr>
            <a:r>
              <a:rPr lang="en-IN" sz="1600" b="1" dirty="0"/>
              <a:t>real estate  and Ownership of dwellings </a:t>
            </a:r>
          </a:p>
          <a:p>
            <a:pPr marL="285750" indent="-285750">
              <a:buFont typeface="Courier New" pitchFamily="49" charset="0"/>
              <a:buChar char="o"/>
            </a:pPr>
            <a:r>
              <a:rPr lang="en-IN" sz="1600" b="1" dirty="0"/>
              <a:t>Public administration and defence</a:t>
            </a:r>
          </a:p>
          <a:p>
            <a:pPr marL="285750" indent="-285750">
              <a:buFont typeface="Courier New" pitchFamily="49" charset="0"/>
              <a:buChar char="o"/>
            </a:pPr>
            <a:r>
              <a:rPr lang="en-IN" sz="1600" b="1" dirty="0"/>
              <a:t>Other services including education, medical and health, religious and other community services, legal services, recreation and entertainment services</a:t>
            </a:r>
          </a:p>
          <a:p>
            <a:endParaRPr lang="en-IN" sz="1600" b="1" dirty="0"/>
          </a:p>
          <a:p>
            <a:r>
              <a:rPr lang="en-IN" sz="1600" b="1" dirty="0"/>
              <a:t> </a:t>
            </a:r>
          </a:p>
          <a:p>
            <a:endParaRPr lang="en-IN" sz="1600" b="1" dirty="0"/>
          </a:p>
          <a:p>
            <a:r>
              <a:rPr lang="en-IN" sz="1600" b="1" dirty="0"/>
              <a:t>   </a:t>
            </a:r>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426058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8006" y="144887"/>
            <a:ext cx="3460434" cy="369332"/>
          </a:xfrm>
          <a:prstGeom prst="rect">
            <a:avLst/>
          </a:prstGeom>
        </p:spPr>
        <p:txBody>
          <a:bodyPr wrap="none">
            <a:spAutoFit/>
          </a:bodyPr>
          <a:lstStyle/>
          <a:p>
            <a:r>
              <a:rPr lang="en-IN" b="1" dirty="0"/>
              <a:t>CONCEPTS OF NATIONAL INCOME </a:t>
            </a:r>
            <a:endParaRPr lang="en-IN" dirty="0"/>
          </a:p>
        </p:txBody>
      </p:sp>
      <mc:AlternateContent xmlns:mc="http://schemas.openxmlformats.org/markup-compatibility/2006" xmlns:a14="http://schemas.microsoft.com/office/drawing/2010/main">
        <mc:Choice Requires="a14">
          <p:sp>
            <p:nvSpPr>
              <p:cNvPr id="4" name="Rectangle 3"/>
              <p:cNvSpPr/>
              <p:nvPr/>
            </p:nvSpPr>
            <p:spPr>
              <a:xfrm>
                <a:off x="296213" y="661400"/>
                <a:ext cx="11642501" cy="5355312"/>
              </a:xfrm>
              <a:prstGeom prst="rect">
                <a:avLst/>
              </a:prstGeom>
            </p:spPr>
            <p:txBody>
              <a:bodyPr wrap="square">
                <a:spAutoFit/>
              </a:bodyPr>
              <a:lstStyle/>
              <a:p>
                <a:pPr marL="285750" indent="-285750" algn="just">
                  <a:buFont typeface="Wingdings" pitchFamily="2" charset="2"/>
                  <a:buChar char="q"/>
                </a:pPr>
                <a:r>
                  <a:rPr lang="en-IN" b="1" dirty="0">
                    <a:solidFill>
                      <a:srgbClr val="7030A0"/>
                    </a:solidFill>
                  </a:rPr>
                  <a:t>Gross Domestic Product (GDP) at market price: </a:t>
                </a:r>
              </a:p>
              <a:p>
                <a:pPr algn="just"/>
                <a:endParaRPr lang="en-IN" b="1" dirty="0"/>
              </a:p>
              <a:p>
                <a:pPr algn="just"/>
                <a:r>
                  <a:rPr lang="en-IN" b="1" dirty="0"/>
                  <a:t>Gross Domestic Product (GDP) at market price is the total money value of all final goods and services currently produced within the domestic territory of a country annually. Algebraic expression of GDP under output method is </a:t>
                </a:r>
              </a:p>
              <a:p>
                <a:pPr algn="just"/>
                <a:br>
                  <a:rPr lang="en-IN" b="1" dirty="0"/>
                </a:br>
                <a:r>
                  <a:rPr lang="en-IN" b="1" dirty="0"/>
                  <a:t>GDP at Market Price = </a:t>
                </a:r>
                <a14:m>
                  <m:oMath xmlns:m="http://schemas.openxmlformats.org/officeDocument/2006/math">
                    <m:nary>
                      <m:naryPr>
                        <m:chr m:val="∑"/>
                        <m:limLoc m:val="undOvr"/>
                        <m:subHide m:val="on"/>
                        <m:supHide m:val="on"/>
                        <m:ctrlPr>
                          <a:rPr lang="en-IN" b="1" i="1">
                            <a:latin typeface="Cambria Math" panose="02040503050406030204" pitchFamily="18" charset="0"/>
                          </a:rPr>
                        </m:ctrlPr>
                      </m:naryPr>
                      <m:sub/>
                      <m:sup/>
                      <m:e>
                        <m:r>
                          <a:rPr lang="en-IN" b="1" i="1">
                            <a:latin typeface="Cambria Math"/>
                          </a:rPr>
                          <m:t>𝑷</m:t>
                        </m:r>
                        <m:r>
                          <a:rPr lang="en-IN" b="1" i="1">
                            <a:latin typeface="Cambria Math"/>
                          </a:rPr>
                          <m:t>∗</m:t>
                        </m:r>
                        <m:r>
                          <a:rPr lang="en-IN" b="1" i="1">
                            <a:latin typeface="Cambria Math"/>
                          </a:rPr>
                          <m:t>𝑸</m:t>
                        </m:r>
                      </m:e>
                    </m:nary>
                  </m:oMath>
                </a14:m>
                <a:r>
                  <a:rPr lang="en-IN" b="1" dirty="0"/>
                  <a:t> = </a:t>
                </a:r>
                <a14:m>
                  <m:oMath xmlns:m="http://schemas.openxmlformats.org/officeDocument/2006/math">
                    <m:nary>
                      <m:naryPr>
                        <m:chr m:val="∑"/>
                        <m:limLoc m:val="undOvr"/>
                        <m:subHide m:val="on"/>
                        <m:supHide m:val="on"/>
                        <m:ctrlPr>
                          <a:rPr lang="en-IN" b="1" i="1">
                            <a:latin typeface="Cambria Math" panose="02040503050406030204" pitchFamily="18" charset="0"/>
                          </a:rPr>
                        </m:ctrlPr>
                      </m:naryPr>
                      <m:sub/>
                      <m:sup/>
                      <m:e>
                        <m:r>
                          <a:rPr lang="en-IN" b="1" i="1" smtClean="0">
                            <a:latin typeface="Cambria Math" panose="02040503050406030204" pitchFamily="18" charset="0"/>
                          </a:rPr>
                          <m:t>𝑽𝒂𝒍𝒖𝒆</m:t>
                        </m:r>
                        <m:r>
                          <a:rPr lang="en-IN" b="1" i="1" smtClean="0">
                            <a:latin typeface="Cambria Math" panose="02040503050406030204" pitchFamily="18" charset="0"/>
                          </a:rPr>
                          <m:t> </m:t>
                        </m:r>
                        <m:r>
                          <a:rPr lang="en-IN" b="1" i="1" smtClean="0">
                            <a:latin typeface="Cambria Math" panose="02040503050406030204" pitchFamily="18" charset="0"/>
                          </a:rPr>
                          <m:t>𝑨𝒅𝒅𝒆𝒅</m:t>
                        </m:r>
                      </m:e>
                    </m:nary>
                  </m:oMath>
                </a14:m>
                <a:endParaRPr lang="en-IN" b="1" dirty="0"/>
              </a:p>
              <a:p>
                <a:pPr algn="just"/>
                <a:endParaRPr lang="en-IN" b="1" dirty="0"/>
              </a:p>
              <a:p>
                <a:r>
                  <a:rPr lang="en-IN" b="1" dirty="0"/>
                  <a:t>Where, P= Market price of  each final good  or  service</a:t>
                </a:r>
                <a:br>
                  <a:rPr lang="en-IN" b="1" dirty="0"/>
                </a:br>
                <a:r>
                  <a:rPr lang="en-IN" b="1" dirty="0"/>
                  <a:t>Q=Quantity of each final good or  service  produced </a:t>
                </a:r>
              </a:p>
              <a:p>
                <a:endParaRPr lang="en-IN" b="1" dirty="0"/>
              </a:p>
              <a:p>
                <a:pPr algn="just"/>
                <a:r>
                  <a:rPr lang="en-IN" b="1" dirty="0">
                    <a:solidFill>
                      <a:srgbClr val="7030A0"/>
                    </a:solidFill>
                  </a:rPr>
                  <a:t>GDP has the following components</a:t>
                </a:r>
              </a:p>
              <a:p>
                <a:pPr algn="just"/>
                <a:endParaRPr lang="en-IN" b="1" dirty="0"/>
              </a:p>
              <a:p>
                <a:pPr marL="285750" indent="-285750" algn="just">
                  <a:buFont typeface="Courier New" pitchFamily="49" charset="0"/>
                  <a:buChar char="o"/>
                </a:pPr>
                <a:r>
                  <a:rPr lang="en-IN" b="1" dirty="0"/>
                  <a:t>Value of final consumer goods and services produced during an accounting year </a:t>
                </a:r>
                <a:r>
                  <a:rPr lang="en-IN" b="1" dirty="0">
                    <a:solidFill>
                      <a:srgbClr val="7030A0"/>
                    </a:solidFill>
                  </a:rPr>
                  <a:t>(C) </a:t>
                </a:r>
              </a:p>
              <a:p>
                <a:pPr marL="285750" indent="-285750" algn="just">
                  <a:buFont typeface="Courier New" pitchFamily="49" charset="0"/>
                  <a:buChar char="o"/>
                </a:pPr>
                <a:r>
                  <a:rPr lang="en-IN" b="1" dirty="0"/>
                  <a:t>Gross domestic private capital formation or investment during an accounting year </a:t>
                </a:r>
                <a:r>
                  <a:rPr lang="en-IN" b="1" dirty="0">
                    <a:solidFill>
                      <a:srgbClr val="7030A0"/>
                    </a:solidFill>
                  </a:rPr>
                  <a:t>(</a:t>
                </a:r>
                <a:r>
                  <a:rPr lang="en-IN" b="1" dirty="0" err="1">
                    <a:solidFill>
                      <a:srgbClr val="7030A0"/>
                    </a:solidFill>
                  </a:rPr>
                  <a:t>I</a:t>
                </a:r>
                <a:r>
                  <a:rPr lang="en-IN" b="1" baseline="-25000" dirty="0" err="1">
                    <a:solidFill>
                      <a:srgbClr val="7030A0"/>
                    </a:solidFill>
                  </a:rPr>
                  <a:t>g</a:t>
                </a:r>
                <a:r>
                  <a:rPr lang="en-IN" b="1" dirty="0">
                    <a:solidFill>
                      <a:srgbClr val="7030A0"/>
                    </a:solidFill>
                  </a:rPr>
                  <a:t>) </a:t>
                </a:r>
                <a:endParaRPr lang="en-IN" b="1" dirty="0"/>
              </a:p>
              <a:p>
                <a:pPr marL="285750" indent="-285750" algn="just">
                  <a:buFont typeface="Courier New" pitchFamily="49" charset="0"/>
                  <a:buChar char="o"/>
                </a:pPr>
                <a:r>
                  <a:rPr lang="en-IN" b="1" dirty="0"/>
                  <a:t>Value of purchases of goods and services  by government  during the accounting year </a:t>
                </a:r>
                <a:r>
                  <a:rPr lang="en-IN" b="1" dirty="0">
                    <a:solidFill>
                      <a:srgbClr val="7030A0"/>
                    </a:solidFill>
                  </a:rPr>
                  <a:t>(G) </a:t>
                </a:r>
              </a:p>
              <a:p>
                <a:pPr marL="285750" indent="-285750" algn="just">
                  <a:buFont typeface="Courier New" pitchFamily="49" charset="0"/>
                  <a:buChar char="o"/>
                </a:pPr>
                <a:r>
                  <a:rPr lang="en-IN" b="1" dirty="0"/>
                  <a:t>Net Export  = Export (</a:t>
                </a:r>
                <a:r>
                  <a:rPr lang="en-IN" b="1" dirty="0">
                    <a:solidFill>
                      <a:srgbClr val="7030A0"/>
                    </a:solidFill>
                  </a:rPr>
                  <a:t>X</a:t>
                </a:r>
                <a:r>
                  <a:rPr lang="en-IN" b="1" dirty="0"/>
                  <a:t>) – Import (</a:t>
                </a:r>
                <a:r>
                  <a:rPr lang="en-IN" b="1" dirty="0">
                    <a:solidFill>
                      <a:srgbClr val="7030A0"/>
                    </a:solidFill>
                  </a:rPr>
                  <a:t>M</a:t>
                </a:r>
                <a:r>
                  <a:rPr lang="en-IN" b="1" dirty="0"/>
                  <a:t>) during an accounting year </a:t>
                </a:r>
              </a:p>
              <a:p>
                <a:pPr lvl="0" algn="just"/>
                <a:endParaRPr lang="en-IN" b="1" dirty="0"/>
              </a:p>
              <a:p>
                <a:r>
                  <a:rPr lang="en-IN" b="1" dirty="0"/>
                  <a:t>Thus, </a:t>
                </a:r>
                <a:r>
                  <a:rPr lang="en-IN" b="1" dirty="0">
                    <a:solidFill>
                      <a:srgbClr val="7030A0"/>
                    </a:solidFill>
                  </a:rPr>
                  <a:t>GDP at Market price = C + </a:t>
                </a:r>
                <a:r>
                  <a:rPr lang="en-IN" b="1" dirty="0" err="1">
                    <a:solidFill>
                      <a:srgbClr val="7030A0"/>
                    </a:solidFill>
                  </a:rPr>
                  <a:t>I</a:t>
                </a:r>
                <a:r>
                  <a:rPr lang="en-IN" b="1" baseline="-25000" dirty="0" err="1">
                    <a:solidFill>
                      <a:srgbClr val="7030A0"/>
                    </a:solidFill>
                  </a:rPr>
                  <a:t>g</a:t>
                </a:r>
                <a:r>
                  <a:rPr lang="en-IN" b="1" dirty="0">
                    <a:solidFill>
                      <a:srgbClr val="7030A0"/>
                    </a:solidFill>
                  </a:rPr>
                  <a:t> + G + </a:t>
                </a:r>
                <a:r>
                  <a:rPr lang="en-IN" b="1" dirty="0"/>
                  <a:t>(X-M) </a:t>
                </a:r>
                <a:endParaRPr lang="en-IN" b="1" dirty="0">
                  <a:solidFill>
                    <a:srgbClr val="7030A0"/>
                  </a:solidFill>
                </a:endParaRPr>
              </a:p>
              <a:p>
                <a:endParaRPr lang="en-IN" b="1" dirty="0"/>
              </a:p>
            </p:txBody>
          </p:sp>
        </mc:Choice>
        <mc:Fallback xmlns="">
          <p:sp>
            <p:nvSpPr>
              <p:cNvPr id="4" name="Rectangle 3"/>
              <p:cNvSpPr>
                <a:spLocks noRot="1" noChangeAspect="1" noMove="1" noResize="1" noEditPoints="1" noAdjustHandles="1" noChangeArrowheads="1" noChangeShapeType="1" noTextEdit="1"/>
              </p:cNvSpPr>
              <p:nvPr/>
            </p:nvSpPr>
            <p:spPr>
              <a:xfrm>
                <a:off x="296213" y="661400"/>
                <a:ext cx="11642501" cy="5355312"/>
              </a:xfrm>
              <a:prstGeom prst="rect">
                <a:avLst/>
              </a:prstGeom>
              <a:blipFill rotWithShape="0">
                <a:blip r:embed="rId2"/>
                <a:stretch>
                  <a:fillRect l="-471" t="-569" r="-471"/>
                </a:stretch>
              </a:blipFill>
            </p:spPr>
            <p:txBody>
              <a:bodyPr/>
              <a:lstStyle/>
              <a:p>
                <a:r>
                  <a:rPr lang="en-IN">
                    <a:noFill/>
                  </a:rPr>
                  <a:t> </a:t>
                </a:r>
              </a:p>
            </p:txBody>
          </p:sp>
        </mc:Fallback>
      </mc:AlternateContent>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417381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4" y="384185"/>
            <a:ext cx="11526592" cy="6740307"/>
          </a:xfrm>
          <a:prstGeom prst="rect">
            <a:avLst/>
          </a:prstGeom>
        </p:spPr>
        <p:txBody>
          <a:bodyPr wrap="square">
            <a:spAutoFit/>
          </a:bodyPr>
          <a:lstStyle/>
          <a:p>
            <a:pPr algn="just"/>
            <a:endParaRPr lang="en-IN" b="1" dirty="0"/>
          </a:p>
          <a:p>
            <a:pPr algn="just"/>
            <a:endParaRPr lang="en-IN" b="1" dirty="0"/>
          </a:p>
          <a:p>
            <a:pPr marL="285750" indent="-285750">
              <a:buFont typeface="Wingdings" pitchFamily="2" charset="2"/>
              <a:buChar char="q"/>
            </a:pPr>
            <a:r>
              <a:rPr lang="en-IN" b="1" dirty="0">
                <a:solidFill>
                  <a:srgbClr val="7030A0"/>
                </a:solidFill>
              </a:rPr>
              <a:t>Net Domestic Product (NDP) at market price: </a:t>
            </a:r>
          </a:p>
          <a:p>
            <a:r>
              <a:rPr lang="en-IN" b="1" dirty="0"/>
              <a:t>Net Domestic Product at market price is the money value of all final goods and services produced within the country after providing for depreciation. </a:t>
            </a:r>
          </a:p>
          <a:p>
            <a:r>
              <a:rPr lang="en-IN" b="1" dirty="0"/>
              <a:t>Algebraically, </a:t>
            </a:r>
            <a:r>
              <a:rPr lang="en-IN" b="1" dirty="0">
                <a:solidFill>
                  <a:srgbClr val="7030A0"/>
                </a:solidFill>
              </a:rPr>
              <a:t>         NDP  at market = GDP at Market price – Depreciation </a:t>
            </a:r>
          </a:p>
          <a:p>
            <a:r>
              <a:rPr lang="en-IN" b="1" dirty="0">
                <a:solidFill>
                  <a:srgbClr val="7030A0"/>
                </a:solidFill>
              </a:rPr>
              <a:t>                                                                    </a:t>
            </a:r>
            <a:r>
              <a:rPr lang="en-IN" b="1" dirty="0"/>
              <a:t>=C + </a:t>
            </a:r>
            <a:r>
              <a:rPr lang="en-IN" b="1" dirty="0" err="1"/>
              <a:t>I</a:t>
            </a:r>
            <a:r>
              <a:rPr lang="en-IN" b="1" baseline="-25000" dirty="0" err="1"/>
              <a:t>g</a:t>
            </a:r>
            <a:r>
              <a:rPr lang="en-IN" b="1" dirty="0"/>
              <a:t> + G + (X-M) – D </a:t>
            </a:r>
          </a:p>
          <a:p>
            <a:r>
              <a:rPr lang="en-IN" b="1" dirty="0"/>
              <a:t>                                                                    = C + ( </a:t>
            </a:r>
            <a:r>
              <a:rPr lang="en-IN" b="1" dirty="0" err="1"/>
              <a:t>I</a:t>
            </a:r>
            <a:r>
              <a:rPr lang="en-IN" b="1" baseline="-25000" dirty="0" err="1"/>
              <a:t>g</a:t>
            </a:r>
            <a:r>
              <a:rPr lang="en-IN" b="1" dirty="0"/>
              <a:t>  – D )+ G + (X-M)</a:t>
            </a:r>
          </a:p>
          <a:p>
            <a:r>
              <a:rPr lang="en-IN" b="1" dirty="0"/>
              <a:t>                                                                    = C +   I</a:t>
            </a:r>
            <a:r>
              <a:rPr lang="en-IN" b="1" baseline="-25000" dirty="0"/>
              <a:t>n</a:t>
            </a:r>
            <a:r>
              <a:rPr lang="en-IN" b="1" dirty="0"/>
              <a:t> + G + (X-M) </a:t>
            </a:r>
          </a:p>
          <a:p>
            <a:endParaRPr lang="en-IN" b="1" dirty="0"/>
          </a:p>
          <a:p>
            <a:r>
              <a:rPr lang="en-IN" b="1" dirty="0"/>
              <a:t>Here,  D is deprecation</a:t>
            </a:r>
          </a:p>
          <a:p>
            <a:r>
              <a:rPr lang="en-IN" b="1" dirty="0"/>
              <a:t>I</a:t>
            </a:r>
            <a:r>
              <a:rPr lang="en-IN" b="1" baseline="-25000" dirty="0"/>
              <a:t>n  </a:t>
            </a:r>
            <a:r>
              <a:rPr lang="en-IN" b="1" dirty="0"/>
              <a:t>is net domestic capital formation or investment </a:t>
            </a:r>
          </a:p>
          <a:p>
            <a:endParaRPr lang="en-IN" b="1" dirty="0"/>
          </a:p>
          <a:p>
            <a:pPr marL="285750" indent="-285750" algn="just">
              <a:buFont typeface="Wingdings" pitchFamily="2" charset="2"/>
              <a:buChar char="q"/>
            </a:pPr>
            <a:r>
              <a:rPr lang="en-IN" b="1" dirty="0">
                <a:solidFill>
                  <a:srgbClr val="7030A0"/>
                </a:solidFill>
              </a:rPr>
              <a:t>Gross National Product (GNP) at market price: </a:t>
            </a:r>
          </a:p>
          <a:p>
            <a:pPr algn="just"/>
            <a:r>
              <a:rPr lang="en-IN" b="1" dirty="0"/>
              <a:t>Gross National Product at market price   is total money value of all final goods and services produced annually in a country plus net factor income from abroad.</a:t>
            </a:r>
          </a:p>
          <a:p>
            <a:pPr algn="just"/>
            <a:r>
              <a:rPr lang="en-IN" b="1" dirty="0"/>
              <a:t> </a:t>
            </a:r>
          </a:p>
          <a:p>
            <a:pPr algn="just"/>
            <a:r>
              <a:rPr lang="en-IN" b="1" dirty="0"/>
              <a:t> Thus,  GNP at Market price = </a:t>
            </a:r>
            <a:r>
              <a:rPr lang="en-IN" b="1" dirty="0">
                <a:solidFill>
                  <a:srgbClr val="7030A0"/>
                </a:solidFill>
              </a:rPr>
              <a:t>GDP at Market price  + NFIA </a:t>
            </a:r>
          </a:p>
          <a:p>
            <a:pPr algn="just"/>
            <a:endParaRPr lang="en-IN" b="1" dirty="0"/>
          </a:p>
          <a:p>
            <a:pPr algn="just"/>
            <a:r>
              <a:rPr lang="en-IN" b="1" dirty="0"/>
              <a:t>		     = C + I</a:t>
            </a:r>
            <a:r>
              <a:rPr lang="en-IN" b="1" baseline="-25000" dirty="0"/>
              <a:t>g</a:t>
            </a:r>
            <a:r>
              <a:rPr lang="en-IN" b="1" dirty="0"/>
              <a:t> + G + (X-M) + NFIA </a:t>
            </a:r>
          </a:p>
          <a:p>
            <a:pPr algn="just"/>
            <a:r>
              <a:rPr lang="en-IN" b="1" dirty="0"/>
              <a:t> </a:t>
            </a:r>
          </a:p>
          <a:p>
            <a:pPr algn="just"/>
            <a:r>
              <a:rPr lang="en-IN" b="1"/>
              <a:t>Where, NFIA is net foreign income from abroad </a:t>
            </a:r>
          </a:p>
          <a:p>
            <a:endParaRPr lang="en-IN" b="1" dirty="0"/>
          </a:p>
          <a:p>
            <a:pPr algn="just"/>
            <a:endParaRPr lang="en-IN" b="1" dirty="0"/>
          </a:p>
        </p:txBody>
      </p:sp>
      <p:sp>
        <p:nvSpPr>
          <p:cNvPr id="3" name="Rectangle 2"/>
          <p:cNvSpPr/>
          <p:nvPr/>
        </p:nvSpPr>
        <p:spPr>
          <a:xfrm>
            <a:off x="8615811" y="107186"/>
            <a:ext cx="2898294" cy="276999"/>
          </a:xfrm>
          <a:prstGeom prst="rect">
            <a:avLst/>
          </a:prstGeom>
        </p:spPr>
        <p:txBody>
          <a:bodyPr wrap="none">
            <a:spAutoFit/>
          </a:bodyPr>
          <a:lstStyle/>
          <a:p>
            <a:r>
              <a:rPr lang="en-IN" sz="1200" b="1" dirty="0"/>
              <a:t>CONCEPTS OF NATIONAL INCOME contd. </a:t>
            </a:r>
            <a:endParaRPr lang="en-IN" sz="1200" dirty="0"/>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50352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607" y="1295401"/>
            <a:ext cx="11603865" cy="3693319"/>
          </a:xfrm>
          <a:prstGeom prst="rect">
            <a:avLst/>
          </a:prstGeom>
        </p:spPr>
        <p:txBody>
          <a:bodyPr wrap="square">
            <a:spAutoFit/>
          </a:bodyPr>
          <a:lstStyle/>
          <a:p>
            <a:pPr marL="285750" indent="-285750">
              <a:buFont typeface="Wingdings" pitchFamily="2" charset="2"/>
              <a:buChar char="q"/>
            </a:pPr>
            <a:r>
              <a:rPr lang="en-IN" b="1" dirty="0">
                <a:solidFill>
                  <a:srgbClr val="7030A0"/>
                </a:solidFill>
              </a:rPr>
              <a:t>Net National Product (NNP) at market price: </a:t>
            </a:r>
          </a:p>
          <a:p>
            <a:r>
              <a:rPr lang="en-IN" b="1" dirty="0"/>
              <a:t>Net National Product at market price is the money value of all final goods and services of a country after providing for depreciation. </a:t>
            </a:r>
          </a:p>
          <a:p>
            <a:endParaRPr lang="en-IN" b="1" dirty="0"/>
          </a:p>
          <a:p>
            <a:r>
              <a:rPr lang="en-IN" b="1" dirty="0"/>
              <a:t>Thus,  NNP at Market price= </a:t>
            </a:r>
            <a:r>
              <a:rPr lang="en-IN" b="1" dirty="0">
                <a:solidFill>
                  <a:srgbClr val="7030A0"/>
                </a:solidFill>
              </a:rPr>
              <a:t>GNP at market price – Deprecation  </a:t>
            </a:r>
          </a:p>
          <a:p>
            <a:r>
              <a:rPr lang="en-IN" b="1" dirty="0"/>
              <a:t>                                        = NDP at market price + NFIA</a:t>
            </a:r>
          </a:p>
          <a:p>
            <a:endParaRPr lang="en-IN" b="1" dirty="0"/>
          </a:p>
          <a:p>
            <a:r>
              <a:rPr lang="en-IN" b="1" dirty="0"/>
              <a:t>		       = C + </a:t>
            </a:r>
            <a:r>
              <a:rPr lang="en-IN" b="1" dirty="0" err="1"/>
              <a:t>Ig</a:t>
            </a:r>
            <a:r>
              <a:rPr lang="en-IN" b="1" dirty="0"/>
              <a:t> + G + (X-M) + NFIA – D </a:t>
            </a:r>
          </a:p>
          <a:p>
            <a:r>
              <a:rPr lang="en-IN" b="1" dirty="0"/>
              <a:t>                                            = C + ( </a:t>
            </a:r>
            <a:r>
              <a:rPr lang="en-IN" b="1" dirty="0" err="1"/>
              <a:t>Ig</a:t>
            </a:r>
            <a:r>
              <a:rPr lang="en-IN" b="1" dirty="0"/>
              <a:t>  – D )+ G + (X-M) + NFIA </a:t>
            </a:r>
          </a:p>
          <a:p>
            <a:r>
              <a:rPr lang="en-IN" b="1" dirty="0"/>
              <a:t>                                             = C +   I</a:t>
            </a:r>
            <a:r>
              <a:rPr lang="en-IN" b="1" baseline="-25000" dirty="0"/>
              <a:t>n</a:t>
            </a:r>
            <a:r>
              <a:rPr lang="en-IN" baseline="-25000" dirty="0"/>
              <a:t> </a:t>
            </a:r>
            <a:r>
              <a:rPr lang="en-IN" b="1" dirty="0"/>
              <a:t>+ G + (X-M) + NFIA </a:t>
            </a:r>
          </a:p>
          <a:p>
            <a:r>
              <a:rPr lang="en-IN" b="1" dirty="0"/>
              <a:t>                                         </a:t>
            </a:r>
          </a:p>
          <a:p>
            <a:r>
              <a:rPr lang="en-IN" b="1" dirty="0"/>
              <a:t>Here,   D is deprecation</a:t>
            </a:r>
          </a:p>
          <a:p>
            <a:r>
              <a:rPr lang="en-IN" b="1" dirty="0"/>
              <a:t>I</a:t>
            </a:r>
            <a:r>
              <a:rPr lang="en-IN" b="1" baseline="-25000" dirty="0"/>
              <a:t>n</a:t>
            </a:r>
            <a:r>
              <a:rPr lang="en-IN" b="1" dirty="0"/>
              <a:t>  is net domestic capital formation or investment </a:t>
            </a:r>
          </a:p>
        </p:txBody>
      </p:sp>
      <p:sp>
        <p:nvSpPr>
          <p:cNvPr id="3" name="Rectangle 2"/>
          <p:cNvSpPr/>
          <p:nvPr/>
        </p:nvSpPr>
        <p:spPr>
          <a:xfrm>
            <a:off x="7495349" y="68550"/>
            <a:ext cx="2898294" cy="276999"/>
          </a:xfrm>
          <a:prstGeom prst="rect">
            <a:avLst/>
          </a:prstGeom>
        </p:spPr>
        <p:txBody>
          <a:bodyPr wrap="none">
            <a:spAutoFit/>
          </a:bodyPr>
          <a:lstStyle/>
          <a:p>
            <a:r>
              <a:rPr lang="en-IN" sz="1200" b="1" dirty="0"/>
              <a:t>CONCEPTS OF NATIONAL INCOME contd. </a:t>
            </a:r>
            <a:endParaRPr lang="en-IN" sz="1200" dirty="0"/>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173663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455" y="394692"/>
            <a:ext cx="11552349" cy="6740307"/>
          </a:xfrm>
          <a:prstGeom prst="rect">
            <a:avLst/>
          </a:prstGeom>
        </p:spPr>
        <p:txBody>
          <a:bodyPr wrap="square">
            <a:spAutoFit/>
          </a:bodyPr>
          <a:lstStyle/>
          <a:p>
            <a:pPr marL="285750" indent="-285750">
              <a:buFont typeface="Wingdings" pitchFamily="2" charset="2"/>
              <a:buChar char="q"/>
            </a:pPr>
            <a:r>
              <a:rPr lang="en-IN" b="1" dirty="0">
                <a:solidFill>
                  <a:srgbClr val="7030A0"/>
                </a:solidFill>
              </a:rPr>
              <a:t>Domestic Factor Income or Net Domestic Product at Factor Cost </a:t>
            </a:r>
          </a:p>
          <a:p>
            <a:r>
              <a:rPr lang="en-IN" b="1" dirty="0"/>
              <a:t>Domestic Factor Income or Net Domestic product at factor cost  is  the sum total factor income generated and earned by suppliers/owners of factors of production within the domestic territory of  country during a year. </a:t>
            </a:r>
          </a:p>
          <a:p>
            <a:endParaRPr lang="en-IN" b="1" dirty="0"/>
          </a:p>
          <a:p>
            <a:r>
              <a:rPr lang="en-IN" b="1" dirty="0"/>
              <a:t>Domestic Factor Income or NDP at factor cost =    Wages and salaries in kind and cash    + contribution to social security </a:t>
            </a:r>
          </a:p>
          <a:p>
            <a:pPr lvl="7"/>
            <a:r>
              <a:rPr lang="en-IN" b="1" dirty="0"/>
              <a:t>                                         + Rents including imputed rents + royalties + Interests</a:t>
            </a:r>
          </a:p>
          <a:p>
            <a:pPr lvl="7"/>
            <a:r>
              <a:rPr lang="en-IN" b="1" dirty="0"/>
              <a:t>                                        + undistributed Profits + dividends </a:t>
            </a:r>
          </a:p>
          <a:p>
            <a:pPr lvl="7"/>
            <a:r>
              <a:rPr lang="en-IN" b="1" dirty="0"/>
              <a:t>                                        + Mixed incomes of self-employed</a:t>
            </a:r>
          </a:p>
          <a:p>
            <a:pPr lvl="7"/>
            <a:endParaRPr lang="en-IN" b="1" dirty="0"/>
          </a:p>
          <a:p>
            <a:pPr lvl="7"/>
            <a:endParaRPr lang="en-IN" b="1" dirty="0">
              <a:solidFill>
                <a:srgbClr val="7030A0"/>
              </a:solidFill>
            </a:endParaRPr>
          </a:p>
          <a:p>
            <a:pPr marL="285750" indent="-285750">
              <a:buFont typeface="Wingdings" panose="05000000000000000000" pitchFamily="2" charset="2"/>
              <a:buChar char="q"/>
            </a:pPr>
            <a:r>
              <a:rPr lang="en-IN" b="1" dirty="0">
                <a:solidFill>
                  <a:srgbClr val="7030A0"/>
                </a:solidFill>
              </a:rPr>
              <a:t>National Income (NI) or NNP at Factor Cost : </a:t>
            </a:r>
          </a:p>
          <a:p>
            <a:endParaRPr lang="en-IN" b="1" dirty="0"/>
          </a:p>
          <a:p>
            <a:r>
              <a:rPr lang="en-IN" b="1" dirty="0"/>
              <a:t>National Income (NI) or  NNP at Factor Cost  is the sum total factor income generated and earned by suppliers/owners of factors of production in a country during a year. </a:t>
            </a:r>
          </a:p>
          <a:p>
            <a:endParaRPr lang="en-IN" b="1" dirty="0"/>
          </a:p>
          <a:p>
            <a:r>
              <a:rPr lang="en-IN" b="1" dirty="0"/>
              <a:t>National income or NNP at factor cost = </a:t>
            </a:r>
            <a:r>
              <a:rPr lang="en-IN" b="1" dirty="0">
                <a:solidFill>
                  <a:srgbClr val="7030A0"/>
                </a:solidFill>
              </a:rPr>
              <a:t>Domestic Factor Income + Net factor income from abroad </a:t>
            </a:r>
          </a:p>
          <a:p>
            <a:r>
              <a:rPr lang="en-IN" b="1" dirty="0"/>
              <a:t>                                </a:t>
            </a:r>
          </a:p>
          <a:p>
            <a:r>
              <a:rPr lang="en-IN" b="1" dirty="0"/>
              <a:t>                                        =  Wages and salaries in kind and cash  + contribution to social security </a:t>
            </a:r>
          </a:p>
          <a:p>
            <a:r>
              <a:rPr lang="en-IN" b="1" dirty="0"/>
              <a:t>                                         + Rents including imputed rents + royalties + Interests</a:t>
            </a:r>
          </a:p>
          <a:p>
            <a:r>
              <a:rPr lang="en-IN" b="1" dirty="0"/>
              <a:t>                                        + undistributed Profits + dividends </a:t>
            </a:r>
          </a:p>
          <a:p>
            <a:r>
              <a:rPr lang="en-IN" b="1" dirty="0"/>
              <a:t>                                        + Mixed incomes of self-employed</a:t>
            </a:r>
          </a:p>
          <a:p>
            <a:r>
              <a:rPr lang="en-IN" b="1" dirty="0"/>
              <a:t>                                         + Net factor income from abroad</a:t>
            </a:r>
          </a:p>
          <a:p>
            <a:pPr lvl="7"/>
            <a:endParaRPr lang="en-IN" b="1" dirty="0">
              <a:solidFill>
                <a:srgbClr val="7030A0"/>
              </a:solidFill>
            </a:endParaRPr>
          </a:p>
          <a:p>
            <a:pPr lvl="7"/>
            <a:endParaRPr lang="en-IN" b="1" dirty="0">
              <a:solidFill>
                <a:srgbClr val="7030A0"/>
              </a:solidFill>
            </a:endParaRPr>
          </a:p>
        </p:txBody>
      </p:sp>
      <p:sp>
        <p:nvSpPr>
          <p:cNvPr id="3" name="Rectangle 2"/>
          <p:cNvSpPr/>
          <p:nvPr/>
        </p:nvSpPr>
        <p:spPr>
          <a:xfrm>
            <a:off x="7495349" y="68550"/>
            <a:ext cx="2898294" cy="276999"/>
          </a:xfrm>
          <a:prstGeom prst="rect">
            <a:avLst/>
          </a:prstGeom>
        </p:spPr>
        <p:txBody>
          <a:bodyPr wrap="none">
            <a:spAutoFit/>
          </a:bodyPr>
          <a:lstStyle/>
          <a:p>
            <a:r>
              <a:rPr lang="en-IN" sz="1200" b="1" dirty="0"/>
              <a:t>CONCEPTS OF NATIONAL INCOME contd. </a:t>
            </a:r>
            <a:endParaRPr lang="en-IN" sz="1200" dirty="0"/>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412370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1" y="574415"/>
            <a:ext cx="11346287" cy="5909310"/>
          </a:xfrm>
          <a:prstGeom prst="rect">
            <a:avLst/>
          </a:prstGeom>
        </p:spPr>
        <p:txBody>
          <a:bodyPr wrap="square">
            <a:spAutoFit/>
          </a:bodyPr>
          <a:lstStyle/>
          <a:p>
            <a:pPr marL="285750" indent="-285750" algn="just">
              <a:buFont typeface="Wingdings" pitchFamily="2" charset="2"/>
              <a:buChar char="q"/>
            </a:pPr>
            <a:r>
              <a:rPr lang="en-IN" b="1" dirty="0">
                <a:solidFill>
                  <a:srgbClr val="7030A0"/>
                </a:solidFill>
              </a:rPr>
              <a:t>Relationship between NDP at market price and NDP at factor Cost </a:t>
            </a:r>
          </a:p>
          <a:p>
            <a:pPr algn="just"/>
            <a:endParaRPr lang="en-IN" b="1" dirty="0"/>
          </a:p>
          <a:p>
            <a:pPr algn="just"/>
            <a:r>
              <a:rPr lang="en-IN" b="1" dirty="0"/>
              <a:t>Had there been no government intervention in the economy,  both NDP at market price NDP at factor Cost would have been equal to each other. As the government interferes   with the economy through imposition of indirect taxes on goods and services,  and provision of subsidies to productive enterprises, these cause market prices of output   to be different from the factor income resulting from it. Hence, there arises difference between NDP at market price and NI (NDP at factor cost). </a:t>
            </a:r>
          </a:p>
          <a:p>
            <a:pPr algn="just"/>
            <a:r>
              <a:rPr lang="en-IN" b="1" dirty="0"/>
              <a:t> </a:t>
            </a:r>
          </a:p>
          <a:p>
            <a:pPr algn="just"/>
            <a:r>
              <a:rPr lang="en-IN" b="1" dirty="0"/>
              <a:t>In accounting sense, </a:t>
            </a:r>
          </a:p>
          <a:p>
            <a:pPr algn="just"/>
            <a:endParaRPr lang="en-IN" b="1" dirty="0"/>
          </a:p>
          <a:p>
            <a:pPr algn="just"/>
            <a:r>
              <a:rPr lang="en-IN" b="1" dirty="0"/>
              <a:t>NDP at factor cost   - subsidies  = NDP at market price   – indirect taxes </a:t>
            </a:r>
            <a:endParaRPr lang="en-IN" b="1" dirty="0">
              <a:solidFill>
                <a:srgbClr val="7030A0"/>
              </a:solidFill>
            </a:endParaRPr>
          </a:p>
          <a:p>
            <a:pPr algn="just"/>
            <a:r>
              <a:rPr lang="en-IN" b="1" dirty="0"/>
              <a:t> NDP at factor cost  = </a:t>
            </a:r>
            <a:r>
              <a:rPr lang="en-IN" b="1" dirty="0">
                <a:solidFill>
                  <a:srgbClr val="7030A0"/>
                </a:solidFill>
              </a:rPr>
              <a:t>NDP at market price   – indirect taxes + subsidies </a:t>
            </a:r>
          </a:p>
          <a:p>
            <a:pPr algn="just"/>
            <a:r>
              <a:rPr lang="en-IN" b="1" dirty="0">
                <a:solidFill>
                  <a:srgbClr val="7030A0"/>
                </a:solidFill>
              </a:rPr>
              <a:t>                                    = NDP at market price – </a:t>
            </a:r>
            <a:r>
              <a:rPr lang="en-IN" b="1">
                <a:solidFill>
                  <a:srgbClr val="7030A0"/>
                </a:solidFill>
              </a:rPr>
              <a:t>net indirect tax </a:t>
            </a:r>
            <a:endParaRPr lang="en-IN" b="1" dirty="0">
              <a:solidFill>
                <a:srgbClr val="7030A0"/>
              </a:solidFill>
            </a:endParaRPr>
          </a:p>
          <a:p>
            <a:r>
              <a:rPr lang="en-IN" b="1" dirty="0"/>
              <a:t>Similarly, </a:t>
            </a:r>
          </a:p>
          <a:p>
            <a:pPr marL="285750" indent="-285750">
              <a:buFont typeface="Courier New" panose="02070309020205020404" pitchFamily="49" charset="0"/>
              <a:buChar char="o"/>
            </a:pPr>
            <a:r>
              <a:rPr lang="en-IN" b="1" dirty="0"/>
              <a:t>GDP at factor cost =  GDP at market price - indirect tax + subsidies </a:t>
            </a:r>
          </a:p>
          <a:p>
            <a:pPr marL="285750" indent="-285750" algn="just">
              <a:buFont typeface="Wingdings" pitchFamily="2" charset="2"/>
              <a:buChar char="q"/>
            </a:pPr>
            <a:endParaRPr lang="en-IN" b="1" dirty="0">
              <a:solidFill>
                <a:srgbClr val="7030A0"/>
              </a:solidFill>
            </a:endParaRPr>
          </a:p>
          <a:p>
            <a:pPr marL="285750" indent="-285750" algn="just">
              <a:buFont typeface="Courier New" panose="02070309020205020404" pitchFamily="49" charset="0"/>
              <a:buChar char="o"/>
            </a:pPr>
            <a:r>
              <a:rPr lang="en-IN" b="1" dirty="0"/>
              <a:t>NNP at factor cost =  NNP at market price - indirect tax + subsidies </a:t>
            </a:r>
          </a:p>
          <a:p>
            <a:pPr marL="285750" indent="-285750" algn="just">
              <a:buFont typeface="Courier New" panose="02070309020205020404" pitchFamily="49" charset="0"/>
              <a:buChar char="o"/>
            </a:pPr>
            <a:endParaRPr lang="en-IN" b="1" dirty="0"/>
          </a:p>
          <a:p>
            <a:pPr marL="285750" indent="-285750">
              <a:buFont typeface="Courier New" panose="02070309020205020404" pitchFamily="49" charset="0"/>
              <a:buChar char="o"/>
            </a:pPr>
            <a:r>
              <a:rPr lang="en-IN" b="1" dirty="0"/>
              <a:t>GNP at factor cost =  GNP at market price   – indirect taxes + subsidies </a:t>
            </a:r>
          </a:p>
          <a:p>
            <a:pPr marL="285750" indent="-285750" algn="just">
              <a:buFont typeface="Courier New" panose="02070309020205020404" pitchFamily="49" charset="0"/>
              <a:buChar char="o"/>
            </a:pPr>
            <a:endParaRPr lang="en-IN" b="1" dirty="0">
              <a:solidFill>
                <a:srgbClr val="7030A0"/>
              </a:solidFill>
            </a:endParaRPr>
          </a:p>
          <a:p>
            <a:pPr algn="just"/>
            <a:endParaRPr lang="en-IN" b="1" dirty="0">
              <a:solidFill>
                <a:srgbClr val="7030A0"/>
              </a:solidFill>
            </a:endParaRPr>
          </a:p>
        </p:txBody>
      </p:sp>
      <p:sp>
        <p:nvSpPr>
          <p:cNvPr id="3" name="Rectangle 2"/>
          <p:cNvSpPr/>
          <p:nvPr/>
        </p:nvSpPr>
        <p:spPr>
          <a:xfrm>
            <a:off x="7495349" y="68550"/>
            <a:ext cx="2898294" cy="276999"/>
          </a:xfrm>
          <a:prstGeom prst="rect">
            <a:avLst/>
          </a:prstGeom>
        </p:spPr>
        <p:txBody>
          <a:bodyPr wrap="none">
            <a:spAutoFit/>
          </a:bodyPr>
          <a:lstStyle/>
          <a:p>
            <a:r>
              <a:rPr lang="en-IN" sz="1200" b="1" dirty="0"/>
              <a:t>CONCEPTS OF NATIONAL INCOME contd. </a:t>
            </a:r>
            <a:endParaRPr lang="en-IN" sz="1200" dirty="0"/>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96824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381000"/>
            <a:ext cx="8001000" cy="400110"/>
          </a:xfrm>
          <a:prstGeom prst="rect">
            <a:avLst/>
          </a:prstGeom>
        </p:spPr>
        <p:txBody>
          <a:bodyPr wrap="square">
            <a:spAutoFit/>
          </a:bodyPr>
          <a:lstStyle/>
          <a:p>
            <a:pPr algn="ctr"/>
            <a:r>
              <a:rPr lang="en-IN" sz="2000" b="1" dirty="0">
                <a:solidFill>
                  <a:srgbClr val="7030A0"/>
                </a:solidFill>
              </a:rPr>
              <a:t>METHOD OF MEASUREMENT OF NATIONAL INCOME </a:t>
            </a:r>
          </a:p>
        </p:txBody>
      </p:sp>
      <p:pic>
        <p:nvPicPr>
          <p:cNvPr id="6146" name="Picture 2" descr="D:\nirma univer\ebm &amp; economics\economics\7 national income\Classification of Goods and Services .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46605"/>
            <a:ext cx="7430646" cy="27569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05503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125275"/>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2" name="Rectangle 1"/>
          <p:cNvSpPr/>
          <p:nvPr/>
        </p:nvSpPr>
        <p:spPr>
          <a:xfrm>
            <a:off x="373487" y="409647"/>
            <a:ext cx="11513713" cy="7602081"/>
          </a:xfrm>
          <a:prstGeom prst="rect">
            <a:avLst/>
          </a:prstGeom>
        </p:spPr>
        <p:txBody>
          <a:bodyPr wrap="square">
            <a:spAutoFit/>
          </a:bodyPr>
          <a:lstStyle/>
          <a:p>
            <a:pPr marL="285750" indent="-285750" algn="just">
              <a:buFont typeface="Wingdings" pitchFamily="2" charset="2"/>
              <a:buChar char="q"/>
            </a:pPr>
            <a:r>
              <a:rPr lang="en-IN" sz="2000" b="1" dirty="0">
                <a:solidFill>
                  <a:srgbClr val="002060"/>
                </a:solidFill>
              </a:rPr>
              <a:t>Value added Method or Product Method  of Measuring National Income </a:t>
            </a:r>
          </a:p>
          <a:p>
            <a:pPr algn="just"/>
            <a:endParaRPr lang="en-IN" b="1" dirty="0">
              <a:solidFill>
                <a:srgbClr val="7030A0"/>
              </a:solidFill>
            </a:endParaRPr>
          </a:p>
          <a:p>
            <a:pPr algn="just"/>
            <a:r>
              <a:rPr lang="en-IN" b="1" dirty="0"/>
              <a:t>Value added method adds up valued added by all productive sectors of the sectors of the economy annually. It measures final money value of all goods and services produced in a country during a year.  </a:t>
            </a:r>
          </a:p>
          <a:p>
            <a:pPr algn="just"/>
            <a:r>
              <a:rPr lang="en-IN" b="1" dirty="0"/>
              <a:t> </a:t>
            </a:r>
          </a:p>
          <a:p>
            <a:pPr algn="just"/>
            <a:r>
              <a:rPr lang="en-IN" b="1" dirty="0"/>
              <a:t>The mains steps involved in value method are as follows: </a:t>
            </a:r>
          </a:p>
          <a:p>
            <a:pPr algn="just"/>
            <a:endParaRPr lang="en-IN" b="1" dirty="0"/>
          </a:p>
          <a:p>
            <a:pPr algn="just"/>
            <a:r>
              <a:rPr lang="en-IN" b="1" dirty="0">
                <a:solidFill>
                  <a:srgbClr val="7030A0"/>
                </a:solidFill>
              </a:rPr>
              <a:t>Step I: Identification and classification of production units located within the economic territories into three distinct industrial sectors on activity basis such as: primary, secondary and tertiary sectors.  Final value of goods and services produced by these sectors are measured. </a:t>
            </a:r>
          </a:p>
          <a:p>
            <a:pPr algn="just"/>
            <a:r>
              <a:rPr lang="en-IN" b="1" dirty="0"/>
              <a:t> </a:t>
            </a:r>
          </a:p>
          <a:p>
            <a:pPr algn="just"/>
            <a:r>
              <a:rPr lang="en-IN" b="1" dirty="0">
                <a:solidFill>
                  <a:srgbClr val="7030A0"/>
                </a:solidFill>
              </a:rPr>
              <a:t>Step II: Estimation of  Value Added by  each production units in the industrial sector</a:t>
            </a:r>
            <a:r>
              <a:rPr lang="en-IN" b="1" dirty="0"/>
              <a:t>. </a:t>
            </a:r>
          </a:p>
          <a:p>
            <a:pPr algn="just"/>
            <a:endParaRPr lang="en-IN" b="1" dirty="0"/>
          </a:p>
          <a:p>
            <a:pPr algn="just"/>
            <a:r>
              <a:rPr lang="en-IN" b="1" dirty="0"/>
              <a:t> For this the following information are collected </a:t>
            </a:r>
          </a:p>
          <a:p>
            <a:pPr algn="just"/>
            <a:r>
              <a:rPr lang="en-IN" b="1" dirty="0"/>
              <a:t> </a:t>
            </a:r>
          </a:p>
          <a:p>
            <a:pPr marL="742950" lvl="1" indent="-285750" algn="just">
              <a:buFont typeface="Courier New" pitchFamily="49" charset="0"/>
              <a:buChar char="o"/>
            </a:pPr>
            <a:r>
              <a:rPr lang="en-IN" b="1" dirty="0"/>
              <a:t>Value of output </a:t>
            </a:r>
          </a:p>
          <a:p>
            <a:pPr marL="742950" lvl="1" indent="-285750" algn="just">
              <a:buFont typeface="Courier New" pitchFamily="49" charset="0"/>
              <a:buChar char="o"/>
            </a:pPr>
            <a:r>
              <a:rPr lang="en-IN" b="1" dirty="0"/>
              <a:t>Intermediate consumption</a:t>
            </a:r>
          </a:p>
          <a:p>
            <a:pPr algn="just"/>
            <a:r>
              <a:rPr lang="en-IN" b="1" dirty="0"/>
              <a:t> </a:t>
            </a:r>
          </a:p>
          <a:p>
            <a:pPr algn="just"/>
            <a:r>
              <a:rPr lang="en-IN" b="1" dirty="0"/>
              <a:t>Now, valued added = Value of Output – Intermediate consumption </a:t>
            </a:r>
          </a:p>
          <a:p>
            <a:pPr algn="just"/>
            <a:endParaRPr lang="en-IN" b="1" dirty="0"/>
          </a:p>
          <a:p>
            <a:pPr algn="just"/>
            <a:r>
              <a:rPr lang="en-US" b="1" dirty="0"/>
              <a:t>Where , Value of output = Sales + Changes in stock+ Export </a:t>
            </a:r>
          </a:p>
          <a:p>
            <a:pPr algn="just"/>
            <a:r>
              <a:rPr lang="en-US" b="1" dirty="0"/>
              <a:t> </a:t>
            </a:r>
            <a:r>
              <a:rPr lang="en-IN" b="1" dirty="0"/>
              <a:t>Intermediate consumption = Purchase of intermeddle goods fro domestic firms + imports of raw materials </a:t>
            </a:r>
          </a:p>
          <a:p>
            <a:pPr algn="just"/>
            <a:endParaRPr lang="en-US" b="1" dirty="0"/>
          </a:p>
          <a:p>
            <a:pPr algn="just"/>
            <a:r>
              <a:rPr lang="en-US" dirty="0"/>
              <a:t> </a:t>
            </a:r>
            <a:br>
              <a:rPr lang="en-US" dirty="0"/>
            </a:br>
            <a:endParaRPr lang="en-IN" b="1" dirty="0"/>
          </a:p>
          <a:p>
            <a:pPr algn="just"/>
            <a:r>
              <a:rPr lang="en-IN" b="1" dirty="0"/>
              <a:t> </a:t>
            </a:r>
          </a:p>
          <a:p>
            <a:pPr algn="just"/>
            <a:r>
              <a:rPr lang="en-IN" b="1" dirty="0"/>
              <a:t> </a:t>
            </a:r>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63652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mc:AlternateContent xmlns:mc="http://schemas.openxmlformats.org/markup-compatibility/2006" xmlns:a14="http://schemas.microsoft.com/office/drawing/2010/main">
        <mc:Choice Requires="a14">
          <p:sp>
            <p:nvSpPr>
              <p:cNvPr id="2" name="Rectangle 1"/>
              <p:cNvSpPr/>
              <p:nvPr/>
            </p:nvSpPr>
            <p:spPr>
              <a:xfrm>
                <a:off x="463639" y="978932"/>
                <a:ext cx="11333409" cy="5078313"/>
              </a:xfrm>
              <a:prstGeom prst="rect">
                <a:avLst/>
              </a:prstGeom>
            </p:spPr>
            <p:txBody>
              <a:bodyPr wrap="square">
                <a:spAutoFit/>
              </a:bodyPr>
              <a:lstStyle/>
              <a:p>
                <a:r>
                  <a:rPr lang="en-IN" b="1" dirty="0">
                    <a:solidFill>
                      <a:srgbClr val="002060"/>
                    </a:solidFill>
                  </a:rPr>
                  <a:t> Value added Method or Product Method  contd. </a:t>
                </a:r>
              </a:p>
              <a:p>
                <a:endParaRPr lang="en-IN" b="1" dirty="0"/>
              </a:p>
              <a:p>
                <a:r>
                  <a:rPr lang="en-IN" b="1" dirty="0"/>
                  <a:t> </a:t>
                </a:r>
              </a:p>
              <a:p>
                <a:r>
                  <a:rPr lang="en-IN" b="1" dirty="0">
                    <a:solidFill>
                      <a:srgbClr val="7030A0"/>
                    </a:solidFill>
                  </a:rPr>
                  <a:t>Step III: Estimation of GNP at market price. Value added by all the production units in different industrial sectors is added to ascertain GDP at market price.  Adding NFIA to GPP at Market price, we arrive at GNP at market price. </a:t>
                </a:r>
              </a:p>
              <a:p>
                <a:r>
                  <a:rPr lang="en-IN" b="1" dirty="0"/>
                  <a:t> </a:t>
                </a:r>
              </a:p>
              <a:p>
                <a:r>
                  <a:rPr lang="en-IN" b="1" dirty="0"/>
                  <a:t> </a:t>
                </a:r>
              </a:p>
              <a:p>
                <a:r>
                  <a:rPr lang="en-IN" b="1" dirty="0"/>
                  <a:t>GDP at market price = </a:t>
                </a:r>
                <a14:m>
                  <m:oMath xmlns:m="http://schemas.openxmlformats.org/officeDocument/2006/math">
                    <m:nary>
                      <m:naryPr>
                        <m:chr m:val="∑"/>
                        <m:limLoc m:val="undOvr"/>
                        <m:subHide m:val="on"/>
                        <m:supHide m:val="on"/>
                        <m:ctrlPr>
                          <a:rPr lang="en-IN" b="1" i="1">
                            <a:latin typeface="Cambria Math" panose="02040503050406030204" pitchFamily="18" charset="0"/>
                          </a:rPr>
                        </m:ctrlPr>
                      </m:naryPr>
                      <m:sub/>
                      <m:sup/>
                      <m:e>
                        <m:r>
                          <a:rPr lang="en-IN" b="1" i="1">
                            <a:latin typeface="Cambria Math"/>
                          </a:rPr>
                          <m:t>𝑽𝒂𝒍𝒖𝒆</m:t>
                        </m:r>
                        <m:r>
                          <a:rPr lang="en-IN" b="1" i="1">
                            <a:latin typeface="Cambria Math"/>
                          </a:rPr>
                          <m:t> </m:t>
                        </m:r>
                        <m:r>
                          <a:rPr lang="en-IN" b="1" i="1">
                            <a:latin typeface="Cambria Math"/>
                          </a:rPr>
                          <m:t>𝒂𝒅𝒅𝒆𝒅</m:t>
                        </m:r>
                        <m:r>
                          <a:rPr lang="en-IN" b="1" i="1">
                            <a:latin typeface="Cambria Math"/>
                          </a:rPr>
                          <m:t>  </m:t>
                        </m:r>
                      </m:e>
                    </m:nary>
                  </m:oMath>
                </a14:m>
                <a:endParaRPr lang="en-IN" b="1" dirty="0"/>
              </a:p>
              <a:p>
                <a:r>
                  <a:rPr lang="en-IN" b="1" dirty="0"/>
                  <a:t> </a:t>
                </a:r>
              </a:p>
              <a:p>
                <a:r>
                  <a:rPr lang="en-IN" b="1" dirty="0"/>
                  <a:t> Adding NFIA with GDP at market price, we have  GNP at market price</a:t>
                </a:r>
              </a:p>
              <a:p>
                <a:endParaRPr lang="en-IN" b="1" dirty="0"/>
              </a:p>
              <a:p>
                <a:r>
                  <a:rPr lang="en-IN" b="1" dirty="0"/>
                  <a:t>i.e. GDP at market price + NFIA = GNP at market price</a:t>
                </a:r>
              </a:p>
              <a:p>
                <a:endParaRPr lang="en-IN" b="1" dirty="0"/>
              </a:p>
              <a:p>
                <a:endParaRPr lang="en-IN" b="1" dirty="0"/>
              </a:p>
              <a:p>
                <a:r>
                  <a:rPr lang="en-IN" b="1" dirty="0">
                    <a:solidFill>
                      <a:srgbClr val="FF0000"/>
                    </a:solidFill>
                  </a:rPr>
                  <a:t>Note: </a:t>
                </a:r>
                <a:r>
                  <a:rPr lang="en-US" b="1" dirty="0">
                    <a:solidFill>
                      <a:srgbClr val="FF0000"/>
                    </a:solidFill>
                  </a:rPr>
                  <a:t>Net value added = Gross Value added – Depreciation</a:t>
                </a:r>
                <a:r>
                  <a:rPr lang="en-US" dirty="0">
                    <a:solidFill>
                      <a:srgbClr val="FF0000"/>
                    </a:solidFill>
                  </a:rPr>
                  <a:t> </a:t>
                </a:r>
                <a:br>
                  <a:rPr lang="en-US" dirty="0">
                    <a:solidFill>
                      <a:srgbClr val="FF0000"/>
                    </a:solidFill>
                  </a:rPr>
                </a:br>
                <a:endParaRPr lang="en-US" dirty="0">
                  <a:solidFill>
                    <a:srgbClr val="FF0000"/>
                  </a:solidFill>
                </a:endParaRPr>
              </a:p>
              <a:p>
                <a:r>
                  <a:rPr lang="en-IN" b="1" dirty="0">
                    <a:solidFill>
                      <a:srgbClr val="FF0000"/>
                    </a:solidFill>
                  </a:rPr>
                  <a:t>NDP at market price  = </a:t>
                </a:r>
                <a14:m>
                  <m:oMath xmlns:m="http://schemas.openxmlformats.org/officeDocument/2006/math">
                    <m:nary>
                      <m:naryPr>
                        <m:chr m:val="∑"/>
                        <m:limLoc m:val="undOvr"/>
                        <m:subHide m:val="on"/>
                        <m:supHide m:val="on"/>
                        <m:ctrlPr>
                          <a:rPr lang="en-IN" b="1" i="1">
                            <a:solidFill>
                              <a:srgbClr val="FF0000"/>
                            </a:solidFill>
                            <a:latin typeface="Cambria Math" panose="02040503050406030204" pitchFamily="18" charset="0"/>
                          </a:rPr>
                        </m:ctrlPr>
                      </m:naryPr>
                      <m:sub/>
                      <m:sup/>
                      <m:e>
                        <m:r>
                          <a:rPr lang="en-US" b="1" i="1" smtClean="0">
                            <a:solidFill>
                              <a:srgbClr val="FF0000"/>
                            </a:solidFill>
                            <a:latin typeface="Cambria Math"/>
                          </a:rPr>
                          <m:t>𝑵𝒆𝒕</m:t>
                        </m:r>
                        <m:r>
                          <a:rPr lang="en-US" b="1" i="1" smtClean="0">
                            <a:solidFill>
                              <a:srgbClr val="FF0000"/>
                            </a:solidFill>
                            <a:latin typeface="Cambria Math"/>
                          </a:rPr>
                          <m:t> </m:t>
                        </m:r>
                        <m:r>
                          <a:rPr lang="en-IN" b="1" i="1">
                            <a:solidFill>
                              <a:srgbClr val="FF0000"/>
                            </a:solidFill>
                            <a:latin typeface="Cambria Math"/>
                          </a:rPr>
                          <m:t>𝑽𝒂𝒍𝒖𝒆</m:t>
                        </m:r>
                        <m:r>
                          <a:rPr lang="en-IN" b="1" i="1">
                            <a:solidFill>
                              <a:srgbClr val="FF0000"/>
                            </a:solidFill>
                            <a:latin typeface="Cambria Math"/>
                          </a:rPr>
                          <m:t> </m:t>
                        </m:r>
                        <m:r>
                          <a:rPr lang="en-IN" b="1" i="1">
                            <a:solidFill>
                              <a:srgbClr val="FF0000"/>
                            </a:solidFill>
                            <a:latin typeface="Cambria Math"/>
                          </a:rPr>
                          <m:t>𝒂𝒅𝒅𝒆𝒅</m:t>
                        </m:r>
                        <m:r>
                          <a:rPr lang="en-IN" b="1" i="1">
                            <a:solidFill>
                              <a:srgbClr val="FF0000"/>
                            </a:solidFill>
                            <a:latin typeface="Cambria Math"/>
                          </a:rPr>
                          <m:t>  </m:t>
                        </m:r>
                      </m:e>
                    </m:nary>
                  </m:oMath>
                </a14:m>
                <a:endParaRPr lang="en-IN" b="1" dirty="0"/>
              </a:p>
              <a:p>
                <a:r>
                  <a:rPr lang="en-IN" b="1" dirty="0"/>
                  <a:t> </a:t>
                </a:r>
              </a:p>
            </p:txBody>
          </p:sp>
        </mc:Choice>
        <mc:Fallback xmlns="">
          <p:sp>
            <p:nvSpPr>
              <p:cNvPr id="2" name="Rectangle 1"/>
              <p:cNvSpPr>
                <a:spLocks noRot="1" noChangeAspect="1" noMove="1" noResize="1" noEditPoints="1" noAdjustHandles="1" noChangeArrowheads="1" noChangeShapeType="1" noTextEdit="1"/>
              </p:cNvSpPr>
              <p:nvPr/>
            </p:nvSpPr>
            <p:spPr>
              <a:xfrm>
                <a:off x="463639" y="978932"/>
                <a:ext cx="11333409" cy="5078313"/>
              </a:xfrm>
              <a:prstGeom prst="rect">
                <a:avLst/>
              </a:prstGeom>
              <a:blipFill rotWithShape="1">
                <a:blip r:embed="rId2"/>
                <a:stretch>
                  <a:fillRect l="-430" t="-600" b="-7203"/>
                </a:stretch>
              </a:blipFill>
            </p:spPr>
            <p:txBody>
              <a:bodyPr/>
              <a:lstStyle/>
              <a:p>
                <a:r>
                  <a:rPr lang="en-US">
                    <a:noFill/>
                  </a:rPr>
                  <a:t> </a:t>
                </a:r>
              </a:p>
            </p:txBody>
          </p:sp>
        </mc:Fallback>
      </mc:AlternateContent>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411139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373487" y="519500"/>
            <a:ext cx="11462198" cy="5386090"/>
          </a:xfrm>
          <a:prstGeom prst="rect">
            <a:avLst/>
          </a:prstGeom>
        </p:spPr>
        <p:txBody>
          <a:bodyPr wrap="square">
            <a:spAutoFit/>
          </a:bodyPr>
          <a:lstStyle/>
          <a:p>
            <a:pPr marL="285750" indent="-285750">
              <a:buFont typeface="Wingdings" pitchFamily="2" charset="2"/>
              <a:buChar char="q"/>
            </a:pPr>
            <a:r>
              <a:rPr lang="en-IN" sz="2000" b="1" dirty="0">
                <a:solidFill>
                  <a:srgbClr val="002060"/>
                </a:solidFill>
              </a:rPr>
              <a:t>Income Method of Measuring National Income </a:t>
            </a:r>
          </a:p>
          <a:p>
            <a:br>
              <a:rPr lang="en-IN" b="1" dirty="0"/>
            </a:br>
            <a:r>
              <a:rPr lang="en-IN" b="1" dirty="0"/>
              <a:t>Income Method   sums up all the factor incomes earned by suppliers /owners of factors of production annually. Factor of productions are engaged in production process and remunerated for their contribution. </a:t>
            </a:r>
          </a:p>
          <a:p>
            <a:endParaRPr lang="en-IN" b="1" dirty="0"/>
          </a:p>
          <a:p>
            <a:r>
              <a:rPr lang="en-IN" b="1" dirty="0"/>
              <a:t>The mains steps involved in production method are as follows: </a:t>
            </a:r>
          </a:p>
          <a:p>
            <a:endParaRPr lang="en-IN" b="1" dirty="0"/>
          </a:p>
          <a:p>
            <a:r>
              <a:rPr lang="en-IN" b="1" dirty="0">
                <a:solidFill>
                  <a:srgbClr val="7030A0"/>
                </a:solidFill>
              </a:rPr>
              <a:t>Step I: Identification and classification of production units located within the economic </a:t>
            </a:r>
            <a:r>
              <a:rPr lang="en-IN" b="1" dirty="0"/>
              <a:t>territories into three distinct industrial sectors on activity basis such as: primary, secondary and tertiary sectors. </a:t>
            </a:r>
          </a:p>
          <a:p>
            <a:r>
              <a:rPr lang="en-IN" b="1" dirty="0"/>
              <a:t> </a:t>
            </a:r>
          </a:p>
          <a:p>
            <a:r>
              <a:rPr lang="en-IN" b="1" dirty="0">
                <a:solidFill>
                  <a:srgbClr val="7030A0"/>
                </a:solidFill>
              </a:rPr>
              <a:t>Step II: Classification of factor income earned by each factor separately in different sector of the economy. Factor incomes includes </a:t>
            </a:r>
          </a:p>
          <a:p>
            <a:endParaRPr lang="en-IN" b="1" dirty="0"/>
          </a:p>
          <a:p>
            <a:pPr marL="1200150" lvl="2" indent="-285750">
              <a:buFont typeface="Courier New" pitchFamily="49" charset="0"/>
              <a:buChar char="o"/>
            </a:pPr>
            <a:r>
              <a:rPr lang="en-IN" b="1" dirty="0"/>
              <a:t>income from work which includes wages and salaries in kind, contribution to social security </a:t>
            </a:r>
          </a:p>
          <a:p>
            <a:pPr marL="1200150" lvl="2" indent="-285750">
              <a:buFont typeface="Courier New" pitchFamily="49" charset="0"/>
              <a:buChar char="o"/>
            </a:pPr>
            <a:r>
              <a:rPr lang="en-IN" b="1" dirty="0"/>
              <a:t> income form ownership which includes rents,  royalties  and interests </a:t>
            </a:r>
          </a:p>
          <a:p>
            <a:pPr marL="1200150" lvl="2" indent="-285750">
              <a:buFont typeface="Courier New" pitchFamily="49" charset="0"/>
              <a:buChar char="o"/>
            </a:pPr>
            <a:r>
              <a:rPr lang="en-IN" b="1" dirty="0"/>
              <a:t>Income from control of property  i.e. profits which includes dividends and undistributed profits </a:t>
            </a:r>
          </a:p>
          <a:p>
            <a:pPr marL="1200150" lvl="2" indent="-285750">
              <a:buFont typeface="Courier New" pitchFamily="49" charset="0"/>
              <a:buChar char="o"/>
            </a:pPr>
            <a:r>
              <a:rPr lang="en-IN" b="1" dirty="0"/>
              <a:t> mixed incomes of self employed </a:t>
            </a:r>
          </a:p>
          <a:p>
            <a:pPr marL="1200150" lvl="2" indent="-285750">
              <a:buFont typeface="Courier New" pitchFamily="49" charset="0"/>
              <a:buChar char="o"/>
            </a:pPr>
            <a:r>
              <a:rPr lang="en-IN" b="1" dirty="0"/>
              <a:t>net factor income from abroad ( NFIA)</a:t>
            </a:r>
          </a:p>
          <a:p>
            <a:pPr lvl="2"/>
            <a:r>
              <a:rPr lang="en-IN" b="1" dirty="0"/>
              <a:t> </a:t>
            </a:r>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26209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132"/>
            <a:ext cx="4797476" cy="2308324"/>
          </a:xfrm>
          <a:prstGeom prst="rect">
            <a:avLst/>
          </a:prstGeom>
        </p:spPr>
        <p:txBody>
          <a:bodyPr wrap="square">
            <a:spAutoFit/>
          </a:bodyPr>
          <a:lstStyle/>
          <a:p>
            <a:pPr lvl="0" algn="just" eaLnBrk="0" fontAlgn="base" hangingPunct="0">
              <a:spcBef>
                <a:spcPct val="0"/>
              </a:spcBef>
              <a:spcAft>
                <a:spcPct val="0"/>
              </a:spcAft>
            </a:pPr>
            <a:r>
              <a:rPr lang="en-US" b="1" i="1" dirty="0">
                <a:solidFill>
                  <a:srgbClr val="0070C0"/>
                </a:solidFill>
                <a:latin typeface="Times New Roman" panose="02020603050405020304" pitchFamily="18" charset="0"/>
                <a:ea typeface="Calibri" pitchFamily="34" charset="0"/>
                <a:cs typeface="Times New Roman" panose="02020603050405020304" pitchFamily="18" charset="0"/>
              </a:rPr>
              <a:t>Macroeconomics </a:t>
            </a:r>
            <a:r>
              <a:rPr lang="en-US" b="1" dirty="0">
                <a:solidFill>
                  <a:srgbClr val="0070C0"/>
                </a:solidFill>
                <a:latin typeface="Times New Roman" panose="02020603050405020304" pitchFamily="18" charset="0"/>
                <a:ea typeface="Calibri" pitchFamily="34" charset="0"/>
                <a:cs typeface="Times New Roman" panose="02020603050405020304" pitchFamily="18" charset="0"/>
              </a:rPr>
              <a:t>looks at the economy as an organic whole. </a:t>
            </a:r>
            <a:r>
              <a:rPr lang="en-US" b="1" dirty="0">
                <a:latin typeface="Times New Roman" panose="02020603050405020304" pitchFamily="18" charset="0"/>
                <a:ea typeface="Calibri" pitchFamily="34" charset="0"/>
                <a:cs typeface="Times New Roman" panose="02020603050405020304" pitchFamily="18" charset="0"/>
              </a:rPr>
              <a:t>Macro economics studies economic aggregates such as: total output, total demand, aggregate income, total savings, total investment, total employment, rise and fall in general price level,   interest rates.  </a:t>
            </a:r>
          </a:p>
          <a:p>
            <a:pPr lvl="0" algn="just" eaLnBrk="0" fontAlgn="base" hangingPunct="0">
              <a:spcBef>
                <a:spcPct val="0"/>
              </a:spcBef>
              <a:spcAft>
                <a:spcPct val="0"/>
              </a:spcAft>
            </a:pPr>
            <a:endParaRPr lang="en-US" b="1" dirty="0">
              <a:latin typeface="Times New Roman" panose="02020603050405020304" pitchFamily="18" charset="0"/>
              <a:ea typeface="Calibri" pitchFamily="34" charset="0"/>
              <a:cs typeface="Times New Roman" panose="02020603050405020304" pitchFamily="18" charset="0"/>
            </a:endParaRPr>
          </a:p>
          <a:p>
            <a:pPr lvl="0" algn="just" eaLnBrk="0" fontAlgn="base" hangingPunct="0">
              <a:spcBef>
                <a:spcPct val="0"/>
              </a:spcBef>
              <a:spcAft>
                <a:spcPct val="0"/>
              </a:spcAft>
            </a:pP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201732" y="350950"/>
            <a:ext cx="3352800" cy="369332"/>
          </a:xfrm>
          <a:prstGeom prst="rect">
            <a:avLst/>
          </a:prstGeom>
        </p:spPr>
        <p:txBody>
          <a:bodyPr wrap="square">
            <a:spAutoFit/>
          </a:bodyPr>
          <a:lstStyle/>
          <a:p>
            <a:pPr algn="ctr"/>
            <a:r>
              <a:rPr lang="en-US" b="1" i="1" dirty="0">
                <a:solidFill>
                  <a:srgbClr val="7030A0"/>
                </a:solidFill>
                <a:latin typeface="Arial" pitchFamily="34" charset="0"/>
                <a:ea typeface="Calibri" pitchFamily="34" charset="0"/>
                <a:cs typeface="Arial" pitchFamily="34" charset="0"/>
              </a:rPr>
              <a:t>MACROECONOMICS</a:t>
            </a:r>
            <a:endParaRPr lang="en-US" b="1" dirty="0">
              <a:solidFill>
                <a:srgbClr val="7030A0"/>
              </a:solidFill>
            </a:endParaRPr>
          </a:p>
        </p:txBody>
      </p:sp>
      <p:graphicFrame>
        <p:nvGraphicFramePr>
          <p:cNvPr id="5" name="Diagram 4"/>
          <p:cNvGraphicFramePr/>
          <p:nvPr>
            <p:extLst>
              <p:ext uri="{D42A27DB-BD31-4B8C-83A1-F6EECF244321}">
                <p14:modId xmlns:p14="http://schemas.microsoft.com/office/powerpoint/2010/main" val="2248818536"/>
              </p:ext>
            </p:extLst>
          </p:nvPr>
        </p:nvGraphicFramePr>
        <p:xfrm>
          <a:off x="4893971" y="720282"/>
          <a:ext cx="6941714" cy="6050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63130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463639" y="609601"/>
            <a:ext cx="11500834" cy="3970318"/>
          </a:xfrm>
          <a:prstGeom prst="rect">
            <a:avLst/>
          </a:prstGeom>
        </p:spPr>
        <p:txBody>
          <a:bodyPr wrap="square">
            <a:spAutoFit/>
          </a:bodyPr>
          <a:lstStyle/>
          <a:p>
            <a:pPr algn="just"/>
            <a:r>
              <a:rPr lang="en-IN" dirty="0">
                <a:solidFill>
                  <a:srgbClr val="002060"/>
                </a:solidFill>
              </a:rPr>
              <a:t> </a:t>
            </a:r>
            <a:r>
              <a:rPr lang="en-IN" b="1" dirty="0">
                <a:solidFill>
                  <a:srgbClr val="002060"/>
                </a:solidFill>
              </a:rPr>
              <a:t>Income Method contd. </a:t>
            </a:r>
          </a:p>
          <a:p>
            <a:pPr algn="just"/>
            <a:endParaRPr lang="en-IN" dirty="0"/>
          </a:p>
          <a:p>
            <a:pPr algn="just"/>
            <a:r>
              <a:rPr lang="en-IN" b="1" dirty="0"/>
              <a:t>S</a:t>
            </a:r>
            <a:r>
              <a:rPr lang="en-IN" b="1" dirty="0">
                <a:solidFill>
                  <a:srgbClr val="7030A0"/>
                </a:solidFill>
              </a:rPr>
              <a:t>tep III: Estimation of National Income. Factor incomes paid out by each industrial sector are ascertained.  Summation of factors income paid out by all the industrial sectors NDP at factor cost. By adding NFIA to  NDP at factor cost, we arrive at national income</a:t>
            </a:r>
            <a:r>
              <a:rPr lang="en-IN" b="1" dirty="0"/>
              <a:t>. </a:t>
            </a:r>
          </a:p>
          <a:p>
            <a:pPr algn="just"/>
            <a:r>
              <a:rPr lang="en-IN" b="1" dirty="0"/>
              <a:t> </a:t>
            </a:r>
          </a:p>
          <a:p>
            <a:pPr algn="just"/>
            <a:r>
              <a:rPr lang="en-IN" b="1" dirty="0"/>
              <a:t>i.e. NDP at factor cost  Domestic Factor income= wages and salaries in kind and cash + contributions to social security </a:t>
            </a:r>
          </a:p>
          <a:p>
            <a:pPr algn="just"/>
            <a:r>
              <a:rPr lang="en-IN" b="1" dirty="0"/>
              <a:t>					+    rents including imputed rents + royalties + interests +  dividends </a:t>
            </a:r>
          </a:p>
          <a:p>
            <a:pPr algn="just"/>
            <a:r>
              <a:rPr lang="en-IN" b="1" dirty="0"/>
              <a:t>					+    undistributed profits + mixed incomes </a:t>
            </a:r>
          </a:p>
          <a:p>
            <a:pPr algn="just"/>
            <a:endParaRPr lang="en-IN" b="1" dirty="0"/>
          </a:p>
          <a:p>
            <a:pPr algn="just"/>
            <a:endParaRPr lang="en-IN" b="1" dirty="0"/>
          </a:p>
          <a:p>
            <a:pPr algn="just"/>
            <a:r>
              <a:rPr lang="en-IN" b="1" dirty="0"/>
              <a:t>Adding NFIA with NDP at factor cost, we arrive at NNP at factor cost or national income. </a:t>
            </a:r>
          </a:p>
          <a:p>
            <a:pPr algn="just"/>
            <a:endParaRPr lang="en-IN" b="1" dirty="0"/>
          </a:p>
          <a:p>
            <a:pPr algn="just"/>
            <a:r>
              <a:rPr lang="en-IN" b="1" dirty="0"/>
              <a:t>i.e. NDP at factor cost   + NFIA = </a:t>
            </a:r>
            <a:r>
              <a:rPr lang="en-IN" b="1" dirty="0">
                <a:solidFill>
                  <a:srgbClr val="7030A0"/>
                </a:solidFill>
              </a:rPr>
              <a:t>NNP at factor cost or National Income</a:t>
            </a:r>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985124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2" name="Rectangle 1"/>
          <p:cNvSpPr/>
          <p:nvPr/>
        </p:nvSpPr>
        <p:spPr>
          <a:xfrm>
            <a:off x="416417" y="381000"/>
            <a:ext cx="11359166" cy="5940088"/>
          </a:xfrm>
          <a:prstGeom prst="rect">
            <a:avLst/>
          </a:prstGeom>
        </p:spPr>
        <p:txBody>
          <a:bodyPr wrap="square">
            <a:spAutoFit/>
          </a:bodyPr>
          <a:lstStyle/>
          <a:p>
            <a:pPr algn="just"/>
            <a:r>
              <a:rPr lang="en-IN" sz="2000" b="1" dirty="0">
                <a:solidFill>
                  <a:srgbClr val="002060"/>
                </a:solidFill>
              </a:rPr>
              <a:t>Final Expenditure Method of Measuring National Income </a:t>
            </a:r>
          </a:p>
          <a:p>
            <a:pPr algn="just"/>
            <a:endParaRPr lang="en-IN" b="1" dirty="0"/>
          </a:p>
          <a:p>
            <a:pPr algn="just"/>
            <a:r>
              <a:rPr lang="en-IN" b="1" dirty="0"/>
              <a:t>Final Expenditure Method sums up expenditure incurred by different economic units on final output (final goods and service) of the economy annually. </a:t>
            </a:r>
          </a:p>
          <a:p>
            <a:pPr algn="just"/>
            <a:endParaRPr lang="en-IN" b="1" dirty="0">
              <a:solidFill>
                <a:srgbClr val="7030A0"/>
              </a:solidFill>
            </a:endParaRPr>
          </a:p>
          <a:p>
            <a:pPr algn="just"/>
            <a:endParaRPr lang="en-IN" b="1" dirty="0">
              <a:solidFill>
                <a:srgbClr val="7030A0"/>
              </a:solidFill>
            </a:endParaRPr>
          </a:p>
          <a:p>
            <a:pPr algn="just"/>
            <a:endParaRPr lang="en-IN" b="1" dirty="0">
              <a:solidFill>
                <a:srgbClr val="7030A0"/>
              </a:solidFill>
            </a:endParaRPr>
          </a:p>
          <a:p>
            <a:pPr algn="just"/>
            <a:r>
              <a:rPr lang="en-IN" b="1" dirty="0">
                <a:solidFill>
                  <a:srgbClr val="7030A0"/>
                </a:solidFill>
              </a:rPr>
              <a:t>The mains steps involved in final expenditure are as follows: </a:t>
            </a:r>
          </a:p>
          <a:p>
            <a:pPr algn="just"/>
            <a:endParaRPr lang="en-IN" b="1" dirty="0">
              <a:solidFill>
                <a:srgbClr val="7030A0"/>
              </a:solidFill>
            </a:endParaRPr>
          </a:p>
          <a:p>
            <a:pPr algn="just"/>
            <a:r>
              <a:rPr lang="en-IN" b="1" dirty="0"/>
              <a:t>Step I: Identification and classicisation of economic units into household sector , producer sector, government sector and rest of the world sector. </a:t>
            </a:r>
          </a:p>
          <a:p>
            <a:pPr algn="just"/>
            <a:endParaRPr lang="en-IN" b="1" dirty="0"/>
          </a:p>
          <a:p>
            <a:pPr algn="just"/>
            <a:r>
              <a:rPr lang="en-IN" b="1" dirty="0">
                <a:solidFill>
                  <a:srgbClr val="7030A0"/>
                </a:solidFill>
              </a:rPr>
              <a:t>Step II: Classification of final expenditure.  Final expenditure are classified as </a:t>
            </a:r>
          </a:p>
          <a:p>
            <a:pPr marL="742950" lvl="1" indent="-285750" algn="just">
              <a:buFont typeface="Courier New" pitchFamily="49" charset="0"/>
              <a:buChar char="o"/>
            </a:pPr>
            <a:r>
              <a:rPr lang="en-IN" b="1" dirty="0"/>
              <a:t>  Final consumption expenditure by household sector  </a:t>
            </a:r>
          </a:p>
          <a:p>
            <a:pPr marL="742950" lvl="1" indent="-285750" algn="just">
              <a:buFont typeface="Courier New" pitchFamily="49" charset="0"/>
              <a:buChar char="o"/>
            </a:pPr>
            <a:r>
              <a:rPr lang="en-IN" b="1" dirty="0"/>
              <a:t>Gross domestic capital formation by producer sector </a:t>
            </a:r>
          </a:p>
          <a:p>
            <a:pPr marL="742950" lvl="1" indent="-285750" algn="just">
              <a:buFont typeface="Courier New" pitchFamily="49" charset="0"/>
              <a:buChar char="o"/>
            </a:pPr>
            <a:r>
              <a:rPr lang="en-IN" b="1" dirty="0"/>
              <a:t>Government final expenditure </a:t>
            </a:r>
          </a:p>
          <a:p>
            <a:pPr marL="742950" lvl="1" indent="-285750" algn="just">
              <a:buFont typeface="Courier New" pitchFamily="49" charset="0"/>
              <a:buChar char="o"/>
            </a:pPr>
            <a:r>
              <a:rPr lang="en-IN" b="1" dirty="0"/>
              <a:t>Net exports =Export –Import  </a:t>
            </a:r>
          </a:p>
          <a:p>
            <a:pPr marL="742950" lvl="1" indent="-285750" algn="just">
              <a:buFont typeface="Courier New" pitchFamily="49" charset="0"/>
              <a:buChar char="o"/>
            </a:pPr>
            <a:endParaRPr lang="en-IN" b="1" dirty="0"/>
          </a:p>
          <a:p>
            <a:pPr lvl="8" algn="just"/>
            <a:endParaRPr lang="en-IN" b="1" dirty="0"/>
          </a:p>
          <a:p>
            <a:pPr lvl="1" algn="just"/>
            <a:endParaRPr lang="en-IN" b="1" dirty="0"/>
          </a:p>
          <a:p>
            <a:pPr algn="just"/>
            <a:endParaRPr lang="en-IN" b="1" dirty="0"/>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131202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276999"/>
          </a:xfrm>
          <a:prstGeom prst="rect">
            <a:avLst/>
          </a:prstGeom>
        </p:spPr>
        <p:txBody>
          <a:bodyPr wrap="square">
            <a:spAutoFit/>
          </a:bodyPr>
          <a:lstStyle/>
          <a:p>
            <a:pPr algn="r"/>
            <a:r>
              <a:rPr lang="en-IN" sz="1200" b="1" dirty="0">
                <a:solidFill>
                  <a:srgbClr val="7030A0"/>
                </a:solidFill>
              </a:rPr>
              <a:t>METHOD OF MEASUREMENT OF NATIONAL INCOME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2" name="Rectangle 1"/>
          <p:cNvSpPr/>
          <p:nvPr/>
        </p:nvSpPr>
        <p:spPr>
          <a:xfrm>
            <a:off x="416417" y="381000"/>
            <a:ext cx="11359166" cy="4247317"/>
          </a:xfrm>
          <a:prstGeom prst="rect">
            <a:avLst/>
          </a:prstGeom>
        </p:spPr>
        <p:txBody>
          <a:bodyPr wrap="square">
            <a:spAutoFit/>
          </a:bodyPr>
          <a:lstStyle/>
          <a:p>
            <a:pPr marL="742950" lvl="1" indent="-285750" algn="just">
              <a:buFont typeface="Courier New" pitchFamily="49" charset="0"/>
              <a:buChar char="o"/>
            </a:pPr>
            <a:endParaRPr lang="en-IN" b="1" dirty="0"/>
          </a:p>
          <a:p>
            <a:pPr algn="just"/>
            <a:r>
              <a:rPr lang="en-IN" b="1" dirty="0">
                <a:solidFill>
                  <a:srgbClr val="7030A0"/>
                </a:solidFill>
              </a:rPr>
              <a:t>Step III: Estimation of Gross Domestic Expenditure (GDE) and Gross National Expenditure (GNE). Final expenditures are summed up to arrive at GDE . GDE  is equivalent to GDP at market price.</a:t>
            </a:r>
          </a:p>
          <a:p>
            <a:pPr algn="just"/>
            <a:endParaRPr lang="en-IN" b="1" dirty="0"/>
          </a:p>
          <a:p>
            <a:pPr algn="just"/>
            <a:r>
              <a:rPr lang="en-IN" b="1" dirty="0"/>
              <a:t>Thus, GDE= GDP at market price = Private final consumption expenditure</a:t>
            </a:r>
          </a:p>
          <a:p>
            <a:pPr algn="just"/>
            <a:r>
              <a:rPr lang="en-IN" b="1" dirty="0"/>
              <a:t>                                                                  + Gross domestic private capital formation </a:t>
            </a:r>
          </a:p>
          <a:p>
            <a:pPr lvl="8" algn="just"/>
            <a:r>
              <a:rPr lang="en-IN" b="1" dirty="0"/>
              <a:t>+ Government final expenditure </a:t>
            </a:r>
          </a:p>
          <a:p>
            <a:pPr lvl="8" algn="just"/>
            <a:r>
              <a:rPr lang="en-IN" b="1" dirty="0"/>
              <a:t>+ Net Exports </a:t>
            </a:r>
          </a:p>
          <a:p>
            <a:pPr lvl="8" algn="just"/>
            <a:endParaRPr lang="en-IN" b="1" dirty="0"/>
          </a:p>
          <a:p>
            <a:pPr algn="just"/>
            <a:r>
              <a:rPr lang="en-IN" b="1" dirty="0"/>
              <a:t>Adding net factor income from abroad (NFIA) to GDE, we arrive at GNE or GNP at market price. </a:t>
            </a:r>
          </a:p>
          <a:p>
            <a:pPr algn="just"/>
            <a:endParaRPr lang="en-IN" b="1" dirty="0"/>
          </a:p>
          <a:p>
            <a:pPr algn="just"/>
            <a:r>
              <a:rPr lang="en-IN" b="1" dirty="0"/>
              <a:t>That i.e. , GNE = GNP at market price = GDE + NFIA  </a:t>
            </a:r>
          </a:p>
          <a:p>
            <a:pPr lvl="8" algn="just"/>
            <a:endParaRPr lang="en-IN" b="1" dirty="0"/>
          </a:p>
          <a:p>
            <a:pPr lvl="1" algn="just"/>
            <a:endParaRPr lang="en-IN" b="1" dirty="0"/>
          </a:p>
          <a:p>
            <a:pPr algn="just"/>
            <a:endParaRPr lang="en-IN" b="1" dirty="0"/>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410962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369332"/>
          </a:xfrm>
          <a:prstGeom prst="rect">
            <a:avLst/>
          </a:prstGeom>
        </p:spPr>
        <p:txBody>
          <a:bodyPr wrap="square">
            <a:spAutoFit/>
          </a:bodyPr>
          <a:lstStyle/>
          <a:p>
            <a:pPr algn="ctr"/>
            <a:r>
              <a:rPr lang="en-IN" b="1" dirty="0">
                <a:solidFill>
                  <a:srgbClr val="7030A0"/>
                </a:solidFill>
              </a:rPr>
              <a:t>OTHER RELATED CONCEPTS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2" name="Rectangle 1"/>
          <p:cNvSpPr/>
          <p:nvPr/>
        </p:nvSpPr>
        <p:spPr>
          <a:xfrm>
            <a:off x="596722" y="1012202"/>
            <a:ext cx="11359166" cy="3970318"/>
          </a:xfrm>
          <a:prstGeom prst="rect">
            <a:avLst/>
          </a:prstGeom>
        </p:spPr>
        <p:txBody>
          <a:bodyPr wrap="square">
            <a:spAutoFit/>
          </a:bodyPr>
          <a:lstStyle/>
          <a:p>
            <a:pPr marL="285750" indent="-285750">
              <a:buFont typeface="Wingdings" pitchFamily="2" charset="2"/>
              <a:buChar char="q"/>
            </a:pPr>
            <a:r>
              <a:rPr lang="en-US" b="1" dirty="0"/>
              <a:t>Aggregate Supply </a:t>
            </a:r>
          </a:p>
          <a:p>
            <a:pPr algn="just"/>
            <a:r>
              <a:rPr lang="en-US" b="1" dirty="0"/>
              <a:t>Aggregate supply, also known as total output, is the total supply of goods and services produced within an economy at a given in a given period. It is a macro-economic term that describes the relationship between price level and the quantity of output that firms are willing to provide. </a:t>
            </a:r>
          </a:p>
          <a:p>
            <a:endParaRPr lang="en-US" b="1" dirty="0"/>
          </a:p>
          <a:p>
            <a:pPr marL="285750" indent="-285750">
              <a:buFont typeface="Wingdings" pitchFamily="2" charset="2"/>
              <a:buChar char="q"/>
            </a:pPr>
            <a:r>
              <a:rPr lang="en-US" b="1" dirty="0"/>
              <a:t>Aggregate Demand </a:t>
            </a:r>
          </a:p>
          <a:p>
            <a:r>
              <a:rPr lang="en-US" b="1" dirty="0"/>
              <a:t>Aggregate demand is an economic measurement of demand for the sum of all final goods and services produced in an economy in a given period. Aggregate demand is measured by market values. It's a macroeconomic term that describes the relationship between everything bought within a country and prices.  </a:t>
            </a:r>
          </a:p>
          <a:p>
            <a:endParaRPr lang="en-US" b="1" dirty="0"/>
          </a:p>
          <a:p>
            <a:pPr algn="just"/>
            <a:r>
              <a:rPr lang="en-US" b="1" dirty="0"/>
              <a:t>Aggregate Demand = </a:t>
            </a:r>
            <a:r>
              <a:rPr lang="en-IN" b="1" dirty="0"/>
              <a:t>Private final consumption expenditure</a:t>
            </a:r>
          </a:p>
          <a:p>
            <a:pPr algn="just"/>
            <a:r>
              <a:rPr lang="en-IN" b="1" dirty="0"/>
              <a:t>                                       + Private  Domestic Investment Expenditure</a:t>
            </a:r>
          </a:p>
          <a:p>
            <a:pPr algn="just"/>
            <a:r>
              <a:rPr lang="en-IN" b="1" dirty="0"/>
              <a:t>                                       + Government expenditure on public goods and services </a:t>
            </a:r>
          </a:p>
          <a:p>
            <a:pPr algn="just"/>
            <a:r>
              <a:rPr lang="en-IN" b="1" dirty="0"/>
              <a:t>                                        + Net Exports </a:t>
            </a:r>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166092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369332"/>
          </a:xfrm>
          <a:prstGeom prst="rect">
            <a:avLst/>
          </a:prstGeom>
        </p:spPr>
        <p:txBody>
          <a:bodyPr wrap="square">
            <a:spAutoFit/>
          </a:bodyPr>
          <a:lstStyle/>
          <a:p>
            <a:pPr algn="ctr"/>
            <a:r>
              <a:rPr lang="en-IN" b="1" dirty="0">
                <a:solidFill>
                  <a:srgbClr val="7030A0"/>
                </a:solidFill>
              </a:rPr>
              <a:t>OTHER RELATED CONCEPTS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
        <p:nvSpPr>
          <p:cNvPr id="6" name="Rectangle 5"/>
          <p:cNvSpPr/>
          <p:nvPr/>
        </p:nvSpPr>
        <p:spPr>
          <a:xfrm>
            <a:off x="90152" y="611833"/>
            <a:ext cx="11797047" cy="6463308"/>
          </a:xfrm>
          <a:prstGeom prst="rect">
            <a:avLst/>
          </a:prstGeom>
        </p:spPr>
        <p:txBody>
          <a:bodyPr wrap="square">
            <a:spAutoFit/>
          </a:bodyPr>
          <a:lstStyle/>
          <a:p>
            <a:pPr marL="285750" indent="-285750" fontAlgn="base">
              <a:spcBef>
                <a:spcPct val="0"/>
              </a:spcBef>
              <a:spcAft>
                <a:spcPct val="0"/>
              </a:spcAft>
              <a:buFont typeface="Wingdings" pitchFamily="2" charset="2"/>
              <a:buChar char="q"/>
            </a:pPr>
            <a:r>
              <a:rPr lang="en-US" b="1" dirty="0">
                <a:solidFill>
                  <a:srgbClr val="7030A0"/>
                </a:solidFill>
                <a:ea typeface="Times New Roman" pitchFamily="18" charset="0"/>
                <a:cs typeface="Times New Roman" pitchFamily="18" charset="0"/>
              </a:rPr>
              <a:t>FORMS OF MONEY IN MODERN TIMES</a:t>
            </a:r>
          </a:p>
          <a:p>
            <a:pPr indent="457200" algn="ctr" fontAlgn="base">
              <a:spcBef>
                <a:spcPct val="0"/>
              </a:spcBef>
              <a:spcAft>
                <a:spcPct val="0"/>
              </a:spcAft>
            </a:pPr>
            <a:endParaRPr lang="en-US" b="1" dirty="0">
              <a:cs typeface="Arial" pitchFamily="34" charset="0"/>
            </a:endParaRPr>
          </a:p>
          <a:p>
            <a:pPr indent="457200" algn="just" eaLnBrk="0" fontAlgn="base" hangingPunct="0">
              <a:spcBef>
                <a:spcPct val="0"/>
              </a:spcBef>
              <a:spcAft>
                <a:spcPct val="0"/>
              </a:spcAft>
            </a:pPr>
            <a:r>
              <a:rPr lang="en-US" b="1" dirty="0">
                <a:ea typeface="Times New Roman" pitchFamily="18" charset="0"/>
                <a:cs typeface="Times New Roman" pitchFamily="18" charset="0"/>
              </a:rPr>
              <a:t>In modern monetary transactions, </a:t>
            </a:r>
            <a:r>
              <a:rPr lang="en-US" b="1" dirty="0">
                <a:latin typeface="Times New Roman" panose="02020603050405020304" pitchFamily="18" charset="0"/>
                <a:ea typeface="Times New Roman" panose="02020603050405020304" pitchFamily="18" charset="0"/>
                <a:cs typeface="Times New Roman" panose="02020603050405020304" pitchFamily="18" charset="0"/>
              </a:rPr>
              <a:t>In modern era, the total stock of money or money supply includes the following: </a:t>
            </a:r>
          </a:p>
          <a:p>
            <a:pPr indent="457200" eaLnBrk="0" fontAlgn="base" hangingPunct="0">
              <a:spcBef>
                <a:spcPct val="0"/>
              </a:spcBef>
              <a:spcAft>
                <a:spcPct val="0"/>
              </a:spcAft>
            </a:pPr>
            <a:endParaRPr lang="en-US" b="1" dirty="0">
              <a:ea typeface="Times New Roman" pitchFamily="18" charset="0"/>
              <a:cs typeface="Times New Roman" pitchFamily="18" charset="0"/>
            </a:endParaRPr>
          </a:p>
          <a:p>
            <a:pPr marL="342900" indent="-342900" eaLnBrk="0" fontAlgn="base" hangingPunct="0">
              <a:spcBef>
                <a:spcPct val="0"/>
              </a:spcBef>
              <a:spcAft>
                <a:spcPct val="0"/>
              </a:spcAft>
              <a:buFont typeface="Wingdings" panose="05000000000000000000" pitchFamily="2" charset="2"/>
              <a:buChar char="q"/>
            </a:pPr>
            <a:r>
              <a:rPr lang="en-US" b="1" dirty="0">
                <a:solidFill>
                  <a:srgbClr val="7030A0"/>
                </a:solidFill>
                <a:ea typeface="Times New Roman" pitchFamily="18" charset="0"/>
                <a:cs typeface="Times New Roman" pitchFamily="18" charset="0"/>
              </a:rPr>
              <a:t>Metallic money or currency coins : Metallic money </a:t>
            </a:r>
            <a:r>
              <a:rPr lang="en-US" b="1" dirty="0">
                <a:ea typeface="Times New Roman" pitchFamily="18" charset="0"/>
                <a:cs typeface="Times New Roman" pitchFamily="18" charset="0"/>
              </a:rPr>
              <a:t>refers to the coins made out of metal like gold, bronze, silver, copper, nickel. Coins are of two types such as: </a:t>
            </a:r>
            <a:r>
              <a:rPr lang="en-US" b="1" dirty="0">
                <a:solidFill>
                  <a:srgbClr val="7030A0"/>
                </a:solidFill>
                <a:ea typeface="Times New Roman" pitchFamily="18" charset="0"/>
                <a:cs typeface="Times New Roman" pitchFamily="18" charset="0"/>
              </a:rPr>
              <a:t>Standard or Full-bodied Coins and Token coins.  </a:t>
            </a:r>
          </a:p>
          <a:p>
            <a:pPr eaLnBrk="0" fontAlgn="base" hangingPunct="0">
              <a:spcBef>
                <a:spcPct val="0"/>
              </a:spcBef>
              <a:spcAft>
                <a:spcPct val="0"/>
              </a:spcAft>
            </a:pPr>
            <a:endParaRPr lang="en-US" b="1" dirty="0">
              <a:solidFill>
                <a:srgbClr val="7030A0"/>
              </a:solidFill>
              <a:ea typeface="Times New Roman" pitchFamily="18" charset="0"/>
              <a:cs typeface="Times New Roman" pitchFamily="18" charset="0"/>
            </a:endParaRPr>
          </a:p>
          <a:p>
            <a:pPr marL="342900" indent="-342900" algn="just" eaLnBrk="0" fontAlgn="base" hangingPunct="0">
              <a:spcBef>
                <a:spcPct val="0"/>
              </a:spcBef>
              <a:spcAft>
                <a:spcPct val="0"/>
              </a:spcAft>
              <a:buFont typeface="Courier New" panose="02070309020205020404" pitchFamily="49" charset="0"/>
              <a:buChar char="o"/>
            </a:pPr>
            <a:r>
              <a:rPr lang="en-US" b="1" dirty="0">
                <a:solidFill>
                  <a:srgbClr val="0070C0"/>
                </a:solidFill>
                <a:ea typeface="Times New Roman" pitchFamily="18" charset="0"/>
                <a:cs typeface="Times New Roman" pitchFamily="18" charset="0"/>
              </a:rPr>
              <a:t>Standard or Full-bodied Coins </a:t>
            </a:r>
            <a:r>
              <a:rPr lang="en-US" b="1" dirty="0">
                <a:ea typeface="Times New Roman" pitchFamily="18" charset="0"/>
                <a:cs typeface="Times New Roman" pitchFamily="18" charset="0"/>
              </a:rPr>
              <a:t>are those coins whose face value is equal to its intrinsic (metallic)  value.  </a:t>
            </a:r>
          </a:p>
          <a:p>
            <a:pPr algn="just" eaLnBrk="0" fontAlgn="base" hangingPunct="0">
              <a:spcBef>
                <a:spcPct val="0"/>
              </a:spcBef>
              <a:spcAft>
                <a:spcPct val="0"/>
              </a:spcAft>
            </a:pPr>
            <a:endParaRPr lang="en-US" b="1" dirty="0">
              <a:ea typeface="Times New Roman" pitchFamily="18" charset="0"/>
              <a:cs typeface="Times New Roman" pitchFamily="18" charset="0"/>
            </a:endParaRPr>
          </a:p>
          <a:p>
            <a:pPr marL="342900" indent="-342900" algn="just" eaLnBrk="0" fontAlgn="base" hangingPunct="0">
              <a:spcBef>
                <a:spcPct val="0"/>
              </a:spcBef>
              <a:spcAft>
                <a:spcPct val="0"/>
              </a:spcAft>
              <a:buFont typeface="Courier New" panose="02070309020205020404" pitchFamily="49" charset="0"/>
              <a:buChar char="o"/>
            </a:pPr>
            <a:r>
              <a:rPr lang="en-US" b="1" dirty="0">
                <a:solidFill>
                  <a:srgbClr val="0070C0"/>
                </a:solidFill>
                <a:ea typeface="Times New Roman" pitchFamily="18" charset="0"/>
                <a:cs typeface="Times New Roman" pitchFamily="18" charset="0"/>
              </a:rPr>
              <a:t>Token coins </a:t>
            </a:r>
            <a:r>
              <a:rPr lang="en-US" b="1" dirty="0">
                <a:ea typeface="Times New Roman" pitchFamily="18" charset="0"/>
                <a:cs typeface="Times New Roman" pitchFamily="18" charset="0"/>
              </a:rPr>
              <a:t>have intrinsic (metallic)  value less than its face value. They generally are of lower denominations are made of cheap metals like </a:t>
            </a:r>
            <a:r>
              <a:rPr lang="en-US" b="1" dirty="0">
                <a:solidFill>
                  <a:srgbClr val="7030A0"/>
                </a:solidFill>
                <a:ea typeface="Times New Roman" pitchFamily="18" charset="0"/>
                <a:cs typeface="Times New Roman" pitchFamily="18" charset="0"/>
              </a:rPr>
              <a:t>nickel and copper</a:t>
            </a:r>
            <a:r>
              <a:rPr lang="en-US" b="1" dirty="0">
                <a:ea typeface="Times New Roman" pitchFamily="18" charset="0"/>
                <a:cs typeface="Times New Roman" pitchFamily="18" charset="0"/>
              </a:rPr>
              <a:t>. Token coins are used for exchange of small value. </a:t>
            </a:r>
            <a:endParaRPr lang="en-US" b="1" dirty="0">
              <a:cs typeface="Arial" pitchFamily="34" charset="0"/>
            </a:endParaRPr>
          </a:p>
          <a:p>
            <a:pPr indent="457200" eaLnBrk="0" fontAlgn="base" hangingPunct="0">
              <a:spcBef>
                <a:spcPct val="0"/>
              </a:spcBef>
              <a:spcAft>
                <a:spcPct val="0"/>
              </a:spcAft>
              <a:buFontTx/>
              <a:buChar char="•"/>
            </a:pPr>
            <a:endParaRPr lang="en-US" b="1" dirty="0">
              <a:solidFill>
                <a:srgbClr val="7030A0"/>
              </a:solidFill>
              <a:cs typeface="Arial" pitchFamily="34" charset="0"/>
            </a:endParaRPr>
          </a:p>
          <a:p>
            <a:pPr marL="342900" indent="-342900" algn="just" eaLnBrk="0" fontAlgn="base" hangingPunct="0">
              <a:spcBef>
                <a:spcPct val="0"/>
              </a:spcBef>
              <a:spcAft>
                <a:spcPct val="0"/>
              </a:spcAft>
              <a:buFont typeface="Wingdings" panose="05000000000000000000" pitchFamily="2" charset="2"/>
              <a:buChar char="q"/>
            </a:pPr>
            <a:r>
              <a:rPr lang="en-US" b="1" dirty="0">
                <a:solidFill>
                  <a:srgbClr val="7030A0"/>
                </a:solidFill>
                <a:ea typeface="Times New Roman" pitchFamily="18" charset="0"/>
                <a:cs typeface="Times New Roman" pitchFamily="18" charset="0"/>
              </a:rPr>
              <a:t>Paper money or paper currency : </a:t>
            </a:r>
            <a:r>
              <a:rPr lang="en-US" b="1" dirty="0">
                <a:ea typeface="Times New Roman" pitchFamily="18" charset="0"/>
                <a:cs typeface="Times New Roman" pitchFamily="18" charset="0"/>
              </a:rPr>
              <a:t>Paper money consists of currency notes issued by the State Treasury or the Central bank of the country. </a:t>
            </a:r>
          </a:p>
          <a:p>
            <a:pPr marL="342900" indent="-342900" algn="just" eaLnBrk="0" fontAlgn="base" hangingPunct="0">
              <a:spcBef>
                <a:spcPct val="0"/>
              </a:spcBef>
              <a:spcAft>
                <a:spcPct val="0"/>
              </a:spcAft>
              <a:buFont typeface="Wingdings" panose="05000000000000000000" pitchFamily="2" charset="2"/>
              <a:buChar char="q"/>
            </a:pPr>
            <a:endParaRPr lang="en-US" b="1" dirty="0">
              <a:solidFill>
                <a:srgbClr val="7030A0"/>
              </a:solidFill>
              <a:ea typeface="Times New Roman" pitchFamily="18" charset="0"/>
              <a:cs typeface="Times New Roman" pitchFamily="18" charset="0"/>
            </a:endParaRPr>
          </a:p>
          <a:p>
            <a:pPr marL="342900" indent="-342900" algn="just" eaLnBrk="0" fontAlgn="base" hangingPunct="0">
              <a:spcBef>
                <a:spcPct val="0"/>
              </a:spcBef>
              <a:spcAft>
                <a:spcPct val="0"/>
              </a:spcAft>
              <a:buFont typeface="Wingdings" panose="05000000000000000000" pitchFamily="2" charset="2"/>
              <a:buChar char="q"/>
            </a:pPr>
            <a:r>
              <a:rPr lang="en-US" b="1" dirty="0">
                <a:solidFill>
                  <a:srgbClr val="7030A0"/>
                </a:solidFill>
                <a:ea typeface="Times New Roman" pitchFamily="18" charset="0"/>
                <a:cs typeface="Times New Roman" pitchFamily="18" charset="0"/>
              </a:rPr>
              <a:t>Credit or bank money: </a:t>
            </a:r>
            <a:r>
              <a:rPr lang="en-US" b="1" dirty="0">
                <a:ea typeface="Times New Roman" pitchFamily="18" charset="0"/>
                <a:cs typeface="Times New Roman" pitchFamily="18" charset="0"/>
              </a:rPr>
              <a:t>Bank demand deposits withdraw-able by issuing </a:t>
            </a:r>
            <a:r>
              <a:rPr lang="en-US" b="1" dirty="0" err="1">
                <a:ea typeface="Times New Roman" pitchFamily="18" charset="0"/>
                <a:cs typeface="Times New Roman" pitchFamily="18" charset="0"/>
              </a:rPr>
              <a:t>cheque</a:t>
            </a:r>
            <a:r>
              <a:rPr lang="en-US" b="1" dirty="0">
                <a:ea typeface="Times New Roman" pitchFamily="18" charset="0"/>
                <a:cs typeface="Times New Roman" pitchFamily="18" charset="0"/>
              </a:rPr>
              <a:t> has started functioning as money, and </a:t>
            </a:r>
            <a:r>
              <a:rPr lang="en-US" b="1" dirty="0" err="1">
                <a:ea typeface="Times New Roman" pitchFamily="18" charset="0"/>
                <a:cs typeface="Times New Roman" pitchFamily="18" charset="0"/>
              </a:rPr>
              <a:t>cheque</a:t>
            </a:r>
            <a:r>
              <a:rPr lang="en-US" b="1" dirty="0">
                <a:ea typeface="Times New Roman" pitchFamily="18" charset="0"/>
                <a:cs typeface="Times New Roman" pitchFamily="18" charset="0"/>
              </a:rPr>
              <a:t> are conventionally accepted as a means of payment by the business community in general.  </a:t>
            </a:r>
          </a:p>
          <a:p>
            <a:pPr marL="342900" indent="-342900" algn="just" eaLnBrk="0" fontAlgn="base" hangingPunct="0">
              <a:spcBef>
                <a:spcPct val="0"/>
              </a:spcBef>
              <a:spcAft>
                <a:spcPct val="0"/>
              </a:spcAft>
              <a:buFont typeface="Wingdings" panose="05000000000000000000" pitchFamily="2" charset="2"/>
              <a:buChar char="q"/>
            </a:pPr>
            <a:endParaRPr lang="en-US" b="1" dirty="0">
              <a:ea typeface="Times New Roman" pitchFamily="18" charset="0"/>
              <a:cs typeface="Times New Roman" pitchFamily="18" charset="0"/>
            </a:endParaRPr>
          </a:p>
          <a:p>
            <a:endParaRPr lang="en-US" b="1" dirty="0"/>
          </a:p>
          <a:p>
            <a:br>
              <a:rPr lang="en-US" b="1" dirty="0"/>
            </a:br>
            <a:endParaRPr lang="en-US" b="1" dirty="0"/>
          </a:p>
          <a:p>
            <a:endParaRPr lang="en-US" dirty="0"/>
          </a:p>
          <a:p>
            <a:endParaRPr lang="en-US" dirty="0"/>
          </a:p>
        </p:txBody>
      </p:sp>
    </p:spTree>
    <p:extLst>
      <p:ext uri="{BB962C8B-B14F-4D97-AF65-F5344CB8AC3E}">
        <p14:creationId xmlns:p14="http://schemas.microsoft.com/office/powerpoint/2010/main" val="1410512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242501"/>
            <a:ext cx="8001000" cy="369332"/>
          </a:xfrm>
          <a:prstGeom prst="rect">
            <a:avLst/>
          </a:prstGeom>
        </p:spPr>
        <p:txBody>
          <a:bodyPr wrap="square">
            <a:spAutoFit/>
          </a:bodyPr>
          <a:lstStyle/>
          <a:p>
            <a:pPr algn="ctr"/>
            <a:r>
              <a:rPr lang="en-IN" b="1" dirty="0">
                <a:solidFill>
                  <a:srgbClr val="7030A0"/>
                </a:solidFill>
              </a:rPr>
              <a:t>OTHER RELATED CONCEPTS </a:t>
            </a:r>
          </a:p>
        </p:txBody>
      </p:sp>
      <p:sp>
        <p:nvSpPr>
          <p:cNvPr id="4" name="Rectangle 3"/>
          <p:cNvSpPr/>
          <p:nvPr/>
        </p:nvSpPr>
        <p:spPr>
          <a:xfrm>
            <a:off x="1676400" y="609600"/>
            <a:ext cx="8839200" cy="369332"/>
          </a:xfrm>
          <a:prstGeom prst="rect">
            <a:avLst/>
          </a:prstGeom>
        </p:spPr>
        <p:txBody>
          <a:bodyPr wrap="square">
            <a:spAutoFit/>
          </a:bodyPr>
          <a:lstStyle/>
          <a:p>
            <a:pPr algn="just"/>
            <a:r>
              <a:rPr lang="en-IN" dirty="0"/>
              <a:t> </a:t>
            </a:r>
            <a:endParaRPr lang="en-IN" b="1" dirty="0"/>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
        <p:nvSpPr>
          <p:cNvPr id="6" name="Rectangle 5"/>
          <p:cNvSpPr/>
          <p:nvPr/>
        </p:nvSpPr>
        <p:spPr>
          <a:xfrm>
            <a:off x="90152" y="611833"/>
            <a:ext cx="11797047" cy="4416594"/>
          </a:xfrm>
          <a:prstGeom prst="rect">
            <a:avLst/>
          </a:prstGeom>
        </p:spPr>
        <p:txBody>
          <a:bodyPr wrap="square">
            <a:spAutoFit/>
          </a:bodyPr>
          <a:lstStyle/>
          <a:p>
            <a:pPr indent="457200" algn="ctr" fontAlgn="base">
              <a:spcBef>
                <a:spcPct val="0"/>
              </a:spcBef>
              <a:spcAft>
                <a:spcPct val="0"/>
              </a:spcAft>
            </a:pPr>
            <a:endParaRPr lang="en-US" dirty="0">
              <a:solidFill>
                <a:srgbClr val="FF0000"/>
              </a:solidFill>
            </a:endParaRPr>
          </a:p>
          <a:p>
            <a:pPr indent="457200" fontAlgn="base">
              <a:spcBef>
                <a:spcPct val="0"/>
              </a:spcBef>
              <a:spcAft>
                <a:spcPct val="0"/>
              </a:spcAft>
            </a:pPr>
            <a:r>
              <a:rPr lang="en-US" sz="1200" b="1" dirty="0">
                <a:solidFill>
                  <a:srgbClr val="FF0000"/>
                </a:solidFill>
                <a:latin typeface="Times New Roman" pitchFamily="18" charset="0"/>
                <a:cs typeface="Times New Roman" pitchFamily="18" charset="0"/>
              </a:rPr>
              <a:t>Forms of money in modern times continued </a:t>
            </a:r>
          </a:p>
          <a:p>
            <a:pPr indent="457200" algn="ctr" fontAlgn="base">
              <a:spcBef>
                <a:spcPct val="0"/>
              </a:spcBef>
              <a:spcAft>
                <a:spcPct val="0"/>
              </a:spcAft>
            </a:pPr>
            <a:endParaRPr lang="en-US" dirty="0">
              <a:latin typeface="Arial" pitchFamily="34" charset="0"/>
              <a:cs typeface="Arial" pitchFamily="34" charset="0"/>
            </a:endParaRPr>
          </a:p>
          <a:p>
            <a:pPr indent="457200" algn="just" eaLnBrk="0" fontAlgn="base" hangingPunct="0">
              <a:spcBef>
                <a:spcPct val="0"/>
              </a:spcBef>
              <a:spcAft>
                <a:spcPct val="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In modern era, currency money and bank money together constitute the total stock of money or money supply. </a:t>
            </a:r>
          </a:p>
          <a:p>
            <a:pPr indent="457200" algn="just" eaLnBrk="0" fontAlgn="base" hangingPunct="0">
              <a:spcBef>
                <a:spcPct val="0"/>
              </a:spcBef>
              <a:spcAft>
                <a:spcPct val="0"/>
              </a:spcAft>
            </a:pPr>
            <a:endParaRPr lang="en-US" b="1" dirty="0">
              <a:solidFill>
                <a:srgbClr val="7030A0"/>
              </a:solidFill>
              <a:latin typeface="Times New Roman" panose="02020603050405020304" pitchFamily="18" charset="0"/>
              <a:cs typeface="Times New Roman" panose="02020603050405020304" pitchFamily="18" charset="0"/>
            </a:endParaRPr>
          </a:p>
          <a:p>
            <a:pPr indent="457200" algn="just" eaLnBrk="0" fontAlgn="base" hangingPunct="0">
              <a:spcBef>
                <a:spcPct val="0"/>
              </a:spcBef>
              <a:spcAft>
                <a:spcPct val="0"/>
              </a:spcAft>
              <a:buFont typeface="Wingdings" pitchFamily="2" charset="2"/>
              <a:buChar char="q"/>
            </a:pPr>
            <a:r>
              <a:rPr lang="en-US" b="1" dirty="0">
                <a:solidFill>
                  <a:srgbClr val="7030A0"/>
                </a:solidFill>
                <a:latin typeface="Times New Roman" panose="02020603050405020304" pitchFamily="18" charset="0"/>
                <a:ea typeface="Times New Roman" pitchFamily="18" charset="0"/>
                <a:cs typeface="Times New Roman" panose="02020603050405020304" pitchFamily="18" charset="0"/>
              </a:rPr>
              <a:t>Currency money </a:t>
            </a:r>
            <a:r>
              <a:rPr lang="en-US" b="1" dirty="0">
                <a:latin typeface="Times New Roman" panose="02020603050405020304" pitchFamily="18" charset="0"/>
                <a:ea typeface="Times New Roman" pitchFamily="18" charset="0"/>
                <a:cs typeface="Times New Roman" panose="02020603050405020304" pitchFamily="18" charset="0"/>
              </a:rPr>
              <a:t>(both currency coins and currency notes) is </a:t>
            </a:r>
            <a:r>
              <a:rPr lang="en-US" b="1" dirty="0">
                <a:solidFill>
                  <a:srgbClr val="7030A0"/>
                </a:solidFill>
                <a:latin typeface="Times New Roman" panose="02020603050405020304" pitchFamily="18" charset="0"/>
                <a:ea typeface="Times New Roman" pitchFamily="18" charset="0"/>
                <a:cs typeface="Times New Roman" panose="02020603050405020304" pitchFamily="18" charset="0"/>
              </a:rPr>
              <a:t>legal tender money or fiat money  </a:t>
            </a:r>
            <a:r>
              <a:rPr lang="en-US" b="1" dirty="0">
                <a:latin typeface="Times New Roman" panose="02020603050405020304" pitchFamily="18" charset="0"/>
                <a:ea typeface="Times New Roman" pitchFamily="18" charset="0"/>
                <a:cs typeface="Times New Roman" panose="02020603050405020304" pitchFamily="18" charset="0"/>
              </a:rPr>
              <a:t>and has general acceptability. </a:t>
            </a:r>
          </a:p>
          <a:p>
            <a:pPr algn="just" eaLnBrk="0" fontAlgn="base" hangingPunct="0">
              <a:spcBef>
                <a:spcPct val="0"/>
              </a:spcBef>
              <a:spcAft>
                <a:spcPct val="0"/>
              </a:spcAft>
            </a:pPr>
            <a:endParaRPr lang="en-US" b="1" dirty="0">
              <a:latin typeface="Times New Roman" panose="02020603050405020304" pitchFamily="18" charset="0"/>
              <a:ea typeface="Times New Roman" pitchFamily="18" charset="0"/>
              <a:cs typeface="Times New Roman" panose="02020603050405020304" pitchFamily="18" charset="0"/>
            </a:endParaRPr>
          </a:p>
          <a:p>
            <a:pPr algn="just" eaLnBrk="0" fontAlgn="base" hangingPunct="0">
              <a:spcBef>
                <a:spcPct val="0"/>
              </a:spcBef>
              <a:spcAft>
                <a:spcPct val="0"/>
              </a:spcAft>
            </a:pPr>
            <a:endParaRPr lang="en-US" b="1" dirty="0">
              <a:latin typeface="Times New Roman" panose="02020603050405020304" pitchFamily="18" charset="0"/>
              <a:ea typeface="Times New Roman" pitchFamily="18" charset="0"/>
              <a:cs typeface="Times New Roman" panose="02020603050405020304" pitchFamily="18" charset="0"/>
            </a:endParaRPr>
          </a:p>
          <a:p>
            <a:pPr indent="457200" algn="just" eaLnBrk="0" fontAlgn="base" hangingPunct="0">
              <a:spcBef>
                <a:spcPct val="0"/>
              </a:spcBef>
              <a:spcAft>
                <a:spcPct val="0"/>
              </a:spcAft>
              <a:buFont typeface="Wingdings" pitchFamily="2" charset="2"/>
              <a:buChar char="q"/>
            </a:pPr>
            <a:r>
              <a:rPr lang="en-US" b="1" dirty="0">
                <a:solidFill>
                  <a:srgbClr val="7030A0"/>
                </a:solidFill>
                <a:latin typeface="Times New Roman" panose="02020603050405020304" pitchFamily="18" charset="0"/>
                <a:ea typeface="Times New Roman" pitchFamily="18" charset="0"/>
                <a:cs typeface="Times New Roman" panose="02020603050405020304" pitchFamily="18" charset="0"/>
              </a:rPr>
              <a:t>Credit money or bank demand deposits </a:t>
            </a:r>
            <a:r>
              <a:rPr lang="en-US" b="1" dirty="0">
                <a:latin typeface="Times New Roman" panose="02020603050405020304" pitchFamily="18" charset="0"/>
                <a:ea typeface="Times New Roman" pitchFamily="18" charset="0"/>
                <a:cs typeface="Times New Roman" panose="02020603050405020304" pitchFamily="18" charset="0"/>
              </a:rPr>
              <a:t>are conventional money and lacks general acceptability. </a:t>
            </a:r>
          </a:p>
          <a:p>
            <a:pPr marL="342900" indent="-342900" algn="just" eaLnBrk="0" fontAlgn="base" hangingPunct="0">
              <a:spcBef>
                <a:spcPct val="0"/>
              </a:spcBef>
              <a:spcAft>
                <a:spcPct val="0"/>
              </a:spcAft>
              <a:buFont typeface="Wingdings" panose="05000000000000000000" pitchFamily="2" charset="2"/>
              <a:buChar char="q"/>
            </a:pPr>
            <a:endParaRPr lang="en-US" b="1" dirty="0">
              <a:ea typeface="Times New Roman" pitchFamily="18" charset="0"/>
              <a:cs typeface="Times New Roman" pitchFamily="18" charset="0"/>
            </a:endParaRPr>
          </a:p>
          <a:p>
            <a:endParaRPr lang="en-US" b="1" dirty="0"/>
          </a:p>
          <a:p>
            <a:br>
              <a:rPr lang="en-US" b="1" dirty="0"/>
            </a:br>
            <a:endParaRPr lang="en-US" b="1" dirty="0"/>
          </a:p>
          <a:p>
            <a:endParaRPr lang="en-US" dirty="0"/>
          </a:p>
          <a:p>
            <a:endParaRPr lang="en-US" dirty="0"/>
          </a:p>
        </p:txBody>
      </p:sp>
    </p:spTree>
    <p:extLst>
      <p:ext uri="{BB962C8B-B14F-4D97-AF65-F5344CB8AC3E}">
        <p14:creationId xmlns:p14="http://schemas.microsoft.com/office/powerpoint/2010/main" val="12670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165421"/>
            <a:ext cx="11964472" cy="85254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b="1" dirty="0">
                <a:solidFill>
                  <a:srgbClr val="002060"/>
                </a:solidFill>
                <a:latin typeface="Arial" pitchFamily="34" charset="0"/>
                <a:cs typeface="Arial" pitchFamily="34" charset="0"/>
              </a:rPr>
              <a:t>ECONOMY AND BASIC ECONOMIC ACTIVITIES </a:t>
            </a:r>
          </a:p>
          <a:p>
            <a:pPr algn="just" fontAlgn="base">
              <a:spcBef>
                <a:spcPct val="0"/>
              </a:spcBef>
              <a:spcAft>
                <a:spcPct val="0"/>
              </a:spcAft>
            </a:pPr>
            <a:endParaRPr lang="en-US" sz="2000" b="1" dirty="0">
              <a:latin typeface="Arial" pitchFamily="34" charset="0"/>
              <a:cs typeface="Arial" pitchFamily="34" charset="0"/>
            </a:endParaRPr>
          </a:p>
          <a:p>
            <a:pPr algn="just" fontAlgn="base">
              <a:spcBef>
                <a:spcPct val="0"/>
              </a:spcBef>
              <a:spcAft>
                <a:spcPct val="0"/>
              </a:spcAft>
            </a:pPr>
            <a:endParaRPr lang="en-US" sz="2000" b="1" dirty="0">
              <a:latin typeface="Arial" pitchFamily="34" charset="0"/>
              <a:cs typeface="Arial" pitchFamily="34" charset="0"/>
            </a:endParaRPr>
          </a:p>
          <a:p>
            <a:pPr algn="just" eaLnBrk="0" fontAlgn="base" hangingPunct="0">
              <a:spcBef>
                <a:spcPct val="0"/>
              </a:spcBef>
              <a:spcAft>
                <a:spcPct val="0"/>
              </a:spcAft>
            </a:pPr>
            <a:r>
              <a:rPr lang="en-US" b="1" dirty="0">
                <a:latin typeface="Times New Roman" panose="02020603050405020304" pitchFamily="18" charset="0"/>
                <a:ea typeface="Calibri" pitchFamily="34" charset="0"/>
                <a:cs typeface="Times New Roman" panose="02020603050405020304" pitchFamily="18" charset="0"/>
              </a:rPr>
              <a:t>An economy is the system of earning livelihood (Brown). An economy is just a group of people dealing with one another as they go about their lives. Another more common definition: Economy is a system of </a:t>
            </a:r>
            <a:r>
              <a:rPr lang="en-US" b="1" dirty="0">
                <a:solidFill>
                  <a:srgbClr val="7030A0"/>
                </a:solidFill>
                <a:latin typeface="Times New Roman" panose="02020603050405020304" pitchFamily="18" charset="0"/>
                <a:ea typeface="Calibri" pitchFamily="34" charset="0"/>
                <a:cs typeface="Times New Roman" panose="02020603050405020304" pitchFamily="18" charset="0"/>
              </a:rPr>
              <a:t>four basic economic activities </a:t>
            </a:r>
            <a:r>
              <a:rPr lang="en-US" b="1" dirty="0">
                <a:latin typeface="Times New Roman" panose="02020603050405020304" pitchFamily="18" charset="0"/>
                <a:ea typeface="Calibri" pitchFamily="34" charset="0"/>
                <a:cs typeface="Times New Roman" panose="02020603050405020304" pitchFamily="18" charset="0"/>
              </a:rPr>
              <a:t>such as:  production, consumption,  investment  and distribution of goods and services. </a:t>
            </a:r>
          </a:p>
          <a:p>
            <a:pPr algn="just" eaLnBrk="0" fontAlgn="base" hangingPunct="0">
              <a:spcBef>
                <a:spcPct val="0"/>
              </a:spcBef>
              <a:spcAft>
                <a:spcPct val="0"/>
              </a:spcAft>
            </a:pPr>
            <a:endParaRPr lang="en-US" b="1" dirty="0">
              <a:latin typeface="Times New Roman" panose="02020603050405020304" pitchFamily="18" charset="0"/>
              <a:ea typeface="Calibri" pitchFamily="34" charset="0"/>
              <a:cs typeface="Times New Roman" panose="02020603050405020304" pitchFamily="18" charset="0"/>
            </a:endParaRPr>
          </a:p>
          <a:p>
            <a:pPr algn="just" eaLnBrk="0" fontAlgn="base" hangingPunct="0">
              <a:spcBef>
                <a:spcPct val="0"/>
              </a:spcBef>
              <a:spcAft>
                <a:spcPct val="0"/>
              </a:spcAft>
            </a:pPr>
            <a:r>
              <a:rPr lang="en-US" b="1" dirty="0">
                <a:solidFill>
                  <a:srgbClr val="FF0000"/>
                </a:solidFill>
                <a:latin typeface="Times New Roman" panose="02020603050405020304" pitchFamily="18" charset="0"/>
                <a:ea typeface="Calibri" pitchFamily="34" charset="0"/>
                <a:cs typeface="Times New Roman" panose="02020603050405020304" pitchFamily="18" charset="0"/>
              </a:rPr>
              <a:t>Basic economic activities </a:t>
            </a:r>
            <a:r>
              <a:rPr lang="en-US" b="1" dirty="0">
                <a:latin typeface="Times New Roman" panose="02020603050405020304" pitchFamily="18" charset="0"/>
                <a:ea typeface="Calibri" pitchFamily="34" charset="0"/>
                <a:cs typeface="Times New Roman" panose="02020603050405020304" pitchFamily="18" charset="0"/>
              </a:rPr>
              <a:t>production, distribution, consumption and investment are the vital process or necessary economic activities without which an economy cannot exist. </a:t>
            </a:r>
          </a:p>
          <a:p>
            <a:pPr algn="just"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 typeface="Wingdings" pitchFamily="2" charset="2"/>
              <a:buChar char="q"/>
            </a:pPr>
            <a:r>
              <a:rPr lang="en-US" b="1" dirty="0">
                <a:solidFill>
                  <a:srgbClr val="002060"/>
                </a:solidFill>
                <a:latin typeface="Times New Roman" panose="02020603050405020304" pitchFamily="18" charset="0"/>
                <a:cs typeface="Times New Roman" panose="02020603050405020304" pitchFamily="18" charset="0"/>
              </a:rPr>
              <a:t>Production</a:t>
            </a:r>
            <a:r>
              <a:rPr lang="en-US" b="1" dirty="0">
                <a:latin typeface="Times New Roman" panose="02020603050405020304" pitchFamily="18" charset="0"/>
                <a:cs typeface="Times New Roman" panose="02020603050405020304" pitchFamily="18" charset="0"/>
              </a:rPr>
              <a:t> is transformation of inputs into output/finished products. It is creation or addition of utilities. We can not produce matter. Matters are free gift of nature. We make them more useful by transforming them into finished goods. </a:t>
            </a:r>
          </a:p>
          <a:p>
            <a:pPr algn="just"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 typeface="Wingdings" pitchFamily="2" charset="2"/>
              <a:buChar char="q"/>
            </a:pPr>
            <a:r>
              <a:rPr lang="en-US" b="1" dirty="0">
                <a:solidFill>
                  <a:srgbClr val="7030A0"/>
                </a:solidFill>
                <a:latin typeface="Times New Roman" panose="02020603050405020304" pitchFamily="18" charset="0"/>
                <a:cs typeface="Times New Roman" panose="02020603050405020304" pitchFamily="18" charset="0"/>
              </a:rPr>
              <a:t>Consumption </a:t>
            </a:r>
            <a:r>
              <a:rPr lang="en-US" b="1" dirty="0">
                <a:latin typeface="Times New Roman" panose="02020603050405020304" pitchFamily="18" charset="0"/>
                <a:cs typeface="Times New Roman" panose="02020603050405020304" pitchFamily="18" charset="0"/>
              </a:rPr>
              <a:t>is use of goods and services. It is destruction or decrease in utility in a particular commodity. </a:t>
            </a:r>
          </a:p>
          <a:p>
            <a:pPr algn="just"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 typeface="Wingdings" pitchFamily="2" charset="2"/>
              <a:buChar char="q"/>
            </a:pPr>
            <a:r>
              <a:rPr lang="en-US" b="1" dirty="0">
                <a:solidFill>
                  <a:srgbClr val="7030A0"/>
                </a:solidFill>
                <a:latin typeface="Times New Roman" panose="02020603050405020304" pitchFamily="18" charset="0"/>
                <a:cs typeface="Times New Roman" panose="02020603050405020304" pitchFamily="18" charset="0"/>
              </a:rPr>
              <a:t>Investment</a:t>
            </a:r>
            <a:r>
              <a:rPr lang="en-US" b="1" dirty="0">
                <a:latin typeface="Times New Roman" panose="02020603050405020304" pitchFamily="18" charset="0"/>
                <a:cs typeface="Times New Roman" panose="02020603050405020304" pitchFamily="18" charset="0"/>
              </a:rPr>
              <a:t> also called </a:t>
            </a:r>
            <a:r>
              <a:rPr lang="en-US" b="1" dirty="0">
                <a:solidFill>
                  <a:srgbClr val="7030A0"/>
                </a:solidFill>
                <a:latin typeface="Times New Roman" panose="02020603050405020304" pitchFamily="18" charset="0"/>
                <a:cs typeface="Times New Roman" panose="02020603050405020304" pitchFamily="18" charset="0"/>
              </a:rPr>
              <a:t>captain formation </a:t>
            </a:r>
            <a:r>
              <a:rPr lang="en-US" b="1" dirty="0">
                <a:latin typeface="Times New Roman" panose="02020603050405020304" pitchFamily="18" charset="0"/>
                <a:cs typeface="Times New Roman" panose="02020603050405020304" pitchFamily="18" charset="0"/>
              </a:rPr>
              <a:t>is  the production of new capital goods. It is addition to existing capital stock of a society or economy. Investment is  Excess of production over consumption which is used for further productive activities during an accounting period. </a:t>
            </a:r>
          </a:p>
          <a:p>
            <a:pPr algn="just" eaLnBrk="0" fontAlgn="base" hangingPunct="0">
              <a:spcBef>
                <a:spcPct val="0"/>
              </a:spcBef>
              <a:spcAft>
                <a:spcPct val="0"/>
              </a:spcAft>
              <a:buFont typeface="Wingdings" pitchFamily="2" charset="2"/>
              <a:buChar char="q"/>
            </a:pPr>
            <a:endParaRPr lang="en-US"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 typeface="Wingdings" pitchFamily="2" charset="2"/>
              <a:buChar char="q"/>
            </a:pPr>
            <a:endParaRPr lang="en-US" b="1"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 typeface="Wingdings" pitchFamily="2" charset="2"/>
              <a:buChar char="q"/>
            </a:pPr>
            <a:r>
              <a:rPr lang="en-US" b="1" dirty="0">
                <a:solidFill>
                  <a:srgbClr val="7030A0"/>
                </a:solidFill>
                <a:latin typeface="Times New Roman" panose="02020603050405020304" pitchFamily="18" charset="0"/>
                <a:cs typeface="Times New Roman" panose="02020603050405020304" pitchFamily="18" charset="0"/>
              </a:rPr>
              <a:t>Distribution </a:t>
            </a:r>
            <a:r>
              <a:rPr lang="en-US" b="1" dirty="0">
                <a:latin typeface="Times New Roman" panose="02020603050405020304" pitchFamily="18" charset="0"/>
                <a:cs typeface="Times New Roman" panose="02020603050405020304" pitchFamily="18" charset="0"/>
              </a:rPr>
              <a:t>is the sharing of produced goods and services or aggregate income  among the various owners of factors of production  in the form of rents, wages, interests and profits. </a:t>
            </a:r>
          </a:p>
          <a:p>
            <a:pPr algn="just" eaLnBrk="0" fontAlgn="base" hangingPunct="0">
              <a:spcBef>
                <a:spcPct val="0"/>
              </a:spcBef>
              <a:spcAft>
                <a:spcPct val="0"/>
              </a:spcAft>
            </a:pPr>
            <a:endParaRPr lang="en-US" sz="2000" b="1" dirty="0">
              <a:latin typeface="Arial" pitchFamily="34" charset="0"/>
              <a:ea typeface="Calibri" pitchFamily="34" charset="0"/>
              <a:cs typeface="Arial" pitchFamily="34" charset="0"/>
            </a:endParaRPr>
          </a:p>
          <a:p>
            <a:pPr algn="just" eaLnBrk="0" fontAlgn="base" hangingPunct="0">
              <a:spcBef>
                <a:spcPct val="0"/>
              </a:spcBef>
              <a:spcAft>
                <a:spcPct val="0"/>
              </a:spcAft>
              <a:buFont typeface="Wingdings" pitchFamily="2" charset="2"/>
              <a:buChar char="q"/>
            </a:pPr>
            <a:endParaRPr lang="en-US" sz="2000" b="1" dirty="0">
              <a:latin typeface="Arial" pitchFamily="34" charset="0"/>
              <a:ea typeface="Calibri" pitchFamily="34" charset="0"/>
              <a:cs typeface="Arial" pitchFamily="34" charset="0"/>
            </a:endParaRPr>
          </a:p>
          <a:p>
            <a:pPr algn="just" eaLnBrk="0" fontAlgn="base" hangingPunct="0">
              <a:spcBef>
                <a:spcPct val="0"/>
              </a:spcBef>
              <a:spcAft>
                <a:spcPct val="0"/>
              </a:spcAft>
            </a:pPr>
            <a:endParaRPr lang="en-US" sz="2000" dirty="0"/>
          </a:p>
          <a:p>
            <a:pPr algn="just" eaLnBrk="0" fontAlgn="base" hangingPunct="0">
              <a:spcBef>
                <a:spcPct val="0"/>
              </a:spcBef>
              <a:spcAft>
                <a:spcPct val="0"/>
              </a:spcAft>
            </a:pPr>
            <a:endParaRPr lang="en-US" sz="2000" dirty="0"/>
          </a:p>
          <a:p>
            <a:pPr algn="just" eaLnBrk="0" fontAlgn="base" hangingPunct="0">
              <a:spcBef>
                <a:spcPct val="0"/>
              </a:spcBef>
              <a:spcAft>
                <a:spcPct val="0"/>
              </a:spcAft>
            </a:pPr>
            <a:endParaRPr lang="en-US" sz="2000" b="1" dirty="0">
              <a:latin typeface="Arial" pitchFamily="34" charset="0"/>
              <a:ea typeface="Calibri" pitchFamily="34" charset="0"/>
              <a:cs typeface="Arial" pitchFamily="34" charset="0"/>
            </a:endParaRPr>
          </a:p>
          <a:p>
            <a:pPr algn="just" eaLnBrk="0" fontAlgn="base" hangingPunct="0">
              <a:spcBef>
                <a:spcPct val="0"/>
              </a:spcBef>
              <a:spcAft>
                <a:spcPct val="0"/>
              </a:spcAft>
            </a:pPr>
            <a:endParaRPr lang="en-US" sz="2000" b="1" dirty="0">
              <a:latin typeface="Arial" pitchFamily="34" charset="0"/>
              <a:cs typeface="Arial" pitchFamily="34" charset="0"/>
            </a:endParaRPr>
          </a:p>
          <a:p>
            <a:pPr algn="just" eaLnBrk="0" fontAlgn="base" hangingPunct="0">
              <a:spcBef>
                <a:spcPct val="0"/>
              </a:spcBef>
              <a:spcAft>
                <a:spcPct val="0"/>
              </a:spcAft>
            </a:pPr>
            <a:endParaRPr lang="en-US" sz="2000" b="1" dirty="0">
              <a:latin typeface="Arial" pitchFamily="34" charset="0"/>
              <a:cs typeface="Arial" pitchFamily="34" charset="0"/>
            </a:endParaRPr>
          </a:p>
        </p:txBody>
      </p:sp>
      <p:sp>
        <p:nvSpPr>
          <p:cNvPr id="3" name="Rectangle 2"/>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00533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1766552" y="5747199"/>
            <a:ext cx="8839200" cy="584775"/>
          </a:xfrm>
          <a:prstGeom prst="rect">
            <a:avLst/>
          </a:prstGeom>
        </p:spPr>
        <p:txBody>
          <a:bodyPr wrap="square">
            <a:spAutoFit/>
          </a:bodyPr>
          <a:lstStyle/>
          <a:p>
            <a:endParaRPr lang="en-IN" sz="1600" b="1" dirty="0"/>
          </a:p>
          <a:p>
            <a:r>
              <a:rPr lang="en-IN" sz="1600" b="1" dirty="0">
                <a:solidFill>
                  <a:srgbClr val="7030A0"/>
                </a:solidFill>
              </a:rPr>
              <a:t>Aggregate Output = Aggregate Factor Income = Aggregate Expenditure = Consumption + Investment </a:t>
            </a:r>
          </a:p>
        </p:txBody>
      </p:sp>
      <p:pic>
        <p:nvPicPr>
          <p:cNvPr id="2" name="Picture 1"/>
          <p:cNvPicPr>
            <a:picLocks noChangeAspect="1"/>
          </p:cNvPicPr>
          <p:nvPr/>
        </p:nvPicPr>
        <p:blipFill>
          <a:blip r:embed="rId2"/>
          <a:stretch>
            <a:fillRect/>
          </a:stretch>
        </p:blipFill>
        <p:spPr>
          <a:xfrm>
            <a:off x="746975" y="533399"/>
            <a:ext cx="10290219" cy="5378004"/>
          </a:xfrm>
          <a:prstGeom prst="rect">
            <a:avLst/>
          </a:prstGeom>
        </p:spPr>
      </p:pic>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09358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825" y="1803452"/>
            <a:ext cx="10728102" cy="363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419601" y="685800"/>
            <a:ext cx="3695435" cy="369332"/>
          </a:xfrm>
          <a:prstGeom prst="rect">
            <a:avLst/>
          </a:prstGeom>
        </p:spPr>
        <p:txBody>
          <a:bodyPr wrap="none">
            <a:spAutoFit/>
          </a:bodyPr>
          <a:lstStyle/>
          <a:p>
            <a:r>
              <a:rPr lang="en-IN" b="1" dirty="0"/>
              <a:t>Classification of Goods and  Services </a:t>
            </a:r>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171480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2168" y="501135"/>
            <a:ext cx="3667432" cy="461665"/>
          </a:xfrm>
          <a:prstGeom prst="rect">
            <a:avLst/>
          </a:prstGeom>
        </p:spPr>
        <p:txBody>
          <a:bodyPr wrap="square">
            <a:spAutoFit/>
          </a:bodyPr>
          <a:lstStyle/>
          <a:p>
            <a:pPr algn="ctr"/>
            <a:r>
              <a:rPr lang="en-IN" sz="2400" b="1" dirty="0"/>
              <a:t>Some Basic Concepts </a:t>
            </a:r>
          </a:p>
        </p:txBody>
      </p:sp>
      <p:sp>
        <p:nvSpPr>
          <p:cNvPr id="3" name="Rectangle 2"/>
          <p:cNvSpPr/>
          <p:nvPr/>
        </p:nvSpPr>
        <p:spPr>
          <a:xfrm>
            <a:off x="373487" y="1143001"/>
            <a:ext cx="11590986" cy="4801314"/>
          </a:xfrm>
          <a:prstGeom prst="rect">
            <a:avLst/>
          </a:prstGeom>
        </p:spPr>
        <p:txBody>
          <a:bodyPr wrap="square">
            <a:spAutoFit/>
          </a:bodyPr>
          <a:lstStyle/>
          <a:p>
            <a:pPr marL="285750" indent="-285750" algn="just">
              <a:buFont typeface="Wingdings" pitchFamily="2" charset="2"/>
              <a:buChar char="q"/>
            </a:pPr>
            <a:r>
              <a:rPr lang="en-IN" b="1" dirty="0">
                <a:solidFill>
                  <a:srgbClr val="7030A0"/>
                </a:solidFill>
              </a:rPr>
              <a:t>Consumption Goods: </a:t>
            </a:r>
            <a:r>
              <a:rPr lang="en-IN" b="1" dirty="0"/>
              <a:t>Consumption Goods are goods and services used directly by individuals/households for satisfaction of wants. </a:t>
            </a:r>
          </a:p>
          <a:p>
            <a:pPr algn="just"/>
            <a:endParaRPr lang="en-IN" b="1" dirty="0"/>
          </a:p>
          <a:p>
            <a:pPr marL="285750" indent="-285750" algn="just">
              <a:buFont typeface="Wingdings" pitchFamily="2" charset="2"/>
              <a:buChar char="q"/>
            </a:pPr>
            <a:r>
              <a:rPr lang="en-IN" b="1" dirty="0">
                <a:solidFill>
                  <a:srgbClr val="7030A0"/>
                </a:solidFill>
              </a:rPr>
              <a:t>Capital Goods/investment goods: </a:t>
            </a:r>
            <a:r>
              <a:rPr lang="en-IN" b="1" dirty="0"/>
              <a:t>Investment/capital goods   are goods used in the manufacture of other goods.  These are goods used for future/further  productive activities such as </a:t>
            </a:r>
            <a:r>
              <a:rPr lang="en-IN" b="1" dirty="0">
                <a:solidFill>
                  <a:srgbClr val="0070C0"/>
                </a:solidFill>
              </a:rPr>
              <a:t>roads, buildings, roads and bridges, transport equipments</a:t>
            </a:r>
            <a:endParaRPr lang="en-IN" b="1" dirty="0"/>
          </a:p>
          <a:p>
            <a:pPr algn="just"/>
            <a:endParaRPr lang="en-IN" b="1" dirty="0">
              <a:solidFill>
                <a:srgbClr val="7030A0"/>
              </a:solidFill>
            </a:endParaRPr>
          </a:p>
          <a:p>
            <a:pPr marL="285750" indent="-285750" algn="just">
              <a:buFont typeface="Wingdings" pitchFamily="2" charset="2"/>
              <a:buChar char="q"/>
            </a:pPr>
            <a:r>
              <a:rPr lang="en-IN" b="1" dirty="0">
                <a:solidFill>
                  <a:srgbClr val="7030A0"/>
                </a:solidFill>
              </a:rPr>
              <a:t>Intermediate goods: </a:t>
            </a:r>
            <a:r>
              <a:rPr lang="en-IN" b="1" dirty="0"/>
              <a:t>Intermediate goods  are goods that have to pass through further production process or meant for resale during an accounting year. These are goods meant neither for consumption nor for investment.  e.g. raw materials, fuels, electricity etc.  Intermediate goods are not considered in  the calculation of national income. </a:t>
            </a:r>
            <a:endParaRPr lang="en-IN" dirty="0"/>
          </a:p>
          <a:p>
            <a:pPr algn="just"/>
            <a:endParaRPr lang="en-IN" dirty="0"/>
          </a:p>
          <a:p>
            <a:pPr marL="285750" indent="-285750" algn="just">
              <a:buFont typeface="Wingdings" pitchFamily="2" charset="2"/>
              <a:buChar char="q"/>
            </a:pPr>
            <a:r>
              <a:rPr lang="en-IN" b="1" dirty="0">
                <a:solidFill>
                  <a:srgbClr val="7030A0"/>
                </a:solidFill>
              </a:rPr>
              <a:t>Final goods: </a:t>
            </a:r>
            <a:r>
              <a:rPr lang="en-IN" b="1" dirty="0"/>
              <a:t>Final goods consists of consumption goods and investment goods. Final goods are considered in the calculation of national income. </a:t>
            </a:r>
          </a:p>
          <a:p>
            <a:pPr marL="285750" indent="-285750" algn="just">
              <a:buFont typeface="Wingdings" pitchFamily="2" charset="2"/>
              <a:buChar char="q"/>
            </a:pPr>
            <a:endParaRPr lang="en-IN" b="1" dirty="0"/>
          </a:p>
          <a:p>
            <a:pPr marL="285750" indent="-285750" algn="just">
              <a:buFont typeface="Wingdings" pitchFamily="2" charset="2"/>
              <a:buChar char="q"/>
            </a:pPr>
            <a:r>
              <a:rPr lang="en-IN" b="1" dirty="0">
                <a:solidFill>
                  <a:srgbClr val="7030A0"/>
                </a:solidFill>
              </a:rPr>
              <a:t>Producer goods: Producer goods consists of capital goods </a:t>
            </a:r>
            <a:r>
              <a:rPr lang="en-IN" b="1">
                <a:solidFill>
                  <a:srgbClr val="7030A0"/>
                </a:solidFill>
              </a:rPr>
              <a:t>and intermediate goods. </a:t>
            </a:r>
            <a:endParaRPr lang="en-IN" b="1" dirty="0">
              <a:solidFill>
                <a:srgbClr val="7030A0"/>
              </a:solidFill>
            </a:endParaRPr>
          </a:p>
          <a:p>
            <a:pPr algn="just"/>
            <a:endParaRPr lang="en-IN" dirty="0"/>
          </a:p>
          <a:p>
            <a:pPr algn="just"/>
            <a:endParaRPr lang="en-IN" dirty="0"/>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248885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1" y="310235"/>
            <a:ext cx="11696700" cy="6186309"/>
          </a:xfrm>
          <a:prstGeom prst="rect">
            <a:avLst/>
          </a:prstGeom>
        </p:spPr>
        <p:txBody>
          <a:bodyPr wrap="square">
            <a:spAutoFit/>
          </a:bodyPr>
          <a:lstStyle/>
          <a:p>
            <a:pPr algn="just"/>
            <a:endParaRPr lang="en-IN" b="1" dirty="0"/>
          </a:p>
          <a:p>
            <a:pPr marL="285750" indent="-285750" algn="just">
              <a:buFont typeface="Wingdings" pitchFamily="2" charset="2"/>
              <a:buChar char="q"/>
            </a:pPr>
            <a:r>
              <a:rPr lang="en-IN" b="1" dirty="0">
                <a:solidFill>
                  <a:srgbClr val="7030A0"/>
                </a:solidFill>
              </a:rPr>
              <a:t>Concepts of Capital formation or investment:</a:t>
            </a:r>
          </a:p>
          <a:p>
            <a:pPr algn="just"/>
            <a:endParaRPr lang="en-IN" b="1" dirty="0">
              <a:solidFill>
                <a:srgbClr val="7030A0"/>
              </a:solidFill>
            </a:endParaRPr>
          </a:p>
          <a:p>
            <a:pPr marL="285750" indent="-285750" algn="just">
              <a:buFont typeface="Wingdings" panose="05000000000000000000" pitchFamily="2" charset="2"/>
              <a:buChar char="ü"/>
            </a:pPr>
            <a:r>
              <a:rPr lang="en-IN" b="1" dirty="0">
                <a:solidFill>
                  <a:srgbClr val="7030A0"/>
                </a:solidFill>
              </a:rPr>
              <a:t>GROSS DOMESTIC CAPITAL FORMATION :  </a:t>
            </a:r>
            <a:r>
              <a:rPr lang="en-IN" b="1" dirty="0"/>
              <a:t>Gross Domestic capital formation is value of newly produced capital goods during an accounting year. </a:t>
            </a:r>
          </a:p>
          <a:p>
            <a:pPr algn="just"/>
            <a:endParaRPr lang="en-IN" b="1" dirty="0"/>
          </a:p>
          <a:p>
            <a:pPr algn="just"/>
            <a:r>
              <a:rPr lang="en-IN" b="1" dirty="0"/>
              <a:t> Thus, </a:t>
            </a:r>
            <a:r>
              <a:rPr lang="en-IN" b="1" dirty="0">
                <a:solidFill>
                  <a:srgbClr val="7030A0"/>
                </a:solidFill>
              </a:rPr>
              <a:t>Gross Domestic Capital Formation</a:t>
            </a:r>
            <a:r>
              <a:rPr lang="en-IN" b="1" baseline="-25000" dirty="0"/>
              <a:t> </a:t>
            </a:r>
            <a:r>
              <a:rPr lang="en-IN" b="1" dirty="0"/>
              <a:t>= Gross Domestic Fixed Capital formation + Change in stock</a:t>
            </a:r>
          </a:p>
          <a:p>
            <a:pPr algn="just"/>
            <a:endParaRPr lang="en-IN" b="1" dirty="0"/>
          </a:p>
          <a:p>
            <a:pPr algn="just"/>
            <a:r>
              <a:rPr lang="en-IN" b="1" dirty="0"/>
              <a:t>Where , </a:t>
            </a:r>
            <a:r>
              <a:rPr lang="en-IN" b="1" dirty="0">
                <a:solidFill>
                  <a:srgbClr val="0070C0"/>
                </a:solidFill>
              </a:rPr>
              <a:t>gross domestic fixed capital formation </a:t>
            </a:r>
            <a:r>
              <a:rPr lang="en-IN" b="1" dirty="0"/>
              <a:t>is  the value of newly produced fixed capital goods i.e. assets within the country such as:  roads, buildings, roads and bridges, transport equipments machineries and equipments. </a:t>
            </a:r>
          </a:p>
          <a:p>
            <a:pPr marL="285750" indent="-285750" algn="just">
              <a:buFont typeface="Courier New" panose="02070309020205020404" pitchFamily="49" charset="0"/>
              <a:buChar char="o"/>
            </a:pPr>
            <a:endParaRPr lang="en-IN" b="1" dirty="0"/>
          </a:p>
          <a:p>
            <a:pPr algn="just"/>
            <a:r>
              <a:rPr lang="en-IN" b="1" dirty="0">
                <a:solidFill>
                  <a:srgbClr val="0070C0"/>
                </a:solidFill>
              </a:rPr>
              <a:t>Change in stock </a:t>
            </a:r>
            <a:r>
              <a:rPr lang="en-IN" b="1" dirty="0"/>
              <a:t>is the  change in stock of  inventories of raw materials, finished and semi-finished goods lying with the producers at the end of accounting year </a:t>
            </a:r>
          </a:p>
          <a:p>
            <a:pPr algn="just"/>
            <a:endParaRPr lang="en-IN" b="1" dirty="0"/>
          </a:p>
          <a:p>
            <a:pPr algn="just"/>
            <a:endParaRPr lang="en-IN" b="1" dirty="0"/>
          </a:p>
          <a:p>
            <a:pPr marL="285750" indent="-285750" algn="just">
              <a:buFont typeface="Wingdings" panose="05000000000000000000" pitchFamily="2" charset="2"/>
              <a:buChar char="ü"/>
            </a:pPr>
            <a:r>
              <a:rPr lang="en-IN" b="1" dirty="0"/>
              <a:t> NET DOMESTIC CAPITAL FORMATION= Gross Domestic Capital Formation–  Depreciation </a:t>
            </a:r>
          </a:p>
          <a:p>
            <a:pPr marL="342900" indent="-342900" algn="just">
              <a:buFont typeface="Courier New" panose="02070309020205020404" pitchFamily="49" charset="0"/>
              <a:buChar char="o"/>
            </a:pPr>
            <a:endParaRPr lang="en-IN" b="1" dirty="0"/>
          </a:p>
          <a:p>
            <a:pPr algn="just"/>
            <a:r>
              <a:rPr lang="en-IN" b="1" dirty="0">
                <a:solidFill>
                  <a:srgbClr val="7030A0"/>
                </a:solidFill>
              </a:rPr>
              <a:t>Where, </a:t>
            </a:r>
            <a:r>
              <a:rPr lang="en-IN" b="1" dirty="0">
                <a:solidFill>
                  <a:srgbClr val="0070C0"/>
                </a:solidFill>
              </a:rPr>
              <a:t>Depreciation or </a:t>
            </a:r>
            <a:r>
              <a:rPr lang="en-IN" b="1" dirty="0">
                <a:solidFill>
                  <a:srgbClr val="7030A0"/>
                </a:solidFill>
              </a:rPr>
              <a:t>Consumption of Fixed Capital </a:t>
            </a:r>
            <a:r>
              <a:rPr lang="en-IN" b="1" dirty="0"/>
              <a:t>is decrease in the value of fixed capital assets due to normal wear and tear out. </a:t>
            </a:r>
          </a:p>
          <a:p>
            <a:pPr algn="just"/>
            <a:endParaRPr lang="en-IN" b="1" dirty="0"/>
          </a:p>
          <a:p>
            <a:pPr marL="285750" indent="-285750" algn="just">
              <a:buFont typeface="Wingdings" panose="05000000000000000000" pitchFamily="2" charset="2"/>
              <a:buChar char="v"/>
            </a:pPr>
            <a:endParaRPr lang="en-IN" b="1" dirty="0">
              <a:solidFill>
                <a:srgbClr val="0070C0"/>
              </a:solidFill>
            </a:endParaRPr>
          </a:p>
          <a:p>
            <a:pPr algn="just"/>
            <a:endParaRPr lang="en-IN" b="1" dirty="0">
              <a:solidFill>
                <a:srgbClr val="0070C0"/>
              </a:solidFill>
            </a:endParaRPr>
          </a:p>
        </p:txBody>
      </p:sp>
      <p:sp>
        <p:nvSpPr>
          <p:cNvPr id="3" name="Rectangle 2"/>
          <p:cNvSpPr/>
          <p:nvPr/>
        </p:nvSpPr>
        <p:spPr>
          <a:xfrm>
            <a:off x="9646778" y="125569"/>
            <a:ext cx="2240422" cy="369332"/>
          </a:xfrm>
          <a:prstGeom prst="rect">
            <a:avLst/>
          </a:prstGeom>
        </p:spPr>
        <p:txBody>
          <a:bodyPr wrap="none">
            <a:spAutoFit/>
          </a:bodyPr>
          <a:lstStyle/>
          <a:p>
            <a:r>
              <a:rPr lang="en-IN" b="1" dirty="0"/>
              <a:t>Some Basic Concepts </a:t>
            </a:r>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327449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361684"/>
            <a:ext cx="11565228" cy="7294305"/>
          </a:xfrm>
          <a:prstGeom prst="rect">
            <a:avLst/>
          </a:prstGeom>
        </p:spPr>
        <p:txBody>
          <a:bodyPr wrap="square">
            <a:spAutoFit/>
          </a:bodyPr>
          <a:lstStyle/>
          <a:p>
            <a:pPr algn="just"/>
            <a:endParaRPr lang="en-IN" b="1" dirty="0"/>
          </a:p>
          <a:p>
            <a:pPr marL="285750" indent="-285750" algn="just">
              <a:buFont typeface="Wingdings" pitchFamily="2" charset="2"/>
              <a:buChar char="q"/>
            </a:pPr>
            <a:r>
              <a:rPr lang="en-IN" b="1" dirty="0">
                <a:solidFill>
                  <a:srgbClr val="7030A0"/>
                </a:solidFill>
              </a:rPr>
              <a:t>Export: </a:t>
            </a:r>
            <a:r>
              <a:rPr lang="en-IN" b="1" dirty="0"/>
              <a:t>Export is s ale of goods and services to foreign countries. </a:t>
            </a:r>
          </a:p>
          <a:p>
            <a:pPr marL="285750" indent="-285750" algn="just">
              <a:buFont typeface="Wingdings" pitchFamily="2" charset="2"/>
              <a:buChar char="q"/>
            </a:pPr>
            <a:endParaRPr lang="en-IN" b="1" dirty="0"/>
          </a:p>
          <a:p>
            <a:pPr marL="285750" indent="-285750" algn="just">
              <a:buFont typeface="Wingdings" pitchFamily="2" charset="2"/>
              <a:buChar char="q"/>
            </a:pPr>
            <a:r>
              <a:rPr lang="en-IN" b="1" dirty="0"/>
              <a:t>Import: Import is  purchase of goods and services from foreign countries.</a:t>
            </a:r>
          </a:p>
          <a:p>
            <a:pPr algn="just"/>
            <a:endParaRPr lang="en-IN" b="1" dirty="0"/>
          </a:p>
          <a:p>
            <a:pPr marL="285750" indent="-285750" algn="just">
              <a:buFont typeface="Wingdings" pitchFamily="2" charset="2"/>
              <a:buChar char="q"/>
            </a:pPr>
            <a:r>
              <a:rPr lang="en-IN" b="1" dirty="0">
                <a:solidFill>
                  <a:srgbClr val="7030A0"/>
                </a:solidFill>
              </a:rPr>
              <a:t>Net Export: </a:t>
            </a:r>
            <a:r>
              <a:rPr lang="en-IN" b="1" dirty="0"/>
              <a:t>= Export – Import </a:t>
            </a:r>
          </a:p>
          <a:p>
            <a:pPr marL="285750" indent="-285750">
              <a:buFont typeface="Wingdings" pitchFamily="2" charset="2"/>
              <a:buChar char="q"/>
            </a:pPr>
            <a:r>
              <a:rPr lang="en-US" b="1" i="1" dirty="0"/>
              <a:t>Saving : Saving</a:t>
            </a:r>
            <a:r>
              <a:rPr lang="en-US" b="1" dirty="0"/>
              <a:t> is income not spent, or deferred consumption. Saving = Income –consumption </a:t>
            </a:r>
          </a:p>
          <a:p>
            <a:pPr algn="just"/>
            <a:endParaRPr lang="en-IN" b="1" dirty="0"/>
          </a:p>
          <a:p>
            <a:pPr marL="285750" indent="-285750" algn="just">
              <a:buFont typeface="Wingdings" pitchFamily="2" charset="2"/>
              <a:buChar char="q"/>
            </a:pPr>
            <a:r>
              <a:rPr lang="en-IN" b="1" dirty="0">
                <a:solidFill>
                  <a:srgbClr val="7030A0"/>
                </a:solidFill>
              </a:rPr>
              <a:t>Net factor  income from Abroad (NFIA) = </a:t>
            </a:r>
            <a:r>
              <a:rPr lang="en-IN" b="1" dirty="0"/>
              <a:t>factor income received from abroad  – factor income paid  to abroad.</a:t>
            </a:r>
          </a:p>
          <a:p>
            <a:pPr marL="285750" indent="-285750" algn="just">
              <a:buFont typeface="Wingdings" pitchFamily="2" charset="2"/>
              <a:buChar char="q"/>
            </a:pPr>
            <a:endParaRPr lang="en-IN" b="1" dirty="0"/>
          </a:p>
          <a:p>
            <a:pPr marL="285750" indent="-285750">
              <a:buFont typeface="Wingdings" pitchFamily="2" charset="2"/>
              <a:buChar char="q"/>
            </a:pPr>
            <a:r>
              <a:rPr lang="en-IN" b="1" dirty="0">
                <a:solidFill>
                  <a:srgbClr val="7030A0"/>
                </a:solidFill>
              </a:rPr>
              <a:t>Direct Taxes: </a:t>
            </a:r>
            <a:r>
              <a:rPr lang="en-IN" b="1" dirty="0"/>
              <a:t>Direct Taxes are taxes imposed on income and capital. </a:t>
            </a:r>
          </a:p>
          <a:p>
            <a:endParaRPr lang="en-IN" b="1" dirty="0"/>
          </a:p>
          <a:p>
            <a:pPr marL="285750" indent="-285750">
              <a:buFont typeface="Wingdings" pitchFamily="2" charset="2"/>
              <a:buChar char="q"/>
            </a:pPr>
            <a:r>
              <a:rPr lang="en-IN" b="1" dirty="0">
                <a:solidFill>
                  <a:srgbClr val="7030A0"/>
                </a:solidFill>
              </a:rPr>
              <a:t>Indirect taxes: </a:t>
            </a:r>
            <a:r>
              <a:rPr lang="en-IN" b="1" dirty="0"/>
              <a:t>Indirect taxes  are Taxes imposed on goods and services. </a:t>
            </a:r>
          </a:p>
          <a:p>
            <a:endParaRPr lang="en-IN" b="1" dirty="0"/>
          </a:p>
          <a:p>
            <a:pPr marL="285750" indent="-285750">
              <a:buFont typeface="Wingdings" pitchFamily="2" charset="2"/>
              <a:buChar char="q"/>
            </a:pPr>
            <a:r>
              <a:rPr lang="en-IN" b="1" dirty="0">
                <a:solidFill>
                  <a:srgbClr val="7030A0"/>
                </a:solidFill>
              </a:rPr>
              <a:t>Subsidies: </a:t>
            </a:r>
            <a:r>
              <a:rPr lang="en-IN" b="1" dirty="0"/>
              <a:t>Subsidies are economic grants provided to certain cover up the losses suffered when cost of production is more than the market prices. </a:t>
            </a:r>
          </a:p>
          <a:p>
            <a:pPr marL="285750" indent="-285750">
              <a:buFont typeface="Wingdings" pitchFamily="2" charset="2"/>
              <a:buChar char="q"/>
            </a:pPr>
            <a:endParaRPr lang="en-IN" b="1" dirty="0"/>
          </a:p>
          <a:p>
            <a:pPr marL="285750" indent="-285750">
              <a:buFont typeface="Wingdings" pitchFamily="2" charset="2"/>
              <a:buChar char="q"/>
            </a:pPr>
            <a:r>
              <a:rPr lang="en-IN" b="1" dirty="0">
                <a:solidFill>
                  <a:srgbClr val="7030A0"/>
                </a:solidFill>
              </a:rPr>
              <a:t>Net Indirect Tax </a:t>
            </a:r>
            <a:r>
              <a:rPr lang="en-IN" b="1" dirty="0"/>
              <a:t>= Indirect Tax – Subsidies</a:t>
            </a:r>
          </a:p>
          <a:p>
            <a:endParaRPr lang="en-IN" b="1" dirty="0"/>
          </a:p>
          <a:p>
            <a:pPr marL="285750" indent="-285750">
              <a:buFont typeface="Wingdings" pitchFamily="2" charset="2"/>
              <a:buChar char="q"/>
            </a:pPr>
            <a:r>
              <a:rPr lang="en-IN" b="1" dirty="0">
                <a:solidFill>
                  <a:srgbClr val="7030A0"/>
                </a:solidFill>
              </a:rPr>
              <a:t>Transfer payments or non-factor income: </a:t>
            </a:r>
            <a:r>
              <a:rPr lang="en-IN" b="1" dirty="0"/>
              <a:t>Transfer payments are payments received without contributing anything to production process  e.g. unemployment benefits, old-age benefits, taxes, windfall profits from speculation activities say lottery , pocket money, gifts  etc. </a:t>
            </a:r>
          </a:p>
          <a:p>
            <a:pPr algn="just"/>
            <a:r>
              <a:rPr lang="en-IN" b="1" dirty="0"/>
              <a:t> </a:t>
            </a:r>
          </a:p>
          <a:p>
            <a:pPr algn="just"/>
            <a:endParaRPr lang="en-IN" b="1" dirty="0"/>
          </a:p>
          <a:p>
            <a:pPr algn="just"/>
            <a:endParaRPr lang="en-IN" b="1" dirty="0"/>
          </a:p>
          <a:p>
            <a:pPr algn="just"/>
            <a:endParaRPr lang="en-IN" b="1" dirty="0"/>
          </a:p>
        </p:txBody>
      </p:sp>
      <p:sp>
        <p:nvSpPr>
          <p:cNvPr id="3" name="Rectangle 2"/>
          <p:cNvSpPr/>
          <p:nvPr/>
        </p:nvSpPr>
        <p:spPr>
          <a:xfrm>
            <a:off x="7000568" y="53907"/>
            <a:ext cx="3667432" cy="307777"/>
          </a:xfrm>
          <a:prstGeom prst="rect">
            <a:avLst/>
          </a:prstGeom>
        </p:spPr>
        <p:txBody>
          <a:bodyPr wrap="square">
            <a:spAutoFit/>
          </a:bodyPr>
          <a:lstStyle/>
          <a:p>
            <a:pPr algn="r"/>
            <a:r>
              <a:rPr lang="en-IN" sz="1400" b="1" dirty="0"/>
              <a:t>Some Basic Concepts </a:t>
            </a:r>
          </a:p>
        </p:txBody>
      </p:sp>
      <p:sp>
        <p:nvSpPr>
          <p:cNvPr id="4" name="Rectangle 3"/>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spTree>
    <p:extLst>
      <p:ext uri="{BB962C8B-B14F-4D97-AF65-F5344CB8AC3E}">
        <p14:creationId xmlns:p14="http://schemas.microsoft.com/office/powerpoint/2010/main" val="131540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00568" y="53907"/>
            <a:ext cx="3667432" cy="307777"/>
          </a:xfrm>
          <a:prstGeom prst="rect">
            <a:avLst/>
          </a:prstGeom>
        </p:spPr>
        <p:txBody>
          <a:bodyPr wrap="square">
            <a:spAutoFit/>
          </a:bodyPr>
          <a:lstStyle/>
          <a:p>
            <a:pPr algn="r"/>
            <a:r>
              <a:rPr lang="en-IN" sz="1400" b="1" dirty="0"/>
              <a:t>Some Basic Concepts </a:t>
            </a:r>
          </a:p>
        </p:txBody>
      </p:sp>
      <p:sp>
        <p:nvSpPr>
          <p:cNvPr id="4" name="Rectangle 3"/>
          <p:cNvSpPr/>
          <p:nvPr/>
        </p:nvSpPr>
        <p:spPr>
          <a:xfrm>
            <a:off x="296214" y="397499"/>
            <a:ext cx="11449319" cy="646331"/>
          </a:xfrm>
          <a:prstGeom prst="rect">
            <a:avLst/>
          </a:prstGeom>
        </p:spPr>
        <p:txBody>
          <a:bodyPr wrap="square">
            <a:spAutoFit/>
          </a:bodyPr>
          <a:lstStyle/>
          <a:p>
            <a:r>
              <a:rPr lang="en-IN" b="1" dirty="0">
                <a:solidFill>
                  <a:srgbClr val="7030A0"/>
                </a:solidFill>
              </a:rPr>
              <a:t>Factor Income</a:t>
            </a:r>
            <a:r>
              <a:rPr lang="en-IN" b="1" dirty="0"/>
              <a:t>: Factor incomes are the incomes generated and earned by the owners of factors of production. These includes  wages, rents, interest, profits etc. </a:t>
            </a:r>
            <a:endParaRPr lang="en-IN" dirty="0"/>
          </a:p>
        </p:txBody>
      </p:sp>
      <p:sp>
        <p:nvSpPr>
          <p:cNvPr id="5" name="Rectangle 4"/>
          <p:cNvSpPr/>
          <p:nvPr/>
        </p:nvSpPr>
        <p:spPr>
          <a:xfrm>
            <a:off x="11013472" y="6556638"/>
            <a:ext cx="1178528" cy="261610"/>
          </a:xfrm>
          <a:prstGeom prst="rect">
            <a:avLst/>
          </a:prstGeom>
        </p:spPr>
        <p:txBody>
          <a:bodyPr wrap="none">
            <a:spAutoFit/>
          </a:bodyPr>
          <a:lstStyle/>
          <a:p>
            <a:pPr algn="ctr"/>
            <a:r>
              <a:rPr lang="en-GB" sz="1100" b="1" dirty="0">
                <a:solidFill>
                  <a:srgbClr val="7030A0"/>
                </a:solidFill>
                <a:latin typeface="Tempus Sans ITC" pitchFamily="82" charset="0"/>
                <a:cs typeface="Times New Roman" pitchFamily="18" charset="0"/>
              </a:rPr>
              <a:t>Samir K Mahajan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927" y="1331259"/>
            <a:ext cx="11280809" cy="5486989"/>
          </a:xfrm>
          <a:prstGeom prst="rect">
            <a:avLst/>
          </a:prstGeom>
        </p:spPr>
      </p:pic>
    </p:spTree>
    <p:extLst>
      <p:ext uri="{BB962C8B-B14F-4D97-AF65-F5344CB8AC3E}">
        <p14:creationId xmlns:p14="http://schemas.microsoft.com/office/powerpoint/2010/main" val="100602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3209</Words>
  <Application>Microsoft Macintosh PowerPoint</Application>
  <PresentationFormat>Widescreen</PresentationFormat>
  <Paragraphs>376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Cambria Math</vt:lpstr>
      <vt:lpstr>Courier New</vt:lpstr>
      <vt:lpstr>Tempus Sans ITC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MH15</dc:creator>
  <cp:lastModifiedBy>shahaayush349@outlook.com</cp:lastModifiedBy>
  <cp:revision>91</cp:revision>
  <dcterms:created xsi:type="dcterms:W3CDTF">2014-07-07T18:43:48Z</dcterms:created>
  <dcterms:modified xsi:type="dcterms:W3CDTF">2020-12-17T07:01:03Z</dcterms:modified>
</cp:coreProperties>
</file>