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4" r:id="rId2"/>
    <p:sldId id="285" r:id="rId3"/>
    <p:sldId id="286" r:id="rId4"/>
    <p:sldId id="268" r:id="rId5"/>
    <p:sldId id="269" r:id="rId6"/>
    <p:sldId id="270" r:id="rId7"/>
    <p:sldId id="271" r:id="rId8"/>
    <p:sldId id="272" r:id="rId9"/>
    <p:sldId id="273" r:id="rId10"/>
    <p:sldId id="274" r:id="rId11"/>
    <p:sldId id="275" r:id="rId12"/>
    <p:sldId id="287" r:id="rId13"/>
    <p:sldId id="288" r:id="rId14"/>
    <p:sldId id="289" r:id="rId15"/>
    <p:sldId id="290" r:id="rId16"/>
    <p:sldId id="291" r:id="rId17"/>
    <p:sldId id="292" r:id="rId18"/>
    <p:sldId id="257" r:id="rId19"/>
    <p:sldId id="258" r:id="rId20"/>
    <p:sldId id="259" r:id="rId21"/>
    <p:sldId id="260" r:id="rId22"/>
    <p:sldId id="261" r:id="rId23"/>
    <p:sldId id="262" r:id="rId24"/>
    <p:sldId id="263" r:id="rId25"/>
    <p:sldId id="276" r:id="rId26"/>
    <p:sldId id="277" r:id="rId27"/>
    <p:sldId id="278" r:id="rId28"/>
    <p:sldId id="279" r:id="rId29"/>
    <p:sldId id="280" r:id="rId30"/>
    <p:sldId id="281" r:id="rId31"/>
    <p:sldId id="282" r:id="rId32"/>
    <p:sldId id="293"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691CE-0733-4E47-A866-C04422BC28EA}" type="datetimeFigureOut">
              <a:rPr lang="en-IN" smtClean="0"/>
              <a:t>01-09-2017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701E2-2E94-4A66-85FC-AD8D516B8AD1}" type="slidenum">
              <a:rPr lang="en-IN" smtClean="0"/>
              <a:t>‹#›</a:t>
            </a:fld>
            <a:endParaRPr lang="en-IN"/>
          </a:p>
        </p:txBody>
      </p:sp>
    </p:spTree>
    <p:extLst>
      <p:ext uri="{BB962C8B-B14F-4D97-AF65-F5344CB8AC3E}">
        <p14:creationId xmlns:p14="http://schemas.microsoft.com/office/powerpoint/2010/main" val="57883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8463FC6-0F15-43F1-81EE-7FF3144DD5B0}" type="slidenum">
              <a:rPr lang="en-IN" smtClean="0"/>
              <a:t>16</a:t>
            </a:fld>
            <a:endParaRPr lang="en-IN"/>
          </a:p>
        </p:txBody>
      </p:sp>
    </p:spTree>
    <p:extLst>
      <p:ext uri="{BB962C8B-B14F-4D97-AF65-F5344CB8AC3E}">
        <p14:creationId xmlns:p14="http://schemas.microsoft.com/office/powerpoint/2010/main" val="417247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FCDB43-C213-4FB8-8DC5-9EF279C3E10F}"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133272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FCDB43-C213-4FB8-8DC5-9EF279C3E10F}"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145407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FCDB43-C213-4FB8-8DC5-9EF279C3E10F}"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39381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FCDB43-C213-4FB8-8DC5-9EF279C3E10F}"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61650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FCDB43-C213-4FB8-8DC5-9EF279C3E10F}"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325961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FCDB43-C213-4FB8-8DC5-9EF279C3E10F}" type="datetimeFigureOut">
              <a:rPr lang="en-IN" smtClean="0"/>
              <a:t>01-09-2017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205408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FCDB43-C213-4FB8-8DC5-9EF279C3E10F}" type="datetimeFigureOut">
              <a:rPr lang="en-IN" smtClean="0"/>
              <a:t>01-09-2017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373160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FCDB43-C213-4FB8-8DC5-9EF279C3E10F}" type="datetimeFigureOut">
              <a:rPr lang="en-IN" smtClean="0"/>
              <a:t>01-09-2017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366082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CDB43-C213-4FB8-8DC5-9EF279C3E10F}" type="datetimeFigureOut">
              <a:rPr lang="en-IN" smtClean="0"/>
              <a:t>01-09-2017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268320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CDB43-C213-4FB8-8DC5-9EF279C3E10F}" type="datetimeFigureOut">
              <a:rPr lang="en-IN" smtClean="0"/>
              <a:t>01-09-2017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357682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CDB43-C213-4FB8-8DC5-9EF279C3E10F}" type="datetimeFigureOut">
              <a:rPr lang="en-IN" smtClean="0"/>
              <a:t>01-09-2017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1D938-C555-43B1-9E8A-5926A0013947}" type="slidenum">
              <a:rPr lang="en-IN" smtClean="0"/>
              <a:t>‹#›</a:t>
            </a:fld>
            <a:endParaRPr lang="en-IN"/>
          </a:p>
        </p:txBody>
      </p:sp>
    </p:spTree>
    <p:extLst>
      <p:ext uri="{BB962C8B-B14F-4D97-AF65-F5344CB8AC3E}">
        <p14:creationId xmlns:p14="http://schemas.microsoft.com/office/powerpoint/2010/main" val="406202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CDB43-C213-4FB8-8DC5-9EF279C3E10F}" type="datetimeFigureOut">
              <a:rPr lang="en-IN" smtClean="0"/>
              <a:t>01-09-2017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1D938-C555-43B1-9E8A-5926A0013947}" type="slidenum">
              <a:rPr lang="en-IN" smtClean="0"/>
              <a:t>‹#›</a:t>
            </a:fld>
            <a:endParaRPr lang="en-IN"/>
          </a:p>
        </p:txBody>
      </p:sp>
    </p:spTree>
    <p:extLst>
      <p:ext uri="{BB962C8B-B14F-4D97-AF65-F5344CB8AC3E}">
        <p14:creationId xmlns:p14="http://schemas.microsoft.com/office/powerpoint/2010/main" val="390348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PowerPoint_Slide1.sld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09720" y="571481"/>
            <a:ext cx="8358246" cy="5262979"/>
          </a:xfrm>
          <a:prstGeom prst="rect">
            <a:avLst/>
          </a:prstGeom>
        </p:spPr>
        <p:txBody>
          <a:bodyPr wrap="square">
            <a:spAutoFit/>
          </a:bodyPr>
          <a:lstStyle/>
          <a:p>
            <a:pPr algn="ctr"/>
            <a:endParaRPr lang="en-AU" sz="3200" b="1" dirty="0">
              <a:solidFill>
                <a:srgbClr val="FF0000"/>
              </a:solidFill>
            </a:endParaRPr>
          </a:p>
          <a:p>
            <a:pPr algn="ctr"/>
            <a:endParaRPr lang="en-AU" sz="3200" b="1" dirty="0">
              <a:solidFill>
                <a:srgbClr val="FF0000"/>
              </a:solidFill>
            </a:endParaRPr>
          </a:p>
          <a:p>
            <a:pPr algn="ctr"/>
            <a:endParaRPr lang="en-AU" sz="3200" b="1" dirty="0">
              <a:solidFill>
                <a:srgbClr val="FF0000"/>
              </a:solidFill>
            </a:endParaRPr>
          </a:p>
          <a:p>
            <a:pPr algn="ctr"/>
            <a:r>
              <a:rPr lang="en-AU" sz="3200" b="1" dirty="0"/>
              <a:t>COST OF PRODUCTION </a:t>
            </a:r>
          </a:p>
          <a:p>
            <a:pPr algn="just"/>
            <a:endParaRPr lang="en-AU" sz="2000" b="1" dirty="0">
              <a:solidFill>
                <a:srgbClr val="FF0000"/>
              </a:solidFill>
            </a:endParaRPr>
          </a:p>
          <a:p>
            <a:pPr algn="just"/>
            <a:endParaRPr lang="en-AU" sz="2000" b="1" dirty="0">
              <a:solidFill>
                <a:srgbClr val="FF0000"/>
              </a:solidFill>
            </a:endParaRPr>
          </a:p>
          <a:p>
            <a:pPr algn="ctr"/>
            <a:endParaRPr lang="en-AU" sz="2000" b="1" dirty="0">
              <a:solidFill>
                <a:srgbClr val="FF0000"/>
              </a:solidFill>
            </a:endParaRPr>
          </a:p>
          <a:p>
            <a:pPr algn="ctr"/>
            <a:endParaRPr lang="en-AU" sz="2000" b="1" dirty="0">
              <a:solidFill>
                <a:srgbClr val="FF0000"/>
              </a:solidFill>
            </a:endParaRPr>
          </a:p>
          <a:p>
            <a:pPr algn="just"/>
            <a:endParaRPr lang="en-AU" sz="2000" b="1"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p:txBody>
      </p:sp>
      <p:sp>
        <p:nvSpPr>
          <p:cNvPr id="4" name="Rectangle 3"/>
          <p:cNvSpPr/>
          <p:nvPr/>
        </p:nvSpPr>
        <p:spPr>
          <a:xfrm>
            <a:off x="3657600" y="3733800"/>
            <a:ext cx="4572000" cy="338554"/>
          </a:xfrm>
          <a:prstGeom prst="rect">
            <a:avLst/>
          </a:prstGeom>
        </p:spPr>
        <p:txBody>
          <a:bodyPr>
            <a:spAutoFit/>
          </a:bodyPr>
          <a:lstStyle/>
          <a:p>
            <a:pPr algn="ctr"/>
            <a:r>
              <a:rPr lang="en-GB" sz="1600" b="1" dirty="0">
                <a:solidFill>
                  <a:srgbClr val="7030A0"/>
                </a:solidFill>
                <a:latin typeface="Tempus Sans ITC" pitchFamily="82" charset="0"/>
                <a:cs typeface="Times New Roman" pitchFamily="18" charset="0"/>
              </a:rPr>
              <a:t>Samir K Mahajan, </a:t>
            </a:r>
            <a:r>
              <a:rPr lang="en-GB" sz="1000" b="1" dirty="0" err="1">
                <a:solidFill>
                  <a:srgbClr val="7030A0"/>
                </a:solidFill>
                <a:latin typeface="Tempus Sans ITC" pitchFamily="82" charset="0"/>
                <a:cs typeface="Times New Roman" pitchFamily="18" charset="0"/>
              </a:rPr>
              <a:t>M.Sc</a:t>
            </a:r>
            <a:r>
              <a:rPr lang="en-GB" sz="1000" b="1" dirty="0">
                <a:solidFill>
                  <a:srgbClr val="7030A0"/>
                </a:solidFill>
                <a:latin typeface="Tempus Sans ITC" pitchFamily="82" charset="0"/>
                <a:cs typeface="Times New Roman" pitchFamily="18" charset="0"/>
              </a:rPr>
              <a:t>, </a:t>
            </a:r>
            <a:r>
              <a:rPr lang="en-GB" sz="1000" b="1" dirty="0" err="1">
                <a:solidFill>
                  <a:srgbClr val="7030A0"/>
                </a:solidFill>
                <a:latin typeface="Tempus Sans ITC" pitchFamily="82" charset="0"/>
                <a:cs typeface="Times New Roman" pitchFamily="18" charset="0"/>
              </a:rPr>
              <a:t>Ph.D.,UGC</a:t>
            </a:r>
            <a:r>
              <a:rPr lang="en-GB" sz="1000" b="1">
                <a:solidFill>
                  <a:srgbClr val="7030A0"/>
                </a:solidFill>
                <a:latin typeface="Tempus Sans ITC" pitchFamily="82" charset="0"/>
                <a:cs typeface="Times New Roman" pitchFamily="18" charset="0"/>
              </a:rPr>
              <a:t>-NET</a:t>
            </a:r>
            <a:endParaRPr lang="en-GB" sz="1000" b="1" dirty="0">
              <a:solidFill>
                <a:srgbClr val="7030A0"/>
              </a:solidFill>
              <a:latin typeface="Tempus Sans ITC" pitchFamily="82" charset="0"/>
              <a:cs typeface="Times New Roman" pitchFamily="18" charset="0"/>
            </a:endParaRPr>
          </a:p>
        </p:txBody>
      </p:sp>
    </p:spTree>
    <p:extLst>
      <p:ext uri="{BB962C8B-B14F-4D97-AF65-F5344CB8AC3E}">
        <p14:creationId xmlns:p14="http://schemas.microsoft.com/office/powerpoint/2010/main" val="270843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765551" y="1211264"/>
            <a:ext cx="5135563" cy="4454525"/>
            <a:chOff x="1233" y="763"/>
            <a:chExt cx="3235" cy="2806"/>
          </a:xfrm>
        </p:grpSpPr>
        <p:sp>
          <p:nvSpPr>
            <p:cNvPr id="4" name="Line 4"/>
            <p:cNvSpPr>
              <a:spLocks noChangeShapeType="1"/>
            </p:cNvSpPr>
            <p:nvPr/>
          </p:nvSpPr>
          <p:spPr bwMode="auto">
            <a:xfrm>
              <a:off x="1233" y="763"/>
              <a:ext cx="0" cy="2796"/>
            </a:xfrm>
            <a:prstGeom prst="line">
              <a:avLst/>
            </a:prstGeom>
            <a:noFill/>
            <a:ln w="38100">
              <a:solidFill>
                <a:srgbClr val="000000"/>
              </a:solidFill>
              <a:round/>
              <a:headEnd/>
              <a:tailEnd/>
            </a:ln>
          </p:spPr>
          <p:txBody>
            <a:bodyPr wrap="none" anchor="ctr"/>
            <a:lstStyle/>
            <a:p>
              <a:endParaRPr lang="en-IN"/>
            </a:p>
          </p:txBody>
        </p:sp>
        <p:sp>
          <p:nvSpPr>
            <p:cNvPr id="5" name="Line 5"/>
            <p:cNvSpPr>
              <a:spLocks noChangeShapeType="1"/>
            </p:cNvSpPr>
            <p:nvPr/>
          </p:nvSpPr>
          <p:spPr bwMode="auto">
            <a:xfrm>
              <a:off x="1245" y="3569"/>
              <a:ext cx="3223" cy="0"/>
            </a:xfrm>
            <a:prstGeom prst="line">
              <a:avLst/>
            </a:prstGeom>
            <a:noFill/>
            <a:ln w="38100">
              <a:solidFill>
                <a:srgbClr val="000000"/>
              </a:solidFill>
              <a:round/>
              <a:headEnd/>
              <a:tailEnd/>
            </a:ln>
          </p:spPr>
          <p:txBody>
            <a:bodyPr wrap="none" anchor="ctr"/>
            <a:lstStyle/>
            <a:p>
              <a:endParaRPr lang="en-IN"/>
            </a:p>
          </p:txBody>
        </p:sp>
      </p:grpSp>
      <p:grpSp>
        <p:nvGrpSpPr>
          <p:cNvPr id="3" name="Group 19"/>
          <p:cNvGrpSpPr>
            <a:grpSpLocks/>
          </p:cNvGrpSpPr>
          <p:nvPr/>
        </p:nvGrpSpPr>
        <p:grpSpPr bwMode="auto">
          <a:xfrm>
            <a:off x="3952860" y="1785926"/>
            <a:ext cx="4624388" cy="3257550"/>
            <a:chOff x="1753" y="633"/>
            <a:chExt cx="2913" cy="2052"/>
          </a:xfrm>
        </p:grpSpPr>
        <p:sp>
          <p:nvSpPr>
            <p:cNvPr id="7" name="Freeform 14"/>
            <p:cNvSpPr>
              <a:spLocks/>
            </p:cNvSpPr>
            <p:nvPr/>
          </p:nvSpPr>
          <p:spPr bwMode="auto">
            <a:xfrm>
              <a:off x="1753" y="719"/>
              <a:ext cx="2400" cy="1966"/>
            </a:xfrm>
            <a:custGeom>
              <a:avLst/>
              <a:gdLst>
                <a:gd name="T0" fmla="*/ 0 w 2400"/>
                <a:gd name="T1" fmla="*/ 1724 h 1966"/>
                <a:gd name="T2" fmla="*/ 175 w 2400"/>
                <a:gd name="T3" fmla="*/ 1852 h 1966"/>
                <a:gd name="T4" fmla="*/ 268 w 2400"/>
                <a:gd name="T5" fmla="*/ 1909 h 1966"/>
                <a:gd name="T6" fmla="*/ 424 w 2400"/>
                <a:gd name="T7" fmla="*/ 1952 h 1966"/>
                <a:gd name="T8" fmla="*/ 623 w 2400"/>
                <a:gd name="T9" fmla="*/ 1965 h 1966"/>
                <a:gd name="T10" fmla="*/ 780 w 2400"/>
                <a:gd name="T11" fmla="*/ 1965 h 1966"/>
                <a:gd name="T12" fmla="*/ 929 w 2400"/>
                <a:gd name="T13" fmla="*/ 1940 h 1966"/>
                <a:gd name="T14" fmla="*/ 1082 w 2400"/>
                <a:gd name="T15" fmla="*/ 1899 h 1966"/>
                <a:gd name="T16" fmla="*/ 1235 w 2400"/>
                <a:gd name="T17" fmla="*/ 1829 h 1966"/>
                <a:gd name="T18" fmla="*/ 1377 w 2400"/>
                <a:gd name="T19" fmla="*/ 1734 h 1966"/>
                <a:gd name="T20" fmla="*/ 1484 w 2400"/>
                <a:gd name="T21" fmla="*/ 1621 h 1966"/>
                <a:gd name="T22" fmla="*/ 1588 w 2400"/>
                <a:gd name="T23" fmla="*/ 1465 h 1966"/>
                <a:gd name="T24" fmla="*/ 1771 w 2400"/>
                <a:gd name="T25" fmla="*/ 1172 h 1966"/>
                <a:gd name="T26" fmla="*/ 2053 w 2400"/>
                <a:gd name="T27" fmla="*/ 664 h 1966"/>
                <a:gd name="T28" fmla="*/ 2322 w 2400"/>
                <a:gd name="T29" fmla="*/ 149 h 1966"/>
                <a:gd name="T30" fmla="*/ 2399 w 2400"/>
                <a:gd name="T31" fmla="*/ 0 h 19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00"/>
                <a:gd name="T49" fmla="*/ 0 h 1966"/>
                <a:gd name="T50" fmla="*/ 2400 w 2400"/>
                <a:gd name="T51" fmla="*/ 1966 h 19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00" h="1966">
                  <a:moveTo>
                    <a:pt x="0" y="1724"/>
                  </a:moveTo>
                  <a:lnTo>
                    <a:pt x="175" y="1852"/>
                  </a:lnTo>
                  <a:lnTo>
                    <a:pt x="268" y="1909"/>
                  </a:lnTo>
                  <a:lnTo>
                    <a:pt x="424" y="1952"/>
                  </a:lnTo>
                  <a:lnTo>
                    <a:pt x="623" y="1965"/>
                  </a:lnTo>
                  <a:lnTo>
                    <a:pt x="780" y="1965"/>
                  </a:lnTo>
                  <a:lnTo>
                    <a:pt x="929" y="1940"/>
                  </a:lnTo>
                  <a:lnTo>
                    <a:pt x="1082" y="1899"/>
                  </a:lnTo>
                  <a:lnTo>
                    <a:pt x="1235" y="1829"/>
                  </a:lnTo>
                  <a:lnTo>
                    <a:pt x="1377" y="1734"/>
                  </a:lnTo>
                  <a:lnTo>
                    <a:pt x="1484" y="1621"/>
                  </a:lnTo>
                  <a:lnTo>
                    <a:pt x="1588" y="1465"/>
                  </a:lnTo>
                  <a:lnTo>
                    <a:pt x="1771" y="1172"/>
                  </a:lnTo>
                  <a:lnTo>
                    <a:pt x="2053" y="664"/>
                  </a:lnTo>
                  <a:lnTo>
                    <a:pt x="2322" y="149"/>
                  </a:lnTo>
                  <a:lnTo>
                    <a:pt x="2399" y="0"/>
                  </a:lnTo>
                </a:path>
              </a:pathLst>
            </a:custGeom>
            <a:noFill/>
            <a:ln w="38100" cap="rnd">
              <a:solidFill>
                <a:srgbClr val="316501"/>
              </a:solidFill>
              <a:round/>
              <a:headEnd/>
              <a:tailEnd/>
            </a:ln>
          </p:spPr>
          <p:txBody>
            <a:bodyPr/>
            <a:lstStyle/>
            <a:p>
              <a:endParaRPr lang="en-AU"/>
            </a:p>
          </p:txBody>
        </p:sp>
        <p:sp>
          <p:nvSpPr>
            <p:cNvPr id="8" name="Rectangle 15"/>
            <p:cNvSpPr>
              <a:spLocks noChangeArrowheads="1"/>
            </p:cNvSpPr>
            <p:nvPr/>
          </p:nvSpPr>
          <p:spPr bwMode="auto">
            <a:xfrm>
              <a:off x="4149" y="633"/>
              <a:ext cx="517" cy="367"/>
            </a:xfrm>
            <a:prstGeom prst="rect">
              <a:avLst/>
            </a:prstGeom>
            <a:noFill/>
            <a:ln w="12700">
              <a:noFill/>
              <a:miter lim="800000"/>
              <a:headEnd/>
              <a:tailEnd/>
            </a:ln>
          </p:spPr>
          <p:txBody>
            <a:bodyPr wrap="none" lIns="90488" tIns="44450" rIns="90488" bIns="44450">
              <a:spAutoFit/>
            </a:bodyPr>
            <a:lstStyle/>
            <a:p>
              <a:r>
                <a:rPr lang="en-US" sz="3200">
                  <a:latin typeface="Arial" charset="0"/>
                </a:rPr>
                <a:t>MC</a:t>
              </a:r>
            </a:p>
          </p:txBody>
        </p:sp>
      </p:grpSp>
      <p:grpSp>
        <p:nvGrpSpPr>
          <p:cNvPr id="6" name="Group 17"/>
          <p:cNvGrpSpPr>
            <a:grpSpLocks/>
          </p:cNvGrpSpPr>
          <p:nvPr/>
        </p:nvGrpSpPr>
        <p:grpSpPr bwMode="auto">
          <a:xfrm>
            <a:off x="4452926" y="2357431"/>
            <a:ext cx="5889710" cy="1895475"/>
            <a:chOff x="1612" y="1858"/>
            <a:chExt cx="3730" cy="741"/>
          </a:xfrm>
        </p:grpSpPr>
        <p:sp>
          <p:nvSpPr>
            <p:cNvPr id="10" name="Freeform 10"/>
            <p:cNvSpPr>
              <a:spLocks/>
            </p:cNvSpPr>
            <p:nvPr/>
          </p:nvSpPr>
          <p:spPr bwMode="auto">
            <a:xfrm>
              <a:off x="1612" y="2027"/>
              <a:ext cx="3034" cy="572"/>
            </a:xfrm>
            <a:custGeom>
              <a:avLst/>
              <a:gdLst>
                <a:gd name="T0" fmla="*/ 0 w 3034"/>
                <a:gd name="T1" fmla="*/ 360 h 572"/>
                <a:gd name="T2" fmla="*/ 381 w 3034"/>
                <a:gd name="T3" fmla="*/ 458 h 572"/>
                <a:gd name="T4" fmla="*/ 765 w 3034"/>
                <a:gd name="T5" fmla="*/ 514 h 572"/>
                <a:gd name="T6" fmla="*/ 949 w 3034"/>
                <a:gd name="T7" fmla="*/ 541 h 572"/>
                <a:gd name="T8" fmla="*/ 1111 w 3034"/>
                <a:gd name="T9" fmla="*/ 565 h 572"/>
                <a:gd name="T10" fmla="*/ 1279 w 3034"/>
                <a:gd name="T11" fmla="*/ 571 h 572"/>
                <a:gd name="T12" fmla="*/ 1531 w 3034"/>
                <a:gd name="T13" fmla="*/ 523 h 572"/>
                <a:gd name="T14" fmla="*/ 1915 w 3034"/>
                <a:gd name="T15" fmla="*/ 440 h 572"/>
                <a:gd name="T16" fmla="*/ 2292 w 3034"/>
                <a:gd name="T17" fmla="*/ 334 h 572"/>
                <a:gd name="T18" fmla="*/ 2666 w 3034"/>
                <a:gd name="T19" fmla="*/ 188 h 572"/>
                <a:gd name="T20" fmla="*/ 3033 w 3034"/>
                <a:gd name="T21" fmla="*/ 0 h 5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4"/>
                <a:gd name="T34" fmla="*/ 0 h 572"/>
                <a:gd name="T35" fmla="*/ 3034 w 3034"/>
                <a:gd name="T36" fmla="*/ 572 h 5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4" h="572">
                  <a:moveTo>
                    <a:pt x="0" y="360"/>
                  </a:moveTo>
                  <a:lnTo>
                    <a:pt x="381" y="458"/>
                  </a:lnTo>
                  <a:lnTo>
                    <a:pt x="765" y="514"/>
                  </a:lnTo>
                  <a:lnTo>
                    <a:pt x="949" y="541"/>
                  </a:lnTo>
                  <a:lnTo>
                    <a:pt x="1111" y="565"/>
                  </a:lnTo>
                  <a:lnTo>
                    <a:pt x="1279" y="571"/>
                  </a:lnTo>
                  <a:lnTo>
                    <a:pt x="1531" y="523"/>
                  </a:lnTo>
                  <a:lnTo>
                    <a:pt x="1915" y="440"/>
                  </a:lnTo>
                  <a:lnTo>
                    <a:pt x="2292" y="334"/>
                  </a:lnTo>
                  <a:lnTo>
                    <a:pt x="2666" y="188"/>
                  </a:lnTo>
                  <a:lnTo>
                    <a:pt x="3033" y="0"/>
                  </a:lnTo>
                </a:path>
              </a:pathLst>
            </a:custGeom>
            <a:noFill/>
            <a:ln w="38100" cap="rnd">
              <a:solidFill>
                <a:srgbClr val="063DE8"/>
              </a:solidFill>
              <a:round/>
              <a:headEnd/>
              <a:tailEnd/>
            </a:ln>
          </p:spPr>
          <p:txBody>
            <a:bodyPr/>
            <a:lstStyle/>
            <a:p>
              <a:endParaRPr lang="en-AU"/>
            </a:p>
          </p:txBody>
        </p:sp>
        <p:sp>
          <p:nvSpPr>
            <p:cNvPr id="11" name="Rectangle 11"/>
            <p:cNvSpPr>
              <a:spLocks noChangeArrowheads="1"/>
            </p:cNvSpPr>
            <p:nvPr/>
          </p:nvSpPr>
          <p:spPr bwMode="auto">
            <a:xfrm>
              <a:off x="4711" y="1858"/>
              <a:ext cx="631" cy="228"/>
            </a:xfrm>
            <a:prstGeom prst="rect">
              <a:avLst/>
            </a:prstGeom>
            <a:noFill/>
            <a:ln w="12700">
              <a:noFill/>
              <a:miter lim="800000"/>
              <a:headEnd/>
              <a:tailEnd/>
            </a:ln>
          </p:spPr>
          <p:txBody>
            <a:bodyPr wrap="none" lIns="90488" tIns="44450" rIns="90488" bIns="44450">
              <a:spAutoFit/>
            </a:bodyPr>
            <a:lstStyle/>
            <a:p>
              <a:r>
                <a:rPr lang="en-US" sz="3200">
                  <a:latin typeface="Arial" charset="0"/>
                </a:rPr>
                <a:t>AVC</a:t>
              </a:r>
            </a:p>
          </p:txBody>
        </p:sp>
      </p:grpSp>
      <p:grpSp>
        <p:nvGrpSpPr>
          <p:cNvPr id="9" name="Group 18"/>
          <p:cNvGrpSpPr>
            <a:grpSpLocks/>
          </p:cNvGrpSpPr>
          <p:nvPr/>
        </p:nvGrpSpPr>
        <p:grpSpPr bwMode="auto">
          <a:xfrm>
            <a:off x="4524364" y="1857364"/>
            <a:ext cx="5532438" cy="1766888"/>
            <a:chOff x="1792" y="1162"/>
            <a:chExt cx="3485" cy="1113"/>
          </a:xfrm>
        </p:grpSpPr>
        <p:sp>
          <p:nvSpPr>
            <p:cNvPr id="13" name="Freeform 12"/>
            <p:cNvSpPr>
              <a:spLocks/>
            </p:cNvSpPr>
            <p:nvPr/>
          </p:nvSpPr>
          <p:spPr bwMode="auto">
            <a:xfrm>
              <a:off x="1792" y="1175"/>
              <a:ext cx="2732" cy="1100"/>
            </a:xfrm>
            <a:custGeom>
              <a:avLst/>
              <a:gdLst>
                <a:gd name="T0" fmla="*/ 0 w 2732"/>
                <a:gd name="T1" fmla="*/ 0 h 1100"/>
                <a:gd name="T2" fmla="*/ 153 w 2732"/>
                <a:gd name="T3" fmla="*/ 254 h 1100"/>
                <a:gd name="T4" fmla="*/ 289 w 2732"/>
                <a:gd name="T5" fmla="*/ 445 h 1100"/>
                <a:gd name="T6" fmla="*/ 421 w 2732"/>
                <a:gd name="T7" fmla="*/ 595 h 1100"/>
                <a:gd name="T8" fmla="*/ 614 w 2732"/>
                <a:gd name="T9" fmla="*/ 757 h 1100"/>
                <a:gd name="T10" fmla="*/ 787 w 2732"/>
                <a:gd name="T11" fmla="*/ 864 h 1100"/>
                <a:gd name="T12" fmla="*/ 919 w 2732"/>
                <a:gd name="T13" fmla="*/ 935 h 1100"/>
                <a:gd name="T14" fmla="*/ 1003 w 2732"/>
                <a:gd name="T15" fmla="*/ 978 h 1100"/>
                <a:gd name="T16" fmla="*/ 1075 w 2732"/>
                <a:gd name="T17" fmla="*/ 1009 h 1100"/>
                <a:gd name="T18" fmla="*/ 1207 w 2732"/>
                <a:gd name="T19" fmla="*/ 1051 h 1100"/>
                <a:gd name="T20" fmla="*/ 1351 w 2732"/>
                <a:gd name="T21" fmla="*/ 1087 h 1100"/>
                <a:gd name="T22" fmla="*/ 1507 w 2732"/>
                <a:gd name="T23" fmla="*/ 1099 h 1100"/>
                <a:gd name="T24" fmla="*/ 1711 w 2732"/>
                <a:gd name="T25" fmla="*/ 1045 h 1100"/>
                <a:gd name="T26" fmla="*/ 1921 w 2732"/>
                <a:gd name="T27" fmla="*/ 961 h 1100"/>
                <a:gd name="T28" fmla="*/ 2149 w 2732"/>
                <a:gd name="T29" fmla="*/ 859 h 1100"/>
                <a:gd name="T30" fmla="*/ 2377 w 2732"/>
                <a:gd name="T31" fmla="*/ 745 h 1100"/>
                <a:gd name="T32" fmla="*/ 2575 w 2732"/>
                <a:gd name="T33" fmla="*/ 619 h 1100"/>
                <a:gd name="T34" fmla="*/ 2731 w 2732"/>
                <a:gd name="T35" fmla="*/ 487 h 1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32"/>
                <a:gd name="T55" fmla="*/ 0 h 1100"/>
                <a:gd name="T56" fmla="*/ 2732 w 2732"/>
                <a:gd name="T57" fmla="*/ 1100 h 1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32" h="1100">
                  <a:moveTo>
                    <a:pt x="0" y="0"/>
                  </a:moveTo>
                  <a:lnTo>
                    <a:pt x="153" y="254"/>
                  </a:lnTo>
                  <a:lnTo>
                    <a:pt x="289" y="445"/>
                  </a:lnTo>
                  <a:lnTo>
                    <a:pt x="421" y="595"/>
                  </a:lnTo>
                  <a:lnTo>
                    <a:pt x="614" y="757"/>
                  </a:lnTo>
                  <a:lnTo>
                    <a:pt x="787" y="864"/>
                  </a:lnTo>
                  <a:lnTo>
                    <a:pt x="919" y="935"/>
                  </a:lnTo>
                  <a:lnTo>
                    <a:pt x="1003" y="978"/>
                  </a:lnTo>
                  <a:lnTo>
                    <a:pt x="1075" y="1009"/>
                  </a:lnTo>
                  <a:lnTo>
                    <a:pt x="1207" y="1051"/>
                  </a:lnTo>
                  <a:lnTo>
                    <a:pt x="1351" y="1087"/>
                  </a:lnTo>
                  <a:lnTo>
                    <a:pt x="1507" y="1099"/>
                  </a:lnTo>
                  <a:lnTo>
                    <a:pt x="1711" y="1045"/>
                  </a:lnTo>
                  <a:lnTo>
                    <a:pt x="1921" y="961"/>
                  </a:lnTo>
                  <a:lnTo>
                    <a:pt x="2149" y="859"/>
                  </a:lnTo>
                  <a:lnTo>
                    <a:pt x="2377" y="745"/>
                  </a:lnTo>
                  <a:lnTo>
                    <a:pt x="2575" y="619"/>
                  </a:lnTo>
                  <a:lnTo>
                    <a:pt x="2731" y="487"/>
                  </a:lnTo>
                </a:path>
              </a:pathLst>
            </a:custGeom>
            <a:noFill/>
            <a:ln w="38100" cap="rnd">
              <a:solidFill>
                <a:srgbClr val="FC0128"/>
              </a:solidFill>
              <a:round/>
              <a:headEnd/>
              <a:tailEnd/>
            </a:ln>
          </p:spPr>
          <p:txBody>
            <a:bodyPr/>
            <a:lstStyle/>
            <a:p>
              <a:endParaRPr lang="en-AU"/>
            </a:p>
          </p:txBody>
        </p:sp>
        <p:sp>
          <p:nvSpPr>
            <p:cNvPr id="14" name="Rectangle 13"/>
            <p:cNvSpPr>
              <a:spLocks noChangeArrowheads="1"/>
            </p:cNvSpPr>
            <p:nvPr/>
          </p:nvSpPr>
          <p:spPr bwMode="auto">
            <a:xfrm>
              <a:off x="4651" y="1162"/>
              <a:ext cx="626" cy="367"/>
            </a:xfrm>
            <a:prstGeom prst="rect">
              <a:avLst/>
            </a:prstGeom>
            <a:noFill/>
            <a:ln w="12700">
              <a:noFill/>
              <a:miter lim="800000"/>
              <a:headEnd/>
              <a:tailEnd/>
            </a:ln>
          </p:spPr>
          <p:txBody>
            <a:bodyPr lIns="90488" tIns="44450" rIns="90488" bIns="44450">
              <a:spAutoFit/>
            </a:bodyPr>
            <a:lstStyle/>
            <a:p>
              <a:r>
                <a:rPr lang="en-US" sz="3200" dirty="0">
                  <a:latin typeface="Arial" charset="0"/>
                </a:rPr>
                <a:t>AC</a:t>
              </a:r>
            </a:p>
          </p:txBody>
        </p:sp>
      </p:grpSp>
      <p:sp>
        <p:nvSpPr>
          <p:cNvPr id="20" name="Rectangle 9"/>
          <p:cNvSpPr>
            <a:spLocks noChangeArrowheads="1"/>
          </p:cNvSpPr>
          <p:nvPr/>
        </p:nvSpPr>
        <p:spPr bwMode="auto">
          <a:xfrm>
            <a:off x="8847139" y="4983164"/>
            <a:ext cx="1003481" cy="582211"/>
          </a:xfrm>
          <a:prstGeom prst="rect">
            <a:avLst/>
          </a:prstGeom>
          <a:noFill/>
          <a:ln w="12700">
            <a:noFill/>
            <a:miter lim="800000"/>
            <a:headEnd/>
            <a:tailEnd/>
          </a:ln>
        </p:spPr>
        <p:txBody>
          <a:bodyPr wrap="none" lIns="90488" tIns="44450" rIns="90488" bIns="44450">
            <a:spAutoFit/>
          </a:bodyPr>
          <a:lstStyle/>
          <a:p>
            <a:r>
              <a:rPr lang="en-US" sz="3200">
                <a:latin typeface="Arial" charset="0"/>
              </a:rPr>
              <a:t>AFC</a:t>
            </a:r>
          </a:p>
        </p:txBody>
      </p:sp>
      <p:sp>
        <p:nvSpPr>
          <p:cNvPr id="22" name="Freeform 8"/>
          <p:cNvSpPr>
            <a:spLocks/>
          </p:cNvSpPr>
          <p:nvPr/>
        </p:nvSpPr>
        <p:spPr bwMode="auto">
          <a:xfrm>
            <a:off x="3881423" y="3714752"/>
            <a:ext cx="4735513" cy="1816100"/>
          </a:xfrm>
          <a:custGeom>
            <a:avLst/>
            <a:gdLst>
              <a:gd name="T0" fmla="*/ 0 w 2983"/>
              <a:gd name="T1" fmla="*/ 0 h 1144"/>
              <a:gd name="T2" fmla="*/ 125 w 2983"/>
              <a:gd name="T3" fmla="*/ 257 h 1144"/>
              <a:gd name="T4" fmla="*/ 267 w 2983"/>
              <a:gd name="T5" fmla="*/ 457 h 1144"/>
              <a:gd name="T6" fmla="*/ 397 w 2983"/>
              <a:gd name="T7" fmla="*/ 605 h 1144"/>
              <a:gd name="T8" fmla="*/ 493 w 2983"/>
              <a:gd name="T9" fmla="*/ 690 h 1144"/>
              <a:gd name="T10" fmla="*/ 610 w 2983"/>
              <a:gd name="T11" fmla="*/ 751 h 1144"/>
              <a:gd name="T12" fmla="*/ 756 w 2983"/>
              <a:gd name="T13" fmla="*/ 809 h 1144"/>
              <a:gd name="T14" fmla="*/ 1025 w 2983"/>
              <a:gd name="T15" fmla="*/ 883 h 1144"/>
              <a:gd name="T16" fmla="*/ 1607 w 2983"/>
              <a:gd name="T17" fmla="*/ 1009 h 1144"/>
              <a:gd name="T18" fmla="*/ 1985 w 2983"/>
              <a:gd name="T19" fmla="*/ 1055 h 1144"/>
              <a:gd name="T20" fmla="*/ 2571 w 2983"/>
              <a:gd name="T21" fmla="*/ 1114 h 1144"/>
              <a:gd name="T22" fmla="*/ 2982 w 2983"/>
              <a:gd name="T23" fmla="*/ 1143 h 1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83"/>
              <a:gd name="T37" fmla="*/ 0 h 1144"/>
              <a:gd name="T38" fmla="*/ 2983 w 2983"/>
              <a:gd name="T39" fmla="*/ 1144 h 1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83" h="1144">
                <a:moveTo>
                  <a:pt x="0" y="0"/>
                </a:moveTo>
                <a:lnTo>
                  <a:pt x="125" y="257"/>
                </a:lnTo>
                <a:lnTo>
                  <a:pt x="267" y="457"/>
                </a:lnTo>
                <a:lnTo>
                  <a:pt x="397" y="605"/>
                </a:lnTo>
                <a:lnTo>
                  <a:pt x="493" y="690"/>
                </a:lnTo>
                <a:lnTo>
                  <a:pt x="610" y="751"/>
                </a:lnTo>
                <a:lnTo>
                  <a:pt x="756" y="809"/>
                </a:lnTo>
                <a:lnTo>
                  <a:pt x="1025" y="883"/>
                </a:lnTo>
                <a:lnTo>
                  <a:pt x="1607" y="1009"/>
                </a:lnTo>
                <a:lnTo>
                  <a:pt x="1985" y="1055"/>
                </a:lnTo>
                <a:lnTo>
                  <a:pt x="2571" y="1114"/>
                </a:lnTo>
                <a:lnTo>
                  <a:pt x="2982" y="1143"/>
                </a:lnTo>
              </a:path>
            </a:pathLst>
          </a:custGeom>
          <a:noFill/>
          <a:ln w="38100" cap="rnd">
            <a:solidFill>
              <a:srgbClr val="000000"/>
            </a:solidFill>
            <a:round/>
            <a:headEnd/>
            <a:tailEnd/>
          </a:ln>
        </p:spPr>
        <p:txBody>
          <a:bodyPr/>
          <a:lstStyle/>
          <a:p>
            <a:endParaRPr lang="en-AU"/>
          </a:p>
        </p:txBody>
      </p:sp>
      <p:sp>
        <p:nvSpPr>
          <p:cNvPr id="24" name="Rectangle 23"/>
          <p:cNvSpPr/>
          <p:nvPr/>
        </p:nvSpPr>
        <p:spPr>
          <a:xfrm>
            <a:off x="8382017" y="5715016"/>
            <a:ext cx="923651" cy="369332"/>
          </a:xfrm>
          <a:prstGeom prst="rect">
            <a:avLst/>
          </a:prstGeom>
        </p:spPr>
        <p:txBody>
          <a:bodyPr wrap="none">
            <a:spAutoFit/>
          </a:bodyPr>
          <a:lstStyle/>
          <a:p>
            <a:r>
              <a:rPr lang="en-AU" b="1" dirty="0">
                <a:solidFill>
                  <a:srgbClr val="7030A0"/>
                </a:solidFill>
              </a:rPr>
              <a:t>Output </a:t>
            </a:r>
            <a:endParaRPr lang="en-IN" dirty="0"/>
          </a:p>
        </p:txBody>
      </p:sp>
      <p:sp>
        <p:nvSpPr>
          <p:cNvPr id="25" name="Rectangle 24"/>
          <p:cNvSpPr/>
          <p:nvPr/>
        </p:nvSpPr>
        <p:spPr>
          <a:xfrm>
            <a:off x="3024167" y="1214422"/>
            <a:ext cx="651781" cy="369332"/>
          </a:xfrm>
          <a:prstGeom prst="rect">
            <a:avLst/>
          </a:prstGeom>
        </p:spPr>
        <p:txBody>
          <a:bodyPr wrap="none">
            <a:spAutoFit/>
          </a:bodyPr>
          <a:lstStyle/>
          <a:p>
            <a:r>
              <a:rPr lang="en-AU" b="1" dirty="0">
                <a:solidFill>
                  <a:srgbClr val="7030A0"/>
                </a:solidFill>
              </a:rPr>
              <a:t>Cost </a:t>
            </a:r>
            <a:endParaRPr lang="en-IN" dirty="0"/>
          </a:p>
        </p:txBody>
      </p:sp>
      <p:sp>
        <p:nvSpPr>
          <p:cNvPr id="26" name="Rectangle 25"/>
          <p:cNvSpPr/>
          <p:nvPr/>
        </p:nvSpPr>
        <p:spPr>
          <a:xfrm flipH="1">
            <a:off x="3452794" y="5643578"/>
            <a:ext cx="500066" cy="369332"/>
          </a:xfrm>
          <a:prstGeom prst="rect">
            <a:avLst/>
          </a:prstGeom>
        </p:spPr>
        <p:txBody>
          <a:bodyPr wrap="square">
            <a:spAutoFit/>
          </a:bodyPr>
          <a:lstStyle/>
          <a:p>
            <a:r>
              <a:rPr lang="en-AU" b="1" dirty="0">
                <a:solidFill>
                  <a:srgbClr val="7030A0"/>
                </a:solidFill>
              </a:rPr>
              <a:t>O</a:t>
            </a:r>
            <a:endParaRPr lang="en-IN" dirty="0"/>
          </a:p>
        </p:txBody>
      </p:sp>
      <p:sp>
        <p:nvSpPr>
          <p:cNvPr id="19" name="Rectangle 3"/>
          <p:cNvSpPr txBox="1">
            <a:spLocks noChangeArrowheads="1"/>
          </p:cNvSpPr>
          <p:nvPr/>
        </p:nvSpPr>
        <p:spPr>
          <a:xfrm>
            <a:off x="2524100" y="357166"/>
            <a:ext cx="5786478" cy="357190"/>
          </a:xfrm>
          <a:prstGeom prst="rect">
            <a:avLst/>
          </a:prstGeom>
        </p:spPr>
        <p:txBody>
          <a:bodyPr vert="horz" lIns="91440" tIns="45720" rIns="91440" bIns="45720" rtlCol="0">
            <a:normAutofit fontScale="92500" lnSpcReduction="10000"/>
          </a:bodyPr>
          <a:lstStyle/>
          <a:p>
            <a:pPr lvl="0" algn="ctr">
              <a:spcBef>
                <a:spcPct val="20000"/>
              </a:spcBef>
            </a:pPr>
            <a:r>
              <a:rPr lang="en-AU" sz="2000" b="1" dirty="0">
                <a:solidFill>
                  <a:srgbClr val="7030A0"/>
                </a:solidFill>
              </a:rPr>
              <a:t>AFC, AC, AVC, MC curves </a:t>
            </a:r>
          </a:p>
        </p:txBody>
      </p:sp>
      <p:sp>
        <p:nvSpPr>
          <p:cNvPr id="21" name="Rectangle 20"/>
          <p:cNvSpPr/>
          <p:nvPr/>
        </p:nvSpPr>
        <p:spPr>
          <a:xfrm>
            <a:off x="7667637" y="214290"/>
            <a:ext cx="2792303" cy="369332"/>
          </a:xfrm>
          <a:prstGeom prst="rect">
            <a:avLst/>
          </a:prstGeom>
        </p:spPr>
        <p:txBody>
          <a:bodyPr wrap="none">
            <a:spAutoFit/>
          </a:bodyPr>
          <a:lstStyle/>
          <a:p>
            <a:pPr algn="r"/>
            <a:r>
              <a:rPr lang="en-US" b="1" dirty="0"/>
              <a:t>CONCEPT OF COSTS(</a:t>
            </a:r>
            <a:r>
              <a:rPr lang="en-US" b="1" dirty="0" err="1"/>
              <a:t>contd</a:t>
            </a:r>
            <a:r>
              <a:rPr lang="en-US" b="1" dirty="0"/>
              <a:t>) </a:t>
            </a:r>
          </a:p>
        </p:txBody>
      </p:sp>
    </p:spTree>
    <p:extLst>
      <p:ext uri="{BB962C8B-B14F-4D97-AF65-F5344CB8AC3E}">
        <p14:creationId xmlns:p14="http://schemas.microsoft.com/office/powerpoint/2010/main" val="158453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left)">
                                      <p:cBhvr>
                                        <p:cTn id="2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a:xfrm>
            <a:off x="2309786" y="4143380"/>
            <a:ext cx="7715304" cy="1643074"/>
          </a:xfrm>
          <a:prstGeom prst="rect">
            <a:avLst/>
          </a:prstGeom>
        </p:spPr>
        <p:txBody>
          <a:bodyPr vert="horz" lIns="91440" tIns="45720" rIns="91440" bIns="45720" rtlCol="0">
            <a:normAutofit fontScale="92500" lnSpcReduction="10000"/>
          </a:bodyPr>
          <a:lstStyle/>
          <a:p>
            <a:pPr lvl="0">
              <a:spcBef>
                <a:spcPct val="20000"/>
              </a:spcBef>
              <a:buFont typeface="Wingdings" pitchFamily="2" charset="2"/>
              <a:buChar char="q"/>
            </a:pPr>
            <a:endParaRPr lang="en-AU" sz="2000" b="1" dirty="0">
              <a:solidFill>
                <a:srgbClr val="7030A0"/>
              </a:solidFill>
            </a:endParaRPr>
          </a:p>
          <a:p>
            <a:pPr lvl="0">
              <a:spcBef>
                <a:spcPct val="20000"/>
              </a:spcBef>
              <a:buFont typeface="Wingdings" pitchFamily="2" charset="2"/>
              <a:buChar char="q"/>
            </a:pPr>
            <a:r>
              <a:rPr lang="en-AU" sz="2000" b="1" dirty="0">
                <a:solidFill>
                  <a:srgbClr val="7030A0"/>
                </a:solidFill>
              </a:rPr>
              <a:t>Minimum MC comes before, Minimum AC.</a:t>
            </a:r>
          </a:p>
          <a:p>
            <a:pPr>
              <a:spcBef>
                <a:spcPct val="20000"/>
              </a:spcBef>
              <a:buFont typeface="Wingdings" pitchFamily="2" charset="2"/>
              <a:buChar char="q"/>
            </a:pPr>
            <a:r>
              <a:rPr lang="en-AU" sz="2000" b="1" dirty="0">
                <a:solidFill>
                  <a:srgbClr val="7030A0"/>
                </a:solidFill>
              </a:rPr>
              <a:t>When AC falls, MC  &lt;  AC</a:t>
            </a:r>
          </a:p>
          <a:p>
            <a:pPr>
              <a:spcBef>
                <a:spcPct val="20000"/>
              </a:spcBef>
              <a:buFont typeface="Wingdings" pitchFamily="2" charset="2"/>
              <a:buChar char="q"/>
            </a:pPr>
            <a:r>
              <a:rPr lang="en-AU" sz="2000" b="1" dirty="0">
                <a:solidFill>
                  <a:srgbClr val="7030A0"/>
                </a:solidFill>
              </a:rPr>
              <a:t>When AC increases,  MC  &gt;  AC</a:t>
            </a:r>
          </a:p>
          <a:p>
            <a:pPr>
              <a:spcBef>
                <a:spcPct val="20000"/>
              </a:spcBef>
              <a:buFont typeface="Wingdings" pitchFamily="2" charset="2"/>
              <a:buChar char="q"/>
            </a:pPr>
            <a:r>
              <a:rPr lang="en-AU" sz="2000" b="1" dirty="0">
                <a:solidFill>
                  <a:srgbClr val="7030A0"/>
                </a:solidFill>
              </a:rPr>
              <a:t>When AC is at its minimum, MC equals AC. i.e. MC=Minimum AC. </a:t>
            </a:r>
          </a:p>
        </p:txBody>
      </p:sp>
      <p:sp>
        <p:nvSpPr>
          <p:cNvPr id="205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1" name="Rectangle 3"/>
          <p:cNvSpPr>
            <a:spLocks noChangeArrowheads="1"/>
          </p:cNvSpPr>
          <p:nvPr/>
        </p:nvSpPr>
        <p:spPr bwMode="auto">
          <a:xfrm>
            <a:off x="1524001" y="20727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3"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052" name="Object 4"/>
          <p:cNvGraphicFramePr>
            <a:graphicFrameLocks noChangeAspect="1"/>
          </p:cNvGraphicFramePr>
          <p:nvPr>
            <p:extLst/>
          </p:nvPr>
        </p:nvGraphicFramePr>
        <p:xfrm>
          <a:off x="2423592" y="200025"/>
          <a:ext cx="6521378" cy="4136910"/>
        </p:xfrm>
        <a:graphic>
          <a:graphicData uri="http://schemas.openxmlformats.org/presentationml/2006/ole">
            <mc:AlternateContent xmlns:mc="http://schemas.openxmlformats.org/markup-compatibility/2006">
              <mc:Choice xmlns:v="urn:schemas-microsoft-com:vml" Requires="v">
                <p:oleObj spid="_x0000_s1034" name="Slide" r:id="rId4" imgW="737546" imgH="553261" progId="PowerPoint.Slide.12">
                  <p:embed/>
                </p:oleObj>
              </mc:Choice>
              <mc:Fallback>
                <p:oleObj name="Slide" r:id="rId4" imgW="737546" imgH="553261" progId="PowerPoint.Slide.12">
                  <p:embed/>
                  <p:pic>
                    <p:nvPicPr>
                      <p:cNvPr id="0" name=""/>
                      <p:cNvPicPr>
                        <a:picLocks noChangeAspect="1" noChangeArrowheads="1"/>
                      </p:cNvPicPr>
                      <p:nvPr/>
                    </p:nvPicPr>
                    <p:blipFill>
                      <a:blip r:embed="rId5"/>
                      <a:srcRect/>
                      <a:stretch>
                        <a:fillRect/>
                      </a:stretch>
                    </p:blipFill>
                    <p:spPr bwMode="auto">
                      <a:xfrm>
                        <a:off x="2423592" y="200025"/>
                        <a:ext cx="6521378" cy="4136910"/>
                      </a:xfrm>
                      <a:prstGeom prst="rect">
                        <a:avLst/>
                      </a:prstGeom>
                      <a:noFill/>
                      <a:extLst/>
                    </p:spPr>
                  </p:pic>
                </p:oleObj>
              </mc:Fallback>
            </mc:AlternateContent>
          </a:graphicData>
        </a:graphic>
      </p:graphicFrame>
      <p:sp>
        <p:nvSpPr>
          <p:cNvPr id="2054" name="Rectangle 6"/>
          <p:cNvSpPr>
            <a:spLocks noChangeArrowheads="1"/>
          </p:cNvSpPr>
          <p:nvPr/>
        </p:nvSpPr>
        <p:spPr bwMode="auto">
          <a:xfrm>
            <a:off x="1524001" y="30633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p:cNvSpPr txBox="1">
            <a:spLocks noChangeArrowheads="1"/>
          </p:cNvSpPr>
          <p:nvPr/>
        </p:nvSpPr>
        <p:spPr>
          <a:xfrm>
            <a:off x="3309918" y="357166"/>
            <a:ext cx="5786478" cy="357190"/>
          </a:xfrm>
          <a:prstGeom prst="rect">
            <a:avLst/>
          </a:prstGeom>
        </p:spPr>
        <p:txBody>
          <a:bodyPr vert="horz" lIns="91440" tIns="45720" rIns="91440" bIns="45720" rtlCol="0">
            <a:noAutofit/>
          </a:bodyPr>
          <a:lstStyle/>
          <a:p>
            <a:pPr lvl="0" algn="ctr">
              <a:spcBef>
                <a:spcPct val="20000"/>
              </a:spcBef>
            </a:pPr>
            <a:r>
              <a:rPr lang="en-AU" sz="2000" b="1" dirty="0">
                <a:solidFill>
                  <a:srgbClr val="FF0000"/>
                </a:solidFill>
              </a:rPr>
              <a:t>RELATIONSHIP BETWEEN AC AND MC</a:t>
            </a:r>
          </a:p>
        </p:txBody>
      </p:sp>
    </p:spTree>
    <p:extLst>
      <p:ext uri="{BB962C8B-B14F-4D97-AF65-F5344CB8AC3E}">
        <p14:creationId xmlns:p14="http://schemas.microsoft.com/office/powerpoint/2010/main" val="31487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ipe(left)">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wipe(left)">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wipe(left)">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wipe(left)">
                                      <p:cBhvr>
                                        <p:cTn id="22" dur="500"/>
                                        <p:tgtEl>
                                          <p:spTgt spid="1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66910" y="1000109"/>
            <a:ext cx="8001056" cy="3139321"/>
          </a:xfrm>
          <a:prstGeom prst="rect">
            <a:avLst/>
          </a:prstGeom>
        </p:spPr>
        <p:txBody>
          <a:bodyPr wrap="square">
            <a:spAutoFit/>
          </a:bodyPr>
          <a:lstStyle/>
          <a:p>
            <a:pPr algn="ctr"/>
            <a:r>
              <a:rPr lang="en-IN" b="1" i="1" dirty="0">
                <a:solidFill>
                  <a:srgbClr val="FF0000"/>
                </a:solidFill>
              </a:rPr>
              <a:t>AVERAGE FIXED COST (AFC) FALLS WITH INCREASE IN OUTPUT</a:t>
            </a:r>
          </a:p>
          <a:p>
            <a:pPr algn="ctr"/>
            <a:endParaRPr lang="en-IN" b="1" i="1" dirty="0">
              <a:solidFill>
                <a:srgbClr val="FF0000"/>
              </a:solidFill>
            </a:endParaRPr>
          </a:p>
          <a:p>
            <a:pPr algn="ctr"/>
            <a:endParaRPr lang="en-IN" b="1" i="1" dirty="0"/>
          </a:p>
          <a:p>
            <a:pPr algn="ctr"/>
            <a:r>
              <a:rPr lang="en-IN" b="1" i="1" dirty="0">
                <a:solidFill>
                  <a:srgbClr val="7030A0"/>
                </a:solidFill>
              </a:rPr>
              <a:t>AFC curve is downward sloping from left to right.  </a:t>
            </a:r>
          </a:p>
          <a:p>
            <a:pPr algn="just"/>
            <a:endParaRPr lang="en-IN" b="1" i="1" dirty="0">
              <a:solidFill>
                <a:srgbClr val="7030A0"/>
              </a:solidFill>
            </a:endParaRPr>
          </a:p>
          <a:p>
            <a:pPr algn="ctr"/>
            <a:endParaRPr lang="en-IN" b="1" i="1" dirty="0">
              <a:solidFill>
                <a:srgbClr val="FF0000"/>
              </a:solidFill>
            </a:endParaRPr>
          </a:p>
          <a:p>
            <a:pPr algn="ctr"/>
            <a:endParaRPr lang="en-IN" b="1" i="1" dirty="0">
              <a:solidFill>
                <a:srgbClr val="FF0000"/>
              </a:solidFill>
            </a:endParaRPr>
          </a:p>
          <a:p>
            <a:pPr algn="ctr"/>
            <a:r>
              <a:rPr lang="en-IN" b="1" i="1" dirty="0">
                <a:solidFill>
                  <a:srgbClr val="FF0000"/>
                </a:solidFill>
              </a:rPr>
              <a:t>REASONS </a:t>
            </a:r>
          </a:p>
          <a:p>
            <a:pPr algn="just"/>
            <a:endParaRPr lang="en-IN" b="1" i="1" dirty="0">
              <a:solidFill>
                <a:srgbClr val="7030A0"/>
              </a:solidFill>
            </a:endParaRPr>
          </a:p>
          <a:p>
            <a:pPr algn="just"/>
            <a:r>
              <a:rPr lang="en-IN" b="1" dirty="0">
                <a:solidFill>
                  <a:srgbClr val="7030A0"/>
                </a:solidFill>
              </a:rPr>
              <a:t>As total  fixed cost is divided by an increasing output, AFC will continue to fall. AFC may be very close to zero, but will never be equal to zero. </a:t>
            </a:r>
          </a:p>
        </p:txBody>
      </p:sp>
      <p:sp>
        <p:nvSpPr>
          <p:cNvPr id="4" name="Rectangle 3"/>
          <p:cNvSpPr/>
          <p:nvPr/>
        </p:nvSpPr>
        <p:spPr>
          <a:xfrm>
            <a:off x="7667637" y="214290"/>
            <a:ext cx="2792303" cy="369332"/>
          </a:xfrm>
          <a:prstGeom prst="rect">
            <a:avLst/>
          </a:prstGeom>
        </p:spPr>
        <p:txBody>
          <a:bodyPr wrap="none">
            <a:spAutoFit/>
          </a:bodyPr>
          <a:lstStyle/>
          <a:p>
            <a:pPr algn="r"/>
            <a:r>
              <a:rPr lang="en-US" b="1" dirty="0"/>
              <a:t>CONCEPT OF COSTS(</a:t>
            </a:r>
            <a:r>
              <a:rPr lang="en-US" b="1" dirty="0" err="1"/>
              <a:t>contd</a:t>
            </a:r>
            <a:r>
              <a:rPr lang="en-US" b="1" dirty="0"/>
              <a:t>) </a:t>
            </a:r>
          </a:p>
        </p:txBody>
      </p:sp>
    </p:spTree>
    <p:extLst>
      <p:ext uri="{BB962C8B-B14F-4D97-AF65-F5344CB8AC3E}">
        <p14:creationId xmlns:p14="http://schemas.microsoft.com/office/powerpoint/2010/main" val="3663868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66844" y="1520190"/>
            <a:ext cx="8501122" cy="4801314"/>
          </a:xfrm>
          <a:prstGeom prst="rect">
            <a:avLst/>
          </a:prstGeom>
        </p:spPr>
        <p:txBody>
          <a:bodyPr wrap="square">
            <a:spAutoFit/>
          </a:bodyPr>
          <a:lstStyle/>
          <a:p>
            <a:pPr algn="just"/>
            <a:r>
              <a:rPr lang="en-IN" b="1" dirty="0">
                <a:solidFill>
                  <a:srgbClr val="FF0000"/>
                </a:solidFill>
              </a:rPr>
              <a:t> AVERAGE VARIABLE COST  CURVE , AVERAGE COST CURVE , AVERAGE COST CURVE  are IS U-SHAPED</a:t>
            </a:r>
          </a:p>
          <a:p>
            <a:pPr algn="just"/>
            <a:endParaRPr lang="en-IN" b="1" dirty="0">
              <a:solidFill>
                <a:srgbClr val="FF0000"/>
              </a:solidFill>
            </a:endParaRPr>
          </a:p>
          <a:p>
            <a:pPr algn="just"/>
            <a:r>
              <a:rPr lang="en-IN" b="1" dirty="0"/>
              <a:t>With the increase in output each  of these curves will slope down at </a:t>
            </a:r>
            <a:r>
              <a:rPr lang="en-IN" b="1" dirty="0" err="1"/>
              <a:t>frist</a:t>
            </a:r>
            <a:r>
              <a:rPr lang="en-IN" b="1" dirty="0"/>
              <a:t>  from left to right, then reach a minimum point, and rise again. </a:t>
            </a:r>
          </a:p>
          <a:p>
            <a:pPr algn="just"/>
            <a:r>
              <a:rPr lang="en-IN" b="1" dirty="0"/>
              <a:t/>
            </a:r>
            <a:br>
              <a:rPr lang="en-IN" b="1" dirty="0"/>
            </a:br>
            <a:r>
              <a:rPr lang="en-IN" b="1" dirty="0"/>
              <a:t> ‘U’ shaped  AVC , MC, AC  curve can be attributed to the  principle of variable proportion.</a:t>
            </a:r>
          </a:p>
          <a:p>
            <a:pPr algn="just"/>
            <a:endParaRPr lang="en-IN" b="1" dirty="0">
              <a:solidFill>
                <a:srgbClr val="FF0000"/>
              </a:solidFill>
            </a:endParaRPr>
          </a:p>
          <a:p>
            <a:pPr algn="just"/>
            <a:endParaRPr lang="en-IN" b="1" dirty="0">
              <a:solidFill>
                <a:srgbClr val="FF0000"/>
              </a:solidFill>
            </a:endParaRPr>
          </a:p>
          <a:p>
            <a:pPr algn="just"/>
            <a:endParaRPr lang="en-IN" b="1" dirty="0"/>
          </a:p>
          <a:p>
            <a:pPr algn="just"/>
            <a:endParaRPr lang="en-IN" dirty="0"/>
          </a:p>
          <a:p>
            <a:pPr algn="just"/>
            <a:endParaRPr lang="en-IN" b="1" dirty="0"/>
          </a:p>
          <a:p>
            <a:pPr algn="just"/>
            <a:endParaRPr lang="en-IN" dirty="0">
              <a:solidFill>
                <a:srgbClr val="7030A0"/>
              </a:solidFill>
            </a:endParaRPr>
          </a:p>
          <a:p>
            <a:pPr algn="just"/>
            <a:r>
              <a:rPr lang="en-IN" b="1" dirty="0"/>
              <a:t/>
            </a:r>
            <a:br>
              <a:rPr lang="en-IN" b="1" dirty="0"/>
            </a:br>
            <a:r>
              <a:rPr lang="en-IN" b="1" dirty="0"/>
              <a:t/>
            </a:r>
            <a:br>
              <a:rPr lang="en-IN" b="1" dirty="0"/>
            </a:br>
            <a:endParaRPr lang="en-IN" dirty="0"/>
          </a:p>
        </p:txBody>
      </p:sp>
      <p:sp>
        <p:nvSpPr>
          <p:cNvPr id="4" name="Rectangle 3"/>
          <p:cNvSpPr/>
          <p:nvPr/>
        </p:nvSpPr>
        <p:spPr>
          <a:xfrm>
            <a:off x="7667637" y="214290"/>
            <a:ext cx="2792303" cy="369332"/>
          </a:xfrm>
          <a:prstGeom prst="rect">
            <a:avLst/>
          </a:prstGeom>
        </p:spPr>
        <p:txBody>
          <a:bodyPr wrap="none">
            <a:spAutoFit/>
          </a:bodyPr>
          <a:lstStyle/>
          <a:p>
            <a:pPr algn="r"/>
            <a:r>
              <a:rPr lang="en-US" b="1" dirty="0"/>
              <a:t>CONCEPT OF COSTS(</a:t>
            </a:r>
            <a:r>
              <a:rPr lang="en-US" b="1" dirty="0" err="1"/>
              <a:t>contd</a:t>
            </a:r>
            <a:r>
              <a:rPr lang="en-US" b="1" dirty="0"/>
              <a:t>) </a:t>
            </a:r>
          </a:p>
        </p:txBody>
      </p:sp>
    </p:spTree>
    <p:extLst>
      <p:ext uri="{BB962C8B-B14F-4D97-AF65-F5344CB8AC3E}">
        <p14:creationId xmlns:p14="http://schemas.microsoft.com/office/powerpoint/2010/main" val="3310020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5431" y="177240"/>
            <a:ext cx="11391254" cy="8833187"/>
          </a:xfrm>
          <a:prstGeom prst="rect">
            <a:avLst/>
          </a:prstGeom>
        </p:spPr>
        <p:txBody>
          <a:bodyPr wrap="square">
            <a:spAutoFit/>
          </a:bodyPr>
          <a:lstStyle/>
          <a:p>
            <a:pPr algn="ctr"/>
            <a:r>
              <a:rPr lang="en-IN" sz="2400" b="1" dirty="0">
                <a:solidFill>
                  <a:srgbClr val="FF0000"/>
                </a:solidFill>
              </a:rPr>
              <a:t>LONG RUN AVERAGE COST FUNCTION </a:t>
            </a:r>
          </a:p>
          <a:p>
            <a:pPr algn="ctr"/>
            <a:r>
              <a:rPr lang="en-IN" sz="2400" b="1" dirty="0">
                <a:solidFill>
                  <a:srgbClr val="FF0000"/>
                </a:solidFill>
              </a:rPr>
              <a:t>Or </a:t>
            </a:r>
          </a:p>
          <a:p>
            <a:pPr algn="ctr"/>
            <a:r>
              <a:rPr lang="en-IN" sz="2400" b="1" dirty="0">
                <a:solidFill>
                  <a:srgbClr val="FF0000"/>
                </a:solidFill>
              </a:rPr>
              <a:t>LONG RUN AVERAGE COST (LAC) CURVE </a:t>
            </a:r>
          </a:p>
          <a:p>
            <a:pPr algn="ctr"/>
            <a:endParaRPr lang="en-IN" sz="2400" b="1" dirty="0">
              <a:solidFill>
                <a:srgbClr val="FF0000"/>
              </a:solidFill>
            </a:endParaRPr>
          </a:p>
          <a:p>
            <a:pPr algn="ctr"/>
            <a:endParaRPr lang="en-IN" sz="2400" b="1" dirty="0">
              <a:solidFill>
                <a:srgbClr val="FF0000"/>
              </a:solidFill>
            </a:endParaRPr>
          </a:p>
          <a:p>
            <a:pPr algn="just"/>
            <a:r>
              <a:rPr lang="en-US" sz="2400" b="1" dirty="0"/>
              <a:t>	The long run cost function/LAC curve depicts the least possible average cost for producing various levels of output when inputs of production  are variable (in the long run).  </a:t>
            </a:r>
          </a:p>
          <a:p>
            <a:pPr algn="just"/>
            <a:endParaRPr lang="en-IN" sz="2400" b="1" dirty="0"/>
          </a:p>
          <a:p>
            <a:pPr algn="just"/>
            <a:r>
              <a:rPr lang="en-IN" sz="2400" b="1" dirty="0"/>
              <a:t>	The LAC is constructed from a series of short run average cost  curves associated with a series of different output levels.  </a:t>
            </a:r>
            <a:r>
              <a:rPr lang="en-US" sz="2400" b="1" dirty="0"/>
              <a:t>In  short run, capital (say plant) is  fixed,  and </a:t>
            </a:r>
            <a:r>
              <a:rPr lang="en-US" sz="2400" b="1" dirty="0" err="1"/>
              <a:t>labour</a:t>
            </a:r>
            <a:r>
              <a:rPr lang="en-US" sz="2400" b="1" dirty="0"/>
              <a:t> is variable</a:t>
            </a:r>
            <a:r>
              <a:rPr lang="en-IN" sz="2400" b="1" dirty="0"/>
              <a:t>. As such, each of the short run average cost (SAC)  curves corresponds to a particular plant. W</a:t>
            </a:r>
            <a:r>
              <a:rPr lang="en-US" sz="2400" b="1" dirty="0"/>
              <a:t>hen a new plant is installed, the SAC curve shifts to a new location.  </a:t>
            </a:r>
          </a:p>
          <a:p>
            <a:pPr algn="just"/>
            <a:endParaRPr lang="en-US" sz="2400" b="1" dirty="0"/>
          </a:p>
          <a:p>
            <a:pPr algn="just"/>
            <a:r>
              <a:rPr lang="en-US" sz="2400" b="1" dirty="0"/>
              <a:t>	</a:t>
            </a:r>
            <a:r>
              <a:rPr lang="en-US" sz="2400" b="1" dirty="0">
                <a:solidFill>
                  <a:srgbClr val="7030A0"/>
                </a:solidFill>
              </a:rPr>
              <a:t>The LAC curve is the envelope of an infinite number of </a:t>
            </a:r>
            <a:r>
              <a:rPr lang="en-IN" sz="2400" b="1" dirty="0">
                <a:solidFill>
                  <a:srgbClr val="7030A0"/>
                </a:solidFill>
              </a:rPr>
              <a:t>SAC  </a:t>
            </a:r>
            <a:r>
              <a:rPr lang="en-US" sz="2400" b="1" dirty="0">
                <a:solidFill>
                  <a:srgbClr val="7030A0"/>
                </a:solidFill>
              </a:rPr>
              <a:t>curves, with each SAC  curve tangent  to the LAC curve at a single point corresponding to a particular output level. </a:t>
            </a:r>
            <a:endParaRPr lang="en-IN" sz="2400" b="1" dirty="0">
              <a:solidFill>
                <a:srgbClr val="7030A0"/>
              </a:solidFill>
            </a:endParaRPr>
          </a:p>
          <a:p>
            <a:pPr algn="ctr"/>
            <a:endParaRPr lang="en-IN" sz="2400" b="1" dirty="0">
              <a:solidFill>
                <a:srgbClr val="FF0000"/>
              </a:solidFill>
            </a:endParaRPr>
          </a:p>
          <a:p>
            <a:pPr algn="ctr"/>
            <a:endParaRPr lang="en-IN" sz="2000" b="1" dirty="0">
              <a:solidFill>
                <a:srgbClr val="FF0000"/>
              </a:solidFill>
            </a:endParaRPr>
          </a:p>
          <a:p>
            <a:pPr algn="ctr"/>
            <a:r>
              <a:rPr lang="en-IN" sz="2000" b="1" dirty="0">
                <a:solidFill>
                  <a:srgbClr val="FF0000"/>
                </a:solidFill>
              </a:rPr>
              <a:t> </a:t>
            </a:r>
          </a:p>
          <a:p>
            <a:pPr algn="just"/>
            <a:r>
              <a:rPr lang="en-IN" b="1" dirty="0"/>
              <a:t>  </a:t>
            </a:r>
            <a:r>
              <a:rPr lang="en-IN" dirty="0"/>
              <a:t/>
            </a:r>
            <a:br>
              <a:rPr lang="en-IN" dirty="0"/>
            </a:br>
            <a:r>
              <a:rPr lang="en-IN" b="1" dirty="0"/>
              <a:t/>
            </a:r>
            <a:br>
              <a:rPr lang="en-IN" b="1" dirty="0"/>
            </a:br>
            <a:r>
              <a:rPr lang="en-IN" b="1" dirty="0"/>
              <a:t/>
            </a:r>
            <a:br>
              <a:rPr lang="en-IN" b="1" dirty="0"/>
            </a:br>
            <a:endParaRPr lang="en-IN" dirty="0"/>
          </a:p>
        </p:txBody>
      </p:sp>
    </p:spTree>
    <p:extLst>
      <p:ext uri="{BB962C8B-B14F-4D97-AF65-F5344CB8AC3E}">
        <p14:creationId xmlns:p14="http://schemas.microsoft.com/office/powerpoint/2010/main" val="140492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5472" y="285729"/>
            <a:ext cx="8286808" cy="3170099"/>
          </a:xfrm>
          <a:prstGeom prst="rect">
            <a:avLst/>
          </a:prstGeom>
        </p:spPr>
        <p:txBody>
          <a:bodyPr wrap="square">
            <a:spAutoFit/>
          </a:bodyPr>
          <a:lstStyle/>
          <a:p>
            <a:pPr algn="r"/>
            <a:r>
              <a:rPr lang="en-IN" sz="2000" b="1" dirty="0">
                <a:solidFill>
                  <a:srgbClr val="FF0000"/>
                </a:solidFill>
              </a:rPr>
              <a:t>                                                         </a:t>
            </a:r>
            <a:r>
              <a:rPr lang="en-IN" sz="1400" b="1" dirty="0">
                <a:solidFill>
                  <a:srgbClr val="FF0000"/>
                </a:solidFill>
              </a:rPr>
              <a:t>LONG RUN AVERAGE COST FUNCTION (</a:t>
            </a:r>
            <a:r>
              <a:rPr lang="en-IN" sz="1400" b="1" dirty="0" err="1">
                <a:solidFill>
                  <a:srgbClr val="FF0000"/>
                </a:solidFill>
              </a:rPr>
              <a:t>contd</a:t>
            </a:r>
            <a:r>
              <a:rPr lang="en-IN" sz="2000" b="1" dirty="0">
                <a:solidFill>
                  <a:srgbClr val="FF0000"/>
                </a:solidFill>
              </a:rPr>
              <a:t>)</a:t>
            </a:r>
          </a:p>
          <a:p>
            <a:r>
              <a:rPr lang="en-US" sz="2000" b="1" dirty="0"/>
              <a:t>Let us consider the short run curves given by SAC1, SAC2, SAC3 and SAC4 as in the following figure. </a:t>
            </a:r>
            <a:endParaRPr lang="en-IN" sz="2000" b="1" dirty="0"/>
          </a:p>
          <a:p>
            <a:pPr algn="ctr"/>
            <a:endParaRPr lang="en-IN" sz="2000" b="1" dirty="0">
              <a:solidFill>
                <a:srgbClr val="FF0000"/>
              </a:solidFill>
            </a:endParaRPr>
          </a:p>
          <a:p>
            <a:pPr algn="ctr"/>
            <a:endParaRPr lang="en-IN" sz="2000" b="1" dirty="0">
              <a:solidFill>
                <a:srgbClr val="FF0000"/>
              </a:solidFill>
            </a:endParaRPr>
          </a:p>
          <a:p>
            <a:pPr algn="ctr"/>
            <a:r>
              <a:rPr lang="en-IN" sz="2000" b="1" dirty="0">
                <a:solidFill>
                  <a:srgbClr val="FF0000"/>
                </a:solidFill>
              </a:rPr>
              <a:t> </a:t>
            </a:r>
          </a:p>
          <a:p>
            <a:pPr algn="just"/>
            <a:r>
              <a:rPr lang="en-IN" sz="2000" b="1" dirty="0"/>
              <a:t>  </a:t>
            </a:r>
            <a:br>
              <a:rPr lang="en-IN" sz="2000" b="1" dirty="0"/>
            </a:br>
            <a:r>
              <a:rPr lang="en-IN" sz="2000" b="1" dirty="0"/>
              <a:t/>
            </a:r>
            <a:br>
              <a:rPr lang="en-IN" sz="2000" b="1" dirty="0"/>
            </a:br>
            <a:r>
              <a:rPr lang="en-IN" sz="2000" b="1" dirty="0"/>
              <a:t/>
            </a:r>
            <a:br>
              <a:rPr lang="en-IN" sz="2000" b="1" dirty="0"/>
            </a:br>
            <a:endParaRPr lang="en-IN" sz="2000" b="1" dirty="0"/>
          </a:p>
        </p:txBody>
      </p:sp>
      <p:pic>
        <p:nvPicPr>
          <p:cNvPr id="38914" name="Picture 2" descr="lrac"/>
          <p:cNvPicPr>
            <a:picLocks noChangeAspect="1" noChangeArrowheads="1"/>
          </p:cNvPicPr>
          <p:nvPr/>
        </p:nvPicPr>
        <p:blipFill>
          <a:blip r:embed="rId2"/>
          <a:srcRect/>
          <a:stretch>
            <a:fillRect/>
          </a:stretch>
        </p:blipFill>
        <p:spPr bwMode="auto">
          <a:xfrm>
            <a:off x="1301857" y="1428737"/>
            <a:ext cx="8803037" cy="4077617"/>
          </a:xfrm>
          <a:prstGeom prst="rect">
            <a:avLst/>
          </a:prstGeom>
          <a:noFill/>
          <a:ln w="9525">
            <a:noFill/>
            <a:miter lim="800000"/>
            <a:headEnd/>
            <a:tailEnd/>
          </a:ln>
        </p:spPr>
      </p:pic>
      <p:sp>
        <p:nvSpPr>
          <p:cNvPr id="4" name="Rectangle 3"/>
          <p:cNvSpPr/>
          <p:nvPr/>
        </p:nvSpPr>
        <p:spPr>
          <a:xfrm>
            <a:off x="480447" y="5929330"/>
            <a:ext cx="10187553" cy="1200329"/>
          </a:xfrm>
          <a:prstGeom prst="rect">
            <a:avLst/>
          </a:prstGeom>
        </p:spPr>
        <p:txBody>
          <a:bodyPr wrap="square">
            <a:spAutoFit/>
          </a:bodyPr>
          <a:lstStyle/>
          <a:p>
            <a:r>
              <a:rPr lang="en-US" sz="2400" b="1" dirty="0"/>
              <a:t>To produce Q0, the firm will use SAC1 curve where cost is P0.  To produce a higher level of output at Q1, the firm will again use SAC1 curve  at which the cost remain the same at  P0. </a:t>
            </a:r>
            <a:endParaRPr lang="en-IN" sz="2400" b="1" dirty="0"/>
          </a:p>
        </p:txBody>
      </p:sp>
    </p:spTree>
    <p:extLst>
      <p:ext uri="{BB962C8B-B14F-4D97-AF65-F5344CB8AC3E}">
        <p14:creationId xmlns:p14="http://schemas.microsoft.com/office/powerpoint/2010/main" val="2101333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5472" y="285729"/>
            <a:ext cx="8286808" cy="3477875"/>
          </a:xfrm>
          <a:prstGeom prst="rect">
            <a:avLst/>
          </a:prstGeom>
        </p:spPr>
        <p:txBody>
          <a:bodyPr wrap="square">
            <a:spAutoFit/>
          </a:bodyPr>
          <a:lstStyle/>
          <a:p>
            <a:pPr algn="r"/>
            <a:r>
              <a:rPr lang="en-IN" sz="2000" b="1" dirty="0">
                <a:solidFill>
                  <a:srgbClr val="FF0000"/>
                </a:solidFill>
              </a:rPr>
              <a:t>                                                         </a:t>
            </a:r>
            <a:r>
              <a:rPr lang="en-IN" sz="1400" b="1" dirty="0">
                <a:solidFill>
                  <a:srgbClr val="FF0000"/>
                </a:solidFill>
              </a:rPr>
              <a:t>LONG RUN AVERAGE COST FUNCTION (</a:t>
            </a:r>
            <a:r>
              <a:rPr lang="en-IN" sz="1400" b="1" dirty="0" err="1">
                <a:solidFill>
                  <a:srgbClr val="FF0000"/>
                </a:solidFill>
              </a:rPr>
              <a:t>contd</a:t>
            </a:r>
            <a:r>
              <a:rPr lang="en-IN" sz="2000" b="1" dirty="0">
                <a:solidFill>
                  <a:srgbClr val="FF0000"/>
                </a:solidFill>
              </a:rPr>
              <a:t>)</a:t>
            </a:r>
          </a:p>
          <a:p>
            <a:pPr algn="ctr"/>
            <a:endParaRPr lang="en-IN" sz="2000" b="1" dirty="0">
              <a:solidFill>
                <a:srgbClr val="FF0000"/>
              </a:solidFill>
            </a:endParaRPr>
          </a:p>
          <a:p>
            <a:pPr algn="ctr"/>
            <a:endParaRPr lang="en-IN" sz="2000" b="1" dirty="0">
              <a:solidFill>
                <a:srgbClr val="FF0000"/>
              </a:solidFill>
            </a:endParaRPr>
          </a:p>
          <a:p>
            <a:r>
              <a:rPr lang="en-US" sz="2000" b="1" dirty="0"/>
              <a:t>	</a:t>
            </a:r>
            <a:endParaRPr lang="en-IN" sz="2000" b="1" dirty="0"/>
          </a:p>
          <a:p>
            <a:pPr algn="ctr"/>
            <a:endParaRPr lang="en-IN" sz="2000" b="1" dirty="0">
              <a:solidFill>
                <a:srgbClr val="FF0000"/>
              </a:solidFill>
            </a:endParaRPr>
          </a:p>
          <a:p>
            <a:pPr algn="ctr"/>
            <a:endParaRPr lang="en-IN" sz="2000" b="1" dirty="0">
              <a:solidFill>
                <a:srgbClr val="FF0000"/>
              </a:solidFill>
            </a:endParaRPr>
          </a:p>
          <a:p>
            <a:pPr algn="ctr"/>
            <a:r>
              <a:rPr lang="en-IN" sz="2000" b="1" dirty="0">
                <a:solidFill>
                  <a:srgbClr val="FF0000"/>
                </a:solidFill>
              </a:rPr>
              <a:t> </a:t>
            </a:r>
          </a:p>
          <a:p>
            <a:pPr algn="just"/>
            <a:r>
              <a:rPr lang="en-IN" sz="2000" b="1" dirty="0"/>
              <a:t>  </a:t>
            </a:r>
            <a:br>
              <a:rPr lang="en-IN" sz="2000" b="1" dirty="0"/>
            </a:br>
            <a:r>
              <a:rPr lang="en-IN" sz="2000" b="1" dirty="0"/>
              <a:t/>
            </a:r>
            <a:br>
              <a:rPr lang="en-IN" sz="2000" b="1" dirty="0"/>
            </a:br>
            <a:r>
              <a:rPr lang="en-IN" sz="2000" b="1" dirty="0"/>
              <a:t/>
            </a:r>
            <a:br>
              <a:rPr lang="en-IN" sz="2000" b="1" dirty="0"/>
            </a:br>
            <a:endParaRPr lang="en-IN" sz="2000" b="1" dirty="0"/>
          </a:p>
        </p:txBody>
      </p:sp>
      <p:pic>
        <p:nvPicPr>
          <p:cNvPr id="38914" name="Picture 2" descr="lrac"/>
          <p:cNvPicPr>
            <a:picLocks noChangeAspect="1" noChangeArrowheads="1"/>
          </p:cNvPicPr>
          <p:nvPr/>
        </p:nvPicPr>
        <p:blipFill>
          <a:blip r:embed="rId3"/>
          <a:srcRect/>
          <a:stretch>
            <a:fillRect/>
          </a:stretch>
        </p:blipFill>
        <p:spPr bwMode="auto">
          <a:xfrm>
            <a:off x="619931" y="714356"/>
            <a:ext cx="8756543" cy="3863005"/>
          </a:xfrm>
          <a:prstGeom prst="rect">
            <a:avLst/>
          </a:prstGeom>
          <a:noFill/>
          <a:ln w="9525">
            <a:noFill/>
            <a:miter lim="800000"/>
            <a:headEnd/>
            <a:tailEnd/>
          </a:ln>
        </p:spPr>
      </p:pic>
      <p:sp>
        <p:nvSpPr>
          <p:cNvPr id="39937" name="Rectangle 1"/>
          <p:cNvSpPr>
            <a:spLocks noChangeArrowheads="1"/>
          </p:cNvSpPr>
          <p:nvPr/>
        </p:nvSpPr>
        <p:spPr bwMode="auto">
          <a:xfrm>
            <a:off x="356461" y="4248842"/>
            <a:ext cx="10097257"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fontAlgn="base">
              <a:spcBef>
                <a:spcPct val="0"/>
              </a:spcBef>
              <a:spcAft>
                <a:spcPct val="0"/>
              </a:spcAft>
            </a:pPr>
            <a:r>
              <a:rPr lang="en-US" altLang="zh-CN" b="1" dirty="0">
                <a:latin typeface="+mj-lt"/>
                <a:ea typeface="SimSun" pitchFamily="2" charset="-122"/>
                <a:cs typeface="Times New Roman" pitchFamily="18" charset="0"/>
              </a:rPr>
              <a:t> </a:t>
            </a:r>
            <a:r>
              <a:rPr lang="en-US" altLang="zh-CN" sz="2400" b="1" dirty="0">
                <a:latin typeface="+mj-lt"/>
                <a:ea typeface="SimSun" pitchFamily="2" charset="-122"/>
                <a:cs typeface="Times New Roman" pitchFamily="18" charset="0"/>
              </a:rPr>
              <a:t>To produce Q2, if the firm  continues to use SAC1 curve, then the cost will increase to P2(P2&gt;PO). So, it would be better for the firm to bring a second plant into the production with cost curve  SAC2. Here,  cost of producing Q2 would be P1, much less than P2. </a:t>
            </a:r>
            <a:endParaRPr lang="en-US" altLang="zh-CN" sz="2400" b="1" dirty="0">
              <a:latin typeface="+mj-lt"/>
              <a:cs typeface="Arial" pitchFamily="34" charset="0"/>
            </a:endParaRPr>
          </a:p>
          <a:p>
            <a:pPr indent="457200" algn="just" eaLnBrk="0" fontAlgn="base" hangingPunct="0">
              <a:spcBef>
                <a:spcPct val="0"/>
              </a:spcBef>
              <a:spcAft>
                <a:spcPct val="0"/>
              </a:spcAft>
            </a:pPr>
            <a:r>
              <a:rPr lang="en-US" altLang="zh-CN" sz="2400" b="1" dirty="0">
                <a:latin typeface="+mj-lt"/>
                <a:ea typeface="SimSun" pitchFamily="2" charset="-122"/>
                <a:cs typeface="Times New Roman" pitchFamily="18" charset="0"/>
              </a:rPr>
              <a:t>Similarly, to Produce Q3, the firm can either use SAC3 or SAC4 curve.  If it uses SAC3 curve, the cost of production would be P3 which is higher than P4 at SAC4. Hence,  the firm will use SAC4 curve, as it has low cost(P4).</a:t>
            </a:r>
            <a:endParaRPr lang="en-US" altLang="zh-CN" sz="2400" b="1" dirty="0">
              <a:latin typeface="+mj-lt"/>
              <a:cs typeface="Arial" pitchFamily="34" charset="0"/>
            </a:endParaRPr>
          </a:p>
        </p:txBody>
      </p:sp>
    </p:spTree>
    <p:extLst>
      <p:ext uri="{BB962C8B-B14F-4D97-AF65-F5344CB8AC3E}">
        <p14:creationId xmlns:p14="http://schemas.microsoft.com/office/powerpoint/2010/main" val="694735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5472" y="285729"/>
            <a:ext cx="8286808" cy="3477875"/>
          </a:xfrm>
          <a:prstGeom prst="rect">
            <a:avLst/>
          </a:prstGeom>
        </p:spPr>
        <p:txBody>
          <a:bodyPr wrap="square">
            <a:spAutoFit/>
          </a:bodyPr>
          <a:lstStyle/>
          <a:p>
            <a:pPr algn="r"/>
            <a:r>
              <a:rPr lang="en-IN" sz="2000" b="1" dirty="0">
                <a:solidFill>
                  <a:srgbClr val="FF0000"/>
                </a:solidFill>
              </a:rPr>
              <a:t>                                                         </a:t>
            </a:r>
            <a:r>
              <a:rPr lang="en-IN" sz="1400" b="1" dirty="0">
                <a:solidFill>
                  <a:srgbClr val="FF0000"/>
                </a:solidFill>
              </a:rPr>
              <a:t>LONG RUN AVERAGE COST FUNCTION (</a:t>
            </a:r>
            <a:r>
              <a:rPr lang="en-IN" sz="1400" b="1" dirty="0" err="1">
                <a:solidFill>
                  <a:srgbClr val="FF0000"/>
                </a:solidFill>
              </a:rPr>
              <a:t>contd</a:t>
            </a:r>
            <a:r>
              <a:rPr lang="en-IN" sz="2000" b="1" dirty="0">
                <a:solidFill>
                  <a:srgbClr val="FF0000"/>
                </a:solidFill>
              </a:rPr>
              <a:t>)</a:t>
            </a:r>
          </a:p>
          <a:p>
            <a:pPr algn="ctr"/>
            <a:endParaRPr lang="en-IN" sz="2000" b="1" dirty="0">
              <a:solidFill>
                <a:srgbClr val="FF0000"/>
              </a:solidFill>
            </a:endParaRPr>
          </a:p>
          <a:p>
            <a:pPr algn="ctr"/>
            <a:endParaRPr lang="en-IN" sz="2000" b="1" dirty="0">
              <a:solidFill>
                <a:srgbClr val="FF0000"/>
              </a:solidFill>
            </a:endParaRPr>
          </a:p>
          <a:p>
            <a:r>
              <a:rPr lang="en-US" sz="2000" b="1" dirty="0"/>
              <a:t>	</a:t>
            </a:r>
            <a:endParaRPr lang="en-IN" sz="2000" b="1" dirty="0"/>
          </a:p>
          <a:p>
            <a:pPr algn="ctr"/>
            <a:endParaRPr lang="en-IN" sz="2000" b="1" dirty="0">
              <a:solidFill>
                <a:srgbClr val="FF0000"/>
              </a:solidFill>
            </a:endParaRPr>
          </a:p>
          <a:p>
            <a:pPr algn="ctr"/>
            <a:endParaRPr lang="en-IN" sz="2000" b="1" dirty="0">
              <a:solidFill>
                <a:srgbClr val="FF0000"/>
              </a:solidFill>
            </a:endParaRPr>
          </a:p>
          <a:p>
            <a:pPr algn="ctr"/>
            <a:r>
              <a:rPr lang="en-IN" sz="2000" b="1" dirty="0">
                <a:solidFill>
                  <a:srgbClr val="FF0000"/>
                </a:solidFill>
              </a:rPr>
              <a:t> </a:t>
            </a:r>
          </a:p>
          <a:p>
            <a:pPr algn="just"/>
            <a:r>
              <a:rPr lang="en-IN" sz="2000" b="1" dirty="0"/>
              <a:t>  </a:t>
            </a:r>
            <a:br>
              <a:rPr lang="en-IN" sz="2000" b="1" dirty="0"/>
            </a:br>
            <a:r>
              <a:rPr lang="en-IN" sz="2000" b="1" dirty="0"/>
              <a:t/>
            </a:r>
            <a:br>
              <a:rPr lang="en-IN" sz="2000" b="1" dirty="0"/>
            </a:br>
            <a:r>
              <a:rPr lang="en-IN" sz="2000" b="1" dirty="0"/>
              <a:t/>
            </a:r>
            <a:br>
              <a:rPr lang="en-IN" sz="2000" b="1" dirty="0"/>
            </a:br>
            <a:endParaRPr lang="en-IN" sz="2000" b="1" dirty="0"/>
          </a:p>
        </p:txBody>
      </p:sp>
      <p:pic>
        <p:nvPicPr>
          <p:cNvPr id="38914" name="Picture 2" descr="lrac"/>
          <p:cNvPicPr>
            <a:picLocks noChangeAspect="1" noChangeArrowheads="1"/>
          </p:cNvPicPr>
          <p:nvPr/>
        </p:nvPicPr>
        <p:blipFill>
          <a:blip r:embed="rId2"/>
          <a:srcRect/>
          <a:stretch>
            <a:fillRect/>
          </a:stretch>
        </p:blipFill>
        <p:spPr bwMode="auto">
          <a:xfrm>
            <a:off x="0" y="714356"/>
            <a:ext cx="9051010" cy="3863005"/>
          </a:xfrm>
          <a:prstGeom prst="rect">
            <a:avLst/>
          </a:prstGeom>
          <a:noFill/>
          <a:ln w="9525">
            <a:noFill/>
            <a:miter lim="800000"/>
            <a:headEnd/>
            <a:tailEnd/>
          </a:ln>
        </p:spPr>
      </p:pic>
      <p:sp>
        <p:nvSpPr>
          <p:cNvPr id="39937" name="Rectangle 1"/>
          <p:cNvSpPr>
            <a:spLocks noChangeArrowheads="1"/>
          </p:cNvSpPr>
          <p:nvPr/>
        </p:nvSpPr>
        <p:spPr bwMode="auto">
          <a:xfrm>
            <a:off x="402956" y="4387342"/>
            <a:ext cx="1005076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altLang="zh-CN" b="1" dirty="0">
                <a:latin typeface="+mj-lt"/>
                <a:ea typeface="SimSun" pitchFamily="2" charset="-122"/>
                <a:cs typeface="Times New Roman" pitchFamily="18" charset="0"/>
              </a:rPr>
              <a:t>	</a:t>
            </a:r>
            <a:r>
              <a:rPr lang="en-US" altLang="zh-CN" sz="2400" b="1" dirty="0">
                <a:latin typeface="+mj-lt"/>
                <a:ea typeface="SimSun" pitchFamily="2" charset="-122"/>
                <a:cs typeface="Times New Roman" pitchFamily="18" charset="0"/>
              </a:rPr>
              <a:t> </a:t>
            </a:r>
            <a:r>
              <a:rPr lang="en-US" sz="2400" b="1" dirty="0"/>
              <a:t>The above description confirms that, in long run, a firm will use the level of inputs that can produce a given level of output at the lowest possible average cost. The envelope relationship explains that  at the planned output level, SAC  equals LAC; but at all other levels of output, SAC is higher than LAC. This is reflected in  LAC  curve which  is  always be less than or equal to short-run average  cost.</a:t>
            </a:r>
            <a:endParaRPr lang="en-IN" sz="2400" b="1" dirty="0"/>
          </a:p>
        </p:txBody>
      </p:sp>
    </p:spTree>
    <p:extLst>
      <p:ext uri="{BB962C8B-B14F-4D97-AF65-F5344CB8AC3E}">
        <p14:creationId xmlns:p14="http://schemas.microsoft.com/office/powerpoint/2010/main" val="167336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838201"/>
            <a:ext cx="7772400" cy="1470025"/>
          </a:xfrm>
        </p:spPr>
        <p:txBody>
          <a:bodyPr>
            <a:normAutofit fontScale="90000"/>
          </a:bodyPr>
          <a:lstStyle/>
          <a:p>
            <a:r>
              <a:rPr lang="en-GB" b="1" dirty="0" smtClean="0">
                <a:solidFill>
                  <a:schemeClr val="accent2"/>
                </a:solidFill>
                <a:latin typeface="Times New Roman" pitchFamily="18" charset="0"/>
                <a:cs typeface="Times New Roman" pitchFamily="18" charset="0"/>
              </a:rPr>
              <a:t>Revenue</a:t>
            </a:r>
            <a:br>
              <a:rPr lang="en-GB" b="1" dirty="0" smtClean="0">
                <a:solidFill>
                  <a:schemeClr val="accent2"/>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Rectangle 3"/>
          <p:cNvSpPr/>
          <p:nvPr/>
        </p:nvSpPr>
        <p:spPr>
          <a:xfrm>
            <a:off x="4114800" y="2895600"/>
            <a:ext cx="4572000" cy="338554"/>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a:solidFill>
                  <a:srgbClr val="7030A0"/>
                </a:solidFill>
                <a:latin typeface="Tempus Sans ITC" pitchFamily="82" charset="0"/>
                <a:cs typeface="Times New Roman" pitchFamily="18" charset="0"/>
              </a:rPr>
              <a:t>Samir K Mahajan, </a:t>
            </a:r>
            <a:r>
              <a:rPr lang="en-GB" sz="1000" b="1" dirty="0" err="1">
                <a:solidFill>
                  <a:srgbClr val="7030A0"/>
                </a:solidFill>
                <a:latin typeface="Tempus Sans ITC" pitchFamily="82" charset="0"/>
                <a:cs typeface="Times New Roman" pitchFamily="18" charset="0"/>
              </a:rPr>
              <a:t>M.Sc</a:t>
            </a:r>
            <a:r>
              <a:rPr lang="en-GB" sz="1000" b="1" dirty="0">
                <a:solidFill>
                  <a:srgbClr val="7030A0"/>
                </a:solidFill>
                <a:latin typeface="Tempus Sans ITC" pitchFamily="82" charset="0"/>
                <a:cs typeface="Times New Roman" pitchFamily="18" charset="0"/>
              </a:rPr>
              <a:t>, </a:t>
            </a:r>
            <a:r>
              <a:rPr lang="en-GB" sz="1000" b="1" dirty="0" err="1">
                <a:solidFill>
                  <a:srgbClr val="7030A0"/>
                </a:solidFill>
                <a:latin typeface="Tempus Sans ITC" pitchFamily="82" charset="0"/>
                <a:cs typeface="Times New Roman" pitchFamily="18" charset="0"/>
              </a:rPr>
              <a:t>Ph.D.,UGC</a:t>
            </a:r>
            <a:r>
              <a:rPr lang="en-GB" sz="1000" b="1">
                <a:solidFill>
                  <a:srgbClr val="7030A0"/>
                </a:solidFill>
                <a:latin typeface="Tempus Sans ITC" pitchFamily="82" charset="0"/>
                <a:cs typeface="Times New Roman" pitchFamily="18" charset="0"/>
              </a:rPr>
              <a:t>-NET</a:t>
            </a:r>
            <a:endParaRPr lang="en-GB" sz="1000" b="1" dirty="0">
              <a:solidFill>
                <a:srgbClr val="7030A0"/>
              </a:solidFill>
              <a:latin typeface="Tempus Sans ITC" pitchFamily="82" charset="0"/>
              <a:cs typeface="Times New Roman" pitchFamily="18" charset="0"/>
            </a:endParaRPr>
          </a:p>
        </p:txBody>
      </p:sp>
    </p:spTree>
    <p:extLst>
      <p:ext uri="{BB962C8B-B14F-4D97-AF65-F5344CB8AC3E}">
        <p14:creationId xmlns:p14="http://schemas.microsoft.com/office/powerpoint/2010/main" val="138248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1"/>
            <a:ext cx="7772400" cy="1470025"/>
          </a:xfrm>
        </p:spPr>
        <p:txBody>
          <a:bodyPr>
            <a:normAutofit/>
          </a:bodyPr>
          <a:lstStyle/>
          <a:p>
            <a:r>
              <a:rPr lang="en-GB" sz="2400" b="1" dirty="0">
                <a:solidFill>
                  <a:schemeClr val="accent2"/>
                </a:solidFill>
                <a:latin typeface="Times New Roman" pitchFamily="18" charset="0"/>
                <a:cs typeface="Times New Roman" pitchFamily="18" charset="0"/>
              </a:rPr>
              <a:t>Revenue</a:t>
            </a:r>
            <a:br>
              <a:rPr lang="en-GB" sz="2400" b="1" dirty="0">
                <a:solidFill>
                  <a:schemeClr val="accent2"/>
                </a:solidFill>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1981200" y="914400"/>
            <a:ext cx="8534400" cy="3810000"/>
          </a:xfrm>
        </p:spPr>
        <p:txBody>
          <a:bodyPr>
            <a:normAutofit fontScale="92500"/>
          </a:bodyPr>
          <a:lstStyle/>
          <a:p>
            <a:pPr algn="just"/>
            <a:r>
              <a:rPr lang="en-GB" sz="1800" b="1" dirty="0">
                <a:solidFill>
                  <a:schemeClr val="hlink"/>
                </a:solidFill>
                <a:latin typeface="Times New Roman" pitchFamily="18" charset="0"/>
                <a:cs typeface="Times New Roman" pitchFamily="18" charset="0"/>
              </a:rPr>
              <a:t>Meaning :</a:t>
            </a:r>
          </a:p>
          <a:p>
            <a:pPr algn="just"/>
            <a:r>
              <a:rPr lang="en-GB" sz="1800" b="1" dirty="0">
                <a:solidFill>
                  <a:srgbClr val="002060"/>
                </a:solidFill>
                <a:latin typeface="Times New Roman" pitchFamily="18" charset="0"/>
                <a:cs typeface="Times New Roman" pitchFamily="18" charset="0"/>
              </a:rPr>
              <a:t>Revenue is the receipt of money from the sale of output by a firm in a given time period.</a:t>
            </a:r>
          </a:p>
          <a:p>
            <a:pPr algn="just"/>
            <a:endParaRPr lang="en-GB" sz="1800" b="1" dirty="0">
              <a:solidFill>
                <a:srgbClr val="002060"/>
              </a:solidFill>
              <a:latin typeface="Times New Roman" pitchFamily="18" charset="0"/>
              <a:cs typeface="Times New Roman" pitchFamily="18" charset="0"/>
            </a:endParaRPr>
          </a:p>
          <a:p>
            <a:pPr algn="just"/>
            <a:r>
              <a:rPr lang="en-GB" sz="1800" b="1" dirty="0">
                <a:latin typeface="Times New Roman" pitchFamily="18" charset="0"/>
                <a:cs typeface="Times New Roman" pitchFamily="18" charset="0"/>
              </a:rPr>
              <a:t>Concepts of Revenue</a:t>
            </a:r>
          </a:p>
          <a:p>
            <a:pPr algn="just"/>
            <a:endParaRPr lang="en-GB" sz="1800" b="1" dirty="0">
              <a:solidFill>
                <a:schemeClr val="accent2"/>
              </a:solidFill>
              <a:latin typeface="Times New Roman" pitchFamily="18" charset="0"/>
              <a:cs typeface="Times New Roman" pitchFamily="18" charset="0"/>
            </a:endParaRPr>
          </a:p>
          <a:p>
            <a:pPr algn="just">
              <a:buFont typeface="Wingdings" pitchFamily="2" charset="2"/>
              <a:buChar char="q"/>
            </a:pPr>
            <a:r>
              <a:rPr lang="en-GB" sz="1800" b="1" dirty="0">
                <a:solidFill>
                  <a:srgbClr val="002060"/>
                </a:solidFill>
                <a:latin typeface="Times New Roman" pitchFamily="18" charset="0"/>
                <a:cs typeface="Times New Roman" pitchFamily="18" charset="0"/>
              </a:rPr>
              <a:t>Total Revenue</a:t>
            </a:r>
          </a:p>
          <a:p>
            <a:pPr algn="just">
              <a:buFont typeface="Wingdings" pitchFamily="2" charset="2"/>
              <a:buChar char="q"/>
            </a:pPr>
            <a:r>
              <a:rPr lang="en-GB" sz="1800" b="1" dirty="0">
                <a:solidFill>
                  <a:srgbClr val="002060"/>
                </a:solidFill>
                <a:latin typeface="Times New Roman" pitchFamily="18" charset="0"/>
                <a:cs typeface="Times New Roman" pitchFamily="18" charset="0"/>
              </a:rPr>
              <a:t>Average revenue</a:t>
            </a:r>
          </a:p>
          <a:p>
            <a:pPr algn="just">
              <a:buFont typeface="Wingdings" pitchFamily="2" charset="2"/>
              <a:buChar char="q"/>
            </a:pPr>
            <a:r>
              <a:rPr lang="en-GB" sz="1800" b="1" dirty="0">
                <a:solidFill>
                  <a:srgbClr val="002060"/>
                </a:solidFill>
                <a:latin typeface="Times New Roman" pitchFamily="18" charset="0"/>
                <a:cs typeface="Times New Roman" pitchFamily="18" charset="0"/>
              </a:rPr>
              <a:t>Marginal Revenue </a:t>
            </a:r>
          </a:p>
          <a:p>
            <a:pPr algn="just"/>
            <a:endParaRPr lang="en-GB" sz="1800" b="1" dirty="0">
              <a:solidFill>
                <a:schemeClr val="accent2"/>
              </a:solidFill>
              <a:latin typeface="Times New Roman" pitchFamily="18" charset="0"/>
              <a:cs typeface="Times New Roman" pitchFamily="18" charset="0"/>
            </a:endParaRPr>
          </a:p>
          <a:p>
            <a:pPr algn="just"/>
            <a:r>
              <a:rPr lang="en-GB" sz="1800" b="1" dirty="0">
                <a:solidFill>
                  <a:schemeClr val="accent2"/>
                </a:solidFill>
                <a:latin typeface="Times New Roman" pitchFamily="18" charset="0"/>
                <a:cs typeface="Times New Roman" pitchFamily="18" charset="0"/>
              </a:rPr>
              <a:t> </a:t>
            </a:r>
            <a:br>
              <a:rPr lang="en-GB" sz="1800" b="1" dirty="0">
                <a:solidFill>
                  <a:schemeClr val="accent2"/>
                </a:solidFill>
                <a:latin typeface="Times New Roman" pitchFamily="18" charset="0"/>
                <a:cs typeface="Times New Roman" pitchFamily="18" charset="0"/>
              </a:rPr>
            </a:br>
            <a:endParaRPr lang="en-GB" sz="1800" b="1" dirty="0">
              <a:solidFill>
                <a:srgbClr val="002060"/>
              </a:solidFill>
              <a:latin typeface="Times New Roman" pitchFamily="18" charset="0"/>
              <a:cs typeface="Times New Roman" pitchFamily="18" charset="0"/>
            </a:endParaRPr>
          </a:p>
          <a:p>
            <a:endParaRPr lang="en-US" sz="1800" b="1" dirty="0"/>
          </a:p>
        </p:txBody>
      </p:sp>
    </p:spTree>
    <p:extLst>
      <p:ext uri="{BB962C8B-B14F-4D97-AF65-F5344CB8AC3E}">
        <p14:creationId xmlns:p14="http://schemas.microsoft.com/office/powerpoint/2010/main" val="2513300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09720" y="571481"/>
            <a:ext cx="8643998" cy="2985433"/>
          </a:xfrm>
          <a:prstGeom prst="rect">
            <a:avLst/>
          </a:prstGeom>
        </p:spPr>
        <p:txBody>
          <a:bodyPr wrap="square">
            <a:spAutoFit/>
          </a:bodyPr>
          <a:lstStyle/>
          <a:p>
            <a:pPr algn="just"/>
            <a:endParaRPr lang="en-AU" sz="2000" b="1" dirty="0">
              <a:solidFill>
                <a:srgbClr val="FF0000"/>
              </a:solidFill>
            </a:endParaRPr>
          </a:p>
          <a:p>
            <a:pPr algn="just"/>
            <a:endParaRPr lang="en-AU" sz="2000" b="1" dirty="0">
              <a:solidFill>
                <a:srgbClr val="FF0000"/>
              </a:solidFill>
            </a:endParaRPr>
          </a:p>
          <a:p>
            <a:pPr algn="just"/>
            <a:endParaRPr lang="en-AU" sz="2000" b="1" dirty="0">
              <a:solidFill>
                <a:srgbClr val="FF0000"/>
              </a:solidFill>
            </a:endParaRPr>
          </a:p>
          <a:p>
            <a:pPr algn="just"/>
            <a:endParaRPr lang="en-AU" sz="2000" b="1" dirty="0">
              <a:solidFill>
                <a:srgbClr val="7030A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p:txBody>
      </p:sp>
      <mc:AlternateContent xmlns:mc="http://schemas.openxmlformats.org/markup-compatibility/2006" xmlns:a14="http://schemas.microsoft.com/office/drawing/2010/main">
        <mc:Choice Requires="a14">
          <p:sp>
            <p:nvSpPr>
              <p:cNvPr id="30721" name="Rectangle 1"/>
              <p:cNvSpPr>
                <a:spLocks noChangeArrowheads="1"/>
              </p:cNvSpPr>
              <p:nvPr/>
            </p:nvSpPr>
            <p:spPr bwMode="auto">
              <a:xfrm>
                <a:off x="1809720" y="266166"/>
                <a:ext cx="8929718" cy="76328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altLang="zh-CN" sz="2000" b="1" dirty="0">
                    <a:latin typeface="+mj-lt"/>
                    <a:ea typeface="SimSun" pitchFamily="2" charset="-122"/>
                    <a:cs typeface="Times New Roman" pitchFamily="18" charset="0"/>
                  </a:rPr>
                  <a:t>COST FUNCTION</a:t>
                </a:r>
              </a:p>
              <a:p>
                <a:pPr lvl="0" algn="just" eaLnBrk="0" fontAlgn="base" hangingPunct="0">
                  <a:spcBef>
                    <a:spcPct val="0"/>
                  </a:spcBef>
                  <a:spcAft>
                    <a:spcPct val="0"/>
                  </a:spcAft>
                </a:pPr>
                <a:endParaRPr lang="en-US" altLang="zh-CN" b="1" dirty="0">
                  <a:latin typeface="+mj-lt"/>
                  <a:ea typeface="Times New Roman" pitchFamily="18" charset="0"/>
                  <a:cs typeface="Arial" pitchFamily="34" charset="0"/>
                </a:endParaRPr>
              </a:p>
              <a:p>
                <a:pPr lvl="0" algn="just" eaLnBrk="0" fontAlgn="base" hangingPunct="0">
                  <a:spcBef>
                    <a:spcPct val="0"/>
                  </a:spcBef>
                  <a:spcAft>
                    <a:spcPct val="0"/>
                  </a:spcAft>
                </a:pPr>
                <a:r>
                  <a:rPr lang="en-US" altLang="zh-CN" b="1" dirty="0">
                    <a:solidFill>
                      <a:srgbClr val="7030A0"/>
                    </a:solidFill>
                    <a:latin typeface="+mj-lt"/>
                    <a:ea typeface="Times New Roman" pitchFamily="18" charset="0"/>
                    <a:cs typeface="Arial" pitchFamily="34" charset="0"/>
                  </a:rPr>
                  <a:t> </a:t>
                </a:r>
                <a:r>
                  <a:rPr lang="en-US" altLang="zh-CN" b="1" dirty="0">
                    <a:ea typeface="SimSun" pitchFamily="2" charset="-122"/>
                    <a:cs typeface="Times New Roman" pitchFamily="18" charset="0"/>
                  </a:rPr>
                  <a:t>Economists have treated cost as a function of output both </a:t>
                </a:r>
                <a:r>
                  <a:rPr lang="en-US" altLang="zh-CN" b="1" dirty="0">
                    <a:solidFill>
                      <a:srgbClr val="7030A0"/>
                    </a:solidFill>
                    <a:ea typeface="SimSun" pitchFamily="2" charset="-122"/>
                    <a:cs typeface="Times New Roman" pitchFamily="18" charset="0"/>
                  </a:rPr>
                  <a:t>in short run and long run. </a:t>
                </a:r>
              </a:p>
              <a:p>
                <a:pPr lvl="0" algn="just" eaLnBrk="0" fontAlgn="base" hangingPunct="0">
                  <a:spcBef>
                    <a:spcPct val="0"/>
                  </a:spcBef>
                  <a:spcAft>
                    <a:spcPct val="0"/>
                  </a:spcAft>
                </a:pPr>
                <a:endParaRPr lang="en-US" altLang="zh-CN" b="1" dirty="0">
                  <a:solidFill>
                    <a:srgbClr val="7030A0"/>
                  </a:solidFill>
                  <a:ea typeface="SimSun" pitchFamily="2" charset="-122"/>
                  <a:cs typeface="Times New Roman" pitchFamily="18" charset="0"/>
                </a:endParaRPr>
              </a:p>
              <a:p>
                <a:pPr lvl="0" algn="just" eaLnBrk="0" fontAlgn="base" hangingPunct="0">
                  <a:spcBef>
                    <a:spcPct val="0"/>
                  </a:spcBef>
                  <a:spcAft>
                    <a:spcPct val="0"/>
                  </a:spcAft>
                </a:pPr>
                <a:endParaRPr lang="en-US" altLang="zh-CN" b="1" dirty="0">
                  <a:solidFill>
                    <a:srgbClr val="7030A0"/>
                  </a:solidFill>
                  <a:ea typeface="SimSun" pitchFamily="2" charset="-122"/>
                  <a:cs typeface="Times New Roman" pitchFamily="18" charset="0"/>
                </a:endParaRPr>
              </a:p>
              <a:p>
                <a:pPr lvl="0" eaLnBrk="0" fontAlgn="base" hangingPunct="0">
                  <a:spcBef>
                    <a:spcPct val="0"/>
                  </a:spcBef>
                  <a:spcAft>
                    <a:spcPct val="0"/>
                  </a:spcAft>
                </a:pPr>
                <a:r>
                  <a:rPr lang="en-US" altLang="zh-CN" sz="2000" b="1" dirty="0">
                    <a:solidFill>
                      <a:srgbClr val="7030A0"/>
                    </a:solidFill>
                    <a:ea typeface="SimSun" pitchFamily="2" charset="-122"/>
                    <a:cs typeface="Times New Roman" pitchFamily="18" charset="0"/>
                  </a:rPr>
                  <a:t>SHORT RUN COST FUNCTION</a:t>
                </a:r>
              </a:p>
              <a:p>
                <a:pPr lvl="0" eaLnBrk="0" fontAlgn="base" hangingPunct="0">
                  <a:spcBef>
                    <a:spcPct val="0"/>
                  </a:spcBef>
                  <a:spcAft>
                    <a:spcPct val="0"/>
                  </a:spcAft>
                </a:pPr>
                <a:r>
                  <a:rPr lang="en-US" altLang="zh-CN" sz="2000" b="1" dirty="0">
                    <a:ea typeface="SimSun" pitchFamily="2" charset="-122"/>
                    <a:cs typeface="Times New Roman" pitchFamily="18" charset="0"/>
                  </a:rPr>
                  <a:t>In the short run, capital, land, factors prices, technology etc remain fixed. Hence, short run cost function can be written as</a:t>
                </a:r>
              </a:p>
              <a:p>
                <a:pPr lvl="0" eaLnBrk="0" fontAlgn="base" hangingPunct="0">
                  <a:spcBef>
                    <a:spcPct val="0"/>
                  </a:spcBef>
                  <a:spcAft>
                    <a:spcPct val="0"/>
                  </a:spcAft>
                </a:pPr>
                <a:endParaRPr lang="en-US" altLang="zh-CN" sz="2000" b="1" dirty="0">
                  <a:ea typeface="SimSun" pitchFamily="2" charset="-122"/>
                  <a:cs typeface="Times New Roman" pitchFamily="18" charset="0"/>
                </a:endParaRPr>
              </a:p>
              <a:p>
                <a:pPr algn="just">
                  <a:defRPr/>
                </a:pPr>
                <a:r>
                  <a:rPr lang="en-IN" sz="2000" b="1" dirty="0">
                    <a:solidFill>
                      <a:srgbClr val="7030A0"/>
                    </a:solidFill>
                  </a:rPr>
                  <a:t>C</a:t>
                </a:r>
                <a14:m>
                  <m:oMath xmlns:m="http://schemas.openxmlformats.org/officeDocument/2006/math">
                    <m:r>
                      <a:rPr lang="en-IN" sz="2000" b="1" i="1">
                        <a:solidFill>
                          <a:srgbClr val="7030A0"/>
                        </a:solidFill>
                        <a:latin typeface="Cambria Math"/>
                      </a:rPr>
                      <m:t>=</m:t>
                    </m:r>
                    <m:r>
                      <a:rPr lang="en-IN" sz="2000" b="1" i="1">
                        <a:solidFill>
                          <a:srgbClr val="7030A0"/>
                        </a:solidFill>
                        <a:latin typeface="Cambria Math"/>
                      </a:rPr>
                      <m:t>𝒇</m:t>
                    </m:r>
                    <m:r>
                      <a:rPr lang="en-IN" sz="2000" b="1" i="1">
                        <a:solidFill>
                          <a:srgbClr val="7030A0"/>
                        </a:solidFill>
                        <a:latin typeface="Cambria Math"/>
                      </a:rPr>
                      <m:t>(</m:t>
                    </m:r>
                    <m:r>
                      <a:rPr lang="en-IN" sz="2000" b="1" i="1">
                        <a:solidFill>
                          <a:srgbClr val="7030A0"/>
                        </a:solidFill>
                        <a:latin typeface="Cambria Math"/>
                      </a:rPr>
                      <m:t>𝑸</m:t>
                    </m:r>
                    <m:r>
                      <a:rPr lang="en-IN" sz="2000" b="1" i="1">
                        <a:solidFill>
                          <a:srgbClr val="7030A0"/>
                        </a:solidFill>
                        <a:latin typeface="Cambria Math"/>
                      </a:rPr>
                      <m:t>, </m:t>
                    </m:r>
                    <m:acc>
                      <m:accPr>
                        <m:chr m:val="̅"/>
                        <m:ctrlPr>
                          <a:rPr lang="en-IN" sz="2000" b="1" i="1">
                            <a:solidFill>
                              <a:srgbClr val="7030A0"/>
                            </a:solidFill>
                            <a:latin typeface="Cambria Math" panose="02040503050406030204" pitchFamily="18" charset="0"/>
                          </a:rPr>
                        </m:ctrlPr>
                      </m:accPr>
                      <m:e>
                        <m:r>
                          <a:rPr lang="en-IN" sz="2000" b="1" i="1">
                            <a:solidFill>
                              <a:srgbClr val="7030A0"/>
                            </a:solidFill>
                            <a:latin typeface="Cambria Math"/>
                          </a:rPr>
                          <m:t>𝑲</m:t>
                        </m:r>
                      </m:e>
                    </m:acc>
                  </m:oMath>
                </a14:m>
                <a:r>
                  <a:rPr lang="en-US" sz="2000" b="1" dirty="0">
                    <a:solidFill>
                      <a:srgbClr val="7030A0"/>
                    </a:solidFill>
                  </a:rPr>
                  <a:t> </a:t>
                </a:r>
                <a14:m>
                  <m:oMath xmlns:m="http://schemas.openxmlformats.org/officeDocument/2006/math">
                    <m:acc>
                      <m:accPr>
                        <m:chr m:val="̅"/>
                        <m:ctrlPr>
                          <a:rPr lang="en-IN" sz="2000" b="1" i="1">
                            <a:solidFill>
                              <a:srgbClr val="7030A0"/>
                            </a:solidFill>
                            <a:latin typeface="Cambria Math" panose="02040503050406030204" pitchFamily="18" charset="0"/>
                          </a:rPr>
                        </m:ctrlPr>
                      </m:accPr>
                      <m:e>
                        <m:r>
                          <m:rPr>
                            <m:nor/>
                          </m:rPr>
                          <a:rPr lang="en-US" altLang="zh-CN" sz="2000" b="1" dirty="0">
                            <a:ea typeface="SimSun" pitchFamily="2" charset="-122"/>
                            <a:cs typeface="Times New Roman" pitchFamily="18" charset="0"/>
                          </a:rPr>
                          <m:t>P</m:t>
                        </m:r>
                        <m:r>
                          <m:rPr>
                            <m:nor/>
                          </m:rPr>
                          <a:rPr lang="en-US" altLang="zh-CN" sz="2000" b="1" baseline="-30000" dirty="0">
                            <a:ea typeface="SimSun" pitchFamily="2" charset="-122"/>
                            <a:cs typeface="Times New Roman" pitchFamily="18" charset="0"/>
                          </a:rPr>
                          <m:t>f</m:t>
                        </m:r>
                      </m:e>
                    </m:acc>
                  </m:oMath>
                </a14:m>
                <a:r>
                  <a:rPr lang="en-US" sz="2000" b="1" dirty="0">
                    <a:solidFill>
                      <a:srgbClr val="7030A0"/>
                    </a:solidFill>
                  </a:rPr>
                  <a:t>, </a:t>
                </a:r>
                <a14:m>
                  <m:oMath xmlns:m="http://schemas.openxmlformats.org/officeDocument/2006/math">
                    <m:acc>
                      <m:accPr>
                        <m:chr m:val="̅"/>
                        <m:ctrlPr>
                          <a:rPr lang="en-IN" sz="2000" b="1" i="1">
                            <a:solidFill>
                              <a:srgbClr val="7030A0"/>
                            </a:solidFill>
                            <a:latin typeface="Cambria Math" panose="02040503050406030204" pitchFamily="18" charset="0"/>
                          </a:rPr>
                        </m:ctrlPr>
                      </m:accPr>
                      <m:e>
                        <m:r>
                          <a:rPr lang="en-IN" sz="2000" b="1" i="1">
                            <a:solidFill>
                              <a:srgbClr val="7030A0"/>
                            </a:solidFill>
                            <a:latin typeface="Cambria Math"/>
                          </a:rPr>
                          <m:t>𝑻</m:t>
                        </m:r>
                      </m:e>
                    </m:acc>
                  </m:oMath>
                </a14:m>
                <a:r>
                  <a:rPr lang="en-US" sz="2000" b="1" dirty="0">
                    <a:solidFill>
                      <a:srgbClr val="7030A0"/>
                    </a:solidFill>
                  </a:rPr>
                  <a:t>, …)</a:t>
                </a:r>
              </a:p>
              <a:p>
                <a:pPr marL="819150" lvl="1" algn="ctr">
                  <a:lnSpc>
                    <a:spcPct val="90000"/>
                  </a:lnSpc>
                  <a:spcBef>
                    <a:spcPct val="20000"/>
                  </a:spcBef>
                  <a:defRPr/>
                </a:pPr>
                <a:endParaRPr lang="en-US" sz="2000" b="1" kern="0" dirty="0"/>
              </a:p>
              <a:p>
                <a:pPr marL="168275" lvl="1">
                  <a:lnSpc>
                    <a:spcPct val="90000"/>
                  </a:lnSpc>
                  <a:spcBef>
                    <a:spcPct val="20000"/>
                  </a:spcBef>
                  <a:defRPr/>
                </a:pPr>
                <a:r>
                  <a:rPr lang="en-US" sz="2000" b="1" kern="0" dirty="0"/>
                  <a:t>where</a:t>
                </a:r>
              </a:p>
              <a:p>
                <a:pPr marL="168275" lvl="1">
                  <a:lnSpc>
                    <a:spcPct val="90000"/>
                  </a:lnSpc>
                  <a:spcBef>
                    <a:spcPct val="20000"/>
                  </a:spcBef>
                  <a:defRPr/>
                </a:pPr>
                <a:r>
                  <a:rPr lang="en-US" altLang="zh-CN" sz="2000" b="1" dirty="0">
                    <a:ea typeface="SimSun" pitchFamily="2" charset="-122"/>
                    <a:cs typeface="Times New Roman" pitchFamily="18" charset="0"/>
                  </a:rPr>
                  <a:t>C is cost of production</a:t>
                </a:r>
              </a:p>
              <a:p>
                <a:pPr marL="168275" lvl="1">
                  <a:lnSpc>
                    <a:spcPct val="90000"/>
                  </a:lnSpc>
                  <a:spcBef>
                    <a:spcPct val="20000"/>
                  </a:spcBef>
                  <a:defRPr/>
                </a:pPr>
                <a:r>
                  <a:rPr lang="en-US" sz="2000" b="1" kern="0" dirty="0"/>
                  <a:t> Q is Output (total output)</a:t>
                </a:r>
              </a:p>
              <a:p>
                <a:pPr marL="168275" lvl="1">
                  <a:lnSpc>
                    <a:spcPct val="90000"/>
                  </a:lnSpc>
                  <a:spcBef>
                    <a:spcPct val="20000"/>
                  </a:spcBef>
                  <a:defRPr/>
                </a:pPr>
                <a:r>
                  <a:rPr lang="en-US" sz="2000" b="1" kern="0" dirty="0"/>
                  <a:t> </a:t>
                </a:r>
                <a14:m>
                  <m:oMath xmlns:m="http://schemas.openxmlformats.org/officeDocument/2006/math">
                    <m:acc>
                      <m:accPr>
                        <m:chr m:val="̅"/>
                        <m:ctrlPr>
                          <a:rPr lang="en-IN" sz="2000" b="1" i="1">
                            <a:latin typeface="Cambria Math" panose="02040503050406030204" pitchFamily="18" charset="0"/>
                          </a:rPr>
                        </m:ctrlPr>
                      </m:accPr>
                      <m:e>
                        <m:r>
                          <a:rPr lang="en-IN" sz="2000" b="1" i="1">
                            <a:latin typeface="Cambria Math"/>
                          </a:rPr>
                          <m:t>𝑲</m:t>
                        </m:r>
                      </m:e>
                    </m:acc>
                  </m:oMath>
                </a14:m>
                <a:r>
                  <a:rPr lang="en-US" sz="2000" b="1" kern="0" dirty="0"/>
                  <a:t>, are  capital and other fixed factor </a:t>
                </a:r>
              </a:p>
              <a:p>
                <a:pPr marL="168275" lvl="1">
                  <a:lnSpc>
                    <a:spcPct val="90000"/>
                  </a:lnSpc>
                  <a:spcBef>
                    <a:spcPct val="20000"/>
                  </a:spcBef>
                  <a:defRPr/>
                </a:pPr>
                <a:r>
                  <a:rPr lang="en-US" sz="2000" b="1" kern="0" dirty="0"/>
                  <a:t>  </a:t>
                </a:r>
                <a14:m>
                  <m:oMath xmlns:m="http://schemas.openxmlformats.org/officeDocument/2006/math">
                    <m:acc>
                      <m:accPr>
                        <m:chr m:val="̅"/>
                        <m:ctrlPr>
                          <a:rPr lang="en-IN" sz="2000" b="1" i="1">
                            <a:latin typeface="Cambria Math" panose="02040503050406030204" pitchFamily="18" charset="0"/>
                          </a:rPr>
                        </m:ctrlPr>
                      </m:accPr>
                      <m:e>
                        <m:r>
                          <m:rPr>
                            <m:nor/>
                          </m:rPr>
                          <a:rPr lang="en-US" altLang="zh-CN" sz="2000" b="1" dirty="0">
                            <a:ea typeface="SimSun" pitchFamily="2" charset="-122"/>
                            <a:cs typeface="Times New Roman" pitchFamily="18" charset="0"/>
                          </a:rPr>
                          <m:t>P</m:t>
                        </m:r>
                        <m:r>
                          <m:rPr>
                            <m:nor/>
                          </m:rPr>
                          <a:rPr lang="en-US" altLang="zh-CN" sz="2000" b="1" baseline="-30000" dirty="0">
                            <a:ea typeface="SimSun" pitchFamily="2" charset="-122"/>
                            <a:cs typeface="Times New Roman" pitchFamily="18" charset="0"/>
                          </a:rPr>
                          <m:t>f</m:t>
                        </m:r>
                      </m:e>
                    </m:acc>
                  </m:oMath>
                </a14:m>
                <a:r>
                  <a:rPr lang="en-US" sz="2000" b="1" kern="0" dirty="0"/>
                  <a:t> is factor prices </a:t>
                </a:r>
              </a:p>
              <a:p>
                <a:pPr marL="168275" lvl="1">
                  <a:lnSpc>
                    <a:spcPct val="90000"/>
                  </a:lnSpc>
                  <a:spcBef>
                    <a:spcPct val="20000"/>
                  </a:spcBef>
                  <a:defRPr/>
                </a:pPr>
                <a14:m>
                  <m:oMath xmlns:m="http://schemas.openxmlformats.org/officeDocument/2006/math">
                    <m:acc>
                      <m:accPr>
                        <m:chr m:val="̅"/>
                        <m:ctrlPr>
                          <a:rPr lang="en-IN" sz="2000" b="1" i="1">
                            <a:latin typeface="Cambria Math" panose="02040503050406030204" pitchFamily="18" charset="0"/>
                          </a:rPr>
                        </m:ctrlPr>
                      </m:accPr>
                      <m:e>
                        <m:r>
                          <a:rPr lang="en-IN" sz="2000" b="1" i="1">
                            <a:latin typeface="Cambria Math"/>
                          </a:rPr>
                          <m:t>𝑻</m:t>
                        </m:r>
                      </m:e>
                    </m:acc>
                  </m:oMath>
                </a14:m>
                <a:r>
                  <a:rPr lang="en-US" sz="2000" b="1" kern="0" dirty="0"/>
                  <a:t>  is  given technology </a:t>
                </a:r>
              </a:p>
              <a:p>
                <a:pPr marL="168275" lvl="1">
                  <a:lnSpc>
                    <a:spcPct val="90000"/>
                  </a:lnSpc>
                  <a:spcBef>
                    <a:spcPct val="20000"/>
                  </a:spcBef>
                  <a:defRPr/>
                </a:pPr>
                <a:endParaRPr lang="en-US" sz="2000" b="1" kern="0" dirty="0"/>
              </a:p>
              <a:p>
                <a:pPr lvl="0" eaLnBrk="0" fontAlgn="base" hangingPunct="0">
                  <a:spcBef>
                    <a:spcPct val="0"/>
                  </a:spcBef>
                  <a:spcAft>
                    <a:spcPct val="0"/>
                  </a:spcAft>
                </a:pPr>
                <a:r>
                  <a:rPr lang="en-US" altLang="zh-CN" sz="2000" b="1" dirty="0">
                    <a:solidFill>
                      <a:srgbClr val="7030A0"/>
                    </a:solidFill>
                    <a:ea typeface="SimSun" pitchFamily="2" charset="-122"/>
                    <a:cs typeface="Times New Roman" pitchFamily="18" charset="0"/>
                  </a:rPr>
                  <a:t>Thus short run cost function can be written as </a:t>
                </a:r>
                <a:endParaRPr lang="en-US" altLang="zh-CN" sz="2000" b="1" dirty="0">
                  <a:solidFill>
                    <a:srgbClr val="7030A0"/>
                  </a:solidFill>
                  <a:cs typeface="Arial" pitchFamily="34" charset="0"/>
                </a:endParaRPr>
              </a:p>
              <a:p>
                <a:pPr lvl="0" algn="ctr" eaLnBrk="0" fontAlgn="base" hangingPunct="0">
                  <a:spcBef>
                    <a:spcPct val="0"/>
                  </a:spcBef>
                  <a:spcAft>
                    <a:spcPct val="0"/>
                  </a:spcAft>
                </a:pPr>
                <a:r>
                  <a:rPr lang="en-US" altLang="zh-CN" sz="2000" b="1" dirty="0">
                    <a:solidFill>
                      <a:srgbClr val="7030A0"/>
                    </a:solidFill>
                    <a:ea typeface="SimSun" pitchFamily="2" charset="-122"/>
                    <a:cs typeface="Times New Roman" pitchFamily="18" charset="0"/>
                  </a:rPr>
                  <a:t>C=f (Q)</a:t>
                </a:r>
                <a:endParaRPr lang="en-US" altLang="zh-CN" sz="2000" b="1" dirty="0">
                  <a:solidFill>
                    <a:srgbClr val="7030A0"/>
                  </a:solidFill>
                  <a:cs typeface="Arial" pitchFamily="34" charset="0"/>
                </a:endParaRPr>
              </a:p>
              <a:p>
                <a:pPr lvl="0" algn="just" eaLnBrk="0" fontAlgn="base" hangingPunct="0">
                  <a:spcBef>
                    <a:spcPct val="0"/>
                  </a:spcBef>
                  <a:spcAft>
                    <a:spcPct val="0"/>
                  </a:spcAft>
                </a:pPr>
                <a:endParaRPr lang="en-US" altLang="zh-CN" b="1" dirty="0">
                  <a:solidFill>
                    <a:srgbClr val="7030A0"/>
                  </a:solidFill>
                  <a:ea typeface="SimSun" pitchFamily="2" charset="-122"/>
                  <a:cs typeface="Times New Roman" pitchFamily="18" charset="0"/>
                </a:endParaRPr>
              </a:p>
              <a:p>
                <a:pPr lvl="0" algn="just" eaLnBrk="0" fontAlgn="base" hangingPunct="0">
                  <a:spcBef>
                    <a:spcPct val="0"/>
                  </a:spcBef>
                  <a:spcAft>
                    <a:spcPct val="0"/>
                  </a:spcAft>
                </a:pPr>
                <a:endParaRPr lang="en-US" altLang="zh-CN" b="1" dirty="0">
                  <a:latin typeface="+mj-lt"/>
                  <a:ea typeface="SimSun" pitchFamily="2" charset="-122"/>
                  <a:cs typeface="Arial" pitchFamily="34" charset="0"/>
                </a:endParaRPr>
              </a:p>
              <a:p>
                <a:pPr algn="just" eaLnBrk="0" fontAlgn="base" hangingPunct="0">
                  <a:spcBef>
                    <a:spcPct val="0"/>
                  </a:spcBef>
                  <a:spcAft>
                    <a:spcPct val="0"/>
                  </a:spcAft>
                </a:pPr>
                <a:endParaRPr lang="en-US" altLang="zh-CN" b="1" dirty="0">
                  <a:latin typeface="+mj-lt"/>
                  <a:ea typeface="SimSun" pitchFamily="2" charset="-122"/>
                  <a:cs typeface="Times New Roman" pitchFamily="18" charset="0"/>
                </a:endParaRPr>
              </a:p>
              <a:p>
                <a:pPr eaLnBrk="0" fontAlgn="base" hangingPunct="0">
                  <a:spcBef>
                    <a:spcPct val="0"/>
                  </a:spcBef>
                  <a:spcAft>
                    <a:spcPct val="0"/>
                  </a:spcAft>
                </a:pPr>
                <a:endParaRPr lang="en-US" altLang="zh-CN" sz="2000" dirty="0">
                  <a:latin typeface="Calibri" pitchFamily="34" charset="0"/>
                  <a:ea typeface="SimSun" pitchFamily="2" charset="-122"/>
                  <a:cs typeface="Times New Roman" pitchFamily="18" charset="0"/>
                </a:endParaRPr>
              </a:p>
              <a:p>
                <a:pPr eaLnBrk="0" fontAlgn="base" hangingPunct="0">
                  <a:spcBef>
                    <a:spcPct val="0"/>
                  </a:spcBef>
                  <a:spcAft>
                    <a:spcPct val="0"/>
                  </a:spcAft>
                </a:pPr>
                <a:endParaRPr lang="en-US" altLang="zh-CN" sz="800" dirty="0">
                  <a:latin typeface="Arial" pitchFamily="34" charset="0"/>
                  <a:cs typeface="Arial" pitchFamily="34" charset="0"/>
                </a:endParaRPr>
              </a:p>
            </p:txBody>
          </p:sp>
        </mc:Choice>
        <mc:Fallback xmlns="">
          <p:sp>
            <p:nvSpPr>
              <p:cNvPr id="30721" name="Rectangle 1"/>
              <p:cNvSpPr>
                <a:spLocks noRot="1" noChangeAspect="1" noMove="1" noResize="1" noEditPoints="1" noAdjustHandles="1" noChangeArrowheads="1" noChangeShapeType="1" noTextEdit="1"/>
              </p:cNvSpPr>
              <p:nvPr/>
            </p:nvSpPr>
            <p:spPr bwMode="auto">
              <a:xfrm>
                <a:off x="285720" y="266165"/>
                <a:ext cx="8929718" cy="7632859"/>
              </a:xfrm>
              <a:prstGeom prst="rect">
                <a:avLst/>
              </a:prstGeom>
              <a:blipFill rotWithShape="1">
                <a:blip r:embed="rId2"/>
                <a:stretch>
                  <a:fillRect l="-751"/>
                </a:stretch>
              </a:blipFill>
              <a:ln w="9525">
                <a:noFill/>
                <a:miter lim="800000"/>
                <a:headEnd/>
                <a:tailEnd/>
              </a:ln>
              <a:effectLst/>
            </p:spPr>
            <p:txBody>
              <a:bodyPr/>
              <a:lstStyle/>
              <a:p>
                <a:r>
                  <a:rPr lang="en-IN">
                    <a:noFill/>
                  </a:rPr>
                  <a:t> </a:t>
                </a:r>
              </a:p>
            </p:txBody>
          </p:sp>
        </mc:Fallback>
      </mc:AlternateContent>
    </p:spTree>
    <p:extLst>
      <p:ext uri="{BB962C8B-B14F-4D97-AF65-F5344CB8AC3E}">
        <p14:creationId xmlns:p14="http://schemas.microsoft.com/office/powerpoint/2010/main" val="3584430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1368" y="228601"/>
            <a:ext cx="7772400" cy="1470025"/>
          </a:xfrm>
        </p:spPr>
        <p:txBody>
          <a:bodyPr>
            <a:normAutofit/>
          </a:bodyPr>
          <a:lstStyle/>
          <a:p>
            <a:r>
              <a:rPr lang="en-GB" sz="2400" b="1" dirty="0">
                <a:solidFill>
                  <a:schemeClr val="accent2"/>
                </a:solidFill>
                <a:latin typeface="Times New Roman" pitchFamily="18" charset="0"/>
                <a:cs typeface="Times New Roman" pitchFamily="18" charset="0"/>
              </a:rPr>
              <a:t>Total Revenue</a:t>
            </a:r>
            <a:endParaRPr lang="en-US" sz="2400" dirty="0">
              <a:latin typeface="Times New Roman" pitchFamily="18" charset="0"/>
              <a:cs typeface="Times New Roman" pitchFamily="18" charset="0"/>
            </a:endParaRPr>
          </a:p>
        </p:txBody>
      </p:sp>
      <p:sp>
        <p:nvSpPr>
          <p:cNvPr id="3" name="Rectangle 2"/>
          <p:cNvSpPr/>
          <p:nvPr/>
        </p:nvSpPr>
        <p:spPr>
          <a:xfrm>
            <a:off x="1971368" y="2477403"/>
            <a:ext cx="8534400" cy="1631216"/>
          </a:xfrm>
          <a:prstGeom prst="rect">
            <a:avLst/>
          </a:prstGeom>
        </p:spPr>
        <p:txBody>
          <a:bodyPr wrap="square">
            <a:spAutoFit/>
          </a:bodyPr>
          <a:lstStyle/>
          <a:p>
            <a:pPr algn="just"/>
            <a:r>
              <a:rPr lang="en-GB" sz="2000" b="1" dirty="0">
                <a:latin typeface="Times New Roman" pitchFamily="18" charset="0"/>
                <a:cs typeface="Times New Roman" pitchFamily="18" charset="0"/>
              </a:rPr>
              <a:t>Total Revenue (TR) is the total amount of money receipts of a firm from the sale of output. </a:t>
            </a:r>
          </a:p>
          <a:p>
            <a:pPr algn="just"/>
            <a:endParaRPr lang="en-GB" sz="2000" b="1" dirty="0">
              <a:latin typeface="Times New Roman" pitchFamily="18" charset="0"/>
              <a:cs typeface="Times New Roman" pitchFamily="18" charset="0"/>
            </a:endParaRPr>
          </a:p>
          <a:p>
            <a:pPr algn="just"/>
            <a:endParaRPr lang="en-GB" sz="2000" b="1" dirty="0">
              <a:latin typeface="Times New Roman" pitchFamily="18" charset="0"/>
              <a:cs typeface="Times New Roman" pitchFamily="18" charset="0"/>
            </a:endParaRPr>
          </a:p>
          <a:p>
            <a:pPr algn="just"/>
            <a:r>
              <a:rPr lang="en-GB" sz="2000" b="1" dirty="0">
                <a:solidFill>
                  <a:srgbClr val="7030A0"/>
                </a:solidFill>
                <a:latin typeface="Times New Roman" pitchFamily="18" charset="0"/>
                <a:cs typeface="Times New Roman" pitchFamily="18" charset="0"/>
              </a:rPr>
              <a:t>TR = Price X Q      where Q is the output sold</a:t>
            </a:r>
          </a:p>
        </p:txBody>
      </p:sp>
      <mc:AlternateContent xmlns:mc="http://schemas.openxmlformats.org/markup-compatibility/2006" xmlns:a14="http://schemas.microsoft.com/office/drawing/2010/main">
        <mc:Choice Requires="a14">
          <p:sp>
            <p:nvSpPr>
              <p:cNvPr id="4" name="Rectangle 3"/>
              <p:cNvSpPr/>
              <p:nvPr/>
            </p:nvSpPr>
            <p:spPr>
              <a:xfrm>
                <a:off x="2124075" y="4887397"/>
                <a:ext cx="2353658" cy="369332"/>
              </a:xfrm>
              <a:prstGeom prst="rect">
                <a:avLst/>
              </a:prstGeom>
            </p:spPr>
            <p:txBody>
              <a:bodyPr wrap="none">
                <a:spAutoFit/>
              </a:bodyPr>
              <a:lstStyle/>
              <a:p>
                <a:r>
                  <a:rPr lang="en-GB" b="1" dirty="0">
                    <a:solidFill>
                      <a:srgbClr val="7030A0"/>
                    </a:solidFill>
                    <a:latin typeface="Times New Roman" pitchFamily="18" charset="0"/>
                    <a:cs typeface="Times New Roman" pitchFamily="18" charset="0"/>
                  </a:rPr>
                  <a:t>TR = AR X Q = </a:t>
                </a:r>
                <a14:m>
                  <m:oMath xmlns:m="http://schemas.openxmlformats.org/officeDocument/2006/math">
                    <m:nary>
                      <m:naryPr>
                        <m:chr m:val="∑"/>
                        <m:subHide m:val="on"/>
                        <m:supHide m:val="on"/>
                        <m:ctrlPr>
                          <a:rPr lang="en-GB" b="1" i="1">
                            <a:solidFill>
                              <a:srgbClr val="7030A0"/>
                            </a:solidFill>
                            <a:latin typeface="Cambria Math" panose="02040503050406030204" pitchFamily="18" charset="0"/>
                            <a:cs typeface="Times New Roman" pitchFamily="18" charset="0"/>
                          </a:rPr>
                        </m:ctrlPr>
                      </m:naryPr>
                      <m:sub/>
                      <m:sup/>
                      <m:e>
                        <m:r>
                          <a:rPr lang="en-IN" b="1" i="1">
                            <a:solidFill>
                              <a:srgbClr val="7030A0"/>
                            </a:solidFill>
                            <a:latin typeface="Cambria Math"/>
                            <a:cs typeface="Times New Roman" pitchFamily="18" charset="0"/>
                          </a:rPr>
                          <m:t>𝑴𝑹</m:t>
                        </m:r>
                      </m:e>
                    </m:nary>
                  </m:oMath>
                </a14:m>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2124075" y="4887397"/>
                <a:ext cx="2353658" cy="369332"/>
              </a:xfrm>
              <a:prstGeom prst="rect">
                <a:avLst/>
              </a:prstGeom>
              <a:blipFill rotWithShape="0">
                <a:blip r:embed="rId2"/>
                <a:stretch>
                  <a:fillRect l="-2067" t="-121667" r="-14987" b="-188333"/>
                </a:stretch>
              </a:blipFill>
            </p:spPr>
            <p:txBody>
              <a:bodyPr/>
              <a:lstStyle/>
              <a:p>
                <a:r>
                  <a:rPr lang="en-IN">
                    <a:noFill/>
                  </a:rPr>
                  <a:t> </a:t>
                </a:r>
              </a:p>
            </p:txBody>
          </p:sp>
        </mc:Fallback>
      </mc:AlternateContent>
    </p:spTree>
    <p:extLst>
      <p:ext uri="{BB962C8B-B14F-4D97-AF65-F5344CB8AC3E}">
        <p14:creationId xmlns:p14="http://schemas.microsoft.com/office/powerpoint/2010/main" val="2576236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
            <a:ext cx="7772400" cy="1470025"/>
          </a:xfrm>
        </p:spPr>
        <p:txBody>
          <a:bodyPr/>
          <a:lstStyle/>
          <a:p>
            <a:r>
              <a:rPr lang="en-GB" b="1" dirty="0" smtClean="0">
                <a:solidFill>
                  <a:schemeClr val="accent2"/>
                </a:solidFill>
                <a:latin typeface="Times New Roman" pitchFamily="18" charset="0"/>
                <a:cs typeface="Times New Roman" pitchFamily="18" charset="0"/>
              </a:rPr>
              <a:t>Average Revenue</a:t>
            </a:r>
            <a:endParaRPr lang="en-US" dirty="0">
              <a:latin typeface="Times New Roman" pitchFamily="18" charset="0"/>
              <a:cs typeface="Times New Roman" pitchFamily="18" charset="0"/>
            </a:endParaRPr>
          </a:p>
        </p:txBody>
      </p:sp>
      <p:sp>
        <p:nvSpPr>
          <p:cNvPr id="3" name="Rectangle 2"/>
          <p:cNvSpPr/>
          <p:nvPr/>
        </p:nvSpPr>
        <p:spPr>
          <a:xfrm>
            <a:off x="2400300" y="1295401"/>
            <a:ext cx="7467600" cy="2554545"/>
          </a:xfrm>
          <a:prstGeom prst="rect">
            <a:avLst/>
          </a:prstGeom>
        </p:spPr>
        <p:txBody>
          <a:bodyPr wrap="square">
            <a:spAutoFit/>
          </a:bodyPr>
          <a:lstStyle/>
          <a:p>
            <a:pPr algn="just"/>
            <a:r>
              <a:rPr lang="en-GB" sz="2000" b="1" dirty="0">
                <a:latin typeface="Times New Roman" pitchFamily="18" charset="0"/>
                <a:cs typeface="Times New Roman" pitchFamily="18" charset="0"/>
              </a:rPr>
              <a:t>Average Revenue (AR) is revenue per unit of output sold.  </a:t>
            </a:r>
          </a:p>
          <a:p>
            <a:pPr algn="just"/>
            <a:endParaRPr lang="en-GB" sz="2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p:txBody>
      </p:sp>
      <p:sp>
        <p:nvSpPr>
          <p:cNvPr id="10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1524001" y="6440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1524001" y="6440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36" name="Rectangle 1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14800" y="4038601"/>
            <a:ext cx="4038600" cy="931985"/>
          </a:xfrm>
          <a:prstGeom prst="rect">
            <a:avLst/>
          </a:prstGeom>
          <a:noFill/>
        </p:spPr>
      </p:pic>
      <p:sp>
        <p:nvSpPr>
          <p:cNvPr id="1038" name="Rectangle 1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495801" y="2743200"/>
            <a:ext cx="2767267" cy="914401"/>
          </a:xfrm>
          <a:prstGeom prst="rect">
            <a:avLst/>
          </a:prstGeom>
          <a:noFill/>
        </p:spPr>
      </p:pic>
      <p:sp>
        <p:nvSpPr>
          <p:cNvPr id="1039" name="Rectangle 15"/>
          <p:cNvSpPr>
            <a:spLocks noChangeArrowheads="1"/>
          </p:cNvSpPr>
          <p:nvPr/>
        </p:nvSpPr>
        <p:spPr bwMode="auto">
          <a:xfrm>
            <a:off x="1524001"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8433" name="Rectangle 1"/>
          <p:cNvSpPr>
            <a:spLocks noChangeArrowheads="1"/>
          </p:cNvSpPr>
          <p:nvPr/>
        </p:nvSpPr>
        <p:spPr bwMode="auto">
          <a:xfrm>
            <a:off x="4572000" y="5334001"/>
            <a:ext cx="2686954"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4800" dirty="0">
                <a:solidFill>
                  <a:srgbClr val="7030A0"/>
                </a:solidFill>
                <a:latin typeface="Times New Roman" pitchFamily="18" charset="0"/>
                <a:ea typeface="Times New Roman" pitchFamily="18" charset="0"/>
                <a:cs typeface="Times New Roman" pitchFamily="18" charset="0"/>
              </a:rPr>
              <a:t>AR=Price</a:t>
            </a:r>
            <a:r>
              <a:rPr lang="en-US" sz="1200" b="1" dirty="0">
                <a:solidFill>
                  <a:srgbClr val="7030A0"/>
                </a:solidFill>
                <a:latin typeface="Calibri" pitchFamily="34" charset="0"/>
                <a:ea typeface="Times New Roman" pitchFamily="18" charset="0"/>
                <a:cs typeface="Times New Roman" pitchFamily="18" charset="0"/>
              </a:rPr>
              <a:t> </a:t>
            </a:r>
            <a:endParaRPr lang="en-US" dirty="0">
              <a:solidFill>
                <a:srgbClr val="7030A0"/>
              </a:solidFill>
              <a:latin typeface="Arial" pitchFamily="34" charset="0"/>
              <a:cs typeface="Arial" pitchFamily="34" charset="0"/>
            </a:endParaRPr>
          </a:p>
        </p:txBody>
      </p:sp>
    </p:spTree>
    <p:extLst>
      <p:ext uri="{BB962C8B-B14F-4D97-AF65-F5344CB8AC3E}">
        <p14:creationId xmlns:p14="http://schemas.microsoft.com/office/powerpoint/2010/main" val="780515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
            <a:ext cx="7772400" cy="1470025"/>
          </a:xfrm>
        </p:spPr>
        <p:txBody>
          <a:bodyPr>
            <a:normAutofit fontScale="90000"/>
          </a:bodyPr>
          <a:lstStyle/>
          <a:p>
            <a:r>
              <a:rPr lang="en-GB" b="1" dirty="0" smtClean="0">
                <a:solidFill>
                  <a:schemeClr val="accent2"/>
                </a:solidFill>
                <a:latin typeface="Times New Roman" pitchFamily="18" charset="0"/>
                <a:cs typeface="Times New Roman" pitchFamily="18" charset="0"/>
              </a:rPr>
              <a:t>Marginal Revenue</a:t>
            </a:r>
            <a:br>
              <a:rPr lang="en-GB" b="1" dirty="0" smtClean="0">
                <a:solidFill>
                  <a:schemeClr val="accent2"/>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Rectangle 2"/>
          <p:cNvSpPr/>
          <p:nvPr/>
        </p:nvSpPr>
        <p:spPr>
          <a:xfrm>
            <a:off x="1752600" y="990600"/>
            <a:ext cx="8686800" cy="5016758"/>
          </a:xfrm>
          <a:prstGeom prst="rect">
            <a:avLst/>
          </a:prstGeom>
        </p:spPr>
        <p:txBody>
          <a:bodyPr wrap="square">
            <a:spAutoFit/>
          </a:bodyPr>
          <a:lstStyle/>
          <a:p>
            <a:pPr algn="just"/>
            <a:r>
              <a:rPr lang="en-GB" sz="2400" b="1" dirty="0">
                <a:latin typeface="Times New Roman" pitchFamily="18" charset="0"/>
                <a:cs typeface="Times New Roman" pitchFamily="18" charset="0"/>
              </a:rPr>
              <a:t>Marginal Revenue (MR) is the rate of change in total revenue with respect to change in output. </a:t>
            </a:r>
          </a:p>
          <a:p>
            <a:pPr algn="just"/>
            <a:endParaRPr lang="en-GB" sz="3600" b="1" dirty="0">
              <a:latin typeface="Times New Roman" pitchFamily="18" charset="0"/>
              <a:cs typeface="Times New Roman" pitchFamily="18" charset="0"/>
            </a:endParaRPr>
          </a:p>
          <a:p>
            <a:pPr algn="just"/>
            <a:endParaRPr lang="en-GB" sz="36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a:p>
            <a:pPr algn="just"/>
            <a:endParaRPr lang="en-GB" sz="4000" b="1" dirty="0">
              <a:latin typeface="Times New Roman" pitchFamily="18" charset="0"/>
              <a:cs typeface="Times New Roman" pitchFamily="18" charset="0"/>
            </a:endParaRPr>
          </a:p>
        </p:txBody>
      </p:sp>
      <p:sp>
        <p:nvSpPr>
          <p:cNvPr id="10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1524001" y="6440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4"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4038600" y="4876801"/>
            <a:ext cx="4572000" cy="830997"/>
          </a:xfrm>
          <a:prstGeom prst="rect">
            <a:avLst/>
          </a:prstGeom>
        </p:spPr>
        <p:txBody>
          <a:bodyPr>
            <a:spAutoFit/>
          </a:bodyPr>
          <a:lstStyle/>
          <a:p>
            <a:pPr lvl="0" fontAlgn="base">
              <a:spcBef>
                <a:spcPct val="0"/>
              </a:spcBef>
              <a:spcAft>
                <a:spcPct val="0"/>
              </a:spcAft>
            </a:pPr>
            <a:r>
              <a:rPr lang="en-US" sz="2400" b="1" dirty="0">
                <a:latin typeface="Times New Roman" pitchFamily="18" charset="0"/>
                <a:ea typeface="Calibri" pitchFamily="34" charset="0"/>
                <a:cs typeface="Times New Roman" pitchFamily="18" charset="0"/>
              </a:rPr>
              <a:t>Where,</a:t>
            </a:r>
            <a:endParaRPr lang="en-US" sz="2400" b="1" dirty="0">
              <a:latin typeface="Times New Roman" pitchFamily="18" charset="0"/>
              <a:cs typeface="Times New Roman" pitchFamily="18" charset="0"/>
            </a:endParaRPr>
          </a:p>
          <a:p>
            <a:pPr lvl="0" eaLnBrk="0" fontAlgn="base" hangingPunct="0">
              <a:spcBef>
                <a:spcPct val="0"/>
              </a:spcBef>
              <a:spcAft>
                <a:spcPct val="0"/>
              </a:spcAft>
            </a:pPr>
            <a:r>
              <a:rPr lang="en-US" sz="2400" b="1" dirty="0">
                <a:latin typeface="Times New Roman" pitchFamily="18" charset="0"/>
                <a:ea typeface="Calibri" pitchFamily="34" charset="0"/>
                <a:cs typeface="Times New Roman" pitchFamily="18" charset="0"/>
              </a:rPr>
              <a:t>     Q   is output sold </a:t>
            </a:r>
            <a:endParaRPr lang="en-US" sz="2400" b="1" dirty="0">
              <a:latin typeface="Times New Roman" pitchFamily="18" charset="0"/>
              <a:cs typeface="Times New Roman" pitchFamily="18" charset="0"/>
            </a:endParaRPr>
          </a:p>
        </p:txBody>
      </p:sp>
      <p:sp>
        <p:nvSpPr>
          <p:cNvPr id="18437"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pic>
        <p:nvPicPr>
          <p:cNvPr id="1843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14800" y="3048000"/>
            <a:ext cx="3124200" cy="1441938"/>
          </a:xfrm>
          <a:prstGeom prst="rect">
            <a:avLst/>
          </a:prstGeom>
          <a:noFill/>
        </p:spPr>
      </p:pic>
      <p:sp>
        <p:nvSpPr>
          <p:cNvPr id="18438" name="Rectangle 6"/>
          <p:cNvSpPr>
            <a:spLocks noChangeArrowheads="1"/>
          </p:cNvSpPr>
          <p:nvPr/>
        </p:nvSpPr>
        <p:spPr bwMode="auto">
          <a:xfrm>
            <a:off x="1524001" y="9011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804122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5"/>
          <p:cNvSpPr>
            <a:spLocks noChangeShapeType="1"/>
          </p:cNvSpPr>
          <p:nvPr/>
        </p:nvSpPr>
        <p:spPr bwMode="auto">
          <a:xfrm flipH="1">
            <a:off x="2895601" y="1066800"/>
            <a:ext cx="45719" cy="2362200"/>
          </a:xfrm>
          <a:prstGeom prst="line">
            <a:avLst/>
          </a:prstGeom>
          <a:noFill/>
          <a:ln w="38100">
            <a:solidFill>
              <a:schemeClr val="tx1"/>
            </a:solidFill>
            <a:round/>
            <a:headEnd/>
            <a:tailEnd/>
          </a:ln>
        </p:spPr>
        <p:txBody>
          <a:bodyPr/>
          <a:lstStyle/>
          <a:p>
            <a:endParaRPr lang="en-US"/>
          </a:p>
        </p:txBody>
      </p:sp>
      <p:sp>
        <p:nvSpPr>
          <p:cNvPr id="14339" name="Line 6"/>
          <p:cNvSpPr>
            <a:spLocks noChangeShapeType="1"/>
          </p:cNvSpPr>
          <p:nvPr/>
        </p:nvSpPr>
        <p:spPr bwMode="auto">
          <a:xfrm>
            <a:off x="2855914" y="3429000"/>
            <a:ext cx="3311525" cy="0"/>
          </a:xfrm>
          <a:prstGeom prst="line">
            <a:avLst/>
          </a:prstGeom>
          <a:noFill/>
          <a:ln w="38100">
            <a:solidFill>
              <a:schemeClr val="tx1"/>
            </a:solidFill>
            <a:round/>
            <a:headEnd/>
            <a:tailEnd/>
          </a:ln>
        </p:spPr>
        <p:txBody>
          <a:bodyPr/>
          <a:lstStyle/>
          <a:p>
            <a:endParaRPr lang="en-US"/>
          </a:p>
        </p:txBody>
      </p:sp>
      <p:sp>
        <p:nvSpPr>
          <p:cNvPr id="14340" name="Line 7"/>
          <p:cNvSpPr>
            <a:spLocks noChangeShapeType="1"/>
          </p:cNvSpPr>
          <p:nvPr/>
        </p:nvSpPr>
        <p:spPr bwMode="auto">
          <a:xfrm>
            <a:off x="2855913" y="3789364"/>
            <a:ext cx="0" cy="2808287"/>
          </a:xfrm>
          <a:prstGeom prst="line">
            <a:avLst/>
          </a:prstGeom>
          <a:noFill/>
          <a:ln w="38100">
            <a:solidFill>
              <a:schemeClr val="tx1"/>
            </a:solidFill>
            <a:round/>
            <a:headEnd/>
            <a:tailEnd/>
          </a:ln>
        </p:spPr>
        <p:txBody>
          <a:bodyPr/>
          <a:lstStyle/>
          <a:p>
            <a:endParaRPr lang="en-US"/>
          </a:p>
        </p:txBody>
      </p:sp>
      <p:sp>
        <p:nvSpPr>
          <p:cNvPr id="14341" name="Line 8"/>
          <p:cNvSpPr>
            <a:spLocks noChangeShapeType="1"/>
          </p:cNvSpPr>
          <p:nvPr/>
        </p:nvSpPr>
        <p:spPr bwMode="auto">
          <a:xfrm>
            <a:off x="2819401" y="6553200"/>
            <a:ext cx="3455987" cy="0"/>
          </a:xfrm>
          <a:prstGeom prst="line">
            <a:avLst/>
          </a:prstGeom>
          <a:noFill/>
          <a:ln w="38100">
            <a:solidFill>
              <a:schemeClr val="tx1"/>
            </a:solidFill>
            <a:round/>
            <a:headEnd/>
            <a:tailEnd/>
          </a:ln>
        </p:spPr>
        <p:txBody>
          <a:bodyPr/>
          <a:lstStyle/>
          <a:p>
            <a:endParaRPr lang="en-US"/>
          </a:p>
        </p:txBody>
      </p:sp>
      <p:sp>
        <p:nvSpPr>
          <p:cNvPr id="14343" name="Line 10"/>
          <p:cNvSpPr>
            <a:spLocks noChangeShapeType="1"/>
          </p:cNvSpPr>
          <p:nvPr/>
        </p:nvSpPr>
        <p:spPr bwMode="auto">
          <a:xfrm>
            <a:off x="2855913" y="4437064"/>
            <a:ext cx="3392487" cy="1811337"/>
          </a:xfrm>
          <a:custGeom>
            <a:avLst/>
            <a:gdLst>
              <a:gd name="connsiteX0" fmla="*/ 0 w 3392487"/>
              <a:gd name="connsiteY0" fmla="*/ 0 h 1811337"/>
              <a:gd name="connsiteX1" fmla="*/ 3392487 w 3392487"/>
              <a:gd name="connsiteY1" fmla="*/ 1811337 h 1811337"/>
            </a:gdLst>
            <a:ahLst/>
            <a:cxnLst>
              <a:cxn ang="0">
                <a:pos x="connsiteX0" y="connsiteY0"/>
              </a:cxn>
              <a:cxn ang="0">
                <a:pos x="connsiteX1" y="connsiteY1"/>
              </a:cxn>
            </a:cxnLst>
            <a:rect l="l" t="t" r="r" b="b"/>
            <a:pathLst>
              <a:path w="3392487" h="1811337">
                <a:moveTo>
                  <a:pt x="0" y="0"/>
                </a:moveTo>
                <a:lnTo>
                  <a:pt x="3392487" y="1811337"/>
                </a:lnTo>
              </a:path>
            </a:pathLst>
          </a:custGeom>
          <a:noFill/>
          <a:ln w="28575">
            <a:solidFill>
              <a:srgbClr val="FF0000"/>
            </a:solidFill>
            <a:round/>
            <a:headEnd/>
            <a:tailEnd/>
          </a:ln>
        </p:spPr>
        <p:txBody>
          <a:bodyPr/>
          <a:lstStyle/>
          <a:p>
            <a:endParaRPr lang="en-US"/>
          </a:p>
        </p:txBody>
      </p:sp>
      <p:sp>
        <p:nvSpPr>
          <p:cNvPr id="14344" name="Line 11"/>
          <p:cNvSpPr>
            <a:spLocks noChangeShapeType="1"/>
          </p:cNvSpPr>
          <p:nvPr/>
        </p:nvSpPr>
        <p:spPr bwMode="auto">
          <a:xfrm>
            <a:off x="2855913" y="4437064"/>
            <a:ext cx="1657350" cy="2420937"/>
          </a:xfrm>
          <a:prstGeom prst="line">
            <a:avLst/>
          </a:prstGeom>
          <a:noFill/>
          <a:ln w="28575">
            <a:solidFill>
              <a:srgbClr val="FF0000"/>
            </a:solidFill>
            <a:round/>
            <a:headEnd/>
            <a:tailEnd/>
          </a:ln>
        </p:spPr>
        <p:txBody>
          <a:bodyPr/>
          <a:lstStyle/>
          <a:p>
            <a:endParaRPr lang="en-US"/>
          </a:p>
        </p:txBody>
      </p:sp>
      <p:sp>
        <p:nvSpPr>
          <p:cNvPr id="14345" name="Line 12"/>
          <p:cNvSpPr>
            <a:spLocks noChangeShapeType="1"/>
          </p:cNvSpPr>
          <p:nvPr/>
        </p:nvSpPr>
        <p:spPr bwMode="auto">
          <a:xfrm flipV="1">
            <a:off x="5735638" y="3429000"/>
            <a:ext cx="0" cy="3168650"/>
          </a:xfrm>
          <a:prstGeom prst="line">
            <a:avLst/>
          </a:prstGeom>
          <a:noFill/>
          <a:ln w="9525">
            <a:solidFill>
              <a:srgbClr val="969696"/>
            </a:solidFill>
            <a:prstDash val="lgDash"/>
            <a:round/>
            <a:headEnd/>
            <a:tailEnd/>
          </a:ln>
        </p:spPr>
        <p:txBody>
          <a:bodyPr/>
          <a:lstStyle/>
          <a:p>
            <a:endParaRPr lang="en-US"/>
          </a:p>
        </p:txBody>
      </p:sp>
      <p:sp>
        <p:nvSpPr>
          <p:cNvPr id="14346" name="Line 13"/>
          <p:cNvSpPr>
            <a:spLocks noChangeShapeType="1"/>
          </p:cNvSpPr>
          <p:nvPr/>
        </p:nvSpPr>
        <p:spPr bwMode="auto">
          <a:xfrm flipV="1">
            <a:off x="4297363" y="981076"/>
            <a:ext cx="0" cy="5616575"/>
          </a:xfrm>
          <a:prstGeom prst="line">
            <a:avLst/>
          </a:prstGeom>
          <a:noFill/>
          <a:ln w="9525">
            <a:solidFill>
              <a:srgbClr val="969696"/>
            </a:solidFill>
            <a:prstDash val="lgDash"/>
            <a:round/>
            <a:headEnd/>
            <a:tailEnd/>
          </a:ln>
        </p:spPr>
        <p:txBody>
          <a:bodyPr/>
          <a:lstStyle/>
          <a:p>
            <a:endParaRPr lang="en-US"/>
          </a:p>
        </p:txBody>
      </p:sp>
      <p:sp>
        <p:nvSpPr>
          <p:cNvPr id="14347" name="Text Box 14"/>
          <p:cNvSpPr txBox="1">
            <a:spLocks noChangeArrowheads="1"/>
          </p:cNvSpPr>
          <p:nvPr/>
        </p:nvSpPr>
        <p:spPr bwMode="auto">
          <a:xfrm>
            <a:off x="6019800" y="34290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Output Sold</a:t>
            </a:r>
          </a:p>
        </p:txBody>
      </p:sp>
      <p:sp>
        <p:nvSpPr>
          <p:cNvPr id="14348" name="Text Box 15"/>
          <p:cNvSpPr txBox="1">
            <a:spLocks noChangeArrowheads="1"/>
          </p:cNvSpPr>
          <p:nvPr/>
        </p:nvSpPr>
        <p:spPr bwMode="auto">
          <a:xfrm>
            <a:off x="6383338" y="6400800"/>
            <a:ext cx="1770062" cy="369332"/>
          </a:xfrm>
          <a:prstGeom prst="rect">
            <a:avLst/>
          </a:prstGeom>
          <a:noFill/>
          <a:ln w="9525">
            <a:noFill/>
            <a:miter lim="800000"/>
            <a:headEnd/>
            <a:tailEnd/>
          </a:ln>
        </p:spPr>
        <p:txBody>
          <a:bodyPr wrap="square">
            <a:spAutoFit/>
          </a:bodyPr>
          <a:lstStyle/>
          <a:p>
            <a:pPr>
              <a:spcBef>
                <a:spcPct val="50000"/>
              </a:spcBef>
            </a:pPr>
            <a:r>
              <a:rPr lang="en-GB" dirty="0">
                <a:latin typeface="Comic Sans MS" pitchFamily="66" charset="0"/>
              </a:rPr>
              <a:t>Output Sold</a:t>
            </a:r>
          </a:p>
        </p:txBody>
      </p:sp>
      <p:sp>
        <p:nvSpPr>
          <p:cNvPr id="14349" name="Text Box 16"/>
          <p:cNvSpPr txBox="1">
            <a:spLocks noChangeArrowheads="1"/>
          </p:cNvSpPr>
          <p:nvPr/>
        </p:nvSpPr>
        <p:spPr bwMode="auto">
          <a:xfrm>
            <a:off x="1524000" y="10668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0" name="Text Box 17"/>
          <p:cNvSpPr txBox="1">
            <a:spLocks noChangeArrowheads="1"/>
          </p:cNvSpPr>
          <p:nvPr/>
        </p:nvSpPr>
        <p:spPr bwMode="auto">
          <a:xfrm>
            <a:off x="1524000" y="44958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1" name="Text Box 18"/>
          <p:cNvSpPr txBox="1">
            <a:spLocks noChangeArrowheads="1"/>
          </p:cNvSpPr>
          <p:nvPr/>
        </p:nvSpPr>
        <p:spPr bwMode="auto">
          <a:xfrm>
            <a:off x="5029200" y="1828800"/>
            <a:ext cx="2089150" cy="369332"/>
          </a:xfrm>
          <a:prstGeom prst="rect">
            <a:avLst/>
          </a:prstGeom>
          <a:noFill/>
          <a:ln w="9525">
            <a:noFill/>
            <a:miter lim="800000"/>
            <a:headEnd/>
            <a:tailEnd/>
          </a:ln>
        </p:spPr>
        <p:txBody>
          <a:bodyPr>
            <a:spAutoFit/>
          </a:bodyPr>
          <a:lstStyle/>
          <a:p>
            <a:pPr>
              <a:spcBef>
                <a:spcPct val="50000"/>
              </a:spcBef>
            </a:pPr>
            <a:r>
              <a:rPr lang="en-GB" dirty="0">
                <a:solidFill>
                  <a:srgbClr val="000099"/>
                </a:solidFill>
                <a:latin typeface="Comic Sans MS" pitchFamily="66" charset="0"/>
              </a:rPr>
              <a:t>TR</a:t>
            </a:r>
          </a:p>
        </p:txBody>
      </p:sp>
      <p:sp>
        <p:nvSpPr>
          <p:cNvPr id="14352" name="Text Box 19"/>
          <p:cNvSpPr txBox="1">
            <a:spLocks noChangeArrowheads="1"/>
          </p:cNvSpPr>
          <p:nvPr/>
        </p:nvSpPr>
        <p:spPr bwMode="auto">
          <a:xfrm>
            <a:off x="5486400" y="6096000"/>
            <a:ext cx="2089150" cy="369332"/>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AR</a:t>
            </a:r>
          </a:p>
        </p:txBody>
      </p:sp>
      <p:sp>
        <p:nvSpPr>
          <p:cNvPr id="14353" name="Text Box 20"/>
          <p:cNvSpPr txBox="1">
            <a:spLocks noChangeArrowheads="1"/>
          </p:cNvSpPr>
          <p:nvPr/>
        </p:nvSpPr>
        <p:spPr bwMode="auto">
          <a:xfrm>
            <a:off x="4151313" y="5949950"/>
            <a:ext cx="2089150" cy="369332"/>
          </a:xfrm>
          <a:prstGeom prst="rect">
            <a:avLst/>
          </a:prstGeom>
          <a:noFill/>
          <a:ln w="9525">
            <a:noFill/>
            <a:miter lim="800000"/>
            <a:headEnd/>
            <a:tailEnd/>
          </a:ln>
        </p:spPr>
        <p:txBody>
          <a:bodyPr>
            <a:spAutoFit/>
          </a:bodyPr>
          <a:lstStyle/>
          <a:p>
            <a:pPr>
              <a:spcBef>
                <a:spcPct val="50000"/>
              </a:spcBef>
            </a:pPr>
            <a:r>
              <a:rPr lang="en-GB">
                <a:solidFill>
                  <a:srgbClr val="FF0000"/>
                </a:solidFill>
                <a:latin typeface="Comic Sans MS" pitchFamily="66" charset="0"/>
              </a:rPr>
              <a:t>MR</a:t>
            </a:r>
          </a:p>
        </p:txBody>
      </p:sp>
      <p:sp>
        <p:nvSpPr>
          <p:cNvPr id="14354" name="Text Box 21"/>
          <p:cNvSpPr txBox="1">
            <a:spLocks noChangeArrowheads="1"/>
          </p:cNvSpPr>
          <p:nvPr/>
        </p:nvSpPr>
        <p:spPr bwMode="auto">
          <a:xfrm>
            <a:off x="7391401" y="1371600"/>
            <a:ext cx="3025775" cy="4939814"/>
          </a:xfrm>
          <a:prstGeom prst="rect">
            <a:avLst/>
          </a:prstGeom>
          <a:noFill/>
          <a:ln w="9525">
            <a:noFill/>
            <a:miter lim="800000"/>
            <a:headEnd/>
            <a:tailEnd/>
          </a:ln>
        </p:spPr>
        <p:txBody>
          <a:bodyPr>
            <a:spAutoFit/>
          </a:bodyPr>
          <a:lstStyle/>
          <a:p>
            <a:pPr>
              <a:spcBef>
                <a:spcPct val="50000"/>
              </a:spcBef>
            </a:pPr>
            <a:endParaRPr lang="en-GB" dirty="0">
              <a:solidFill>
                <a:srgbClr val="000099"/>
              </a:solidFill>
              <a:latin typeface="Comic Sans MS" pitchFamily="66" charset="0"/>
            </a:endParaRPr>
          </a:p>
          <a:p>
            <a:pPr marL="342900" indent="-342900">
              <a:spcBef>
                <a:spcPct val="50000"/>
              </a:spcBef>
              <a:buAutoNum type="arabicPeriod"/>
            </a:pPr>
            <a:r>
              <a:rPr lang="en-GB" b="1" dirty="0">
                <a:solidFill>
                  <a:srgbClr val="000099"/>
                </a:solidFill>
                <a:latin typeface="Times New Roman" pitchFamily="18" charset="0"/>
                <a:cs typeface="Times New Roman" pitchFamily="18" charset="0"/>
              </a:rPr>
              <a:t>When total Revenue is maximised, MR = 0</a:t>
            </a:r>
          </a:p>
          <a:p>
            <a:pPr marL="342900" indent="-342900">
              <a:spcBef>
                <a:spcPct val="50000"/>
              </a:spcBef>
            </a:pPr>
            <a:endParaRPr lang="en-GB" b="1" dirty="0">
              <a:solidFill>
                <a:srgbClr val="000099"/>
              </a:solidFill>
              <a:latin typeface="Times New Roman" pitchFamily="18" charset="0"/>
              <a:cs typeface="Times New Roman" pitchFamily="18" charset="0"/>
            </a:endParaRPr>
          </a:p>
          <a:p>
            <a:pPr marL="342900" indent="-342900">
              <a:spcBef>
                <a:spcPct val="50000"/>
              </a:spcBef>
              <a:buFontTx/>
              <a:buAutoNum type="arabicPeriod" startAt="2"/>
            </a:pPr>
            <a:r>
              <a:rPr lang="en-GB" b="1" dirty="0">
                <a:solidFill>
                  <a:srgbClr val="000099"/>
                </a:solidFill>
                <a:latin typeface="Times New Roman" pitchFamily="18" charset="0"/>
                <a:cs typeface="Times New Roman" pitchFamily="18" charset="0"/>
              </a:rPr>
              <a:t>AR curve is the demand curve facing a firm in the market</a:t>
            </a:r>
          </a:p>
          <a:p>
            <a:pPr marL="342900" indent="-342900">
              <a:spcBef>
                <a:spcPct val="50000"/>
              </a:spcBef>
              <a:buFontTx/>
              <a:buAutoNum type="arabicPeriod" startAt="2"/>
            </a:pPr>
            <a:endParaRPr lang="en-GB" b="1" dirty="0">
              <a:solidFill>
                <a:srgbClr val="000099"/>
              </a:solidFill>
              <a:latin typeface="Times New Roman" pitchFamily="18" charset="0"/>
              <a:cs typeface="Times New Roman" pitchFamily="18" charset="0"/>
            </a:endParaRPr>
          </a:p>
          <a:p>
            <a:pPr marL="342900" indent="-342900">
              <a:spcBef>
                <a:spcPct val="50000"/>
              </a:spcBef>
              <a:buAutoNum type="arabicPeriod" startAt="2"/>
            </a:pPr>
            <a:r>
              <a:rPr lang="en-GB" b="1" dirty="0">
                <a:solidFill>
                  <a:srgbClr val="000099"/>
                </a:solidFill>
                <a:latin typeface="Times New Roman" pitchFamily="18" charset="0"/>
                <a:cs typeface="Times New Roman" pitchFamily="18" charset="0"/>
              </a:rPr>
              <a:t>AR and MR  curves are downward sloping,  MR curve lies below AR curve.</a:t>
            </a:r>
          </a:p>
          <a:p>
            <a:pPr marL="342900" indent="-342900">
              <a:spcBef>
                <a:spcPct val="50000"/>
              </a:spcBef>
            </a:pPr>
            <a:endParaRPr lang="en-GB" b="1" dirty="0">
              <a:solidFill>
                <a:srgbClr val="000099"/>
              </a:solidFill>
              <a:latin typeface="Times New Roman" pitchFamily="18" charset="0"/>
              <a:cs typeface="Times New Roman" pitchFamily="18" charset="0"/>
            </a:endParaRPr>
          </a:p>
          <a:p>
            <a:pPr>
              <a:spcBef>
                <a:spcPct val="50000"/>
              </a:spcBef>
            </a:pPr>
            <a:endParaRPr lang="en-GB" b="1" dirty="0">
              <a:solidFill>
                <a:srgbClr val="000099"/>
              </a:solidFill>
              <a:latin typeface="Times New Roman" pitchFamily="18" charset="0"/>
              <a:cs typeface="Times New Roman" pitchFamily="18" charset="0"/>
            </a:endParaRPr>
          </a:p>
        </p:txBody>
      </p:sp>
      <p:sp>
        <p:nvSpPr>
          <p:cNvPr id="20" name="Text Box 16"/>
          <p:cNvSpPr txBox="1">
            <a:spLocks noChangeArrowheads="1"/>
          </p:cNvSpPr>
          <p:nvPr/>
        </p:nvSpPr>
        <p:spPr bwMode="auto">
          <a:xfrm>
            <a:off x="2667000" y="6488668"/>
            <a:ext cx="457200" cy="369332"/>
          </a:xfrm>
          <a:prstGeom prst="rect">
            <a:avLst/>
          </a:prstGeom>
          <a:noFill/>
          <a:ln w="9525">
            <a:noFill/>
            <a:miter lim="800000"/>
            <a:headEnd/>
            <a:tailEnd/>
          </a:ln>
        </p:spPr>
        <p:txBody>
          <a:bodyPr wrap="square">
            <a:spAutoFit/>
          </a:bodyPr>
          <a:lstStyle/>
          <a:p>
            <a:pPr>
              <a:spcBef>
                <a:spcPct val="50000"/>
              </a:spcBef>
            </a:pPr>
            <a:r>
              <a:rPr lang="en-GB" dirty="0">
                <a:latin typeface="Comic Sans MS" pitchFamily="66" charset="0"/>
              </a:rPr>
              <a:t>0</a:t>
            </a:r>
          </a:p>
        </p:txBody>
      </p:sp>
      <p:sp>
        <p:nvSpPr>
          <p:cNvPr id="22" name="Text Box 16"/>
          <p:cNvSpPr txBox="1">
            <a:spLocks noChangeArrowheads="1"/>
          </p:cNvSpPr>
          <p:nvPr/>
        </p:nvSpPr>
        <p:spPr bwMode="auto">
          <a:xfrm flipV="1">
            <a:off x="2743200" y="3352800"/>
            <a:ext cx="228600" cy="369332"/>
          </a:xfrm>
          <a:prstGeom prst="rect">
            <a:avLst/>
          </a:prstGeom>
          <a:noFill/>
          <a:ln w="9525">
            <a:noFill/>
            <a:miter lim="800000"/>
            <a:headEnd/>
            <a:tailEnd/>
          </a:ln>
        </p:spPr>
        <p:txBody>
          <a:bodyPr wrap="square">
            <a:spAutoFit/>
          </a:bodyPr>
          <a:lstStyle/>
          <a:p>
            <a:pPr>
              <a:spcBef>
                <a:spcPct val="50000"/>
              </a:spcBef>
            </a:pPr>
            <a:r>
              <a:rPr lang="en-GB" dirty="0">
                <a:latin typeface="Comic Sans MS" pitchFamily="66" charset="0"/>
              </a:rPr>
              <a:t>0</a:t>
            </a:r>
          </a:p>
        </p:txBody>
      </p:sp>
      <p:sp>
        <p:nvSpPr>
          <p:cNvPr id="24" name="Rectangle 23"/>
          <p:cNvSpPr/>
          <p:nvPr/>
        </p:nvSpPr>
        <p:spPr>
          <a:xfrm>
            <a:off x="2819400" y="228601"/>
            <a:ext cx="7162800" cy="461665"/>
          </a:xfrm>
          <a:prstGeom prst="rect">
            <a:avLst/>
          </a:prstGeom>
        </p:spPr>
        <p:txBody>
          <a:bodyPr wrap="square">
            <a:spAutoFit/>
          </a:bodyPr>
          <a:lstStyle/>
          <a:p>
            <a:pPr>
              <a:spcBef>
                <a:spcPct val="50000"/>
              </a:spcBef>
            </a:pPr>
            <a:r>
              <a:rPr lang="en-GB" sz="2400" b="1" dirty="0">
                <a:solidFill>
                  <a:schemeClr val="accent2"/>
                </a:solidFill>
                <a:latin typeface="Times New Roman" pitchFamily="18" charset="0"/>
                <a:cs typeface="Times New Roman" pitchFamily="18" charset="0"/>
              </a:rPr>
              <a:t>TR, AR and MR under </a:t>
            </a:r>
            <a:r>
              <a:rPr lang="en-GB" sz="2400" b="1" dirty="0" err="1">
                <a:solidFill>
                  <a:schemeClr val="accent2"/>
                </a:solidFill>
                <a:latin typeface="Times New Roman" pitchFamily="18" charset="0"/>
                <a:cs typeface="Times New Roman" pitchFamily="18" charset="0"/>
              </a:rPr>
              <a:t>Im</a:t>
            </a:r>
            <a:r>
              <a:rPr lang="en-GB" sz="2400" b="1">
                <a:solidFill>
                  <a:schemeClr val="accent2"/>
                </a:solidFill>
                <a:latin typeface="Times New Roman" pitchFamily="18" charset="0"/>
                <a:cs typeface="Times New Roman" pitchFamily="18" charset="0"/>
              </a:rPr>
              <a:t>-Perfect </a:t>
            </a:r>
            <a:r>
              <a:rPr lang="en-GB" sz="2400" b="1" dirty="0">
                <a:solidFill>
                  <a:schemeClr val="accent2"/>
                </a:solidFill>
                <a:latin typeface="Times New Roman" pitchFamily="18" charset="0"/>
                <a:cs typeface="Times New Roman" pitchFamily="18" charset="0"/>
              </a:rPr>
              <a:t>Competition </a:t>
            </a:r>
          </a:p>
        </p:txBody>
      </p:sp>
      <p:sp>
        <p:nvSpPr>
          <p:cNvPr id="19458" name="Arc 2"/>
          <p:cNvSpPr>
            <a:spLocks/>
          </p:cNvSpPr>
          <p:nvPr/>
        </p:nvSpPr>
        <p:spPr bwMode="auto">
          <a:xfrm rot="16200000">
            <a:off x="2895602" y="1143000"/>
            <a:ext cx="2285999" cy="2286000"/>
          </a:xfrm>
          <a:custGeom>
            <a:avLst/>
            <a:gdLst>
              <a:gd name="G0" fmla="+- 0 0 0"/>
              <a:gd name="G1" fmla="+- 21600 0 0"/>
              <a:gd name="G2" fmla="+- 21600 0 0"/>
              <a:gd name="T0" fmla="*/ 0 w 21600"/>
              <a:gd name="T1" fmla="*/ 0 h 35045"/>
              <a:gd name="T2" fmla="*/ 16905 w 21600"/>
              <a:gd name="T3" fmla="*/ 35045 h 35045"/>
              <a:gd name="T4" fmla="*/ 0 w 21600"/>
              <a:gd name="T5" fmla="*/ 21600 h 35045"/>
              <a:gd name="connsiteX0" fmla="*/ 0 w 21601"/>
              <a:gd name="connsiteY0" fmla="*/ 0 h 35045"/>
              <a:gd name="connsiteX1" fmla="*/ 21601 w 21601"/>
              <a:gd name="connsiteY1" fmla="*/ 21600 h 35045"/>
              <a:gd name="connsiteX2" fmla="*/ 16906 w 21601"/>
              <a:gd name="connsiteY2" fmla="*/ 35045 h 35045"/>
              <a:gd name="connsiteX0" fmla="*/ 0 w 21601"/>
              <a:gd name="connsiteY0" fmla="*/ 0 h 35045"/>
              <a:gd name="connsiteX1" fmla="*/ 20665 w 21601"/>
              <a:gd name="connsiteY1" fmla="*/ 13936 h 35045"/>
              <a:gd name="connsiteX2" fmla="*/ 16906 w 21601"/>
              <a:gd name="connsiteY2" fmla="*/ 35045 h 35045"/>
              <a:gd name="connsiteX3" fmla="*/ 1 w 21601"/>
              <a:gd name="connsiteY3" fmla="*/ 21600 h 35045"/>
              <a:gd name="connsiteX4" fmla="*/ 0 w 21601"/>
              <a:gd name="connsiteY4" fmla="*/ 0 h 35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1" h="35045" fill="none" extrusionOk="0">
                <a:moveTo>
                  <a:pt x="0" y="0"/>
                </a:moveTo>
                <a:cubicBezTo>
                  <a:pt x="11930" y="0"/>
                  <a:pt x="21601" y="9670"/>
                  <a:pt x="21601" y="21600"/>
                </a:cubicBezTo>
                <a:cubicBezTo>
                  <a:pt x="21601" y="26483"/>
                  <a:pt x="19946" y="31223"/>
                  <a:pt x="16906" y="35045"/>
                </a:cubicBezTo>
              </a:path>
              <a:path w="21601" h="35045" stroke="0" extrusionOk="0">
                <a:moveTo>
                  <a:pt x="0" y="0"/>
                </a:moveTo>
                <a:cubicBezTo>
                  <a:pt x="11930" y="0"/>
                  <a:pt x="20665" y="2006"/>
                  <a:pt x="20665" y="13936"/>
                </a:cubicBezTo>
                <a:cubicBezTo>
                  <a:pt x="20665" y="18819"/>
                  <a:pt x="19946" y="31223"/>
                  <a:pt x="16906" y="35045"/>
                </a:cubicBezTo>
                <a:lnTo>
                  <a:pt x="1" y="21600"/>
                </a:lnTo>
                <a:cubicBezTo>
                  <a:pt x="1" y="14400"/>
                  <a:pt x="0" y="7200"/>
                  <a:pt x="0" y="0"/>
                </a:cubicBez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61904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5"/>
          <p:cNvSpPr>
            <a:spLocks noChangeShapeType="1"/>
          </p:cNvSpPr>
          <p:nvPr/>
        </p:nvSpPr>
        <p:spPr bwMode="auto">
          <a:xfrm flipH="1">
            <a:off x="2855913" y="1066800"/>
            <a:ext cx="45719" cy="2362200"/>
          </a:xfrm>
          <a:prstGeom prst="line">
            <a:avLst/>
          </a:prstGeom>
          <a:noFill/>
          <a:ln w="38100">
            <a:solidFill>
              <a:schemeClr val="tx1"/>
            </a:solidFill>
            <a:round/>
            <a:headEnd/>
            <a:tailEnd/>
          </a:ln>
        </p:spPr>
        <p:txBody>
          <a:bodyPr/>
          <a:lstStyle/>
          <a:p>
            <a:endParaRPr lang="en-US"/>
          </a:p>
        </p:txBody>
      </p:sp>
      <p:sp>
        <p:nvSpPr>
          <p:cNvPr id="14339" name="Line 6"/>
          <p:cNvSpPr>
            <a:spLocks noChangeShapeType="1"/>
          </p:cNvSpPr>
          <p:nvPr/>
        </p:nvSpPr>
        <p:spPr bwMode="auto">
          <a:xfrm>
            <a:off x="2855914" y="3429000"/>
            <a:ext cx="3311525" cy="0"/>
          </a:xfrm>
          <a:prstGeom prst="line">
            <a:avLst/>
          </a:prstGeom>
          <a:noFill/>
          <a:ln w="38100">
            <a:solidFill>
              <a:schemeClr val="tx1"/>
            </a:solidFill>
            <a:round/>
            <a:headEnd/>
            <a:tailEnd/>
          </a:ln>
        </p:spPr>
        <p:txBody>
          <a:bodyPr/>
          <a:lstStyle/>
          <a:p>
            <a:endParaRPr lang="en-US"/>
          </a:p>
        </p:txBody>
      </p:sp>
      <p:sp>
        <p:nvSpPr>
          <p:cNvPr id="14340" name="Line 7"/>
          <p:cNvSpPr>
            <a:spLocks noChangeShapeType="1"/>
          </p:cNvSpPr>
          <p:nvPr/>
        </p:nvSpPr>
        <p:spPr bwMode="auto">
          <a:xfrm>
            <a:off x="2855913" y="3789364"/>
            <a:ext cx="0" cy="2808287"/>
          </a:xfrm>
          <a:prstGeom prst="line">
            <a:avLst/>
          </a:prstGeom>
          <a:noFill/>
          <a:ln w="38100">
            <a:solidFill>
              <a:schemeClr val="tx1"/>
            </a:solidFill>
            <a:round/>
            <a:headEnd/>
            <a:tailEnd/>
          </a:ln>
        </p:spPr>
        <p:txBody>
          <a:bodyPr/>
          <a:lstStyle/>
          <a:p>
            <a:endParaRPr lang="en-US"/>
          </a:p>
        </p:txBody>
      </p:sp>
      <p:sp>
        <p:nvSpPr>
          <p:cNvPr id="14341" name="Line 8"/>
          <p:cNvSpPr>
            <a:spLocks noChangeShapeType="1"/>
          </p:cNvSpPr>
          <p:nvPr/>
        </p:nvSpPr>
        <p:spPr bwMode="auto">
          <a:xfrm>
            <a:off x="2819401" y="6553200"/>
            <a:ext cx="3455987" cy="0"/>
          </a:xfrm>
          <a:prstGeom prst="line">
            <a:avLst/>
          </a:prstGeom>
          <a:noFill/>
          <a:ln w="38100">
            <a:solidFill>
              <a:schemeClr val="tx1"/>
            </a:solidFill>
            <a:round/>
            <a:headEnd/>
            <a:tailEnd/>
          </a:ln>
        </p:spPr>
        <p:txBody>
          <a:bodyPr/>
          <a:lstStyle/>
          <a:p>
            <a:endParaRPr lang="en-US"/>
          </a:p>
        </p:txBody>
      </p:sp>
      <p:sp>
        <p:nvSpPr>
          <p:cNvPr id="14343" name="Line 10"/>
          <p:cNvSpPr>
            <a:spLocks noChangeShapeType="1"/>
          </p:cNvSpPr>
          <p:nvPr/>
        </p:nvSpPr>
        <p:spPr bwMode="auto">
          <a:xfrm>
            <a:off x="2819400" y="5715001"/>
            <a:ext cx="3429000" cy="45719"/>
          </a:xfrm>
          <a:custGeom>
            <a:avLst/>
            <a:gdLst>
              <a:gd name="connsiteX0" fmla="*/ 0 w 3392487"/>
              <a:gd name="connsiteY0" fmla="*/ 0 h 1811337"/>
              <a:gd name="connsiteX1" fmla="*/ 3392487 w 3392487"/>
              <a:gd name="connsiteY1" fmla="*/ 1811337 h 1811337"/>
            </a:gdLst>
            <a:ahLst/>
            <a:cxnLst>
              <a:cxn ang="0">
                <a:pos x="connsiteX0" y="connsiteY0"/>
              </a:cxn>
              <a:cxn ang="0">
                <a:pos x="connsiteX1" y="connsiteY1"/>
              </a:cxn>
            </a:cxnLst>
            <a:rect l="l" t="t" r="r" b="b"/>
            <a:pathLst>
              <a:path w="3392487" h="1811337">
                <a:moveTo>
                  <a:pt x="0" y="0"/>
                </a:moveTo>
                <a:lnTo>
                  <a:pt x="3392487" y="1811337"/>
                </a:lnTo>
              </a:path>
            </a:pathLst>
          </a:custGeom>
          <a:noFill/>
          <a:ln w="28575">
            <a:solidFill>
              <a:srgbClr val="FF0000"/>
            </a:solidFill>
            <a:round/>
            <a:headEnd/>
            <a:tailEnd/>
          </a:ln>
        </p:spPr>
        <p:txBody>
          <a:bodyPr/>
          <a:lstStyle/>
          <a:p>
            <a:endParaRPr lang="en-US"/>
          </a:p>
        </p:txBody>
      </p:sp>
      <p:sp>
        <p:nvSpPr>
          <p:cNvPr id="14347" name="Text Box 14"/>
          <p:cNvSpPr txBox="1">
            <a:spLocks noChangeArrowheads="1"/>
          </p:cNvSpPr>
          <p:nvPr/>
        </p:nvSpPr>
        <p:spPr bwMode="auto">
          <a:xfrm>
            <a:off x="5943600" y="35052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Output Sold</a:t>
            </a:r>
          </a:p>
        </p:txBody>
      </p:sp>
      <p:sp>
        <p:nvSpPr>
          <p:cNvPr id="14348" name="Text Box 15"/>
          <p:cNvSpPr txBox="1">
            <a:spLocks noChangeArrowheads="1"/>
          </p:cNvSpPr>
          <p:nvPr/>
        </p:nvSpPr>
        <p:spPr bwMode="auto">
          <a:xfrm>
            <a:off x="6383338" y="64008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Output Sold</a:t>
            </a:r>
          </a:p>
        </p:txBody>
      </p:sp>
      <p:sp>
        <p:nvSpPr>
          <p:cNvPr id="14349" name="Text Box 16"/>
          <p:cNvSpPr txBox="1">
            <a:spLocks noChangeArrowheads="1"/>
          </p:cNvSpPr>
          <p:nvPr/>
        </p:nvSpPr>
        <p:spPr bwMode="auto">
          <a:xfrm>
            <a:off x="1524000" y="10668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0" name="Text Box 17"/>
          <p:cNvSpPr txBox="1">
            <a:spLocks noChangeArrowheads="1"/>
          </p:cNvSpPr>
          <p:nvPr/>
        </p:nvSpPr>
        <p:spPr bwMode="auto">
          <a:xfrm>
            <a:off x="1524000" y="4495800"/>
            <a:ext cx="2089150" cy="369332"/>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1" name="Text Box 18"/>
          <p:cNvSpPr txBox="1">
            <a:spLocks noChangeArrowheads="1"/>
          </p:cNvSpPr>
          <p:nvPr/>
        </p:nvSpPr>
        <p:spPr bwMode="auto">
          <a:xfrm>
            <a:off x="5943600" y="1219200"/>
            <a:ext cx="2089150" cy="369332"/>
          </a:xfrm>
          <a:prstGeom prst="rect">
            <a:avLst/>
          </a:prstGeom>
          <a:noFill/>
          <a:ln w="9525">
            <a:noFill/>
            <a:miter lim="800000"/>
            <a:headEnd/>
            <a:tailEnd/>
          </a:ln>
        </p:spPr>
        <p:txBody>
          <a:bodyPr>
            <a:spAutoFit/>
          </a:bodyPr>
          <a:lstStyle/>
          <a:p>
            <a:pPr>
              <a:spcBef>
                <a:spcPct val="50000"/>
              </a:spcBef>
            </a:pPr>
            <a:r>
              <a:rPr lang="en-GB" dirty="0">
                <a:solidFill>
                  <a:srgbClr val="000099"/>
                </a:solidFill>
                <a:latin typeface="Comic Sans MS" pitchFamily="66" charset="0"/>
              </a:rPr>
              <a:t>TR</a:t>
            </a:r>
          </a:p>
        </p:txBody>
      </p:sp>
      <p:sp>
        <p:nvSpPr>
          <p:cNvPr id="14352" name="Text Box 19"/>
          <p:cNvSpPr txBox="1">
            <a:spLocks noChangeArrowheads="1"/>
          </p:cNvSpPr>
          <p:nvPr/>
        </p:nvSpPr>
        <p:spPr bwMode="auto">
          <a:xfrm>
            <a:off x="6172200" y="5562600"/>
            <a:ext cx="2089150" cy="369332"/>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AR=MR=Price</a:t>
            </a:r>
          </a:p>
        </p:txBody>
      </p:sp>
      <p:sp>
        <p:nvSpPr>
          <p:cNvPr id="14354" name="Text Box 21"/>
          <p:cNvSpPr txBox="1">
            <a:spLocks noChangeArrowheads="1"/>
          </p:cNvSpPr>
          <p:nvPr/>
        </p:nvSpPr>
        <p:spPr bwMode="auto">
          <a:xfrm>
            <a:off x="7391401" y="1371601"/>
            <a:ext cx="3025775" cy="4247317"/>
          </a:xfrm>
          <a:prstGeom prst="rect">
            <a:avLst/>
          </a:prstGeom>
          <a:noFill/>
          <a:ln w="9525">
            <a:noFill/>
            <a:miter lim="800000"/>
            <a:headEnd/>
            <a:tailEnd/>
          </a:ln>
        </p:spPr>
        <p:txBody>
          <a:bodyPr>
            <a:spAutoFit/>
          </a:bodyPr>
          <a:lstStyle/>
          <a:p>
            <a:pPr>
              <a:spcBef>
                <a:spcPct val="50000"/>
              </a:spcBef>
            </a:pPr>
            <a:endParaRPr lang="en-GB" dirty="0">
              <a:solidFill>
                <a:srgbClr val="000099"/>
              </a:solidFill>
              <a:latin typeface="Comic Sans MS" pitchFamily="66" charset="0"/>
            </a:endParaRPr>
          </a:p>
          <a:p>
            <a:pPr marL="342900" indent="-342900">
              <a:spcBef>
                <a:spcPct val="50000"/>
              </a:spcBef>
              <a:buAutoNum type="arabicPeriod"/>
            </a:pPr>
            <a:r>
              <a:rPr lang="en-GB" b="1" dirty="0">
                <a:solidFill>
                  <a:srgbClr val="000099"/>
                </a:solidFill>
                <a:latin typeface="Times New Roman" pitchFamily="18" charset="0"/>
                <a:cs typeface="Times New Roman" pitchFamily="18" charset="0"/>
              </a:rPr>
              <a:t>Under perfect Competition price is uniform and given.  As such,  AR(price) and MR become equal. </a:t>
            </a:r>
          </a:p>
          <a:p>
            <a:pPr marL="342900" indent="-342900">
              <a:spcBef>
                <a:spcPct val="50000"/>
              </a:spcBef>
              <a:buAutoNum type="arabicPeriod" startAt="2"/>
            </a:pPr>
            <a:r>
              <a:rPr lang="en-GB" b="1" dirty="0">
                <a:solidFill>
                  <a:srgbClr val="000099"/>
                </a:solidFill>
                <a:latin typeface="Times New Roman" pitchFamily="18" charset="0"/>
                <a:cs typeface="Times New Roman" pitchFamily="18" charset="0"/>
              </a:rPr>
              <a:t>AR and MR  curves coincide and become parallel to output axis. </a:t>
            </a:r>
          </a:p>
          <a:p>
            <a:pPr marL="342900" indent="-342900">
              <a:spcBef>
                <a:spcPct val="50000"/>
              </a:spcBef>
            </a:pPr>
            <a:endParaRPr lang="en-GB" b="1" dirty="0">
              <a:solidFill>
                <a:srgbClr val="000099"/>
              </a:solidFill>
              <a:latin typeface="Times New Roman" pitchFamily="18" charset="0"/>
              <a:cs typeface="Times New Roman" pitchFamily="18" charset="0"/>
            </a:endParaRPr>
          </a:p>
          <a:p>
            <a:pPr>
              <a:spcBef>
                <a:spcPct val="50000"/>
              </a:spcBef>
            </a:pPr>
            <a:r>
              <a:rPr lang="en-GB" b="1" dirty="0">
                <a:solidFill>
                  <a:srgbClr val="000099"/>
                </a:solidFill>
                <a:latin typeface="Times New Roman" pitchFamily="18" charset="0"/>
                <a:cs typeface="Times New Roman" pitchFamily="18" charset="0"/>
              </a:rPr>
              <a:t>3. AR curve i.e. the demand curve facing a firm in the market is perfectly elastic. </a:t>
            </a:r>
          </a:p>
        </p:txBody>
      </p:sp>
      <p:sp>
        <p:nvSpPr>
          <p:cNvPr id="20" name="Text Box 16"/>
          <p:cNvSpPr txBox="1">
            <a:spLocks noChangeArrowheads="1"/>
          </p:cNvSpPr>
          <p:nvPr/>
        </p:nvSpPr>
        <p:spPr bwMode="auto">
          <a:xfrm>
            <a:off x="2667000" y="6488668"/>
            <a:ext cx="457200" cy="369332"/>
          </a:xfrm>
          <a:prstGeom prst="rect">
            <a:avLst/>
          </a:prstGeom>
          <a:noFill/>
          <a:ln w="9525">
            <a:noFill/>
            <a:miter lim="800000"/>
            <a:headEnd/>
            <a:tailEnd/>
          </a:ln>
        </p:spPr>
        <p:txBody>
          <a:bodyPr wrap="square">
            <a:spAutoFit/>
          </a:bodyPr>
          <a:lstStyle/>
          <a:p>
            <a:pPr>
              <a:spcBef>
                <a:spcPct val="50000"/>
              </a:spcBef>
            </a:pPr>
            <a:r>
              <a:rPr lang="en-GB" dirty="0">
                <a:latin typeface="Comic Sans MS" pitchFamily="66" charset="0"/>
              </a:rPr>
              <a:t>0</a:t>
            </a:r>
          </a:p>
        </p:txBody>
      </p:sp>
      <p:sp>
        <p:nvSpPr>
          <p:cNvPr id="22" name="Text Box 16"/>
          <p:cNvSpPr txBox="1">
            <a:spLocks noChangeArrowheads="1"/>
          </p:cNvSpPr>
          <p:nvPr/>
        </p:nvSpPr>
        <p:spPr bwMode="auto">
          <a:xfrm flipV="1">
            <a:off x="2743200" y="3352800"/>
            <a:ext cx="228600" cy="369332"/>
          </a:xfrm>
          <a:prstGeom prst="rect">
            <a:avLst/>
          </a:prstGeom>
          <a:noFill/>
          <a:ln w="9525">
            <a:noFill/>
            <a:miter lim="800000"/>
            <a:headEnd/>
            <a:tailEnd/>
          </a:ln>
        </p:spPr>
        <p:txBody>
          <a:bodyPr wrap="square">
            <a:spAutoFit/>
          </a:bodyPr>
          <a:lstStyle/>
          <a:p>
            <a:pPr>
              <a:spcBef>
                <a:spcPct val="50000"/>
              </a:spcBef>
            </a:pPr>
            <a:r>
              <a:rPr lang="en-GB" dirty="0">
                <a:latin typeface="Comic Sans MS" pitchFamily="66" charset="0"/>
              </a:rPr>
              <a:t>0</a:t>
            </a:r>
          </a:p>
        </p:txBody>
      </p:sp>
      <p:sp>
        <p:nvSpPr>
          <p:cNvPr id="24" name="Rectangle 23"/>
          <p:cNvSpPr/>
          <p:nvPr/>
        </p:nvSpPr>
        <p:spPr>
          <a:xfrm>
            <a:off x="2819400" y="228601"/>
            <a:ext cx="7162800" cy="461665"/>
          </a:xfrm>
          <a:prstGeom prst="rect">
            <a:avLst/>
          </a:prstGeom>
        </p:spPr>
        <p:txBody>
          <a:bodyPr wrap="square">
            <a:spAutoFit/>
          </a:bodyPr>
          <a:lstStyle/>
          <a:p>
            <a:pPr>
              <a:spcBef>
                <a:spcPct val="50000"/>
              </a:spcBef>
            </a:pPr>
            <a:r>
              <a:rPr lang="en-GB" sz="2400" b="1" dirty="0">
                <a:solidFill>
                  <a:schemeClr val="accent2"/>
                </a:solidFill>
                <a:latin typeface="Times New Roman" pitchFamily="18" charset="0"/>
                <a:cs typeface="Times New Roman" pitchFamily="18" charset="0"/>
              </a:rPr>
              <a:t>TR, AR and MR under Perfect Competition  </a:t>
            </a:r>
          </a:p>
        </p:txBody>
      </p:sp>
      <p:cxnSp>
        <p:nvCxnSpPr>
          <p:cNvPr id="25" name="Straight Arrow Connector 24"/>
          <p:cNvCxnSpPr/>
          <p:nvPr/>
        </p:nvCxnSpPr>
        <p:spPr>
          <a:xfrm rot="5400000" flipH="1" flipV="1">
            <a:off x="3371850" y="666750"/>
            <a:ext cx="2209800" cy="331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38400" y="5562600"/>
            <a:ext cx="312906" cy="369332"/>
          </a:xfrm>
          <a:prstGeom prst="rect">
            <a:avLst/>
          </a:prstGeom>
        </p:spPr>
        <p:txBody>
          <a:bodyPr wrap="none">
            <a:spAutoFit/>
          </a:bodyPr>
          <a:lstStyle/>
          <a:p>
            <a:r>
              <a:rPr lang="en-GB" b="1" dirty="0">
                <a:solidFill>
                  <a:srgbClr val="000099"/>
                </a:solidFill>
                <a:latin typeface="Times New Roman" pitchFamily="18" charset="0"/>
                <a:cs typeface="Times New Roman" pitchFamily="18" charset="0"/>
              </a:rPr>
              <a:t>p</a:t>
            </a:r>
            <a:endParaRPr lang="en-US" dirty="0"/>
          </a:p>
        </p:txBody>
      </p:sp>
    </p:spTree>
    <p:extLst>
      <p:ext uri="{BB962C8B-B14F-4D97-AF65-F5344CB8AC3E}">
        <p14:creationId xmlns:p14="http://schemas.microsoft.com/office/powerpoint/2010/main" val="316452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981200" y="685801"/>
            <a:ext cx="8305800" cy="4893647"/>
          </a:xfrm>
          <a:prstGeom prst="rect">
            <a:avLst/>
          </a:prstGeom>
        </p:spPr>
        <p:txBody>
          <a:bodyPr wrap="square">
            <a:spAutoFit/>
          </a:bodyPr>
          <a:lstStyle/>
          <a:p>
            <a:pPr algn="ctr">
              <a:spcBef>
                <a:spcPct val="50000"/>
              </a:spcBef>
            </a:pPr>
            <a:r>
              <a:rPr lang="en-GB" sz="2400" b="1" dirty="0">
                <a:solidFill>
                  <a:srgbClr val="7030A0"/>
                </a:solidFill>
                <a:latin typeface="Times New Roman" pitchFamily="18" charset="0"/>
                <a:cs typeface="Times New Roman" pitchFamily="18" charset="0"/>
              </a:rPr>
              <a:t>PROFIT ,  BREAK-EVEN POINT </a:t>
            </a:r>
          </a:p>
          <a:p>
            <a:pPr algn="ctr">
              <a:spcBef>
                <a:spcPct val="50000"/>
              </a:spcBef>
            </a:pPr>
            <a:r>
              <a:rPr lang="en-GB" sz="2400" b="1" dirty="0">
                <a:solidFill>
                  <a:srgbClr val="7030A0"/>
                </a:solidFill>
                <a:latin typeface="Times New Roman" pitchFamily="18" charset="0"/>
                <a:cs typeface="Times New Roman" pitchFamily="18" charset="0"/>
              </a:rPr>
              <a:t>AND </a:t>
            </a:r>
          </a:p>
          <a:p>
            <a:pPr algn="ctr">
              <a:spcBef>
                <a:spcPct val="50000"/>
              </a:spcBef>
            </a:pPr>
            <a:r>
              <a:rPr lang="en-GB" sz="2400" b="1" dirty="0">
                <a:solidFill>
                  <a:srgbClr val="7030A0"/>
                </a:solidFill>
                <a:latin typeface="Times New Roman" pitchFamily="18" charset="0"/>
                <a:cs typeface="Times New Roman" pitchFamily="18" charset="0"/>
              </a:rPr>
              <a:t>EQUILIBRIUM OF A FIRM </a:t>
            </a:r>
          </a:p>
          <a:p>
            <a:pPr algn="ctr">
              <a:spcBef>
                <a:spcPct val="50000"/>
              </a:spcBef>
            </a:pPr>
            <a:endParaRPr lang="en-GB" sz="2400" b="1" dirty="0">
              <a:solidFill>
                <a:schemeClr val="accent2"/>
              </a:solidFill>
              <a:latin typeface="Times New Roman" pitchFamily="18" charset="0"/>
              <a:cs typeface="Times New Roman" pitchFamily="18" charset="0"/>
            </a:endParaRPr>
          </a:p>
          <a:p>
            <a:pPr algn="ctr">
              <a:spcBef>
                <a:spcPct val="50000"/>
              </a:spcBef>
            </a:pPr>
            <a:endParaRPr lang="en-GB" sz="2400" b="1" dirty="0">
              <a:solidFill>
                <a:schemeClr val="accent2"/>
              </a:solidFill>
              <a:latin typeface="Times New Roman" pitchFamily="18" charset="0"/>
              <a:cs typeface="Times New Roman" pitchFamily="18" charset="0"/>
            </a:endParaRPr>
          </a:p>
          <a:p>
            <a:pPr algn="ctr">
              <a:spcBef>
                <a:spcPct val="50000"/>
              </a:spcBef>
            </a:pPr>
            <a:endParaRPr lang="en-GB" sz="2400" b="1" dirty="0">
              <a:solidFill>
                <a:schemeClr val="accent2"/>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p:txBody>
      </p:sp>
      <p:sp>
        <p:nvSpPr>
          <p:cNvPr id="3" name="Rectangle 2"/>
          <p:cNvSpPr/>
          <p:nvPr/>
        </p:nvSpPr>
        <p:spPr>
          <a:xfrm>
            <a:off x="4114800" y="2895600"/>
            <a:ext cx="4572000" cy="156966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err="1">
                <a:solidFill>
                  <a:srgbClr val="7030A0"/>
                </a:solidFill>
                <a:latin typeface="Tempus Sans ITC" pitchFamily="82" charset="0"/>
                <a:cs typeface="Times New Roman" pitchFamily="18" charset="0"/>
              </a:rPr>
              <a:t>Samir</a:t>
            </a:r>
            <a:r>
              <a:rPr lang="en-GB" sz="1600" b="1" dirty="0">
                <a:solidFill>
                  <a:srgbClr val="7030A0"/>
                </a:solidFill>
                <a:latin typeface="Tempus Sans ITC" pitchFamily="82" charset="0"/>
                <a:cs typeface="Times New Roman" pitchFamily="18" charset="0"/>
              </a:rPr>
              <a:t> K </a:t>
            </a:r>
            <a:r>
              <a:rPr lang="en-GB" sz="1600" b="1" dirty="0" err="1">
                <a:solidFill>
                  <a:srgbClr val="7030A0"/>
                </a:solidFill>
                <a:latin typeface="Tempus Sans ITC" pitchFamily="82" charset="0"/>
                <a:cs typeface="Times New Roman" pitchFamily="18" charset="0"/>
              </a:rPr>
              <a:t>Mahajan</a:t>
            </a:r>
            <a:r>
              <a:rPr lang="en-GB" sz="1600" b="1" dirty="0">
                <a:solidFill>
                  <a:srgbClr val="7030A0"/>
                </a:solidFill>
                <a:latin typeface="Tempus Sans ITC" pitchFamily="82" charset="0"/>
                <a:cs typeface="Times New Roman" pitchFamily="18" charset="0"/>
              </a:rPr>
              <a:t>, </a:t>
            </a:r>
            <a:r>
              <a:rPr lang="en-GB" sz="1000" b="1" dirty="0" err="1">
                <a:solidFill>
                  <a:srgbClr val="7030A0"/>
                </a:solidFill>
                <a:latin typeface="Tempus Sans ITC" pitchFamily="82" charset="0"/>
                <a:cs typeface="Times New Roman" pitchFamily="18" charset="0"/>
              </a:rPr>
              <a:t>M.Sc</a:t>
            </a:r>
            <a:r>
              <a:rPr lang="en-GB" sz="1000" b="1" dirty="0">
                <a:solidFill>
                  <a:srgbClr val="7030A0"/>
                </a:solidFill>
                <a:latin typeface="Tempus Sans ITC" pitchFamily="82" charset="0"/>
                <a:cs typeface="Times New Roman" pitchFamily="18" charset="0"/>
              </a:rPr>
              <a:t>, </a:t>
            </a:r>
            <a:r>
              <a:rPr lang="en-GB" sz="1000" b="1" dirty="0" err="1">
                <a:solidFill>
                  <a:srgbClr val="7030A0"/>
                </a:solidFill>
                <a:latin typeface="Tempus Sans ITC" pitchFamily="82" charset="0"/>
                <a:cs typeface="Times New Roman" pitchFamily="18" charset="0"/>
              </a:rPr>
              <a:t>Ph.D.,UGC</a:t>
            </a:r>
            <a:r>
              <a:rPr lang="en-GB" sz="1000" b="1" dirty="0">
                <a:solidFill>
                  <a:srgbClr val="7030A0"/>
                </a:solidFill>
                <a:latin typeface="Tempus Sans ITC" pitchFamily="82" charset="0"/>
                <a:cs typeface="Times New Roman" pitchFamily="18" charset="0"/>
              </a:rPr>
              <a:t>-NET</a:t>
            </a:r>
          </a:p>
          <a:p>
            <a:pPr algn="ctr"/>
            <a:r>
              <a:rPr lang="en-GB" sz="1600" b="1" dirty="0">
                <a:solidFill>
                  <a:srgbClr val="7030A0"/>
                </a:solidFill>
                <a:latin typeface="Tempus Sans ITC" pitchFamily="82" charset="0"/>
                <a:cs typeface="Times New Roman" pitchFamily="18" charset="0"/>
              </a:rPr>
              <a:t>Assistant Professor (Economics)</a:t>
            </a:r>
          </a:p>
          <a:p>
            <a:pPr algn="ctr"/>
            <a:r>
              <a:rPr lang="en-US" sz="1600" b="1" dirty="0">
                <a:solidFill>
                  <a:srgbClr val="7030A0"/>
                </a:solidFill>
                <a:latin typeface="Tempus Sans ITC" pitchFamily="82" charset="0"/>
                <a:cs typeface="Times New Roman" pitchFamily="18" charset="0"/>
              </a:rPr>
              <a:t>Department of Mathematics &amp; Humanities  </a:t>
            </a:r>
            <a:endParaRPr lang="en-GB" sz="1600" b="1" dirty="0">
              <a:solidFill>
                <a:srgbClr val="7030A0"/>
              </a:solidFill>
              <a:latin typeface="Tempus Sans ITC" pitchFamily="82" charset="0"/>
              <a:cs typeface="Times New Roman" pitchFamily="18" charset="0"/>
            </a:endParaRPr>
          </a:p>
          <a:p>
            <a:pPr algn="ctr"/>
            <a:r>
              <a:rPr lang="en-GB" sz="1600" b="1" dirty="0">
                <a:solidFill>
                  <a:srgbClr val="7030A0"/>
                </a:solidFill>
                <a:latin typeface="Tempus Sans ITC" pitchFamily="82" charset="0"/>
                <a:cs typeface="Times New Roman" pitchFamily="18" charset="0"/>
              </a:rPr>
              <a:t>Institute of Technology  </a:t>
            </a:r>
          </a:p>
          <a:p>
            <a:pPr algn="ctr"/>
            <a:r>
              <a:rPr lang="en-GB" sz="1600" b="1" dirty="0" err="1">
                <a:solidFill>
                  <a:srgbClr val="7030A0"/>
                </a:solidFill>
                <a:latin typeface="Tempus Sans ITC" pitchFamily="82" charset="0"/>
                <a:cs typeface="Times New Roman" pitchFamily="18" charset="0"/>
              </a:rPr>
              <a:t>Nirma</a:t>
            </a:r>
            <a:r>
              <a:rPr lang="en-GB" sz="1600" b="1" dirty="0">
                <a:solidFill>
                  <a:srgbClr val="7030A0"/>
                </a:solidFill>
                <a:latin typeface="Tempus Sans ITC" pitchFamily="82" charset="0"/>
                <a:cs typeface="Times New Roman" pitchFamily="18" charset="0"/>
              </a:rPr>
              <a:t> University </a:t>
            </a:r>
          </a:p>
          <a:p>
            <a:pPr algn="ctr"/>
            <a:endParaRPr lang="en-GB" sz="1600" b="1" dirty="0">
              <a:solidFill>
                <a:srgbClr val="7030A0"/>
              </a:solidFill>
              <a:latin typeface="Tempus Sans ITC" pitchFamily="82" charset="0"/>
              <a:cs typeface="Times New Roman" pitchFamily="18" charset="0"/>
            </a:endParaRPr>
          </a:p>
        </p:txBody>
      </p:sp>
    </p:spTree>
    <p:extLst>
      <p:ext uri="{BB962C8B-B14F-4D97-AF65-F5344CB8AC3E}">
        <p14:creationId xmlns:p14="http://schemas.microsoft.com/office/powerpoint/2010/main" val="4127190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752600" y="394692"/>
            <a:ext cx="8610600" cy="6463308"/>
          </a:xfrm>
          <a:prstGeom prst="rect">
            <a:avLst/>
          </a:prstGeom>
        </p:spPr>
        <p:txBody>
          <a:bodyPr wrap="square">
            <a:spAutoFit/>
          </a:bodyPr>
          <a:lstStyle/>
          <a:p>
            <a:pPr algn="just">
              <a:spcBef>
                <a:spcPct val="50000"/>
              </a:spcBef>
            </a:pPr>
            <a:r>
              <a:rPr lang="en-GB" b="1" dirty="0">
                <a:solidFill>
                  <a:srgbClr val="7030A0"/>
                </a:solidFill>
                <a:latin typeface="Times New Roman" pitchFamily="18" charset="0"/>
                <a:cs typeface="Times New Roman" pitchFamily="18" charset="0"/>
              </a:rPr>
              <a:t>PROFIT</a:t>
            </a:r>
          </a:p>
          <a:p>
            <a:pPr algn="just">
              <a:spcBef>
                <a:spcPct val="50000"/>
              </a:spcBef>
            </a:pPr>
            <a:r>
              <a:rPr lang="en-GB" b="1" dirty="0">
                <a:solidFill>
                  <a:srgbClr val="7030A0"/>
                </a:solidFill>
                <a:latin typeface="Times New Roman" pitchFamily="18" charset="0"/>
                <a:cs typeface="Times New Roman" pitchFamily="18" charset="0"/>
              </a:rPr>
              <a:t>Profit is defined as the gap between total revenue and total cost. </a:t>
            </a:r>
          </a:p>
          <a:p>
            <a:pPr algn="just">
              <a:spcBef>
                <a:spcPct val="50000"/>
              </a:spcBef>
            </a:pPr>
            <a:r>
              <a:rPr lang="en-GB" b="1" dirty="0">
                <a:solidFill>
                  <a:srgbClr val="7030A0"/>
                </a:solidFill>
                <a:latin typeface="Times New Roman" pitchFamily="18" charset="0"/>
                <a:cs typeface="Times New Roman" pitchFamily="18" charset="0"/>
              </a:rPr>
              <a:t>Profit(</a:t>
            </a:r>
            <a:r>
              <a:rPr lang="en-US" b="1" dirty="0">
                <a:solidFill>
                  <a:srgbClr val="7030A0"/>
                </a:solidFill>
                <a:latin typeface="Times New Roman" pitchFamily="18" charset="0"/>
                <a:cs typeface="Times New Roman" pitchFamily="18" charset="0"/>
              </a:rPr>
              <a:t>∏ )  =Total Revenue – Total Cost </a:t>
            </a:r>
          </a:p>
          <a:p>
            <a:pPr algn="just">
              <a:spcBef>
                <a:spcPct val="50000"/>
              </a:spcBef>
            </a:pPr>
            <a:r>
              <a:rPr lang="en-US" b="1" dirty="0">
                <a:solidFill>
                  <a:srgbClr val="7030A0"/>
                </a:solidFill>
                <a:latin typeface="Times New Roman" pitchFamily="18" charset="0"/>
                <a:cs typeface="Times New Roman" pitchFamily="18" charset="0"/>
              </a:rPr>
              <a:t>When profit is negative, a firm is said to be suffering from loss. </a:t>
            </a:r>
          </a:p>
          <a:p>
            <a:pPr algn="just">
              <a:spcBef>
                <a:spcPct val="50000"/>
              </a:spcBef>
            </a:pPr>
            <a:endParaRPr lang="en-US" b="1" dirty="0">
              <a:latin typeface="Times New Roman" pitchFamily="18" charset="0"/>
              <a:cs typeface="Times New Roman" pitchFamily="18" charset="0"/>
            </a:endParaRPr>
          </a:p>
          <a:p>
            <a:pPr algn="just">
              <a:spcBef>
                <a:spcPct val="50000"/>
              </a:spcBef>
            </a:pPr>
            <a:r>
              <a:rPr lang="en-GB" b="1" dirty="0">
                <a:latin typeface="Times New Roman" pitchFamily="18" charset="0"/>
                <a:cs typeface="Times New Roman" pitchFamily="18" charset="0"/>
              </a:rPr>
              <a:t>BREAK -EVEN POINT </a:t>
            </a:r>
          </a:p>
          <a:p>
            <a:pPr algn="just">
              <a:spcBef>
                <a:spcPct val="50000"/>
              </a:spcBef>
            </a:pPr>
            <a:r>
              <a:rPr lang="en-US" b="1" dirty="0">
                <a:latin typeface="Times New Roman" pitchFamily="18" charset="0"/>
                <a:cs typeface="Times New Roman" pitchFamily="18" charset="0"/>
              </a:rPr>
              <a:t>Break-even point indicates the level of output at which Total Revenue just equals Total Cost . </a:t>
            </a:r>
          </a:p>
          <a:p>
            <a:pPr algn="just">
              <a:spcBef>
                <a:spcPct val="50000"/>
              </a:spcBef>
            </a:pPr>
            <a:endParaRPr lang="en-GB" b="1" dirty="0">
              <a:latin typeface="Times New Roman" pitchFamily="18" charset="0"/>
              <a:cs typeface="Times New Roman" pitchFamily="18" charset="0"/>
            </a:endParaRPr>
          </a:p>
          <a:p>
            <a:pPr algn="just">
              <a:spcBef>
                <a:spcPct val="50000"/>
              </a:spcBef>
            </a:pPr>
            <a:r>
              <a:rPr lang="en-GB" b="1" dirty="0">
                <a:solidFill>
                  <a:srgbClr val="7030A0"/>
                </a:solidFill>
                <a:latin typeface="Times New Roman" pitchFamily="18" charset="0"/>
                <a:cs typeface="Times New Roman" pitchFamily="18" charset="0"/>
              </a:rPr>
              <a:t>EQUILIBRIUM OF A FIRM</a:t>
            </a:r>
          </a:p>
          <a:p>
            <a:pPr algn="just">
              <a:spcBef>
                <a:spcPct val="50000"/>
              </a:spcBef>
            </a:pPr>
            <a:r>
              <a:rPr lang="en-GB" b="1" dirty="0">
                <a:solidFill>
                  <a:srgbClr val="7030A0"/>
                </a:solidFill>
                <a:latin typeface="Times New Roman" pitchFamily="18" charset="0"/>
                <a:cs typeface="Times New Roman" pitchFamily="18" charset="0"/>
              </a:rPr>
              <a:t>A firm is said to in equilibrium when it maximises its profit at given level of output.</a:t>
            </a:r>
          </a:p>
          <a:p>
            <a:pPr algn="just">
              <a:spcBef>
                <a:spcPct val="50000"/>
              </a:spcBef>
            </a:pPr>
            <a:r>
              <a:rPr lang="en-GB" b="1" dirty="0">
                <a:solidFill>
                  <a:srgbClr val="7030A0"/>
                </a:solidFill>
                <a:latin typeface="Times New Roman" pitchFamily="18" charset="0"/>
                <a:cs typeface="Times New Roman" pitchFamily="18" charset="0"/>
              </a:rPr>
              <a:t>Thus, at firm’s equilibrium,  profit(TR-TC) is maximum.  </a:t>
            </a:r>
          </a:p>
          <a:p>
            <a:pPr algn="just">
              <a:spcBef>
                <a:spcPct val="50000"/>
              </a:spcBef>
            </a:pPr>
            <a:endParaRPr lang="en-US" b="1" dirty="0">
              <a:solidFill>
                <a:srgbClr val="7030A0"/>
              </a:solidFill>
              <a:latin typeface="Times New Roman" pitchFamily="18" charset="0"/>
              <a:cs typeface="Times New Roman" pitchFamily="18" charset="0"/>
            </a:endParaRPr>
          </a:p>
          <a:p>
            <a:pPr algn="just">
              <a:spcBef>
                <a:spcPct val="50000"/>
              </a:spcBef>
            </a:pPr>
            <a:endParaRPr lang="en-GB" b="1" dirty="0">
              <a:solidFill>
                <a:srgbClr val="000099"/>
              </a:solidFill>
              <a:latin typeface="Times New Roman" pitchFamily="18" charset="0"/>
              <a:cs typeface="Times New Roman" pitchFamily="18"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GB" b="1" dirty="0">
              <a:solidFill>
                <a:srgbClr val="000099"/>
              </a:solidFill>
              <a:latin typeface="Times New Roman" pitchFamily="18" charset="0"/>
              <a:cs typeface="Times New Roman" pitchFamily="18" charset="0"/>
            </a:endParaRPr>
          </a:p>
        </p:txBody>
      </p:sp>
    </p:spTree>
    <p:extLst>
      <p:ext uri="{BB962C8B-B14F-4D97-AF65-F5344CB8AC3E}">
        <p14:creationId xmlns:p14="http://schemas.microsoft.com/office/powerpoint/2010/main" val="24902028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524000" y="228600"/>
            <a:ext cx="8839200" cy="3785652"/>
          </a:xfrm>
          <a:prstGeom prst="rect">
            <a:avLst/>
          </a:prstGeom>
        </p:spPr>
        <p:txBody>
          <a:bodyPr wrap="square">
            <a:spAutoFit/>
          </a:bodyPr>
          <a:lstStyle/>
          <a:p>
            <a:pPr>
              <a:spcBef>
                <a:spcPct val="50000"/>
              </a:spcBef>
            </a:pPr>
            <a:r>
              <a:rPr lang="en-GB" sz="2400" b="1" dirty="0">
                <a:solidFill>
                  <a:schemeClr val="accent2"/>
                </a:solidFill>
                <a:latin typeface="Times New Roman" pitchFamily="18" charset="0"/>
                <a:cs typeface="Times New Roman" pitchFamily="18" charset="0"/>
              </a:rPr>
              <a:t>Break-Even Point and  Firm’s Equilibrium(Maximum Profit)</a:t>
            </a:r>
          </a:p>
          <a:p>
            <a:pPr>
              <a:spcBef>
                <a:spcPct val="50000"/>
              </a:spcBef>
            </a:pPr>
            <a:endParaRPr lang="en-GB" sz="2400" b="1" dirty="0">
              <a:solidFill>
                <a:srgbClr val="000099"/>
              </a:solidFill>
              <a:latin typeface="Times New Roman" pitchFamily="18" charset="0"/>
              <a:cs typeface="Times New Roman" pitchFamily="18" charset="0"/>
            </a:endParaRPr>
          </a:p>
          <a:p>
            <a:pPr algn="just">
              <a:spcBef>
                <a:spcPct val="50000"/>
              </a:spcBef>
            </a:pPr>
            <a:endParaRPr lang="en-GB" sz="2400" b="1" dirty="0">
              <a:solidFill>
                <a:srgbClr val="7030A0"/>
              </a:solidFill>
              <a:latin typeface="Times New Roman" pitchFamily="18" charset="0"/>
              <a:cs typeface="Times New Roman" pitchFamily="18" charset="0"/>
            </a:endParaRPr>
          </a:p>
          <a:p>
            <a:pPr>
              <a:spcBef>
                <a:spcPct val="50000"/>
              </a:spcBef>
            </a:pPr>
            <a:endParaRPr lang="en-GB" sz="2400" b="1" dirty="0">
              <a:latin typeface="Times New Roman" pitchFamily="18" charset="0"/>
              <a:cs typeface="Times New Roman" pitchFamily="18" charset="0"/>
            </a:endParaRPr>
          </a:p>
          <a:p>
            <a:pPr>
              <a:spcBef>
                <a:spcPct val="50000"/>
              </a:spcBef>
            </a:pPr>
            <a:endParaRPr lang="en-GB" sz="2400" b="1" dirty="0">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p:txBody>
      </p:sp>
      <p:pic>
        <p:nvPicPr>
          <p:cNvPr id="4" name="Picture 3" descr="http://upload.wikimedia.org/wikipedia/commons/thumb/d/d5/Profit_max_total_small.svg/250px-Profit_max_total_small.svg.png"/>
          <p:cNvPicPr/>
          <p:nvPr/>
        </p:nvPicPr>
        <p:blipFill>
          <a:blip r:embed="rId2"/>
          <a:srcRect/>
          <a:stretch>
            <a:fillRect/>
          </a:stretch>
        </p:blipFill>
        <p:spPr bwMode="auto">
          <a:xfrm>
            <a:off x="2743200" y="1524001"/>
            <a:ext cx="3986310" cy="3038475"/>
          </a:xfrm>
          <a:prstGeom prst="rect">
            <a:avLst/>
          </a:prstGeom>
          <a:noFill/>
          <a:ln w="9525">
            <a:noFill/>
            <a:miter lim="800000"/>
            <a:headEnd/>
            <a:tailEnd/>
          </a:ln>
        </p:spPr>
      </p:pic>
      <p:sp>
        <p:nvSpPr>
          <p:cNvPr id="5" name="Rectangle 4"/>
          <p:cNvSpPr/>
          <p:nvPr/>
        </p:nvSpPr>
        <p:spPr>
          <a:xfrm>
            <a:off x="1752600" y="1524000"/>
            <a:ext cx="1152880" cy="369332"/>
          </a:xfrm>
          <a:prstGeom prst="rect">
            <a:avLst/>
          </a:prstGeom>
        </p:spPr>
        <p:txBody>
          <a:bodyPr wrap="none">
            <a:spAutoFit/>
          </a:bodyPr>
          <a:lstStyle/>
          <a:p>
            <a:r>
              <a:rPr lang="en-GB" b="1" dirty="0">
                <a:solidFill>
                  <a:srgbClr val="000099"/>
                </a:solidFill>
                <a:latin typeface="Times New Roman" pitchFamily="18" charset="0"/>
                <a:cs typeface="Times New Roman" pitchFamily="18" charset="0"/>
              </a:rPr>
              <a:t>Revenue/ </a:t>
            </a:r>
            <a:endParaRPr lang="en-US" dirty="0"/>
          </a:p>
        </p:txBody>
      </p:sp>
      <p:sp>
        <p:nvSpPr>
          <p:cNvPr id="6" name="Rectangle 5"/>
          <p:cNvSpPr/>
          <p:nvPr/>
        </p:nvSpPr>
        <p:spPr>
          <a:xfrm>
            <a:off x="4419600" y="2438400"/>
            <a:ext cx="330540" cy="369332"/>
          </a:xfrm>
          <a:prstGeom prst="rect">
            <a:avLst/>
          </a:prstGeom>
        </p:spPr>
        <p:txBody>
          <a:bodyPr wrap="none">
            <a:spAutoFit/>
          </a:bodyPr>
          <a:lstStyle/>
          <a:p>
            <a:r>
              <a:rPr lang="en-US" b="1" dirty="0"/>
              <a:t>D</a:t>
            </a:r>
          </a:p>
        </p:txBody>
      </p:sp>
      <p:sp>
        <p:nvSpPr>
          <p:cNvPr id="7" name="Rectangle 6"/>
          <p:cNvSpPr/>
          <p:nvPr/>
        </p:nvSpPr>
        <p:spPr>
          <a:xfrm>
            <a:off x="5715000" y="1981200"/>
            <a:ext cx="296876" cy="369332"/>
          </a:xfrm>
          <a:prstGeom prst="rect">
            <a:avLst/>
          </a:prstGeom>
        </p:spPr>
        <p:txBody>
          <a:bodyPr wrap="none">
            <a:spAutoFit/>
          </a:bodyPr>
          <a:lstStyle/>
          <a:p>
            <a:r>
              <a:rPr lang="en-US" b="1" dirty="0"/>
              <a:t>E</a:t>
            </a:r>
          </a:p>
        </p:txBody>
      </p:sp>
      <p:sp>
        <p:nvSpPr>
          <p:cNvPr id="8" name="Rectangle 7"/>
          <p:cNvSpPr/>
          <p:nvPr/>
        </p:nvSpPr>
        <p:spPr>
          <a:xfrm>
            <a:off x="5257800" y="3810000"/>
            <a:ext cx="343364" cy="369332"/>
          </a:xfrm>
          <a:prstGeom prst="rect">
            <a:avLst/>
          </a:prstGeom>
        </p:spPr>
        <p:txBody>
          <a:bodyPr wrap="none">
            <a:spAutoFit/>
          </a:bodyPr>
          <a:lstStyle/>
          <a:p>
            <a:r>
              <a:rPr lang="en-US" b="1" dirty="0"/>
              <a:t>Q</a:t>
            </a:r>
          </a:p>
        </p:txBody>
      </p:sp>
      <p:sp>
        <p:nvSpPr>
          <p:cNvPr id="10" name="Rectangle 9"/>
          <p:cNvSpPr/>
          <p:nvPr/>
        </p:nvSpPr>
        <p:spPr>
          <a:xfrm>
            <a:off x="1828800" y="4876800"/>
            <a:ext cx="8610600" cy="2862322"/>
          </a:xfrm>
          <a:prstGeom prst="rect">
            <a:avLst/>
          </a:prstGeom>
        </p:spPr>
        <p:txBody>
          <a:bodyPr wrap="square">
            <a:spAutoFit/>
          </a:bodyPr>
          <a:lstStyle/>
          <a:p>
            <a:r>
              <a:rPr lang="en-US" b="1" dirty="0"/>
              <a:t> To the left of  lower break-even point D(output S), profit is negative.</a:t>
            </a:r>
          </a:p>
          <a:p>
            <a:endParaRPr lang="en-US" b="1" dirty="0"/>
          </a:p>
          <a:p>
            <a:r>
              <a:rPr lang="en-US" b="1" dirty="0"/>
              <a:t>When the firm increases its output beyond output S, the positive gap between TR and TC increase and profit  accrue to the firm. </a:t>
            </a:r>
          </a:p>
          <a:p>
            <a:endParaRPr lang="en-US" b="1" dirty="0"/>
          </a:p>
          <a:p>
            <a:endParaRPr lang="en-US" b="1" dirty="0"/>
          </a:p>
          <a:p>
            <a:endParaRPr lang="en-US" b="1" dirty="0"/>
          </a:p>
          <a:p>
            <a:endParaRPr lang="en-US" b="1" dirty="0"/>
          </a:p>
          <a:p>
            <a:pPr algn="just"/>
            <a:r>
              <a:rPr lang="en-US" b="1" dirty="0"/>
              <a:t> </a:t>
            </a:r>
          </a:p>
          <a:p>
            <a:endParaRPr lang="en-US" b="1" dirty="0"/>
          </a:p>
        </p:txBody>
      </p:sp>
      <p:sp>
        <p:nvSpPr>
          <p:cNvPr id="13" name="Rectangle 12"/>
          <p:cNvSpPr/>
          <p:nvPr/>
        </p:nvSpPr>
        <p:spPr>
          <a:xfrm>
            <a:off x="4572000" y="3810000"/>
            <a:ext cx="293670" cy="369332"/>
          </a:xfrm>
          <a:prstGeom prst="rect">
            <a:avLst/>
          </a:prstGeom>
        </p:spPr>
        <p:txBody>
          <a:bodyPr wrap="none">
            <a:spAutoFit/>
          </a:bodyPr>
          <a:lstStyle/>
          <a:p>
            <a:r>
              <a:rPr lang="en-US" b="1" dirty="0"/>
              <a:t>S</a:t>
            </a:r>
          </a:p>
        </p:txBody>
      </p:sp>
      <p:sp>
        <p:nvSpPr>
          <p:cNvPr id="14" name="Rectangle 13"/>
          <p:cNvSpPr/>
          <p:nvPr/>
        </p:nvSpPr>
        <p:spPr>
          <a:xfrm>
            <a:off x="6781800" y="1600200"/>
            <a:ext cx="3581400" cy="1754326"/>
          </a:xfrm>
          <a:prstGeom prst="rect">
            <a:avLst/>
          </a:prstGeom>
        </p:spPr>
        <p:txBody>
          <a:bodyPr wrap="square">
            <a:spAutoFit/>
          </a:bodyPr>
          <a:lstStyle/>
          <a:p>
            <a:r>
              <a:rPr lang="en-US" b="1" dirty="0"/>
              <a:t>D(TR=TC) is lower break-even point at output S.  </a:t>
            </a:r>
          </a:p>
          <a:p>
            <a:endParaRPr lang="en-US" b="1" dirty="0"/>
          </a:p>
          <a:p>
            <a:r>
              <a:rPr lang="en-US" b="1" dirty="0"/>
              <a:t>E (TR=TC) is upper break even point</a:t>
            </a:r>
          </a:p>
          <a:p>
            <a:endParaRPr lang="en-US" b="1" dirty="0"/>
          </a:p>
          <a:p>
            <a:endParaRPr lang="en-US" b="1" dirty="0"/>
          </a:p>
        </p:txBody>
      </p:sp>
    </p:spTree>
    <p:extLst>
      <p:ext uri="{BB962C8B-B14F-4D97-AF65-F5344CB8AC3E}">
        <p14:creationId xmlns:p14="http://schemas.microsoft.com/office/powerpoint/2010/main" val="1630089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524000" y="228601"/>
            <a:ext cx="8839200" cy="3631763"/>
          </a:xfrm>
          <a:prstGeom prst="rect">
            <a:avLst/>
          </a:prstGeom>
        </p:spPr>
        <p:txBody>
          <a:bodyPr wrap="square">
            <a:spAutoFit/>
          </a:bodyPr>
          <a:lstStyle/>
          <a:p>
            <a:pPr algn="r">
              <a:spcBef>
                <a:spcPct val="50000"/>
              </a:spcBef>
            </a:pPr>
            <a:r>
              <a:rPr lang="en-GB" sz="1400" b="1" dirty="0">
                <a:solidFill>
                  <a:srgbClr val="C00000"/>
                </a:solidFill>
                <a:latin typeface="Times New Roman" pitchFamily="18" charset="0"/>
                <a:cs typeface="Times New Roman" pitchFamily="18" charset="0"/>
              </a:rPr>
              <a:t>Break-Even Point and  Firm’s Equilibrium(Maximum Profit) </a:t>
            </a:r>
            <a:r>
              <a:rPr lang="en-GB" sz="1400" b="1" dirty="0">
                <a:solidFill>
                  <a:schemeClr val="accent2"/>
                </a:solidFill>
                <a:latin typeface="Times New Roman" pitchFamily="18" charset="0"/>
                <a:cs typeface="Times New Roman" pitchFamily="18" charset="0"/>
              </a:rPr>
              <a:t>(contd.)</a:t>
            </a:r>
            <a:r>
              <a:rPr lang="en-GB" sz="1400" b="1" dirty="0">
                <a:solidFill>
                  <a:srgbClr val="000099"/>
                </a:solidFill>
                <a:latin typeface="Times New Roman" pitchFamily="18" charset="0"/>
                <a:cs typeface="Times New Roman" pitchFamily="18" charset="0"/>
              </a:rPr>
              <a:t> </a:t>
            </a:r>
          </a:p>
          <a:p>
            <a:pPr>
              <a:spcBef>
                <a:spcPct val="50000"/>
              </a:spcBef>
            </a:pPr>
            <a:endParaRPr lang="en-GB" sz="2400" b="1" dirty="0">
              <a:solidFill>
                <a:srgbClr val="000099"/>
              </a:solidFill>
              <a:latin typeface="Times New Roman" pitchFamily="18" charset="0"/>
              <a:cs typeface="Times New Roman" pitchFamily="18" charset="0"/>
            </a:endParaRPr>
          </a:p>
          <a:p>
            <a:pPr algn="just">
              <a:spcBef>
                <a:spcPct val="50000"/>
              </a:spcBef>
            </a:pPr>
            <a:endParaRPr lang="en-GB" sz="2400" b="1" dirty="0">
              <a:solidFill>
                <a:srgbClr val="7030A0"/>
              </a:solidFill>
              <a:latin typeface="Times New Roman" pitchFamily="18" charset="0"/>
              <a:cs typeface="Times New Roman" pitchFamily="18" charset="0"/>
            </a:endParaRPr>
          </a:p>
          <a:p>
            <a:pPr>
              <a:spcBef>
                <a:spcPct val="50000"/>
              </a:spcBef>
            </a:pPr>
            <a:endParaRPr lang="en-GB" sz="2400" b="1" dirty="0">
              <a:latin typeface="Times New Roman" pitchFamily="18" charset="0"/>
              <a:cs typeface="Times New Roman" pitchFamily="18" charset="0"/>
            </a:endParaRPr>
          </a:p>
          <a:p>
            <a:pPr>
              <a:spcBef>
                <a:spcPct val="50000"/>
              </a:spcBef>
            </a:pPr>
            <a:endParaRPr lang="en-GB" sz="2400" b="1" dirty="0">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p:txBody>
      </p:sp>
      <p:sp>
        <p:nvSpPr>
          <p:cNvPr id="10" name="Rectangle 9"/>
          <p:cNvSpPr/>
          <p:nvPr/>
        </p:nvSpPr>
        <p:spPr>
          <a:xfrm>
            <a:off x="1828800" y="4648201"/>
            <a:ext cx="8305800" cy="646331"/>
          </a:xfrm>
          <a:prstGeom prst="rect">
            <a:avLst/>
          </a:prstGeom>
        </p:spPr>
        <p:txBody>
          <a:bodyPr wrap="square">
            <a:spAutoFit/>
          </a:bodyPr>
          <a:lstStyle/>
          <a:p>
            <a:pPr algn="just"/>
            <a:endParaRPr lang="en-US" b="1" dirty="0"/>
          </a:p>
          <a:p>
            <a:endParaRPr lang="en-US" b="1" dirty="0"/>
          </a:p>
        </p:txBody>
      </p:sp>
      <p:sp>
        <p:nvSpPr>
          <p:cNvPr id="11" name="Rectangle 10"/>
          <p:cNvSpPr/>
          <p:nvPr/>
        </p:nvSpPr>
        <p:spPr>
          <a:xfrm>
            <a:off x="6781800" y="1219201"/>
            <a:ext cx="3657600" cy="646331"/>
          </a:xfrm>
          <a:prstGeom prst="rect">
            <a:avLst/>
          </a:prstGeom>
        </p:spPr>
        <p:txBody>
          <a:bodyPr wrap="square">
            <a:spAutoFit/>
          </a:bodyPr>
          <a:lstStyle/>
          <a:p>
            <a:pPr algn="just"/>
            <a:endParaRPr lang="en-US" b="1" dirty="0"/>
          </a:p>
          <a:p>
            <a:pPr algn="just"/>
            <a:endParaRPr lang="en-US" b="1" dirty="0"/>
          </a:p>
        </p:txBody>
      </p:sp>
      <p:sp>
        <p:nvSpPr>
          <p:cNvPr id="12" name="Rectangle 11"/>
          <p:cNvSpPr/>
          <p:nvPr/>
        </p:nvSpPr>
        <p:spPr>
          <a:xfrm>
            <a:off x="1799303" y="1371600"/>
            <a:ext cx="9816435" cy="3139321"/>
          </a:xfrm>
          <a:prstGeom prst="rect">
            <a:avLst/>
          </a:prstGeom>
        </p:spPr>
        <p:txBody>
          <a:bodyPr wrap="square">
            <a:spAutoFit/>
          </a:bodyPr>
          <a:lstStyle/>
          <a:p>
            <a:pPr algn="just"/>
            <a:endParaRPr lang="en-US" b="1" dirty="0"/>
          </a:p>
          <a:p>
            <a:endParaRPr lang="en-US" b="1" dirty="0"/>
          </a:p>
          <a:p>
            <a:r>
              <a:rPr lang="en-US" b="1" dirty="0"/>
              <a:t>The firm is in equilibrium </a:t>
            </a:r>
            <a:r>
              <a:rPr lang="en-US" b="1" dirty="0">
                <a:solidFill>
                  <a:schemeClr val="accent2"/>
                </a:solidFill>
              </a:rPr>
              <a:t>(</a:t>
            </a:r>
            <a:r>
              <a:rPr lang="en-US" b="1" dirty="0">
                <a:solidFill>
                  <a:srgbClr val="C00000"/>
                </a:solidFill>
              </a:rPr>
              <a:t>maximum profit =CB=AQ) </a:t>
            </a:r>
            <a:r>
              <a:rPr lang="en-US" b="1" dirty="0"/>
              <a:t>at Q level of output after which the gap between TR and TC goes on narrowing.  TR again becomes equal to TC at upper break even point E. </a:t>
            </a:r>
          </a:p>
          <a:p>
            <a:pPr algn="just"/>
            <a:endParaRPr lang="en-US" b="1" dirty="0"/>
          </a:p>
          <a:p>
            <a:pPr algn="just"/>
            <a:endParaRPr lang="en-US" b="1" dirty="0"/>
          </a:p>
          <a:p>
            <a:pPr algn="just"/>
            <a:r>
              <a:rPr lang="en-US" b="1" dirty="0"/>
              <a:t>Upper break-even E point is not of much relevance as it lies beyond firm's profit maximizing level. Further, it lies beyond the firm’s capacity. </a:t>
            </a:r>
          </a:p>
          <a:p>
            <a:pPr algn="just"/>
            <a:endParaRPr lang="en-US" b="1" dirty="0"/>
          </a:p>
          <a:p>
            <a:pPr algn="just"/>
            <a:r>
              <a:rPr lang="en-US" b="1" dirty="0"/>
              <a:t>The lower break even point D at output S is much significance as the firm would not plan to expand if it can not sell its output equal to  at least S.  </a:t>
            </a:r>
          </a:p>
        </p:txBody>
      </p:sp>
    </p:spTree>
    <p:extLst>
      <p:ext uri="{BB962C8B-B14F-4D97-AF65-F5344CB8AC3E}">
        <p14:creationId xmlns:p14="http://schemas.microsoft.com/office/powerpoint/2010/main" val="1035238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57225" y="228601"/>
            <a:ext cx="11187113" cy="8433078"/>
          </a:xfrm>
          <a:prstGeom prst="rect">
            <a:avLst/>
          </a:prstGeom>
        </p:spPr>
        <p:txBody>
          <a:bodyPr wrap="square">
            <a:spAutoFit/>
          </a:bodyPr>
          <a:lstStyle/>
          <a:p>
            <a:pPr algn="r">
              <a:spcBef>
                <a:spcPct val="50000"/>
              </a:spcBef>
            </a:pPr>
            <a:r>
              <a:rPr lang="en-GB" sz="1400" b="1" dirty="0">
                <a:solidFill>
                  <a:srgbClr val="C00000"/>
                </a:solidFill>
                <a:latin typeface="Times New Roman" pitchFamily="18" charset="0"/>
                <a:cs typeface="Times New Roman" pitchFamily="18" charset="0"/>
              </a:rPr>
              <a:t>EQUILIBRIUM OF A FIRM /PROFIT MAXIMISATION BY A FIRM : MARGINAL APPROACH </a:t>
            </a:r>
          </a:p>
          <a:p>
            <a:pPr>
              <a:spcBef>
                <a:spcPct val="50000"/>
              </a:spcBef>
            </a:pPr>
            <a:endParaRPr lang="en-GB" b="1" dirty="0">
              <a:solidFill>
                <a:srgbClr val="000099"/>
              </a:solidFill>
              <a:latin typeface="Times New Roman" pitchFamily="18" charset="0"/>
              <a:cs typeface="Times New Roman" pitchFamily="18" charset="0"/>
            </a:endParaRPr>
          </a:p>
          <a:p>
            <a:pPr algn="just">
              <a:spcBef>
                <a:spcPct val="50000"/>
              </a:spcBef>
            </a:pPr>
            <a:r>
              <a:rPr lang="en-GB" sz="2400" b="1" dirty="0">
                <a:solidFill>
                  <a:srgbClr val="7030A0"/>
                </a:solidFill>
                <a:latin typeface="Times New Roman" pitchFamily="18" charset="0"/>
                <a:cs typeface="Times New Roman" pitchFamily="18" charset="0"/>
              </a:rPr>
              <a:t>EQUILIBRIUM OF A FIRM</a:t>
            </a:r>
          </a:p>
          <a:p>
            <a:pPr algn="just">
              <a:spcBef>
                <a:spcPct val="50000"/>
              </a:spcBef>
            </a:pPr>
            <a:r>
              <a:rPr lang="en-GB" sz="2400" b="1" dirty="0">
                <a:solidFill>
                  <a:srgbClr val="7030A0"/>
                </a:solidFill>
                <a:latin typeface="Times New Roman" pitchFamily="18" charset="0"/>
                <a:cs typeface="Times New Roman" pitchFamily="18" charset="0"/>
              </a:rPr>
              <a:t>A firm is said to in equilibrium when it maximises its profit at given level of output.</a:t>
            </a:r>
          </a:p>
          <a:p>
            <a:pPr algn="just">
              <a:spcBef>
                <a:spcPct val="50000"/>
              </a:spcBef>
            </a:pPr>
            <a:r>
              <a:rPr lang="en-GB" sz="2400" b="1" dirty="0">
                <a:solidFill>
                  <a:srgbClr val="7030A0"/>
                </a:solidFill>
                <a:latin typeface="Times New Roman" pitchFamily="18" charset="0"/>
                <a:cs typeface="Times New Roman" pitchFamily="18" charset="0"/>
              </a:rPr>
              <a:t>Thus, at firm’s equilibrium,  profit(TR-TC) is maximum.  </a:t>
            </a:r>
          </a:p>
          <a:p>
            <a:pPr>
              <a:spcBef>
                <a:spcPct val="50000"/>
              </a:spcBef>
            </a:pPr>
            <a:endParaRPr lang="en-GB" sz="2400" b="1" dirty="0">
              <a:latin typeface="Times New Roman" pitchFamily="18" charset="0"/>
              <a:cs typeface="Times New Roman" pitchFamily="18" charset="0"/>
            </a:endParaRPr>
          </a:p>
          <a:p>
            <a:pPr>
              <a:spcBef>
                <a:spcPct val="50000"/>
              </a:spcBef>
            </a:pPr>
            <a:r>
              <a:rPr lang="en-GB" sz="2400" b="1" dirty="0" smtClean="0">
                <a:latin typeface="Times New Roman" pitchFamily="18" charset="0"/>
                <a:cs typeface="Times New Roman" pitchFamily="18" charset="0"/>
              </a:rPr>
              <a:t>CONDITIONS </a:t>
            </a:r>
            <a:r>
              <a:rPr lang="en-GB" sz="2400" b="1" dirty="0">
                <a:latin typeface="Times New Roman" pitchFamily="18" charset="0"/>
                <a:cs typeface="Times New Roman" pitchFamily="18" charset="0"/>
              </a:rPr>
              <a:t>FOR PROFIT MAXIMISATION/FIRM’S EQUILBRIUM: </a:t>
            </a:r>
          </a:p>
          <a:p>
            <a:pPr>
              <a:spcBef>
                <a:spcPct val="50000"/>
              </a:spcBef>
              <a:buFont typeface="Wingdings" pitchFamily="2" charset="2"/>
              <a:buChar char="v"/>
            </a:pPr>
            <a:endParaRPr lang="en-GB" sz="2400" b="1" dirty="0">
              <a:latin typeface="Times New Roman" pitchFamily="18" charset="0"/>
              <a:cs typeface="Times New Roman" pitchFamily="18" charset="0"/>
            </a:endParaRPr>
          </a:p>
          <a:p>
            <a:pPr>
              <a:spcBef>
                <a:spcPct val="50000"/>
              </a:spcBef>
              <a:buFont typeface="Wingdings" pitchFamily="2" charset="2"/>
              <a:buChar char="v"/>
            </a:pPr>
            <a:r>
              <a:rPr lang="en-GB" sz="2400" b="1" dirty="0">
                <a:latin typeface="Times New Roman" pitchFamily="18" charset="0"/>
                <a:cs typeface="Times New Roman" pitchFamily="18" charset="0"/>
              </a:rPr>
              <a:t> MR=MC (Necessary Condition)</a:t>
            </a:r>
          </a:p>
          <a:p>
            <a:pPr>
              <a:spcBef>
                <a:spcPct val="50000"/>
              </a:spcBef>
            </a:pPr>
            <a:endParaRPr lang="en-GB" sz="2400" b="1" dirty="0">
              <a:latin typeface="Times New Roman" pitchFamily="18" charset="0"/>
              <a:cs typeface="Times New Roman" pitchFamily="18" charset="0"/>
            </a:endParaRPr>
          </a:p>
          <a:p>
            <a:pPr algn="just">
              <a:spcBef>
                <a:spcPct val="50000"/>
              </a:spcBef>
              <a:buFont typeface="Wingdings" pitchFamily="2" charset="2"/>
              <a:buChar char="v"/>
            </a:pPr>
            <a:r>
              <a:rPr lang="en-GB" sz="2400" b="1" dirty="0">
                <a:latin typeface="Times New Roman" pitchFamily="18" charset="0"/>
                <a:cs typeface="Times New Roman" pitchFamily="18" charset="0"/>
              </a:rPr>
              <a:t> MC must be rising at the profit maximising/equilibrium point  </a:t>
            </a:r>
            <a:r>
              <a:rPr lang="en-GB" sz="2400" b="1" dirty="0" err="1">
                <a:latin typeface="Times New Roman" pitchFamily="18" charset="0"/>
                <a:cs typeface="Times New Roman" pitchFamily="18" charset="0"/>
              </a:rPr>
              <a:t>i.e</a:t>
            </a:r>
            <a:r>
              <a:rPr lang="en-GB" sz="2400" b="1" dirty="0">
                <a:latin typeface="Times New Roman" pitchFamily="18" charset="0"/>
                <a:cs typeface="Times New Roman" pitchFamily="18" charset="0"/>
              </a:rPr>
              <a:t> MC curve must cut MR curve from bellow(Sufficient Condition</a:t>
            </a:r>
            <a:r>
              <a:rPr lang="en-GB" sz="2400" b="1" dirty="0">
                <a:solidFill>
                  <a:srgbClr val="7030A0"/>
                </a:solidFill>
                <a:latin typeface="Times New Roman" pitchFamily="18" charset="0"/>
                <a:cs typeface="Times New Roman" pitchFamily="18" charset="0"/>
              </a:rPr>
              <a:t>)</a:t>
            </a:r>
          </a:p>
          <a:p>
            <a:pPr algn="just">
              <a:spcBef>
                <a:spcPct val="50000"/>
              </a:spcBef>
            </a:pPr>
            <a:endParaRPr lang="en-GB" sz="2400" b="1" dirty="0">
              <a:solidFill>
                <a:srgbClr val="7030A0"/>
              </a:solidFill>
              <a:latin typeface="Times New Roman" pitchFamily="18" charset="0"/>
              <a:cs typeface="Times New Roman" pitchFamily="18" charset="0"/>
            </a:endParaRPr>
          </a:p>
          <a:p>
            <a:pPr>
              <a:spcBef>
                <a:spcPct val="50000"/>
              </a:spcBef>
            </a:pPr>
            <a:endParaRPr lang="en-GB" sz="2400" b="1" dirty="0">
              <a:latin typeface="Times New Roman" pitchFamily="18" charset="0"/>
              <a:cs typeface="Times New Roman" pitchFamily="18" charset="0"/>
            </a:endParaRPr>
          </a:p>
          <a:p>
            <a:pPr>
              <a:spcBef>
                <a:spcPct val="50000"/>
              </a:spcBef>
            </a:pPr>
            <a:endParaRPr lang="en-GB" b="1" dirty="0">
              <a:latin typeface="Times New Roman" pitchFamily="18" charset="0"/>
              <a:cs typeface="Times New Roman" pitchFamily="18" charset="0"/>
            </a:endParaRPr>
          </a:p>
          <a:p>
            <a:pPr>
              <a:spcBef>
                <a:spcPct val="50000"/>
              </a:spcBef>
            </a:pPr>
            <a:endParaRPr lang="en-GB" b="1" dirty="0">
              <a:solidFill>
                <a:srgbClr val="000099"/>
              </a:solidFill>
              <a:latin typeface="Times New Roman" pitchFamily="18" charset="0"/>
              <a:cs typeface="Times New Roman" pitchFamily="18" charset="0"/>
            </a:endParaRPr>
          </a:p>
          <a:p>
            <a:pPr>
              <a:spcBef>
                <a:spcPct val="50000"/>
              </a:spcBef>
            </a:pPr>
            <a:endParaRPr lang="en-GB" b="1" dirty="0">
              <a:solidFill>
                <a:srgbClr val="000099"/>
              </a:solidFill>
              <a:latin typeface="Times New Roman" pitchFamily="18" charset="0"/>
              <a:cs typeface="Times New Roman" pitchFamily="18" charset="0"/>
            </a:endParaRPr>
          </a:p>
        </p:txBody>
      </p:sp>
    </p:spTree>
    <p:extLst>
      <p:ext uri="{BB962C8B-B14F-4D97-AF65-F5344CB8AC3E}">
        <p14:creationId xmlns:p14="http://schemas.microsoft.com/office/powerpoint/2010/main" val="4043606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09720" y="571481"/>
            <a:ext cx="8643998" cy="2985433"/>
          </a:xfrm>
          <a:prstGeom prst="rect">
            <a:avLst/>
          </a:prstGeom>
        </p:spPr>
        <p:txBody>
          <a:bodyPr wrap="square">
            <a:spAutoFit/>
          </a:bodyPr>
          <a:lstStyle/>
          <a:p>
            <a:pPr algn="just"/>
            <a:endParaRPr lang="en-AU" sz="2000" b="1" dirty="0">
              <a:solidFill>
                <a:srgbClr val="FF0000"/>
              </a:solidFill>
            </a:endParaRPr>
          </a:p>
          <a:p>
            <a:pPr algn="just"/>
            <a:endParaRPr lang="en-AU" sz="2000" b="1" dirty="0">
              <a:solidFill>
                <a:srgbClr val="FF0000"/>
              </a:solidFill>
            </a:endParaRPr>
          </a:p>
          <a:p>
            <a:pPr algn="just"/>
            <a:endParaRPr lang="en-AU" sz="2000" b="1" dirty="0">
              <a:solidFill>
                <a:srgbClr val="FF0000"/>
              </a:solidFill>
            </a:endParaRPr>
          </a:p>
          <a:p>
            <a:pPr algn="just"/>
            <a:endParaRPr lang="en-AU" sz="2000" b="1" dirty="0">
              <a:solidFill>
                <a:srgbClr val="7030A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a:p>
            <a:endParaRPr lang="en-AU" dirty="0">
              <a:solidFill>
                <a:srgbClr val="FF0000"/>
              </a:solidFill>
            </a:endParaRPr>
          </a:p>
        </p:txBody>
      </p:sp>
      <p:sp>
        <p:nvSpPr>
          <p:cNvPr id="30721" name="Rectangle 1"/>
          <p:cNvSpPr>
            <a:spLocks noChangeArrowheads="1"/>
          </p:cNvSpPr>
          <p:nvPr/>
        </p:nvSpPr>
        <p:spPr bwMode="auto">
          <a:xfrm>
            <a:off x="1809720" y="707886"/>
            <a:ext cx="857256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b="1" dirty="0">
                <a:solidFill>
                  <a:srgbClr val="7030A0"/>
                </a:solidFill>
                <a:ea typeface="SimSun" pitchFamily="2" charset="-122"/>
                <a:cs typeface="Times New Roman" pitchFamily="18" charset="0"/>
              </a:rPr>
              <a:t>LONG RUN COST FUNCTION</a:t>
            </a:r>
          </a:p>
          <a:p>
            <a:pPr eaLnBrk="0" fontAlgn="base" hangingPunct="0">
              <a:spcBef>
                <a:spcPct val="0"/>
              </a:spcBef>
              <a:spcAft>
                <a:spcPct val="0"/>
              </a:spcAft>
            </a:pPr>
            <a:endParaRPr lang="en-US" altLang="zh-CN" dirty="0">
              <a:solidFill>
                <a:srgbClr val="FF0000"/>
              </a:solidFill>
              <a:cs typeface="Arial" pitchFamily="34" charset="0"/>
            </a:endParaRPr>
          </a:p>
          <a:p>
            <a:pPr eaLnBrk="0" fontAlgn="base" hangingPunct="0">
              <a:spcBef>
                <a:spcPct val="0"/>
              </a:spcBef>
              <a:spcAft>
                <a:spcPct val="0"/>
              </a:spcAft>
            </a:pPr>
            <a:r>
              <a:rPr lang="en-US" altLang="zh-CN" b="1" dirty="0">
                <a:ea typeface="SimSun" pitchFamily="2" charset="-122"/>
                <a:cs typeface="Times New Roman" pitchFamily="18" charset="0"/>
              </a:rPr>
              <a:t>The long run cost function can be written as </a:t>
            </a:r>
          </a:p>
          <a:p>
            <a:pPr eaLnBrk="0" fontAlgn="base" hangingPunct="0">
              <a:spcBef>
                <a:spcPct val="0"/>
              </a:spcBef>
              <a:spcAft>
                <a:spcPct val="0"/>
              </a:spcAft>
            </a:pPr>
            <a:endParaRPr lang="en-US" altLang="zh-CN" b="1" dirty="0">
              <a:cs typeface="Arial" pitchFamily="34" charset="0"/>
            </a:endParaRPr>
          </a:p>
          <a:p>
            <a:pPr lvl="0" eaLnBrk="0" fontAlgn="base" hangingPunct="0">
              <a:spcBef>
                <a:spcPct val="0"/>
              </a:spcBef>
              <a:spcAft>
                <a:spcPct val="0"/>
              </a:spcAft>
            </a:pPr>
            <a:r>
              <a:rPr lang="en-US" altLang="zh-CN" b="1" dirty="0">
                <a:ea typeface="SimSun" pitchFamily="2" charset="-122"/>
                <a:cs typeface="Times New Roman" pitchFamily="18" charset="0"/>
              </a:rPr>
              <a:t>C=C (Q, K, T ,P</a:t>
            </a:r>
            <a:r>
              <a:rPr lang="en-US" altLang="zh-CN" b="1" baseline="-30000" dirty="0">
                <a:ea typeface="SimSun" pitchFamily="2" charset="-122"/>
                <a:cs typeface="Times New Roman" pitchFamily="18" charset="0"/>
              </a:rPr>
              <a:t>f </a:t>
            </a:r>
            <a:r>
              <a:rPr lang="en-US" altLang="zh-CN" b="1" dirty="0">
                <a:ea typeface="SimSun" pitchFamily="2" charset="-122"/>
                <a:cs typeface="Times New Roman" pitchFamily="18" charset="0"/>
              </a:rPr>
              <a:t>)</a:t>
            </a:r>
          </a:p>
          <a:p>
            <a:pPr eaLnBrk="0" fontAlgn="base" hangingPunct="0">
              <a:spcBef>
                <a:spcPct val="0"/>
              </a:spcBef>
              <a:spcAft>
                <a:spcPct val="0"/>
              </a:spcAft>
            </a:pPr>
            <a:endParaRPr lang="en-US" altLang="zh-CN" b="1" dirty="0">
              <a:cs typeface="Arial" pitchFamily="34" charset="0"/>
            </a:endParaRPr>
          </a:p>
          <a:p>
            <a:pPr eaLnBrk="0" fontAlgn="base" hangingPunct="0">
              <a:spcBef>
                <a:spcPct val="0"/>
              </a:spcBef>
              <a:spcAft>
                <a:spcPct val="0"/>
              </a:spcAft>
            </a:pPr>
            <a:r>
              <a:rPr lang="en-US" altLang="zh-CN" b="1" dirty="0">
                <a:ea typeface="SimSun" pitchFamily="2" charset="-122"/>
                <a:cs typeface="Times New Roman" pitchFamily="18" charset="0"/>
              </a:rPr>
              <a:t>Where C is cost of production</a:t>
            </a:r>
          </a:p>
          <a:p>
            <a:pPr eaLnBrk="0" fontAlgn="base" hangingPunct="0">
              <a:spcBef>
                <a:spcPct val="0"/>
              </a:spcBef>
              <a:spcAft>
                <a:spcPct val="0"/>
              </a:spcAft>
            </a:pPr>
            <a:endParaRPr lang="en-US" altLang="zh-CN" b="1" dirty="0">
              <a:cs typeface="Arial" pitchFamily="34" charset="0"/>
            </a:endParaRPr>
          </a:p>
          <a:p>
            <a:pPr eaLnBrk="0" fontAlgn="base" hangingPunct="0">
              <a:spcBef>
                <a:spcPct val="0"/>
              </a:spcBef>
              <a:spcAft>
                <a:spcPct val="0"/>
              </a:spcAft>
            </a:pPr>
            <a:r>
              <a:rPr lang="en-US" altLang="zh-CN" b="1" dirty="0">
                <a:ea typeface="SimSun" pitchFamily="2" charset="-122"/>
                <a:cs typeface="Times New Roman" pitchFamily="18" charset="0"/>
              </a:rPr>
              <a:t>Q is output</a:t>
            </a:r>
          </a:p>
          <a:p>
            <a:pPr eaLnBrk="0" fontAlgn="base" hangingPunct="0">
              <a:spcBef>
                <a:spcPct val="0"/>
              </a:spcBef>
              <a:spcAft>
                <a:spcPct val="0"/>
              </a:spcAft>
            </a:pPr>
            <a:r>
              <a:rPr lang="en-US" altLang="zh-CN" b="1" dirty="0">
                <a:ea typeface="SimSun" pitchFamily="2" charset="-122"/>
                <a:cs typeface="Times New Roman" pitchFamily="18" charset="0"/>
              </a:rPr>
              <a:t>T is technology</a:t>
            </a:r>
          </a:p>
          <a:p>
            <a:pPr eaLnBrk="0" fontAlgn="base" hangingPunct="0">
              <a:spcBef>
                <a:spcPct val="0"/>
              </a:spcBef>
              <a:spcAft>
                <a:spcPct val="0"/>
              </a:spcAft>
            </a:pPr>
            <a:r>
              <a:rPr lang="en-US" altLang="zh-CN" b="1" dirty="0">
                <a:ea typeface="SimSun" pitchFamily="2" charset="-122"/>
                <a:cs typeface="Times New Roman" pitchFamily="18" charset="0"/>
              </a:rPr>
              <a:t> K is capital </a:t>
            </a:r>
            <a:endParaRPr lang="en-US" altLang="zh-CN" b="1" dirty="0">
              <a:cs typeface="Arial" pitchFamily="34" charset="0"/>
            </a:endParaRPr>
          </a:p>
          <a:p>
            <a:pPr eaLnBrk="0" fontAlgn="base" hangingPunct="0">
              <a:spcBef>
                <a:spcPct val="0"/>
              </a:spcBef>
              <a:spcAft>
                <a:spcPct val="0"/>
              </a:spcAft>
            </a:pPr>
            <a:r>
              <a:rPr lang="en-US" altLang="zh-CN" b="1" dirty="0">
                <a:ea typeface="SimSun" pitchFamily="2" charset="-122"/>
                <a:cs typeface="Times New Roman" pitchFamily="18" charset="0"/>
              </a:rPr>
              <a:t>P</a:t>
            </a:r>
            <a:r>
              <a:rPr lang="en-US" altLang="zh-CN" b="1" baseline="-30000" dirty="0">
                <a:ea typeface="SimSun" pitchFamily="2" charset="-122"/>
                <a:cs typeface="Times New Roman" pitchFamily="18" charset="0"/>
              </a:rPr>
              <a:t>f</a:t>
            </a:r>
            <a:r>
              <a:rPr lang="en-US" altLang="zh-CN" b="1" dirty="0">
                <a:ea typeface="SimSun" pitchFamily="2" charset="-122"/>
                <a:cs typeface="Times New Roman" pitchFamily="18" charset="0"/>
              </a:rPr>
              <a:t> is factor prices </a:t>
            </a:r>
          </a:p>
          <a:p>
            <a:pPr eaLnBrk="0" fontAlgn="base" hangingPunct="0">
              <a:spcBef>
                <a:spcPct val="0"/>
              </a:spcBef>
              <a:spcAft>
                <a:spcPct val="0"/>
              </a:spcAft>
            </a:pPr>
            <a:endParaRPr lang="en-US" altLang="zh-CN" b="1" dirty="0">
              <a:cs typeface="Arial" pitchFamily="34" charset="0"/>
            </a:endParaRPr>
          </a:p>
          <a:p>
            <a:pPr eaLnBrk="0" fontAlgn="base" hangingPunct="0">
              <a:spcBef>
                <a:spcPct val="0"/>
              </a:spcBef>
              <a:spcAft>
                <a:spcPct val="0"/>
              </a:spcAft>
            </a:pPr>
            <a:r>
              <a:rPr lang="en-US" altLang="zh-CN" b="1" dirty="0">
                <a:ea typeface="SimSun" pitchFamily="2" charset="-122"/>
                <a:cs typeface="Times New Roman" pitchFamily="18" charset="0"/>
              </a:rPr>
              <a:t>In studying the relationship between long run cost and level of output in a two dimensional diagram, we keep technology and output as constant. </a:t>
            </a:r>
          </a:p>
          <a:p>
            <a:pPr eaLnBrk="0" fontAlgn="base" hangingPunct="0">
              <a:spcBef>
                <a:spcPct val="0"/>
              </a:spcBef>
              <a:spcAft>
                <a:spcPct val="0"/>
              </a:spcAft>
            </a:pPr>
            <a:endParaRPr lang="en-US" altLang="zh-CN" b="1" dirty="0">
              <a:cs typeface="Arial" pitchFamily="34" charset="0"/>
            </a:endParaRPr>
          </a:p>
          <a:p>
            <a:pPr eaLnBrk="0" fontAlgn="base" hangingPunct="0">
              <a:spcBef>
                <a:spcPct val="0"/>
              </a:spcBef>
              <a:spcAft>
                <a:spcPct val="0"/>
              </a:spcAft>
            </a:pPr>
            <a:r>
              <a:rPr lang="en-US" altLang="zh-CN" b="1" dirty="0">
                <a:ea typeface="SimSun" pitchFamily="2" charset="-122"/>
                <a:cs typeface="Times New Roman" pitchFamily="18" charset="0"/>
              </a:rPr>
              <a:t>Thus , </a:t>
            </a:r>
            <a:r>
              <a:rPr lang="en-US" altLang="zh-CN" b="1" dirty="0">
                <a:solidFill>
                  <a:srgbClr val="7030A0"/>
                </a:solidFill>
                <a:ea typeface="SimSun" pitchFamily="2" charset="-122"/>
                <a:cs typeface="Times New Roman" pitchFamily="18" charset="0"/>
              </a:rPr>
              <a:t>long run cost function, traditionally, is written as </a:t>
            </a:r>
            <a:endParaRPr lang="en-US" altLang="zh-CN" b="1" dirty="0">
              <a:solidFill>
                <a:srgbClr val="7030A0"/>
              </a:solidFill>
              <a:cs typeface="Arial" pitchFamily="34" charset="0"/>
            </a:endParaRPr>
          </a:p>
          <a:p>
            <a:pPr algn="ctr" eaLnBrk="0" fontAlgn="base" hangingPunct="0">
              <a:spcBef>
                <a:spcPct val="0"/>
              </a:spcBef>
              <a:spcAft>
                <a:spcPct val="0"/>
              </a:spcAft>
            </a:pPr>
            <a:r>
              <a:rPr lang="en-US" altLang="zh-CN" b="1" dirty="0">
                <a:solidFill>
                  <a:srgbClr val="7030A0"/>
                </a:solidFill>
                <a:ea typeface="SimSun" pitchFamily="2" charset="-122"/>
                <a:cs typeface="Times New Roman" pitchFamily="18" charset="0"/>
              </a:rPr>
              <a:t>C= C (Q) </a:t>
            </a:r>
            <a:endParaRPr lang="en-US" altLang="zh-CN" b="1" dirty="0">
              <a:solidFill>
                <a:srgbClr val="7030A0"/>
              </a:solidFill>
              <a:cs typeface="Arial" pitchFamily="34" charset="0"/>
            </a:endParaRPr>
          </a:p>
        </p:txBody>
      </p:sp>
      <p:sp>
        <p:nvSpPr>
          <p:cNvPr id="4" name="Rectangle 3"/>
          <p:cNvSpPr/>
          <p:nvPr/>
        </p:nvSpPr>
        <p:spPr>
          <a:xfrm>
            <a:off x="7953389" y="214290"/>
            <a:ext cx="2433103" cy="369332"/>
          </a:xfrm>
          <a:prstGeom prst="rect">
            <a:avLst/>
          </a:prstGeom>
        </p:spPr>
        <p:txBody>
          <a:bodyPr wrap="none">
            <a:spAutoFit/>
          </a:bodyPr>
          <a:lstStyle/>
          <a:p>
            <a:pPr lvl="0" algn="r" fontAlgn="base">
              <a:spcBef>
                <a:spcPct val="0"/>
              </a:spcBef>
              <a:spcAft>
                <a:spcPct val="0"/>
              </a:spcAft>
            </a:pPr>
            <a:r>
              <a:rPr lang="en-US" altLang="zh-CN" b="1" dirty="0">
                <a:solidFill>
                  <a:srgbClr val="7030A0"/>
                </a:solidFill>
                <a:ea typeface="SimSun" pitchFamily="2" charset="-122"/>
                <a:cs typeface="Times New Roman" pitchFamily="18" charset="0"/>
              </a:rPr>
              <a:t>COST FUNCTION(</a:t>
            </a:r>
            <a:r>
              <a:rPr lang="en-US" altLang="zh-CN" b="1" dirty="0" err="1">
                <a:solidFill>
                  <a:srgbClr val="7030A0"/>
                </a:solidFill>
                <a:ea typeface="SimSun" pitchFamily="2" charset="-122"/>
                <a:cs typeface="Times New Roman" pitchFamily="18" charset="0"/>
              </a:rPr>
              <a:t>contd</a:t>
            </a:r>
            <a:r>
              <a:rPr lang="en-US" altLang="zh-CN" b="1" dirty="0">
                <a:solidFill>
                  <a:srgbClr val="7030A0"/>
                </a:solidFill>
                <a:ea typeface="SimSun" pitchFamily="2" charset="-122"/>
                <a:cs typeface="Times New Roman" pitchFamily="18" charset="0"/>
              </a:rPr>
              <a:t>)</a:t>
            </a:r>
          </a:p>
        </p:txBody>
      </p:sp>
    </p:spTree>
    <p:extLst>
      <p:ext uri="{BB962C8B-B14F-4D97-AF65-F5344CB8AC3E}">
        <p14:creationId xmlns:p14="http://schemas.microsoft.com/office/powerpoint/2010/main" val="1264554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Line 7"/>
          <p:cNvSpPr>
            <a:spLocks noChangeShapeType="1"/>
          </p:cNvSpPr>
          <p:nvPr/>
        </p:nvSpPr>
        <p:spPr bwMode="auto">
          <a:xfrm>
            <a:off x="2971800" y="1143001"/>
            <a:ext cx="0" cy="2808287"/>
          </a:xfrm>
          <a:prstGeom prst="line">
            <a:avLst/>
          </a:prstGeom>
          <a:noFill/>
          <a:ln w="38100">
            <a:solidFill>
              <a:schemeClr val="tx1"/>
            </a:solidFill>
            <a:round/>
            <a:headEnd/>
            <a:tailEnd/>
          </a:ln>
        </p:spPr>
        <p:txBody>
          <a:bodyPr/>
          <a:lstStyle/>
          <a:p>
            <a:endParaRPr lang="en-US"/>
          </a:p>
        </p:txBody>
      </p:sp>
      <p:sp>
        <p:nvSpPr>
          <p:cNvPr id="14341" name="Line 8"/>
          <p:cNvSpPr>
            <a:spLocks noChangeShapeType="1"/>
          </p:cNvSpPr>
          <p:nvPr/>
        </p:nvSpPr>
        <p:spPr bwMode="auto">
          <a:xfrm>
            <a:off x="2971800" y="3962400"/>
            <a:ext cx="4495800" cy="45719"/>
          </a:xfrm>
          <a:prstGeom prst="line">
            <a:avLst/>
          </a:prstGeom>
          <a:noFill/>
          <a:ln w="38100">
            <a:solidFill>
              <a:schemeClr val="tx1"/>
            </a:solidFill>
            <a:round/>
            <a:headEnd/>
            <a:tailEnd/>
          </a:ln>
        </p:spPr>
        <p:txBody>
          <a:bodyPr/>
          <a:lstStyle/>
          <a:p>
            <a:endParaRPr lang="en-US"/>
          </a:p>
        </p:txBody>
      </p:sp>
      <p:sp>
        <p:nvSpPr>
          <p:cNvPr id="14348" name="Text Box 15"/>
          <p:cNvSpPr txBox="1">
            <a:spLocks noChangeArrowheads="1"/>
          </p:cNvSpPr>
          <p:nvPr/>
        </p:nvSpPr>
        <p:spPr bwMode="auto">
          <a:xfrm>
            <a:off x="6705600" y="4038600"/>
            <a:ext cx="2089150" cy="369332"/>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Output</a:t>
            </a:r>
          </a:p>
        </p:txBody>
      </p:sp>
      <p:sp>
        <p:nvSpPr>
          <p:cNvPr id="14350" name="Text Box 17"/>
          <p:cNvSpPr txBox="1">
            <a:spLocks noChangeArrowheads="1"/>
          </p:cNvSpPr>
          <p:nvPr/>
        </p:nvSpPr>
        <p:spPr bwMode="auto">
          <a:xfrm>
            <a:off x="1524000" y="1143001"/>
            <a:ext cx="2089150" cy="646331"/>
          </a:xfrm>
          <a:prstGeom prst="rect">
            <a:avLst/>
          </a:prstGeom>
          <a:noFill/>
          <a:ln w="9525">
            <a:noFill/>
            <a:miter lim="800000"/>
            <a:headEnd/>
            <a:tailEnd/>
          </a:ln>
        </p:spPr>
        <p:txBody>
          <a:bodyPr>
            <a:spAutoFit/>
          </a:bodyPr>
          <a:lstStyle/>
          <a:p>
            <a:r>
              <a:rPr lang="en-GB" dirty="0">
                <a:latin typeface="Comic Sans MS" pitchFamily="66" charset="0"/>
              </a:rPr>
              <a:t>Revenue/</a:t>
            </a:r>
          </a:p>
          <a:p>
            <a:r>
              <a:rPr lang="en-GB" dirty="0">
                <a:latin typeface="Comic Sans MS" pitchFamily="66" charset="0"/>
              </a:rPr>
              <a:t>Cost</a:t>
            </a:r>
          </a:p>
        </p:txBody>
      </p:sp>
      <p:sp>
        <p:nvSpPr>
          <p:cNvPr id="14351" name="Text Box 18"/>
          <p:cNvSpPr txBox="1">
            <a:spLocks noChangeArrowheads="1"/>
          </p:cNvSpPr>
          <p:nvPr/>
        </p:nvSpPr>
        <p:spPr bwMode="auto">
          <a:xfrm>
            <a:off x="5867400" y="1981200"/>
            <a:ext cx="2089150" cy="369332"/>
          </a:xfrm>
          <a:prstGeom prst="rect">
            <a:avLst/>
          </a:prstGeom>
          <a:noFill/>
          <a:ln w="9525">
            <a:noFill/>
            <a:miter lim="800000"/>
            <a:headEnd/>
            <a:tailEnd/>
          </a:ln>
        </p:spPr>
        <p:txBody>
          <a:bodyPr>
            <a:spAutoFit/>
          </a:bodyPr>
          <a:lstStyle/>
          <a:p>
            <a:pPr>
              <a:spcBef>
                <a:spcPct val="50000"/>
              </a:spcBef>
            </a:pPr>
            <a:r>
              <a:rPr lang="en-GB" dirty="0">
                <a:solidFill>
                  <a:srgbClr val="000099"/>
                </a:solidFill>
                <a:latin typeface="Comic Sans MS" pitchFamily="66" charset="0"/>
              </a:rPr>
              <a:t>MC</a:t>
            </a:r>
          </a:p>
        </p:txBody>
      </p:sp>
      <p:sp>
        <p:nvSpPr>
          <p:cNvPr id="14354" name="Text Box 21"/>
          <p:cNvSpPr txBox="1">
            <a:spLocks noChangeArrowheads="1"/>
          </p:cNvSpPr>
          <p:nvPr/>
        </p:nvSpPr>
        <p:spPr bwMode="auto">
          <a:xfrm>
            <a:off x="328613" y="4688175"/>
            <a:ext cx="11358562" cy="2862322"/>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GB" sz="2400" b="1" dirty="0">
                <a:latin typeface="Times New Roman" pitchFamily="18" charset="0"/>
                <a:cs typeface="Times New Roman" pitchFamily="18" charset="0"/>
              </a:rPr>
              <a:t>Here at point A, MR=MC but MC cuts point  A from above. Hence though necessary condition  is satisfied , sufficient condition is not.  Hence it is not profit maximising point.  </a:t>
            </a:r>
          </a:p>
          <a:p>
            <a:pPr>
              <a:spcBef>
                <a:spcPct val="50000"/>
              </a:spcBef>
              <a:buFont typeface="Wingdings" pitchFamily="2" charset="2"/>
              <a:buChar char="v"/>
            </a:pPr>
            <a:r>
              <a:rPr lang="en-GB" sz="2400" b="1" dirty="0">
                <a:latin typeface="Times New Roman" pitchFamily="18" charset="0"/>
                <a:cs typeface="Times New Roman" pitchFamily="18" charset="0"/>
              </a:rPr>
              <a:t>Falling MC induces the firm to produce more and more till MC curve cuts MR curve from bellow.  </a:t>
            </a:r>
          </a:p>
          <a:p>
            <a:pPr>
              <a:spcBef>
                <a:spcPct val="50000"/>
              </a:spcBef>
            </a:pPr>
            <a:endParaRPr lang="en-GB" sz="1600" dirty="0">
              <a:solidFill>
                <a:srgbClr val="000099"/>
              </a:solidFill>
              <a:latin typeface="Comic Sans MS" pitchFamily="66" charset="0"/>
            </a:endParaRPr>
          </a:p>
          <a:p>
            <a:pPr marL="342900" indent="-342900">
              <a:spcBef>
                <a:spcPct val="50000"/>
              </a:spcBef>
            </a:pPr>
            <a:r>
              <a:rPr lang="en-GB" sz="1600" b="1" dirty="0">
                <a:solidFill>
                  <a:srgbClr val="000099"/>
                </a:solidFill>
                <a:latin typeface="Times New Roman" pitchFamily="18" charset="0"/>
                <a:cs typeface="Times New Roman" pitchFamily="18" charset="0"/>
              </a:rPr>
              <a:t> </a:t>
            </a:r>
          </a:p>
        </p:txBody>
      </p:sp>
      <p:sp>
        <p:nvSpPr>
          <p:cNvPr id="20" name="Text Box 16"/>
          <p:cNvSpPr txBox="1">
            <a:spLocks noChangeArrowheads="1"/>
          </p:cNvSpPr>
          <p:nvPr/>
        </p:nvSpPr>
        <p:spPr bwMode="auto">
          <a:xfrm>
            <a:off x="2743200" y="3962400"/>
            <a:ext cx="457200" cy="369332"/>
          </a:xfrm>
          <a:prstGeom prst="rect">
            <a:avLst/>
          </a:prstGeom>
          <a:noFill/>
          <a:ln w="9525">
            <a:noFill/>
            <a:miter lim="800000"/>
            <a:headEnd/>
            <a:tailEnd/>
          </a:ln>
        </p:spPr>
        <p:txBody>
          <a:bodyPr wrap="square">
            <a:spAutoFit/>
          </a:bodyPr>
          <a:lstStyle/>
          <a:p>
            <a:pPr>
              <a:spcBef>
                <a:spcPct val="50000"/>
              </a:spcBef>
            </a:pPr>
            <a:r>
              <a:rPr lang="en-GB" dirty="0">
                <a:solidFill>
                  <a:srgbClr val="FF0000"/>
                </a:solidFill>
                <a:latin typeface="Comic Sans MS" pitchFamily="66" charset="0"/>
              </a:rPr>
              <a:t>0</a:t>
            </a:r>
          </a:p>
        </p:txBody>
      </p:sp>
      <p:sp>
        <p:nvSpPr>
          <p:cNvPr id="24" name="Rectangle 23"/>
          <p:cNvSpPr/>
          <p:nvPr/>
        </p:nvSpPr>
        <p:spPr>
          <a:xfrm>
            <a:off x="1905000" y="228601"/>
            <a:ext cx="7924800" cy="1077218"/>
          </a:xfrm>
          <a:prstGeom prst="rect">
            <a:avLst/>
          </a:prstGeom>
        </p:spPr>
        <p:txBody>
          <a:bodyPr wrap="square">
            <a:spAutoFit/>
          </a:bodyPr>
          <a:lstStyle/>
          <a:p>
            <a:pPr>
              <a:spcBef>
                <a:spcPct val="50000"/>
              </a:spcBef>
            </a:pPr>
            <a:r>
              <a:rPr lang="en-GB" sz="1400" b="1" dirty="0">
                <a:solidFill>
                  <a:srgbClr val="C00000"/>
                </a:solidFill>
                <a:latin typeface="Times New Roman" pitchFamily="18" charset="0"/>
                <a:cs typeface="Times New Roman" pitchFamily="18" charset="0"/>
              </a:rPr>
              <a:t>Equilibrium of a firm /Profit Maximisation by a firm (Marginal Approach contd.) : </a:t>
            </a:r>
            <a:r>
              <a:rPr lang="en-GB" sz="1400" b="1" dirty="0">
                <a:solidFill>
                  <a:srgbClr val="002060"/>
                </a:solidFill>
                <a:latin typeface="Times New Roman" pitchFamily="18" charset="0"/>
                <a:cs typeface="Times New Roman" pitchFamily="18" charset="0"/>
              </a:rPr>
              <a:t>Graphical Illustration contd. </a:t>
            </a:r>
          </a:p>
          <a:p>
            <a:pPr>
              <a:spcBef>
                <a:spcPct val="50000"/>
              </a:spcBef>
            </a:pPr>
            <a:endParaRPr lang="en-GB" sz="2400" b="1" dirty="0">
              <a:solidFill>
                <a:srgbClr val="000099"/>
              </a:solidFill>
              <a:latin typeface="Times New Roman" pitchFamily="18" charset="0"/>
              <a:cs typeface="Times New Roman" pitchFamily="18" charset="0"/>
            </a:endParaRPr>
          </a:p>
        </p:txBody>
      </p:sp>
      <p:sp>
        <p:nvSpPr>
          <p:cNvPr id="18" name="Line 8"/>
          <p:cNvSpPr>
            <a:spLocks noChangeShapeType="1"/>
          </p:cNvSpPr>
          <p:nvPr/>
        </p:nvSpPr>
        <p:spPr bwMode="auto">
          <a:xfrm>
            <a:off x="2971800" y="2895600"/>
            <a:ext cx="4495800" cy="45719"/>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3" name="Arc 9"/>
          <p:cNvSpPr>
            <a:spLocks/>
          </p:cNvSpPr>
          <p:nvPr/>
        </p:nvSpPr>
        <p:spPr bwMode="auto">
          <a:xfrm rot="10800000">
            <a:off x="3429000" y="2362200"/>
            <a:ext cx="2590800" cy="1055696"/>
          </a:xfrm>
          <a:custGeom>
            <a:avLst/>
            <a:gdLst>
              <a:gd name="T0" fmla="*/ 0 w 43200"/>
              <a:gd name="T1" fmla="*/ 2449512 h 21618"/>
              <a:gd name="T2" fmla="*/ 2878138 w 43200"/>
              <a:gd name="T3" fmla="*/ 2447472 h 21618"/>
              <a:gd name="T4" fmla="*/ 1439069 w 43200"/>
              <a:gd name="T5" fmla="*/ 2447472 h 21618"/>
              <a:gd name="T6" fmla="*/ 0 60000 65536"/>
              <a:gd name="T7" fmla="*/ 0 60000 65536"/>
              <a:gd name="T8" fmla="*/ 0 60000 65536"/>
              <a:gd name="T9" fmla="*/ 0 w 43200"/>
              <a:gd name="T10" fmla="*/ 0 h 21618"/>
              <a:gd name="T11" fmla="*/ 43200 w 43200"/>
              <a:gd name="T12" fmla="*/ 21618 h 21618"/>
            </a:gdLst>
            <a:ahLst/>
            <a:cxnLst>
              <a:cxn ang="T6">
                <a:pos x="T0" y="T1"/>
              </a:cxn>
              <a:cxn ang="T7">
                <a:pos x="T2" y="T3"/>
              </a:cxn>
              <a:cxn ang="T8">
                <a:pos x="T4" y="T5"/>
              </a:cxn>
            </a:cxnLst>
            <a:rect l="T9" t="T10" r="T11" b="T12"/>
            <a:pathLst>
              <a:path w="43200" h="21618" fill="none" extrusionOk="0">
                <a:moveTo>
                  <a:pt x="0" y="21617"/>
                </a:moveTo>
                <a:cubicBezTo>
                  <a:pt x="0" y="21611"/>
                  <a:pt x="0" y="21605"/>
                  <a:pt x="0" y="21600"/>
                </a:cubicBezTo>
                <a:cubicBezTo>
                  <a:pt x="0" y="9670"/>
                  <a:pt x="9670" y="0"/>
                  <a:pt x="21600" y="0"/>
                </a:cubicBezTo>
                <a:cubicBezTo>
                  <a:pt x="33529" y="-1"/>
                  <a:pt x="43199" y="9670"/>
                  <a:pt x="43200" y="21599"/>
                </a:cubicBezTo>
              </a:path>
              <a:path w="43200" h="21618" stroke="0" extrusionOk="0">
                <a:moveTo>
                  <a:pt x="0" y="21617"/>
                </a:moveTo>
                <a:cubicBezTo>
                  <a:pt x="0" y="21611"/>
                  <a:pt x="0" y="21605"/>
                  <a:pt x="0" y="21600"/>
                </a:cubicBezTo>
                <a:cubicBezTo>
                  <a:pt x="0" y="9670"/>
                  <a:pt x="9670" y="0"/>
                  <a:pt x="21600" y="0"/>
                </a:cubicBezTo>
                <a:cubicBezTo>
                  <a:pt x="33529" y="-1"/>
                  <a:pt x="43199" y="9670"/>
                  <a:pt x="43200" y="21599"/>
                </a:cubicBezTo>
                <a:lnTo>
                  <a:pt x="21600" y="21600"/>
                </a:lnTo>
                <a:close/>
              </a:path>
            </a:pathLst>
          </a:custGeom>
          <a:noFill/>
          <a:ln w="31750">
            <a:solidFill>
              <a:schemeClr val="hlink"/>
            </a:solidFill>
            <a:round/>
            <a:headEnd/>
            <a:tailEnd/>
          </a:ln>
        </p:spPr>
        <p:txBody>
          <a:bodyPr wrap="none" anchor="ctr"/>
          <a:lstStyle/>
          <a:p>
            <a:endParaRPr lang="en-US"/>
          </a:p>
        </p:txBody>
      </p:sp>
      <p:sp>
        <p:nvSpPr>
          <p:cNvPr id="27" name="Text Box 18"/>
          <p:cNvSpPr txBox="1">
            <a:spLocks noChangeArrowheads="1"/>
          </p:cNvSpPr>
          <p:nvPr/>
        </p:nvSpPr>
        <p:spPr bwMode="auto">
          <a:xfrm>
            <a:off x="3581400" y="2514600"/>
            <a:ext cx="1447800" cy="369332"/>
          </a:xfrm>
          <a:prstGeom prst="rect">
            <a:avLst/>
          </a:prstGeom>
          <a:noFill/>
          <a:ln w="9525">
            <a:noFill/>
            <a:miter lim="800000"/>
            <a:headEnd/>
            <a:tailEnd/>
          </a:ln>
        </p:spPr>
        <p:txBody>
          <a:bodyPr wrap="square">
            <a:spAutoFit/>
          </a:bodyPr>
          <a:lstStyle/>
          <a:p>
            <a:pPr>
              <a:spcBef>
                <a:spcPct val="50000"/>
              </a:spcBef>
            </a:pPr>
            <a:r>
              <a:rPr lang="en-GB" dirty="0">
                <a:solidFill>
                  <a:srgbClr val="000099"/>
                </a:solidFill>
                <a:latin typeface="Comic Sans MS" pitchFamily="66" charset="0"/>
              </a:rPr>
              <a:t>A</a:t>
            </a:r>
          </a:p>
        </p:txBody>
      </p:sp>
      <p:sp>
        <p:nvSpPr>
          <p:cNvPr id="29" name="Text Box 18"/>
          <p:cNvSpPr txBox="1">
            <a:spLocks noChangeArrowheads="1"/>
          </p:cNvSpPr>
          <p:nvPr/>
        </p:nvSpPr>
        <p:spPr bwMode="auto">
          <a:xfrm>
            <a:off x="2667000" y="2743200"/>
            <a:ext cx="152400" cy="369332"/>
          </a:xfrm>
          <a:prstGeom prst="rect">
            <a:avLst/>
          </a:prstGeom>
          <a:noFill/>
          <a:ln w="9525">
            <a:noFill/>
            <a:miter lim="800000"/>
            <a:headEnd/>
            <a:tailEnd/>
          </a:ln>
        </p:spPr>
        <p:txBody>
          <a:bodyPr wrap="square">
            <a:spAutoFit/>
          </a:bodyPr>
          <a:lstStyle/>
          <a:p>
            <a:pPr>
              <a:spcBef>
                <a:spcPct val="50000"/>
              </a:spcBef>
            </a:pPr>
            <a:r>
              <a:rPr lang="en-GB" dirty="0">
                <a:solidFill>
                  <a:srgbClr val="FF0000"/>
                </a:solidFill>
                <a:latin typeface="Comic Sans MS" pitchFamily="66" charset="0"/>
              </a:rPr>
              <a:t>P</a:t>
            </a:r>
          </a:p>
        </p:txBody>
      </p:sp>
      <p:sp>
        <p:nvSpPr>
          <p:cNvPr id="30" name="Text Box 18"/>
          <p:cNvSpPr txBox="1">
            <a:spLocks noChangeArrowheads="1"/>
          </p:cNvSpPr>
          <p:nvPr/>
        </p:nvSpPr>
        <p:spPr bwMode="auto">
          <a:xfrm>
            <a:off x="5867400" y="2590800"/>
            <a:ext cx="3886200" cy="369332"/>
          </a:xfrm>
          <a:prstGeom prst="rect">
            <a:avLst/>
          </a:prstGeom>
          <a:noFill/>
          <a:ln w="9525">
            <a:noFill/>
            <a:miter lim="800000"/>
            <a:headEnd/>
            <a:tailEnd/>
          </a:ln>
        </p:spPr>
        <p:txBody>
          <a:bodyPr wrap="square">
            <a:spAutoFit/>
          </a:bodyPr>
          <a:lstStyle/>
          <a:p>
            <a:pPr>
              <a:spcBef>
                <a:spcPct val="50000"/>
              </a:spcBef>
            </a:pPr>
            <a:r>
              <a:rPr lang="en-GB" dirty="0">
                <a:solidFill>
                  <a:srgbClr val="000099"/>
                </a:solidFill>
                <a:latin typeface="Comic Sans MS" pitchFamily="66" charset="0"/>
              </a:rPr>
              <a:t>E ( Profit </a:t>
            </a:r>
            <a:r>
              <a:rPr lang="en-GB" dirty="0" err="1">
                <a:solidFill>
                  <a:srgbClr val="000099"/>
                </a:solidFill>
                <a:latin typeface="Comic Sans MS" pitchFamily="66" charset="0"/>
              </a:rPr>
              <a:t>Maxising</a:t>
            </a:r>
            <a:r>
              <a:rPr lang="en-GB" dirty="0">
                <a:solidFill>
                  <a:srgbClr val="000099"/>
                </a:solidFill>
                <a:latin typeface="Comic Sans MS" pitchFamily="66" charset="0"/>
              </a:rPr>
              <a:t> Point) </a:t>
            </a:r>
          </a:p>
        </p:txBody>
      </p:sp>
      <p:sp>
        <p:nvSpPr>
          <p:cNvPr id="31" name="Line 7"/>
          <p:cNvSpPr>
            <a:spLocks noChangeShapeType="1"/>
          </p:cNvSpPr>
          <p:nvPr/>
        </p:nvSpPr>
        <p:spPr bwMode="auto">
          <a:xfrm>
            <a:off x="5791201" y="2971800"/>
            <a:ext cx="45719" cy="1066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2" name="Text Box 18"/>
          <p:cNvSpPr txBox="1">
            <a:spLocks noChangeArrowheads="1"/>
          </p:cNvSpPr>
          <p:nvPr/>
        </p:nvSpPr>
        <p:spPr bwMode="auto">
          <a:xfrm flipH="1">
            <a:off x="5638800" y="3962400"/>
            <a:ext cx="609600" cy="369332"/>
          </a:xfrm>
          <a:prstGeom prst="rect">
            <a:avLst/>
          </a:prstGeom>
          <a:noFill/>
          <a:ln w="9525">
            <a:noFill/>
            <a:miter lim="800000"/>
            <a:headEnd/>
            <a:tailEnd/>
          </a:ln>
        </p:spPr>
        <p:txBody>
          <a:bodyPr wrap="square">
            <a:spAutoFit/>
          </a:bodyPr>
          <a:lstStyle/>
          <a:p>
            <a:pPr>
              <a:spcBef>
                <a:spcPct val="50000"/>
              </a:spcBef>
            </a:pPr>
            <a:r>
              <a:rPr lang="en-GB" dirty="0">
                <a:solidFill>
                  <a:srgbClr val="FF0000"/>
                </a:solidFill>
                <a:latin typeface="Comic Sans MS" pitchFamily="66" charset="0"/>
              </a:rPr>
              <a:t>Q</a:t>
            </a:r>
          </a:p>
        </p:txBody>
      </p:sp>
      <p:sp>
        <p:nvSpPr>
          <p:cNvPr id="33" name="Text Box 19"/>
          <p:cNvSpPr txBox="1">
            <a:spLocks noChangeArrowheads="1"/>
          </p:cNvSpPr>
          <p:nvPr/>
        </p:nvSpPr>
        <p:spPr bwMode="auto">
          <a:xfrm>
            <a:off x="3733800" y="2895600"/>
            <a:ext cx="2362200" cy="369332"/>
          </a:xfrm>
          <a:prstGeom prst="rect">
            <a:avLst/>
          </a:prstGeom>
          <a:noFill/>
          <a:ln w="9525">
            <a:noFill/>
            <a:miter lim="800000"/>
            <a:headEnd/>
            <a:tailEnd/>
          </a:ln>
        </p:spPr>
        <p:txBody>
          <a:bodyPr wrap="square">
            <a:spAutoFit/>
          </a:bodyPr>
          <a:lstStyle/>
          <a:p>
            <a:pPr>
              <a:spcBef>
                <a:spcPct val="50000"/>
              </a:spcBef>
            </a:pPr>
            <a:r>
              <a:rPr lang="en-GB" dirty="0">
                <a:solidFill>
                  <a:srgbClr val="FF0000"/>
                </a:solidFill>
                <a:latin typeface="Comic Sans MS" pitchFamily="66" charset="0"/>
              </a:rPr>
              <a:t>Output expansion</a:t>
            </a:r>
          </a:p>
        </p:txBody>
      </p:sp>
      <p:sp>
        <p:nvSpPr>
          <p:cNvPr id="19" name="Text Box 19"/>
          <p:cNvSpPr txBox="1">
            <a:spLocks noChangeArrowheads="1"/>
          </p:cNvSpPr>
          <p:nvPr/>
        </p:nvSpPr>
        <p:spPr bwMode="auto">
          <a:xfrm>
            <a:off x="6248400" y="2895600"/>
            <a:ext cx="2089150" cy="369332"/>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AR=MR=Price</a:t>
            </a:r>
          </a:p>
        </p:txBody>
      </p:sp>
    </p:spTree>
    <p:extLst>
      <p:ext uri="{BB962C8B-B14F-4D97-AF65-F5344CB8AC3E}">
        <p14:creationId xmlns:p14="http://schemas.microsoft.com/office/powerpoint/2010/main" val="544799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4" name="Text Box 21"/>
          <p:cNvSpPr txBox="1">
            <a:spLocks noChangeArrowheads="1"/>
          </p:cNvSpPr>
          <p:nvPr/>
        </p:nvSpPr>
        <p:spPr bwMode="auto">
          <a:xfrm>
            <a:off x="1600200" y="965112"/>
            <a:ext cx="8686800" cy="5139869"/>
          </a:xfrm>
          <a:prstGeom prst="rect">
            <a:avLst/>
          </a:prstGeom>
          <a:noFill/>
          <a:ln w="9525">
            <a:noFill/>
            <a:miter lim="800000"/>
            <a:headEnd/>
            <a:tailEnd/>
          </a:ln>
        </p:spPr>
        <p:txBody>
          <a:bodyPr wrap="square">
            <a:spAutoFit/>
          </a:bodyPr>
          <a:lstStyle/>
          <a:p>
            <a:pPr algn="just">
              <a:spcBef>
                <a:spcPct val="50000"/>
              </a:spcBef>
            </a:pPr>
            <a:endParaRPr lang="en-GB" b="1" dirty="0">
              <a:latin typeface="Times New Roman" pitchFamily="18" charset="0"/>
              <a:cs typeface="Times New Roman" pitchFamily="18" charset="0"/>
            </a:endParaRPr>
          </a:p>
          <a:p>
            <a:pPr algn="just">
              <a:spcBef>
                <a:spcPct val="50000"/>
              </a:spcBef>
            </a:pPr>
            <a:endParaRPr lang="en-GB" b="1" dirty="0">
              <a:latin typeface="Times New Roman" pitchFamily="18" charset="0"/>
              <a:cs typeface="Times New Roman" pitchFamily="18" charset="0"/>
            </a:endParaRPr>
          </a:p>
          <a:p>
            <a:pPr algn="just">
              <a:spcBef>
                <a:spcPct val="50000"/>
              </a:spcBef>
              <a:buFont typeface="Wingdings" pitchFamily="2" charset="2"/>
              <a:buChar char="v"/>
            </a:pPr>
            <a:r>
              <a:rPr lang="en-GB" b="1" dirty="0">
                <a:latin typeface="Times New Roman" pitchFamily="18" charset="0"/>
                <a:cs typeface="Times New Roman" pitchFamily="18" charset="0"/>
              </a:rPr>
              <a:t>At point E , MR=MC and MC curve cuts MR curve from bellow. At E, both necessary and sufficient conditions are satisfied. Hence E is the point of equilibrium at which the firm maximises its profit. </a:t>
            </a:r>
          </a:p>
          <a:p>
            <a:pPr algn="just">
              <a:spcBef>
                <a:spcPct val="50000"/>
              </a:spcBef>
              <a:buFont typeface="Wingdings" pitchFamily="2" charset="2"/>
              <a:buChar char="v"/>
            </a:pPr>
            <a:endParaRPr lang="en-GB" b="1" dirty="0">
              <a:latin typeface="Times New Roman" pitchFamily="18" charset="0"/>
              <a:cs typeface="Times New Roman" pitchFamily="18" charset="0"/>
            </a:endParaRPr>
          </a:p>
          <a:p>
            <a:pPr algn="just">
              <a:spcBef>
                <a:spcPct val="50000"/>
              </a:spcBef>
            </a:pPr>
            <a:r>
              <a:rPr lang="en-GB" b="1" dirty="0">
                <a:latin typeface="Times New Roman" pitchFamily="18" charset="0"/>
                <a:cs typeface="Times New Roman" pitchFamily="18" charset="0"/>
              </a:rPr>
              <a:t>Q is the equilibrium or profit maximising output.  The firm will not produce beyond  point E or output Q . Because after  point E, MR</a:t>
            </a:r>
            <a:r>
              <a:rPr lang="en-US" b="1" dirty="0">
                <a:latin typeface="Times New Roman" pitchFamily="18" charset="0"/>
                <a:cs typeface="Times New Roman" pitchFamily="18" charset="0"/>
              </a:rPr>
              <a:t> &lt; MC. As a result of which the firm will suffer loss. </a:t>
            </a:r>
          </a:p>
          <a:p>
            <a:pPr algn="just">
              <a:spcBef>
                <a:spcPct val="50000"/>
              </a:spcBef>
            </a:pPr>
            <a:endParaRPr lang="en-GB" b="1" dirty="0">
              <a:latin typeface="Times New Roman" pitchFamily="18" charset="0"/>
              <a:cs typeface="Times New Roman" pitchFamily="18" charset="0"/>
            </a:endParaRPr>
          </a:p>
          <a:p>
            <a:pPr algn="just">
              <a:spcBef>
                <a:spcPct val="50000"/>
              </a:spcBef>
            </a:pPr>
            <a:endParaRPr lang="en-GB" sz="1600" dirty="0">
              <a:solidFill>
                <a:srgbClr val="000099"/>
              </a:solidFill>
              <a:latin typeface="Comic Sans MS" pitchFamily="66" charset="0"/>
            </a:endParaRPr>
          </a:p>
          <a:p>
            <a:pPr algn="just">
              <a:spcBef>
                <a:spcPct val="50000"/>
              </a:spcBef>
            </a:pPr>
            <a:endParaRPr lang="en-GB" sz="1600" dirty="0">
              <a:solidFill>
                <a:srgbClr val="000099"/>
              </a:solidFill>
              <a:latin typeface="Comic Sans MS" pitchFamily="66" charset="0"/>
            </a:endParaRPr>
          </a:p>
          <a:p>
            <a:pPr algn="just">
              <a:spcBef>
                <a:spcPct val="50000"/>
              </a:spcBef>
            </a:pPr>
            <a:endParaRPr lang="en-GB" sz="1600" dirty="0">
              <a:solidFill>
                <a:srgbClr val="000099"/>
              </a:solidFill>
              <a:latin typeface="Comic Sans MS" pitchFamily="66" charset="0"/>
            </a:endParaRPr>
          </a:p>
          <a:p>
            <a:pPr marL="342900" indent="-342900" algn="just">
              <a:spcBef>
                <a:spcPct val="50000"/>
              </a:spcBef>
            </a:pPr>
            <a:r>
              <a:rPr lang="en-GB" sz="1600" b="1" dirty="0">
                <a:solidFill>
                  <a:srgbClr val="000099"/>
                </a:solidFill>
                <a:latin typeface="Times New Roman" pitchFamily="18" charset="0"/>
                <a:cs typeface="Times New Roman" pitchFamily="18" charset="0"/>
              </a:rPr>
              <a:t> </a:t>
            </a:r>
          </a:p>
        </p:txBody>
      </p:sp>
      <p:sp>
        <p:nvSpPr>
          <p:cNvPr id="24" name="Rectangle 23"/>
          <p:cNvSpPr/>
          <p:nvPr/>
        </p:nvSpPr>
        <p:spPr>
          <a:xfrm>
            <a:off x="1524000" y="228602"/>
            <a:ext cx="8839200" cy="954107"/>
          </a:xfrm>
          <a:prstGeom prst="rect">
            <a:avLst/>
          </a:prstGeom>
        </p:spPr>
        <p:txBody>
          <a:bodyPr wrap="square">
            <a:spAutoFit/>
          </a:bodyPr>
          <a:lstStyle/>
          <a:p>
            <a:pPr>
              <a:spcBef>
                <a:spcPct val="50000"/>
              </a:spcBef>
            </a:pPr>
            <a:r>
              <a:rPr lang="en-GB" sz="2000" b="1" dirty="0">
                <a:solidFill>
                  <a:schemeClr val="accent2"/>
                </a:solidFill>
                <a:latin typeface="Times New Roman" pitchFamily="18" charset="0"/>
                <a:cs typeface="Times New Roman" pitchFamily="18" charset="0"/>
              </a:rPr>
              <a:t>Equilibrium of a firm /Profit Maximisation </a:t>
            </a:r>
            <a:r>
              <a:rPr lang="en-GB" sz="2000" b="1" dirty="0">
                <a:solidFill>
                  <a:srgbClr val="000099"/>
                </a:solidFill>
                <a:latin typeface="Times New Roman" pitchFamily="18" charset="0"/>
                <a:cs typeface="Times New Roman" pitchFamily="18" charset="0"/>
              </a:rPr>
              <a:t>: </a:t>
            </a:r>
            <a:r>
              <a:rPr lang="en-GB" sz="2000" b="1" dirty="0">
                <a:solidFill>
                  <a:srgbClr val="002060"/>
                </a:solidFill>
                <a:latin typeface="Times New Roman" pitchFamily="18" charset="0"/>
                <a:cs typeface="Times New Roman" pitchFamily="18" charset="0"/>
              </a:rPr>
              <a:t>Graphical Illustration (contd.)</a:t>
            </a:r>
          </a:p>
          <a:p>
            <a:pPr>
              <a:spcBef>
                <a:spcPct val="50000"/>
              </a:spcBef>
            </a:pPr>
            <a:endParaRPr lang="en-GB"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516870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09800" y="228600"/>
            <a:ext cx="7772400" cy="1569660"/>
          </a:xfrm>
          <a:prstGeom prst="rect">
            <a:avLst/>
          </a:prstGeom>
        </p:spPr>
        <p:txBody>
          <a:bodyPr wrap="square">
            <a:spAutoFit/>
          </a:bodyPr>
          <a:lstStyle/>
          <a:p>
            <a:pPr>
              <a:spcBef>
                <a:spcPct val="50000"/>
              </a:spcBef>
            </a:pPr>
            <a:endParaRPr lang="en-GB" sz="2400" b="1" dirty="0">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p:txBody>
      </p:sp>
      <p:sp>
        <p:nvSpPr>
          <p:cNvPr id="3" name="Rectangle 2"/>
          <p:cNvSpPr/>
          <p:nvPr/>
        </p:nvSpPr>
        <p:spPr>
          <a:xfrm>
            <a:off x="1752600" y="304801"/>
            <a:ext cx="8305800" cy="646331"/>
          </a:xfrm>
          <a:prstGeom prst="rect">
            <a:avLst/>
          </a:prstGeom>
        </p:spPr>
        <p:txBody>
          <a:bodyPr wrap="square">
            <a:spAutoFit/>
          </a:bodyPr>
          <a:lstStyle/>
          <a:p>
            <a:pPr>
              <a:spcBef>
                <a:spcPct val="50000"/>
              </a:spcBef>
            </a:pPr>
            <a:r>
              <a:rPr lang="en-GB" b="1" dirty="0">
                <a:solidFill>
                  <a:schemeClr val="accent2"/>
                </a:solidFill>
                <a:latin typeface="Times New Roman" pitchFamily="18" charset="0"/>
                <a:cs typeface="Times New Roman" pitchFamily="18" charset="0"/>
              </a:rPr>
              <a:t>EQUILIBRIUM OF A FIRM /PROFIT MAXIMISATION</a:t>
            </a:r>
            <a:r>
              <a:rPr lang="en-GB" b="1" dirty="0">
                <a:solidFill>
                  <a:srgbClr val="000099"/>
                </a:solidFill>
                <a:latin typeface="Times New Roman" pitchFamily="18" charset="0"/>
                <a:cs typeface="Times New Roman" pitchFamily="18" charset="0"/>
              </a:rPr>
              <a:t> : </a:t>
            </a:r>
            <a:r>
              <a:rPr lang="en-GB" b="1" dirty="0">
                <a:solidFill>
                  <a:srgbClr val="002060"/>
                </a:solidFill>
                <a:latin typeface="Times New Roman" pitchFamily="18" charset="0"/>
                <a:cs typeface="Times New Roman" pitchFamily="18" charset="0"/>
              </a:rPr>
              <a:t>MATHEMATICAL FORMULATION (CONTD.)</a:t>
            </a:r>
          </a:p>
        </p:txBody>
      </p:sp>
      <p:sp>
        <p:nvSpPr>
          <p:cNvPr id="4" name="Rectangle 3"/>
          <p:cNvSpPr/>
          <p:nvPr/>
        </p:nvSpPr>
        <p:spPr>
          <a:xfrm>
            <a:off x="1752600" y="838201"/>
            <a:ext cx="8686800" cy="5078313"/>
          </a:xfrm>
          <a:prstGeom prst="rect">
            <a:avLst/>
          </a:prstGeom>
        </p:spPr>
        <p:txBody>
          <a:bodyPr wrap="square">
            <a:spAutoFit/>
          </a:bodyPr>
          <a:lstStyle/>
          <a:p>
            <a:pPr>
              <a:spcBef>
                <a:spcPct val="50000"/>
              </a:spcBef>
            </a:pPr>
            <a:r>
              <a:rPr lang="en-GB" b="1" dirty="0">
                <a:latin typeface="Times New Roman" pitchFamily="18" charset="0"/>
                <a:cs typeface="Times New Roman" pitchFamily="18" charset="0"/>
              </a:rPr>
              <a:t>Conditions for Profit Maximisation:</a:t>
            </a:r>
            <a:endParaRPr lang="en-US" b="1" dirty="0">
              <a:latin typeface="Times New Roman" pitchFamily="18" charset="0"/>
              <a:cs typeface="Times New Roman" pitchFamily="18" charset="0"/>
            </a:endParaRPr>
          </a:p>
          <a:p>
            <a:pPr>
              <a:spcBef>
                <a:spcPct val="50000"/>
              </a:spcBef>
            </a:pPr>
            <a:endParaRPr lang="en-GB" b="1" dirty="0">
              <a:latin typeface="Times New Roman" pitchFamily="18" charset="0"/>
              <a:cs typeface="Times New Roman" pitchFamily="18" charset="0"/>
            </a:endParaRPr>
          </a:p>
          <a:p>
            <a:pPr>
              <a:spcBef>
                <a:spcPct val="50000"/>
              </a:spcBef>
            </a:pPr>
            <a:r>
              <a:rPr lang="en-GB" b="1" dirty="0">
                <a:latin typeface="Times New Roman" pitchFamily="18" charset="0"/>
                <a:cs typeface="Times New Roman" pitchFamily="18" charset="0"/>
              </a:rPr>
              <a:t>Necessary  Condition:</a:t>
            </a:r>
          </a:p>
          <a:p>
            <a:pPr>
              <a:spcBef>
                <a:spcPct val="50000"/>
              </a:spcBef>
            </a:pPr>
            <a:endParaRPr lang="en-GB" b="1" dirty="0">
              <a:latin typeface="Times New Roman" pitchFamily="18" charset="0"/>
              <a:cs typeface="Times New Roman" pitchFamily="18" charset="0"/>
            </a:endParaRPr>
          </a:p>
          <a:p>
            <a:pPr>
              <a:spcBef>
                <a:spcPct val="50000"/>
              </a:spcBef>
            </a:pPr>
            <a:r>
              <a:rPr lang="en-GB" b="1" dirty="0">
                <a:latin typeface="Times New Roman" pitchFamily="18" charset="0"/>
                <a:cs typeface="Times New Roman" pitchFamily="18" charset="0"/>
              </a:rPr>
              <a:t>Sufficient Condition:</a:t>
            </a:r>
          </a:p>
          <a:p>
            <a:pPr algn="just">
              <a:spcBef>
                <a:spcPct val="50000"/>
              </a:spcBef>
            </a:pPr>
            <a:endParaRPr lang="en-GB" b="1">
              <a:solidFill>
                <a:srgbClr val="7030A0"/>
              </a:solidFill>
              <a:latin typeface="Times New Roman" pitchFamily="18" charset="0"/>
              <a:cs typeface="Times New Roman" pitchFamily="18" charset="0"/>
            </a:endParaRPr>
          </a:p>
          <a:p>
            <a:pPr algn="just">
              <a:spcBef>
                <a:spcPct val="50000"/>
              </a:spcBef>
            </a:pPr>
            <a:r>
              <a:rPr lang="en-GB" b="1">
                <a:solidFill>
                  <a:srgbClr val="7030A0"/>
                </a:solidFill>
                <a:latin typeface="Times New Roman" pitchFamily="18" charset="0"/>
                <a:cs typeface="Times New Roman" pitchFamily="18" charset="0"/>
              </a:rPr>
              <a:t>We </a:t>
            </a:r>
            <a:r>
              <a:rPr lang="en-GB" b="1" dirty="0">
                <a:solidFill>
                  <a:srgbClr val="7030A0"/>
                </a:solidFill>
                <a:latin typeface="Times New Roman" pitchFamily="18" charset="0"/>
                <a:cs typeface="Times New Roman" pitchFamily="18" charset="0"/>
              </a:rPr>
              <a:t>have,  </a:t>
            </a:r>
          </a:p>
          <a:p>
            <a:pPr algn="just">
              <a:spcBef>
                <a:spcPct val="50000"/>
              </a:spcBef>
            </a:pPr>
            <a:r>
              <a:rPr lang="en-GB" b="1" dirty="0">
                <a:solidFill>
                  <a:srgbClr val="7030A0"/>
                </a:solidFill>
                <a:latin typeface="Times New Roman" pitchFamily="18" charset="0"/>
                <a:cs typeface="Times New Roman" pitchFamily="18" charset="0"/>
              </a:rPr>
              <a:t> </a:t>
            </a:r>
            <a:r>
              <a:rPr lang="en-GB" sz="2400" b="1" dirty="0">
                <a:latin typeface="Times New Roman" pitchFamily="18" charset="0"/>
                <a:cs typeface="Times New Roman" pitchFamily="18" charset="0"/>
              </a:rPr>
              <a:t>Profit</a:t>
            </a:r>
            <a:r>
              <a:rPr lang="en-GB" sz="2400" b="1" dirty="0">
                <a:solidFill>
                  <a:srgbClr val="000099"/>
                </a:solidFill>
                <a:latin typeface="Times New Roman" pitchFamily="18" charset="0"/>
                <a:cs typeface="Times New Roman" pitchFamily="18" charset="0"/>
              </a:rPr>
              <a:t>(</a:t>
            </a:r>
            <a:r>
              <a:rPr lang="en-US" sz="2400" b="1" dirty="0">
                <a:latin typeface="Times New Roman" pitchFamily="18" charset="0"/>
                <a:cs typeface="Times New Roman" pitchFamily="18" charset="0"/>
              </a:rPr>
              <a:t>∏ )  = TR - TC</a:t>
            </a:r>
          </a:p>
          <a:p>
            <a:pPr algn="just">
              <a:spcBef>
                <a:spcPct val="50000"/>
              </a:spcBef>
            </a:pPr>
            <a:r>
              <a:rPr lang="en-US" sz="2400" b="1" dirty="0">
                <a:latin typeface="Times New Roman" pitchFamily="18" charset="0"/>
                <a:cs typeface="Times New Roman" pitchFamily="18" charset="0"/>
              </a:rPr>
              <a:t>Let  TR =R(Q)  and TC=C(Q) </a:t>
            </a:r>
          </a:p>
          <a:p>
            <a:pPr algn="just">
              <a:spcBef>
                <a:spcPct val="50000"/>
              </a:spcBef>
            </a:pPr>
            <a:r>
              <a:rPr lang="en-US" sz="2400" b="1" dirty="0">
                <a:latin typeface="Times New Roman" pitchFamily="18" charset="0"/>
                <a:cs typeface="Times New Roman" pitchFamily="18" charset="0"/>
              </a:rPr>
              <a:t>where Q is output.</a:t>
            </a:r>
          </a:p>
          <a:p>
            <a:pPr algn="just">
              <a:spcBef>
                <a:spcPct val="50000"/>
              </a:spcBef>
            </a:pPr>
            <a:endParaRPr lang="en-US" sz="2400" b="1" dirty="0">
              <a:latin typeface="Times New Roman" pitchFamily="18" charset="0"/>
              <a:cs typeface="Times New Roman" pitchFamily="18" charset="0"/>
            </a:endParaRPr>
          </a:p>
        </p:txBody>
      </p:sp>
      <p:sp>
        <p:nvSpPr>
          <p:cNvPr id="24581" name="Rectangle 5"/>
          <p:cNvSpPr>
            <a:spLocks noChangeArrowheads="1"/>
          </p:cNvSpPr>
          <p:nvPr/>
        </p:nvSpPr>
        <p:spPr bwMode="auto">
          <a:xfrm>
            <a:off x="1524000" y="97795"/>
            <a:ext cx="40908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100" b="1">
                <a:latin typeface="Calibri" pitchFamily="34" charset="0"/>
                <a:ea typeface="Times New Roman" pitchFamily="18" charset="0"/>
                <a:cs typeface="Calibri" pitchFamily="34" charset="0"/>
              </a:rPr>
              <a:t>       </a:t>
            </a:r>
            <a:endParaRPr lang="en-US">
              <a:latin typeface="Arial" pitchFamily="34" charset="0"/>
              <a:cs typeface="Arial" pitchFamily="34" charset="0"/>
            </a:endParaRPr>
          </a:p>
        </p:txBody>
      </p:sp>
      <p:sp>
        <p:nvSpPr>
          <p:cNvPr id="24582" name="Rectangle 6"/>
          <p:cNvSpPr>
            <a:spLocks noChangeArrowheads="1"/>
          </p:cNvSpPr>
          <p:nvPr/>
        </p:nvSpPr>
        <p:spPr bwMode="auto">
          <a:xfrm>
            <a:off x="3810001" y="7868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2458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5" name="Rectangle 9"/>
          <p:cNvSpPr>
            <a:spLocks noChangeArrowheads="1"/>
          </p:cNvSpPr>
          <p:nvPr/>
        </p:nvSpPr>
        <p:spPr bwMode="auto">
          <a:xfrm>
            <a:off x="1524001" y="8726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24587"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1524001" y="8726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pic>
        <p:nvPicPr>
          <p:cNvPr id="11"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57800" y="1524000"/>
            <a:ext cx="1447800" cy="702674"/>
          </a:xfrm>
          <a:prstGeom prst="rect">
            <a:avLst/>
          </a:prstGeom>
          <a:noFill/>
        </p:spPr>
      </p:pic>
      <p:pic>
        <p:nvPicPr>
          <p:cNvPr id="12" name="Picture 1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2438401"/>
            <a:ext cx="1143000" cy="696311"/>
          </a:xfrm>
          <a:prstGeom prst="rect">
            <a:avLst/>
          </a:prstGeom>
          <a:noFill/>
        </p:spPr>
      </p:pic>
    </p:spTree>
    <p:extLst>
      <p:ext uri="{BB962C8B-B14F-4D97-AF65-F5344CB8AC3E}">
        <p14:creationId xmlns:p14="http://schemas.microsoft.com/office/powerpoint/2010/main" val="4060598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86000" y="304800"/>
            <a:ext cx="7772400" cy="1569660"/>
          </a:xfrm>
          <a:prstGeom prst="rect">
            <a:avLst/>
          </a:prstGeom>
        </p:spPr>
        <p:txBody>
          <a:bodyPr wrap="square">
            <a:spAutoFit/>
          </a:bodyPr>
          <a:lstStyle/>
          <a:p>
            <a:pPr>
              <a:spcBef>
                <a:spcPct val="50000"/>
              </a:spcBef>
            </a:pPr>
            <a:endParaRPr lang="en-GB" sz="2400" b="1" dirty="0">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a:p>
            <a:pPr>
              <a:spcBef>
                <a:spcPct val="50000"/>
              </a:spcBef>
            </a:pPr>
            <a:endParaRPr lang="en-GB" sz="2400" b="1" dirty="0">
              <a:solidFill>
                <a:srgbClr val="000099"/>
              </a:solidFill>
              <a:latin typeface="Times New Roman" pitchFamily="18" charset="0"/>
              <a:cs typeface="Times New Roman" pitchFamily="18" charset="0"/>
            </a:endParaRPr>
          </a:p>
        </p:txBody>
      </p:sp>
      <p:sp>
        <p:nvSpPr>
          <p:cNvPr id="3" name="Rectangle 2"/>
          <p:cNvSpPr/>
          <p:nvPr/>
        </p:nvSpPr>
        <p:spPr>
          <a:xfrm>
            <a:off x="1752600" y="304800"/>
            <a:ext cx="8305800" cy="369332"/>
          </a:xfrm>
          <a:prstGeom prst="rect">
            <a:avLst/>
          </a:prstGeom>
        </p:spPr>
        <p:txBody>
          <a:bodyPr wrap="square">
            <a:spAutoFit/>
          </a:bodyPr>
          <a:lstStyle/>
          <a:p>
            <a:pPr>
              <a:spcBef>
                <a:spcPct val="50000"/>
              </a:spcBef>
            </a:pPr>
            <a:r>
              <a:rPr lang="en-GB" b="1" dirty="0">
                <a:solidFill>
                  <a:srgbClr val="000099"/>
                </a:solidFill>
                <a:latin typeface="Times New Roman" pitchFamily="18" charset="0"/>
                <a:cs typeface="Times New Roman" pitchFamily="18" charset="0"/>
              </a:rPr>
              <a:t>Equilibrium of a firm /Profit Maximisation : </a:t>
            </a:r>
            <a:r>
              <a:rPr lang="en-GB" b="1" dirty="0">
                <a:latin typeface="Times New Roman" pitchFamily="18" charset="0"/>
                <a:cs typeface="Times New Roman" pitchFamily="18" charset="0"/>
              </a:rPr>
              <a:t>Mathematical Formulation (contd.)</a:t>
            </a:r>
          </a:p>
        </p:txBody>
      </p:sp>
      <p:sp>
        <p:nvSpPr>
          <p:cNvPr id="4" name="Rectangle 3"/>
          <p:cNvSpPr/>
          <p:nvPr/>
        </p:nvSpPr>
        <p:spPr>
          <a:xfrm>
            <a:off x="1752600" y="533401"/>
            <a:ext cx="8686800" cy="5770811"/>
          </a:xfrm>
          <a:prstGeom prst="rect">
            <a:avLst/>
          </a:prstGeom>
        </p:spPr>
        <p:txBody>
          <a:bodyPr wrap="square">
            <a:spAutoFit/>
          </a:bodyPr>
          <a:lstStyle/>
          <a:p>
            <a:pPr>
              <a:spcBef>
                <a:spcPct val="50000"/>
              </a:spcBef>
              <a:buFont typeface="Wingdings" pitchFamily="2" charset="2"/>
              <a:buChar char="q"/>
            </a:pPr>
            <a:endParaRPr lang="en-GB" b="1" dirty="0">
              <a:latin typeface="Times New Roman" pitchFamily="18" charset="0"/>
              <a:cs typeface="Times New Roman" pitchFamily="18" charset="0"/>
            </a:endParaRPr>
          </a:p>
          <a:p>
            <a:pPr>
              <a:spcBef>
                <a:spcPct val="50000"/>
              </a:spcBef>
            </a:pPr>
            <a:r>
              <a:rPr lang="en-GB" b="1" dirty="0">
                <a:latin typeface="Times New Roman" pitchFamily="18" charset="0"/>
                <a:cs typeface="Times New Roman" pitchFamily="18" charset="0"/>
              </a:rPr>
              <a:t>Conditions for Profit Maximisation:</a:t>
            </a:r>
          </a:p>
          <a:p>
            <a:pPr>
              <a:spcBef>
                <a:spcPct val="50000"/>
              </a:spcBef>
            </a:pPr>
            <a:r>
              <a:rPr lang="en-US" b="1" dirty="0">
                <a:latin typeface="Times New Roman" pitchFamily="18" charset="0"/>
                <a:cs typeface="Times New Roman" pitchFamily="18" charset="0"/>
              </a:rPr>
              <a:t>At maximum profit, </a:t>
            </a:r>
          </a:p>
          <a:p>
            <a:pPr>
              <a:spcBef>
                <a:spcPct val="50000"/>
              </a:spcBef>
            </a:pPr>
            <a:endParaRPr lang="en-GB" b="1" dirty="0">
              <a:latin typeface="Times New Roman" pitchFamily="18" charset="0"/>
              <a:cs typeface="Times New Roman" pitchFamily="18" charset="0"/>
            </a:endParaRPr>
          </a:p>
          <a:p>
            <a:pPr>
              <a:spcBef>
                <a:spcPct val="50000"/>
              </a:spcBef>
            </a:pPr>
            <a:r>
              <a:rPr lang="en-US" b="1" dirty="0">
                <a:solidFill>
                  <a:srgbClr val="FF0000"/>
                </a:solidFill>
                <a:latin typeface="Times New Roman" pitchFamily="18" charset="0"/>
                <a:ea typeface="Times New Roman" pitchFamily="18" charset="0"/>
                <a:cs typeface="Times New Roman" pitchFamily="18" charset="0"/>
              </a:rPr>
              <a:t>Necessary Condition</a:t>
            </a:r>
            <a:endParaRPr lang="en-US" sz="2400" dirty="0">
              <a:solidFill>
                <a:srgbClr val="FF0000"/>
              </a:solidFill>
              <a:latin typeface="Arial" pitchFamily="34" charset="0"/>
              <a:cs typeface="Arial" pitchFamily="34"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US" b="1" dirty="0">
              <a:latin typeface="Times New Roman" pitchFamily="18" charset="0"/>
              <a:cs typeface="Times New Roman" pitchFamily="18" charset="0"/>
            </a:endParaRPr>
          </a:p>
          <a:p>
            <a:pPr algn="just">
              <a:spcBef>
                <a:spcPct val="50000"/>
              </a:spcBef>
            </a:pPr>
            <a:endParaRPr lang="en-GB" b="1" dirty="0">
              <a:solidFill>
                <a:srgbClr val="7030A0"/>
              </a:solidFill>
              <a:latin typeface="Times New Roman" pitchFamily="18" charset="0"/>
              <a:cs typeface="Times New Roman" pitchFamily="18" charset="0"/>
            </a:endParaRPr>
          </a:p>
          <a:p>
            <a:pPr algn="just">
              <a:spcBef>
                <a:spcPct val="50000"/>
              </a:spcBef>
            </a:pPr>
            <a:endParaRPr lang="en-GB" b="1" dirty="0">
              <a:solidFill>
                <a:srgbClr val="7030A0"/>
              </a:solidFill>
              <a:latin typeface="Times New Roman" pitchFamily="18" charset="0"/>
              <a:cs typeface="Times New Roman" pitchFamily="18" charset="0"/>
            </a:endParaRPr>
          </a:p>
          <a:p>
            <a:pPr algn="just">
              <a:spcBef>
                <a:spcPct val="50000"/>
              </a:spcBef>
            </a:pPr>
            <a:endParaRPr lang="en-GB" b="1" dirty="0">
              <a:solidFill>
                <a:srgbClr val="7030A0"/>
              </a:solidFill>
              <a:latin typeface="Times New Roman" pitchFamily="18" charset="0"/>
              <a:cs typeface="Times New Roman" pitchFamily="18" charset="0"/>
            </a:endParaRPr>
          </a:p>
        </p:txBody>
      </p:sp>
      <p:sp>
        <p:nvSpPr>
          <p:cNvPr id="24581" name="Rectangle 5"/>
          <p:cNvSpPr>
            <a:spLocks noChangeArrowheads="1"/>
          </p:cNvSpPr>
          <p:nvPr/>
        </p:nvSpPr>
        <p:spPr bwMode="auto">
          <a:xfrm>
            <a:off x="1524000" y="97795"/>
            <a:ext cx="40908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100" b="1">
                <a:latin typeface="Calibri" pitchFamily="34" charset="0"/>
                <a:ea typeface="Times New Roman" pitchFamily="18" charset="0"/>
                <a:cs typeface="Calibri" pitchFamily="34" charset="0"/>
              </a:rPr>
              <a:t>       </a:t>
            </a:r>
            <a:endParaRPr lang="en-US">
              <a:latin typeface="Arial" pitchFamily="34" charset="0"/>
              <a:cs typeface="Arial" pitchFamily="34" charset="0"/>
            </a:endParaRPr>
          </a:p>
        </p:txBody>
      </p:sp>
      <p:sp>
        <p:nvSpPr>
          <p:cNvPr id="2458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5" name="Rectangle 9"/>
          <p:cNvSpPr>
            <a:spLocks noChangeArrowheads="1"/>
          </p:cNvSpPr>
          <p:nvPr/>
        </p:nvSpPr>
        <p:spPr bwMode="auto">
          <a:xfrm>
            <a:off x="1524001" y="8726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24587"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1524001" y="8726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754" y="2633911"/>
            <a:ext cx="3312646" cy="3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633911"/>
            <a:ext cx="2819400" cy="3536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755" y="2163378"/>
            <a:ext cx="226218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248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4337" y="485775"/>
            <a:ext cx="11044237" cy="6278642"/>
          </a:xfrm>
          <a:prstGeom prst="rect">
            <a:avLst/>
          </a:prstGeom>
        </p:spPr>
        <p:txBody>
          <a:bodyPr wrap="square">
            <a:spAutoFit/>
          </a:bodyPr>
          <a:lstStyle/>
          <a:p>
            <a:pPr algn="ctr"/>
            <a:r>
              <a:rPr lang="en-US" b="1" dirty="0"/>
              <a:t>CONCEPT OF COSTS(SHORT RUN) </a:t>
            </a:r>
          </a:p>
          <a:p>
            <a:pPr algn="ctr"/>
            <a:endParaRPr lang="en-US" b="1" dirty="0"/>
          </a:p>
          <a:p>
            <a:pPr algn="just"/>
            <a:r>
              <a:rPr lang="en-US" sz="2200" b="1" dirty="0" smtClean="0">
                <a:solidFill>
                  <a:srgbClr val="7030A0"/>
                </a:solidFill>
              </a:rPr>
              <a:t>Total </a:t>
            </a:r>
            <a:r>
              <a:rPr lang="en-US" sz="2200" b="1" dirty="0">
                <a:solidFill>
                  <a:srgbClr val="7030A0"/>
                </a:solidFill>
              </a:rPr>
              <a:t>Fixed Cost (TFC): </a:t>
            </a:r>
          </a:p>
          <a:p>
            <a:pPr algn="just"/>
            <a:r>
              <a:rPr lang="en-US" sz="2200" b="1" dirty="0"/>
              <a:t>Total Fixed Cost (TFC)/ Fixed Costs  are the expenses on fixed factors of production. Fixed cost  do not vary with output. They remain the same what ever be the output in short run. </a:t>
            </a:r>
          </a:p>
          <a:p>
            <a:pPr algn="just"/>
            <a:endParaRPr lang="en-US" sz="2200" b="1" dirty="0"/>
          </a:p>
          <a:p>
            <a:pPr algn="just"/>
            <a:r>
              <a:rPr lang="en-US" sz="2200" b="1" dirty="0"/>
              <a:t> They typically include rents, salaries of permanent employees, insurance, depreciation etc. </a:t>
            </a:r>
          </a:p>
          <a:p>
            <a:pPr algn="just"/>
            <a:r>
              <a:rPr lang="en-US" sz="2200" dirty="0"/>
              <a:t/>
            </a:r>
            <a:br>
              <a:rPr lang="en-US" sz="2200" dirty="0"/>
            </a:br>
            <a:r>
              <a:rPr lang="en-US" sz="2200" dirty="0">
                <a:solidFill>
                  <a:srgbClr val="7030A0"/>
                </a:solidFill>
              </a:rPr>
              <a:t> </a:t>
            </a:r>
          </a:p>
          <a:p>
            <a:pPr algn="just"/>
            <a:r>
              <a:rPr lang="en-US" sz="2200" b="1" dirty="0">
                <a:solidFill>
                  <a:srgbClr val="7030A0"/>
                </a:solidFill>
              </a:rPr>
              <a:t>Total variable cost (TVC)</a:t>
            </a:r>
          </a:p>
          <a:p>
            <a:pPr algn="just"/>
            <a:r>
              <a:rPr lang="en-US" sz="2200" b="1" dirty="0">
                <a:solidFill>
                  <a:srgbClr val="7030A0"/>
                </a:solidFill>
              </a:rPr>
              <a:t> </a:t>
            </a:r>
            <a:r>
              <a:rPr lang="en-US" sz="2200" b="1" dirty="0"/>
              <a:t>Total variable cost (TVC) /Variable costs are expenses on variable factors of production. Variable costs do vary with output. As output changes, TVC also changes. </a:t>
            </a:r>
          </a:p>
          <a:p>
            <a:pPr algn="just"/>
            <a:r>
              <a:rPr lang="en-US" sz="2200" b="1" dirty="0"/>
              <a:t>Examples of typical variable costs </a:t>
            </a:r>
            <a:r>
              <a:rPr lang="en-US" sz="2200" b="1" dirty="0">
                <a:solidFill>
                  <a:srgbClr val="7030A0"/>
                </a:solidFill>
              </a:rPr>
              <a:t>include fuel, raw materials, and casual labour costs. </a:t>
            </a:r>
          </a:p>
          <a:p>
            <a:pPr algn="just"/>
            <a:r>
              <a:rPr lang="en-IN" sz="2200" dirty="0"/>
              <a:t/>
            </a:r>
            <a:br>
              <a:rPr lang="en-IN" sz="2200" dirty="0"/>
            </a:br>
            <a:r>
              <a:rPr lang="en-IN" sz="2200" b="1" dirty="0">
                <a:solidFill>
                  <a:srgbClr val="7030A0"/>
                </a:solidFill>
              </a:rPr>
              <a:t>Total Cost</a:t>
            </a:r>
            <a:r>
              <a:rPr lang="en-IN" sz="2200" b="1" dirty="0">
                <a:solidFill>
                  <a:srgbClr val="FF0000"/>
                </a:solidFill>
              </a:rPr>
              <a:t>:</a:t>
            </a:r>
          </a:p>
          <a:p>
            <a:pPr algn="just"/>
            <a:r>
              <a:rPr lang="en-IN" sz="2200" b="1" dirty="0">
                <a:solidFill>
                  <a:srgbClr val="FF0000"/>
                </a:solidFill>
              </a:rPr>
              <a:t> </a:t>
            </a:r>
            <a:r>
              <a:rPr lang="en-AU" sz="2200" b="1" dirty="0"/>
              <a:t>Total cost is the sum of fixed and variable costs at each level o output.</a:t>
            </a:r>
          </a:p>
          <a:p>
            <a:pPr algn="ctr"/>
            <a:r>
              <a:rPr lang="en-IN" sz="2200" b="1" dirty="0"/>
              <a:t>i.e</a:t>
            </a:r>
            <a:r>
              <a:rPr lang="en-IN" sz="2200" b="1" dirty="0">
                <a:solidFill>
                  <a:srgbClr val="7030A0"/>
                </a:solidFill>
              </a:rPr>
              <a:t>. </a:t>
            </a:r>
            <a:r>
              <a:rPr lang="en-AU" sz="2200" b="1" dirty="0">
                <a:solidFill>
                  <a:srgbClr val="7030A0"/>
                </a:solidFill>
              </a:rPr>
              <a:t>TC=TFC+ TVC</a:t>
            </a:r>
          </a:p>
          <a:p>
            <a:pPr algn="just"/>
            <a:r>
              <a:rPr lang="en-AU" b="1" dirty="0"/>
              <a:t> </a:t>
            </a:r>
            <a:r>
              <a:rPr lang="en-IN" dirty="0"/>
              <a:t/>
            </a:r>
            <a:br>
              <a:rPr lang="en-IN" dirty="0"/>
            </a:br>
            <a:endParaRPr lang="en-IN" dirty="0"/>
          </a:p>
        </p:txBody>
      </p:sp>
    </p:spTree>
    <p:extLst>
      <p:ext uri="{BB962C8B-B14F-4D97-AF65-F5344CB8AC3E}">
        <p14:creationId xmlns:p14="http://schemas.microsoft.com/office/powerpoint/2010/main" val="418082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
          <p:cNvGrpSpPr>
            <a:grpSpLocks/>
          </p:cNvGrpSpPr>
          <p:nvPr/>
        </p:nvGrpSpPr>
        <p:grpSpPr bwMode="auto">
          <a:xfrm>
            <a:off x="3702051" y="1211264"/>
            <a:ext cx="5135563" cy="4454525"/>
            <a:chOff x="1233" y="763"/>
            <a:chExt cx="3235" cy="2806"/>
          </a:xfrm>
        </p:grpSpPr>
        <p:sp>
          <p:nvSpPr>
            <p:cNvPr id="4" name="Line 16"/>
            <p:cNvSpPr>
              <a:spLocks noChangeShapeType="1"/>
            </p:cNvSpPr>
            <p:nvPr/>
          </p:nvSpPr>
          <p:spPr bwMode="auto">
            <a:xfrm>
              <a:off x="1233" y="763"/>
              <a:ext cx="0" cy="2796"/>
            </a:xfrm>
            <a:prstGeom prst="line">
              <a:avLst/>
            </a:prstGeom>
            <a:noFill/>
            <a:ln w="38100">
              <a:solidFill>
                <a:srgbClr val="000000"/>
              </a:solidFill>
              <a:round/>
              <a:headEnd/>
              <a:tailEnd/>
            </a:ln>
          </p:spPr>
          <p:txBody>
            <a:bodyPr wrap="none" anchor="ctr"/>
            <a:lstStyle/>
            <a:p>
              <a:endParaRPr lang="en-IN"/>
            </a:p>
          </p:txBody>
        </p:sp>
        <p:sp>
          <p:nvSpPr>
            <p:cNvPr id="5" name="Line 17"/>
            <p:cNvSpPr>
              <a:spLocks noChangeShapeType="1"/>
            </p:cNvSpPr>
            <p:nvPr/>
          </p:nvSpPr>
          <p:spPr bwMode="auto">
            <a:xfrm>
              <a:off x="1245" y="3569"/>
              <a:ext cx="3223" cy="0"/>
            </a:xfrm>
            <a:prstGeom prst="line">
              <a:avLst/>
            </a:prstGeom>
            <a:noFill/>
            <a:ln w="38100">
              <a:solidFill>
                <a:srgbClr val="000000"/>
              </a:solidFill>
              <a:round/>
              <a:headEnd/>
              <a:tailEnd/>
            </a:ln>
          </p:spPr>
          <p:txBody>
            <a:bodyPr wrap="none" anchor="ctr"/>
            <a:lstStyle/>
            <a:p>
              <a:endParaRPr lang="en-IN"/>
            </a:p>
          </p:txBody>
        </p:sp>
      </p:grpSp>
      <p:grpSp>
        <p:nvGrpSpPr>
          <p:cNvPr id="6" name="Group 22"/>
          <p:cNvGrpSpPr>
            <a:grpSpLocks/>
          </p:cNvGrpSpPr>
          <p:nvPr/>
        </p:nvGrpSpPr>
        <p:grpSpPr bwMode="auto">
          <a:xfrm>
            <a:off x="3713164" y="4759326"/>
            <a:ext cx="6261099" cy="644525"/>
            <a:chOff x="1415" y="2998"/>
            <a:chExt cx="3944" cy="406"/>
          </a:xfrm>
        </p:grpSpPr>
        <p:sp>
          <p:nvSpPr>
            <p:cNvPr id="7" name="Line 4"/>
            <p:cNvSpPr>
              <a:spLocks noChangeShapeType="1"/>
            </p:cNvSpPr>
            <p:nvPr/>
          </p:nvSpPr>
          <p:spPr bwMode="auto">
            <a:xfrm>
              <a:off x="1415" y="3200"/>
              <a:ext cx="3183" cy="0"/>
            </a:xfrm>
            <a:prstGeom prst="line">
              <a:avLst/>
            </a:prstGeom>
            <a:noFill/>
            <a:ln w="38100">
              <a:solidFill>
                <a:srgbClr val="7030A0"/>
              </a:solidFill>
              <a:round/>
              <a:headEnd/>
              <a:tailEnd/>
            </a:ln>
          </p:spPr>
          <p:txBody>
            <a:bodyPr wrap="none" anchor="ctr"/>
            <a:lstStyle/>
            <a:p>
              <a:endParaRPr lang="en-IN">
                <a:solidFill>
                  <a:srgbClr val="002060"/>
                </a:solidFill>
              </a:endParaRPr>
            </a:p>
          </p:txBody>
        </p:sp>
        <p:sp>
          <p:nvSpPr>
            <p:cNvPr id="8" name="Rectangle 20"/>
            <p:cNvSpPr>
              <a:spLocks noChangeArrowheads="1"/>
            </p:cNvSpPr>
            <p:nvPr/>
          </p:nvSpPr>
          <p:spPr bwMode="auto">
            <a:xfrm>
              <a:off x="4678" y="2998"/>
              <a:ext cx="681" cy="406"/>
            </a:xfrm>
            <a:prstGeom prst="rect">
              <a:avLst/>
            </a:prstGeom>
            <a:noFill/>
            <a:ln w="12700">
              <a:solidFill>
                <a:srgbClr val="7030A0"/>
              </a:solidFill>
              <a:miter lim="800000"/>
              <a:headEnd/>
              <a:tailEnd/>
            </a:ln>
          </p:spPr>
          <p:txBody>
            <a:bodyPr wrap="none" lIns="90488" tIns="44450" rIns="90488" bIns="44450">
              <a:spAutoFit/>
            </a:bodyPr>
            <a:lstStyle/>
            <a:p>
              <a:r>
                <a:rPr lang="en-US" sz="3600" b="1">
                  <a:solidFill>
                    <a:srgbClr val="002060"/>
                  </a:solidFill>
                  <a:latin typeface="Arial" charset="0"/>
                </a:rPr>
                <a:t>TFC</a:t>
              </a:r>
            </a:p>
          </p:txBody>
        </p:sp>
      </p:grpSp>
      <p:grpSp>
        <p:nvGrpSpPr>
          <p:cNvPr id="9" name="Group 25"/>
          <p:cNvGrpSpPr>
            <a:grpSpLocks/>
          </p:cNvGrpSpPr>
          <p:nvPr/>
        </p:nvGrpSpPr>
        <p:grpSpPr bwMode="auto">
          <a:xfrm>
            <a:off x="3738547" y="857232"/>
            <a:ext cx="6637337" cy="4210050"/>
            <a:chOff x="1401" y="920"/>
            <a:chExt cx="4181" cy="2652"/>
          </a:xfrm>
        </p:grpSpPr>
        <p:grpSp>
          <p:nvGrpSpPr>
            <p:cNvPr id="10" name="Group 21"/>
            <p:cNvGrpSpPr>
              <a:grpSpLocks/>
            </p:cNvGrpSpPr>
            <p:nvPr/>
          </p:nvGrpSpPr>
          <p:grpSpPr bwMode="auto">
            <a:xfrm>
              <a:off x="1401" y="920"/>
              <a:ext cx="3628" cy="2652"/>
              <a:chOff x="1401" y="920"/>
              <a:chExt cx="3628" cy="2652"/>
            </a:xfrm>
          </p:grpSpPr>
          <p:sp>
            <p:nvSpPr>
              <p:cNvPr id="12" name="Freeform 3"/>
              <p:cNvSpPr>
                <a:spLocks/>
              </p:cNvSpPr>
              <p:nvPr/>
            </p:nvSpPr>
            <p:spPr bwMode="auto">
              <a:xfrm>
                <a:off x="1401" y="928"/>
                <a:ext cx="2859" cy="2621"/>
              </a:xfrm>
              <a:custGeom>
                <a:avLst/>
                <a:gdLst>
                  <a:gd name="T0" fmla="*/ 0 w 2859"/>
                  <a:gd name="T1" fmla="*/ 2620 h 2621"/>
                  <a:gd name="T2" fmla="*/ 158 w 2859"/>
                  <a:gd name="T3" fmla="*/ 2405 h 2621"/>
                  <a:gd name="T4" fmla="*/ 520 w 2859"/>
                  <a:gd name="T5" fmla="*/ 2092 h 2621"/>
                  <a:gd name="T6" fmla="*/ 669 w 2859"/>
                  <a:gd name="T7" fmla="*/ 1974 h 2621"/>
                  <a:gd name="T8" fmla="*/ 895 w 2859"/>
                  <a:gd name="T9" fmla="*/ 1863 h 2621"/>
                  <a:gd name="T10" fmla="*/ 1234 w 2859"/>
                  <a:gd name="T11" fmla="*/ 1696 h 2621"/>
                  <a:gd name="T12" fmla="*/ 1401 w 2859"/>
                  <a:gd name="T13" fmla="*/ 1594 h 2621"/>
                  <a:gd name="T14" fmla="*/ 1700 w 2859"/>
                  <a:gd name="T15" fmla="*/ 1389 h 2621"/>
                  <a:gd name="T16" fmla="*/ 2103 w 2859"/>
                  <a:gd name="T17" fmla="*/ 1048 h 2621"/>
                  <a:gd name="T18" fmla="*/ 2402 w 2859"/>
                  <a:gd name="T19" fmla="*/ 672 h 2621"/>
                  <a:gd name="T20" fmla="*/ 2858 w 2859"/>
                  <a:gd name="T21" fmla="*/ 0 h 26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9"/>
                  <a:gd name="T34" fmla="*/ 0 h 2621"/>
                  <a:gd name="T35" fmla="*/ 2859 w 2859"/>
                  <a:gd name="T36" fmla="*/ 2621 h 26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9" h="2621">
                    <a:moveTo>
                      <a:pt x="0" y="2620"/>
                    </a:moveTo>
                    <a:lnTo>
                      <a:pt x="158" y="2405"/>
                    </a:lnTo>
                    <a:lnTo>
                      <a:pt x="520" y="2092"/>
                    </a:lnTo>
                    <a:lnTo>
                      <a:pt x="669" y="1974"/>
                    </a:lnTo>
                    <a:lnTo>
                      <a:pt x="895" y="1863"/>
                    </a:lnTo>
                    <a:lnTo>
                      <a:pt x="1234" y="1696"/>
                    </a:lnTo>
                    <a:lnTo>
                      <a:pt x="1401" y="1594"/>
                    </a:lnTo>
                    <a:lnTo>
                      <a:pt x="1700" y="1389"/>
                    </a:lnTo>
                    <a:lnTo>
                      <a:pt x="2103" y="1048"/>
                    </a:lnTo>
                    <a:lnTo>
                      <a:pt x="2402" y="672"/>
                    </a:lnTo>
                    <a:lnTo>
                      <a:pt x="2858" y="0"/>
                    </a:lnTo>
                  </a:path>
                </a:pathLst>
              </a:custGeom>
              <a:noFill/>
              <a:ln w="38100" cap="rnd">
                <a:solidFill>
                  <a:srgbClr val="063DE8"/>
                </a:solidFill>
                <a:round/>
                <a:headEnd/>
                <a:tailEnd/>
              </a:ln>
            </p:spPr>
            <p:txBody>
              <a:bodyPr/>
              <a:lstStyle/>
              <a:p>
                <a:endParaRPr lang="en-AU"/>
              </a:p>
            </p:txBody>
          </p:sp>
          <p:pic>
            <p:nvPicPr>
              <p:cNvPr id="13" name="Picture 10"/>
              <p:cNvPicPr>
                <a:picLocks noChangeArrowheads="1"/>
              </p:cNvPicPr>
              <p:nvPr/>
            </p:nvPicPr>
            <p:blipFill>
              <a:blip r:embed="rId2"/>
              <a:srcRect/>
              <a:stretch>
                <a:fillRect/>
              </a:stretch>
            </p:blipFill>
            <p:spPr bwMode="auto">
              <a:xfrm>
                <a:off x="3604" y="1863"/>
                <a:ext cx="262" cy="1709"/>
              </a:xfrm>
              <a:prstGeom prst="rect">
                <a:avLst/>
              </a:prstGeom>
              <a:noFill/>
              <a:ln w="12700">
                <a:noFill/>
                <a:miter lim="800000"/>
                <a:headEnd/>
                <a:tailEnd/>
              </a:ln>
            </p:spPr>
          </p:pic>
          <p:sp>
            <p:nvSpPr>
              <p:cNvPr id="14" name="Rectangle 18"/>
              <p:cNvSpPr>
                <a:spLocks noChangeArrowheads="1"/>
              </p:cNvSpPr>
              <p:nvPr/>
            </p:nvSpPr>
            <p:spPr bwMode="auto">
              <a:xfrm>
                <a:off x="4332" y="920"/>
                <a:ext cx="697" cy="406"/>
              </a:xfrm>
              <a:prstGeom prst="rect">
                <a:avLst/>
              </a:prstGeom>
              <a:noFill/>
              <a:ln w="12700">
                <a:noFill/>
                <a:miter lim="800000"/>
                <a:headEnd/>
                <a:tailEnd/>
              </a:ln>
            </p:spPr>
            <p:txBody>
              <a:bodyPr wrap="none" lIns="90488" tIns="44450" rIns="90488" bIns="44450">
                <a:spAutoFit/>
              </a:bodyPr>
              <a:lstStyle/>
              <a:p>
                <a:r>
                  <a:rPr lang="en-US" sz="3600" b="1">
                    <a:latin typeface="Arial" charset="0"/>
                  </a:rPr>
                  <a:t>TVC</a:t>
                </a:r>
              </a:p>
            </p:txBody>
          </p:sp>
        </p:grpSp>
        <p:sp>
          <p:nvSpPr>
            <p:cNvPr id="11" name="Rectangle 19"/>
            <p:cNvSpPr>
              <a:spLocks noChangeArrowheads="1"/>
            </p:cNvSpPr>
            <p:nvPr/>
          </p:nvSpPr>
          <p:spPr bwMode="auto">
            <a:xfrm>
              <a:off x="3827" y="2526"/>
              <a:ext cx="1755" cy="289"/>
            </a:xfrm>
            <a:prstGeom prst="rect">
              <a:avLst/>
            </a:prstGeom>
            <a:noFill/>
            <a:ln w="12700">
              <a:noFill/>
              <a:miter lim="800000"/>
              <a:headEnd/>
              <a:tailEnd/>
            </a:ln>
          </p:spPr>
          <p:txBody>
            <a:bodyPr lIns="90488" tIns="44450" rIns="90488" bIns="44450">
              <a:spAutoFit/>
            </a:bodyPr>
            <a:lstStyle/>
            <a:p>
              <a:r>
                <a:rPr lang="en-US" sz="2400" b="1" dirty="0">
                  <a:solidFill>
                    <a:srgbClr val="7030A0"/>
                  </a:solidFill>
                  <a:latin typeface="Arial" charset="0"/>
                </a:rPr>
                <a:t>Variable Cost</a:t>
              </a:r>
            </a:p>
          </p:txBody>
        </p:sp>
      </p:grpSp>
      <p:sp>
        <p:nvSpPr>
          <p:cNvPr id="15" name="Freeform 3"/>
          <p:cNvSpPr>
            <a:spLocks/>
          </p:cNvSpPr>
          <p:nvPr/>
        </p:nvSpPr>
        <p:spPr bwMode="auto">
          <a:xfrm>
            <a:off x="3738546" y="1500174"/>
            <a:ext cx="4538662" cy="4160838"/>
          </a:xfrm>
          <a:custGeom>
            <a:avLst/>
            <a:gdLst>
              <a:gd name="T0" fmla="*/ 0 w 2859"/>
              <a:gd name="T1" fmla="*/ 2620 h 2621"/>
              <a:gd name="T2" fmla="*/ 158 w 2859"/>
              <a:gd name="T3" fmla="*/ 2405 h 2621"/>
              <a:gd name="T4" fmla="*/ 520 w 2859"/>
              <a:gd name="T5" fmla="*/ 2092 h 2621"/>
              <a:gd name="T6" fmla="*/ 669 w 2859"/>
              <a:gd name="T7" fmla="*/ 1974 h 2621"/>
              <a:gd name="T8" fmla="*/ 895 w 2859"/>
              <a:gd name="T9" fmla="*/ 1863 h 2621"/>
              <a:gd name="T10" fmla="*/ 1234 w 2859"/>
              <a:gd name="T11" fmla="*/ 1696 h 2621"/>
              <a:gd name="T12" fmla="*/ 1401 w 2859"/>
              <a:gd name="T13" fmla="*/ 1594 h 2621"/>
              <a:gd name="T14" fmla="*/ 1700 w 2859"/>
              <a:gd name="T15" fmla="*/ 1389 h 2621"/>
              <a:gd name="T16" fmla="*/ 2103 w 2859"/>
              <a:gd name="T17" fmla="*/ 1048 h 2621"/>
              <a:gd name="T18" fmla="*/ 2402 w 2859"/>
              <a:gd name="T19" fmla="*/ 672 h 2621"/>
              <a:gd name="T20" fmla="*/ 2858 w 2859"/>
              <a:gd name="T21" fmla="*/ 0 h 26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9"/>
              <a:gd name="T34" fmla="*/ 0 h 2621"/>
              <a:gd name="T35" fmla="*/ 2859 w 2859"/>
              <a:gd name="T36" fmla="*/ 2621 h 26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9" h="2621">
                <a:moveTo>
                  <a:pt x="0" y="2620"/>
                </a:moveTo>
                <a:lnTo>
                  <a:pt x="158" y="2405"/>
                </a:lnTo>
                <a:lnTo>
                  <a:pt x="520" y="2092"/>
                </a:lnTo>
                <a:lnTo>
                  <a:pt x="669" y="1974"/>
                </a:lnTo>
                <a:lnTo>
                  <a:pt x="895" y="1863"/>
                </a:lnTo>
                <a:lnTo>
                  <a:pt x="1234" y="1696"/>
                </a:lnTo>
                <a:lnTo>
                  <a:pt x="1401" y="1594"/>
                </a:lnTo>
                <a:lnTo>
                  <a:pt x="1700" y="1389"/>
                </a:lnTo>
                <a:lnTo>
                  <a:pt x="2103" y="1048"/>
                </a:lnTo>
                <a:lnTo>
                  <a:pt x="2402" y="672"/>
                </a:lnTo>
                <a:lnTo>
                  <a:pt x="2858" y="0"/>
                </a:lnTo>
              </a:path>
            </a:pathLst>
          </a:custGeom>
          <a:noFill/>
          <a:ln w="38100" cap="rnd">
            <a:solidFill>
              <a:srgbClr val="063DE8"/>
            </a:solidFill>
            <a:round/>
            <a:headEnd/>
            <a:tailEnd/>
          </a:ln>
        </p:spPr>
        <p:txBody>
          <a:bodyPr/>
          <a:lstStyle/>
          <a:p>
            <a:endParaRPr lang="en-AU"/>
          </a:p>
        </p:txBody>
      </p:sp>
      <p:sp>
        <p:nvSpPr>
          <p:cNvPr id="16" name="Rectangle 8"/>
          <p:cNvSpPr>
            <a:spLocks noChangeArrowheads="1"/>
          </p:cNvSpPr>
          <p:nvPr/>
        </p:nvSpPr>
        <p:spPr bwMode="auto">
          <a:xfrm>
            <a:off x="7596198" y="500042"/>
            <a:ext cx="798296" cy="643766"/>
          </a:xfrm>
          <a:prstGeom prst="rect">
            <a:avLst/>
          </a:prstGeom>
          <a:noFill/>
          <a:ln w="12700">
            <a:noFill/>
            <a:miter lim="800000"/>
            <a:headEnd/>
            <a:tailEnd/>
          </a:ln>
        </p:spPr>
        <p:txBody>
          <a:bodyPr wrap="none" lIns="90488" tIns="44450" rIns="90488" bIns="44450">
            <a:spAutoFit/>
          </a:bodyPr>
          <a:lstStyle/>
          <a:p>
            <a:r>
              <a:rPr lang="en-US" sz="3600" b="1" dirty="0">
                <a:latin typeface="Arial" charset="0"/>
              </a:rPr>
              <a:t>TC</a:t>
            </a:r>
          </a:p>
        </p:txBody>
      </p:sp>
      <p:pic>
        <p:nvPicPr>
          <p:cNvPr id="17" name="Picture 9"/>
          <p:cNvPicPr>
            <a:picLocks noChangeArrowheads="1"/>
          </p:cNvPicPr>
          <p:nvPr/>
        </p:nvPicPr>
        <p:blipFill>
          <a:blip r:embed="rId3"/>
          <a:srcRect/>
          <a:stretch>
            <a:fillRect/>
          </a:stretch>
        </p:blipFill>
        <p:spPr bwMode="auto">
          <a:xfrm>
            <a:off x="6738943" y="2571744"/>
            <a:ext cx="407987" cy="3106738"/>
          </a:xfrm>
          <a:prstGeom prst="rect">
            <a:avLst/>
          </a:prstGeom>
          <a:noFill/>
          <a:ln w="12700">
            <a:noFill/>
            <a:miter lim="800000"/>
            <a:headEnd/>
            <a:tailEnd/>
          </a:ln>
        </p:spPr>
      </p:pic>
      <p:sp>
        <p:nvSpPr>
          <p:cNvPr id="18" name="Line 14"/>
          <p:cNvSpPr>
            <a:spLocks noChangeShapeType="1"/>
          </p:cNvSpPr>
          <p:nvPr/>
        </p:nvSpPr>
        <p:spPr bwMode="auto">
          <a:xfrm flipH="1">
            <a:off x="7667637" y="2071678"/>
            <a:ext cx="1108075" cy="0"/>
          </a:xfrm>
          <a:prstGeom prst="line">
            <a:avLst/>
          </a:prstGeom>
          <a:noFill/>
          <a:ln w="25400">
            <a:solidFill>
              <a:srgbClr val="FC0128"/>
            </a:solidFill>
            <a:round/>
            <a:headEnd/>
            <a:tailEnd type="triangle" w="med" len="med"/>
          </a:ln>
        </p:spPr>
        <p:txBody>
          <a:bodyPr wrap="none" anchor="ctr"/>
          <a:lstStyle/>
          <a:p>
            <a:endParaRPr lang="en-IN"/>
          </a:p>
        </p:txBody>
      </p:sp>
      <p:sp>
        <p:nvSpPr>
          <p:cNvPr id="19" name="Rectangle 13"/>
          <p:cNvSpPr>
            <a:spLocks noChangeArrowheads="1"/>
          </p:cNvSpPr>
          <p:nvPr/>
        </p:nvSpPr>
        <p:spPr bwMode="auto">
          <a:xfrm>
            <a:off x="8818562" y="1928802"/>
            <a:ext cx="1849438" cy="459100"/>
          </a:xfrm>
          <a:prstGeom prst="rect">
            <a:avLst/>
          </a:prstGeom>
          <a:noFill/>
          <a:ln w="12700">
            <a:noFill/>
            <a:miter lim="800000"/>
            <a:headEnd/>
            <a:tailEnd/>
          </a:ln>
        </p:spPr>
        <p:txBody>
          <a:bodyPr lIns="90488" tIns="44450" rIns="90488" bIns="44450">
            <a:spAutoFit/>
          </a:bodyPr>
          <a:lstStyle/>
          <a:p>
            <a:r>
              <a:rPr lang="en-US" sz="2400" b="1" dirty="0">
                <a:solidFill>
                  <a:srgbClr val="7030A0"/>
                </a:solidFill>
                <a:latin typeface="Arial" charset="0"/>
              </a:rPr>
              <a:t>Fixed Cost</a:t>
            </a:r>
          </a:p>
        </p:txBody>
      </p:sp>
      <p:pic>
        <p:nvPicPr>
          <p:cNvPr id="20" name="Picture 12"/>
          <p:cNvPicPr>
            <a:picLocks noChangeArrowheads="1"/>
          </p:cNvPicPr>
          <p:nvPr/>
        </p:nvPicPr>
        <p:blipFill>
          <a:blip r:embed="rId4"/>
          <a:srcRect/>
          <a:stretch>
            <a:fillRect/>
          </a:stretch>
        </p:blipFill>
        <p:spPr bwMode="auto">
          <a:xfrm>
            <a:off x="7596198" y="1857365"/>
            <a:ext cx="190500" cy="563563"/>
          </a:xfrm>
          <a:prstGeom prst="rect">
            <a:avLst/>
          </a:prstGeom>
          <a:noFill/>
          <a:ln w="12700">
            <a:noFill/>
            <a:miter lim="800000"/>
            <a:headEnd/>
            <a:tailEnd/>
          </a:ln>
        </p:spPr>
      </p:pic>
      <p:sp>
        <p:nvSpPr>
          <p:cNvPr id="21" name="Rectangle 11"/>
          <p:cNvSpPr>
            <a:spLocks noChangeArrowheads="1"/>
          </p:cNvSpPr>
          <p:nvPr/>
        </p:nvSpPr>
        <p:spPr bwMode="auto">
          <a:xfrm>
            <a:off x="5888665" y="3786190"/>
            <a:ext cx="894092" cy="828432"/>
          </a:xfrm>
          <a:prstGeom prst="rect">
            <a:avLst/>
          </a:prstGeom>
          <a:noFill/>
          <a:ln w="12700">
            <a:noFill/>
            <a:miter lim="800000"/>
            <a:headEnd/>
            <a:tailEnd/>
          </a:ln>
        </p:spPr>
        <p:txBody>
          <a:bodyPr wrap="none" lIns="90488" tIns="44450" rIns="90488" bIns="44450">
            <a:spAutoFit/>
          </a:bodyPr>
          <a:lstStyle/>
          <a:p>
            <a:pPr algn="ctr"/>
            <a:r>
              <a:rPr lang="en-US" sz="2400" b="1" dirty="0">
                <a:solidFill>
                  <a:srgbClr val="7030A0"/>
                </a:solidFill>
                <a:latin typeface="Arial" charset="0"/>
              </a:rPr>
              <a:t>Total</a:t>
            </a:r>
          </a:p>
          <a:p>
            <a:pPr algn="ctr"/>
            <a:r>
              <a:rPr lang="en-US" sz="2400" b="1" dirty="0">
                <a:solidFill>
                  <a:srgbClr val="7030A0"/>
                </a:solidFill>
                <a:latin typeface="Arial" charset="0"/>
              </a:rPr>
              <a:t>Cost</a:t>
            </a:r>
            <a:endParaRPr lang="en-US" sz="2800" b="1" dirty="0">
              <a:solidFill>
                <a:srgbClr val="7030A0"/>
              </a:solidFill>
            </a:endParaRPr>
          </a:p>
        </p:txBody>
      </p:sp>
      <p:sp>
        <p:nvSpPr>
          <p:cNvPr id="22" name="Rectangle 3"/>
          <p:cNvSpPr txBox="1">
            <a:spLocks noChangeArrowheads="1"/>
          </p:cNvSpPr>
          <p:nvPr/>
        </p:nvSpPr>
        <p:spPr>
          <a:xfrm>
            <a:off x="2524100" y="357166"/>
            <a:ext cx="5786478" cy="357190"/>
          </a:xfrm>
          <a:prstGeom prst="rect">
            <a:avLst/>
          </a:prstGeom>
        </p:spPr>
        <p:txBody>
          <a:bodyPr vert="horz" lIns="91440" tIns="45720" rIns="91440" bIns="45720" rtlCol="0">
            <a:normAutofit fontScale="92500" lnSpcReduction="10000"/>
          </a:bodyPr>
          <a:lstStyle/>
          <a:p>
            <a:pPr lvl="0" algn="ctr">
              <a:spcBef>
                <a:spcPct val="20000"/>
              </a:spcBef>
            </a:pPr>
            <a:r>
              <a:rPr lang="en-AU" sz="2000" b="1" dirty="0">
                <a:solidFill>
                  <a:srgbClr val="7030A0"/>
                </a:solidFill>
              </a:rPr>
              <a:t>TFC,  TVC, TC curves </a:t>
            </a:r>
          </a:p>
        </p:txBody>
      </p:sp>
      <p:sp>
        <p:nvSpPr>
          <p:cNvPr id="23" name="Rectangle 22"/>
          <p:cNvSpPr/>
          <p:nvPr/>
        </p:nvSpPr>
        <p:spPr>
          <a:xfrm>
            <a:off x="8382017" y="5715016"/>
            <a:ext cx="923651" cy="369332"/>
          </a:xfrm>
          <a:prstGeom prst="rect">
            <a:avLst/>
          </a:prstGeom>
        </p:spPr>
        <p:txBody>
          <a:bodyPr wrap="none">
            <a:spAutoFit/>
          </a:bodyPr>
          <a:lstStyle/>
          <a:p>
            <a:r>
              <a:rPr lang="en-AU" b="1" dirty="0">
                <a:solidFill>
                  <a:srgbClr val="7030A0"/>
                </a:solidFill>
              </a:rPr>
              <a:t>Output </a:t>
            </a:r>
            <a:endParaRPr lang="en-IN" dirty="0"/>
          </a:p>
        </p:txBody>
      </p:sp>
      <p:sp>
        <p:nvSpPr>
          <p:cNvPr id="24" name="Rectangle 23"/>
          <p:cNvSpPr/>
          <p:nvPr/>
        </p:nvSpPr>
        <p:spPr>
          <a:xfrm>
            <a:off x="3024167" y="1214422"/>
            <a:ext cx="651781" cy="369332"/>
          </a:xfrm>
          <a:prstGeom prst="rect">
            <a:avLst/>
          </a:prstGeom>
        </p:spPr>
        <p:txBody>
          <a:bodyPr wrap="none">
            <a:spAutoFit/>
          </a:bodyPr>
          <a:lstStyle/>
          <a:p>
            <a:r>
              <a:rPr lang="en-AU" b="1" dirty="0">
                <a:solidFill>
                  <a:srgbClr val="7030A0"/>
                </a:solidFill>
              </a:rPr>
              <a:t>Cost </a:t>
            </a:r>
            <a:endParaRPr lang="en-IN" dirty="0"/>
          </a:p>
        </p:txBody>
      </p:sp>
      <p:sp>
        <p:nvSpPr>
          <p:cNvPr id="25" name="Rectangle 24"/>
          <p:cNvSpPr/>
          <p:nvPr/>
        </p:nvSpPr>
        <p:spPr>
          <a:xfrm>
            <a:off x="3452794" y="5643579"/>
            <a:ext cx="178742" cy="369332"/>
          </a:xfrm>
          <a:prstGeom prst="rect">
            <a:avLst/>
          </a:prstGeom>
        </p:spPr>
        <p:txBody>
          <a:bodyPr wrap="square">
            <a:spAutoFit/>
          </a:bodyPr>
          <a:lstStyle/>
          <a:p>
            <a:r>
              <a:rPr lang="en-AU" b="1" dirty="0">
                <a:solidFill>
                  <a:srgbClr val="7030A0"/>
                </a:solidFill>
              </a:rPr>
              <a:t>O </a:t>
            </a:r>
            <a:endParaRPr lang="en-IN" dirty="0"/>
          </a:p>
        </p:txBody>
      </p:sp>
      <p:sp>
        <p:nvSpPr>
          <p:cNvPr id="26" name="Rectangle 25"/>
          <p:cNvSpPr/>
          <p:nvPr/>
        </p:nvSpPr>
        <p:spPr>
          <a:xfrm>
            <a:off x="8217787" y="214290"/>
            <a:ext cx="2242152" cy="369332"/>
          </a:xfrm>
          <a:prstGeom prst="rect">
            <a:avLst/>
          </a:prstGeom>
        </p:spPr>
        <p:txBody>
          <a:bodyPr wrap="none">
            <a:spAutoFit/>
          </a:bodyPr>
          <a:lstStyle/>
          <a:p>
            <a:pPr algn="r"/>
            <a:r>
              <a:rPr lang="en-US" sz="1400" b="1" dirty="0"/>
              <a:t>CONCEPT OF COSTS(</a:t>
            </a:r>
            <a:r>
              <a:rPr lang="en-US" sz="1400" b="1" dirty="0" err="1"/>
              <a:t>contd</a:t>
            </a:r>
            <a:r>
              <a:rPr lang="en-US" b="1" dirty="0"/>
              <a:t>) </a:t>
            </a:r>
          </a:p>
        </p:txBody>
      </p:sp>
    </p:spTree>
    <p:extLst>
      <p:ext uri="{BB962C8B-B14F-4D97-AF65-F5344CB8AC3E}">
        <p14:creationId xmlns:p14="http://schemas.microsoft.com/office/powerpoint/2010/main" val="131452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wipe(left)">
                                      <p:cBhvr>
                                        <p:cTn id="1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2662" y="285728"/>
            <a:ext cx="7500990" cy="1785104"/>
          </a:xfrm>
          <a:prstGeom prst="rect">
            <a:avLst/>
          </a:prstGeom>
        </p:spPr>
        <p:txBody>
          <a:bodyPr wrap="square">
            <a:spAutoFit/>
          </a:bodyPr>
          <a:lstStyle/>
          <a:p>
            <a:pPr algn="r"/>
            <a:r>
              <a:rPr lang="en-US" b="1" dirty="0"/>
              <a:t>CONCEPT OF COSTS(</a:t>
            </a:r>
            <a:r>
              <a:rPr lang="en-US" b="1" dirty="0" err="1"/>
              <a:t>contd</a:t>
            </a:r>
            <a:r>
              <a:rPr lang="en-US" b="1" dirty="0"/>
              <a:t>) </a:t>
            </a:r>
          </a:p>
          <a:p>
            <a:pPr algn="ctr"/>
            <a:endParaRPr lang="en-IN" b="1" i="1" dirty="0"/>
          </a:p>
          <a:p>
            <a:pPr algn="ctr"/>
            <a:endParaRPr lang="en-IN" b="1" i="1" dirty="0"/>
          </a:p>
          <a:p>
            <a:pPr algn="just"/>
            <a:r>
              <a:rPr lang="en-IN" sz="2000" b="1" i="1" dirty="0">
                <a:solidFill>
                  <a:srgbClr val="7030A0"/>
                </a:solidFill>
              </a:rPr>
              <a:t>Average Fixed Cost (AFC) : </a:t>
            </a:r>
            <a:r>
              <a:rPr lang="en-IN" b="1" i="1" dirty="0">
                <a:solidFill>
                  <a:srgbClr val="002060"/>
                </a:solidFill>
              </a:rPr>
              <a:t>Average fixed cost is the  fixed cost per unit of output. </a:t>
            </a:r>
          </a:p>
          <a:p>
            <a:pPr algn="ctr"/>
            <a:endParaRPr lang="en-IN" b="1" i="1" dirty="0">
              <a:solidFill>
                <a:srgbClr val="7030A0"/>
              </a:solidFill>
            </a:endParaRPr>
          </a:p>
        </p:txBody>
      </p:sp>
      <p:sp>
        <p:nvSpPr>
          <p:cNvPr id="5" name="Rectangle 5"/>
          <p:cNvSpPr>
            <a:spLocks noChangeArrowheads="1"/>
          </p:cNvSpPr>
          <p:nvPr/>
        </p:nvSpPr>
        <p:spPr bwMode="auto">
          <a:xfrm>
            <a:off x="4452926" y="2000241"/>
            <a:ext cx="1276120" cy="397545"/>
          </a:xfrm>
          <a:prstGeom prst="rect">
            <a:avLst/>
          </a:prstGeom>
          <a:noFill/>
          <a:ln w="12700">
            <a:noFill/>
            <a:miter lim="800000"/>
            <a:headEnd/>
            <a:tailEnd/>
          </a:ln>
        </p:spPr>
        <p:txBody>
          <a:bodyPr wrap="none" lIns="90488" tIns="44450" rIns="90488" bIns="44450">
            <a:spAutoFit/>
          </a:bodyPr>
          <a:lstStyle/>
          <a:p>
            <a:r>
              <a:rPr lang="en-US" sz="2000" b="1" dirty="0">
                <a:solidFill>
                  <a:srgbClr val="002060"/>
                </a:solidFill>
                <a:latin typeface="Arial" charset="0"/>
              </a:rPr>
              <a:t>i.e. AFC=</a:t>
            </a:r>
            <a:endParaRPr lang="en-US" sz="3200" b="1" dirty="0">
              <a:solidFill>
                <a:srgbClr val="002060"/>
              </a:solidFill>
              <a:latin typeface="Arial" charset="0"/>
            </a:endParaRPr>
          </a:p>
        </p:txBody>
      </p:sp>
      <p:sp>
        <p:nvSpPr>
          <p:cNvPr id="6" name="Line 7"/>
          <p:cNvSpPr>
            <a:spLocks noChangeShapeType="1"/>
          </p:cNvSpPr>
          <p:nvPr/>
        </p:nvSpPr>
        <p:spPr bwMode="auto">
          <a:xfrm>
            <a:off x="5667373" y="2214554"/>
            <a:ext cx="3725863" cy="0"/>
          </a:xfrm>
          <a:prstGeom prst="line">
            <a:avLst/>
          </a:prstGeom>
          <a:noFill/>
          <a:ln w="50800">
            <a:solidFill>
              <a:srgbClr val="7030A0"/>
            </a:solidFill>
            <a:round/>
            <a:headEnd/>
            <a:tailEnd/>
          </a:ln>
        </p:spPr>
        <p:txBody>
          <a:bodyPr wrap="none" anchor="ctr"/>
          <a:lstStyle/>
          <a:p>
            <a:endParaRPr lang="en-IN"/>
          </a:p>
        </p:txBody>
      </p:sp>
      <p:sp>
        <p:nvSpPr>
          <p:cNvPr id="7" name="Rectangle 6"/>
          <p:cNvSpPr>
            <a:spLocks noChangeArrowheads="1"/>
          </p:cNvSpPr>
          <p:nvPr/>
        </p:nvSpPr>
        <p:spPr bwMode="auto">
          <a:xfrm>
            <a:off x="5453059" y="1714489"/>
            <a:ext cx="3990975" cy="397545"/>
          </a:xfrm>
          <a:prstGeom prst="rect">
            <a:avLst/>
          </a:prstGeom>
          <a:noFill/>
          <a:ln w="12700">
            <a:noFill/>
            <a:miter lim="800000"/>
            <a:headEnd/>
            <a:tailEnd/>
          </a:ln>
        </p:spPr>
        <p:txBody>
          <a:bodyPr lIns="90488" tIns="44450" rIns="90488" bIns="44450">
            <a:spAutoFit/>
          </a:bodyPr>
          <a:lstStyle/>
          <a:p>
            <a:pPr algn="ctr"/>
            <a:r>
              <a:rPr lang="en-US" sz="2000" b="1" dirty="0">
                <a:solidFill>
                  <a:srgbClr val="002060"/>
                </a:solidFill>
                <a:latin typeface="Arial" charset="0"/>
              </a:rPr>
              <a:t>TFC</a:t>
            </a:r>
          </a:p>
        </p:txBody>
      </p:sp>
      <p:sp>
        <p:nvSpPr>
          <p:cNvPr id="9" name="Rectangle 8"/>
          <p:cNvSpPr>
            <a:spLocks noChangeArrowheads="1"/>
          </p:cNvSpPr>
          <p:nvPr/>
        </p:nvSpPr>
        <p:spPr bwMode="auto">
          <a:xfrm>
            <a:off x="5381621" y="2285993"/>
            <a:ext cx="3541713" cy="397545"/>
          </a:xfrm>
          <a:prstGeom prst="rect">
            <a:avLst/>
          </a:prstGeom>
          <a:noFill/>
          <a:ln w="12700">
            <a:noFill/>
            <a:miter lim="800000"/>
            <a:headEnd/>
            <a:tailEnd/>
          </a:ln>
        </p:spPr>
        <p:txBody>
          <a:bodyPr lIns="90488" tIns="44450" rIns="90488" bIns="44450">
            <a:spAutoFit/>
          </a:bodyPr>
          <a:lstStyle/>
          <a:p>
            <a:pPr algn="ctr"/>
            <a:r>
              <a:rPr lang="en-US" sz="2000" b="1" dirty="0">
                <a:solidFill>
                  <a:srgbClr val="CC3300"/>
                </a:solidFill>
                <a:latin typeface="Arial" charset="0"/>
              </a:rPr>
              <a:t>        </a:t>
            </a:r>
            <a:r>
              <a:rPr lang="en-US" sz="2000" b="1" dirty="0">
                <a:solidFill>
                  <a:srgbClr val="002060"/>
                </a:solidFill>
                <a:latin typeface="Arial" charset="0"/>
              </a:rPr>
              <a:t>Q </a:t>
            </a:r>
          </a:p>
        </p:txBody>
      </p:sp>
      <p:sp>
        <p:nvSpPr>
          <p:cNvPr id="8" name="Rectangle 7"/>
          <p:cNvSpPr/>
          <p:nvPr/>
        </p:nvSpPr>
        <p:spPr>
          <a:xfrm>
            <a:off x="2452663" y="2714620"/>
            <a:ext cx="6429419" cy="369332"/>
          </a:xfrm>
          <a:prstGeom prst="rect">
            <a:avLst/>
          </a:prstGeom>
        </p:spPr>
        <p:txBody>
          <a:bodyPr wrap="square">
            <a:spAutoFit/>
          </a:bodyPr>
          <a:lstStyle/>
          <a:p>
            <a:pPr algn="ctr"/>
            <a:r>
              <a:rPr lang="en-US" b="1" dirty="0">
                <a:solidFill>
                  <a:srgbClr val="7030A0"/>
                </a:solidFill>
                <a:latin typeface="Arial" charset="0"/>
              </a:rPr>
              <a:t>Where Q is output. </a:t>
            </a:r>
          </a:p>
        </p:txBody>
      </p:sp>
    </p:spTree>
    <p:extLst>
      <p:ext uri="{BB962C8B-B14F-4D97-AF65-F5344CB8AC3E}">
        <p14:creationId xmlns:p14="http://schemas.microsoft.com/office/powerpoint/2010/main" val="3118725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2662" y="285728"/>
            <a:ext cx="7500990" cy="1785104"/>
          </a:xfrm>
          <a:prstGeom prst="rect">
            <a:avLst/>
          </a:prstGeom>
        </p:spPr>
        <p:txBody>
          <a:bodyPr wrap="square">
            <a:spAutoFit/>
          </a:bodyPr>
          <a:lstStyle/>
          <a:p>
            <a:pPr algn="r"/>
            <a:r>
              <a:rPr lang="en-US" b="1" dirty="0"/>
              <a:t>CONCEPT OF COSTS(</a:t>
            </a:r>
            <a:r>
              <a:rPr lang="en-US" b="1" dirty="0" err="1"/>
              <a:t>contd</a:t>
            </a:r>
            <a:r>
              <a:rPr lang="en-US" b="1" dirty="0"/>
              <a:t>) </a:t>
            </a:r>
          </a:p>
          <a:p>
            <a:pPr algn="ctr"/>
            <a:endParaRPr lang="en-IN" b="1" i="1" dirty="0"/>
          </a:p>
          <a:p>
            <a:pPr algn="ctr"/>
            <a:endParaRPr lang="en-IN" b="1" i="1" dirty="0"/>
          </a:p>
          <a:p>
            <a:pPr algn="just"/>
            <a:r>
              <a:rPr lang="en-IN" sz="2000" b="1" i="1" dirty="0">
                <a:solidFill>
                  <a:srgbClr val="002060"/>
                </a:solidFill>
              </a:rPr>
              <a:t>Average Variable  Cost (AVC) </a:t>
            </a:r>
            <a:r>
              <a:rPr lang="en-IN" sz="2000" b="1" i="1" dirty="0"/>
              <a:t>: </a:t>
            </a:r>
            <a:r>
              <a:rPr lang="en-IN" b="1" i="1" dirty="0"/>
              <a:t>Average variable cost is the variable cost per unit of output. </a:t>
            </a:r>
          </a:p>
          <a:p>
            <a:pPr algn="ctr"/>
            <a:endParaRPr lang="en-IN" b="1" i="1" dirty="0"/>
          </a:p>
        </p:txBody>
      </p:sp>
      <p:sp>
        <p:nvSpPr>
          <p:cNvPr id="5" name="Rectangle 5"/>
          <p:cNvSpPr>
            <a:spLocks noChangeArrowheads="1"/>
          </p:cNvSpPr>
          <p:nvPr/>
        </p:nvSpPr>
        <p:spPr bwMode="auto">
          <a:xfrm>
            <a:off x="4452927" y="2000241"/>
            <a:ext cx="1271503" cy="397545"/>
          </a:xfrm>
          <a:prstGeom prst="rect">
            <a:avLst/>
          </a:prstGeom>
          <a:noFill/>
          <a:ln w="12700">
            <a:noFill/>
            <a:miter lim="800000"/>
            <a:headEnd/>
            <a:tailEnd/>
          </a:ln>
        </p:spPr>
        <p:txBody>
          <a:bodyPr wrap="none" lIns="90488" tIns="44450" rIns="90488" bIns="44450">
            <a:spAutoFit/>
          </a:bodyPr>
          <a:lstStyle/>
          <a:p>
            <a:r>
              <a:rPr lang="en-US" sz="2000" b="1" dirty="0">
                <a:solidFill>
                  <a:srgbClr val="CC3300"/>
                </a:solidFill>
                <a:latin typeface="Arial" charset="0"/>
              </a:rPr>
              <a:t>i.e</a:t>
            </a:r>
            <a:r>
              <a:rPr lang="en-US" sz="2000" b="1" dirty="0">
                <a:latin typeface="Arial" charset="0"/>
              </a:rPr>
              <a:t>. AVC=</a:t>
            </a:r>
            <a:endParaRPr lang="en-US" sz="3200" b="1" dirty="0">
              <a:latin typeface="Arial" charset="0"/>
            </a:endParaRPr>
          </a:p>
        </p:txBody>
      </p:sp>
      <p:sp>
        <p:nvSpPr>
          <p:cNvPr id="6" name="Line 7"/>
          <p:cNvSpPr>
            <a:spLocks noChangeShapeType="1"/>
          </p:cNvSpPr>
          <p:nvPr/>
        </p:nvSpPr>
        <p:spPr bwMode="auto">
          <a:xfrm>
            <a:off x="5667373" y="2214554"/>
            <a:ext cx="3725863" cy="0"/>
          </a:xfrm>
          <a:prstGeom prst="line">
            <a:avLst/>
          </a:prstGeom>
          <a:noFill/>
          <a:ln w="50800">
            <a:solidFill>
              <a:srgbClr val="7030A0"/>
            </a:solidFill>
            <a:round/>
            <a:headEnd/>
            <a:tailEnd/>
          </a:ln>
        </p:spPr>
        <p:txBody>
          <a:bodyPr wrap="none" anchor="ctr"/>
          <a:lstStyle/>
          <a:p>
            <a:endParaRPr lang="en-IN"/>
          </a:p>
        </p:txBody>
      </p:sp>
      <p:sp>
        <p:nvSpPr>
          <p:cNvPr id="7" name="Rectangle 6"/>
          <p:cNvSpPr>
            <a:spLocks noChangeArrowheads="1"/>
          </p:cNvSpPr>
          <p:nvPr/>
        </p:nvSpPr>
        <p:spPr bwMode="auto">
          <a:xfrm>
            <a:off x="5453059" y="1714489"/>
            <a:ext cx="3990975" cy="397545"/>
          </a:xfrm>
          <a:prstGeom prst="rect">
            <a:avLst/>
          </a:prstGeom>
          <a:noFill/>
          <a:ln w="12700">
            <a:noFill/>
            <a:miter lim="800000"/>
            <a:headEnd/>
            <a:tailEnd/>
          </a:ln>
        </p:spPr>
        <p:txBody>
          <a:bodyPr lIns="90488" tIns="44450" rIns="90488" bIns="44450">
            <a:spAutoFit/>
          </a:bodyPr>
          <a:lstStyle/>
          <a:p>
            <a:pPr algn="ctr"/>
            <a:r>
              <a:rPr lang="en-US" sz="2000" b="1" dirty="0">
                <a:latin typeface="Arial" charset="0"/>
              </a:rPr>
              <a:t>TVC</a:t>
            </a:r>
          </a:p>
        </p:txBody>
      </p:sp>
      <p:sp>
        <p:nvSpPr>
          <p:cNvPr id="9" name="Rectangle 8"/>
          <p:cNvSpPr>
            <a:spLocks noChangeArrowheads="1"/>
          </p:cNvSpPr>
          <p:nvPr/>
        </p:nvSpPr>
        <p:spPr bwMode="auto">
          <a:xfrm>
            <a:off x="5381621" y="2285993"/>
            <a:ext cx="3541713" cy="397545"/>
          </a:xfrm>
          <a:prstGeom prst="rect">
            <a:avLst/>
          </a:prstGeom>
          <a:noFill/>
          <a:ln w="12700">
            <a:noFill/>
            <a:miter lim="800000"/>
            <a:headEnd/>
            <a:tailEnd/>
          </a:ln>
        </p:spPr>
        <p:txBody>
          <a:bodyPr lIns="90488" tIns="44450" rIns="90488" bIns="44450">
            <a:spAutoFit/>
          </a:bodyPr>
          <a:lstStyle/>
          <a:p>
            <a:pPr algn="ctr"/>
            <a:r>
              <a:rPr lang="en-US" sz="2000" b="1" dirty="0">
                <a:latin typeface="Arial" charset="0"/>
              </a:rPr>
              <a:t>        Q </a:t>
            </a:r>
          </a:p>
        </p:txBody>
      </p:sp>
      <p:sp>
        <p:nvSpPr>
          <p:cNvPr id="8" name="Rectangle 7"/>
          <p:cNvSpPr/>
          <p:nvPr/>
        </p:nvSpPr>
        <p:spPr>
          <a:xfrm>
            <a:off x="2452663" y="3214686"/>
            <a:ext cx="6429419" cy="369332"/>
          </a:xfrm>
          <a:prstGeom prst="rect">
            <a:avLst/>
          </a:prstGeom>
        </p:spPr>
        <p:txBody>
          <a:bodyPr wrap="square">
            <a:spAutoFit/>
          </a:bodyPr>
          <a:lstStyle/>
          <a:p>
            <a:pPr algn="ctr"/>
            <a:r>
              <a:rPr lang="en-US" b="1" dirty="0">
                <a:solidFill>
                  <a:srgbClr val="7030A0"/>
                </a:solidFill>
                <a:latin typeface="Arial" charset="0"/>
              </a:rPr>
              <a:t>Where Q is output. </a:t>
            </a:r>
          </a:p>
        </p:txBody>
      </p:sp>
    </p:spTree>
    <p:extLst>
      <p:ext uri="{BB962C8B-B14F-4D97-AF65-F5344CB8AC3E}">
        <p14:creationId xmlns:p14="http://schemas.microsoft.com/office/powerpoint/2010/main" val="3710037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2662" y="285729"/>
            <a:ext cx="7500990" cy="1508105"/>
          </a:xfrm>
          <a:prstGeom prst="rect">
            <a:avLst/>
          </a:prstGeom>
        </p:spPr>
        <p:txBody>
          <a:bodyPr wrap="square">
            <a:spAutoFit/>
          </a:bodyPr>
          <a:lstStyle/>
          <a:p>
            <a:pPr algn="r"/>
            <a:r>
              <a:rPr lang="en-US" b="1" dirty="0"/>
              <a:t>CONCEPT OF COSTS(</a:t>
            </a:r>
            <a:r>
              <a:rPr lang="en-US" b="1" dirty="0" err="1"/>
              <a:t>contd</a:t>
            </a:r>
            <a:r>
              <a:rPr lang="en-US" b="1" dirty="0"/>
              <a:t>) </a:t>
            </a:r>
          </a:p>
          <a:p>
            <a:pPr algn="ctr"/>
            <a:endParaRPr lang="en-IN" b="1" i="1" dirty="0"/>
          </a:p>
          <a:p>
            <a:pPr algn="ctr"/>
            <a:endParaRPr lang="en-IN" b="1" i="1" dirty="0"/>
          </a:p>
          <a:p>
            <a:pPr algn="just"/>
            <a:r>
              <a:rPr lang="en-IN" sz="2000" b="1" i="1" dirty="0"/>
              <a:t>Average  Cost (AC) : </a:t>
            </a:r>
            <a:r>
              <a:rPr lang="en-IN" b="1" i="1" dirty="0">
                <a:solidFill>
                  <a:srgbClr val="7030A0"/>
                </a:solidFill>
              </a:rPr>
              <a:t>Average cost is the cost per unit of output. </a:t>
            </a:r>
          </a:p>
          <a:p>
            <a:pPr algn="ctr"/>
            <a:endParaRPr lang="en-IN" b="1" i="1" dirty="0"/>
          </a:p>
        </p:txBody>
      </p:sp>
      <p:sp>
        <p:nvSpPr>
          <p:cNvPr id="5" name="Rectangle 5"/>
          <p:cNvSpPr>
            <a:spLocks noChangeArrowheads="1"/>
          </p:cNvSpPr>
          <p:nvPr/>
        </p:nvSpPr>
        <p:spPr bwMode="auto">
          <a:xfrm>
            <a:off x="4452927" y="2000241"/>
            <a:ext cx="1119025" cy="397545"/>
          </a:xfrm>
          <a:prstGeom prst="rect">
            <a:avLst/>
          </a:prstGeom>
          <a:noFill/>
          <a:ln w="12700">
            <a:noFill/>
            <a:miter lim="800000"/>
            <a:headEnd/>
            <a:tailEnd/>
          </a:ln>
        </p:spPr>
        <p:txBody>
          <a:bodyPr wrap="none" lIns="90488" tIns="44450" rIns="90488" bIns="44450">
            <a:spAutoFit/>
          </a:bodyPr>
          <a:lstStyle/>
          <a:p>
            <a:r>
              <a:rPr lang="en-US" sz="2000" b="1" dirty="0">
                <a:solidFill>
                  <a:srgbClr val="CC3300"/>
                </a:solidFill>
                <a:latin typeface="Arial" charset="0"/>
              </a:rPr>
              <a:t>i.e. </a:t>
            </a:r>
            <a:r>
              <a:rPr lang="en-US" sz="2000" b="1" dirty="0">
                <a:latin typeface="Arial" charset="0"/>
              </a:rPr>
              <a:t>AC=</a:t>
            </a:r>
            <a:endParaRPr lang="en-US" sz="3200" b="1" dirty="0">
              <a:latin typeface="Arial" charset="0"/>
            </a:endParaRPr>
          </a:p>
        </p:txBody>
      </p:sp>
      <p:sp>
        <p:nvSpPr>
          <p:cNvPr id="6" name="Line 7"/>
          <p:cNvSpPr>
            <a:spLocks noChangeShapeType="1"/>
          </p:cNvSpPr>
          <p:nvPr/>
        </p:nvSpPr>
        <p:spPr bwMode="auto">
          <a:xfrm>
            <a:off x="5667373" y="2214554"/>
            <a:ext cx="3725863" cy="0"/>
          </a:xfrm>
          <a:prstGeom prst="line">
            <a:avLst/>
          </a:prstGeom>
          <a:noFill/>
          <a:ln w="50800">
            <a:solidFill>
              <a:srgbClr val="7030A0"/>
            </a:solidFill>
            <a:round/>
            <a:headEnd/>
            <a:tailEnd/>
          </a:ln>
        </p:spPr>
        <p:txBody>
          <a:bodyPr wrap="none" anchor="ctr"/>
          <a:lstStyle/>
          <a:p>
            <a:endParaRPr lang="en-IN"/>
          </a:p>
        </p:txBody>
      </p:sp>
      <p:sp>
        <p:nvSpPr>
          <p:cNvPr id="7" name="Rectangle 6"/>
          <p:cNvSpPr>
            <a:spLocks noChangeArrowheads="1"/>
          </p:cNvSpPr>
          <p:nvPr/>
        </p:nvSpPr>
        <p:spPr bwMode="auto">
          <a:xfrm>
            <a:off x="5453059" y="1714489"/>
            <a:ext cx="3990975" cy="397545"/>
          </a:xfrm>
          <a:prstGeom prst="rect">
            <a:avLst/>
          </a:prstGeom>
          <a:noFill/>
          <a:ln w="12700">
            <a:noFill/>
            <a:miter lim="800000"/>
            <a:headEnd/>
            <a:tailEnd/>
          </a:ln>
        </p:spPr>
        <p:txBody>
          <a:bodyPr lIns="90488" tIns="44450" rIns="90488" bIns="44450">
            <a:spAutoFit/>
          </a:bodyPr>
          <a:lstStyle/>
          <a:p>
            <a:pPr algn="ctr"/>
            <a:r>
              <a:rPr lang="en-US" sz="2000" b="1" dirty="0">
                <a:latin typeface="Arial" charset="0"/>
              </a:rPr>
              <a:t>TC</a:t>
            </a:r>
          </a:p>
        </p:txBody>
      </p:sp>
      <p:sp>
        <p:nvSpPr>
          <p:cNvPr id="9" name="Rectangle 8"/>
          <p:cNvSpPr>
            <a:spLocks noChangeArrowheads="1"/>
          </p:cNvSpPr>
          <p:nvPr/>
        </p:nvSpPr>
        <p:spPr bwMode="auto">
          <a:xfrm>
            <a:off x="5381621" y="2285993"/>
            <a:ext cx="3541713" cy="397545"/>
          </a:xfrm>
          <a:prstGeom prst="rect">
            <a:avLst/>
          </a:prstGeom>
          <a:noFill/>
          <a:ln w="12700">
            <a:noFill/>
            <a:miter lim="800000"/>
            <a:headEnd/>
            <a:tailEnd/>
          </a:ln>
        </p:spPr>
        <p:txBody>
          <a:bodyPr lIns="90488" tIns="44450" rIns="90488" bIns="44450">
            <a:spAutoFit/>
          </a:bodyPr>
          <a:lstStyle/>
          <a:p>
            <a:pPr algn="ctr"/>
            <a:r>
              <a:rPr lang="en-US" sz="2000" b="1" dirty="0">
                <a:solidFill>
                  <a:srgbClr val="CC3300"/>
                </a:solidFill>
                <a:latin typeface="Arial" charset="0"/>
              </a:rPr>
              <a:t>        </a:t>
            </a:r>
            <a:r>
              <a:rPr lang="en-US" sz="2000" b="1" dirty="0">
                <a:latin typeface="Arial" charset="0"/>
              </a:rPr>
              <a:t>Q </a:t>
            </a:r>
          </a:p>
        </p:txBody>
      </p:sp>
      <p:sp>
        <p:nvSpPr>
          <p:cNvPr id="12" name="Rectangle 11"/>
          <p:cNvSpPr/>
          <p:nvPr/>
        </p:nvSpPr>
        <p:spPr>
          <a:xfrm>
            <a:off x="5936341" y="3244334"/>
            <a:ext cx="319318" cy="369332"/>
          </a:xfrm>
          <a:prstGeom prst="rect">
            <a:avLst/>
          </a:prstGeom>
        </p:spPr>
        <p:txBody>
          <a:bodyPr wrap="none">
            <a:spAutoFit/>
          </a:bodyPr>
          <a:lstStyle/>
          <a:p>
            <a:r>
              <a:rPr lang="en-US" b="1" dirty="0">
                <a:solidFill>
                  <a:srgbClr val="CC3300"/>
                </a:solidFill>
                <a:latin typeface="Arial" charset="0"/>
              </a:rPr>
              <a:t>=</a:t>
            </a:r>
            <a:endParaRPr lang="en-IN" dirty="0"/>
          </a:p>
        </p:txBody>
      </p:sp>
      <p:sp>
        <p:nvSpPr>
          <p:cNvPr id="13" name="Line 7"/>
          <p:cNvSpPr>
            <a:spLocks noChangeShapeType="1"/>
          </p:cNvSpPr>
          <p:nvPr/>
        </p:nvSpPr>
        <p:spPr bwMode="auto">
          <a:xfrm>
            <a:off x="6310315" y="3429000"/>
            <a:ext cx="3725863" cy="0"/>
          </a:xfrm>
          <a:prstGeom prst="line">
            <a:avLst/>
          </a:prstGeom>
          <a:noFill/>
          <a:ln w="50800">
            <a:solidFill>
              <a:schemeClr val="tx1"/>
            </a:solidFill>
            <a:round/>
            <a:headEnd/>
            <a:tailEnd/>
          </a:ln>
        </p:spPr>
        <p:txBody>
          <a:bodyPr wrap="none" anchor="ctr"/>
          <a:lstStyle/>
          <a:p>
            <a:endParaRPr lang="en-IN"/>
          </a:p>
        </p:txBody>
      </p:sp>
      <p:sp>
        <p:nvSpPr>
          <p:cNvPr id="15" name="Rectangle 14"/>
          <p:cNvSpPr>
            <a:spLocks noChangeArrowheads="1"/>
          </p:cNvSpPr>
          <p:nvPr/>
        </p:nvSpPr>
        <p:spPr bwMode="auto">
          <a:xfrm>
            <a:off x="6024563" y="2928935"/>
            <a:ext cx="3990975" cy="397545"/>
          </a:xfrm>
          <a:prstGeom prst="rect">
            <a:avLst/>
          </a:prstGeom>
          <a:noFill/>
          <a:ln w="12700">
            <a:noFill/>
            <a:miter lim="800000"/>
            <a:headEnd/>
            <a:tailEnd/>
          </a:ln>
        </p:spPr>
        <p:txBody>
          <a:bodyPr lIns="90488" tIns="44450" rIns="90488" bIns="44450">
            <a:spAutoFit/>
          </a:bodyPr>
          <a:lstStyle/>
          <a:p>
            <a:pPr algn="ctr"/>
            <a:r>
              <a:rPr lang="en-US" sz="2000" b="1" dirty="0">
                <a:latin typeface="Arial" charset="0"/>
              </a:rPr>
              <a:t>TFC+ TVC</a:t>
            </a:r>
          </a:p>
        </p:txBody>
      </p:sp>
      <p:sp>
        <p:nvSpPr>
          <p:cNvPr id="16" name="Rectangle 15"/>
          <p:cNvSpPr>
            <a:spLocks noChangeArrowheads="1"/>
          </p:cNvSpPr>
          <p:nvPr/>
        </p:nvSpPr>
        <p:spPr bwMode="auto">
          <a:xfrm>
            <a:off x="6310315" y="3500439"/>
            <a:ext cx="3541713" cy="397545"/>
          </a:xfrm>
          <a:prstGeom prst="rect">
            <a:avLst/>
          </a:prstGeom>
          <a:noFill/>
          <a:ln w="12700">
            <a:noFill/>
            <a:miter lim="800000"/>
            <a:headEnd/>
            <a:tailEnd/>
          </a:ln>
        </p:spPr>
        <p:txBody>
          <a:bodyPr lIns="90488" tIns="44450" rIns="90488" bIns="44450">
            <a:spAutoFit/>
          </a:bodyPr>
          <a:lstStyle/>
          <a:p>
            <a:pPr algn="ctr"/>
            <a:r>
              <a:rPr lang="en-US" sz="2000" b="1" dirty="0">
                <a:latin typeface="Arial" charset="0"/>
              </a:rPr>
              <a:t>Q </a:t>
            </a:r>
          </a:p>
        </p:txBody>
      </p:sp>
      <p:sp>
        <p:nvSpPr>
          <p:cNvPr id="18" name="Rectangle 17"/>
          <p:cNvSpPr/>
          <p:nvPr/>
        </p:nvSpPr>
        <p:spPr>
          <a:xfrm>
            <a:off x="4595803" y="4113732"/>
            <a:ext cx="2860527" cy="369332"/>
          </a:xfrm>
          <a:prstGeom prst="rect">
            <a:avLst/>
          </a:prstGeom>
          <a:ln>
            <a:solidFill>
              <a:schemeClr val="tx1"/>
            </a:solidFill>
          </a:ln>
        </p:spPr>
        <p:txBody>
          <a:bodyPr wrap="none">
            <a:spAutoFit/>
          </a:bodyPr>
          <a:lstStyle/>
          <a:p>
            <a:r>
              <a:rPr lang="en-US" b="1" dirty="0">
                <a:solidFill>
                  <a:srgbClr val="C00000"/>
                </a:solidFill>
                <a:latin typeface="Arial" charset="0"/>
              </a:rPr>
              <a:t>Or, AC= AFC    +      AVC </a:t>
            </a:r>
          </a:p>
        </p:txBody>
      </p:sp>
      <p:sp>
        <p:nvSpPr>
          <p:cNvPr id="14" name="Rectangle 13"/>
          <p:cNvSpPr/>
          <p:nvPr/>
        </p:nvSpPr>
        <p:spPr>
          <a:xfrm>
            <a:off x="2238349" y="5286388"/>
            <a:ext cx="6429419" cy="369332"/>
          </a:xfrm>
          <a:prstGeom prst="rect">
            <a:avLst/>
          </a:prstGeom>
        </p:spPr>
        <p:txBody>
          <a:bodyPr wrap="square">
            <a:spAutoFit/>
          </a:bodyPr>
          <a:lstStyle/>
          <a:p>
            <a:pPr algn="ctr"/>
            <a:r>
              <a:rPr lang="en-US" b="1" dirty="0">
                <a:solidFill>
                  <a:srgbClr val="7030A0"/>
                </a:solidFill>
                <a:latin typeface="Arial" charset="0"/>
              </a:rPr>
              <a:t>Where Q is output. </a:t>
            </a:r>
          </a:p>
        </p:txBody>
      </p:sp>
    </p:spTree>
    <p:extLst>
      <p:ext uri="{BB962C8B-B14F-4D97-AF65-F5344CB8AC3E}">
        <p14:creationId xmlns:p14="http://schemas.microsoft.com/office/powerpoint/2010/main" val="2050367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2662" y="285728"/>
            <a:ext cx="7500990" cy="1785104"/>
          </a:xfrm>
          <a:prstGeom prst="rect">
            <a:avLst/>
          </a:prstGeom>
        </p:spPr>
        <p:txBody>
          <a:bodyPr wrap="square">
            <a:spAutoFit/>
          </a:bodyPr>
          <a:lstStyle/>
          <a:p>
            <a:pPr algn="r"/>
            <a:r>
              <a:rPr lang="en-US" b="1" dirty="0"/>
              <a:t>CONCEPT OF COSTS(</a:t>
            </a:r>
            <a:r>
              <a:rPr lang="en-US" b="1" dirty="0" err="1"/>
              <a:t>contd</a:t>
            </a:r>
            <a:r>
              <a:rPr lang="en-US" b="1" dirty="0"/>
              <a:t>) </a:t>
            </a:r>
          </a:p>
          <a:p>
            <a:pPr algn="ctr"/>
            <a:endParaRPr lang="en-IN" b="1" i="1" dirty="0"/>
          </a:p>
          <a:p>
            <a:pPr algn="ctr"/>
            <a:endParaRPr lang="en-IN" b="1" i="1" dirty="0"/>
          </a:p>
          <a:p>
            <a:pPr algn="just"/>
            <a:r>
              <a:rPr lang="en-IN" sz="2000" b="1" i="1" dirty="0">
                <a:solidFill>
                  <a:srgbClr val="FF0000"/>
                </a:solidFill>
              </a:rPr>
              <a:t>Marginal cost (MC) : </a:t>
            </a:r>
            <a:r>
              <a:rPr lang="en-IN" b="1" i="1" dirty="0">
                <a:solidFill>
                  <a:srgbClr val="7030A0"/>
                </a:solidFill>
              </a:rPr>
              <a:t>Marginal  cost is the extra cost for producing an additional unit of output. </a:t>
            </a:r>
          </a:p>
          <a:p>
            <a:pPr algn="ctr"/>
            <a:endParaRPr lang="en-IN" b="1" i="1" dirty="0"/>
          </a:p>
        </p:txBody>
      </p:sp>
      <p:sp>
        <p:nvSpPr>
          <p:cNvPr id="5" name="Rectangle 5"/>
          <p:cNvSpPr>
            <a:spLocks noChangeArrowheads="1"/>
          </p:cNvSpPr>
          <p:nvPr/>
        </p:nvSpPr>
        <p:spPr bwMode="auto">
          <a:xfrm>
            <a:off x="4452927" y="2000241"/>
            <a:ext cx="1155767" cy="397545"/>
          </a:xfrm>
          <a:prstGeom prst="rect">
            <a:avLst/>
          </a:prstGeom>
          <a:noFill/>
          <a:ln w="12700">
            <a:noFill/>
            <a:miter lim="800000"/>
            <a:headEnd/>
            <a:tailEnd/>
          </a:ln>
        </p:spPr>
        <p:txBody>
          <a:bodyPr wrap="none" lIns="90488" tIns="44450" rIns="90488" bIns="44450">
            <a:spAutoFit/>
          </a:bodyPr>
          <a:lstStyle/>
          <a:p>
            <a:r>
              <a:rPr lang="en-US" sz="2000" b="1" dirty="0">
                <a:solidFill>
                  <a:srgbClr val="CC3300"/>
                </a:solidFill>
                <a:latin typeface="Arial" charset="0"/>
              </a:rPr>
              <a:t>i.e. MC=</a:t>
            </a:r>
            <a:endParaRPr lang="en-US" sz="3200" b="1" dirty="0">
              <a:solidFill>
                <a:srgbClr val="CC3300"/>
              </a:solidFill>
              <a:latin typeface="Arial" charset="0"/>
            </a:endParaRPr>
          </a:p>
        </p:txBody>
      </p:sp>
      <p:sp>
        <p:nvSpPr>
          <p:cNvPr id="6" name="Line 7"/>
          <p:cNvSpPr>
            <a:spLocks noChangeShapeType="1"/>
          </p:cNvSpPr>
          <p:nvPr/>
        </p:nvSpPr>
        <p:spPr bwMode="auto">
          <a:xfrm>
            <a:off x="5667373" y="2214554"/>
            <a:ext cx="3725863" cy="0"/>
          </a:xfrm>
          <a:prstGeom prst="line">
            <a:avLst/>
          </a:prstGeom>
          <a:noFill/>
          <a:ln w="50800">
            <a:solidFill>
              <a:srgbClr val="CC3300"/>
            </a:solidFill>
            <a:round/>
            <a:headEnd/>
            <a:tailEnd/>
          </a:ln>
        </p:spPr>
        <p:txBody>
          <a:bodyPr wrap="none" anchor="ctr"/>
          <a:lstStyle/>
          <a:p>
            <a:endParaRPr lang="en-IN"/>
          </a:p>
        </p:txBody>
      </p:sp>
      <p:sp>
        <p:nvSpPr>
          <p:cNvPr id="7" name="Rectangle 6"/>
          <p:cNvSpPr>
            <a:spLocks noChangeArrowheads="1"/>
          </p:cNvSpPr>
          <p:nvPr/>
        </p:nvSpPr>
        <p:spPr bwMode="auto">
          <a:xfrm>
            <a:off x="5453059" y="1714489"/>
            <a:ext cx="3990975" cy="397545"/>
          </a:xfrm>
          <a:prstGeom prst="rect">
            <a:avLst/>
          </a:prstGeom>
          <a:noFill/>
          <a:ln w="12700">
            <a:noFill/>
            <a:miter lim="800000"/>
            <a:headEnd/>
            <a:tailEnd/>
          </a:ln>
        </p:spPr>
        <p:txBody>
          <a:bodyPr lIns="90488" tIns="44450" rIns="90488" bIns="44450">
            <a:spAutoFit/>
          </a:bodyPr>
          <a:lstStyle/>
          <a:p>
            <a:pPr algn="ctr"/>
            <a:r>
              <a:rPr lang="en-US" sz="2000" b="1" dirty="0">
                <a:solidFill>
                  <a:srgbClr val="CC3300"/>
                </a:solidFill>
                <a:latin typeface="Arial" charset="0"/>
              </a:rPr>
              <a:t>d(TC)</a:t>
            </a:r>
          </a:p>
        </p:txBody>
      </p:sp>
      <p:sp>
        <p:nvSpPr>
          <p:cNvPr id="9" name="Rectangle 8"/>
          <p:cNvSpPr>
            <a:spLocks noChangeArrowheads="1"/>
          </p:cNvSpPr>
          <p:nvPr/>
        </p:nvSpPr>
        <p:spPr bwMode="auto">
          <a:xfrm>
            <a:off x="5381621" y="2285993"/>
            <a:ext cx="3541713" cy="397545"/>
          </a:xfrm>
          <a:prstGeom prst="rect">
            <a:avLst/>
          </a:prstGeom>
          <a:noFill/>
          <a:ln w="12700">
            <a:noFill/>
            <a:miter lim="800000"/>
            <a:headEnd/>
            <a:tailEnd/>
          </a:ln>
        </p:spPr>
        <p:txBody>
          <a:bodyPr lIns="90488" tIns="44450" rIns="90488" bIns="44450">
            <a:spAutoFit/>
          </a:bodyPr>
          <a:lstStyle/>
          <a:p>
            <a:pPr algn="ctr"/>
            <a:r>
              <a:rPr lang="en-US" sz="2000" b="1" dirty="0">
                <a:solidFill>
                  <a:srgbClr val="CC3300"/>
                </a:solidFill>
                <a:latin typeface="Arial" charset="0"/>
              </a:rPr>
              <a:t>        </a:t>
            </a:r>
            <a:r>
              <a:rPr lang="en-US" sz="2000" b="1" dirty="0" err="1">
                <a:solidFill>
                  <a:srgbClr val="CC3300"/>
                </a:solidFill>
                <a:latin typeface="Arial" charset="0"/>
              </a:rPr>
              <a:t>dQ</a:t>
            </a:r>
            <a:endParaRPr lang="en-US" sz="2000" b="1" dirty="0">
              <a:solidFill>
                <a:srgbClr val="CC3300"/>
              </a:solidFill>
              <a:latin typeface="Arial" charset="0"/>
            </a:endParaRPr>
          </a:p>
        </p:txBody>
      </p:sp>
      <p:sp>
        <p:nvSpPr>
          <p:cNvPr id="14" name="Rectangle 13"/>
          <p:cNvSpPr/>
          <p:nvPr/>
        </p:nvSpPr>
        <p:spPr>
          <a:xfrm>
            <a:off x="5756805" y="3244334"/>
            <a:ext cx="678391" cy="369332"/>
          </a:xfrm>
          <a:prstGeom prst="rect">
            <a:avLst/>
          </a:prstGeom>
        </p:spPr>
        <p:txBody>
          <a:bodyPr wrap="none">
            <a:spAutoFit/>
          </a:bodyPr>
          <a:lstStyle/>
          <a:p>
            <a:r>
              <a:rPr lang="en-US" b="1" dirty="0">
                <a:solidFill>
                  <a:srgbClr val="CC3300"/>
                </a:solidFill>
                <a:latin typeface="Arial" charset="0"/>
              </a:rPr>
              <a:t>MC=</a:t>
            </a:r>
            <a:endParaRPr lang="en-US" sz="2800" b="1" dirty="0">
              <a:solidFill>
                <a:srgbClr val="CC3300"/>
              </a:solidFill>
              <a:latin typeface="Arial" charset="0"/>
            </a:endParaRPr>
          </a:p>
        </p:txBody>
      </p:sp>
      <p:sp>
        <p:nvSpPr>
          <p:cNvPr id="17" name="Line 7"/>
          <p:cNvSpPr>
            <a:spLocks noChangeShapeType="1"/>
          </p:cNvSpPr>
          <p:nvPr/>
        </p:nvSpPr>
        <p:spPr bwMode="auto">
          <a:xfrm>
            <a:off x="6453191" y="3429000"/>
            <a:ext cx="3725863" cy="0"/>
          </a:xfrm>
          <a:prstGeom prst="line">
            <a:avLst/>
          </a:prstGeom>
          <a:noFill/>
          <a:ln w="50800">
            <a:solidFill>
              <a:srgbClr val="CC3300"/>
            </a:solidFill>
            <a:round/>
            <a:headEnd/>
            <a:tailEnd/>
          </a:ln>
        </p:spPr>
        <p:txBody>
          <a:bodyPr wrap="none" anchor="ctr"/>
          <a:lstStyle/>
          <a:p>
            <a:endParaRPr lang="en-IN"/>
          </a:p>
        </p:txBody>
      </p:sp>
      <p:sp>
        <p:nvSpPr>
          <p:cNvPr id="19" name="Rectangle 18"/>
          <p:cNvSpPr/>
          <p:nvPr/>
        </p:nvSpPr>
        <p:spPr>
          <a:xfrm>
            <a:off x="7524760" y="3000372"/>
            <a:ext cx="1653018" cy="369332"/>
          </a:xfrm>
          <a:prstGeom prst="rect">
            <a:avLst/>
          </a:prstGeom>
        </p:spPr>
        <p:txBody>
          <a:bodyPr wrap="none">
            <a:spAutoFit/>
          </a:bodyPr>
          <a:lstStyle/>
          <a:p>
            <a:pPr algn="ctr"/>
            <a:r>
              <a:rPr lang="en-US" b="1" dirty="0">
                <a:solidFill>
                  <a:srgbClr val="CC3300"/>
                </a:solidFill>
                <a:latin typeface="Arial" charset="0"/>
              </a:rPr>
              <a:t>d(TFC + TVC)</a:t>
            </a:r>
          </a:p>
        </p:txBody>
      </p:sp>
      <p:sp>
        <p:nvSpPr>
          <p:cNvPr id="20" name="Rectangle 19"/>
          <p:cNvSpPr/>
          <p:nvPr/>
        </p:nvSpPr>
        <p:spPr>
          <a:xfrm>
            <a:off x="8167703" y="3500438"/>
            <a:ext cx="505267" cy="369332"/>
          </a:xfrm>
          <a:prstGeom prst="rect">
            <a:avLst/>
          </a:prstGeom>
        </p:spPr>
        <p:txBody>
          <a:bodyPr wrap="none">
            <a:spAutoFit/>
          </a:bodyPr>
          <a:lstStyle/>
          <a:p>
            <a:pPr algn="ctr"/>
            <a:r>
              <a:rPr lang="en-US" b="1" dirty="0" err="1">
                <a:solidFill>
                  <a:srgbClr val="CC3300"/>
                </a:solidFill>
                <a:latin typeface="Arial" charset="0"/>
              </a:rPr>
              <a:t>dQ</a:t>
            </a:r>
            <a:endParaRPr lang="en-US" b="1" dirty="0">
              <a:solidFill>
                <a:srgbClr val="CC3300"/>
              </a:solidFill>
              <a:latin typeface="Arial" charset="0"/>
            </a:endParaRPr>
          </a:p>
        </p:txBody>
      </p:sp>
      <p:sp>
        <p:nvSpPr>
          <p:cNvPr id="21" name="Rectangle 20"/>
          <p:cNvSpPr/>
          <p:nvPr/>
        </p:nvSpPr>
        <p:spPr>
          <a:xfrm>
            <a:off x="5595935" y="4714884"/>
            <a:ext cx="678391" cy="369332"/>
          </a:xfrm>
          <a:prstGeom prst="rect">
            <a:avLst/>
          </a:prstGeom>
        </p:spPr>
        <p:txBody>
          <a:bodyPr wrap="none">
            <a:spAutoFit/>
          </a:bodyPr>
          <a:lstStyle/>
          <a:p>
            <a:r>
              <a:rPr lang="en-US" b="1" dirty="0">
                <a:solidFill>
                  <a:srgbClr val="CC3300"/>
                </a:solidFill>
                <a:latin typeface="Arial" charset="0"/>
              </a:rPr>
              <a:t>MC=</a:t>
            </a:r>
            <a:endParaRPr lang="en-US" sz="2800" b="1" dirty="0">
              <a:solidFill>
                <a:srgbClr val="CC3300"/>
              </a:solidFill>
              <a:latin typeface="Arial" charset="0"/>
            </a:endParaRPr>
          </a:p>
        </p:txBody>
      </p:sp>
      <p:sp>
        <p:nvSpPr>
          <p:cNvPr id="22" name="Line 7"/>
          <p:cNvSpPr>
            <a:spLocks noChangeShapeType="1"/>
          </p:cNvSpPr>
          <p:nvPr/>
        </p:nvSpPr>
        <p:spPr bwMode="auto">
          <a:xfrm>
            <a:off x="6238877" y="4857760"/>
            <a:ext cx="3725863" cy="0"/>
          </a:xfrm>
          <a:prstGeom prst="line">
            <a:avLst/>
          </a:prstGeom>
          <a:noFill/>
          <a:ln w="50800">
            <a:solidFill>
              <a:srgbClr val="CC3300"/>
            </a:solidFill>
            <a:round/>
            <a:headEnd/>
            <a:tailEnd/>
          </a:ln>
        </p:spPr>
        <p:txBody>
          <a:bodyPr wrap="none" anchor="ctr"/>
          <a:lstStyle/>
          <a:p>
            <a:endParaRPr lang="en-IN"/>
          </a:p>
        </p:txBody>
      </p:sp>
      <p:sp>
        <p:nvSpPr>
          <p:cNvPr id="23" name="Rectangle 22"/>
          <p:cNvSpPr/>
          <p:nvPr/>
        </p:nvSpPr>
        <p:spPr>
          <a:xfrm>
            <a:off x="6953257" y="4429132"/>
            <a:ext cx="941283" cy="369332"/>
          </a:xfrm>
          <a:prstGeom prst="rect">
            <a:avLst/>
          </a:prstGeom>
        </p:spPr>
        <p:txBody>
          <a:bodyPr wrap="none">
            <a:spAutoFit/>
          </a:bodyPr>
          <a:lstStyle/>
          <a:p>
            <a:pPr algn="ctr"/>
            <a:r>
              <a:rPr lang="en-US" b="1" dirty="0">
                <a:solidFill>
                  <a:srgbClr val="CC3300"/>
                </a:solidFill>
                <a:latin typeface="Arial" charset="0"/>
              </a:rPr>
              <a:t>d(TVC)</a:t>
            </a:r>
          </a:p>
        </p:txBody>
      </p:sp>
      <p:sp>
        <p:nvSpPr>
          <p:cNvPr id="24" name="Rectangle 23"/>
          <p:cNvSpPr/>
          <p:nvPr/>
        </p:nvSpPr>
        <p:spPr>
          <a:xfrm>
            <a:off x="7310447" y="4857760"/>
            <a:ext cx="505267" cy="369332"/>
          </a:xfrm>
          <a:prstGeom prst="rect">
            <a:avLst/>
          </a:prstGeom>
        </p:spPr>
        <p:txBody>
          <a:bodyPr wrap="none">
            <a:spAutoFit/>
          </a:bodyPr>
          <a:lstStyle/>
          <a:p>
            <a:pPr algn="ctr"/>
            <a:r>
              <a:rPr lang="en-US" b="1" dirty="0" err="1">
                <a:solidFill>
                  <a:srgbClr val="CC3300"/>
                </a:solidFill>
                <a:latin typeface="Arial" charset="0"/>
              </a:rPr>
              <a:t>dQ</a:t>
            </a:r>
            <a:endParaRPr lang="en-US" b="1" dirty="0">
              <a:solidFill>
                <a:srgbClr val="CC3300"/>
              </a:solidFill>
              <a:latin typeface="Arial" charset="0"/>
            </a:endParaRPr>
          </a:p>
        </p:txBody>
      </p:sp>
      <p:sp>
        <p:nvSpPr>
          <p:cNvPr id="25" name="Rectangle 24"/>
          <p:cNvSpPr/>
          <p:nvPr/>
        </p:nvSpPr>
        <p:spPr>
          <a:xfrm>
            <a:off x="1881158" y="5572142"/>
            <a:ext cx="8786842" cy="646331"/>
          </a:xfrm>
          <a:prstGeom prst="rect">
            <a:avLst/>
          </a:prstGeom>
        </p:spPr>
        <p:txBody>
          <a:bodyPr wrap="square">
            <a:spAutoFit/>
          </a:bodyPr>
          <a:lstStyle/>
          <a:p>
            <a:r>
              <a:rPr lang="en-IN" b="1" dirty="0">
                <a:solidFill>
                  <a:srgbClr val="7030A0"/>
                </a:solidFill>
              </a:rPr>
              <a:t>It is important to note that marginal cost is derived solely from variable costs, and not from  fixed costs. </a:t>
            </a:r>
          </a:p>
        </p:txBody>
      </p:sp>
    </p:spTree>
    <p:extLst>
      <p:ext uri="{BB962C8B-B14F-4D97-AF65-F5344CB8AC3E}">
        <p14:creationId xmlns:p14="http://schemas.microsoft.com/office/powerpoint/2010/main" val="3408982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1702</Words>
  <Application>Microsoft Office PowerPoint</Application>
  <PresentationFormat>Widescreen</PresentationFormat>
  <Paragraphs>409</Paragraphs>
  <Slides>33</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5" baseType="lpstr">
      <vt:lpstr>SimSun</vt:lpstr>
      <vt:lpstr>SimSun</vt:lpstr>
      <vt:lpstr>Arial</vt:lpstr>
      <vt:lpstr>Calibri</vt:lpstr>
      <vt:lpstr>Calibri Light</vt:lpstr>
      <vt:lpstr>Cambria Math</vt:lpstr>
      <vt:lpstr>Comic Sans MS</vt:lpstr>
      <vt:lpstr>Tempus Sans ITC</vt:lpstr>
      <vt:lpstr>Times New Roman</vt:lpstr>
      <vt:lpstr>Wingdings</vt:lpstr>
      <vt:lpstr>Office Theme</vt:lpstr>
      <vt:lpstr>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Revenue </vt:lpstr>
      <vt:lpstr>Revenue </vt:lpstr>
      <vt:lpstr>Total Revenue</vt:lpstr>
      <vt:lpstr>Average Revenue</vt:lpstr>
      <vt:lpstr>Marginal Revenue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MH15</dc:creator>
  <cp:lastModifiedBy>MH15</cp:lastModifiedBy>
  <cp:revision>9</cp:revision>
  <dcterms:created xsi:type="dcterms:W3CDTF">2017-07-05T17:15:55Z</dcterms:created>
  <dcterms:modified xsi:type="dcterms:W3CDTF">2017-09-01T06:20:52Z</dcterms:modified>
</cp:coreProperties>
</file>