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9" r:id="rId4"/>
    <p:sldId id="298" r:id="rId5"/>
    <p:sldId id="257" r:id="rId6"/>
    <p:sldId id="258" r:id="rId7"/>
    <p:sldId id="259" r:id="rId8"/>
    <p:sldId id="272" r:id="rId9"/>
    <p:sldId id="260" r:id="rId10"/>
    <p:sldId id="269" r:id="rId11"/>
    <p:sldId id="263" r:id="rId12"/>
    <p:sldId id="286" r:id="rId13"/>
    <p:sldId id="274" r:id="rId14"/>
    <p:sldId id="275" r:id="rId15"/>
    <p:sldId id="292" r:id="rId16"/>
    <p:sldId id="287" r:id="rId17"/>
    <p:sldId id="293" r:id="rId18"/>
    <p:sldId id="279" r:id="rId19"/>
    <p:sldId id="290" r:id="rId20"/>
    <p:sldId id="289" r:id="rId21"/>
    <p:sldId id="280" r:id="rId22"/>
    <p:sldId id="281" r:id="rId23"/>
    <p:sldId id="295" r:id="rId24"/>
    <p:sldId id="300" r:id="rId25"/>
    <p:sldId id="29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0393B-8761-452F-B657-0EB2CC17141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996A082-BCB7-4563-B5A7-1CEBB1AE8C0C}">
      <dgm:prSet phldrT="[Text]"/>
      <dgm:spPr/>
      <dgm:t>
        <a:bodyPr/>
        <a:lstStyle/>
        <a:p>
          <a:r>
            <a:rPr lang="en-US" b="1" dirty="0" smtClean="0">
              <a:solidFill>
                <a:srgbClr val="7030A0"/>
              </a:solidFill>
            </a:rPr>
            <a:t>Market Structure </a:t>
          </a:r>
          <a:endParaRPr lang="en-US" b="1" dirty="0">
            <a:solidFill>
              <a:srgbClr val="7030A0"/>
            </a:solidFill>
          </a:endParaRPr>
        </a:p>
      </dgm:t>
    </dgm:pt>
    <dgm:pt modelId="{B5B8FD64-D6F6-4C8F-8A9C-021C613E3901}" type="parTrans" cxnId="{1A0269EA-937A-45BA-9F10-E5FD78F5B313}">
      <dgm:prSet/>
      <dgm:spPr/>
      <dgm:t>
        <a:bodyPr/>
        <a:lstStyle/>
        <a:p>
          <a:endParaRPr lang="en-US">
            <a:solidFill>
              <a:srgbClr val="7030A0"/>
            </a:solidFill>
          </a:endParaRPr>
        </a:p>
      </dgm:t>
    </dgm:pt>
    <dgm:pt modelId="{558A4841-AC82-419E-B99E-164AA652FC9F}" type="sibTrans" cxnId="{1A0269EA-937A-45BA-9F10-E5FD78F5B313}">
      <dgm:prSet/>
      <dgm:spPr/>
      <dgm:t>
        <a:bodyPr/>
        <a:lstStyle/>
        <a:p>
          <a:endParaRPr lang="en-US">
            <a:solidFill>
              <a:srgbClr val="7030A0"/>
            </a:solidFill>
          </a:endParaRPr>
        </a:p>
      </dgm:t>
    </dgm:pt>
    <dgm:pt modelId="{764B7D79-9376-4EC9-8743-206E786A7DD7}">
      <dgm:prSet phldrT="[Text]"/>
      <dgm:spPr/>
      <dgm:t>
        <a:bodyPr/>
        <a:lstStyle/>
        <a:p>
          <a:r>
            <a:rPr lang="en-US" b="1" dirty="0" smtClean="0">
              <a:solidFill>
                <a:srgbClr val="7030A0"/>
              </a:solidFill>
            </a:rPr>
            <a:t>Perfect Competition </a:t>
          </a:r>
          <a:endParaRPr lang="en-US" b="1" dirty="0">
            <a:solidFill>
              <a:srgbClr val="7030A0"/>
            </a:solidFill>
          </a:endParaRPr>
        </a:p>
      </dgm:t>
    </dgm:pt>
    <dgm:pt modelId="{C636677D-969E-4794-8500-AC5E348C13E7}" type="parTrans" cxnId="{C7050C7F-F589-4756-B4CF-22516A50F8C7}">
      <dgm:prSet/>
      <dgm:spPr/>
      <dgm:t>
        <a:bodyPr/>
        <a:lstStyle/>
        <a:p>
          <a:endParaRPr lang="en-US">
            <a:solidFill>
              <a:srgbClr val="7030A0"/>
            </a:solidFill>
          </a:endParaRPr>
        </a:p>
      </dgm:t>
    </dgm:pt>
    <dgm:pt modelId="{04CD2191-E316-44F2-B117-6FB70F7FFA72}" type="sibTrans" cxnId="{C7050C7F-F589-4756-B4CF-22516A50F8C7}">
      <dgm:prSet/>
      <dgm:spPr/>
      <dgm:t>
        <a:bodyPr/>
        <a:lstStyle/>
        <a:p>
          <a:endParaRPr lang="en-US">
            <a:solidFill>
              <a:srgbClr val="7030A0"/>
            </a:solidFill>
          </a:endParaRPr>
        </a:p>
      </dgm:t>
    </dgm:pt>
    <dgm:pt modelId="{A8094536-B95C-47CA-BC5C-FCB954A50DA6}">
      <dgm:prSet phldrT="[Text]"/>
      <dgm:spPr/>
      <dgm:t>
        <a:bodyPr/>
        <a:lstStyle/>
        <a:p>
          <a:r>
            <a:rPr lang="en-US" b="1" dirty="0" smtClean="0">
              <a:solidFill>
                <a:srgbClr val="7030A0"/>
              </a:solidFill>
            </a:rPr>
            <a:t>Imperfect Competition </a:t>
          </a:r>
          <a:endParaRPr lang="en-US" b="1" dirty="0">
            <a:solidFill>
              <a:srgbClr val="7030A0"/>
            </a:solidFill>
          </a:endParaRPr>
        </a:p>
      </dgm:t>
    </dgm:pt>
    <dgm:pt modelId="{EA4A6FCD-2D85-49BC-9A14-230D6044A9E6}" type="parTrans" cxnId="{9A45AE78-7A03-4C68-85F6-61F2D061F89D}">
      <dgm:prSet/>
      <dgm:spPr/>
      <dgm:t>
        <a:bodyPr/>
        <a:lstStyle/>
        <a:p>
          <a:endParaRPr lang="en-US">
            <a:solidFill>
              <a:srgbClr val="7030A0"/>
            </a:solidFill>
          </a:endParaRPr>
        </a:p>
      </dgm:t>
    </dgm:pt>
    <dgm:pt modelId="{F6397A70-AE16-4C94-90B5-D5427583C752}" type="sibTrans" cxnId="{9A45AE78-7A03-4C68-85F6-61F2D061F89D}">
      <dgm:prSet/>
      <dgm:spPr/>
      <dgm:t>
        <a:bodyPr/>
        <a:lstStyle/>
        <a:p>
          <a:endParaRPr lang="en-US">
            <a:solidFill>
              <a:srgbClr val="7030A0"/>
            </a:solidFill>
          </a:endParaRPr>
        </a:p>
      </dgm:t>
    </dgm:pt>
    <dgm:pt modelId="{0C1B3E4F-9508-4085-8D70-1A6DE977713F}">
      <dgm:prSet phldrT="[Text]"/>
      <dgm:spPr/>
      <dgm:t>
        <a:bodyPr/>
        <a:lstStyle/>
        <a:p>
          <a:r>
            <a:rPr lang="en-US" b="1" dirty="0" smtClean="0">
              <a:solidFill>
                <a:srgbClr val="7030A0"/>
              </a:solidFill>
            </a:rPr>
            <a:t>Monopolistic Competition </a:t>
          </a:r>
          <a:endParaRPr lang="en-US" b="1" dirty="0">
            <a:solidFill>
              <a:srgbClr val="7030A0"/>
            </a:solidFill>
          </a:endParaRPr>
        </a:p>
      </dgm:t>
    </dgm:pt>
    <dgm:pt modelId="{AA1D4790-F627-45E0-BB76-B00038EF221F}" type="parTrans" cxnId="{C1C6B40F-3969-4414-8B50-BF05639A772C}">
      <dgm:prSet/>
      <dgm:spPr/>
      <dgm:t>
        <a:bodyPr/>
        <a:lstStyle/>
        <a:p>
          <a:endParaRPr lang="en-US">
            <a:solidFill>
              <a:srgbClr val="7030A0"/>
            </a:solidFill>
          </a:endParaRPr>
        </a:p>
      </dgm:t>
    </dgm:pt>
    <dgm:pt modelId="{1939244D-841E-44DB-9B5B-7B4CC482B242}" type="sibTrans" cxnId="{C1C6B40F-3969-4414-8B50-BF05639A772C}">
      <dgm:prSet/>
      <dgm:spPr/>
      <dgm:t>
        <a:bodyPr/>
        <a:lstStyle/>
        <a:p>
          <a:endParaRPr lang="en-US">
            <a:solidFill>
              <a:srgbClr val="7030A0"/>
            </a:solidFill>
          </a:endParaRPr>
        </a:p>
      </dgm:t>
    </dgm:pt>
    <dgm:pt modelId="{9E74DD0F-7633-4D14-9306-9BBA18CBDA17}">
      <dgm:prSet phldrT="[Text]"/>
      <dgm:spPr/>
      <dgm:t>
        <a:bodyPr/>
        <a:lstStyle/>
        <a:p>
          <a:r>
            <a:rPr lang="en-US" b="1" dirty="0" smtClean="0">
              <a:solidFill>
                <a:srgbClr val="7030A0"/>
              </a:solidFill>
            </a:rPr>
            <a:t>Monopoly </a:t>
          </a:r>
          <a:endParaRPr lang="en-US" b="1" dirty="0">
            <a:solidFill>
              <a:srgbClr val="7030A0"/>
            </a:solidFill>
          </a:endParaRPr>
        </a:p>
      </dgm:t>
    </dgm:pt>
    <dgm:pt modelId="{07D4E784-D1F8-4F28-9922-653907458616}" type="parTrans" cxnId="{5B28AD5B-9E05-4F46-8205-D49471825A1B}">
      <dgm:prSet/>
      <dgm:spPr/>
      <dgm:t>
        <a:bodyPr/>
        <a:lstStyle/>
        <a:p>
          <a:endParaRPr lang="en-US">
            <a:solidFill>
              <a:srgbClr val="7030A0"/>
            </a:solidFill>
          </a:endParaRPr>
        </a:p>
      </dgm:t>
    </dgm:pt>
    <dgm:pt modelId="{1586F945-D496-46A0-B839-CC45ED66E656}" type="sibTrans" cxnId="{5B28AD5B-9E05-4F46-8205-D49471825A1B}">
      <dgm:prSet/>
      <dgm:spPr/>
      <dgm:t>
        <a:bodyPr/>
        <a:lstStyle/>
        <a:p>
          <a:endParaRPr lang="en-US">
            <a:solidFill>
              <a:srgbClr val="7030A0"/>
            </a:solidFill>
          </a:endParaRPr>
        </a:p>
      </dgm:t>
    </dgm:pt>
    <dgm:pt modelId="{ED551B24-16B0-4B6C-8329-1552B2110EA5}">
      <dgm:prSet phldrT="[Text]"/>
      <dgm:spPr/>
      <dgm:t>
        <a:bodyPr/>
        <a:lstStyle/>
        <a:p>
          <a:r>
            <a:rPr lang="en-US" b="1" dirty="0" smtClean="0">
              <a:solidFill>
                <a:srgbClr val="7030A0"/>
              </a:solidFill>
            </a:rPr>
            <a:t>Oligopoly</a:t>
          </a:r>
          <a:r>
            <a:rPr lang="en-US" dirty="0" smtClean="0">
              <a:solidFill>
                <a:srgbClr val="7030A0"/>
              </a:solidFill>
            </a:rPr>
            <a:t> </a:t>
          </a:r>
          <a:endParaRPr lang="en-US" dirty="0">
            <a:solidFill>
              <a:srgbClr val="7030A0"/>
            </a:solidFill>
          </a:endParaRPr>
        </a:p>
      </dgm:t>
    </dgm:pt>
    <dgm:pt modelId="{6710C6D1-63BB-4488-832B-D615DD74FDA6}" type="parTrans" cxnId="{10D2F5D5-F5FC-49CC-925B-D7BDBD962310}">
      <dgm:prSet/>
      <dgm:spPr/>
      <dgm:t>
        <a:bodyPr/>
        <a:lstStyle/>
        <a:p>
          <a:endParaRPr lang="en-US">
            <a:solidFill>
              <a:srgbClr val="7030A0"/>
            </a:solidFill>
          </a:endParaRPr>
        </a:p>
      </dgm:t>
    </dgm:pt>
    <dgm:pt modelId="{7F668C68-FC7A-4973-BE30-C339F20866DC}" type="sibTrans" cxnId="{10D2F5D5-F5FC-49CC-925B-D7BDBD962310}">
      <dgm:prSet/>
      <dgm:spPr/>
      <dgm:t>
        <a:bodyPr/>
        <a:lstStyle/>
        <a:p>
          <a:endParaRPr lang="en-US">
            <a:solidFill>
              <a:srgbClr val="7030A0"/>
            </a:solidFill>
          </a:endParaRPr>
        </a:p>
      </dgm:t>
    </dgm:pt>
    <dgm:pt modelId="{7A69248A-32D0-4060-91F2-608FAD4AC588}">
      <dgm:prSet phldrT="[Text]"/>
      <dgm:spPr/>
      <dgm:t>
        <a:bodyPr/>
        <a:lstStyle/>
        <a:p>
          <a:r>
            <a:rPr lang="en-US" b="1" dirty="0" smtClean="0">
              <a:solidFill>
                <a:srgbClr val="7030A0"/>
              </a:solidFill>
            </a:rPr>
            <a:t>Duopoly </a:t>
          </a:r>
          <a:endParaRPr lang="en-US" b="1" dirty="0">
            <a:solidFill>
              <a:srgbClr val="7030A0"/>
            </a:solidFill>
          </a:endParaRPr>
        </a:p>
      </dgm:t>
    </dgm:pt>
    <dgm:pt modelId="{4EA3DA78-A020-47E0-BD5C-EAC777B6D944}" type="parTrans" cxnId="{FF3F117C-8686-43FF-A939-6CCAC0F35529}">
      <dgm:prSet/>
      <dgm:spPr/>
      <dgm:t>
        <a:bodyPr/>
        <a:lstStyle/>
        <a:p>
          <a:endParaRPr lang="en-US">
            <a:solidFill>
              <a:srgbClr val="7030A0"/>
            </a:solidFill>
          </a:endParaRPr>
        </a:p>
      </dgm:t>
    </dgm:pt>
    <dgm:pt modelId="{80F3EFEE-D838-4E96-8DD9-76FB6CD357C7}" type="sibTrans" cxnId="{FF3F117C-8686-43FF-A939-6CCAC0F35529}">
      <dgm:prSet/>
      <dgm:spPr/>
      <dgm:t>
        <a:bodyPr/>
        <a:lstStyle/>
        <a:p>
          <a:endParaRPr lang="en-US">
            <a:solidFill>
              <a:srgbClr val="7030A0"/>
            </a:solidFill>
          </a:endParaRPr>
        </a:p>
      </dgm:t>
    </dgm:pt>
    <dgm:pt modelId="{14B5E577-9C3F-493E-9015-73D0E0437793}" type="pres">
      <dgm:prSet presAssocID="{6200393B-8761-452F-B657-0EB2CC171417}" presName="hierChild1" presStyleCnt="0">
        <dgm:presLayoutVars>
          <dgm:chPref val="1"/>
          <dgm:dir/>
          <dgm:animOne val="branch"/>
          <dgm:animLvl val="lvl"/>
          <dgm:resizeHandles/>
        </dgm:presLayoutVars>
      </dgm:prSet>
      <dgm:spPr/>
      <dgm:t>
        <a:bodyPr/>
        <a:lstStyle/>
        <a:p>
          <a:endParaRPr lang="en-US"/>
        </a:p>
      </dgm:t>
    </dgm:pt>
    <dgm:pt modelId="{95A5DB97-FF3D-457F-B693-4AF332884EDE}" type="pres">
      <dgm:prSet presAssocID="{A996A082-BCB7-4563-B5A7-1CEBB1AE8C0C}" presName="hierRoot1" presStyleCnt="0"/>
      <dgm:spPr/>
    </dgm:pt>
    <dgm:pt modelId="{D419DD64-45F4-4410-81C2-95386BEE3F95}" type="pres">
      <dgm:prSet presAssocID="{A996A082-BCB7-4563-B5A7-1CEBB1AE8C0C}" presName="composite" presStyleCnt="0"/>
      <dgm:spPr/>
    </dgm:pt>
    <dgm:pt modelId="{059F62B7-792C-4637-B9E0-05DE93C6A3FD}" type="pres">
      <dgm:prSet presAssocID="{A996A082-BCB7-4563-B5A7-1CEBB1AE8C0C}" presName="background" presStyleLbl="node0" presStyleIdx="0" presStyleCnt="1"/>
      <dgm:spPr/>
    </dgm:pt>
    <dgm:pt modelId="{322269A6-26CC-4F70-A612-B93BD9CDBD8F}" type="pres">
      <dgm:prSet presAssocID="{A996A082-BCB7-4563-B5A7-1CEBB1AE8C0C}" presName="text" presStyleLbl="fgAcc0" presStyleIdx="0" presStyleCnt="1">
        <dgm:presLayoutVars>
          <dgm:chPref val="3"/>
        </dgm:presLayoutVars>
      </dgm:prSet>
      <dgm:spPr/>
      <dgm:t>
        <a:bodyPr/>
        <a:lstStyle/>
        <a:p>
          <a:endParaRPr lang="en-US"/>
        </a:p>
      </dgm:t>
    </dgm:pt>
    <dgm:pt modelId="{0BE1E9DC-D552-4620-894D-3A85133168BD}" type="pres">
      <dgm:prSet presAssocID="{A996A082-BCB7-4563-B5A7-1CEBB1AE8C0C}" presName="hierChild2" presStyleCnt="0"/>
      <dgm:spPr/>
    </dgm:pt>
    <dgm:pt modelId="{CE466843-7CC9-45E3-B5CA-EF5042C9C6C6}" type="pres">
      <dgm:prSet presAssocID="{C636677D-969E-4794-8500-AC5E348C13E7}" presName="Name10" presStyleLbl="parChTrans1D2" presStyleIdx="0" presStyleCnt="3"/>
      <dgm:spPr/>
      <dgm:t>
        <a:bodyPr/>
        <a:lstStyle/>
        <a:p>
          <a:endParaRPr lang="en-US"/>
        </a:p>
      </dgm:t>
    </dgm:pt>
    <dgm:pt modelId="{5B46E5D6-436C-4184-94E8-A54A535FE78D}" type="pres">
      <dgm:prSet presAssocID="{764B7D79-9376-4EC9-8743-206E786A7DD7}" presName="hierRoot2" presStyleCnt="0"/>
      <dgm:spPr/>
    </dgm:pt>
    <dgm:pt modelId="{647C499E-1E98-43AA-A000-9D9151988362}" type="pres">
      <dgm:prSet presAssocID="{764B7D79-9376-4EC9-8743-206E786A7DD7}" presName="composite2" presStyleCnt="0"/>
      <dgm:spPr/>
    </dgm:pt>
    <dgm:pt modelId="{3EBD10E8-01AF-4CF0-8755-16DF040203FB}" type="pres">
      <dgm:prSet presAssocID="{764B7D79-9376-4EC9-8743-206E786A7DD7}" presName="background2" presStyleLbl="node2" presStyleIdx="0" presStyleCnt="3"/>
      <dgm:spPr/>
    </dgm:pt>
    <dgm:pt modelId="{2EBEE1CF-4054-43E5-B093-1A2C8967FE18}" type="pres">
      <dgm:prSet presAssocID="{764B7D79-9376-4EC9-8743-206E786A7DD7}" presName="text2" presStyleLbl="fgAcc2" presStyleIdx="0" presStyleCnt="3" custScaleY="77647">
        <dgm:presLayoutVars>
          <dgm:chPref val="3"/>
        </dgm:presLayoutVars>
      </dgm:prSet>
      <dgm:spPr/>
      <dgm:t>
        <a:bodyPr/>
        <a:lstStyle/>
        <a:p>
          <a:endParaRPr lang="en-US"/>
        </a:p>
      </dgm:t>
    </dgm:pt>
    <dgm:pt modelId="{4CF89AFB-DE09-4B97-B391-A4C62BF10BE2}" type="pres">
      <dgm:prSet presAssocID="{764B7D79-9376-4EC9-8743-206E786A7DD7}" presName="hierChild3" presStyleCnt="0"/>
      <dgm:spPr/>
    </dgm:pt>
    <dgm:pt modelId="{42B513E1-3747-4275-9FC7-6C141FCF7E18}" type="pres">
      <dgm:prSet presAssocID="{EA4A6FCD-2D85-49BC-9A14-230D6044A9E6}" presName="Name10" presStyleLbl="parChTrans1D2" presStyleIdx="1" presStyleCnt="3"/>
      <dgm:spPr/>
      <dgm:t>
        <a:bodyPr/>
        <a:lstStyle/>
        <a:p>
          <a:endParaRPr lang="en-US"/>
        </a:p>
      </dgm:t>
    </dgm:pt>
    <dgm:pt modelId="{B42CD72E-6342-431A-A528-84C8AEDA9634}" type="pres">
      <dgm:prSet presAssocID="{A8094536-B95C-47CA-BC5C-FCB954A50DA6}" presName="hierRoot2" presStyleCnt="0"/>
      <dgm:spPr/>
    </dgm:pt>
    <dgm:pt modelId="{E03F71BE-C9F1-45A1-A26B-29E4D456ACF4}" type="pres">
      <dgm:prSet presAssocID="{A8094536-B95C-47CA-BC5C-FCB954A50DA6}" presName="composite2" presStyleCnt="0"/>
      <dgm:spPr/>
    </dgm:pt>
    <dgm:pt modelId="{5F3C40D7-07CA-41A2-902F-07FD93139FBE}" type="pres">
      <dgm:prSet presAssocID="{A8094536-B95C-47CA-BC5C-FCB954A50DA6}" presName="background2" presStyleLbl="node2" presStyleIdx="1" presStyleCnt="3"/>
      <dgm:spPr/>
    </dgm:pt>
    <dgm:pt modelId="{F8F7FADF-0D4B-45DC-A635-770438D82632}" type="pres">
      <dgm:prSet presAssocID="{A8094536-B95C-47CA-BC5C-FCB954A50DA6}" presName="text2" presStyleLbl="fgAcc2" presStyleIdx="1" presStyleCnt="3">
        <dgm:presLayoutVars>
          <dgm:chPref val="3"/>
        </dgm:presLayoutVars>
      </dgm:prSet>
      <dgm:spPr/>
      <dgm:t>
        <a:bodyPr/>
        <a:lstStyle/>
        <a:p>
          <a:endParaRPr lang="en-US"/>
        </a:p>
      </dgm:t>
    </dgm:pt>
    <dgm:pt modelId="{01EE860A-59E0-485A-AD1B-2664AADE38A5}" type="pres">
      <dgm:prSet presAssocID="{A8094536-B95C-47CA-BC5C-FCB954A50DA6}" presName="hierChild3" presStyleCnt="0"/>
      <dgm:spPr/>
    </dgm:pt>
    <dgm:pt modelId="{584C1FBC-5AC0-4FDE-B10E-254729186456}" type="pres">
      <dgm:prSet presAssocID="{AA1D4790-F627-45E0-BB76-B00038EF221F}" presName="Name17" presStyleLbl="parChTrans1D3" presStyleIdx="0" presStyleCnt="3"/>
      <dgm:spPr/>
      <dgm:t>
        <a:bodyPr/>
        <a:lstStyle/>
        <a:p>
          <a:endParaRPr lang="en-US"/>
        </a:p>
      </dgm:t>
    </dgm:pt>
    <dgm:pt modelId="{73E66E01-CAB7-41F0-9ADE-55EF8046FF1B}" type="pres">
      <dgm:prSet presAssocID="{0C1B3E4F-9508-4085-8D70-1A6DE977713F}" presName="hierRoot3" presStyleCnt="0"/>
      <dgm:spPr/>
    </dgm:pt>
    <dgm:pt modelId="{BFED9169-0B30-4295-ADE5-7F51BB4CAFBC}" type="pres">
      <dgm:prSet presAssocID="{0C1B3E4F-9508-4085-8D70-1A6DE977713F}" presName="composite3" presStyleCnt="0"/>
      <dgm:spPr/>
    </dgm:pt>
    <dgm:pt modelId="{8B235666-AA20-4306-933C-2968093B3407}" type="pres">
      <dgm:prSet presAssocID="{0C1B3E4F-9508-4085-8D70-1A6DE977713F}" presName="background3" presStyleLbl="node3" presStyleIdx="0" presStyleCnt="3"/>
      <dgm:spPr/>
    </dgm:pt>
    <dgm:pt modelId="{BAB1988B-6C30-471D-8060-492488685C26}" type="pres">
      <dgm:prSet presAssocID="{0C1B3E4F-9508-4085-8D70-1A6DE977713F}" presName="text3" presStyleLbl="fgAcc3" presStyleIdx="0" presStyleCnt="3">
        <dgm:presLayoutVars>
          <dgm:chPref val="3"/>
        </dgm:presLayoutVars>
      </dgm:prSet>
      <dgm:spPr/>
      <dgm:t>
        <a:bodyPr/>
        <a:lstStyle/>
        <a:p>
          <a:endParaRPr lang="en-US"/>
        </a:p>
      </dgm:t>
    </dgm:pt>
    <dgm:pt modelId="{DCF2A174-B814-4789-B8C0-3F7D823DAAE9}" type="pres">
      <dgm:prSet presAssocID="{0C1B3E4F-9508-4085-8D70-1A6DE977713F}" presName="hierChild4" presStyleCnt="0"/>
      <dgm:spPr/>
    </dgm:pt>
    <dgm:pt modelId="{7AEF3A49-8AA7-4786-A2F6-62DECDF6FFA4}" type="pres">
      <dgm:prSet presAssocID="{6710C6D1-63BB-4488-832B-D615DD74FDA6}" presName="Name17" presStyleLbl="parChTrans1D3" presStyleIdx="1" presStyleCnt="3"/>
      <dgm:spPr/>
      <dgm:t>
        <a:bodyPr/>
        <a:lstStyle/>
        <a:p>
          <a:endParaRPr lang="en-US"/>
        </a:p>
      </dgm:t>
    </dgm:pt>
    <dgm:pt modelId="{959671CF-D3BB-4317-B826-03FDF33F7122}" type="pres">
      <dgm:prSet presAssocID="{ED551B24-16B0-4B6C-8329-1552B2110EA5}" presName="hierRoot3" presStyleCnt="0"/>
      <dgm:spPr/>
    </dgm:pt>
    <dgm:pt modelId="{8E15FAC5-D9CD-4DB3-843B-A3939EAC07C7}" type="pres">
      <dgm:prSet presAssocID="{ED551B24-16B0-4B6C-8329-1552B2110EA5}" presName="composite3" presStyleCnt="0"/>
      <dgm:spPr/>
    </dgm:pt>
    <dgm:pt modelId="{B4911315-2A92-4858-98B8-281E3818FB24}" type="pres">
      <dgm:prSet presAssocID="{ED551B24-16B0-4B6C-8329-1552B2110EA5}" presName="background3" presStyleLbl="node3" presStyleIdx="1" presStyleCnt="3"/>
      <dgm:spPr/>
    </dgm:pt>
    <dgm:pt modelId="{65695437-0827-4426-83FF-9571ABC2BA01}" type="pres">
      <dgm:prSet presAssocID="{ED551B24-16B0-4B6C-8329-1552B2110EA5}" presName="text3" presStyleLbl="fgAcc3" presStyleIdx="1" presStyleCnt="3">
        <dgm:presLayoutVars>
          <dgm:chPref val="3"/>
        </dgm:presLayoutVars>
      </dgm:prSet>
      <dgm:spPr/>
      <dgm:t>
        <a:bodyPr/>
        <a:lstStyle/>
        <a:p>
          <a:endParaRPr lang="en-US"/>
        </a:p>
      </dgm:t>
    </dgm:pt>
    <dgm:pt modelId="{1B9406EE-630C-4228-B7D0-A98D9A02ABFF}" type="pres">
      <dgm:prSet presAssocID="{ED551B24-16B0-4B6C-8329-1552B2110EA5}" presName="hierChild4" presStyleCnt="0"/>
      <dgm:spPr/>
    </dgm:pt>
    <dgm:pt modelId="{F90066C5-0748-49AF-9B55-FB4311F7BC62}" type="pres">
      <dgm:prSet presAssocID="{4EA3DA78-A020-47E0-BD5C-EAC777B6D944}" presName="Name17" presStyleLbl="parChTrans1D3" presStyleIdx="2" presStyleCnt="3"/>
      <dgm:spPr/>
      <dgm:t>
        <a:bodyPr/>
        <a:lstStyle/>
        <a:p>
          <a:endParaRPr lang="en-US"/>
        </a:p>
      </dgm:t>
    </dgm:pt>
    <dgm:pt modelId="{714061DA-1378-431F-8040-7F1367DA1485}" type="pres">
      <dgm:prSet presAssocID="{7A69248A-32D0-4060-91F2-608FAD4AC588}" presName="hierRoot3" presStyleCnt="0"/>
      <dgm:spPr/>
    </dgm:pt>
    <dgm:pt modelId="{A279C5A1-5CDE-4813-9116-E5A437CBA3CB}" type="pres">
      <dgm:prSet presAssocID="{7A69248A-32D0-4060-91F2-608FAD4AC588}" presName="composite3" presStyleCnt="0"/>
      <dgm:spPr/>
    </dgm:pt>
    <dgm:pt modelId="{0CAD07F9-4F6F-45BE-96C1-F547FA374E7E}" type="pres">
      <dgm:prSet presAssocID="{7A69248A-32D0-4060-91F2-608FAD4AC588}" presName="background3" presStyleLbl="node3" presStyleIdx="2" presStyleCnt="3"/>
      <dgm:spPr/>
    </dgm:pt>
    <dgm:pt modelId="{6AA6E3F8-A66D-4D15-80C2-788822594D32}" type="pres">
      <dgm:prSet presAssocID="{7A69248A-32D0-4060-91F2-608FAD4AC588}" presName="text3" presStyleLbl="fgAcc3" presStyleIdx="2" presStyleCnt="3">
        <dgm:presLayoutVars>
          <dgm:chPref val="3"/>
        </dgm:presLayoutVars>
      </dgm:prSet>
      <dgm:spPr/>
      <dgm:t>
        <a:bodyPr/>
        <a:lstStyle/>
        <a:p>
          <a:endParaRPr lang="en-US"/>
        </a:p>
      </dgm:t>
    </dgm:pt>
    <dgm:pt modelId="{FFA5ECCA-772C-4119-8FF6-5EDA331F6B2D}" type="pres">
      <dgm:prSet presAssocID="{7A69248A-32D0-4060-91F2-608FAD4AC588}" presName="hierChild4" presStyleCnt="0"/>
      <dgm:spPr/>
    </dgm:pt>
    <dgm:pt modelId="{FA91229F-B2BF-46E4-A3F5-B641D457946B}" type="pres">
      <dgm:prSet presAssocID="{07D4E784-D1F8-4F28-9922-653907458616}" presName="Name10" presStyleLbl="parChTrans1D2" presStyleIdx="2" presStyleCnt="3"/>
      <dgm:spPr/>
      <dgm:t>
        <a:bodyPr/>
        <a:lstStyle/>
        <a:p>
          <a:endParaRPr lang="en-US"/>
        </a:p>
      </dgm:t>
    </dgm:pt>
    <dgm:pt modelId="{58987C2F-8051-4B34-BC70-B095365237CB}" type="pres">
      <dgm:prSet presAssocID="{9E74DD0F-7633-4D14-9306-9BBA18CBDA17}" presName="hierRoot2" presStyleCnt="0"/>
      <dgm:spPr/>
    </dgm:pt>
    <dgm:pt modelId="{6B934FBB-1176-4F57-8B38-47D4BD72AC35}" type="pres">
      <dgm:prSet presAssocID="{9E74DD0F-7633-4D14-9306-9BBA18CBDA17}" presName="composite2" presStyleCnt="0"/>
      <dgm:spPr/>
    </dgm:pt>
    <dgm:pt modelId="{FB258FEA-ADCF-4CFA-9974-5F65709BD0A3}" type="pres">
      <dgm:prSet presAssocID="{9E74DD0F-7633-4D14-9306-9BBA18CBDA17}" presName="background2" presStyleLbl="node2" presStyleIdx="2" presStyleCnt="3"/>
      <dgm:spPr/>
    </dgm:pt>
    <dgm:pt modelId="{948B2691-BC39-441C-BADD-DE0AE48A94A6}" type="pres">
      <dgm:prSet presAssocID="{9E74DD0F-7633-4D14-9306-9BBA18CBDA17}" presName="text2" presStyleLbl="fgAcc2" presStyleIdx="2" presStyleCnt="3">
        <dgm:presLayoutVars>
          <dgm:chPref val="3"/>
        </dgm:presLayoutVars>
      </dgm:prSet>
      <dgm:spPr/>
      <dgm:t>
        <a:bodyPr/>
        <a:lstStyle/>
        <a:p>
          <a:endParaRPr lang="en-US"/>
        </a:p>
      </dgm:t>
    </dgm:pt>
    <dgm:pt modelId="{47D05E4F-67C9-4BED-90FB-91476A8FECCD}" type="pres">
      <dgm:prSet presAssocID="{9E74DD0F-7633-4D14-9306-9BBA18CBDA17}" presName="hierChild3" presStyleCnt="0"/>
      <dgm:spPr/>
    </dgm:pt>
  </dgm:ptLst>
  <dgm:cxnLst>
    <dgm:cxn modelId="{FF3F117C-8686-43FF-A939-6CCAC0F35529}" srcId="{A8094536-B95C-47CA-BC5C-FCB954A50DA6}" destId="{7A69248A-32D0-4060-91F2-608FAD4AC588}" srcOrd="2" destOrd="0" parTransId="{4EA3DA78-A020-47E0-BD5C-EAC777B6D944}" sibTransId="{80F3EFEE-D838-4E96-8DD9-76FB6CD357C7}"/>
    <dgm:cxn modelId="{095F866F-42A8-4A30-A522-C2D550089424}" type="presOf" srcId="{6200393B-8761-452F-B657-0EB2CC171417}" destId="{14B5E577-9C3F-493E-9015-73D0E0437793}" srcOrd="0" destOrd="0" presId="urn:microsoft.com/office/officeart/2005/8/layout/hierarchy1"/>
    <dgm:cxn modelId="{5B28AD5B-9E05-4F46-8205-D49471825A1B}" srcId="{A996A082-BCB7-4563-B5A7-1CEBB1AE8C0C}" destId="{9E74DD0F-7633-4D14-9306-9BBA18CBDA17}" srcOrd="2" destOrd="0" parTransId="{07D4E784-D1F8-4F28-9922-653907458616}" sibTransId="{1586F945-D496-46A0-B839-CC45ED66E656}"/>
    <dgm:cxn modelId="{7C1BBF00-0D22-49FF-B4E3-AD080087B2D2}" type="presOf" srcId="{07D4E784-D1F8-4F28-9922-653907458616}" destId="{FA91229F-B2BF-46E4-A3F5-B641D457946B}" srcOrd="0" destOrd="0" presId="urn:microsoft.com/office/officeart/2005/8/layout/hierarchy1"/>
    <dgm:cxn modelId="{A64D45B2-28D6-41F6-AB5D-D68A625F40B6}" type="presOf" srcId="{4EA3DA78-A020-47E0-BD5C-EAC777B6D944}" destId="{F90066C5-0748-49AF-9B55-FB4311F7BC62}" srcOrd="0" destOrd="0" presId="urn:microsoft.com/office/officeart/2005/8/layout/hierarchy1"/>
    <dgm:cxn modelId="{A366F20A-D6E7-4074-B0B8-86BC2BD1B3AB}" type="presOf" srcId="{ED551B24-16B0-4B6C-8329-1552B2110EA5}" destId="{65695437-0827-4426-83FF-9571ABC2BA01}" srcOrd="0" destOrd="0" presId="urn:microsoft.com/office/officeart/2005/8/layout/hierarchy1"/>
    <dgm:cxn modelId="{C9EF3E19-8B69-423B-98E8-208A79E79DE2}" type="presOf" srcId="{AA1D4790-F627-45E0-BB76-B00038EF221F}" destId="{584C1FBC-5AC0-4FDE-B10E-254729186456}" srcOrd="0" destOrd="0" presId="urn:microsoft.com/office/officeart/2005/8/layout/hierarchy1"/>
    <dgm:cxn modelId="{1A0269EA-937A-45BA-9F10-E5FD78F5B313}" srcId="{6200393B-8761-452F-B657-0EB2CC171417}" destId="{A996A082-BCB7-4563-B5A7-1CEBB1AE8C0C}" srcOrd="0" destOrd="0" parTransId="{B5B8FD64-D6F6-4C8F-8A9C-021C613E3901}" sibTransId="{558A4841-AC82-419E-B99E-164AA652FC9F}"/>
    <dgm:cxn modelId="{C1C6B40F-3969-4414-8B50-BF05639A772C}" srcId="{A8094536-B95C-47CA-BC5C-FCB954A50DA6}" destId="{0C1B3E4F-9508-4085-8D70-1A6DE977713F}" srcOrd="0" destOrd="0" parTransId="{AA1D4790-F627-45E0-BB76-B00038EF221F}" sibTransId="{1939244D-841E-44DB-9B5B-7B4CC482B242}"/>
    <dgm:cxn modelId="{10D2F5D5-F5FC-49CC-925B-D7BDBD962310}" srcId="{A8094536-B95C-47CA-BC5C-FCB954A50DA6}" destId="{ED551B24-16B0-4B6C-8329-1552B2110EA5}" srcOrd="1" destOrd="0" parTransId="{6710C6D1-63BB-4488-832B-D615DD74FDA6}" sibTransId="{7F668C68-FC7A-4973-BE30-C339F20866DC}"/>
    <dgm:cxn modelId="{6CAFA3D6-3EBD-49F3-B723-965B281DD6EE}" type="presOf" srcId="{0C1B3E4F-9508-4085-8D70-1A6DE977713F}" destId="{BAB1988B-6C30-471D-8060-492488685C26}" srcOrd="0" destOrd="0" presId="urn:microsoft.com/office/officeart/2005/8/layout/hierarchy1"/>
    <dgm:cxn modelId="{21CF1CC0-F2F3-474A-B940-3739E674D2B3}" type="presOf" srcId="{EA4A6FCD-2D85-49BC-9A14-230D6044A9E6}" destId="{42B513E1-3747-4275-9FC7-6C141FCF7E18}" srcOrd="0" destOrd="0" presId="urn:microsoft.com/office/officeart/2005/8/layout/hierarchy1"/>
    <dgm:cxn modelId="{8416ACAF-CCE8-43B9-A7B2-0DF555C55830}" type="presOf" srcId="{764B7D79-9376-4EC9-8743-206E786A7DD7}" destId="{2EBEE1CF-4054-43E5-B093-1A2C8967FE18}" srcOrd="0" destOrd="0" presId="urn:microsoft.com/office/officeart/2005/8/layout/hierarchy1"/>
    <dgm:cxn modelId="{8E94A63F-ACD2-42EC-8967-389B77F477AC}" type="presOf" srcId="{7A69248A-32D0-4060-91F2-608FAD4AC588}" destId="{6AA6E3F8-A66D-4D15-80C2-788822594D32}" srcOrd="0" destOrd="0" presId="urn:microsoft.com/office/officeart/2005/8/layout/hierarchy1"/>
    <dgm:cxn modelId="{D5DB204B-B98B-44BE-978D-E3FF3C3C1FE7}" type="presOf" srcId="{6710C6D1-63BB-4488-832B-D615DD74FDA6}" destId="{7AEF3A49-8AA7-4786-A2F6-62DECDF6FFA4}" srcOrd="0" destOrd="0" presId="urn:microsoft.com/office/officeart/2005/8/layout/hierarchy1"/>
    <dgm:cxn modelId="{DD592BA7-CA7B-436A-B129-8825D719071A}" type="presOf" srcId="{A996A082-BCB7-4563-B5A7-1CEBB1AE8C0C}" destId="{322269A6-26CC-4F70-A612-B93BD9CDBD8F}" srcOrd="0" destOrd="0" presId="urn:microsoft.com/office/officeart/2005/8/layout/hierarchy1"/>
    <dgm:cxn modelId="{F5BFD334-51DC-43A6-831E-C3DDFBD097FC}" type="presOf" srcId="{A8094536-B95C-47CA-BC5C-FCB954A50DA6}" destId="{F8F7FADF-0D4B-45DC-A635-770438D82632}" srcOrd="0" destOrd="0" presId="urn:microsoft.com/office/officeart/2005/8/layout/hierarchy1"/>
    <dgm:cxn modelId="{CA065CC4-8DF5-4B91-AE65-8F0A9D612836}" type="presOf" srcId="{C636677D-969E-4794-8500-AC5E348C13E7}" destId="{CE466843-7CC9-45E3-B5CA-EF5042C9C6C6}" srcOrd="0" destOrd="0" presId="urn:microsoft.com/office/officeart/2005/8/layout/hierarchy1"/>
    <dgm:cxn modelId="{9A45AE78-7A03-4C68-85F6-61F2D061F89D}" srcId="{A996A082-BCB7-4563-B5A7-1CEBB1AE8C0C}" destId="{A8094536-B95C-47CA-BC5C-FCB954A50DA6}" srcOrd="1" destOrd="0" parTransId="{EA4A6FCD-2D85-49BC-9A14-230D6044A9E6}" sibTransId="{F6397A70-AE16-4C94-90B5-D5427583C752}"/>
    <dgm:cxn modelId="{7008D77E-B233-4C56-B763-09FA44D23B7D}" type="presOf" srcId="{9E74DD0F-7633-4D14-9306-9BBA18CBDA17}" destId="{948B2691-BC39-441C-BADD-DE0AE48A94A6}" srcOrd="0" destOrd="0" presId="urn:microsoft.com/office/officeart/2005/8/layout/hierarchy1"/>
    <dgm:cxn modelId="{C7050C7F-F589-4756-B4CF-22516A50F8C7}" srcId="{A996A082-BCB7-4563-B5A7-1CEBB1AE8C0C}" destId="{764B7D79-9376-4EC9-8743-206E786A7DD7}" srcOrd="0" destOrd="0" parTransId="{C636677D-969E-4794-8500-AC5E348C13E7}" sibTransId="{04CD2191-E316-44F2-B117-6FB70F7FFA72}"/>
    <dgm:cxn modelId="{902B912F-1BD7-4E92-A059-C048358F7DDB}" type="presParOf" srcId="{14B5E577-9C3F-493E-9015-73D0E0437793}" destId="{95A5DB97-FF3D-457F-B693-4AF332884EDE}" srcOrd="0" destOrd="0" presId="urn:microsoft.com/office/officeart/2005/8/layout/hierarchy1"/>
    <dgm:cxn modelId="{130DAB88-68EB-4402-BE88-C3E1058BF409}" type="presParOf" srcId="{95A5DB97-FF3D-457F-B693-4AF332884EDE}" destId="{D419DD64-45F4-4410-81C2-95386BEE3F95}" srcOrd="0" destOrd="0" presId="urn:microsoft.com/office/officeart/2005/8/layout/hierarchy1"/>
    <dgm:cxn modelId="{81C2E821-73A2-4A2A-940A-D3226D97562C}" type="presParOf" srcId="{D419DD64-45F4-4410-81C2-95386BEE3F95}" destId="{059F62B7-792C-4637-B9E0-05DE93C6A3FD}" srcOrd="0" destOrd="0" presId="urn:microsoft.com/office/officeart/2005/8/layout/hierarchy1"/>
    <dgm:cxn modelId="{900AF295-F1AD-4999-BFF1-D32A3DD89600}" type="presParOf" srcId="{D419DD64-45F4-4410-81C2-95386BEE3F95}" destId="{322269A6-26CC-4F70-A612-B93BD9CDBD8F}" srcOrd="1" destOrd="0" presId="urn:microsoft.com/office/officeart/2005/8/layout/hierarchy1"/>
    <dgm:cxn modelId="{90E412C5-5B95-47C3-AB82-B0820F10E625}" type="presParOf" srcId="{95A5DB97-FF3D-457F-B693-4AF332884EDE}" destId="{0BE1E9DC-D552-4620-894D-3A85133168BD}" srcOrd="1" destOrd="0" presId="urn:microsoft.com/office/officeart/2005/8/layout/hierarchy1"/>
    <dgm:cxn modelId="{81878145-4C29-4746-BA22-4C87BF4BEF39}" type="presParOf" srcId="{0BE1E9DC-D552-4620-894D-3A85133168BD}" destId="{CE466843-7CC9-45E3-B5CA-EF5042C9C6C6}" srcOrd="0" destOrd="0" presId="urn:microsoft.com/office/officeart/2005/8/layout/hierarchy1"/>
    <dgm:cxn modelId="{8975762F-887C-4DDC-9FE6-CAE5FEE9DD87}" type="presParOf" srcId="{0BE1E9DC-D552-4620-894D-3A85133168BD}" destId="{5B46E5D6-436C-4184-94E8-A54A535FE78D}" srcOrd="1" destOrd="0" presId="urn:microsoft.com/office/officeart/2005/8/layout/hierarchy1"/>
    <dgm:cxn modelId="{0522A6EA-ACD2-49E4-B100-33E78DF3317A}" type="presParOf" srcId="{5B46E5D6-436C-4184-94E8-A54A535FE78D}" destId="{647C499E-1E98-43AA-A000-9D9151988362}" srcOrd="0" destOrd="0" presId="urn:microsoft.com/office/officeart/2005/8/layout/hierarchy1"/>
    <dgm:cxn modelId="{C43FF24C-87A8-4F1F-BDA4-101AB164E7C3}" type="presParOf" srcId="{647C499E-1E98-43AA-A000-9D9151988362}" destId="{3EBD10E8-01AF-4CF0-8755-16DF040203FB}" srcOrd="0" destOrd="0" presId="urn:microsoft.com/office/officeart/2005/8/layout/hierarchy1"/>
    <dgm:cxn modelId="{DC0B5E1D-AA85-4076-970B-6AFC4102C94C}" type="presParOf" srcId="{647C499E-1E98-43AA-A000-9D9151988362}" destId="{2EBEE1CF-4054-43E5-B093-1A2C8967FE18}" srcOrd="1" destOrd="0" presId="urn:microsoft.com/office/officeart/2005/8/layout/hierarchy1"/>
    <dgm:cxn modelId="{9D944DFD-E6FF-4EF2-8ADB-ECB988340F09}" type="presParOf" srcId="{5B46E5D6-436C-4184-94E8-A54A535FE78D}" destId="{4CF89AFB-DE09-4B97-B391-A4C62BF10BE2}" srcOrd="1" destOrd="0" presId="urn:microsoft.com/office/officeart/2005/8/layout/hierarchy1"/>
    <dgm:cxn modelId="{3ABCF73D-8D21-4761-B7CB-36C158B52ADE}" type="presParOf" srcId="{0BE1E9DC-D552-4620-894D-3A85133168BD}" destId="{42B513E1-3747-4275-9FC7-6C141FCF7E18}" srcOrd="2" destOrd="0" presId="urn:microsoft.com/office/officeart/2005/8/layout/hierarchy1"/>
    <dgm:cxn modelId="{8A2FF0F7-D509-46BA-B704-424A56F8E5B8}" type="presParOf" srcId="{0BE1E9DC-D552-4620-894D-3A85133168BD}" destId="{B42CD72E-6342-431A-A528-84C8AEDA9634}" srcOrd="3" destOrd="0" presId="urn:microsoft.com/office/officeart/2005/8/layout/hierarchy1"/>
    <dgm:cxn modelId="{5DEBBFAE-8DEE-4339-BF8D-E8A1330C237E}" type="presParOf" srcId="{B42CD72E-6342-431A-A528-84C8AEDA9634}" destId="{E03F71BE-C9F1-45A1-A26B-29E4D456ACF4}" srcOrd="0" destOrd="0" presId="urn:microsoft.com/office/officeart/2005/8/layout/hierarchy1"/>
    <dgm:cxn modelId="{B0F03745-28E6-4CF1-B3F8-F9491E16CBC3}" type="presParOf" srcId="{E03F71BE-C9F1-45A1-A26B-29E4D456ACF4}" destId="{5F3C40D7-07CA-41A2-902F-07FD93139FBE}" srcOrd="0" destOrd="0" presId="urn:microsoft.com/office/officeart/2005/8/layout/hierarchy1"/>
    <dgm:cxn modelId="{E0AAF7F9-EE14-401A-9CA8-998D88592DFA}" type="presParOf" srcId="{E03F71BE-C9F1-45A1-A26B-29E4D456ACF4}" destId="{F8F7FADF-0D4B-45DC-A635-770438D82632}" srcOrd="1" destOrd="0" presId="urn:microsoft.com/office/officeart/2005/8/layout/hierarchy1"/>
    <dgm:cxn modelId="{D457CB6B-D6C6-4A15-9CDC-BAC503BB8441}" type="presParOf" srcId="{B42CD72E-6342-431A-A528-84C8AEDA9634}" destId="{01EE860A-59E0-485A-AD1B-2664AADE38A5}" srcOrd="1" destOrd="0" presId="urn:microsoft.com/office/officeart/2005/8/layout/hierarchy1"/>
    <dgm:cxn modelId="{CA981167-24BE-4EDE-84FD-D04FEC2C0917}" type="presParOf" srcId="{01EE860A-59E0-485A-AD1B-2664AADE38A5}" destId="{584C1FBC-5AC0-4FDE-B10E-254729186456}" srcOrd="0" destOrd="0" presId="urn:microsoft.com/office/officeart/2005/8/layout/hierarchy1"/>
    <dgm:cxn modelId="{26CEDE50-AE8D-4C46-BFEB-17ADC017C687}" type="presParOf" srcId="{01EE860A-59E0-485A-AD1B-2664AADE38A5}" destId="{73E66E01-CAB7-41F0-9ADE-55EF8046FF1B}" srcOrd="1" destOrd="0" presId="urn:microsoft.com/office/officeart/2005/8/layout/hierarchy1"/>
    <dgm:cxn modelId="{714075AE-A4AA-4B07-8C14-68B850484B29}" type="presParOf" srcId="{73E66E01-CAB7-41F0-9ADE-55EF8046FF1B}" destId="{BFED9169-0B30-4295-ADE5-7F51BB4CAFBC}" srcOrd="0" destOrd="0" presId="urn:microsoft.com/office/officeart/2005/8/layout/hierarchy1"/>
    <dgm:cxn modelId="{AC180629-C956-4F04-95EA-A3FD53D9AD4A}" type="presParOf" srcId="{BFED9169-0B30-4295-ADE5-7F51BB4CAFBC}" destId="{8B235666-AA20-4306-933C-2968093B3407}" srcOrd="0" destOrd="0" presId="urn:microsoft.com/office/officeart/2005/8/layout/hierarchy1"/>
    <dgm:cxn modelId="{D9B23153-5A3B-40CD-BE6A-D866FD013231}" type="presParOf" srcId="{BFED9169-0B30-4295-ADE5-7F51BB4CAFBC}" destId="{BAB1988B-6C30-471D-8060-492488685C26}" srcOrd="1" destOrd="0" presId="urn:microsoft.com/office/officeart/2005/8/layout/hierarchy1"/>
    <dgm:cxn modelId="{58BC9938-83FB-4962-8168-CB04C848B53B}" type="presParOf" srcId="{73E66E01-CAB7-41F0-9ADE-55EF8046FF1B}" destId="{DCF2A174-B814-4789-B8C0-3F7D823DAAE9}" srcOrd="1" destOrd="0" presId="urn:microsoft.com/office/officeart/2005/8/layout/hierarchy1"/>
    <dgm:cxn modelId="{1E6DE17C-784B-40E0-A0AC-ED483AD76C84}" type="presParOf" srcId="{01EE860A-59E0-485A-AD1B-2664AADE38A5}" destId="{7AEF3A49-8AA7-4786-A2F6-62DECDF6FFA4}" srcOrd="2" destOrd="0" presId="urn:microsoft.com/office/officeart/2005/8/layout/hierarchy1"/>
    <dgm:cxn modelId="{DF4115F6-EFA9-4488-B465-7E58B4D5E399}" type="presParOf" srcId="{01EE860A-59E0-485A-AD1B-2664AADE38A5}" destId="{959671CF-D3BB-4317-B826-03FDF33F7122}" srcOrd="3" destOrd="0" presId="urn:microsoft.com/office/officeart/2005/8/layout/hierarchy1"/>
    <dgm:cxn modelId="{5EF7849D-C131-4C82-863D-3E0AE01AD702}" type="presParOf" srcId="{959671CF-D3BB-4317-B826-03FDF33F7122}" destId="{8E15FAC5-D9CD-4DB3-843B-A3939EAC07C7}" srcOrd="0" destOrd="0" presId="urn:microsoft.com/office/officeart/2005/8/layout/hierarchy1"/>
    <dgm:cxn modelId="{CE116065-1416-4A2C-8980-CAB0CE5C55AA}" type="presParOf" srcId="{8E15FAC5-D9CD-4DB3-843B-A3939EAC07C7}" destId="{B4911315-2A92-4858-98B8-281E3818FB24}" srcOrd="0" destOrd="0" presId="urn:microsoft.com/office/officeart/2005/8/layout/hierarchy1"/>
    <dgm:cxn modelId="{28E3BB86-DD27-4EFD-924A-8234130A2BF8}" type="presParOf" srcId="{8E15FAC5-D9CD-4DB3-843B-A3939EAC07C7}" destId="{65695437-0827-4426-83FF-9571ABC2BA01}" srcOrd="1" destOrd="0" presId="urn:microsoft.com/office/officeart/2005/8/layout/hierarchy1"/>
    <dgm:cxn modelId="{6ED8A874-4272-4021-92C2-28BA1C9D585B}" type="presParOf" srcId="{959671CF-D3BB-4317-B826-03FDF33F7122}" destId="{1B9406EE-630C-4228-B7D0-A98D9A02ABFF}" srcOrd="1" destOrd="0" presId="urn:microsoft.com/office/officeart/2005/8/layout/hierarchy1"/>
    <dgm:cxn modelId="{7FD472D3-9F9C-47EC-A611-D4750D1430A6}" type="presParOf" srcId="{01EE860A-59E0-485A-AD1B-2664AADE38A5}" destId="{F90066C5-0748-49AF-9B55-FB4311F7BC62}" srcOrd="4" destOrd="0" presId="urn:microsoft.com/office/officeart/2005/8/layout/hierarchy1"/>
    <dgm:cxn modelId="{F76867AA-B891-4FE5-B808-311ECD502345}" type="presParOf" srcId="{01EE860A-59E0-485A-AD1B-2664AADE38A5}" destId="{714061DA-1378-431F-8040-7F1367DA1485}" srcOrd="5" destOrd="0" presId="urn:microsoft.com/office/officeart/2005/8/layout/hierarchy1"/>
    <dgm:cxn modelId="{C27D0209-D03F-40E3-800F-65FBF9FDAD53}" type="presParOf" srcId="{714061DA-1378-431F-8040-7F1367DA1485}" destId="{A279C5A1-5CDE-4813-9116-E5A437CBA3CB}" srcOrd="0" destOrd="0" presId="urn:microsoft.com/office/officeart/2005/8/layout/hierarchy1"/>
    <dgm:cxn modelId="{52F012E1-762F-4297-AB34-67AE434FE8BA}" type="presParOf" srcId="{A279C5A1-5CDE-4813-9116-E5A437CBA3CB}" destId="{0CAD07F9-4F6F-45BE-96C1-F547FA374E7E}" srcOrd="0" destOrd="0" presId="urn:microsoft.com/office/officeart/2005/8/layout/hierarchy1"/>
    <dgm:cxn modelId="{23EE3EF3-7D9D-40E2-B397-2D0B1E26B26E}" type="presParOf" srcId="{A279C5A1-5CDE-4813-9116-E5A437CBA3CB}" destId="{6AA6E3F8-A66D-4D15-80C2-788822594D32}" srcOrd="1" destOrd="0" presId="urn:microsoft.com/office/officeart/2005/8/layout/hierarchy1"/>
    <dgm:cxn modelId="{8A10E622-8EA4-4A91-826D-F0BD5130F3BD}" type="presParOf" srcId="{714061DA-1378-431F-8040-7F1367DA1485}" destId="{FFA5ECCA-772C-4119-8FF6-5EDA331F6B2D}" srcOrd="1" destOrd="0" presId="urn:microsoft.com/office/officeart/2005/8/layout/hierarchy1"/>
    <dgm:cxn modelId="{C9C29DD5-0A01-43EF-8453-10799D90342F}" type="presParOf" srcId="{0BE1E9DC-D552-4620-894D-3A85133168BD}" destId="{FA91229F-B2BF-46E4-A3F5-B641D457946B}" srcOrd="4" destOrd="0" presId="urn:microsoft.com/office/officeart/2005/8/layout/hierarchy1"/>
    <dgm:cxn modelId="{A1318F06-6467-42BC-A87E-7C11EC3122AC}" type="presParOf" srcId="{0BE1E9DC-D552-4620-894D-3A85133168BD}" destId="{58987C2F-8051-4B34-BC70-B095365237CB}" srcOrd="5" destOrd="0" presId="urn:microsoft.com/office/officeart/2005/8/layout/hierarchy1"/>
    <dgm:cxn modelId="{7C03ADC2-0A05-4284-AC47-C01C57C1A374}" type="presParOf" srcId="{58987C2F-8051-4B34-BC70-B095365237CB}" destId="{6B934FBB-1176-4F57-8B38-47D4BD72AC35}" srcOrd="0" destOrd="0" presId="urn:microsoft.com/office/officeart/2005/8/layout/hierarchy1"/>
    <dgm:cxn modelId="{02B84DA7-8C4C-4D49-838D-25A7E49FC7F6}" type="presParOf" srcId="{6B934FBB-1176-4F57-8B38-47D4BD72AC35}" destId="{FB258FEA-ADCF-4CFA-9974-5F65709BD0A3}" srcOrd="0" destOrd="0" presId="urn:microsoft.com/office/officeart/2005/8/layout/hierarchy1"/>
    <dgm:cxn modelId="{7B9708E3-1BDD-4A5C-8109-99F867FC0FF6}" type="presParOf" srcId="{6B934FBB-1176-4F57-8B38-47D4BD72AC35}" destId="{948B2691-BC39-441C-BADD-DE0AE48A94A6}" srcOrd="1" destOrd="0" presId="urn:microsoft.com/office/officeart/2005/8/layout/hierarchy1"/>
    <dgm:cxn modelId="{7A4F483A-FB10-4ED0-BB1F-30F74B15BA13}" type="presParOf" srcId="{58987C2F-8051-4B34-BC70-B095365237CB}" destId="{47D05E4F-67C9-4BED-90FB-91476A8FECC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1229F-B2BF-46E4-A3F5-B641D457946B}">
      <dsp:nvSpPr>
        <dsp:cNvPr id="0" name=""/>
        <dsp:cNvSpPr/>
      </dsp:nvSpPr>
      <dsp:spPr>
        <a:xfrm>
          <a:off x="4254205" y="1456994"/>
          <a:ext cx="2800480" cy="666386"/>
        </a:xfrm>
        <a:custGeom>
          <a:avLst/>
          <a:gdLst/>
          <a:ahLst/>
          <a:cxnLst/>
          <a:rect l="0" t="0" r="0" b="0"/>
          <a:pathLst>
            <a:path>
              <a:moveTo>
                <a:pt x="0" y="0"/>
              </a:moveTo>
              <a:lnTo>
                <a:pt x="0" y="454123"/>
              </a:lnTo>
              <a:lnTo>
                <a:pt x="2800480" y="454123"/>
              </a:lnTo>
              <a:lnTo>
                <a:pt x="2800480" y="666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066C5-0748-49AF-9B55-FB4311F7BC62}">
      <dsp:nvSpPr>
        <dsp:cNvPr id="0" name=""/>
        <dsp:cNvSpPr/>
      </dsp:nvSpPr>
      <dsp:spPr>
        <a:xfrm>
          <a:off x="4254205" y="3578358"/>
          <a:ext cx="2800480" cy="666386"/>
        </a:xfrm>
        <a:custGeom>
          <a:avLst/>
          <a:gdLst/>
          <a:ahLst/>
          <a:cxnLst/>
          <a:rect l="0" t="0" r="0" b="0"/>
          <a:pathLst>
            <a:path>
              <a:moveTo>
                <a:pt x="0" y="0"/>
              </a:moveTo>
              <a:lnTo>
                <a:pt x="0" y="454123"/>
              </a:lnTo>
              <a:lnTo>
                <a:pt x="2800480" y="454123"/>
              </a:lnTo>
              <a:lnTo>
                <a:pt x="2800480" y="6663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EF3A49-8AA7-4786-A2F6-62DECDF6FFA4}">
      <dsp:nvSpPr>
        <dsp:cNvPr id="0" name=""/>
        <dsp:cNvSpPr/>
      </dsp:nvSpPr>
      <dsp:spPr>
        <a:xfrm>
          <a:off x="4208485" y="3578358"/>
          <a:ext cx="91440" cy="666386"/>
        </a:xfrm>
        <a:custGeom>
          <a:avLst/>
          <a:gdLst/>
          <a:ahLst/>
          <a:cxnLst/>
          <a:rect l="0" t="0" r="0" b="0"/>
          <a:pathLst>
            <a:path>
              <a:moveTo>
                <a:pt x="45720" y="0"/>
              </a:moveTo>
              <a:lnTo>
                <a:pt x="45720" y="6663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4C1FBC-5AC0-4FDE-B10E-254729186456}">
      <dsp:nvSpPr>
        <dsp:cNvPr id="0" name=""/>
        <dsp:cNvSpPr/>
      </dsp:nvSpPr>
      <dsp:spPr>
        <a:xfrm>
          <a:off x="1453725" y="3578358"/>
          <a:ext cx="2800480" cy="666386"/>
        </a:xfrm>
        <a:custGeom>
          <a:avLst/>
          <a:gdLst/>
          <a:ahLst/>
          <a:cxnLst/>
          <a:rect l="0" t="0" r="0" b="0"/>
          <a:pathLst>
            <a:path>
              <a:moveTo>
                <a:pt x="2800480" y="0"/>
              </a:moveTo>
              <a:lnTo>
                <a:pt x="2800480" y="454123"/>
              </a:lnTo>
              <a:lnTo>
                <a:pt x="0" y="454123"/>
              </a:lnTo>
              <a:lnTo>
                <a:pt x="0" y="66638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513E1-3747-4275-9FC7-6C141FCF7E18}">
      <dsp:nvSpPr>
        <dsp:cNvPr id="0" name=""/>
        <dsp:cNvSpPr/>
      </dsp:nvSpPr>
      <dsp:spPr>
        <a:xfrm>
          <a:off x="4208485" y="1456994"/>
          <a:ext cx="91440" cy="666386"/>
        </a:xfrm>
        <a:custGeom>
          <a:avLst/>
          <a:gdLst/>
          <a:ahLst/>
          <a:cxnLst/>
          <a:rect l="0" t="0" r="0" b="0"/>
          <a:pathLst>
            <a:path>
              <a:moveTo>
                <a:pt x="45720" y="0"/>
              </a:moveTo>
              <a:lnTo>
                <a:pt x="45720" y="666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466843-7CC9-45E3-B5CA-EF5042C9C6C6}">
      <dsp:nvSpPr>
        <dsp:cNvPr id="0" name=""/>
        <dsp:cNvSpPr/>
      </dsp:nvSpPr>
      <dsp:spPr>
        <a:xfrm>
          <a:off x="1453725" y="1456994"/>
          <a:ext cx="2800480" cy="666386"/>
        </a:xfrm>
        <a:custGeom>
          <a:avLst/>
          <a:gdLst/>
          <a:ahLst/>
          <a:cxnLst/>
          <a:rect l="0" t="0" r="0" b="0"/>
          <a:pathLst>
            <a:path>
              <a:moveTo>
                <a:pt x="2800480" y="0"/>
              </a:moveTo>
              <a:lnTo>
                <a:pt x="2800480" y="454123"/>
              </a:lnTo>
              <a:lnTo>
                <a:pt x="0" y="454123"/>
              </a:lnTo>
              <a:lnTo>
                <a:pt x="0" y="6663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F62B7-792C-4637-B9E0-05DE93C6A3FD}">
      <dsp:nvSpPr>
        <dsp:cNvPr id="0" name=""/>
        <dsp:cNvSpPr/>
      </dsp:nvSpPr>
      <dsp:spPr>
        <a:xfrm>
          <a:off x="3108554" y="2018"/>
          <a:ext cx="2291302" cy="1454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2269A6-26CC-4F70-A612-B93BD9CDBD8F}">
      <dsp:nvSpPr>
        <dsp:cNvPr id="0" name=""/>
        <dsp:cNvSpPr/>
      </dsp:nvSpPr>
      <dsp:spPr>
        <a:xfrm>
          <a:off x="3363143" y="243877"/>
          <a:ext cx="2291302" cy="14549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7030A0"/>
              </a:solidFill>
            </a:rPr>
            <a:t>Market Structure </a:t>
          </a:r>
          <a:endParaRPr lang="en-US" sz="2800" b="1" kern="1200" dirty="0">
            <a:solidFill>
              <a:srgbClr val="7030A0"/>
            </a:solidFill>
          </a:endParaRPr>
        </a:p>
      </dsp:txBody>
      <dsp:txXfrm>
        <a:off x="3405758" y="286492"/>
        <a:ext cx="2206072" cy="1369746"/>
      </dsp:txXfrm>
    </dsp:sp>
    <dsp:sp modelId="{3EBD10E8-01AF-4CF0-8755-16DF040203FB}">
      <dsp:nvSpPr>
        <dsp:cNvPr id="0" name=""/>
        <dsp:cNvSpPr/>
      </dsp:nvSpPr>
      <dsp:spPr>
        <a:xfrm>
          <a:off x="308074" y="2123381"/>
          <a:ext cx="2291302" cy="11297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BEE1CF-4054-43E5-B093-1A2C8967FE18}">
      <dsp:nvSpPr>
        <dsp:cNvPr id="0" name=""/>
        <dsp:cNvSpPr/>
      </dsp:nvSpPr>
      <dsp:spPr>
        <a:xfrm>
          <a:off x="562663" y="2365241"/>
          <a:ext cx="2291302" cy="11297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7030A0"/>
              </a:solidFill>
            </a:rPr>
            <a:t>Perfect Competition </a:t>
          </a:r>
          <a:endParaRPr lang="en-US" sz="2800" b="1" kern="1200" dirty="0">
            <a:solidFill>
              <a:srgbClr val="7030A0"/>
            </a:solidFill>
          </a:endParaRPr>
        </a:p>
      </dsp:txBody>
      <dsp:txXfrm>
        <a:off x="595752" y="2398330"/>
        <a:ext cx="2225124" cy="1063567"/>
      </dsp:txXfrm>
    </dsp:sp>
    <dsp:sp modelId="{5F3C40D7-07CA-41A2-902F-07FD93139FBE}">
      <dsp:nvSpPr>
        <dsp:cNvPr id="0" name=""/>
        <dsp:cNvSpPr/>
      </dsp:nvSpPr>
      <dsp:spPr>
        <a:xfrm>
          <a:off x="3108554" y="2123381"/>
          <a:ext cx="2291302" cy="1454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F7FADF-0D4B-45DC-A635-770438D82632}">
      <dsp:nvSpPr>
        <dsp:cNvPr id="0" name=""/>
        <dsp:cNvSpPr/>
      </dsp:nvSpPr>
      <dsp:spPr>
        <a:xfrm>
          <a:off x="3363143" y="2365241"/>
          <a:ext cx="2291302" cy="14549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7030A0"/>
              </a:solidFill>
            </a:rPr>
            <a:t>Imperfect Competition </a:t>
          </a:r>
          <a:endParaRPr lang="en-US" sz="2800" b="1" kern="1200" dirty="0">
            <a:solidFill>
              <a:srgbClr val="7030A0"/>
            </a:solidFill>
          </a:endParaRPr>
        </a:p>
      </dsp:txBody>
      <dsp:txXfrm>
        <a:off x="3405758" y="2407856"/>
        <a:ext cx="2206072" cy="1369746"/>
      </dsp:txXfrm>
    </dsp:sp>
    <dsp:sp modelId="{8B235666-AA20-4306-933C-2968093B3407}">
      <dsp:nvSpPr>
        <dsp:cNvPr id="0" name=""/>
        <dsp:cNvSpPr/>
      </dsp:nvSpPr>
      <dsp:spPr>
        <a:xfrm>
          <a:off x="308074" y="4244745"/>
          <a:ext cx="2291302" cy="1454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1988B-6C30-471D-8060-492488685C26}">
      <dsp:nvSpPr>
        <dsp:cNvPr id="0" name=""/>
        <dsp:cNvSpPr/>
      </dsp:nvSpPr>
      <dsp:spPr>
        <a:xfrm>
          <a:off x="562663" y="4486605"/>
          <a:ext cx="2291302" cy="14549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7030A0"/>
              </a:solidFill>
            </a:rPr>
            <a:t>Monopolistic Competition </a:t>
          </a:r>
          <a:endParaRPr lang="en-US" sz="2800" b="1" kern="1200" dirty="0">
            <a:solidFill>
              <a:srgbClr val="7030A0"/>
            </a:solidFill>
          </a:endParaRPr>
        </a:p>
      </dsp:txBody>
      <dsp:txXfrm>
        <a:off x="605278" y="4529220"/>
        <a:ext cx="2206072" cy="1369746"/>
      </dsp:txXfrm>
    </dsp:sp>
    <dsp:sp modelId="{B4911315-2A92-4858-98B8-281E3818FB24}">
      <dsp:nvSpPr>
        <dsp:cNvPr id="0" name=""/>
        <dsp:cNvSpPr/>
      </dsp:nvSpPr>
      <dsp:spPr>
        <a:xfrm>
          <a:off x="3108554" y="4244745"/>
          <a:ext cx="2291302" cy="1454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695437-0827-4426-83FF-9571ABC2BA01}">
      <dsp:nvSpPr>
        <dsp:cNvPr id="0" name=""/>
        <dsp:cNvSpPr/>
      </dsp:nvSpPr>
      <dsp:spPr>
        <a:xfrm>
          <a:off x="3363143" y="4486605"/>
          <a:ext cx="2291302" cy="14549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7030A0"/>
              </a:solidFill>
            </a:rPr>
            <a:t>Oligopoly</a:t>
          </a:r>
          <a:r>
            <a:rPr lang="en-US" sz="2800" kern="1200" dirty="0" smtClean="0">
              <a:solidFill>
                <a:srgbClr val="7030A0"/>
              </a:solidFill>
            </a:rPr>
            <a:t> </a:t>
          </a:r>
          <a:endParaRPr lang="en-US" sz="2800" kern="1200" dirty="0">
            <a:solidFill>
              <a:srgbClr val="7030A0"/>
            </a:solidFill>
          </a:endParaRPr>
        </a:p>
      </dsp:txBody>
      <dsp:txXfrm>
        <a:off x="3405758" y="4529220"/>
        <a:ext cx="2206072" cy="1369746"/>
      </dsp:txXfrm>
    </dsp:sp>
    <dsp:sp modelId="{0CAD07F9-4F6F-45BE-96C1-F547FA374E7E}">
      <dsp:nvSpPr>
        <dsp:cNvPr id="0" name=""/>
        <dsp:cNvSpPr/>
      </dsp:nvSpPr>
      <dsp:spPr>
        <a:xfrm>
          <a:off x="5909034" y="4244745"/>
          <a:ext cx="2291302" cy="1454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6E3F8-A66D-4D15-80C2-788822594D32}">
      <dsp:nvSpPr>
        <dsp:cNvPr id="0" name=""/>
        <dsp:cNvSpPr/>
      </dsp:nvSpPr>
      <dsp:spPr>
        <a:xfrm>
          <a:off x="6163623" y="4486605"/>
          <a:ext cx="2291302" cy="14549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7030A0"/>
              </a:solidFill>
            </a:rPr>
            <a:t>Duopoly </a:t>
          </a:r>
          <a:endParaRPr lang="en-US" sz="2800" b="1" kern="1200" dirty="0">
            <a:solidFill>
              <a:srgbClr val="7030A0"/>
            </a:solidFill>
          </a:endParaRPr>
        </a:p>
      </dsp:txBody>
      <dsp:txXfrm>
        <a:off x="6206238" y="4529220"/>
        <a:ext cx="2206072" cy="1369746"/>
      </dsp:txXfrm>
    </dsp:sp>
    <dsp:sp modelId="{FB258FEA-ADCF-4CFA-9974-5F65709BD0A3}">
      <dsp:nvSpPr>
        <dsp:cNvPr id="0" name=""/>
        <dsp:cNvSpPr/>
      </dsp:nvSpPr>
      <dsp:spPr>
        <a:xfrm>
          <a:off x="5909034" y="2123381"/>
          <a:ext cx="2291302" cy="14549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B2691-BC39-441C-BADD-DE0AE48A94A6}">
      <dsp:nvSpPr>
        <dsp:cNvPr id="0" name=""/>
        <dsp:cNvSpPr/>
      </dsp:nvSpPr>
      <dsp:spPr>
        <a:xfrm>
          <a:off x="6163623" y="2365241"/>
          <a:ext cx="2291302" cy="145497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7030A0"/>
              </a:solidFill>
            </a:rPr>
            <a:t>Monopoly </a:t>
          </a:r>
          <a:endParaRPr lang="en-US" sz="2800" b="1" kern="1200" dirty="0">
            <a:solidFill>
              <a:srgbClr val="7030A0"/>
            </a:solidFill>
          </a:endParaRPr>
        </a:p>
      </dsp:txBody>
      <dsp:txXfrm>
        <a:off x="6206238" y="2407856"/>
        <a:ext cx="2206072" cy="13697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ites.google.com/a/nirmauni.ac.in/2hm203-_-eebm_even_201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609600"/>
            <a:ext cx="6400800" cy="1752600"/>
          </a:xfrm>
        </p:spPr>
        <p:txBody>
          <a:bodyPr>
            <a:normAutofit fontScale="32500" lnSpcReduction="20000"/>
          </a:bodyPr>
          <a:lstStyle/>
          <a:p>
            <a:r>
              <a:rPr lang="en-US" sz="17600" b="1" dirty="0" smtClean="0">
                <a:solidFill>
                  <a:srgbClr val="002060"/>
                </a:solidFill>
              </a:rPr>
              <a:t>MARKET STRUCTURE</a:t>
            </a:r>
          </a:p>
          <a:p>
            <a:endParaRPr lang="en-US" sz="5400" b="1" dirty="0" smtClean="0">
              <a:solidFill>
                <a:srgbClr val="002060"/>
              </a:solidFill>
            </a:endParaRPr>
          </a:p>
          <a:p>
            <a:endParaRPr lang="en-US" sz="5400" b="1" dirty="0" smtClean="0">
              <a:solidFill>
                <a:srgbClr val="002060"/>
              </a:solidFill>
            </a:endParaRPr>
          </a:p>
          <a:p>
            <a:endParaRPr lang="en-US" sz="5400" b="1" dirty="0" smtClean="0">
              <a:solidFill>
                <a:srgbClr val="002060"/>
              </a:solidFill>
            </a:endParaRPr>
          </a:p>
          <a:p>
            <a:endParaRPr lang="en-US" sz="5400" b="1" dirty="0" smtClean="0">
              <a:solidFill>
                <a:srgbClr val="002060"/>
              </a:solidFill>
            </a:endParaRPr>
          </a:p>
          <a:p>
            <a:endParaRPr lang="en-US" sz="8000" b="1" dirty="0" smtClean="0">
              <a:solidFill>
                <a:srgbClr val="002060"/>
              </a:solidFill>
            </a:endParaRPr>
          </a:p>
          <a:p>
            <a:pPr>
              <a:spcBef>
                <a:spcPct val="50000"/>
              </a:spcBef>
            </a:pPr>
            <a:endParaRPr lang="en-GB" sz="8000" b="1" dirty="0" smtClean="0">
              <a:solidFill>
                <a:srgbClr val="7030A0"/>
              </a:solidFill>
              <a:latin typeface="Tempus Sans ITC" pitchFamily="82" charset="0"/>
              <a:cs typeface="Times New Roman" pitchFamily="18" charset="0"/>
            </a:endParaRPr>
          </a:p>
          <a:p>
            <a:pPr>
              <a:spcBef>
                <a:spcPct val="50000"/>
              </a:spcBef>
            </a:pPr>
            <a:endParaRPr lang="en-GB" sz="8000" b="1" dirty="0" smtClean="0">
              <a:solidFill>
                <a:srgbClr val="7030A0"/>
              </a:solidFill>
              <a:latin typeface="Tempus Sans ITC" pitchFamily="82" charset="0"/>
              <a:cs typeface="Times New Roman" pitchFamily="18" charset="0"/>
            </a:endParaRPr>
          </a:p>
        </p:txBody>
      </p:sp>
      <p:sp>
        <p:nvSpPr>
          <p:cNvPr id="4" name="Rectangle 3"/>
          <p:cNvSpPr/>
          <p:nvPr/>
        </p:nvSpPr>
        <p:spPr>
          <a:xfrm>
            <a:off x="2590800" y="2895600"/>
            <a:ext cx="4572000" cy="2308324"/>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dirty="0" err="1" smtClean="0">
                <a:solidFill>
                  <a:srgbClr val="7030A0"/>
                </a:solidFill>
                <a:latin typeface="Tempus Sans ITC" pitchFamily="82" charset="0"/>
                <a:cs typeface="Times New Roman" pitchFamily="18" charset="0"/>
              </a:rPr>
              <a:t>Samir</a:t>
            </a:r>
            <a:r>
              <a:rPr lang="en-GB" sz="1600" b="1" dirty="0" smtClean="0">
                <a:solidFill>
                  <a:srgbClr val="7030A0"/>
                </a:solidFill>
                <a:latin typeface="Tempus Sans ITC" pitchFamily="82" charset="0"/>
                <a:cs typeface="Times New Roman" pitchFamily="18" charset="0"/>
              </a:rPr>
              <a:t> K </a:t>
            </a:r>
            <a:r>
              <a:rPr lang="en-GB" sz="1600" b="1" dirty="0" err="1" smtClean="0">
                <a:solidFill>
                  <a:srgbClr val="7030A0"/>
                </a:solidFill>
                <a:latin typeface="Tempus Sans ITC" pitchFamily="82" charset="0"/>
                <a:cs typeface="Times New Roman" pitchFamily="18" charset="0"/>
              </a:rPr>
              <a:t>Mahajan</a:t>
            </a:r>
            <a:r>
              <a:rPr lang="en-GB" sz="1600" b="1" dirty="0" smtClean="0">
                <a:solidFill>
                  <a:srgbClr val="7030A0"/>
                </a:solidFill>
                <a:latin typeface="Tempus Sans ITC" pitchFamily="82" charset="0"/>
                <a:cs typeface="Times New Roman" pitchFamily="18" charset="0"/>
              </a:rPr>
              <a:t>, </a:t>
            </a:r>
            <a:r>
              <a:rPr lang="en-GB" sz="1000" b="1" dirty="0" err="1" smtClean="0">
                <a:solidFill>
                  <a:srgbClr val="7030A0"/>
                </a:solidFill>
                <a:latin typeface="Tempus Sans ITC" pitchFamily="82" charset="0"/>
                <a:cs typeface="Times New Roman" pitchFamily="18" charset="0"/>
              </a:rPr>
              <a:t>M.Sc</a:t>
            </a:r>
            <a:r>
              <a:rPr lang="en-GB" sz="1000" b="1" dirty="0" smtClean="0">
                <a:solidFill>
                  <a:srgbClr val="7030A0"/>
                </a:solidFill>
                <a:latin typeface="Tempus Sans ITC" pitchFamily="82" charset="0"/>
                <a:cs typeface="Times New Roman" pitchFamily="18" charset="0"/>
              </a:rPr>
              <a:t>, </a:t>
            </a:r>
            <a:r>
              <a:rPr lang="en-GB" sz="1000" b="1" dirty="0" err="1" smtClean="0">
                <a:solidFill>
                  <a:srgbClr val="7030A0"/>
                </a:solidFill>
                <a:latin typeface="Tempus Sans ITC" pitchFamily="82" charset="0"/>
                <a:cs typeface="Times New Roman" pitchFamily="18" charset="0"/>
              </a:rPr>
              <a:t>Ph.D.,UGC</a:t>
            </a:r>
            <a:r>
              <a:rPr lang="en-GB" sz="1000" b="1" dirty="0" smtClean="0">
                <a:solidFill>
                  <a:srgbClr val="7030A0"/>
                </a:solidFill>
                <a:latin typeface="Tempus Sans ITC" pitchFamily="82" charset="0"/>
                <a:cs typeface="Times New Roman" pitchFamily="18" charset="0"/>
              </a:rPr>
              <a:t>-NET</a:t>
            </a:r>
          </a:p>
          <a:p>
            <a:pPr algn="ctr"/>
            <a:r>
              <a:rPr lang="en-GB" sz="1600" b="1" dirty="0" smtClean="0">
                <a:solidFill>
                  <a:srgbClr val="7030A0"/>
                </a:solidFill>
                <a:latin typeface="Tempus Sans ITC" pitchFamily="82" charset="0"/>
                <a:cs typeface="Times New Roman" pitchFamily="18" charset="0"/>
              </a:rPr>
              <a:t>Assistant Professor (Economics)</a:t>
            </a:r>
          </a:p>
          <a:p>
            <a:pPr algn="ctr"/>
            <a:r>
              <a:rPr lang="en-US" sz="1600" b="1" dirty="0" smtClean="0">
                <a:solidFill>
                  <a:srgbClr val="7030A0"/>
                </a:solidFill>
                <a:latin typeface="Tempus Sans ITC" pitchFamily="82" charset="0"/>
                <a:cs typeface="Times New Roman" pitchFamily="18" charset="0"/>
              </a:rPr>
              <a:t>Department of Mathematics &amp; Humanities  </a:t>
            </a:r>
            <a:endParaRPr lang="en-GB" sz="1600" b="1" dirty="0" smtClean="0">
              <a:solidFill>
                <a:srgbClr val="7030A0"/>
              </a:solidFill>
              <a:latin typeface="Tempus Sans ITC" pitchFamily="82" charset="0"/>
              <a:cs typeface="Times New Roman" pitchFamily="18" charset="0"/>
            </a:endParaRPr>
          </a:p>
          <a:p>
            <a:pPr algn="ctr"/>
            <a:r>
              <a:rPr lang="en-GB" sz="1600" b="1" dirty="0" smtClean="0">
                <a:solidFill>
                  <a:srgbClr val="7030A0"/>
                </a:solidFill>
                <a:latin typeface="Tempus Sans ITC" pitchFamily="82" charset="0"/>
                <a:cs typeface="Times New Roman" pitchFamily="18" charset="0"/>
              </a:rPr>
              <a:t>Institute of Technology  </a:t>
            </a:r>
          </a:p>
          <a:p>
            <a:pPr algn="ctr"/>
            <a:r>
              <a:rPr lang="en-GB" sz="1600" b="1" dirty="0" err="1" smtClean="0">
                <a:solidFill>
                  <a:srgbClr val="7030A0"/>
                </a:solidFill>
                <a:latin typeface="Tempus Sans ITC" pitchFamily="82" charset="0"/>
                <a:cs typeface="Times New Roman" pitchFamily="18" charset="0"/>
              </a:rPr>
              <a:t>Nirma</a:t>
            </a:r>
            <a:r>
              <a:rPr lang="en-GB" sz="1600" b="1" dirty="0" smtClean="0">
                <a:solidFill>
                  <a:srgbClr val="7030A0"/>
                </a:solidFill>
                <a:latin typeface="Tempus Sans ITC" pitchFamily="82" charset="0"/>
                <a:cs typeface="Times New Roman" pitchFamily="18" charset="0"/>
              </a:rPr>
              <a:t> University </a:t>
            </a:r>
          </a:p>
          <a:p>
            <a:pPr algn="ctr"/>
            <a:endParaRPr lang="en-GB" sz="1600" b="1" dirty="0" smtClean="0">
              <a:solidFill>
                <a:srgbClr val="7030A0"/>
              </a:solidFill>
              <a:latin typeface="Tempus Sans ITC" pitchFamily="82" charset="0"/>
              <a:cs typeface="Times New Roman" pitchFamily="18" charset="0"/>
            </a:endParaRPr>
          </a:p>
          <a:p>
            <a:pPr algn="ctr"/>
            <a:r>
              <a:rPr lang="en-GB" sz="1600" b="1" dirty="0" smtClean="0">
                <a:solidFill>
                  <a:srgbClr val="7030A0"/>
                </a:solidFill>
                <a:latin typeface="Tempus Sans ITC" pitchFamily="82" charset="0"/>
                <a:cs typeface="Times New Roman" pitchFamily="18" charset="0"/>
              </a:rPr>
              <a:t>Email: samir.mahajan@nirmauni.ac.in</a:t>
            </a:r>
          </a:p>
          <a:p>
            <a:pPr algn="ctr"/>
            <a:r>
              <a:rPr lang="en-US" sz="1600" dirty="0" smtClean="0">
                <a:hlinkClick r:id="rId2"/>
              </a:rPr>
              <a:t>https://sites.google.com/a/nirmauni.ac.in/2hm203-_-eebm_even_2014/</a:t>
            </a:r>
            <a:endParaRPr lang="en-GB" sz="1600" b="1" dirty="0" smtClean="0">
              <a:solidFill>
                <a:srgbClr val="7030A0"/>
              </a:solidFill>
              <a:latin typeface="Tempus Sans ITC" pitchFamily="82"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0"/>
            <a:ext cx="8153400" cy="3970318"/>
          </a:xfrm>
          <a:prstGeom prst="rect">
            <a:avLst/>
          </a:prstGeom>
        </p:spPr>
        <p:txBody>
          <a:bodyPr wrap="square">
            <a:spAutoFit/>
          </a:bodyPr>
          <a:lstStyle/>
          <a:p>
            <a:pPr algn="r" fontAlgn="base">
              <a:spcBef>
                <a:spcPct val="0"/>
              </a:spcBef>
              <a:spcAft>
                <a:spcPct val="0"/>
              </a:spcAft>
            </a:pPr>
            <a:r>
              <a:rPr lang="en-US" b="1" dirty="0" smtClean="0">
                <a:solidFill>
                  <a:srgbClr val="002060"/>
                </a:solidFill>
              </a:rPr>
              <a:t>PERFECT COMPETITION: FEATURES (Contd.)</a:t>
            </a:r>
          </a:p>
          <a:p>
            <a:pPr algn="r" fontAlgn="base">
              <a:spcBef>
                <a:spcPct val="0"/>
              </a:spcBef>
              <a:spcAft>
                <a:spcPct val="0"/>
              </a:spcAft>
            </a:pPr>
            <a:endParaRPr lang="en-US" b="1" dirty="0" smtClean="0">
              <a:solidFill>
                <a:srgbClr val="002060"/>
              </a:solidFill>
            </a:endParaRPr>
          </a:p>
          <a:p>
            <a:pPr algn="just" fontAlgn="base">
              <a:spcBef>
                <a:spcPct val="0"/>
              </a:spcBef>
              <a:spcAft>
                <a:spcPct val="0"/>
              </a:spcAft>
            </a:pPr>
            <a:r>
              <a:rPr lang="en-US" b="1" dirty="0" smtClean="0"/>
              <a:t>Firms are price takers  under perfect competition. </a:t>
            </a:r>
          </a:p>
          <a:p>
            <a:pPr algn="just"/>
            <a:endParaRPr lang="en-US" b="1" dirty="0" smtClean="0"/>
          </a:p>
          <a:p>
            <a:pPr algn="just">
              <a:buFont typeface="Wingdings" pitchFamily="2" charset="2"/>
              <a:buChar char="q"/>
            </a:pPr>
            <a:endParaRPr lang="en-US" b="1" dirty="0" smtClean="0">
              <a:solidFill>
                <a:srgbClr val="FF0000"/>
              </a:solidFill>
            </a:endParaRPr>
          </a:p>
          <a:p>
            <a:pPr algn="just"/>
            <a:endParaRPr lang="en-US" b="1" dirty="0" smtClean="0">
              <a:solidFill>
                <a:srgbClr val="FF0000"/>
              </a:solidFill>
            </a:endParaRPr>
          </a:p>
          <a:p>
            <a:pPr algn="just">
              <a:buFont typeface="Wingdings" pitchFamily="2" charset="2"/>
              <a:buChar char="q"/>
            </a:pPr>
            <a:endParaRPr lang="en-US" b="1" dirty="0" smtClean="0">
              <a:solidFill>
                <a:srgbClr val="FF0000"/>
              </a:solidFill>
            </a:endParaRPr>
          </a:p>
          <a:p>
            <a:pPr algn="just">
              <a:buFont typeface="Wingdings" pitchFamily="2" charset="2"/>
              <a:buChar char="q"/>
            </a:pPr>
            <a:endParaRPr lang="en-US" b="1" dirty="0" smtClean="0">
              <a:solidFill>
                <a:srgbClr val="FF0000"/>
              </a:solidFill>
            </a:endParaRPr>
          </a:p>
          <a:p>
            <a:pPr algn="just">
              <a:buFont typeface="Wingdings" pitchFamily="2" charset="2"/>
              <a:buChar char="q"/>
            </a:pPr>
            <a:endParaRPr lang="en-US" b="1" dirty="0" smtClean="0">
              <a:solidFill>
                <a:srgbClr val="FF0000"/>
              </a:solidFill>
            </a:endParaRPr>
          </a:p>
          <a:p>
            <a:pPr algn="just">
              <a:buFont typeface="Wingdings" pitchFamily="2" charset="2"/>
              <a:buChar char="q"/>
            </a:pPr>
            <a:endParaRPr lang="en-US" b="1" dirty="0" smtClean="0">
              <a:solidFill>
                <a:srgbClr val="FF0000"/>
              </a:solidFill>
            </a:endParaRPr>
          </a:p>
          <a:p>
            <a:pPr algn="just">
              <a:buFont typeface="Wingdings" pitchFamily="2" charset="2"/>
              <a:buChar char="q"/>
            </a:pPr>
            <a:endParaRPr lang="en-US" b="1" dirty="0" smtClean="0">
              <a:solidFill>
                <a:srgbClr val="FF0000"/>
              </a:solidFill>
            </a:endParaRPr>
          </a:p>
          <a:p>
            <a:pPr algn="just">
              <a:buFont typeface="Wingdings" pitchFamily="2" charset="2"/>
              <a:buChar char="q"/>
            </a:pPr>
            <a:endParaRPr lang="en-US" b="1" dirty="0" smtClean="0">
              <a:solidFill>
                <a:srgbClr val="FF0000"/>
              </a:solidFill>
            </a:endParaRPr>
          </a:p>
          <a:p>
            <a:pPr algn="just">
              <a:buFont typeface="Wingdings" pitchFamily="2" charset="2"/>
              <a:buChar char="q"/>
            </a:pPr>
            <a:endParaRPr lang="en-US" b="1" dirty="0" smtClean="0">
              <a:solidFill>
                <a:srgbClr val="FF0000"/>
              </a:solidFill>
              <a:ea typeface="Times New Roman" pitchFamily="18" charset="0"/>
              <a:cs typeface="Times New Roman" pitchFamily="18" charset="0"/>
            </a:endParaRPr>
          </a:p>
          <a:p>
            <a:pPr algn="just"/>
            <a:endParaRPr lang="en-US" b="1" dirty="0" smtClean="0">
              <a:solidFill>
                <a:srgbClr val="FF0000"/>
              </a:solidFill>
              <a:ea typeface="Times New Roman" pitchFamily="18" charset="0"/>
              <a:cs typeface="Times New Roman" pitchFamily="18" charset="0"/>
            </a:endParaRPr>
          </a:p>
        </p:txBody>
      </p:sp>
      <p:pic>
        <p:nvPicPr>
          <p:cNvPr id="5" name="Picture 4"/>
          <p:cNvPicPr/>
          <p:nvPr/>
        </p:nvPicPr>
        <p:blipFill>
          <a:blip r:embed="rId2"/>
          <a:srcRect t="52500" r="18750" b="1389"/>
          <a:stretch>
            <a:fillRect/>
          </a:stretch>
        </p:blipFill>
        <p:spPr bwMode="auto">
          <a:xfrm>
            <a:off x="914400" y="1676400"/>
            <a:ext cx="7162800" cy="338137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86800" cy="5562600"/>
          </a:xfrm>
        </p:spPr>
        <p:txBody>
          <a:bodyPr>
            <a:normAutofit/>
          </a:bodyPr>
          <a:lstStyle/>
          <a:p>
            <a:pPr algn="r" fontAlgn="base">
              <a:spcBef>
                <a:spcPct val="0"/>
              </a:spcBef>
              <a:spcAft>
                <a:spcPct val="0"/>
              </a:spcAft>
            </a:pPr>
            <a:r>
              <a:rPr lang="en-US" sz="2000" b="1" dirty="0" smtClean="0">
                <a:solidFill>
                  <a:schemeClr val="tx1"/>
                </a:solidFill>
              </a:rPr>
              <a:t>PERFECT COMPETITION: FEATURES (Contd.)</a:t>
            </a:r>
          </a:p>
          <a:p>
            <a:pPr algn="just"/>
            <a:endParaRPr lang="en-US" sz="2000" b="1" dirty="0" smtClean="0">
              <a:solidFill>
                <a:schemeClr val="tx1"/>
              </a:solidFill>
            </a:endParaRPr>
          </a:p>
          <a:p>
            <a:pPr algn="just"/>
            <a:r>
              <a:rPr lang="en-US" sz="2000" b="1" dirty="0" smtClean="0">
                <a:solidFill>
                  <a:schemeClr val="tx1"/>
                </a:solidFill>
              </a:rPr>
              <a:t>4. </a:t>
            </a:r>
            <a:r>
              <a:rPr lang="en-US" sz="2000" b="1" dirty="0" smtClean="0">
                <a:solidFill>
                  <a:srgbClr val="7030A0"/>
                </a:solidFill>
              </a:rPr>
              <a:t>Free entry and exit</a:t>
            </a:r>
          </a:p>
          <a:p>
            <a:pPr algn="just"/>
            <a:r>
              <a:rPr lang="en-US" sz="2000" b="1" dirty="0" smtClean="0">
                <a:solidFill>
                  <a:schemeClr val="tx1"/>
                </a:solidFill>
              </a:rPr>
              <a:t>There is be no restriction on the entry and exit of both buyers to enter the market/industry. </a:t>
            </a:r>
          </a:p>
          <a:p>
            <a:pPr algn="just"/>
            <a:endParaRPr lang="en-US" sz="2000" b="1" dirty="0" smtClean="0">
              <a:solidFill>
                <a:schemeClr val="tx1"/>
              </a:solidFill>
            </a:endParaRPr>
          </a:p>
          <a:p>
            <a:pPr algn="just"/>
            <a:r>
              <a:rPr lang="en-US" sz="2000" b="1" dirty="0" smtClean="0">
                <a:solidFill>
                  <a:srgbClr val="7030A0"/>
                </a:solidFill>
              </a:rPr>
              <a:t>5.Perfect knowledge about the market</a:t>
            </a:r>
          </a:p>
          <a:p>
            <a:pPr algn="just"/>
            <a:r>
              <a:rPr lang="en-US" sz="2000" b="1" dirty="0" smtClean="0">
                <a:solidFill>
                  <a:schemeClr val="tx1"/>
                </a:solidFill>
              </a:rPr>
              <a:t>Both buyers’ and-sellers must have perfect knowledge about the conditions of the market such about ruling market price, the product. Hence, there is no selling cost incurred by the firms/sellers.</a:t>
            </a:r>
          </a:p>
          <a:p>
            <a:pPr algn="just"/>
            <a:endParaRPr lang="en-US" sz="2000" b="1" dirty="0" smtClean="0">
              <a:solidFill>
                <a:schemeClr val="tx1"/>
              </a:solidFill>
            </a:endParaRPr>
          </a:p>
          <a:p>
            <a:pPr algn="just"/>
            <a:r>
              <a:rPr lang="en-US" sz="2000" b="1" dirty="0" smtClean="0">
                <a:solidFill>
                  <a:schemeClr val="tx1"/>
                </a:solidFill>
              </a:rPr>
              <a:t>6. </a:t>
            </a:r>
            <a:r>
              <a:rPr lang="en-US" sz="2000" b="1" dirty="0" smtClean="0">
                <a:solidFill>
                  <a:srgbClr val="7030A0"/>
                </a:solidFill>
              </a:rPr>
              <a:t>Perfect mobility</a:t>
            </a:r>
          </a:p>
          <a:p>
            <a:pPr algn="just"/>
            <a:r>
              <a:rPr lang="en-US" sz="2000" b="1" dirty="0" smtClean="0">
                <a:solidFill>
                  <a:schemeClr val="tx1"/>
                </a:solidFill>
              </a:rPr>
              <a:t>Various factors of production are perfectly mobile within the industry. Factors of production can freely move from one occupation to another and from one place to another, one firm to another. There is no barriers on their movement. </a:t>
            </a:r>
          </a:p>
          <a:p>
            <a:pPr algn="just">
              <a:buFont typeface="Wingdings" pitchFamily="2" charset="2"/>
              <a:buChar char="q"/>
            </a:pPr>
            <a:endParaRPr lang="en-US" sz="2000" b="1" dirty="0" smtClean="0">
              <a:solidFill>
                <a:schemeClr val="tx1"/>
              </a:solidFill>
            </a:endParaRPr>
          </a:p>
          <a:p>
            <a:pPr algn="just"/>
            <a:endParaRPr lang="en-US" sz="2000" b="1" dirty="0" smtClean="0">
              <a:solidFill>
                <a:schemeClr val="tx1"/>
              </a:solidFill>
            </a:endParaRPr>
          </a:p>
          <a:p>
            <a:pPr algn="just"/>
            <a:endParaRPr lang="en-US" sz="2000" b="1" dirty="0" smtClean="0">
              <a:solidFill>
                <a:schemeClr val="tx1"/>
              </a:solidFill>
            </a:endParaRPr>
          </a:p>
          <a:p>
            <a:pPr algn="just"/>
            <a:endParaRPr lang="en-US" sz="4400" b="1" dirty="0" smtClean="0">
              <a:solidFill>
                <a:schemeClr val="tx1"/>
              </a:solidFill>
            </a:endParaRPr>
          </a:p>
          <a:p>
            <a:pPr algn="just"/>
            <a:endParaRPr lang="en-US" sz="4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Line 7"/>
          <p:cNvSpPr>
            <a:spLocks noChangeShapeType="1"/>
          </p:cNvSpPr>
          <p:nvPr/>
        </p:nvSpPr>
        <p:spPr bwMode="auto">
          <a:xfrm>
            <a:off x="1331913" y="3789363"/>
            <a:ext cx="0" cy="2808287"/>
          </a:xfrm>
          <a:prstGeom prst="line">
            <a:avLst/>
          </a:prstGeom>
          <a:noFill/>
          <a:ln w="38100">
            <a:solidFill>
              <a:schemeClr val="tx1"/>
            </a:solidFill>
            <a:round/>
            <a:headEnd/>
            <a:tailEnd/>
          </a:ln>
        </p:spPr>
        <p:txBody>
          <a:bodyPr/>
          <a:lstStyle/>
          <a:p>
            <a:endParaRPr lang="en-US"/>
          </a:p>
        </p:txBody>
      </p:sp>
      <p:sp>
        <p:nvSpPr>
          <p:cNvPr id="14341" name="Line 8"/>
          <p:cNvSpPr>
            <a:spLocks noChangeShapeType="1"/>
          </p:cNvSpPr>
          <p:nvPr/>
        </p:nvSpPr>
        <p:spPr bwMode="auto">
          <a:xfrm>
            <a:off x="1295400" y="6553200"/>
            <a:ext cx="3455987" cy="0"/>
          </a:xfrm>
          <a:prstGeom prst="line">
            <a:avLst/>
          </a:prstGeom>
          <a:noFill/>
          <a:ln w="38100">
            <a:solidFill>
              <a:schemeClr val="tx1"/>
            </a:solidFill>
            <a:round/>
            <a:headEnd/>
            <a:tailEnd/>
          </a:ln>
        </p:spPr>
        <p:txBody>
          <a:bodyPr/>
          <a:lstStyle/>
          <a:p>
            <a:endParaRPr lang="en-US"/>
          </a:p>
        </p:txBody>
      </p:sp>
      <p:sp>
        <p:nvSpPr>
          <p:cNvPr id="14343" name="Line 10"/>
          <p:cNvSpPr>
            <a:spLocks noChangeShapeType="1"/>
          </p:cNvSpPr>
          <p:nvPr/>
        </p:nvSpPr>
        <p:spPr bwMode="auto">
          <a:xfrm>
            <a:off x="1295400" y="5715000"/>
            <a:ext cx="3352800" cy="45719"/>
          </a:xfrm>
          <a:custGeom>
            <a:avLst/>
            <a:gdLst>
              <a:gd name="connsiteX0" fmla="*/ 0 w 3392487"/>
              <a:gd name="connsiteY0" fmla="*/ 0 h 1811337"/>
              <a:gd name="connsiteX1" fmla="*/ 3392487 w 3392487"/>
              <a:gd name="connsiteY1" fmla="*/ 1811337 h 1811337"/>
            </a:gdLst>
            <a:ahLst/>
            <a:cxnLst>
              <a:cxn ang="0">
                <a:pos x="connsiteX0" y="connsiteY0"/>
              </a:cxn>
              <a:cxn ang="0">
                <a:pos x="connsiteX1" y="connsiteY1"/>
              </a:cxn>
            </a:cxnLst>
            <a:rect l="l" t="t" r="r" b="b"/>
            <a:pathLst>
              <a:path w="3392487" h="1811337">
                <a:moveTo>
                  <a:pt x="0" y="0"/>
                </a:moveTo>
                <a:lnTo>
                  <a:pt x="3392487" y="1811337"/>
                </a:lnTo>
              </a:path>
            </a:pathLst>
          </a:custGeom>
          <a:noFill/>
          <a:ln w="28575">
            <a:solidFill>
              <a:srgbClr val="FF0000"/>
            </a:solidFill>
            <a:round/>
            <a:headEnd/>
            <a:tailEnd/>
          </a:ln>
        </p:spPr>
        <p:txBody>
          <a:bodyPr/>
          <a:lstStyle/>
          <a:p>
            <a:endParaRPr lang="en-US"/>
          </a:p>
        </p:txBody>
      </p:sp>
      <p:sp>
        <p:nvSpPr>
          <p:cNvPr id="14348" name="Text Box 15"/>
          <p:cNvSpPr txBox="1">
            <a:spLocks noChangeArrowheads="1"/>
          </p:cNvSpPr>
          <p:nvPr/>
        </p:nvSpPr>
        <p:spPr bwMode="auto">
          <a:xfrm>
            <a:off x="4859338" y="6400800"/>
            <a:ext cx="2089150" cy="369332"/>
          </a:xfrm>
          <a:prstGeom prst="rect">
            <a:avLst/>
          </a:prstGeom>
          <a:noFill/>
          <a:ln w="9525">
            <a:noFill/>
            <a:miter lim="800000"/>
            <a:headEnd/>
            <a:tailEnd/>
          </a:ln>
        </p:spPr>
        <p:txBody>
          <a:bodyPr>
            <a:spAutoFit/>
          </a:bodyPr>
          <a:lstStyle/>
          <a:p>
            <a:pPr>
              <a:spcBef>
                <a:spcPct val="50000"/>
              </a:spcBef>
            </a:pPr>
            <a:r>
              <a:rPr lang="en-GB" dirty="0" smtClean="0">
                <a:latin typeface="Comic Sans MS" pitchFamily="66" charset="0"/>
              </a:rPr>
              <a:t>Output Sold</a:t>
            </a:r>
            <a:endParaRPr lang="en-GB" dirty="0">
              <a:latin typeface="Comic Sans MS" pitchFamily="66" charset="0"/>
            </a:endParaRPr>
          </a:p>
        </p:txBody>
      </p:sp>
      <p:sp>
        <p:nvSpPr>
          <p:cNvPr id="14350" name="Text Box 17"/>
          <p:cNvSpPr txBox="1">
            <a:spLocks noChangeArrowheads="1"/>
          </p:cNvSpPr>
          <p:nvPr/>
        </p:nvSpPr>
        <p:spPr bwMode="auto">
          <a:xfrm>
            <a:off x="0" y="4495800"/>
            <a:ext cx="2089150" cy="457200"/>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Revenue</a:t>
            </a:r>
          </a:p>
        </p:txBody>
      </p:sp>
      <p:sp>
        <p:nvSpPr>
          <p:cNvPr id="14352" name="Text Box 19"/>
          <p:cNvSpPr txBox="1">
            <a:spLocks noChangeArrowheads="1"/>
          </p:cNvSpPr>
          <p:nvPr/>
        </p:nvSpPr>
        <p:spPr bwMode="auto">
          <a:xfrm>
            <a:off x="4648200" y="5562600"/>
            <a:ext cx="2089150" cy="369332"/>
          </a:xfrm>
          <a:prstGeom prst="rect">
            <a:avLst/>
          </a:prstGeom>
          <a:noFill/>
          <a:ln w="9525">
            <a:noFill/>
            <a:miter lim="800000"/>
            <a:headEnd/>
            <a:tailEnd/>
          </a:ln>
        </p:spPr>
        <p:txBody>
          <a:bodyPr>
            <a:spAutoFit/>
          </a:bodyPr>
          <a:lstStyle/>
          <a:p>
            <a:pPr>
              <a:spcBef>
                <a:spcPct val="50000"/>
              </a:spcBef>
            </a:pPr>
            <a:r>
              <a:rPr lang="en-GB" dirty="0" smtClean="0">
                <a:latin typeface="Comic Sans MS" pitchFamily="66" charset="0"/>
              </a:rPr>
              <a:t>AR=MR=Price</a:t>
            </a:r>
            <a:endParaRPr lang="en-GB" dirty="0">
              <a:latin typeface="Comic Sans MS" pitchFamily="66" charset="0"/>
            </a:endParaRPr>
          </a:p>
        </p:txBody>
      </p:sp>
      <p:sp>
        <p:nvSpPr>
          <p:cNvPr id="20" name="Text Box 16"/>
          <p:cNvSpPr txBox="1">
            <a:spLocks noChangeArrowheads="1"/>
          </p:cNvSpPr>
          <p:nvPr/>
        </p:nvSpPr>
        <p:spPr bwMode="auto">
          <a:xfrm>
            <a:off x="1143000" y="6488668"/>
            <a:ext cx="457200" cy="369332"/>
          </a:xfrm>
          <a:prstGeom prst="rect">
            <a:avLst/>
          </a:prstGeom>
          <a:noFill/>
          <a:ln w="9525">
            <a:noFill/>
            <a:miter lim="800000"/>
            <a:headEnd/>
            <a:tailEnd/>
          </a:ln>
        </p:spPr>
        <p:txBody>
          <a:bodyPr wrap="square">
            <a:spAutoFit/>
          </a:bodyPr>
          <a:lstStyle/>
          <a:p>
            <a:pPr>
              <a:spcBef>
                <a:spcPct val="50000"/>
              </a:spcBef>
            </a:pPr>
            <a:r>
              <a:rPr lang="en-GB" dirty="0" smtClean="0">
                <a:latin typeface="Comic Sans MS" pitchFamily="66" charset="0"/>
              </a:rPr>
              <a:t>0</a:t>
            </a:r>
            <a:endParaRPr lang="en-GB" dirty="0">
              <a:latin typeface="Comic Sans MS" pitchFamily="66" charset="0"/>
            </a:endParaRPr>
          </a:p>
        </p:txBody>
      </p:sp>
      <p:sp>
        <p:nvSpPr>
          <p:cNvPr id="18" name="Rectangle 17"/>
          <p:cNvSpPr/>
          <p:nvPr/>
        </p:nvSpPr>
        <p:spPr>
          <a:xfrm>
            <a:off x="914400" y="5562600"/>
            <a:ext cx="312906" cy="369332"/>
          </a:xfrm>
          <a:prstGeom prst="rect">
            <a:avLst/>
          </a:prstGeom>
        </p:spPr>
        <p:txBody>
          <a:bodyPr wrap="none">
            <a:spAutoFit/>
          </a:bodyPr>
          <a:lstStyle/>
          <a:p>
            <a:r>
              <a:rPr lang="en-GB" b="1" dirty="0" smtClean="0">
                <a:solidFill>
                  <a:srgbClr val="000099"/>
                </a:solidFill>
                <a:latin typeface="Times New Roman" pitchFamily="18" charset="0"/>
                <a:cs typeface="Times New Roman" pitchFamily="18" charset="0"/>
              </a:rPr>
              <a:t>p</a:t>
            </a:r>
            <a:endParaRPr lang="en-US" dirty="0"/>
          </a:p>
        </p:txBody>
      </p:sp>
      <p:sp>
        <p:nvSpPr>
          <p:cNvPr id="19" name="Rectangle 18"/>
          <p:cNvSpPr/>
          <p:nvPr/>
        </p:nvSpPr>
        <p:spPr>
          <a:xfrm>
            <a:off x="304800" y="228600"/>
            <a:ext cx="8305800" cy="3570208"/>
          </a:xfrm>
          <a:prstGeom prst="rect">
            <a:avLst/>
          </a:prstGeom>
        </p:spPr>
        <p:txBody>
          <a:bodyPr wrap="square">
            <a:spAutoFit/>
          </a:bodyPr>
          <a:lstStyle/>
          <a:p>
            <a:pPr algn="just"/>
            <a:endParaRPr lang="en-US" b="1" dirty="0" smtClean="0">
              <a:solidFill>
                <a:srgbClr val="FF0000"/>
              </a:solidFill>
            </a:endParaRPr>
          </a:p>
          <a:p>
            <a:pPr algn="just"/>
            <a:endParaRPr lang="en-US" b="1" dirty="0" smtClean="0">
              <a:solidFill>
                <a:srgbClr val="FF0000"/>
              </a:solidFill>
            </a:endParaRPr>
          </a:p>
          <a:p>
            <a:pPr algn="just"/>
            <a:endParaRPr lang="en-US" b="1" dirty="0" smtClean="0">
              <a:solidFill>
                <a:srgbClr val="FF0000"/>
              </a:solidFill>
            </a:endParaRPr>
          </a:p>
          <a:p>
            <a:pPr algn="just"/>
            <a:endParaRPr lang="en-US" b="1" dirty="0" smtClean="0">
              <a:solidFill>
                <a:srgbClr val="FF0000"/>
              </a:solidFill>
            </a:endParaRPr>
          </a:p>
          <a:p>
            <a:pPr algn="just"/>
            <a:endParaRPr lang="en-US" b="1" dirty="0" smtClean="0"/>
          </a:p>
          <a:p>
            <a:pPr algn="just"/>
            <a:endParaRPr lang="en-US" b="1" dirty="0" smtClean="0"/>
          </a:p>
          <a:p>
            <a:pPr algn="just"/>
            <a:r>
              <a:rPr lang="en-US" b="1" dirty="0" smtClean="0"/>
              <a:t>8. Perfectly elastic demand curve</a:t>
            </a:r>
          </a:p>
          <a:p>
            <a:pPr algn="just"/>
            <a:r>
              <a:rPr lang="en-US" sz="2000" b="1" dirty="0" smtClean="0">
                <a:solidFill>
                  <a:srgbClr val="7030A0"/>
                </a:solidFill>
                <a:latin typeface="+mj-lt"/>
              </a:rPr>
              <a:t>Demand curve  reflected by AR curve  facing firm under perfect competition is perfectly elastic meaning that the firm can sell as much as it want at the ruling market price .</a:t>
            </a:r>
            <a:r>
              <a:rPr lang="en-GB" sz="2000" b="1" dirty="0" smtClean="0">
                <a:solidFill>
                  <a:srgbClr val="7030A0"/>
                </a:solidFill>
                <a:latin typeface="+mj-lt"/>
                <a:cs typeface="Times New Roman" pitchFamily="18" charset="0"/>
              </a:rPr>
              <a:t> Since price is uniform and given under perfect competition, both AR(price) and MR become equal.  Thus, AR and MR  curves coincide and become parallel to output axis. </a:t>
            </a:r>
          </a:p>
        </p:txBody>
      </p:sp>
      <p:sp>
        <p:nvSpPr>
          <p:cNvPr id="21" name="Rectangle 20"/>
          <p:cNvSpPr/>
          <p:nvPr/>
        </p:nvSpPr>
        <p:spPr>
          <a:xfrm>
            <a:off x="2057400" y="5105400"/>
            <a:ext cx="4572000" cy="369332"/>
          </a:xfrm>
          <a:prstGeom prst="rect">
            <a:avLst/>
          </a:prstGeom>
        </p:spPr>
        <p:txBody>
          <a:bodyPr>
            <a:spAutoFit/>
          </a:bodyPr>
          <a:lstStyle/>
          <a:p>
            <a:pPr algn="just"/>
            <a:r>
              <a:rPr lang="en-US" b="1" dirty="0" smtClean="0"/>
              <a:t> Demand curve</a:t>
            </a:r>
            <a:endParaRPr lang="en-GB" b="1" dirty="0" smtClean="0">
              <a:latin typeface="Times New Roman" pitchFamily="18" charset="0"/>
              <a:cs typeface="Times New Roman" pitchFamily="18" charset="0"/>
            </a:endParaRPr>
          </a:p>
        </p:txBody>
      </p:sp>
      <p:cxnSp>
        <p:nvCxnSpPr>
          <p:cNvPr id="26" name="Straight Arrow Connector 25"/>
          <p:cNvCxnSpPr/>
          <p:nvPr/>
        </p:nvCxnSpPr>
        <p:spPr>
          <a:xfrm flipV="1">
            <a:off x="2133600" y="5410200"/>
            <a:ext cx="3810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304800" y="304800"/>
            <a:ext cx="8305800" cy="1477328"/>
          </a:xfrm>
          <a:prstGeom prst="rect">
            <a:avLst/>
          </a:prstGeom>
        </p:spPr>
        <p:txBody>
          <a:bodyPr wrap="square">
            <a:spAutoFit/>
          </a:bodyPr>
          <a:lstStyle/>
          <a:p>
            <a:pPr algn="r"/>
            <a:r>
              <a:rPr lang="en-US" b="1" dirty="0" smtClean="0">
                <a:solidFill>
                  <a:srgbClr val="002060"/>
                </a:solidFill>
              </a:rPr>
              <a:t> PERFECT COMPETITION: FEATURES (Contd.)</a:t>
            </a:r>
          </a:p>
          <a:p>
            <a:r>
              <a:rPr lang="en-US" b="1" dirty="0" smtClean="0"/>
              <a:t>7. Absence of transport cost</a:t>
            </a:r>
          </a:p>
          <a:p>
            <a:pPr algn="just"/>
            <a:r>
              <a:rPr lang="en-US" b="1" dirty="0" smtClean="0">
                <a:solidFill>
                  <a:srgbClr val="7030A0"/>
                </a:solidFill>
              </a:rPr>
              <a:t>Transport cost is zero. price of the product is not affected by the cost of transportation. </a:t>
            </a:r>
          </a:p>
          <a:p>
            <a:pPr algn="just">
              <a:buFont typeface="Wingdings" pitchFamily="2" charset="2"/>
              <a:buChar char="q"/>
            </a:pP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143000"/>
            <a:ext cx="8458200" cy="4876800"/>
          </a:xfrm>
        </p:spPr>
        <p:txBody>
          <a:bodyPr>
            <a:normAutofit/>
          </a:bodyPr>
          <a:lstStyle/>
          <a:p>
            <a:pPr>
              <a:spcBef>
                <a:spcPts val="0"/>
              </a:spcBef>
            </a:pPr>
            <a:r>
              <a:rPr lang="en-US" sz="2400" b="1" dirty="0" smtClean="0">
                <a:solidFill>
                  <a:srgbClr val="FF0000"/>
                </a:solidFill>
              </a:rPr>
              <a:t>.</a:t>
            </a:r>
          </a:p>
          <a:p>
            <a:pPr algn="just"/>
            <a:endParaRPr lang="en-US" sz="7400" dirty="0"/>
          </a:p>
        </p:txBody>
      </p:sp>
      <p:sp>
        <p:nvSpPr>
          <p:cNvPr id="4" name="Rectangle 3"/>
          <p:cNvSpPr/>
          <p:nvPr/>
        </p:nvSpPr>
        <p:spPr>
          <a:xfrm>
            <a:off x="685800" y="1219200"/>
            <a:ext cx="8001000" cy="3785652"/>
          </a:xfrm>
          <a:prstGeom prst="rect">
            <a:avLst/>
          </a:prstGeom>
        </p:spPr>
        <p:txBody>
          <a:bodyPr wrap="square">
            <a:spAutoFit/>
          </a:bodyPr>
          <a:lstStyle/>
          <a:p>
            <a:pPr algn="ctr">
              <a:buClr>
                <a:srgbClr val="000000"/>
              </a:buClr>
            </a:pPr>
            <a:r>
              <a:rPr lang="en-US" sz="4000" b="1" dirty="0" smtClean="0">
                <a:solidFill>
                  <a:srgbClr val="002060"/>
                </a:solidFill>
              </a:rPr>
              <a:t>Monopoly </a:t>
            </a: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a:p>
            <a:pPr algn="just">
              <a:buClr>
                <a:srgbClr val="000000"/>
              </a:buClr>
            </a:pPr>
            <a:r>
              <a:rPr lang="en-US" sz="2000" b="1" dirty="0" smtClean="0"/>
              <a:t>Monopoly is a form of market structure where there is a single seller producing a commodity having no close substitute. </a:t>
            </a:r>
          </a:p>
          <a:p>
            <a:pPr>
              <a:buClr>
                <a:srgbClr val="000000"/>
              </a:buClr>
            </a:pPr>
            <a:endParaRPr lang="en-US" sz="2000" b="1" dirty="0" smtClean="0"/>
          </a:p>
          <a:p>
            <a:pPr>
              <a:buClr>
                <a:srgbClr val="000000"/>
              </a:buClr>
            </a:pPr>
            <a:endParaRPr lang="en-US" sz="2000" b="1" dirty="0" smtClean="0"/>
          </a:p>
          <a:p>
            <a:pPr>
              <a:buClr>
                <a:srgbClr val="000000"/>
              </a:buClr>
            </a:pPr>
            <a:r>
              <a:rPr lang="en-US" sz="2000" b="1" dirty="0" smtClean="0"/>
              <a:t>The word monopoly is derived from two Greek words-Mono and Poly. Mono means single and Poly means 'seller'. Thus monopoly means single seller.</a:t>
            </a:r>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143000"/>
            <a:ext cx="8458200" cy="4876800"/>
          </a:xfrm>
        </p:spPr>
        <p:txBody>
          <a:bodyPr>
            <a:normAutofit/>
          </a:bodyPr>
          <a:lstStyle/>
          <a:p>
            <a:pPr>
              <a:spcBef>
                <a:spcPts val="0"/>
              </a:spcBef>
            </a:pPr>
            <a:r>
              <a:rPr lang="en-US" sz="2400" b="1" dirty="0" smtClean="0">
                <a:solidFill>
                  <a:srgbClr val="FF0000"/>
                </a:solidFill>
              </a:rPr>
              <a:t>.</a:t>
            </a:r>
          </a:p>
          <a:p>
            <a:pPr algn="just"/>
            <a:endParaRPr lang="en-US" sz="7400" dirty="0"/>
          </a:p>
        </p:txBody>
      </p:sp>
      <p:sp>
        <p:nvSpPr>
          <p:cNvPr id="4" name="Rectangle 3"/>
          <p:cNvSpPr/>
          <p:nvPr/>
        </p:nvSpPr>
        <p:spPr>
          <a:xfrm>
            <a:off x="0" y="0"/>
            <a:ext cx="9144000" cy="6247864"/>
          </a:xfrm>
          <a:prstGeom prst="rect">
            <a:avLst/>
          </a:prstGeom>
        </p:spPr>
        <p:txBody>
          <a:bodyPr wrap="square">
            <a:spAutoFit/>
          </a:bodyPr>
          <a:lstStyle/>
          <a:p>
            <a:pPr algn="ctr">
              <a:buClr>
                <a:srgbClr val="000000"/>
              </a:buClr>
            </a:pPr>
            <a:r>
              <a:rPr lang="en-US" sz="2800" b="1" dirty="0" smtClean="0">
                <a:solidFill>
                  <a:srgbClr val="002060"/>
                </a:solidFill>
              </a:rPr>
              <a:t>MONOPOLY: FEATURES</a:t>
            </a:r>
          </a:p>
          <a:p>
            <a:pPr algn="ctr">
              <a:buClr>
                <a:srgbClr val="000000"/>
              </a:buClr>
            </a:pPr>
            <a:endParaRPr lang="en-US" sz="2000" b="1" dirty="0" smtClean="0">
              <a:solidFill>
                <a:srgbClr val="002060"/>
              </a:solidFill>
            </a:endParaRPr>
          </a:p>
          <a:p>
            <a:pPr algn="ctr">
              <a:buClr>
                <a:srgbClr val="000000"/>
              </a:buClr>
            </a:pPr>
            <a:endParaRPr lang="en-US" sz="2000" b="1" dirty="0" smtClean="0">
              <a:solidFill>
                <a:srgbClr val="002060"/>
              </a:solidFill>
            </a:endParaRPr>
          </a:p>
          <a:p>
            <a:pPr algn="ctr">
              <a:buClr>
                <a:srgbClr val="000000"/>
              </a:buClr>
            </a:pPr>
            <a:endParaRPr lang="en-US" sz="2000" b="1" dirty="0" smtClean="0">
              <a:solidFill>
                <a:srgbClr val="002060"/>
              </a:solidFill>
            </a:endParaRPr>
          </a:p>
          <a:p>
            <a:pPr marL="742950" indent="-742950" algn="just">
              <a:buClr>
                <a:srgbClr val="000000"/>
              </a:buClr>
            </a:pPr>
            <a:r>
              <a:rPr lang="en-US" sz="2000" b="1" dirty="0" smtClean="0">
                <a:solidFill>
                  <a:srgbClr val="7030A0"/>
                </a:solidFill>
                <a:latin typeface="+mj-lt"/>
              </a:rPr>
              <a:t>1.One seller of a commodity </a:t>
            </a:r>
          </a:p>
          <a:p>
            <a:pPr marL="742950" indent="-742950" algn="just">
              <a:buClr>
                <a:srgbClr val="000000"/>
              </a:buClr>
            </a:pPr>
            <a:r>
              <a:rPr lang="en-US" sz="2000" b="1" dirty="0" smtClean="0">
                <a:latin typeface="+mj-lt"/>
              </a:rPr>
              <a:t>The characteristic feature of single seller eliminates the  distinction between </a:t>
            </a:r>
          </a:p>
          <a:p>
            <a:pPr marL="742950" indent="-742950" algn="just">
              <a:buClr>
                <a:srgbClr val="000000"/>
              </a:buClr>
            </a:pPr>
            <a:r>
              <a:rPr lang="en-US" sz="2000" b="1" dirty="0" smtClean="0">
                <a:latin typeface="+mj-lt"/>
              </a:rPr>
              <a:t>the firm and the industry. Single seller itself   constitute the industry .</a:t>
            </a:r>
          </a:p>
          <a:p>
            <a:pPr marL="742950" indent="-742950" algn="just">
              <a:buClr>
                <a:srgbClr val="000000"/>
              </a:buClr>
            </a:pPr>
            <a:endParaRPr lang="en-US" sz="2000" b="1" dirty="0" smtClean="0">
              <a:latin typeface="+mj-lt"/>
            </a:endParaRPr>
          </a:p>
          <a:p>
            <a:pPr algn="just" eaLnBrk="0" fontAlgn="base" hangingPunct="0">
              <a:spcBef>
                <a:spcPct val="0"/>
              </a:spcBef>
              <a:spcAft>
                <a:spcPct val="0"/>
              </a:spcAft>
            </a:pPr>
            <a:r>
              <a:rPr lang="en-US" sz="2000" b="1" dirty="0" smtClean="0">
                <a:latin typeface="+mj-lt"/>
                <a:ea typeface="Times New Roman" pitchFamily="18" charset="0"/>
                <a:cs typeface="Arial" pitchFamily="34" charset="0"/>
              </a:rPr>
              <a:t>2. </a:t>
            </a:r>
            <a:r>
              <a:rPr lang="en-US" sz="2000" b="1" dirty="0" smtClean="0">
                <a:solidFill>
                  <a:srgbClr val="7030A0"/>
                </a:solidFill>
                <a:latin typeface="+mj-lt"/>
                <a:ea typeface="Times New Roman" pitchFamily="18" charset="0"/>
                <a:cs typeface="Arial" pitchFamily="34" charset="0"/>
              </a:rPr>
              <a:t>No close substitute</a:t>
            </a:r>
          </a:p>
          <a:p>
            <a:pPr algn="just" eaLnBrk="0" fontAlgn="base" hangingPunct="0">
              <a:spcBef>
                <a:spcPct val="0"/>
              </a:spcBef>
              <a:spcAft>
                <a:spcPct val="0"/>
              </a:spcAft>
              <a:buFont typeface="Wingdings" pitchFamily="2" charset="2"/>
              <a:buChar char="q"/>
            </a:pPr>
            <a:r>
              <a:rPr lang="en-US" sz="2000" b="1" dirty="0" smtClean="0">
                <a:latin typeface="+mj-lt"/>
                <a:ea typeface="Times New Roman" pitchFamily="18" charset="0"/>
                <a:cs typeface="Arial" pitchFamily="34" charset="0"/>
              </a:rPr>
              <a:t>Product of the monopoly firm has no close substitutes .</a:t>
            </a:r>
          </a:p>
          <a:p>
            <a:pPr algn="just" eaLnBrk="0" fontAlgn="base" hangingPunct="0">
              <a:spcBef>
                <a:spcPct val="0"/>
              </a:spcBef>
              <a:spcAft>
                <a:spcPct val="0"/>
              </a:spcAft>
              <a:buFont typeface="Wingdings" pitchFamily="2" charset="2"/>
              <a:buChar char="q"/>
            </a:pPr>
            <a:endParaRPr lang="en-US" sz="2000" b="1" dirty="0" smtClean="0">
              <a:latin typeface="+mj-lt"/>
              <a:ea typeface="Times New Roman" pitchFamily="18" charset="0"/>
              <a:cs typeface="Arial" pitchFamily="34" charset="0"/>
            </a:endParaRPr>
          </a:p>
          <a:p>
            <a:pPr lvl="0" algn="just" fontAlgn="base">
              <a:spcBef>
                <a:spcPct val="0"/>
              </a:spcBef>
              <a:spcAft>
                <a:spcPct val="0"/>
              </a:spcAft>
            </a:pPr>
            <a:r>
              <a:rPr lang="en-US" sz="2000" b="1" dirty="0" smtClean="0">
                <a:latin typeface="+mj-lt"/>
                <a:ea typeface="Times New Roman" pitchFamily="18" charset="0"/>
                <a:cs typeface="Arial" pitchFamily="34" charset="0"/>
              </a:rPr>
              <a:t>3</a:t>
            </a:r>
            <a:r>
              <a:rPr lang="en-US" sz="2000" b="1" dirty="0" smtClean="0">
                <a:solidFill>
                  <a:srgbClr val="7030A0"/>
                </a:solidFill>
                <a:latin typeface="+mj-lt"/>
                <a:ea typeface="Times New Roman" pitchFamily="18" charset="0"/>
                <a:cs typeface="Arial" pitchFamily="34" charset="0"/>
              </a:rPr>
              <a:t>. Strong barriers to the entry into the industry</a:t>
            </a:r>
            <a:endParaRPr lang="en-US" sz="2000" dirty="0" smtClean="0">
              <a:solidFill>
                <a:srgbClr val="7030A0"/>
              </a:solidFill>
              <a:latin typeface="+mj-lt"/>
              <a:ea typeface="Times New Roman" pitchFamily="18" charset="0"/>
              <a:cs typeface="Arial" pitchFamily="34" charset="0"/>
            </a:endParaRPr>
          </a:p>
          <a:p>
            <a:pPr lvl="0" algn="just" eaLnBrk="0" fontAlgn="base" hangingPunct="0">
              <a:spcBef>
                <a:spcPct val="0"/>
              </a:spcBef>
              <a:spcAft>
                <a:spcPct val="0"/>
              </a:spcAft>
              <a:buFont typeface="Wingdings" pitchFamily="2" charset="2"/>
              <a:buChar char="q"/>
            </a:pPr>
            <a:r>
              <a:rPr lang="en-US" sz="2000" b="1" dirty="0" smtClean="0">
                <a:latin typeface="+mj-lt"/>
                <a:ea typeface="Times New Roman" pitchFamily="18" charset="0"/>
                <a:cs typeface="Arial" pitchFamily="34" charset="0"/>
              </a:rPr>
              <a:t> Entry to the industry is restricted as the single firm imposes barriers to the entry of new and potential rivals in the industry. </a:t>
            </a:r>
          </a:p>
          <a:p>
            <a:pPr lvl="0" algn="just" eaLnBrk="0" fontAlgn="base" hangingPunct="0">
              <a:spcBef>
                <a:spcPct val="0"/>
              </a:spcBef>
              <a:spcAft>
                <a:spcPct val="0"/>
              </a:spcAft>
              <a:buFont typeface="Wingdings" pitchFamily="2" charset="2"/>
              <a:buChar char="q"/>
            </a:pPr>
            <a:endParaRPr lang="en-US" sz="2000" b="1" dirty="0" smtClean="0">
              <a:latin typeface="+mj-lt"/>
              <a:cs typeface="Arial" pitchFamily="34" charset="0"/>
            </a:endParaRPr>
          </a:p>
          <a:p>
            <a:pPr eaLnBrk="0" fontAlgn="base" hangingPunct="0">
              <a:spcBef>
                <a:spcPct val="0"/>
              </a:spcBef>
              <a:spcAft>
                <a:spcPct val="0"/>
              </a:spcAft>
            </a:pPr>
            <a:endParaRPr lang="en-US" sz="2400" b="1" dirty="0" smtClean="0">
              <a:solidFill>
                <a:srgbClr val="FF0000"/>
              </a:solidFill>
              <a:ea typeface="Times New Roman" pitchFamily="18" charset="0"/>
              <a:cs typeface="Arial" pitchFamily="34" charset="0"/>
            </a:endParaRPr>
          </a:p>
          <a:p>
            <a:pPr eaLnBrk="0" fontAlgn="base" hangingPunct="0">
              <a:spcBef>
                <a:spcPct val="0"/>
              </a:spcBef>
              <a:spcAft>
                <a:spcPct val="0"/>
              </a:spcAft>
              <a:buFont typeface="Wingdings" pitchFamily="2" charset="2"/>
              <a:buChar char="q"/>
            </a:pPr>
            <a:endParaRPr lang="en-US" sz="2400" b="1" dirty="0" smtClean="0">
              <a:solidFill>
                <a:srgbClr val="FF0000"/>
              </a:solidFill>
              <a:cs typeface="Arial" pitchFamily="34" charset="0"/>
            </a:endParaRPr>
          </a:p>
          <a:p>
            <a:pPr marL="742950" indent="-742950" algn="just">
              <a:buClr>
                <a:srgbClr val="000000"/>
              </a:buClr>
            </a:pPr>
            <a:endParaRPr lang="en-US" sz="2400" b="1" dirty="0" smtClean="0">
              <a:solidFill>
                <a:srgbClr val="FF0000"/>
              </a:solidFill>
            </a:endParaRPr>
          </a:p>
          <a:p>
            <a:pPr>
              <a:buClr>
                <a:srgbClr val="000000"/>
              </a:buClr>
            </a:pPr>
            <a:endParaRPr lang="en-US" sz="2000" b="1" dirty="0" smtClean="0">
              <a:solidFill>
                <a:srgbClr val="002060"/>
              </a:solidFill>
            </a:endParaRPr>
          </a:p>
        </p:txBody>
      </p:sp>
    </p:spTree>
  </p:cSld>
  <p:clrMapOvr>
    <a:masterClrMapping/>
  </p:clrMapOvr>
  <p:transition advTm="4000">
    <p:cut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143000"/>
            <a:ext cx="8458200" cy="4876800"/>
          </a:xfrm>
        </p:spPr>
        <p:txBody>
          <a:bodyPr>
            <a:normAutofit/>
          </a:bodyPr>
          <a:lstStyle/>
          <a:p>
            <a:pPr>
              <a:spcBef>
                <a:spcPts val="0"/>
              </a:spcBef>
            </a:pPr>
            <a:r>
              <a:rPr lang="en-US" sz="2400" b="1" dirty="0" smtClean="0">
                <a:solidFill>
                  <a:srgbClr val="FF0000"/>
                </a:solidFill>
              </a:rPr>
              <a:t>.</a:t>
            </a:r>
          </a:p>
          <a:p>
            <a:pPr algn="just"/>
            <a:endParaRPr lang="en-US" sz="7400" dirty="0"/>
          </a:p>
        </p:txBody>
      </p:sp>
      <p:sp>
        <p:nvSpPr>
          <p:cNvPr id="4" name="Rectangle 3"/>
          <p:cNvSpPr/>
          <p:nvPr/>
        </p:nvSpPr>
        <p:spPr>
          <a:xfrm>
            <a:off x="0" y="0"/>
            <a:ext cx="9144000" cy="6401753"/>
          </a:xfrm>
          <a:prstGeom prst="rect">
            <a:avLst/>
          </a:prstGeom>
        </p:spPr>
        <p:txBody>
          <a:bodyPr wrap="square">
            <a:spAutoFit/>
          </a:bodyPr>
          <a:lstStyle/>
          <a:p>
            <a:pPr algn="r">
              <a:buClr>
                <a:srgbClr val="000000"/>
              </a:buClr>
            </a:pPr>
            <a:r>
              <a:rPr lang="en-US" sz="2000" b="1" dirty="0" smtClean="0">
                <a:solidFill>
                  <a:srgbClr val="002060"/>
                </a:solidFill>
              </a:rPr>
              <a:t>MONOPOLY: FEATURES(</a:t>
            </a:r>
            <a:r>
              <a:rPr lang="en-US" sz="2000" b="1" dirty="0" err="1" smtClean="0">
                <a:solidFill>
                  <a:srgbClr val="002060"/>
                </a:solidFill>
              </a:rPr>
              <a:t>contd</a:t>
            </a:r>
            <a:r>
              <a:rPr lang="en-US" sz="2000" b="1" dirty="0" smtClean="0">
                <a:solidFill>
                  <a:srgbClr val="002060"/>
                </a:solidFill>
              </a:rPr>
              <a:t>)</a:t>
            </a:r>
          </a:p>
          <a:p>
            <a:pPr lvl="0" algn="just" eaLnBrk="0" fontAlgn="base" hangingPunct="0">
              <a:spcBef>
                <a:spcPct val="0"/>
              </a:spcBef>
              <a:spcAft>
                <a:spcPct val="0"/>
              </a:spcAft>
            </a:pPr>
            <a:endParaRPr lang="en-US" sz="2000" b="1" dirty="0" smtClean="0">
              <a:solidFill>
                <a:srgbClr val="FF0000"/>
              </a:solidFill>
              <a:latin typeface="+mj-lt"/>
              <a:cs typeface="Arial" pitchFamily="34" charset="0"/>
            </a:endParaRPr>
          </a:p>
          <a:p>
            <a:pPr lvl="0" algn="just" eaLnBrk="0" fontAlgn="base" hangingPunct="0">
              <a:spcBef>
                <a:spcPct val="0"/>
              </a:spcBef>
              <a:spcAft>
                <a:spcPct val="0"/>
              </a:spcAft>
            </a:pPr>
            <a:endParaRPr lang="en-US" sz="2000" b="1" dirty="0" smtClean="0">
              <a:solidFill>
                <a:srgbClr val="FF0000"/>
              </a:solidFill>
              <a:latin typeface="+mj-lt"/>
              <a:cs typeface="Arial" pitchFamily="34" charset="0"/>
            </a:endParaRPr>
          </a:p>
          <a:p>
            <a:pPr lvl="0" algn="just" eaLnBrk="0" fontAlgn="base" hangingPunct="0">
              <a:spcBef>
                <a:spcPct val="0"/>
              </a:spcBef>
              <a:spcAft>
                <a:spcPct val="0"/>
              </a:spcAft>
            </a:pPr>
            <a:endParaRPr lang="en-US" sz="2000" b="1" dirty="0" smtClean="0">
              <a:solidFill>
                <a:srgbClr val="FF0000"/>
              </a:solidFill>
              <a:latin typeface="+mj-lt"/>
              <a:cs typeface="Arial" pitchFamily="34" charset="0"/>
            </a:endParaRPr>
          </a:p>
          <a:p>
            <a:pPr lvl="0" algn="just" eaLnBrk="0" fontAlgn="base" hangingPunct="0">
              <a:spcBef>
                <a:spcPct val="0"/>
              </a:spcBef>
              <a:spcAft>
                <a:spcPct val="0"/>
              </a:spcAft>
            </a:pPr>
            <a:endParaRPr lang="en-US" sz="2000" b="1" dirty="0" smtClean="0">
              <a:solidFill>
                <a:srgbClr val="FF0000"/>
              </a:solidFill>
              <a:latin typeface="+mj-lt"/>
              <a:cs typeface="Arial" pitchFamily="34" charset="0"/>
            </a:endParaRPr>
          </a:p>
          <a:p>
            <a:pPr lvl="0" fontAlgn="base">
              <a:spcBef>
                <a:spcPct val="0"/>
              </a:spcBef>
              <a:spcAft>
                <a:spcPct val="0"/>
              </a:spcAft>
            </a:pPr>
            <a:r>
              <a:rPr lang="en-US" sz="2000" b="1" dirty="0" smtClean="0">
                <a:solidFill>
                  <a:srgbClr val="7030A0"/>
                </a:solidFill>
                <a:latin typeface="+mj-lt"/>
                <a:ea typeface="Times New Roman" pitchFamily="18" charset="0"/>
                <a:cs typeface="Times New Roman" pitchFamily="18" charset="0"/>
              </a:rPr>
              <a:t>4.The firm is price-maker</a:t>
            </a:r>
          </a:p>
          <a:p>
            <a:pPr lvl="0" algn="just" fontAlgn="base">
              <a:spcBef>
                <a:spcPct val="0"/>
              </a:spcBef>
              <a:spcAft>
                <a:spcPct val="0"/>
              </a:spcAft>
              <a:buFont typeface="Wingdings" pitchFamily="2" charset="2"/>
              <a:buChar char="q"/>
            </a:pPr>
            <a:r>
              <a:rPr lang="en-US" sz="2000" b="1" dirty="0" smtClean="0">
                <a:latin typeface="+mj-lt"/>
                <a:ea typeface="Times New Roman" pitchFamily="18" charset="0"/>
                <a:cs typeface="Times New Roman" pitchFamily="18" charset="0"/>
              </a:rPr>
              <a:t>The </a:t>
            </a:r>
            <a:r>
              <a:rPr lang="en-US" sz="2000" b="1" dirty="0" smtClean="0">
                <a:latin typeface="+mj-lt"/>
                <a:ea typeface="Times New Roman" pitchFamily="18" charset="0"/>
                <a:cs typeface="Times New Roman" pitchFamily="18" charset="0"/>
              </a:rPr>
              <a:t>firm is price-maker in the sense that the  seller fixes the price of its product. The firm, thus, has independent price policy. </a:t>
            </a:r>
          </a:p>
          <a:p>
            <a:pPr eaLnBrk="0" fontAlgn="base" hangingPunct="0">
              <a:spcBef>
                <a:spcPct val="0"/>
              </a:spcBef>
              <a:spcAft>
                <a:spcPct val="0"/>
              </a:spcAft>
            </a:pPr>
            <a:endParaRPr lang="en-US" sz="2000" b="1" dirty="0" smtClean="0">
              <a:latin typeface="+mj-lt"/>
              <a:ea typeface="Times New Roman" pitchFamily="18" charset="0"/>
              <a:cs typeface="Arial" pitchFamily="34" charset="0"/>
            </a:endParaRPr>
          </a:p>
          <a:p>
            <a:pPr lvl="0" fontAlgn="base">
              <a:spcBef>
                <a:spcPct val="0"/>
              </a:spcBef>
              <a:spcAft>
                <a:spcPct val="0"/>
              </a:spcAft>
            </a:pPr>
            <a:r>
              <a:rPr lang="en-US" sz="2000" b="1" dirty="0" smtClean="0">
                <a:solidFill>
                  <a:srgbClr val="7030A0"/>
                </a:solidFill>
                <a:latin typeface="+mj-lt"/>
                <a:ea typeface="Times New Roman" pitchFamily="18" charset="0"/>
                <a:cs typeface="Times New Roman" pitchFamily="18" charset="0"/>
              </a:rPr>
              <a:t>5.Price-discrimination may be possible</a:t>
            </a:r>
            <a:endParaRPr lang="en-US" sz="2000" b="1" dirty="0" smtClean="0">
              <a:solidFill>
                <a:srgbClr val="7030A0"/>
              </a:solidFill>
              <a:latin typeface="+mj-lt"/>
              <a:cs typeface="Times New Roman" pitchFamily="18" charset="0"/>
            </a:endParaRPr>
          </a:p>
          <a:p>
            <a:pPr lvl="0" fontAlgn="base">
              <a:spcBef>
                <a:spcPct val="0"/>
              </a:spcBef>
              <a:spcAft>
                <a:spcPct val="0"/>
              </a:spcAft>
            </a:pPr>
            <a:r>
              <a:rPr lang="en-US" sz="2000" b="1" dirty="0" smtClean="0">
                <a:latin typeface="+mj-lt"/>
                <a:cs typeface="Times New Roman" pitchFamily="18" charset="0"/>
              </a:rPr>
              <a:t>The firm may charge different prices from different set of customers for the same product or services. </a:t>
            </a:r>
          </a:p>
          <a:p>
            <a:pPr lvl="0" fontAlgn="base">
              <a:spcBef>
                <a:spcPct val="0"/>
              </a:spcBef>
              <a:spcAft>
                <a:spcPct val="0"/>
              </a:spcAft>
            </a:pPr>
            <a:endParaRPr lang="en-US" sz="2000" b="1" dirty="0" smtClean="0">
              <a:latin typeface="+mj-lt"/>
              <a:cs typeface="Times New Roman" pitchFamily="18" charset="0"/>
            </a:endParaRPr>
          </a:p>
          <a:p>
            <a:pPr lvl="0" fontAlgn="base">
              <a:spcBef>
                <a:spcPct val="0"/>
              </a:spcBef>
              <a:spcAft>
                <a:spcPct val="0"/>
              </a:spcAft>
            </a:pPr>
            <a:endParaRPr lang="en-US" sz="2000" b="1" dirty="0" smtClean="0">
              <a:latin typeface="+mj-lt"/>
              <a:cs typeface="Times New Roman" pitchFamily="18" charset="0"/>
            </a:endParaRPr>
          </a:p>
          <a:p>
            <a:pPr lvl="0" fontAlgn="base">
              <a:spcBef>
                <a:spcPct val="0"/>
              </a:spcBef>
              <a:spcAft>
                <a:spcPct val="0"/>
              </a:spcAft>
            </a:pPr>
            <a:r>
              <a:rPr lang="en-US" sz="2000" b="1" dirty="0" smtClean="0">
                <a:latin typeface="+mj-lt"/>
                <a:cs typeface="Times New Roman" pitchFamily="18" charset="0"/>
              </a:rPr>
              <a:t>(**</a:t>
            </a:r>
            <a:r>
              <a:rPr lang="en-US" b="1" dirty="0" smtClean="0">
                <a:latin typeface="+mj-lt"/>
                <a:cs typeface="Times New Roman" pitchFamily="18" charset="0"/>
              </a:rPr>
              <a:t>Price discrimination is charging different prices for the same product or services from different consumers on the basis of personal, place and trade. ) </a:t>
            </a:r>
            <a:endParaRPr lang="en-US" b="1" dirty="0" smtClean="0">
              <a:latin typeface="+mj-lt"/>
              <a:cs typeface="Arial" pitchFamily="34" charset="0"/>
            </a:endParaRPr>
          </a:p>
          <a:p>
            <a:pPr eaLnBrk="0" fontAlgn="base" hangingPunct="0">
              <a:spcBef>
                <a:spcPct val="0"/>
              </a:spcBef>
              <a:spcAft>
                <a:spcPct val="0"/>
              </a:spcAft>
            </a:pPr>
            <a:endParaRPr lang="en-US" sz="2400" b="1" dirty="0" smtClean="0">
              <a:ea typeface="Times New Roman" pitchFamily="18" charset="0"/>
              <a:cs typeface="Arial" pitchFamily="34" charset="0"/>
            </a:endParaRPr>
          </a:p>
          <a:p>
            <a:pPr eaLnBrk="0" fontAlgn="base" hangingPunct="0">
              <a:spcBef>
                <a:spcPct val="0"/>
              </a:spcBef>
              <a:spcAft>
                <a:spcPct val="0"/>
              </a:spcAft>
              <a:buFont typeface="Wingdings" pitchFamily="2" charset="2"/>
              <a:buChar char="q"/>
            </a:pPr>
            <a:endParaRPr lang="en-US" sz="2400" b="1" dirty="0" smtClean="0">
              <a:cs typeface="Arial" pitchFamily="34" charset="0"/>
            </a:endParaRPr>
          </a:p>
          <a:p>
            <a:pPr marL="742950" indent="-742950" algn="just">
              <a:buClr>
                <a:srgbClr val="000000"/>
              </a:buClr>
            </a:pPr>
            <a:endParaRPr lang="en-US" sz="2400" b="1" dirty="0" smtClean="0"/>
          </a:p>
          <a:p>
            <a:pPr>
              <a:buClr>
                <a:srgbClr val="000000"/>
              </a:buClr>
            </a:pPr>
            <a:endParaRPr lang="en-US" sz="2000" b="1" dirty="0" smtClean="0">
              <a:solidFill>
                <a:srgbClr val="002060"/>
              </a:solidFill>
            </a:endParaRPr>
          </a:p>
        </p:txBody>
      </p:sp>
    </p:spTree>
  </p:cSld>
  <p:clrMapOvr>
    <a:masterClrMapping/>
  </p:clrMapOvr>
  <p:transition advTm="4000">
    <p:cut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Line 7"/>
          <p:cNvSpPr>
            <a:spLocks noChangeShapeType="1"/>
          </p:cNvSpPr>
          <p:nvPr/>
        </p:nvSpPr>
        <p:spPr bwMode="auto">
          <a:xfrm>
            <a:off x="1752600" y="2514600"/>
            <a:ext cx="0" cy="2808287"/>
          </a:xfrm>
          <a:prstGeom prst="line">
            <a:avLst/>
          </a:prstGeom>
          <a:noFill/>
          <a:ln w="38100">
            <a:solidFill>
              <a:schemeClr val="tx1"/>
            </a:solidFill>
            <a:round/>
            <a:headEnd/>
            <a:tailEnd/>
          </a:ln>
        </p:spPr>
        <p:txBody>
          <a:bodyPr/>
          <a:lstStyle/>
          <a:p>
            <a:endParaRPr lang="en-US"/>
          </a:p>
        </p:txBody>
      </p:sp>
      <p:sp>
        <p:nvSpPr>
          <p:cNvPr id="14341" name="Line 8"/>
          <p:cNvSpPr>
            <a:spLocks noChangeShapeType="1"/>
          </p:cNvSpPr>
          <p:nvPr/>
        </p:nvSpPr>
        <p:spPr bwMode="auto">
          <a:xfrm>
            <a:off x="1752600" y="5257800"/>
            <a:ext cx="3455987" cy="0"/>
          </a:xfrm>
          <a:prstGeom prst="line">
            <a:avLst/>
          </a:prstGeom>
          <a:noFill/>
          <a:ln w="38100">
            <a:solidFill>
              <a:schemeClr val="tx1"/>
            </a:solidFill>
            <a:round/>
            <a:headEnd/>
            <a:tailEnd/>
          </a:ln>
        </p:spPr>
        <p:txBody>
          <a:bodyPr/>
          <a:lstStyle/>
          <a:p>
            <a:endParaRPr lang="en-US"/>
          </a:p>
        </p:txBody>
      </p:sp>
      <p:sp>
        <p:nvSpPr>
          <p:cNvPr id="14343" name="Line 10"/>
          <p:cNvSpPr>
            <a:spLocks noChangeShapeType="1"/>
          </p:cNvSpPr>
          <p:nvPr/>
        </p:nvSpPr>
        <p:spPr bwMode="auto">
          <a:xfrm>
            <a:off x="1752600" y="3200400"/>
            <a:ext cx="1524000" cy="1905000"/>
          </a:xfrm>
          <a:custGeom>
            <a:avLst/>
            <a:gdLst>
              <a:gd name="connsiteX0" fmla="*/ 0 w 3392487"/>
              <a:gd name="connsiteY0" fmla="*/ 0 h 1811337"/>
              <a:gd name="connsiteX1" fmla="*/ 3392487 w 3392487"/>
              <a:gd name="connsiteY1" fmla="*/ 1811337 h 1811337"/>
            </a:gdLst>
            <a:ahLst/>
            <a:cxnLst>
              <a:cxn ang="0">
                <a:pos x="connsiteX0" y="connsiteY0"/>
              </a:cxn>
              <a:cxn ang="0">
                <a:pos x="connsiteX1" y="connsiteY1"/>
              </a:cxn>
            </a:cxnLst>
            <a:rect l="l" t="t" r="r" b="b"/>
            <a:pathLst>
              <a:path w="3392487" h="1811337">
                <a:moveTo>
                  <a:pt x="0" y="0"/>
                </a:moveTo>
                <a:lnTo>
                  <a:pt x="3392487" y="1811337"/>
                </a:lnTo>
              </a:path>
            </a:pathLst>
          </a:custGeom>
          <a:noFill/>
          <a:ln w="28575">
            <a:solidFill>
              <a:srgbClr val="FF0000"/>
            </a:solidFill>
            <a:round/>
            <a:headEnd/>
            <a:tailEnd/>
          </a:ln>
        </p:spPr>
        <p:txBody>
          <a:bodyPr/>
          <a:lstStyle/>
          <a:p>
            <a:endParaRPr lang="en-US"/>
          </a:p>
        </p:txBody>
      </p:sp>
      <p:sp>
        <p:nvSpPr>
          <p:cNvPr id="14344" name="Line 11"/>
          <p:cNvSpPr>
            <a:spLocks noChangeShapeType="1"/>
          </p:cNvSpPr>
          <p:nvPr/>
        </p:nvSpPr>
        <p:spPr bwMode="auto">
          <a:xfrm>
            <a:off x="1752600" y="3200400"/>
            <a:ext cx="838200" cy="1905000"/>
          </a:xfrm>
          <a:prstGeom prst="line">
            <a:avLst/>
          </a:prstGeom>
          <a:noFill/>
          <a:ln w="28575">
            <a:solidFill>
              <a:srgbClr val="FF0000"/>
            </a:solidFill>
            <a:round/>
            <a:headEnd/>
            <a:tailEnd/>
          </a:ln>
        </p:spPr>
        <p:txBody>
          <a:bodyPr/>
          <a:lstStyle/>
          <a:p>
            <a:endParaRPr lang="en-US"/>
          </a:p>
        </p:txBody>
      </p:sp>
      <p:sp>
        <p:nvSpPr>
          <p:cNvPr id="14348" name="Text Box 15"/>
          <p:cNvSpPr txBox="1">
            <a:spLocks noChangeArrowheads="1"/>
          </p:cNvSpPr>
          <p:nvPr/>
        </p:nvSpPr>
        <p:spPr bwMode="auto">
          <a:xfrm>
            <a:off x="4572000" y="5334000"/>
            <a:ext cx="1770062" cy="369332"/>
          </a:xfrm>
          <a:prstGeom prst="rect">
            <a:avLst/>
          </a:prstGeom>
          <a:noFill/>
          <a:ln w="9525">
            <a:noFill/>
            <a:miter lim="800000"/>
            <a:headEnd/>
            <a:tailEnd/>
          </a:ln>
        </p:spPr>
        <p:txBody>
          <a:bodyPr wrap="square">
            <a:spAutoFit/>
          </a:bodyPr>
          <a:lstStyle/>
          <a:p>
            <a:pPr>
              <a:spcBef>
                <a:spcPct val="50000"/>
              </a:spcBef>
            </a:pPr>
            <a:r>
              <a:rPr lang="en-GB" dirty="0" smtClean="0">
                <a:latin typeface="Comic Sans MS" pitchFamily="66" charset="0"/>
              </a:rPr>
              <a:t>Output</a:t>
            </a:r>
            <a:endParaRPr lang="en-GB" dirty="0">
              <a:latin typeface="Comic Sans MS" pitchFamily="66" charset="0"/>
            </a:endParaRPr>
          </a:p>
        </p:txBody>
      </p:sp>
      <p:sp>
        <p:nvSpPr>
          <p:cNvPr id="14349" name="Text Box 16"/>
          <p:cNvSpPr txBox="1">
            <a:spLocks noChangeArrowheads="1"/>
          </p:cNvSpPr>
          <p:nvPr/>
        </p:nvSpPr>
        <p:spPr bwMode="auto">
          <a:xfrm>
            <a:off x="381000" y="2514600"/>
            <a:ext cx="2089150" cy="457200"/>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Revenue</a:t>
            </a:r>
          </a:p>
        </p:txBody>
      </p:sp>
      <p:sp>
        <p:nvSpPr>
          <p:cNvPr id="14352" name="Text Box 19"/>
          <p:cNvSpPr txBox="1">
            <a:spLocks noChangeArrowheads="1"/>
          </p:cNvSpPr>
          <p:nvPr/>
        </p:nvSpPr>
        <p:spPr bwMode="auto">
          <a:xfrm>
            <a:off x="2895600" y="4495800"/>
            <a:ext cx="2089150" cy="457200"/>
          </a:xfrm>
          <a:prstGeom prst="rect">
            <a:avLst/>
          </a:prstGeom>
          <a:noFill/>
          <a:ln w="9525">
            <a:noFill/>
            <a:miter lim="800000"/>
            <a:headEnd/>
            <a:tailEnd/>
          </a:ln>
        </p:spPr>
        <p:txBody>
          <a:bodyPr>
            <a:spAutoFit/>
          </a:bodyPr>
          <a:lstStyle/>
          <a:p>
            <a:pPr>
              <a:spcBef>
                <a:spcPct val="50000"/>
              </a:spcBef>
            </a:pPr>
            <a:r>
              <a:rPr lang="en-GB" dirty="0">
                <a:solidFill>
                  <a:srgbClr val="FF0000"/>
                </a:solidFill>
                <a:latin typeface="Comic Sans MS" pitchFamily="66" charset="0"/>
              </a:rPr>
              <a:t>AR</a:t>
            </a:r>
          </a:p>
        </p:txBody>
      </p:sp>
      <p:sp>
        <p:nvSpPr>
          <p:cNvPr id="14353" name="Text Box 20"/>
          <p:cNvSpPr txBox="1">
            <a:spLocks noChangeArrowheads="1"/>
          </p:cNvSpPr>
          <p:nvPr/>
        </p:nvSpPr>
        <p:spPr bwMode="auto">
          <a:xfrm>
            <a:off x="1981200" y="4648200"/>
            <a:ext cx="2089150" cy="457200"/>
          </a:xfrm>
          <a:prstGeom prst="rect">
            <a:avLst/>
          </a:prstGeom>
          <a:noFill/>
          <a:ln w="9525">
            <a:noFill/>
            <a:miter lim="800000"/>
            <a:headEnd/>
            <a:tailEnd/>
          </a:ln>
        </p:spPr>
        <p:txBody>
          <a:bodyPr>
            <a:spAutoFit/>
          </a:bodyPr>
          <a:lstStyle/>
          <a:p>
            <a:pPr>
              <a:spcBef>
                <a:spcPct val="50000"/>
              </a:spcBef>
            </a:pPr>
            <a:r>
              <a:rPr lang="en-GB" dirty="0">
                <a:solidFill>
                  <a:srgbClr val="FF0000"/>
                </a:solidFill>
                <a:latin typeface="Comic Sans MS" pitchFamily="66" charset="0"/>
              </a:rPr>
              <a:t>MR</a:t>
            </a:r>
          </a:p>
        </p:txBody>
      </p:sp>
      <p:sp>
        <p:nvSpPr>
          <p:cNvPr id="22" name="Text Box 16"/>
          <p:cNvSpPr txBox="1">
            <a:spLocks noChangeArrowheads="1"/>
          </p:cNvSpPr>
          <p:nvPr/>
        </p:nvSpPr>
        <p:spPr bwMode="auto">
          <a:xfrm flipV="1">
            <a:off x="1447800" y="5181600"/>
            <a:ext cx="228600" cy="369332"/>
          </a:xfrm>
          <a:prstGeom prst="rect">
            <a:avLst/>
          </a:prstGeom>
          <a:noFill/>
          <a:ln w="9525">
            <a:noFill/>
            <a:miter lim="800000"/>
            <a:headEnd/>
            <a:tailEnd/>
          </a:ln>
        </p:spPr>
        <p:txBody>
          <a:bodyPr wrap="square">
            <a:spAutoFit/>
          </a:bodyPr>
          <a:lstStyle/>
          <a:p>
            <a:pPr>
              <a:spcBef>
                <a:spcPct val="50000"/>
              </a:spcBef>
            </a:pPr>
            <a:r>
              <a:rPr lang="en-GB" dirty="0" smtClean="0">
                <a:latin typeface="Comic Sans MS" pitchFamily="66" charset="0"/>
              </a:rPr>
              <a:t>0</a:t>
            </a:r>
            <a:endParaRPr lang="en-GB" dirty="0">
              <a:latin typeface="Comic Sans MS" pitchFamily="66" charset="0"/>
            </a:endParaRPr>
          </a:p>
        </p:txBody>
      </p:sp>
      <p:sp>
        <p:nvSpPr>
          <p:cNvPr id="25" name="Text Box 21"/>
          <p:cNvSpPr txBox="1">
            <a:spLocks noChangeArrowheads="1"/>
          </p:cNvSpPr>
          <p:nvPr/>
        </p:nvSpPr>
        <p:spPr bwMode="auto">
          <a:xfrm>
            <a:off x="304800" y="4495800"/>
            <a:ext cx="8839200" cy="2446824"/>
          </a:xfrm>
          <a:prstGeom prst="rect">
            <a:avLst/>
          </a:prstGeom>
          <a:noFill/>
          <a:ln w="9525">
            <a:noFill/>
            <a:miter lim="800000"/>
            <a:headEnd/>
            <a:tailEnd/>
          </a:ln>
        </p:spPr>
        <p:txBody>
          <a:bodyPr wrap="square">
            <a:spAutoFit/>
          </a:bodyPr>
          <a:lstStyle/>
          <a:p>
            <a:pPr marL="342900" indent="-342900">
              <a:spcBef>
                <a:spcPct val="50000"/>
              </a:spcBef>
            </a:pPr>
            <a:endParaRPr lang="en-GB" b="1" dirty="0" smtClean="0">
              <a:solidFill>
                <a:srgbClr val="000099"/>
              </a:solidFill>
              <a:latin typeface="Comic Sans MS" pitchFamily="66" charset="0"/>
            </a:endParaRPr>
          </a:p>
          <a:p>
            <a:pPr marL="342900" indent="-342900">
              <a:spcBef>
                <a:spcPct val="50000"/>
              </a:spcBef>
            </a:pPr>
            <a:endParaRPr lang="en-US" b="1" dirty="0" smtClean="0">
              <a:solidFill>
                <a:srgbClr val="FF0000"/>
              </a:solidFill>
            </a:endParaRPr>
          </a:p>
          <a:p>
            <a:pPr marL="342900" indent="-342900" algn="just">
              <a:spcBef>
                <a:spcPct val="50000"/>
              </a:spcBef>
            </a:pPr>
            <a:r>
              <a:rPr lang="en-GB" b="1" dirty="0" smtClean="0">
                <a:solidFill>
                  <a:srgbClr val="FF0000"/>
                </a:solidFill>
                <a:latin typeface="Times New Roman" pitchFamily="18" charset="0"/>
                <a:cs typeface="Times New Roman" pitchFamily="18" charset="0"/>
              </a:rPr>
              <a:t>   </a:t>
            </a:r>
          </a:p>
          <a:p>
            <a:pPr marL="342900" indent="-342900">
              <a:spcBef>
                <a:spcPct val="50000"/>
              </a:spcBef>
            </a:pPr>
            <a:endParaRPr lang="en-GB" b="1" dirty="0" smtClean="0">
              <a:solidFill>
                <a:srgbClr val="000099"/>
              </a:solidFill>
              <a:latin typeface="Times New Roman" pitchFamily="18" charset="0"/>
              <a:cs typeface="Times New Roman" pitchFamily="18" charset="0"/>
            </a:endParaRPr>
          </a:p>
          <a:p>
            <a:pPr>
              <a:spcBef>
                <a:spcPct val="50000"/>
              </a:spcBef>
            </a:pPr>
            <a:endParaRPr lang="en-GB" b="1" dirty="0" smtClean="0">
              <a:solidFill>
                <a:srgbClr val="000099"/>
              </a:solidFill>
              <a:latin typeface="Times New Roman" pitchFamily="18" charset="0"/>
              <a:cs typeface="Times New Roman" pitchFamily="18" charset="0"/>
            </a:endParaRPr>
          </a:p>
          <a:p>
            <a:pPr>
              <a:spcBef>
                <a:spcPct val="50000"/>
              </a:spcBef>
            </a:pPr>
            <a:endParaRPr lang="en-GB" b="1" dirty="0">
              <a:solidFill>
                <a:srgbClr val="000099"/>
              </a:solidFill>
              <a:latin typeface="Times New Roman" pitchFamily="18" charset="0"/>
              <a:cs typeface="Times New Roman" pitchFamily="18" charset="0"/>
            </a:endParaRPr>
          </a:p>
        </p:txBody>
      </p:sp>
      <p:sp>
        <p:nvSpPr>
          <p:cNvPr id="26" name="Rectangle 25"/>
          <p:cNvSpPr/>
          <p:nvPr/>
        </p:nvSpPr>
        <p:spPr>
          <a:xfrm>
            <a:off x="5410200" y="1371600"/>
            <a:ext cx="3505200" cy="369332"/>
          </a:xfrm>
          <a:prstGeom prst="rect">
            <a:avLst/>
          </a:prstGeom>
        </p:spPr>
        <p:txBody>
          <a:bodyPr wrap="square">
            <a:spAutoFit/>
          </a:bodyPr>
          <a:lstStyle/>
          <a:p>
            <a:pPr marL="342900" indent="-342900" algn="just">
              <a:spcBef>
                <a:spcPct val="50000"/>
              </a:spcBef>
            </a:pPr>
            <a:r>
              <a:rPr lang="en-US" b="1" dirty="0" smtClean="0">
                <a:solidFill>
                  <a:srgbClr val="FF0000"/>
                </a:solidFill>
              </a:rPr>
              <a:t> </a:t>
            </a:r>
          </a:p>
        </p:txBody>
      </p:sp>
      <p:sp>
        <p:nvSpPr>
          <p:cNvPr id="27" name="Rectangle 26"/>
          <p:cNvSpPr/>
          <p:nvPr/>
        </p:nvSpPr>
        <p:spPr>
          <a:xfrm>
            <a:off x="0" y="0"/>
            <a:ext cx="8458200" cy="369332"/>
          </a:xfrm>
          <a:prstGeom prst="rect">
            <a:avLst/>
          </a:prstGeom>
        </p:spPr>
        <p:txBody>
          <a:bodyPr wrap="square">
            <a:spAutoFit/>
          </a:bodyPr>
          <a:lstStyle/>
          <a:p>
            <a:pPr lvl="0" algn="just" fontAlgn="base">
              <a:spcBef>
                <a:spcPct val="0"/>
              </a:spcBef>
              <a:spcAft>
                <a:spcPct val="0"/>
              </a:spcAft>
              <a:buFont typeface="Wingdings" pitchFamily="2" charset="2"/>
              <a:buChar char="q"/>
            </a:pPr>
            <a:endParaRPr lang="en-US" b="1" dirty="0" smtClean="0">
              <a:solidFill>
                <a:srgbClr val="FF0000"/>
              </a:solidFill>
              <a:latin typeface="Calibri" pitchFamily="34" charset="0"/>
              <a:ea typeface="Times New Roman" pitchFamily="18" charset="0"/>
              <a:cs typeface="Times New Roman" pitchFamily="18" charset="0"/>
            </a:endParaRPr>
          </a:p>
        </p:txBody>
      </p:sp>
      <p:sp>
        <p:nvSpPr>
          <p:cNvPr id="14" name="Rectangle 13"/>
          <p:cNvSpPr/>
          <p:nvPr/>
        </p:nvSpPr>
        <p:spPr>
          <a:xfrm>
            <a:off x="152400" y="457200"/>
            <a:ext cx="8686800" cy="1615827"/>
          </a:xfrm>
          <a:prstGeom prst="rect">
            <a:avLst/>
          </a:prstGeom>
        </p:spPr>
        <p:txBody>
          <a:bodyPr wrap="square">
            <a:spAutoFit/>
          </a:bodyPr>
          <a:lstStyle/>
          <a:p>
            <a:pPr marL="342900" indent="-342900" algn="just">
              <a:spcBef>
                <a:spcPct val="50000"/>
              </a:spcBef>
            </a:pPr>
            <a:r>
              <a:rPr lang="en-US" b="1" dirty="0" smtClean="0">
                <a:solidFill>
                  <a:srgbClr val="7030A0"/>
                </a:solidFill>
              </a:rPr>
              <a:t>6. Downward sloping  inelastic demand curve of a monopoly firm</a:t>
            </a:r>
          </a:p>
          <a:p>
            <a:pPr marL="342900" indent="-342900" algn="just">
              <a:spcBef>
                <a:spcPct val="50000"/>
              </a:spcBef>
            </a:pPr>
            <a:r>
              <a:rPr lang="en-US" b="1" dirty="0" smtClean="0"/>
              <a:t>Demand curve of a firm reflected by  its AR curve  under monopoly is </a:t>
            </a:r>
            <a:r>
              <a:rPr lang="en-GB" b="1" dirty="0" smtClean="0">
                <a:latin typeface="Times New Roman" pitchFamily="18" charset="0"/>
                <a:cs typeface="Times New Roman" pitchFamily="18" charset="0"/>
              </a:rPr>
              <a:t>downward sloping</a:t>
            </a:r>
            <a:r>
              <a:rPr lang="en-US" b="1" dirty="0" smtClean="0">
                <a:latin typeface="Times New Roman" pitchFamily="18" charset="0"/>
                <a:cs typeface="Times New Roman" pitchFamily="18" charset="0"/>
              </a:rPr>
              <a:t> m</a:t>
            </a:r>
            <a:r>
              <a:rPr lang="en-US" b="1" dirty="0" smtClean="0"/>
              <a:t>eaning that the monopoly firm can sell more at a lower price and less at a higher price.  The demand curve of the monopoly firm  is highly inelastic. This is because the product does not have any close substitute. </a:t>
            </a:r>
          </a:p>
        </p:txBody>
      </p:sp>
      <p:sp>
        <p:nvSpPr>
          <p:cNvPr id="15" name="Rectangle 14"/>
          <p:cNvSpPr/>
          <p:nvPr/>
        </p:nvSpPr>
        <p:spPr>
          <a:xfrm>
            <a:off x="5181600" y="2438400"/>
            <a:ext cx="3505200" cy="1200329"/>
          </a:xfrm>
          <a:prstGeom prst="rect">
            <a:avLst/>
          </a:prstGeom>
        </p:spPr>
        <p:txBody>
          <a:bodyPr wrap="square">
            <a:spAutoFit/>
          </a:bodyPr>
          <a:lstStyle/>
          <a:p>
            <a:r>
              <a:rPr lang="en-GB" b="1" dirty="0" smtClean="0">
                <a:latin typeface="Times New Roman" pitchFamily="18" charset="0"/>
                <a:cs typeface="Times New Roman" pitchFamily="18" charset="0"/>
              </a:rPr>
              <a:t>MR  curve of the monopoly firm is also downward sloping and lies bellow MR curve lies below AR curve.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05000"/>
            <a:ext cx="8458200" cy="1384995"/>
          </a:xfrm>
          <a:prstGeom prst="rect">
            <a:avLst/>
          </a:prstGeom>
        </p:spPr>
        <p:txBody>
          <a:bodyPr wrap="square">
            <a:spAutoFit/>
          </a:bodyPr>
          <a:lstStyle/>
          <a:p>
            <a:pPr algn="ctr">
              <a:buClr>
                <a:srgbClr val="000000"/>
              </a:buClr>
            </a:pPr>
            <a:endParaRPr lang="en-US" sz="2400" b="1" dirty="0" smtClean="0">
              <a:solidFill>
                <a:srgbClr val="FF0000"/>
              </a:solidFill>
            </a:endParaRPr>
          </a:p>
          <a:p>
            <a:pPr>
              <a:buClr>
                <a:srgbClr val="000000"/>
              </a:buClr>
              <a:buFont typeface="Wingdings" pitchFamily="2" charset="2"/>
              <a:buChar char="q"/>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p:txBody>
      </p:sp>
      <p:sp>
        <p:nvSpPr>
          <p:cNvPr id="5" name="Rectangle 3"/>
          <p:cNvSpPr txBox="1">
            <a:spLocks noChangeArrowheads="1"/>
          </p:cNvSpPr>
          <p:nvPr/>
        </p:nvSpPr>
        <p:spPr>
          <a:xfrm>
            <a:off x="-228600" y="457200"/>
            <a:ext cx="83820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80000"/>
              </a:lnSpc>
              <a:spcBef>
                <a:spcPct val="20000"/>
              </a:spcBef>
              <a:spcAft>
                <a:spcPts val="0"/>
              </a:spcAft>
              <a:buClrTx/>
              <a:buSzTx/>
              <a:buFont typeface="Arial" pitchFamily="34" charset="0"/>
              <a:buNone/>
              <a:tabLst/>
              <a:defRPr/>
            </a:pPr>
            <a:r>
              <a:rPr kumimoji="0" lang="en-GB" sz="2400" b="1" i="0" u="none" strike="noStrike" kern="1200" cap="none" spc="0" normalizeH="0" baseline="0" noProof="0" dirty="0" smtClean="0">
                <a:ln>
                  <a:noFill/>
                </a:ln>
                <a:solidFill>
                  <a:srgbClr val="003366"/>
                </a:solidFill>
                <a:effectLst/>
                <a:uLnTx/>
                <a:uFillTx/>
                <a:latin typeface="+mn-lt"/>
                <a:ea typeface="+mn-ea"/>
                <a:cs typeface="+mn-cs"/>
              </a:rPr>
              <a:t>Monopolistic Competition</a:t>
            </a:r>
          </a:p>
        </p:txBody>
      </p:sp>
      <p:sp>
        <p:nvSpPr>
          <p:cNvPr id="6" name="Rectangle 5"/>
          <p:cNvSpPr/>
          <p:nvPr/>
        </p:nvSpPr>
        <p:spPr>
          <a:xfrm>
            <a:off x="228600" y="228600"/>
            <a:ext cx="8686800" cy="6617196"/>
          </a:xfrm>
          <a:prstGeom prst="rect">
            <a:avLst/>
          </a:prstGeom>
        </p:spPr>
        <p:txBody>
          <a:bodyPr wrap="square">
            <a:spAutoFit/>
          </a:bodyPr>
          <a:lstStyle/>
          <a:p>
            <a:pPr lvl="1" algn="just">
              <a:lnSpc>
                <a:spcPct val="80000"/>
              </a:lnSpc>
              <a:spcBef>
                <a:spcPct val="20000"/>
              </a:spcBef>
              <a:defRPr/>
            </a:pPr>
            <a:endParaRPr lang="en-GB" sz="2000" b="1" dirty="0" smtClean="0">
              <a:solidFill>
                <a:srgbClr val="002060"/>
              </a:solidFill>
            </a:endParaRPr>
          </a:p>
          <a:p>
            <a:pPr lvl="1" algn="just">
              <a:lnSpc>
                <a:spcPct val="80000"/>
              </a:lnSpc>
              <a:spcBef>
                <a:spcPct val="20000"/>
              </a:spcBef>
              <a:defRPr/>
            </a:pPr>
            <a:endParaRPr lang="en-GB" sz="2000" b="1" dirty="0" smtClean="0">
              <a:solidFill>
                <a:srgbClr val="002060"/>
              </a:solidFill>
            </a:endParaRPr>
          </a:p>
          <a:p>
            <a:pPr lvl="1" algn="just">
              <a:lnSpc>
                <a:spcPct val="80000"/>
              </a:lnSpc>
              <a:spcBef>
                <a:spcPct val="20000"/>
              </a:spcBef>
              <a:defRPr/>
            </a:pPr>
            <a:endParaRPr lang="en-GB" sz="2000" b="1" dirty="0" smtClean="0">
              <a:solidFill>
                <a:srgbClr val="FF0000"/>
              </a:solidFill>
            </a:endParaRPr>
          </a:p>
          <a:p>
            <a:pPr lvl="1" algn="just">
              <a:lnSpc>
                <a:spcPct val="80000"/>
              </a:lnSpc>
              <a:spcBef>
                <a:spcPct val="20000"/>
              </a:spcBef>
              <a:defRPr/>
            </a:pPr>
            <a:endParaRPr lang="en-GB" sz="2000" b="1" dirty="0" smtClean="0">
              <a:solidFill>
                <a:srgbClr val="FF0000"/>
              </a:solidFill>
            </a:endParaRPr>
          </a:p>
          <a:p>
            <a:pPr lvl="1" algn="just">
              <a:lnSpc>
                <a:spcPct val="80000"/>
              </a:lnSpc>
              <a:spcBef>
                <a:spcPct val="20000"/>
              </a:spcBef>
              <a:defRPr/>
            </a:pPr>
            <a:r>
              <a:rPr lang="en-GB" sz="2000" b="1" dirty="0" smtClean="0"/>
              <a:t>Monopolistic competition is a market situation in which  both monopoly and competitive elements are present. </a:t>
            </a:r>
          </a:p>
          <a:p>
            <a:pPr lvl="1" algn="just">
              <a:lnSpc>
                <a:spcPct val="80000"/>
              </a:lnSpc>
              <a:spcBef>
                <a:spcPct val="20000"/>
              </a:spcBef>
              <a:defRPr/>
            </a:pPr>
            <a:endParaRPr lang="en-GB" sz="2000" b="1" dirty="0" smtClean="0"/>
          </a:p>
          <a:p>
            <a:pPr lvl="1" algn="just">
              <a:lnSpc>
                <a:spcPct val="80000"/>
              </a:lnSpc>
              <a:spcBef>
                <a:spcPct val="20000"/>
              </a:spcBef>
              <a:defRPr/>
            </a:pPr>
            <a:endParaRPr lang="en-GB" sz="2000" b="1" dirty="0" smtClean="0"/>
          </a:p>
          <a:p>
            <a:pPr lvl="1" algn="just">
              <a:lnSpc>
                <a:spcPct val="80000"/>
              </a:lnSpc>
              <a:spcBef>
                <a:spcPct val="20000"/>
              </a:spcBef>
              <a:defRPr/>
            </a:pPr>
            <a:r>
              <a:rPr lang="en-GB" sz="2000" b="1" dirty="0" smtClean="0"/>
              <a:t>The most distinguished features of monopolistic competition which makes it a blending of competition and monopoly is product differentiation.  </a:t>
            </a:r>
          </a:p>
          <a:p>
            <a:pPr lvl="1" algn="just">
              <a:lnSpc>
                <a:spcPct val="80000"/>
              </a:lnSpc>
              <a:spcBef>
                <a:spcPct val="20000"/>
              </a:spcBef>
              <a:defRPr/>
            </a:pPr>
            <a:endParaRPr lang="en-GB" sz="2000" b="1" dirty="0" smtClean="0"/>
          </a:p>
          <a:p>
            <a:pPr lvl="1" algn="just">
              <a:lnSpc>
                <a:spcPct val="80000"/>
              </a:lnSpc>
              <a:spcBef>
                <a:spcPct val="20000"/>
              </a:spcBef>
              <a:defRPr/>
            </a:pPr>
            <a:endParaRPr lang="en-GB" sz="2000" b="1" dirty="0" smtClean="0"/>
          </a:p>
          <a:p>
            <a:pPr lvl="1" algn="just">
              <a:lnSpc>
                <a:spcPct val="80000"/>
              </a:lnSpc>
              <a:spcBef>
                <a:spcPct val="20000"/>
              </a:spcBef>
              <a:defRPr/>
            </a:pPr>
            <a:endParaRPr lang="en-GB" sz="2000" b="1" dirty="0" smtClean="0"/>
          </a:p>
          <a:p>
            <a:pPr lvl="1" algn="just">
              <a:lnSpc>
                <a:spcPct val="80000"/>
              </a:lnSpc>
              <a:spcBef>
                <a:spcPct val="20000"/>
              </a:spcBef>
              <a:defRPr/>
            </a:pPr>
            <a:r>
              <a:rPr lang="en-GB" sz="2000" b="1" dirty="0" smtClean="0"/>
              <a:t>(** Product differentiation  refers to the actively created differences in products with respect to brand, trademark, design, packing, colour, size, measurement, weight such that though the products are similar, they are not identical or in other words the products are different but closely related. </a:t>
            </a:r>
          </a:p>
          <a:p>
            <a:pPr lvl="1" algn="just">
              <a:lnSpc>
                <a:spcPct val="80000"/>
              </a:lnSpc>
              <a:spcBef>
                <a:spcPct val="20000"/>
              </a:spcBef>
              <a:defRPr/>
            </a:pPr>
            <a:r>
              <a:rPr lang="en-GB" sz="2000" b="1" dirty="0" smtClean="0"/>
              <a:t>Examples: Soaps </a:t>
            </a:r>
            <a:r>
              <a:rPr lang="en-GB" sz="2000" b="1" dirty="0" err="1" smtClean="0"/>
              <a:t>lux</a:t>
            </a:r>
            <a:r>
              <a:rPr lang="en-GB" sz="2000" b="1" dirty="0" smtClean="0"/>
              <a:t>, </a:t>
            </a:r>
            <a:r>
              <a:rPr lang="en-GB" sz="2000" b="1" dirty="0" err="1" smtClean="0"/>
              <a:t>liril</a:t>
            </a:r>
            <a:r>
              <a:rPr lang="en-GB" sz="2000" b="1" dirty="0" smtClean="0"/>
              <a:t>, </a:t>
            </a:r>
            <a:r>
              <a:rPr lang="en-GB" sz="2000" b="1" dirty="0" err="1" smtClean="0"/>
              <a:t>cinthol</a:t>
            </a:r>
            <a:r>
              <a:rPr lang="en-GB" sz="2000" b="1" dirty="0" smtClean="0"/>
              <a:t>, pears, </a:t>
            </a:r>
            <a:r>
              <a:rPr lang="en-GB" sz="2000" b="1" dirty="0" err="1" smtClean="0"/>
              <a:t>hamam</a:t>
            </a:r>
            <a:r>
              <a:rPr lang="en-GB" sz="2000" b="1" dirty="0" smtClean="0"/>
              <a:t>) </a:t>
            </a:r>
          </a:p>
          <a:p>
            <a:pPr lvl="1" algn="just">
              <a:lnSpc>
                <a:spcPct val="80000"/>
              </a:lnSpc>
              <a:spcBef>
                <a:spcPct val="20000"/>
              </a:spcBef>
              <a:defRPr/>
            </a:pPr>
            <a:r>
              <a:rPr lang="en-GB" sz="2000" b="1" dirty="0" smtClean="0"/>
              <a:t>		Bike (hero, </a:t>
            </a:r>
            <a:r>
              <a:rPr lang="en-GB" sz="2000" b="1" dirty="0" err="1" smtClean="0"/>
              <a:t>honda</a:t>
            </a:r>
            <a:r>
              <a:rPr lang="en-GB" sz="2000" b="1" dirty="0" smtClean="0"/>
              <a:t>, </a:t>
            </a:r>
            <a:r>
              <a:rPr lang="en-GB" sz="2000" b="1" dirty="0" err="1" smtClean="0"/>
              <a:t>suzuki</a:t>
            </a:r>
            <a:r>
              <a:rPr lang="en-GB" sz="2000" b="1" dirty="0" smtClean="0"/>
              <a:t>, </a:t>
            </a:r>
            <a:r>
              <a:rPr lang="en-GB" sz="2000" b="1" dirty="0" err="1" smtClean="0"/>
              <a:t>bajaz</a:t>
            </a:r>
            <a:r>
              <a:rPr lang="en-GB" sz="2000" b="1" dirty="0" smtClean="0"/>
              <a:t> and so on) </a:t>
            </a:r>
          </a:p>
          <a:p>
            <a:pPr lvl="1" algn="just">
              <a:lnSpc>
                <a:spcPct val="80000"/>
              </a:lnSpc>
              <a:spcBef>
                <a:spcPct val="20000"/>
              </a:spcBef>
              <a:defRPr/>
            </a:pPr>
            <a:endParaRPr lang="en-GB" sz="2000" b="1" dirty="0" smtClean="0"/>
          </a:p>
          <a:p>
            <a:pPr lvl="1" algn="just">
              <a:lnSpc>
                <a:spcPct val="80000"/>
              </a:lnSpc>
              <a:spcBef>
                <a:spcPct val="20000"/>
              </a:spcBef>
              <a:defRPr/>
            </a:pPr>
            <a:endParaRPr lang="en-GB" sz="2400" b="1" dirty="0" smtClean="0">
              <a:solidFill>
                <a:srgbClr val="FF0000"/>
              </a:solidFill>
            </a:endParaRPr>
          </a:p>
          <a:p>
            <a:pPr lvl="1" algn="just">
              <a:lnSpc>
                <a:spcPct val="80000"/>
              </a:lnSpc>
              <a:spcBef>
                <a:spcPct val="20000"/>
              </a:spcBef>
              <a:defRPr/>
            </a:pPr>
            <a:endParaRPr lang="en-GB" sz="2400" b="1" dirty="0" smtClean="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143000"/>
            <a:ext cx="8458200" cy="4876800"/>
          </a:xfrm>
        </p:spPr>
        <p:txBody>
          <a:bodyPr>
            <a:normAutofit/>
          </a:bodyPr>
          <a:lstStyle/>
          <a:p>
            <a:pPr>
              <a:spcBef>
                <a:spcPts val="0"/>
              </a:spcBef>
            </a:pPr>
            <a:r>
              <a:rPr lang="en-US" sz="2400" b="1" dirty="0" smtClean="0">
                <a:solidFill>
                  <a:srgbClr val="FF0000"/>
                </a:solidFill>
              </a:rPr>
              <a:t>.</a:t>
            </a:r>
          </a:p>
          <a:p>
            <a:pPr algn="just"/>
            <a:endParaRPr lang="en-US" sz="7400" dirty="0"/>
          </a:p>
        </p:txBody>
      </p:sp>
      <p:sp>
        <p:nvSpPr>
          <p:cNvPr id="4" name="Rectangle 3"/>
          <p:cNvSpPr/>
          <p:nvPr/>
        </p:nvSpPr>
        <p:spPr>
          <a:xfrm>
            <a:off x="304800" y="1905000"/>
            <a:ext cx="8458200" cy="1384995"/>
          </a:xfrm>
          <a:prstGeom prst="rect">
            <a:avLst/>
          </a:prstGeom>
        </p:spPr>
        <p:txBody>
          <a:bodyPr wrap="square">
            <a:spAutoFit/>
          </a:bodyPr>
          <a:lstStyle/>
          <a:p>
            <a:pPr algn="ctr">
              <a:buClr>
                <a:srgbClr val="000000"/>
              </a:buClr>
            </a:pPr>
            <a:endParaRPr lang="en-US" sz="2400" b="1" dirty="0" smtClean="0">
              <a:solidFill>
                <a:srgbClr val="FF0000"/>
              </a:solidFill>
            </a:endParaRPr>
          </a:p>
          <a:p>
            <a:pPr>
              <a:buClr>
                <a:srgbClr val="000000"/>
              </a:buClr>
              <a:buFont typeface="Wingdings" pitchFamily="2" charset="2"/>
              <a:buChar char="q"/>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p:txBody>
      </p:sp>
      <p:sp>
        <p:nvSpPr>
          <p:cNvPr id="5" name="Rectangle 3"/>
          <p:cNvSpPr txBox="1">
            <a:spLocks noChangeArrowheads="1"/>
          </p:cNvSpPr>
          <p:nvPr/>
        </p:nvSpPr>
        <p:spPr>
          <a:xfrm>
            <a:off x="-228600" y="457200"/>
            <a:ext cx="9067800" cy="5181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80000"/>
              </a:lnSpc>
              <a:spcBef>
                <a:spcPct val="20000"/>
              </a:spcBef>
              <a:spcAft>
                <a:spcPts val="0"/>
              </a:spcAft>
              <a:buClrTx/>
              <a:buSzTx/>
              <a:buFont typeface="Arial" pitchFamily="34" charset="0"/>
              <a:buNone/>
              <a:tabLst/>
              <a:defRPr/>
            </a:pPr>
            <a:r>
              <a:rPr kumimoji="0" lang="en-GB" sz="2400" b="1" i="0" u="none" strike="noStrike" kern="1200" cap="none" spc="0" normalizeH="0" baseline="0" noProof="0" dirty="0" smtClean="0">
                <a:ln>
                  <a:noFill/>
                </a:ln>
                <a:solidFill>
                  <a:srgbClr val="003366"/>
                </a:solidFill>
                <a:effectLst/>
                <a:uLnTx/>
                <a:uFillTx/>
                <a:latin typeface="+mn-lt"/>
                <a:ea typeface="+mn-ea"/>
                <a:cs typeface="+mn-cs"/>
              </a:rPr>
              <a:t>Monopolistic Competition: Features </a:t>
            </a:r>
          </a:p>
        </p:txBody>
      </p:sp>
      <p:sp>
        <p:nvSpPr>
          <p:cNvPr id="6" name="Rectangle 5"/>
          <p:cNvSpPr/>
          <p:nvPr/>
        </p:nvSpPr>
        <p:spPr>
          <a:xfrm>
            <a:off x="228600" y="228600"/>
            <a:ext cx="8686800" cy="6740307"/>
          </a:xfrm>
          <a:prstGeom prst="rect">
            <a:avLst/>
          </a:prstGeom>
        </p:spPr>
        <p:txBody>
          <a:bodyPr wrap="square">
            <a:spAutoFit/>
          </a:bodyPr>
          <a:lstStyle/>
          <a:p>
            <a:pPr lvl="1" algn="just">
              <a:lnSpc>
                <a:spcPct val="80000"/>
              </a:lnSpc>
              <a:spcBef>
                <a:spcPct val="20000"/>
              </a:spcBef>
              <a:defRPr/>
            </a:pPr>
            <a:endParaRPr lang="en-GB" sz="2000" b="1" dirty="0" smtClean="0"/>
          </a:p>
          <a:p>
            <a:pPr lvl="1" algn="just">
              <a:lnSpc>
                <a:spcPct val="80000"/>
              </a:lnSpc>
              <a:spcBef>
                <a:spcPct val="20000"/>
              </a:spcBef>
              <a:defRPr/>
            </a:pPr>
            <a:endParaRPr lang="en-GB" sz="2000" b="1" dirty="0" smtClean="0"/>
          </a:p>
          <a:p>
            <a:pPr lvl="1" algn="just">
              <a:lnSpc>
                <a:spcPct val="80000"/>
              </a:lnSpc>
              <a:spcBef>
                <a:spcPct val="20000"/>
              </a:spcBef>
              <a:defRPr/>
            </a:pPr>
            <a:r>
              <a:rPr lang="en-GB" sz="2000" b="1" dirty="0" smtClean="0"/>
              <a:t>1. </a:t>
            </a:r>
            <a:r>
              <a:rPr lang="en-GB" sz="2000" b="1" dirty="0" smtClean="0">
                <a:solidFill>
                  <a:srgbClr val="7030A0"/>
                </a:solidFill>
              </a:rPr>
              <a:t>Many sellers</a:t>
            </a:r>
          </a:p>
          <a:p>
            <a:pPr lvl="1" algn="just">
              <a:lnSpc>
                <a:spcPct val="80000"/>
              </a:lnSpc>
              <a:spcBef>
                <a:spcPct val="20000"/>
              </a:spcBef>
              <a:defRPr/>
            </a:pPr>
            <a:r>
              <a:rPr lang="en-GB" sz="2000" b="1" dirty="0" smtClean="0"/>
              <a:t>There many sellers or firms in the industry such that individual firm is incompetent to affect the price of the industry. </a:t>
            </a:r>
          </a:p>
          <a:p>
            <a:pPr lvl="1" algn="just">
              <a:lnSpc>
                <a:spcPct val="80000"/>
              </a:lnSpc>
              <a:spcBef>
                <a:spcPct val="20000"/>
              </a:spcBef>
              <a:defRPr/>
            </a:pPr>
            <a:endParaRPr lang="en-GB" sz="2000" b="1" dirty="0" smtClean="0"/>
          </a:p>
          <a:p>
            <a:pPr lvl="1" algn="just">
              <a:lnSpc>
                <a:spcPct val="80000"/>
              </a:lnSpc>
              <a:spcBef>
                <a:spcPct val="20000"/>
              </a:spcBef>
            </a:pPr>
            <a:r>
              <a:rPr lang="en-GB" sz="2000" b="1" dirty="0" smtClean="0"/>
              <a:t>2. </a:t>
            </a:r>
            <a:r>
              <a:rPr lang="en-GB" sz="2000" b="1" dirty="0" smtClean="0">
                <a:solidFill>
                  <a:srgbClr val="7030A0"/>
                </a:solidFill>
              </a:rPr>
              <a:t>Differentiated Products </a:t>
            </a:r>
          </a:p>
          <a:p>
            <a:pPr lvl="1" algn="just">
              <a:lnSpc>
                <a:spcPct val="80000"/>
              </a:lnSpc>
              <a:spcBef>
                <a:spcPct val="20000"/>
              </a:spcBef>
              <a:defRPr/>
            </a:pPr>
            <a:r>
              <a:rPr lang="en-GB" sz="2000" b="1" dirty="0" smtClean="0"/>
              <a:t>Product differentiation  is an important feature of monoploy. Products of different sellers are differentiated such that they are close substitute of each other with high degree of cross elasticises. </a:t>
            </a:r>
          </a:p>
          <a:p>
            <a:pPr lvl="1" algn="just">
              <a:lnSpc>
                <a:spcPct val="80000"/>
              </a:lnSpc>
              <a:spcBef>
                <a:spcPct val="20000"/>
              </a:spcBef>
              <a:buFont typeface="Wingdings" pitchFamily="2" charset="2"/>
              <a:buChar char="q"/>
              <a:defRPr/>
            </a:pPr>
            <a:endParaRPr lang="en-GB" sz="2000" b="1" dirty="0" smtClean="0"/>
          </a:p>
          <a:p>
            <a:pPr lvl="1" algn="just">
              <a:lnSpc>
                <a:spcPct val="80000"/>
              </a:lnSpc>
              <a:spcBef>
                <a:spcPct val="20000"/>
              </a:spcBef>
            </a:pPr>
            <a:r>
              <a:rPr lang="en-GB" sz="2000" b="1" dirty="0" smtClean="0"/>
              <a:t>3. </a:t>
            </a:r>
            <a:r>
              <a:rPr lang="en-GB" sz="2000" b="1" dirty="0" smtClean="0">
                <a:solidFill>
                  <a:srgbClr val="7030A0"/>
                </a:solidFill>
              </a:rPr>
              <a:t>Relatively free entry and exit</a:t>
            </a:r>
          </a:p>
          <a:p>
            <a:pPr lvl="1" algn="just">
              <a:lnSpc>
                <a:spcPct val="80000"/>
              </a:lnSpc>
              <a:spcBef>
                <a:spcPct val="20000"/>
              </a:spcBef>
            </a:pPr>
            <a:r>
              <a:rPr lang="en-GB" sz="2000" b="1" dirty="0" smtClean="0"/>
              <a:t>New firm can enter the industry or any existing firm can leave the industry. </a:t>
            </a:r>
          </a:p>
          <a:p>
            <a:pPr lvl="1" algn="just">
              <a:lnSpc>
                <a:spcPct val="80000"/>
              </a:lnSpc>
              <a:spcBef>
                <a:spcPct val="20000"/>
              </a:spcBef>
              <a:defRPr/>
            </a:pPr>
            <a:endParaRPr lang="en-GB" sz="2000" b="1" dirty="0" smtClean="0"/>
          </a:p>
          <a:p>
            <a:pPr lvl="1" algn="just">
              <a:lnSpc>
                <a:spcPct val="80000"/>
              </a:lnSpc>
              <a:spcBef>
                <a:spcPct val="20000"/>
              </a:spcBef>
              <a:defRPr/>
            </a:pPr>
            <a:r>
              <a:rPr lang="en-GB" sz="2000" b="1" dirty="0" smtClean="0"/>
              <a:t>4. </a:t>
            </a:r>
            <a:r>
              <a:rPr lang="en-GB" sz="2000" b="1" dirty="0" smtClean="0">
                <a:solidFill>
                  <a:srgbClr val="7030A0"/>
                </a:solidFill>
              </a:rPr>
              <a:t>Each firm may have a tiny ‘monopoly’ because of the differentiation of their product</a:t>
            </a:r>
          </a:p>
          <a:p>
            <a:pPr lvl="1" algn="just">
              <a:lnSpc>
                <a:spcPct val="80000"/>
              </a:lnSpc>
              <a:spcBef>
                <a:spcPct val="20000"/>
              </a:spcBef>
              <a:defRPr/>
            </a:pPr>
            <a:r>
              <a:rPr lang="en-GB" sz="2000" b="1" dirty="0" smtClean="0"/>
              <a:t>As the products are differentiated, they are unique in their own right. Each firm thus enjoys some degree of monopoly over its product. </a:t>
            </a:r>
          </a:p>
          <a:p>
            <a:pPr lvl="1" algn="just">
              <a:lnSpc>
                <a:spcPct val="80000"/>
              </a:lnSpc>
              <a:spcBef>
                <a:spcPct val="20000"/>
              </a:spcBef>
              <a:defRPr/>
            </a:pPr>
            <a:endParaRPr lang="en-GB" sz="2000" b="1" dirty="0" smtClean="0"/>
          </a:p>
          <a:p>
            <a:pPr lvl="1" algn="just">
              <a:lnSpc>
                <a:spcPct val="80000"/>
              </a:lnSpc>
              <a:spcBef>
                <a:spcPct val="20000"/>
              </a:spcBef>
              <a:defRPr/>
            </a:pPr>
            <a:endParaRPr lang="en-GB" sz="2000" b="1" dirty="0" smtClean="0"/>
          </a:p>
          <a:p>
            <a:pPr lvl="1" algn="just">
              <a:lnSpc>
                <a:spcPct val="80000"/>
              </a:lnSpc>
              <a:spcBef>
                <a:spcPct val="20000"/>
              </a:spcBef>
              <a:defRPr/>
            </a:pPr>
            <a:endParaRPr lang="en-GB" sz="2000" b="1" dirty="0" smtClean="0"/>
          </a:p>
          <a:p>
            <a:pPr lvl="1" algn="just">
              <a:lnSpc>
                <a:spcPct val="80000"/>
              </a:lnSpc>
              <a:spcBef>
                <a:spcPct val="20000"/>
              </a:spcBef>
              <a:defRPr/>
            </a:pPr>
            <a:endParaRPr lang="en-GB" sz="20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05000"/>
            <a:ext cx="8458200" cy="1384995"/>
          </a:xfrm>
          <a:prstGeom prst="rect">
            <a:avLst/>
          </a:prstGeom>
        </p:spPr>
        <p:txBody>
          <a:bodyPr wrap="square">
            <a:spAutoFit/>
          </a:bodyPr>
          <a:lstStyle/>
          <a:p>
            <a:pPr algn="ctr">
              <a:buClr>
                <a:srgbClr val="000000"/>
              </a:buClr>
            </a:pPr>
            <a:endParaRPr lang="en-US" sz="2400" b="1" dirty="0" smtClean="0">
              <a:solidFill>
                <a:srgbClr val="FF0000"/>
              </a:solidFill>
            </a:endParaRPr>
          </a:p>
          <a:p>
            <a:pPr>
              <a:buClr>
                <a:srgbClr val="000000"/>
              </a:buClr>
              <a:buFont typeface="Wingdings" pitchFamily="2" charset="2"/>
              <a:buChar char="q"/>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p:txBody>
      </p:sp>
      <p:sp>
        <p:nvSpPr>
          <p:cNvPr id="5" name="Rectangle 3"/>
          <p:cNvSpPr txBox="1">
            <a:spLocks noChangeArrowheads="1"/>
          </p:cNvSpPr>
          <p:nvPr/>
        </p:nvSpPr>
        <p:spPr>
          <a:xfrm>
            <a:off x="-228600" y="457200"/>
            <a:ext cx="9067800" cy="5181600"/>
          </a:xfrm>
          <a:prstGeom prst="rect">
            <a:avLst/>
          </a:prstGeom>
        </p:spPr>
        <p:txBody>
          <a:bodyPr vert="horz" lIns="91440" tIns="45720" rIns="91440" bIns="45720" rtlCol="0">
            <a:normAutofit/>
          </a:bodyPr>
          <a:lstStyle/>
          <a:p>
            <a:pPr marL="0" marR="0" lvl="0" indent="0" algn="r" defTabSz="914400" rtl="0" eaLnBrk="1" fontAlgn="auto" latinLnBrk="0" hangingPunct="1">
              <a:lnSpc>
                <a:spcPct val="80000"/>
              </a:lnSpc>
              <a:spcBef>
                <a:spcPct val="20000"/>
              </a:spcBef>
              <a:spcAft>
                <a:spcPts val="0"/>
              </a:spcAft>
              <a:buClrTx/>
              <a:buSzTx/>
              <a:buFont typeface="Arial" pitchFamily="34" charset="0"/>
              <a:buNone/>
              <a:tabLst/>
              <a:defRPr/>
            </a:pPr>
            <a:r>
              <a:rPr kumimoji="0" lang="en-GB" sz="2400" b="1" i="0" u="none" strike="noStrike" kern="1200" cap="none" spc="0" normalizeH="0" baseline="0" noProof="0" dirty="0" smtClean="0">
                <a:ln>
                  <a:noFill/>
                </a:ln>
                <a:solidFill>
                  <a:srgbClr val="003366"/>
                </a:solidFill>
                <a:effectLst/>
                <a:uLnTx/>
                <a:uFillTx/>
                <a:latin typeface="+mn-lt"/>
                <a:ea typeface="+mn-ea"/>
                <a:cs typeface="+mn-cs"/>
              </a:rPr>
              <a:t>Monopolistic Competition: Features(</a:t>
            </a:r>
            <a:r>
              <a:rPr kumimoji="0" lang="en-GB" sz="2400" b="1" i="0" u="none" strike="noStrike" kern="1200" cap="none" spc="0" normalizeH="0" baseline="0" noProof="0" dirty="0" err="1" smtClean="0">
                <a:ln>
                  <a:noFill/>
                </a:ln>
                <a:solidFill>
                  <a:srgbClr val="003366"/>
                </a:solidFill>
                <a:effectLst/>
                <a:uLnTx/>
                <a:uFillTx/>
                <a:latin typeface="+mn-lt"/>
                <a:ea typeface="+mn-ea"/>
                <a:cs typeface="+mn-cs"/>
              </a:rPr>
              <a:t>contd</a:t>
            </a:r>
            <a:r>
              <a:rPr lang="en-GB" sz="2400" b="1" dirty="0" smtClean="0">
                <a:solidFill>
                  <a:srgbClr val="003366"/>
                </a:solidFill>
              </a:rPr>
              <a:t>.)</a:t>
            </a:r>
            <a:r>
              <a:rPr kumimoji="0" lang="en-GB" sz="2400" b="1" i="0" u="none" strike="noStrike" kern="1200" cap="none" spc="0" normalizeH="0" baseline="0" noProof="0" dirty="0" smtClean="0">
                <a:ln>
                  <a:noFill/>
                </a:ln>
                <a:solidFill>
                  <a:srgbClr val="003366"/>
                </a:solidFill>
                <a:effectLst/>
                <a:uLnTx/>
                <a:uFillTx/>
                <a:latin typeface="+mn-lt"/>
                <a:ea typeface="+mn-ea"/>
                <a:cs typeface="+mn-cs"/>
              </a:rPr>
              <a:t> </a:t>
            </a:r>
          </a:p>
        </p:txBody>
      </p:sp>
      <p:sp>
        <p:nvSpPr>
          <p:cNvPr id="7" name="Rectangle 6"/>
          <p:cNvSpPr/>
          <p:nvPr/>
        </p:nvSpPr>
        <p:spPr>
          <a:xfrm>
            <a:off x="0" y="762000"/>
            <a:ext cx="8915400" cy="4708981"/>
          </a:xfrm>
          <a:prstGeom prst="rect">
            <a:avLst/>
          </a:prstGeom>
        </p:spPr>
        <p:txBody>
          <a:bodyPr wrap="square">
            <a:spAutoFit/>
          </a:bodyPr>
          <a:lstStyle/>
          <a:p>
            <a:pPr lvl="1" algn="just">
              <a:lnSpc>
                <a:spcPct val="80000"/>
              </a:lnSpc>
              <a:spcBef>
                <a:spcPct val="20000"/>
              </a:spcBef>
              <a:defRPr/>
            </a:pPr>
            <a:endParaRPr lang="en-GB" sz="2000" b="1" dirty="0" smtClean="0"/>
          </a:p>
          <a:p>
            <a:pPr lvl="1" algn="just">
              <a:lnSpc>
                <a:spcPct val="80000"/>
              </a:lnSpc>
              <a:spcBef>
                <a:spcPct val="20000"/>
              </a:spcBef>
              <a:defRPr/>
            </a:pPr>
            <a:r>
              <a:rPr lang="en-GB" sz="2000" b="1" dirty="0" smtClean="0"/>
              <a:t>5. </a:t>
            </a:r>
            <a:r>
              <a:rPr lang="en-GB" sz="2000" b="1" dirty="0" smtClean="0">
                <a:solidFill>
                  <a:srgbClr val="7030A0"/>
                </a:solidFill>
              </a:rPr>
              <a:t>Firm has some control over price </a:t>
            </a:r>
          </a:p>
          <a:p>
            <a:pPr lvl="1" algn="just">
              <a:lnSpc>
                <a:spcPct val="80000"/>
              </a:lnSpc>
              <a:spcBef>
                <a:spcPct val="20000"/>
              </a:spcBef>
              <a:defRPr/>
            </a:pPr>
            <a:r>
              <a:rPr lang="en-GB" sz="2000" b="1" dirty="0" smtClean="0"/>
              <a:t>A firm under monopoly can influence the price of its product to some extent. </a:t>
            </a:r>
          </a:p>
          <a:p>
            <a:pPr lvl="1" algn="just">
              <a:lnSpc>
                <a:spcPct val="80000"/>
              </a:lnSpc>
              <a:spcBef>
                <a:spcPct val="20000"/>
              </a:spcBef>
              <a:defRPr/>
            </a:pPr>
            <a:endParaRPr lang="en-GB" sz="2000" b="1" dirty="0" smtClean="0"/>
          </a:p>
          <a:p>
            <a:pPr marL="914400" lvl="1" indent="-457200" algn="just">
              <a:lnSpc>
                <a:spcPct val="80000"/>
              </a:lnSpc>
              <a:spcBef>
                <a:spcPct val="20000"/>
              </a:spcBef>
              <a:buFontTx/>
              <a:buAutoNum type="arabicPeriod" startAt="6"/>
              <a:defRPr/>
            </a:pPr>
            <a:r>
              <a:rPr lang="en-GB" sz="2000" b="1" dirty="0" smtClean="0">
                <a:solidFill>
                  <a:srgbClr val="7030A0"/>
                </a:solidFill>
              </a:rPr>
              <a:t>Presence of selling cost</a:t>
            </a:r>
          </a:p>
          <a:p>
            <a:pPr lvl="1" algn="just">
              <a:lnSpc>
                <a:spcPct val="80000"/>
              </a:lnSpc>
              <a:spcBef>
                <a:spcPct val="20000"/>
              </a:spcBef>
              <a:defRPr/>
            </a:pPr>
            <a:r>
              <a:rPr lang="en-GB" sz="2000" b="1" dirty="0" smtClean="0"/>
              <a:t>The firms bears selling cost such as expenses on advertisement, publicity etc to create customer base and loyalty. </a:t>
            </a:r>
          </a:p>
          <a:p>
            <a:pPr marL="914400" lvl="1" indent="-457200" algn="just">
              <a:lnSpc>
                <a:spcPct val="80000"/>
              </a:lnSpc>
              <a:spcBef>
                <a:spcPct val="20000"/>
              </a:spcBef>
              <a:buFont typeface="Wingdings" pitchFamily="2" charset="2"/>
              <a:buChar char="q"/>
              <a:defRPr/>
            </a:pPr>
            <a:endParaRPr lang="en-GB" sz="2000" b="1" dirty="0" smtClean="0"/>
          </a:p>
          <a:p>
            <a:pPr marL="914400" lvl="1" indent="-457200" algn="just">
              <a:lnSpc>
                <a:spcPct val="80000"/>
              </a:lnSpc>
              <a:spcBef>
                <a:spcPct val="20000"/>
              </a:spcBef>
              <a:defRPr/>
            </a:pPr>
            <a:endParaRPr lang="en-GB" sz="2000" b="1" dirty="0" smtClean="0"/>
          </a:p>
          <a:p>
            <a:pPr marL="914400" lvl="1" indent="-457200" algn="just">
              <a:lnSpc>
                <a:spcPct val="80000"/>
              </a:lnSpc>
              <a:spcBef>
                <a:spcPct val="20000"/>
              </a:spcBef>
              <a:buFont typeface="Wingdings" pitchFamily="2" charset="2"/>
              <a:buChar char="q"/>
              <a:defRPr/>
            </a:pPr>
            <a:endParaRPr lang="en-GB" sz="2000" b="1" dirty="0" smtClean="0"/>
          </a:p>
          <a:p>
            <a:pPr marL="914400" lvl="1" indent="-457200" algn="just">
              <a:lnSpc>
                <a:spcPct val="80000"/>
              </a:lnSpc>
              <a:spcBef>
                <a:spcPct val="20000"/>
              </a:spcBef>
              <a:defRPr/>
            </a:pPr>
            <a:r>
              <a:rPr lang="en-GB" sz="2000" b="1" dirty="0" smtClean="0"/>
              <a:t>(*** Selling costs are the expenses incurred on advertisement, publicity, salesmanship etc. Selling costs are  incurred by the firms to make aware of the product, to attract new customers, to  create customer base and loyalty). </a:t>
            </a:r>
          </a:p>
          <a:p>
            <a:pPr marL="914400" lvl="1" indent="-457200" algn="just">
              <a:lnSpc>
                <a:spcPct val="80000"/>
              </a:lnSpc>
              <a:spcBef>
                <a:spcPct val="20000"/>
              </a:spcBef>
              <a:buAutoNum type="arabicPeriod" startAt="6"/>
              <a:defRPr/>
            </a:pPr>
            <a:endParaRPr lang="en-GB" sz="2000" b="1" dirty="0" smtClean="0"/>
          </a:p>
          <a:p>
            <a:pPr marL="914400" lvl="1" indent="-457200" algn="just">
              <a:lnSpc>
                <a:spcPct val="80000"/>
              </a:lnSpc>
              <a:spcBef>
                <a:spcPct val="20000"/>
              </a:spcBef>
              <a:defRPr/>
            </a:pPr>
            <a:endParaRPr lang="en-GB" sz="20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AAJ\Desktop\images (5).jpg"/>
          <p:cNvPicPr>
            <a:picLocks noChangeAspect="1" noChangeArrowheads="1"/>
          </p:cNvPicPr>
          <p:nvPr/>
        </p:nvPicPr>
        <p:blipFill>
          <a:blip r:embed="rId2"/>
          <a:srcRect/>
          <a:stretch>
            <a:fillRect/>
          </a:stretch>
        </p:blipFill>
        <p:spPr bwMode="auto">
          <a:xfrm>
            <a:off x="533400" y="685801"/>
            <a:ext cx="3276600" cy="2370570"/>
          </a:xfrm>
          <a:prstGeom prst="rect">
            <a:avLst/>
          </a:prstGeom>
          <a:noFill/>
        </p:spPr>
      </p:pic>
      <p:pic>
        <p:nvPicPr>
          <p:cNvPr id="1027" name="Picture 3" descr="C:\Users\RAAJ\Desktop\images (7).jpg"/>
          <p:cNvPicPr>
            <a:picLocks noChangeAspect="1" noChangeArrowheads="1"/>
          </p:cNvPicPr>
          <p:nvPr/>
        </p:nvPicPr>
        <p:blipFill>
          <a:blip r:embed="rId3"/>
          <a:srcRect/>
          <a:stretch>
            <a:fillRect/>
          </a:stretch>
        </p:blipFill>
        <p:spPr bwMode="auto">
          <a:xfrm>
            <a:off x="5491834" y="4495800"/>
            <a:ext cx="3194966" cy="2133600"/>
          </a:xfrm>
          <a:prstGeom prst="rect">
            <a:avLst/>
          </a:prstGeom>
          <a:noFill/>
        </p:spPr>
      </p:pic>
      <p:pic>
        <p:nvPicPr>
          <p:cNvPr id="1028" name="Picture 4" descr="C:\Users\RAAJ\Desktop\images (8).jpg"/>
          <p:cNvPicPr>
            <a:picLocks noChangeAspect="1" noChangeArrowheads="1"/>
          </p:cNvPicPr>
          <p:nvPr/>
        </p:nvPicPr>
        <p:blipFill>
          <a:blip r:embed="rId4"/>
          <a:srcRect/>
          <a:stretch>
            <a:fillRect/>
          </a:stretch>
        </p:blipFill>
        <p:spPr bwMode="auto">
          <a:xfrm>
            <a:off x="533400" y="4419600"/>
            <a:ext cx="3171825" cy="2216740"/>
          </a:xfrm>
          <a:prstGeom prst="rect">
            <a:avLst/>
          </a:prstGeom>
          <a:noFill/>
        </p:spPr>
      </p:pic>
      <p:pic>
        <p:nvPicPr>
          <p:cNvPr id="1029" name="Picture 5" descr="C:\Users\RAAJ\Desktop\images (9).jpg"/>
          <p:cNvPicPr>
            <a:picLocks noChangeAspect="1" noChangeArrowheads="1"/>
          </p:cNvPicPr>
          <p:nvPr/>
        </p:nvPicPr>
        <p:blipFill>
          <a:blip r:embed="rId5"/>
          <a:srcRect/>
          <a:stretch>
            <a:fillRect/>
          </a:stretch>
        </p:blipFill>
        <p:spPr bwMode="auto">
          <a:xfrm>
            <a:off x="5105400" y="762000"/>
            <a:ext cx="3206230" cy="2133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Line 7"/>
          <p:cNvSpPr>
            <a:spLocks noChangeShapeType="1"/>
          </p:cNvSpPr>
          <p:nvPr/>
        </p:nvSpPr>
        <p:spPr bwMode="auto">
          <a:xfrm>
            <a:off x="1752600" y="2514600"/>
            <a:ext cx="0" cy="2808287"/>
          </a:xfrm>
          <a:prstGeom prst="line">
            <a:avLst/>
          </a:prstGeom>
          <a:noFill/>
          <a:ln w="38100">
            <a:solidFill>
              <a:schemeClr val="tx1"/>
            </a:solidFill>
            <a:round/>
            <a:headEnd/>
            <a:tailEnd/>
          </a:ln>
        </p:spPr>
        <p:txBody>
          <a:bodyPr/>
          <a:lstStyle/>
          <a:p>
            <a:endParaRPr lang="en-US"/>
          </a:p>
        </p:txBody>
      </p:sp>
      <p:sp>
        <p:nvSpPr>
          <p:cNvPr id="14341" name="Line 8"/>
          <p:cNvSpPr>
            <a:spLocks noChangeShapeType="1"/>
          </p:cNvSpPr>
          <p:nvPr/>
        </p:nvSpPr>
        <p:spPr bwMode="auto">
          <a:xfrm>
            <a:off x="1752600" y="5257800"/>
            <a:ext cx="3455987" cy="0"/>
          </a:xfrm>
          <a:prstGeom prst="line">
            <a:avLst/>
          </a:prstGeom>
          <a:noFill/>
          <a:ln w="38100">
            <a:solidFill>
              <a:schemeClr val="tx1"/>
            </a:solidFill>
            <a:round/>
            <a:headEnd/>
            <a:tailEnd/>
          </a:ln>
        </p:spPr>
        <p:txBody>
          <a:bodyPr/>
          <a:lstStyle/>
          <a:p>
            <a:endParaRPr lang="en-US"/>
          </a:p>
        </p:txBody>
      </p:sp>
      <p:sp>
        <p:nvSpPr>
          <p:cNvPr id="14343" name="Line 10"/>
          <p:cNvSpPr>
            <a:spLocks noChangeShapeType="1"/>
          </p:cNvSpPr>
          <p:nvPr/>
        </p:nvSpPr>
        <p:spPr bwMode="auto">
          <a:xfrm>
            <a:off x="1752600" y="3200400"/>
            <a:ext cx="2362200" cy="1066800"/>
          </a:xfrm>
          <a:custGeom>
            <a:avLst/>
            <a:gdLst>
              <a:gd name="connsiteX0" fmla="*/ 0 w 3392487"/>
              <a:gd name="connsiteY0" fmla="*/ 0 h 1811337"/>
              <a:gd name="connsiteX1" fmla="*/ 3392487 w 3392487"/>
              <a:gd name="connsiteY1" fmla="*/ 1811337 h 1811337"/>
            </a:gdLst>
            <a:ahLst/>
            <a:cxnLst>
              <a:cxn ang="0">
                <a:pos x="connsiteX0" y="connsiteY0"/>
              </a:cxn>
              <a:cxn ang="0">
                <a:pos x="connsiteX1" y="connsiteY1"/>
              </a:cxn>
            </a:cxnLst>
            <a:rect l="l" t="t" r="r" b="b"/>
            <a:pathLst>
              <a:path w="3392487" h="1811337">
                <a:moveTo>
                  <a:pt x="0" y="0"/>
                </a:moveTo>
                <a:lnTo>
                  <a:pt x="3392487" y="1811337"/>
                </a:lnTo>
              </a:path>
            </a:pathLst>
          </a:custGeom>
          <a:noFill/>
          <a:ln w="28575">
            <a:solidFill>
              <a:srgbClr val="FF0000"/>
            </a:solidFill>
            <a:round/>
            <a:headEnd/>
            <a:tailEnd/>
          </a:ln>
        </p:spPr>
        <p:txBody>
          <a:bodyPr/>
          <a:lstStyle/>
          <a:p>
            <a:endParaRPr lang="en-US"/>
          </a:p>
        </p:txBody>
      </p:sp>
      <p:sp>
        <p:nvSpPr>
          <p:cNvPr id="14344" name="Line 11"/>
          <p:cNvSpPr>
            <a:spLocks noChangeShapeType="1"/>
          </p:cNvSpPr>
          <p:nvPr/>
        </p:nvSpPr>
        <p:spPr bwMode="auto">
          <a:xfrm>
            <a:off x="1752600" y="3200400"/>
            <a:ext cx="1524000" cy="1600200"/>
          </a:xfrm>
          <a:prstGeom prst="line">
            <a:avLst/>
          </a:prstGeom>
          <a:noFill/>
          <a:ln w="28575">
            <a:solidFill>
              <a:srgbClr val="FF0000"/>
            </a:solidFill>
            <a:round/>
            <a:headEnd/>
            <a:tailEnd/>
          </a:ln>
        </p:spPr>
        <p:txBody>
          <a:bodyPr/>
          <a:lstStyle/>
          <a:p>
            <a:endParaRPr lang="en-US"/>
          </a:p>
        </p:txBody>
      </p:sp>
      <p:sp>
        <p:nvSpPr>
          <p:cNvPr id="14348" name="Text Box 15"/>
          <p:cNvSpPr txBox="1">
            <a:spLocks noChangeArrowheads="1"/>
          </p:cNvSpPr>
          <p:nvPr/>
        </p:nvSpPr>
        <p:spPr bwMode="auto">
          <a:xfrm>
            <a:off x="4572000" y="5334000"/>
            <a:ext cx="1770062" cy="369332"/>
          </a:xfrm>
          <a:prstGeom prst="rect">
            <a:avLst/>
          </a:prstGeom>
          <a:noFill/>
          <a:ln w="9525">
            <a:noFill/>
            <a:miter lim="800000"/>
            <a:headEnd/>
            <a:tailEnd/>
          </a:ln>
        </p:spPr>
        <p:txBody>
          <a:bodyPr wrap="square">
            <a:spAutoFit/>
          </a:bodyPr>
          <a:lstStyle/>
          <a:p>
            <a:pPr>
              <a:spcBef>
                <a:spcPct val="50000"/>
              </a:spcBef>
            </a:pPr>
            <a:r>
              <a:rPr lang="en-GB" dirty="0" smtClean="0">
                <a:latin typeface="Comic Sans MS" pitchFamily="66" charset="0"/>
              </a:rPr>
              <a:t>Output</a:t>
            </a:r>
            <a:endParaRPr lang="en-GB" dirty="0">
              <a:latin typeface="Comic Sans MS" pitchFamily="66" charset="0"/>
            </a:endParaRPr>
          </a:p>
        </p:txBody>
      </p:sp>
      <p:sp>
        <p:nvSpPr>
          <p:cNvPr id="14349" name="Text Box 16"/>
          <p:cNvSpPr txBox="1">
            <a:spLocks noChangeArrowheads="1"/>
          </p:cNvSpPr>
          <p:nvPr/>
        </p:nvSpPr>
        <p:spPr bwMode="auto">
          <a:xfrm>
            <a:off x="381000" y="2514600"/>
            <a:ext cx="2089150" cy="457200"/>
          </a:xfrm>
          <a:prstGeom prst="rect">
            <a:avLst/>
          </a:prstGeom>
          <a:noFill/>
          <a:ln w="9525">
            <a:noFill/>
            <a:miter lim="800000"/>
            <a:headEnd/>
            <a:tailEnd/>
          </a:ln>
        </p:spPr>
        <p:txBody>
          <a:bodyPr>
            <a:spAutoFit/>
          </a:bodyPr>
          <a:lstStyle/>
          <a:p>
            <a:pPr>
              <a:spcBef>
                <a:spcPct val="50000"/>
              </a:spcBef>
            </a:pPr>
            <a:r>
              <a:rPr lang="en-GB" dirty="0">
                <a:latin typeface="Comic Sans MS" pitchFamily="66" charset="0"/>
              </a:rPr>
              <a:t>Revenue</a:t>
            </a:r>
          </a:p>
        </p:txBody>
      </p:sp>
      <p:sp>
        <p:nvSpPr>
          <p:cNvPr id="14352" name="Text Box 19"/>
          <p:cNvSpPr txBox="1">
            <a:spLocks noChangeArrowheads="1"/>
          </p:cNvSpPr>
          <p:nvPr/>
        </p:nvSpPr>
        <p:spPr bwMode="auto">
          <a:xfrm>
            <a:off x="3810000" y="3886200"/>
            <a:ext cx="2089150" cy="457200"/>
          </a:xfrm>
          <a:prstGeom prst="rect">
            <a:avLst/>
          </a:prstGeom>
          <a:noFill/>
          <a:ln w="9525">
            <a:noFill/>
            <a:miter lim="800000"/>
            <a:headEnd/>
            <a:tailEnd/>
          </a:ln>
        </p:spPr>
        <p:txBody>
          <a:bodyPr>
            <a:spAutoFit/>
          </a:bodyPr>
          <a:lstStyle/>
          <a:p>
            <a:pPr>
              <a:spcBef>
                <a:spcPct val="50000"/>
              </a:spcBef>
            </a:pPr>
            <a:r>
              <a:rPr lang="en-GB" dirty="0">
                <a:solidFill>
                  <a:srgbClr val="FF0000"/>
                </a:solidFill>
                <a:latin typeface="Comic Sans MS" pitchFamily="66" charset="0"/>
              </a:rPr>
              <a:t>AR</a:t>
            </a:r>
          </a:p>
        </p:txBody>
      </p:sp>
      <p:sp>
        <p:nvSpPr>
          <p:cNvPr id="14353" name="Text Box 20"/>
          <p:cNvSpPr txBox="1">
            <a:spLocks noChangeArrowheads="1"/>
          </p:cNvSpPr>
          <p:nvPr/>
        </p:nvSpPr>
        <p:spPr bwMode="auto">
          <a:xfrm>
            <a:off x="2438400" y="4572000"/>
            <a:ext cx="2089150" cy="457200"/>
          </a:xfrm>
          <a:prstGeom prst="rect">
            <a:avLst/>
          </a:prstGeom>
          <a:noFill/>
          <a:ln w="9525">
            <a:noFill/>
            <a:miter lim="800000"/>
            <a:headEnd/>
            <a:tailEnd/>
          </a:ln>
        </p:spPr>
        <p:txBody>
          <a:bodyPr>
            <a:spAutoFit/>
          </a:bodyPr>
          <a:lstStyle/>
          <a:p>
            <a:pPr>
              <a:spcBef>
                <a:spcPct val="50000"/>
              </a:spcBef>
            </a:pPr>
            <a:r>
              <a:rPr lang="en-GB" dirty="0">
                <a:solidFill>
                  <a:srgbClr val="FF0000"/>
                </a:solidFill>
                <a:latin typeface="Comic Sans MS" pitchFamily="66" charset="0"/>
              </a:rPr>
              <a:t>MR</a:t>
            </a:r>
          </a:p>
        </p:txBody>
      </p:sp>
      <p:sp>
        <p:nvSpPr>
          <p:cNvPr id="22" name="Text Box 16"/>
          <p:cNvSpPr txBox="1">
            <a:spLocks noChangeArrowheads="1"/>
          </p:cNvSpPr>
          <p:nvPr/>
        </p:nvSpPr>
        <p:spPr bwMode="auto">
          <a:xfrm flipV="1">
            <a:off x="1447800" y="5181600"/>
            <a:ext cx="228600" cy="369332"/>
          </a:xfrm>
          <a:prstGeom prst="rect">
            <a:avLst/>
          </a:prstGeom>
          <a:noFill/>
          <a:ln w="9525">
            <a:noFill/>
            <a:miter lim="800000"/>
            <a:headEnd/>
            <a:tailEnd/>
          </a:ln>
        </p:spPr>
        <p:txBody>
          <a:bodyPr wrap="square">
            <a:spAutoFit/>
          </a:bodyPr>
          <a:lstStyle/>
          <a:p>
            <a:pPr>
              <a:spcBef>
                <a:spcPct val="50000"/>
              </a:spcBef>
            </a:pPr>
            <a:r>
              <a:rPr lang="en-GB" dirty="0" smtClean="0">
                <a:latin typeface="Comic Sans MS" pitchFamily="66" charset="0"/>
              </a:rPr>
              <a:t>0</a:t>
            </a:r>
            <a:endParaRPr lang="en-GB" dirty="0">
              <a:latin typeface="Comic Sans MS" pitchFamily="66" charset="0"/>
            </a:endParaRPr>
          </a:p>
        </p:txBody>
      </p:sp>
      <p:sp>
        <p:nvSpPr>
          <p:cNvPr id="25" name="Text Box 21"/>
          <p:cNvSpPr txBox="1">
            <a:spLocks noChangeArrowheads="1"/>
          </p:cNvSpPr>
          <p:nvPr/>
        </p:nvSpPr>
        <p:spPr bwMode="auto">
          <a:xfrm>
            <a:off x="1066800" y="3962400"/>
            <a:ext cx="8839200" cy="2446824"/>
          </a:xfrm>
          <a:prstGeom prst="rect">
            <a:avLst/>
          </a:prstGeom>
          <a:noFill/>
          <a:ln w="9525">
            <a:noFill/>
            <a:miter lim="800000"/>
            <a:headEnd/>
            <a:tailEnd/>
          </a:ln>
        </p:spPr>
        <p:txBody>
          <a:bodyPr wrap="square">
            <a:spAutoFit/>
          </a:bodyPr>
          <a:lstStyle/>
          <a:p>
            <a:pPr marL="342900" indent="-342900">
              <a:spcBef>
                <a:spcPct val="50000"/>
              </a:spcBef>
            </a:pPr>
            <a:endParaRPr lang="en-GB" b="1" dirty="0" smtClean="0">
              <a:solidFill>
                <a:srgbClr val="000099"/>
              </a:solidFill>
              <a:latin typeface="Comic Sans MS" pitchFamily="66" charset="0"/>
            </a:endParaRPr>
          </a:p>
          <a:p>
            <a:pPr marL="342900" indent="-342900">
              <a:spcBef>
                <a:spcPct val="50000"/>
              </a:spcBef>
            </a:pPr>
            <a:endParaRPr lang="en-US" b="1" dirty="0" smtClean="0">
              <a:solidFill>
                <a:srgbClr val="FF0000"/>
              </a:solidFill>
            </a:endParaRPr>
          </a:p>
          <a:p>
            <a:pPr marL="342900" indent="-342900" algn="just">
              <a:spcBef>
                <a:spcPct val="50000"/>
              </a:spcBef>
            </a:pPr>
            <a:r>
              <a:rPr lang="en-GB" b="1" dirty="0" smtClean="0">
                <a:solidFill>
                  <a:srgbClr val="FF0000"/>
                </a:solidFill>
                <a:latin typeface="Times New Roman" pitchFamily="18" charset="0"/>
                <a:cs typeface="Times New Roman" pitchFamily="18" charset="0"/>
              </a:rPr>
              <a:t>   </a:t>
            </a:r>
          </a:p>
          <a:p>
            <a:pPr marL="342900" indent="-342900">
              <a:spcBef>
                <a:spcPct val="50000"/>
              </a:spcBef>
            </a:pPr>
            <a:endParaRPr lang="en-GB" b="1" dirty="0" smtClean="0">
              <a:solidFill>
                <a:srgbClr val="000099"/>
              </a:solidFill>
              <a:latin typeface="Times New Roman" pitchFamily="18" charset="0"/>
              <a:cs typeface="Times New Roman" pitchFamily="18" charset="0"/>
            </a:endParaRPr>
          </a:p>
          <a:p>
            <a:pPr>
              <a:spcBef>
                <a:spcPct val="50000"/>
              </a:spcBef>
            </a:pPr>
            <a:endParaRPr lang="en-GB" b="1" dirty="0" smtClean="0">
              <a:solidFill>
                <a:srgbClr val="000099"/>
              </a:solidFill>
              <a:latin typeface="Times New Roman" pitchFamily="18" charset="0"/>
              <a:cs typeface="Times New Roman" pitchFamily="18" charset="0"/>
            </a:endParaRPr>
          </a:p>
          <a:p>
            <a:pPr>
              <a:spcBef>
                <a:spcPct val="50000"/>
              </a:spcBef>
            </a:pPr>
            <a:endParaRPr lang="en-GB" b="1" dirty="0">
              <a:solidFill>
                <a:srgbClr val="000099"/>
              </a:solidFill>
              <a:latin typeface="Times New Roman" pitchFamily="18" charset="0"/>
              <a:cs typeface="Times New Roman" pitchFamily="18" charset="0"/>
            </a:endParaRPr>
          </a:p>
        </p:txBody>
      </p:sp>
      <p:sp>
        <p:nvSpPr>
          <p:cNvPr id="26" name="Rectangle 25"/>
          <p:cNvSpPr/>
          <p:nvPr/>
        </p:nvSpPr>
        <p:spPr>
          <a:xfrm>
            <a:off x="5410200" y="1371600"/>
            <a:ext cx="3505200" cy="369332"/>
          </a:xfrm>
          <a:prstGeom prst="rect">
            <a:avLst/>
          </a:prstGeom>
        </p:spPr>
        <p:txBody>
          <a:bodyPr wrap="square">
            <a:spAutoFit/>
          </a:bodyPr>
          <a:lstStyle/>
          <a:p>
            <a:pPr marL="342900" indent="-342900" algn="just">
              <a:spcBef>
                <a:spcPct val="50000"/>
              </a:spcBef>
            </a:pPr>
            <a:r>
              <a:rPr lang="en-US" b="1" dirty="0" smtClean="0">
                <a:solidFill>
                  <a:srgbClr val="FF0000"/>
                </a:solidFill>
              </a:rPr>
              <a:t> </a:t>
            </a:r>
          </a:p>
        </p:txBody>
      </p:sp>
      <p:sp>
        <p:nvSpPr>
          <p:cNvPr id="27" name="Rectangle 26"/>
          <p:cNvSpPr/>
          <p:nvPr/>
        </p:nvSpPr>
        <p:spPr>
          <a:xfrm>
            <a:off x="0" y="0"/>
            <a:ext cx="8458200" cy="369332"/>
          </a:xfrm>
          <a:prstGeom prst="rect">
            <a:avLst/>
          </a:prstGeom>
        </p:spPr>
        <p:txBody>
          <a:bodyPr wrap="square">
            <a:spAutoFit/>
          </a:bodyPr>
          <a:lstStyle/>
          <a:p>
            <a:pPr lvl="0" algn="just" fontAlgn="base">
              <a:spcBef>
                <a:spcPct val="0"/>
              </a:spcBef>
              <a:spcAft>
                <a:spcPct val="0"/>
              </a:spcAft>
              <a:buFont typeface="Wingdings" pitchFamily="2" charset="2"/>
              <a:buChar char="q"/>
            </a:pPr>
            <a:endParaRPr lang="en-US" b="1" dirty="0" smtClean="0">
              <a:solidFill>
                <a:srgbClr val="FF0000"/>
              </a:solidFill>
              <a:latin typeface="Calibri" pitchFamily="34" charset="0"/>
              <a:ea typeface="Times New Roman" pitchFamily="18" charset="0"/>
              <a:cs typeface="Times New Roman" pitchFamily="18" charset="0"/>
            </a:endParaRPr>
          </a:p>
        </p:txBody>
      </p:sp>
      <p:sp>
        <p:nvSpPr>
          <p:cNvPr id="14" name="Rectangle 13"/>
          <p:cNvSpPr/>
          <p:nvPr/>
        </p:nvSpPr>
        <p:spPr>
          <a:xfrm>
            <a:off x="152400" y="457200"/>
            <a:ext cx="8686800" cy="2031325"/>
          </a:xfrm>
          <a:prstGeom prst="rect">
            <a:avLst/>
          </a:prstGeom>
        </p:spPr>
        <p:txBody>
          <a:bodyPr wrap="square">
            <a:spAutoFit/>
          </a:bodyPr>
          <a:lstStyle/>
          <a:p>
            <a:pPr marL="342900" indent="-342900" algn="just">
              <a:spcBef>
                <a:spcPct val="50000"/>
              </a:spcBef>
            </a:pPr>
            <a:r>
              <a:rPr lang="en-US" b="1" dirty="0" smtClean="0"/>
              <a:t>7. Downward sloping  highly elastic demand curve of a firm under monopolistic competition</a:t>
            </a:r>
          </a:p>
          <a:p>
            <a:pPr marL="342900" indent="-342900" algn="just">
              <a:spcBef>
                <a:spcPct val="50000"/>
              </a:spcBef>
            </a:pPr>
            <a:r>
              <a:rPr lang="en-US" sz="2000" b="1" dirty="0" smtClean="0">
                <a:latin typeface="+mj-lt"/>
              </a:rPr>
              <a:t>Demand curve of a firm reflected by  its AR curve  under monopolistic competition is </a:t>
            </a:r>
            <a:r>
              <a:rPr lang="en-GB" sz="2000" b="1" dirty="0" smtClean="0">
                <a:latin typeface="+mj-lt"/>
                <a:cs typeface="Times New Roman" pitchFamily="18" charset="0"/>
              </a:rPr>
              <a:t>downward sloping. </a:t>
            </a:r>
            <a:r>
              <a:rPr lang="en-US" sz="2000" b="1" dirty="0" smtClean="0">
                <a:latin typeface="+mj-lt"/>
                <a:cs typeface="Times New Roman" pitchFamily="18" charset="0"/>
              </a:rPr>
              <a:t> </a:t>
            </a:r>
            <a:r>
              <a:rPr lang="en-US" sz="2000" b="1" dirty="0" smtClean="0">
                <a:latin typeface="+mj-lt"/>
              </a:rPr>
              <a:t>The demand curve is highly elastic. This is because differentiated products under monopolistic competition has more close substitutes.  </a:t>
            </a:r>
          </a:p>
        </p:txBody>
      </p:sp>
      <p:sp>
        <p:nvSpPr>
          <p:cNvPr id="16" name="Rectangle 15"/>
          <p:cNvSpPr/>
          <p:nvPr/>
        </p:nvSpPr>
        <p:spPr>
          <a:xfrm>
            <a:off x="5181600" y="2895600"/>
            <a:ext cx="3733800" cy="1200329"/>
          </a:xfrm>
          <a:prstGeom prst="rect">
            <a:avLst/>
          </a:prstGeom>
        </p:spPr>
        <p:txBody>
          <a:bodyPr wrap="square">
            <a:spAutoFit/>
          </a:bodyPr>
          <a:lstStyle/>
          <a:p>
            <a:pPr algn="just"/>
            <a:r>
              <a:rPr lang="en-GB" b="1" dirty="0" smtClean="0">
                <a:latin typeface="Times New Roman" pitchFamily="18" charset="0"/>
                <a:cs typeface="Times New Roman" pitchFamily="18" charset="0"/>
              </a:rPr>
              <a:t>MR  curve of a firm  under monopolistic competition is also downward sloping and lies bellow MR curve lies below AR curve.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05000"/>
            <a:ext cx="8458200" cy="1384995"/>
          </a:xfrm>
          <a:prstGeom prst="rect">
            <a:avLst/>
          </a:prstGeom>
        </p:spPr>
        <p:txBody>
          <a:bodyPr wrap="square">
            <a:spAutoFit/>
          </a:bodyPr>
          <a:lstStyle/>
          <a:p>
            <a:pPr algn="ctr">
              <a:buClr>
                <a:srgbClr val="000000"/>
              </a:buClr>
            </a:pPr>
            <a:endParaRPr lang="en-US" sz="2400" b="1" dirty="0" smtClean="0">
              <a:solidFill>
                <a:srgbClr val="FF0000"/>
              </a:solidFill>
            </a:endParaRPr>
          </a:p>
          <a:p>
            <a:pPr>
              <a:buClr>
                <a:srgbClr val="000000"/>
              </a:buClr>
              <a:buFont typeface="Wingdings" pitchFamily="2" charset="2"/>
              <a:buChar char="q"/>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p:txBody>
      </p:sp>
      <p:sp>
        <p:nvSpPr>
          <p:cNvPr id="5" name="Rectangle 4"/>
          <p:cNvSpPr/>
          <p:nvPr/>
        </p:nvSpPr>
        <p:spPr>
          <a:xfrm>
            <a:off x="0" y="685800"/>
            <a:ext cx="8686800" cy="4247317"/>
          </a:xfrm>
          <a:prstGeom prst="rect">
            <a:avLst/>
          </a:prstGeom>
        </p:spPr>
        <p:txBody>
          <a:bodyPr wrap="square">
            <a:spAutoFit/>
          </a:bodyPr>
          <a:lstStyle/>
          <a:p>
            <a:pPr algn="ctr"/>
            <a:r>
              <a:rPr lang="en-GB" sz="3200" b="1" dirty="0" smtClean="0">
                <a:solidFill>
                  <a:srgbClr val="003366"/>
                </a:solidFill>
              </a:rPr>
              <a:t>OLIGOPOLY </a:t>
            </a:r>
          </a:p>
          <a:p>
            <a:endParaRPr lang="en-GB" b="1" dirty="0" smtClean="0">
              <a:solidFill>
                <a:srgbClr val="003366"/>
              </a:solidFill>
            </a:endParaRPr>
          </a:p>
          <a:p>
            <a:pPr algn="just"/>
            <a:r>
              <a:rPr lang="en-GB" sz="2000" b="1" dirty="0" smtClean="0"/>
              <a:t>Oligopoly is a market situations in which there are few (more than two) sellers of a commodity such that actions of every seller has predictable effect on the other sellers/rivals. </a:t>
            </a:r>
          </a:p>
          <a:p>
            <a:pPr algn="just"/>
            <a:endParaRPr lang="en-GB" sz="2000" b="1" dirty="0" smtClean="0"/>
          </a:p>
          <a:p>
            <a:pPr algn="just"/>
            <a:r>
              <a:rPr lang="en-GB" sz="2000" b="1" dirty="0" smtClean="0"/>
              <a:t>Hence, oligopoly is also called competition amongst the few. </a:t>
            </a:r>
          </a:p>
          <a:p>
            <a:pPr algn="just"/>
            <a:endParaRPr lang="en-GB" sz="2000" b="1" dirty="0" smtClean="0"/>
          </a:p>
          <a:p>
            <a:pPr algn="just"/>
            <a:endParaRPr lang="en-GB" sz="2000" b="1" dirty="0" smtClean="0"/>
          </a:p>
          <a:p>
            <a:pPr algn="just"/>
            <a:r>
              <a:rPr lang="en-GB" sz="2000" b="1" dirty="0" smtClean="0"/>
              <a:t>Oligopoly may be of two types can two forms:  </a:t>
            </a:r>
          </a:p>
          <a:p>
            <a:pPr algn="just">
              <a:buFont typeface="Wingdings" pitchFamily="2" charset="2"/>
              <a:buChar char="q"/>
            </a:pPr>
            <a:r>
              <a:rPr lang="en-GB" sz="2000" b="1" dirty="0" smtClean="0"/>
              <a:t> pure oligopoly or oligopoly without  product differentiation. </a:t>
            </a:r>
          </a:p>
          <a:p>
            <a:pPr algn="just"/>
            <a:endParaRPr lang="en-GB" sz="2000" b="1" dirty="0" smtClean="0"/>
          </a:p>
          <a:p>
            <a:pPr algn="just">
              <a:buFont typeface="Wingdings" pitchFamily="2" charset="2"/>
              <a:buChar char="q"/>
            </a:pPr>
            <a:r>
              <a:rPr lang="en-GB" sz="2000" b="1" dirty="0" smtClean="0"/>
              <a:t> differentiated oligopoly or oligopoly with product differentiation. </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05000"/>
            <a:ext cx="8458200" cy="1384995"/>
          </a:xfrm>
          <a:prstGeom prst="rect">
            <a:avLst/>
          </a:prstGeom>
        </p:spPr>
        <p:txBody>
          <a:bodyPr wrap="square">
            <a:spAutoFit/>
          </a:bodyPr>
          <a:lstStyle/>
          <a:p>
            <a:pPr algn="ctr">
              <a:buClr>
                <a:srgbClr val="000000"/>
              </a:buClr>
            </a:pPr>
            <a:endParaRPr lang="en-US" sz="2400" b="1" dirty="0" smtClean="0">
              <a:solidFill>
                <a:srgbClr val="FF0000"/>
              </a:solidFill>
            </a:endParaRPr>
          </a:p>
          <a:p>
            <a:pPr>
              <a:buClr>
                <a:srgbClr val="000000"/>
              </a:buClr>
              <a:buFont typeface="Wingdings" pitchFamily="2" charset="2"/>
              <a:buChar char="q"/>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p:txBody>
      </p:sp>
      <p:sp>
        <p:nvSpPr>
          <p:cNvPr id="5" name="Rectangle 4"/>
          <p:cNvSpPr/>
          <p:nvPr/>
        </p:nvSpPr>
        <p:spPr>
          <a:xfrm>
            <a:off x="228600" y="304800"/>
            <a:ext cx="8686800" cy="5361468"/>
          </a:xfrm>
          <a:prstGeom prst="rect">
            <a:avLst/>
          </a:prstGeom>
        </p:spPr>
        <p:txBody>
          <a:bodyPr wrap="square">
            <a:spAutoFit/>
          </a:bodyPr>
          <a:lstStyle/>
          <a:p>
            <a:pPr algn="ctr">
              <a:lnSpc>
                <a:spcPct val="80000"/>
              </a:lnSpc>
            </a:pPr>
            <a:r>
              <a:rPr lang="en-GB" sz="2800" b="1" dirty="0" smtClean="0">
                <a:solidFill>
                  <a:srgbClr val="003366"/>
                </a:solidFill>
              </a:rPr>
              <a:t>	Oligopoly : Features </a:t>
            </a:r>
            <a:endParaRPr lang="en-GB" sz="2000" b="1" dirty="0" smtClean="0">
              <a:solidFill>
                <a:srgbClr val="FF0000"/>
              </a:solidFill>
            </a:endParaRPr>
          </a:p>
          <a:p>
            <a:pPr lvl="1">
              <a:lnSpc>
                <a:spcPct val="80000"/>
              </a:lnSpc>
            </a:pPr>
            <a:endParaRPr lang="en-GB" sz="2000" b="1" dirty="0" smtClean="0">
              <a:solidFill>
                <a:srgbClr val="FF0000"/>
              </a:solidFill>
            </a:endParaRPr>
          </a:p>
          <a:p>
            <a:pPr lvl="1">
              <a:lnSpc>
                <a:spcPct val="80000"/>
              </a:lnSpc>
            </a:pPr>
            <a:endParaRPr lang="en-GB" sz="2000" b="1" dirty="0" smtClean="0">
              <a:solidFill>
                <a:srgbClr val="FF0000"/>
              </a:solidFill>
            </a:endParaRPr>
          </a:p>
          <a:p>
            <a:pPr marL="914400" lvl="1" indent="-457200" algn="just">
              <a:lnSpc>
                <a:spcPct val="80000"/>
              </a:lnSpc>
            </a:pPr>
            <a:r>
              <a:rPr lang="en-GB" sz="2000" b="1" dirty="0" smtClean="0">
                <a:solidFill>
                  <a:srgbClr val="FF0000"/>
                </a:solidFill>
              </a:rPr>
              <a:t>1. </a:t>
            </a:r>
            <a:r>
              <a:rPr lang="en-GB" sz="2000" b="1" dirty="0" smtClean="0"/>
              <a:t>Industry dominated by small number of large firms</a:t>
            </a:r>
          </a:p>
          <a:p>
            <a:pPr marL="914400" lvl="1" indent="-457200" algn="just">
              <a:lnSpc>
                <a:spcPct val="80000"/>
              </a:lnSpc>
            </a:pPr>
            <a:endParaRPr lang="en-GB" sz="2000" b="1" dirty="0" smtClean="0"/>
          </a:p>
          <a:p>
            <a:pPr lvl="1" algn="just">
              <a:lnSpc>
                <a:spcPct val="80000"/>
              </a:lnSpc>
            </a:pPr>
            <a:r>
              <a:rPr lang="en-GB" sz="2000" b="1" dirty="0" smtClean="0"/>
              <a:t>2.High barriers to entry</a:t>
            </a:r>
          </a:p>
          <a:p>
            <a:pPr lvl="1" algn="just">
              <a:lnSpc>
                <a:spcPct val="80000"/>
              </a:lnSpc>
            </a:pPr>
            <a:endParaRPr lang="en-GB" sz="2000" b="1" dirty="0" smtClean="0"/>
          </a:p>
          <a:p>
            <a:pPr lvl="1" algn="just">
              <a:lnSpc>
                <a:spcPct val="80000"/>
              </a:lnSpc>
            </a:pPr>
            <a:r>
              <a:rPr lang="en-GB" sz="2000" b="1" dirty="0" smtClean="0"/>
              <a:t>3. Products may be highly differentiated ( branding)  or homogenous</a:t>
            </a:r>
          </a:p>
          <a:p>
            <a:pPr lvl="1" algn="just">
              <a:lnSpc>
                <a:spcPct val="80000"/>
              </a:lnSpc>
            </a:pPr>
            <a:endParaRPr lang="en-GB" sz="2000" b="1" dirty="0" smtClean="0"/>
          </a:p>
          <a:p>
            <a:pPr lvl="1" algn="just">
              <a:lnSpc>
                <a:spcPct val="80000"/>
              </a:lnSpc>
            </a:pPr>
            <a:endParaRPr lang="en-GB" sz="2000" b="1" dirty="0" smtClean="0"/>
          </a:p>
          <a:p>
            <a:pPr lvl="1" algn="just">
              <a:lnSpc>
                <a:spcPct val="80000"/>
              </a:lnSpc>
            </a:pPr>
            <a:r>
              <a:rPr lang="en-GB" sz="2000" b="1" dirty="0" smtClean="0"/>
              <a:t>4. Every seller has predictable impact on the other </a:t>
            </a:r>
          </a:p>
          <a:p>
            <a:pPr lvl="1" algn="just">
              <a:lnSpc>
                <a:spcPct val="80000"/>
              </a:lnSpc>
            </a:pPr>
            <a:endParaRPr lang="en-GB" sz="2000" b="1" dirty="0" smtClean="0"/>
          </a:p>
          <a:p>
            <a:pPr lvl="1" algn="just">
              <a:lnSpc>
                <a:spcPct val="80000"/>
              </a:lnSpc>
            </a:pPr>
            <a:r>
              <a:rPr lang="en-GB" sz="2000" b="1" dirty="0" smtClean="0"/>
              <a:t>5. Active presence of non-price competition such as selling and advertisement  costs. </a:t>
            </a:r>
          </a:p>
          <a:p>
            <a:pPr lvl="1" algn="just">
              <a:lnSpc>
                <a:spcPct val="80000"/>
              </a:lnSpc>
            </a:pPr>
            <a:endParaRPr lang="en-GB" sz="2000" b="1" dirty="0" smtClean="0"/>
          </a:p>
          <a:p>
            <a:pPr lvl="1" algn="just">
              <a:lnSpc>
                <a:spcPct val="80000"/>
              </a:lnSpc>
            </a:pPr>
            <a:r>
              <a:rPr lang="en-GB" sz="2000" b="1" dirty="0" smtClean="0"/>
              <a:t>6. High degree of interdependence between firms and each firm take into account the reactions of others while making its own decisions</a:t>
            </a:r>
          </a:p>
          <a:p>
            <a:pPr lvl="1" algn="just">
              <a:lnSpc>
                <a:spcPct val="80000"/>
              </a:lnSpc>
            </a:pPr>
            <a:endParaRPr lang="en-GB" sz="2000" b="1" dirty="0" smtClean="0"/>
          </a:p>
          <a:p>
            <a:pPr lvl="1" algn="just">
              <a:lnSpc>
                <a:spcPct val="80000"/>
              </a:lnSpc>
            </a:pPr>
            <a:r>
              <a:rPr lang="en-GB" sz="2000" b="1" dirty="0" smtClean="0"/>
              <a:t>7. There may be price-rigidity (price stability) or price war within the market</a:t>
            </a:r>
          </a:p>
          <a:p>
            <a:pPr lvl="1">
              <a:lnSpc>
                <a:spcPct val="80000"/>
              </a:lnSpc>
            </a:pPr>
            <a:endParaRPr lang="en-GB" sz="2000" b="1" dirty="0" smtClean="0"/>
          </a:p>
          <a:p>
            <a:pPr lvl="1">
              <a:lnSpc>
                <a:spcPct val="80000"/>
              </a:lnSpc>
            </a:pPr>
            <a:endParaRPr lang="en-GB" sz="20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05000"/>
            <a:ext cx="8458200" cy="1384995"/>
          </a:xfrm>
          <a:prstGeom prst="rect">
            <a:avLst/>
          </a:prstGeom>
        </p:spPr>
        <p:txBody>
          <a:bodyPr wrap="square">
            <a:spAutoFit/>
          </a:bodyPr>
          <a:lstStyle/>
          <a:p>
            <a:pPr algn="ctr">
              <a:buClr>
                <a:srgbClr val="000000"/>
              </a:buClr>
            </a:pPr>
            <a:endParaRPr lang="en-US" sz="2400" b="1" dirty="0" smtClean="0">
              <a:solidFill>
                <a:srgbClr val="FF0000"/>
              </a:solidFill>
            </a:endParaRPr>
          </a:p>
          <a:p>
            <a:pPr>
              <a:buClr>
                <a:srgbClr val="000000"/>
              </a:buClr>
              <a:buFont typeface="Wingdings" pitchFamily="2" charset="2"/>
              <a:buChar char="q"/>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p:txBody>
      </p:sp>
      <p:sp>
        <p:nvSpPr>
          <p:cNvPr id="5" name="Rectangle 4"/>
          <p:cNvSpPr/>
          <p:nvPr/>
        </p:nvSpPr>
        <p:spPr>
          <a:xfrm>
            <a:off x="457200" y="307335"/>
            <a:ext cx="8686800" cy="683264"/>
          </a:xfrm>
          <a:prstGeom prst="rect">
            <a:avLst/>
          </a:prstGeom>
        </p:spPr>
        <p:txBody>
          <a:bodyPr wrap="square">
            <a:spAutoFit/>
          </a:bodyPr>
          <a:lstStyle/>
          <a:p>
            <a:pPr algn="r">
              <a:lnSpc>
                <a:spcPct val="80000"/>
              </a:lnSpc>
            </a:pPr>
            <a:r>
              <a:rPr lang="en-GB" sz="2800" b="1" dirty="0" smtClean="0">
                <a:solidFill>
                  <a:srgbClr val="002060"/>
                </a:solidFill>
              </a:rPr>
              <a:t>	</a:t>
            </a:r>
            <a:r>
              <a:rPr lang="en-GB" sz="2800" b="1" dirty="0" smtClean="0">
                <a:solidFill>
                  <a:srgbClr val="002060"/>
                </a:solidFill>
              </a:rPr>
              <a:t> </a:t>
            </a:r>
            <a:endParaRPr lang="en-GB" sz="2000" b="1" dirty="0" smtClean="0">
              <a:solidFill>
                <a:srgbClr val="002060"/>
              </a:solidFill>
            </a:endParaRPr>
          </a:p>
          <a:p>
            <a:pPr lvl="1">
              <a:lnSpc>
                <a:spcPct val="80000"/>
              </a:lnSpc>
            </a:pPr>
            <a:r>
              <a:rPr lang="en-GB" sz="2000" b="1" dirty="0" smtClean="0">
                <a:solidFill>
                  <a:srgbClr val="002060"/>
                </a:solidFill>
              </a:rPr>
              <a:t>PRICE-RIGIDITY AND  PAUL SWEEZY’S KINKED DEMAND CURVE </a:t>
            </a:r>
          </a:p>
        </p:txBody>
      </p:sp>
      <p:pic>
        <p:nvPicPr>
          <p:cNvPr id="1026" name="Picture 2" descr="C:\Users\RAAJ\Desktop\download (2).jpg"/>
          <p:cNvPicPr>
            <a:picLocks noChangeAspect="1" noChangeArrowheads="1"/>
          </p:cNvPicPr>
          <p:nvPr/>
        </p:nvPicPr>
        <p:blipFill>
          <a:blip r:embed="rId2"/>
          <a:srcRect/>
          <a:stretch>
            <a:fillRect/>
          </a:stretch>
        </p:blipFill>
        <p:spPr bwMode="auto">
          <a:xfrm>
            <a:off x="762000" y="990599"/>
            <a:ext cx="4191000" cy="3908885"/>
          </a:xfrm>
          <a:prstGeom prst="rect">
            <a:avLst/>
          </a:prstGeom>
          <a:noFill/>
        </p:spPr>
      </p:pic>
      <p:sp>
        <p:nvSpPr>
          <p:cNvPr id="6" name="Rectangle 5"/>
          <p:cNvSpPr/>
          <p:nvPr/>
        </p:nvSpPr>
        <p:spPr>
          <a:xfrm>
            <a:off x="4570771" y="1513880"/>
            <a:ext cx="4343400" cy="2246769"/>
          </a:xfrm>
          <a:prstGeom prst="rect">
            <a:avLst/>
          </a:prstGeom>
        </p:spPr>
        <p:txBody>
          <a:bodyPr wrap="square">
            <a:spAutoFit/>
          </a:bodyPr>
          <a:lstStyle/>
          <a:p>
            <a:pPr>
              <a:buFont typeface="Wingdings" pitchFamily="2" charset="2"/>
              <a:buChar char="q"/>
            </a:pPr>
            <a:r>
              <a:rPr lang="en-US" sz="2000" b="1" dirty="0" err="1" smtClean="0">
                <a:solidFill>
                  <a:srgbClr val="002060"/>
                </a:solidFill>
              </a:rPr>
              <a:t>Sweezy</a:t>
            </a:r>
            <a:r>
              <a:rPr lang="en-US" sz="2000" b="1" dirty="0" smtClean="0">
                <a:solidFill>
                  <a:srgbClr val="002060"/>
                </a:solidFill>
              </a:rPr>
              <a:t> argued that an ordinary demand curve does not apply to oligopoly  markets and promotes a kinked demand curve.</a:t>
            </a:r>
          </a:p>
          <a:p>
            <a:endParaRPr lang="en-US" sz="2000" b="1" dirty="0" smtClean="0">
              <a:solidFill>
                <a:srgbClr val="002060"/>
              </a:solidFill>
            </a:endParaRPr>
          </a:p>
          <a:p>
            <a:pPr>
              <a:buFont typeface="Wingdings" pitchFamily="2" charset="2"/>
              <a:buChar char="q"/>
            </a:pPr>
            <a:r>
              <a:rPr lang="en-US" sz="2000" b="1" dirty="0" smtClean="0">
                <a:solidFill>
                  <a:srgbClr val="002060"/>
                </a:solidFill>
              </a:rPr>
              <a:t>Kink demand curve has a kink(E) at the prevailing level of price (P). </a:t>
            </a:r>
            <a:endParaRPr lang="en-US" dirty="0"/>
          </a:p>
        </p:txBody>
      </p:sp>
      <p:sp>
        <p:nvSpPr>
          <p:cNvPr id="8" name="Rectangle 7"/>
          <p:cNvSpPr/>
          <p:nvPr/>
        </p:nvSpPr>
        <p:spPr>
          <a:xfrm>
            <a:off x="457200" y="5029201"/>
            <a:ext cx="8458200" cy="923330"/>
          </a:xfrm>
          <a:prstGeom prst="rect">
            <a:avLst/>
          </a:prstGeom>
        </p:spPr>
        <p:txBody>
          <a:bodyPr wrap="square">
            <a:spAutoFit/>
          </a:bodyPr>
          <a:lstStyle/>
          <a:p>
            <a:pPr>
              <a:buFont typeface="Wingdings" pitchFamily="2" charset="2"/>
              <a:buChar char="q"/>
            </a:pPr>
            <a:r>
              <a:rPr lang="en-US" b="1" dirty="0" smtClean="0">
                <a:solidFill>
                  <a:srgbClr val="7030A0"/>
                </a:solidFill>
              </a:rPr>
              <a:t>the segment of the demand curve above </a:t>
            </a:r>
            <a:r>
              <a:rPr lang="en-US" b="1" dirty="0" smtClean="0">
                <a:solidFill>
                  <a:srgbClr val="7030A0"/>
                </a:solidFill>
              </a:rPr>
              <a:t>the kink is </a:t>
            </a:r>
            <a:r>
              <a:rPr lang="en-US" b="1" dirty="0" smtClean="0">
                <a:solidFill>
                  <a:srgbClr val="7030A0"/>
                </a:solidFill>
              </a:rPr>
              <a:t>highly elastic </a:t>
            </a:r>
          </a:p>
          <a:p>
            <a:pPr>
              <a:buFont typeface="Wingdings" pitchFamily="2" charset="2"/>
              <a:buChar char="q"/>
            </a:pPr>
            <a:endParaRPr lang="en-US" b="1" dirty="0" smtClean="0">
              <a:solidFill>
                <a:srgbClr val="7030A0"/>
              </a:solidFill>
            </a:endParaRPr>
          </a:p>
          <a:p>
            <a:pPr>
              <a:buFont typeface="Wingdings" pitchFamily="2" charset="2"/>
              <a:buChar char="q"/>
            </a:pPr>
            <a:r>
              <a:rPr lang="en-US" b="1" dirty="0" smtClean="0">
                <a:solidFill>
                  <a:srgbClr val="7030A0"/>
                </a:solidFill>
              </a:rPr>
              <a:t> the segment </a:t>
            </a:r>
            <a:r>
              <a:rPr lang="en-US" b="1" dirty="0">
                <a:solidFill>
                  <a:srgbClr val="7030A0"/>
                </a:solidFill>
              </a:rPr>
              <a:t>of the demand curve bellow </a:t>
            </a:r>
            <a:r>
              <a:rPr lang="en-US" b="1" dirty="0" smtClean="0">
                <a:solidFill>
                  <a:srgbClr val="7030A0"/>
                </a:solidFill>
              </a:rPr>
              <a:t>the kink is highly inelastic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05000"/>
            <a:ext cx="8458200" cy="1384995"/>
          </a:xfrm>
          <a:prstGeom prst="rect">
            <a:avLst/>
          </a:prstGeom>
        </p:spPr>
        <p:txBody>
          <a:bodyPr wrap="square">
            <a:spAutoFit/>
          </a:bodyPr>
          <a:lstStyle/>
          <a:p>
            <a:pPr algn="ctr">
              <a:buClr>
                <a:srgbClr val="000000"/>
              </a:buClr>
            </a:pPr>
            <a:endParaRPr lang="en-US" sz="2400" b="1" dirty="0" smtClean="0">
              <a:solidFill>
                <a:srgbClr val="FF0000"/>
              </a:solidFill>
            </a:endParaRPr>
          </a:p>
          <a:p>
            <a:pPr>
              <a:buClr>
                <a:srgbClr val="000000"/>
              </a:buClr>
              <a:buFont typeface="Wingdings" pitchFamily="2" charset="2"/>
              <a:buChar char="q"/>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p:txBody>
      </p:sp>
      <p:sp>
        <p:nvSpPr>
          <p:cNvPr id="5" name="Rectangle 4"/>
          <p:cNvSpPr/>
          <p:nvPr/>
        </p:nvSpPr>
        <p:spPr>
          <a:xfrm>
            <a:off x="457200" y="0"/>
            <a:ext cx="8686800" cy="683264"/>
          </a:xfrm>
          <a:prstGeom prst="rect">
            <a:avLst/>
          </a:prstGeom>
        </p:spPr>
        <p:txBody>
          <a:bodyPr wrap="square">
            <a:spAutoFit/>
          </a:bodyPr>
          <a:lstStyle/>
          <a:p>
            <a:pPr algn="r">
              <a:lnSpc>
                <a:spcPct val="80000"/>
              </a:lnSpc>
            </a:pPr>
            <a:r>
              <a:rPr lang="en-GB" sz="2800" b="1" dirty="0" smtClean="0">
                <a:solidFill>
                  <a:srgbClr val="002060"/>
                </a:solidFill>
              </a:rPr>
              <a:t>	</a:t>
            </a:r>
            <a:r>
              <a:rPr lang="en-GB" sz="2800" b="1" dirty="0" smtClean="0">
                <a:solidFill>
                  <a:srgbClr val="002060"/>
                </a:solidFill>
              </a:rPr>
              <a:t> </a:t>
            </a:r>
            <a:endParaRPr lang="en-GB" sz="2000" b="1" dirty="0" smtClean="0">
              <a:solidFill>
                <a:srgbClr val="002060"/>
              </a:solidFill>
            </a:endParaRPr>
          </a:p>
          <a:p>
            <a:pPr lvl="1">
              <a:lnSpc>
                <a:spcPct val="80000"/>
              </a:lnSpc>
            </a:pPr>
            <a:r>
              <a:rPr lang="en-GB" sz="2000" b="1" dirty="0" smtClean="0">
                <a:solidFill>
                  <a:srgbClr val="002060"/>
                </a:solidFill>
              </a:rPr>
              <a:t>Price-rigidity and  Paul </a:t>
            </a:r>
            <a:r>
              <a:rPr lang="en-GB" sz="2000" b="1" dirty="0" err="1" smtClean="0">
                <a:solidFill>
                  <a:srgbClr val="002060"/>
                </a:solidFill>
              </a:rPr>
              <a:t>Sweezy’s</a:t>
            </a:r>
            <a:r>
              <a:rPr lang="en-GB" sz="2000" b="1" dirty="0" smtClean="0">
                <a:solidFill>
                  <a:srgbClr val="002060"/>
                </a:solidFill>
              </a:rPr>
              <a:t> Kinked Demand curve </a:t>
            </a:r>
            <a:r>
              <a:rPr lang="en-GB" sz="2000" b="1" dirty="0" smtClean="0">
                <a:solidFill>
                  <a:srgbClr val="002060"/>
                </a:solidFill>
              </a:rPr>
              <a:t>contd.</a:t>
            </a:r>
            <a:endParaRPr lang="en-GB" sz="2000" b="1" dirty="0" smtClean="0">
              <a:solidFill>
                <a:srgbClr val="002060"/>
              </a:solidFill>
            </a:endParaRPr>
          </a:p>
        </p:txBody>
      </p:sp>
      <p:pic>
        <p:nvPicPr>
          <p:cNvPr id="1026" name="Picture 2" descr="C:\Users\RAAJ\Desktop\download (2).jpg"/>
          <p:cNvPicPr>
            <a:picLocks noChangeAspect="1" noChangeArrowheads="1"/>
          </p:cNvPicPr>
          <p:nvPr/>
        </p:nvPicPr>
        <p:blipFill>
          <a:blip r:embed="rId2"/>
          <a:srcRect/>
          <a:stretch>
            <a:fillRect/>
          </a:stretch>
        </p:blipFill>
        <p:spPr bwMode="auto">
          <a:xfrm>
            <a:off x="152400" y="1219200"/>
            <a:ext cx="3537403" cy="3299285"/>
          </a:xfrm>
          <a:prstGeom prst="rect">
            <a:avLst/>
          </a:prstGeom>
          <a:noFill/>
        </p:spPr>
      </p:pic>
      <p:sp>
        <p:nvSpPr>
          <p:cNvPr id="6" name="Rectangle 5"/>
          <p:cNvSpPr/>
          <p:nvPr/>
        </p:nvSpPr>
        <p:spPr>
          <a:xfrm>
            <a:off x="3662764" y="1099352"/>
            <a:ext cx="5181600" cy="3293209"/>
          </a:xfrm>
          <a:prstGeom prst="rect">
            <a:avLst/>
          </a:prstGeom>
        </p:spPr>
        <p:txBody>
          <a:bodyPr wrap="square">
            <a:spAutoFit/>
          </a:bodyPr>
          <a:lstStyle/>
          <a:p>
            <a:pPr>
              <a:buFont typeface="Wingdings" pitchFamily="2" charset="2"/>
              <a:buChar char="q"/>
            </a:pPr>
            <a:r>
              <a:rPr lang="en-US" b="1" dirty="0" smtClean="0"/>
              <a:t>If the oligopoly firm reduce the price bellow the prevailing price (at kink), his rivals will follow him and accordingly lower their price. Very little increase in the sale can be obtained  by a reduction in price by the </a:t>
            </a:r>
            <a:r>
              <a:rPr lang="en-US" b="1" dirty="0" err="1" smtClean="0"/>
              <a:t>oligopolist</a:t>
            </a:r>
            <a:r>
              <a:rPr lang="en-US" b="1" dirty="0" smtClean="0"/>
              <a:t>. </a:t>
            </a:r>
            <a:endParaRPr lang="en-US" dirty="0" smtClean="0"/>
          </a:p>
          <a:p>
            <a:endParaRPr lang="en-US" b="1" dirty="0" smtClean="0"/>
          </a:p>
          <a:p>
            <a:pPr>
              <a:buFont typeface="Wingdings" pitchFamily="2" charset="2"/>
              <a:buChar char="q"/>
            </a:pPr>
            <a:r>
              <a:rPr lang="en-US" sz="2000" b="1" dirty="0" smtClean="0"/>
              <a:t>If the oligopoly firm raises the  price above the prevailing price (at kink), his rivals will not follow him.  Large fall in sale is expected if the </a:t>
            </a:r>
            <a:r>
              <a:rPr lang="en-US" sz="2000" b="1" dirty="0" err="1" smtClean="0"/>
              <a:t>oligopolist</a:t>
            </a:r>
            <a:r>
              <a:rPr lang="en-US" sz="2000" b="1" dirty="0" smtClean="0"/>
              <a:t> by a increase in price.</a:t>
            </a:r>
          </a:p>
          <a:p>
            <a:endParaRPr lang="en-US" sz="2000" b="1" dirty="0" smtClean="0"/>
          </a:p>
        </p:txBody>
      </p:sp>
      <p:sp>
        <p:nvSpPr>
          <p:cNvPr id="8" name="Rectangle 7"/>
          <p:cNvSpPr/>
          <p:nvPr/>
        </p:nvSpPr>
        <p:spPr>
          <a:xfrm>
            <a:off x="457200" y="4419600"/>
            <a:ext cx="8534400" cy="1477328"/>
          </a:xfrm>
          <a:prstGeom prst="rect">
            <a:avLst/>
          </a:prstGeom>
        </p:spPr>
        <p:txBody>
          <a:bodyPr wrap="square">
            <a:spAutoFit/>
          </a:bodyPr>
          <a:lstStyle/>
          <a:p>
            <a:pPr>
              <a:buFont typeface="Wingdings" pitchFamily="2" charset="2"/>
              <a:buChar char="q"/>
            </a:pPr>
            <a:endParaRPr lang="en-US" b="1" dirty="0" smtClean="0"/>
          </a:p>
          <a:p>
            <a:pPr>
              <a:buFont typeface="Wingdings" pitchFamily="2" charset="2"/>
              <a:buChar char="q"/>
            </a:pPr>
            <a:endParaRPr lang="en-US" b="1" dirty="0" smtClean="0"/>
          </a:p>
          <a:p>
            <a:pPr marL="285750" indent="-285750" algn="just">
              <a:buFont typeface="Wingdings" pitchFamily="2" charset="2"/>
              <a:buChar char="q"/>
            </a:pPr>
            <a:r>
              <a:rPr lang="en-US" b="1" dirty="0" smtClean="0"/>
              <a:t>Hence the </a:t>
            </a:r>
            <a:r>
              <a:rPr lang="en-US" b="1" dirty="0" err="1" smtClean="0"/>
              <a:t>oligopolist</a:t>
            </a:r>
            <a:r>
              <a:rPr lang="en-US" b="1" dirty="0" smtClean="0"/>
              <a:t> has no incentive to raise its price or reduce it. Hence there is price rigidity/stable price in the market. </a:t>
            </a:r>
          </a:p>
          <a:p>
            <a:endParaRPr lang="en-US" dirty="0" smtClean="0"/>
          </a:p>
        </p:txBody>
      </p:sp>
    </p:spTree>
    <p:extLst>
      <p:ext uri="{BB962C8B-B14F-4D97-AF65-F5344CB8AC3E}">
        <p14:creationId xmlns:p14="http://schemas.microsoft.com/office/powerpoint/2010/main" val="3645537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05000"/>
            <a:ext cx="8458200" cy="1384995"/>
          </a:xfrm>
          <a:prstGeom prst="rect">
            <a:avLst/>
          </a:prstGeom>
        </p:spPr>
        <p:txBody>
          <a:bodyPr wrap="square">
            <a:spAutoFit/>
          </a:bodyPr>
          <a:lstStyle/>
          <a:p>
            <a:pPr algn="ctr">
              <a:buClr>
                <a:srgbClr val="000000"/>
              </a:buClr>
            </a:pPr>
            <a:endParaRPr lang="en-US" sz="2400" b="1" dirty="0" smtClean="0">
              <a:solidFill>
                <a:srgbClr val="FF0000"/>
              </a:solidFill>
            </a:endParaRPr>
          </a:p>
          <a:p>
            <a:pPr>
              <a:buClr>
                <a:srgbClr val="000000"/>
              </a:buClr>
              <a:buFont typeface="Wingdings" pitchFamily="2" charset="2"/>
              <a:buChar char="q"/>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p:txBody>
      </p:sp>
      <p:sp>
        <p:nvSpPr>
          <p:cNvPr id="5" name="Rectangle 4"/>
          <p:cNvSpPr/>
          <p:nvPr/>
        </p:nvSpPr>
        <p:spPr>
          <a:xfrm>
            <a:off x="228600" y="304800"/>
            <a:ext cx="8610600" cy="5558445"/>
          </a:xfrm>
          <a:prstGeom prst="rect">
            <a:avLst/>
          </a:prstGeom>
        </p:spPr>
        <p:txBody>
          <a:bodyPr wrap="square">
            <a:spAutoFit/>
          </a:bodyPr>
          <a:lstStyle/>
          <a:p>
            <a:pPr algn="r">
              <a:lnSpc>
                <a:spcPct val="80000"/>
              </a:lnSpc>
            </a:pPr>
            <a:r>
              <a:rPr lang="en-GB" sz="2800" b="1" dirty="0" smtClean="0">
                <a:solidFill>
                  <a:srgbClr val="003366"/>
                </a:solidFill>
              </a:rPr>
              <a:t>	 </a:t>
            </a:r>
            <a:r>
              <a:rPr lang="en-GB" sz="2000" b="1" dirty="0" smtClean="0">
                <a:solidFill>
                  <a:srgbClr val="003366"/>
                </a:solidFill>
              </a:rPr>
              <a:t>Oligopoly (</a:t>
            </a:r>
            <a:r>
              <a:rPr lang="en-GB" sz="2000" b="1" dirty="0" err="1" smtClean="0">
                <a:solidFill>
                  <a:srgbClr val="003366"/>
                </a:solidFill>
              </a:rPr>
              <a:t>contd</a:t>
            </a:r>
            <a:r>
              <a:rPr lang="en-GB" sz="2000" b="1" dirty="0" smtClean="0">
                <a:solidFill>
                  <a:srgbClr val="003366"/>
                </a:solidFill>
              </a:rPr>
              <a:t>) </a:t>
            </a:r>
          </a:p>
          <a:p>
            <a:pPr algn="ctr">
              <a:lnSpc>
                <a:spcPct val="80000"/>
              </a:lnSpc>
            </a:pPr>
            <a:r>
              <a:rPr lang="en-GB" sz="2800" b="1" dirty="0" smtClean="0">
                <a:solidFill>
                  <a:srgbClr val="003366"/>
                </a:solidFill>
              </a:rPr>
              <a:t>Collusive Oligopoly</a:t>
            </a:r>
          </a:p>
          <a:p>
            <a:pPr>
              <a:lnSpc>
                <a:spcPct val="80000"/>
              </a:lnSpc>
            </a:pPr>
            <a:endParaRPr lang="en-GB" sz="2800" b="1" dirty="0" smtClean="0">
              <a:solidFill>
                <a:srgbClr val="003366"/>
              </a:solidFill>
            </a:endParaRPr>
          </a:p>
          <a:p>
            <a:pPr algn="just">
              <a:lnSpc>
                <a:spcPct val="80000"/>
              </a:lnSpc>
            </a:pPr>
            <a:r>
              <a:rPr lang="en-GB" b="1" dirty="0" smtClean="0"/>
              <a:t>Setting price independently is rare in oligopoly. Usually some collusion </a:t>
            </a:r>
            <a:r>
              <a:rPr lang="en-GB" b="1" dirty="0" smtClean="0"/>
              <a:t>(understating/agreement ) takes </a:t>
            </a:r>
            <a:r>
              <a:rPr lang="en-GB" b="1" dirty="0" smtClean="0"/>
              <a:t>place among the </a:t>
            </a:r>
            <a:r>
              <a:rPr lang="en-GB" b="1" dirty="0" err="1" smtClean="0"/>
              <a:t>oligopolists</a:t>
            </a:r>
            <a:r>
              <a:rPr lang="en-GB" b="1" dirty="0" smtClean="0"/>
              <a:t> in a particular industry.  Such agreement may be formal (open)  or tacit (secret). </a:t>
            </a:r>
          </a:p>
          <a:p>
            <a:pPr algn="just">
              <a:lnSpc>
                <a:spcPct val="80000"/>
              </a:lnSpc>
            </a:pPr>
            <a:endParaRPr lang="en-GB" b="1" dirty="0" smtClean="0"/>
          </a:p>
          <a:p>
            <a:pPr algn="just">
              <a:lnSpc>
                <a:spcPct val="80000"/>
              </a:lnSpc>
            </a:pPr>
            <a:endParaRPr lang="en-GB" b="1" dirty="0" smtClean="0"/>
          </a:p>
          <a:p>
            <a:pPr algn="just">
              <a:lnSpc>
                <a:spcPct val="80000"/>
              </a:lnSpc>
            </a:pPr>
            <a:r>
              <a:rPr lang="en-GB" b="1" dirty="0" smtClean="0"/>
              <a:t>Collusive oligopoly prevails when there is  some  agreement among the </a:t>
            </a:r>
            <a:r>
              <a:rPr lang="en-GB" b="1" dirty="0" err="1" smtClean="0"/>
              <a:t>oligopolists</a:t>
            </a:r>
            <a:r>
              <a:rPr lang="en-GB" b="1" dirty="0" smtClean="0"/>
              <a:t> with respect to price or output. </a:t>
            </a:r>
            <a:r>
              <a:rPr lang="en-GB" b="1" dirty="0" smtClean="0"/>
              <a:t>Formal </a:t>
            </a:r>
            <a:r>
              <a:rPr lang="en-GB" b="1" dirty="0"/>
              <a:t>agreements to form monopolies are illegal in most countries.  Hence understanding are generally tacit or secret. </a:t>
            </a:r>
            <a:endParaRPr lang="en-GB" b="1" dirty="0" smtClean="0"/>
          </a:p>
          <a:p>
            <a:pPr algn="just">
              <a:lnSpc>
                <a:spcPct val="80000"/>
              </a:lnSpc>
            </a:pPr>
            <a:endParaRPr lang="en-GB" b="1" dirty="0"/>
          </a:p>
          <a:p>
            <a:pPr algn="just">
              <a:lnSpc>
                <a:spcPct val="80000"/>
              </a:lnSpc>
            </a:pPr>
            <a:endParaRPr lang="en-GB" b="1" dirty="0" smtClean="0"/>
          </a:p>
          <a:p>
            <a:pPr algn="just">
              <a:lnSpc>
                <a:spcPct val="80000"/>
              </a:lnSpc>
            </a:pPr>
            <a:r>
              <a:rPr lang="en-GB" b="1" dirty="0" smtClean="0"/>
              <a:t>Cartel  is formed in the particular industry when </a:t>
            </a:r>
            <a:r>
              <a:rPr lang="en-GB" b="1" dirty="0" err="1" smtClean="0"/>
              <a:t>oligopolists</a:t>
            </a:r>
            <a:r>
              <a:rPr lang="en-GB" b="1" dirty="0" smtClean="0"/>
              <a:t> collude by making some formal agreements. </a:t>
            </a:r>
          </a:p>
          <a:p>
            <a:pPr algn="just">
              <a:lnSpc>
                <a:spcPct val="80000"/>
              </a:lnSpc>
            </a:pPr>
            <a:endParaRPr lang="en-GB" b="1" dirty="0" smtClean="0"/>
          </a:p>
          <a:p>
            <a:pPr algn="just">
              <a:lnSpc>
                <a:spcPct val="80000"/>
              </a:lnSpc>
            </a:pPr>
            <a:r>
              <a:rPr lang="en-GB" b="1" dirty="0" smtClean="0"/>
              <a:t>OPEC(Organisation of Petroleum Exporting Countries) is the most successful story of  an international cartel in which some petroleum rich countries  joined together in 1960 to </a:t>
            </a:r>
            <a:r>
              <a:rPr lang="en-US" b="1" dirty="0" smtClean="0"/>
              <a:t>to coordinate the policies of the oil-producing countries.</a:t>
            </a:r>
            <a:r>
              <a:rPr lang="en-GB" b="1" dirty="0" smtClean="0"/>
              <a:t> </a:t>
            </a:r>
            <a:r>
              <a:rPr lang="en-US" b="1" dirty="0" smtClean="0"/>
              <a:t>During  1970s, OPEC began to gain influence and started </a:t>
            </a:r>
            <a:r>
              <a:rPr lang="en-GB" b="1" dirty="0" smtClean="0"/>
              <a:t>regulating  oil supply in international market which </a:t>
            </a:r>
            <a:r>
              <a:rPr lang="en-US" b="1" dirty="0" smtClean="0"/>
              <a:t> steeply raised oil prices specially since 1973. </a:t>
            </a:r>
            <a:endParaRPr lang="en-GB" b="1" dirty="0" smtClean="0"/>
          </a:p>
          <a:p>
            <a:pPr lvl="1">
              <a:lnSpc>
                <a:spcPct val="80000"/>
              </a:lnSpc>
            </a:pPr>
            <a:endParaRPr lang="en-GB" b="1" dirty="0" smtClean="0"/>
          </a:p>
          <a:p>
            <a:pPr lvl="1">
              <a:lnSpc>
                <a:spcPct val="80000"/>
              </a:lnSpc>
            </a:pPr>
            <a:endParaRPr lang="en-GB"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143000"/>
            <a:ext cx="8458200" cy="4876800"/>
          </a:xfrm>
        </p:spPr>
        <p:txBody>
          <a:bodyPr>
            <a:normAutofit/>
          </a:bodyPr>
          <a:lstStyle/>
          <a:p>
            <a:pPr>
              <a:spcBef>
                <a:spcPts val="0"/>
              </a:spcBef>
            </a:pPr>
            <a:r>
              <a:rPr lang="en-US" sz="2400" b="1" dirty="0" smtClean="0">
                <a:solidFill>
                  <a:srgbClr val="FF0000"/>
                </a:solidFill>
              </a:rPr>
              <a:t>.</a:t>
            </a:r>
          </a:p>
          <a:p>
            <a:pPr algn="just"/>
            <a:endParaRPr lang="en-US" sz="7400" dirty="0"/>
          </a:p>
        </p:txBody>
      </p:sp>
      <p:sp>
        <p:nvSpPr>
          <p:cNvPr id="4" name="Rectangle 3"/>
          <p:cNvSpPr/>
          <p:nvPr/>
        </p:nvSpPr>
        <p:spPr>
          <a:xfrm>
            <a:off x="304800" y="1905000"/>
            <a:ext cx="8458200" cy="1384995"/>
          </a:xfrm>
          <a:prstGeom prst="rect">
            <a:avLst/>
          </a:prstGeom>
        </p:spPr>
        <p:txBody>
          <a:bodyPr wrap="square">
            <a:spAutoFit/>
          </a:bodyPr>
          <a:lstStyle/>
          <a:p>
            <a:pPr algn="ctr">
              <a:buClr>
                <a:srgbClr val="000000"/>
              </a:buClr>
            </a:pPr>
            <a:endParaRPr lang="en-US" sz="2400" b="1" dirty="0" smtClean="0">
              <a:solidFill>
                <a:srgbClr val="FF0000"/>
              </a:solidFill>
            </a:endParaRPr>
          </a:p>
          <a:p>
            <a:pPr>
              <a:buClr>
                <a:srgbClr val="000000"/>
              </a:buClr>
              <a:buFont typeface="Wingdings" pitchFamily="2" charset="2"/>
              <a:buChar char="q"/>
            </a:pPr>
            <a:endParaRPr lang="en-US" sz="2000" b="1" dirty="0" smtClean="0">
              <a:solidFill>
                <a:srgbClr val="002060"/>
              </a:solidFill>
            </a:endParaRPr>
          </a:p>
          <a:p>
            <a:pPr>
              <a:buClr>
                <a:srgbClr val="000000"/>
              </a:buClr>
            </a:pPr>
            <a:endParaRPr lang="en-US" sz="2000" b="1" dirty="0" smtClean="0">
              <a:solidFill>
                <a:srgbClr val="002060"/>
              </a:solidFill>
            </a:endParaRPr>
          </a:p>
          <a:p>
            <a:pPr>
              <a:buClr>
                <a:srgbClr val="000000"/>
              </a:buClr>
            </a:pPr>
            <a:endParaRPr lang="en-US" sz="2000" b="1" dirty="0" smtClean="0">
              <a:solidFill>
                <a:srgbClr val="002060"/>
              </a:solidFill>
            </a:endParaRPr>
          </a:p>
        </p:txBody>
      </p:sp>
      <p:sp>
        <p:nvSpPr>
          <p:cNvPr id="5" name="Rectangle 4"/>
          <p:cNvSpPr/>
          <p:nvPr/>
        </p:nvSpPr>
        <p:spPr>
          <a:xfrm>
            <a:off x="762000" y="838201"/>
            <a:ext cx="7848600" cy="4093428"/>
          </a:xfrm>
          <a:prstGeom prst="rect">
            <a:avLst/>
          </a:prstGeom>
        </p:spPr>
        <p:txBody>
          <a:bodyPr wrap="square">
            <a:spAutoFit/>
          </a:bodyPr>
          <a:lstStyle/>
          <a:p>
            <a:pPr algn="ctr"/>
            <a:r>
              <a:rPr lang="en-GB" sz="2400" b="1" dirty="0" smtClean="0">
                <a:solidFill>
                  <a:srgbClr val="003366"/>
                </a:solidFill>
              </a:rPr>
              <a:t>DUOPOLY</a:t>
            </a:r>
          </a:p>
          <a:p>
            <a:pPr algn="ctr"/>
            <a:endParaRPr lang="en-GB" b="1" dirty="0" smtClean="0">
              <a:solidFill>
                <a:srgbClr val="003366"/>
              </a:solidFill>
            </a:endParaRPr>
          </a:p>
          <a:p>
            <a:pPr algn="ctr"/>
            <a:endParaRPr lang="en-GB" b="1" dirty="0" smtClean="0">
              <a:solidFill>
                <a:srgbClr val="003366"/>
              </a:solidFill>
            </a:endParaRPr>
          </a:p>
          <a:p>
            <a:pPr algn="just"/>
            <a:r>
              <a:rPr lang="en-GB" sz="2000" b="1" dirty="0" smtClean="0"/>
              <a:t>Duopoly  is a market situation in which there are two sellers of a commodity such that actions of each seller has predictable effect on the other seller/rival. </a:t>
            </a:r>
          </a:p>
          <a:p>
            <a:pPr algn="just"/>
            <a:r>
              <a:rPr lang="en-GB" sz="2400" b="1" dirty="0" smtClean="0">
                <a:solidFill>
                  <a:srgbClr val="003366"/>
                </a:solidFill>
              </a:rPr>
              <a:t> </a:t>
            </a:r>
          </a:p>
          <a:p>
            <a:pPr algn="ctr"/>
            <a:endParaRPr lang="en-GB" b="1" dirty="0" smtClean="0">
              <a:solidFill>
                <a:srgbClr val="003366"/>
              </a:solidFill>
            </a:endParaRPr>
          </a:p>
          <a:p>
            <a:pPr algn="ctr"/>
            <a:endParaRPr lang="en-GB" b="1" dirty="0" smtClean="0">
              <a:solidFill>
                <a:srgbClr val="003366"/>
              </a:solidFill>
            </a:endParaRPr>
          </a:p>
          <a:p>
            <a:pPr algn="ctr"/>
            <a:endParaRPr lang="en-GB" b="1" dirty="0" smtClean="0">
              <a:solidFill>
                <a:srgbClr val="003366"/>
              </a:solidFill>
            </a:endParaRPr>
          </a:p>
          <a:p>
            <a:pPr algn="ctr"/>
            <a:endParaRPr lang="en-GB" b="1" dirty="0" smtClean="0">
              <a:solidFill>
                <a:srgbClr val="003366"/>
              </a:solidFill>
            </a:endParaRPr>
          </a:p>
          <a:p>
            <a:pPr algn="ctr"/>
            <a:endParaRPr lang="en-GB" b="1" dirty="0" smtClean="0">
              <a:solidFill>
                <a:srgbClr val="003366"/>
              </a:solidFill>
            </a:endParaRPr>
          </a:p>
          <a:p>
            <a:pPr algn="ctr"/>
            <a:endParaRPr lang="en-GB" b="1" dirty="0" smtClean="0">
              <a:solidFill>
                <a:srgbClr val="00336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AAJ\Desktop\images (5).jpg"/>
          <p:cNvPicPr>
            <a:picLocks noChangeAspect="1" noChangeArrowheads="1"/>
          </p:cNvPicPr>
          <p:nvPr/>
        </p:nvPicPr>
        <p:blipFill>
          <a:blip r:embed="rId2"/>
          <a:srcRect/>
          <a:stretch>
            <a:fillRect/>
          </a:stretch>
        </p:blipFill>
        <p:spPr bwMode="auto">
          <a:xfrm>
            <a:off x="533400" y="3810000"/>
            <a:ext cx="3276600" cy="2370570"/>
          </a:xfrm>
          <a:prstGeom prst="rect">
            <a:avLst/>
          </a:prstGeom>
          <a:noFill/>
        </p:spPr>
      </p:pic>
      <p:pic>
        <p:nvPicPr>
          <p:cNvPr id="1029" name="Picture 5" descr="C:\Users\RAAJ\Desktop\images (9).jpg"/>
          <p:cNvPicPr>
            <a:picLocks noChangeAspect="1" noChangeArrowheads="1"/>
          </p:cNvPicPr>
          <p:nvPr/>
        </p:nvPicPr>
        <p:blipFill>
          <a:blip r:embed="rId3"/>
          <a:srcRect/>
          <a:stretch>
            <a:fillRect/>
          </a:stretch>
        </p:blipFill>
        <p:spPr bwMode="auto">
          <a:xfrm>
            <a:off x="5181600" y="3962400"/>
            <a:ext cx="3549755" cy="2362200"/>
          </a:xfrm>
          <a:prstGeom prst="rect">
            <a:avLst/>
          </a:prstGeom>
          <a:noFill/>
        </p:spPr>
      </p:pic>
      <p:sp>
        <p:nvSpPr>
          <p:cNvPr id="6" name="Rectangle 5"/>
          <p:cNvSpPr/>
          <p:nvPr/>
        </p:nvSpPr>
        <p:spPr>
          <a:xfrm>
            <a:off x="1066800" y="1295400"/>
            <a:ext cx="7772400" cy="1323439"/>
          </a:xfrm>
          <a:prstGeom prst="rect">
            <a:avLst/>
          </a:prstGeom>
        </p:spPr>
        <p:txBody>
          <a:bodyPr wrap="square">
            <a:spAutoFit/>
          </a:bodyPr>
          <a:lstStyle/>
          <a:p>
            <a:r>
              <a:rPr lang="en-US" sz="2000" b="1" dirty="0" smtClean="0"/>
              <a:t>HOMOGENOUS PRODUCTs : IDENTICAL or PERFECT SUBSTITUTES</a:t>
            </a:r>
          </a:p>
          <a:p>
            <a:endParaRPr lang="en-US" sz="2000" b="1" dirty="0" smtClean="0"/>
          </a:p>
          <a:p>
            <a:endParaRPr lang="en-US" sz="2000" b="1" dirty="0" smtClean="0"/>
          </a:p>
          <a:p>
            <a:endParaRPr lang="en-US" sz="2000" b="1" dirty="0" smtClean="0"/>
          </a:p>
        </p:txBody>
      </p:sp>
      <p:sp>
        <p:nvSpPr>
          <p:cNvPr id="7" name="Rectangle 6"/>
          <p:cNvSpPr/>
          <p:nvPr/>
        </p:nvSpPr>
        <p:spPr>
          <a:xfrm>
            <a:off x="1295400" y="3352800"/>
            <a:ext cx="1179747" cy="369332"/>
          </a:xfrm>
          <a:prstGeom prst="rect">
            <a:avLst/>
          </a:prstGeom>
        </p:spPr>
        <p:txBody>
          <a:bodyPr wrap="none">
            <a:spAutoFit/>
          </a:bodyPr>
          <a:lstStyle/>
          <a:p>
            <a:r>
              <a:rPr lang="en-US" b="1" dirty="0" smtClean="0"/>
              <a:t>Example-I </a:t>
            </a:r>
            <a:endParaRPr lang="en-US" dirty="0"/>
          </a:p>
        </p:txBody>
      </p:sp>
      <p:sp>
        <p:nvSpPr>
          <p:cNvPr id="8" name="Rectangle 7"/>
          <p:cNvSpPr/>
          <p:nvPr/>
        </p:nvSpPr>
        <p:spPr>
          <a:xfrm>
            <a:off x="6553200" y="3352800"/>
            <a:ext cx="1187761" cy="369332"/>
          </a:xfrm>
          <a:prstGeom prst="rect">
            <a:avLst/>
          </a:prstGeom>
        </p:spPr>
        <p:txBody>
          <a:bodyPr wrap="none">
            <a:spAutoFit/>
          </a:bodyPr>
          <a:lstStyle/>
          <a:p>
            <a:r>
              <a:rPr lang="en-US" b="1" dirty="0" smtClean="0"/>
              <a:t>Example-II</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RAAJ\Desktop\images (7).jpg"/>
          <p:cNvPicPr>
            <a:picLocks noChangeAspect="1" noChangeArrowheads="1"/>
          </p:cNvPicPr>
          <p:nvPr/>
        </p:nvPicPr>
        <p:blipFill>
          <a:blip r:embed="rId2"/>
          <a:srcRect/>
          <a:stretch>
            <a:fillRect/>
          </a:stretch>
        </p:blipFill>
        <p:spPr bwMode="auto">
          <a:xfrm>
            <a:off x="5410200" y="3962400"/>
            <a:ext cx="3194966" cy="2133600"/>
          </a:xfrm>
          <a:prstGeom prst="rect">
            <a:avLst/>
          </a:prstGeom>
          <a:noFill/>
        </p:spPr>
      </p:pic>
      <p:pic>
        <p:nvPicPr>
          <p:cNvPr id="1028" name="Picture 4" descr="C:\Users\RAAJ\Desktop\images (8).jpg"/>
          <p:cNvPicPr>
            <a:picLocks noChangeAspect="1" noChangeArrowheads="1"/>
          </p:cNvPicPr>
          <p:nvPr/>
        </p:nvPicPr>
        <p:blipFill>
          <a:blip r:embed="rId3"/>
          <a:srcRect/>
          <a:stretch>
            <a:fillRect/>
          </a:stretch>
        </p:blipFill>
        <p:spPr bwMode="auto">
          <a:xfrm>
            <a:off x="304800" y="4267200"/>
            <a:ext cx="3171825" cy="2216740"/>
          </a:xfrm>
          <a:prstGeom prst="rect">
            <a:avLst/>
          </a:prstGeom>
          <a:noFill/>
        </p:spPr>
      </p:pic>
      <p:sp>
        <p:nvSpPr>
          <p:cNvPr id="6" name="Rectangle 5"/>
          <p:cNvSpPr/>
          <p:nvPr/>
        </p:nvSpPr>
        <p:spPr>
          <a:xfrm>
            <a:off x="457200" y="990600"/>
            <a:ext cx="7848600" cy="707886"/>
          </a:xfrm>
          <a:prstGeom prst="rect">
            <a:avLst/>
          </a:prstGeom>
        </p:spPr>
        <p:txBody>
          <a:bodyPr wrap="square">
            <a:spAutoFit/>
          </a:bodyPr>
          <a:lstStyle/>
          <a:p>
            <a:pPr algn="just"/>
            <a:r>
              <a:rPr lang="en-US" sz="2000" b="1" dirty="0" smtClean="0"/>
              <a:t>DIFFERENTIATED PRODUCTS: SIMILAR BUT NOT IDENTICAL OR DIFFERENT BUT CLOSE SUBSTITUTES </a:t>
            </a:r>
            <a:endParaRPr lang="en-US" sz="2000" b="1" dirty="0"/>
          </a:p>
        </p:txBody>
      </p:sp>
      <p:sp>
        <p:nvSpPr>
          <p:cNvPr id="7" name="Rectangle 6"/>
          <p:cNvSpPr/>
          <p:nvPr/>
        </p:nvSpPr>
        <p:spPr>
          <a:xfrm>
            <a:off x="1143000" y="3505200"/>
            <a:ext cx="1126847" cy="369332"/>
          </a:xfrm>
          <a:prstGeom prst="rect">
            <a:avLst/>
          </a:prstGeom>
        </p:spPr>
        <p:txBody>
          <a:bodyPr wrap="none">
            <a:spAutoFit/>
          </a:bodyPr>
          <a:lstStyle/>
          <a:p>
            <a:r>
              <a:rPr lang="en-US" b="1" dirty="0" smtClean="0"/>
              <a:t>Example-I</a:t>
            </a:r>
            <a:endParaRPr lang="en-US" b="1" dirty="0"/>
          </a:p>
        </p:txBody>
      </p:sp>
      <p:sp>
        <p:nvSpPr>
          <p:cNvPr id="8" name="Rectangle 7"/>
          <p:cNvSpPr/>
          <p:nvPr/>
        </p:nvSpPr>
        <p:spPr>
          <a:xfrm>
            <a:off x="6705600" y="3276600"/>
            <a:ext cx="1187761" cy="369332"/>
          </a:xfrm>
          <a:prstGeom prst="rect">
            <a:avLst/>
          </a:prstGeom>
        </p:spPr>
        <p:txBody>
          <a:bodyPr wrap="none">
            <a:spAutoFit/>
          </a:bodyPr>
          <a:lstStyle/>
          <a:p>
            <a:r>
              <a:rPr lang="en-US" b="1" dirty="0" smtClean="0"/>
              <a:t>Example-II</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686800" cy="6172200"/>
          </a:xfrm>
        </p:spPr>
        <p:txBody>
          <a:bodyPr>
            <a:normAutofit/>
          </a:bodyPr>
          <a:lstStyle/>
          <a:p>
            <a:r>
              <a:rPr lang="en-US" b="1" dirty="0" smtClean="0">
                <a:solidFill>
                  <a:srgbClr val="002060"/>
                </a:solidFill>
              </a:rPr>
              <a:t>MEANING OF MARKET IN ECONOMICS</a:t>
            </a:r>
          </a:p>
          <a:p>
            <a:endParaRPr lang="en-US" b="1" dirty="0" smtClean="0">
              <a:solidFill>
                <a:schemeClr val="tx1"/>
              </a:solidFill>
            </a:endParaRPr>
          </a:p>
          <a:p>
            <a:pPr algn="l"/>
            <a:r>
              <a:rPr lang="en-US" b="1" dirty="0" smtClean="0">
                <a:solidFill>
                  <a:schemeClr val="tx1"/>
                </a:solidFill>
              </a:rPr>
              <a:t>In common language, market means a place where goods are purchased. </a:t>
            </a:r>
          </a:p>
          <a:p>
            <a:endParaRPr lang="en-US" b="1" dirty="0" smtClean="0">
              <a:solidFill>
                <a:schemeClr val="tx1"/>
              </a:solidFill>
            </a:endParaRPr>
          </a:p>
          <a:p>
            <a:r>
              <a:rPr lang="en-US" dirty="0" smtClean="0">
                <a:solidFill>
                  <a:schemeClr val="tx1"/>
                </a:solidFill>
              </a:rPr>
              <a:t>However, in economics, </a:t>
            </a:r>
            <a:r>
              <a:rPr lang="en-US" b="1" dirty="0" smtClean="0">
                <a:solidFill>
                  <a:srgbClr val="FF0000"/>
                </a:solidFill>
              </a:rPr>
              <a:t>market means an arrangement which establish effective relationship between buyers and seller of a commodity.   </a:t>
            </a:r>
          </a:p>
          <a:p>
            <a:r>
              <a:rPr lang="en-US" b="1" dirty="0" smtClean="0">
                <a:solidFill>
                  <a:srgbClr val="7030A0"/>
                </a:solidFill>
              </a:rPr>
              <a:t>Hence, each commodity has its own market.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33400"/>
            <a:ext cx="8458200" cy="6096000"/>
          </a:xfrm>
        </p:spPr>
        <p:txBody>
          <a:bodyPr>
            <a:normAutofit fontScale="92500" lnSpcReduction="10000"/>
          </a:bodyPr>
          <a:lstStyle/>
          <a:p>
            <a:r>
              <a:rPr lang="en-GB" b="1" dirty="0" smtClean="0">
                <a:solidFill>
                  <a:srgbClr val="002060"/>
                </a:solidFill>
              </a:rPr>
              <a:t>WHAT DETERMINES A MARKET </a:t>
            </a:r>
          </a:p>
          <a:p>
            <a:pPr lvl="1"/>
            <a:endParaRPr lang="en-GB" sz="3200" b="1" dirty="0" smtClean="0">
              <a:solidFill>
                <a:srgbClr val="FF0000"/>
              </a:solidFill>
            </a:endParaRPr>
          </a:p>
          <a:p>
            <a:pPr lvl="1" algn="just">
              <a:buFont typeface="Wingdings" pitchFamily="2" charset="2"/>
              <a:buChar char="q"/>
            </a:pPr>
            <a:r>
              <a:rPr lang="en-GB" sz="3200" b="1" dirty="0" smtClean="0">
                <a:solidFill>
                  <a:srgbClr val="7030A0"/>
                </a:solidFill>
              </a:rPr>
              <a:t>Nature of the commodity </a:t>
            </a:r>
          </a:p>
          <a:p>
            <a:pPr lvl="1" algn="just"/>
            <a:r>
              <a:rPr lang="en-GB" sz="3200" b="1" dirty="0" smtClean="0">
                <a:solidFill>
                  <a:srgbClr val="7030A0"/>
                </a:solidFill>
              </a:rPr>
              <a:t>(homogenous or differentiated)</a:t>
            </a:r>
          </a:p>
          <a:p>
            <a:pPr lvl="1" algn="just"/>
            <a:endParaRPr lang="en-GB" sz="3200" b="1" dirty="0" smtClean="0">
              <a:solidFill>
                <a:srgbClr val="7030A0"/>
              </a:solidFill>
            </a:endParaRPr>
          </a:p>
          <a:p>
            <a:pPr lvl="1" algn="just">
              <a:buFont typeface="Wingdings" pitchFamily="2" charset="2"/>
              <a:buChar char="q"/>
            </a:pPr>
            <a:r>
              <a:rPr lang="en-GB" sz="3200" b="1" dirty="0" smtClean="0">
                <a:solidFill>
                  <a:srgbClr val="7030A0"/>
                </a:solidFill>
              </a:rPr>
              <a:t>Buyers and sellers of the commodity </a:t>
            </a:r>
          </a:p>
          <a:p>
            <a:pPr lvl="1" algn="just"/>
            <a:endParaRPr lang="en-GB" sz="3200" b="1" dirty="0" smtClean="0">
              <a:solidFill>
                <a:srgbClr val="7030A0"/>
              </a:solidFill>
            </a:endParaRPr>
          </a:p>
          <a:p>
            <a:pPr lvl="1" algn="just">
              <a:buFont typeface="Wingdings" pitchFamily="2" charset="2"/>
              <a:buChar char="q"/>
            </a:pPr>
            <a:r>
              <a:rPr lang="en-GB" sz="3200" b="1" dirty="0" smtClean="0">
                <a:solidFill>
                  <a:srgbClr val="7030A0"/>
                </a:solidFill>
              </a:rPr>
              <a:t>Freedom of entry and exit</a:t>
            </a:r>
          </a:p>
          <a:p>
            <a:pPr lvl="1" algn="just"/>
            <a:endParaRPr lang="en-GB" sz="3200" b="1" dirty="0" smtClean="0">
              <a:solidFill>
                <a:srgbClr val="7030A0"/>
              </a:solidFill>
            </a:endParaRPr>
          </a:p>
          <a:p>
            <a:pPr lvl="1" algn="just">
              <a:buFont typeface="Wingdings" pitchFamily="2" charset="2"/>
              <a:buChar char="q"/>
            </a:pPr>
            <a:r>
              <a:rPr lang="en-GB" sz="3200" b="1" dirty="0" smtClean="0">
                <a:solidFill>
                  <a:srgbClr val="7030A0"/>
                </a:solidFill>
              </a:rPr>
              <a:t>Control over supply/output</a:t>
            </a:r>
          </a:p>
          <a:p>
            <a:pPr lvl="1" algn="just"/>
            <a:endParaRPr lang="en-GB" sz="3200" b="1" dirty="0" smtClean="0">
              <a:solidFill>
                <a:srgbClr val="7030A0"/>
              </a:solidFill>
            </a:endParaRPr>
          </a:p>
          <a:p>
            <a:pPr lvl="1" algn="just">
              <a:buFont typeface="Wingdings" pitchFamily="2" charset="2"/>
              <a:buChar char="q"/>
            </a:pPr>
            <a:r>
              <a:rPr lang="en-GB" sz="3200" b="1" dirty="0" smtClean="0">
                <a:solidFill>
                  <a:srgbClr val="7030A0"/>
                </a:solidFill>
              </a:rPr>
              <a:t>Control over price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976156312"/>
              </p:ext>
            </p:extLst>
          </p:nvPr>
        </p:nvGraphicFramePr>
        <p:xfrm>
          <a:off x="228600" y="609600"/>
          <a:ext cx="87630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10600" cy="6248400"/>
          </a:xfrm>
        </p:spPr>
        <p:txBody>
          <a:bodyPr/>
          <a:lstStyle/>
          <a:p>
            <a:r>
              <a:rPr lang="en-US" b="1" dirty="0" smtClean="0">
                <a:solidFill>
                  <a:srgbClr val="002060"/>
                </a:solidFill>
              </a:rPr>
              <a:t>PERFECT COMPETITION</a:t>
            </a:r>
          </a:p>
          <a:p>
            <a:endParaRPr lang="en-US" b="1" dirty="0" smtClean="0">
              <a:solidFill>
                <a:srgbClr val="002060"/>
              </a:solidFill>
            </a:endParaRPr>
          </a:p>
          <a:p>
            <a:endParaRPr lang="en-US" b="1" dirty="0" smtClean="0">
              <a:solidFill>
                <a:schemeClr val="tx1"/>
              </a:solidFill>
            </a:endParaRPr>
          </a:p>
          <a:p>
            <a:pPr algn="just"/>
            <a:r>
              <a:rPr lang="en-US" sz="2800" b="1" dirty="0" smtClean="0">
                <a:solidFill>
                  <a:schemeClr val="tx1"/>
                </a:solidFill>
              </a:rPr>
              <a:t>Perfect competition is a market structure in which large number </a:t>
            </a:r>
            <a:r>
              <a:rPr lang="en-US" sz="2800" b="1" smtClean="0">
                <a:solidFill>
                  <a:schemeClr val="tx1"/>
                </a:solidFill>
              </a:rPr>
              <a:t>of sellers </a:t>
            </a:r>
            <a:r>
              <a:rPr lang="en-US" sz="2800" b="1" dirty="0" smtClean="0">
                <a:solidFill>
                  <a:schemeClr val="tx1"/>
                </a:solidFill>
              </a:rPr>
              <a:t>sell a homogenous product at uniform price. </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458200" cy="5334000"/>
          </a:xfrm>
        </p:spPr>
        <p:txBody>
          <a:bodyPr>
            <a:normAutofit fontScale="85000" lnSpcReduction="20000"/>
          </a:bodyPr>
          <a:lstStyle/>
          <a:p>
            <a:pPr fontAlgn="base">
              <a:spcBef>
                <a:spcPct val="0"/>
              </a:spcBef>
              <a:spcAft>
                <a:spcPct val="0"/>
              </a:spcAft>
            </a:pPr>
            <a:r>
              <a:rPr lang="en-US" sz="2400" b="1" dirty="0" smtClean="0">
                <a:solidFill>
                  <a:srgbClr val="7030A0"/>
                </a:solidFill>
              </a:rPr>
              <a:t>PERFECT COMPETITION: FEATURES </a:t>
            </a:r>
          </a:p>
          <a:p>
            <a:pPr lvl="0"/>
            <a:endParaRPr lang="en-US" b="1" dirty="0" smtClean="0">
              <a:solidFill>
                <a:srgbClr val="7030A0"/>
              </a:solidFill>
            </a:endParaRPr>
          </a:p>
          <a:p>
            <a:pPr lvl="0" algn="l"/>
            <a:r>
              <a:rPr lang="en-US" sz="2200" b="1" dirty="0" smtClean="0">
                <a:solidFill>
                  <a:srgbClr val="7030A0"/>
                </a:solidFill>
              </a:rPr>
              <a:t>1. </a:t>
            </a:r>
            <a:r>
              <a:rPr lang="en-US" sz="2200" b="1" dirty="0" smtClean="0">
                <a:solidFill>
                  <a:schemeClr val="tx1"/>
                </a:solidFill>
              </a:rPr>
              <a:t>Large Number of Buyers and Sellers  </a:t>
            </a:r>
          </a:p>
          <a:p>
            <a:pPr lvl="0" algn="just"/>
            <a:r>
              <a:rPr lang="en-US" sz="2200" b="1" dirty="0" smtClean="0">
                <a:solidFill>
                  <a:srgbClr val="7030A0"/>
                </a:solidFill>
              </a:rPr>
              <a:t>There are large number of sellers and buyers such that each seller supply a small fraction of the market supply and each buyer buys a small fraction of the market demand. Thus, no single seller or buyer can influence the price and affect the market</a:t>
            </a:r>
          </a:p>
          <a:p>
            <a:pPr lvl="0" algn="just">
              <a:buFont typeface="Wingdings" pitchFamily="2" charset="2"/>
              <a:buChar char="q"/>
            </a:pPr>
            <a:endParaRPr lang="en-US" sz="2200" b="1" dirty="0" smtClean="0">
              <a:solidFill>
                <a:srgbClr val="7030A0"/>
              </a:solidFill>
            </a:endParaRPr>
          </a:p>
          <a:p>
            <a:pPr lvl="0" algn="just" fontAlgn="base">
              <a:spcBef>
                <a:spcPct val="0"/>
              </a:spcBef>
              <a:spcAft>
                <a:spcPct val="0"/>
              </a:spcAft>
            </a:pPr>
            <a:r>
              <a:rPr lang="en-US" sz="2200" b="1" dirty="0" smtClean="0">
                <a:solidFill>
                  <a:srgbClr val="7030A0"/>
                </a:solidFill>
                <a:ea typeface="Times New Roman" pitchFamily="18" charset="0"/>
                <a:cs typeface="Times New Roman" pitchFamily="18" charset="0"/>
              </a:rPr>
              <a:t>2. </a:t>
            </a:r>
            <a:r>
              <a:rPr lang="en-US" sz="2200" b="1" dirty="0" smtClean="0">
                <a:solidFill>
                  <a:schemeClr val="tx1"/>
                </a:solidFill>
                <a:ea typeface="Times New Roman" pitchFamily="18" charset="0"/>
                <a:cs typeface="Times New Roman" pitchFamily="18" charset="0"/>
              </a:rPr>
              <a:t>Homogeneous Products</a:t>
            </a:r>
            <a:endParaRPr lang="en-US" sz="2200" b="1" dirty="0" smtClean="0">
              <a:solidFill>
                <a:schemeClr val="tx1"/>
              </a:solidFill>
              <a:cs typeface="Times New Roman" pitchFamily="18" charset="0"/>
            </a:endParaRPr>
          </a:p>
          <a:p>
            <a:pPr lvl="0" algn="just" eaLnBrk="0" fontAlgn="base" hangingPunct="0">
              <a:spcBef>
                <a:spcPct val="0"/>
              </a:spcBef>
              <a:spcAft>
                <a:spcPct val="0"/>
              </a:spcAft>
            </a:pPr>
            <a:r>
              <a:rPr lang="en-US" sz="2200" b="1" dirty="0" smtClean="0">
                <a:solidFill>
                  <a:srgbClr val="7030A0"/>
                </a:solidFill>
                <a:ea typeface="Times New Roman" pitchFamily="18" charset="0"/>
                <a:cs typeface="Times New Roman" pitchFamily="18" charset="0"/>
              </a:rPr>
              <a:t>Products offered for sale by all the sellers  are homogenous/  identical in every respect . thus, the products of different sellers  are perfect substitutes of one another</a:t>
            </a:r>
          </a:p>
          <a:p>
            <a:pPr lvl="0" algn="just" eaLnBrk="0" fontAlgn="base" hangingPunct="0">
              <a:spcBef>
                <a:spcPct val="0"/>
              </a:spcBef>
              <a:spcAft>
                <a:spcPct val="0"/>
              </a:spcAft>
            </a:pPr>
            <a:endParaRPr lang="en-US" sz="2200" b="1" dirty="0" smtClean="0">
              <a:solidFill>
                <a:srgbClr val="7030A0"/>
              </a:solidFill>
              <a:ea typeface="Times New Roman" pitchFamily="18" charset="0"/>
              <a:cs typeface="Times New Roman" pitchFamily="18" charset="0"/>
            </a:endParaRPr>
          </a:p>
          <a:p>
            <a:pPr algn="just"/>
            <a:r>
              <a:rPr lang="en-US" sz="2200" b="1" dirty="0" smtClean="0">
                <a:solidFill>
                  <a:srgbClr val="7030A0"/>
                </a:solidFill>
              </a:rPr>
              <a:t>3. </a:t>
            </a:r>
            <a:r>
              <a:rPr lang="en-US" sz="2200" b="1" dirty="0" smtClean="0">
                <a:solidFill>
                  <a:schemeClr val="tx1"/>
                </a:solidFill>
              </a:rPr>
              <a:t>Uniform price</a:t>
            </a:r>
          </a:p>
          <a:p>
            <a:pPr algn="just"/>
            <a:r>
              <a:rPr lang="en-US" sz="2200" b="1" dirty="0" smtClean="0">
                <a:solidFill>
                  <a:srgbClr val="7030A0"/>
                </a:solidFill>
              </a:rPr>
              <a:t>Price is uniform as the products of the different sellers in the market are homogenous. The price is determined forces of demand(buyer’s bidding) and supply (sellers bidding) in the market and accepted by the a</a:t>
            </a:r>
            <a:r>
              <a:rPr lang="en-US" sz="2400" b="1" dirty="0" smtClean="0">
                <a:solidFill>
                  <a:srgbClr val="7030A0"/>
                </a:solidFill>
              </a:rPr>
              <a:t>ll sellers are price takers in market.  Hence firms under perfect competition are called price-takers. </a:t>
            </a:r>
            <a:endParaRPr lang="en-US" sz="2200" b="1" dirty="0" smtClean="0">
              <a:solidFill>
                <a:srgbClr val="7030A0"/>
              </a:solidFill>
            </a:endParaRPr>
          </a:p>
          <a:p>
            <a:pPr lvl="0" algn="just" eaLnBrk="0" fontAlgn="base" hangingPunct="0">
              <a:spcBef>
                <a:spcPct val="0"/>
              </a:spcBef>
              <a:spcAft>
                <a:spcPct val="0"/>
              </a:spcAft>
              <a:buFont typeface="Wingdings" pitchFamily="2" charset="2"/>
              <a:buChar char="q"/>
            </a:pPr>
            <a:endParaRPr lang="en-US" sz="2000" b="1" dirty="0" smtClean="0">
              <a:solidFill>
                <a:srgbClr val="7030A0"/>
              </a:solidFill>
              <a:ea typeface="Times New Roman" pitchFamily="18" charset="0"/>
              <a:cs typeface="Times New Roman" pitchFamily="18" charset="0"/>
            </a:endParaRPr>
          </a:p>
          <a:p>
            <a:pPr lvl="0" algn="just" eaLnBrk="0" fontAlgn="base" hangingPunct="0">
              <a:spcBef>
                <a:spcPct val="0"/>
              </a:spcBef>
              <a:spcAft>
                <a:spcPct val="0"/>
              </a:spcAft>
            </a:pPr>
            <a:endParaRPr lang="en-US" sz="2000" b="1" dirty="0" smtClean="0">
              <a:solidFill>
                <a:srgbClr val="7030A0"/>
              </a:solidFill>
              <a:ea typeface="Times New Roman" pitchFamily="18" charset="0"/>
              <a:cs typeface="Times New Roman" pitchFamily="18" charset="0"/>
            </a:endParaRPr>
          </a:p>
          <a:p>
            <a:pPr lvl="0" algn="just" eaLnBrk="0" fontAlgn="base" hangingPunct="0">
              <a:spcBef>
                <a:spcPct val="0"/>
              </a:spcBef>
              <a:spcAft>
                <a:spcPct val="0"/>
              </a:spcAft>
            </a:pPr>
            <a:endParaRPr lang="en-US" sz="2000" b="1" dirty="0" smtClean="0">
              <a:solidFill>
                <a:srgbClr val="7030A0"/>
              </a:solidFill>
              <a:ea typeface="Times New Roman" pitchFamily="18" charset="0"/>
              <a:cs typeface="Times New Roman" pitchFamily="18" charset="0"/>
            </a:endParaRPr>
          </a:p>
          <a:p>
            <a:pPr lvl="0" algn="just" eaLnBrk="0" fontAlgn="base" hangingPunct="0">
              <a:spcBef>
                <a:spcPct val="0"/>
              </a:spcBef>
              <a:spcAft>
                <a:spcPct val="0"/>
              </a:spcAft>
            </a:pPr>
            <a:endParaRPr lang="en-US" sz="2000" b="1" dirty="0" smtClean="0">
              <a:solidFill>
                <a:srgbClr val="7030A0"/>
              </a:solidFill>
              <a:ea typeface="Times New Roman" pitchFamily="18" charset="0"/>
              <a:cs typeface="Times New Roman" pitchFamily="18" charset="0"/>
            </a:endParaRPr>
          </a:p>
          <a:p>
            <a:pPr lvl="0" algn="just" eaLnBrk="0" fontAlgn="base" hangingPunct="0">
              <a:spcBef>
                <a:spcPct val="0"/>
              </a:spcBef>
              <a:spcAft>
                <a:spcPct val="0"/>
              </a:spcAft>
              <a:buFont typeface="Wingdings" pitchFamily="2" charset="2"/>
              <a:buChar char="q"/>
            </a:pPr>
            <a:endParaRPr lang="en-US" sz="2000" b="1" dirty="0" smtClean="0">
              <a:solidFill>
                <a:srgbClr val="7030A0"/>
              </a:solidFill>
              <a:ea typeface="Times New Roman" pitchFamily="18" charset="0"/>
              <a:cs typeface="Times New Roman" pitchFamily="18" charset="0"/>
            </a:endParaRPr>
          </a:p>
          <a:p>
            <a:pPr lvl="0" algn="just"/>
            <a:endParaRPr lang="en-US" sz="2000" b="1" dirty="0" smtClean="0">
              <a:solidFill>
                <a:srgbClr val="7030A0"/>
              </a:solidFill>
            </a:endParaRPr>
          </a:p>
          <a:p>
            <a:pPr lvl="0" algn="just"/>
            <a:endParaRPr lang="en-US" sz="2000" b="1" dirty="0" smtClean="0">
              <a:solidFill>
                <a:srgbClr val="7030A0"/>
              </a:solidFill>
            </a:endParaRPr>
          </a:p>
          <a:p>
            <a:pPr lvl="0" algn="l"/>
            <a:endParaRPr lang="en-US" dirty="0" smtClean="0">
              <a:solidFill>
                <a:srgbClr val="7030A0"/>
              </a:solidFill>
            </a:endParaRPr>
          </a:p>
          <a:p>
            <a:pPr lvl="0" algn="l"/>
            <a:endParaRPr lang="en-US" dirty="0" smtClean="0">
              <a:solidFill>
                <a:srgbClr val="7030A0"/>
              </a:solidFill>
            </a:endParaRPr>
          </a:p>
          <a:p>
            <a:pPr lvl="0" algn="l"/>
            <a:endParaRPr lang="en-US" b="1" dirty="0" smtClean="0">
              <a:solidFill>
                <a:srgbClr val="7030A0"/>
              </a:solidFill>
            </a:endParaRPr>
          </a:p>
          <a:p>
            <a:pPr lvl="0" algn="l"/>
            <a:endParaRPr lang="en-US" b="1" dirty="0" smtClean="0">
              <a:solidFill>
                <a:srgbClr val="7030A0"/>
              </a:solidFill>
            </a:endParaRPr>
          </a:p>
          <a:p>
            <a:endParaRPr lang="en-US" dirty="0" smtClean="0">
              <a:solidFill>
                <a:srgbClr val="7030A0"/>
              </a:solidFill>
            </a:endParaRPr>
          </a:p>
          <a:p>
            <a:endParaRPr lang="en-US" dirty="0" smtClean="0">
              <a:solidFill>
                <a:srgbClr val="7030A0"/>
              </a:solidFill>
            </a:endParaRPr>
          </a:p>
          <a:p>
            <a:endParaRPr lang="en-US" dirty="0">
              <a:solidFill>
                <a:srgbClr val="7030A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1527</Words>
  <Application>Microsoft Office PowerPoint</Application>
  <PresentationFormat>On-screen Show (4:3)</PresentationFormat>
  <Paragraphs>310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RAAJ</dc:creator>
  <cp:lastModifiedBy>MH15</cp:lastModifiedBy>
  <cp:revision>87</cp:revision>
  <dcterms:created xsi:type="dcterms:W3CDTF">2006-08-16T00:00:00Z</dcterms:created>
  <dcterms:modified xsi:type="dcterms:W3CDTF">2014-03-17T12:51:55Z</dcterms:modified>
</cp:coreProperties>
</file>