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5"/>
  </p:notesMasterIdLst>
  <p:sldIdLst>
    <p:sldId id="347" r:id="rId2"/>
    <p:sldId id="292" r:id="rId3"/>
    <p:sldId id="310" r:id="rId4"/>
    <p:sldId id="311" r:id="rId5"/>
    <p:sldId id="313" r:id="rId6"/>
    <p:sldId id="312" r:id="rId7"/>
    <p:sldId id="314" r:id="rId8"/>
    <p:sldId id="315" r:id="rId9"/>
    <p:sldId id="317" r:id="rId10"/>
    <p:sldId id="318" r:id="rId11"/>
    <p:sldId id="319" r:id="rId12"/>
    <p:sldId id="320" r:id="rId13"/>
    <p:sldId id="321" r:id="rId14"/>
    <p:sldId id="322" r:id="rId15"/>
    <p:sldId id="323" r:id="rId16"/>
    <p:sldId id="325" r:id="rId17"/>
    <p:sldId id="348" r:id="rId18"/>
    <p:sldId id="330" r:id="rId19"/>
    <p:sldId id="326" r:id="rId20"/>
    <p:sldId id="327" r:id="rId21"/>
    <p:sldId id="328" r:id="rId22"/>
    <p:sldId id="329" r:id="rId23"/>
    <p:sldId id="349" r:id="rId24"/>
    <p:sldId id="350" r:id="rId25"/>
    <p:sldId id="351" r:id="rId26"/>
    <p:sldId id="367" r:id="rId27"/>
    <p:sldId id="331" r:id="rId28"/>
    <p:sldId id="352" r:id="rId29"/>
    <p:sldId id="332" r:id="rId30"/>
    <p:sldId id="333" r:id="rId31"/>
    <p:sldId id="334" r:id="rId32"/>
    <p:sldId id="335" r:id="rId33"/>
    <p:sldId id="353" r:id="rId34"/>
    <p:sldId id="337" r:id="rId35"/>
    <p:sldId id="336" r:id="rId36"/>
    <p:sldId id="354" r:id="rId37"/>
    <p:sldId id="368" r:id="rId38"/>
    <p:sldId id="356" r:id="rId39"/>
    <p:sldId id="358" r:id="rId40"/>
    <p:sldId id="357" r:id="rId41"/>
    <p:sldId id="359" r:id="rId42"/>
    <p:sldId id="344" r:id="rId43"/>
    <p:sldId id="338" r:id="rId44"/>
    <p:sldId id="339" r:id="rId45"/>
    <p:sldId id="340" r:id="rId46"/>
    <p:sldId id="341" r:id="rId47"/>
    <p:sldId id="342" r:id="rId48"/>
    <p:sldId id="360" r:id="rId49"/>
    <p:sldId id="361" r:id="rId50"/>
    <p:sldId id="362" r:id="rId51"/>
    <p:sldId id="363" r:id="rId52"/>
    <p:sldId id="364" r:id="rId53"/>
    <p:sldId id="365" r:id="rId54"/>
    <p:sldId id="366" r:id="rId55"/>
    <p:sldId id="369" r:id="rId56"/>
    <p:sldId id="370" r:id="rId57"/>
    <p:sldId id="371" r:id="rId58"/>
    <p:sldId id="372" r:id="rId59"/>
    <p:sldId id="373" r:id="rId60"/>
    <p:sldId id="374" r:id="rId61"/>
    <p:sldId id="378" r:id="rId62"/>
    <p:sldId id="379" r:id="rId63"/>
    <p:sldId id="380" r:id="rId64"/>
  </p:sldIdLst>
  <p:sldSz cx="12192000" cy="6858000"/>
  <p:notesSz cx="6858000" cy="9144000"/>
  <p:embeddedFontLst>
    <p:embeddedFont>
      <p:font typeface="Wingdings 3" panose="05040102010807070707" pitchFamily="18" charset="2"/>
      <p:regular r:id="rId66"/>
    </p:embeddedFont>
    <p:embeddedFont>
      <p:font typeface="Roboto Condensed Light" panose="020B0604020202020204" charset="0"/>
      <p:regular r:id="rId67"/>
      <p:italic r:id="rId68"/>
    </p:embeddedFont>
    <p:embeddedFont>
      <p:font typeface="Helvetica" panose="020B0604020202020204" pitchFamily="34" charset="0"/>
      <p:regular r:id="rId69"/>
      <p:bold r:id="rId70"/>
      <p:italic r:id="rId71"/>
      <p:boldItalic r:id="rId72"/>
    </p:embeddedFont>
    <p:embeddedFont>
      <p:font typeface="Wingdings 2" panose="05020102010507070707" pitchFamily="18" charset="2"/>
      <p:regular r:id="rId73"/>
    </p:embeddedFont>
    <p:embeddedFont>
      <p:font typeface="Roboto Condensed" panose="020B0604020202020204" charset="0"/>
      <p:regular r:id="rId74"/>
      <p:bold r:id="rId75"/>
      <p:italic r:id="rId76"/>
      <p:boldItalic r:id="rId77"/>
    </p:embeddedFont>
    <p:embeddedFont>
      <p:font typeface="Calibri" panose="020F0502020204030204" pitchFamily="34" charset="0"/>
      <p:regular r:id="rId78"/>
      <p:bold r:id="rId79"/>
      <p:italic r:id="rId80"/>
      <p:boldItalic r:id="rId8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516.99072" units="1/cm"/>
          <inkml:channelProperty channel="Y" name="resolution" value="2427.18506" units="1/cm"/>
          <inkml:channelProperty channel="F" name="resolution" value="5.68611" units="1/cm"/>
          <inkml:channelProperty channel="T" name="resolution" value="1" units="1/dev"/>
        </inkml:channelProperties>
      </inkml:inkSource>
      <inkml:timestamp xml:id="ts0" timeString="2021-01-13T08:14:40.143"/>
    </inkml:context>
    <inkml:brush xml:id="br0">
      <inkml:brushProperty name="width" value="0.05292" units="cm"/>
      <inkml:brushProperty name="height" value="0.05292" units="cm"/>
      <inkml:brushProperty name="color" value="#FF0000"/>
    </inkml:brush>
  </inkml:definitions>
  <inkml:trace contextRef="#ctx0" brushRef="#br0">16192 8301 113 0,'0'0'10'16,"0"0"3"-16,0 0 13 15,0 0-4-15,0 0 18 16,0 0-4-16,0 0-8 15,-16-21-5-15,16 21-15 16,0 0-6-16,0 0-2 16,0 0-3-16,0 9-6 15,4 17 9-15,10 17-1 16,5 14 1-16,-1 11 1 0,-3 5-1 15,0 1-1 1,-5-5 1-16,-1-7 6 0,3-8-6 16,-4-8-1-1,-1-9 1-15,-2-12 0 0,0-8 0 16,0-7-1-1,-1-6 0-15,4-2-17 0,7-2 11 16,4 0 7 0,11-9 2-16,8-15 2 0,9-5-4 15,4-7-7-15,8-4-16 0,7-6 5 16,7 1 9-1,9-3-32-15,3 1 28 0,-6 1 10 16,-6 5-27 0,-9 3 30-16,-10 12-4 0,-14 6-15 15,-8 8 6 1,-10 4-1-16,-7 3-35 0,-3 2 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516.99072" units="1/cm"/>
          <inkml:channelProperty channel="Y" name="resolution" value="2427.18506" units="1/cm"/>
          <inkml:channelProperty channel="F" name="resolution" value="5.68611" units="1/cm"/>
          <inkml:channelProperty channel="T" name="resolution" value="1" units="1/dev"/>
        </inkml:channelProperties>
      </inkml:inkSource>
      <inkml:timestamp xml:id="ts0" timeString="2021-01-13T04:51:43.296"/>
    </inkml:context>
    <inkml:brush xml:id="br0">
      <inkml:brushProperty name="width" value="0.05292" units="cm"/>
      <inkml:brushProperty name="height" value="0.05292" units="cm"/>
      <inkml:brushProperty name="color" value="#FF0000"/>
    </inkml:brush>
  </inkml:definitions>
  <inkml:trace contextRef="#ctx0" brushRef="#br0">1912 6953 222 0,'0'0'102'0,"0"0"-94"0,0 0-8 16,0 0 0-16,0 0 0 15,0 0 58-15,0 0-15 16,-14-8-34-16,14 8-9 16,0 0 0-16,0 0 3 15,0 0 2-15,0 0-5 16,0 0-7-16,0 0-1 15,6 0-4-15,6 12 12 16,6 5 1-16,0 1 2 16,1 1-2-16,-3-2-1 15,1-3 0-15,-5-2 4 16,-2 1-7-16,3-6 6 0,-4 3-6 15,2-5 2-15,0-1-13 16,2-4-23-16,5 0 31 16,3 0 4-16,4-8-7 15,5-10-18 1,4-9 5-16,7 0 11 0,6-7-19 15,6-1 9-15,7-5-4 16,5-3-21-16,1 2 43 16,-4 3 1-16,-7 5-12 15,-11 9 14-15,-10 4-6 16,-10 6-4-16,-5 5-1 15,-7 0 10-15,-3 3 1 16,-2 2 0-16,-5 1 1 0,-1 3-1 16,-1 0 7-1,0 0-3-15,0 0 0 0,0 0-2 16,0 0-2-16,0 0-4 15,0 0 3 1,0 0-13-16,2 0-52 0</inkml:trace>
  <inkml:trace contextRef="#ctx0" brushRef="#br0" timeOffset="2551.1459">1919 7991 23 0,'0'0'13'16,"0"0"0"-16,0 0 7 15,0 0 16-15,0 0-23 16,-6-77-7-16,5 70-2 15,1 5-1-15,0-1 0 16,0 1-3-16,0 1 0 16,0 1-4-16,0 0 3 15,0 0-3-15,3 0 3 16,7 9-3-16,4 8 1 0,1 8 0 15,1 4 2 1,1 3-2-16,0 4 3 16,1-1 1-16,0 0 0 0,-2-3-1 15,-2-5 0-15,-1-4-6 16,-1-8 3-1,-1-1 1-15,-1-6 1 0,1-1 0 16,-1-4 0-16,5-3-3 16,4 0-8-16,5-6 12 15,6-16 0 1,9-5-1-16,4-8 0 0,8-6-11 15,5-6-1-15,8-6 3 16,7-2 3-16,-4-3 3 16,-3 5 4-16,-6 6 0 15,-13 10 4-15,-13 10-4 16,-6 9 0-16,-8 4 0 15,0 1-13-15,-3 2 0 0,1 0 5 16,-1 0 4 0,3 2 4-16,-1 1 0 0,2 0 0 15,-2 4 0-15,-1 0 0 16,-3 2 0-1</inkml:trace>
  <inkml:trace contextRef="#ctx0" brushRef="#br0" timeOffset="3494.1998">2153 9051 10 0,'0'0'46'0,"0"0"-24"0,0 0-16 16,0 0 5-1,0 0 1-15,0 0-3 0,-3 0-9 16,3 0-3-16,0 0 3 16,0 0-8-16,0 5 8 15,9 14 0-15,3 5 0 16,2 6 1-16,-1 5 0 15,0 0 4-15,1-2-3 16,-2-5-2-16,-2-3 0 16,2-5 0-16,2-6 0 15,1-3-2-15,7-5-3 16,11-6 5-16,16-6 9 15,15-24-3-15,18-12-6 16,10-15-15-16,7-7-12 16,7-8 6-16,1-1 15 0,-7 6 6 31,-13 11 7-31,-23 15-7 0,-21 14 1 0,-15 11-1 15,-8 5-1-15,-4 2-15 16,-4 2-11-16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25359" y="6695536"/>
            <a:ext cx="4692162" cy="2562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Overview and Architecture of Database Systems:</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55322"/>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A3170549-8F4E-4B68-94C6-D6B4BCD93194}"/>
              </a:ext>
            </a:extLst>
          </p:cNvPr>
          <p:cNvSpPr txBox="1">
            <a:spLocks/>
          </p:cNvSpPr>
          <p:nvPr userDrawn="1"/>
        </p:nvSpPr>
        <p:spPr>
          <a:xfrm>
            <a:off x="3625359" y="6695536"/>
            <a:ext cx="4692162" cy="2562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Overview and Architecture of Database Systems:</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4111C904-9692-4399-850A-07938DDBAE88}"/>
              </a:ext>
            </a:extLst>
          </p:cNvPr>
          <p:cNvSpPr txBox="1">
            <a:spLocks/>
          </p:cNvSpPr>
          <p:nvPr userDrawn="1"/>
        </p:nvSpPr>
        <p:spPr>
          <a:xfrm>
            <a:off x="3625359" y="6695536"/>
            <a:ext cx="4692162" cy="2562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Overview and Architecture of Database Systems:</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03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827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1/18/2021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73" r:id="rId7"/>
    <p:sldLayoutId id="2147483693" r:id="rId8"/>
    <p:sldLayoutId id="2147483692"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cdn5.vectorstock.com/i/1000x1000/21/59/dbms-database-management-system-computer-data-vector-8212159.jpg">
            <a:extLst>
              <a:ext uri="{FF2B5EF4-FFF2-40B4-BE49-F238E27FC236}">
                <a16:creationId xmlns:a16="http://schemas.microsoft.com/office/drawing/2014/main" xmlns="" id="{553679C9-EE3F-4396-95DC-06F5979A528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EDED882D-7DEF-47C9-8FD0-8010537E3917}"/>
              </a:ext>
            </a:extLst>
          </p:cNvPr>
          <p:cNvSpPr txBox="1"/>
          <p:nvPr/>
        </p:nvSpPr>
        <p:spPr>
          <a:xfrm>
            <a:off x="1422648" y="2704560"/>
            <a:ext cx="6094520" cy="1323439"/>
          </a:xfrm>
          <a:prstGeom prst="rect">
            <a:avLst/>
          </a:prstGeom>
          <a:noFill/>
        </p:spPr>
        <p:txBody>
          <a:bodyPr wrap="square">
            <a:spAutoFit/>
          </a:bodyPr>
          <a:lstStyle/>
          <a:p>
            <a:r>
              <a:rPr lang="en-IN" sz="4000" dirty="0"/>
              <a:t>Overview and Architecture of Database Systems:</a:t>
            </a:r>
          </a:p>
        </p:txBody>
      </p:sp>
      <p:sp>
        <p:nvSpPr>
          <p:cNvPr id="5" name="TextBox 4">
            <a:extLst>
              <a:ext uri="{FF2B5EF4-FFF2-40B4-BE49-F238E27FC236}">
                <a16:creationId xmlns:a16="http://schemas.microsoft.com/office/drawing/2014/main" xmlns="" id="{1172EC30-AB57-4C02-9C34-4EB4F62A5C9E}"/>
              </a:ext>
            </a:extLst>
          </p:cNvPr>
          <p:cNvSpPr txBox="1"/>
          <p:nvPr/>
        </p:nvSpPr>
        <p:spPr>
          <a:xfrm>
            <a:off x="3424163" y="4216893"/>
            <a:ext cx="1015021" cy="523220"/>
          </a:xfrm>
          <a:prstGeom prst="rect">
            <a:avLst/>
          </a:prstGeom>
          <a:noFill/>
        </p:spPr>
        <p:txBody>
          <a:bodyPr wrap="none" rtlCol="0">
            <a:spAutoFit/>
          </a:bodyPr>
          <a:lstStyle/>
          <a:p>
            <a:r>
              <a:rPr lang="en-IN" sz="2800" dirty="0"/>
              <a:t>Unit-1</a:t>
            </a:r>
          </a:p>
        </p:txBody>
      </p:sp>
      <p:sp>
        <p:nvSpPr>
          <p:cNvPr id="6" name="TextBox 5">
            <a:extLst>
              <a:ext uri="{FF2B5EF4-FFF2-40B4-BE49-F238E27FC236}">
                <a16:creationId xmlns:a16="http://schemas.microsoft.com/office/drawing/2014/main" xmlns="" id="{44D53476-844D-42DC-A355-8B0C0245B26F}"/>
              </a:ext>
            </a:extLst>
          </p:cNvPr>
          <p:cNvSpPr txBox="1"/>
          <p:nvPr/>
        </p:nvSpPr>
        <p:spPr>
          <a:xfrm>
            <a:off x="0" y="6488668"/>
            <a:ext cx="4782078" cy="369332"/>
          </a:xfrm>
          <a:prstGeom prst="rect">
            <a:avLst/>
          </a:prstGeom>
          <a:noFill/>
        </p:spPr>
        <p:txBody>
          <a:bodyPr wrap="none" rtlCol="0">
            <a:spAutoFit/>
          </a:bodyPr>
          <a:lstStyle/>
          <a:p>
            <a:r>
              <a:rPr lang="en-IN" dirty="0">
                <a:solidFill>
                  <a:schemeClr val="bg1">
                    <a:lumMod val="85000"/>
                  </a:schemeClr>
                </a:solidFill>
              </a:rPr>
              <a:t>Sources: Reference Book, NPTEL website, Internet</a:t>
            </a:r>
          </a:p>
        </p:txBody>
      </p:sp>
    </p:spTree>
    <p:extLst>
      <p:ext uri="{BB962C8B-B14F-4D97-AF65-F5344CB8AC3E}">
        <p14:creationId xmlns:p14="http://schemas.microsoft.com/office/powerpoint/2010/main" val="2074822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EF1AA-B384-4B3C-AA64-26D31B983DC1}"/>
              </a:ext>
            </a:extLst>
          </p:cNvPr>
          <p:cNvSpPr>
            <a:spLocks noGrp="1"/>
          </p:cNvSpPr>
          <p:nvPr>
            <p:ph type="title"/>
          </p:nvPr>
        </p:nvSpPr>
        <p:spPr/>
        <p:txBody>
          <a:bodyPr/>
          <a:lstStyle/>
          <a:p>
            <a:r>
              <a:rPr lang="en-US" dirty="0"/>
              <a:t>Data isolation</a:t>
            </a:r>
          </a:p>
        </p:txBody>
      </p:sp>
      <p:sp>
        <p:nvSpPr>
          <p:cNvPr id="3" name="Content Placeholder 2">
            <a:extLst>
              <a:ext uri="{FF2B5EF4-FFF2-40B4-BE49-F238E27FC236}">
                <a16:creationId xmlns:a16="http://schemas.microsoft.com/office/drawing/2014/main" xmlns="" id="{21ED515D-C27A-442E-AC75-3436088FDA4F}"/>
              </a:ext>
            </a:extLst>
          </p:cNvPr>
          <p:cNvSpPr>
            <a:spLocks noGrp="1"/>
          </p:cNvSpPr>
          <p:nvPr>
            <p:ph idx="1"/>
          </p:nvPr>
        </p:nvSpPr>
        <p:spPr/>
        <p:txBody>
          <a:bodyPr/>
          <a:lstStyle/>
          <a:p>
            <a:r>
              <a:rPr lang="en-US" dirty="0"/>
              <a:t>Data are </a:t>
            </a:r>
            <a:r>
              <a:rPr lang="en-US" b="1" dirty="0">
                <a:solidFill>
                  <a:schemeClr val="accent6"/>
                </a:solidFill>
              </a:rPr>
              <a:t>scattered</a:t>
            </a:r>
            <a:r>
              <a:rPr lang="en-US" dirty="0"/>
              <a:t> in various files.</a:t>
            </a:r>
          </a:p>
          <a:p>
            <a:r>
              <a:rPr lang="en-US" dirty="0"/>
              <a:t>Files may be in </a:t>
            </a:r>
            <a:r>
              <a:rPr lang="en-US" b="1" dirty="0">
                <a:solidFill>
                  <a:schemeClr val="accent6"/>
                </a:solidFill>
              </a:rPr>
              <a:t>different formats</a:t>
            </a:r>
            <a:r>
              <a:rPr lang="en-US" dirty="0"/>
              <a:t>.</a:t>
            </a:r>
          </a:p>
          <a:p>
            <a:r>
              <a:rPr lang="en-US" b="1" dirty="0">
                <a:solidFill>
                  <a:schemeClr val="accent6"/>
                </a:solidFill>
              </a:rPr>
              <a:t>Difficult to retrieve </a:t>
            </a:r>
            <a:r>
              <a:rPr lang="en-US" dirty="0"/>
              <a:t>the appropriate data.</a:t>
            </a:r>
          </a:p>
        </p:txBody>
      </p:sp>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261665759"/>
              </p:ext>
            </p:extLst>
          </p:nvPr>
        </p:nvGraphicFramePr>
        <p:xfrm>
          <a:off x="6962728" y="1510161"/>
          <a:ext cx="4530408" cy="411480"/>
        </p:xfrm>
        <a:graphic>
          <a:graphicData uri="http://schemas.openxmlformats.org/drawingml/2006/table">
            <a:tbl>
              <a:tblPr firstRow="1" bandRow="1">
                <a:tableStyleId>{8EC20E35-A176-4012-BC5E-935CFFF8708E}</a:tableStyleId>
              </a:tblPr>
              <a:tblGrid>
                <a:gridCol w="1479936">
                  <a:extLst>
                    <a:ext uri="{9D8B030D-6E8A-4147-A177-3AD203B41FA5}">
                      <a16:colId xmlns:a16="http://schemas.microsoft.com/office/drawing/2014/main" xmlns="" val="20000"/>
                    </a:ext>
                  </a:extLst>
                </a:gridCol>
                <a:gridCol w="1208337">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626815964"/>
              </p:ext>
            </p:extLst>
          </p:nvPr>
        </p:nvGraphicFramePr>
        <p:xfrm>
          <a:off x="6962728" y="1920600"/>
          <a:ext cx="4530408" cy="411480"/>
        </p:xfrm>
        <a:graphic>
          <a:graphicData uri="http://schemas.openxmlformats.org/drawingml/2006/table">
            <a:tbl>
              <a:tblPr firstRow="1" bandRow="1">
                <a:tableStyleId>{8EC20E35-A176-4012-BC5E-935CFFF8708E}</a:tableStyleId>
              </a:tblPr>
              <a:tblGrid>
                <a:gridCol w="1488814">
                  <a:extLst>
                    <a:ext uri="{9D8B030D-6E8A-4147-A177-3AD203B41FA5}">
                      <a16:colId xmlns:a16="http://schemas.microsoft.com/office/drawing/2014/main" xmlns="" val="20000"/>
                    </a:ext>
                  </a:extLst>
                </a:gridCol>
                <a:gridCol w="1199459">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491838242"/>
              </p:ext>
            </p:extLst>
          </p:nvPr>
        </p:nvGraphicFramePr>
        <p:xfrm>
          <a:off x="6962728" y="3072180"/>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xmlns="" val="20000"/>
                    </a:ext>
                  </a:extLst>
                </a:gridCol>
                <a:gridCol w="989330">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Salary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Load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047685333"/>
              </p:ext>
            </p:extLst>
          </p:nvPr>
        </p:nvGraphicFramePr>
        <p:xfrm>
          <a:off x="6962728" y="3482619"/>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xmlns="" val="20000"/>
                    </a:ext>
                  </a:extLst>
                </a:gridCol>
                <a:gridCol w="989330">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Lecturer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50,000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16 </a:t>
                      </a:r>
                      <a:r>
                        <a:rPr lang="en-US" sz="1600" b="0" kern="1200" dirty="0" err="1">
                          <a:solidFill>
                            <a:schemeClr val="dk1"/>
                          </a:solidFill>
                          <a:latin typeface="+mn-lt"/>
                          <a:ea typeface="+mn-ea"/>
                          <a:cs typeface="+mn-cs"/>
                        </a:rPr>
                        <a:t>Hrs</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435611765"/>
              </p:ext>
            </p:extLst>
          </p:nvPr>
        </p:nvGraphicFramePr>
        <p:xfrm>
          <a:off x="6962728" y="4623475"/>
          <a:ext cx="48733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xmlns="" val="20000"/>
                    </a:ext>
                  </a:extLst>
                </a:gridCol>
                <a:gridCol w="1078230">
                  <a:extLst>
                    <a:ext uri="{9D8B030D-6E8A-4147-A177-3AD203B41FA5}">
                      <a16:colId xmlns:a16="http://schemas.microsoft.com/office/drawing/2014/main" xmlns="" val="20001"/>
                    </a:ext>
                  </a:extLst>
                </a:gridCol>
                <a:gridCol w="1271905">
                  <a:extLst>
                    <a:ext uri="{9D8B030D-6E8A-4147-A177-3AD203B41FA5}">
                      <a16:colId xmlns:a16="http://schemas.microsoft.com/office/drawing/2014/main" xmlns="" val="20002"/>
                    </a:ext>
                  </a:extLst>
                </a:gridCol>
                <a:gridCol w="824230">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Teaching</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Knowledge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Rating</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10"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975536705"/>
              </p:ext>
            </p:extLst>
          </p:nvPr>
        </p:nvGraphicFramePr>
        <p:xfrm>
          <a:off x="6962728" y="5033914"/>
          <a:ext cx="4871133"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xmlns="" val="20000"/>
                    </a:ext>
                  </a:extLst>
                </a:gridCol>
                <a:gridCol w="1077642">
                  <a:extLst>
                    <a:ext uri="{9D8B030D-6E8A-4147-A177-3AD203B41FA5}">
                      <a16:colId xmlns:a16="http://schemas.microsoft.com/office/drawing/2014/main" xmlns="" val="20001"/>
                    </a:ext>
                  </a:extLst>
                </a:gridCol>
                <a:gridCol w="1271588">
                  <a:extLst>
                    <a:ext uri="{9D8B030D-6E8A-4147-A177-3AD203B41FA5}">
                      <a16:colId xmlns:a16="http://schemas.microsoft.com/office/drawing/2014/main" xmlns="" val="20002"/>
                    </a:ext>
                  </a:extLst>
                </a:gridCol>
                <a:gridCol w="822960">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Good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Excellent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238526071"/>
              </p:ext>
            </p:extLst>
          </p:nvPr>
        </p:nvGraphicFramePr>
        <p:xfrm>
          <a:off x="6960913" y="2706138"/>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File - 2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559252857"/>
              </p:ext>
            </p:extLst>
          </p:nvPr>
        </p:nvGraphicFramePr>
        <p:xfrm>
          <a:off x="6960913" y="4255846"/>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File - 3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72920052"/>
              </p:ext>
            </p:extLst>
          </p:nvPr>
        </p:nvGraphicFramePr>
        <p:xfrm>
          <a:off x="6963944" y="1145357"/>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File - 1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14" name="Rounded Rectangular Callout 13"/>
          <p:cNvSpPr/>
          <p:nvPr/>
        </p:nvSpPr>
        <p:spPr>
          <a:xfrm>
            <a:off x="254010" y="2660407"/>
            <a:ext cx="6217920" cy="633692"/>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IN" sz="2000" dirty="0">
                <a:solidFill>
                  <a:schemeClr val="lt1"/>
                </a:solidFill>
              </a:rPr>
              <a:t>DBMS allow us to access (retrieve) appropriate data easily.</a:t>
            </a:r>
            <a:endParaRPr lang="en-US" sz="2000" dirty="0">
              <a:solidFill>
                <a:schemeClr val="lt1"/>
              </a:solidFill>
            </a:endParaRPr>
          </a:p>
        </p:txBody>
      </p:sp>
      <p:sp>
        <p:nvSpPr>
          <p:cNvPr id="15" name="Rounded Rectangular Callout 14"/>
          <p:cNvSpPr/>
          <p:nvPr/>
        </p:nvSpPr>
        <p:spPr>
          <a:xfrm>
            <a:off x="254010" y="3656122"/>
            <a:ext cx="6217920" cy="143494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000" dirty="0">
                <a:solidFill>
                  <a:schemeClr val="lt1"/>
                </a:solidFill>
              </a:rPr>
              <a:t>Data isolation is a property that determines when and how changes made by one operation become visible to other concurrent users and systems. </a:t>
            </a:r>
          </a:p>
          <a:p>
            <a:pPr algn="ctr"/>
            <a:r>
              <a:rPr lang="en-US" sz="2000" dirty="0">
                <a:solidFill>
                  <a:schemeClr val="lt1"/>
                </a:solidFill>
              </a:rPr>
              <a:t>This issue occurs in a concurrency situation.</a:t>
            </a:r>
          </a:p>
        </p:txBody>
      </p:sp>
    </p:spTree>
    <p:extLst>
      <p:ext uri="{BB962C8B-B14F-4D97-AF65-F5344CB8AC3E}">
        <p14:creationId xmlns:p14="http://schemas.microsoft.com/office/powerpoint/2010/main" val="166206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fade">
                                      <p:cBhvr>
                                        <p:cTn id="34" dur="500"/>
                                        <p:tgtEl>
                                          <p:spTgt spid="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Atomicity</a:t>
            </a:r>
            <a:endParaRPr lang="en-US" dirty="0"/>
          </a:p>
        </p:txBody>
      </p:sp>
      <p:sp>
        <p:nvSpPr>
          <p:cNvPr id="3" name="Content Placeholder 2"/>
          <p:cNvSpPr>
            <a:spLocks noGrp="1"/>
          </p:cNvSpPr>
          <p:nvPr>
            <p:ph idx="1"/>
          </p:nvPr>
        </p:nvSpPr>
        <p:spPr/>
        <p:txBody>
          <a:bodyPr/>
          <a:lstStyle/>
          <a:p>
            <a:r>
              <a:rPr lang="en-US" dirty="0"/>
              <a:t>Atomicity: Either transaction </a:t>
            </a:r>
            <a:r>
              <a:rPr lang="en-US" b="1" dirty="0">
                <a:solidFill>
                  <a:schemeClr val="accent6"/>
                </a:solidFill>
              </a:rPr>
              <a:t>execute</a:t>
            </a:r>
            <a:r>
              <a:rPr lang="en-US" dirty="0"/>
              <a:t> </a:t>
            </a:r>
            <a:r>
              <a:rPr lang="en-US" b="1" dirty="0">
                <a:solidFill>
                  <a:schemeClr val="accent6"/>
                </a:solidFill>
              </a:rPr>
              <a:t>0% or 100%</a:t>
            </a:r>
            <a:r>
              <a:rPr lang="en-US" dirty="0"/>
              <a:t>.</a:t>
            </a:r>
          </a:p>
        </p:txBody>
      </p:sp>
      <p:sp>
        <p:nvSpPr>
          <p:cNvPr id="4" name="TextBox 3"/>
          <p:cNvSpPr txBox="1"/>
          <p:nvPr/>
        </p:nvSpPr>
        <p:spPr>
          <a:xfrm>
            <a:off x="803081" y="3828764"/>
            <a:ext cx="1276350" cy="1015663"/>
          </a:xfrm>
          <a:prstGeom prst="rect">
            <a:avLst/>
          </a:prstGeom>
          <a:noFill/>
        </p:spPr>
        <p:txBody>
          <a:bodyPr wrap="square" rtlCol="0">
            <a:spAutoFit/>
          </a:bodyPr>
          <a:lstStyle/>
          <a:p>
            <a:pPr algn="ctr"/>
            <a:r>
              <a:rPr lang="en-US" sz="2000" dirty="0"/>
              <a:t>Person A</a:t>
            </a:r>
          </a:p>
          <a:p>
            <a:pPr algn="ctr"/>
            <a:r>
              <a:rPr lang="en-US" sz="2000" dirty="0"/>
              <a:t>Account A</a:t>
            </a:r>
          </a:p>
          <a:p>
            <a:pPr algn="ctr"/>
            <a:r>
              <a:rPr lang="en-US" sz="2000" dirty="0"/>
              <a:t>Bal : 2000</a:t>
            </a:r>
          </a:p>
        </p:txBody>
      </p:sp>
      <p:sp>
        <p:nvSpPr>
          <p:cNvPr id="5" name="TextBox 4"/>
          <p:cNvSpPr txBox="1"/>
          <p:nvPr/>
        </p:nvSpPr>
        <p:spPr>
          <a:xfrm>
            <a:off x="5851331" y="3828764"/>
            <a:ext cx="1238250" cy="1015663"/>
          </a:xfrm>
          <a:prstGeom prst="rect">
            <a:avLst/>
          </a:prstGeom>
          <a:noFill/>
        </p:spPr>
        <p:txBody>
          <a:bodyPr wrap="square" rtlCol="0">
            <a:spAutoFit/>
          </a:bodyPr>
          <a:lstStyle/>
          <a:p>
            <a:pPr algn="ctr"/>
            <a:r>
              <a:rPr lang="en-US" sz="2000" dirty="0"/>
              <a:t>Person B</a:t>
            </a:r>
          </a:p>
          <a:p>
            <a:pPr algn="ctr"/>
            <a:r>
              <a:rPr lang="en-US" sz="2000" dirty="0"/>
              <a:t>Account B</a:t>
            </a:r>
          </a:p>
          <a:p>
            <a:pPr algn="ctr"/>
            <a:r>
              <a:rPr lang="en-US" sz="2000" dirty="0"/>
              <a:t>Bal : 1000</a:t>
            </a:r>
          </a:p>
        </p:txBody>
      </p:sp>
      <p:sp>
        <p:nvSpPr>
          <p:cNvPr id="6" name="Right Arrow 5"/>
          <p:cNvSpPr/>
          <p:nvPr/>
        </p:nvSpPr>
        <p:spPr>
          <a:xfrm>
            <a:off x="2746181" y="3828764"/>
            <a:ext cx="2438400" cy="876300"/>
          </a:xfrm>
          <a:prstGeom prst="rightArrow">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Transfer 500</a:t>
            </a:r>
          </a:p>
        </p:txBody>
      </p:sp>
      <p:sp>
        <p:nvSpPr>
          <p:cNvPr id="7" name="TextBox 6"/>
          <p:cNvSpPr txBox="1"/>
          <p:nvPr/>
        </p:nvSpPr>
        <p:spPr>
          <a:xfrm>
            <a:off x="1960368" y="4781264"/>
            <a:ext cx="4010025" cy="707886"/>
          </a:xfrm>
          <a:prstGeom prst="rect">
            <a:avLst/>
          </a:prstGeom>
          <a:noFill/>
        </p:spPr>
        <p:txBody>
          <a:bodyPr wrap="square" rtlCol="0">
            <a:spAutoFit/>
          </a:bodyPr>
          <a:lstStyle/>
          <a:p>
            <a:pPr algn="ctr"/>
            <a:r>
              <a:rPr lang="en-US" sz="2000" dirty="0"/>
              <a:t>Step 1 : Debit 500 from Account A</a:t>
            </a:r>
          </a:p>
          <a:p>
            <a:pPr algn="ctr"/>
            <a:r>
              <a:rPr lang="en-US" sz="2000" dirty="0"/>
              <a:t>Step 2 : Credit 500 into Account B</a:t>
            </a:r>
          </a:p>
        </p:txBody>
      </p:sp>
      <p:sp>
        <p:nvSpPr>
          <p:cNvPr id="8" name="Rounded Rectangle 7"/>
          <p:cNvSpPr/>
          <p:nvPr/>
        </p:nvSpPr>
        <p:spPr>
          <a:xfrm>
            <a:off x="2746181" y="2190464"/>
            <a:ext cx="2438400" cy="1066800"/>
          </a:xfrm>
          <a:prstGeom prst="roundRect">
            <a:avLst>
              <a:gd name="adj" fmla="val 1197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Sum of both account before transfer is 3000</a:t>
            </a:r>
          </a:p>
        </p:txBody>
      </p:sp>
      <p:sp>
        <p:nvSpPr>
          <p:cNvPr id="9" name="Rounded Rectangle 8"/>
          <p:cNvSpPr/>
          <p:nvPr/>
        </p:nvSpPr>
        <p:spPr>
          <a:xfrm>
            <a:off x="2665217" y="5584400"/>
            <a:ext cx="2600326" cy="687289"/>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Sum of both account </a:t>
            </a:r>
          </a:p>
          <a:p>
            <a:pPr algn="ctr"/>
            <a:r>
              <a:rPr lang="en-US" dirty="0">
                <a:solidFill>
                  <a:schemeClr val="lt1"/>
                </a:solidFill>
              </a:rPr>
              <a:t>after transfer is 3000</a:t>
            </a:r>
          </a:p>
        </p:txBody>
      </p:sp>
      <p:cxnSp>
        <p:nvCxnSpPr>
          <p:cNvPr id="10" name="Straight Connector 9"/>
          <p:cNvCxnSpPr/>
          <p:nvPr/>
        </p:nvCxnSpPr>
        <p:spPr>
          <a:xfrm>
            <a:off x="1688906" y="5124166"/>
            <a:ext cx="4572000" cy="0"/>
          </a:xfrm>
          <a:prstGeom prst="line">
            <a:avLst/>
          </a:prstGeom>
        </p:spPr>
        <p:style>
          <a:lnRef idx="2">
            <a:schemeClr val="accent6"/>
          </a:lnRef>
          <a:fillRef idx="0">
            <a:schemeClr val="accent6"/>
          </a:fillRef>
          <a:effectRef idx="1">
            <a:schemeClr val="accent6"/>
          </a:effectRef>
          <a:fontRef idx="minor">
            <a:schemeClr val="tx1"/>
          </a:fontRef>
        </p:style>
      </p:cxnSp>
      <p:sp>
        <p:nvSpPr>
          <p:cNvPr id="11" name="Rounded Rectangular Callout 10"/>
          <p:cNvSpPr/>
          <p:nvPr/>
        </p:nvSpPr>
        <p:spPr>
          <a:xfrm>
            <a:off x="6613328" y="5295617"/>
            <a:ext cx="1971677" cy="1009647"/>
          </a:xfrm>
          <a:prstGeom prst="wedgeRoundRectCallout">
            <a:avLst>
              <a:gd name="adj1" fmla="val -88224"/>
              <a:gd name="adj2" fmla="val -67469"/>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Sum of both account is 2500</a:t>
            </a:r>
          </a:p>
          <a:p>
            <a:pPr algn="ctr"/>
            <a:r>
              <a:rPr lang="en-US" dirty="0">
                <a:solidFill>
                  <a:schemeClr val="lt1"/>
                </a:solidFill>
              </a:rPr>
              <a:t>so inconsistent</a:t>
            </a:r>
          </a:p>
        </p:txBody>
      </p:sp>
      <p:sp>
        <p:nvSpPr>
          <p:cNvPr id="12" name="Rounded Rectangular Callout 11"/>
          <p:cNvSpPr/>
          <p:nvPr/>
        </p:nvSpPr>
        <p:spPr>
          <a:xfrm>
            <a:off x="585198" y="5332749"/>
            <a:ext cx="1464467" cy="595295"/>
          </a:xfrm>
          <a:prstGeom prst="wedgeRoundRectCallout">
            <a:avLst>
              <a:gd name="adj1" fmla="val 45202"/>
              <a:gd name="adj2" fmla="val -8210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Transaction is failed</a:t>
            </a:r>
          </a:p>
        </p:txBody>
      </p:sp>
      <p:pic>
        <p:nvPicPr>
          <p:cNvPr id="13"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7689" t="2449" r="27511"/>
          <a:stretch/>
        </p:blipFill>
        <p:spPr bwMode="auto">
          <a:xfrm>
            <a:off x="541256" y="1515808"/>
            <a:ext cx="1800000" cy="22053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117" t="6774" r="15457" b="6843"/>
          <a:stretch/>
        </p:blipFill>
        <p:spPr bwMode="auto">
          <a:xfrm>
            <a:off x="5583642" y="1533984"/>
            <a:ext cx="1773627" cy="22068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548280" y="2020277"/>
            <a:ext cx="5512539" cy="1246495"/>
          </a:xfrm>
          <a:prstGeom prst="rect">
            <a:avLst/>
          </a:prstGeom>
        </p:spPr>
        <p:txBody>
          <a:bodyPr wrap="square">
            <a:spAutoFit/>
          </a:bodyPr>
          <a:lstStyle/>
          <a:p>
            <a:pPr marL="1200150" lvl="2" indent="-285750">
              <a:buFont typeface="Arial" panose="020B0604020202020204" pitchFamily="34" charset="0"/>
              <a:buChar char="•"/>
            </a:pPr>
            <a:r>
              <a:rPr lang="en-US" altLang="en-US" sz="1600" dirty="0"/>
              <a:t>Failures may leave database in an inconsistent state with partial updates carried out</a:t>
            </a:r>
            <a:r>
              <a:rPr lang="en-US" altLang="en-US" sz="1100" dirty="0"/>
              <a:t>(changing some file content and power off)</a:t>
            </a:r>
            <a:endParaRPr lang="en-US" altLang="en-US" sz="1600" dirty="0"/>
          </a:p>
          <a:p>
            <a:pPr marL="1200150" lvl="2" indent="-285750">
              <a:buFont typeface="Arial" panose="020B0604020202020204" pitchFamily="34" charset="0"/>
              <a:buChar char="•"/>
            </a:pPr>
            <a:r>
              <a:rPr lang="en-US" altLang="en-US" sz="1600" dirty="0"/>
              <a:t>E.g. transfer of funds from one account to another should either complete or not happen at all</a:t>
            </a:r>
          </a:p>
        </p:txBody>
      </p:sp>
    </p:spTree>
    <p:extLst>
      <p:ext uri="{BB962C8B-B14F-4D97-AF65-F5344CB8AC3E}">
        <p14:creationId xmlns:p14="http://schemas.microsoft.com/office/powerpoint/2010/main" val="126783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Allow to implement integrity constraints</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898555932"/>
              </p:ext>
            </p:extLst>
          </p:nvPr>
        </p:nvGraphicFramePr>
        <p:xfrm>
          <a:off x="625686" y="1255811"/>
          <a:ext cx="5041583" cy="822960"/>
        </p:xfrm>
        <a:graphic>
          <a:graphicData uri="http://schemas.openxmlformats.org/drawingml/2006/table">
            <a:tbl>
              <a:tblPr firstRow="1" bandRow="1">
                <a:tableStyleId>{8EC20E35-A176-4012-BC5E-935CFFF8708E}</a:tableStyleId>
              </a:tblPr>
              <a:tblGrid>
                <a:gridCol w="1460566">
                  <a:extLst>
                    <a:ext uri="{9D8B030D-6E8A-4147-A177-3AD203B41FA5}">
                      <a16:colId xmlns:a16="http://schemas.microsoft.com/office/drawing/2014/main" xmlns="" val="20000"/>
                    </a:ext>
                  </a:extLst>
                </a:gridCol>
                <a:gridCol w="1313896">
                  <a:extLst>
                    <a:ext uri="{9D8B030D-6E8A-4147-A177-3AD203B41FA5}">
                      <a16:colId xmlns:a16="http://schemas.microsoft.com/office/drawing/2014/main" xmlns="" val="20001"/>
                    </a:ext>
                  </a:extLst>
                </a:gridCol>
                <a:gridCol w="1342879">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Mobile_No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algn="l"/>
                      <a:r>
                        <a:rPr lang="en-US" sz="1800" dirty="0"/>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80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800" kern="1200" dirty="0">
                          <a:solidFill>
                            <a:schemeClr val="dk1"/>
                          </a:solidFill>
                          <a:latin typeface="+mn-lt"/>
                          <a:ea typeface="+mn-ea"/>
                          <a:cs typeface="+mn-cs"/>
                        </a:rPr>
                        <a:t>9876543210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800" kern="1200" dirty="0" err="1">
                          <a:solidFill>
                            <a:schemeClr val="dk1"/>
                          </a:solidFill>
                          <a:latin typeface="+mn-lt"/>
                          <a:ea typeface="+mn-ea"/>
                          <a:cs typeface="+mn-cs"/>
                        </a:rPr>
                        <a:t>Mgmt</a:t>
                      </a:r>
                      <a:endParaRPr lang="en-US" sz="18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650693893"/>
              </p:ext>
            </p:extLst>
          </p:nvPr>
        </p:nvGraphicFramePr>
        <p:xfrm>
          <a:off x="625686" y="3111497"/>
          <a:ext cx="5041583" cy="82296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xmlns="" val="20000"/>
                    </a:ext>
                  </a:extLst>
                </a:gridCol>
                <a:gridCol w="989330">
                  <a:extLst>
                    <a:ext uri="{9D8B030D-6E8A-4147-A177-3AD203B41FA5}">
                      <a16:colId xmlns:a16="http://schemas.microsoft.com/office/drawing/2014/main" xmlns="" val="20001"/>
                    </a:ext>
                  </a:extLst>
                </a:gridCol>
                <a:gridCol w="1429068">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Student_Name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Branch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Backlog</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CGPA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algn="l"/>
                      <a:r>
                        <a:rPr lang="en-US" sz="1900" dirty="0"/>
                        <a:t>Arpit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CSE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8.5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6" name="Rounded Rectangular Callout 5"/>
          <p:cNvSpPr/>
          <p:nvPr/>
        </p:nvSpPr>
        <p:spPr>
          <a:xfrm>
            <a:off x="3146407" y="2210445"/>
            <a:ext cx="3017520" cy="468000"/>
          </a:xfrm>
          <a:prstGeom prst="wedgeRoundRectCallout">
            <a:avLst>
              <a:gd name="adj1" fmla="val -22194"/>
              <a:gd name="adj2" fmla="val -89872"/>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Should contain exact 10 digits</a:t>
            </a:r>
            <a:endParaRPr lang="en-US" dirty="0">
              <a:solidFill>
                <a:schemeClr val="tx1"/>
              </a:solidFill>
            </a:endParaRPr>
          </a:p>
        </p:txBody>
      </p:sp>
      <p:sp>
        <p:nvSpPr>
          <p:cNvPr id="7" name="Rounded Rectangular Callout 6"/>
          <p:cNvSpPr/>
          <p:nvPr/>
        </p:nvSpPr>
        <p:spPr>
          <a:xfrm>
            <a:off x="4271274" y="4116930"/>
            <a:ext cx="2651760" cy="468000"/>
          </a:xfrm>
          <a:prstGeom prst="wedgeRoundRectCallout">
            <a:avLst>
              <a:gd name="adj1" fmla="val -23686"/>
              <a:gd name="adj2" fmla="val -9948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Should be between 0 to 10</a:t>
            </a:r>
            <a:endParaRPr lang="en-US" dirty="0">
              <a:solidFill>
                <a:schemeClr val="tx1"/>
              </a:solidFill>
            </a:endParaRPr>
          </a:p>
        </p:txBody>
      </p:sp>
      <p:sp>
        <p:nvSpPr>
          <p:cNvPr id="8" name="Rounded Rectangular Callout 7"/>
          <p:cNvSpPr/>
          <p:nvPr/>
        </p:nvSpPr>
        <p:spPr>
          <a:xfrm>
            <a:off x="266700" y="5009267"/>
            <a:ext cx="7040880" cy="640080"/>
          </a:xfrm>
          <a:prstGeom prst="wedgeRoundRectCallout">
            <a:avLst>
              <a:gd name="adj1" fmla="val -49350"/>
              <a:gd name="adj2" fmla="val 412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IN" sz="2000" dirty="0">
                <a:solidFill>
                  <a:schemeClr val="lt1"/>
                </a:solidFill>
              </a:rPr>
              <a:t>DBMS allows us to implement such business rules in our database.</a:t>
            </a:r>
            <a:r>
              <a:rPr lang="en-IN" sz="2000" dirty="0"/>
              <a:t>.</a:t>
            </a:r>
          </a:p>
        </p:txBody>
      </p:sp>
    </p:spTree>
    <p:extLst>
      <p:ext uri="{BB962C8B-B14F-4D97-AF65-F5344CB8AC3E}">
        <p14:creationId xmlns:p14="http://schemas.microsoft.com/office/powerpoint/2010/main" val="233026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of data among multiple </a:t>
            </a:r>
            <a:r>
              <a:rPr lang="en-US" dirty="0" smtClean="0"/>
              <a:t>users(Concurrency)</a:t>
            </a:r>
            <a:endParaRPr lang="en-US" dirty="0"/>
          </a:p>
        </p:txBody>
      </p:sp>
      <p:sp>
        <p:nvSpPr>
          <p:cNvPr id="11" name="Content Placeholder 10"/>
          <p:cNvSpPr>
            <a:spLocks noGrp="1"/>
          </p:cNvSpPr>
          <p:nvPr>
            <p:ph idx="1"/>
          </p:nvPr>
        </p:nvSpPr>
        <p:spPr/>
        <p:txBody>
          <a:bodyPr/>
          <a:lstStyle/>
          <a:p>
            <a:pPr marL="0" indent="0">
              <a:buNone/>
            </a:pPr>
            <a:endParaRPr lang="en-US" dirty="0"/>
          </a:p>
        </p:txBody>
      </p:sp>
      <p:sp>
        <p:nvSpPr>
          <p:cNvPr id="4" name="Rounded Rectangle 3"/>
          <p:cNvSpPr/>
          <p:nvPr/>
        </p:nvSpPr>
        <p:spPr>
          <a:xfrm>
            <a:off x="6831864" y="1186293"/>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Civil</a:t>
            </a:r>
          </a:p>
        </p:txBody>
      </p:sp>
      <p:sp>
        <p:nvSpPr>
          <p:cNvPr id="5" name="Rounded Rectangle 4"/>
          <p:cNvSpPr/>
          <p:nvPr/>
        </p:nvSpPr>
        <p:spPr>
          <a:xfrm>
            <a:off x="1593114" y="5291741"/>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Electrical</a:t>
            </a:r>
          </a:p>
        </p:txBody>
      </p:sp>
      <p:sp>
        <p:nvSpPr>
          <p:cNvPr id="6" name="Rounded Rectangle 5"/>
          <p:cNvSpPr/>
          <p:nvPr/>
        </p:nvSpPr>
        <p:spPr>
          <a:xfrm>
            <a:off x="6831864" y="5291741"/>
            <a:ext cx="1800000" cy="432000"/>
          </a:xfrm>
          <a:prstGeom prst="roundRect">
            <a:avLst>
              <a:gd name="adj" fmla="val 11813"/>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Mechanical</a:t>
            </a:r>
          </a:p>
        </p:txBody>
      </p:sp>
      <p:sp>
        <p:nvSpPr>
          <p:cNvPr id="10" name="Rounded Rectangle 9"/>
          <p:cNvSpPr/>
          <p:nvPr/>
        </p:nvSpPr>
        <p:spPr>
          <a:xfrm>
            <a:off x="1593114" y="1186293"/>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Computer</a:t>
            </a:r>
          </a:p>
        </p:txBody>
      </p:sp>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317947493"/>
              </p:ext>
            </p:extLst>
          </p:nvPr>
        </p:nvGraphicFramePr>
        <p:xfrm>
          <a:off x="227910" y="1788620"/>
          <a:ext cx="4530408" cy="411480"/>
        </p:xfrm>
        <a:graphic>
          <a:graphicData uri="http://schemas.openxmlformats.org/drawingml/2006/table">
            <a:tbl>
              <a:tblPr firstRow="1" bandRow="1">
                <a:tableStyleId>{8EC20E35-A176-4012-BC5E-935CFFF8708E}</a:tableStyleId>
              </a:tblPr>
              <a:tblGrid>
                <a:gridCol w="1382906">
                  <a:extLst>
                    <a:ext uri="{9D8B030D-6E8A-4147-A177-3AD203B41FA5}">
                      <a16:colId xmlns:a16="http://schemas.microsoft.com/office/drawing/2014/main" xmlns="" val="20000"/>
                    </a:ext>
                  </a:extLst>
                </a:gridCol>
                <a:gridCol w="1305367">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0"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317449510"/>
              </p:ext>
            </p:extLst>
          </p:nvPr>
        </p:nvGraphicFramePr>
        <p:xfrm>
          <a:off x="227910" y="2199059"/>
          <a:ext cx="4530408" cy="411480"/>
        </p:xfrm>
        <a:graphic>
          <a:graphicData uri="http://schemas.openxmlformats.org/drawingml/2006/table">
            <a:tbl>
              <a:tblPr firstRow="1" bandRow="1">
                <a:tableStyleId>{8EC20E35-A176-4012-BC5E-935CFFF8708E}</a:tableStyleId>
              </a:tblPr>
              <a:tblGrid>
                <a:gridCol w="1382906">
                  <a:extLst>
                    <a:ext uri="{9D8B030D-6E8A-4147-A177-3AD203B41FA5}">
                      <a16:colId xmlns:a16="http://schemas.microsoft.com/office/drawing/2014/main" xmlns="" val="20000"/>
                    </a:ext>
                  </a:extLst>
                </a:gridCol>
                <a:gridCol w="1305367">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992356862"/>
              </p:ext>
            </p:extLst>
          </p:nvPr>
        </p:nvGraphicFramePr>
        <p:xfrm>
          <a:off x="5466660" y="1788620"/>
          <a:ext cx="4530408" cy="411480"/>
        </p:xfrm>
        <a:graphic>
          <a:graphicData uri="http://schemas.openxmlformats.org/drawingml/2006/table">
            <a:tbl>
              <a:tblPr firstRow="1" bandRow="1">
                <a:tableStyleId>{8EC20E35-A176-4012-BC5E-935CFFF8708E}</a:tableStyleId>
              </a:tblPr>
              <a:tblGrid>
                <a:gridCol w="1364226">
                  <a:extLst>
                    <a:ext uri="{9D8B030D-6E8A-4147-A177-3AD203B41FA5}">
                      <a16:colId xmlns:a16="http://schemas.microsoft.com/office/drawing/2014/main" xmlns="" val="20000"/>
                    </a:ext>
                  </a:extLst>
                </a:gridCol>
                <a:gridCol w="1324047">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95627517"/>
              </p:ext>
            </p:extLst>
          </p:nvPr>
        </p:nvGraphicFramePr>
        <p:xfrm>
          <a:off x="5466660" y="2199059"/>
          <a:ext cx="4530408" cy="411480"/>
        </p:xfrm>
        <a:graphic>
          <a:graphicData uri="http://schemas.openxmlformats.org/drawingml/2006/table">
            <a:tbl>
              <a:tblPr firstRow="1" bandRow="1">
                <a:tableStyleId>{8EC20E35-A176-4012-BC5E-935CFFF8708E}</a:tableStyleId>
              </a:tblPr>
              <a:tblGrid>
                <a:gridCol w="1364226">
                  <a:extLst>
                    <a:ext uri="{9D8B030D-6E8A-4147-A177-3AD203B41FA5}">
                      <a16:colId xmlns:a16="http://schemas.microsoft.com/office/drawing/2014/main" xmlns="" val="20000"/>
                    </a:ext>
                  </a:extLst>
                </a:gridCol>
                <a:gridCol w="1324047">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194530155"/>
              </p:ext>
            </p:extLst>
          </p:nvPr>
        </p:nvGraphicFramePr>
        <p:xfrm>
          <a:off x="201808" y="4330065"/>
          <a:ext cx="4530408" cy="411480"/>
        </p:xfrm>
        <a:graphic>
          <a:graphicData uri="http://schemas.openxmlformats.org/drawingml/2006/table">
            <a:tbl>
              <a:tblPr firstRow="1" bandRow="1">
                <a:tableStyleId>{8EC20E35-A176-4012-BC5E-935CFFF8708E}</a:tableStyleId>
              </a:tblPr>
              <a:tblGrid>
                <a:gridCol w="1356273">
                  <a:extLst>
                    <a:ext uri="{9D8B030D-6E8A-4147-A177-3AD203B41FA5}">
                      <a16:colId xmlns:a16="http://schemas.microsoft.com/office/drawing/2014/main" xmlns="" val="20000"/>
                    </a:ext>
                  </a:extLst>
                </a:gridCol>
                <a:gridCol w="1332000">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62835977"/>
              </p:ext>
            </p:extLst>
          </p:nvPr>
        </p:nvGraphicFramePr>
        <p:xfrm>
          <a:off x="201808" y="4740504"/>
          <a:ext cx="4530408" cy="411480"/>
        </p:xfrm>
        <a:graphic>
          <a:graphicData uri="http://schemas.openxmlformats.org/drawingml/2006/table">
            <a:tbl>
              <a:tblPr firstRow="1" bandRow="1">
                <a:tableStyleId>{8EC20E35-A176-4012-BC5E-935CFFF8708E}</a:tableStyleId>
              </a:tblPr>
              <a:tblGrid>
                <a:gridCol w="1356273">
                  <a:extLst>
                    <a:ext uri="{9D8B030D-6E8A-4147-A177-3AD203B41FA5}">
                      <a16:colId xmlns:a16="http://schemas.microsoft.com/office/drawing/2014/main" xmlns="" val="20000"/>
                    </a:ext>
                  </a:extLst>
                </a:gridCol>
                <a:gridCol w="1332000">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41117468"/>
              </p:ext>
            </p:extLst>
          </p:nvPr>
        </p:nvGraphicFramePr>
        <p:xfrm>
          <a:off x="5466660" y="4321363"/>
          <a:ext cx="4530408" cy="411480"/>
        </p:xfrm>
        <a:graphic>
          <a:graphicData uri="http://schemas.openxmlformats.org/drawingml/2006/table">
            <a:tbl>
              <a:tblPr firstRow="1" bandRow="1">
                <a:tableStyleId>{8EC20E35-A176-4012-BC5E-935CFFF8708E}</a:tableStyleId>
              </a:tblPr>
              <a:tblGrid>
                <a:gridCol w="1355349">
                  <a:extLst>
                    <a:ext uri="{9D8B030D-6E8A-4147-A177-3AD203B41FA5}">
                      <a16:colId xmlns:a16="http://schemas.microsoft.com/office/drawing/2014/main" xmlns="" val="20000"/>
                    </a:ext>
                  </a:extLst>
                </a:gridCol>
                <a:gridCol w="1332924">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600755680"/>
              </p:ext>
            </p:extLst>
          </p:nvPr>
        </p:nvGraphicFramePr>
        <p:xfrm>
          <a:off x="5466660" y="4731802"/>
          <a:ext cx="4530408" cy="411480"/>
        </p:xfrm>
        <a:graphic>
          <a:graphicData uri="http://schemas.openxmlformats.org/drawingml/2006/table">
            <a:tbl>
              <a:tblPr firstRow="1" bandRow="1">
                <a:tableStyleId>{8EC20E35-A176-4012-BC5E-935CFFF8708E}</a:tableStyleId>
              </a:tblPr>
              <a:tblGrid>
                <a:gridCol w="1355349">
                  <a:extLst>
                    <a:ext uri="{9D8B030D-6E8A-4147-A177-3AD203B41FA5}">
                      <a16:colId xmlns:a16="http://schemas.microsoft.com/office/drawing/2014/main" xmlns="" val="20000"/>
                    </a:ext>
                  </a:extLst>
                </a:gridCol>
                <a:gridCol w="1332924">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504" y="1135831"/>
            <a:ext cx="555241" cy="555241"/>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6233" y="1132089"/>
            <a:ext cx="555241" cy="555241"/>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504" y="5230120"/>
            <a:ext cx="555241" cy="555241"/>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6232" y="5230120"/>
            <a:ext cx="555241" cy="555241"/>
          </a:xfrm>
          <a:prstGeom prst="rect">
            <a:avLst/>
          </a:prstGeom>
        </p:spPr>
      </p:pic>
      <p:sp>
        <p:nvSpPr>
          <p:cNvPr id="34" name="Rounded Rectangle 33"/>
          <p:cNvSpPr/>
          <p:nvPr/>
        </p:nvSpPr>
        <p:spPr>
          <a:xfrm>
            <a:off x="5811624" y="2952096"/>
            <a:ext cx="3840480" cy="1005840"/>
          </a:xfrm>
          <a:prstGeom prst="roundRect">
            <a:avLst>
              <a:gd name="adj" fmla="val 2976"/>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IN" dirty="0">
                <a:solidFill>
                  <a:schemeClr val="tx1"/>
                </a:solidFill>
              </a:rPr>
              <a:t>Database management system allows more than one user to access same data simultaneously.</a:t>
            </a:r>
            <a:endParaRPr lang="en-US" dirty="0">
              <a:solidFill>
                <a:schemeClr val="tx1"/>
              </a:solidFill>
            </a:endParaRPr>
          </a:p>
        </p:txBody>
      </p:sp>
      <p:cxnSp>
        <p:nvCxnSpPr>
          <p:cNvPr id="35" name="Straight Arrow Connector 34"/>
          <p:cNvCxnSpPr/>
          <p:nvPr/>
        </p:nvCxnSpPr>
        <p:spPr>
          <a:xfrm flipH="1">
            <a:off x="2493114" y="1700790"/>
            <a:ext cx="1293104" cy="2620573"/>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p:nvPr/>
        </p:nvCxnSpPr>
        <p:spPr>
          <a:xfrm>
            <a:off x="4063838" y="1481580"/>
            <a:ext cx="1395695" cy="30657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37" name="Multiply 36"/>
          <p:cNvSpPr/>
          <p:nvPr/>
        </p:nvSpPr>
        <p:spPr>
          <a:xfrm>
            <a:off x="4653097" y="1127946"/>
            <a:ext cx="822325" cy="1118347"/>
          </a:xfrm>
          <a:prstGeom prst="mathMultiply">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8" name="Multiply 37"/>
          <p:cNvSpPr/>
          <p:nvPr/>
        </p:nvSpPr>
        <p:spPr>
          <a:xfrm>
            <a:off x="2531952" y="2895843"/>
            <a:ext cx="822325" cy="1118347"/>
          </a:xfrm>
          <a:prstGeom prst="mathMultiply">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9" name="Rounded Rectangular Callout 38"/>
          <p:cNvSpPr/>
          <p:nvPr/>
        </p:nvSpPr>
        <p:spPr>
          <a:xfrm>
            <a:off x="3354277" y="3011076"/>
            <a:ext cx="1709983" cy="432000"/>
          </a:xfrm>
          <a:prstGeom prst="wedgeRoundRectCallout">
            <a:avLst>
              <a:gd name="adj1" fmla="val -53781"/>
              <a:gd name="adj2" fmla="val -112720"/>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Want to access</a:t>
            </a:r>
            <a:endParaRPr lang="en-US" dirty="0">
              <a:solidFill>
                <a:schemeClr val="tx1"/>
              </a:solidFill>
            </a:endParaRPr>
          </a:p>
        </p:txBody>
      </p:sp>
      <p:sp>
        <p:nvSpPr>
          <p:cNvPr id="40" name="Rounded Rectangular Callout 39"/>
          <p:cNvSpPr/>
          <p:nvPr/>
        </p:nvSpPr>
        <p:spPr>
          <a:xfrm>
            <a:off x="4538112" y="815976"/>
            <a:ext cx="1709983" cy="432000"/>
          </a:xfrm>
          <a:prstGeom prst="wedgeRoundRectCallout">
            <a:avLst>
              <a:gd name="adj1" fmla="val -71057"/>
              <a:gd name="adj2" fmla="val 108716"/>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Want to access</a:t>
            </a:r>
            <a:endParaRPr lang="en-US" dirty="0">
              <a:solidFill>
                <a:schemeClr val="tx1"/>
              </a:solidFill>
            </a:endParaRPr>
          </a:p>
        </p:txBody>
      </p:sp>
      <p:sp>
        <p:nvSpPr>
          <p:cNvPr id="3" name="Rectangle 2"/>
          <p:cNvSpPr/>
          <p:nvPr/>
        </p:nvSpPr>
        <p:spPr>
          <a:xfrm>
            <a:off x="-781113" y="5656895"/>
            <a:ext cx="8569234" cy="923330"/>
          </a:xfrm>
          <a:prstGeom prst="rect">
            <a:avLst/>
          </a:prstGeom>
        </p:spPr>
        <p:txBody>
          <a:bodyPr wrap="square">
            <a:spAutoFit/>
          </a:bodyPr>
          <a:lstStyle/>
          <a:p>
            <a:pPr marL="1200150" lvl="2" indent="-285750">
              <a:buFont typeface="Wingdings" panose="05000000000000000000" pitchFamily="2" charset="2"/>
              <a:buChar char="Ø"/>
            </a:pPr>
            <a:r>
              <a:rPr lang="en-US" altLang="en-US" dirty="0"/>
              <a:t>Concurrent accessed needed for performance</a:t>
            </a:r>
          </a:p>
          <a:p>
            <a:pPr marL="1200150" lvl="2" indent="-285750">
              <a:buFont typeface="Wingdings" panose="05000000000000000000" pitchFamily="2" charset="2"/>
              <a:buChar char="Ø"/>
            </a:pPr>
            <a:r>
              <a:rPr lang="en-US" altLang="en-US" dirty="0"/>
              <a:t>Uncontrolled concurrent accesses can lead to inconsistencies</a:t>
            </a:r>
          </a:p>
          <a:p>
            <a:pPr marL="1657350" lvl="3" indent="-285750">
              <a:buFont typeface="Wingdings" panose="05000000000000000000" pitchFamily="2" charset="2"/>
              <a:buChar char="Ø"/>
            </a:pPr>
            <a:r>
              <a:rPr lang="en-US" altLang="en-US" dirty="0"/>
              <a:t>E.g. two people reading a balance and updating it at the same time</a:t>
            </a:r>
          </a:p>
        </p:txBody>
      </p:sp>
    </p:spTree>
    <p:extLst>
      <p:ext uri="{BB962C8B-B14F-4D97-AF65-F5344CB8AC3E}">
        <p14:creationId xmlns:p14="http://schemas.microsoft.com/office/powerpoint/2010/main" val="239892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3">
                                            <p:txEl>
                                              <p:pRg st="0" end="0"/>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
                                            <p:txEl>
                                              <p:pRg st="1" end="1"/>
                                            </p:txEl>
                                          </p:spTgt>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34" grpId="0" animBg="1"/>
      <p:bldP spid="37" grpId="0" animBg="1"/>
      <p:bldP spid="38" grpId="0" animBg="1"/>
      <p:bldP spid="39"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EF1AA-B384-4B3C-AA64-26D31B983DC1}"/>
              </a:ext>
            </a:extLst>
          </p:cNvPr>
          <p:cNvSpPr>
            <a:spLocks noGrp="1"/>
          </p:cNvSpPr>
          <p:nvPr>
            <p:ph type="title"/>
          </p:nvPr>
        </p:nvSpPr>
        <p:spPr/>
        <p:txBody>
          <a:bodyPr/>
          <a:lstStyle/>
          <a:p>
            <a:r>
              <a:rPr lang="en-US" dirty="0"/>
              <a:t>Restricting unauthorized access to data</a:t>
            </a:r>
          </a:p>
        </p:txBody>
      </p:sp>
      <p:sp>
        <p:nvSpPr>
          <p:cNvPr id="3" name="Content Placeholder 2">
            <a:extLst>
              <a:ext uri="{FF2B5EF4-FFF2-40B4-BE49-F238E27FC236}">
                <a16:creationId xmlns:a16="http://schemas.microsoft.com/office/drawing/2014/main" xmlns="" id="{21ED515D-C27A-442E-AC75-3436088FDA4F}"/>
              </a:ext>
            </a:extLst>
          </p:cNvPr>
          <p:cNvSpPr>
            <a:spLocks noGrp="1"/>
          </p:cNvSpPr>
          <p:nvPr>
            <p:ph idx="1"/>
          </p:nvPr>
        </p:nvSpPr>
        <p:spPr/>
        <p:txBody>
          <a:bodyPr/>
          <a:lstStyle/>
          <a:p>
            <a:pPr marL="0" indent="0">
              <a:buNone/>
            </a:pPr>
            <a:endParaRPr lang="en-US" dirty="0"/>
          </a:p>
        </p:txBody>
      </p:sp>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150608284"/>
              </p:ext>
            </p:extLst>
          </p:nvPr>
        </p:nvGraphicFramePr>
        <p:xfrm>
          <a:off x="963723" y="1510161"/>
          <a:ext cx="4530408" cy="411480"/>
        </p:xfrm>
        <a:graphic>
          <a:graphicData uri="http://schemas.openxmlformats.org/drawingml/2006/table">
            <a:tbl>
              <a:tblPr firstRow="1" bandRow="1">
                <a:tableStyleId>{8EC20E35-A176-4012-BC5E-935CFFF8708E}</a:tableStyleId>
              </a:tblPr>
              <a:tblGrid>
                <a:gridCol w="1397737">
                  <a:extLst>
                    <a:ext uri="{9D8B030D-6E8A-4147-A177-3AD203B41FA5}">
                      <a16:colId xmlns:a16="http://schemas.microsoft.com/office/drawing/2014/main" xmlns="" val="20000"/>
                    </a:ext>
                  </a:extLst>
                </a:gridCol>
                <a:gridCol w="1290536">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88104931"/>
              </p:ext>
            </p:extLst>
          </p:nvPr>
        </p:nvGraphicFramePr>
        <p:xfrm>
          <a:off x="963723" y="1920600"/>
          <a:ext cx="4530408" cy="411480"/>
        </p:xfrm>
        <a:graphic>
          <a:graphicData uri="http://schemas.openxmlformats.org/drawingml/2006/table">
            <a:tbl>
              <a:tblPr firstRow="1" bandRow="1">
                <a:tableStyleId>{8EC20E35-A176-4012-BC5E-935CFFF8708E}</a:tableStyleId>
              </a:tblPr>
              <a:tblGrid>
                <a:gridCol w="1397737">
                  <a:extLst>
                    <a:ext uri="{9D8B030D-6E8A-4147-A177-3AD203B41FA5}">
                      <a16:colId xmlns:a16="http://schemas.microsoft.com/office/drawing/2014/main" xmlns="" val="20000"/>
                    </a:ext>
                  </a:extLst>
                </a:gridCol>
                <a:gridCol w="1290536">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984837334"/>
              </p:ext>
            </p:extLst>
          </p:nvPr>
        </p:nvGraphicFramePr>
        <p:xfrm>
          <a:off x="963723" y="3072180"/>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xmlns="" val="20000"/>
                    </a:ext>
                  </a:extLst>
                </a:gridCol>
                <a:gridCol w="989330">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Salary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Load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084768970"/>
              </p:ext>
            </p:extLst>
          </p:nvPr>
        </p:nvGraphicFramePr>
        <p:xfrm>
          <a:off x="963723" y="3482619"/>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xmlns="" val="20000"/>
                    </a:ext>
                  </a:extLst>
                </a:gridCol>
                <a:gridCol w="989330">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9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a:solidFill>
                            <a:schemeClr val="dk1"/>
                          </a:solidFill>
                          <a:latin typeface="+mn-lt"/>
                          <a:ea typeface="+mn-ea"/>
                          <a:cs typeface="+mn-cs"/>
                        </a:rPr>
                        <a:t>Lecturer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a:solidFill>
                            <a:schemeClr val="dk1"/>
                          </a:solidFill>
                          <a:latin typeface="+mn-lt"/>
                          <a:ea typeface="+mn-ea"/>
                          <a:cs typeface="+mn-cs"/>
                        </a:rPr>
                        <a:t>50,000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a:solidFill>
                            <a:schemeClr val="dk1"/>
                          </a:solidFill>
                          <a:latin typeface="+mn-lt"/>
                          <a:ea typeface="+mn-ea"/>
                          <a:cs typeface="+mn-cs"/>
                        </a:rPr>
                        <a:t>15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170130056"/>
              </p:ext>
            </p:extLst>
          </p:nvPr>
        </p:nvGraphicFramePr>
        <p:xfrm>
          <a:off x="963723" y="4623475"/>
          <a:ext cx="48733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xmlns="" val="20000"/>
                    </a:ext>
                  </a:extLst>
                </a:gridCol>
                <a:gridCol w="1078230">
                  <a:extLst>
                    <a:ext uri="{9D8B030D-6E8A-4147-A177-3AD203B41FA5}">
                      <a16:colId xmlns:a16="http://schemas.microsoft.com/office/drawing/2014/main" xmlns="" val="20001"/>
                    </a:ext>
                  </a:extLst>
                </a:gridCol>
                <a:gridCol w="1271905">
                  <a:extLst>
                    <a:ext uri="{9D8B030D-6E8A-4147-A177-3AD203B41FA5}">
                      <a16:colId xmlns:a16="http://schemas.microsoft.com/office/drawing/2014/main" xmlns="" val="20002"/>
                    </a:ext>
                  </a:extLst>
                </a:gridCol>
                <a:gridCol w="824230">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Teaching</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Knowledge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Rating</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10"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814676889"/>
              </p:ext>
            </p:extLst>
          </p:nvPr>
        </p:nvGraphicFramePr>
        <p:xfrm>
          <a:off x="963723" y="5033914"/>
          <a:ext cx="4871133"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xmlns="" val="20000"/>
                    </a:ext>
                  </a:extLst>
                </a:gridCol>
                <a:gridCol w="1077642">
                  <a:extLst>
                    <a:ext uri="{9D8B030D-6E8A-4147-A177-3AD203B41FA5}">
                      <a16:colId xmlns:a16="http://schemas.microsoft.com/office/drawing/2014/main" xmlns="" val="20001"/>
                    </a:ext>
                  </a:extLst>
                </a:gridCol>
                <a:gridCol w="1271588">
                  <a:extLst>
                    <a:ext uri="{9D8B030D-6E8A-4147-A177-3AD203B41FA5}">
                      <a16:colId xmlns:a16="http://schemas.microsoft.com/office/drawing/2014/main" xmlns="" val="20002"/>
                    </a:ext>
                  </a:extLst>
                </a:gridCol>
                <a:gridCol w="822960">
                  <a:extLst>
                    <a:ext uri="{9D8B030D-6E8A-4147-A177-3AD203B41FA5}">
                      <a16:colId xmlns:a16="http://schemas.microsoft.com/office/drawing/2014/main" xmlns="" val="20003"/>
                    </a:ext>
                  </a:extLst>
                </a:gridCol>
              </a:tblGrid>
              <a:tr h="411480">
                <a:tc>
                  <a:txBody>
                    <a:bodyPr/>
                    <a:lstStyle/>
                    <a:p>
                      <a:r>
                        <a:rPr lang="en-US" sz="19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a:solidFill>
                            <a:schemeClr val="dk1"/>
                          </a:solidFill>
                          <a:latin typeface="+mn-lt"/>
                          <a:ea typeface="+mn-ea"/>
                          <a:cs typeface="+mn-cs"/>
                        </a:rPr>
                        <a:t>Good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a:solidFill>
                            <a:schemeClr val="dk1"/>
                          </a:solidFill>
                          <a:latin typeface="+mn-lt"/>
                          <a:ea typeface="+mn-ea"/>
                          <a:cs typeface="+mn-cs"/>
                        </a:rPr>
                        <a:t>Excellent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a:solidFill>
                            <a:schemeClr val="dk1"/>
                          </a:solidFill>
                          <a:latin typeface="+mn-lt"/>
                          <a:ea typeface="+mn-ea"/>
                          <a:cs typeface="+mn-cs"/>
                        </a:rPr>
                        <a:t>9</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4953403"/>
              </p:ext>
            </p:extLst>
          </p:nvPr>
        </p:nvGraphicFramePr>
        <p:xfrm>
          <a:off x="961908" y="2706138"/>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File - 2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704588935"/>
              </p:ext>
            </p:extLst>
          </p:nvPr>
        </p:nvGraphicFramePr>
        <p:xfrm>
          <a:off x="961908" y="4255846"/>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File - 3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184961838"/>
              </p:ext>
            </p:extLst>
          </p:nvPr>
        </p:nvGraphicFramePr>
        <p:xfrm>
          <a:off x="964939" y="1145357"/>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File - 1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14" name="Rounded Rectangular Callout 13"/>
          <p:cNvSpPr/>
          <p:nvPr/>
        </p:nvSpPr>
        <p:spPr>
          <a:xfrm>
            <a:off x="786272" y="5776440"/>
            <a:ext cx="5303520" cy="633692"/>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000" dirty="0">
                <a:solidFill>
                  <a:schemeClr val="lt1"/>
                </a:solidFill>
              </a:rPr>
              <a:t>DBMS prevents unauthorized user to access data.</a:t>
            </a:r>
          </a:p>
        </p:txBody>
      </p:sp>
      <p:sp>
        <p:nvSpPr>
          <p:cNvPr id="4" name="Rounded Rectangle 3"/>
          <p:cNvSpPr/>
          <p:nvPr/>
        </p:nvSpPr>
        <p:spPr>
          <a:xfrm>
            <a:off x="581891" y="1041488"/>
            <a:ext cx="5611091" cy="4653063"/>
          </a:xfrm>
          <a:prstGeom prst="roundRect">
            <a:avLst>
              <a:gd name="adj" fmla="val 3354"/>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734292" y="1136486"/>
            <a:ext cx="5292436" cy="2880360"/>
          </a:xfrm>
          <a:prstGeom prst="roundRect">
            <a:avLst>
              <a:gd name="adj" fmla="val 3354"/>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734292" y="4260606"/>
            <a:ext cx="5292436" cy="1281704"/>
          </a:xfrm>
          <a:prstGeom prst="roundRect">
            <a:avLst>
              <a:gd name="adj" fmla="val 3354"/>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496" y="2512328"/>
            <a:ext cx="914400" cy="914400"/>
          </a:xfrm>
          <a:prstGeom prst="rect">
            <a:avLst/>
          </a:prstGeom>
        </p:spPr>
      </p:pic>
      <p:sp>
        <p:nvSpPr>
          <p:cNvPr id="37" name="TextBox 36"/>
          <p:cNvSpPr txBox="1"/>
          <p:nvPr/>
        </p:nvSpPr>
        <p:spPr>
          <a:xfrm>
            <a:off x="7965598" y="2533226"/>
            <a:ext cx="1016094" cy="923330"/>
          </a:xfrm>
          <a:prstGeom prst="rect">
            <a:avLst/>
          </a:prstGeom>
          <a:noFill/>
        </p:spPr>
        <p:txBody>
          <a:bodyPr wrap="square" rtlCol="0">
            <a:spAutoFit/>
          </a:bodyPr>
          <a:lstStyle/>
          <a:p>
            <a:pPr algn="ctr"/>
            <a:r>
              <a:rPr lang="en-US" dirty="0"/>
              <a:t>Faculty of other college  </a:t>
            </a:r>
          </a:p>
        </p:txBody>
      </p:sp>
      <p:sp>
        <p:nvSpPr>
          <p:cNvPr id="38" name="Left Arrow 37"/>
          <p:cNvSpPr/>
          <p:nvPr/>
        </p:nvSpPr>
        <p:spPr>
          <a:xfrm>
            <a:off x="6208190" y="2817128"/>
            <a:ext cx="762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181296" y="2260444"/>
            <a:ext cx="1028700" cy="646331"/>
          </a:xfrm>
          <a:prstGeom prst="rect">
            <a:avLst/>
          </a:prstGeom>
          <a:noFill/>
        </p:spPr>
        <p:txBody>
          <a:bodyPr wrap="square" rtlCol="0">
            <a:spAutoFit/>
          </a:bodyPr>
          <a:lstStyle/>
          <a:p>
            <a:r>
              <a:rPr lang="en-US" dirty="0"/>
              <a:t>Wants to access</a:t>
            </a:r>
          </a:p>
        </p:txBody>
      </p:sp>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496" y="3923397"/>
            <a:ext cx="914400" cy="914400"/>
          </a:xfrm>
          <a:prstGeom prst="rect">
            <a:avLst/>
          </a:prstGeom>
        </p:spPr>
      </p:pic>
      <p:sp>
        <p:nvSpPr>
          <p:cNvPr id="41" name="TextBox 40"/>
          <p:cNvSpPr txBox="1"/>
          <p:nvPr/>
        </p:nvSpPr>
        <p:spPr>
          <a:xfrm>
            <a:off x="7971536" y="4057431"/>
            <a:ext cx="1004219" cy="646331"/>
          </a:xfrm>
          <a:prstGeom prst="rect">
            <a:avLst/>
          </a:prstGeom>
          <a:noFill/>
        </p:spPr>
        <p:txBody>
          <a:bodyPr wrap="square" rtlCol="0">
            <a:spAutoFit/>
          </a:bodyPr>
          <a:lstStyle/>
          <a:p>
            <a:pPr algn="ctr"/>
            <a:r>
              <a:rPr lang="en-US" dirty="0" err="1"/>
              <a:t>Nirma</a:t>
            </a:r>
            <a:r>
              <a:rPr lang="en-US" dirty="0"/>
              <a:t> Faculty</a:t>
            </a:r>
          </a:p>
        </p:txBody>
      </p:sp>
      <p:sp>
        <p:nvSpPr>
          <p:cNvPr id="42" name="Left Arrow 41"/>
          <p:cNvSpPr/>
          <p:nvPr/>
        </p:nvSpPr>
        <p:spPr>
          <a:xfrm>
            <a:off x="6208190" y="4228197"/>
            <a:ext cx="762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181296" y="3671513"/>
            <a:ext cx="1028700" cy="646331"/>
          </a:xfrm>
          <a:prstGeom prst="rect">
            <a:avLst/>
          </a:prstGeom>
          <a:noFill/>
        </p:spPr>
        <p:txBody>
          <a:bodyPr wrap="square" rtlCol="0">
            <a:spAutoFit/>
          </a:bodyPr>
          <a:lstStyle/>
          <a:p>
            <a:r>
              <a:rPr lang="en-US" dirty="0"/>
              <a:t>Wants to access</a:t>
            </a: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9252" y="2260444"/>
            <a:ext cx="894898" cy="829605"/>
          </a:xfrm>
          <a:prstGeom prst="rect">
            <a:avLst/>
          </a:prstGeom>
        </p:spPr>
      </p:pic>
      <p:sp>
        <p:nvSpPr>
          <p:cNvPr id="47" name="Multiply 46"/>
          <p:cNvSpPr/>
          <p:nvPr/>
        </p:nvSpPr>
        <p:spPr>
          <a:xfrm>
            <a:off x="5253709" y="4093151"/>
            <a:ext cx="822325" cy="1118347"/>
          </a:xfrm>
          <a:prstGeom prst="mathMultiply">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Multiply 47"/>
          <p:cNvSpPr/>
          <p:nvPr/>
        </p:nvSpPr>
        <p:spPr>
          <a:xfrm>
            <a:off x="6280227" y="2396363"/>
            <a:ext cx="822325" cy="1118347"/>
          </a:xfrm>
          <a:prstGeom prst="mathMultiply">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72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500"/>
                                        <p:tgtEl>
                                          <p:spTgt spid="4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fade">
                                      <p:cBhvr>
                                        <p:cTn id="87" dur="500"/>
                                        <p:tgtEl>
                                          <p:spTgt spid="4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33" grpId="0" animBg="1"/>
      <p:bldP spid="35" grpId="0" animBg="1"/>
      <p:bldP spid="37" grpId="0"/>
      <p:bldP spid="38" grpId="0" animBg="1"/>
      <p:bldP spid="39" grpId="0"/>
      <p:bldP spid="41" grpId="0"/>
      <p:bldP spid="42" grpId="0" animBg="1"/>
      <p:bldP spid="43" grpId="0"/>
      <p:bldP spid="47" grpId="0" animBg="1"/>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backup and recovery services</a:t>
            </a:r>
          </a:p>
        </p:txBody>
      </p:sp>
      <p:sp>
        <p:nvSpPr>
          <p:cNvPr id="3" name="Content Placeholder 2"/>
          <p:cNvSpPr>
            <a:spLocks noGrp="1"/>
          </p:cNvSpPr>
          <p:nvPr>
            <p:ph idx="1"/>
          </p:nvPr>
        </p:nvSpPr>
        <p:spPr/>
        <p:txBody>
          <a:bodyPr/>
          <a:lstStyle/>
          <a:p>
            <a:endParaRPr lang="en-US" dirty="0"/>
          </a:p>
        </p:txBody>
      </p:sp>
      <p:pic>
        <p:nvPicPr>
          <p:cNvPr id="4" name="Picture 2" descr="Image result for backup and recover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24" t="5000" r="10000" b="5000"/>
          <a:stretch/>
        </p:blipFill>
        <p:spPr bwMode="auto">
          <a:xfrm>
            <a:off x="1902298" y="1371600"/>
            <a:ext cx="6366112" cy="3819666"/>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1336314" y="5505791"/>
            <a:ext cx="7498080" cy="633692"/>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000" dirty="0">
                <a:solidFill>
                  <a:schemeClr val="lt1"/>
                </a:solidFill>
              </a:rPr>
              <a:t>Provides facilities to backup and restore the database in case of failure.</a:t>
            </a:r>
          </a:p>
        </p:txBody>
      </p:sp>
    </p:spTree>
    <p:extLst>
      <p:ext uri="{BB962C8B-B14F-4D97-AF65-F5344CB8AC3E}">
        <p14:creationId xmlns:p14="http://schemas.microsoft.com/office/powerpoint/2010/main" val="222855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DBMS (Summary)</a:t>
            </a:r>
          </a:p>
        </p:txBody>
      </p:sp>
      <p:sp>
        <p:nvSpPr>
          <p:cNvPr id="3" name="Content Placeholder 2"/>
          <p:cNvSpPr>
            <a:spLocks noGrp="1"/>
          </p:cNvSpPr>
          <p:nvPr>
            <p:ph idx="1"/>
          </p:nvPr>
        </p:nvSpPr>
        <p:spPr/>
        <p:txBody>
          <a:bodyPr/>
          <a:lstStyle/>
          <a:p>
            <a:r>
              <a:rPr lang="en-US" sz="2200" b="1" dirty="0"/>
              <a:t>Remove data inconsistency: </a:t>
            </a:r>
            <a:r>
              <a:rPr lang="en-US" sz="2200" dirty="0" smtClean="0"/>
              <a:t>By </a:t>
            </a:r>
            <a:r>
              <a:rPr lang="en-US" sz="2200" b="1" dirty="0">
                <a:solidFill>
                  <a:schemeClr val="accent6"/>
                </a:solidFill>
              </a:rPr>
              <a:t>eliminating redundancy</a:t>
            </a:r>
            <a:r>
              <a:rPr lang="en-US" sz="2200" dirty="0"/>
              <a:t>, data </a:t>
            </a:r>
            <a:r>
              <a:rPr lang="en-US" sz="2200" b="1" dirty="0">
                <a:solidFill>
                  <a:schemeClr val="accent6"/>
                </a:solidFill>
              </a:rPr>
              <a:t>inconsistency can be removed</a:t>
            </a:r>
            <a:r>
              <a:rPr lang="en-US" sz="2200" dirty="0"/>
              <a:t>.</a:t>
            </a:r>
          </a:p>
          <a:p>
            <a:r>
              <a:rPr lang="en-US" sz="2200" b="1" dirty="0"/>
              <a:t>Data isolation: </a:t>
            </a:r>
            <a:r>
              <a:rPr lang="en-US" sz="2200" dirty="0" smtClean="0"/>
              <a:t>A </a:t>
            </a:r>
            <a:r>
              <a:rPr lang="en-US" sz="2200" dirty="0"/>
              <a:t>user can </a:t>
            </a:r>
            <a:r>
              <a:rPr lang="en-US" sz="2200" b="1" dirty="0">
                <a:solidFill>
                  <a:schemeClr val="accent6"/>
                </a:solidFill>
              </a:rPr>
              <a:t>easily retrieve proper data </a:t>
            </a:r>
            <a:r>
              <a:rPr lang="en-US" sz="2200" dirty="0"/>
              <a:t>as per his/her requirement.</a:t>
            </a:r>
          </a:p>
          <a:p>
            <a:r>
              <a:rPr lang="en-US" sz="2200" b="1" dirty="0"/>
              <a:t>Guaranteed atomicity: </a:t>
            </a:r>
            <a:r>
              <a:rPr lang="en-US" sz="2200" dirty="0" smtClean="0"/>
              <a:t>Either </a:t>
            </a:r>
            <a:r>
              <a:rPr lang="en-US" sz="2200" dirty="0"/>
              <a:t>transaction </a:t>
            </a:r>
            <a:r>
              <a:rPr lang="en-US" sz="2200" b="1" dirty="0">
                <a:solidFill>
                  <a:schemeClr val="accent6"/>
                </a:solidFill>
              </a:rPr>
              <a:t>executes 0% or 100</a:t>
            </a:r>
            <a:r>
              <a:rPr lang="en-US" sz="2200" b="1" dirty="0" smtClean="0">
                <a:solidFill>
                  <a:schemeClr val="accent6"/>
                </a:solidFill>
              </a:rPr>
              <a:t>%.</a:t>
            </a:r>
          </a:p>
          <a:p>
            <a:pPr>
              <a:defRPr/>
            </a:pPr>
            <a:r>
              <a:rPr lang="en-US" sz="2200" b="1" dirty="0"/>
              <a:t>Controls database redundancy:</a:t>
            </a:r>
            <a:r>
              <a:rPr lang="en-US" sz="2200" dirty="0"/>
              <a:t> It can control </a:t>
            </a:r>
            <a:r>
              <a:rPr lang="en-US" sz="2200" b="1" dirty="0">
                <a:solidFill>
                  <a:schemeClr val="accent6"/>
                </a:solidFill>
              </a:rPr>
              <a:t>data redundancy </a:t>
            </a:r>
            <a:r>
              <a:rPr lang="en-US" sz="2200" dirty="0"/>
              <a:t>because it stores all the data in one single database file and that recorded data is placed in the database. </a:t>
            </a:r>
          </a:p>
          <a:p>
            <a:pPr>
              <a:defRPr/>
            </a:pPr>
            <a:r>
              <a:rPr lang="en-US" sz="2200" b="1" dirty="0"/>
              <a:t>Data sharing:</a:t>
            </a:r>
            <a:r>
              <a:rPr lang="en-US" sz="2200" dirty="0"/>
              <a:t> In DBMS, the </a:t>
            </a:r>
            <a:r>
              <a:rPr lang="en-US" sz="2200" b="1" dirty="0">
                <a:solidFill>
                  <a:schemeClr val="accent6"/>
                </a:solidFill>
              </a:rPr>
              <a:t>authorized users</a:t>
            </a:r>
            <a:r>
              <a:rPr lang="en-US" sz="2200" dirty="0"/>
              <a:t> of an organization </a:t>
            </a:r>
            <a:r>
              <a:rPr lang="en-US" sz="2200" b="1" dirty="0">
                <a:solidFill>
                  <a:schemeClr val="accent6"/>
                </a:solidFill>
              </a:rPr>
              <a:t>can share </a:t>
            </a:r>
            <a:r>
              <a:rPr lang="en-US" sz="2200" dirty="0"/>
              <a:t>the data among multiple users.</a:t>
            </a:r>
          </a:p>
          <a:p>
            <a:pPr>
              <a:defRPr/>
            </a:pPr>
            <a:r>
              <a:rPr lang="en-US" sz="2200" b="1" dirty="0"/>
              <a:t>Easily Maintenance:</a:t>
            </a:r>
            <a:r>
              <a:rPr lang="en-US" sz="2200" dirty="0"/>
              <a:t> It can be easily maintainable </a:t>
            </a:r>
            <a:r>
              <a:rPr lang="en-US" sz="2200" b="1" dirty="0">
                <a:solidFill>
                  <a:schemeClr val="accent6"/>
                </a:solidFill>
              </a:rPr>
              <a:t>due to the centralized </a:t>
            </a:r>
            <a:r>
              <a:rPr lang="en-US" sz="2200" dirty="0"/>
              <a:t>nature of the database system.</a:t>
            </a:r>
          </a:p>
          <a:p>
            <a:pPr>
              <a:defRPr/>
            </a:pPr>
            <a:r>
              <a:rPr lang="en-US" sz="2200" b="1" dirty="0"/>
              <a:t>Reduce time:</a:t>
            </a:r>
            <a:r>
              <a:rPr lang="en-US" sz="2200" dirty="0"/>
              <a:t> </a:t>
            </a:r>
            <a:r>
              <a:rPr lang="en-US" sz="2200" b="1" dirty="0">
                <a:solidFill>
                  <a:schemeClr val="accent6"/>
                </a:solidFill>
              </a:rPr>
              <a:t>It reduces development </a:t>
            </a:r>
            <a:r>
              <a:rPr lang="en-US" sz="2200" dirty="0"/>
              <a:t>time and maintenance need.</a:t>
            </a:r>
          </a:p>
          <a:p>
            <a:pPr>
              <a:defRPr/>
            </a:pPr>
            <a:r>
              <a:rPr lang="en-US" sz="2200" b="1" dirty="0"/>
              <a:t>Backup:</a:t>
            </a:r>
            <a:r>
              <a:rPr lang="en-US" sz="2200" dirty="0"/>
              <a:t> It provides </a:t>
            </a:r>
            <a:r>
              <a:rPr lang="en-US" sz="2200" b="1" dirty="0">
                <a:solidFill>
                  <a:schemeClr val="accent6"/>
                </a:solidFill>
              </a:rPr>
              <a:t>backup and recovery </a:t>
            </a:r>
            <a:r>
              <a:rPr lang="en-US" sz="2200" dirty="0"/>
              <a:t>subsystems which create </a:t>
            </a:r>
            <a:r>
              <a:rPr lang="en-US" sz="2200" b="1" dirty="0">
                <a:solidFill>
                  <a:schemeClr val="accent6"/>
                </a:solidFill>
              </a:rPr>
              <a:t>automatic backup </a:t>
            </a:r>
            <a:r>
              <a:rPr lang="en-US" sz="2200" dirty="0"/>
              <a:t>of data from hardware and software failures and restores the data if </a:t>
            </a:r>
            <a:r>
              <a:rPr lang="en-US" sz="2200" dirty="0" smtClean="0"/>
              <a:t>required.</a:t>
            </a:r>
          </a:p>
          <a:p>
            <a:pPr>
              <a:defRPr/>
            </a:pPr>
            <a:r>
              <a:rPr lang="en-US" sz="2200" b="1" dirty="0" smtClean="0"/>
              <a:t>Allow </a:t>
            </a:r>
            <a:r>
              <a:rPr lang="en-US" sz="2200" b="1" dirty="0"/>
              <a:t>implementing integrity constraints: </a:t>
            </a:r>
            <a:r>
              <a:rPr lang="en-US" sz="2000" b="1" dirty="0">
                <a:solidFill>
                  <a:schemeClr val="accent6"/>
                </a:solidFill>
              </a:rPr>
              <a:t>Business rules can be implemented </a:t>
            </a:r>
            <a:r>
              <a:rPr lang="en-US" sz="2000" dirty="0"/>
              <a:t>such as do not allow to store amount less than Rs. 0 in balance. </a:t>
            </a:r>
            <a:endParaRPr lang="en-US" sz="2000" dirty="0" smtClean="0"/>
          </a:p>
          <a:p>
            <a:pPr>
              <a:defRPr/>
            </a:pPr>
            <a:r>
              <a:rPr lang="en-US" sz="2200" b="1" dirty="0" smtClean="0"/>
              <a:t>Restricting </a:t>
            </a:r>
            <a:r>
              <a:rPr lang="en-US" sz="2200" b="1" dirty="0"/>
              <a:t>unauthorized access to data</a:t>
            </a:r>
            <a:r>
              <a:rPr lang="en-US" sz="2000" dirty="0"/>
              <a:t>: A user can </a:t>
            </a:r>
            <a:r>
              <a:rPr lang="en-US" sz="2000" b="1" dirty="0">
                <a:solidFill>
                  <a:schemeClr val="accent6"/>
                </a:solidFill>
              </a:rPr>
              <a:t>only access data which is authorized </a:t>
            </a:r>
            <a:r>
              <a:rPr lang="en-US" sz="2000" dirty="0"/>
              <a:t>to him/her.</a:t>
            </a:r>
          </a:p>
          <a:p>
            <a:endParaRPr lang="en-US" b="1" dirty="0">
              <a:solidFill>
                <a:schemeClr val="accent6"/>
              </a:solidFill>
            </a:endParaRPr>
          </a:p>
        </p:txBody>
      </p:sp>
    </p:spTree>
    <p:extLst>
      <p:ext uri="{BB962C8B-B14F-4D97-AF65-F5344CB8AC3E}">
        <p14:creationId xmlns:p14="http://schemas.microsoft.com/office/powerpoint/2010/main" val="246630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a:t>
            </a:r>
            <a:endParaRPr lang="en-IN" dirty="0"/>
          </a:p>
        </p:txBody>
      </p:sp>
      <p:sp>
        <p:nvSpPr>
          <p:cNvPr id="3" name="Content Placeholder 2"/>
          <p:cNvSpPr>
            <a:spLocks noGrp="1"/>
          </p:cNvSpPr>
          <p:nvPr>
            <p:ph idx="1"/>
          </p:nvPr>
        </p:nvSpPr>
        <p:spPr/>
        <p:txBody>
          <a:bodyPr/>
          <a:lstStyle/>
          <a:p>
            <a:pPr>
              <a:defRPr/>
            </a:pPr>
            <a:r>
              <a:rPr lang="en-US" b="1" dirty="0"/>
              <a:t>Cost of Hardware and Software:</a:t>
            </a:r>
            <a:r>
              <a:rPr lang="en-US" dirty="0"/>
              <a:t> It requires a high speed of data processor and large memory size to run DBMS software. </a:t>
            </a:r>
            <a:endParaRPr lang="en-US" dirty="0" smtClean="0"/>
          </a:p>
          <a:p>
            <a:pPr>
              <a:defRPr/>
            </a:pPr>
            <a:r>
              <a:rPr lang="en-US" b="1" dirty="0" smtClean="0"/>
              <a:t>Size</a:t>
            </a:r>
            <a:r>
              <a:rPr lang="en-US" b="1" dirty="0"/>
              <a:t>:</a:t>
            </a:r>
            <a:r>
              <a:rPr lang="en-US" dirty="0"/>
              <a:t> It occupies a large space of disks and large memory to run them </a:t>
            </a:r>
            <a:r>
              <a:rPr lang="en-US" dirty="0" smtClean="0"/>
              <a:t>efficiently.</a:t>
            </a:r>
          </a:p>
          <a:p>
            <a:pPr>
              <a:defRPr/>
            </a:pPr>
            <a:r>
              <a:rPr lang="en-US" b="1" dirty="0" smtClean="0"/>
              <a:t>Complexity</a:t>
            </a:r>
            <a:r>
              <a:rPr lang="en-US" b="1" dirty="0"/>
              <a:t>:</a:t>
            </a:r>
            <a:r>
              <a:rPr lang="en-US" dirty="0"/>
              <a:t> Database system creates additional complexity and requirements.(</a:t>
            </a:r>
            <a:r>
              <a:rPr lang="en-US" sz="1800" dirty="0" smtClean="0"/>
              <a:t>training</a:t>
            </a:r>
            <a:r>
              <a:rPr lang="en-US" dirty="0" smtClean="0"/>
              <a:t>)</a:t>
            </a:r>
          </a:p>
          <a:p>
            <a:pPr>
              <a:defRPr/>
            </a:pPr>
            <a:r>
              <a:rPr lang="en-US" b="1" dirty="0" smtClean="0"/>
              <a:t>Higher </a:t>
            </a:r>
            <a:r>
              <a:rPr lang="en-US" b="1" dirty="0"/>
              <a:t>impact of failure:</a:t>
            </a:r>
            <a:r>
              <a:rPr lang="en-US" dirty="0"/>
              <a:t> Failure is highly impacted the database because in most of the organization, all the data stored in a single database and if the database is damaged due to electric failure or database corruption then the data may be lost forever.</a:t>
            </a:r>
          </a:p>
          <a:p>
            <a:endParaRPr lang="en-IN" dirty="0"/>
          </a:p>
        </p:txBody>
      </p:sp>
    </p:spTree>
    <p:extLst>
      <p:ext uri="{BB962C8B-B14F-4D97-AF65-F5344CB8AC3E}">
        <p14:creationId xmlns:p14="http://schemas.microsoft.com/office/powerpoint/2010/main" val="52823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31850" y="1709738"/>
            <a:ext cx="10515600" cy="2852737"/>
          </a:xfrm>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Terms</a:t>
            </a:r>
          </a:p>
        </p:txBody>
      </p:sp>
      <p:sp>
        <p:nvSpPr>
          <p:cNvPr id="5" name="Text Placeholder 4"/>
          <p:cNvSpPr>
            <a:spLocks noGrp="1"/>
          </p:cNvSpPr>
          <p:nvPr>
            <p:ph type="body" idx="4294967295"/>
          </p:nvPr>
        </p:nvSpPr>
        <p:spPr>
          <a:xfrm>
            <a:off x="831850" y="4589463"/>
            <a:ext cx="10515600" cy="1500187"/>
          </a:xfrm>
        </p:spPr>
        <p:txBody>
          <a:bodyPr/>
          <a:lstStyle/>
          <a:p>
            <a:r>
              <a:rPr lang="en-US" dirty="0"/>
              <a:t>Section - 4</a:t>
            </a:r>
          </a:p>
          <a:p>
            <a:endParaRPr lang="en-US" dirty="0"/>
          </a:p>
        </p:txBody>
      </p:sp>
    </p:spTree>
    <p:extLst>
      <p:ext uri="{BB962C8B-B14F-4D97-AF65-F5344CB8AC3E}">
        <p14:creationId xmlns:p14="http://schemas.microsoft.com/office/powerpoint/2010/main" val="312621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lstStyle/>
          <a:p>
            <a:r>
              <a:rPr lang="en-US" dirty="0"/>
              <a:t>Data</a:t>
            </a:r>
          </a:p>
          <a:p>
            <a:pPr lvl="1"/>
            <a:r>
              <a:rPr lang="en-US" dirty="0"/>
              <a:t>Data is </a:t>
            </a:r>
            <a:r>
              <a:rPr lang="en-US" b="1" dirty="0">
                <a:solidFill>
                  <a:schemeClr val="accent6"/>
                </a:solidFill>
              </a:rPr>
              <a:t>raw, unorganized facts </a:t>
            </a:r>
            <a:r>
              <a:rPr lang="en-US" dirty="0"/>
              <a:t>that need to be processed.</a:t>
            </a:r>
          </a:p>
          <a:p>
            <a:pPr lvl="1"/>
            <a:r>
              <a:rPr lang="en-US" dirty="0"/>
              <a:t>Example: Marks of students</a:t>
            </a:r>
          </a:p>
          <a:p>
            <a:pPr lvl="1"/>
            <a:r>
              <a:rPr lang="en-US" dirty="0"/>
              <a:t>Student_1 = 50/100, Student_2 = 25/100. </a:t>
            </a:r>
          </a:p>
          <a:p>
            <a:r>
              <a:rPr lang="en-US" dirty="0"/>
              <a:t>Information</a:t>
            </a:r>
          </a:p>
          <a:p>
            <a:pPr lvl="1"/>
            <a:r>
              <a:rPr lang="en-US" dirty="0"/>
              <a:t>When data is </a:t>
            </a:r>
            <a:r>
              <a:rPr lang="en-US" b="1" dirty="0">
                <a:solidFill>
                  <a:schemeClr val="accent6"/>
                </a:solidFill>
              </a:rPr>
              <a:t>processed, organized, structured </a:t>
            </a:r>
            <a:r>
              <a:rPr lang="en-US" dirty="0"/>
              <a:t>or presented in a given context so as to make it useful, it is called information.</a:t>
            </a:r>
          </a:p>
          <a:p>
            <a:pPr lvl="1"/>
            <a:r>
              <a:rPr lang="en-US" dirty="0"/>
              <a:t>Example: Result of students (Pass or Fail)</a:t>
            </a:r>
          </a:p>
          <a:p>
            <a:pPr lvl="1"/>
            <a:r>
              <a:rPr lang="en-US" dirty="0"/>
              <a:t>Student_1 = Pass, Student_2 = Fail.</a:t>
            </a:r>
          </a:p>
        </p:txBody>
      </p:sp>
    </p:spTree>
    <p:extLst>
      <p:ext uri="{BB962C8B-B14F-4D97-AF65-F5344CB8AC3E}">
        <p14:creationId xmlns:p14="http://schemas.microsoft.com/office/powerpoint/2010/main" val="212110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2" y="731706"/>
            <a:ext cx="6126480" cy="338328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Introduction of DBMS</a:t>
            </a:r>
          </a:p>
          <a:p>
            <a:pPr marL="742950" lvl="1" indent="-285750">
              <a:buFont typeface="Arial" panose="020B0604020202020204" pitchFamily="34" charset="0"/>
              <a:buChar char="•"/>
            </a:pPr>
            <a:r>
              <a:rPr lang="en-US" sz="2400" dirty="0">
                <a:solidFill>
                  <a:schemeClr val="bg1">
                    <a:lumMod val="50000"/>
                  </a:schemeClr>
                </a:solidFill>
              </a:rPr>
              <a:t>Applications of DBMS</a:t>
            </a:r>
          </a:p>
          <a:p>
            <a:pPr marL="742950" lvl="1" indent="-285750">
              <a:buFont typeface="Arial" panose="020B0604020202020204" pitchFamily="34" charset="0"/>
              <a:buChar char="•"/>
            </a:pPr>
            <a:r>
              <a:rPr lang="en-US" sz="2400" dirty="0">
                <a:solidFill>
                  <a:schemeClr val="bg1">
                    <a:lumMod val="50000"/>
                  </a:schemeClr>
                </a:solidFill>
              </a:rPr>
              <a:t>Advantages of DBMS</a:t>
            </a:r>
          </a:p>
          <a:p>
            <a:pPr marL="742950" lvl="1" indent="-285750">
              <a:buFont typeface="Arial" panose="020B0604020202020204" pitchFamily="34" charset="0"/>
              <a:buChar char="•"/>
            </a:pPr>
            <a:r>
              <a:rPr lang="en-US" sz="2400" dirty="0">
                <a:solidFill>
                  <a:schemeClr val="bg1">
                    <a:lumMod val="50000"/>
                  </a:schemeClr>
                </a:solidFill>
              </a:rPr>
              <a:t>Three levels ANSI SPARC database system</a:t>
            </a:r>
          </a:p>
          <a:p>
            <a:pPr marL="742950" lvl="1" indent="-285750">
              <a:buFont typeface="Arial" panose="020B0604020202020204" pitchFamily="34" charset="0"/>
              <a:buChar char="•"/>
            </a:pPr>
            <a:r>
              <a:rPr lang="en-US" sz="2400" dirty="0">
                <a:solidFill>
                  <a:schemeClr val="bg1">
                    <a:lumMod val="50000"/>
                  </a:schemeClr>
                </a:solidFill>
              </a:rPr>
              <a:t>Data Abstraction in DBMS</a:t>
            </a:r>
          </a:p>
          <a:p>
            <a:pPr marL="742950" lvl="1" indent="-285750">
              <a:buFont typeface="Arial" panose="020B0604020202020204" pitchFamily="34" charset="0"/>
              <a:buChar char="•"/>
            </a:pPr>
            <a:r>
              <a:rPr lang="en-US" sz="2400" dirty="0">
                <a:solidFill>
                  <a:schemeClr val="bg1">
                    <a:lumMod val="50000"/>
                  </a:schemeClr>
                </a:solidFill>
              </a:rPr>
              <a:t>Mappings and data independence</a:t>
            </a:r>
          </a:p>
          <a:p>
            <a:pPr marL="742950" lvl="1" indent="-285750">
              <a:buFont typeface="Arial" panose="020B0604020202020204" pitchFamily="34" charset="0"/>
              <a:buChar char="•"/>
            </a:pPr>
            <a:r>
              <a:rPr lang="en-US" sz="2400" dirty="0">
                <a:solidFill>
                  <a:schemeClr val="bg1">
                    <a:lumMod val="50000"/>
                  </a:schemeClr>
                </a:solidFill>
              </a:rPr>
              <a:t>Database users and DBA</a:t>
            </a:r>
          </a:p>
          <a:p>
            <a:pPr marL="742950" lvl="1" indent="-285750">
              <a:buFont typeface="Arial" panose="020B0604020202020204" pitchFamily="34" charset="0"/>
              <a:buChar char="•"/>
            </a:pPr>
            <a:r>
              <a:rPr lang="en-US" sz="2400" dirty="0">
                <a:solidFill>
                  <a:schemeClr val="bg1">
                    <a:lumMod val="50000"/>
                  </a:schemeClr>
                </a:solidFill>
              </a:rPr>
              <a:t>Database system architecture</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Effect transition="in" filter="fade">
                                      <p:cBhvr>
                                        <p:cTn id="45" dur="500"/>
                                        <p:tgtEl>
                                          <p:spTgt spid="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fade">
                                      <p:cBhvr>
                                        <p:cTn id="50" dur="500"/>
                                        <p:tgtEl>
                                          <p:spTgt spid="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Effect transition="in" filter="fade">
                                      <p:cBhvr>
                                        <p:cTn id="55" dur="500"/>
                                        <p:tgtEl>
                                          <p:spTgt spid="9">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
                                            <p:txEl>
                                              <p:pRg st="6" end="6"/>
                                            </p:txEl>
                                          </p:spTgt>
                                        </p:tgtEl>
                                        <p:attrNameLst>
                                          <p:attrName>style.visibility</p:attrName>
                                        </p:attrNameLst>
                                      </p:cBhvr>
                                      <p:to>
                                        <p:strVal val="visible"/>
                                      </p:to>
                                    </p:set>
                                    <p:animEffect transition="in" filter="fade">
                                      <p:cBhvr>
                                        <p:cTn id="60" dur="500"/>
                                        <p:tgtEl>
                                          <p:spTgt spid="9">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
                                            <p:txEl>
                                              <p:pRg st="7" end="7"/>
                                            </p:txEl>
                                          </p:spTgt>
                                        </p:tgtEl>
                                        <p:attrNameLst>
                                          <p:attrName>style.visibility</p:attrName>
                                        </p:attrNameLst>
                                      </p:cBhvr>
                                      <p:to>
                                        <p:strVal val="visible"/>
                                      </p:to>
                                    </p:set>
                                    <p:animEffect transition="in" filter="fade">
                                      <p:cBhvr>
                                        <p:cTn id="65" dur="500"/>
                                        <p:tgtEl>
                                          <p:spTgt spid="9">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animEffect transition="in" filter="fade">
                                      <p:cBhvr>
                                        <p:cTn id="70"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 (</a:t>
            </a:r>
            <a:r>
              <a:rPr lang="en-US" dirty="0" err="1"/>
              <a:t>cont</a:t>
            </a:r>
            <a:r>
              <a:rPr lang="en-US" dirty="0"/>
              <a:t>…)</a:t>
            </a:r>
          </a:p>
        </p:txBody>
      </p:sp>
      <p:sp>
        <p:nvSpPr>
          <p:cNvPr id="3" name="Content Placeholder 2"/>
          <p:cNvSpPr>
            <a:spLocks noGrp="1"/>
          </p:cNvSpPr>
          <p:nvPr>
            <p:ph idx="1"/>
          </p:nvPr>
        </p:nvSpPr>
        <p:spPr/>
        <p:txBody>
          <a:bodyPr/>
          <a:lstStyle/>
          <a:p>
            <a:r>
              <a:rPr lang="en-US" dirty="0"/>
              <a:t>Metadata</a:t>
            </a:r>
          </a:p>
          <a:p>
            <a:pPr lvl="1"/>
            <a:r>
              <a:rPr lang="en-US" dirty="0"/>
              <a:t>Metadata is </a:t>
            </a:r>
            <a:r>
              <a:rPr lang="en-US" b="1" dirty="0">
                <a:solidFill>
                  <a:schemeClr val="accent6"/>
                </a:solidFill>
              </a:rPr>
              <a:t>data about data</a:t>
            </a:r>
            <a:r>
              <a:rPr lang="en-US" dirty="0"/>
              <a:t>. </a:t>
            </a:r>
          </a:p>
          <a:p>
            <a:pPr lvl="1"/>
            <a:r>
              <a:rPr lang="en-US" dirty="0"/>
              <a:t>Data such as table name, column name, data type, authorized user and user access privileges for any table is called metadata for that table.</a:t>
            </a:r>
          </a:p>
          <a:p>
            <a:endParaRPr lang="en-US" dirty="0"/>
          </a:p>
          <a:p>
            <a:endParaRPr lang="en-US" dirty="0"/>
          </a:p>
          <a:p>
            <a:endParaRPr lang="en-US" dirty="0"/>
          </a:p>
          <a:p>
            <a:pPr lvl="1"/>
            <a:endParaRPr lang="en-US" dirty="0"/>
          </a:p>
          <a:p>
            <a:pPr lvl="1"/>
            <a:r>
              <a:rPr lang="en-US" dirty="0"/>
              <a:t>Metadata of above table is: </a:t>
            </a:r>
          </a:p>
          <a:p>
            <a:pPr lvl="2"/>
            <a:r>
              <a:rPr lang="en-US" dirty="0"/>
              <a:t>Table name such as </a:t>
            </a:r>
            <a:r>
              <a:rPr lang="en-US" dirty="0">
                <a:solidFill>
                  <a:schemeClr val="tx2"/>
                </a:solidFill>
              </a:rPr>
              <a:t>Faculty</a:t>
            </a:r>
          </a:p>
          <a:p>
            <a:pPr lvl="2"/>
            <a:r>
              <a:rPr lang="en-US" dirty="0"/>
              <a:t>Column name such as </a:t>
            </a:r>
            <a:r>
              <a:rPr lang="en-US" dirty="0" err="1">
                <a:solidFill>
                  <a:schemeClr val="tx2"/>
                </a:solidFill>
              </a:rPr>
              <a:t>Emp_Name</a:t>
            </a:r>
            <a:r>
              <a:rPr lang="en-US" dirty="0">
                <a:solidFill>
                  <a:schemeClr val="tx2"/>
                </a:solidFill>
              </a:rPr>
              <a:t>, Address, </a:t>
            </a:r>
            <a:r>
              <a:rPr lang="en-US" dirty="0" err="1">
                <a:solidFill>
                  <a:schemeClr val="tx2"/>
                </a:solidFill>
              </a:rPr>
              <a:t>Mobile_No</a:t>
            </a:r>
            <a:r>
              <a:rPr lang="en-US" dirty="0">
                <a:solidFill>
                  <a:schemeClr val="tx2"/>
                </a:solidFill>
              </a:rPr>
              <a:t>, Subject</a:t>
            </a:r>
          </a:p>
          <a:p>
            <a:pPr lvl="2"/>
            <a:r>
              <a:rPr lang="en-US" dirty="0" err="1"/>
              <a:t>Datatype</a:t>
            </a:r>
            <a:r>
              <a:rPr lang="en-US" dirty="0"/>
              <a:t>  such as </a:t>
            </a:r>
            <a:r>
              <a:rPr lang="en-US" dirty="0" err="1">
                <a:solidFill>
                  <a:schemeClr val="tx2"/>
                </a:solidFill>
              </a:rPr>
              <a:t>Varchar</a:t>
            </a:r>
            <a:r>
              <a:rPr lang="en-US" dirty="0">
                <a:solidFill>
                  <a:schemeClr val="tx2"/>
                </a:solidFill>
              </a:rPr>
              <a:t>, Decimal</a:t>
            </a:r>
          </a:p>
          <a:p>
            <a:pPr lvl="2"/>
            <a:r>
              <a:rPr lang="en-US" dirty="0"/>
              <a:t>Access privileges such </a:t>
            </a:r>
            <a:r>
              <a:rPr lang="en-US" dirty="0">
                <a:solidFill>
                  <a:schemeClr val="tx2"/>
                </a:solidFill>
              </a:rPr>
              <a:t>as Read, Write (Update)</a:t>
            </a:r>
          </a:p>
        </p:txBody>
      </p:sp>
      <p:graphicFrame>
        <p:nvGraphicFramePr>
          <p:cNvPr id="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280439680"/>
              </p:ext>
            </p:extLst>
          </p:nvPr>
        </p:nvGraphicFramePr>
        <p:xfrm>
          <a:off x="1089710" y="2811663"/>
          <a:ext cx="5041583" cy="822960"/>
        </p:xfrm>
        <a:graphic>
          <a:graphicData uri="http://schemas.openxmlformats.org/drawingml/2006/table">
            <a:tbl>
              <a:tblPr firstRow="1" bandRow="1">
                <a:tableStyleId>{8EC20E35-A176-4012-BC5E-935CFFF8708E}</a:tableStyleId>
              </a:tblPr>
              <a:tblGrid>
                <a:gridCol w="1387160">
                  <a:extLst>
                    <a:ext uri="{9D8B030D-6E8A-4147-A177-3AD203B41FA5}">
                      <a16:colId xmlns:a16="http://schemas.microsoft.com/office/drawing/2014/main" xmlns="" val="20000"/>
                    </a:ext>
                  </a:extLst>
                </a:gridCol>
                <a:gridCol w="1301113">
                  <a:extLst>
                    <a:ext uri="{9D8B030D-6E8A-4147-A177-3AD203B41FA5}">
                      <a16:colId xmlns:a16="http://schemas.microsoft.com/office/drawing/2014/main" xmlns="" val="20001"/>
                    </a:ext>
                  </a:extLst>
                </a:gridCol>
                <a:gridCol w="1429068">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Mobile_No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518956734"/>
              </p:ext>
            </p:extLst>
          </p:nvPr>
        </p:nvGraphicFramePr>
        <p:xfrm>
          <a:off x="1088109" y="2440948"/>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5352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 (</a:t>
            </a:r>
            <a:r>
              <a:rPr lang="en-US" dirty="0" err="1"/>
              <a:t>cont</a:t>
            </a:r>
            <a:r>
              <a:rPr lang="en-US" dirty="0"/>
              <a:t>…)</a:t>
            </a:r>
          </a:p>
        </p:txBody>
      </p:sp>
      <p:sp>
        <p:nvSpPr>
          <p:cNvPr id="3" name="Content Placeholder 2"/>
          <p:cNvSpPr>
            <a:spLocks noGrp="1"/>
          </p:cNvSpPr>
          <p:nvPr>
            <p:ph idx="1"/>
          </p:nvPr>
        </p:nvSpPr>
        <p:spPr/>
        <p:txBody>
          <a:bodyPr/>
          <a:lstStyle/>
          <a:p>
            <a:r>
              <a:rPr lang="en-US" dirty="0"/>
              <a:t>Data dictionary</a:t>
            </a:r>
          </a:p>
          <a:p>
            <a:pPr lvl="1"/>
            <a:r>
              <a:rPr lang="en-US" dirty="0"/>
              <a:t>A data dictionary is an information repository which </a:t>
            </a:r>
            <a:r>
              <a:rPr lang="en-US" b="1" dirty="0">
                <a:solidFill>
                  <a:schemeClr val="accent6"/>
                </a:solidFill>
              </a:rPr>
              <a:t>contains metadata</a:t>
            </a:r>
            <a:r>
              <a:rPr lang="en-US" dirty="0"/>
              <a:t>. </a:t>
            </a:r>
          </a:p>
          <a:p>
            <a:endParaRPr lang="en-US" dirty="0"/>
          </a:p>
          <a:p>
            <a:endParaRPr lang="en-US" dirty="0"/>
          </a:p>
          <a:p>
            <a:endParaRPr lang="en-US" dirty="0"/>
          </a:p>
          <a:p>
            <a:r>
              <a:rPr lang="en-US" dirty="0"/>
              <a:t>Data warehouse</a:t>
            </a:r>
          </a:p>
          <a:p>
            <a:pPr lvl="1"/>
            <a:r>
              <a:rPr lang="en-US" dirty="0"/>
              <a:t>A data warehouse is an information repository which </a:t>
            </a:r>
            <a:r>
              <a:rPr lang="en-US" b="1" dirty="0" smtClean="0">
                <a:solidFill>
                  <a:schemeClr val="accent6"/>
                </a:solidFill>
              </a:rPr>
              <a:t>stores historical </a:t>
            </a:r>
            <a:r>
              <a:rPr lang="en-US" b="1" dirty="0">
                <a:solidFill>
                  <a:schemeClr val="accent6"/>
                </a:solidFill>
              </a:rPr>
              <a:t>data</a:t>
            </a:r>
            <a:r>
              <a:rPr lang="en-US" dirty="0"/>
              <a:t>. </a:t>
            </a:r>
          </a:p>
          <a:p>
            <a:pPr lvl="2"/>
            <a:endParaRPr lang="en-US" dirty="0">
              <a:solidFill>
                <a:schemeClr val="tx2"/>
              </a:solidFill>
            </a:endParaRPr>
          </a:p>
        </p:txBody>
      </p:sp>
      <p:graphicFrame>
        <p:nvGraphicFramePr>
          <p:cNvPr id="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763036007"/>
              </p:ext>
            </p:extLst>
          </p:nvPr>
        </p:nvGraphicFramePr>
        <p:xfrm>
          <a:off x="1089710" y="4281411"/>
          <a:ext cx="5041583" cy="1234440"/>
        </p:xfrm>
        <a:graphic>
          <a:graphicData uri="http://schemas.openxmlformats.org/drawingml/2006/table">
            <a:tbl>
              <a:tblPr firstRow="1" bandRow="1">
                <a:tableStyleId>{8EC20E35-A176-4012-BC5E-935CFFF8708E}</a:tableStyleId>
              </a:tblPr>
              <a:tblGrid>
                <a:gridCol w="1538080">
                  <a:extLst>
                    <a:ext uri="{9D8B030D-6E8A-4147-A177-3AD203B41FA5}">
                      <a16:colId xmlns:a16="http://schemas.microsoft.com/office/drawing/2014/main" xmlns="" val="20000"/>
                    </a:ext>
                  </a:extLst>
                </a:gridCol>
                <a:gridCol w="1150193">
                  <a:extLst>
                    <a:ext uri="{9D8B030D-6E8A-4147-A177-3AD203B41FA5}">
                      <a16:colId xmlns:a16="http://schemas.microsoft.com/office/drawing/2014/main" xmlns="" val="20001"/>
                    </a:ext>
                  </a:extLst>
                </a:gridCol>
                <a:gridCol w="1429068">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Mobile_No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600" b="0" kern="1200" dirty="0">
                          <a:solidFill>
                            <a:schemeClr val="dk1"/>
                          </a:solidFill>
                          <a:latin typeface="+mn-lt"/>
                          <a:ea typeface="+mn-ea"/>
                          <a:cs typeface="+mn-cs"/>
                        </a:rPr>
                        <a:t>Prof. Verma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5678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DBMS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385166980"/>
              </p:ext>
            </p:extLst>
          </p:nvPr>
        </p:nvGraphicFramePr>
        <p:xfrm>
          <a:off x="1088109" y="3910696"/>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7" name="Rounded Rectangle 6"/>
          <p:cNvSpPr/>
          <p:nvPr/>
        </p:nvSpPr>
        <p:spPr>
          <a:xfrm>
            <a:off x="1096273" y="1709532"/>
            <a:ext cx="6583680" cy="1188720"/>
          </a:xfrm>
          <a:prstGeom prst="roundRect">
            <a:avLst>
              <a:gd name="adj" fmla="val 8184"/>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marL="742950" lvl="1" indent="-285750">
              <a:buFont typeface="Arial" panose="020B0604020202020204" pitchFamily="34" charset="0"/>
              <a:buChar char="•"/>
            </a:pPr>
            <a:r>
              <a:rPr lang="en-US" dirty="0"/>
              <a:t>Table Name – </a:t>
            </a:r>
            <a:r>
              <a:rPr lang="en-US" dirty="0">
                <a:solidFill>
                  <a:schemeClr val="tx2"/>
                </a:solidFill>
              </a:rPr>
              <a:t>Faculty</a:t>
            </a:r>
          </a:p>
          <a:p>
            <a:pPr marL="742950" lvl="1" indent="-285750">
              <a:buFont typeface="Arial" panose="020B0604020202020204" pitchFamily="34" charset="0"/>
              <a:buChar char="•"/>
            </a:pPr>
            <a:r>
              <a:rPr lang="en-US" dirty="0"/>
              <a:t>Column Name – </a:t>
            </a:r>
            <a:r>
              <a:rPr lang="en-US" dirty="0" err="1">
                <a:solidFill>
                  <a:schemeClr val="tx2"/>
                </a:solidFill>
              </a:rPr>
              <a:t>EmpName</a:t>
            </a:r>
            <a:r>
              <a:rPr lang="en-US" dirty="0">
                <a:solidFill>
                  <a:schemeClr val="tx2"/>
                </a:solidFill>
              </a:rPr>
              <a:t>, Address, Mob, Subject, Salary</a:t>
            </a:r>
          </a:p>
          <a:p>
            <a:pPr marL="742950" lvl="1" indent="-285750">
              <a:buFont typeface="Arial" panose="020B0604020202020204" pitchFamily="34" charset="0"/>
              <a:buChar char="•"/>
            </a:pPr>
            <a:r>
              <a:rPr lang="en-US" dirty="0" err="1"/>
              <a:t>Datatype</a:t>
            </a:r>
            <a:r>
              <a:rPr lang="en-US" dirty="0"/>
              <a:t> – </a:t>
            </a:r>
            <a:r>
              <a:rPr lang="en-US" dirty="0" err="1">
                <a:solidFill>
                  <a:schemeClr val="tx2"/>
                </a:solidFill>
              </a:rPr>
              <a:t>Varchar</a:t>
            </a:r>
            <a:r>
              <a:rPr lang="en-US" dirty="0">
                <a:solidFill>
                  <a:schemeClr val="tx2"/>
                </a:solidFill>
              </a:rPr>
              <a:t>, Decimal</a:t>
            </a:r>
          </a:p>
          <a:p>
            <a:pPr marL="742950" lvl="1" indent="-285750">
              <a:buFont typeface="Arial" panose="020B0604020202020204" pitchFamily="34" charset="0"/>
              <a:buChar char="•"/>
            </a:pPr>
            <a:r>
              <a:rPr lang="en-US" dirty="0"/>
              <a:t>Access Privileges – </a:t>
            </a:r>
            <a:r>
              <a:rPr lang="en-US" dirty="0">
                <a:solidFill>
                  <a:schemeClr val="tx2"/>
                </a:solidFill>
              </a:rPr>
              <a:t>Read, Write (Update)</a:t>
            </a:r>
          </a:p>
        </p:txBody>
      </p:sp>
      <p:sp>
        <p:nvSpPr>
          <p:cNvPr id="8" name="Rounded Rectangle 7"/>
          <p:cNvSpPr/>
          <p:nvPr/>
        </p:nvSpPr>
        <p:spPr>
          <a:xfrm>
            <a:off x="1096272" y="4694889"/>
            <a:ext cx="5037827" cy="807202"/>
          </a:xfrm>
          <a:prstGeom prst="roundRect">
            <a:avLst>
              <a:gd name="adj" fmla="val 7787"/>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11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 (</a:t>
            </a:r>
            <a:r>
              <a:rPr lang="en-US" dirty="0" err="1"/>
              <a:t>cont</a:t>
            </a:r>
            <a:r>
              <a:rPr lang="en-US" dirty="0"/>
              <a:t>…)</a:t>
            </a:r>
          </a:p>
        </p:txBody>
      </p:sp>
      <p:sp>
        <p:nvSpPr>
          <p:cNvPr id="3" name="Content Placeholder 2"/>
          <p:cNvSpPr>
            <a:spLocks noGrp="1"/>
          </p:cNvSpPr>
          <p:nvPr>
            <p:ph idx="1"/>
          </p:nvPr>
        </p:nvSpPr>
        <p:spPr>
          <a:xfrm>
            <a:off x="178805" y="863444"/>
            <a:ext cx="11929641" cy="5590565"/>
          </a:xfrm>
        </p:spPr>
        <p:txBody>
          <a:bodyPr/>
          <a:lstStyle/>
          <a:p>
            <a:r>
              <a:rPr lang="en-US" dirty="0"/>
              <a:t>Field</a:t>
            </a:r>
          </a:p>
          <a:p>
            <a:pPr lvl="1"/>
            <a:r>
              <a:rPr lang="en-US" dirty="0"/>
              <a:t>A field is a </a:t>
            </a:r>
            <a:r>
              <a:rPr lang="en-US" b="1" dirty="0">
                <a:solidFill>
                  <a:schemeClr val="accent6"/>
                </a:solidFill>
              </a:rPr>
              <a:t>character or group of characters </a:t>
            </a:r>
            <a:r>
              <a:rPr lang="en-US" dirty="0"/>
              <a:t>that have a specific meaning.</a:t>
            </a:r>
          </a:p>
          <a:p>
            <a:pPr lvl="1"/>
            <a:r>
              <a:rPr lang="en-US" dirty="0" err="1"/>
              <a:t>E.g</a:t>
            </a:r>
            <a:r>
              <a:rPr lang="en-US" dirty="0"/>
              <a:t>, the value of </a:t>
            </a:r>
            <a:r>
              <a:rPr lang="en-US" dirty="0" err="1"/>
              <a:t>Emp_Name</a:t>
            </a:r>
            <a:r>
              <a:rPr lang="en-US" dirty="0"/>
              <a:t>, Address, </a:t>
            </a:r>
            <a:r>
              <a:rPr lang="en-US" dirty="0" err="1"/>
              <a:t>Mobile_No</a:t>
            </a:r>
            <a:r>
              <a:rPr lang="en-US" dirty="0"/>
              <a:t> </a:t>
            </a:r>
            <a:r>
              <a:rPr lang="en-US" dirty="0" err="1"/>
              <a:t>etc</a:t>
            </a:r>
            <a:r>
              <a:rPr lang="en-US" dirty="0"/>
              <a:t> are all fields of Faculty table.</a:t>
            </a:r>
          </a:p>
          <a:p>
            <a:endParaRPr lang="en-US" dirty="0"/>
          </a:p>
          <a:p>
            <a:endParaRPr lang="en-US" dirty="0"/>
          </a:p>
          <a:p>
            <a:endParaRPr lang="en-US" dirty="0"/>
          </a:p>
          <a:p>
            <a:endParaRPr lang="en-US" dirty="0"/>
          </a:p>
          <a:p>
            <a:r>
              <a:rPr lang="en-US" dirty="0"/>
              <a:t>Record / Tuple</a:t>
            </a:r>
          </a:p>
          <a:p>
            <a:pPr lvl="1"/>
            <a:r>
              <a:rPr lang="en-US" dirty="0"/>
              <a:t>A record is a </a:t>
            </a:r>
            <a:r>
              <a:rPr lang="en-US" b="1" dirty="0">
                <a:solidFill>
                  <a:schemeClr val="accent6"/>
                </a:solidFill>
              </a:rPr>
              <a:t>collection of logically related fields</a:t>
            </a:r>
            <a:r>
              <a:rPr lang="en-US" dirty="0"/>
              <a:t>.</a:t>
            </a:r>
          </a:p>
          <a:p>
            <a:pPr lvl="1"/>
            <a:r>
              <a:rPr lang="en-US" dirty="0" err="1"/>
              <a:t>E.g</a:t>
            </a:r>
            <a:r>
              <a:rPr lang="en-US" dirty="0"/>
              <a:t>, the collection of fields (</a:t>
            </a:r>
            <a:r>
              <a:rPr lang="en-US" dirty="0" err="1"/>
              <a:t>Emp_Name</a:t>
            </a:r>
            <a:r>
              <a:rPr lang="en-US" dirty="0"/>
              <a:t>, Address, </a:t>
            </a:r>
            <a:r>
              <a:rPr lang="en-US" dirty="0" err="1"/>
              <a:t>Mobile_No</a:t>
            </a:r>
            <a:r>
              <a:rPr lang="en-US" dirty="0"/>
              <a:t>, Subject) forms a record for the Faculty.</a:t>
            </a:r>
          </a:p>
        </p:txBody>
      </p:sp>
      <p:graphicFrame>
        <p:nvGraphicFramePr>
          <p:cNvPr id="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298839042"/>
              </p:ext>
            </p:extLst>
          </p:nvPr>
        </p:nvGraphicFramePr>
        <p:xfrm>
          <a:off x="1117657" y="2429520"/>
          <a:ext cx="5041583" cy="1234440"/>
        </p:xfrm>
        <a:graphic>
          <a:graphicData uri="http://schemas.openxmlformats.org/drawingml/2006/table">
            <a:tbl>
              <a:tblPr firstRow="1" bandRow="1">
                <a:tableStyleId>{8EC20E35-A176-4012-BC5E-935CFFF8708E}</a:tableStyleId>
              </a:tblPr>
              <a:tblGrid>
                <a:gridCol w="1385846">
                  <a:extLst>
                    <a:ext uri="{9D8B030D-6E8A-4147-A177-3AD203B41FA5}">
                      <a16:colId xmlns:a16="http://schemas.microsoft.com/office/drawing/2014/main" xmlns="" val="20000"/>
                    </a:ext>
                  </a:extLst>
                </a:gridCol>
                <a:gridCol w="1302427">
                  <a:extLst>
                    <a:ext uri="{9D8B030D-6E8A-4147-A177-3AD203B41FA5}">
                      <a16:colId xmlns:a16="http://schemas.microsoft.com/office/drawing/2014/main" xmlns="" val="20001"/>
                    </a:ext>
                  </a:extLst>
                </a:gridCol>
                <a:gridCol w="1429068">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Mobile_No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600" b="0" kern="1200" dirty="0">
                          <a:solidFill>
                            <a:schemeClr val="dk1"/>
                          </a:solidFill>
                          <a:latin typeface="+mn-lt"/>
                          <a:ea typeface="+mn-ea"/>
                          <a:cs typeface="+mn-cs"/>
                        </a:rPr>
                        <a:t>Prof. Verma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5678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DBMS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981802277"/>
              </p:ext>
            </p:extLst>
          </p:nvPr>
        </p:nvGraphicFramePr>
        <p:xfrm>
          <a:off x="1116684" y="2058805"/>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072962755"/>
              </p:ext>
            </p:extLst>
          </p:nvPr>
        </p:nvGraphicFramePr>
        <p:xfrm>
          <a:off x="1117657" y="5137851"/>
          <a:ext cx="5041583" cy="411480"/>
        </p:xfrm>
        <a:graphic>
          <a:graphicData uri="http://schemas.openxmlformats.org/drawingml/2006/table">
            <a:tbl>
              <a:tblPr firstRow="1" bandRow="1">
                <a:tableStyleId>{8EC20E35-A176-4012-BC5E-935CFFF8708E}</a:tableStyleId>
              </a:tblPr>
              <a:tblGrid>
                <a:gridCol w="1421357">
                  <a:extLst>
                    <a:ext uri="{9D8B030D-6E8A-4147-A177-3AD203B41FA5}">
                      <a16:colId xmlns:a16="http://schemas.microsoft.com/office/drawing/2014/main" xmlns="" val="20000"/>
                    </a:ext>
                  </a:extLst>
                </a:gridCol>
                <a:gridCol w="1266916">
                  <a:extLst>
                    <a:ext uri="{9D8B030D-6E8A-4147-A177-3AD203B41FA5}">
                      <a16:colId xmlns:a16="http://schemas.microsoft.com/office/drawing/2014/main" xmlns="" val="20001"/>
                    </a:ext>
                  </a:extLst>
                </a:gridCol>
                <a:gridCol w="1429068">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891845045"/>
              </p:ext>
            </p:extLst>
          </p:nvPr>
        </p:nvGraphicFramePr>
        <p:xfrm>
          <a:off x="1117657" y="5549012"/>
          <a:ext cx="5041583" cy="411480"/>
        </p:xfrm>
        <a:graphic>
          <a:graphicData uri="http://schemas.openxmlformats.org/drawingml/2006/table">
            <a:tbl>
              <a:tblPr firstRow="1" bandRow="1">
                <a:tableStyleId>{8EC20E35-A176-4012-BC5E-935CFFF8708E}</a:tableStyleId>
              </a:tblPr>
              <a:tblGrid>
                <a:gridCol w="1421357">
                  <a:extLst>
                    <a:ext uri="{9D8B030D-6E8A-4147-A177-3AD203B41FA5}">
                      <a16:colId xmlns:a16="http://schemas.microsoft.com/office/drawing/2014/main" xmlns="" val="20000"/>
                    </a:ext>
                  </a:extLst>
                </a:gridCol>
                <a:gridCol w="1266916">
                  <a:extLst>
                    <a:ext uri="{9D8B030D-6E8A-4147-A177-3AD203B41FA5}">
                      <a16:colId xmlns:a16="http://schemas.microsoft.com/office/drawing/2014/main" xmlns="" val="20001"/>
                    </a:ext>
                  </a:extLst>
                </a:gridCol>
                <a:gridCol w="1429068">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Verma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5678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DBMS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68253189"/>
              </p:ext>
            </p:extLst>
          </p:nvPr>
        </p:nvGraphicFramePr>
        <p:xfrm>
          <a:off x="6731235" y="3105184"/>
          <a:ext cx="1663768" cy="370840"/>
        </p:xfrm>
        <a:graphic>
          <a:graphicData uri="http://schemas.openxmlformats.org/drawingml/2006/table">
            <a:tbl>
              <a:tblPr firstRow="1" bandRow="1">
                <a:tableStyleId>{5C22544A-7EE6-4342-B048-85BDC9FD1C3A}</a:tableStyleId>
              </a:tblPr>
              <a:tblGrid>
                <a:gridCol w="1663768">
                  <a:extLst>
                    <a:ext uri="{9D8B030D-6E8A-4147-A177-3AD203B41FA5}">
                      <a16:colId xmlns:a16="http://schemas.microsoft.com/office/drawing/2014/main" xmlns="" val="20000"/>
                    </a:ext>
                  </a:extLst>
                </a:gridCol>
              </a:tblGrid>
              <a:tr h="370840">
                <a:tc>
                  <a:txBody>
                    <a:bodyPr/>
                    <a:lstStyle/>
                    <a:p>
                      <a:r>
                        <a:rPr lang="en-US" b="0" dirty="0">
                          <a:solidFill>
                            <a:schemeClr val="tx1"/>
                          </a:solidFill>
                        </a:rPr>
                        <a:t>Prof.</a:t>
                      </a:r>
                      <a:r>
                        <a:rPr lang="en-US" b="0" baseline="0" dirty="0">
                          <a:solidFill>
                            <a:schemeClr val="tx1"/>
                          </a:solidFill>
                        </a:rPr>
                        <a:t> </a:t>
                      </a:r>
                      <a:r>
                        <a:rPr lang="en-US" b="0" baseline="0" dirty="0" smtClean="0">
                          <a:solidFill>
                            <a:schemeClr val="tx1"/>
                          </a:solidFill>
                        </a:rPr>
                        <a:t>Sharma</a:t>
                      </a:r>
                      <a:endParaRPr lang="en-US" b="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60263841"/>
              </p:ext>
            </p:extLst>
          </p:nvPr>
        </p:nvGraphicFramePr>
        <p:xfrm>
          <a:off x="8507446" y="3105184"/>
          <a:ext cx="1340886" cy="370840"/>
        </p:xfrm>
        <a:graphic>
          <a:graphicData uri="http://schemas.openxmlformats.org/drawingml/2006/table">
            <a:tbl>
              <a:tblPr firstRow="1" bandRow="1">
                <a:tableStyleId>{5C22544A-7EE6-4342-B048-85BDC9FD1C3A}</a:tableStyleId>
              </a:tblPr>
              <a:tblGrid>
                <a:gridCol w="1340886">
                  <a:extLst>
                    <a:ext uri="{9D8B030D-6E8A-4147-A177-3AD203B41FA5}">
                      <a16:colId xmlns:a16="http://schemas.microsoft.com/office/drawing/2014/main" xmlns="" val="20000"/>
                    </a:ext>
                  </a:extLst>
                </a:gridCol>
              </a:tblGrid>
              <a:tr h="370840">
                <a:tc>
                  <a:txBody>
                    <a:bodyPr/>
                    <a:lstStyle/>
                    <a:p>
                      <a:pPr algn="ctr"/>
                      <a:r>
                        <a:rPr lang="en-US" b="0" dirty="0" smtClean="0">
                          <a:solidFill>
                            <a:schemeClr val="tx1"/>
                          </a:solidFill>
                        </a:rPr>
                        <a:t>Ahmedabad</a:t>
                      </a:r>
                      <a:endParaRPr lang="en-US" b="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4" name="Rounded Rectangular Callout 13"/>
          <p:cNvSpPr/>
          <p:nvPr/>
        </p:nvSpPr>
        <p:spPr>
          <a:xfrm>
            <a:off x="8558649" y="2468828"/>
            <a:ext cx="1238480" cy="515938"/>
          </a:xfrm>
          <a:prstGeom prst="wedgeRoundRectCallout">
            <a:avLst>
              <a:gd name="adj1" fmla="val -49350"/>
              <a:gd name="adj2" fmla="val 412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IN" dirty="0">
                <a:solidFill>
                  <a:schemeClr val="tx1"/>
                </a:solidFill>
              </a:rPr>
              <a:t>Fields</a:t>
            </a:r>
          </a:p>
        </p:txBody>
      </p:sp>
      <p:sp>
        <p:nvSpPr>
          <p:cNvPr id="15" name="Rounded Rectangular Callout 14"/>
          <p:cNvSpPr/>
          <p:nvPr/>
        </p:nvSpPr>
        <p:spPr>
          <a:xfrm>
            <a:off x="6404033" y="5294853"/>
            <a:ext cx="1612324" cy="547909"/>
          </a:xfrm>
          <a:prstGeom prst="wedgeRoundRectCallout">
            <a:avLst>
              <a:gd name="adj1" fmla="val -49350"/>
              <a:gd name="adj2" fmla="val 19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IN" dirty="0">
                <a:solidFill>
                  <a:schemeClr val="tx1"/>
                </a:solidFill>
              </a:rPr>
              <a:t>Record / Tuple</a:t>
            </a:r>
          </a:p>
        </p:txBody>
      </p:sp>
      <p:graphicFrame>
        <p:nvGraphicFramePr>
          <p:cNvPr id="20" name="Table 19"/>
          <p:cNvGraphicFramePr>
            <a:graphicFrameLocks noGrp="1"/>
          </p:cNvGraphicFramePr>
          <p:nvPr>
            <p:extLst>
              <p:ext uri="{D42A27DB-BD31-4B8C-83A1-F6EECF244321}">
                <p14:modId xmlns:p14="http://schemas.microsoft.com/office/powerpoint/2010/main" val="3104711027"/>
              </p:ext>
            </p:extLst>
          </p:nvPr>
        </p:nvGraphicFramePr>
        <p:xfrm>
          <a:off x="9960775" y="3105184"/>
          <a:ext cx="1340886" cy="370840"/>
        </p:xfrm>
        <a:graphic>
          <a:graphicData uri="http://schemas.openxmlformats.org/drawingml/2006/table">
            <a:tbl>
              <a:tblPr firstRow="1" bandRow="1">
                <a:tableStyleId>{5C22544A-7EE6-4342-B048-85BDC9FD1C3A}</a:tableStyleId>
              </a:tblPr>
              <a:tblGrid>
                <a:gridCol w="1340886">
                  <a:extLst>
                    <a:ext uri="{9D8B030D-6E8A-4147-A177-3AD203B41FA5}">
                      <a16:colId xmlns:a16="http://schemas.microsoft.com/office/drawing/2014/main" xmlns="" val="20000"/>
                    </a:ext>
                  </a:extLst>
                </a:gridCol>
              </a:tblGrid>
              <a:tr h="370840">
                <a:tc>
                  <a:txBody>
                    <a:bodyPr/>
                    <a:lstStyle/>
                    <a:p>
                      <a:pPr algn="ctr"/>
                      <a:r>
                        <a:rPr lang="en-US" b="0" dirty="0" smtClean="0">
                          <a:solidFill>
                            <a:schemeClr val="tx1"/>
                          </a:solidFill>
                        </a:rPr>
                        <a:t>1234</a:t>
                      </a:r>
                      <a:endParaRPr lang="en-US" b="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25508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a:t>
            </a:r>
            <a:endParaRPr lang="en-IN" dirty="0"/>
          </a:p>
        </p:txBody>
      </p:sp>
      <p:sp>
        <p:nvSpPr>
          <p:cNvPr id="3" name="Content Placeholder 2"/>
          <p:cNvSpPr>
            <a:spLocks noGrp="1"/>
          </p:cNvSpPr>
          <p:nvPr>
            <p:ph idx="1"/>
          </p:nvPr>
        </p:nvSpPr>
        <p:spPr/>
        <p:txBody>
          <a:bodyPr/>
          <a:lstStyle/>
          <a:p>
            <a:pPr>
              <a:defRPr/>
            </a:pPr>
            <a:r>
              <a:rPr lang="en-US" dirty="0"/>
              <a:t>A few years ago, the UK Government Tax office lost some CDs containing </a:t>
            </a:r>
            <a:r>
              <a:rPr lang="en-US" b="1" dirty="0"/>
              <a:t>25 million people’s records.</a:t>
            </a:r>
          </a:p>
          <a:p>
            <a:pPr>
              <a:defRPr/>
            </a:pPr>
            <a:r>
              <a:rPr lang="en-US" dirty="0"/>
              <a:t>The media used the terms “data” and “information” interchangeably.</a:t>
            </a:r>
          </a:p>
          <a:p>
            <a:pPr>
              <a:defRPr/>
            </a:pPr>
            <a:r>
              <a:rPr lang="en-US" dirty="0"/>
              <a:t>For example, one of the frequent mistakes was that they lost “data.” </a:t>
            </a:r>
            <a:r>
              <a:rPr lang="en-US" b="1" dirty="0"/>
              <a:t>However, you can’t physically lose data</a:t>
            </a:r>
            <a:r>
              <a:rPr lang="en-US" dirty="0"/>
              <a:t>. You can’t physically pick up data, move it about, etc.</a:t>
            </a:r>
          </a:p>
          <a:p>
            <a:pPr>
              <a:defRPr/>
            </a:pPr>
            <a:r>
              <a:rPr lang="en-US" b="1" dirty="0">
                <a:solidFill>
                  <a:srgbClr val="FF0000"/>
                </a:solidFill>
              </a:rPr>
              <a:t>Data vs Information vs Knowledge</a:t>
            </a:r>
          </a:p>
          <a:p>
            <a:pPr marL="0" indent="0">
              <a:buFont typeface="Monotype Sorts" pitchFamily="2" charset="2"/>
              <a:buNone/>
              <a:defRPr/>
            </a:pPr>
            <a:r>
              <a:rPr lang="en-US" b="1" dirty="0">
                <a:solidFill>
                  <a:srgbClr val="FF0000"/>
                </a:solidFill>
              </a:rPr>
              <a:t>KNOWLEDGE:</a:t>
            </a:r>
            <a:r>
              <a:rPr lang="en-US" dirty="0"/>
              <a:t> Knowledge is what we know</a:t>
            </a:r>
          </a:p>
          <a:p>
            <a:pPr>
              <a:defRPr/>
            </a:pPr>
            <a:r>
              <a:rPr lang="en-US" dirty="0"/>
              <a:t>Think of this as the map of the World we build inside our brains. Like a physical map, it helps us know </a:t>
            </a:r>
            <a:r>
              <a:rPr lang="en-US" i="1" dirty="0"/>
              <a:t>where </a:t>
            </a:r>
            <a:r>
              <a:rPr lang="en-US" dirty="0"/>
              <a:t>things are – but it contains more than that.</a:t>
            </a:r>
          </a:p>
          <a:p>
            <a:pPr>
              <a:defRPr/>
            </a:pPr>
            <a:r>
              <a:rPr lang="en-US" dirty="0"/>
              <a:t>It is from this “map” that we base our decisions, </a:t>
            </a:r>
            <a:r>
              <a:rPr lang="en-US" b="1" dirty="0"/>
              <a:t>not the real world itself</a:t>
            </a:r>
            <a:r>
              <a:rPr lang="en-US" dirty="0"/>
              <a:t>. Our brains constantly update this map from the signals coming through our eyes, ears, nose, mouth and skin.</a:t>
            </a:r>
          </a:p>
          <a:p>
            <a:pPr>
              <a:defRPr/>
            </a:pPr>
            <a:r>
              <a:rPr lang="en-US" dirty="0"/>
              <a:t>You </a:t>
            </a:r>
            <a:r>
              <a:rPr lang="en-US" b="1" dirty="0"/>
              <a:t>can’t currently store knowledge</a:t>
            </a:r>
            <a:r>
              <a:rPr lang="en-US" dirty="0"/>
              <a:t> in anything other than a brain.</a:t>
            </a:r>
            <a:endParaRPr lang="en-IN" dirty="0"/>
          </a:p>
          <a:p>
            <a:endParaRPr lang="en-IN" dirty="0"/>
          </a:p>
        </p:txBody>
      </p:sp>
    </p:spTree>
    <p:extLst>
      <p:ext uri="{BB962C8B-B14F-4D97-AF65-F5344CB8AC3E}">
        <p14:creationId xmlns:p14="http://schemas.microsoft.com/office/powerpoint/2010/main" val="357276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 Data</a:t>
            </a:r>
            <a:endParaRPr lang="en-IN" dirty="0"/>
          </a:p>
        </p:txBody>
      </p:sp>
      <p:sp>
        <p:nvSpPr>
          <p:cNvPr id="3" name="Content Placeholder 2"/>
          <p:cNvSpPr>
            <a:spLocks noGrp="1"/>
          </p:cNvSpPr>
          <p:nvPr>
            <p:ph idx="1"/>
          </p:nvPr>
        </p:nvSpPr>
        <p:spPr/>
        <p:txBody>
          <a:bodyPr/>
          <a:lstStyle/>
          <a:p>
            <a:r>
              <a:rPr lang="en-US" altLang="en-US" dirty="0"/>
              <a:t>Big Data is also </a:t>
            </a:r>
            <a:r>
              <a:rPr lang="en-US" altLang="en-US" b="1" dirty="0"/>
              <a:t>data</a:t>
            </a:r>
            <a:r>
              <a:rPr lang="en-US" altLang="en-US" dirty="0"/>
              <a:t> but with a </a:t>
            </a:r>
            <a:r>
              <a:rPr lang="en-US" altLang="en-US" b="1" dirty="0"/>
              <a:t>huge size</a:t>
            </a:r>
            <a:r>
              <a:rPr lang="en-US" altLang="en-US" dirty="0"/>
              <a:t>. Big Data is a term used to describe a collection of data that is huge in size and yet growing exponentially with time. </a:t>
            </a:r>
            <a:endParaRPr lang="en-US" altLang="en-US" dirty="0" smtClean="0"/>
          </a:p>
          <a:p>
            <a:r>
              <a:rPr lang="en-US" altLang="en-US" dirty="0" smtClean="0"/>
              <a:t>In </a:t>
            </a:r>
            <a:r>
              <a:rPr lang="en-US" altLang="en-US" dirty="0"/>
              <a:t>short such data is so large and complex that none of the traditional data management tools are able to store it or process it efficiently. </a:t>
            </a:r>
            <a:endParaRPr lang="en-US" altLang="en-US" dirty="0" smtClean="0"/>
          </a:p>
          <a:p>
            <a:pPr marL="0" indent="0">
              <a:buNone/>
            </a:pPr>
            <a:r>
              <a:rPr lang="en-US" altLang="en-US" b="1" dirty="0" smtClean="0"/>
              <a:t>Examples </a:t>
            </a:r>
            <a:r>
              <a:rPr lang="en-US" altLang="en-US" b="1" dirty="0"/>
              <a:t>Of Big </a:t>
            </a:r>
            <a:r>
              <a:rPr lang="en-US" altLang="en-US" b="1" dirty="0" smtClean="0"/>
              <a:t>Data</a:t>
            </a:r>
          </a:p>
          <a:p>
            <a:r>
              <a:rPr lang="en-US" altLang="en-US" dirty="0" smtClean="0"/>
              <a:t>The</a:t>
            </a:r>
            <a:r>
              <a:rPr lang="en-US" altLang="en-US" dirty="0"/>
              <a:t> </a:t>
            </a:r>
            <a:r>
              <a:rPr lang="en-US" altLang="en-US" b="1" dirty="0"/>
              <a:t>New York Stock Exchange</a:t>
            </a:r>
            <a:r>
              <a:rPr lang="en-US" altLang="en-US" dirty="0"/>
              <a:t> generates about </a:t>
            </a:r>
            <a:r>
              <a:rPr lang="en-US" altLang="en-US" b="1" i="1" dirty="0"/>
              <a:t>one terabyte</a:t>
            </a:r>
            <a:r>
              <a:rPr lang="en-US" altLang="en-US" dirty="0"/>
              <a:t> of new trade data per day.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046" y="3723458"/>
            <a:ext cx="335915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36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b="1" dirty="0"/>
              <a:t>Social </a:t>
            </a:r>
            <a:r>
              <a:rPr lang="en-US" altLang="en-US" b="1" dirty="0" smtClean="0"/>
              <a:t>Media: </a:t>
            </a:r>
            <a:r>
              <a:rPr lang="en-US" altLang="en-US" dirty="0" smtClean="0"/>
              <a:t>The </a:t>
            </a:r>
            <a:r>
              <a:rPr lang="en-US" altLang="en-US" dirty="0"/>
              <a:t>statistic shows that </a:t>
            </a:r>
            <a:r>
              <a:rPr lang="en-US" altLang="en-US" b="1" i="1" dirty="0"/>
              <a:t>500+terabytes</a:t>
            </a:r>
            <a:r>
              <a:rPr lang="en-US" altLang="en-US" dirty="0"/>
              <a:t> of </a:t>
            </a:r>
            <a:r>
              <a:rPr lang="en-US" altLang="en-US" dirty="0" smtClean="0"/>
              <a:t>new </a:t>
            </a:r>
            <a:r>
              <a:rPr lang="en-US" altLang="en-US" dirty="0"/>
              <a:t>data get ingested into the databases </a:t>
            </a:r>
            <a:r>
              <a:rPr lang="en-US" altLang="en-US" dirty="0" smtClean="0"/>
              <a:t>of social </a:t>
            </a:r>
            <a:r>
              <a:rPr lang="en-US" altLang="en-US" dirty="0"/>
              <a:t>media site </a:t>
            </a:r>
            <a:r>
              <a:rPr lang="en-US" altLang="en-US" b="1" dirty="0"/>
              <a:t>Facebook</a:t>
            </a:r>
            <a:r>
              <a:rPr lang="en-US" altLang="en-US" dirty="0"/>
              <a:t>, every </a:t>
            </a:r>
            <a:r>
              <a:rPr lang="en-US" altLang="en-US" dirty="0" smtClean="0"/>
              <a:t>day. This </a:t>
            </a:r>
            <a:r>
              <a:rPr lang="en-US" altLang="en-US" dirty="0"/>
              <a:t>data is mainly generated in terms of </a:t>
            </a:r>
            <a:r>
              <a:rPr lang="en-US" altLang="en-US" dirty="0" smtClean="0"/>
              <a:t>photo </a:t>
            </a:r>
            <a:r>
              <a:rPr lang="en-US" altLang="en-US" dirty="0"/>
              <a:t>and video uploads, message 	</a:t>
            </a:r>
            <a:r>
              <a:rPr lang="en-US" altLang="en-US" dirty="0" smtClean="0"/>
              <a:t>exchanges</a:t>
            </a:r>
            <a:r>
              <a:rPr lang="en-US" altLang="en-US" dirty="0"/>
              <a:t>, putting comments etc. </a:t>
            </a:r>
            <a:endParaRPr lang="en-US" altLang="en-US" dirty="0" smtClean="0"/>
          </a:p>
          <a:p>
            <a:endParaRPr lang="en-US" altLang="en-US" dirty="0" smtClean="0"/>
          </a:p>
          <a:p>
            <a:endParaRPr lang="en-US" altLang="en-US" dirty="0"/>
          </a:p>
          <a:p>
            <a:endParaRPr lang="en-US" altLang="en-US" dirty="0" smtClean="0"/>
          </a:p>
          <a:p>
            <a:endParaRPr lang="en-US" altLang="en-US" dirty="0"/>
          </a:p>
          <a:p>
            <a:r>
              <a:rPr lang="en-US" altLang="en-US" dirty="0"/>
              <a:t>A single </a:t>
            </a:r>
            <a:r>
              <a:rPr lang="en-US" altLang="en-US" b="1" dirty="0"/>
              <a:t>Jet engine</a:t>
            </a:r>
            <a:r>
              <a:rPr lang="en-US" altLang="en-US" dirty="0"/>
              <a:t> can generate </a:t>
            </a:r>
            <a:r>
              <a:rPr lang="en-US" altLang="en-US" b="1" i="1" dirty="0"/>
              <a:t>10+terabytes</a:t>
            </a:r>
            <a:r>
              <a:rPr lang="en-US" altLang="en-US" dirty="0"/>
              <a:t> of data in </a:t>
            </a:r>
            <a:r>
              <a:rPr lang="en-US" altLang="en-US" b="1" i="1" dirty="0"/>
              <a:t>30 minutes</a:t>
            </a:r>
            <a:r>
              <a:rPr lang="en-US" altLang="en-US" dirty="0"/>
              <a:t> of flight time. With many thousand flights per day, generation of data reaches up to many </a:t>
            </a:r>
            <a:r>
              <a:rPr lang="en-US" altLang="en-US" b="1" i="1" dirty="0"/>
              <a:t>Petabytes.</a:t>
            </a:r>
            <a:endParaRPr lang="en-US" altLang="en-US" dirty="0"/>
          </a:p>
          <a:p>
            <a:endParaRPr lang="en-US"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315" y="1916575"/>
            <a:ext cx="2741613"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921" y="4596564"/>
            <a:ext cx="32004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72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err="1" smtClean="0"/>
              <a:t>Youtube</a:t>
            </a:r>
            <a:r>
              <a:rPr lang="en-IN" dirty="0"/>
              <a:t>: </a:t>
            </a:r>
            <a:endParaRPr lang="en-IN" dirty="0" smtClean="0"/>
          </a:p>
          <a:p>
            <a:pPr lvl="1"/>
            <a:r>
              <a:rPr lang="en-IN" dirty="0" smtClean="0"/>
              <a:t>500 </a:t>
            </a:r>
            <a:r>
              <a:rPr lang="en-IN" dirty="0"/>
              <a:t>hours of fresh video per </a:t>
            </a:r>
            <a:r>
              <a:rPr lang="en-IN" dirty="0" smtClean="0"/>
              <a:t>minute</a:t>
            </a:r>
          </a:p>
          <a:p>
            <a:pPr lvl="1"/>
            <a:r>
              <a:rPr lang="en-IN" dirty="0"/>
              <a:t>30,000 hours of new content per </a:t>
            </a:r>
            <a:r>
              <a:rPr lang="en-IN" dirty="0" smtClean="0"/>
              <a:t>hour</a:t>
            </a:r>
          </a:p>
          <a:p>
            <a:pPr lvl="1"/>
            <a:r>
              <a:rPr lang="en-IN" dirty="0"/>
              <a:t>720,000 hours of new content per </a:t>
            </a:r>
            <a:r>
              <a:rPr lang="en-IN" dirty="0" smtClean="0"/>
              <a:t>day</a:t>
            </a:r>
          </a:p>
          <a:p>
            <a:pPr lvl="1"/>
            <a:r>
              <a:rPr lang="en-IN" dirty="0"/>
              <a:t>82.2 </a:t>
            </a:r>
            <a:r>
              <a:rPr lang="en-IN" dirty="0" smtClean="0"/>
              <a:t>years of video per day</a:t>
            </a:r>
          </a:p>
        </p:txBody>
      </p:sp>
      <p:pic>
        <p:nvPicPr>
          <p:cNvPr id="5" name="Picture 4"/>
          <p:cNvPicPr>
            <a:picLocks noChangeAspect="1"/>
          </p:cNvPicPr>
          <p:nvPr/>
        </p:nvPicPr>
        <p:blipFill>
          <a:blip r:embed="rId2"/>
          <a:stretch>
            <a:fillRect/>
          </a:stretch>
        </p:blipFill>
        <p:spPr>
          <a:xfrm>
            <a:off x="6293677" y="1211285"/>
            <a:ext cx="4524375" cy="1009650"/>
          </a:xfrm>
          <a:prstGeom prst="rect">
            <a:avLst/>
          </a:prstGeom>
        </p:spPr>
      </p:pic>
    </p:spTree>
    <p:extLst>
      <p:ext uri="{BB962C8B-B14F-4D97-AF65-F5344CB8AC3E}">
        <p14:creationId xmlns:p14="http://schemas.microsoft.com/office/powerpoint/2010/main" val="212550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31850" y="1709738"/>
            <a:ext cx="10515600" cy="2852737"/>
          </a:xfrm>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3 Levels ANSI SPARC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Database System</a:t>
            </a:r>
          </a:p>
        </p:txBody>
      </p:sp>
      <p:sp>
        <p:nvSpPr>
          <p:cNvPr id="5" name="Text Placeholder 4"/>
          <p:cNvSpPr>
            <a:spLocks noGrp="1"/>
          </p:cNvSpPr>
          <p:nvPr>
            <p:ph type="body" idx="4294967295"/>
          </p:nvPr>
        </p:nvSpPr>
        <p:spPr>
          <a:xfrm>
            <a:off x="831850" y="4589463"/>
            <a:ext cx="10515600" cy="1500187"/>
          </a:xfrm>
        </p:spPr>
        <p:txBody>
          <a:bodyPr/>
          <a:lstStyle/>
          <a:p>
            <a:r>
              <a:rPr lang="en-US" dirty="0"/>
              <a:t>Section - 5</a:t>
            </a:r>
          </a:p>
          <a:p>
            <a:endParaRPr lang="en-US" dirty="0"/>
          </a:p>
        </p:txBody>
      </p:sp>
    </p:spTree>
    <p:extLst>
      <p:ext uri="{BB962C8B-B14F-4D97-AF65-F5344CB8AC3E}">
        <p14:creationId xmlns:p14="http://schemas.microsoft.com/office/powerpoint/2010/main" val="483644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Levels of Abstraction</a:t>
            </a:r>
          </a:p>
        </p:txBody>
      </p:sp>
      <p:sp>
        <p:nvSpPr>
          <p:cNvPr id="3" name="Content Placeholder 2"/>
          <p:cNvSpPr>
            <a:spLocks noGrp="1"/>
          </p:cNvSpPr>
          <p:nvPr>
            <p:ph idx="1"/>
          </p:nvPr>
        </p:nvSpPr>
        <p:spPr/>
        <p:txBody>
          <a:bodyPr/>
          <a:lstStyle/>
          <a:p>
            <a:pPr>
              <a:defRPr/>
            </a:pPr>
            <a:r>
              <a:rPr lang="en-IN" dirty="0"/>
              <a:t>Database systems comprise of complex data structures. Thus, to make the system efficient for retrieval of data and reduce the complexity of the users, developers use the method of Data Abstraction. </a:t>
            </a:r>
          </a:p>
          <a:p>
            <a:pPr>
              <a:defRPr/>
            </a:pPr>
            <a:r>
              <a:rPr lang="en-IN" dirty="0"/>
              <a:t>There are mainly three levels of data abstraction:</a:t>
            </a:r>
            <a:r>
              <a:rPr lang="en-IN" b="1" dirty="0"/>
              <a:t> </a:t>
            </a:r>
            <a:endParaRPr lang="en-IN" dirty="0"/>
          </a:p>
          <a:p>
            <a:pPr marL="830262" lvl="1" indent="-285750">
              <a:buFont typeface="Arial" panose="020B0604020202020204" pitchFamily="34" charset="0"/>
              <a:buChar char="•"/>
              <a:defRPr/>
            </a:pPr>
            <a:r>
              <a:rPr lang="en-IN" b="1" dirty="0"/>
              <a:t>Physical level:</a:t>
            </a:r>
            <a:r>
              <a:rPr lang="en-IN" dirty="0"/>
              <a:t> Actual PHYSICAL storage structure and access paths.</a:t>
            </a:r>
          </a:p>
          <a:p>
            <a:pPr marL="830262" lvl="1" indent="-285750">
              <a:buFont typeface="Arial" panose="020B0604020202020204" pitchFamily="34" charset="0"/>
              <a:buChar char="•"/>
              <a:defRPr/>
            </a:pPr>
            <a:r>
              <a:rPr lang="en-IN" b="1" dirty="0"/>
              <a:t>Logical Level:</a:t>
            </a:r>
            <a:r>
              <a:rPr lang="en-IN" dirty="0"/>
              <a:t> Structure and constraints for the entire database</a:t>
            </a:r>
          </a:p>
          <a:p>
            <a:pPr marL="830262" lvl="1" indent="-285750">
              <a:buFont typeface="Arial" panose="020B0604020202020204" pitchFamily="34" charset="0"/>
              <a:buChar char="•"/>
              <a:defRPr/>
            </a:pPr>
            <a:r>
              <a:rPr lang="en-IN" b="1" dirty="0"/>
              <a:t>External or View level:</a:t>
            </a:r>
            <a:r>
              <a:rPr lang="en-IN" dirty="0"/>
              <a:t> Describes various user views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1097" y="3949020"/>
            <a:ext cx="58293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683280" y="2397600"/>
              <a:ext cx="509400" cy="963720"/>
            </p14:xfrm>
          </p:contentPart>
        </mc:Choice>
        <mc:Fallback xmlns="">
          <p:pic>
            <p:nvPicPr>
              <p:cNvPr id="5" name="Ink 4"/>
              <p:cNvPicPr/>
              <p:nvPr/>
            </p:nvPicPr>
            <p:blipFill>
              <a:blip r:embed="rId4"/>
              <a:stretch>
                <a:fillRect/>
              </a:stretch>
            </p:blipFill>
            <p:spPr>
              <a:xfrm>
                <a:off x="677880" y="2394000"/>
                <a:ext cx="517320" cy="970560"/>
              </a:xfrm>
              <a:prstGeom prst="rect">
                <a:avLst/>
              </a:prstGeom>
            </p:spPr>
          </p:pic>
        </mc:Fallback>
      </mc:AlternateContent>
    </p:spTree>
    <p:extLst>
      <p:ext uri="{BB962C8B-B14F-4D97-AF65-F5344CB8AC3E}">
        <p14:creationId xmlns:p14="http://schemas.microsoft.com/office/powerpoint/2010/main" val="402341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3 Levels ANSI SPARC Database System</a:t>
            </a:r>
          </a:p>
        </p:txBody>
      </p:sp>
      <p:sp>
        <p:nvSpPr>
          <p:cNvPr id="5" name="Content Placeholder 4"/>
          <p:cNvSpPr>
            <a:spLocks noGrp="1"/>
          </p:cNvSpPr>
          <p:nvPr>
            <p:ph idx="1"/>
          </p:nvPr>
        </p:nvSpPr>
        <p:spPr/>
        <p:txBody>
          <a:bodyPr/>
          <a:lstStyle/>
          <a:p>
            <a:endParaRPr lang="en-US" dirty="0"/>
          </a:p>
        </p:txBody>
      </p:sp>
      <p:sp>
        <p:nvSpPr>
          <p:cNvPr id="6" name="TextBox 5"/>
          <p:cNvSpPr txBox="1"/>
          <p:nvPr/>
        </p:nvSpPr>
        <p:spPr>
          <a:xfrm>
            <a:off x="9115926" y="1920389"/>
            <a:ext cx="1005840" cy="646331"/>
          </a:xfrm>
          <a:prstGeom prst="rect">
            <a:avLst/>
          </a:prstGeom>
          <a:noFill/>
        </p:spPr>
        <p:txBody>
          <a:bodyPr wrap="square" rtlCol="0">
            <a:spAutoFit/>
          </a:bodyPr>
          <a:lstStyle/>
          <a:p>
            <a:pPr algn="ctr"/>
            <a:r>
              <a:rPr lang="en-US" b="1" dirty="0"/>
              <a:t>View </a:t>
            </a:r>
          </a:p>
          <a:p>
            <a:pPr algn="ctr"/>
            <a:r>
              <a:rPr lang="en-US" b="1" dirty="0"/>
              <a:t>Level</a:t>
            </a:r>
            <a:endParaRPr lang="en-IN" b="1" dirty="0"/>
          </a:p>
        </p:txBody>
      </p:sp>
      <p:sp>
        <p:nvSpPr>
          <p:cNvPr id="7" name="TextBox 6"/>
          <p:cNvSpPr txBox="1"/>
          <p:nvPr/>
        </p:nvSpPr>
        <p:spPr>
          <a:xfrm>
            <a:off x="9115926" y="3220135"/>
            <a:ext cx="1005840" cy="646331"/>
          </a:xfrm>
          <a:prstGeom prst="rect">
            <a:avLst/>
          </a:prstGeom>
          <a:noFill/>
        </p:spPr>
        <p:txBody>
          <a:bodyPr wrap="square" rtlCol="0">
            <a:spAutoFit/>
          </a:bodyPr>
          <a:lstStyle/>
          <a:p>
            <a:pPr algn="ctr"/>
            <a:r>
              <a:rPr lang="en-US" b="1" dirty="0"/>
              <a:t>Logical </a:t>
            </a:r>
          </a:p>
          <a:p>
            <a:pPr algn="ctr"/>
            <a:r>
              <a:rPr lang="en-US" b="1" dirty="0"/>
              <a:t>Level</a:t>
            </a:r>
            <a:endParaRPr lang="en-IN" b="1" dirty="0"/>
          </a:p>
        </p:txBody>
      </p:sp>
      <p:sp>
        <p:nvSpPr>
          <p:cNvPr id="8" name="TextBox 7"/>
          <p:cNvSpPr txBox="1"/>
          <p:nvPr/>
        </p:nvSpPr>
        <p:spPr>
          <a:xfrm>
            <a:off x="9115926" y="4546684"/>
            <a:ext cx="1005840" cy="646331"/>
          </a:xfrm>
          <a:prstGeom prst="rect">
            <a:avLst/>
          </a:prstGeom>
          <a:noFill/>
        </p:spPr>
        <p:txBody>
          <a:bodyPr wrap="square" rtlCol="0">
            <a:spAutoFit/>
          </a:bodyPr>
          <a:lstStyle/>
          <a:p>
            <a:pPr algn="ctr"/>
            <a:r>
              <a:rPr lang="en-US" b="1" dirty="0"/>
              <a:t>Physical </a:t>
            </a:r>
          </a:p>
          <a:p>
            <a:pPr algn="ctr"/>
            <a:r>
              <a:rPr lang="en-US" b="1" dirty="0"/>
              <a:t>Level</a:t>
            </a:r>
            <a:endParaRPr lang="en-IN" b="1" dirty="0"/>
          </a:p>
        </p:txBody>
      </p:sp>
      <p:sp>
        <p:nvSpPr>
          <p:cNvPr id="9" name="Rectangle 8"/>
          <p:cNvSpPr/>
          <p:nvPr/>
        </p:nvSpPr>
        <p:spPr>
          <a:xfrm>
            <a:off x="402895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1</a:t>
            </a:r>
            <a:endParaRPr lang="en-IN" dirty="0">
              <a:solidFill>
                <a:schemeClr val="tx1"/>
              </a:solidFill>
            </a:endParaRPr>
          </a:p>
        </p:txBody>
      </p:sp>
      <p:sp>
        <p:nvSpPr>
          <p:cNvPr id="10" name="Rectangle 9"/>
          <p:cNvSpPr/>
          <p:nvPr/>
        </p:nvSpPr>
        <p:spPr>
          <a:xfrm>
            <a:off x="585775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2</a:t>
            </a:r>
            <a:endParaRPr lang="en-IN" dirty="0">
              <a:solidFill>
                <a:schemeClr val="tx1"/>
              </a:solidFill>
            </a:endParaRPr>
          </a:p>
        </p:txBody>
      </p:sp>
      <p:sp>
        <p:nvSpPr>
          <p:cNvPr id="11" name="Rectangle 10"/>
          <p:cNvSpPr/>
          <p:nvPr/>
        </p:nvSpPr>
        <p:spPr>
          <a:xfrm>
            <a:off x="768655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3</a:t>
            </a:r>
            <a:endParaRPr lang="en-IN" dirty="0">
              <a:solidFill>
                <a:schemeClr val="tx1"/>
              </a:solidFill>
            </a:endParaRPr>
          </a:p>
        </p:txBody>
      </p:sp>
      <p:sp>
        <p:nvSpPr>
          <p:cNvPr id="12" name="Rectangle 11"/>
          <p:cNvSpPr/>
          <p:nvPr/>
        </p:nvSpPr>
        <p:spPr>
          <a:xfrm>
            <a:off x="5686926" y="3146539"/>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Conceptual</a:t>
            </a:r>
          </a:p>
          <a:p>
            <a:pPr algn="ctr"/>
            <a:r>
              <a:rPr lang="en-US" dirty="0">
                <a:solidFill>
                  <a:schemeClr val="tx1"/>
                </a:solidFill>
              </a:rPr>
              <a:t>Level</a:t>
            </a:r>
            <a:endParaRPr lang="en-IN" dirty="0">
              <a:solidFill>
                <a:schemeClr val="tx1"/>
              </a:solidFill>
            </a:endParaRPr>
          </a:p>
        </p:txBody>
      </p:sp>
      <p:sp>
        <p:nvSpPr>
          <p:cNvPr id="13" name="Rectangle 12"/>
          <p:cNvSpPr/>
          <p:nvPr/>
        </p:nvSpPr>
        <p:spPr>
          <a:xfrm>
            <a:off x="5686926" y="4565049"/>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Internal</a:t>
            </a:r>
          </a:p>
          <a:p>
            <a:pPr algn="ctr"/>
            <a:r>
              <a:rPr lang="en-US" dirty="0">
                <a:solidFill>
                  <a:schemeClr val="tx1"/>
                </a:solidFill>
              </a:rPr>
              <a:t>Level</a:t>
            </a:r>
            <a:endParaRPr lang="en-IN" dirty="0">
              <a:solidFill>
                <a:schemeClr val="tx1"/>
              </a:solidFill>
            </a:endParaRPr>
          </a:p>
        </p:txBody>
      </p:sp>
      <p:sp>
        <p:nvSpPr>
          <p:cNvPr id="14" name="Flowchart: Magnetic Disk 13"/>
          <p:cNvSpPr/>
          <p:nvPr/>
        </p:nvSpPr>
        <p:spPr>
          <a:xfrm>
            <a:off x="5686926" y="5715000"/>
            <a:ext cx="1447800" cy="609600"/>
          </a:xfrm>
          <a:prstGeom prst="flowChartMagneticDisk">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Database</a:t>
            </a:r>
            <a:endParaRPr lang="en-IN" dirty="0">
              <a:solidFill>
                <a:schemeClr val="tx1"/>
              </a:solidFill>
            </a:endParaRPr>
          </a:p>
        </p:txBody>
      </p:sp>
      <p:cxnSp>
        <p:nvCxnSpPr>
          <p:cNvPr id="15" name="Straight Connector 14"/>
          <p:cNvCxnSpPr>
            <a:stCxn id="9" idx="2"/>
          </p:cNvCxnSpPr>
          <p:nvPr/>
        </p:nvCxnSpPr>
        <p:spPr>
          <a:xfrm>
            <a:off x="4577590" y="2548354"/>
            <a:ext cx="1109336" cy="690146"/>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0" idx="2"/>
            <a:endCxn id="12" idx="0"/>
          </p:cNvCxnSpPr>
          <p:nvPr/>
        </p:nvCxnSpPr>
        <p:spPr>
          <a:xfrm>
            <a:off x="6406390" y="2548354"/>
            <a:ext cx="4436" cy="598185"/>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1" idx="2"/>
          </p:cNvCxnSpPr>
          <p:nvPr/>
        </p:nvCxnSpPr>
        <p:spPr>
          <a:xfrm flipH="1">
            <a:off x="7134726" y="2548354"/>
            <a:ext cx="1100464" cy="690146"/>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2"/>
            <a:endCxn id="13" idx="0"/>
          </p:cNvCxnSpPr>
          <p:nvPr/>
        </p:nvCxnSpPr>
        <p:spPr>
          <a:xfrm>
            <a:off x="6410826" y="3756139"/>
            <a:ext cx="0" cy="808910"/>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3" idx="2"/>
            <a:endCxn id="14" idx="1"/>
          </p:cNvCxnSpPr>
          <p:nvPr/>
        </p:nvCxnSpPr>
        <p:spPr>
          <a:xfrm>
            <a:off x="6410826" y="5174649"/>
            <a:ext cx="0" cy="540351"/>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20390" y="1524000"/>
            <a:ext cx="914400" cy="369332"/>
          </a:xfrm>
          <a:prstGeom prst="rect">
            <a:avLst/>
          </a:prstGeom>
          <a:noFill/>
        </p:spPr>
        <p:txBody>
          <a:bodyPr wrap="square" rtlCol="0">
            <a:spAutoFit/>
          </a:bodyPr>
          <a:lstStyle/>
          <a:p>
            <a:pPr algn="ctr"/>
            <a:r>
              <a:rPr lang="en-US" dirty="0"/>
              <a:t>User 1</a:t>
            </a:r>
            <a:endParaRPr lang="en-IN" dirty="0"/>
          </a:p>
        </p:txBody>
      </p:sp>
      <p:sp>
        <p:nvSpPr>
          <p:cNvPr id="21" name="TextBox 20"/>
          <p:cNvSpPr txBox="1"/>
          <p:nvPr/>
        </p:nvSpPr>
        <p:spPr>
          <a:xfrm>
            <a:off x="5949190" y="1535668"/>
            <a:ext cx="914400" cy="369332"/>
          </a:xfrm>
          <a:prstGeom prst="rect">
            <a:avLst/>
          </a:prstGeom>
          <a:noFill/>
        </p:spPr>
        <p:txBody>
          <a:bodyPr wrap="square" rtlCol="0">
            <a:spAutoFit/>
          </a:bodyPr>
          <a:lstStyle/>
          <a:p>
            <a:pPr algn="ctr"/>
            <a:r>
              <a:rPr lang="en-US" dirty="0"/>
              <a:t>User 2</a:t>
            </a:r>
            <a:endParaRPr lang="en-IN" dirty="0"/>
          </a:p>
        </p:txBody>
      </p:sp>
      <p:sp>
        <p:nvSpPr>
          <p:cNvPr id="22" name="TextBox 21"/>
          <p:cNvSpPr txBox="1"/>
          <p:nvPr/>
        </p:nvSpPr>
        <p:spPr>
          <a:xfrm>
            <a:off x="7777990" y="1524000"/>
            <a:ext cx="914400" cy="369332"/>
          </a:xfrm>
          <a:prstGeom prst="rect">
            <a:avLst/>
          </a:prstGeom>
          <a:noFill/>
        </p:spPr>
        <p:txBody>
          <a:bodyPr wrap="square" rtlCol="0">
            <a:spAutoFit/>
          </a:bodyPr>
          <a:lstStyle/>
          <a:p>
            <a:pPr algn="ctr"/>
            <a:r>
              <a:rPr lang="en-US" dirty="0"/>
              <a:t>User 3</a:t>
            </a:r>
            <a:endParaRPr lang="en-IN" dirty="0"/>
          </a:p>
        </p:txBody>
      </p:sp>
      <p:sp>
        <p:nvSpPr>
          <p:cNvPr id="23" name="Rectangle 22"/>
          <p:cNvSpPr/>
          <p:nvPr/>
        </p:nvSpPr>
        <p:spPr>
          <a:xfrm>
            <a:off x="1686426" y="4546684"/>
            <a:ext cx="2819400" cy="646331"/>
          </a:xfrm>
          <a:prstGeom prst="rect">
            <a:avLst/>
          </a:prstGeom>
        </p:spPr>
        <p:txBody>
          <a:bodyPr wrap="square">
            <a:spAutoFit/>
          </a:bodyPr>
          <a:lstStyle/>
          <a:p>
            <a:r>
              <a:rPr lang="en-IN" b="1" dirty="0">
                <a:solidFill>
                  <a:schemeClr val="accent6"/>
                </a:solidFill>
              </a:rPr>
              <a:t>How</a:t>
            </a:r>
            <a:r>
              <a:rPr lang="en-IN" b="1" dirty="0"/>
              <a:t> </a:t>
            </a:r>
            <a:r>
              <a:rPr lang="en-IN" dirty="0"/>
              <a:t>the data are actually stored on storage devices?</a:t>
            </a:r>
          </a:p>
        </p:txBody>
      </p:sp>
      <p:sp>
        <p:nvSpPr>
          <p:cNvPr id="24" name="Rectangle 23"/>
          <p:cNvSpPr/>
          <p:nvPr/>
        </p:nvSpPr>
        <p:spPr>
          <a:xfrm>
            <a:off x="1686426" y="3128174"/>
            <a:ext cx="2819400" cy="646331"/>
          </a:xfrm>
          <a:prstGeom prst="rect">
            <a:avLst/>
          </a:prstGeom>
        </p:spPr>
        <p:txBody>
          <a:bodyPr wrap="square">
            <a:spAutoFit/>
          </a:bodyPr>
          <a:lstStyle/>
          <a:p>
            <a:r>
              <a:rPr lang="en-IN" b="1" dirty="0">
                <a:solidFill>
                  <a:schemeClr val="accent6"/>
                </a:solidFill>
              </a:rPr>
              <a:t>What</a:t>
            </a:r>
            <a:r>
              <a:rPr lang="en-IN" b="1" dirty="0"/>
              <a:t> </a:t>
            </a:r>
            <a:r>
              <a:rPr lang="en-IN" dirty="0"/>
              <a:t>data are stored and </a:t>
            </a:r>
          </a:p>
          <a:p>
            <a:r>
              <a:rPr lang="en-IN" b="1" dirty="0">
                <a:solidFill>
                  <a:schemeClr val="accent6"/>
                </a:solidFill>
              </a:rPr>
              <a:t>What</a:t>
            </a:r>
            <a:r>
              <a:rPr lang="en-IN" dirty="0">
                <a:solidFill>
                  <a:schemeClr val="accent6"/>
                </a:solidFill>
              </a:rPr>
              <a:t> </a:t>
            </a:r>
            <a:r>
              <a:rPr lang="en-IN" dirty="0"/>
              <a:t>relationships exist? </a:t>
            </a:r>
          </a:p>
        </p:txBody>
      </p:sp>
      <p:sp>
        <p:nvSpPr>
          <p:cNvPr id="25" name="Rectangle 24"/>
          <p:cNvSpPr/>
          <p:nvPr/>
        </p:nvSpPr>
        <p:spPr>
          <a:xfrm>
            <a:off x="1686426" y="1920389"/>
            <a:ext cx="2171700" cy="646331"/>
          </a:xfrm>
          <a:prstGeom prst="rect">
            <a:avLst/>
          </a:prstGeom>
        </p:spPr>
        <p:txBody>
          <a:bodyPr wrap="square">
            <a:spAutoFit/>
          </a:bodyPr>
          <a:lstStyle/>
          <a:p>
            <a:r>
              <a:rPr lang="en-IN" b="1" dirty="0">
                <a:solidFill>
                  <a:schemeClr val="accent6"/>
                </a:solidFill>
              </a:rPr>
              <a:t>How</a:t>
            </a:r>
            <a:r>
              <a:rPr lang="en-IN" b="1" dirty="0"/>
              <a:t> </a:t>
            </a:r>
            <a:r>
              <a:rPr lang="en-IN" dirty="0"/>
              <a:t>data are viewed by each users?</a:t>
            </a:r>
          </a:p>
        </p:txBody>
      </p:sp>
      <p:pic>
        <p:nvPicPr>
          <p:cNvPr id="26"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1583" y="9918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0383" y="9918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9183" y="991877"/>
            <a:ext cx="532015" cy="53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34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animBg="1"/>
      <p:bldP spid="13" grpId="0" animBg="1"/>
      <p:bldP spid="14" grpId="0" animBg="1"/>
      <p:bldP spid="20"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31850" y="1709738"/>
            <a:ext cx="10515600" cy="2852737"/>
          </a:xfrm>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Introduction to DBMS </a:t>
            </a:r>
          </a:p>
        </p:txBody>
      </p:sp>
      <p:sp>
        <p:nvSpPr>
          <p:cNvPr id="5" name="Text Placeholder 4"/>
          <p:cNvSpPr>
            <a:spLocks noGrp="1"/>
          </p:cNvSpPr>
          <p:nvPr>
            <p:ph type="body" idx="4294967295"/>
          </p:nvPr>
        </p:nvSpPr>
        <p:spPr>
          <a:xfrm>
            <a:off x="831850" y="4589463"/>
            <a:ext cx="10515600" cy="1500187"/>
          </a:xfrm>
        </p:spPr>
        <p:txBody>
          <a:bodyPr/>
          <a:lstStyle/>
          <a:p>
            <a:r>
              <a:rPr lang="en-US" dirty="0"/>
              <a:t>Section - 1</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Levels ANSI SPARC Database System</a:t>
            </a:r>
          </a:p>
        </p:txBody>
      </p:sp>
      <p:sp>
        <p:nvSpPr>
          <p:cNvPr id="3" name="Content Placeholder 2"/>
          <p:cNvSpPr>
            <a:spLocks noGrp="1"/>
          </p:cNvSpPr>
          <p:nvPr>
            <p:ph idx="1"/>
          </p:nvPr>
        </p:nvSpPr>
        <p:spPr>
          <a:xfrm>
            <a:off x="178805" y="863444"/>
            <a:ext cx="11929641" cy="5590565"/>
          </a:xfrm>
        </p:spPr>
        <p:txBody>
          <a:bodyPr/>
          <a:lstStyle/>
          <a:p>
            <a:r>
              <a:rPr lang="en-US" sz="1800" dirty="0"/>
              <a:t>Internal level (Physical level) </a:t>
            </a:r>
          </a:p>
          <a:p>
            <a:pPr lvl="1"/>
            <a:r>
              <a:rPr lang="en-US" sz="1800" dirty="0"/>
              <a:t>It describes </a:t>
            </a:r>
            <a:r>
              <a:rPr lang="en-US" sz="1800" b="1" dirty="0">
                <a:solidFill>
                  <a:schemeClr val="accent6"/>
                </a:solidFill>
              </a:rPr>
              <a:t>how a data is stored </a:t>
            </a:r>
            <a:r>
              <a:rPr lang="en-US" sz="1800" dirty="0"/>
              <a:t>on the storage device.</a:t>
            </a:r>
          </a:p>
          <a:p>
            <a:pPr lvl="1"/>
            <a:r>
              <a:rPr lang="en-US" sz="1800" dirty="0"/>
              <a:t>Deals with physical storage of data.</a:t>
            </a:r>
          </a:p>
          <a:p>
            <a:pPr lvl="2"/>
            <a:r>
              <a:rPr lang="en-US" dirty="0"/>
              <a:t>Structure of records on disk - files, pages, blocks and indexes and ordering of records</a:t>
            </a:r>
          </a:p>
          <a:p>
            <a:pPr lvl="1"/>
            <a:r>
              <a:rPr lang="en-US" sz="1800" dirty="0"/>
              <a:t>Internal view is described by the internal schema.</a:t>
            </a:r>
          </a:p>
          <a:p>
            <a:r>
              <a:rPr lang="en-US" sz="1800" dirty="0"/>
              <a:t>Conceptual level (Logical level) </a:t>
            </a:r>
          </a:p>
          <a:p>
            <a:pPr lvl="1"/>
            <a:r>
              <a:rPr lang="en-US" sz="1800" b="1" dirty="0">
                <a:solidFill>
                  <a:schemeClr val="accent6"/>
                </a:solidFill>
              </a:rPr>
              <a:t>What data are stored and what relationships exist </a:t>
            </a:r>
            <a:r>
              <a:rPr lang="en-US" sz="1800" dirty="0"/>
              <a:t>among those data? </a:t>
            </a:r>
          </a:p>
          <a:p>
            <a:pPr lvl="1"/>
            <a:r>
              <a:rPr lang="en-US" sz="1800" dirty="0"/>
              <a:t>It hides low level complexities of physical storage.</a:t>
            </a:r>
          </a:p>
          <a:p>
            <a:pPr lvl="1"/>
            <a:r>
              <a:rPr lang="en-US" sz="1800" dirty="0"/>
              <a:t>For Example, STUDENT database may contain STUDENT and COURSE tables which will be visible to users but users are unaware about their storage.</a:t>
            </a:r>
          </a:p>
          <a:p>
            <a:pPr lvl="1"/>
            <a:r>
              <a:rPr lang="en-US" sz="1800" dirty="0"/>
              <a:t>Database administrator works at this level to determine what data to keep in the database.</a:t>
            </a:r>
          </a:p>
          <a:p>
            <a:r>
              <a:rPr lang="en-US" sz="1800" dirty="0"/>
              <a:t>External level (View level) </a:t>
            </a:r>
          </a:p>
          <a:p>
            <a:pPr lvl="1"/>
            <a:r>
              <a:rPr lang="en-US" sz="1800" dirty="0"/>
              <a:t>It describes only part of the entire database that an end user concern or </a:t>
            </a:r>
            <a:r>
              <a:rPr lang="en-US" sz="1800" b="1" dirty="0">
                <a:solidFill>
                  <a:schemeClr val="accent6"/>
                </a:solidFill>
              </a:rPr>
              <a:t>how data are viewed </a:t>
            </a:r>
            <a:r>
              <a:rPr lang="en-US" sz="1800" dirty="0"/>
              <a:t>by each user.</a:t>
            </a:r>
          </a:p>
          <a:p>
            <a:pPr lvl="1"/>
            <a:r>
              <a:rPr lang="en-US" sz="1800" dirty="0"/>
              <a:t>Different user needs different views of the database, so there can be many views in a view level abstraction of the database. Used by end users and application programmers.</a:t>
            </a:r>
          </a:p>
          <a:p>
            <a:pPr lvl="1"/>
            <a:r>
              <a:rPr lang="en-US" sz="1800" dirty="0"/>
              <a:t>End users need to access only part of the database rather than the entire database</a:t>
            </a:r>
            <a:r>
              <a:rPr lang="en-US" sz="1800" dirty="0" smtClean="0"/>
              <a:t>.</a:t>
            </a:r>
          </a:p>
          <a:p>
            <a:pPr lvl="1"/>
            <a:r>
              <a:rPr lang="en-IN" altLang="en-US" sz="1800" dirty="0"/>
              <a:t>It hides the unrelated details of the database from the user. There may be "n" number of external views for each database.</a:t>
            </a:r>
            <a:endParaRPr lang="en-US" sz="1800" dirty="0"/>
          </a:p>
        </p:txBody>
      </p:sp>
    </p:spTree>
    <p:extLst>
      <p:ext uri="{BB962C8B-B14F-4D97-AF65-F5344CB8AC3E}">
        <p14:creationId xmlns:p14="http://schemas.microsoft.com/office/powerpoint/2010/main" val="270173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3 Levels ANSI SPARC Database System: Example</a:t>
            </a:r>
          </a:p>
        </p:txBody>
      </p:sp>
      <p:sp>
        <p:nvSpPr>
          <p:cNvPr id="5" name="Content Placeholder 4"/>
          <p:cNvSpPr>
            <a:spLocks noGrp="1"/>
          </p:cNvSpPr>
          <p:nvPr>
            <p:ph idx="1"/>
          </p:nvPr>
        </p:nvSpPr>
        <p:spPr/>
        <p:txBody>
          <a:bodyPr/>
          <a:lstStyle/>
          <a:p>
            <a:endParaRPr lang="en-US" dirty="0"/>
          </a:p>
        </p:txBody>
      </p:sp>
      <p:sp>
        <p:nvSpPr>
          <p:cNvPr id="6" name="TextBox 5"/>
          <p:cNvSpPr txBox="1"/>
          <p:nvPr/>
        </p:nvSpPr>
        <p:spPr>
          <a:xfrm>
            <a:off x="10992850" y="1920389"/>
            <a:ext cx="1005840" cy="646331"/>
          </a:xfrm>
          <a:prstGeom prst="rect">
            <a:avLst/>
          </a:prstGeom>
          <a:noFill/>
        </p:spPr>
        <p:txBody>
          <a:bodyPr wrap="square" rtlCol="0">
            <a:spAutoFit/>
          </a:bodyPr>
          <a:lstStyle/>
          <a:p>
            <a:pPr algn="ctr"/>
            <a:r>
              <a:rPr lang="en-US" b="1" dirty="0"/>
              <a:t>View </a:t>
            </a:r>
          </a:p>
          <a:p>
            <a:pPr algn="ctr"/>
            <a:r>
              <a:rPr lang="en-US" b="1" dirty="0"/>
              <a:t>Level</a:t>
            </a:r>
            <a:endParaRPr lang="en-IN" b="1" dirty="0"/>
          </a:p>
        </p:txBody>
      </p:sp>
      <p:sp>
        <p:nvSpPr>
          <p:cNvPr id="7" name="TextBox 6"/>
          <p:cNvSpPr txBox="1"/>
          <p:nvPr/>
        </p:nvSpPr>
        <p:spPr>
          <a:xfrm>
            <a:off x="10992850" y="3220135"/>
            <a:ext cx="1005840" cy="646331"/>
          </a:xfrm>
          <a:prstGeom prst="rect">
            <a:avLst/>
          </a:prstGeom>
          <a:noFill/>
        </p:spPr>
        <p:txBody>
          <a:bodyPr wrap="square" rtlCol="0">
            <a:spAutoFit/>
          </a:bodyPr>
          <a:lstStyle/>
          <a:p>
            <a:pPr algn="ctr"/>
            <a:r>
              <a:rPr lang="en-US" b="1" dirty="0"/>
              <a:t>Logical </a:t>
            </a:r>
          </a:p>
          <a:p>
            <a:pPr algn="ctr"/>
            <a:r>
              <a:rPr lang="en-US" b="1" dirty="0"/>
              <a:t>Level</a:t>
            </a:r>
            <a:endParaRPr lang="en-IN" b="1" dirty="0"/>
          </a:p>
        </p:txBody>
      </p:sp>
      <p:sp>
        <p:nvSpPr>
          <p:cNvPr id="8" name="TextBox 7"/>
          <p:cNvSpPr txBox="1"/>
          <p:nvPr/>
        </p:nvSpPr>
        <p:spPr>
          <a:xfrm>
            <a:off x="10992850" y="4546684"/>
            <a:ext cx="1005840" cy="646331"/>
          </a:xfrm>
          <a:prstGeom prst="rect">
            <a:avLst/>
          </a:prstGeom>
          <a:noFill/>
        </p:spPr>
        <p:txBody>
          <a:bodyPr wrap="square" rtlCol="0">
            <a:spAutoFit/>
          </a:bodyPr>
          <a:lstStyle/>
          <a:p>
            <a:pPr algn="ctr"/>
            <a:r>
              <a:rPr lang="en-US" b="1" dirty="0"/>
              <a:t>Physical </a:t>
            </a:r>
          </a:p>
          <a:p>
            <a:pPr algn="ctr"/>
            <a:r>
              <a:rPr lang="en-US" b="1" dirty="0"/>
              <a:t>Level</a:t>
            </a:r>
            <a:endParaRPr lang="en-IN" b="1" dirty="0"/>
          </a:p>
        </p:txBody>
      </p:sp>
      <p:sp>
        <p:nvSpPr>
          <p:cNvPr id="9" name="Rectangle 8"/>
          <p:cNvSpPr/>
          <p:nvPr/>
        </p:nvSpPr>
        <p:spPr>
          <a:xfrm>
            <a:off x="611442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1</a:t>
            </a:r>
            <a:endParaRPr lang="en-IN" dirty="0">
              <a:solidFill>
                <a:schemeClr val="tx1"/>
              </a:solidFill>
            </a:endParaRPr>
          </a:p>
        </p:txBody>
      </p:sp>
      <p:sp>
        <p:nvSpPr>
          <p:cNvPr id="10" name="Rectangle 9"/>
          <p:cNvSpPr/>
          <p:nvPr/>
        </p:nvSpPr>
        <p:spPr>
          <a:xfrm>
            <a:off x="794322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2</a:t>
            </a:r>
            <a:endParaRPr lang="en-IN" dirty="0">
              <a:solidFill>
                <a:schemeClr val="tx1"/>
              </a:solidFill>
            </a:endParaRPr>
          </a:p>
        </p:txBody>
      </p:sp>
      <p:sp>
        <p:nvSpPr>
          <p:cNvPr id="11" name="Rectangle 10"/>
          <p:cNvSpPr/>
          <p:nvPr/>
        </p:nvSpPr>
        <p:spPr>
          <a:xfrm>
            <a:off x="977202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3</a:t>
            </a:r>
            <a:endParaRPr lang="en-IN" dirty="0">
              <a:solidFill>
                <a:schemeClr val="tx1"/>
              </a:solidFill>
            </a:endParaRPr>
          </a:p>
        </p:txBody>
      </p:sp>
      <p:sp>
        <p:nvSpPr>
          <p:cNvPr id="12" name="Rectangle 11"/>
          <p:cNvSpPr/>
          <p:nvPr/>
        </p:nvSpPr>
        <p:spPr>
          <a:xfrm>
            <a:off x="7772396" y="3146539"/>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Conceptual</a:t>
            </a:r>
          </a:p>
          <a:p>
            <a:pPr algn="ctr"/>
            <a:r>
              <a:rPr lang="en-US" dirty="0">
                <a:solidFill>
                  <a:schemeClr val="tx1"/>
                </a:solidFill>
              </a:rPr>
              <a:t>Level</a:t>
            </a:r>
            <a:endParaRPr lang="en-IN" dirty="0">
              <a:solidFill>
                <a:schemeClr val="tx1"/>
              </a:solidFill>
            </a:endParaRPr>
          </a:p>
        </p:txBody>
      </p:sp>
      <p:sp>
        <p:nvSpPr>
          <p:cNvPr id="13" name="Rectangle 12"/>
          <p:cNvSpPr/>
          <p:nvPr/>
        </p:nvSpPr>
        <p:spPr>
          <a:xfrm>
            <a:off x="7772396" y="4565049"/>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Internal</a:t>
            </a:r>
          </a:p>
          <a:p>
            <a:pPr algn="ctr"/>
            <a:r>
              <a:rPr lang="en-US" dirty="0">
                <a:solidFill>
                  <a:schemeClr val="tx1"/>
                </a:solidFill>
              </a:rPr>
              <a:t>Level</a:t>
            </a:r>
            <a:endParaRPr lang="en-IN" dirty="0">
              <a:solidFill>
                <a:schemeClr val="tx1"/>
              </a:solidFill>
            </a:endParaRPr>
          </a:p>
        </p:txBody>
      </p:sp>
      <p:sp>
        <p:nvSpPr>
          <p:cNvPr id="14" name="Flowchart: Magnetic Disk 13"/>
          <p:cNvSpPr/>
          <p:nvPr/>
        </p:nvSpPr>
        <p:spPr>
          <a:xfrm>
            <a:off x="7772396" y="5715000"/>
            <a:ext cx="1447800" cy="609600"/>
          </a:xfrm>
          <a:prstGeom prst="flowChartMagneticDisk">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Database</a:t>
            </a:r>
            <a:endParaRPr lang="en-IN" dirty="0">
              <a:solidFill>
                <a:schemeClr val="tx1"/>
              </a:solidFill>
            </a:endParaRPr>
          </a:p>
        </p:txBody>
      </p:sp>
      <p:cxnSp>
        <p:nvCxnSpPr>
          <p:cNvPr id="15" name="Straight Connector 14"/>
          <p:cNvCxnSpPr>
            <a:stCxn id="9" idx="2"/>
          </p:cNvCxnSpPr>
          <p:nvPr/>
        </p:nvCxnSpPr>
        <p:spPr>
          <a:xfrm>
            <a:off x="6663060" y="2548354"/>
            <a:ext cx="1109336" cy="690146"/>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0" idx="2"/>
            <a:endCxn id="12" idx="0"/>
          </p:cNvCxnSpPr>
          <p:nvPr/>
        </p:nvCxnSpPr>
        <p:spPr>
          <a:xfrm>
            <a:off x="8491860" y="2548354"/>
            <a:ext cx="4436" cy="598185"/>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1" idx="2"/>
          </p:cNvCxnSpPr>
          <p:nvPr/>
        </p:nvCxnSpPr>
        <p:spPr>
          <a:xfrm flipH="1">
            <a:off x="9220196" y="2548354"/>
            <a:ext cx="1100464" cy="690146"/>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2"/>
            <a:endCxn id="13" idx="0"/>
          </p:cNvCxnSpPr>
          <p:nvPr/>
        </p:nvCxnSpPr>
        <p:spPr>
          <a:xfrm>
            <a:off x="8496296" y="3756139"/>
            <a:ext cx="0" cy="808910"/>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3" idx="2"/>
            <a:endCxn id="14" idx="1"/>
          </p:cNvCxnSpPr>
          <p:nvPr/>
        </p:nvCxnSpPr>
        <p:spPr>
          <a:xfrm>
            <a:off x="8496296" y="5174649"/>
            <a:ext cx="0" cy="540351"/>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205860" y="1524000"/>
            <a:ext cx="914400" cy="369332"/>
          </a:xfrm>
          <a:prstGeom prst="rect">
            <a:avLst/>
          </a:prstGeom>
          <a:noFill/>
        </p:spPr>
        <p:txBody>
          <a:bodyPr wrap="square" rtlCol="0">
            <a:spAutoFit/>
          </a:bodyPr>
          <a:lstStyle/>
          <a:p>
            <a:pPr algn="ctr"/>
            <a:r>
              <a:rPr lang="en-US" dirty="0"/>
              <a:t>User 1</a:t>
            </a:r>
            <a:endParaRPr lang="en-IN" dirty="0"/>
          </a:p>
        </p:txBody>
      </p:sp>
      <p:sp>
        <p:nvSpPr>
          <p:cNvPr id="21" name="TextBox 20"/>
          <p:cNvSpPr txBox="1"/>
          <p:nvPr/>
        </p:nvSpPr>
        <p:spPr>
          <a:xfrm>
            <a:off x="8034660" y="1535668"/>
            <a:ext cx="914400" cy="369332"/>
          </a:xfrm>
          <a:prstGeom prst="rect">
            <a:avLst/>
          </a:prstGeom>
          <a:noFill/>
        </p:spPr>
        <p:txBody>
          <a:bodyPr wrap="square" rtlCol="0">
            <a:spAutoFit/>
          </a:bodyPr>
          <a:lstStyle/>
          <a:p>
            <a:pPr algn="ctr"/>
            <a:r>
              <a:rPr lang="en-US" dirty="0"/>
              <a:t>User 2</a:t>
            </a:r>
            <a:endParaRPr lang="en-IN" dirty="0"/>
          </a:p>
        </p:txBody>
      </p:sp>
      <p:sp>
        <p:nvSpPr>
          <p:cNvPr id="22" name="TextBox 21"/>
          <p:cNvSpPr txBox="1"/>
          <p:nvPr/>
        </p:nvSpPr>
        <p:spPr>
          <a:xfrm>
            <a:off x="9863460" y="1524000"/>
            <a:ext cx="914400" cy="369332"/>
          </a:xfrm>
          <a:prstGeom prst="rect">
            <a:avLst/>
          </a:prstGeom>
          <a:noFill/>
        </p:spPr>
        <p:txBody>
          <a:bodyPr wrap="square" rtlCol="0">
            <a:spAutoFit/>
          </a:bodyPr>
          <a:lstStyle/>
          <a:p>
            <a:pPr algn="ctr"/>
            <a:r>
              <a:rPr lang="en-US" dirty="0"/>
              <a:t>User 3</a:t>
            </a:r>
            <a:endParaRPr lang="en-IN" dirty="0"/>
          </a:p>
        </p:txBody>
      </p:sp>
      <p:pic>
        <p:nvPicPr>
          <p:cNvPr id="26"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7053" y="9918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5853" y="9918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4653" y="991877"/>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p:cNvSpPr/>
          <p:nvPr/>
        </p:nvSpPr>
        <p:spPr>
          <a:xfrm>
            <a:off x="213631" y="4359071"/>
            <a:ext cx="5577840" cy="1021556"/>
          </a:xfrm>
          <a:prstGeom prst="wedgeRoundRectCallout">
            <a:avLst>
              <a:gd name="adj1" fmla="val 85532"/>
              <a:gd name="adj2" fmla="val -2149"/>
              <a:gd name="adj3" fmla="val 16667"/>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accent6"/>
                </a:solidFill>
              </a:rPr>
              <a:t>Records can be described as blocks of storage (bytes, gigabytes, terabytes etc.) in memory. </a:t>
            </a:r>
          </a:p>
          <a:p>
            <a:r>
              <a:rPr lang="en-IN" dirty="0">
                <a:solidFill>
                  <a:schemeClr val="accent6"/>
                </a:solidFill>
              </a:rPr>
              <a:t>These details are often hidden from the programmers.</a:t>
            </a:r>
          </a:p>
        </p:txBody>
      </p:sp>
      <p:sp>
        <p:nvSpPr>
          <p:cNvPr id="30" name="Rounded Rectangular Callout 29"/>
          <p:cNvSpPr/>
          <p:nvPr/>
        </p:nvSpPr>
        <p:spPr>
          <a:xfrm>
            <a:off x="213631" y="2708806"/>
            <a:ext cx="5577840" cy="1328023"/>
          </a:xfrm>
          <a:prstGeom prst="wedgeRoundRectCallout">
            <a:avLst>
              <a:gd name="adj1" fmla="val 85472"/>
              <a:gd name="adj2" fmla="val -804"/>
              <a:gd name="adj3" fmla="val 16667"/>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accent6"/>
                </a:solidFill>
              </a:rPr>
              <a:t>Records can be described as fields and attributes along with their data types, their relationship among each other can be logically implemented. </a:t>
            </a:r>
          </a:p>
          <a:p>
            <a:r>
              <a:rPr lang="en-IN" dirty="0">
                <a:solidFill>
                  <a:schemeClr val="accent6"/>
                </a:solidFill>
              </a:rPr>
              <a:t>Programmers generally work at this level.</a:t>
            </a:r>
          </a:p>
        </p:txBody>
      </p:sp>
      <p:sp>
        <p:nvSpPr>
          <p:cNvPr id="31" name="Rounded Rectangular Callout 30"/>
          <p:cNvSpPr/>
          <p:nvPr/>
        </p:nvSpPr>
        <p:spPr>
          <a:xfrm>
            <a:off x="213739" y="1886009"/>
            <a:ext cx="5577840" cy="715089"/>
          </a:xfrm>
          <a:prstGeom prst="wedgeRoundRectCallout">
            <a:avLst>
              <a:gd name="adj1" fmla="val 55845"/>
              <a:gd name="adj2" fmla="val -1796"/>
              <a:gd name="adj3" fmla="val 16667"/>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accent6"/>
                </a:solidFill>
              </a:rPr>
              <a:t>User just interact with system with the help of GUI.</a:t>
            </a:r>
          </a:p>
          <a:p>
            <a:r>
              <a:rPr lang="en-IN" dirty="0">
                <a:solidFill>
                  <a:schemeClr val="accent6"/>
                </a:solidFill>
              </a:rPr>
              <a:t>Users are not aware of how and what the data is stored.</a:t>
            </a:r>
          </a:p>
        </p:txBody>
      </p:sp>
      <p:sp>
        <p:nvSpPr>
          <p:cNvPr id="32" name="Rectangle 31"/>
          <p:cNvSpPr/>
          <p:nvPr/>
        </p:nvSpPr>
        <p:spPr>
          <a:xfrm>
            <a:off x="190500" y="1095454"/>
            <a:ext cx="5029200" cy="369332"/>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t>We are storing student information in a student table.</a:t>
            </a:r>
          </a:p>
        </p:txBody>
      </p:sp>
    </p:spTree>
    <p:extLst>
      <p:ext uri="{BB962C8B-B14F-4D97-AF65-F5344CB8AC3E}">
        <p14:creationId xmlns:p14="http://schemas.microsoft.com/office/powerpoint/2010/main" val="260690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animBg="1"/>
      <p:bldP spid="13" grpId="0" animBg="1"/>
      <p:bldP spid="14" grpId="0" animBg="1"/>
      <p:bldP spid="20" grpId="0"/>
      <p:bldP spid="21" grpId="0"/>
      <p:bldP spid="22" grpId="0"/>
      <p:bldP spid="29" grpId="0" animBg="1"/>
      <p:bldP spid="30" grpId="0" animBg="1"/>
      <p:bldP spid="31"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 in DBMS </a:t>
            </a:r>
          </a:p>
        </p:txBody>
      </p:sp>
      <p:sp>
        <p:nvSpPr>
          <p:cNvPr id="3" name="Content Placeholder 2"/>
          <p:cNvSpPr>
            <a:spLocks noGrp="1"/>
          </p:cNvSpPr>
          <p:nvPr>
            <p:ph idx="1"/>
          </p:nvPr>
        </p:nvSpPr>
        <p:spPr>
          <a:xfrm>
            <a:off x="178805" y="863444"/>
            <a:ext cx="11929641" cy="5590565"/>
          </a:xfrm>
        </p:spPr>
        <p:txBody>
          <a:bodyPr/>
          <a:lstStyle/>
          <a:p>
            <a:r>
              <a:rPr lang="en-US" dirty="0"/>
              <a:t>Database systems are made-up of complex data structures. </a:t>
            </a:r>
          </a:p>
          <a:p>
            <a:r>
              <a:rPr lang="en-US" dirty="0"/>
              <a:t>To ease the user interaction with database, the developers hide internal irrelevant details from users. </a:t>
            </a:r>
          </a:p>
          <a:p>
            <a:r>
              <a:rPr lang="en-US" dirty="0"/>
              <a:t>This </a:t>
            </a:r>
            <a:r>
              <a:rPr lang="en-US" b="1" dirty="0">
                <a:solidFill>
                  <a:schemeClr val="accent6"/>
                </a:solidFill>
              </a:rPr>
              <a:t>process of hiding irrelevant details </a:t>
            </a:r>
            <a:r>
              <a:rPr lang="en-US" dirty="0"/>
              <a:t>from user is called data abstraction.</a:t>
            </a:r>
          </a:p>
        </p:txBody>
      </p:sp>
    </p:spTree>
    <p:extLst>
      <p:ext uri="{BB962C8B-B14F-4D97-AF65-F5344CB8AC3E}">
        <p14:creationId xmlns:p14="http://schemas.microsoft.com/office/powerpoint/2010/main" val="424901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Instances and Schemas</a:t>
            </a:r>
            <a:endParaRPr lang="en-IN" dirty="0"/>
          </a:p>
        </p:txBody>
      </p:sp>
      <p:sp>
        <p:nvSpPr>
          <p:cNvPr id="3" name="Content Placeholder 2"/>
          <p:cNvSpPr>
            <a:spLocks noGrp="1"/>
          </p:cNvSpPr>
          <p:nvPr>
            <p:ph idx="1"/>
          </p:nvPr>
        </p:nvSpPr>
        <p:spPr/>
        <p:txBody>
          <a:bodyPr/>
          <a:lstStyle/>
          <a:p>
            <a:r>
              <a:rPr lang="en-US" altLang="en-US" sz="2800" b="1" dirty="0"/>
              <a:t>Schema</a:t>
            </a:r>
            <a:r>
              <a:rPr lang="en-US" altLang="en-US" sz="2800" dirty="0"/>
              <a:t> – the logical structure of the database </a:t>
            </a:r>
          </a:p>
          <a:p>
            <a:pPr lvl="1"/>
            <a:r>
              <a:rPr lang="en-US" altLang="en-US" sz="2400" dirty="0"/>
              <a:t>e.g., the database consists of information about a set of customers and accounts and the relationship between them)</a:t>
            </a:r>
          </a:p>
          <a:p>
            <a:pPr lvl="1"/>
            <a:r>
              <a:rPr lang="en-IN" altLang="en-US" sz="2400" dirty="0"/>
              <a:t>A database schema is the skeleton structure of the database. It represents the logical view of the entire database.</a:t>
            </a:r>
          </a:p>
          <a:p>
            <a:pPr lvl="1"/>
            <a:r>
              <a:rPr lang="en-IN" altLang="en-US" sz="2400" dirty="0"/>
              <a:t>A schema contains schema objects like table, foreign key, primary key, views, columns, data types, stored procedure, etc.</a:t>
            </a:r>
          </a:p>
          <a:p>
            <a:pPr lvl="1"/>
            <a:r>
              <a:rPr lang="en-IN" altLang="en-US" sz="2400" dirty="0"/>
              <a:t>A database schema is designed by the database designers to help programmers whose software will interact with the database. The process of database creation is called data </a:t>
            </a:r>
            <a:r>
              <a:rPr lang="en-IN" altLang="en-US" sz="2400" dirty="0" err="1"/>
              <a:t>modeling</a:t>
            </a:r>
            <a:r>
              <a:rPr lang="en-IN" altLang="en-US" sz="2400" dirty="0"/>
              <a:t>.</a:t>
            </a:r>
            <a:endParaRPr lang="en-US" altLang="en-US" sz="2400" dirty="0"/>
          </a:p>
          <a:p>
            <a:r>
              <a:rPr lang="en-US" altLang="en-US" sz="2800" b="1" dirty="0"/>
              <a:t>Instance</a:t>
            </a:r>
            <a:r>
              <a:rPr lang="en-US" altLang="en-US" sz="2800" dirty="0"/>
              <a:t> – the actual content of the database at a particular point in time </a:t>
            </a:r>
          </a:p>
          <a:p>
            <a:pPr lvl="1"/>
            <a:r>
              <a:rPr lang="en-US" altLang="en-US" sz="2400" dirty="0"/>
              <a:t>Analogous to the value of a variable(a row)</a:t>
            </a:r>
          </a:p>
        </p:txBody>
      </p:sp>
    </p:spTree>
    <p:extLst>
      <p:ext uri="{BB962C8B-B14F-4D97-AF65-F5344CB8AC3E}">
        <p14:creationId xmlns:p14="http://schemas.microsoft.com/office/powerpoint/2010/main" val="3843610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Data </a:t>
            </a:r>
            <a:r>
              <a:rPr lang="en-US" dirty="0"/>
              <a:t>Independence</a:t>
            </a:r>
          </a:p>
        </p:txBody>
      </p:sp>
      <p:sp>
        <p:nvSpPr>
          <p:cNvPr id="5" name="Content Placeholder 4"/>
          <p:cNvSpPr>
            <a:spLocks noGrp="1"/>
          </p:cNvSpPr>
          <p:nvPr>
            <p:ph idx="1"/>
          </p:nvPr>
        </p:nvSpPr>
        <p:spPr/>
        <p:txBody>
          <a:bodyPr/>
          <a:lstStyle/>
          <a:p>
            <a:pPr marL="0" indent="0">
              <a:buNone/>
              <a:defRPr/>
            </a:pPr>
            <a:r>
              <a:rPr lang="en-IN" dirty="0"/>
              <a:t>Data Independence is defined as a property of DBMS that helps you to change the Database schema at one level of a database system without requiring to change the schema at the next higher level. Data independence helps you to keep data separated from all programs that make use of it. </a:t>
            </a:r>
            <a:endParaRPr lang="en-US" altLang="en-US" b="1" dirty="0"/>
          </a:p>
        </p:txBody>
      </p:sp>
    </p:spTree>
    <p:extLst>
      <p:ext uri="{BB962C8B-B14F-4D97-AF65-F5344CB8AC3E}">
        <p14:creationId xmlns:p14="http://schemas.microsoft.com/office/powerpoint/2010/main" val="2064809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Independence</a:t>
            </a:r>
          </a:p>
        </p:txBody>
      </p:sp>
      <p:sp>
        <p:nvSpPr>
          <p:cNvPr id="3" name="Content Placeholder 2"/>
          <p:cNvSpPr>
            <a:spLocks noGrp="1"/>
          </p:cNvSpPr>
          <p:nvPr>
            <p:ph idx="1"/>
          </p:nvPr>
        </p:nvSpPr>
        <p:spPr>
          <a:xfrm>
            <a:off x="178805" y="863444"/>
            <a:ext cx="11929641" cy="5590565"/>
          </a:xfrm>
        </p:spPr>
        <p:txBody>
          <a:bodyPr/>
          <a:lstStyle/>
          <a:p>
            <a:r>
              <a:rPr lang="en-US" dirty="0"/>
              <a:t>Physical Data Independence</a:t>
            </a:r>
          </a:p>
          <a:p>
            <a:pPr lvl="1"/>
            <a:r>
              <a:rPr lang="en-US" dirty="0"/>
              <a:t>Physical Data Independence is the ability to modify the physical schema without requiring any change in logical (conceptual) schema and application programs.</a:t>
            </a:r>
          </a:p>
          <a:p>
            <a:pPr lvl="1"/>
            <a:r>
              <a:rPr lang="en-US" dirty="0"/>
              <a:t>Modifications at the internal levels are occasionally necessary to improve performance.</a:t>
            </a:r>
          </a:p>
          <a:p>
            <a:pPr lvl="1"/>
            <a:r>
              <a:rPr lang="en-US" dirty="0"/>
              <a:t>Possible modifications at internal levels are changes in file structures, compression techniques, hashing algorithms, storage devices, etc.</a:t>
            </a:r>
          </a:p>
          <a:p>
            <a:r>
              <a:rPr lang="en-US" dirty="0"/>
              <a:t>Logical Data Independence</a:t>
            </a:r>
          </a:p>
          <a:p>
            <a:pPr lvl="1"/>
            <a:r>
              <a:rPr lang="en-US" dirty="0"/>
              <a:t>Logical data independence is the ability to modify the conceptual schema without </a:t>
            </a:r>
            <a:r>
              <a:rPr lang="en-IN" altLang="en-US" dirty="0"/>
              <a:t>causing application program to be </a:t>
            </a:r>
            <a:r>
              <a:rPr lang="en-IN" altLang="en-US" dirty="0" smtClean="0"/>
              <a:t>rewritten.</a:t>
            </a:r>
            <a:endParaRPr lang="en-US" dirty="0"/>
          </a:p>
          <a:p>
            <a:pPr lvl="1"/>
            <a:r>
              <a:rPr lang="en-US" dirty="0"/>
              <a:t>Modification at the logical levels is necessary whenever the logical structure of the database is changed</a:t>
            </a:r>
            <a:r>
              <a:rPr lang="en-US" dirty="0" smtClean="0"/>
              <a:t>.</a:t>
            </a:r>
          </a:p>
          <a:p>
            <a:pPr lvl="1"/>
            <a:r>
              <a:rPr lang="en-IN" altLang="en-US" dirty="0"/>
              <a:t>Logical Data independence means if we add some new columns or remove some columns from table then the user view and programs should not change. </a:t>
            </a:r>
          </a:p>
          <a:p>
            <a:pPr lvl="1"/>
            <a:r>
              <a:rPr lang="en-IN" altLang="en-US" dirty="0"/>
              <a:t>For example: consider two users A &amp; B. Both are </a:t>
            </a:r>
            <a:r>
              <a:rPr lang="en-IN" altLang="en-US" dirty="0" smtClean="0"/>
              <a:t>select </a:t>
            </a:r>
            <a:r>
              <a:rPr lang="en-IN" altLang="en-US" dirty="0"/>
              <a:t>the fields "</a:t>
            </a:r>
            <a:r>
              <a:rPr lang="en-IN" altLang="en-US" dirty="0" err="1"/>
              <a:t>EmployeeNumber</a:t>
            </a:r>
            <a:r>
              <a:rPr lang="en-IN" altLang="en-US" dirty="0"/>
              <a:t>" and "</a:t>
            </a:r>
            <a:r>
              <a:rPr lang="en-IN" altLang="en-US" dirty="0" err="1"/>
              <a:t>EmployeeName</a:t>
            </a:r>
            <a:r>
              <a:rPr lang="en-IN" altLang="en-US" dirty="0"/>
              <a:t>". If user B adds a new column (e.g. salary) to his table, it will not affect the external view for user A, though the internal schema of the database has been changed for both users A &amp; B</a:t>
            </a:r>
            <a:r>
              <a:rPr lang="en-IN" altLang="en-US" dirty="0" smtClean="0"/>
              <a:t>.</a:t>
            </a:r>
            <a:endParaRPr lang="en-US" dirty="0"/>
          </a:p>
          <a:p>
            <a:pPr lvl="1"/>
            <a:r>
              <a:rPr lang="en-US" dirty="0"/>
              <a:t>Application programs are heavily dependent on logical structures of the data they access. So any change in logical structure also requires programs to change.</a:t>
            </a:r>
          </a:p>
        </p:txBody>
      </p:sp>
    </p:spTree>
    <p:extLst>
      <p:ext uri="{BB962C8B-B14F-4D97-AF65-F5344CB8AC3E}">
        <p14:creationId xmlns:p14="http://schemas.microsoft.com/office/powerpoint/2010/main" val="383222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Content Placeholder 2"/>
          <p:cNvSpPr>
            <a:spLocks noGrp="1"/>
          </p:cNvSpPr>
          <p:nvPr>
            <p:ph idx="1"/>
          </p:nvPr>
        </p:nvSpPr>
        <p:spPr/>
        <p:txBody>
          <a:bodyPr/>
          <a:lstStyle/>
          <a:p>
            <a:pPr marL="0" indent="0">
              <a:buFont typeface="Monotype Sorts" pitchFamily="2" charset="2"/>
              <a:buNone/>
              <a:defRPr/>
            </a:pPr>
            <a:r>
              <a:rPr lang="en-IN" b="1" dirty="0" smtClean="0"/>
              <a:t>Examples of changes under Physical Data Independence</a:t>
            </a:r>
          </a:p>
          <a:p>
            <a:pPr marL="0" indent="0">
              <a:buNone/>
              <a:defRPr/>
            </a:pPr>
            <a:r>
              <a:rPr lang="en-IN" sz="1600" dirty="0" smtClean="0"/>
              <a:t>Due to Physical independence, any of the below change will not affect the conceptual layer. </a:t>
            </a:r>
          </a:p>
          <a:p>
            <a:pPr>
              <a:defRPr/>
            </a:pPr>
            <a:r>
              <a:rPr lang="en-IN" sz="1600" dirty="0" smtClean="0"/>
              <a:t>Using a new storage device like Hard Drive or Magnetic Tapes</a:t>
            </a:r>
          </a:p>
          <a:p>
            <a:pPr>
              <a:defRPr/>
            </a:pPr>
            <a:r>
              <a:rPr lang="en-IN" sz="1600" dirty="0" smtClean="0"/>
              <a:t>Modifying the file organization technique in the Database</a:t>
            </a:r>
          </a:p>
          <a:p>
            <a:pPr>
              <a:defRPr/>
            </a:pPr>
            <a:r>
              <a:rPr lang="en-IN" sz="1600" dirty="0" smtClean="0"/>
              <a:t>Switching to different data structures.</a:t>
            </a:r>
          </a:p>
          <a:p>
            <a:pPr>
              <a:defRPr/>
            </a:pPr>
            <a:r>
              <a:rPr lang="en-IN" sz="1600" dirty="0" smtClean="0"/>
              <a:t>Changing the access method.</a:t>
            </a:r>
          </a:p>
          <a:p>
            <a:pPr>
              <a:defRPr/>
            </a:pPr>
            <a:r>
              <a:rPr lang="en-IN" sz="1600" dirty="0" smtClean="0"/>
              <a:t>Modifying indexes.</a:t>
            </a:r>
          </a:p>
          <a:p>
            <a:pPr>
              <a:defRPr/>
            </a:pPr>
            <a:r>
              <a:rPr lang="en-IN" sz="1600" dirty="0" smtClean="0"/>
              <a:t>Changes to compression techniques or hashing algorithms.</a:t>
            </a:r>
          </a:p>
          <a:p>
            <a:pPr>
              <a:defRPr/>
            </a:pPr>
            <a:r>
              <a:rPr lang="en-IN" sz="1600" dirty="0" smtClean="0"/>
              <a:t>Change of Location of Database from say C drive to D Drive</a:t>
            </a:r>
          </a:p>
          <a:p>
            <a:pPr marL="0" indent="0">
              <a:buFont typeface="Monotype Sorts" pitchFamily="2" charset="2"/>
              <a:buNone/>
              <a:defRPr/>
            </a:pPr>
            <a:r>
              <a:rPr lang="en-IN" b="1" dirty="0" smtClean="0"/>
              <a:t>Examples of changes under Logical Data Independence</a:t>
            </a:r>
          </a:p>
          <a:p>
            <a:pPr marL="0" indent="0">
              <a:buNone/>
              <a:defRPr/>
            </a:pPr>
            <a:r>
              <a:rPr lang="en-IN" sz="1600" dirty="0" smtClean="0"/>
              <a:t>Due to Logical independence, any of the below change will not affect the external layer. </a:t>
            </a:r>
          </a:p>
          <a:p>
            <a:pPr>
              <a:defRPr/>
            </a:pPr>
            <a:r>
              <a:rPr lang="en-IN" sz="1600" dirty="0" smtClean="0"/>
              <a:t>Add/Modify/Delete a new attribute, entity or relationship is possible without a rewrite of existing application programs</a:t>
            </a:r>
          </a:p>
          <a:p>
            <a:pPr>
              <a:defRPr/>
            </a:pPr>
            <a:r>
              <a:rPr lang="en-IN" sz="1600" dirty="0" smtClean="0"/>
              <a:t>Merging two records into one</a:t>
            </a:r>
          </a:p>
          <a:p>
            <a:pPr>
              <a:defRPr/>
            </a:pPr>
            <a:r>
              <a:rPr lang="en-IN" sz="1600" dirty="0" smtClean="0"/>
              <a:t>Breaking an existing record into two or more records</a:t>
            </a:r>
          </a:p>
          <a:p>
            <a:pPr>
              <a:defRPr/>
            </a:pPr>
            <a:endParaRPr lang="en-IN" dirty="0" smtClean="0"/>
          </a:p>
          <a:p>
            <a:pPr>
              <a:defRPr/>
            </a:pPr>
            <a:endParaRPr lang="en-IN" dirty="0"/>
          </a:p>
        </p:txBody>
      </p:sp>
    </p:spTree>
    <p:extLst>
      <p:ext uri="{BB962C8B-B14F-4D97-AF65-F5344CB8AC3E}">
        <p14:creationId xmlns:p14="http://schemas.microsoft.com/office/powerpoint/2010/main" val="421416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Effect transition="in" filter="fade">
                                      <p:cBhvr>
                                        <p:cTn id="45" dur="500"/>
                                        <p:tgtEl>
                                          <p:spTgt spid="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3" end="13"/>
                                            </p:txEl>
                                          </p:spTgt>
                                        </p:tgtEl>
                                        <p:attrNameLst>
                                          <p:attrName>style.visibility</p:attrName>
                                        </p:attrNameLst>
                                      </p:cBhvr>
                                      <p:to>
                                        <p:strVal val="visible"/>
                                      </p:to>
                                    </p:set>
                                    <p:animEffect transition="in" filter="fade">
                                      <p:cBhvr>
                                        <p:cTn id="48"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Importance of Data </a:t>
            </a:r>
            <a:r>
              <a:rPr lang="en-IN" sz="3600" dirty="0" smtClean="0"/>
              <a:t>Independence</a:t>
            </a:r>
            <a:endParaRPr lang="en-IN" dirty="0"/>
          </a:p>
        </p:txBody>
      </p:sp>
      <p:sp>
        <p:nvSpPr>
          <p:cNvPr id="3" name="Content Placeholder 2"/>
          <p:cNvSpPr>
            <a:spLocks noGrp="1"/>
          </p:cNvSpPr>
          <p:nvPr>
            <p:ph idx="1"/>
          </p:nvPr>
        </p:nvSpPr>
        <p:spPr/>
        <p:txBody>
          <a:bodyPr/>
          <a:lstStyle/>
          <a:p>
            <a:pPr>
              <a:defRPr/>
            </a:pPr>
            <a:r>
              <a:rPr lang="en-IN" dirty="0"/>
              <a:t>Helps you to improve the quality of the </a:t>
            </a:r>
            <a:r>
              <a:rPr lang="en-IN" dirty="0" smtClean="0"/>
              <a:t>data</a:t>
            </a:r>
          </a:p>
          <a:p>
            <a:pPr>
              <a:defRPr/>
            </a:pPr>
            <a:r>
              <a:rPr lang="en-IN" dirty="0" smtClean="0"/>
              <a:t>Database </a:t>
            </a:r>
            <a:r>
              <a:rPr lang="en-IN" dirty="0"/>
              <a:t>system maintenance becomes </a:t>
            </a:r>
            <a:r>
              <a:rPr lang="en-IN" dirty="0" smtClean="0"/>
              <a:t>affordable</a:t>
            </a:r>
          </a:p>
          <a:p>
            <a:pPr>
              <a:defRPr/>
            </a:pPr>
            <a:r>
              <a:rPr lang="en-IN" dirty="0" smtClean="0"/>
              <a:t>Enforcement </a:t>
            </a:r>
            <a:r>
              <a:rPr lang="en-IN" dirty="0"/>
              <a:t>of standards and improvement in database </a:t>
            </a:r>
            <a:r>
              <a:rPr lang="en-IN" dirty="0" smtClean="0"/>
              <a:t>security</a:t>
            </a:r>
          </a:p>
          <a:p>
            <a:pPr>
              <a:defRPr/>
            </a:pPr>
            <a:r>
              <a:rPr lang="en-IN" dirty="0" smtClean="0"/>
              <a:t>You </a:t>
            </a:r>
            <a:r>
              <a:rPr lang="en-IN" dirty="0"/>
              <a:t>don't need to alter data structure in application </a:t>
            </a:r>
            <a:r>
              <a:rPr lang="en-IN" dirty="0" smtClean="0"/>
              <a:t>programs</a:t>
            </a:r>
          </a:p>
          <a:p>
            <a:pPr>
              <a:defRPr/>
            </a:pPr>
            <a:r>
              <a:rPr lang="en-IN" dirty="0" smtClean="0"/>
              <a:t>Permit </a:t>
            </a:r>
            <a:r>
              <a:rPr lang="en-IN" dirty="0"/>
              <a:t>developers to focus on the general structure of the Database rather than worrying about the internal implementation </a:t>
            </a:r>
            <a:endParaRPr lang="en-IN" dirty="0" smtClean="0"/>
          </a:p>
          <a:p>
            <a:pPr>
              <a:defRPr/>
            </a:pPr>
            <a:r>
              <a:rPr lang="en-IN" dirty="0" smtClean="0"/>
              <a:t>It </a:t>
            </a:r>
            <a:r>
              <a:rPr lang="en-IN" dirty="0"/>
              <a:t>allows you to improve state which is undamaged or </a:t>
            </a:r>
            <a:r>
              <a:rPr lang="en-IN" dirty="0" smtClean="0"/>
              <a:t>undivided</a:t>
            </a:r>
          </a:p>
          <a:p>
            <a:pPr>
              <a:defRPr/>
            </a:pPr>
            <a:r>
              <a:rPr lang="en-IN" dirty="0" smtClean="0"/>
              <a:t>Database </a:t>
            </a:r>
            <a:r>
              <a:rPr lang="en-IN" dirty="0"/>
              <a:t>incongruity is vastly </a:t>
            </a:r>
            <a:r>
              <a:rPr lang="en-IN" dirty="0" smtClean="0"/>
              <a:t>reduced.</a:t>
            </a:r>
          </a:p>
          <a:p>
            <a:pPr>
              <a:defRPr/>
            </a:pPr>
            <a:r>
              <a:rPr lang="en-IN" dirty="0" smtClean="0"/>
              <a:t>Easily </a:t>
            </a:r>
            <a:r>
              <a:rPr lang="en-IN" dirty="0"/>
              <a:t>make modifications in the physical level is needed to improve the performance of the system. </a:t>
            </a:r>
          </a:p>
        </p:txBody>
      </p:sp>
    </p:spTree>
    <p:extLst>
      <p:ext uri="{BB962C8B-B14F-4D97-AF65-F5344CB8AC3E}">
        <p14:creationId xmlns:p14="http://schemas.microsoft.com/office/powerpoint/2010/main" val="322113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DBMS </a:t>
            </a:r>
            <a:r>
              <a:rPr lang="en-IN" dirty="0" smtClean="0"/>
              <a:t>Architecture</a:t>
            </a:r>
            <a:endParaRPr lang="en-IN" dirty="0"/>
          </a:p>
        </p:txBody>
      </p:sp>
      <p:sp>
        <p:nvSpPr>
          <p:cNvPr id="3" name="Content Placeholder 2"/>
          <p:cNvSpPr>
            <a:spLocks noGrp="1"/>
          </p:cNvSpPr>
          <p:nvPr>
            <p:ph idx="1"/>
          </p:nvPr>
        </p:nvSpPr>
        <p:spPr/>
        <p:txBody>
          <a:bodyPr/>
          <a:lstStyle/>
          <a:p>
            <a:r>
              <a:rPr lang="en-IN" altLang="en-US" dirty="0"/>
              <a:t>The DBMS design depends upon its architecture. The basic client/server architecture is used to deal with a large number of PCs, web servers, database servers and other components that are connected with networks.</a:t>
            </a:r>
          </a:p>
          <a:p>
            <a:r>
              <a:rPr lang="en-IN" altLang="en-US" dirty="0"/>
              <a:t>The client/server architecture consists of many PCs and a workstation which are connected via the network.</a:t>
            </a:r>
          </a:p>
          <a:p>
            <a:r>
              <a:rPr lang="en-IN" altLang="en-US" dirty="0"/>
              <a:t>DBMS architecture depends upon how users are connected to the database to get their request done.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2560" y="3436710"/>
            <a:ext cx="47117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8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defRPr/>
            </a:pPr>
            <a:r>
              <a:rPr lang="en-IN" sz="2200" b="1" dirty="0"/>
              <a:t>1-Tier Architecture</a:t>
            </a:r>
          </a:p>
          <a:p>
            <a:pPr>
              <a:defRPr/>
            </a:pPr>
            <a:r>
              <a:rPr lang="en-IN" sz="2000" dirty="0"/>
              <a:t>In this architecture, the database is directly available to the user. It means the user can directly sit on the DBMS and uses it.</a:t>
            </a:r>
          </a:p>
          <a:p>
            <a:pPr>
              <a:defRPr/>
            </a:pPr>
            <a:r>
              <a:rPr lang="en-IN" sz="2000" dirty="0"/>
              <a:t>Any changes done here will directly be done on the database itself. It doesn't provide a handy tool for end users.</a:t>
            </a:r>
          </a:p>
          <a:p>
            <a:pPr>
              <a:defRPr/>
            </a:pPr>
            <a:r>
              <a:rPr lang="en-IN" sz="2000" dirty="0"/>
              <a:t>The 1-Tier architecture is used for development of the local application, where programmers can directly communicate with the database for the quick response.(same system)</a:t>
            </a:r>
          </a:p>
          <a:p>
            <a:pPr marL="0" indent="0">
              <a:buNone/>
              <a:defRPr/>
            </a:pPr>
            <a:r>
              <a:rPr lang="en-IN" sz="2200" b="1" dirty="0"/>
              <a:t>2-Tier Architecture</a:t>
            </a:r>
          </a:p>
          <a:p>
            <a:pPr>
              <a:defRPr/>
            </a:pPr>
            <a:r>
              <a:rPr lang="en-IN" sz="2000" dirty="0"/>
              <a:t>The 2-Tier architecture is same as basic client-server. In the two-tier architecture, applications on the client end can directly communicate with the database at the server side. For this interaction, API's like: </a:t>
            </a:r>
            <a:r>
              <a:rPr lang="en-IN" sz="2000" b="1" dirty="0"/>
              <a:t>ODBC</a:t>
            </a:r>
            <a:r>
              <a:rPr lang="en-IN" sz="2000" dirty="0"/>
              <a:t>, </a:t>
            </a:r>
            <a:r>
              <a:rPr lang="en-IN" sz="2000" b="1" dirty="0"/>
              <a:t>JDBC</a:t>
            </a:r>
            <a:r>
              <a:rPr lang="en-IN" sz="2000" dirty="0"/>
              <a:t> are used.</a:t>
            </a:r>
          </a:p>
          <a:p>
            <a:pPr>
              <a:defRPr/>
            </a:pPr>
            <a:r>
              <a:rPr lang="en-IN" sz="2000" dirty="0"/>
              <a:t>An application interface which is called ODBC (Open Database Connectivity) an API which allows the client-side program to call the DBMS. </a:t>
            </a:r>
          </a:p>
          <a:p>
            <a:pPr>
              <a:defRPr/>
            </a:pPr>
            <a:r>
              <a:rPr lang="en-IN" sz="2000" dirty="0"/>
              <a:t>Today most of the DBMS offers ODBC drivers for their DBMS. </a:t>
            </a:r>
          </a:p>
          <a:p>
            <a:pPr>
              <a:defRPr/>
            </a:pPr>
            <a:r>
              <a:rPr lang="en-IN" sz="2000" dirty="0"/>
              <a:t>2 tier architecture provides added security to the DBMS as it is not exposed to the end user directly.</a:t>
            </a:r>
          </a:p>
        </p:txBody>
      </p:sp>
    </p:spTree>
    <p:extLst>
      <p:ext uri="{BB962C8B-B14F-4D97-AF65-F5344CB8AC3E}">
        <p14:creationId xmlns:p14="http://schemas.microsoft.com/office/powerpoint/2010/main" val="187481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Database Management System (DBMS)?</a:t>
            </a:r>
          </a:p>
        </p:txBody>
      </p:sp>
      <p:sp>
        <p:nvSpPr>
          <p:cNvPr id="5" name="Content Placeholder 4"/>
          <p:cNvSpPr>
            <a:spLocks noGrp="1"/>
          </p:cNvSpPr>
          <p:nvPr>
            <p:ph idx="1"/>
          </p:nvPr>
        </p:nvSpPr>
        <p:spPr/>
        <p:txBody>
          <a:bodyPr/>
          <a:lstStyle/>
          <a:p>
            <a:r>
              <a:rPr lang="en-US" dirty="0"/>
              <a:t>Data - </a:t>
            </a:r>
            <a:r>
              <a:rPr lang="en-US" b="1" dirty="0">
                <a:solidFill>
                  <a:schemeClr val="accent6"/>
                </a:solidFill>
              </a:rPr>
              <a:t>Fact</a:t>
            </a:r>
            <a:r>
              <a:rPr lang="en-US" dirty="0"/>
              <a:t> that can be recorded or stored</a:t>
            </a:r>
          </a:p>
          <a:p>
            <a:pPr lvl="1"/>
            <a:r>
              <a:rPr lang="en-US" dirty="0"/>
              <a:t>e.g. Person Name, Age, Gender and Weight etc.</a:t>
            </a:r>
          </a:p>
          <a:p>
            <a:r>
              <a:rPr lang="en-US" dirty="0"/>
              <a:t>Database - Collection of </a:t>
            </a:r>
            <a:r>
              <a:rPr lang="en-US" b="1" dirty="0">
                <a:solidFill>
                  <a:schemeClr val="accent6"/>
                </a:solidFill>
              </a:rPr>
              <a:t>logically related data</a:t>
            </a:r>
          </a:p>
          <a:p>
            <a:pPr lvl="1"/>
            <a:r>
              <a:rPr lang="en-US" dirty="0"/>
              <a:t>e.g. Books Database in Library, Student Database in University etc.</a:t>
            </a:r>
          </a:p>
          <a:p>
            <a:r>
              <a:rPr lang="en-US" dirty="0"/>
              <a:t>Management - Manipulation, Searching and Security of data</a:t>
            </a:r>
          </a:p>
          <a:p>
            <a:pPr lvl="1"/>
            <a:r>
              <a:rPr lang="en-US" dirty="0"/>
              <a:t>e.g. Viewing result in college website, Searching exam papers in college website etc.</a:t>
            </a:r>
          </a:p>
          <a:p>
            <a:r>
              <a:rPr lang="en-US" dirty="0"/>
              <a:t>System - </a:t>
            </a:r>
            <a:r>
              <a:rPr lang="en-US" b="1" dirty="0">
                <a:solidFill>
                  <a:schemeClr val="accent6"/>
                </a:solidFill>
              </a:rPr>
              <a:t>Programs</a:t>
            </a:r>
            <a:r>
              <a:rPr lang="en-US" dirty="0"/>
              <a:t> or </a:t>
            </a:r>
            <a:r>
              <a:rPr lang="en-US" b="1" dirty="0">
                <a:solidFill>
                  <a:schemeClr val="accent6"/>
                </a:solidFill>
              </a:rPr>
              <a:t>tools</a:t>
            </a:r>
            <a:r>
              <a:rPr lang="en-US" dirty="0"/>
              <a:t> used to manage database</a:t>
            </a:r>
          </a:p>
          <a:p>
            <a:pPr lvl="1"/>
            <a:r>
              <a:rPr lang="en-US" dirty="0"/>
              <a:t>e.g. SQL Server Studio Express, Oracle etc.</a:t>
            </a:r>
          </a:p>
          <a:p>
            <a:r>
              <a:rPr lang="en-US" dirty="0"/>
              <a:t>DBMS - A Database Management System is a software for creating and managing databases. </a:t>
            </a:r>
          </a:p>
          <a:p>
            <a:r>
              <a:rPr lang="en-US" dirty="0"/>
              <a:t>Database Management System (DBMS) is a </a:t>
            </a:r>
            <a:r>
              <a:rPr lang="en-US" b="1" dirty="0">
                <a:solidFill>
                  <a:schemeClr val="accent6"/>
                </a:solidFill>
              </a:rPr>
              <a:t>software designed to define, manipulate, retrieve and manage data in a database</a:t>
            </a:r>
            <a:r>
              <a:rPr lang="en-US" dirty="0"/>
              <a:t>.</a:t>
            </a:r>
          </a:p>
          <a:p>
            <a:pPr lvl="1"/>
            <a:r>
              <a:rPr lang="en-US" dirty="0"/>
              <a:t>e.g. MS SQL Server, Oracle, My SQL, SQLite, </a:t>
            </a:r>
            <a:r>
              <a:rPr lang="en-US" dirty="0" err="1"/>
              <a:t>MongoDB</a:t>
            </a:r>
            <a:r>
              <a:rPr lang="en-US" dirty="0"/>
              <a:t> etc.</a:t>
            </a:r>
          </a:p>
        </p:txBody>
      </p:sp>
    </p:spTree>
    <p:extLst>
      <p:ext uri="{BB962C8B-B14F-4D97-AF65-F5344CB8AC3E}">
        <p14:creationId xmlns:p14="http://schemas.microsoft.com/office/powerpoint/2010/main" val="41193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defRPr/>
            </a:pPr>
            <a:r>
              <a:rPr lang="en-IN" b="1" dirty="0"/>
              <a:t>3-Tier Architecture</a:t>
            </a:r>
          </a:p>
          <a:p>
            <a:pPr>
              <a:defRPr/>
            </a:pPr>
            <a:r>
              <a:rPr lang="en-IN" dirty="0"/>
              <a:t>The 3-Tier architecture contains another layer between the client and server. In this architecture, client can't directly communicate with the server.</a:t>
            </a:r>
          </a:p>
          <a:p>
            <a:pPr>
              <a:defRPr/>
            </a:pPr>
            <a:r>
              <a:rPr lang="en-IN" dirty="0"/>
              <a:t>The application on the client-end interacts with an application server which further communicates with the database system.</a:t>
            </a:r>
          </a:p>
          <a:p>
            <a:pPr>
              <a:defRPr/>
            </a:pPr>
            <a:r>
              <a:rPr lang="en-IN" dirty="0"/>
              <a:t>End user has no idea about the existence of the database beyond the application server. The database also has no idea about any other user beyond the application.</a:t>
            </a:r>
            <a:r>
              <a:rPr lang="en-IN" sz="1400" dirty="0"/>
              <a:t>(username password)</a:t>
            </a:r>
            <a:endParaRPr lang="en-IN" dirty="0"/>
          </a:p>
          <a:p>
            <a:pPr>
              <a:defRPr/>
            </a:pPr>
            <a:r>
              <a:rPr lang="en-IN" dirty="0"/>
              <a:t>The 3-Tier architecture is used in case of large web application. </a:t>
            </a:r>
            <a:r>
              <a:rPr lang="en-IN" sz="1600" dirty="0"/>
              <a:t>(</a:t>
            </a:r>
            <a:r>
              <a:rPr lang="en-IN" sz="1600" dirty="0" err="1"/>
              <a:t>facebook</a:t>
            </a:r>
            <a:r>
              <a:rPr lang="en-IN" sz="1600" dirty="0"/>
              <a:t>, </a:t>
            </a:r>
            <a:r>
              <a:rPr lang="en-IN" sz="1600" dirty="0" err="1"/>
              <a:t>youtube,etc</a:t>
            </a:r>
            <a:r>
              <a:rPr lang="en-IN" sz="1600" dirty="0"/>
              <a:t>.)</a:t>
            </a:r>
            <a:endParaRPr lang="en-IN" dirty="0"/>
          </a:p>
          <a:p>
            <a:pPr marL="0" indent="0">
              <a:buFont typeface="Monotype Sorts" pitchFamily="2" charset="2"/>
              <a:buNone/>
              <a:defRPr/>
            </a:pPr>
            <a:r>
              <a:rPr lang="en-IN" sz="1600" dirty="0"/>
              <a:t>**Application server will decide what to do with this request where to forward.</a:t>
            </a:r>
          </a:p>
        </p:txBody>
      </p:sp>
    </p:spTree>
    <p:extLst>
      <p:ext uri="{BB962C8B-B14F-4D97-AF65-F5344CB8AC3E}">
        <p14:creationId xmlns:p14="http://schemas.microsoft.com/office/powerpoint/2010/main" val="1403021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Architectures</a:t>
            </a:r>
            <a:endParaRPr lang="en-IN" dirty="0"/>
          </a:p>
        </p:txBody>
      </p:sp>
      <p:sp>
        <p:nvSpPr>
          <p:cNvPr id="3" name="Content Placeholder 2"/>
          <p:cNvSpPr>
            <a:spLocks noGrp="1"/>
          </p:cNvSpPr>
          <p:nvPr>
            <p:ph idx="1"/>
          </p:nvPr>
        </p:nvSpPr>
        <p:spPr/>
        <p:txBody>
          <a:bodyPr/>
          <a:lstStyle/>
          <a:p>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1027" t="13150" r="1439" b="13425"/>
          <a:stretch>
            <a:fillRect/>
          </a:stretch>
        </p:blipFill>
        <p:spPr bwMode="auto">
          <a:xfrm>
            <a:off x="3015570" y="1145314"/>
            <a:ext cx="6027737" cy="3403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95460" y="5059458"/>
            <a:ext cx="11766506" cy="646331"/>
          </a:xfrm>
          <a:prstGeom prst="rect">
            <a:avLst/>
          </a:prstGeom>
        </p:spPr>
        <p:txBody>
          <a:bodyPr wrap="square">
            <a:spAutoFit/>
          </a:bodyPr>
          <a:lstStyle/>
          <a:p>
            <a:pPr>
              <a:spcBef>
                <a:spcPct val="0"/>
              </a:spcBef>
              <a:buClrTx/>
              <a:buSzTx/>
              <a:buFont typeface="Wingdings" panose="05000000000000000000" pitchFamily="2" charset="2"/>
              <a:buChar char="§"/>
            </a:pPr>
            <a:r>
              <a:rPr lang="en-US" altLang="en-US" b="1" dirty="0"/>
              <a:t>Two-tier architecture</a:t>
            </a:r>
            <a:r>
              <a:rPr lang="en-US" altLang="en-US" dirty="0"/>
              <a:t>:  E.g. client programs using ODBC/JDBC </a:t>
            </a:r>
            <a:r>
              <a:rPr lang="en-US" altLang="en-US" dirty="0" smtClean="0"/>
              <a:t>to  </a:t>
            </a:r>
            <a:r>
              <a:rPr lang="en-US" altLang="en-US" dirty="0"/>
              <a:t>communicate with a database</a:t>
            </a:r>
          </a:p>
          <a:p>
            <a:pPr>
              <a:spcBef>
                <a:spcPct val="0"/>
              </a:spcBef>
              <a:buClrTx/>
              <a:buSzTx/>
              <a:buFont typeface="Wingdings" panose="05000000000000000000" pitchFamily="2" charset="2"/>
              <a:buChar char="§"/>
            </a:pPr>
            <a:r>
              <a:rPr lang="en-US" altLang="en-US" b="1" dirty="0"/>
              <a:t>Three-tier architecture</a:t>
            </a:r>
            <a:r>
              <a:rPr lang="en-US" altLang="en-US" dirty="0"/>
              <a:t>: E.g. web-based applications, and </a:t>
            </a:r>
            <a:r>
              <a:rPr lang="en-US" altLang="en-US" dirty="0" smtClean="0"/>
              <a:t>  </a:t>
            </a:r>
            <a:r>
              <a:rPr lang="en-US" altLang="en-US" dirty="0"/>
              <a:t>applications built using “middleware”</a:t>
            </a:r>
          </a:p>
        </p:txBody>
      </p:sp>
    </p:spTree>
    <p:extLst>
      <p:ext uri="{BB962C8B-B14F-4D97-AF65-F5344CB8AC3E}">
        <p14:creationId xmlns:p14="http://schemas.microsoft.com/office/powerpoint/2010/main" val="100694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Database System Architecture</a:t>
            </a:r>
          </a:p>
        </p:txBody>
      </p:sp>
      <p:sp>
        <p:nvSpPr>
          <p:cNvPr id="5" name="Content Placeholder 4"/>
          <p:cNvSpPr>
            <a:spLocks noGrp="1"/>
          </p:cNvSpPr>
          <p:nvPr>
            <p:ph idx="1"/>
          </p:nvPr>
        </p:nvSpPr>
        <p:spPr/>
        <p:txBody>
          <a:bodyPr/>
          <a:lstStyle/>
          <a:p>
            <a:endParaRPr lang="en-US" dirty="0"/>
          </a:p>
        </p:txBody>
      </p:sp>
      <p:sp>
        <p:nvSpPr>
          <p:cNvPr id="104" name="TextBox 103"/>
          <p:cNvSpPr txBox="1"/>
          <p:nvPr/>
        </p:nvSpPr>
        <p:spPr>
          <a:xfrm>
            <a:off x="4960561" y="1485765"/>
            <a:ext cx="548640" cy="276999"/>
          </a:xfrm>
          <a:prstGeom prst="rect">
            <a:avLst/>
          </a:prstGeom>
          <a:noFill/>
        </p:spPr>
        <p:txBody>
          <a:bodyPr wrap="square" rtlCol="0" anchor="ctr">
            <a:spAutoFit/>
          </a:bodyPr>
          <a:lstStyle/>
          <a:p>
            <a:r>
              <a:rPr lang="en-US" sz="1200" dirty="0"/>
              <a:t>uses</a:t>
            </a:r>
          </a:p>
        </p:txBody>
      </p:sp>
      <p:sp>
        <p:nvSpPr>
          <p:cNvPr id="105" name="TextBox 104"/>
          <p:cNvSpPr txBox="1"/>
          <p:nvPr/>
        </p:nvSpPr>
        <p:spPr>
          <a:xfrm>
            <a:off x="3329498" y="1485765"/>
            <a:ext cx="548640" cy="276999"/>
          </a:xfrm>
          <a:prstGeom prst="rect">
            <a:avLst/>
          </a:prstGeom>
          <a:noFill/>
        </p:spPr>
        <p:txBody>
          <a:bodyPr wrap="square" rtlCol="0" anchor="ctr">
            <a:spAutoFit/>
          </a:bodyPr>
          <a:lstStyle/>
          <a:p>
            <a:r>
              <a:rPr lang="en-US" sz="1200" dirty="0"/>
              <a:t>write</a:t>
            </a:r>
          </a:p>
        </p:txBody>
      </p:sp>
      <p:sp>
        <p:nvSpPr>
          <p:cNvPr id="106" name="TextBox 105"/>
          <p:cNvSpPr txBox="1"/>
          <p:nvPr/>
        </p:nvSpPr>
        <p:spPr>
          <a:xfrm>
            <a:off x="1824325" y="1485765"/>
            <a:ext cx="548640" cy="276999"/>
          </a:xfrm>
          <a:prstGeom prst="rect">
            <a:avLst/>
          </a:prstGeom>
          <a:noFill/>
        </p:spPr>
        <p:txBody>
          <a:bodyPr wrap="square" rtlCol="0" anchor="ctr">
            <a:spAutoFit/>
          </a:bodyPr>
          <a:lstStyle/>
          <a:p>
            <a:r>
              <a:rPr lang="en-US" sz="1200" dirty="0"/>
              <a:t>uses</a:t>
            </a:r>
          </a:p>
        </p:txBody>
      </p:sp>
      <p:sp>
        <p:nvSpPr>
          <p:cNvPr id="107" name="TextBox 106"/>
          <p:cNvSpPr txBox="1"/>
          <p:nvPr/>
        </p:nvSpPr>
        <p:spPr>
          <a:xfrm>
            <a:off x="6565353" y="1485765"/>
            <a:ext cx="548640" cy="276999"/>
          </a:xfrm>
          <a:prstGeom prst="rect">
            <a:avLst/>
          </a:prstGeom>
          <a:noFill/>
        </p:spPr>
        <p:txBody>
          <a:bodyPr wrap="square" rtlCol="0" anchor="ctr">
            <a:spAutoFit/>
          </a:bodyPr>
          <a:lstStyle/>
          <a:p>
            <a:r>
              <a:rPr lang="en-US" sz="1200" dirty="0"/>
              <a:t>uses</a:t>
            </a:r>
          </a:p>
        </p:txBody>
      </p:sp>
      <p:sp>
        <p:nvSpPr>
          <p:cNvPr id="108" name="Rounded Rectangle 107"/>
          <p:cNvSpPr/>
          <p:nvPr/>
        </p:nvSpPr>
        <p:spPr>
          <a:xfrm>
            <a:off x="1533793" y="4112355"/>
            <a:ext cx="6120000" cy="967756"/>
          </a:xfrm>
          <a:prstGeom prst="roundRect">
            <a:avLst>
              <a:gd name="adj" fmla="val 0"/>
            </a:avLst>
          </a:prstGeom>
          <a:solidFill>
            <a:schemeClr val="accent3">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1536864" y="2606083"/>
            <a:ext cx="6120000" cy="1442917"/>
          </a:xfrm>
          <a:prstGeom prst="roundRect">
            <a:avLst>
              <a:gd name="adj" fmla="val 0"/>
            </a:avLst>
          </a:prstGeom>
          <a:solidFill>
            <a:schemeClr val="accent5">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utoShape 78"/>
          <p:cNvSpPr>
            <a:spLocks noChangeArrowheads="1"/>
          </p:cNvSpPr>
          <p:nvPr/>
        </p:nvSpPr>
        <p:spPr bwMode="auto">
          <a:xfrm>
            <a:off x="1764262" y="1038810"/>
            <a:ext cx="1069045" cy="478494"/>
          </a:xfrm>
          <a:prstGeom prst="roundRect">
            <a:avLst>
              <a:gd name="adj" fmla="val 16667"/>
            </a:avLst>
          </a:prstGeom>
          <a:solidFill>
            <a:schemeClr val="accent6"/>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Naive </a:t>
            </a:r>
          </a:p>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user</a:t>
            </a:r>
          </a:p>
        </p:txBody>
      </p:sp>
      <p:sp>
        <p:nvSpPr>
          <p:cNvPr id="111" name="AutoShape 77"/>
          <p:cNvSpPr>
            <a:spLocks noChangeArrowheads="1"/>
          </p:cNvSpPr>
          <p:nvPr/>
        </p:nvSpPr>
        <p:spPr bwMode="auto">
          <a:xfrm>
            <a:off x="3120138" y="1038810"/>
            <a:ext cx="1313293" cy="479515"/>
          </a:xfrm>
          <a:prstGeom prst="roundRect">
            <a:avLst>
              <a:gd name="adj" fmla="val 16667"/>
            </a:avLst>
          </a:prstGeom>
          <a:solidFill>
            <a:schemeClr val="accent6"/>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Application programmer</a:t>
            </a:r>
          </a:p>
        </p:txBody>
      </p:sp>
      <p:sp>
        <p:nvSpPr>
          <p:cNvPr id="112" name="AutoShape 76"/>
          <p:cNvSpPr>
            <a:spLocks noChangeArrowheads="1"/>
          </p:cNvSpPr>
          <p:nvPr/>
        </p:nvSpPr>
        <p:spPr bwMode="auto">
          <a:xfrm>
            <a:off x="4717116" y="1038810"/>
            <a:ext cx="1353809" cy="479515"/>
          </a:xfrm>
          <a:prstGeom prst="roundRect">
            <a:avLst>
              <a:gd name="adj" fmla="val 16667"/>
            </a:avLst>
          </a:prstGeom>
          <a:solidFill>
            <a:schemeClr val="accent6"/>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Sophisticated</a:t>
            </a:r>
          </a:p>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user</a:t>
            </a:r>
          </a:p>
        </p:txBody>
      </p:sp>
      <p:sp>
        <p:nvSpPr>
          <p:cNvPr id="113" name="AutoShape 75"/>
          <p:cNvSpPr>
            <a:spLocks noChangeArrowheads="1"/>
          </p:cNvSpPr>
          <p:nvPr/>
        </p:nvSpPr>
        <p:spPr bwMode="auto">
          <a:xfrm>
            <a:off x="6360902" y="1038810"/>
            <a:ext cx="1373845" cy="479515"/>
          </a:xfrm>
          <a:prstGeom prst="roundRect">
            <a:avLst>
              <a:gd name="adj" fmla="val 16667"/>
            </a:avLst>
          </a:prstGeom>
          <a:solidFill>
            <a:schemeClr val="accent6"/>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Database administrator</a:t>
            </a:r>
          </a:p>
        </p:txBody>
      </p:sp>
      <p:sp>
        <p:nvSpPr>
          <p:cNvPr id="114" name="Oval 70"/>
          <p:cNvSpPr>
            <a:spLocks noChangeArrowheads="1"/>
          </p:cNvSpPr>
          <p:nvPr/>
        </p:nvSpPr>
        <p:spPr bwMode="auto">
          <a:xfrm>
            <a:off x="1570734" y="1756873"/>
            <a:ext cx="1463040" cy="637074"/>
          </a:xfrm>
          <a:prstGeom prst="ellipse">
            <a:avLst/>
          </a:prstGeom>
          <a:solidFill>
            <a:schemeClr val="tx2"/>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Application</a:t>
            </a:r>
          </a:p>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interfaces</a:t>
            </a:r>
          </a:p>
        </p:txBody>
      </p:sp>
      <p:sp>
        <p:nvSpPr>
          <p:cNvPr id="115" name="Oval 67"/>
          <p:cNvSpPr>
            <a:spLocks noChangeArrowheads="1"/>
          </p:cNvSpPr>
          <p:nvPr/>
        </p:nvSpPr>
        <p:spPr bwMode="auto">
          <a:xfrm>
            <a:off x="3049304" y="1756873"/>
            <a:ext cx="1463040" cy="637200"/>
          </a:xfrm>
          <a:prstGeom prst="ellipse">
            <a:avLst/>
          </a:prstGeom>
          <a:solidFill>
            <a:schemeClr val="tx2"/>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Application</a:t>
            </a:r>
          </a:p>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program</a:t>
            </a:r>
          </a:p>
        </p:txBody>
      </p:sp>
      <p:sp>
        <p:nvSpPr>
          <p:cNvPr id="116" name="Oval 64"/>
          <p:cNvSpPr>
            <a:spLocks noChangeArrowheads="1"/>
          </p:cNvSpPr>
          <p:nvPr/>
        </p:nvSpPr>
        <p:spPr bwMode="auto">
          <a:xfrm>
            <a:off x="4671395" y="1756873"/>
            <a:ext cx="1463040" cy="636129"/>
          </a:xfrm>
          <a:prstGeom prst="ellipse">
            <a:avLst/>
          </a:prstGeom>
          <a:solidFill>
            <a:schemeClr val="tx2"/>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p>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tool</a:t>
            </a:r>
          </a:p>
        </p:txBody>
      </p:sp>
      <p:sp>
        <p:nvSpPr>
          <p:cNvPr id="117" name="Oval 61"/>
          <p:cNvSpPr>
            <a:spLocks noChangeArrowheads="1"/>
          </p:cNvSpPr>
          <p:nvPr/>
        </p:nvSpPr>
        <p:spPr bwMode="auto">
          <a:xfrm>
            <a:off x="6170402" y="1756873"/>
            <a:ext cx="1754845" cy="637200"/>
          </a:xfrm>
          <a:prstGeom prst="ellipse">
            <a:avLst/>
          </a:prstGeom>
          <a:solidFill>
            <a:schemeClr val="tx2"/>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300" dirty="0">
                <a:solidFill>
                  <a:schemeClr val="bg1"/>
                </a:solidFill>
                <a:latin typeface="Calibri" panose="020F0502020204030204" pitchFamily="34" charset="0"/>
                <a:ea typeface="Calibri" panose="020F0502020204030204" pitchFamily="34" charset="0"/>
                <a:cs typeface="Calibri" panose="020F0502020204030204" pitchFamily="34" charset="0"/>
              </a:rPr>
              <a:t>Administration tool</a:t>
            </a:r>
          </a:p>
        </p:txBody>
      </p:sp>
      <p:sp>
        <p:nvSpPr>
          <p:cNvPr id="118" name="Rectangle 58"/>
          <p:cNvSpPr>
            <a:spLocks noChangeArrowheads="1"/>
          </p:cNvSpPr>
          <p:nvPr/>
        </p:nvSpPr>
        <p:spPr bwMode="auto">
          <a:xfrm>
            <a:off x="3363629" y="2667000"/>
            <a:ext cx="1006996"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Compiler and linker</a:t>
            </a:r>
          </a:p>
        </p:txBody>
      </p:sp>
      <p:sp>
        <p:nvSpPr>
          <p:cNvPr id="119" name="Rectangle 55"/>
          <p:cNvSpPr>
            <a:spLocks noChangeArrowheads="1"/>
          </p:cNvSpPr>
          <p:nvPr/>
        </p:nvSpPr>
        <p:spPr bwMode="auto">
          <a:xfrm>
            <a:off x="4884200" y="2667000"/>
            <a:ext cx="1006996"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DML queries</a:t>
            </a:r>
          </a:p>
        </p:txBody>
      </p:sp>
      <p:sp>
        <p:nvSpPr>
          <p:cNvPr id="120" name="Rectangle 52"/>
          <p:cNvSpPr>
            <a:spLocks noChangeArrowheads="1"/>
          </p:cNvSpPr>
          <p:nvPr/>
        </p:nvSpPr>
        <p:spPr bwMode="auto">
          <a:xfrm>
            <a:off x="6544326" y="2667000"/>
            <a:ext cx="1006996"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DDL interpreter</a:t>
            </a:r>
          </a:p>
        </p:txBody>
      </p:sp>
      <p:sp>
        <p:nvSpPr>
          <p:cNvPr id="121" name="Rectangle 49"/>
          <p:cNvSpPr>
            <a:spLocks noChangeArrowheads="1"/>
          </p:cNvSpPr>
          <p:nvPr/>
        </p:nvSpPr>
        <p:spPr bwMode="auto">
          <a:xfrm>
            <a:off x="1656000" y="3093720"/>
            <a:ext cx="1285569" cy="64008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Application program object code</a:t>
            </a:r>
          </a:p>
        </p:txBody>
      </p:sp>
      <p:sp>
        <p:nvSpPr>
          <p:cNvPr id="122" name="Rectangle 48"/>
          <p:cNvSpPr>
            <a:spLocks noChangeArrowheads="1"/>
          </p:cNvSpPr>
          <p:nvPr/>
        </p:nvSpPr>
        <p:spPr bwMode="auto">
          <a:xfrm>
            <a:off x="4727922" y="3264689"/>
            <a:ext cx="1335418"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DML compiler and organizer</a:t>
            </a:r>
          </a:p>
        </p:txBody>
      </p:sp>
      <p:sp>
        <p:nvSpPr>
          <p:cNvPr id="123" name="Rectangle 47"/>
          <p:cNvSpPr>
            <a:spLocks noChangeArrowheads="1"/>
          </p:cNvSpPr>
          <p:nvPr/>
        </p:nvSpPr>
        <p:spPr bwMode="auto">
          <a:xfrm>
            <a:off x="3123314" y="3578783"/>
            <a:ext cx="1444752"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Query evaluation engine</a:t>
            </a:r>
          </a:p>
        </p:txBody>
      </p:sp>
      <p:sp>
        <p:nvSpPr>
          <p:cNvPr id="124" name="Rectangle 31"/>
          <p:cNvSpPr>
            <a:spLocks noChangeArrowheads="1"/>
          </p:cNvSpPr>
          <p:nvPr/>
        </p:nvSpPr>
        <p:spPr bwMode="auto">
          <a:xfrm>
            <a:off x="1918937" y="4267199"/>
            <a:ext cx="1132658" cy="455196"/>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Buffer manager</a:t>
            </a:r>
          </a:p>
        </p:txBody>
      </p:sp>
      <p:sp>
        <p:nvSpPr>
          <p:cNvPr id="125" name="Rectangle 30"/>
          <p:cNvSpPr>
            <a:spLocks noChangeArrowheads="1"/>
          </p:cNvSpPr>
          <p:nvPr/>
        </p:nvSpPr>
        <p:spPr bwMode="auto">
          <a:xfrm>
            <a:off x="3284063" y="4267199"/>
            <a:ext cx="930082"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File manager</a:t>
            </a:r>
          </a:p>
        </p:txBody>
      </p:sp>
      <p:sp>
        <p:nvSpPr>
          <p:cNvPr id="126" name="Rectangle 29"/>
          <p:cNvSpPr>
            <a:spLocks noChangeArrowheads="1"/>
          </p:cNvSpPr>
          <p:nvPr/>
        </p:nvSpPr>
        <p:spPr bwMode="auto">
          <a:xfrm>
            <a:off x="4446613" y="4267199"/>
            <a:ext cx="1499502"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Authorization and integrity manager</a:t>
            </a:r>
          </a:p>
        </p:txBody>
      </p:sp>
      <p:sp>
        <p:nvSpPr>
          <p:cNvPr id="127" name="Rectangle 28"/>
          <p:cNvSpPr>
            <a:spLocks noChangeArrowheads="1"/>
          </p:cNvSpPr>
          <p:nvPr/>
        </p:nvSpPr>
        <p:spPr bwMode="auto">
          <a:xfrm>
            <a:off x="6178584" y="4267199"/>
            <a:ext cx="1097280"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Transaction manager</a:t>
            </a:r>
          </a:p>
        </p:txBody>
      </p:sp>
      <p:sp>
        <p:nvSpPr>
          <p:cNvPr id="128" name="AutoShape 23"/>
          <p:cNvSpPr>
            <a:spLocks noChangeArrowheads="1"/>
          </p:cNvSpPr>
          <p:nvPr/>
        </p:nvSpPr>
        <p:spPr bwMode="auto">
          <a:xfrm>
            <a:off x="2581039" y="5137903"/>
            <a:ext cx="3017520" cy="1110497"/>
          </a:xfrm>
          <a:prstGeom prst="can">
            <a:avLst>
              <a:gd name="adj" fmla="val 20167"/>
            </a:avLst>
          </a:prstGeom>
          <a:solidFill>
            <a:schemeClr val="accent2">
              <a:lumMod val="20000"/>
              <a:lumOff val="8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IN"/>
          </a:p>
        </p:txBody>
      </p:sp>
      <p:sp>
        <p:nvSpPr>
          <p:cNvPr id="129" name="Rectangle 22"/>
          <p:cNvSpPr>
            <a:spLocks noChangeArrowheads="1"/>
          </p:cNvSpPr>
          <p:nvPr/>
        </p:nvSpPr>
        <p:spPr bwMode="auto">
          <a:xfrm>
            <a:off x="4151664" y="5486399"/>
            <a:ext cx="1371600" cy="2880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 dictionary</a:t>
            </a:r>
          </a:p>
        </p:txBody>
      </p:sp>
      <p:sp>
        <p:nvSpPr>
          <p:cNvPr id="130" name="Rectangle 21"/>
          <p:cNvSpPr>
            <a:spLocks noChangeArrowheads="1"/>
          </p:cNvSpPr>
          <p:nvPr/>
        </p:nvSpPr>
        <p:spPr bwMode="auto">
          <a:xfrm>
            <a:off x="4197384" y="5845840"/>
            <a:ext cx="1280160" cy="2880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Statistical data </a:t>
            </a:r>
          </a:p>
        </p:txBody>
      </p:sp>
      <p:sp>
        <p:nvSpPr>
          <p:cNvPr id="131" name="Rectangle 20"/>
          <p:cNvSpPr>
            <a:spLocks noChangeArrowheads="1"/>
          </p:cNvSpPr>
          <p:nvPr/>
        </p:nvSpPr>
        <p:spPr bwMode="auto">
          <a:xfrm>
            <a:off x="3210051" y="5497886"/>
            <a:ext cx="731520" cy="2880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Indices</a:t>
            </a:r>
          </a:p>
        </p:txBody>
      </p:sp>
      <p:sp>
        <p:nvSpPr>
          <p:cNvPr id="132" name="Rectangle 19"/>
          <p:cNvSpPr>
            <a:spLocks noChangeArrowheads="1"/>
          </p:cNvSpPr>
          <p:nvPr/>
        </p:nvSpPr>
        <p:spPr bwMode="auto">
          <a:xfrm>
            <a:off x="2659437" y="5808000"/>
            <a:ext cx="577827" cy="2880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a:t>
            </a:r>
          </a:p>
        </p:txBody>
      </p:sp>
      <p:cxnSp>
        <p:nvCxnSpPr>
          <p:cNvPr id="133" name="Straight Connector 132"/>
          <p:cNvCxnSpPr/>
          <p:nvPr/>
        </p:nvCxnSpPr>
        <p:spPr>
          <a:xfrm flipH="1">
            <a:off x="2297426" y="1517304"/>
            <a:ext cx="2717" cy="2395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046142" y="1517304"/>
            <a:ext cx="1683" cy="2385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5395808" y="1517304"/>
            <a:ext cx="2717" cy="25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776784" y="1517304"/>
            <a:ext cx="0" cy="2543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298784" y="2392680"/>
            <a:ext cx="1" cy="694944"/>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3785911" y="2390633"/>
            <a:ext cx="1" cy="27432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flipH="1">
            <a:off x="5391606" y="2388286"/>
            <a:ext cx="4829" cy="27432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40" name="Straight Connector 139"/>
          <p:cNvCxnSpPr/>
          <p:nvPr/>
        </p:nvCxnSpPr>
        <p:spPr>
          <a:xfrm>
            <a:off x="7047824" y="2392679"/>
            <a:ext cx="1" cy="27432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41" name="Straight Connector 140"/>
          <p:cNvCxnSpPr>
            <a:stCxn id="117" idx="4"/>
            <a:endCxn id="119" idx="0"/>
          </p:cNvCxnSpPr>
          <p:nvPr/>
        </p:nvCxnSpPr>
        <p:spPr>
          <a:xfrm flipH="1">
            <a:off x="5387698" y="2394073"/>
            <a:ext cx="1660127" cy="27292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42" name="Straight Arrow Connector 141"/>
          <p:cNvCxnSpPr/>
          <p:nvPr/>
        </p:nvCxnSpPr>
        <p:spPr>
          <a:xfrm>
            <a:off x="4370625" y="2895600"/>
            <a:ext cx="513575"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8" idx="1"/>
          </p:cNvCxnSpPr>
          <p:nvPr/>
        </p:nvCxnSpPr>
        <p:spPr>
          <a:xfrm rot="10800000" flipV="1">
            <a:off x="2583431" y="2895600"/>
            <a:ext cx="780199" cy="201634"/>
          </a:xfrm>
          <a:prstGeom prst="bentConnector3">
            <a:avLst>
              <a:gd name="adj1" fmla="val 100319"/>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2941569" y="3411562"/>
            <a:ext cx="853656" cy="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45" name="Straight Arrow Connector 144"/>
          <p:cNvCxnSpPr/>
          <p:nvPr/>
        </p:nvCxnSpPr>
        <p:spPr>
          <a:xfrm flipV="1">
            <a:off x="3795225" y="2960524"/>
            <a:ext cx="1079563" cy="453193"/>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5391639" y="3119477"/>
            <a:ext cx="5931" cy="157123"/>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46"/>
          <p:cNvCxnSpPr>
            <a:stCxn id="121" idx="2"/>
            <a:endCxn id="123" idx="1"/>
          </p:cNvCxnSpPr>
          <p:nvPr/>
        </p:nvCxnSpPr>
        <p:spPr>
          <a:xfrm rot="16200000" flipH="1">
            <a:off x="2674258" y="3358326"/>
            <a:ext cx="73583" cy="824529"/>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122" idx="2"/>
            <a:endCxn id="123" idx="3"/>
          </p:cNvCxnSpPr>
          <p:nvPr/>
        </p:nvCxnSpPr>
        <p:spPr>
          <a:xfrm rot="5400000">
            <a:off x="4939102" y="3350854"/>
            <a:ext cx="85494" cy="827565"/>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6045332" y="3702786"/>
            <a:ext cx="1620000" cy="338554"/>
          </a:xfrm>
          <a:prstGeom prst="rect">
            <a:avLst/>
          </a:prstGeom>
          <a:noFill/>
        </p:spPr>
        <p:txBody>
          <a:bodyPr wrap="square" rtlCol="0" anchor="ctr">
            <a:spAutoFit/>
          </a:bodyPr>
          <a:lstStyle/>
          <a:p>
            <a:r>
              <a:rPr lang="en-US" sz="1600" dirty="0"/>
              <a:t>Query processor</a:t>
            </a:r>
          </a:p>
        </p:txBody>
      </p:sp>
      <p:sp>
        <p:nvSpPr>
          <p:cNvPr id="150" name="TextBox 149"/>
          <p:cNvSpPr txBox="1"/>
          <p:nvPr/>
        </p:nvSpPr>
        <p:spPr>
          <a:xfrm>
            <a:off x="6025671" y="4724400"/>
            <a:ext cx="1620000" cy="338554"/>
          </a:xfrm>
          <a:prstGeom prst="rect">
            <a:avLst/>
          </a:prstGeom>
          <a:noFill/>
        </p:spPr>
        <p:txBody>
          <a:bodyPr wrap="square" rtlCol="0" anchor="ctr">
            <a:spAutoFit/>
          </a:bodyPr>
          <a:lstStyle/>
          <a:p>
            <a:r>
              <a:rPr lang="en-US" sz="1600" dirty="0"/>
              <a:t>Storage manager</a:t>
            </a:r>
          </a:p>
        </p:txBody>
      </p:sp>
      <p:sp>
        <p:nvSpPr>
          <p:cNvPr id="151" name="TextBox 150"/>
          <p:cNvSpPr txBox="1"/>
          <p:nvPr/>
        </p:nvSpPr>
        <p:spPr>
          <a:xfrm>
            <a:off x="6017474" y="5562600"/>
            <a:ext cx="1620000" cy="338554"/>
          </a:xfrm>
          <a:prstGeom prst="rect">
            <a:avLst/>
          </a:prstGeom>
          <a:noFill/>
        </p:spPr>
        <p:txBody>
          <a:bodyPr wrap="square" rtlCol="0" anchor="ctr">
            <a:spAutoFit/>
          </a:bodyPr>
          <a:lstStyle/>
          <a:p>
            <a:r>
              <a:rPr lang="en-US" sz="1600" dirty="0"/>
              <a:t>Disk storage</a:t>
            </a:r>
          </a:p>
        </p:txBody>
      </p:sp>
      <p:cxnSp>
        <p:nvCxnSpPr>
          <p:cNvPr id="152" name="Straight Connector 151"/>
          <p:cNvCxnSpPr>
            <a:stCxn id="123" idx="2"/>
            <a:endCxn id="124" idx="0"/>
          </p:cNvCxnSpPr>
          <p:nvPr/>
        </p:nvCxnSpPr>
        <p:spPr>
          <a:xfrm flipH="1">
            <a:off x="2485266" y="4035983"/>
            <a:ext cx="1360424" cy="23121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3" name="Straight Connector 152"/>
          <p:cNvCxnSpPr>
            <a:stCxn id="123" idx="2"/>
            <a:endCxn id="125" idx="0"/>
          </p:cNvCxnSpPr>
          <p:nvPr/>
        </p:nvCxnSpPr>
        <p:spPr>
          <a:xfrm flipH="1">
            <a:off x="3749104" y="4035983"/>
            <a:ext cx="96586" cy="23121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4" name="Straight Connector 153"/>
          <p:cNvCxnSpPr>
            <a:stCxn id="123" idx="2"/>
            <a:endCxn id="126" idx="0"/>
          </p:cNvCxnSpPr>
          <p:nvPr/>
        </p:nvCxnSpPr>
        <p:spPr>
          <a:xfrm>
            <a:off x="3845690" y="4035983"/>
            <a:ext cx="1350674" cy="23121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5" name="Straight Connector 154"/>
          <p:cNvCxnSpPr>
            <a:stCxn id="123" idx="2"/>
            <a:endCxn id="127" idx="0"/>
          </p:cNvCxnSpPr>
          <p:nvPr/>
        </p:nvCxnSpPr>
        <p:spPr>
          <a:xfrm>
            <a:off x="3845690" y="4035983"/>
            <a:ext cx="2881534" cy="23121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6" name="Straight Connector 155"/>
          <p:cNvCxnSpPr>
            <a:stCxn id="124" idx="2"/>
            <a:endCxn id="132" idx="0"/>
          </p:cNvCxnSpPr>
          <p:nvPr/>
        </p:nvCxnSpPr>
        <p:spPr>
          <a:xfrm>
            <a:off x="2485266" y="4722395"/>
            <a:ext cx="463085" cy="108560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7" name="Straight Connector 156"/>
          <p:cNvCxnSpPr>
            <a:stCxn id="124" idx="2"/>
            <a:endCxn id="131" idx="0"/>
          </p:cNvCxnSpPr>
          <p:nvPr/>
        </p:nvCxnSpPr>
        <p:spPr>
          <a:xfrm>
            <a:off x="2485266" y="4722395"/>
            <a:ext cx="1090545" cy="77549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8" name="Straight Connector 157"/>
          <p:cNvCxnSpPr>
            <a:stCxn id="125" idx="2"/>
            <a:endCxn id="131" idx="0"/>
          </p:cNvCxnSpPr>
          <p:nvPr/>
        </p:nvCxnSpPr>
        <p:spPr>
          <a:xfrm flipH="1">
            <a:off x="3575811" y="4724399"/>
            <a:ext cx="173293" cy="77348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9" name="Straight Connector 158"/>
          <p:cNvCxnSpPr>
            <a:stCxn id="125" idx="2"/>
            <a:endCxn id="132" idx="0"/>
          </p:cNvCxnSpPr>
          <p:nvPr/>
        </p:nvCxnSpPr>
        <p:spPr>
          <a:xfrm flipH="1">
            <a:off x="2948351" y="4724399"/>
            <a:ext cx="800753" cy="108360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0" name="Straight Connector 159"/>
          <p:cNvCxnSpPr>
            <a:stCxn id="126" idx="2"/>
            <a:endCxn id="129" idx="0"/>
          </p:cNvCxnSpPr>
          <p:nvPr/>
        </p:nvCxnSpPr>
        <p:spPr>
          <a:xfrm flipH="1">
            <a:off x="4837464" y="4724399"/>
            <a:ext cx="358900" cy="76200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1" name="Straight Connector 160"/>
          <p:cNvCxnSpPr>
            <a:stCxn id="122" idx="2"/>
            <a:endCxn id="129" idx="0"/>
          </p:cNvCxnSpPr>
          <p:nvPr/>
        </p:nvCxnSpPr>
        <p:spPr>
          <a:xfrm flipH="1">
            <a:off x="4837464" y="3721889"/>
            <a:ext cx="558167" cy="176451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flipH="1">
            <a:off x="4072764" y="4953000"/>
            <a:ext cx="8883" cy="99991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3" name="Straight Connector 162"/>
          <p:cNvCxnSpPr>
            <a:endCxn id="130" idx="1"/>
          </p:cNvCxnSpPr>
          <p:nvPr/>
        </p:nvCxnSpPr>
        <p:spPr>
          <a:xfrm>
            <a:off x="4072764" y="5952910"/>
            <a:ext cx="124620" cy="3693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flipV="1">
            <a:off x="4081647" y="4953000"/>
            <a:ext cx="914400" cy="596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65" name="Rounded Rectangular Callout 164"/>
          <p:cNvSpPr/>
          <p:nvPr/>
        </p:nvSpPr>
        <p:spPr>
          <a:xfrm>
            <a:off x="7733064" y="2819400"/>
            <a:ext cx="1485900" cy="933549"/>
          </a:xfrm>
          <a:prstGeom prst="wedgeRoundRectCallout">
            <a:avLst>
              <a:gd name="adj1" fmla="val -62859"/>
              <a:gd name="adj2" fmla="val 62598"/>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Deals with execution of DDL and DML statements</a:t>
            </a:r>
            <a:endParaRPr lang="en-US" sz="1400" dirty="0">
              <a:solidFill>
                <a:schemeClr val="tx1"/>
              </a:solidFill>
            </a:endParaRPr>
          </a:p>
        </p:txBody>
      </p:sp>
      <p:sp>
        <p:nvSpPr>
          <p:cNvPr id="166" name="Rounded Rectangular Callout 165"/>
          <p:cNvSpPr/>
          <p:nvPr/>
        </p:nvSpPr>
        <p:spPr>
          <a:xfrm>
            <a:off x="7504464" y="5072798"/>
            <a:ext cx="1808351" cy="1251801"/>
          </a:xfrm>
          <a:prstGeom prst="wedgeRoundRectCallout">
            <a:avLst>
              <a:gd name="adj1" fmla="val -57836"/>
              <a:gd name="adj2" fmla="val -5833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Provides interface between low-level data stored and application program or queries</a:t>
            </a:r>
          </a:p>
        </p:txBody>
      </p:sp>
      <p:sp>
        <p:nvSpPr>
          <p:cNvPr id="167" name="Rounded Rectangular Callout 166"/>
          <p:cNvSpPr/>
          <p:nvPr/>
        </p:nvSpPr>
        <p:spPr>
          <a:xfrm>
            <a:off x="7739527" y="2575431"/>
            <a:ext cx="1573288" cy="1111211"/>
          </a:xfrm>
          <a:prstGeom prst="wedgeRoundRectCallout">
            <a:avLst>
              <a:gd name="adj1" fmla="val -75967"/>
              <a:gd name="adj2" fmla="val -21302"/>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Interprets DDL statements into a set of tables containing metadata</a:t>
            </a:r>
            <a:endParaRPr lang="en-US" sz="1400" dirty="0">
              <a:solidFill>
                <a:schemeClr val="tx1"/>
              </a:solidFill>
            </a:endParaRPr>
          </a:p>
        </p:txBody>
      </p:sp>
      <p:sp>
        <p:nvSpPr>
          <p:cNvPr id="168" name="Rounded Rectangular Callout 167"/>
          <p:cNvSpPr/>
          <p:nvPr/>
        </p:nvSpPr>
        <p:spPr>
          <a:xfrm>
            <a:off x="7670352" y="2437406"/>
            <a:ext cx="1671927" cy="1645920"/>
          </a:xfrm>
          <a:prstGeom prst="wedgeRoundRectCallout">
            <a:avLst>
              <a:gd name="adj1" fmla="val -153676"/>
              <a:gd name="adj2" fmla="val 17324"/>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Translates DML statements into low level instructions that the query evaluation engine understands</a:t>
            </a:r>
            <a:endParaRPr lang="en-US" sz="1400" dirty="0">
              <a:solidFill>
                <a:schemeClr val="tx1"/>
              </a:solidFill>
            </a:endParaRPr>
          </a:p>
        </p:txBody>
      </p:sp>
      <p:sp>
        <p:nvSpPr>
          <p:cNvPr id="169" name="Rounded Rectangular Callout 168"/>
          <p:cNvSpPr/>
          <p:nvPr/>
        </p:nvSpPr>
        <p:spPr>
          <a:xfrm>
            <a:off x="7656864" y="2761334"/>
            <a:ext cx="1671927" cy="1124866"/>
          </a:xfrm>
          <a:prstGeom prst="wedgeRoundRectCallout">
            <a:avLst>
              <a:gd name="adj1" fmla="val -241708"/>
              <a:gd name="adj2" fmla="val 46975"/>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Executes low level instructions generated by DML compiler.</a:t>
            </a:r>
            <a:endParaRPr lang="en-US" sz="1400" dirty="0">
              <a:solidFill>
                <a:schemeClr val="tx1"/>
              </a:solidFill>
            </a:endParaRPr>
          </a:p>
        </p:txBody>
      </p:sp>
      <p:sp>
        <p:nvSpPr>
          <p:cNvPr id="170" name="Rounded Rectangular Callout 169"/>
          <p:cNvSpPr/>
          <p:nvPr/>
        </p:nvSpPr>
        <p:spPr>
          <a:xfrm>
            <a:off x="7543004" y="5062712"/>
            <a:ext cx="1808351" cy="799624"/>
          </a:xfrm>
          <a:prstGeom prst="wedgeRoundRectCallout">
            <a:avLst>
              <a:gd name="adj1" fmla="val -73147"/>
              <a:gd name="adj2" fmla="val -110050"/>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Preserves atomicity and controls concurrency</a:t>
            </a:r>
            <a:endParaRPr lang="en-US" sz="1400" dirty="0">
              <a:solidFill>
                <a:schemeClr val="tx1"/>
              </a:solidFill>
            </a:endParaRPr>
          </a:p>
        </p:txBody>
      </p:sp>
      <p:sp>
        <p:nvSpPr>
          <p:cNvPr id="171" name="Rounded Rectangular Callout 170"/>
          <p:cNvSpPr/>
          <p:nvPr/>
        </p:nvSpPr>
        <p:spPr>
          <a:xfrm>
            <a:off x="7465924" y="5201650"/>
            <a:ext cx="1808351" cy="971282"/>
          </a:xfrm>
          <a:prstGeom prst="wedgeRoundRectCallout">
            <a:avLst>
              <a:gd name="adj1" fmla="val -140128"/>
              <a:gd name="adj2" fmla="val -119954"/>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Checks the authority of users to access data and integrity constraints</a:t>
            </a:r>
            <a:endParaRPr lang="en-US" sz="1400" dirty="0">
              <a:solidFill>
                <a:schemeClr val="tx1"/>
              </a:solidFill>
            </a:endParaRPr>
          </a:p>
        </p:txBody>
      </p:sp>
      <p:sp>
        <p:nvSpPr>
          <p:cNvPr id="172" name="Rounded Rectangular Callout 171"/>
          <p:cNvSpPr/>
          <p:nvPr/>
        </p:nvSpPr>
        <p:spPr>
          <a:xfrm>
            <a:off x="485453" y="4722395"/>
            <a:ext cx="1808351" cy="971282"/>
          </a:xfrm>
          <a:prstGeom prst="wedgeRoundRectCallout">
            <a:avLst>
              <a:gd name="adj1" fmla="val 116367"/>
              <a:gd name="adj2" fmla="val -75228"/>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Manages allocation of space on disk storage</a:t>
            </a:r>
            <a:endParaRPr lang="en-US" sz="1400" dirty="0">
              <a:solidFill>
                <a:schemeClr val="tx1"/>
              </a:solidFill>
            </a:endParaRPr>
          </a:p>
        </p:txBody>
      </p:sp>
      <p:sp>
        <p:nvSpPr>
          <p:cNvPr id="173" name="Rounded Rectangular Callout 172"/>
          <p:cNvSpPr/>
          <p:nvPr/>
        </p:nvSpPr>
        <p:spPr>
          <a:xfrm>
            <a:off x="443642" y="4862733"/>
            <a:ext cx="1881685" cy="971282"/>
          </a:xfrm>
          <a:prstGeom prst="wedgeRoundRectCallout">
            <a:avLst>
              <a:gd name="adj1" fmla="val 44887"/>
              <a:gd name="adj2" fmla="val -8871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Fetches data from disk storage to memory for being used</a:t>
            </a:r>
            <a:endParaRPr lang="en-US" sz="1400" dirty="0">
              <a:solidFill>
                <a:schemeClr val="tx1"/>
              </a:solidFill>
            </a:endParaRPr>
          </a:p>
        </p:txBody>
      </p:sp>
      <p:sp>
        <p:nvSpPr>
          <p:cNvPr id="174" name="Rounded Rectangular Callout 173"/>
          <p:cNvSpPr/>
          <p:nvPr/>
        </p:nvSpPr>
        <p:spPr>
          <a:xfrm>
            <a:off x="5554157" y="5915811"/>
            <a:ext cx="1808351" cy="289110"/>
          </a:xfrm>
          <a:prstGeom prst="wedgeRoundRectCallout">
            <a:avLst>
              <a:gd name="adj1" fmla="val -58702"/>
              <a:gd name="adj2" fmla="val -138903"/>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To store metadata</a:t>
            </a:r>
            <a:endParaRPr lang="en-US" sz="1400" dirty="0">
              <a:solidFill>
                <a:schemeClr val="tx1"/>
              </a:solidFill>
            </a:endParaRPr>
          </a:p>
        </p:txBody>
      </p:sp>
      <p:sp>
        <p:nvSpPr>
          <p:cNvPr id="175" name="Rounded Rectangular Callout 174"/>
          <p:cNvSpPr/>
          <p:nvPr/>
        </p:nvSpPr>
        <p:spPr>
          <a:xfrm>
            <a:off x="445159" y="5600765"/>
            <a:ext cx="1881685" cy="503521"/>
          </a:xfrm>
          <a:prstGeom prst="wedgeRoundRectCallout">
            <a:avLst>
              <a:gd name="adj1" fmla="val 98580"/>
              <a:gd name="adj2" fmla="val -41907"/>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To provide faster access to data items</a:t>
            </a:r>
            <a:endParaRPr lang="en-US" sz="1400" dirty="0">
              <a:solidFill>
                <a:schemeClr val="tx1"/>
              </a:solidFill>
            </a:endParaRPr>
          </a:p>
        </p:txBody>
      </p:sp>
      <p:sp>
        <p:nvSpPr>
          <p:cNvPr id="176" name="Rounded Rectangular Callout 175"/>
          <p:cNvSpPr/>
          <p:nvPr/>
        </p:nvSpPr>
        <p:spPr>
          <a:xfrm>
            <a:off x="445450" y="5828302"/>
            <a:ext cx="1881685" cy="503521"/>
          </a:xfrm>
          <a:prstGeom prst="wedgeRoundRectCallout">
            <a:avLst>
              <a:gd name="adj1" fmla="val 72921"/>
              <a:gd name="adj2" fmla="val -21046"/>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To store user data</a:t>
            </a:r>
            <a:endParaRPr lang="en-US" sz="1400" dirty="0">
              <a:solidFill>
                <a:schemeClr val="tx1"/>
              </a:solidFill>
            </a:endParaRPr>
          </a:p>
        </p:txBody>
      </p:sp>
      <p:sp>
        <p:nvSpPr>
          <p:cNvPr id="177" name="Rounded Rectangular Callout 176"/>
          <p:cNvSpPr/>
          <p:nvPr/>
        </p:nvSpPr>
        <p:spPr>
          <a:xfrm>
            <a:off x="5568750" y="5862336"/>
            <a:ext cx="2240514" cy="516949"/>
          </a:xfrm>
          <a:prstGeom prst="wedgeRoundRectCallout">
            <a:avLst>
              <a:gd name="adj1" fmla="val -57639"/>
              <a:gd name="adj2" fmla="val -23588"/>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To store statistical information about the data</a:t>
            </a:r>
            <a:endParaRPr lang="en-US" sz="1400" dirty="0">
              <a:solidFill>
                <a:schemeClr val="tx1"/>
              </a:solidFill>
            </a:endParaRPr>
          </a:p>
        </p:txBody>
      </p:sp>
    </p:spTree>
    <p:extLst>
      <p:ext uri="{BB962C8B-B14F-4D97-AF65-F5344CB8AC3E}">
        <p14:creationId xmlns:p14="http://schemas.microsoft.com/office/powerpoint/2010/main" val="194067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fade">
                                      <p:cBhvr>
                                        <p:cTn id="10" dur="500"/>
                                        <p:tgtEl>
                                          <p:spTgt spid="1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fade">
                                      <p:cBhvr>
                                        <p:cTn id="13" dur="500"/>
                                        <p:tgtEl>
                                          <p:spTgt spid="1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fade">
                                      <p:cBhvr>
                                        <p:cTn id="16" dur="500"/>
                                        <p:tgtEl>
                                          <p:spTgt spid="1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3"/>
                                        </p:tgtEl>
                                        <p:attrNameLst>
                                          <p:attrName>style.visibility</p:attrName>
                                        </p:attrNameLst>
                                      </p:cBhvr>
                                      <p:to>
                                        <p:strVal val="visible"/>
                                      </p:to>
                                    </p:set>
                                    <p:animEffect transition="in" filter="fade">
                                      <p:cBhvr>
                                        <p:cTn id="21" dur="500"/>
                                        <p:tgtEl>
                                          <p:spTgt spid="1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500"/>
                                        <p:tgtEl>
                                          <p:spTgt spid="10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fade">
                                      <p:cBhvr>
                                        <p:cTn id="29" dur="500"/>
                                        <p:tgtEl>
                                          <p:spTgt spid="1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fade">
                                      <p:cBhvr>
                                        <p:cTn id="34" dur="500"/>
                                        <p:tgtEl>
                                          <p:spTgt spid="1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5"/>
                                        </p:tgtEl>
                                        <p:attrNameLst>
                                          <p:attrName>style.visibility</p:attrName>
                                        </p:attrNameLst>
                                      </p:cBhvr>
                                      <p:to>
                                        <p:strVal val="visible"/>
                                      </p:to>
                                    </p:set>
                                    <p:animEffect transition="in" filter="fade">
                                      <p:cBhvr>
                                        <p:cTn id="47" dur="500"/>
                                        <p:tgtEl>
                                          <p:spTgt spid="1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4"/>
                                        </p:tgtEl>
                                        <p:attrNameLst>
                                          <p:attrName>style.visibility</p:attrName>
                                        </p:attrNameLst>
                                      </p:cBhvr>
                                      <p:to>
                                        <p:strVal val="visible"/>
                                      </p:to>
                                    </p:set>
                                    <p:animEffect transition="in" filter="fade">
                                      <p:cBhvr>
                                        <p:cTn id="50" dur="500"/>
                                        <p:tgtEl>
                                          <p:spTgt spid="10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fade">
                                      <p:cBhvr>
                                        <p:cTn id="55" dur="500"/>
                                        <p:tgtEl>
                                          <p:spTgt spid="1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fade">
                                      <p:cBhvr>
                                        <p:cTn id="60" dur="500"/>
                                        <p:tgtEl>
                                          <p:spTgt spid="13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7"/>
                                        </p:tgtEl>
                                        <p:attrNameLst>
                                          <p:attrName>style.visibility</p:attrName>
                                        </p:attrNameLst>
                                      </p:cBhvr>
                                      <p:to>
                                        <p:strVal val="visible"/>
                                      </p:to>
                                    </p:set>
                                    <p:animEffect transition="in" filter="fade">
                                      <p:cBhvr>
                                        <p:cTn id="63" dur="500"/>
                                        <p:tgtEl>
                                          <p:spTgt spid="10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7"/>
                                        </p:tgtEl>
                                        <p:attrNameLst>
                                          <p:attrName>style.visibility</p:attrName>
                                        </p:attrNameLst>
                                      </p:cBhvr>
                                      <p:to>
                                        <p:strVal val="visible"/>
                                      </p:to>
                                    </p:set>
                                    <p:animEffect transition="in" filter="fade">
                                      <p:cBhvr>
                                        <p:cTn id="68" dur="500"/>
                                        <p:tgtEl>
                                          <p:spTgt spid="11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fade">
                                      <p:cBhvr>
                                        <p:cTn id="73" dur="500"/>
                                        <p:tgtEl>
                                          <p:spTgt spid="10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9"/>
                                        </p:tgtEl>
                                        <p:attrNameLst>
                                          <p:attrName>style.visibility</p:attrName>
                                        </p:attrNameLst>
                                      </p:cBhvr>
                                      <p:to>
                                        <p:strVal val="visible"/>
                                      </p:to>
                                    </p:set>
                                    <p:animEffect transition="in" filter="fade">
                                      <p:cBhvr>
                                        <p:cTn id="76" dur="500"/>
                                        <p:tgtEl>
                                          <p:spTgt spid="14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65"/>
                                        </p:tgtEl>
                                        <p:attrNameLst>
                                          <p:attrName>style.visibility</p:attrName>
                                        </p:attrNameLst>
                                      </p:cBhvr>
                                      <p:to>
                                        <p:strVal val="visible"/>
                                      </p:to>
                                    </p:set>
                                    <p:animEffect transition="in" filter="fade">
                                      <p:cBhvr>
                                        <p:cTn id="81" dur="500"/>
                                        <p:tgtEl>
                                          <p:spTgt spid="16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165"/>
                                        </p:tgtEl>
                                      </p:cBhvr>
                                    </p:animEffect>
                                    <p:set>
                                      <p:cBhvr>
                                        <p:cTn id="86" dur="1" fill="hold">
                                          <p:stCondLst>
                                            <p:cond delay="499"/>
                                          </p:stCondLst>
                                        </p:cTn>
                                        <p:tgtEl>
                                          <p:spTgt spid="16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37"/>
                                        </p:tgtEl>
                                        <p:attrNameLst>
                                          <p:attrName>style.visibility</p:attrName>
                                        </p:attrNameLst>
                                      </p:cBhvr>
                                      <p:to>
                                        <p:strVal val="visible"/>
                                      </p:to>
                                    </p:set>
                                    <p:animEffect transition="in" filter="fade">
                                      <p:cBhvr>
                                        <p:cTn id="91" dur="500"/>
                                        <p:tgtEl>
                                          <p:spTgt spid="13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fade">
                                      <p:cBhvr>
                                        <p:cTn id="94" dur="500"/>
                                        <p:tgtEl>
                                          <p:spTgt spid="12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38"/>
                                        </p:tgtEl>
                                        <p:attrNameLst>
                                          <p:attrName>style.visibility</p:attrName>
                                        </p:attrNameLst>
                                      </p:cBhvr>
                                      <p:to>
                                        <p:strVal val="visible"/>
                                      </p:to>
                                    </p:set>
                                    <p:animEffect transition="in" filter="fade">
                                      <p:cBhvr>
                                        <p:cTn id="99" dur="500"/>
                                        <p:tgtEl>
                                          <p:spTgt spid="13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fade">
                                      <p:cBhvr>
                                        <p:cTn id="102" dur="500"/>
                                        <p:tgtEl>
                                          <p:spTgt spid="11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39"/>
                                        </p:tgtEl>
                                        <p:attrNameLst>
                                          <p:attrName>style.visibility</p:attrName>
                                        </p:attrNameLst>
                                      </p:cBhvr>
                                      <p:to>
                                        <p:strVal val="visible"/>
                                      </p:to>
                                    </p:set>
                                    <p:animEffect transition="in" filter="fade">
                                      <p:cBhvr>
                                        <p:cTn id="107" dur="500"/>
                                        <p:tgtEl>
                                          <p:spTgt spid="13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19"/>
                                        </p:tgtEl>
                                        <p:attrNameLst>
                                          <p:attrName>style.visibility</p:attrName>
                                        </p:attrNameLst>
                                      </p:cBhvr>
                                      <p:to>
                                        <p:strVal val="visible"/>
                                      </p:to>
                                    </p:set>
                                    <p:animEffect transition="in" filter="fade">
                                      <p:cBhvr>
                                        <p:cTn id="110" dur="500"/>
                                        <p:tgtEl>
                                          <p:spTgt spid="1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43"/>
                                        </p:tgtEl>
                                        <p:attrNameLst>
                                          <p:attrName>style.visibility</p:attrName>
                                        </p:attrNameLst>
                                      </p:cBhvr>
                                      <p:to>
                                        <p:strVal val="visible"/>
                                      </p:to>
                                    </p:set>
                                    <p:animEffect transition="in" filter="fade">
                                      <p:cBhvr>
                                        <p:cTn id="115" dur="500"/>
                                        <p:tgtEl>
                                          <p:spTgt spid="143"/>
                                        </p:tgtEl>
                                      </p:cBhvr>
                                    </p:animEffect>
                                  </p:childTnLst>
                                </p:cTn>
                              </p:par>
                              <p:par>
                                <p:cTn id="116" presetID="10" presetClass="entr" presetSubtype="0" fill="hold" nodeType="withEffect">
                                  <p:stCondLst>
                                    <p:cond delay="0"/>
                                  </p:stCondLst>
                                  <p:childTnLst>
                                    <p:set>
                                      <p:cBhvr>
                                        <p:cTn id="117" dur="1" fill="hold">
                                          <p:stCondLst>
                                            <p:cond delay="0"/>
                                          </p:stCondLst>
                                        </p:cTn>
                                        <p:tgtEl>
                                          <p:spTgt spid="142"/>
                                        </p:tgtEl>
                                        <p:attrNameLst>
                                          <p:attrName>style.visibility</p:attrName>
                                        </p:attrNameLst>
                                      </p:cBhvr>
                                      <p:to>
                                        <p:strVal val="visible"/>
                                      </p:to>
                                    </p:set>
                                    <p:animEffect transition="in" filter="fade">
                                      <p:cBhvr>
                                        <p:cTn id="118" dur="500"/>
                                        <p:tgtEl>
                                          <p:spTgt spid="14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44"/>
                                        </p:tgtEl>
                                        <p:attrNameLst>
                                          <p:attrName>style.visibility</p:attrName>
                                        </p:attrNameLst>
                                      </p:cBhvr>
                                      <p:to>
                                        <p:strVal val="visible"/>
                                      </p:to>
                                    </p:set>
                                    <p:animEffect transition="in" filter="fade">
                                      <p:cBhvr>
                                        <p:cTn id="123" dur="500"/>
                                        <p:tgtEl>
                                          <p:spTgt spid="144"/>
                                        </p:tgtEl>
                                      </p:cBhvr>
                                    </p:animEffect>
                                  </p:childTnLst>
                                </p:cTn>
                              </p:par>
                              <p:par>
                                <p:cTn id="124" presetID="10" presetClass="entr" presetSubtype="0" fill="hold" nodeType="withEffect">
                                  <p:stCondLst>
                                    <p:cond delay="0"/>
                                  </p:stCondLst>
                                  <p:childTnLst>
                                    <p:set>
                                      <p:cBhvr>
                                        <p:cTn id="125" dur="1" fill="hold">
                                          <p:stCondLst>
                                            <p:cond delay="0"/>
                                          </p:stCondLst>
                                        </p:cTn>
                                        <p:tgtEl>
                                          <p:spTgt spid="145"/>
                                        </p:tgtEl>
                                        <p:attrNameLst>
                                          <p:attrName>style.visibility</p:attrName>
                                        </p:attrNameLst>
                                      </p:cBhvr>
                                      <p:to>
                                        <p:strVal val="visible"/>
                                      </p:to>
                                    </p:set>
                                    <p:animEffect transition="in" filter="fade">
                                      <p:cBhvr>
                                        <p:cTn id="126" dur="500"/>
                                        <p:tgtEl>
                                          <p:spTgt spid="145"/>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40"/>
                                        </p:tgtEl>
                                        <p:attrNameLst>
                                          <p:attrName>style.visibility</p:attrName>
                                        </p:attrNameLst>
                                      </p:cBhvr>
                                      <p:to>
                                        <p:strVal val="visible"/>
                                      </p:to>
                                    </p:set>
                                    <p:animEffect transition="in" filter="fade">
                                      <p:cBhvr>
                                        <p:cTn id="131" dur="500"/>
                                        <p:tgtEl>
                                          <p:spTgt spid="1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20"/>
                                        </p:tgtEl>
                                        <p:attrNameLst>
                                          <p:attrName>style.visibility</p:attrName>
                                        </p:attrNameLst>
                                      </p:cBhvr>
                                      <p:to>
                                        <p:strVal val="visible"/>
                                      </p:to>
                                    </p:set>
                                    <p:animEffect transition="in" filter="fade">
                                      <p:cBhvr>
                                        <p:cTn id="134" dur="500"/>
                                        <p:tgtEl>
                                          <p:spTgt spid="12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67"/>
                                        </p:tgtEl>
                                        <p:attrNameLst>
                                          <p:attrName>style.visibility</p:attrName>
                                        </p:attrNameLst>
                                      </p:cBhvr>
                                      <p:to>
                                        <p:strVal val="visible"/>
                                      </p:to>
                                    </p:set>
                                    <p:animEffect transition="in" filter="fade">
                                      <p:cBhvr>
                                        <p:cTn id="139" dur="500"/>
                                        <p:tgtEl>
                                          <p:spTgt spid="167"/>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167"/>
                                        </p:tgtEl>
                                      </p:cBhvr>
                                    </p:animEffect>
                                    <p:set>
                                      <p:cBhvr>
                                        <p:cTn id="144" dur="1" fill="hold">
                                          <p:stCondLst>
                                            <p:cond delay="499"/>
                                          </p:stCondLst>
                                        </p:cTn>
                                        <p:tgtEl>
                                          <p:spTgt spid="167"/>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41"/>
                                        </p:tgtEl>
                                        <p:attrNameLst>
                                          <p:attrName>style.visibility</p:attrName>
                                        </p:attrNameLst>
                                      </p:cBhvr>
                                      <p:to>
                                        <p:strVal val="visible"/>
                                      </p:to>
                                    </p:set>
                                    <p:animEffect transition="in" filter="fade">
                                      <p:cBhvr>
                                        <p:cTn id="149" dur="500"/>
                                        <p:tgtEl>
                                          <p:spTgt spid="141"/>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146"/>
                                        </p:tgtEl>
                                        <p:attrNameLst>
                                          <p:attrName>style.visibility</p:attrName>
                                        </p:attrNameLst>
                                      </p:cBhvr>
                                      <p:to>
                                        <p:strVal val="visible"/>
                                      </p:to>
                                    </p:set>
                                    <p:animEffect transition="in" filter="fade">
                                      <p:cBhvr>
                                        <p:cTn id="154" dur="500"/>
                                        <p:tgtEl>
                                          <p:spTgt spid="14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2"/>
                                        </p:tgtEl>
                                        <p:attrNameLst>
                                          <p:attrName>style.visibility</p:attrName>
                                        </p:attrNameLst>
                                      </p:cBhvr>
                                      <p:to>
                                        <p:strVal val="visible"/>
                                      </p:to>
                                    </p:set>
                                    <p:animEffect transition="in" filter="fade">
                                      <p:cBhvr>
                                        <p:cTn id="157" dur="500"/>
                                        <p:tgtEl>
                                          <p:spTgt spid="12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68"/>
                                        </p:tgtEl>
                                        <p:attrNameLst>
                                          <p:attrName>style.visibility</p:attrName>
                                        </p:attrNameLst>
                                      </p:cBhvr>
                                      <p:to>
                                        <p:strVal val="visible"/>
                                      </p:to>
                                    </p:set>
                                    <p:animEffect transition="in" filter="fade">
                                      <p:cBhvr>
                                        <p:cTn id="162" dur="500"/>
                                        <p:tgtEl>
                                          <p:spTgt spid="168"/>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168"/>
                                        </p:tgtEl>
                                      </p:cBhvr>
                                    </p:animEffect>
                                    <p:set>
                                      <p:cBhvr>
                                        <p:cTn id="167" dur="1" fill="hold">
                                          <p:stCondLst>
                                            <p:cond delay="499"/>
                                          </p:stCondLst>
                                        </p:cTn>
                                        <p:tgtEl>
                                          <p:spTgt spid="16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23"/>
                                        </p:tgtEl>
                                        <p:attrNameLst>
                                          <p:attrName>style.visibility</p:attrName>
                                        </p:attrNameLst>
                                      </p:cBhvr>
                                      <p:to>
                                        <p:strVal val="visible"/>
                                      </p:to>
                                    </p:set>
                                    <p:animEffect transition="in" filter="fade">
                                      <p:cBhvr>
                                        <p:cTn id="172" dur="500"/>
                                        <p:tgtEl>
                                          <p:spTgt spid="123"/>
                                        </p:tgtEl>
                                      </p:cBhvr>
                                    </p:animEffect>
                                  </p:childTnLst>
                                </p:cTn>
                              </p:par>
                              <p:par>
                                <p:cTn id="173" presetID="10" presetClass="entr" presetSubtype="0" fill="hold" nodeType="withEffect">
                                  <p:stCondLst>
                                    <p:cond delay="0"/>
                                  </p:stCondLst>
                                  <p:childTnLst>
                                    <p:set>
                                      <p:cBhvr>
                                        <p:cTn id="174" dur="1" fill="hold">
                                          <p:stCondLst>
                                            <p:cond delay="0"/>
                                          </p:stCondLst>
                                        </p:cTn>
                                        <p:tgtEl>
                                          <p:spTgt spid="148"/>
                                        </p:tgtEl>
                                        <p:attrNameLst>
                                          <p:attrName>style.visibility</p:attrName>
                                        </p:attrNameLst>
                                      </p:cBhvr>
                                      <p:to>
                                        <p:strVal val="visible"/>
                                      </p:to>
                                    </p:set>
                                    <p:animEffect transition="in" filter="fade">
                                      <p:cBhvr>
                                        <p:cTn id="175" dur="500"/>
                                        <p:tgtEl>
                                          <p:spTgt spid="148"/>
                                        </p:tgtEl>
                                      </p:cBhvr>
                                    </p:animEffect>
                                  </p:childTnLst>
                                </p:cTn>
                              </p:par>
                              <p:par>
                                <p:cTn id="176" presetID="10" presetClass="entr" presetSubtype="0" fill="hold" nodeType="withEffect">
                                  <p:stCondLst>
                                    <p:cond delay="0"/>
                                  </p:stCondLst>
                                  <p:childTnLst>
                                    <p:set>
                                      <p:cBhvr>
                                        <p:cTn id="177" dur="1" fill="hold">
                                          <p:stCondLst>
                                            <p:cond delay="0"/>
                                          </p:stCondLst>
                                        </p:cTn>
                                        <p:tgtEl>
                                          <p:spTgt spid="147"/>
                                        </p:tgtEl>
                                        <p:attrNameLst>
                                          <p:attrName>style.visibility</p:attrName>
                                        </p:attrNameLst>
                                      </p:cBhvr>
                                      <p:to>
                                        <p:strVal val="visible"/>
                                      </p:to>
                                    </p:set>
                                    <p:animEffect transition="in" filter="fade">
                                      <p:cBhvr>
                                        <p:cTn id="178" dur="500"/>
                                        <p:tgtEl>
                                          <p:spTgt spid="147"/>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169"/>
                                        </p:tgtEl>
                                        <p:attrNameLst>
                                          <p:attrName>style.visibility</p:attrName>
                                        </p:attrNameLst>
                                      </p:cBhvr>
                                      <p:to>
                                        <p:strVal val="visible"/>
                                      </p:to>
                                    </p:set>
                                    <p:animEffect transition="in" filter="fade">
                                      <p:cBhvr>
                                        <p:cTn id="183" dur="500"/>
                                        <p:tgtEl>
                                          <p:spTgt spid="169"/>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1" nodeType="clickEffect">
                                  <p:stCondLst>
                                    <p:cond delay="0"/>
                                  </p:stCondLst>
                                  <p:childTnLst>
                                    <p:animEffect transition="out" filter="fade">
                                      <p:cBhvr>
                                        <p:cTn id="187" dur="500"/>
                                        <p:tgtEl>
                                          <p:spTgt spid="169"/>
                                        </p:tgtEl>
                                      </p:cBhvr>
                                    </p:animEffect>
                                    <p:set>
                                      <p:cBhvr>
                                        <p:cTn id="188" dur="1" fill="hold">
                                          <p:stCondLst>
                                            <p:cond delay="499"/>
                                          </p:stCondLst>
                                        </p:cTn>
                                        <p:tgtEl>
                                          <p:spTgt spid="16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08"/>
                                        </p:tgtEl>
                                        <p:attrNameLst>
                                          <p:attrName>style.visibility</p:attrName>
                                        </p:attrNameLst>
                                      </p:cBhvr>
                                      <p:to>
                                        <p:strVal val="visible"/>
                                      </p:to>
                                    </p:set>
                                    <p:animEffect transition="in" filter="fade">
                                      <p:cBhvr>
                                        <p:cTn id="193" dur="500"/>
                                        <p:tgtEl>
                                          <p:spTgt spid="10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50"/>
                                        </p:tgtEl>
                                        <p:attrNameLst>
                                          <p:attrName>style.visibility</p:attrName>
                                        </p:attrNameLst>
                                      </p:cBhvr>
                                      <p:to>
                                        <p:strVal val="visible"/>
                                      </p:to>
                                    </p:set>
                                    <p:animEffect transition="in" filter="fade">
                                      <p:cBhvr>
                                        <p:cTn id="196" dur="500"/>
                                        <p:tgtEl>
                                          <p:spTgt spid="150"/>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fade">
                                      <p:cBhvr>
                                        <p:cTn id="201" dur="500"/>
                                        <p:tgtEl>
                                          <p:spTgt spid="166"/>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grpId="1" nodeType="clickEffect">
                                  <p:stCondLst>
                                    <p:cond delay="0"/>
                                  </p:stCondLst>
                                  <p:childTnLst>
                                    <p:animEffect transition="out" filter="fade">
                                      <p:cBhvr>
                                        <p:cTn id="205" dur="500"/>
                                        <p:tgtEl>
                                          <p:spTgt spid="166"/>
                                        </p:tgtEl>
                                      </p:cBhvr>
                                    </p:animEffect>
                                    <p:set>
                                      <p:cBhvr>
                                        <p:cTn id="206" dur="1" fill="hold">
                                          <p:stCondLst>
                                            <p:cond delay="499"/>
                                          </p:stCondLst>
                                        </p:cTn>
                                        <p:tgtEl>
                                          <p:spTgt spid="166"/>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155"/>
                                        </p:tgtEl>
                                        <p:attrNameLst>
                                          <p:attrName>style.visibility</p:attrName>
                                        </p:attrNameLst>
                                      </p:cBhvr>
                                      <p:to>
                                        <p:strVal val="visible"/>
                                      </p:to>
                                    </p:set>
                                    <p:animEffect transition="in" filter="fade">
                                      <p:cBhvr>
                                        <p:cTn id="211" dur="500"/>
                                        <p:tgtEl>
                                          <p:spTgt spid="155"/>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7"/>
                                        </p:tgtEl>
                                        <p:attrNameLst>
                                          <p:attrName>style.visibility</p:attrName>
                                        </p:attrNameLst>
                                      </p:cBhvr>
                                      <p:to>
                                        <p:strVal val="visible"/>
                                      </p:to>
                                    </p:set>
                                    <p:animEffect transition="in" filter="fade">
                                      <p:cBhvr>
                                        <p:cTn id="214" dur="500"/>
                                        <p:tgtEl>
                                          <p:spTgt spid="127"/>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170"/>
                                        </p:tgtEl>
                                        <p:attrNameLst>
                                          <p:attrName>style.visibility</p:attrName>
                                        </p:attrNameLst>
                                      </p:cBhvr>
                                      <p:to>
                                        <p:strVal val="visible"/>
                                      </p:to>
                                    </p:set>
                                    <p:animEffect transition="in" filter="fade">
                                      <p:cBhvr>
                                        <p:cTn id="219" dur="500"/>
                                        <p:tgtEl>
                                          <p:spTgt spid="170"/>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170"/>
                                        </p:tgtEl>
                                      </p:cBhvr>
                                    </p:animEffect>
                                    <p:set>
                                      <p:cBhvr>
                                        <p:cTn id="224" dur="1" fill="hold">
                                          <p:stCondLst>
                                            <p:cond delay="499"/>
                                          </p:stCondLst>
                                        </p:cTn>
                                        <p:tgtEl>
                                          <p:spTgt spid="170"/>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154"/>
                                        </p:tgtEl>
                                        <p:attrNameLst>
                                          <p:attrName>style.visibility</p:attrName>
                                        </p:attrNameLst>
                                      </p:cBhvr>
                                      <p:to>
                                        <p:strVal val="visible"/>
                                      </p:to>
                                    </p:set>
                                    <p:animEffect transition="in" filter="fade">
                                      <p:cBhvr>
                                        <p:cTn id="229" dur="500"/>
                                        <p:tgtEl>
                                          <p:spTgt spid="154"/>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6"/>
                                        </p:tgtEl>
                                        <p:attrNameLst>
                                          <p:attrName>style.visibility</p:attrName>
                                        </p:attrNameLst>
                                      </p:cBhvr>
                                      <p:to>
                                        <p:strVal val="visible"/>
                                      </p:to>
                                    </p:set>
                                    <p:animEffect transition="in" filter="fade">
                                      <p:cBhvr>
                                        <p:cTn id="232" dur="500"/>
                                        <p:tgtEl>
                                          <p:spTgt spid="126"/>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71"/>
                                        </p:tgtEl>
                                        <p:attrNameLst>
                                          <p:attrName>style.visibility</p:attrName>
                                        </p:attrNameLst>
                                      </p:cBhvr>
                                      <p:to>
                                        <p:strVal val="visible"/>
                                      </p:to>
                                    </p:set>
                                    <p:animEffect transition="in" filter="fade">
                                      <p:cBhvr>
                                        <p:cTn id="237" dur="500"/>
                                        <p:tgtEl>
                                          <p:spTgt spid="171"/>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grpId="1" nodeType="clickEffect">
                                  <p:stCondLst>
                                    <p:cond delay="0"/>
                                  </p:stCondLst>
                                  <p:childTnLst>
                                    <p:animEffect transition="out" filter="fade">
                                      <p:cBhvr>
                                        <p:cTn id="241" dur="500"/>
                                        <p:tgtEl>
                                          <p:spTgt spid="171"/>
                                        </p:tgtEl>
                                      </p:cBhvr>
                                    </p:animEffect>
                                    <p:set>
                                      <p:cBhvr>
                                        <p:cTn id="242" dur="1" fill="hold">
                                          <p:stCondLst>
                                            <p:cond delay="499"/>
                                          </p:stCondLst>
                                        </p:cTn>
                                        <p:tgtEl>
                                          <p:spTgt spid="171"/>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153"/>
                                        </p:tgtEl>
                                        <p:attrNameLst>
                                          <p:attrName>style.visibility</p:attrName>
                                        </p:attrNameLst>
                                      </p:cBhvr>
                                      <p:to>
                                        <p:strVal val="visible"/>
                                      </p:to>
                                    </p:set>
                                    <p:animEffect transition="in" filter="fade">
                                      <p:cBhvr>
                                        <p:cTn id="247" dur="500"/>
                                        <p:tgtEl>
                                          <p:spTgt spid="153"/>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5"/>
                                        </p:tgtEl>
                                        <p:attrNameLst>
                                          <p:attrName>style.visibility</p:attrName>
                                        </p:attrNameLst>
                                      </p:cBhvr>
                                      <p:to>
                                        <p:strVal val="visible"/>
                                      </p:to>
                                    </p:set>
                                    <p:animEffect transition="in" filter="fade">
                                      <p:cBhvr>
                                        <p:cTn id="250" dur="500"/>
                                        <p:tgtEl>
                                          <p:spTgt spid="125"/>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grpId="0" nodeType="clickEffect">
                                  <p:stCondLst>
                                    <p:cond delay="0"/>
                                  </p:stCondLst>
                                  <p:childTnLst>
                                    <p:set>
                                      <p:cBhvr>
                                        <p:cTn id="254" dur="1" fill="hold">
                                          <p:stCondLst>
                                            <p:cond delay="0"/>
                                          </p:stCondLst>
                                        </p:cTn>
                                        <p:tgtEl>
                                          <p:spTgt spid="172"/>
                                        </p:tgtEl>
                                        <p:attrNameLst>
                                          <p:attrName>style.visibility</p:attrName>
                                        </p:attrNameLst>
                                      </p:cBhvr>
                                      <p:to>
                                        <p:strVal val="visible"/>
                                      </p:to>
                                    </p:set>
                                    <p:animEffect transition="in" filter="fade">
                                      <p:cBhvr>
                                        <p:cTn id="255" dur="500"/>
                                        <p:tgtEl>
                                          <p:spTgt spid="172"/>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xit" presetSubtype="0" fill="hold" grpId="1" nodeType="clickEffect">
                                  <p:stCondLst>
                                    <p:cond delay="0"/>
                                  </p:stCondLst>
                                  <p:childTnLst>
                                    <p:animEffect transition="out" filter="fade">
                                      <p:cBhvr>
                                        <p:cTn id="259" dur="500"/>
                                        <p:tgtEl>
                                          <p:spTgt spid="172"/>
                                        </p:tgtEl>
                                      </p:cBhvr>
                                    </p:animEffect>
                                    <p:set>
                                      <p:cBhvr>
                                        <p:cTn id="260" dur="1" fill="hold">
                                          <p:stCondLst>
                                            <p:cond delay="499"/>
                                          </p:stCondLst>
                                        </p:cTn>
                                        <p:tgtEl>
                                          <p:spTgt spid="172"/>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nodeType="clickEffect">
                                  <p:stCondLst>
                                    <p:cond delay="0"/>
                                  </p:stCondLst>
                                  <p:childTnLst>
                                    <p:set>
                                      <p:cBhvr>
                                        <p:cTn id="264" dur="1" fill="hold">
                                          <p:stCondLst>
                                            <p:cond delay="0"/>
                                          </p:stCondLst>
                                        </p:cTn>
                                        <p:tgtEl>
                                          <p:spTgt spid="152"/>
                                        </p:tgtEl>
                                        <p:attrNameLst>
                                          <p:attrName>style.visibility</p:attrName>
                                        </p:attrNameLst>
                                      </p:cBhvr>
                                      <p:to>
                                        <p:strVal val="visible"/>
                                      </p:to>
                                    </p:set>
                                    <p:animEffect transition="in" filter="fade">
                                      <p:cBhvr>
                                        <p:cTn id="265" dur="500"/>
                                        <p:tgtEl>
                                          <p:spTgt spid="152"/>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4"/>
                                        </p:tgtEl>
                                        <p:attrNameLst>
                                          <p:attrName>style.visibility</p:attrName>
                                        </p:attrNameLst>
                                      </p:cBhvr>
                                      <p:to>
                                        <p:strVal val="visible"/>
                                      </p:to>
                                    </p:set>
                                    <p:animEffect transition="in" filter="fade">
                                      <p:cBhvr>
                                        <p:cTn id="268" dur="500"/>
                                        <p:tgtEl>
                                          <p:spTgt spid="124"/>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173"/>
                                        </p:tgtEl>
                                        <p:attrNameLst>
                                          <p:attrName>style.visibility</p:attrName>
                                        </p:attrNameLst>
                                      </p:cBhvr>
                                      <p:to>
                                        <p:strVal val="visible"/>
                                      </p:to>
                                    </p:set>
                                    <p:animEffect transition="in" filter="fade">
                                      <p:cBhvr>
                                        <p:cTn id="273" dur="500"/>
                                        <p:tgtEl>
                                          <p:spTgt spid="173"/>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xit" presetSubtype="0" fill="hold" grpId="1" nodeType="clickEffect">
                                  <p:stCondLst>
                                    <p:cond delay="0"/>
                                  </p:stCondLst>
                                  <p:childTnLst>
                                    <p:animEffect transition="out" filter="fade">
                                      <p:cBhvr>
                                        <p:cTn id="277" dur="500"/>
                                        <p:tgtEl>
                                          <p:spTgt spid="173"/>
                                        </p:tgtEl>
                                      </p:cBhvr>
                                    </p:animEffect>
                                    <p:set>
                                      <p:cBhvr>
                                        <p:cTn id="278" dur="1" fill="hold">
                                          <p:stCondLst>
                                            <p:cond delay="499"/>
                                          </p:stCondLst>
                                        </p:cTn>
                                        <p:tgtEl>
                                          <p:spTgt spid="173"/>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151"/>
                                        </p:tgtEl>
                                        <p:attrNameLst>
                                          <p:attrName>style.visibility</p:attrName>
                                        </p:attrNameLst>
                                      </p:cBhvr>
                                      <p:to>
                                        <p:strVal val="visible"/>
                                      </p:to>
                                    </p:set>
                                    <p:animEffect transition="in" filter="fade">
                                      <p:cBhvr>
                                        <p:cTn id="283" dur="500"/>
                                        <p:tgtEl>
                                          <p:spTgt spid="151"/>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8"/>
                                        </p:tgtEl>
                                        <p:attrNameLst>
                                          <p:attrName>style.visibility</p:attrName>
                                        </p:attrNameLst>
                                      </p:cBhvr>
                                      <p:to>
                                        <p:strVal val="visible"/>
                                      </p:to>
                                    </p:set>
                                    <p:animEffect transition="in" filter="fade">
                                      <p:cBhvr>
                                        <p:cTn id="286" dur="500"/>
                                        <p:tgtEl>
                                          <p:spTgt spid="128"/>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nodeType="clickEffect">
                                  <p:stCondLst>
                                    <p:cond delay="0"/>
                                  </p:stCondLst>
                                  <p:childTnLst>
                                    <p:set>
                                      <p:cBhvr>
                                        <p:cTn id="290" dur="1" fill="hold">
                                          <p:stCondLst>
                                            <p:cond delay="0"/>
                                          </p:stCondLst>
                                        </p:cTn>
                                        <p:tgtEl>
                                          <p:spTgt spid="161"/>
                                        </p:tgtEl>
                                        <p:attrNameLst>
                                          <p:attrName>style.visibility</p:attrName>
                                        </p:attrNameLst>
                                      </p:cBhvr>
                                      <p:to>
                                        <p:strVal val="visible"/>
                                      </p:to>
                                    </p:set>
                                    <p:animEffect transition="in" filter="fade">
                                      <p:cBhvr>
                                        <p:cTn id="291" dur="500"/>
                                        <p:tgtEl>
                                          <p:spTgt spid="161"/>
                                        </p:tgtEl>
                                      </p:cBhvr>
                                    </p:animEffect>
                                  </p:childTnLst>
                                </p:cTn>
                              </p:par>
                              <p:par>
                                <p:cTn id="292" presetID="10" presetClass="entr" presetSubtype="0" fill="hold" nodeType="withEffect">
                                  <p:stCondLst>
                                    <p:cond delay="0"/>
                                  </p:stCondLst>
                                  <p:childTnLst>
                                    <p:set>
                                      <p:cBhvr>
                                        <p:cTn id="293" dur="1" fill="hold">
                                          <p:stCondLst>
                                            <p:cond delay="0"/>
                                          </p:stCondLst>
                                        </p:cTn>
                                        <p:tgtEl>
                                          <p:spTgt spid="160"/>
                                        </p:tgtEl>
                                        <p:attrNameLst>
                                          <p:attrName>style.visibility</p:attrName>
                                        </p:attrNameLst>
                                      </p:cBhvr>
                                      <p:to>
                                        <p:strVal val="visible"/>
                                      </p:to>
                                    </p:set>
                                    <p:animEffect transition="in" filter="fade">
                                      <p:cBhvr>
                                        <p:cTn id="294" dur="500"/>
                                        <p:tgtEl>
                                          <p:spTgt spid="160"/>
                                        </p:tgtEl>
                                      </p:cBhvr>
                                    </p:animEffect>
                                  </p:childTnLst>
                                </p:cTn>
                              </p:par>
                              <p:par>
                                <p:cTn id="295" presetID="10"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animEffect transition="in" filter="fade">
                                      <p:cBhvr>
                                        <p:cTn id="297" dur="500"/>
                                        <p:tgtEl>
                                          <p:spTgt spid="129"/>
                                        </p:tgtEl>
                                      </p:cBhvr>
                                    </p:animEffect>
                                  </p:childTnLst>
                                </p:cTn>
                              </p:par>
                            </p:childTnLst>
                          </p:cTn>
                        </p:par>
                      </p:childTnLst>
                    </p:cTn>
                  </p:par>
                  <p:par>
                    <p:cTn id="298" fill="hold">
                      <p:stCondLst>
                        <p:cond delay="indefinite"/>
                      </p:stCondLst>
                      <p:childTnLst>
                        <p:par>
                          <p:cTn id="299" fill="hold">
                            <p:stCondLst>
                              <p:cond delay="0"/>
                            </p:stCondLst>
                            <p:childTnLst>
                              <p:par>
                                <p:cTn id="300" presetID="10" presetClass="entr" presetSubtype="0" fill="hold" grpId="0" nodeType="clickEffect">
                                  <p:stCondLst>
                                    <p:cond delay="0"/>
                                  </p:stCondLst>
                                  <p:childTnLst>
                                    <p:set>
                                      <p:cBhvr>
                                        <p:cTn id="301" dur="1" fill="hold">
                                          <p:stCondLst>
                                            <p:cond delay="0"/>
                                          </p:stCondLst>
                                        </p:cTn>
                                        <p:tgtEl>
                                          <p:spTgt spid="174"/>
                                        </p:tgtEl>
                                        <p:attrNameLst>
                                          <p:attrName>style.visibility</p:attrName>
                                        </p:attrNameLst>
                                      </p:cBhvr>
                                      <p:to>
                                        <p:strVal val="visible"/>
                                      </p:to>
                                    </p:set>
                                    <p:animEffect transition="in" filter="fade">
                                      <p:cBhvr>
                                        <p:cTn id="302" dur="500"/>
                                        <p:tgtEl>
                                          <p:spTgt spid="174"/>
                                        </p:tgtEl>
                                      </p:cBhvr>
                                    </p:animEffect>
                                  </p:childTnLst>
                                </p:cTn>
                              </p:par>
                            </p:childTnLst>
                          </p:cTn>
                        </p:par>
                      </p:childTnLst>
                    </p:cTn>
                  </p:par>
                  <p:par>
                    <p:cTn id="303" fill="hold">
                      <p:stCondLst>
                        <p:cond delay="indefinite"/>
                      </p:stCondLst>
                      <p:childTnLst>
                        <p:par>
                          <p:cTn id="304" fill="hold">
                            <p:stCondLst>
                              <p:cond delay="0"/>
                            </p:stCondLst>
                            <p:childTnLst>
                              <p:par>
                                <p:cTn id="305" presetID="10" presetClass="exit" presetSubtype="0" fill="hold" grpId="1" nodeType="clickEffect">
                                  <p:stCondLst>
                                    <p:cond delay="0"/>
                                  </p:stCondLst>
                                  <p:childTnLst>
                                    <p:animEffect transition="out" filter="fade">
                                      <p:cBhvr>
                                        <p:cTn id="306" dur="500"/>
                                        <p:tgtEl>
                                          <p:spTgt spid="174"/>
                                        </p:tgtEl>
                                      </p:cBhvr>
                                    </p:animEffect>
                                    <p:set>
                                      <p:cBhvr>
                                        <p:cTn id="307" dur="1" fill="hold">
                                          <p:stCondLst>
                                            <p:cond delay="499"/>
                                          </p:stCondLst>
                                        </p:cTn>
                                        <p:tgtEl>
                                          <p:spTgt spid="174"/>
                                        </p:tgtEl>
                                        <p:attrNameLst>
                                          <p:attrName>style.visibility</p:attrName>
                                        </p:attrNameLst>
                                      </p:cBhvr>
                                      <p:to>
                                        <p:strVal val="hidden"/>
                                      </p:to>
                                    </p:set>
                                  </p:childTnLst>
                                </p:cTn>
                              </p:par>
                            </p:childTnLst>
                          </p:cTn>
                        </p:par>
                      </p:childTnLst>
                    </p:cTn>
                  </p:par>
                  <p:par>
                    <p:cTn id="308" fill="hold">
                      <p:stCondLst>
                        <p:cond delay="indefinite"/>
                      </p:stCondLst>
                      <p:childTnLst>
                        <p:par>
                          <p:cTn id="309" fill="hold">
                            <p:stCondLst>
                              <p:cond delay="0"/>
                            </p:stCondLst>
                            <p:childTnLst>
                              <p:par>
                                <p:cTn id="310" presetID="10" presetClass="entr" presetSubtype="0" fill="hold" nodeType="clickEffect">
                                  <p:stCondLst>
                                    <p:cond delay="0"/>
                                  </p:stCondLst>
                                  <p:childTnLst>
                                    <p:set>
                                      <p:cBhvr>
                                        <p:cTn id="311" dur="1" fill="hold">
                                          <p:stCondLst>
                                            <p:cond delay="0"/>
                                          </p:stCondLst>
                                        </p:cTn>
                                        <p:tgtEl>
                                          <p:spTgt spid="158"/>
                                        </p:tgtEl>
                                        <p:attrNameLst>
                                          <p:attrName>style.visibility</p:attrName>
                                        </p:attrNameLst>
                                      </p:cBhvr>
                                      <p:to>
                                        <p:strVal val="visible"/>
                                      </p:to>
                                    </p:set>
                                    <p:animEffect transition="in" filter="fade">
                                      <p:cBhvr>
                                        <p:cTn id="312" dur="500"/>
                                        <p:tgtEl>
                                          <p:spTgt spid="158"/>
                                        </p:tgtEl>
                                      </p:cBhvr>
                                    </p:animEffect>
                                  </p:childTnLst>
                                </p:cTn>
                              </p:par>
                              <p:par>
                                <p:cTn id="313" presetID="10" presetClass="entr" presetSubtype="0" fill="hold" nodeType="withEffect">
                                  <p:stCondLst>
                                    <p:cond delay="0"/>
                                  </p:stCondLst>
                                  <p:childTnLst>
                                    <p:set>
                                      <p:cBhvr>
                                        <p:cTn id="314" dur="1" fill="hold">
                                          <p:stCondLst>
                                            <p:cond delay="0"/>
                                          </p:stCondLst>
                                        </p:cTn>
                                        <p:tgtEl>
                                          <p:spTgt spid="157"/>
                                        </p:tgtEl>
                                        <p:attrNameLst>
                                          <p:attrName>style.visibility</p:attrName>
                                        </p:attrNameLst>
                                      </p:cBhvr>
                                      <p:to>
                                        <p:strVal val="visible"/>
                                      </p:to>
                                    </p:set>
                                    <p:animEffect transition="in" filter="fade">
                                      <p:cBhvr>
                                        <p:cTn id="315" dur="500"/>
                                        <p:tgtEl>
                                          <p:spTgt spid="157"/>
                                        </p:tgtEl>
                                      </p:cBhvr>
                                    </p:animEffect>
                                  </p:childTnLst>
                                </p:cTn>
                              </p:par>
                              <p:par>
                                <p:cTn id="316" presetID="10" presetClass="entr" presetSubtype="0" fill="hold" grpId="0" nodeType="withEffect">
                                  <p:stCondLst>
                                    <p:cond delay="0"/>
                                  </p:stCondLst>
                                  <p:childTnLst>
                                    <p:set>
                                      <p:cBhvr>
                                        <p:cTn id="317" dur="1" fill="hold">
                                          <p:stCondLst>
                                            <p:cond delay="0"/>
                                          </p:stCondLst>
                                        </p:cTn>
                                        <p:tgtEl>
                                          <p:spTgt spid="131"/>
                                        </p:tgtEl>
                                        <p:attrNameLst>
                                          <p:attrName>style.visibility</p:attrName>
                                        </p:attrNameLst>
                                      </p:cBhvr>
                                      <p:to>
                                        <p:strVal val="visible"/>
                                      </p:to>
                                    </p:set>
                                    <p:animEffect transition="in" filter="fade">
                                      <p:cBhvr>
                                        <p:cTn id="318" dur="500"/>
                                        <p:tgtEl>
                                          <p:spTgt spid="131"/>
                                        </p:tgtEl>
                                      </p:cBhvr>
                                    </p:animEffect>
                                  </p:childTnLst>
                                </p:cTn>
                              </p:par>
                            </p:childTnLst>
                          </p:cTn>
                        </p:par>
                      </p:childTnLst>
                    </p:cTn>
                  </p:par>
                  <p:par>
                    <p:cTn id="319" fill="hold">
                      <p:stCondLst>
                        <p:cond delay="indefinite"/>
                      </p:stCondLst>
                      <p:childTnLst>
                        <p:par>
                          <p:cTn id="320" fill="hold">
                            <p:stCondLst>
                              <p:cond delay="0"/>
                            </p:stCondLst>
                            <p:childTnLst>
                              <p:par>
                                <p:cTn id="321" presetID="10" presetClass="entr" presetSubtype="0" fill="hold" grpId="0" nodeType="clickEffect">
                                  <p:stCondLst>
                                    <p:cond delay="0"/>
                                  </p:stCondLst>
                                  <p:childTnLst>
                                    <p:set>
                                      <p:cBhvr>
                                        <p:cTn id="322" dur="1" fill="hold">
                                          <p:stCondLst>
                                            <p:cond delay="0"/>
                                          </p:stCondLst>
                                        </p:cTn>
                                        <p:tgtEl>
                                          <p:spTgt spid="175"/>
                                        </p:tgtEl>
                                        <p:attrNameLst>
                                          <p:attrName>style.visibility</p:attrName>
                                        </p:attrNameLst>
                                      </p:cBhvr>
                                      <p:to>
                                        <p:strVal val="visible"/>
                                      </p:to>
                                    </p:set>
                                    <p:animEffect transition="in" filter="fade">
                                      <p:cBhvr>
                                        <p:cTn id="323" dur="500"/>
                                        <p:tgtEl>
                                          <p:spTgt spid="175"/>
                                        </p:tgtEl>
                                      </p:cBhvr>
                                    </p:animEffect>
                                  </p:childTnLst>
                                </p:cTn>
                              </p:par>
                            </p:childTnLst>
                          </p:cTn>
                        </p:par>
                      </p:childTnLst>
                    </p:cTn>
                  </p:par>
                  <p:par>
                    <p:cTn id="324" fill="hold">
                      <p:stCondLst>
                        <p:cond delay="indefinite"/>
                      </p:stCondLst>
                      <p:childTnLst>
                        <p:par>
                          <p:cTn id="325" fill="hold">
                            <p:stCondLst>
                              <p:cond delay="0"/>
                            </p:stCondLst>
                            <p:childTnLst>
                              <p:par>
                                <p:cTn id="326" presetID="10" presetClass="exit" presetSubtype="0" fill="hold" grpId="1" nodeType="clickEffect">
                                  <p:stCondLst>
                                    <p:cond delay="0"/>
                                  </p:stCondLst>
                                  <p:childTnLst>
                                    <p:animEffect transition="out" filter="fade">
                                      <p:cBhvr>
                                        <p:cTn id="327" dur="500"/>
                                        <p:tgtEl>
                                          <p:spTgt spid="175"/>
                                        </p:tgtEl>
                                      </p:cBhvr>
                                    </p:animEffect>
                                    <p:set>
                                      <p:cBhvr>
                                        <p:cTn id="328" dur="1" fill="hold">
                                          <p:stCondLst>
                                            <p:cond delay="499"/>
                                          </p:stCondLst>
                                        </p:cTn>
                                        <p:tgtEl>
                                          <p:spTgt spid="175"/>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32"/>
                                        </p:tgtEl>
                                        <p:attrNameLst>
                                          <p:attrName>style.visibility</p:attrName>
                                        </p:attrNameLst>
                                      </p:cBhvr>
                                      <p:to>
                                        <p:strVal val="visible"/>
                                      </p:to>
                                    </p:set>
                                    <p:animEffect transition="in" filter="fade">
                                      <p:cBhvr>
                                        <p:cTn id="333" dur="500"/>
                                        <p:tgtEl>
                                          <p:spTgt spid="132"/>
                                        </p:tgtEl>
                                      </p:cBhvr>
                                    </p:animEffect>
                                  </p:childTnLst>
                                </p:cTn>
                              </p:par>
                              <p:par>
                                <p:cTn id="334" presetID="10" presetClass="entr" presetSubtype="0" fill="hold" nodeType="withEffect">
                                  <p:stCondLst>
                                    <p:cond delay="0"/>
                                  </p:stCondLst>
                                  <p:childTnLst>
                                    <p:set>
                                      <p:cBhvr>
                                        <p:cTn id="335" dur="1" fill="hold">
                                          <p:stCondLst>
                                            <p:cond delay="0"/>
                                          </p:stCondLst>
                                        </p:cTn>
                                        <p:tgtEl>
                                          <p:spTgt spid="159"/>
                                        </p:tgtEl>
                                        <p:attrNameLst>
                                          <p:attrName>style.visibility</p:attrName>
                                        </p:attrNameLst>
                                      </p:cBhvr>
                                      <p:to>
                                        <p:strVal val="visible"/>
                                      </p:to>
                                    </p:set>
                                    <p:animEffect transition="in" filter="fade">
                                      <p:cBhvr>
                                        <p:cTn id="336" dur="500"/>
                                        <p:tgtEl>
                                          <p:spTgt spid="159"/>
                                        </p:tgtEl>
                                      </p:cBhvr>
                                    </p:animEffect>
                                  </p:childTnLst>
                                </p:cTn>
                              </p:par>
                              <p:par>
                                <p:cTn id="337" presetID="10" presetClass="entr" presetSubtype="0" fill="hold" nodeType="withEffect">
                                  <p:stCondLst>
                                    <p:cond delay="0"/>
                                  </p:stCondLst>
                                  <p:childTnLst>
                                    <p:set>
                                      <p:cBhvr>
                                        <p:cTn id="338" dur="1" fill="hold">
                                          <p:stCondLst>
                                            <p:cond delay="0"/>
                                          </p:stCondLst>
                                        </p:cTn>
                                        <p:tgtEl>
                                          <p:spTgt spid="156"/>
                                        </p:tgtEl>
                                        <p:attrNameLst>
                                          <p:attrName>style.visibility</p:attrName>
                                        </p:attrNameLst>
                                      </p:cBhvr>
                                      <p:to>
                                        <p:strVal val="visible"/>
                                      </p:to>
                                    </p:set>
                                    <p:animEffect transition="in" filter="fade">
                                      <p:cBhvr>
                                        <p:cTn id="339" dur="500"/>
                                        <p:tgtEl>
                                          <p:spTgt spid="156"/>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grpId="0" nodeType="clickEffect">
                                  <p:stCondLst>
                                    <p:cond delay="0"/>
                                  </p:stCondLst>
                                  <p:childTnLst>
                                    <p:set>
                                      <p:cBhvr>
                                        <p:cTn id="343" dur="1" fill="hold">
                                          <p:stCondLst>
                                            <p:cond delay="0"/>
                                          </p:stCondLst>
                                        </p:cTn>
                                        <p:tgtEl>
                                          <p:spTgt spid="176"/>
                                        </p:tgtEl>
                                        <p:attrNameLst>
                                          <p:attrName>style.visibility</p:attrName>
                                        </p:attrNameLst>
                                      </p:cBhvr>
                                      <p:to>
                                        <p:strVal val="visible"/>
                                      </p:to>
                                    </p:set>
                                    <p:animEffect transition="in" filter="fade">
                                      <p:cBhvr>
                                        <p:cTn id="344" dur="500"/>
                                        <p:tgtEl>
                                          <p:spTgt spid="176"/>
                                        </p:tgtEl>
                                      </p:cBhvr>
                                    </p:animEffect>
                                  </p:childTnLst>
                                </p:cTn>
                              </p:par>
                            </p:childTnLst>
                          </p:cTn>
                        </p:par>
                      </p:childTnLst>
                    </p:cTn>
                  </p:par>
                  <p:par>
                    <p:cTn id="345" fill="hold">
                      <p:stCondLst>
                        <p:cond delay="indefinite"/>
                      </p:stCondLst>
                      <p:childTnLst>
                        <p:par>
                          <p:cTn id="346" fill="hold">
                            <p:stCondLst>
                              <p:cond delay="0"/>
                            </p:stCondLst>
                            <p:childTnLst>
                              <p:par>
                                <p:cTn id="347" presetID="10" presetClass="exit" presetSubtype="0" fill="hold" grpId="1" nodeType="clickEffect">
                                  <p:stCondLst>
                                    <p:cond delay="0"/>
                                  </p:stCondLst>
                                  <p:childTnLst>
                                    <p:animEffect transition="out" filter="fade">
                                      <p:cBhvr>
                                        <p:cTn id="348" dur="500"/>
                                        <p:tgtEl>
                                          <p:spTgt spid="176"/>
                                        </p:tgtEl>
                                      </p:cBhvr>
                                    </p:animEffect>
                                    <p:set>
                                      <p:cBhvr>
                                        <p:cTn id="349" dur="1" fill="hold">
                                          <p:stCondLst>
                                            <p:cond delay="499"/>
                                          </p:stCondLst>
                                        </p:cTn>
                                        <p:tgtEl>
                                          <p:spTgt spid="176"/>
                                        </p:tgtEl>
                                        <p:attrNameLst>
                                          <p:attrName>style.visibility</p:attrName>
                                        </p:attrNameLst>
                                      </p:cBhvr>
                                      <p:to>
                                        <p:strVal val="hidden"/>
                                      </p:to>
                                    </p:set>
                                  </p:childTnLst>
                                </p:cTn>
                              </p:par>
                            </p:childTnLst>
                          </p:cTn>
                        </p:par>
                      </p:childTnLst>
                    </p:cTn>
                  </p:par>
                  <p:par>
                    <p:cTn id="350" fill="hold">
                      <p:stCondLst>
                        <p:cond delay="indefinite"/>
                      </p:stCondLst>
                      <p:childTnLst>
                        <p:par>
                          <p:cTn id="351" fill="hold">
                            <p:stCondLst>
                              <p:cond delay="0"/>
                            </p:stCondLst>
                            <p:childTnLst>
                              <p:par>
                                <p:cTn id="352" presetID="10" presetClass="entr" presetSubtype="0" fill="hold" grpId="0" nodeType="clickEffect">
                                  <p:stCondLst>
                                    <p:cond delay="0"/>
                                  </p:stCondLst>
                                  <p:childTnLst>
                                    <p:set>
                                      <p:cBhvr>
                                        <p:cTn id="353" dur="1" fill="hold">
                                          <p:stCondLst>
                                            <p:cond delay="0"/>
                                          </p:stCondLst>
                                        </p:cTn>
                                        <p:tgtEl>
                                          <p:spTgt spid="130"/>
                                        </p:tgtEl>
                                        <p:attrNameLst>
                                          <p:attrName>style.visibility</p:attrName>
                                        </p:attrNameLst>
                                      </p:cBhvr>
                                      <p:to>
                                        <p:strVal val="visible"/>
                                      </p:to>
                                    </p:set>
                                    <p:animEffect transition="in" filter="fade">
                                      <p:cBhvr>
                                        <p:cTn id="354" dur="500"/>
                                        <p:tgtEl>
                                          <p:spTgt spid="130"/>
                                        </p:tgtEl>
                                      </p:cBhvr>
                                    </p:animEffect>
                                  </p:childTnLst>
                                </p:cTn>
                              </p:par>
                              <p:par>
                                <p:cTn id="355" presetID="10" presetClass="entr" presetSubtype="0" fill="hold" nodeType="withEffect">
                                  <p:stCondLst>
                                    <p:cond delay="0"/>
                                  </p:stCondLst>
                                  <p:childTnLst>
                                    <p:set>
                                      <p:cBhvr>
                                        <p:cTn id="356" dur="1" fill="hold">
                                          <p:stCondLst>
                                            <p:cond delay="0"/>
                                          </p:stCondLst>
                                        </p:cTn>
                                        <p:tgtEl>
                                          <p:spTgt spid="164"/>
                                        </p:tgtEl>
                                        <p:attrNameLst>
                                          <p:attrName>style.visibility</p:attrName>
                                        </p:attrNameLst>
                                      </p:cBhvr>
                                      <p:to>
                                        <p:strVal val="visible"/>
                                      </p:to>
                                    </p:set>
                                    <p:animEffect transition="in" filter="fade">
                                      <p:cBhvr>
                                        <p:cTn id="357" dur="500"/>
                                        <p:tgtEl>
                                          <p:spTgt spid="164"/>
                                        </p:tgtEl>
                                      </p:cBhvr>
                                    </p:animEffect>
                                  </p:childTnLst>
                                </p:cTn>
                              </p:par>
                              <p:par>
                                <p:cTn id="358" presetID="10" presetClass="entr" presetSubtype="0" fill="hold" nodeType="withEffect">
                                  <p:stCondLst>
                                    <p:cond delay="0"/>
                                  </p:stCondLst>
                                  <p:childTnLst>
                                    <p:set>
                                      <p:cBhvr>
                                        <p:cTn id="359" dur="1" fill="hold">
                                          <p:stCondLst>
                                            <p:cond delay="0"/>
                                          </p:stCondLst>
                                        </p:cTn>
                                        <p:tgtEl>
                                          <p:spTgt spid="162"/>
                                        </p:tgtEl>
                                        <p:attrNameLst>
                                          <p:attrName>style.visibility</p:attrName>
                                        </p:attrNameLst>
                                      </p:cBhvr>
                                      <p:to>
                                        <p:strVal val="visible"/>
                                      </p:to>
                                    </p:set>
                                    <p:animEffect transition="in" filter="fade">
                                      <p:cBhvr>
                                        <p:cTn id="360" dur="500"/>
                                        <p:tgtEl>
                                          <p:spTgt spid="162"/>
                                        </p:tgtEl>
                                      </p:cBhvr>
                                    </p:animEffect>
                                  </p:childTnLst>
                                </p:cTn>
                              </p:par>
                              <p:par>
                                <p:cTn id="361" presetID="10" presetClass="entr" presetSubtype="0" fill="hold" nodeType="withEffect">
                                  <p:stCondLst>
                                    <p:cond delay="0"/>
                                  </p:stCondLst>
                                  <p:childTnLst>
                                    <p:set>
                                      <p:cBhvr>
                                        <p:cTn id="362" dur="1" fill="hold">
                                          <p:stCondLst>
                                            <p:cond delay="0"/>
                                          </p:stCondLst>
                                        </p:cTn>
                                        <p:tgtEl>
                                          <p:spTgt spid="163"/>
                                        </p:tgtEl>
                                        <p:attrNameLst>
                                          <p:attrName>style.visibility</p:attrName>
                                        </p:attrNameLst>
                                      </p:cBhvr>
                                      <p:to>
                                        <p:strVal val="visible"/>
                                      </p:to>
                                    </p:set>
                                    <p:animEffect transition="in" filter="fade">
                                      <p:cBhvr>
                                        <p:cTn id="363" dur="500"/>
                                        <p:tgtEl>
                                          <p:spTgt spid="163"/>
                                        </p:tgtEl>
                                      </p:cBhvr>
                                    </p:animEffect>
                                  </p:childTnLst>
                                </p:cTn>
                              </p:par>
                            </p:childTnLst>
                          </p:cTn>
                        </p:par>
                      </p:childTnLst>
                    </p:cTn>
                  </p:par>
                  <p:par>
                    <p:cTn id="364" fill="hold">
                      <p:stCondLst>
                        <p:cond delay="indefinite"/>
                      </p:stCondLst>
                      <p:childTnLst>
                        <p:par>
                          <p:cTn id="365" fill="hold">
                            <p:stCondLst>
                              <p:cond delay="0"/>
                            </p:stCondLst>
                            <p:childTnLst>
                              <p:par>
                                <p:cTn id="366" presetID="10" presetClass="entr" presetSubtype="0" fill="hold" grpId="0" nodeType="clickEffect">
                                  <p:stCondLst>
                                    <p:cond delay="0"/>
                                  </p:stCondLst>
                                  <p:childTnLst>
                                    <p:set>
                                      <p:cBhvr>
                                        <p:cTn id="367" dur="1" fill="hold">
                                          <p:stCondLst>
                                            <p:cond delay="0"/>
                                          </p:stCondLst>
                                        </p:cTn>
                                        <p:tgtEl>
                                          <p:spTgt spid="177"/>
                                        </p:tgtEl>
                                        <p:attrNameLst>
                                          <p:attrName>style.visibility</p:attrName>
                                        </p:attrNameLst>
                                      </p:cBhvr>
                                      <p:to>
                                        <p:strVal val="visible"/>
                                      </p:to>
                                    </p:set>
                                    <p:animEffect transition="in" filter="fade">
                                      <p:cBhvr>
                                        <p:cTn id="368" dur="500"/>
                                        <p:tgtEl>
                                          <p:spTgt spid="177"/>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xit" presetSubtype="0" fill="hold" grpId="1" nodeType="clickEffect">
                                  <p:stCondLst>
                                    <p:cond delay="0"/>
                                  </p:stCondLst>
                                  <p:childTnLst>
                                    <p:animEffect transition="out" filter="fade">
                                      <p:cBhvr>
                                        <p:cTn id="372" dur="500"/>
                                        <p:tgtEl>
                                          <p:spTgt spid="177"/>
                                        </p:tgtEl>
                                      </p:cBhvr>
                                    </p:animEffect>
                                    <p:set>
                                      <p:cBhvr>
                                        <p:cTn id="373" dur="1" fill="hold">
                                          <p:stCondLst>
                                            <p:cond delay="499"/>
                                          </p:stCondLst>
                                        </p:cTn>
                                        <p:tgtEl>
                                          <p:spTgt spid="1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49" grpId="0"/>
      <p:bldP spid="150" grpId="0"/>
      <p:bldP spid="151" grpId="0"/>
      <p:bldP spid="165" grpId="0" animBg="1"/>
      <p:bldP spid="165" grpId="1" animBg="1"/>
      <p:bldP spid="166" grpId="0" animBg="1"/>
      <p:bldP spid="166" grpId="1" animBg="1"/>
      <p:bldP spid="167" grpId="0" animBg="1"/>
      <p:bldP spid="167" grpId="1" animBg="1"/>
      <p:bldP spid="168" grpId="0" animBg="1"/>
      <p:bldP spid="168" grpId="1" animBg="1"/>
      <p:bldP spid="169" grpId="0" animBg="1"/>
      <p:bldP spid="169" grpId="1" animBg="1"/>
      <p:bldP spid="170" grpId="0" animBg="1"/>
      <p:bldP spid="170" grpId="1" animBg="1"/>
      <p:bldP spid="171" grpId="0" animBg="1"/>
      <p:bldP spid="171" grpId="1" animBg="1"/>
      <p:bldP spid="172" grpId="0" animBg="1"/>
      <p:bldP spid="172" grpId="1" animBg="1"/>
      <p:bldP spid="173" grpId="0" animBg="1"/>
      <p:bldP spid="173" grpId="1" animBg="1"/>
      <p:bldP spid="174" grpId="0" animBg="1"/>
      <p:bldP spid="174" grpId="1" animBg="1"/>
      <p:bldP spid="175" grpId="0" animBg="1"/>
      <p:bldP spid="175" grpId="1" animBg="1"/>
      <p:bldP spid="176" grpId="0" animBg="1"/>
      <p:bldP spid="176" grpId="1" animBg="1"/>
      <p:bldP spid="177" grpId="0" animBg="1"/>
      <p:bldP spid="17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31850" y="1709738"/>
            <a:ext cx="10515600" cy="2852737"/>
          </a:xfrm>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Types of Database Users</a:t>
            </a:r>
          </a:p>
        </p:txBody>
      </p:sp>
      <p:sp>
        <p:nvSpPr>
          <p:cNvPr id="5" name="Text Placeholder 4"/>
          <p:cNvSpPr>
            <a:spLocks noGrp="1"/>
          </p:cNvSpPr>
          <p:nvPr>
            <p:ph type="body" idx="4294967295"/>
          </p:nvPr>
        </p:nvSpPr>
        <p:spPr>
          <a:xfrm>
            <a:off x="831850" y="4589463"/>
            <a:ext cx="10515600" cy="1500187"/>
          </a:xfrm>
        </p:spPr>
        <p:txBody>
          <a:bodyPr/>
          <a:lstStyle/>
          <a:p>
            <a:r>
              <a:rPr lang="en-US" dirty="0"/>
              <a:t>Section - 6</a:t>
            </a:r>
          </a:p>
          <a:p>
            <a:endParaRPr lang="en-US" dirty="0"/>
          </a:p>
        </p:txBody>
      </p:sp>
    </p:spTree>
    <p:extLst>
      <p:ext uri="{BB962C8B-B14F-4D97-AF65-F5344CB8AC3E}">
        <p14:creationId xmlns:p14="http://schemas.microsoft.com/office/powerpoint/2010/main" val="3885823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Database Users</a:t>
            </a:r>
          </a:p>
        </p:txBody>
      </p:sp>
      <p:sp>
        <p:nvSpPr>
          <p:cNvPr id="3" name="Content Placeholder 2"/>
          <p:cNvSpPr>
            <a:spLocks noGrp="1"/>
          </p:cNvSpPr>
          <p:nvPr>
            <p:ph idx="1"/>
          </p:nvPr>
        </p:nvSpPr>
        <p:spPr>
          <a:xfrm>
            <a:off x="178805" y="863444"/>
            <a:ext cx="11929641" cy="5590565"/>
          </a:xfrm>
        </p:spPr>
        <p:txBody>
          <a:bodyPr/>
          <a:lstStyle/>
          <a:p>
            <a:r>
              <a:rPr lang="en-US" dirty="0"/>
              <a:t>Naive Users (End Users)</a:t>
            </a:r>
          </a:p>
          <a:p>
            <a:pPr lvl="1"/>
            <a:r>
              <a:rPr lang="en-US" b="1" dirty="0">
                <a:solidFill>
                  <a:schemeClr val="accent6"/>
                </a:solidFill>
              </a:rPr>
              <a:t>Unsophisticated users </a:t>
            </a:r>
            <a:r>
              <a:rPr lang="en-US" dirty="0"/>
              <a:t>who have zero knowledge of database system</a:t>
            </a:r>
          </a:p>
          <a:p>
            <a:pPr lvl="1"/>
            <a:r>
              <a:rPr lang="en-US" dirty="0"/>
              <a:t>End user interacts to database via sophisticated software or tools</a:t>
            </a:r>
          </a:p>
          <a:p>
            <a:pPr lvl="1"/>
            <a:r>
              <a:rPr lang="en-US" dirty="0"/>
              <a:t>e.g. Clerk in bank</a:t>
            </a:r>
          </a:p>
          <a:p>
            <a:r>
              <a:rPr lang="en-US" dirty="0"/>
              <a:t>Application Programmers</a:t>
            </a:r>
          </a:p>
          <a:p>
            <a:pPr lvl="1"/>
            <a:r>
              <a:rPr lang="en-US" b="1" dirty="0">
                <a:solidFill>
                  <a:schemeClr val="accent6"/>
                </a:solidFill>
              </a:rPr>
              <a:t>Programmers</a:t>
            </a:r>
            <a:r>
              <a:rPr lang="en-US" dirty="0"/>
              <a:t> who write software using tools such as Java, </a:t>
            </a:r>
            <a:r>
              <a:rPr lang="en-US" dirty="0" err="1"/>
              <a:t>.Net</a:t>
            </a:r>
            <a:r>
              <a:rPr lang="en-US" dirty="0"/>
              <a:t>, PHP etc…</a:t>
            </a:r>
          </a:p>
          <a:p>
            <a:pPr lvl="1"/>
            <a:r>
              <a:rPr lang="en-US" dirty="0"/>
              <a:t>e.g. Software developers</a:t>
            </a:r>
          </a:p>
          <a:p>
            <a:r>
              <a:rPr lang="en-US" dirty="0"/>
              <a:t>Sophisticated Users</a:t>
            </a:r>
          </a:p>
          <a:p>
            <a:pPr lvl="1"/>
            <a:r>
              <a:rPr lang="en-US" b="1" dirty="0">
                <a:solidFill>
                  <a:schemeClr val="accent6"/>
                </a:solidFill>
              </a:rPr>
              <a:t>Interact with database system </a:t>
            </a:r>
            <a:r>
              <a:rPr lang="en-US" dirty="0"/>
              <a:t>without using an application program</a:t>
            </a:r>
          </a:p>
          <a:p>
            <a:pPr lvl="1"/>
            <a:r>
              <a:rPr lang="en-US" dirty="0"/>
              <a:t>Use query tools like SQL</a:t>
            </a:r>
          </a:p>
          <a:p>
            <a:pPr lvl="1"/>
            <a:r>
              <a:rPr lang="en-US" dirty="0"/>
              <a:t>e.g. Analyst </a:t>
            </a:r>
          </a:p>
          <a:p>
            <a:r>
              <a:rPr lang="en-US" dirty="0"/>
              <a:t>Specialized Users (DBA)</a:t>
            </a:r>
          </a:p>
          <a:p>
            <a:pPr lvl="1"/>
            <a:r>
              <a:rPr lang="en-US" dirty="0"/>
              <a:t>User </a:t>
            </a:r>
            <a:r>
              <a:rPr lang="en-US" b="1" dirty="0">
                <a:solidFill>
                  <a:schemeClr val="accent6"/>
                </a:solidFill>
              </a:rPr>
              <a:t>write specialized </a:t>
            </a:r>
            <a:r>
              <a:rPr lang="en-US" dirty="0"/>
              <a:t>database applications program</a:t>
            </a:r>
          </a:p>
          <a:p>
            <a:pPr lvl="1"/>
            <a:r>
              <a:rPr lang="en-US" dirty="0"/>
              <a:t>Use administration tools</a:t>
            </a:r>
          </a:p>
          <a:p>
            <a:pPr lvl="1"/>
            <a:r>
              <a:rPr lang="en-US" dirty="0"/>
              <a:t>e.g. Database Administrator</a:t>
            </a:r>
          </a:p>
          <a:p>
            <a:pPr lvl="1"/>
            <a:endParaRPr lang="en-US" dirty="0"/>
          </a:p>
        </p:txBody>
      </p:sp>
    </p:spTree>
    <p:extLst>
      <p:ext uri="{BB962C8B-B14F-4D97-AF65-F5344CB8AC3E}">
        <p14:creationId xmlns:p14="http://schemas.microsoft.com/office/powerpoint/2010/main" val="208446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31850" y="1709738"/>
            <a:ext cx="10515600" cy="2852737"/>
          </a:xfrm>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Role of DBA</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(Database Administrator)</a:t>
            </a:r>
          </a:p>
        </p:txBody>
      </p:sp>
      <p:sp>
        <p:nvSpPr>
          <p:cNvPr id="5" name="Text Placeholder 4"/>
          <p:cNvSpPr>
            <a:spLocks noGrp="1"/>
          </p:cNvSpPr>
          <p:nvPr>
            <p:ph type="body" idx="4294967295"/>
          </p:nvPr>
        </p:nvSpPr>
        <p:spPr>
          <a:xfrm>
            <a:off x="831850" y="4589463"/>
            <a:ext cx="10515600" cy="1500187"/>
          </a:xfrm>
        </p:spPr>
        <p:txBody>
          <a:bodyPr/>
          <a:lstStyle/>
          <a:p>
            <a:r>
              <a:rPr lang="en-US" dirty="0"/>
              <a:t>Section - 7</a:t>
            </a:r>
          </a:p>
          <a:p>
            <a:endParaRPr lang="en-US" dirty="0"/>
          </a:p>
        </p:txBody>
      </p:sp>
    </p:spTree>
    <p:extLst>
      <p:ext uri="{BB962C8B-B14F-4D97-AF65-F5344CB8AC3E}">
        <p14:creationId xmlns:p14="http://schemas.microsoft.com/office/powerpoint/2010/main" val="323169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DBA</a:t>
            </a:r>
          </a:p>
        </p:txBody>
      </p:sp>
      <p:sp>
        <p:nvSpPr>
          <p:cNvPr id="3" name="Content Placeholder 2"/>
          <p:cNvSpPr>
            <a:spLocks noGrp="1"/>
          </p:cNvSpPr>
          <p:nvPr>
            <p:ph idx="1"/>
          </p:nvPr>
        </p:nvSpPr>
        <p:spPr>
          <a:xfrm>
            <a:off x="178805" y="863444"/>
            <a:ext cx="11929641" cy="5590565"/>
          </a:xfrm>
        </p:spPr>
        <p:txBody>
          <a:bodyPr/>
          <a:lstStyle/>
          <a:p>
            <a:r>
              <a:rPr lang="en-GB" dirty="0"/>
              <a:t>Schema Definition</a:t>
            </a:r>
          </a:p>
          <a:p>
            <a:pPr lvl="1"/>
            <a:r>
              <a:rPr lang="en-GB" dirty="0"/>
              <a:t>DBA </a:t>
            </a:r>
            <a:r>
              <a:rPr lang="en-GB" b="1" dirty="0">
                <a:solidFill>
                  <a:schemeClr val="accent6"/>
                </a:solidFill>
              </a:rPr>
              <a:t>defines the logical schema </a:t>
            </a:r>
            <a:r>
              <a:rPr lang="en-GB" dirty="0"/>
              <a:t>of the database. </a:t>
            </a:r>
          </a:p>
          <a:p>
            <a:r>
              <a:rPr lang="en-GB" dirty="0"/>
              <a:t>Storage Structure and Access Method Definition</a:t>
            </a:r>
          </a:p>
          <a:p>
            <a:pPr lvl="1"/>
            <a:r>
              <a:rPr lang="en-GB" dirty="0"/>
              <a:t>DBA </a:t>
            </a:r>
            <a:r>
              <a:rPr lang="en-GB" b="1" dirty="0">
                <a:solidFill>
                  <a:schemeClr val="accent6"/>
                </a:solidFill>
              </a:rPr>
              <a:t>decides how the data is to be represented </a:t>
            </a:r>
            <a:r>
              <a:rPr lang="en-GB" dirty="0"/>
              <a:t>in the database &amp; how to access it</a:t>
            </a:r>
            <a:r>
              <a:rPr lang="en-GB" dirty="0" smtClean="0"/>
              <a:t>.</a:t>
            </a:r>
            <a:endParaRPr lang="en-GB" dirty="0"/>
          </a:p>
          <a:p>
            <a:r>
              <a:rPr lang="en-IN" dirty="0" smtClean="0"/>
              <a:t>Schema </a:t>
            </a:r>
            <a:r>
              <a:rPr lang="en-IN" dirty="0"/>
              <a:t>and physical-organization modification. </a:t>
            </a:r>
            <a:endParaRPr lang="en-IN" dirty="0" smtClean="0"/>
          </a:p>
          <a:p>
            <a:pPr lvl="1"/>
            <a:r>
              <a:rPr lang="en-IN" dirty="0" smtClean="0"/>
              <a:t>The </a:t>
            </a:r>
            <a:r>
              <a:rPr lang="en-IN" sz="1600" dirty="0" smtClean="0"/>
              <a:t>DBA </a:t>
            </a:r>
            <a:r>
              <a:rPr lang="en-IN" dirty="0" smtClean="0"/>
              <a:t>carries </a:t>
            </a:r>
            <a:r>
              <a:rPr lang="en-IN" dirty="0"/>
              <a:t>out </a:t>
            </a:r>
            <a:r>
              <a:rPr lang="en-IN" dirty="0" smtClean="0"/>
              <a:t>changes to </a:t>
            </a:r>
            <a:r>
              <a:rPr lang="en-IN" dirty="0"/>
              <a:t>the schema and physical organization to reflect the changing needs of </a:t>
            </a:r>
            <a:r>
              <a:rPr lang="en-IN" dirty="0" smtClean="0"/>
              <a:t>the organization</a:t>
            </a:r>
            <a:r>
              <a:rPr lang="en-IN" dirty="0"/>
              <a:t>, or to alter the physical organization to improve </a:t>
            </a:r>
            <a:r>
              <a:rPr lang="en-IN" dirty="0" smtClean="0"/>
              <a:t>performance</a:t>
            </a:r>
            <a:endParaRPr lang="en-IN" dirty="0"/>
          </a:p>
          <a:p>
            <a:r>
              <a:rPr lang="en-GB" dirty="0"/>
              <a:t>Defining Security and Integrity Constraints</a:t>
            </a:r>
          </a:p>
          <a:p>
            <a:pPr lvl="1"/>
            <a:r>
              <a:rPr lang="en-GB" dirty="0"/>
              <a:t>DBA </a:t>
            </a:r>
            <a:r>
              <a:rPr lang="en-GB" b="1" dirty="0">
                <a:solidFill>
                  <a:schemeClr val="accent6"/>
                </a:solidFill>
              </a:rPr>
              <a:t>decides on various security and integrity constraints</a:t>
            </a:r>
            <a:r>
              <a:rPr lang="en-GB" dirty="0"/>
              <a:t>.</a:t>
            </a:r>
          </a:p>
          <a:p>
            <a:r>
              <a:rPr lang="en-GB" dirty="0"/>
              <a:t>Granting of Authorization for Data Access</a:t>
            </a:r>
          </a:p>
          <a:p>
            <a:pPr lvl="1"/>
            <a:r>
              <a:rPr lang="en-GB" dirty="0"/>
              <a:t>DBA </a:t>
            </a:r>
            <a:r>
              <a:rPr lang="en-GB" b="1" dirty="0">
                <a:solidFill>
                  <a:schemeClr val="accent6"/>
                </a:solidFill>
              </a:rPr>
              <a:t>determines which user needs access to which part </a:t>
            </a:r>
            <a:r>
              <a:rPr lang="en-GB" dirty="0"/>
              <a:t>of the database.</a:t>
            </a:r>
          </a:p>
          <a:p>
            <a:r>
              <a:rPr lang="en-GB" dirty="0"/>
              <a:t>Communication with Users</a:t>
            </a:r>
          </a:p>
          <a:p>
            <a:pPr lvl="1"/>
            <a:r>
              <a:rPr lang="en-GB" dirty="0"/>
              <a:t>DBA </a:t>
            </a:r>
            <a:r>
              <a:rPr lang="en-GB" b="1" dirty="0">
                <a:solidFill>
                  <a:schemeClr val="accent6"/>
                </a:solidFill>
              </a:rPr>
              <a:t>provide necessary data </a:t>
            </a:r>
            <a:r>
              <a:rPr lang="en-GB" dirty="0"/>
              <a:t>to the user.</a:t>
            </a:r>
          </a:p>
          <a:p>
            <a:pPr lvl="1"/>
            <a:endParaRPr lang="en-GB" dirty="0"/>
          </a:p>
        </p:txBody>
      </p:sp>
    </p:spTree>
    <p:extLst>
      <p:ext uri="{BB962C8B-B14F-4D97-AF65-F5344CB8AC3E}">
        <p14:creationId xmlns:p14="http://schemas.microsoft.com/office/powerpoint/2010/main" val="92820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DBA</a:t>
            </a:r>
          </a:p>
        </p:txBody>
      </p:sp>
      <p:sp>
        <p:nvSpPr>
          <p:cNvPr id="3" name="Content Placeholder 2"/>
          <p:cNvSpPr>
            <a:spLocks noGrp="1"/>
          </p:cNvSpPr>
          <p:nvPr>
            <p:ph idx="1"/>
          </p:nvPr>
        </p:nvSpPr>
        <p:spPr>
          <a:xfrm>
            <a:off x="178805" y="863444"/>
            <a:ext cx="11929641" cy="5590565"/>
          </a:xfrm>
        </p:spPr>
        <p:txBody>
          <a:bodyPr/>
          <a:lstStyle/>
          <a:p>
            <a:r>
              <a:rPr lang="en-GB" dirty="0"/>
              <a:t>Assisting Application Programmer</a:t>
            </a:r>
          </a:p>
          <a:p>
            <a:pPr lvl="1"/>
            <a:r>
              <a:rPr lang="en-GB" dirty="0"/>
              <a:t>DBA </a:t>
            </a:r>
            <a:r>
              <a:rPr lang="en-GB" b="1" dirty="0">
                <a:solidFill>
                  <a:schemeClr val="accent6"/>
                </a:solidFill>
              </a:rPr>
              <a:t>provides assistance to application programmers </a:t>
            </a:r>
            <a:r>
              <a:rPr lang="en-GB" dirty="0"/>
              <a:t>to develop application programs.</a:t>
            </a:r>
          </a:p>
          <a:p>
            <a:r>
              <a:rPr lang="en-GB" dirty="0"/>
              <a:t>Monitoring Performance</a:t>
            </a:r>
          </a:p>
          <a:p>
            <a:pPr lvl="1"/>
            <a:r>
              <a:rPr lang="en-GB" dirty="0"/>
              <a:t>DBA </a:t>
            </a:r>
            <a:r>
              <a:rPr lang="en-GB" b="1" dirty="0">
                <a:solidFill>
                  <a:schemeClr val="accent6"/>
                </a:solidFill>
              </a:rPr>
              <a:t>ensures that better performance is maintained </a:t>
            </a:r>
            <a:r>
              <a:rPr lang="en-GB" dirty="0"/>
              <a:t>by making a change in the physical or logical schema if required.</a:t>
            </a:r>
          </a:p>
          <a:p>
            <a:r>
              <a:rPr lang="en-GB" dirty="0"/>
              <a:t>Backup and Recovery</a:t>
            </a:r>
          </a:p>
          <a:p>
            <a:pPr lvl="1"/>
            <a:r>
              <a:rPr lang="en-GB" dirty="0" smtClean="0"/>
              <a:t>DBA </a:t>
            </a:r>
            <a:r>
              <a:rPr lang="en-GB" b="1" dirty="0" smtClean="0">
                <a:solidFill>
                  <a:schemeClr val="accent6"/>
                </a:solidFill>
              </a:rPr>
              <a:t>backing up the database </a:t>
            </a:r>
            <a:r>
              <a:rPr lang="en-GB" dirty="0" smtClean="0"/>
              <a:t>on some storage devices such as DVD, CD or magnetic tape or remote servers , </a:t>
            </a:r>
            <a:r>
              <a:rPr lang="en-IN" dirty="0"/>
              <a:t>Ensuring that </a:t>
            </a:r>
            <a:r>
              <a:rPr lang="en-IN" b="1" dirty="0">
                <a:solidFill>
                  <a:schemeClr val="accent6"/>
                </a:solidFill>
              </a:rPr>
              <a:t>enough free disk space </a:t>
            </a:r>
            <a:r>
              <a:rPr lang="en-IN" dirty="0"/>
              <a:t>is available for normal operations(and upgrading disk space as required.)</a:t>
            </a:r>
            <a:r>
              <a:rPr lang="en-GB" dirty="0" smtClean="0"/>
              <a:t>and  </a:t>
            </a:r>
            <a:r>
              <a:rPr lang="en-GB" b="1" dirty="0" smtClean="0">
                <a:solidFill>
                  <a:schemeClr val="accent6"/>
                </a:solidFill>
              </a:rPr>
              <a:t>recover the system in case of failures</a:t>
            </a:r>
            <a:r>
              <a:rPr lang="en-GB" dirty="0" smtClean="0"/>
              <a:t>, such as flood or virus attack from this backup.</a:t>
            </a:r>
          </a:p>
          <a:p>
            <a:pPr lvl="1"/>
            <a:endParaRPr lang="en-US" dirty="0"/>
          </a:p>
          <a:p>
            <a:pPr lvl="1"/>
            <a:endParaRPr lang="en-US" dirty="0"/>
          </a:p>
        </p:txBody>
      </p:sp>
    </p:spTree>
    <p:extLst>
      <p:ext uri="{BB962C8B-B14F-4D97-AF65-F5344CB8AC3E}">
        <p14:creationId xmlns:p14="http://schemas.microsoft.com/office/powerpoint/2010/main" val="47715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system vs DBMS</a:t>
            </a:r>
            <a:endParaRPr lang="en-IN" dirty="0"/>
          </a:p>
        </p:txBody>
      </p:sp>
      <p:sp>
        <p:nvSpPr>
          <p:cNvPr id="3" name="Content Placeholder 2"/>
          <p:cNvSpPr>
            <a:spLocks noGrp="1"/>
          </p:cNvSpPr>
          <p:nvPr>
            <p:ph idx="1"/>
          </p:nvPr>
        </p:nvSpPr>
        <p:spPr/>
        <p:txBody>
          <a:bodyPr/>
          <a:lstStyle/>
          <a:p>
            <a:endParaRPr lang="en-IN"/>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901948" y="796594"/>
            <a:ext cx="6388100" cy="5719762"/>
          </a:xfrm>
          <a:prstGeom prst="rect">
            <a:avLst/>
          </a:prstGeom>
        </p:spPr>
      </p:pic>
    </p:spTree>
    <p:extLst>
      <p:ext uri="{BB962C8B-B14F-4D97-AF65-F5344CB8AC3E}">
        <p14:creationId xmlns:p14="http://schemas.microsoft.com/office/powerpoint/2010/main" val="23691443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981323" y="965662"/>
            <a:ext cx="6229350" cy="5381625"/>
          </a:xfrm>
          <a:prstGeom prst="rect">
            <a:avLst/>
          </a:prstGeom>
        </p:spPr>
      </p:pic>
    </p:spTree>
    <p:extLst>
      <p:ext uri="{BB962C8B-B14F-4D97-AF65-F5344CB8AC3E}">
        <p14:creationId xmlns:p14="http://schemas.microsoft.com/office/powerpoint/2010/main" val="761693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31850" y="1709738"/>
            <a:ext cx="10515600" cy="2852737"/>
          </a:xfrm>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Applications of DBMS </a:t>
            </a:r>
          </a:p>
        </p:txBody>
      </p:sp>
      <p:sp>
        <p:nvSpPr>
          <p:cNvPr id="5" name="Text Placeholder 4"/>
          <p:cNvSpPr>
            <a:spLocks noGrp="1"/>
          </p:cNvSpPr>
          <p:nvPr>
            <p:ph type="body" idx="4294967295"/>
          </p:nvPr>
        </p:nvSpPr>
        <p:spPr>
          <a:xfrm>
            <a:off x="831850" y="4589463"/>
            <a:ext cx="10515600" cy="1500187"/>
          </a:xfrm>
        </p:spPr>
        <p:txBody>
          <a:bodyPr/>
          <a:lstStyle/>
          <a:p>
            <a:r>
              <a:rPr lang="en-US" dirty="0"/>
              <a:t>Section - 2</a:t>
            </a:r>
          </a:p>
          <a:p>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823360" y="2980800"/>
              <a:ext cx="401400" cy="243720"/>
            </p14:xfrm>
          </p:contentPart>
        </mc:Choice>
        <mc:Fallback xmlns="">
          <p:pic>
            <p:nvPicPr>
              <p:cNvPr id="2" name="Ink 1"/>
              <p:cNvPicPr/>
              <p:nvPr/>
            </p:nvPicPr>
            <p:blipFill>
              <a:blip r:embed="rId3"/>
              <a:stretch>
                <a:fillRect/>
              </a:stretch>
            </p:blipFill>
            <p:spPr>
              <a:xfrm>
                <a:off x="5818680" y="2976120"/>
                <a:ext cx="408600" cy="252720"/>
              </a:xfrm>
              <a:prstGeom prst="rect">
                <a:avLst/>
              </a:prstGeom>
            </p:spPr>
          </p:pic>
        </mc:Fallback>
      </mc:AlternateContent>
    </p:spTree>
    <p:extLst>
      <p:ext uri="{BB962C8B-B14F-4D97-AF65-F5344CB8AC3E}">
        <p14:creationId xmlns:p14="http://schemas.microsoft.com/office/powerpoint/2010/main" val="32792738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Models</a:t>
            </a:r>
            <a:endParaRPr lang="en-IN" dirty="0"/>
          </a:p>
        </p:txBody>
      </p:sp>
      <p:sp>
        <p:nvSpPr>
          <p:cNvPr id="3" name="Content Placeholder 2"/>
          <p:cNvSpPr>
            <a:spLocks noGrp="1"/>
          </p:cNvSpPr>
          <p:nvPr>
            <p:ph idx="1"/>
          </p:nvPr>
        </p:nvSpPr>
        <p:spPr/>
        <p:txBody>
          <a:bodyPr/>
          <a:lstStyle/>
          <a:p>
            <a:r>
              <a:rPr lang="en-IN" altLang="en-US" dirty="0"/>
              <a:t>A Database model defines the logical design and structure of a database.</a:t>
            </a:r>
          </a:p>
          <a:p>
            <a:r>
              <a:rPr lang="en-IN" altLang="en-US" dirty="0"/>
              <a:t>Also defines how data will be stored, accessed and updated in a database management system. </a:t>
            </a:r>
            <a:endParaRPr lang="en-IN" altLang="en-US" dirty="0" smtClean="0"/>
          </a:p>
          <a:p>
            <a:r>
              <a:rPr lang="en-IN" dirty="0"/>
              <a:t>It provides the conceptual tools for describing the design of a database at each level of data abstraction</a:t>
            </a:r>
            <a:endParaRPr lang="en-IN" altLang="en-US" dirty="0"/>
          </a:p>
          <a:p>
            <a:r>
              <a:rPr lang="en-IN" altLang="en-US" dirty="0"/>
              <a:t>Some data base models are:</a:t>
            </a:r>
          </a:p>
          <a:p>
            <a:pPr lvl="1"/>
            <a:r>
              <a:rPr lang="en-IN" altLang="en-US" dirty="0"/>
              <a:t>Hierarchical Model</a:t>
            </a:r>
          </a:p>
          <a:p>
            <a:pPr lvl="1"/>
            <a:r>
              <a:rPr lang="en-IN" altLang="en-US" dirty="0"/>
              <a:t>Network Model</a:t>
            </a:r>
          </a:p>
          <a:p>
            <a:pPr lvl="1"/>
            <a:r>
              <a:rPr lang="en-IN" altLang="en-US" dirty="0"/>
              <a:t>Entity-relationship Model</a:t>
            </a:r>
          </a:p>
          <a:p>
            <a:pPr lvl="1"/>
            <a:r>
              <a:rPr lang="en-IN" altLang="en-US" dirty="0"/>
              <a:t>Relational Mode</a:t>
            </a:r>
          </a:p>
          <a:p>
            <a:r>
              <a:rPr lang="en-US" altLang="en-US" dirty="0"/>
              <a:t>Other models: </a:t>
            </a:r>
          </a:p>
          <a:p>
            <a:pPr lvl="1"/>
            <a:r>
              <a:rPr lang="en-US" altLang="en-US" dirty="0"/>
              <a:t>object-oriented model</a:t>
            </a:r>
          </a:p>
          <a:p>
            <a:pPr lvl="1">
              <a:lnSpc>
                <a:spcPct val="70000"/>
              </a:lnSpc>
            </a:pPr>
            <a:r>
              <a:rPr lang="en-US" altLang="en-US" dirty="0"/>
              <a:t>semi-structured data models</a:t>
            </a:r>
          </a:p>
          <a:p>
            <a:endParaRPr lang="en-IN" dirty="0"/>
          </a:p>
        </p:txBody>
      </p:sp>
    </p:spTree>
    <p:extLst>
      <p:ext uri="{BB962C8B-B14F-4D97-AF65-F5344CB8AC3E}">
        <p14:creationId xmlns:p14="http://schemas.microsoft.com/office/powerpoint/2010/main" val="1888577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Hierarchical Model</a:t>
            </a:r>
          </a:p>
        </p:txBody>
      </p:sp>
      <p:sp>
        <p:nvSpPr>
          <p:cNvPr id="3" name="Content Placeholder 2"/>
          <p:cNvSpPr>
            <a:spLocks noGrp="1"/>
          </p:cNvSpPr>
          <p:nvPr>
            <p:ph idx="1"/>
          </p:nvPr>
        </p:nvSpPr>
        <p:spPr/>
        <p:txBody>
          <a:bodyPr/>
          <a:lstStyle/>
          <a:p>
            <a:r>
              <a:rPr lang="en-IN" altLang="en-US" dirty="0"/>
              <a:t>This database model organises data into a tree-like-structure, with a single root, to which all the other data is linked.</a:t>
            </a:r>
          </a:p>
          <a:p>
            <a:r>
              <a:rPr lang="en-IN" altLang="en-US" dirty="0"/>
              <a:t>The hierarchy starts from the </a:t>
            </a:r>
            <a:r>
              <a:rPr lang="en-IN" altLang="en-US" b="1" dirty="0"/>
              <a:t>Root</a:t>
            </a:r>
            <a:r>
              <a:rPr lang="en-IN" altLang="en-US" dirty="0"/>
              <a:t> data, and expands like a tree, adding child nodes to the parent nodes.</a:t>
            </a:r>
          </a:p>
          <a:p>
            <a:r>
              <a:rPr lang="en-IN" altLang="en-US" dirty="0"/>
              <a:t>In hierarchical model, data is organised into tree-like structure with one one-to-many relationship between two different types of data, for example, one department can have many courses, many professors and of-course many students.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198" y="3821929"/>
            <a:ext cx="5943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6685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Network Model</a:t>
            </a:r>
          </a:p>
        </p:txBody>
      </p:sp>
      <p:sp>
        <p:nvSpPr>
          <p:cNvPr id="3" name="Content Placeholder 2"/>
          <p:cNvSpPr>
            <a:spLocks noGrp="1"/>
          </p:cNvSpPr>
          <p:nvPr>
            <p:ph idx="1"/>
          </p:nvPr>
        </p:nvSpPr>
        <p:spPr/>
        <p:txBody>
          <a:bodyPr/>
          <a:lstStyle/>
          <a:p>
            <a:r>
              <a:rPr lang="en-IN" altLang="en-US" dirty="0"/>
              <a:t>This is an extension of the Hierarchical model. In this model data is organised more like a graph, and are allowed to have more than one parent node.</a:t>
            </a:r>
          </a:p>
          <a:p>
            <a:r>
              <a:rPr lang="en-IN" altLang="en-US" dirty="0"/>
              <a:t>In this database model data is more related as more relationships are established in this database model. Also, as the data is more related, hence accessing the data is also easier and fast. This database model was used to map many-to-many data relationships.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4315" y="3078617"/>
            <a:ext cx="382905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7248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ER Model</a:t>
            </a:r>
          </a:p>
        </p:txBody>
      </p:sp>
      <p:sp>
        <p:nvSpPr>
          <p:cNvPr id="3" name="Content Placeholder 2"/>
          <p:cNvSpPr>
            <a:spLocks noGrp="1"/>
          </p:cNvSpPr>
          <p:nvPr>
            <p:ph idx="1"/>
          </p:nvPr>
        </p:nvSpPr>
        <p:spPr/>
        <p:txBody>
          <a:bodyPr/>
          <a:lstStyle/>
          <a:p>
            <a:r>
              <a:rPr lang="en-IN" altLang="en-US" dirty="0"/>
              <a:t>In this database model, relationships are created by dividing object of interest into entity and its characteristics into attributes.</a:t>
            </a:r>
          </a:p>
          <a:p>
            <a:r>
              <a:rPr lang="en-IN" altLang="en-US" dirty="0"/>
              <a:t>E-R Models are defined to represent the relationships into pictorial form to make it easier for different stakeholders to understand.</a:t>
            </a:r>
          </a:p>
          <a:p>
            <a:r>
              <a:rPr lang="en-IN" altLang="en-US" dirty="0"/>
              <a:t>ER Model is based on −</a:t>
            </a:r>
          </a:p>
          <a:p>
            <a:pPr lvl="1"/>
            <a:r>
              <a:rPr lang="en-IN" altLang="en-US" b="1" dirty="0"/>
              <a:t>Entities</a:t>
            </a:r>
            <a:r>
              <a:rPr lang="en-IN" altLang="en-US" dirty="0"/>
              <a:t> and their </a:t>
            </a:r>
            <a:r>
              <a:rPr lang="en-IN" altLang="en-US" i="1" dirty="0"/>
              <a:t>attributes.</a:t>
            </a:r>
            <a:endParaRPr lang="en-IN" altLang="en-US" dirty="0"/>
          </a:p>
          <a:p>
            <a:pPr lvl="1"/>
            <a:r>
              <a:rPr lang="en-IN" altLang="en-US" b="1" dirty="0"/>
              <a:t>Relationships</a:t>
            </a:r>
            <a:r>
              <a:rPr lang="en-IN" altLang="en-US" dirty="0"/>
              <a:t> among entities.</a:t>
            </a: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6293" y="3984715"/>
            <a:ext cx="630555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4372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4. Relational Model</a:t>
            </a:r>
            <a:endParaRPr lang="en-IN" dirty="0"/>
          </a:p>
        </p:txBody>
      </p:sp>
      <p:sp>
        <p:nvSpPr>
          <p:cNvPr id="3" name="Content Placeholder 2"/>
          <p:cNvSpPr>
            <a:spLocks noGrp="1"/>
          </p:cNvSpPr>
          <p:nvPr>
            <p:ph idx="1"/>
          </p:nvPr>
        </p:nvSpPr>
        <p:spPr/>
        <p:txBody>
          <a:bodyPr/>
          <a:lstStyle/>
          <a:p>
            <a:r>
              <a:rPr lang="en-IN" altLang="en-US" sz="2000" dirty="0"/>
              <a:t>The relational model represents the database as a collection of relations. </a:t>
            </a:r>
          </a:p>
          <a:p>
            <a:r>
              <a:rPr lang="en-IN" altLang="en-US" sz="2000" dirty="0"/>
              <a:t>A relation is nothing but a table of values. Every row in the table represents a collection of related data values. </a:t>
            </a:r>
          </a:p>
          <a:p>
            <a:r>
              <a:rPr lang="en-IN" altLang="en-US" sz="2000" dirty="0"/>
              <a:t>These rows in the table denote a real-world entity or relationship. </a:t>
            </a:r>
          </a:p>
          <a:p>
            <a:r>
              <a:rPr lang="en-IN" altLang="en-US" sz="2000" dirty="0"/>
              <a:t>The table name and column names are helpful to interpret the meaning of values in each row. </a:t>
            </a:r>
          </a:p>
          <a:p>
            <a:r>
              <a:rPr lang="en-IN" altLang="en-US" sz="2000" dirty="0"/>
              <a:t>In the relational model, data are stored as tables. However, the physical storage of the data is independent of the way the data are logically organized. </a:t>
            </a:r>
          </a:p>
          <a:p>
            <a:r>
              <a:rPr lang="en-IN" altLang="en-US" sz="2000" dirty="0"/>
              <a:t>Some popular relational DBMS are:-</a:t>
            </a:r>
          </a:p>
          <a:p>
            <a:pPr lvl="1"/>
            <a:r>
              <a:rPr lang="en-IN" altLang="en-US" sz="1800" dirty="0"/>
              <a:t>Oracle </a:t>
            </a:r>
          </a:p>
          <a:p>
            <a:pPr lvl="1"/>
            <a:r>
              <a:rPr lang="en-IN" altLang="en-US" sz="1800" dirty="0"/>
              <a:t>DB2</a:t>
            </a:r>
          </a:p>
          <a:p>
            <a:pPr lvl="1"/>
            <a:r>
              <a:rPr lang="en-IN" altLang="en-US" sz="1800" dirty="0"/>
              <a:t>SQL Server and MS access</a:t>
            </a:r>
          </a:p>
        </p:txBody>
      </p:sp>
      <p:pic>
        <p:nvPicPr>
          <p:cNvPr id="4" name="Picture 3"/>
          <p:cNvPicPr>
            <a:picLocks noChangeAspect="1"/>
          </p:cNvPicPr>
          <p:nvPr/>
        </p:nvPicPr>
        <p:blipFill>
          <a:blip r:embed="rId2"/>
          <a:stretch>
            <a:fillRect/>
          </a:stretch>
        </p:blipFill>
        <p:spPr>
          <a:xfrm>
            <a:off x="6534150" y="2829850"/>
            <a:ext cx="5657850" cy="3771900"/>
          </a:xfrm>
          <a:prstGeom prst="rect">
            <a:avLst/>
          </a:prstGeom>
        </p:spPr>
      </p:pic>
    </p:spTree>
    <p:extLst>
      <p:ext uri="{BB962C8B-B14F-4D97-AF65-F5344CB8AC3E}">
        <p14:creationId xmlns:p14="http://schemas.microsoft.com/office/powerpoint/2010/main" val="7638242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Consider </a:t>
            </a:r>
            <a:r>
              <a:rPr lang="en-IN" dirty="0"/>
              <a:t>a relation STUDENT with attributes ROLL_NO, NAME, ADDRESS, PHONE and AGE shown in Table 1</a:t>
            </a:r>
            <a:r>
              <a:rPr lang="en-IN" dirty="0" smtClean="0"/>
              <a:t>.</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a:spcBef>
                <a:spcPct val="0"/>
              </a:spcBef>
              <a:buClrTx/>
              <a:buSzTx/>
              <a:buFont typeface="Arial" panose="020B0604020202020204" pitchFamily="34" charset="0"/>
              <a:buChar char="•"/>
            </a:pPr>
            <a:r>
              <a:rPr lang="en-IN" altLang="en-US" b="1" dirty="0"/>
              <a:t>Attribute</a:t>
            </a:r>
            <a:r>
              <a:rPr lang="en-IN" altLang="en-US" dirty="0"/>
              <a:t>: Attributes are the properties that define a relation. e.g.; ROLL_NO, NAME</a:t>
            </a:r>
          </a:p>
          <a:p>
            <a:pPr>
              <a:spcBef>
                <a:spcPct val="0"/>
              </a:spcBef>
              <a:buClrTx/>
              <a:buSzTx/>
              <a:buFont typeface="Arial" panose="020B0604020202020204" pitchFamily="34" charset="0"/>
              <a:buChar char="•"/>
            </a:pPr>
            <a:r>
              <a:rPr lang="en-IN" altLang="en-US" b="1" dirty="0"/>
              <a:t>Relation Schema</a:t>
            </a:r>
            <a:r>
              <a:rPr lang="en-IN" altLang="en-US" dirty="0"/>
              <a:t>: A relation schema represents name of the relation with its attributes. e.g.; STUDENT (ROLL_NO, NAME, ADDRESS, PHONE and AGE) is relation schema for STUDENT. If a schema has more </a:t>
            </a:r>
            <a:r>
              <a:rPr lang="en-IN" altLang="en-US" b="1" dirty="0"/>
              <a:t>than 1 </a:t>
            </a:r>
            <a:r>
              <a:rPr lang="en-IN" altLang="en-US" dirty="0"/>
              <a:t>relation, it is called Relational Schema.</a:t>
            </a:r>
          </a:p>
          <a:p>
            <a:pPr marL="0" indent="0">
              <a:buNone/>
            </a:pPr>
            <a:endParaRPr lang="en-IN" dirty="0" smtClean="0"/>
          </a:p>
          <a:p>
            <a:pPr marL="0" indent="0">
              <a:buNone/>
            </a:pP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713127" y="1573816"/>
            <a:ext cx="6067425" cy="2790825"/>
          </a:xfrm>
          <a:prstGeom prst="rect">
            <a:avLst/>
          </a:prstGeom>
        </p:spPr>
      </p:pic>
    </p:spTree>
    <p:extLst>
      <p:ext uri="{BB962C8B-B14F-4D97-AF65-F5344CB8AC3E}">
        <p14:creationId xmlns:p14="http://schemas.microsoft.com/office/powerpoint/2010/main" val="41462151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spcBef>
                <a:spcPct val="0"/>
              </a:spcBef>
              <a:buClrTx/>
              <a:buSzTx/>
              <a:buFontTx/>
              <a:buNone/>
            </a:pPr>
            <a:r>
              <a:rPr lang="en-US" altLang="en-US" sz="2000" b="1" dirty="0"/>
              <a:t>Tuple:</a:t>
            </a:r>
            <a:r>
              <a:rPr lang="en-US" altLang="en-US" sz="2000" dirty="0"/>
              <a:t> Each row in the relation is known as tuple. The above relation contains 4 tuples, one of which is shown as: </a:t>
            </a:r>
          </a:p>
          <a:p>
            <a:pPr>
              <a:spcBef>
                <a:spcPct val="0"/>
              </a:spcBef>
              <a:buClrTx/>
              <a:buSzTx/>
              <a:buFontTx/>
              <a:buNone/>
            </a:pPr>
            <a:endParaRPr lang="en-US" altLang="en-US" sz="2000" dirty="0"/>
          </a:p>
          <a:p>
            <a:pPr>
              <a:spcBef>
                <a:spcPct val="0"/>
              </a:spcBef>
              <a:buClrTx/>
              <a:buSzTx/>
              <a:buFontTx/>
              <a:buNone/>
            </a:pPr>
            <a:endParaRPr lang="en-US" altLang="en-US" sz="2000" dirty="0"/>
          </a:p>
          <a:p>
            <a:pPr>
              <a:spcBef>
                <a:spcPct val="0"/>
              </a:spcBef>
              <a:buClrTx/>
              <a:buSzTx/>
              <a:buFontTx/>
              <a:buNone/>
            </a:pPr>
            <a:endParaRPr lang="en-US" altLang="en-US" sz="2000" dirty="0" smtClean="0"/>
          </a:p>
          <a:p>
            <a:pPr>
              <a:spcBef>
                <a:spcPct val="0"/>
              </a:spcBef>
              <a:buClrTx/>
              <a:buSzTx/>
              <a:buFontTx/>
              <a:buNone/>
            </a:pPr>
            <a:r>
              <a:rPr lang="en-IN" altLang="en-US" sz="2000" b="1" dirty="0" smtClean="0"/>
              <a:t>Relation </a:t>
            </a:r>
            <a:r>
              <a:rPr lang="en-IN" altLang="en-US" sz="2000" b="1" dirty="0"/>
              <a:t>Instance:</a:t>
            </a:r>
            <a:r>
              <a:rPr lang="en-IN" altLang="en-US" sz="2000" dirty="0"/>
              <a:t> The set of tuples of a relation at a particular instance of time is called as relation instance. Table 1 shows the relation instance of STUDENT at a particular time. It can change whenever there is insertion, deletion or </a:t>
            </a:r>
            <a:r>
              <a:rPr lang="en-IN" altLang="en-US" sz="2000" dirty="0" err="1"/>
              <a:t>updation</a:t>
            </a:r>
            <a:r>
              <a:rPr lang="en-IN" altLang="en-US" sz="2000" dirty="0"/>
              <a:t> in the database.</a:t>
            </a:r>
          </a:p>
          <a:p>
            <a:pPr>
              <a:spcBef>
                <a:spcPct val="0"/>
              </a:spcBef>
              <a:buClrTx/>
              <a:buSzTx/>
              <a:buFontTx/>
              <a:buNone/>
            </a:pPr>
            <a:endParaRPr lang="en-IN" altLang="en-US" sz="2000" dirty="0"/>
          </a:p>
          <a:p>
            <a:pPr>
              <a:spcBef>
                <a:spcPct val="0"/>
              </a:spcBef>
              <a:buClrTx/>
              <a:buSzTx/>
              <a:buFontTx/>
              <a:buNone/>
            </a:pPr>
            <a:r>
              <a:rPr lang="en-IN" altLang="en-US" sz="2000" b="1" dirty="0"/>
              <a:t>Degree: </a:t>
            </a:r>
            <a:r>
              <a:rPr lang="en-IN" altLang="en-US" sz="2000" dirty="0"/>
              <a:t>The number of attributes in the relation is known as degree of the relation. The STUDENT relation defined above has degree 5.</a:t>
            </a:r>
          </a:p>
          <a:p>
            <a:pPr>
              <a:spcBef>
                <a:spcPct val="0"/>
              </a:spcBef>
              <a:buClrTx/>
              <a:buSzTx/>
              <a:buFontTx/>
              <a:buNone/>
            </a:pPr>
            <a:endParaRPr lang="en-IN" altLang="en-US" sz="2000" dirty="0"/>
          </a:p>
          <a:p>
            <a:pPr>
              <a:spcBef>
                <a:spcPct val="0"/>
              </a:spcBef>
              <a:buClrTx/>
              <a:buSzTx/>
              <a:buFontTx/>
              <a:buNone/>
            </a:pPr>
            <a:r>
              <a:rPr lang="en-IN" altLang="en-US" sz="2000" b="1" dirty="0"/>
              <a:t>Cardinality: </a:t>
            </a:r>
            <a:r>
              <a:rPr lang="en-IN" altLang="en-US" sz="2000" dirty="0"/>
              <a:t>The number of tuples in a relation is known as cardinality. The STUDENT relation defined above has cardinality 4.</a:t>
            </a:r>
          </a:p>
          <a:p>
            <a:pPr>
              <a:spcBef>
                <a:spcPct val="0"/>
              </a:spcBef>
              <a:buClrTx/>
              <a:buSzTx/>
              <a:buFontTx/>
              <a:buNone/>
            </a:pPr>
            <a:endParaRPr lang="en-IN" altLang="en-US" sz="2000" dirty="0"/>
          </a:p>
          <a:p>
            <a:pPr>
              <a:spcBef>
                <a:spcPct val="0"/>
              </a:spcBef>
              <a:buClrTx/>
              <a:buSzTx/>
              <a:buFontTx/>
              <a:buNone/>
            </a:pPr>
            <a:r>
              <a:rPr lang="en-IN" altLang="en-US" sz="2000" b="1" dirty="0"/>
              <a:t>Column: </a:t>
            </a:r>
            <a:r>
              <a:rPr lang="en-IN" altLang="en-US" sz="2000" dirty="0"/>
              <a:t>Column represents the set of values for a particular attribute. The column ROLL_NO is extracted from relation STUDENT.</a:t>
            </a:r>
          </a:p>
          <a:p>
            <a:pPr>
              <a:spcBef>
                <a:spcPct val="0"/>
              </a:spcBef>
              <a:buClrTx/>
              <a:buSzTx/>
              <a:buFontTx/>
              <a:buNone/>
            </a:pPr>
            <a:endParaRPr lang="en-IN" altLang="en-US" sz="2000" dirty="0"/>
          </a:p>
          <a:p>
            <a:pPr>
              <a:spcBef>
                <a:spcPct val="0"/>
              </a:spcBef>
              <a:buClrTx/>
              <a:buSzTx/>
              <a:buFontTx/>
              <a:buNone/>
            </a:pPr>
            <a:r>
              <a:rPr lang="en-IN" altLang="en-US" sz="2000" b="1" dirty="0"/>
              <a:t>NULL Values:</a:t>
            </a:r>
            <a:r>
              <a:rPr lang="en-IN" altLang="en-US" sz="2000" dirty="0"/>
              <a:t> The value which is not known or unavailable is called NULL value. It is represented by blank space. e.g.; PHONE of STUDENT having ROLL_NO 4 is NULL.</a:t>
            </a:r>
            <a:endParaRPr lang="en-US" altLang="en-US" sz="2000" dirty="0"/>
          </a:p>
          <a:p>
            <a:endParaRPr lang="en-IN" sz="2000" dirty="0"/>
          </a:p>
        </p:txBody>
      </p:sp>
      <p:pic>
        <p:nvPicPr>
          <p:cNvPr id="4" name="Picture 3"/>
          <p:cNvPicPr>
            <a:picLocks noChangeAspect="1"/>
          </p:cNvPicPr>
          <p:nvPr/>
        </p:nvPicPr>
        <p:blipFill>
          <a:blip r:embed="rId2"/>
          <a:stretch>
            <a:fillRect/>
          </a:stretch>
        </p:blipFill>
        <p:spPr>
          <a:xfrm>
            <a:off x="2381767" y="1337363"/>
            <a:ext cx="7145131" cy="499915"/>
          </a:xfrm>
          <a:prstGeom prst="rect">
            <a:avLst/>
          </a:prstGeom>
        </p:spPr>
      </p:pic>
    </p:spTree>
    <p:extLst>
      <p:ext uri="{BB962C8B-B14F-4D97-AF65-F5344CB8AC3E}">
        <p14:creationId xmlns:p14="http://schemas.microsoft.com/office/powerpoint/2010/main" val="36327569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Constraints in Relational Model</a:t>
            </a:r>
          </a:p>
        </p:txBody>
      </p:sp>
      <p:sp>
        <p:nvSpPr>
          <p:cNvPr id="3" name="Content Placeholder 2"/>
          <p:cNvSpPr>
            <a:spLocks noGrp="1"/>
          </p:cNvSpPr>
          <p:nvPr>
            <p:ph idx="1"/>
          </p:nvPr>
        </p:nvSpPr>
        <p:spPr/>
        <p:txBody>
          <a:bodyPr/>
          <a:lstStyle/>
          <a:p>
            <a:pPr marL="0" indent="0">
              <a:buNone/>
            </a:pPr>
            <a:r>
              <a:rPr lang="en-IN" altLang="en-US" dirty="0"/>
              <a:t>While designing Relational Model, we define some conditions which must hold for data present in database are called Constraints. </a:t>
            </a:r>
          </a:p>
          <a:p>
            <a:pPr marL="0" indent="0">
              <a:buNone/>
            </a:pPr>
            <a:r>
              <a:rPr lang="en-IN" altLang="en-US" dirty="0"/>
              <a:t>These constraints are checked before performing any operation (insertion, deletion and </a:t>
            </a:r>
            <a:r>
              <a:rPr lang="en-IN" altLang="en-US" dirty="0" err="1"/>
              <a:t>updation</a:t>
            </a:r>
            <a:r>
              <a:rPr lang="en-IN" altLang="en-US" dirty="0"/>
              <a:t>) in database. If there is a violation in any of constrains, operation will fail</a:t>
            </a:r>
            <a:r>
              <a:rPr lang="en-IN" altLang="en-US" dirty="0" smtClean="0"/>
              <a:t>.</a:t>
            </a:r>
          </a:p>
          <a:p>
            <a:pPr marL="0" indent="0">
              <a:buNone/>
            </a:pPr>
            <a:endParaRPr lang="en-IN" altLang="en-US" dirty="0"/>
          </a:p>
          <a:p>
            <a:pPr marL="0" indent="0">
              <a:buNone/>
            </a:pPr>
            <a:r>
              <a:rPr lang="en-IN" altLang="en-US" b="1" dirty="0"/>
              <a:t>Domain Constraints:</a:t>
            </a:r>
            <a:r>
              <a:rPr lang="en-IN" altLang="en-US" dirty="0"/>
              <a:t> These are attribute level constraints. An attribute can only take values which lie inside the domain range. </a:t>
            </a:r>
            <a:r>
              <a:rPr lang="en-IN" altLang="en-US" dirty="0" err="1"/>
              <a:t>e.g</a:t>
            </a:r>
            <a:r>
              <a:rPr lang="en-IN" altLang="en-US" dirty="0"/>
              <a:t>,; If a constrains AGE&gt;0 is applied on STUDENT relation, inserting negative value of AGE will result in failure</a:t>
            </a:r>
            <a:r>
              <a:rPr lang="en-IN" altLang="en-US" dirty="0" smtClean="0"/>
              <a:t>.</a:t>
            </a:r>
          </a:p>
          <a:p>
            <a:pPr marL="0" indent="0">
              <a:buNone/>
            </a:pPr>
            <a:endParaRPr lang="en-IN" altLang="en-US" dirty="0"/>
          </a:p>
          <a:p>
            <a:pPr marL="0" indent="0">
              <a:buNone/>
            </a:pPr>
            <a:r>
              <a:rPr lang="en-IN" altLang="en-US" b="1" dirty="0"/>
              <a:t>Key Integrity:</a:t>
            </a:r>
            <a:r>
              <a:rPr lang="en-IN" altLang="en-US" dirty="0"/>
              <a:t> Every relation in the database should have </a:t>
            </a:r>
            <a:r>
              <a:rPr lang="en-IN" altLang="en-US" dirty="0" err="1"/>
              <a:t>atleast</a:t>
            </a:r>
            <a:r>
              <a:rPr lang="en-IN" altLang="en-US" dirty="0"/>
              <a:t> one set of attributes which defines a tuple uniquely. Those set of attributes is called key. e.g.; ROLL_NO in STUDENT is a key. No two students can have same roll number. So a key has two properties:</a:t>
            </a:r>
          </a:p>
          <a:p>
            <a:pPr lvl="1"/>
            <a:r>
              <a:rPr lang="en-IN" altLang="en-US" dirty="0"/>
              <a:t>It should be unique for all tuples.</a:t>
            </a:r>
          </a:p>
          <a:p>
            <a:pPr lvl="1"/>
            <a:r>
              <a:rPr lang="en-IN" altLang="en-US" dirty="0"/>
              <a:t>It can’t have NULL values.</a:t>
            </a:r>
          </a:p>
          <a:p>
            <a:pPr marL="0" indent="0">
              <a:buNone/>
            </a:pPr>
            <a:endParaRPr lang="en-IN" dirty="0"/>
          </a:p>
        </p:txBody>
      </p:sp>
    </p:spTree>
    <p:extLst>
      <p:ext uri="{BB962C8B-B14F-4D97-AF65-F5344CB8AC3E}">
        <p14:creationId xmlns:p14="http://schemas.microsoft.com/office/powerpoint/2010/main" val="1766155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Referential Integrity</a:t>
            </a:r>
          </a:p>
        </p:txBody>
      </p:sp>
      <p:sp>
        <p:nvSpPr>
          <p:cNvPr id="3" name="Content Placeholder 2"/>
          <p:cNvSpPr>
            <a:spLocks noGrp="1"/>
          </p:cNvSpPr>
          <p:nvPr>
            <p:ph idx="1"/>
          </p:nvPr>
        </p:nvSpPr>
        <p:spPr/>
        <p:txBody>
          <a:bodyPr/>
          <a:lstStyle/>
          <a:p>
            <a:r>
              <a:rPr lang="en-IN" dirty="0"/>
              <a:t>When one attribute of a relation can only take values from other attribute of same relation or any other relation, it is called referential integrity. Let us suppose we have 2 relations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177" y="1689929"/>
            <a:ext cx="6494303" cy="47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7136304" y="2473169"/>
            <a:ext cx="460922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marL="285750" indent="-285750">
              <a:spcBef>
                <a:spcPct val="0"/>
              </a:spcBef>
              <a:buClrTx/>
              <a:buSzTx/>
              <a:buFont typeface="Wingdings" panose="05000000000000000000" pitchFamily="2" charset="2"/>
              <a:buChar char="§"/>
            </a:pPr>
            <a:r>
              <a:rPr kumimoji="0" lang="en-IN" altLang="en-US" sz="1400" dirty="0"/>
              <a:t>BRANCH_CODE of STUDENT can only take the values which are present in BRANCH_CODE of BRANCH relation(table) which is called referential integrity constraint.</a:t>
            </a:r>
          </a:p>
        </p:txBody>
      </p:sp>
    </p:spTree>
    <p:extLst>
      <p:ext uri="{BB962C8B-B14F-4D97-AF65-F5344CB8AC3E}">
        <p14:creationId xmlns:p14="http://schemas.microsoft.com/office/powerpoint/2010/main" val="24682195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Relational Model</a:t>
            </a:r>
            <a:endParaRPr lang="en-IN" dirty="0"/>
          </a:p>
        </p:txBody>
      </p:sp>
      <p:sp>
        <p:nvSpPr>
          <p:cNvPr id="3" name="Content Placeholder 2"/>
          <p:cNvSpPr>
            <a:spLocks noGrp="1"/>
          </p:cNvSpPr>
          <p:nvPr>
            <p:ph idx="1"/>
          </p:nvPr>
        </p:nvSpPr>
        <p:spPr/>
        <p:txBody>
          <a:bodyPr/>
          <a:lstStyle/>
          <a:p>
            <a:pPr marL="0" indent="0">
              <a:buNone/>
            </a:pPr>
            <a:endParaRPr lang="en-US" altLang="en-US" dirty="0"/>
          </a:p>
          <a:p>
            <a:endParaRPr lang="en-IN" dirty="0"/>
          </a:p>
        </p:txBody>
      </p:sp>
      <p:sp>
        <p:nvSpPr>
          <p:cNvPr id="4" name="Rectangle 3"/>
          <p:cNvSpPr txBox="1">
            <a:spLocks noChangeArrowheads="1"/>
          </p:cNvSpPr>
          <p:nvPr/>
        </p:nvSpPr>
        <p:spPr>
          <a:xfrm>
            <a:off x="1460144" y="1912915"/>
            <a:ext cx="7848600" cy="67786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Example of tabular data in the relational model</a:t>
            </a:r>
            <a:endParaRPr lang="en-US" altLang="en-US" dirty="0" smtClean="0"/>
          </a:p>
        </p:txBody>
      </p:sp>
      <p:sp>
        <p:nvSpPr>
          <p:cNvPr id="5" name="Rectangle 6"/>
          <p:cNvSpPr>
            <a:spLocks noChangeArrowheads="1"/>
          </p:cNvSpPr>
          <p:nvPr/>
        </p:nvSpPr>
        <p:spPr bwMode="auto">
          <a:xfrm>
            <a:off x="1791932" y="2547915"/>
            <a:ext cx="7515225" cy="5556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lgn="ctr">
              <a:spcBef>
                <a:spcPct val="0"/>
              </a:spcBef>
              <a:buClrTx/>
              <a:buSzTx/>
              <a:buFontTx/>
              <a:buNone/>
            </a:pPr>
            <a:endParaRPr kumimoji="0" lang="en-US" altLang="en-US" sz="1600">
              <a:solidFill>
                <a:schemeClr val="tx2"/>
              </a:solidFill>
            </a:endParaRPr>
          </a:p>
        </p:txBody>
      </p:sp>
      <p:sp>
        <p:nvSpPr>
          <p:cNvPr id="6" name="Rectangle 7"/>
          <p:cNvSpPr>
            <a:spLocks noChangeArrowheads="1"/>
          </p:cNvSpPr>
          <p:nvPr/>
        </p:nvSpPr>
        <p:spPr bwMode="auto">
          <a:xfrm>
            <a:off x="1783994" y="3167040"/>
            <a:ext cx="7515225" cy="251618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endParaRPr kumimoji="0" lang="en-IN" altLang="en-US" sz="1600"/>
          </a:p>
        </p:txBody>
      </p:sp>
      <p:sp>
        <p:nvSpPr>
          <p:cNvPr id="7" name="Text Box 8"/>
          <p:cNvSpPr txBox="1">
            <a:spLocks noChangeArrowheads="1"/>
          </p:cNvSpPr>
          <p:nvPr/>
        </p:nvSpPr>
        <p:spPr bwMode="auto">
          <a:xfrm>
            <a:off x="3498494" y="2571728"/>
            <a:ext cx="10842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i="1"/>
              <a:t>customer-</a:t>
            </a:r>
          </a:p>
          <a:p>
            <a:pPr>
              <a:spcBef>
                <a:spcPct val="0"/>
              </a:spcBef>
              <a:buClrTx/>
              <a:buSzTx/>
              <a:buFontTx/>
              <a:buNone/>
            </a:pPr>
            <a:r>
              <a:rPr kumimoji="0" lang="en-US" altLang="en-US" sz="1600" i="1"/>
              <a:t>name</a:t>
            </a:r>
          </a:p>
        </p:txBody>
      </p:sp>
      <p:sp>
        <p:nvSpPr>
          <p:cNvPr id="8" name="Text Box 9"/>
          <p:cNvSpPr txBox="1">
            <a:spLocks noChangeArrowheads="1"/>
          </p:cNvSpPr>
          <p:nvPr/>
        </p:nvSpPr>
        <p:spPr bwMode="auto">
          <a:xfrm>
            <a:off x="1803044" y="2668565"/>
            <a:ext cx="1285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i="1"/>
              <a:t>Customer-id</a:t>
            </a:r>
            <a:endParaRPr kumimoji="0" lang="en-US" altLang="en-US" sz="1800"/>
          </a:p>
        </p:txBody>
      </p:sp>
      <p:sp>
        <p:nvSpPr>
          <p:cNvPr id="9" name="Text Box 10"/>
          <p:cNvSpPr txBox="1">
            <a:spLocks noChangeArrowheads="1"/>
          </p:cNvSpPr>
          <p:nvPr/>
        </p:nvSpPr>
        <p:spPr bwMode="auto">
          <a:xfrm>
            <a:off x="5139969" y="2535215"/>
            <a:ext cx="10842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i="1"/>
              <a:t>customer-</a:t>
            </a:r>
          </a:p>
          <a:p>
            <a:pPr>
              <a:spcBef>
                <a:spcPct val="0"/>
              </a:spcBef>
              <a:buClrTx/>
              <a:buSzTx/>
              <a:buFontTx/>
              <a:buNone/>
            </a:pPr>
            <a:r>
              <a:rPr kumimoji="0" lang="en-US" altLang="en-US" sz="1600" i="1"/>
              <a:t>street</a:t>
            </a:r>
          </a:p>
        </p:txBody>
      </p:sp>
      <p:sp>
        <p:nvSpPr>
          <p:cNvPr id="10" name="Text Box 11"/>
          <p:cNvSpPr txBox="1">
            <a:spLocks noChangeArrowheads="1"/>
          </p:cNvSpPr>
          <p:nvPr/>
        </p:nvSpPr>
        <p:spPr bwMode="auto">
          <a:xfrm>
            <a:off x="6581419" y="2535215"/>
            <a:ext cx="10842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i="1"/>
              <a:t>customer-</a:t>
            </a:r>
          </a:p>
          <a:p>
            <a:pPr>
              <a:spcBef>
                <a:spcPct val="0"/>
              </a:spcBef>
              <a:buClrTx/>
              <a:buSzTx/>
              <a:buFontTx/>
              <a:buNone/>
            </a:pPr>
            <a:r>
              <a:rPr kumimoji="0" lang="en-US" altLang="en-US" sz="1600" i="1"/>
              <a:t>city</a:t>
            </a:r>
          </a:p>
        </p:txBody>
      </p:sp>
      <p:sp>
        <p:nvSpPr>
          <p:cNvPr id="11" name="Text Box 12"/>
          <p:cNvSpPr txBox="1">
            <a:spLocks noChangeArrowheads="1"/>
          </p:cNvSpPr>
          <p:nvPr/>
        </p:nvSpPr>
        <p:spPr bwMode="auto">
          <a:xfrm>
            <a:off x="8086369" y="2539978"/>
            <a:ext cx="9636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i="1"/>
              <a:t>account-</a:t>
            </a:r>
          </a:p>
          <a:p>
            <a:pPr>
              <a:spcBef>
                <a:spcPct val="0"/>
              </a:spcBef>
              <a:buClrTx/>
              <a:buSzTx/>
              <a:buFontTx/>
              <a:buNone/>
            </a:pPr>
            <a:r>
              <a:rPr kumimoji="0" lang="en-US" altLang="en-US" sz="1600" i="1"/>
              <a:t>number</a:t>
            </a:r>
          </a:p>
        </p:txBody>
      </p:sp>
      <p:sp>
        <p:nvSpPr>
          <p:cNvPr id="12" name="Line 13"/>
          <p:cNvSpPr>
            <a:spLocks noChangeShapeType="1"/>
          </p:cNvSpPr>
          <p:nvPr/>
        </p:nvSpPr>
        <p:spPr bwMode="auto">
          <a:xfrm>
            <a:off x="3201632" y="2559028"/>
            <a:ext cx="0" cy="5254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14"/>
          <p:cNvSpPr>
            <a:spLocks noChangeShapeType="1"/>
          </p:cNvSpPr>
          <p:nvPr/>
        </p:nvSpPr>
        <p:spPr bwMode="auto">
          <a:xfrm>
            <a:off x="4900257" y="2557440"/>
            <a:ext cx="0" cy="5445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Line 16"/>
          <p:cNvSpPr>
            <a:spLocks noChangeShapeType="1"/>
          </p:cNvSpPr>
          <p:nvPr/>
        </p:nvSpPr>
        <p:spPr bwMode="auto">
          <a:xfrm>
            <a:off x="7816494" y="2555853"/>
            <a:ext cx="0" cy="5365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Text Box 18"/>
          <p:cNvSpPr txBox="1">
            <a:spLocks noChangeArrowheads="1"/>
          </p:cNvSpPr>
          <p:nvPr/>
        </p:nvSpPr>
        <p:spPr bwMode="auto">
          <a:xfrm>
            <a:off x="3536594" y="3233715"/>
            <a:ext cx="950913"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a:t>Johnson</a:t>
            </a:r>
          </a:p>
          <a:p>
            <a:pPr>
              <a:spcBef>
                <a:spcPct val="0"/>
              </a:spcBef>
              <a:buClrTx/>
              <a:buSzTx/>
              <a:buFontTx/>
              <a:buNone/>
            </a:pPr>
            <a:endParaRPr kumimoji="0" lang="en-US" altLang="en-US" sz="1600"/>
          </a:p>
          <a:p>
            <a:pPr>
              <a:spcBef>
                <a:spcPct val="0"/>
              </a:spcBef>
              <a:buClrTx/>
              <a:buSzTx/>
              <a:buFontTx/>
              <a:buNone/>
            </a:pPr>
            <a:r>
              <a:rPr kumimoji="0" lang="en-US" altLang="en-US" sz="1600"/>
              <a:t>Smith</a:t>
            </a:r>
          </a:p>
          <a:p>
            <a:pPr>
              <a:spcBef>
                <a:spcPct val="0"/>
              </a:spcBef>
              <a:buClrTx/>
              <a:buSzTx/>
              <a:buFontTx/>
              <a:buNone/>
            </a:pPr>
            <a:endParaRPr kumimoji="0" lang="en-US" altLang="en-US" sz="1600"/>
          </a:p>
          <a:p>
            <a:pPr>
              <a:spcBef>
                <a:spcPct val="0"/>
              </a:spcBef>
              <a:buClrTx/>
              <a:buSzTx/>
              <a:buFontTx/>
              <a:buNone/>
            </a:pPr>
            <a:r>
              <a:rPr kumimoji="0" lang="en-US" altLang="en-US" sz="1600"/>
              <a:t>Johnson</a:t>
            </a:r>
          </a:p>
          <a:p>
            <a:pPr>
              <a:spcBef>
                <a:spcPct val="0"/>
              </a:spcBef>
              <a:buClrTx/>
              <a:buSzTx/>
              <a:buFontTx/>
              <a:buNone/>
            </a:pPr>
            <a:endParaRPr kumimoji="0" lang="en-US" altLang="en-US" sz="1600"/>
          </a:p>
          <a:p>
            <a:pPr>
              <a:spcBef>
                <a:spcPct val="0"/>
              </a:spcBef>
              <a:buClrTx/>
              <a:buSzTx/>
              <a:buFontTx/>
              <a:buNone/>
            </a:pPr>
            <a:r>
              <a:rPr kumimoji="0" lang="en-US" altLang="en-US" sz="1600"/>
              <a:t>Jones</a:t>
            </a:r>
          </a:p>
          <a:p>
            <a:pPr>
              <a:spcBef>
                <a:spcPct val="0"/>
              </a:spcBef>
              <a:buClrTx/>
              <a:buSzTx/>
              <a:buFontTx/>
              <a:buNone/>
            </a:pPr>
            <a:endParaRPr kumimoji="0" lang="en-US" altLang="en-US" sz="1600"/>
          </a:p>
          <a:p>
            <a:pPr>
              <a:spcBef>
                <a:spcPct val="0"/>
              </a:spcBef>
              <a:buClrTx/>
              <a:buSzTx/>
              <a:buFontTx/>
              <a:buNone/>
            </a:pPr>
            <a:r>
              <a:rPr kumimoji="0" lang="en-US" altLang="en-US" sz="1600"/>
              <a:t>Smith</a:t>
            </a:r>
          </a:p>
        </p:txBody>
      </p:sp>
      <p:sp>
        <p:nvSpPr>
          <p:cNvPr id="16" name="Line 19"/>
          <p:cNvSpPr>
            <a:spLocks noChangeShapeType="1"/>
          </p:cNvSpPr>
          <p:nvPr/>
        </p:nvSpPr>
        <p:spPr bwMode="auto">
          <a:xfrm>
            <a:off x="3206394" y="3171803"/>
            <a:ext cx="0" cy="24987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20"/>
          <p:cNvSpPr>
            <a:spLocks noChangeShapeType="1"/>
          </p:cNvSpPr>
          <p:nvPr/>
        </p:nvSpPr>
        <p:spPr bwMode="auto">
          <a:xfrm>
            <a:off x="4882794" y="3165453"/>
            <a:ext cx="0" cy="24955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21"/>
          <p:cNvSpPr>
            <a:spLocks noChangeShapeType="1"/>
          </p:cNvSpPr>
          <p:nvPr/>
        </p:nvSpPr>
        <p:spPr bwMode="auto">
          <a:xfrm>
            <a:off x="6368694" y="3181328"/>
            <a:ext cx="0" cy="24812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22"/>
          <p:cNvSpPr>
            <a:spLocks noChangeShapeType="1"/>
          </p:cNvSpPr>
          <p:nvPr/>
        </p:nvSpPr>
        <p:spPr bwMode="auto">
          <a:xfrm>
            <a:off x="7822844" y="3179740"/>
            <a:ext cx="0" cy="249713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Text Box 24"/>
          <p:cNvSpPr txBox="1">
            <a:spLocks noChangeArrowheads="1"/>
          </p:cNvSpPr>
          <p:nvPr/>
        </p:nvSpPr>
        <p:spPr bwMode="auto">
          <a:xfrm>
            <a:off x="1803044" y="3241653"/>
            <a:ext cx="1335088"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a:t>192-83-7465</a:t>
            </a:r>
          </a:p>
          <a:p>
            <a:pPr>
              <a:spcBef>
                <a:spcPct val="0"/>
              </a:spcBef>
              <a:buClrTx/>
              <a:buSzTx/>
              <a:buFontTx/>
              <a:buNone/>
            </a:pPr>
            <a:endParaRPr kumimoji="0" lang="en-US" altLang="en-US" sz="1600"/>
          </a:p>
          <a:p>
            <a:pPr>
              <a:spcBef>
                <a:spcPct val="0"/>
              </a:spcBef>
              <a:buClrTx/>
              <a:buSzTx/>
              <a:buFontTx/>
              <a:buNone/>
            </a:pPr>
            <a:r>
              <a:rPr kumimoji="0" lang="en-US" altLang="en-US" sz="1600"/>
              <a:t>019-28-3746</a:t>
            </a:r>
          </a:p>
          <a:p>
            <a:pPr>
              <a:spcBef>
                <a:spcPct val="0"/>
              </a:spcBef>
              <a:buClrTx/>
              <a:buSzTx/>
              <a:buFontTx/>
              <a:buNone/>
            </a:pPr>
            <a:endParaRPr kumimoji="0" lang="en-US" altLang="en-US" sz="1600"/>
          </a:p>
          <a:p>
            <a:pPr>
              <a:spcBef>
                <a:spcPct val="0"/>
              </a:spcBef>
              <a:buClrTx/>
              <a:buSzTx/>
              <a:buFontTx/>
              <a:buNone/>
            </a:pPr>
            <a:r>
              <a:rPr kumimoji="0" lang="en-US" altLang="en-US" sz="1600"/>
              <a:t>192-83-7465</a:t>
            </a:r>
          </a:p>
          <a:p>
            <a:pPr>
              <a:spcBef>
                <a:spcPct val="0"/>
              </a:spcBef>
              <a:buClrTx/>
              <a:buSzTx/>
              <a:buFontTx/>
              <a:buNone/>
            </a:pPr>
            <a:endParaRPr kumimoji="0" lang="en-US" altLang="en-US" sz="1600"/>
          </a:p>
          <a:p>
            <a:pPr>
              <a:spcBef>
                <a:spcPct val="0"/>
              </a:spcBef>
              <a:buClrTx/>
              <a:buSzTx/>
              <a:buFontTx/>
              <a:buNone/>
            </a:pPr>
            <a:r>
              <a:rPr kumimoji="0" lang="en-US" altLang="en-US" sz="1600"/>
              <a:t>321-12-3123</a:t>
            </a:r>
          </a:p>
          <a:p>
            <a:pPr>
              <a:spcBef>
                <a:spcPct val="0"/>
              </a:spcBef>
              <a:buClrTx/>
              <a:buSzTx/>
              <a:buFontTx/>
              <a:buNone/>
            </a:pPr>
            <a:endParaRPr kumimoji="0" lang="en-US" altLang="en-US" sz="1600"/>
          </a:p>
          <a:p>
            <a:pPr>
              <a:spcBef>
                <a:spcPct val="0"/>
              </a:spcBef>
              <a:buClrTx/>
              <a:buSzTx/>
              <a:buFontTx/>
              <a:buNone/>
            </a:pPr>
            <a:r>
              <a:rPr kumimoji="0" lang="en-US" altLang="en-US" sz="1600"/>
              <a:t>019-28-3746</a:t>
            </a:r>
          </a:p>
        </p:txBody>
      </p:sp>
      <p:sp>
        <p:nvSpPr>
          <p:cNvPr id="21" name="Text Box 27"/>
          <p:cNvSpPr txBox="1">
            <a:spLocks noChangeArrowheads="1"/>
          </p:cNvSpPr>
          <p:nvPr/>
        </p:nvSpPr>
        <p:spPr bwMode="auto">
          <a:xfrm>
            <a:off x="5260619" y="3336903"/>
            <a:ext cx="681038"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a:t>Alma</a:t>
            </a:r>
          </a:p>
          <a:p>
            <a:pPr>
              <a:spcBef>
                <a:spcPct val="0"/>
              </a:spcBef>
              <a:buClrTx/>
              <a:buSzTx/>
              <a:buFontTx/>
              <a:buNone/>
            </a:pPr>
            <a:endParaRPr kumimoji="0" lang="en-US" altLang="en-US" sz="1600"/>
          </a:p>
          <a:p>
            <a:pPr>
              <a:spcBef>
                <a:spcPct val="0"/>
              </a:spcBef>
              <a:buClrTx/>
              <a:buSzTx/>
              <a:buFontTx/>
              <a:buNone/>
            </a:pPr>
            <a:r>
              <a:rPr kumimoji="0" lang="en-US" altLang="en-US" sz="1600"/>
              <a:t>North</a:t>
            </a:r>
          </a:p>
          <a:p>
            <a:pPr>
              <a:spcBef>
                <a:spcPct val="0"/>
              </a:spcBef>
              <a:buClrTx/>
              <a:buSzTx/>
              <a:buFontTx/>
              <a:buNone/>
            </a:pPr>
            <a:endParaRPr kumimoji="0" lang="en-US" altLang="en-US" sz="1600"/>
          </a:p>
          <a:p>
            <a:pPr>
              <a:spcBef>
                <a:spcPct val="0"/>
              </a:spcBef>
              <a:buClrTx/>
              <a:buSzTx/>
              <a:buFontTx/>
              <a:buNone/>
            </a:pPr>
            <a:r>
              <a:rPr kumimoji="0" lang="en-US" altLang="en-US" sz="1600"/>
              <a:t>Alma</a:t>
            </a:r>
          </a:p>
          <a:p>
            <a:pPr>
              <a:spcBef>
                <a:spcPct val="0"/>
              </a:spcBef>
              <a:buClrTx/>
              <a:buSzTx/>
              <a:buFontTx/>
              <a:buNone/>
            </a:pPr>
            <a:endParaRPr kumimoji="0" lang="en-US" altLang="en-US" sz="1600"/>
          </a:p>
          <a:p>
            <a:pPr>
              <a:spcBef>
                <a:spcPct val="0"/>
              </a:spcBef>
              <a:buClrTx/>
              <a:buSzTx/>
              <a:buFontTx/>
              <a:buNone/>
            </a:pPr>
            <a:r>
              <a:rPr kumimoji="0" lang="en-US" altLang="en-US" sz="1600"/>
              <a:t>Main</a:t>
            </a:r>
          </a:p>
          <a:p>
            <a:pPr>
              <a:spcBef>
                <a:spcPct val="0"/>
              </a:spcBef>
              <a:buClrTx/>
              <a:buSzTx/>
              <a:buFontTx/>
              <a:buNone/>
            </a:pPr>
            <a:endParaRPr kumimoji="0" lang="en-US" altLang="en-US" sz="1600"/>
          </a:p>
          <a:p>
            <a:pPr>
              <a:spcBef>
                <a:spcPct val="0"/>
              </a:spcBef>
              <a:buClrTx/>
              <a:buSzTx/>
              <a:buFontTx/>
              <a:buNone/>
            </a:pPr>
            <a:r>
              <a:rPr kumimoji="0" lang="en-US" altLang="en-US" sz="1600"/>
              <a:t>North</a:t>
            </a:r>
          </a:p>
        </p:txBody>
      </p:sp>
      <p:sp>
        <p:nvSpPr>
          <p:cNvPr id="22" name="Text Box 28"/>
          <p:cNvSpPr txBox="1">
            <a:spLocks noChangeArrowheads="1"/>
          </p:cNvSpPr>
          <p:nvPr/>
        </p:nvSpPr>
        <p:spPr bwMode="auto">
          <a:xfrm>
            <a:off x="6568719" y="3343253"/>
            <a:ext cx="995363"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a:t>Palo Alto</a:t>
            </a:r>
          </a:p>
          <a:p>
            <a:pPr>
              <a:spcBef>
                <a:spcPct val="0"/>
              </a:spcBef>
              <a:buClrTx/>
              <a:buSzTx/>
              <a:buFontTx/>
              <a:buNone/>
            </a:pPr>
            <a:endParaRPr kumimoji="0" lang="en-US" altLang="en-US" sz="1600"/>
          </a:p>
          <a:p>
            <a:pPr>
              <a:spcBef>
                <a:spcPct val="0"/>
              </a:spcBef>
              <a:buClrTx/>
              <a:buSzTx/>
              <a:buFontTx/>
              <a:buNone/>
            </a:pPr>
            <a:r>
              <a:rPr kumimoji="0" lang="en-US" altLang="en-US" sz="1600"/>
              <a:t>Rye</a:t>
            </a:r>
          </a:p>
          <a:p>
            <a:pPr>
              <a:spcBef>
                <a:spcPct val="0"/>
              </a:spcBef>
              <a:buClrTx/>
              <a:buSzTx/>
              <a:buFontTx/>
              <a:buNone/>
            </a:pPr>
            <a:endParaRPr kumimoji="0" lang="en-US" altLang="en-US" sz="1600"/>
          </a:p>
          <a:p>
            <a:pPr>
              <a:spcBef>
                <a:spcPct val="0"/>
              </a:spcBef>
              <a:buClrTx/>
              <a:buSzTx/>
              <a:buFontTx/>
              <a:buNone/>
            </a:pPr>
            <a:r>
              <a:rPr kumimoji="0" lang="en-US" altLang="en-US" sz="1600"/>
              <a:t>Palo Alto</a:t>
            </a:r>
          </a:p>
          <a:p>
            <a:pPr>
              <a:spcBef>
                <a:spcPct val="0"/>
              </a:spcBef>
              <a:buClrTx/>
              <a:buSzTx/>
              <a:buFontTx/>
              <a:buNone/>
            </a:pPr>
            <a:endParaRPr kumimoji="0" lang="en-US" altLang="en-US" sz="1600"/>
          </a:p>
          <a:p>
            <a:pPr>
              <a:spcBef>
                <a:spcPct val="0"/>
              </a:spcBef>
              <a:buClrTx/>
              <a:buSzTx/>
              <a:buFontTx/>
              <a:buNone/>
            </a:pPr>
            <a:r>
              <a:rPr kumimoji="0" lang="en-US" altLang="en-US" sz="1600"/>
              <a:t>Harrison</a:t>
            </a:r>
          </a:p>
          <a:p>
            <a:pPr>
              <a:spcBef>
                <a:spcPct val="0"/>
              </a:spcBef>
              <a:buClrTx/>
              <a:buSzTx/>
              <a:buFontTx/>
              <a:buNone/>
            </a:pPr>
            <a:endParaRPr kumimoji="0" lang="en-US" altLang="en-US" sz="1600"/>
          </a:p>
          <a:p>
            <a:pPr>
              <a:spcBef>
                <a:spcPct val="0"/>
              </a:spcBef>
              <a:buClrTx/>
              <a:buSzTx/>
              <a:buFontTx/>
              <a:buNone/>
            </a:pPr>
            <a:r>
              <a:rPr kumimoji="0" lang="en-US" altLang="en-US" sz="1600"/>
              <a:t>Rye</a:t>
            </a:r>
          </a:p>
        </p:txBody>
      </p:sp>
      <p:sp>
        <p:nvSpPr>
          <p:cNvPr id="23" name="Text Box 29"/>
          <p:cNvSpPr txBox="1">
            <a:spLocks noChangeArrowheads="1"/>
          </p:cNvSpPr>
          <p:nvPr/>
        </p:nvSpPr>
        <p:spPr bwMode="auto">
          <a:xfrm>
            <a:off x="8149869" y="3336903"/>
            <a:ext cx="725488"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a:t>A-101</a:t>
            </a:r>
          </a:p>
          <a:p>
            <a:pPr>
              <a:spcBef>
                <a:spcPct val="0"/>
              </a:spcBef>
              <a:buClrTx/>
              <a:buSzTx/>
              <a:buFontTx/>
              <a:buNone/>
            </a:pPr>
            <a:endParaRPr kumimoji="0" lang="en-US" altLang="en-US" sz="1600"/>
          </a:p>
          <a:p>
            <a:pPr>
              <a:spcBef>
                <a:spcPct val="0"/>
              </a:spcBef>
              <a:buClrTx/>
              <a:buSzTx/>
              <a:buFontTx/>
              <a:buNone/>
            </a:pPr>
            <a:r>
              <a:rPr kumimoji="0" lang="en-US" altLang="en-US" sz="1600"/>
              <a:t>A-215</a:t>
            </a:r>
          </a:p>
          <a:p>
            <a:pPr>
              <a:spcBef>
                <a:spcPct val="0"/>
              </a:spcBef>
              <a:buClrTx/>
              <a:buSzTx/>
              <a:buFontTx/>
              <a:buNone/>
            </a:pPr>
            <a:endParaRPr kumimoji="0" lang="en-US" altLang="en-US" sz="1600"/>
          </a:p>
          <a:p>
            <a:pPr>
              <a:spcBef>
                <a:spcPct val="0"/>
              </a:spcBef>
              <a:buClrTx/>
              <a:buSzTx/>
              <a:buFontTx/>
              <a:buNone/>
            </a:pPr>
            <a:r>
              <a:rPr kumimoji="0" lang="en-US" altLang="en-US" sz="1600"/>
              <a:t>A-201</a:t>
            </a:r>
          </a:p>
          <a:p>
            <a:pPr>
              <a:spcBef>
                <a:spcPct val="0"/>
              </a:spcBef>
              <a:buClrTx/>
              <a:buSzTx/>
              <a:buFontTx/>
              <a:buNone/>
            </a:pPr>
            <a:endParaRPr kumimoji="0" lang="en-US" altLang="en-US" sz="1600"/>
          </a:p>
          <a:p>
            <a:pPr>
              <a:spcBef>
                <a:spcPct val="0"/>
              </a:spcBef>
              <a:buClrTx/>
              <a:buSzTx/>
              <a:buFontTx/>
              <a:buNone/>
            </a:pPr>
            <a:r>
              <a:rPr kumimoji="0" lang="en-US" altLang="en-US" sz="1600"/>
              <a:t>A-217</a:t>
            </a:r>
          </a:p>
          <a:p>
            <a:pPr>
              <a:spcBef>
                <a:spcPct val="0"/>
              </a:spcBef>
              <a:buClrTx/>
              <a:buSzTx/>
              <a:buFontTx/>
              <a:buNone/>
            </a:pPr>
            <a:endParaRPr kumimoji="0" lang="en-US" altLang="en-US" sz="1600"/>
          </a:p>
          <a:p>
            <a:pPr>
              <a:spcBef>
                <a:spcPct val="0"/>
              </a:spcBef>
              <a:buClrTx/>
              <a:buSzTx/>
              <a:buFontTx/>
              <a:buNone/>
            </a:pPr>
            <a:r>
              <a:rPr kumimoji="0" lang="en-US" altLang="en-US" sz="1600"/>
              <a:t>A-201</a:t>
            </a:r>
          </a:p>
        </p:txBody>
      </p:sp>
      <p:sp>
        <p:nvSpPr>
          <p:cNvPr id="24" name="Line 30"/>
          <p:cNvSpPr>
            <a:spLocks noChangeShapeType="1"/>
          </p:cNvSpPr>
          <p:nvPr/>
        </p:nvSpPr>
        <p:spPr bwMode="auto">
          <a:xfrm>
            <a:off x="6394094" y="2547915"/>
            <a:ext cx="0" cy="5445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31"/>
          <p:cNvSpPr>
            <a:spLocks noChangeShapeType="1"/>
          </p:cNvSpPr>
          <p:nvPr/>
        </p:nvSpPr>
        <p:spPr bwMode="auto">
          <a:xfrm flipH="1">
            <a:off x="8043507" y="1887515"/>
            <a:ext cx="857250" cy="638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 name="Text Box 32"/>
          <p:cNvSpPr txBox="1">
            <a:spLocks noChangeArrowheads="1"/>
          </p:cNvSpPr>
          <p:nvPr/>
        </p:nvSpPr>
        <p:spPr bwMode="auto">
          <a:xfrm>
            <a:off x="8445144" y="1598590"/>
            <a:ext cx="1042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600"/>
              <a:t>Attributes</a:t>
            </a:r>
          </a:p>
        </p:txBody>
      </p:sp>
      <p:sp>
        <p:nvSpPr>
          <p:cNvPr id="27" name="Line 33"/>
          <p:cNvSpPr>
            <a:spLocks noChangeShapeType="1"/>
          </p:cNvSpPr>
          <p:nvPr/>
        </p:nvSpPr>
        <p:spPr bwMode="auto">
          <a:xfrm flipH="1">
            <a:off x="7159269" y="1916090"/>
            <a:ext cx="1509713" cy="623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4134451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DBMS</a:t>
            </a:r>
          </a:p>
        </p:txBody>
      </p:sp>
      <p:sp>
        <p:nvSpPr>
          <p:cNvPr id="3" name="Content Placeholder 2"/>
          <p:cNvSpPr>
            <a:spLocks noGrp="1"/>
          </p:cNvSpPr>
          <p:nvPr>
            <p:ph idx="1"/>
          </p:nvPr>
        </p:nvSpPr>
        <p:spPr/>
        <p:txBody>
          <a:bodyPr/>
          <a:lstStyle/>
          <a:p>
            <a:r>
              <a:rPr lang="en-US" dirty="0"/>
              <a:t>DBMS is a computerized record-keeping system.</a:t>
            </a:r>
          </a:p>
          <a:p>
            <a:r>
              <a:rPr lang="en-US" dirty="0"/>
              <a:t>DBMS is required where ever data need to be stored.</a:t>
            </a:r>
          </a:p>
          <a:p>
            <a:pPr lvl="1"/>
            <a:r>
              <a:rPr lang="en-US" dirty="0"/>
              <a:t>E-Commerce (</a:t>
            </a:r>
            <a:r>
              <a:rPr lang="en-US" b="1" dirty="0">
                <a:solidFill>
                  <a:schemeClr val="tx2"/>
                </a:solidFill>
              </a:rPr>
              <a:t>Flipkart, Amazon, </a:t>
            </a:r>
            <a:r>
              <a:rPr lang="en-US" b="1" dirty="0" err="1">
                <a:solidFill>
                  <a:schemeClr val="tx2"/>
                </a:solidFill>
              </a:rPr>
              <a:t>Shopclues</a:t>
            </a:r>
            <a:r>
              <a:rPr lang="en-US" b="1" dirty="0">
                <a:solidFill>
                  <a:schemeClr val="tx2"/>
                </a:solidFill>
              </a:rPr>
              <a:t>, eBay</a:t>
            </a:r>
            <a:r>
              <a:rPr lang="en-US" dirty="0"/>
              <a:t> etc...)</a:t>
            </a:r>
          </a:p>
          <a:p>
            <a:pPr lvl="1"/>
            <a:r>
              <a:rPr lang="en-US" dirty="0"/>
              <a:t>Online Television Streaming (</a:t>
            </a:r>
            <a:r>
              <a:rPr lang="en-US" b="1" dirty="0" err="1">
                <a:solidFill>
                  <a:schemeClr val="tx2"/>
                </a:solidFill>
              </a:rPr>
              <a:t>Hotstar</a:t>
            </a:r>
            <a:r>
              <a:rPr lang="en-US" b="1" dirty="0">
                <a:solidFill>
                  <a:schemeClr val="tx2"/>
                </a:solidFill>
              </a:rPr>
              <a:t>, Amazon Prime </a:t>
            </a:r>
            <a:r>
              <a:rPr lang="en-US" dirty="0"/>
              <a:t>etc...)</a:t>
            </a:r>
          </a:p>
          <a:p>
            <a:pPr lvl="1"/>
            <a:r>
              <a:rPr lang="en-US" dirty="0"/>
              <a:t>Social Media (</a:t>
            </a:r>
            <a:r>
              <a:rPr lang="en-US" b="1" dirty="0">
                <a:solidFill>
                  <a:schemeClr val="tx2"/>
                </a:solidFill>
              </a:rPr>
              <a:t>WhatsApp, Facebook, Twitter, LinkedIn </a:t>
            </a:r>
            <a:r>
              <a:rPr lang="en-US" dirty="0"/>
              <a:t>etc...)</a:t>
            </a:r>
          </a:p>
          <a:p>
            <a:pPr lvl="1"/>
            <a:r>
              <a:rPr lang="en-US" dirty="0"/>
              <a:t>Banking &amp; </a:t>
            </a:r>
            <a:r>
              <a:rPr lang="en-US" dirty="0" smtClean="0"/>
              <a:t>Insurance (</a:t>
            </a:r>
            <a:r>
              <a:rPr lang="en-US" altLang="en-US" b="1" dirty="0">
                <a:solidFill>
                  <a:schemeClr val="tx2"/>
                </a:solidFill>
              </a:rPr>
              <a:t>all transactions, customers detail, loan detail, debit, credit</a:t>
            </a:r>
            <a:r>
              <a:rPr lang="en-US" altLang="en-US" dirty="0" smtClean="0"/>
              <a:t> etc..</a:t>
            </a:r>
            <a:r>
              <a:rPr lang="en-US" dirty="0" smtClean="0"/>
              <a:t>)</a:t>
            </a:r>
            <a:endParaRPr lang="en-US" dirty="0"/>
          </a:p>
          <a:p>
            <a:pPr lvl="1"/>
            <a:r>
              <a:rPr lang="en-US" dirty="0"/>
              <a:t>Airline &amp; </a:t>
            </a:r>
            <a:r>
              <a:rPr lang="en-US" dirty="0" smtClean="0"/>
              <a:t>Railway (</a:t>
            </a:r>
            <a:r>
              <a:rPr lang="en-US" altLang="en-US" dirty="0"/>
              <a:t>reservations, </a:t>
            </a:r>
            <a:r>
              <a:rPr lang="en-US" altLang="en-US" dirty="0" smtClean="0"/>
              <a:t>schedules, </a:t>
            </a:r>
            <a:r>
              <a:rPr lang="en-US" altLang="en-US" b="1" dirty="0">
                <a:solidFill>
                  <a:schemeClr val="tx2"/>
                </a:solidFill>
              </a:rPr>
              <a:t>customers </a:t>
            </a:r>
            <a:r>
              <a:rPr lang="en-US" altLang="en-US" b="1" dirty="0" smtClean="0">
                <a:solidFill>
                  <a:schemeClr val="tx2"/>
                </a:solidFill>
              </a:rPr>
              <a:t>detail, etc..</a:t>
            </a:r>
            <a:r>
              <a:rPr lang="en-US" dirty="0" smtClean="0"/>
              <a:t>)</a:t>
            </a:r>
            <a:endParaRPr lang="en-US" dirty="0"/>
          </a:p>
          <a:p>
            <a:pPr lvl="1"/>
            <a:r>
              <a:rPr lang="en-US" dirty="0"/>
              <a:t>Universities and </a:t>
            </a:r>
            <a:r>
              <a:rPr lang="en-US" dirty="0" smtClean="0"/>
              <a:t>Colleges/Schools (</a:t>
            </a:r>
            <a:r>
              <a:rPr lang="en-US" altLang="en-US" b="1" dirty="0">
                <a:solidFill>
                  <a:schemeClr val="tx2"/>
                </a:solidFill>
              </a:rPr>
              <a:t>registration, grades, student detail, employee detail</a:t>
            </a:r>
            <a:r>
              <a:rPr lang="en-US" altLang="en-US" dirty="0" smtClean="0"/>
              <a:t>, etc..</a:t>
            </a:r>
            <a:r>
              <a:rPr lang="en-US" dirty="0" smtClean="0"/>
              <a:t>)</a:t>
            </a:r>
            <a:endParaRPr lang="en-US" dirty="0"/>
          </a:p>
          <a:p>
            <a:pPr lvl="1"/>
            <a:r>
              <a:rPr lang="en-US" dirty="0"/>
              <a:t>Library Management </a:t>
            </a:r>
            <a:r>
              <a:rPr lang="en-US" dirty="0" smtClean="0"/>
              <a:t>System (</a:t>
            </a:r>
            <a:r>
              <a:rPr lang="en-US" b="1" dirty="0">
                <a:solidFill>
                  <a:schemeClr val="tx2"/>
                </a:solidFill>
              </a:rPr>
              <a:t>Book details, its location, Borrower detail</a:t>
            </a:r>
            <a:r>
              <a:rPr lang="en-US" dirty="0" smtClean="0"/>
              <a:t>, etc.. )</a:t>
            </a:r>
            <a:endParaRPr lang="en-US" dirty="0"/>
          </a:p>
          <a:p>
            <a:pPr lvl="1"/>
            <a:r>
              <a:rPr lang="en-US" dirty="0"/>
              <a:t>Human Resource </a:t>
            </a:r>
            <a:r>
              <a:rPr lang="en-US" dirty="0" smtClean="0"/>
              <a:t>Department (</a:t>
            </a:r>
            <a:r>
              <a:rPr lang="en-US" altLang="en-US" b="1" dirty="0">
                <a:solidFill>
                  <a:schemeClr val="tx2"/>
                </a:solidFill>
              </a:rPr>
              <a:t>employee records, salaries, tax deductions</a:t>
            </a:r>
            <a:r>
              <a:rPr lang="en-US" altLang="en-US" dirty="0" smtClean="0"/>
              <a:t>, etc..</a:t>
            </a:r>
            <a:r>
              <a:rPr lang="en-US" dirty="0" smtClean="0"/>
              <a:t>)</a:t>
            </a:r>
            <a:endParaRPr lang="en-US" dirty="0"/>
          </a:p>
          <a:p>
            <a:pPr lvl="1"/>
            <a:r>
              <a:rPr lang="en-US" dirty="0"/>
              <a:t>Hospitals and Medical </a:t>
            </a:r>
            <a:r>
              <a:rPr lang="en-US" dirty="0" smtClean="0"/>
              <a:t>Stores ( </a:t>
            </a:r>
            <a:r>
              <a:rPr lang="en-US" b="1" dirty="0">
                <a:solidFill>
                  <a:schemeClr val="tx2"/>
                </a:solidFill>
              </a:rPr>
              <a:t>Patient detail, doctor details, employee, drug details, rooms detail,</a:t>
            </a:r>
            <a:r>
              <a:rPr lang="en-US" dirty="0" smtClean="0"/>
              <a:t> etc..)</a:t>
            </a:r>
            <a:endParaRPr lang="en-US" dirty="0"/>
          </a:p>
          <a:p>
            <a:pPr lvl="1"/>
            <a:r>
              <a:rPr lang="en-US" dirty="0"/>
              <a:t>Government </a:t>
            </a:r>
            <a:r>
              <a:rPr lang="en-US" dirty="0" smtClean="0"/>
              <a:t>Organizations (</a:t>
            </a:r>
            <a:r>
              <a:rPr lang="en-US" b="1" dirty="0" err="1">
                <a:solidFill>
                  <a:schemeClr val="tx2"/>
                </a:solidFill>
              </a:rPr>
              <a:t>Adhaar</a:t>
            </a:r>
            <a:r>
              <a:rPr lang="en-US" b="1" dirty="0">
                <a:solidFill>
                  <a:schemeClr val="tx2"/>
                </a:solidFill>
              </a:rPr>
              <a:t>, PAN, voter detail, </a:t>
            </a:r>
            <a:r>
              <a:rPr lang="en-US" b="1" dirty="0" err="1">
                <a:solidFill>
                  <a:schemeClr val="tx2"/>
                </a:solidFill>
              </a:rPr>
              <a:t>rashan</a:t>
            </a:r>
            <a:r>
              <a:rPr lang="en-US" b="1" dirty="0">
                <a:solidFill>
                  <a:schemeClr val="tx2"/>
                </a:solidFill>
              </a:rPr>
              <a:t> card, govt. schemes</a:t>
            </a:r>
            <a:r>
              <a:rPr lang="en-US" dirty="0" smtClean="0"/>
              <a:t>, etc..)</a:t>
            </a:r>
          </a:p>
          <a:p>
            <a:pPr lvl="1"/>
            <a:r>
              <a:rPr lang="en-US" dirty="0" smtClean="0"/>
              <a:t>Manufacturing (</a:t>
            </a:r>
            <a:r>
              <a:rPr lang="en-US" altLang="en-US" b="1" dirty="0">
                <a:solidFill>
                  <a:schemeClr val="tx2"/>
                </a:solidFill>
              </a:rPr>
              <a:t>production, inventory, orders, supply chain</a:t>
            </a:r>
            <a:r>
              <a:rPr lang="en-US" altLang="en-US" dirty="0" smtClean="0"/>
              <a:t>, etc..</a:t>
            </a:r>
            <a:r>
              <a:rPr lang="en-US" dirty="0" smtClean="0"/>
              <a:t>)</a:t>
            </a:r>
            <a:endParaRPr lang="en-US" dirty="0"/>
          </a:p>
          <a:p>
            <a:endParaRPr lang="en-US" dirty="0"/>
          </a:p>
        </p:txBody>
      </p:sp>
      <p:cxnSp>
        <p:nvCxnSpPr>
          <p:cNvPr id="4" name="Straight Connector 3"/>
          <p:cNvCxnSpPr/>
          <p:nvPr/>
        </p:nvCxnSpPr>
        <p:spPr>
          <a:xfrm>
            <a:off x="688878" y="5893494"/>
            <a:ext cx="71323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115209717"/>
              </p:ext>
            </p:extLst>
          </p:nvPr>
        </p:nvGraphicFramePr>
        <p:xfrm>
          <a:off x="688878" y="550550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71383774"/>
              </p:ext>
            </p:extLst>
          </p:nvPr>
        </p:nvGraphicFramePr>
        <p:xfrm>
          <a:off x="1787807" y="5496621"/>
          <a:ext cx="6224905" cy="396240"/>
        </p:xfrm>
        <a:graphic>
          <a:graphicData uri="http://schemas.openxmlformats.org/drawingml/2006/table">
            <a:tbl>
              <a:tblPr firstRow="1" bandRow="1">
                <a:tableStyleId>{8EC20E35-A176-4012-BC5E-935CFFF8708E}</a:tableStyleId>
              </a:tblPr>
              <a:tblGrid>
                <a:gridCol w="6224905">
                  <a:extLst>
                    <a:ext uri="{9D8B030D-6E8A-4147-A177-3AD203B41FA5}">
                      <a16:colId xmlns:a16="http://schemas.microsoft.com/office/drawing/2014/main" xmlns="" val="20000"/>
                    </a:ext>
                  </a:extLst>
                </a:gridCol>
              </a:tblGrid>
              <a:tr h="285488">
                <a:tc>
                  <a:txBody>
                    <a:bodyPr/>
                    <a:lstStyle/>
                    <a:p>
                      <a:pPr algn="l"/>
                      <a:r>
                        <a:rPr lang="en-US" sz="2000" b="0" kern="1200" dirty="0">
                          <a:solidFill>
                            <a:schemeClr val="tx1"/>
                          </a:solidFill>
                          <a:latin typeface="+mn-lt"/>
                          <a:ea typeface="+mn-ea"/>
                          <a:cs typeface="+mn-cs"/>
                        </a:rPr>
                        <a:t>Write down any five applications of DBMS other than above.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left)">
                                      <p:cBhvr>
                                        <p:cTn id="72" dur="500"/>
                                        <p:tgtEl>
                                          <p:spTgt spid="4"/>
                                        </p:tgtEl>
                                      </p:cBhvr>
                                    </p:animEffect>
                                  </p:childTnLst>
                                </p:cTn>
                              </p:par>
                              <p:par>
                                <p:cTn id="73" presetID="22" presetClass="entr" presetSubtype="8" fill="hold" nodeType="with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left)">
                                      <p:cBhvr>
                                        <p:cTn id="75" dur="500"/>
                                        <p:tgtEl>
                                          <p:spTgt spid="5"/>
                                        </p:tgtEl>
                                      </p:cBhvr>
                                    </p:animEffect>
                                  </p:childTnLst>
                                </p:cTn>
                              </p:par>
                              <p:par>
                                <p:cTn id="76" presetID="22" presetClass="entr" presetSubtype="8" fill="hold" nodeType="with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left)">
                                      <p:cBhvr>
                                        <p:cTn id="7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Sample Relational Database</a:t>
            </a:r>
            <a:endParaRPr lang="en-IN" dirty="0"/>
          </a:p>
        </p:txBody>
      </p:sp>
      <p:sp>
        <p:nvSpPr>
          <p:cNvPr id="3" name="Content Placeholder 2"/>
          <p:cNvSpPr>
            <a:spLocks noGrp="1"/>
          </p:cNvSpPr>
          <p:nvPr>
            <p:ph idx="1"/>
          </p:nvPr>
        </p:nvSpPr>
        <p:spPr/>
        <p:txBody>
          <a:bodyPr/>
          <a:lstStyle/>
          <a:p>
            <a:endParaRPr lang="en-IN" dirty="0"/>
          </a:p>
        </p:txBody>
      </p:sp>
      <p:pic>
        <p:nvPicPr>
          <p:cNvPr id="4" name="Picture 1027"/>
          <p:cNvPicPr>
            <a:picLocks noChangeAspect="1" noChangeArrowheads="1"/>
          </p:cNvPicPr>
          <p:nvPr/>
        </p:nvPicPr>
        <p:blipFill>
          <a:blip r:embed="rId2">
            <a:extLst>
              <a:ext uri="{28A0092B-C50C-407E-A947-70E740481C1C}">
                <a14:useLocalDpi xmlns:a14="http://schemas.microsoft.com/office/drawing/2010/main" val="0"/>
              </a:ext>
            </a:extLst>
          </a:blip>
          <a:srcRect l="21957" t="1437" r="21823" b="69559"/>
          <a:stretch>
            <a:fillRect/>
          </a:stretch>
        </p:blipFill>
        <p:spPr bwMode="auto">
          <a:xfrm>
            <a:off x="2942487" y="771683"/>
            <a:ext cx="6588125" cy="255111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028"/>
          <p:cNvPicPr>
            <a:picLocks noChangeAspect="1" noChangeArrowheads="1"/>
          </p:cNvPicPr>
          <p:nvPr/>
        </p:nvPicPr>
        <p:blipFill>
          <a:blip r:embed="rId2">
            <a:extLst>
              <a:ext uri="{28A0092B-C50C-407E-A947-70E740481C1C}">
                <a14:useLocalDpi xmlns:a14="http://schemas.microsoft.com/office/drawing/2010/main" val="0"/>
              </a:ext>
            </a:extLst>
          </a:blip>
          <a:srcRect l="35521" t="62489" r="35367" b="4849"/>
          <a:stretch>
            <a:fillRect/>
          </a:stretch>
        </p:blipFill>
        <p:spPr bwMode="auto">
          <a:xfrm>
            <a:off x="6071449" y="3495833"/>
            <a:ext cx="3511550" cy="29559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30"/>
          <p:cNvPicPr>
            <a:picLocks noChangeAspect="1" noChangeArrowheads="1"/>
          </p:cNvPicPr>
          <p:nvPr/>
        </p:nvPicPr>
        <p:blipFill>
          <a:blip r:embed="rId2">
            <a:extLst>
              <a:ext uri="{28A0092B-C50C-407E-A947-70E740481C1C}">
                <a14:useLocalDpi xmlns:a14="http://schemas.microsoft.com/office/drawing/2010/main" val="0"/>
              </a:ext>
            </a:extLst>
          </a:blip>
          <a:srcRect l="37886" t="30975" r="37030" b="39034"/>
          <a:stretch>
            <a:fillRect/>
          </a:stretch>
        </p:blipFill>
        <p:spPr bwMode="auto">
          <a:xfrm>
            <a:off x="2526562" y="3522820"/>
            <a:ext cx="2857500" cy="2563813"/>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78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a:t>
            </a:r>
          </a:p>
        </p:txBody>
      </p:sp>
      <p:sp>
        <p:nvSpPr>
          <p:cNvPr id="4" name="Content Placeholder 3"/>
          <p:cNvSpPr>
            <a:spLocks noGrp="1"/>
          </p:cNvSpPr>
          <p:nvPr>
            <p:ph idx="1"/>
          </p:nvPr>
        </p:nvSpPr>
        <p:spPr>
          <a:xfrm>
            <a:off x="131178" y="861193"/>
            <a:ext cx="11929641" cy="6156557"/>
          </a:xfrm>
          <a:prstGeom prst="rect">
            <a:avLst/>
          </a:prstGeom>
        </p:spPr>
        <p:txBody>
          <a:bodyPr>
            <a:spAutoFit/>
          </a:bodyPr>
          <a:lstStyle/>
          <a:p>
            <a:pPr algn="just">
              <a:defRPr/>
            </a:pPr>
            <a:r>
              <a:rPr lang="en-IN" b="1" dirty="0"/>
              <a:t>SQL</a:t>
            </a:r>
            <a:r>
              <a:rPr lang="en-IN" dirty="0"/>
              <a:t> stands for </a:t>
            </a:r>
            <a:r>
              <a:rPr lang="en-IN" b="1" dirty="0"/>
              <a:t>Structured Query language,</a:t>
            </a:r>
            <a:r>
              <a:rPr lang="en-IN" dirty="0"/>
              <a:t> pronounced as "S-Q-L" or sometimes as "See-</a:t>
            </a:r>
            <a:r>
              <a:rPr lang="en-IN" dirty="0" err="1"/>
              <a:t>Quel</a:t>
            </a:r>
            <a:r>
              <a:rPr lang="en-IN" dirty="0"/>
              <a:t>". </a:t>
            </a:r>
          </a:p>
          <a:p>
            <a:pPr marL="285750" indent="-285750" algn="just">
              <a:buFont typeface="Arial" panose="020B0604020202020204" pitchFamily="34" charset="0"/>
              <a:buChar char="•"/>
              <a:defRPr/>
            </a:pPr>
            <a:r>
              <a:rPr lang="en-IN" dirty="0"/>
              <a:t>SQL is the standard language for dealing with Relational Databases. </a:t>
            </a:r>
          </a:p>
          <a:p>
            <a:pPr marL="285750" indent="-285750" algn="just">
              <a:buFont typeface="Arial" panose="020B0604020202020204" pitchFamily="34" charset="0"/>
              <a:buChar char="•"/>
              <a:defRPr/>
            </a:pPr>
            <a:r>
              <a:rPr lang="en-IN" dirty="0"/>
              <a:t>SQL can be used to insert, search, update and delete database records. </a:t>
            </a:r>
          </a:p>
          <a:p>
            <a:pPr marL="285750" indent="-285750" algn="just">
              <a:buFont typeface="Arial" panose="020B0604020202020204" pitchFamily="34" charset="0"/>
              <a:buChar char="•"/>
              <a:defRPr/>
            </a:pPr>
            <a:r>
              <a:rPr lang="en-IN" dirty="0"/>
              <a:t>SQL can do lots of other operations including optimizing and maintenance of databases. Relational databases like MySQL Database, Oracle, Ms SQL server, Sybase, </a:t>
            </a:r>
            <a:r>
              <a:rPr lang="en-IN" dirty="0" err="1"/>
              <a:t>etc</a:t>
            </a:r>
            <a:r>
              <a:rPr lang="en-IN" dirty="0"/>
              <a:t> uses SQL. </a:t>
            </a:r>
          </a:p>
          <a:p>
            <a:pPr marL="285750" indent="-285750" algn="just">
              <a:buFont typeface="Arial" panose="020B0604020202020204" pitchFamily="34" charset="0"/>
              <a:buChar char="•"/>
              <a:defRPr/>
            </a:pPr>
            <a:endParaRPr lang="en-IN" dirty="0"/>
          </a:p>
          <a:p>
            <a:pPr marL="285750" indent="-285750" algn="just">
              <a:buFont typeface="Arial" panose="020B0604020202020204" pitchFamily="34" charset="0"/>
              <a:buChar char="•"/>
              <a:defRPr/>
            </a:pPr>
            <a:r>
              <a:rPr lang="en-IN" dirty="0" smtClean="0"/>
              <a:t>How </a:t>
            </a:r>
            <a:r>
              <a:rPr lang="en-IN" dirty="0"/>
              <a:t>to use </a:t>
            </a:r>
            <a:r>
              <a:rPr lang="en-IN" dirty="0" err="1"/>
              <a:t>sql</a:t>
            </a:r>
            <a:r>
              <a:rPr lang="en-IN" dirty="0"/>
              <a:t> syntaxes?</a:t>
            </a:r>
          </a:p>
          <a:p>
            <a:pPr marL="285750" indent="-285750" algn="just">
              <a:buFont typeface="Arial" panose="020B0604020202020204" pitchFamily="34" charset="0"/>
              <a:buChar char="•"/>
              <a:defRPr/>
            </a:pPr>
            <a:r>
              <a:rPr lang="en-IN" dirty="0" smtClean="0"/>
              <a:t>SQL </a:t>
            </a:r>
            <a:r>
              <a:rPr lang="en-IN" dirty="0"/>
              <a:t>Example</a:t>
            </a:r>
          </a:p>
          <a:p>
            <a:pPr marL="285750" indent="-285750" algn="just">
              <a:buFont typeface="Arial" panose="020B0604020202020204" pitchFamily="34" charset="0"/>
              <a:buChar char="•"/>
              <a:defRPr/>
            </a:pPr>
            <a:endParaRPr lang="en-IN" dirty="0"/>
          </a:p>
          <a:p>
            <a:pPr algn="just">
              <a:defRPr/>
            </a:pPr>
            <a:r>
              <a:rPr lang="en-IN" dirty="0"/>
              <a:t>	SELECT * FROM Members WHERE Age &gt; 30 </a:t>
            </a:r>
          </a:p>
          <a:p>
            <a:pPr marL="285750" indent="-285750" algn="just">
              <a:buFont typeface="Arial" panose="020B0604020202020204" pitchFamily="34" charset="0"/>
              <a:buChar char="•"/>
              <a:defRPr/>
            </a:pPr>
            <a:endParaRPr lang="en-IN" dirty="0"/>
          </a:p>
          <a:p>
            <a:pPr marL="285750" indent="-285750" algn="just">
              <a:buFont typeface="Arial" panose="020B0604020202020204" pitchFamily="34" charset="0"/>
              <a:buChar char="•"/>
              <a:defRPr/>
            </a:pPr>
            <a:r>
              <a:rPr lang="en-IN" dirty="0"/>
              <a:t>SQL syntaxes used in these databases are almost similar, except the fact that some are using few different syntaxes and even proprietary SQL syntaxes. </a:t>
            </a:r>
          </a:p>
          <a:p>
            <a:pPr marL="285750" indent="-285750" algn="just">
              <a:buFont typeface="Arial" panose="020B0604020202020204" pitchFamily="34" charset="0"/>
              <a:buChar char="•"/>
              <a:defRPr/>
            </a:pPr>
            <a:endParaRPr lang="en-IN" dirty="0"/>
          </a:p>
        </p:txBody>
      </p:sp>
    </p:spTree>
    <p:extLst>
      <p:ext uri="{BB962C8B-B14F-4D97-AF65-F5344CB8AC3E}">
        <p14:creationId xmlns:p14="http://schemas.microsoft.com/office/powerpoint/2010/main" val="231506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Commands</a:t>
            </a:r>
          </a:p>
        </p:txBody>
      </p:sp>
      <p:sp>
        <p:nvSpPr>
          <p:cNvPr id="3" name="Content Placeholder 2"/>
          <p:cNvSpPr>
            <a:spLocks noGrp="1"/>
          </p:cNvSpPr>
          <p:nvPr>
            <p:ph idx="1"/>
          </p:nvPr>
        </p:nvSpPr>
        <p:spPr/>
        <p:txBody>
          <a:bodyPr/>
          <a:lstStyle/>
          <a:p>
            <a:r>
              <a:rPr lang="en-IN" altLang="en-US" dirty="0"/>
              <a:t>The standard SQL commands to interact with relational databases are CREATE, SELECT, INSERT, UPDATE, DELETE and DROP. These commands can be classified into the following groups based on their nature </a:t>
            </a:r>
            <a:r>
              <a:rPr lang="en-IN" altLang="en-US" dirty="0" smtClean="0"/>
              <a:t>−</a:t>
            </a:r>
          </a:p>
          <a:p>
            <a:endParaRPr lang="en-IN" altLang="en-US" dirty="0" smtClean="0"/>
          </a:p>
          <a:p>
            <a:pPr lvl="1">
              <a:spcBef>
                <a:spcPct val="0"/>
              </a:spcBef>
              <a:buClrTx/>
              <a:buFontTx/>
              <a:buNone/>
            </a:pPr>
            <a:r>
              <a:rPr lang="en-IN" altLang="en-US" b="1" dirty="0"/>
              <a:t>DDL - Data Definition Language</a:t>
            </a:r>
          </a:p>
          <a:p>
            <a:pPr lvl="1">
              <a:spcBef>
                <a:spcPct val="0"/>
              </a:spcBef>
              <a:buClrTx/>
              <a:buFontTx/>
              <a:buNone/>
            </a:pPr>
            <a:r>
              <a:rPr lang="en-IN" altLang="en-US" dirty="0"/>
              <a:t>1 CREATE: Creates a new table, a view of a table, or other object in the database.</a:t>
            </a:r>
          </a:p>
          <a:p>
            <a:pPr lvl="1">
              <a:spcBef>
                <a:spcPct val="0"/>
              </a:spcBef>
              <a:buClrTx/>
              <a:buFontTx/>
              <a:buNone/>
            </a:pPr>
            <a:r>
              <a:rPr lang="en-IN" altLang="en-US" dirty="0"/>
              <a:t>2 ALTER   : Modifies an existing database object, such as a table.</a:t>
            </a:r>
          </a:p>
          <a:p>
            <a:pPr lvl="1">
              <a:spcBef>
                <a:spcPct val="0"/>
              </a:spcBef>
              <a:buClrTx/>
              <a:buFontTx/>
              <a:buNone/>
            </a:pPr>
            <a:r>
              <a:rPr lang="en-IN" altLang="en-US" dirty="0"/>
              <a:t>3 DROP    :Deletes an entire table, a view of a table or other objects in the database.</a:t>
            </a:r>
          </a:p>
          <a:p>
            <a:pPr lvl="1">
              <a:spcBef>
                <a:spcPct val="0"/>
              </a:spcBef>
              <a:buClrTx/>
              <a:buFontTx/>
              <a:buNone/>
            </a:pPr>
            <a:endParaRPr lang="en-IN" altLang="en-US" dirty="0"/>
          </a:p>
          <a:p>
            <a:pPr lvl="1">
              <a:spcBef>
                <a:spcPct val="0"/>
              </a:spcBef>
              <a:buClrTx/>
              <a:buFontTx/>
              <a:buNone/>
            </a:pPr>
            <a:r>
              <a:rPr lang="en-IN" altLang="en-US" b="1" dirty="0"/>
              <a:t>DML - Data Manipulation Language</a:t>
            </a:r>
          </a:p>
          <a:p>
            <a:pPr lvl="1">
              <a:spcBef>
                <a:spcPct val="0"/>
              </a:spcBef>
              <a:buClrTx/>
              <a:buFontTx/>
              <a:buNone/>
            </a:pPr>
            <a:r>
              <a:rPr lang="en-IN" altLang="en-US" dirty="0"/>
              <a:t>1 SELECT :Retrieves certain records from one or more tables.</a:t>
            </a:r>
          </a:p>
          <a:p>
            <a:pPr lvl="1">
              <a:spcBef>
                <a:spcPct val="0"/>
              </a:spcBef>
              <a:buClrTx/>
              <a:buFontTx/>
              <a:buNone/>
            </a:pPr>
            <a:r>
              <a:rPr lang="en-IN" altLang="en-US" dirty="0"/>
              <a:t>2 INSERT  :Creates a record.</a:t>
            </a:r>
          </a:p>
          <a:p>
            <a:pPr lvl="1">
              <a:spcBef>
                <a:spcPct val="0"/>
              </a:spcBef>
              <a:buClrTx/>
              <a:buFontTx/>
              <a:buNone/>
            </a:pPr>
            <a:r>
              <a:rPr lang="en-IN" altLang="en-US" dirty="0"/>
              <a:t>3 UPDATE :Modifies records.</a:t>
            </a:r>
          </a:p>
          <a:p>
            <a:pPr lvl="1">
              <a:spcBef>
                <a:spcPct val="0"/>
              </a:spcBef>
              <a:buClrTx/>
              <a:buFontTx/>
              <a:buNone/>
            </a:pPr>
            <a:r>
              <a:rPr lang="en-IN" altLang="en-US" dirty="0"/>
              <a:t>4 DELETE :Deletes records.</a:t>
            </a:r>
          </a:p>
          <a:p>
            <a:pPr lvl="1">
              <a:spcBef>
                <a:spcPct val="0"/>
              </a:spcBef>
              <a:buClrTx/>
              <a:buFontTx/>
              <a:buNone/>
            </a:pPr>
            <a:endParaRPr lang="en-IN" altLang="en-US" dirty="0"/>
          </a:p>
          <a:p>
            <a:pPr lvl="1">
              <a:spcBef>
                <a:spcPct val="0"/>
              </a:spcBef>
              <a:buClrTx/>
              <a:buFontTx/>
              <a:buNone/>
            </a:pPr>
            <a:r>
              <a:rPr lang="en-IN" altLang="en-US" b="1" dirty="0"/>
              <a:t>DCL - Data Control Language</a:t>
            </a:r>
          </a:p>
          <a:p>
            <a:pPr lvl="1">
              <a:spcBef>
                <a:spcPct val="0"/>
              </a:spcBef>
              <a:buClrTx/>
              <a:buFontTx/>
              <a:buNone/>
            </a:pPr>
            <a:r>
              <a:rPr lang="en-IN" altLang="en-US" dirty="0"/>
              <a:t>1 GRANT   :Gives a privilege to user.</a:t>
            </a:r>
          </a:p>
          <a:p>
            <a:pPr lvl="1">
              <a:spcBef>
                <a:spcPct val="0"/>
              </a:spcBef>
              <a:buClrTx/>
              <a:buFontTx/>
              <a:buNone/>
            </a:pPr>
            <a:r>
              <a:rPr lang="en-IN" altLang="en-US" dirty="0"/>
              <a:t>2 REVOKE :Takes back privileges granted from user.</a:t>
            </a:r>
          </a:p>
          <a:p>
            <a:endParaRPr lang="en-IN" altLang="en-US" dirty="0"/>
          </a:p>
          <a:p>
            <a:endParaRPr lang="en-IN" dirty="0"/>
          </a:p>
        </p:txBody>
      </p:sp>
    </p:spTree>
    <p:extLst>
      <p:ext uri="{BB962C8B-B14F-4D97-AF65-F5344CB8AC3E}">
        <p14:creationId xmlns:p14="http://schemas.microsoft.com/office/powerpoint/2010/main" val="307992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Views </a:t>
            </a:r>
          </a:p>
        </p:txBody>
      </p:sp>
      <p:sp>
        <p:nvSpPr>
          <p:cNvPr id="3" name="Content Placeholder 2"/>
          <p:cNvSpPr>
            <a:spLocks noGrp="1"/>
          </p:cNvSpPr>
          <p:nvPr>
            <p:ph idx="1"/>
          </p:nvPr>
        </p:nvSpPr>
        <p:spPr/>
        <p:txBody>
          <a:bodyPr/>
          <a:lstStyle/>
          <a:p>
            <a:pPr>
              <a:spcBef>
                <a:spcPct val="0"/>
              </a:spcBef>
              <a:buClrTx/>
              <a:buSzTx/>
              <a:buFont typeface="Arial" panose="020B0604020202020204" pitchFamily="34" charset="0"/>
              <a:buChar char="•"/>
            </a:pPr>
            <a:r>
              <a:rPr lang="en-IN" altLang="en-US" dirty="0"/>
              <a:t>Views in SQL are kind of virtual tables. </a:t>
            </a:r>
            <a:endParaRPr lang="en-IN" altLang="en-US" dirty="0" smtClean="0"/>
          </a:p>
          <a:p>
            <a:pPr>
              <a:spcBef>
                <a:spcPct val="0"/>
              </a:spcBef>
              <a:buClrTx/>
              <a:buSzTx/>
              <a:buFont typeface="Arial" panose="020B0604020202020204" pitchFamily="34" charset="0"/>
              <a:buChar char="•"/>
            </a:pPr>
            <a:r>
              <a:rPr lang="en-IN" altLang="en-US" dirty="0"/>
              <a:t>A view also has rows and columns as they are in a real table in the database. </a:t>
            </a:r>
          </a:p>
          <a:p>
            <a:pPr>
              <a:spcBef>
                <a:spcPct val="0"/>
              </a:spcBef>
              <a:buClrTx/>
              <a:buSzTx/>
              <a:buFont typeface="Arial" panose="020B0604020202020204" pitchFamily="34" charset="0"/>
              <a:buChar char="•"/>
            </a:pPr>
            <a:r>
              <a:rPr lang="en-IN" altLang="en-US" dirty="0"/>
              <a:t>We can create a view by selecting fields from one or more tables present in the database.</a:t>
            </a:r>
          </a:p>
          <a:p>
            <a:pPr>
              <a:spcBef>
                <a:spcPct val="0"/>
              </a:spcBef>
              <a:buClrTx/>
              <a:buSzTx/>
              <a:buFont typeface="Arial" panose="020B0604020202020204" pitchFamily="34" charset="0"/>
              <a:buChar char="•"/>
            </a:pPr>
            <a:r>
              <a:rPr lang="en-IN" altLang="en-US" dirty="0"/>
              <a:t>A View can either have all the rows of a table or specific rows based on certain condition</a:t>
            </a:r>
            <a:r>
              <a:rPr lang="en-IN" altLang="en-US" sz="2000" dirty="0"/>
              <a:t>.</a:t>
            </a:r>
          </a:p>
          <a:p>
            <a:pPr>
              <a:spcBef>
                <a:spcPct val="0"/>
              </a:spcBef>
              <a:buClrTx/>
              <a:buSzTx/>
              <a:buFont typeface="Arial" panose="020B0604020202020204" pitchFamily="34" charset="0"/>
              <a:buChar char="•"/>
            </a:pPr>
            <a:endParaRPr lang="en-IN" alt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7208" y="2894838"/>
            <a:ext cx="34988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208" y="4571238"/>
            <a:ext cx="346075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19108" y="4671251"/>
            <a:ext cx="356393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p:cNvSpPr>
            <a:spLocks noChangeArrowheads="1"/>
          </p:cNvSpPr>
          <p:nvPr/>
        </p:nvSpPr>
        <p:spPr bwMode="auto">
          <a:xfrm>
            <a:off x="5457047" y="4358513"/>
            <a:ext cx="942975" cy="212725"/>
          </a:xfrm>
          <a:prstGeom prst="rightArrow">
            <a:avLst>
              <a:gd name="adj1" fmla="val 50000"/>
              <a:gd name="adj2" fmla="val 4991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a:solidFill>
                  <a:schemeClr val="tx1"/>
                </a:solidFill>
                <a:latin typeface="Helvetica" panose="020B0604020202020204" pitchFamily="34" charset="0"/>
              </a:defRPr>
            </a:lvl9pPr>
          </a:lstStyle>
          <a:p>
            <a:pPr>
              <a:spcBef>
                <a:spcPct val="0"/>
              </a:spcBef>
              <a:buClrTx/>
              <a:buSzTx/>
              <a:buFontTx/>
              <a:buNone/>
            </a:pPr>
            <a:endParaRPr kumimoji="0" lang="en-IN" altLang="en-US" sz="160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01659" y="2791651"/>
            <a:ext cx="3400425" cy="14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01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31850" y="1709738"/>
            <a:ext cx="10515600" cy="2852737"/>
          </a:xfrm>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Advantages of DBMS </a:t>
            </a:r>
          </a:p>
        </p:txBody>
      </p:sp>
      <p:sp>
        <p:nvSpPr>
          <p:cNvPr id="5" name="Text Placeholder 4"/>
          <p:cNvSpPr>
            <a:spLocks noGrp="1"/>
          </p:cNvSpPr>
          <p:nvPr>
            <p:ph type="body" idx="4294967295"/>
          </p:nvPr>
        </p:nvSpPr>
        <p:spPr>
          <a:xfrm>
            <a:off x="831850" y="4589463"/>
            <a:ext cx="10515600" cy="1500187"/>
          </a:xfrm>
        </p:spPr>
        <p:txBody>
          <a:bodyPr/>
          <a:lstStyle/>
          <a:p>
            <a:r>
              <a:rPr lang="en-US" dirty="0" smtClean="0"/>
              <a:t>Drawback of file system</a:t>
            </a:r>
            <a:endParaRPr lang="en-US" dirty="0"/>
          </a:p>
          <a:p>
            <a:endParaRPr lang="en-US" dirty="0"/>
          </a:p>
        </p:txBody>
      </p:sp>
    </p:spTree>
    <p:extLst>
      <p:ext uri="{BB962C8B-B14F-4D97-AF65-F5344CB8AC3E}">
        <p14:creationId xmlns:p14="http://schemas.microsoft.com/office/powerpoint/2010/main" val="2733917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 </a:t>
            </a:r>
            <a:r>
              <a:rPr lang="en-US" dirty="0"/>
              <a:t>redundancy (duplication)</a:t>
            </a:r>
          </a:p>
        </p:txBody>
      </p:sp>
      <p:sp>
        <p:nvSpPr>
          <p:cNvPr id="27" name="Content Placeholder 26"/>
          <p:cNvSpPr>
            <a:spLocks noGrp="1"/>
          </p:cNvSpPr>
          <p:nvPr>
            <p:ph idx="1"/>
          </p:nvPr>
        </p:nvSpPr>
        <p:spPr/>
        <p:txBody>
          <a:bodyPr/>
          <a:lstStyle/>
          <a:p>
            <a:pPr marL="0" indent="0">
              <a:buNone/>
            </a:pPr>
            <a:endParaRPr lang="en-US" dirty="0"/>
          </a:p>
        </p:txBody>
      </p:sp>
      <p:sp>
        <p:nvSpPr>
          <p:cNvPr id="4" name="Rounded Rectangle 3"/>
          <p:cNvSpPr/>
          <p:nvPr/>
        </p:nvSpPr>
        <p:spPr>
          <a:xfrm>
            <a:off x="749373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Civil</a:t>
            </a:r>
          </a:p>
        </p:txBody>
      </p:sp>
      <p:sp>
        <p:nvSpPr>
          <p:cNvPr id="5" name="Rounded Rectangle 4"/>
          <p:cNvSpPr/>
          <p:nvPr/>
        </p:nvSpPr>
        <p:spPr>
          <a:xfrm>
            <a:off x="2254981" y="5535584"/>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Electrical</a:t>
            </a:r>
          </a:p>
        </p:txBody>
      </p:sp>
      <p:sp>
        <p:nvSpPr>
          <p:cNvPr id="6" name="Rounded Rectangle 5"/>
          <p:cNvSpPr/>
          <p:nvPr/>
        </p:nvSpPr>
        <p:spPr>
          <a:xfrm>
            <a:off x="7493731" y="5535584"/>
            <a:ext cx="1800000" cy="432000"/>
          </a:xfrm>
          <a:prstGeom prst="roundRect">
            <a:avLst>
              <a:gd name="adj" fmla="val 11813"/>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Mechanical</a:t>
            </a:r>
          </a:p>
        </p:txBody>
      </p:sp>
      <p:sp>
        <p:nvSpPr>
          <p:cNvPr id="7" name="Rounded Rectangle 6"/>
          <p:cNvSpPr/>
          <p:nvPr/>
        </p:nvSpPr>
        <p:spPr>
          <a:xfrm>
            <a:off x="6879502" y="3247246"/>
            <a:ext cx="3028458" cy="822960"/>
          </a:xfrm>
          <a:prstGeom prst="roundRect">
            <a:avLst>
              <a:gd name="adj" fmla="val 6865"/>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US" dirty="0"/>
              <a:t>Same data is stored at </a:t>
            </a:r>
          </a:p>
          <a:p>
            <a:pPr lvl="1"/>
            <a:r>
              <a:rPr lang="en-US" dirty="0"/>
              <a:t>four different places.</a:t>
            </a:r>
          </a:p>
        </p:txBody>
      </p:sp>
      <p:sp>
        <p:nvSpPr>
          <p:cNvPr id="8" name="Rounded Rectangle 7"/>
          <p:cNvSpPr/>
          <p:nvPr/>
        </p:nvSpPr>
        <p:spPr>
          <a:xfrm>
            <a:off x="1279935" y="3002643"/>
            <a:ext cx="3750093" cy="1384948"/>
          </a:xfrm>
          <a:prstGeom prst="roundRect">
            <a:avLst>
              <a:gd name="adj" fmla="val 5501"/>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US" dirty="0"/>
              <a:t>Database management system can remove such data redundancy by storing data centrally.</a:t>
            </a:r>
          </a:p>
        </p:txBody>
      </p:sp>
      <p:pic>
        <p:nvPicPr>
          <p:cNvPr id="9" name="Picture 2" descr="Image result for teacher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852" r="6430"/>
          <a:stretch/>
        </p:blipFill>
        <p:spPr bwMode="auto">
          <a:xfrm>
            <a:off x="5265336" y="2998900"/>
            <a:ext cx="1378858" cy="1392434"/>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225498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Computer</a:t>
            </a:r>
          </a:p>
        </p:txBody>
      </p:sp>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4545571"/>
              </p:ext>
            </p:extLst>
          </p:nvPr>
        </p:nvGraphicFramePr>
        <p:xfrm>
          <a:off x="889777" y="2032462"/>
          <a:ext cx="4530408" cy="411480"/>
        </p:xfrm>
        <a:graphic>
          <a:graphicData uri="http://schemas.openxmlformats.org/drawingml/2006/table">
            <a:tbl>
              <a:tblPr firstRow="1" bandRow="1">
                <a:tableStyleId>{8EC20E35-A176-4012-BC5E-935CFFF8708E}</a:tableStyleId>
              </a:tblPr>
              <a:tblGrid>
                <a:gridCol w="1533827">
                  <a:extLst>
                    <a:ext uri="{9D8B030D-6E8A-4147-A177-3AD203B41FA5}">
                      <a16:colId xmlns:a16="http://schemas.microsoft.com/office/drawing/2014/main" xmlns="" val="20000"/>
                    </a:ext>
                  </a:extLst>
                </a:gridCol>
                <a:gridCol w="1154446">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0"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149891040"/>
              </p:ext>
            </p:extLst>
          </p:nvPr>
        </p:nvGraphicFramePr>
        <p:xfrm>
          <a:off x="889777" y="2442901"/>
          <a:ext cx="4530408" cy="411480"/>
        </p:xfrm>
        <a:graphic>
          <a:graphicData uri="http://schemas.openxmlformats.org/drawingml/2006/table">
            <a:tbl>
              <a:tblPr firstRow="1" bandRow="1">
                <a:tableStyleId>{8EC20E35-A176-4012-BC5E-935CFFF8708E}</a:tableStyleId>
              </a:tblPr>
              <a:tblGrid>
                <a:gridCol w="1533827">
                  <a:extLst>
                    <a:ext uri="{9D8B030D-6E8A-4147-A177-3AD203B41FA5}">
                      <a16:colId xmlns:a16="http://schemas.microsoft.com/office/drawing/2014/main" xmlns="" val="20000"/>
                    </a:ext>
                  </a:extLst>
                </a:gridCol>
                <a:gridCol w="1154446">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320804446"/>
              </p:ext>
            </p:extLst>
          </p:nvPr>
        </p:nvGraphicFramePr>
        <p:xfrm>
          <a:off x="6128527" y="2032462"/>
          <a:ext cx="4530408" cy="411480"/>
        </p:xfrm>
        <a:graphic>
          <a:graphicData uri="http://schemas.openxmlformats.org/drawingml/2006/table">
            <a:tbl>
              <a:tblPr firstRow="1" bandRow="1">
                <a:tableStyleId>{8EC20E35-A176-4012-BC5E-935CFFF8708E}</a:tableStyleId>
              </a:tblPr>
              <a:tblGrid>
                <a:gridCol w="1444125">
                  <a:extLst>
                    <a:ext uri="{9D8B030D-6E8A-4147-A177-3AD203B41FA5}">
                      <a16:colId xmlns:a16="http://schemas.microsoft.com/office/drawing/2014/main" xmlns="" val="20000"/>
                    </a:ext>
                  </a:extLst>
                </a:gridCol>
                <a:gridCol w="1244148">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639049520"/>
              </p:ext>
            </p:extLst>
          </p:nvPr>
        </p:nvGraphicFramePr>
        <p:xfrm>
          <a:off x="6128527" y="2442901"/>
          <a:ext cx="4530408" cy="411480"/>
        </p:xfrm>
        <a:graphic>
          <a:graphicData uri="http://schemas.openxmlformats.org/drawingml/2006/table">
            <a:tbl>
              <a:tblPr firstRow="1" bandRow="1">
                <a:tableStyleId>{8EC20E35-A176-4012-BC5E-935CFFF8708E}</a:tableStyleId>
              </a:tblPr>
              <a:tblGrid>
                <a:gridCol w="1444125">
                  <a:extLst>
                    <a:ext uri="{9D8B030D-6E8A-4147-A177-3AD203B41FA5}">
                      <a16:colId xmlns:a16="http://schemas.microsoft.com/office/drawing/2014/main" xmlns="" val="20000"/>
                    </a:ext>
                  </a:extLst>
                </a:gridCol>
                <a:gridCol w="1244148">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750550973"/>
              </p:ext>
            </p:extLst>
          </p:nvPr>
        </p:nvGraphicFramePr>
        <p:xfrm>
          <a:off x="889777" y="4565205"/>
          <a:ext cx="4530408" cy="411480"/>
        </p:xfrm>
        <a:graphic>
          <a:graphicData uri="http://schemas.openxmlformats.org/drawingml/2006/table">
            <a:tbl>
              <a:tblPr firstRow="1" bandRow="1">
                <a:tableStyleId>{8EC20E35-A176-4012-BC5E-935CFFF8708E}</a:tableStyleId>
              </a:tblPr>
              <a:tblGrid>
                <a:gridCol w="1445050">
                  <a:extLst>
                    <a:ext uri="{9D8B030D-6E8A-4147-A177-3AD203B41FA5}">
                      <a16:colId xmlns:a16="http://schemas.microsoft.com/office/drawing/2014/main" xmlns="" val="20000"/>
                    </a:ext>
                  </a:extLst>
                </a:gridCol>
                <a:gridCol w="1243223">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954992059"/>
              </p:ext>
            </p:extLst>
          </p:nvPr>
        </p:nvGraphicFramePr>
        <p:xfrm>
          <a:off x="889777" y="4975644"/>
          <a:ext cx="4530408" cy="411480"/>
        </p:xfrm>
        <a:graphic>
          <a:graphicData uri="http://schemas.openxmlformats.org/drawingml/2006/table">
            <a:tbl>
              <a:tblPr firstRow="1" bandRow="1">
                <a:tableStyleId>{8EC20E35-A176-4012-BC5E-935CFFF8708E}</a:tableStyleId>
              </a:tblPr>
              <a:tblGrid>
                <a:gridCol w="1445050">
                  <a:extLst>
                    <a:ext uri="{9D8B030D-6E8A-4147-A177-3AD203B41FA5}">
                      <a16:colId xmlns:a16="http://schemas.microsoft.com/office/drawing/2014/main" xmlns="" val="20000"/>
                    </a:ext>
                  </a:extLst>
                </a:gridCol>
                <a:gridCol w="1243223">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911887103"/>
              </p:ext>
            </p:extLst>
          </p:nvPr>
        </p:nvGraphicFramePr>
        <p:xfrm>
          <a:off x="6128527" y="4565205"/>
          <a:ext cx="4530408" cy="411480"/>
        </p:xfrm>
        <a:graphic>
          <a:graphicData uri="http://schemas.openxmlformats.org/drawingml/2006/table">
            <a:tbl>
              <a:tblPr firstRow="1" bandRow="1">
                <a:tableStyleId>{8EC20E35-A176-4012-BC5E-935CFFF8708E}</a:tableStyleId>
              </a:tblPr>
              <a:tblGrid>
                <a:gridCol w="1381982">
                  <a:extLst>
                    <a:ext uri="{9D8B030D-6E8A-4147-A177-3AD203B41FA5}">
                      <a16:colId xmlns:a16="http://schemas.microsoft.com/office/drawing/2014/main" xmlns="" val="20000"/>
                    </a:ext>
                  </a:extLst>
                </a:gridCol>
                <a:gridCol w="1306291">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4052550"/>
              </p:ext>
            </p:extLst>
          </p:nvPr>
        </p:nvGraphicFramePr>
        <p:xfrm>
          <a:off x="6128527" y="4975644"/>
          <a:ext cx="4530408" cy="411480"/>
        </p:xfrm>
        <a:graphic>
          <a:graphicData uri="http://schemas.openxmlformats.org/drawingml/2006/table">
            <a:tbl>
              <a:tblPr firstRow="1" bandRow="1">
                <a:tableStyleId>{8EC20E35-A176-4012-BC5E-935CFFF8708E}</a:tableStyleId>
              </a:tblPr>
              <a:tblGrid>
                <a:gridCol w="1381982">
                  <a:extLst>
                    <a:ext uri="{9D8B030D-6E8A-4147-A177-3AD203B41FA5}">
                      <a16:colId xmlns:a16="http://schemas.microsoft.com/office/drawing/2014/main" xmlns="" val="20000"/>
                    </a:ext>
                  </a:extLst>
                </a:gridCol>
                <a:gridCol w="1306291">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56712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 </a:t>
            </a:r>
            <a:r>
              <a:rPr lang="en-US" dirty="0"/>
              <a:t>inconsistency</a:t>
            </a:r>
          </a:p>
        </p:txBody>
      </p:sp>
      <p:sp>
        <p:nvSpPr>
          <p:cNvPr id="11" name="Content Placeholder 10"/>
          <p:cNvSpPr>
            <a:spLocks noGrp="1"/>
          </p:cNvSpPr>
          <p:nvPr>
            <p:ph idx="1"/>
          </p:nvPr>
        </p:nvSpPr>
        <p:spPr>
          <a:ln w="28575">
            <a:solidFill>
              <a:schemeClr val="bg1"/>
            </a:solidFill>
          </a:ln>
        </p:spPr>
        <p:txBody>
          <a:bodyPr/>
          <a:lstStyle/>
          <a:p>
            <a:pPr marL="0" indent="0">
              <a:buNone/>
            </a:pPr>
            <a:endParaRPr lang="en-US" dirty="0"/>
          </a:p>
        </p:txBody>
      </p:sp>
      <p:sp>
        <p:nvSpPr>
          <p:cNvPr id="4" name="Rounded Rectangle 3"/>
          <p:cNvSpPr/>
          <p:nvPr/>
        </p:nvSpPr>
        <p:spPr>
          <a:xfrm>
            <a:off x="749373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Civil</a:t>
            </a:r>
          </a:p>
        </p:txBody>
      </p:sp>
      <p:sp>
        <p:nvSpPr>
          <p:cNvPr id="5" name="Rounded Rectangle 4"/>
          <p:cNvSpPr/>
          <p:nvPr/>
        </p:nvSpPr>
        <p:spPr>
          <a:xfrm>
            <a:off x="2254981" y="5535583"/>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Electrical</a:t>
            </a:r>
          </a:p>
        </p:txBody>
      </p:sp>
      <p:sp>
        <p:nvSpPr>
          <p:cNvPr id="6" name="Rounded Rectangle 5"/>
          <p:cNvSpPr/>
          <p:nvPr/>
        </p:nvSpPr>
        <p:spPr>
          <a:xfrm>
            <a:off x="7493731" y="5535583"/>
            <a:ext cx="1800000" cy="432000"/>
          </a:xfrm>
          <a:prstGeom prst="roundRect">
            <a:avLst>
              <a:gd name="adj" fmla="val 11813"/>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Mechanical</a:t>
            </a:r>
          </a:p>
        </p:txBody>
      </p:sp>
      <p:pic>
        <p:nvPicPr>
          <p:cNvPr id="9" name="Picture 2" descr="Image result for teacher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852" r="6430"/>
          <a:stretch/>
        </p:blipFill>
        <p:spPr bwMode="auto">
          <a:xfrm>
            <a:off x="5265336" y="2998900"/>
            <a:ext cx="1378858" cy="1392434"/>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225498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Computer</a:t>
            </a:r>
          </a:p>
        </p:txBody>
      </p:sp>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973039731"/>
              </p:ext>
            </p:extLst>
          </p:nvPr>
        </p:nvGraphicFramePr>
        <p:xfrm>
          <a:off x="889777" y="2032462"/>
          <a:ext cx="4530408" cy="411480"/>
        </p:xfrm>
        <a:graphic>
          <a:graphicData uri="http://schemas.openxmlformats.org/drawingml/2006/table">
            <a:tbl>
              <a:tblPr firstRow="1" bandRow="1">
                <a:tableStyleId>{8EC20E35-A176-4012-BC5E-935CFFF8708E}</a:tableStyleId>
              </a:tblPr>
              <a:tblGrid>
                <a:gridCol w="1391784">
                  <a:extLst>
                    <a:ext uri="{9D8B030D-6E8A-4147-A177-3AD203B41FA5}">
                      <a16:colId xmlns:a16="http://schemas.microsoft.com/office/drawing/2014/main" xmlns="" val="20000"/>
                    </a:ext>
                  </a:extLst>
                </a:gridCol>
                <a:gridCol w="1296489">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0"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08387112"/>
              </p:ext>
            </p:extLst>
          </p:nvPr>
        </p:nvGraphicFramePr>
        <p:xfrm>
          <a:off x="889777" y="2442901"/>
          <a:ext cx="4530408" cy="411480"/>
        </p:xfrm>
        <a:graphic>
          <a:graphicData uri="http://schemas.openxmlformats.org/drawingml/2006/table">
            <a:tbl>
              <a:tblPr firstRow="1" bandRow="1">
                <a:tableStyleId>{8EC20E35-A176-4012-BC5E-935CFFF8708E}</a:tableStyleId>
              </a:tblPr>
              <a:tblGrid>
                <a:gridCol w="1391784">
                  <a:extLst>
                    <a:ext uri="{9D8B030D-6E8A-4147-A177-3AD203B41FA5}">
                      <a16:colId xmlns:a16="http://schemas.microsoft.com/office/drawing/2014/main" xmlns="" val="20000"/>
                    </a:ext>
                  </a:extLst>
                </a:gridCol>
                <a:gridCol w="1296489">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908755103"/>
              </p:ext>
            </p:extLst>
          </p:nvPr>
        </p:nvGraphicFramePr>
        <p:xfrm>
          <a:off x="6128527" y="2032462"/>
          <a:ext cx="4530408" cy="411480"/>
        </p:xfrm>
        <a:graphic>
          <a:graphicData uri="http://schemas.openxmlformats.org/drawingml/2006/table">
            <a:tbl>
              <a:tblPr firstRow="1" bandRow="1">
                <a:tableStyleId>{8EC20E35-A176-4012-BC5E-935CFFF8708E}</a:tableStyleId>
              </a:tblPr>
              <a:tblGrid>
                <a:gridCol w="1364226">
                  <a:extLst>
                    <a:ext uri="{9D8B030D-6E8A-4147-A177-3AD203B41FA5}">
                      <a16:colId xmlns:a16="http://schemas.microsoft.com/office/drawing/2014/main" xmlns="" val="20000"/>
                    </a:ext>
                  </a:extLst>
                </a:gridCol>
                <a:gridCol w="1324047">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964967869"/>
              </p:ext>
            </p:extLst>
          </p:nvPr>
        </p:nvGraphicFramePr>
        <p:xfrm>
          <a:off x="6128527" y="2442901"/>
          <a:ext cx="4530408" cy="411480"/>
        </p:xfrm>
        <a:graphic>
          <a:graphicData uri="http://schemas.openxmlformats.org/drawingml/2006/table">
            <a:tbl>
              <a:tblPr firstRow="1" bandRow="1">
                <a:tableStyleId>{8EC20E35-A176-4012-BC5E-935CFFF8708E}</a:tableStyleId>
              </a:tblPr>
              <a:tblGrid>
                <a:gridCol w="1364226">
                  <a:extLst>
                    <a:ext uri="{9D8B030D-6E8A-4147-A177-3AD203B41FA5}">
                      <a16:colId xmlns:a16="http://schemas.microsoft.com/office/drawing/2014/main" xmlns="" val="20000"/>
                    </a:ext>
                  </a:extLst>
                </a:gridCol>
                <a:gridCol w="1324047">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218779828"/>
              </p:ext>
            </p:extLst>
          </p:nvPr>
        </p:nvGraphicFramePr>
        <p:xfrm>
          <a:off x="889777" y="4565205"/>
          <a:ext cx="4530408" cy="411480"/>
        </p:xfrm>
        <a:graphic>
          <a:graphicData uri="http://schemas.openxmlformats.org/drawingml/2006/table">
            <a:tbl>
              <a:tblPr firstRow="1" bandRow="1">
                <a:tableStyleId>{8EC20E35-A176-4012-BC5E-935CFFF8708E}</a:tableStyleId>
              </a:tblPr>
              <a:tblGrid>
                <a:gridCol w="1391784">
                  <a:extLst>
                    <a:ext uri="{9D8B030D-6E8A-4147-A177-3AD203B41FA5}">
                      <a16:colId xmlns:a16="http://schemas.microsoft.com/office/drawing/2014/main" xmlns="" val="20000"/>
                    </a:ext>
                  </a:extLst>
                </a:gridCol>
                <a:gridCol w="1296489">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890458794"/>
              </p:ext>
            </p:extLst>
          </p:nvPr>
        </p:nvGraphicFramePr>
        <p:xfrm>
          <a:off x="889777" y="4975644"/>
          <a:ext cx="4530408" cy="411480"/>
        </p:xfrm>
        <a:graphic>
          <a:graphicData uri="http://schemas.openxmlformats.org/drawingml/2006/table">
            <a:tbl>
              <a:tblPr firstRow="1" bandRow="1">
                <a:tableStyleId>{8EC20E35-A176-4012-BC5E-935CFFF8708E}</a:tableStyleId>
              </a:tblPr>
              <a:tblGrid>
                <a:gridCol w="1391784">
                  <a:extLst>
                    <a:ext uri="{9D8B030D-6E8A-4147-A177-3AD203B41FA5}">
                      <a16:colId xmlns:a16="http://schemas.microsoft.com/office/drawing/2014/main" xmlns="" val="20000"/>
                    </a:ext>
                  </a:extLst>
                </a:gridCol>
                <a:gridCol w="1296489">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405419524"/>
              </p:ext>
            </p:extLst>
          </p:nvPr>
        </p:nvGraphicFramePr>
        <p:xfrm>
          <a:off x="6128527" y="4565205"/>
          <a:ext cx="4530408" cy="411480"/>
        </p:xfrm>
        <a:graphic>
          <a:graphicData uri="http://schemas.openxmlformats.org/drawingml/2006/table">
            <a:tbl>
              <a:tblPr firstRow="1" bandRow="1">
                <a:tableStyleId>{8EC20E35-A176-4012-BC5E-935CFFF8708E}</a:tableStyleId>
              </a:tblPr>
              <a:tblGrid>
                <a:gridCol w="1373104">
                  <a:extLst>
                    <a:ext uri="{9D8B030D-6E8A-4147-A177-3AD203B41FA5}">
                      <a16:colId xmlns:a16="http://schemas.microsoft.com/office/drawing/2014/main" xmlns="" val="20000"/>
                    </a:ext>
                  </a:extLst>
                </a:gridCol>
                <a:gridCol w="1315169">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547258248"/>
              </p:ext>
            </p:extLst>
          </p:nvPr>
        </p:nvGraphicFramePr>
        <p:xfrm>
          <a:off x="6128527" y="4975644"/>
          <a:ext cx="4530408" cy="411480"/>
        </p:xfrm>
        <a:graphic>
          <a:graphicData uri="http://schemas.openxmlformats.org/drawingml/2006/table">
            <a:tbl>
              <a:tblPr firstRow="1" bandRow="1">
                <a:tableStyleId>{8EC20E35-A176-4012-BC5E-935CFFF8708E}</a:tableStyleId>
              </a:tblPr>
              <a:tblGrid>
                <a:gridCol w="1373104">
                  <a:extLst>
                    <a:ext uri="{9D8B030D-6E8A-4147-A177-3AD203B41FA5}">
                      <a16:colId xmlns:a16="http://schemas.microsoft.com/office/drawing/2014/main" xmlns="" val="20000"/>
                    </a:ext>
                  </a:extLst>
                </a:gridCol>
                <a:gridCol w="1315169">
                  <a:extLst>
                    <a:ext uri="{9D8B030D-6E8A-4147-A177-3AD203B41FA5}">
                      <a16:colId xmlns:a16="http://schemas.microsoft.com/office/drawing/2014/main" xmlns="" val="20001"/>
                    </a:ext>
                  </a:extLst>
                </a:gridCol>
                <a:gridCol w="917893">
                  <a:extLst>
                    <a:ext uri="{9D8B030D-6E8A-4147-A177-3AD203B41FA5}">
                      <a16:colId xmlns:a16="http://schemas.microsoft.com/office/drawing/2014/main" xmlns="" val="20002"/>
                    </a:ext>
                  </a:extLst>
                </a:gridCol>
                <a:gridCol w="924242">
                  <a:extLst>
                    <a:ext uri="{9D8B030D-6E8A-4147-A177-3AD203B41FA5}">
                      <a16:colId xmlns:a16="http://schemas.microsoft.com/office/drawing/2014/main" xmlns="" val="20003"/>
                    </a:ext>
                  </a:extLst>
                </a:gridCol>
              </a:tblGrid>
              <a:tr h="411480">
                <a:tc>
                  <a:txBody>
                    <a:bodyPr/>
                    <a:lstStyle/>
                    <a:p>
                      <a:r>
                        <a:rPr lang="en-US" sz="1600" b="0" kern="1200" dirty="0">
                          <a:solidFill>
                            <a:schemeClr val="dk1"/>
                          </a:solidFill>
                          <a:latin typeface="+mn-lt"/>
                          <a:ea typeface="+mn-ea"/>
                          <a:cs typeface="+mn-cs"/>
                        </a:rPr>
                        <a:t>Prof. Sharma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Ahmedabad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1234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err="1">
                          <a:solidFill>
                            <a:schemeClr val="dk1"/>
                          </a:solidFill>
                          <a:latin typeface="+mn-lt"/>
                          <a:ea typeface="+mn-ea"/>
                          <a:cs typeface="+mn-cs"/>
                        </a:rPr>
                        <a:t>Mgmt</a:t>
                      </a:r>
                      <a:endParaRPr lang="en-US" sz="16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27" name="Rounded Rectangle 26"/>
          <p:cNvSpPr/>
          <p:nvPr/>
        </p:nvSpPr>
        <p:spPr>
          <a:xfrm>
            <a:off x="7152349" y="2998900"/>
            <a:ext cx="3028458" cy="732071"/>
          </a:xfrm>
          <a:prstGeom prst="roundRect">
            <a:avLst>
              <a:gd name="adj" fmla="val 6865"/>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IN" dirty="0">
                <a:solidFill>
                  <a:schemeClr val="accent6"/>
                </a:solidFill>
              </a:rPr>
              <a:t>Same data having </a:t>
            </a:r>
          </a:p>
          <a:p>
            <a:pPr lvl="1"/>
            <a:r>
              <a:rPr lang="en-IN" dirty="0">
                <a:solidFill>
                  <a:schemeClr val="accent6"/>
                </a:solidFill>
              </a:rPr>
              <a:t>different state (values)</a:t>
            </a:r>
            <a:endParaRPr lang="en-US" dirty="0">
              <a:solidFill>
                <a:schemeClr val="accent6"/>
              </a:solidFill>
            </a:endParaRPr>
          </a:p>
        </p:txBody>
      </p:sp>
      <p:sp>
        <p:nvSpPr>
          <p:cNvPr id="28" name="Rounded Rectangle 27"/>
          <p:cNvSpPr/>
          <p:nvPr/>
        </p:nvSpPr>
        <p:spPr>
          <a:xfrm>
            <a:off x="1589351" y="3006385"/>
            <a:ext cx="3131261" cy="1384948"/>
          </a:xfrm>
          <a:prstGeom prst="roundRect">
            <a:avLst>
              <a:gd name="adj" fmla="val 2976"/>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IN" dirty="0">
                <a:solidFill>
                  <a:schemeClr val="accent6"/>
                </a:solidFill>
              </a:rPr>
              <a:t>Database management system can keep data in consistent state.</a:t>
            </a:r>
            <a:endParaRPr lang="en-US" dirty="0">
              <a:solidFill>
                <a:schemeClr val="accent6"/>
              </a:solidFill>
            </a:endParaRPr>
          </a:p>
        </p:txBody>
      </p:sp>
      <p:sp>
        <p:nvSpPr>
          <p:cNvPr id="29" name="Rounded Rectangular Callout 28"/>
          <p:cNvSpPr/>
          <p:nvPr/>
        </p:nvSpPr>
        <p:spPr>
          <a:xfrm>
            <a:off x="7152349" y="3842162"/>
            <a:ext cx="2977097" cy="633692"/>
          </a:xfrm>
          <a:prstGeom prst="wedgeRoundRectCallout">
            <a:avLst>
              <a:gd name="adj1" fmla="val -75092"/>
              <a:gd name="adj2" fmla="val -64469"/>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IN" dirty="0"/>
              <a:t>Mobile no is changed</a:t>
            </a:r>
            <a:endParaRPr lang="en-US" dirty="0"/>
          </a:p>
        </p:txBody>
      </p:sp>
      <p:sp>
        <p:nvSpPr>
          <p:cNvPr id="30" name="Rounded Rectangle 29"/>
          <p:cNvSpPr/>
          <p:nvPr/>
        </p:nvSpPr>
        <p:spPr>
          <a:xfrm>
            <a:off x="3574524" y="2428826"/>
            <a:ext cx="913655" cy="425316"/>
          </a:xfrm>
          <a:prstGeom prst="roundRect">
            <a:avLst/>
          </a:prstGeom>
          <a:solidFill>
            <a:schemeClr val="bg1"/>
          </a:solid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6789</a:t>
            </a:r>
            <a:endParaRPr lang="en-IN" dirty="0"/>
          </a:p>
        </p:txBody>
      </p:sp>
      <p:sp>
        <p:nvSpPr>
          <p:cNvPr id="31" name="Rounded Rectangle 30"/>
          <p:cNvSpPr/>
          <p:nvPr/>
        </p:nvSpPr>
        <p:spPr>
          <a:xfrm>
            <a:off x="3574524" y="4973236"/>
            <a:ext cx="913655" cy="425316"/>
          </a:xfrm>
          <a:prstGeom prst="roundRect">
            <a:avLst/>
          </a:prstGeom>
          <a:solidFill>
            <a:schemeClr val="bg1"/>
          </a:solid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6789</a:t>
            </a:r>
            <a:endParaRPr lang="en-IN" dirty="0"/>
          </a:p>
        </p:txBody>
      </p:sp>
      <p:sp>
        <p:nvSpPr>
          <p:cNvPr id="36" name="Rounded Rectangle 35"/>
          <p:cNvSpPr/>
          <p:nvPr/>
        </p:nvSpPr>
        <p:spPr>
          <a:xfrm>
            <a:off x="8822242" y="2429137"/>
            <a:ext cx="914400" cy="429768"/>
          </a:xfrm>
          <a:prstGeom prst="roundRect">
            <a:avLst>
              <a:gd name="adj" fmla="val 7787"/>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8822242" y="4968784"/>
            <a:ext cx="914400" cy="429768"/>
          </a:xfrm>
          <a:prstGeom prst="roundRect">
            <a:avLst>
              <a:gd name="adj" fmla="val 7787"/>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49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bg/>
                                          </p:spTgt>
                                        </p:tgtEl>
                                        <p:attrNameLst>
                                          <p:attrName>style.visibility</p:attrName>
                                        </p:attrNameLst>
                                      </p:cBhvr>
                                      <p:to>
                                        <p:strVal val="visible"/>
                                      </p:to>
                                    </p:set>
                                    <p:animEffect transition="in" filter="fade">
                                      <p:cBhvr>
                                        <p:cTn id="77" dur="500"/>
                                        <p:tgtEl>
                                          <p:spTgt spid="11">
                                            <p:bg/>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nodePh="1">
                                  <p:stCondLst>
                                    <p:cond delay="0"/>
                                  </p:stCondLst>
                                  <p:endCondLst>
                                    <p:cond evt="begin" delay="0">
                                      <p:tn val="80"/>
                                    </p:cond>
                                  </p:endCondLst>
                                  <p:childTnLst>
                                    <p:set>
                                      <p:cBhvr>
                                        <p:cTn id="81" dur="1" fill="hold">
                                          <p:stCondLst>
                                            <p:cond delay="0"/>
                                          </p:stCondLst>
                                        </p:cTn>
                                        <p:tgtEl>
                                          <p:spTgt spid="11">
                                            <p:txEl>
                                              <p:pRg st="0" end="0"/>
                                            </p:txEl>
                                          </p:spTgt>
                                        </p:tgtEl>
                                        <p:attrNameLst>
                                          <p:attrName>style.visibility</p:attrName>
                                        </p:attrNameLst>
                                      </p:cBhvr>
                                      <p:to>
                                        <p:strVal val="visible"/>
                                      </p:to>
                                    </p:set>
                                    <p:animEffect transition="in" filter="fade">
                                      <p:cBhvr>
                                        <p:cTn id="8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4" grpId="0" animBg="1"/>
      <p:bldP spid="5" grpId="0" animBg="1"/>
      <p:bldP spid="6" grpId="0" animBg="1"/>
      <p:bldP spid="10" grpId="0" animBg="1"/>
      <p:bldP spid="27" grpId="0" animBg="1"/>
      <p:bldP spid="28" grpId="0" animBg="1"/>
      <p:bldP spid="29" grpId="0" animBg="1"/>
      <p:bldP spid="30" grpId="0" animBg="1"/>
      <p:bldP spid="31" grpId="0" animBg="1"/>
      <p:bldP spid="36" grpId="0" animBg="1"/>
      <p:bldP spid="37"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3054</TotalTime>
  <Words>5024</Words>
  <Application>Microsoft Office PowerPoint</Application>
  <PresentationFormat>Widescreen</PresentationFormat>
  <Paragraphs>810</Paragraphs>
  <Slides>63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Wingdings 3</vt:lpstr>
      <vt:lpstr>Times New Roman</vt:lpstr>
      <vt:lpstr>Wingdings</vt:lpstr>
      <vt:lpstr>Roboto Condensed Light</vt:lpstr>
      <vt:lpstr>Arial</vt:lpstr>
      <vt:lpstr>Monotype Sorts</vt:lpstr>
      <vt:lpstr>Helvetica</vt:lpstr>
      <vt:lpstr>Wingdings 2</vt:lpstr>
      <vt:lpstr>Roboto Condensed</vt:lpstr>
      <vt:lpstr>Calibri</vt:lpstr>
      <vt:lpstr>Office Theme</vt:lpstr>
      <vt:lpstr>PowerPoint Presentation</vt:lpstr>
      <vt:lpstr>PowerPoint Presentation</vt:lpstr>
      <vt:lpstr>Introduction to DBMS </vt:lpstr>
      <vt:lpstr>What is Database Management System (DBMS)?</vt:lpstr>
      <vt:lpstr>Applications of DBMS </vt:lpstr>
      <vt:lpstr>Applications of DBMS</vt:lpstr>
      <vt:lpstr>Advantages of DBMS </vt:lpstr>
      <vt:lpstr>Data redundancy (duplication)</vt:lpstr>
      <vt:lpstr>Data inconsistency</vt:lpstr>
      <vt:lpstr>Data isolation</vt:lpstr>
      <vt:lpstr>Atomicity</vt:lpstr>
      <vt:lpstr>Allow to implement integrity constraints</vt:lpstr>
      <vt:lpstr>Sharing of data among multiple users(Concurrency)</vt:lpstr>
      <vt:lpstr>Restricting unauthorized access to data</vt:lpstr>
      <vt:lpstr>Providing backup and recovery services</vt:lpstr>
      <vt:lpstr>Advantages of DBMS (Summary)</vt:lpstr>
      <vt:lpstr>Disadvantages </vt:lpstr>
      <vt:lpstr>Basic Terms</vt:lpstr>
      <vt:lpstr>Basic terms</vt:lpstr>
      <vt:lpstr>Basic terms (cont…)</vt:lpstr>
      <vt:lpstr>Basic terms (cont…)</vt:lpstr>
      <vt:lpstr>Basic terms (cont…)</vt:lpstr>
      <vt:lpstr>Case</vt:lpstr>
      <vt:lpstr>Big Data</vt:lpstr>
      <vt:lpstr>PowerPoint Presentation</vt:lpstr>
      <vt:lpstr>PowerPoint Presentation</vt:lpstr>
      <vt:lpstr>3 Levels ANSI SPARC  Database System</vt:lpstr>
      <vt:lpstr>Levels of Abstraction</vt:lpstr>
      <vt:lpstr>3 Levels ANSI SPARC Database System</vt:lpstr>
      <vt:lpstr>3 Levels ANSI SPARC Database System</vt:lpstr>
      <vt:lpstr>3 Levels ANSI SPARC Database System: Example</vt:lpstr>
      <vt:lpstr>Data Abstraction in DBMS </vt:lpstr>
      <vt:lpstr>Instances and Schemas</vt:lpstr>
      <vt:lpstr>Data Independence</vt:lpstr>
      <vt:lpstr>Types of Data Independence</vt:lpstr>
      <vt:lpstr>PowerPoint Presentation</vt:lpstr>
      <vt:lpstr>Importance of Data Independence</vt:lpstr>
      <vt:lpstr>DBMS Architecture</vt:lpstr>
      <vt:lpstr>PowerPoint Presentation</vt:lpstr>
      <vt:lpstr>PowerPoint Presentation</vt:lpstr>
      <vt:lpstr>Architectures</vt:lpstr>
      <vt:lpstr>Database System Architecture</vt:lpstr>
      <vt:lpstr>Types of Database Users</vt:lpstr>
      <vt:lpstr>Types of Database Users</vt:lpstr>
      <vt:lpstr>Role of DBA (Database Administrator)</vt:lpstr>
      <vt:lpstr>Role of DBA</vt:lpstr>
      <vt:lpstr>Role of DBA</vt:lpstr>
      <vt:lpstr>File system vs DBMS</vt:lpstr>
      <vt:lpstr>PowerPoint Presentation</vt:lpstr>
      <vt:lpstr>Data Models</vt:lpstr>
      <vt:lpstr>1. Hierarchical Model</vt:lpstr>
      <vt:lpstr>2. Network Model</vt:lpstr>
      <vt:lpstr>3. ER Model</vt:lpstr>
      <vt:lpstr>4. Relational Model</vt:lpstr>
      <vt:lpstr>PowerPoint Presentation</vt:lpstr>
      <vt:lpstr>PowerPoint Presentation</vt:lpstr>
      <vt:lpstr>Constraints in Relational Model</vt:lpstr>
      <vt:lpstr>Referential Integrity</vt:lpstr>
      <vt:lpstr>Relational Model</vt:lpstr>
      <vt:lpstr>A Sample Relational Database</vt:lpstr>
      <vt:lpstr>SQL</vt:lpstr>
      <vt:lpstr>SQL Commands</vt:lpstr>
      <vt:lpstr>SQL Views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ECEEIC258</cp:lastModifiedBy>
  <cp:revision>322</cp:revision>
  <dcterms:created xsi:type="dcterms:W3CDTF">2020-05-01T05:09:15Z</dcterms:created>
  <dcterms:modified xsi:type="dcterms:W3CDTF">2021-01-18T11:27:49Z</dcterms:modified>
</cp:coreProperties>
</file>