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2"/>
  </p:notesMasterIdLst>
  <p:sldIdLst>
    <p:sldId id="518" r:id="rId2"/>
    <p:sldId id="519" r:id="rId3"/>
    <p:sldId id="515" r:id="rId4"/>
    <p:sldId id="516" r:id="rId5"/>
    <p:sldId id="517" r:id="rId6"/>
    <p:sldId id="523" r:id="rId7"/>
    <p:sldId id="521" r:id="rId8"/>
    <p:sldId id="522" r:id="rId9"/>
    <p:sldId id="524" r:id="rId10"/>
    <p:sldId id="533" r:id="rId11"/>
    <p:sldId id="525" r:id="rId12"/>
    <p:sldId id="526" r:id="rId13"/>
    <p:sldId id="527" r:id="rId14"/>
    <p:sldId id="529" r:id="rId15"/>
    <p:sldId id="530" r:id="rId16"/>
    <p:sldId id="531" r:id="rId17"/>
    <p:sldId id="532" r:id="rId18"/>
    <p:sldId id="528" r:id="rId19"/>
    <p:sldId id="534" r:id="rId20"/>
    <p:sldId id="535" r:id="rId21"/>
  </p:sldIdLst>
  <p:sldSz cx="12192000" cy="6858000"/>
  <p:notesSz cx="6858000" cy="9144000"/>
  <p:embeddedFontLst>
    <p:embeddedFont>
      <p:font typeface="Roboto Condensed Light" panose="020B0604020202020204" charset="0"/>
      <p:regular r:id="rId23"/>
      <p:italic r:id="rId24"/>
    </p:embeddedFont>
    <p:embeddedFont>
      <p:font typeface="Shonar Bangla" panose="020B0502040204020203" pitchFamily="34" charset="0"/>
      <p:regular r:id="rId25"/>
      <p:bold r:id="rId26"/>
    </p:embeddedFont>
    <p:embeddedFont>
      <p:font typeface="Roboto Condensed" panose="020B0604020202020204" charset="0"/>
      <p:regular r:id="rId27"/>
      <p:bold r:id="rId28"/>
      <p:italic r:id="rId29"/>
      <p:boldItalic r:id="rId30"/>
    </p:embeddedFont>
    <p:embeddedFont>
      <p:font typeface="Calibri" panose="020F0502020204030204" pitchFamily="34" charset="0"/>
      <p:regular r:id="rId31"/>
      <p:bold r:id="rId32"/>
      <p:italic r:id="rId33"/>
      <p:boldItalic r:id="rId34"/>
    </p:embeddedFont>
    <p:embeddedFont>
      <p:font typeface="Wingdings 3" panose="05040102010807070707" pitchFamily="18" charset="2"/>
      <p:regular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1B92"/>
    <a:srgbClr val="673BB7"/>
    <a:srgbClr val="607D8B"/>
    <a:srgbClr val="ED524F"/>
    <a:srgbClr val="B71B1C"/>
    <a:srgbClr val="F54337"/>
    <a:srgbClr val="D81A60"/>
    <a:srgbClr val="890E4F"/>
    <a:srgbClr val="EA1E63"/>
    <a:srgbClr val="C628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57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2/16/2021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331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8880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spTree>
    <p:extLst>
      <p:ext uri="{BB962C8B-B14F-4D97-AF65-F5344CB8AC3E}">
        <p14:creationId xmlns:p14="http://schemas.microsoft.com/office/powerpoint/2010/main" val="764570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spTree>
    <p:extLst>
      <p:ext uri="{BB962C8B-B14F-4D97-AF65-F5344CB8AC3E}">
        <p14:creationId xmlns:p14="http://schemas.microsoft.com/office/powerpoint/2010/main" val="785033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spTree>
    <p:extLst>
      <p:ext uri="{BB962C8B-B14F-4D97-AF65-F5344CB8AC3E}">
        <p14:creationId xmlns:p14="http://schemas.microsoft.com/office/powerpoint/2010/main" val="615859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1625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1881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652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22809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2807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3625359" y="6695536"/>
            <a:ext cx="4692162" cy="256244"/>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(DBMS)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Overview and Architecture of Database Systems:</a:t>
            </a:r>
          </a:p>
          <a:p>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55322"/>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131180" y="66040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6333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51319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0502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78" y="861193"/>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2">
            <a:extLst>
              <a:ext uri="{FF2B5EF4-FFF2-40B4-BE49-F238E27FC236}">
                <a16:creationId xmlns:a16="http://schemas.microsoft.com/office/drawing/2014/main" xmlns="" id="{A3170549-8F4E-4B68-94C6-D6B4BCD93194}"/>
              </a:ext>
            </a:extLst>
          </p:cNvPr>
          <p:cNvSpPr txBox="1">
            <a:spLocks/>
          </p:cNvSpPr>
          <p:nvPr userDrawn="1"/>
        </p:nvSpPr>
        <p:spPr>
          <a:xfrm>
            <a:off x="3625359" y="6695536"/>
            <a:ext cx="4692162" cy="256244"/>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(DBMS)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2 – Introduction to Relational Model</a:t>
            </a:r>
          </a:p>
          <a:p>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4202761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78" y="861193"/>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2">
            <a:extLst>
              <a:ext uri="{FF2B5EF4-FFF2-40B4-BE49-F238E27FC236}">
                <a16:creationId xmlns:a16="http://schemas.microsoft.com/office/drawing/2014/main" xmlns="" id="{4111C904-9692-4399-850A-07938DDBAE88}"/>
              </a:ext>
            </a:extLst>
          </p:cNvPr>
          <p:cNvSpPr txBox="1">
            <a:spLocks/>
          </p:cNvSpPr>
          <p:nvPr userDrawn="1"/>
        </p:nvSpPr>
        <p:spPr>
          <a:xfrm>
            <a:off x="3625359" y="6695536"/>
            <a:ext cx="4692162" cy="256244"/>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(DBMS)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2 – Introduction to Relational Model</a:t>
            </a:r>
          </a:p>
          <a:p>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346862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1692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197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Slide - Maroon">
    <p:spTree>
      <p:nvGrpSpPr>
        <p:cNvPr id="1" name=""/>
        <p:cNvGrpSpPr/>
        <p:nvPr/>
      </p:nvGrpSpPr>
      <p:grpSpPr>
        <a:xfrm>
          <a:off x="0" y="0"/>
          <a:ext cx="0" cy="0"/>
          <a:chOff x="0" y="0"/>
          <a:chExt cx="0" cy="0"/>
        </a:xfrm>
      </p:grpSpPr>
    </p:spTree>
    <p:extLst>
      <p:ext uri="{BB962C8B-B14F-4D97-AF65-F5344CB8AC3E}">
        <p14:creationId xmlns:p14="http://schemas.microsoft.com/office/powerpoint/2010/main" val="780038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Slide - Re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1827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2/16/2021</a:t>
            </a:fld>
            <a:endParaRPr lang="en-US"/>
          </a:p>
        </p:txBody>
      </p:sp>
      <p:sp>
        <p:nvSpPr>
          <p:cNvPr id="5" name="Footer Placeholder 4">
            <a:extLst>
              <a:ext uri="{FF2B5EF4-FFF2-40B4-BE49-F238E27FC236}">
                <a16:creationId xmlns:a16="http://schemas.microsoft.com/office/drawing/2014/main" xmlns=""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73" r:id="rId7"/>
    <p:sldLayoutId id="2147483693" r:id="rId8"/>
    <p:sldLayoutId id="2147483692" r:id="rId9"/>
    <p:sldLayoutId id="2147483691" r:id="rId10"/>
    <p:sldLayoutId id="2147483674" r:id="rId11"/>
    <p:sldLayoutId id="2147483676" r:id="rId12"/>
    <p:sldLayoutId id="2147483677" r:id="rId13"/>
    <p:sldLayoutId id="2147483678" r:id="rId14"/>
    <p:sldLayoutId id="2147483679" r:id="rId15"/>
    <p:sldLayoutId id="2147483681" r:id="rId16"/>
    <p:sldLayoutId id="2147483683" r:id="rId17"/>
    <p:sldLayoutId id="2147483682" r:id="rId18"/>
    <p:sldLayoutId id="2147483684" r:id="rId19"/>
    <p:sldLayoutId id="2147483685" r:id="rId20"/>
    <p:sldLayoutId id="2147483686"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3EF8BFB-92DC-49B8-8DC5-32AF49AFDC17}"/>
              </a:ext>
            </a:extLst>
          </p:cNvPr>
          <p:cNvSpPr txBox="1"/>
          <p:nvPr/>
        </p:nvSpPr>
        <p:spPr>
          <a:xfrm>
            <a:off x="4653137" y="3167390"/>
            <a:ext cx="2943434" cy="523220"/>
          </a:xfrm>
          <a:prstGeom prst="rect">
            <a:avLst/>
          </a:prstGeom>
          <a:noFill/>
        </p:spPr>
        <p:txBody>
          <a:bodyPr wrap="none" rtlCol="0">
            <a:spAutoFit/>
          </a:bodyPr>
          <a:lstStyle/>
          <a:p>
            <a:r>
              <a:rPr lang="en-IN" sz="2800" b="1" dirty="0"/>
              <a:t>Relational Calculus</a:t>
            </a:r>
          </a:p>
        </p:txBody>
      </p:sp>
    </p:spTree>
    <p:extLst>
      <p:ext uri="{BB962C8B-B14F-4D97-AF65-F5344CB8AC3E}">
        <p14:creationId xmlns:p14="http://schemas.microsoft.com/office/powerpoint/2010/main" val="4463297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2</a:t>
            </a:r>
            <a:endParaRPr lang="en-IN" dirty="0"/>
          </a:p>
        </p:txBody>
      </p:sp>
      <p:sp>
        <p:nvSpPr>
          <p:cNvPr id="3" name="Content Placeholder 2"/>
          <p:cNvSpPr>
            <a:spLocks noGrp="1"/>
          </p:cNvSpPr>
          <p:nvPr>
            <p:ph idx="1"/>
          </p:nvPr>
        </p:nvSpPr>
        <p:spPr/>
        <p:txBody>
          <a:bodyPr/>
          <a:lstStyle/>
          <a:p>
            <a:pPr marL="0" indent="0">
              <a:buNone/>
            </a:pPr>
            <a:endParaRPr lang="en-IN" dirty="0"/>
          </a:p>
          <a:p>
            <a:pPr marL="0" indent="0">
              <a:buNone/>
            </a:pPr>
            <a:endParaRPr lang="en-IN" dirty="0" smtClean="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r>
              <a:rPr lang="en-IN" dirty="0" smtClean="0"/>
              <a:t> </a:t>
            </a:r>
            <a:r>
              <a:rPr lang="en-IN" dirty="0"/>
              <a:t>Find the </a:t>
            </a:r>
            <a:r>
              <a:rPr lang="en-IN" dirty="0" smtClean="0"/>
              <a:t>name of sailor who have reserved </a:t>
            </a:r>
            <a:r>
              <a:rPr lang="en-IN" dirty="0" err="1" smtClean="0"/>
              <a:t>atleast</a:t>
            </a:r>
            <a:r>
              <a:rPr lang="en-IN" dirty="0" smtClean="0"/>
              <a:t> two boat.</a:t>
            </a:r>
            <a:endParaRPr lang="en-IN" dirty="0"/>
          </a:p>
          <a:p>
            <a:pPr marL="0" indent="0">
              <a:buNone/>
            </a:pPr>
            <a:r>
              <a:rPr lang="en-IN" sz="2000" dirty="0"/>
              <a:t>  </a:t>
            </a:r>
            <a:r>
              <a:rPr lang="en-IN" sz="2000" dirty="0" smtClean="0"/>
              <a:t>{ </a:t>
            </a:r>
            <a:r>
              <a:rPr lang="en-IN" sz="2000" dirty="0"/>
              <a:t>t | </a:t>
            </a:r>
            <a:r>
              <a:rPr lang="en-US" altLang="en-US" sz="2000" dirty="0">
                <a:latin typeface="Arial" panose="020B0604020202020204" pitchFamily="34" charset="0"/>
                <a:cs typeface="Arial" panose="020B0604020202020204" pitchFamily="34" charset="0"/>
                <a:sym typeface="Symbol" panose="05050102010706020507" pitchFamily="18" charset="2"/>
              </a:rPr>
              <a:t> </a:t>
            </a:r>
            <a:r>
              <a:rPr lang="en-IN" sz="2000" dirty="0"/>
              <a:t>s </a:t>
            </a:r>
            <a:r>
              <a:rPr lang="en-IN" sz="2000" b="1" dirty="0">
                <a:cs typeface="Arial" panose="020B0604020202020204" pitchFamily="34" charset="0"/>
                <a:sym typeface="Symbol" panose="05050102010706020507" pitchFamily="18" charset="2"/>
              </a:rPr>
              <a:t> </a:t>
            </a:r>
            <a:r>
              <a:rPr lang="en-IN" sz="2000" dirty="0">
                <a:cs typeface="Arial" panose="020B0604020202020204" pitchFamily="34" charset="0"/>
                <a:sym typeface="Symbol" panose="05050102010706020507" pitchFamily="18" charset="2"/>
              </a:rPr>
              <a:t>sailor </a:t>
            </a:r>
            <a:r>
              <a:rPr lang="en-US" altLang="en-US" sz="2000" dirty="0">
                <a:latin typeface="Arial" panose="020B0604020202020204" pitchFamily="34" charset="0"/>
                <a:cs typeface="Arial" panose="020B0604020202020204" pitchFamily="34" charset="0"/>
                <a:sym typeface="Symbol" panose="05050102010706020507" pitchFamily="18" charset="2"/>
              </a:rPr>
              <a:t> </a:t>
            </a:r>
            <a:r>
              <a:rPr lang="en-IN" sz="2000" dirty="0" smtClean="0">
                <a:cs typeface="Arial" panose="020B0604020202020204" pitchFamily="34" charset="0"/>
                <a:sym typeface="Symbol" panose="05050102010706020507" pitchFamily="18" charset="2"/>
              </a:rPr>
              <a:t>r1</a:t>
            </a:r>
            <a:r>
              <a:rPr lang="en-IN" sz="2000" b="1" dirty="0" smtClean="0">
                <a:cs typeface="Arial" panose="020B0604020202020204" pitchFamily="34" charset="0"/>
                <a:sym typeface="Symbol" panose="05050102010706020507" pitchFamily="18" charset="2"/>
              </a:rPr>
              <a:t> </a:t>
            </a:r>
            <a:r>
              <a:rPr lang="en-IN" sz="2000" b="1" dirty="0">
                <a:cs typeface="Arial" panose="020B0604020202020204" pitchFamily="34" charset="0"/>
                <a:sym typeface="Symbol" panose="05050102010706020507" pitchFamily="18" charset="2"/>
              </a:rPr>
              <a:t> </a:t>
            </a:r>
            <a:r>
              <a:rPr lang="en-IN" sz="2000" dirty="0" smtClean="0">
                <a:cs typeface="Arial" panose="020B0604020202020204" pitchFamily="34" charset="0"/>
                <a:sym typeface="Symbol" panose="05050102010706020507" pitchFamily="18" charset="2"/>
              </a:rPr>
              <a:t>reserve </a:t>
            </a:r>
            <a:r>
              <a:rPr lang="en-US" altLang="en-US" sz="2000" dirty="0">
                <a:latin typeface="Arial" panose="020B0604020202020204" pitchFamily="34" charset="0"/>
                <a:cs typeface="Arial" panose="020B0604020202020204" pitchFamily="34" charset="0"/>
                <a:sym typeface="Symbol" panose="05050102010706020507" pitchFamily="18" charset="2"/>
              </a:rPr>
              <a:t> </a:t>
            </a:r>
            <a:r>
              <a:rPr lang="en-IN" sz="2000" dirty="0" smtClean="0">
                <a:cs typeface="Arial" panose="020B0604020202020204" pitchFamily="34" charset="0"/>
                <a:sym typeface="Symbol" panose="05050102010706020507" pitchFamily="18" charset="2"/>
              </a:rPr>
              <a:t>r2</a:t>
            </a:r>
            <a:r>
              <a:rPr lang="en-IN" sz="2000" b="1" dirty="0" smtClean="0">
                <a:cs typeface="Arial" panose="020B0604020202020204" pitchFamily="34" charset="0"/>
                <a:sym typeface="Symbol" panose="05050102010706020507" pitchFamily="18" charset="2"/>
              </a:rPr>
              <a:t> </a:t>
            </a:r>
            <a:r>
              <a:rPr lang="en-IN" sz="2000" b="1" dirty="0">
                <a:cs typeface="Arial" panose="020B0604020202020204" pitchFamily="34" charset="0"/>
                <a:sym typeface="Symbol" panose="05050102010706020507" pitchFamily="18" charset="2"/>
              </a:rPr>
              <a:t> </a:t>
            </a:r>
            <a:r>
              <a:rPr lang="en-IN" sz="2000" dirty="0">
                <a:cs typeface="Arial" panose="020B0604020202020204" pitchFamily="34" charset="0"/>
                <a:sym typeface="Symbol" panose="05050102010706020507" pitchFamily="18" charset="2"/>
              </a:rPr>
              <a:t>reserve</a:t>
            </a:r>
            <a:r>
              <a:rPr lang="en-IN" sz="2000" b="1" dirty="0" smtClean="0">
                <a:cs typeface="Arial" panose="020B0604020202020204" pitchFamily="34" charset="0"/>
                <a:sym typeface="Symbol" panose="05050102010706020507" pitchFamily="18" charset="2"/>
              </a:rPr>
              <a:t> </a:t>
            </a:r>
            <a:r>
              <a:rPr lang="en-IN" sz="2000" dirty="0" smtClean="0">
                <a:cs typeface="Arial" panose="020B0604020202020204" pitchFamily="34" charset="0"/>
                <a:sym typeface="Symbol" panose="05050102010706020507" pitchFamily="18" charset="2"/>
              </a:rPr>
              <a:t> ( </a:t>
            </a:r>
            <a:r>
              <a:rPr lang="en-IN" sz="2000" dirty="0" err="1" smtClean="0">
                <a:cs typeface="Arial" panose="020B0604020202020204" pitchFamily="34" charset="0"/>
                <a:sym typeface="Symbol" panose="05050102010706020507" pitchFamily="18" charset="2"/>
              </a:rPr>
              <a:t>s.sid</a:t>
            </a:r>
            <a:r>
              <a:rPr lang="en-IN" sz="2000" dirty="0" smtClean="0">
                <a:cs typeface="Arial" panose="020B0604020202020204" pitchFamily="34" charset="0"/>
                <a:sym typeface="Symbol" panose="05050102010706020507" pitchFamily="18" charset="2"/>
              </a:rPr>
              <a:t>=r1.sid ^r1.sid=r2.sid^ r1.bid</a:t>
            </a:r>
            <a:r>
              <a:rPr lang="en-US" altLang="en-US" sz="2000" dirty="0" smtClean="0">
                <a:latin typeface="Arial" panose="020B0604020202020204" pitchFamily="34" charset="0"/>
                <a:cs typeface="Arial" panose="020B0604020202020204" pitchFamily="34" charset="0"/>
                <a:sym typeface="Symbol" panose="05050102010706020507" pitchFamily="18" charset="2"/>
              </a:rPr>
              <a:t> </a:t>
            </a:r>
            <a:r>
              <a:rPr lang="en-US" altLang="en-US" sz="2000" dirty="0" smtClean="0">
                <a:cs typeface="Arial" panose="020B0604020202020204" pitchFamily="34" charset="0"/>
                <a:sym typeface="Symbol" panose="05050102010706020507" pitchFamily="18" charset="2"/>
              </a:rPr>
              <a:t>r2.bid</a:t>
            </a:r>
            <a:r>
              <a:rPr lang="en-IN" sz="2000" dirty="0" smtClean="0">
                <a:cs typeface="Arial" panose="020B0604020202020204" pitchFamily="34" charset="0"/>
                <a:sym typeface="Symbol" panose="05050102010706020507" pitchFamily="18" charset="2"/>
              </a:rPr>
              <a:t> ^ </a:t>
            </a:r>
            <a:r>
              <a:rPr lang="en-IN" sz="2000" dirty="0" err="1" smtClean="0">
                <a:solidFill>
                  <a:srgbClr val="00B050"/>
                </a:solidFill>
                <a:cs typeface="Arial" panose="020B0604020202020204" pitchFamily="34" charset="0"/>
                <a:sym typeface="Symbol" panose="05050102010706020507" pitchFamily="18" charset="2"/>
              </a:rPr>
              <a:t>t.sname</a:t>
            </a:r>
            <a:r>
              <a:rPr lang="en-IN" sz="2000" dirty="0" smtClean="0">
                <a:solidFill>
                  <a:srgbClr val="00B050"/>
                </a:solidFill>
                <a:cs typeface="Arial" panose="020B0604020202020204" pitchFamily="34" charset="0"/>
                <a:sym typeface="Symbol" panose="05050102010706020507" pitchFamily="18" charset="2"/>
              </a:rPr>
              <a:t>=</a:t>
            </a:r>
            <a:r>
              <a:rPr lang="en-IN" sz="2000" dirty="0" err="1" smtClean="0">
                <a:solidFill>
                  <a:srgbClr val="00B050"/>
                </a:solidFill>
                <a:cs typeface="Arial" panose="020B0604020202020204" pitchFamily="34" charset="0"/>
                <a:sym typeface="Symbol" panose="05050102010706020507" pitchFamily="18" charset="2"/>
              </a:rPr>
              <a:t>s.sname</a:t>
            </a:r>
            <a:r>
              <a:rPr lang="en-IN" sz="2000" dirty="0" smtClean="0">
                <a:solidFill>
                  <a:srgbClr val="00B050"/>
                </a:solidFill>
                <a:cs typeface="Arial" panose="020B0604020202020204" pitchFamily="34" charset="0"/>
                <a:sym typeface="Symbol" panose="05050102010706020507" pitchFamily="18" charset="2"/>
              </a:rPr>
              <a:t>)</a:t>
            </a:r>
            <a:r>
              <a:rPr lang="en-IN" sz="2000" dirty="0" smtClean="0">
                <a:cs typeface="Arial" panose="020B0604020202020204" pitchFamily="34" charset="0"/>
                <a:sym typeface="Symbol" panose="05050102010706020507" pitchFamily="18" charset="2"/>
              </a:rPr>
              <a:t> </a:t>
            </a:r>
            <a:r>
              <a:rPr lang="en-IN" sz="2000" dirty="0" smtClean="0"/>
              <a:t>}</a:t>
            </a:r>
            <a:endParaRPr lang="en-IN" sz="2000" dirty="0"/>
          </a:p>
          <a:p>
            <a:pPr marL="0" indent="0">
              <a:buNone/>
            </a:pPr>
            <a:endParaRPr lang="en-IN" dirty="0" smtClean="0"/>
          </a:p>
        </p:txBody>
      </p:sp>
      <p:pic>
        <p:nvPicPr>
          <p:cNvPr id="4" name="Picture 3"/>
          <p:cNvPicPr>
            <a:picLocks noChangeAspect="1"/>
          </p:cNvPicPr>
          <p:nvPr/>
        </p:nvPicPr>
        <p:blipFill>
          <a:blip r:embed="rId2"/>
          <a:stretch>
            <a:fillRect/>
          </a:stretch>
        </p:blipFill>
        <p:spPr>
          <a:xfrm>
            <a:off x="5962918" y="744105"/>
            <a:ext cx="6229082" cy="2696482"/>
          </a:xfrm>
          <a:prstGeom prst="rect">
            <a:avLst/>
          </a:prstGeom>
        </p:spPr>
      </p:pic>
    </p:spTree>
    <p:extLst>
      <p:ext uri="{BB962C8B-B14F-4D97-AF65-F5344CB8AC3E}">
        <p14:creationId xmlns:p14="http://schemas.microsoft.com/office/powerpoint/2010/main" val="4205664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animEffect transition="in" filter="fade">
                                      <p:cBhvr>
                                        <p:cTn id="7" dur="500"/>
                                        <p:tgtEl>
                                          <p:spTgt spid="3">
                                            <p:txEl>
                                              <p:pRg st="11" end="1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2" end="12"/>
                                            </p:txEl>
                                          </p:spTgt>
                                        </p:tgtEl>
                                        <p:attrNameLst>
                                          <p:attrName>style.visibility</p:attrName>
                                        </p:attrNameLst>
                                      </p:cBhvr>
                                      <p:to>
                                        <p:strVal val="visible"/>
                                      </p:to>
                                    </p:set>
                                    <p:animEffect transition="in" filter="fade">
                                      <p:cBhvr>
                                        <p:cTn id="1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2</a:t>
            </a:r>
            <a:endParaRPr lang="en-IN" dirty="0"/>
          </a:p>
        </p:txBody>
      </p:sp>
      <p:sp>
        <p:nvSpPr>
          <p:cNvPr id="3" name="Content Placeholder 2"/>
          <p:cNvSpPr>
            <a:spLocks noGrp="1"/>
          </p:cNvSpPr>
          <p:nvPr>
            <p:ph idx="1"/>
          </p:nvPr>
        </p:nvSpPr>
        <p:spPr/>
        <p:txBody>
          <a:bodyPr/>
          <a:lstStyle/>
          <a:p>
            <a:pPr marL="0" indent="0">
              <a:buNone/>
            </a:pPr>
            <a:r>
              <a:rPr lang="en-IN" b="1" dirty="0" smtClean="0"/>
              <a:t>Sailors(</a:t>
            </a:r>
            <a:r>
              <a:rPr lang="en-IN" b="1" dirty="0" err="1" smtClean="0"/>
              <a:t>sid</a:t>
            </a:r>
            <a:r>
              <a:rPr lang="en-IN" b="1" dirty="0"/>
              <a:t>, </a:t>
            </a:r>
            <a:r>
              <a:rPr lang="en-IN" b="1" dirty="0" err="1"/>
              <a:t>sname</a:t>
            </a:r>
            <a:r>
              <a:rPr lang="en-IN" b="1" dirty="0"/>
              <a:t>, rating, age</a:t>
            </a:r>
            <a:r>
              <a:rPr lang="en-IN" b="1" dirty="0" smtClean="0"/>
              <a:t>)</a:t>
            </a:r>
          </a:p>
          <a:p>
            <a:pPr marL="0" indent="0">
              <a:buNone/>
            </a:pPr>
            <a:r>
              <a:rPr lang="en-IN" b="1" dirty="0"/>
              <a:t>Reserves(</a:t>
            </a:r>
            <a:r>
              <a:rPr lang="en-IN" b="1" dirty="0" err="1"/>
              <a:t>sid</a:t>
            </a:r>
            <a:r>
              <a:rPr lang="en-IN" b="1" dirty="0"/>
              <a:t>, bid, day</a:t>
            </a:r>
            <a:r>
              <a:rPr lang="en-IN" b="1" dirty="0" smtClean="0"/>
              <a:t>)</a:t>
            </a:r>
            <a:endParaRPr lang="en-IN" b="1" dirty="0"/>
          </a:p>
          <a:p>
            <a:pPr marL="0" indent="0">
              <a:buNone/>
            </a:pPr>
            <a:r>
              <a:rPr lang="en-IN" b="1" dirty="0"/>
              <a:t>Boats(bid, </a:t>
            </a:r>
            <a:r>
              <a:rPr lang="en-IN" b="1" dirty="0" err="1"/>
              <a:t>bname</a:t>
            </a:r>
            <a:r>
              <a:rPr lang="en-IN" b="1" dirty="0"/>
              <a:t>, </a:t>
            </a:r>
            <a:r>
              <a:rPr lang="en-IN" b="1" dirty="0" err="1"/>
              <a:t>color</a:t>
            </a:r>
            <a:r>
              <a:rPr lang="en-IN" b="1" dirty="0"/>
              <a:t>)</a:t>
            </a:r>
          </a:p>
          <a:p>
            <a:pPr marL="0" indent="0">
              <a:buNone/>
            </a:pPr>
            <a:endParaRPr lang="en-IN" dirty="0"/>
          </a:p>
          <a:p>
            <a:pPr marL="0" indent="0">
              <a:buNone/>
            </a:pPr>
            <a:endParaRPr lang="en-IN" dirty="0" smtClean="0"/>
          </a:p>
          <a:p>
            <a:pPr marL="0" indent="0">
              <a:buNone/>
            </a:pPr>
            <a:endParaRPr lang="en-IN" dirty="0" smtClean="0"/>
          </a:p>
          <a:p>
            <a:pPr marL="0" indent="0">
              <a:buNone/>
            </a:pPr>
            <a:r>
              <a:rPr lang="en-IN" dirty="0" smtClean="0"/>
              <a:t>7. Find sailors name who have reserved all red boat.</a:t>
            </a:r>
          </a:p>
          <a:p>
            <a:pPr marL="0" indent="0">
              <a:buNone/>
            </a:pPr>
            <a:r>
              <a:rPr lang="en-IN" dirty="0" smtClean="0"/>
              <a:t> </a:t>
            </a:r>
            <a:r>
              <a:rPr lang="en-IN" sz="2200" dirty="0" smtClean="0"/>
              <a:t>{ t </a:t>
            </a:r>
            <a:r>
              <a:rPr lang="en-IN" sz="2200" dirty="0"/>
              <a:t>| </a:t>
            </a:r>
            <a:r>
              <a:rPr lang="en-US" altLang="en-US" sz="2200" dirty="0" smtClean="0">
                <a:latin typeface="Arial" panose="020B0604020202020204" pitchFamily="34" charset="0"/>
                <a:cs typeface="Arial" panose="020B0604020202020204" pitchFamily="34" charset="0"/>
                <a:sym typeface="Symbol" panose="05050102010706020507" pitchFamily="18" charset="2"/>
              </a:rPr>
              <a:t> </a:t>
            </a:r>
            <a:r>
              <a:rPr lang="en-IN" sz="2200" dirty="0" smtClean="0"/>
              <a:t>s </a:t>
            </a:r>
            <a:r>
              <a:rPr lang="en-IN" sz="2200" b="1" dirty="0">
                <a:cs typeface="Arial" panose="020B0604020202020204" pitchFamily="34" charset="0"/>
                <a:sym typeface="Symbol" panose="05050102010706020507" pitchFamily="18" charset="2"/>
              </a:rPr>
              <a:t> </a:t>
            </a:r>
            <a:r>
              <a:rPr lang="en-IN" sz="2200" dirty="0" smtClean="0">
                <a:cs typeface="Arial" panose="020B0604020202020204" pitchFamily="34" charset="0"/>
                <a:sym typeface="Symbol" panose="05050102010706020507" pitchFamily="18" charset="2"/>
              </a:rPr>
              <a:t>sailor </a:t>
            </a:r>
            <a:r>
              <a:rPr lang="en-US" altLang="en-US" sz="2000" dirty="0" smtClean="0">
                <a:latin typeface="Arial" panose="020B0604020202020204" pitchFamily="34" charset="0"/>
                <a:cs typeface="Arial" panose="020B0604020202020204" pitchFamily="34" charset="0"/>
                <a:sym typeface="Symbol" panose="05050102010706020507" pitchFamily="18" charset="2"/>
              </a:rPr>
              <a:t></a:t>
            </a:r>
            <a:r>
              <a:rPr lang="en-US" altLang="en-US" sz="2200" dirty="0" smtClean="0">
                <a:latin typeface="Arial" panose="020B0604020202020204" pitchFamily="34" charset="0"/>
                <a:cs typeface="Arial" panose="020B0604020202020204" pitchFamily="34" charset="0"/>
                <a:sym typeface="Symbol" panose="05050102010706020507" pitchFamily="18" charset="2"/>
              </a:rPr>
              <a:t> </a:t>
            </a:r>
            <a:r>
              <a:rPr lang="en-IN" altLang="en-US" sz="2200" dirty="0" smtClean="0">
                <a:cs typeface="Arial" panose="020B0604020202020204" pitchFamily="34" charset="0"/>
                <a:sym typeface="Symbol" panose="05050102010706020507" pitchFamily="18" charset="2"/>
              </a:rPr>
              <a:t>b</a:t>
            </a:r>
            <a:r>
              <a:rPr lang="en-IN" sz="2200" b="1" dirty="0" smtClean="0">
                <a:cs typeface="Arial" panose="020B0604020202020204" pitchFamily="34" charset="0"/>
                <a:sym typeface="Symbol" panose="05050102010706020507" pitchFamily="18" charset="2"/>
              </a:rPr>
              <a:t> </a:t>
            </a:r>
            <a:r>
              <a:rPr lang="en-IN" sz="2200" b="1" dirty="0">
                <a:cs typeface="Arial" panose="020B0604020202020204" pitchFamily="34" charset="0"/>
                <a:sym typeface="Symbol" panose="05050102010706020507" pitchFamily="18" charset="2"/>
              </a:rPr>
              <a:t> </a:t>
            </a:r>
            <a:r>
              <a:rPr lang="en-IN" sz="2200" dirty="0" smtClean="0">
                <a:cs typeface="Arial" panose="020B0604020202020204" pitchFamily="34" charset="0"/>
                <a:sym typeface="Symbol" panose="05050102010706020507" pitchFamily="18" charset="2"/>
              </a:rPr>
              <a:t>boat</a:t>
            </a:r>
            <a:r>
              <a:rPr lang="en-IN" sz="2200" b="1" dirty="0" smtClean="0">
                <a:cs typeface="Arial" panose="020B0604020202020204" pitchFamily="34" charset="0"/>
                <a:sym typeface="Symbol" panose="05050102010706020507" pitchFamily="18" charset="2"/>
              </a:rPr>
              <a:t> </a:t>
            </a:r>
            <a:r>
              <a:rPr lang="en-IN" sz="2200" dirty="0" smtClean="0">
                <a:cs typeface="Arial" panose="020B0604020202020204" pitchFamily="34" charset="0"/>
                <a:sym typeface="Symbol" panose="05050102010706020507" pitchFamily="18" charset="2"/>
              </a:rPr>
              <a:t>(</a:t>
            </a:r>
            <a:r>
              <a:rPr lang="en-US" altLang="en-US" sz="2200" dirty="0">
                <a:latin typeface="Arial" panose="020B0604020202020204" pitchFamily="34" charset="0"/>
                <a:cs typeface="Arial" panose="020B0604020202020204" pitchFamily="34" charset="0"/>
                <a:sym typeface="Symbol" panose="05050102010706020507" pitchFamily="18" charset="2"/>
              </a:rPr>
              <a:t> </a:t>
            </a:r>
            <a:r>
              <a:rPr lang="en-IN" sz="2200" dirty="0">
                <a:cs typeface="Arial" panose="020B0604020202020204" pitchFamily="34" charset="0"/>
                <a:sym typeface="Symbol" panose="05050102010706020507" pitchFamily="18" charset="2"/>
              </a:rPr>
              <a:t>r</a:t>
            </a:r>
            <a:r>
              <a:rPr lang="en-IN" sz="2200" b="1" dirty="0">
                <a:cs typeface="Arial" panose="020B0604020202020204" pitchFamily="34" charset="0"/>
                <a:sym typeface="Symbol" panose="05050102010706020507" pitchFamily="18" charset="2"/>
              </a:rPr>
              <a:t>  </a:t>
            </a:r>
            <a:r>
              <a:rPr lang="en-IN" sz="2200" dirty="0" smtClean="0">
                <a:cs typeface="Arial" panose="020B0604020202020204" pitchFamily="34" charset="0"/>
                <a:sym typeface="Symbol" panose="05050102010706020507" pitchFamily="18" charset="2"/>
              </a:rPr>
              <a:t>reserve( </a:t>
            </a:r>
            <a:r>
              <a:rPr lang="en-IN" sz="2200" dirty="0" err="1" smtClean="0">
                <a:solidFill>
                  <a:srgbClr val="C00000"/>
                </a:solidFill>
                <a:cs typeface="Arial" panose="020B0604020202020204" pitchFamily="34" charset="0"/>
                <a:sym typeface="Symbol" panose="05050102010706020507" pitchFamily="18" charset="2"/>
              </a:rPr>
              <a:t>s.sid</a:t>
            </a:r>
            <a:r>
              <a:rPr lang="en-IN" sz="2200" dirty="0" smtClean="0">
                <a:solidFill>
                  <a:srgbClr val="C00000"/>
                </a:solidFill>
                <a:cs typeface="Arial" panose="020B0604020202020204" pitchFamily="34" charset="0"/>
                <a:sym typeface="Symbol" panose="05050102010706020507" pitchFamily="18" charset="2"/>
              </a:rPr>
              <a:t>=</a:t>
            </a:r>
            <a:r>
              <a:rPr lang="en-IN" sz="2200" dirty="0" err="1" smtClean="0">
                <a:solidFill>
                  <a:srgbClr val="C00000"/>
                </a:solidFill>
                <a:cs typeface="Arial" panose="020B0604020202020204" pitchFamily="34" charset="0"/>
                <a:sym typeface="Symbol" panose="05050102010706020507" pitchFamily="18" charset="2"/>
              </a:rPr>
              <a:t>r.sid</a:t>
            </a:r>
            <a:r>
              <a:rPr lang="en-IN" sz="2200" dirty="0" smtClean="0">
                <a:cs typeface="Arial" panose="020B0604020202020204" pitchFamily="34" charset="0"/>
                <a:sym typeface="Symbol" panose="05050102010706020507" pitchFamily="18" charset="2"/>
              </a:rPr>
              <a:t> ^ </a:t>
            </a:r>
            <a:r>
              <a:rPr lang="en-IN" sz="2200" dirty="0" err="1" smtClean="0">
                <a:solidFill>
                  <a:srgbClr val="C00000"/>
                </a:solidFill>
                <a:cs typeface="Arial" panose="020B0604020202020204" pitchFamily="34" charset="0"/>
                <a:sym typeface="Symbol" panose="05050102010706020507" pitchFamily="18" charset="2"/>
              </a:rPr>
              <a:t>r.bid</a:t>
            </a:r>
            <a:r>
              <a:rPr lang="en-IN" sz="2200" dirty="0" smtClean="0">
                <a:solidFill>
                  <a:srgbClr val="C00000"/>
                </a:solidFill>
                <a:cs typeface="Arial" panose="020B0604020202020204" pitchFamily="34" charset="0"/>
                <a:sym typeface="Symbol" panose="05050102010706020507" pitchFamily="18" charset="2"/>
              </a:rPr>
              <a:t>=</a:t>
            </a:r>
            <a:r>
              <a:rPr lang="en-IN" sz="2200" dirty="0" err="1">
                <a:solidFill>
                  <a:srgbClr val="C00000"/>
                </a:solidFill>
                <a:cs typeface="Arial" panose="020B0604020202020204" pitchFamily="34" charset="0"/>
                <a:sym typeface="Symbol" panose="05050102010706020507" pitchFamily="18" charset="2"/>
              </a:rPr>
              <a:t>b</a:t>
            </a:r>
            <a:r>
              <a:rPr lang="en-IN" sz="2200" dirty="0" err="1" smtClean="0">
                <a:solidFill>
                  <a:srgbClr val="C00000"/>
                </a:solidFill>
                <a:cs typeface="Arial" panose="020B0604020202020204" pitchFamily="34" charset="0"/>
                <a:sym typeface="Symbol" panose="05050102010706020507" pitchFamily="18" charset="2"/>
              </a:rPr>
              <a:t>.bid</a:t>
            </a:r>
            <a:r>
              <a:rPr lang="en-IN" sz="2200" dirty="0" smtClean="0">
                <a:cs typeface="Arial" panose="020B0604020202020204" pitchFamily="34" charset="0"/>
                <a:sym typeface="Symbol" panose="05050102010706020507" pitchFamily="18" charset="2"/>
              </a:rPr>
              <a:t>^ </a:t>
            </a:r>
            <a:r>
              <a:rPr lang="en-IN" sz="2200" dirty="0" err="1" smtClean="0">
                <a:cs typeface="Arial" panose="020B0604020202020204" pitchFamily="34" charset="0"/>
                <a:sym typeface="Symbol" panose="05050102010706020507" pitchFamily="18" charset="2"/>
              </a:rPr>
              <a:t>b.color</a:t>
            </a:r>
            <a:r>
              <a:rPr lang="en-IN" sz="2200" dirty="0" smtClean="0">
                <a:cs typeface="Arial" panose="020B0604020202020204" pitchFamily="34" charset="0"/>
                <a:sym typeface="Symbol" panose="05050102010706020507" pitchFamily="18" charset="2"/>
              </a:rPr>
              <a:t>=red ^ </a:t>
            </a:r>
            <a:r>
              <a:rPr lang="en-IN" sz="2200" dirty="0" err="1" smtClean="0">
                <a:solidFill>
                  <a:srgbClr val="00B050"/>
                </a:solidFill>
                <a:cs typeface="Arial" panose="020B0604020202020204" pitchFamily="34" charset="0"/>
                <a:sym typeface="Symbol" panose="05050102010706020507" pitchFamily="18" charset="2"/>
              </a:rPr>
              <a:t>t.sname</a:t>
            </a:r>
            <a:r>
              <a:rPr lang="en-IN" sz="2200" dirty="0" smtClean="0">
                <a:solidFill>
                  <a:srgbClr val="00B050"/>
                </a:solidFill>
                <a:cs typeface="Arial" panose="020B0604020202020204" pitchFamily="34" charset="0"/>
                <a:sym typeface="Symbol" panose="05050102010706020507" pitchFamily="18" charset="2"/>
              </a:rPr>
              <a:t>=</a:t>
            </a:r>
            <a:r>
              <a:rPr lang="en-IN" sz="2200" dirty="0" err="1" smtClean="0">
                <a:solidFill>
                  <a:srgbClr val="00B050"/>
                </a:solidFill>
                <a:cs typeface="Arial" panose="020B0604020202020204" pitchFamily="34" charset="0"/>
                <a:sym typeface="Symbol" panose="05050102010706020507" pitchFamily="18" charset="2"/>
              </a:rPr>
              <a:t>s.sname</a:t>
            </a:r>
            <a:r>
              <a:rPr lang="en-IN" sz="2200" dirty="0" smtClean="0">
                <a:cs typeface="Arial" panose="020B0604020202020204" pitchFamily="34" charset="0"/>
                <a:sym typeface="Symbol" panose="05050102010706020507" pitchFamily="18" charset="2"/>
              </a:rPr>
              <a:t> )) </a:t>
            </a:r>
            <a:r>
              <a:rPr lang="en-IN" sz="2200" dirty="0" smtClean="0"/>
              <a:t>}</a:t>
            </a:r>
            <a:endParaRPr lang="en-IN" sz="2200" dirty="0"/>
          </a:p>
          <a:p>
            <a:pPr marL="0" indent="0">
              <a:buNone/>
            </a:pPr>
            <a:endParaRPr lang="en-IN" dirty="0" smtClean="0"/>
          </a:p>
          <a:p>
            <a:pPr marL="0" indent="0">
              <a:buNone/>
            </a:pPr>
            <a:r>
              <a:rPr lang="en-IN" dirty="0" smtClean="0"/>
              <a:t>8. </a:t>
            </a:r>
            <a:r>
              <a:rPr lang="en-IN" dirty="0"/>
              <a:t>Find the </a:t>
            </a:r>
            <a:r>
              <a:rPr lang="en-IN" dirty="0" smtClean="0"/>
              <a:t>name of sailor who have reserved all boats.</a:t>
            </a:r>
            <a:endParaRPr lang="en-IN" dirty="0"/>
          </a:p>
          <a:p>
            <a:pPr marL="0" indent="0">
              <a:buNone/>
            </a:pPr>
            <a:r>
              <a:rPr lang="en-IN" sz="2000" dirty="0" smtClean="0"/>
              <a:t> { </a:t>
            </a:r>
            <a:r>
              <a:rPr lang="en-IN" sz="2000" dirty="0"/>
              <a:t>t | </a:t>
            </a:r>
            <a:r>
              <a:rPr lang="en-US" altLang="en-US" sz="2000" dirty="0">
                <a:latin typeface="Arial" panose="020B0604020202020204" pitchFamily="34" charset="0"/>
                <a:cs typeface="Arial" panose="020B0604020202020204" pitchFamily="34" charset="0"/>
                <a:sym typeface="Symbol" panose="05050102010706020507" pitchFamily="18" charset="2"/>
              </a:rPr>
              <a:t> </a:t>
            </a:r>
            <a:r>
              <a:rPr lang="en-IN" sz="2000" dirty="0"/>
              <a:t>s </a:t>
            </a:r>
            <a:r>
              <a:rPr lang="en-IN" sz="2000" b="1" dirty="0">
                <a:cs typeface="Arial" panose="020B0604020202020204" pitchFamily="34" charset="0"/>
                <a:sym typeface="Symbol" panose="05050102010706020507" pitchFamily="18" charset="2"/>
              </a:rPr>
              <a:t> </a:t>
            </a:r>
            <a:r>
              <a:rPr lang="en-IN" sz="2000" dirty="0">
                <a:cs typeface="Arial" panose="020B0604020202020204" pitchFamily="34" charset="0"/>
                <a:sym typeface="Symbol" panose="05050102010706020507" pitchFamily="18" charset="2"/>
              </a:rPr>
              <a:t>sailor </a:t>
            </a:r>
            <a:r>
              <a:rPr lang="en-US" altLang="en-US" sz="1800" dirty="0">
                <a:latin typeface="Arial" panose="020B0604020202020204" pitchFamily="34" charset="0"/>
                <a:cs typeface="Arial" panose="020B0604020202020204" pitchFamily="34" charset="0"/>
                <a:sym typeface="Symbol" panose="05050102010706020507" pitchFamily="18" charset="2"/>
              </a:rPr>
              <a:t></a:t>
            </a:r>
            <a:r>
              <a:rPr lang="en-US" altLang="en-US" sz="2000" dirty="0">
                <a:latin typeface="Arial" panose="020B0604020202020204" pitchFamily="34" charset="0"/>
                <a:cs typeface="Arial" panose="020B0604020202020204" pitchFamily="34" charset="0"/>
                <a:sym typeface="Symbol" panose="05050102010706020507" pitchFamily="18" charset="2"/>
              </a:rPr>
              <a:t> </a:t>
            </a:r>
            <a:r>
              <a:rPr lang="en-IN" altLang="en-US" sz="2000" dirty="0">
                <a:cs typeface="Arial" panose="020B0604020202020204" pitchFamily="34" charset="0"/>
                <a:sym typeface="Symbol" panose="05050102010706020507" pitchFamily="18" charset="2"/>
              </a:rPr>
              <a:t>b</a:t>
            </a:r>
            <a:r>
              <a:rPr lang="en-IN" sz="2000" b="1" dirty="0">
                <a:cs typeface="Arial" panose="020B0604020202020204" pitchFamily="34" charset="0"/>
                <a:sym typeface="Symbol" panose="05050102010706020507" pitchFamily="18" charset="2"/>
              </a:rPr>
              <a:t>  </a:t>
            </a:r>
            <a:r>
              <a:rPr lang="en-IN" sz="2000" dirty="0">
                <a:cs typeface="Arial" panose="020B0604020202020204" pitchFamily="34" charset="0"/>
                <a:sym typeface="Symbol" panose="05050102010706020507" pitchFamily="18" charset="2"/>
              </a:rPr>
              <a:t>boat</a:t>
            </a:r>
            <a:r>
              <a:rPr lang="en-IN" sz="2000" b="1" dirty="0">
                <a:cs typeface="Arial" panose="020B0604020202020204" pitchFamily="34" charset="0"/>
                <a:sym typeface="Symbol" panose="05050102010706020507" pitchFamily="18" charset="2"/>
              </a:rPr>
              <a:t> </a:t>
            </a:r>
            <a:r>
              <a:rPr lang="en-IN" sz="2000" dirty="0">
                <a:cs typeface="Arial" panose="020B0604020202020204" pitchFamily="34" charset="0"/>
                <a:sym typeface="Symbol" panose="05050102010706020507" pitchFamily="18" charset="2"/>
              </a:rPr>
              <a:t>(</a:t>
            </a:r>
            <a:r>
              <a:rPr lang="en-US" altLang="en-US" sz="2000" dirty="0">
                <a:latin typeface="Arial" panose="020B0604020202020204" pitchFamily="34" charset="0"/>
                <a:cs typeface="Arial" panose="020B0604020202020204" pitchFamily="34" charset="0"/>
                <a:sym typeface="Symbol" panose="05050102010706020507" pitchFamily="18" charset="2"/>
              </a:rPr>
              <a:t> </a:t>
            </a:r>
            <a:r>
              <a:rPr lang="en-IN" sz="2000" dirty="0">
                <a:cs typeface="Arial" panose="020B0604020202020204" pitchFamily="34" charset="0"/>
                <a:sym typeface="Symbol" panose="05050102010706020507" pitchFamily="18" charset="2"/>
              </a:rPr>
              <a:t>r</a:t>
            </a:r>
            <a:r>
              <a:rPr lang="en-IN" sz="2000" b="1" dirty="0">
                <a:cs typeface="Arial" panose="020B0604020202020204" pitchFamily="34" charset="0"/>
                <a:sym typeface="Symbol" panose="05050102010706020507" pitchFamily="18" charset="2"/>
              </a:rPr>
              <a:t>  </a:t>
            </a:r>
            <a:r>
              <a:rPr lang="en-IN" sz="2000" dirty="0">
                <a:cs typeface="Arial" panose="020B0604020202020204" pitchFamily="34" charset="0"/>
                <a:sym typeface="Symbol" panose="05050102010706020507" pitchFamily="18" charset="2"/>
              </a:rPr>
              <a:t>reserve( </a:t>
            </a:r>
            <a:r>
              <a:rPr lang="en-IN" sz="2000" dirty="0" err="1">
                <a:solidFill>
                  <a:srgbClr val="C00000"/>
                </a:solidFill>
                <a:cs typeface="Arial" panose="020B0604020202020204" pitchFamily="34" charset="0"/>
                <a:sym typeface="Symbol" panose="05050102010706020507" pitchFamily="18" charset="2"/>
              </a:rPr>
              <a:t>s.sid</a:t>
            </a:r>
            <a:r>
              <a:rPr lang="en-IN" sz="2000" dirty="0">
                <a:solidFill>
                  <a:srgbClr val="C00000"/>
                </a:solidFill>
                <a:cs typeface="Arial" panose="020B0604020202020204" pitchFamily="34" charset="0"/>
                <a:sym typeface="Symbol" panose="05050102010706020507" pitchFamily="18" charset="2"/>
              </a:rPr>
              <a:t>=</a:t>
            </a:r>
            <a:r>
              <a:rPr lang="en-IN" sz="2000" dirty="0" err="1">
                <a:solidFill>
                  <a:srgbClr val="C00000"/>
                </a:solidFill>
                <a:cs typeface="Arial" panose="020B0604020202020204" pitchFamily="34" charset="0"/>
                <a:sym typeface="Symbol" panose="05050102010706020507" pitchFamily="18" charset="2"/>
              </a:rPr>
              <a:t>r.sid</a:t>
            </a:r>
            <a:r>
              <a:rPr lang="en-IN" sz="2000" dirty="0">
                <a:cs typeface="Arial" panose="020B0604020202020204" pitchFamily="34" charset="0"/>
                <a:sym typeface="Symbol" panose="05050102010706020507" pitchFamily="18" charset="2"/>
              </a:rPr>
              <a:t> ^ </a:t>
            </a:r>
            <a:r>
              <a:rPr lang="en-IN" sz="2000" dirty="0" err="1">
                <a:solidFill>
                  <a:srgbClr val="C00000"/>
                </a:solidFill>
                <a:cs typeface="Arial" panose="020B0604020202020204" pitchFamily="34" charset="0"/>
                <a:sym typeface="Symbol" panose="05050102010706020507" pitchFamily="18" charset="2"/>
              </a:rPr>
              <a:t>r.bid</a:t>
            </a:r>
            <a:r>
              <a:rPr lang="en-IN" sz="2000" dirty="0">
                <a:solidFill>
                  <a:srgbClr val="C00000"/>
                </a:solidFill>
                <a:cs typeface="Arial" panose="020B0604020202020204" pitchFamily="34" charset="0"/>
                <a:sym typeface="Symbol" panose="05050102010706020507" pitchFamily="18" charset="2"/>
              </a:rPr>
              <a:t>=</a:t>
            </a:r>
            <a:r>
              <a:rPr lang="en-IN" sz="2000" dirty="0" err="1">
                <a:solidFill>
                  <a:srgbClr val="C00000"/>
                </a:solidFill>
                <a:cs typeface="Arial" panose="020B0604020202020204" pitchFamily="34" charset="0"/>
                <a:sym typeface="Symbol" panose="05050102010706020507" pitchFamily="18" charset="2"/>
              </a:rPr>
              <a:t>b.bid</a:t>
            </a:r>
            <a:r>
              <a:rPr lang="en-IN" sz="2000" dirty="0">
                <a:cs typeface="Arial" panose="020B0604020202020204" pitchFamily="34" charset="0"/>
                <a:sym typeface="Symbol" panose="05050102010706020507" pitchFamily="18" charset="2"/>
              </a:rPr>
              <a:t>^ </a:t>
            </a:r>
            <a:r>
              <a:rPr lang="en-IN" sz="2000" dirty="0" err="1" smtClean="0">
                <a:solidFill>
                  <a:srgbClr val="00B050"/>
                </a:solidFill>
                <a:cs typeface="Arial" panose="020B0604020202020204" pitchFamily="34" charset="0"/>
                <a:sym typeface="Symbol" panose="05050102010706020507" pitchFamily="18" charset="2"/>
              </a:rPr>
              <a:t>t.sname</a:t>
            </a:r>
            <a:r>
              <a:rPr lang="en-IN" sz="2000" dirty="0" smtClean="0">
                <a:solidFill>
                  <a:srgbClr val="00B050"/>
                </a:solidFill>
                <a:cs typeface="Arial" panose="020B0604020202020204" pitchFamily="34" charset="0"/>
                <a:sym typeface="Symbol" panose="05050102010706020507" pitchFamily="18" charset="2"/>
              </a:rPr>
              <a:t>=</a:t>
            </a:r>
            <a:r>
              <a:rPr lang="en-IN" sz="2000" dirty="0" err="1" smtClean="0">
                <a:solidFill>
                  <a:srgbClr val="00B050"/>
                </a:solidFill>
                <a:cs typeface="Arial" panose="020B0604020202020204" pitchFamily="34" charset="0"/>
                <a:sym typeface="Symbol" panose="05050102010706020507" pitchFamily="18" charset="2"/>
              </a:rPr>
              <a:t>s.sname</a:t>
            </a:r>
            <a:r>
              <a:rPr lang="en-IN" sz="2000" dirty="0" smtClean="0">
                <a:cs typeface="Arial" panose="020B0604020202020204" pitchFamily="34" charset="0"/>
                <a:sym typeface="Symbol" panose="05050102010706020507" pitchFamily="18" charset="2"/>
              </a:rPr>
              <a:t> </a:t>
            </a:r>
            <a:r>
              <a:rPr lang="en-IN" sz="2000" dirty="0">
                <a:cs typeface="Arial" panose="020B0604020202020204" pitchFamily="34" charset="0"/>
                <a:sym typeface="Symbol" panose="05050102010706020507" pitchFamily="18" charset="2"/>
              </a:rPr>
              <a:t>)) </a:t>
            </a:r>
            <a:r>
              <a:rPr lang="en-IN" sz="2000" dirty="0"/>
              <a:t>}</a:t>
            </a:r>
          </a:p>
          <a:p>
            <a:pPr marL="0" indent="0">
              <a:buNone/>
            </a:pPr>
            <a:endParaRPr lang="en-IN" dirty="0" smtClean="0"/>
          </a:p>
        </p:txBody>
      </p:sp>
      <p:pic>
        <p:nvPicPr>
          <p:cNvPr id="4" name="Picture 3"/>
          <p:cNvPicPr>
            <a:picLocks noChangeAspect="1"/>
          </p:cNvPicPr>
          <p:nvPr/>
        </p:nvPicPr>
        <p:blipFill>
          <a:blip r:embed="rId2"/>
          <a:stretch>
            <a:fillRect/>
          </a:stretch>
        </p:blipFill>
        <p:spPr>
          <a:xfrm>
            <a:off x="5962918" y="744105"/>
            <a:ext cx="6229082" cy="2696482"/>
          </a:xfrm>
          <a:prstGeom prst="rect">
            <a:avLst/>
          </a:prstGeom>
        </p:spPr>
      </p:pic>
    </p:spTree>
    <p:extLst>
      <p:ext uri="{BB962C8B-B14F-4D97-AF65-F5344CB8AC3E}">
        <p14:creationId xmlns:p14="http://schemas.microsoft.com/office/powerpoint/2010/main" val="3791670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500"/>
                                        <p:tgtEl>
                                          <p:spTgt spid="3">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animEffect transition="in" filter="fade">
                                      <p:cBhvr>
                                        <p:cTn id="1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Domain Relational Calculus</a:t>
            </a:r>
          </a:p>
        </p:txBody>
      </p:sp>
      <p:sp>
        <p:nvSpPr>
          <p:cNvPr id="3" name="Content Placeholder 2"/>
          <p:cNvSpPr>
            <a:spLocks noGrp="1"/>
          </p:cNvSpPr>
          <p:nvPr>
            <p:ph idx="1"/>
          </p:nvPr>
        </p:nvSpPr>
        <p:spPr/>
        <p:txBody>
          <a:bodyPr/>
          <a:lstStyle/>
          <a:p>
            <a:pPr marL="0" indent="0">
              <a:buNone/>
            </a:pPr>
            <a:r>
              <a:rPr lang="en-IN" dirty="0"/>
              <a:t>A nonprocedural query language equivalent in power to the tuple relational calculus</a:t>
            </a:r>
          </a:p>
          <a:p>
            <a:pPr marL="0" indent="0">
              <a:buNone/>
            </a:pPr>
            <a:endParaRPr lang="en-IN" dirty="0" smtClean="0"/>
          </a:p>
          <a:p>
            <a:pPr marL="0" indent="0">
              <a:buNone/>
            </a:pPr>
            <a:r>
              <a:rPr lang="en-IN" dirty="0" smtClean="0"/>
              <a:t>Each </a:t>
            </a:r>
            <a:r>
              <a:rPr lang="en-IN" dirty="0"/>
              <a:t>query is an expression of the form:</a:t>
            </a:r>
          </a:p>
          <a:p>
            <a:pPr marL="0" indent="0">
              <a:buNone/>
            </a:pPr>
            <a:r>
              <a:rPr lang="en-IN" b="1" dirty="0"/>
              <a:t>	</a:t>
            </a:r>
            <a:r>
              <a:rPr lang="en-IN" b="1" dirty="0" smtClean="0"/>
              <a:t>{ </a:t>
            </a:r>
            <a:r>
              <a:rPr lang="en-IN" b="1" dirty="0"/>
              <a:t>&lt;x1, x2, ..., </a:t>
            </a:r>
            <a:r>
              <a:rPr lang="en-IN" b="1" dirty="0" err="1"/>
              <a:t>xn</a:t>
            </a:r>
            <a:r>
              <a:rPr lang="en-IN" b="1" dirty="0"/>
              <a:t>&gt; | P(x1, x2, ..., </a:t>
            </a:r>
            <a:r>
              <a:rPr lang="en-IN" b="1" dirty="0" err="1"/>
              <a:t>xn</a:t>
            </a:r>
            <a:r>
              <a:rPr lang="en-IN" b="1" dirty="0"/>
              <a:t>) </a:t>
            </a:r>
            <a:r>
              <a:rPr lang="en-IN" b="1" dirty="0" smtClean="0"/>
              <a:t>}</a:t>
            </a:r>
          </a:p>
          <a:p>
            <a:pPr marL="0" indent="0">
              <a:buNone/>
            </a:pPr>
            <a:endParaRPr lang="en-IN" b="1" dirty="0"/>
          </a:p>
          <a:p>
            <a:pPr lvl="1"/>
            <a:r>
              <a:rPr lang="en-IN" dirty="0"/>
              <a:t>x1, x2, ..., </a:t>
            </a:r>
            <a:r>
              <a:rPr lang="en-IN" dirty="0" err="1"/>
              <a:t>xn</a:t>
            </a:r>
            <a:r>
              <a:rPr lang="en-IN" dirty="0"/>
              <a:t> represent domain variables</a:t>
            </a:r>
          </a:p>
          <a:p>
            <a:pPr lvl="1"/>
            <a:r>
              <a:rPr lang="en-IN" dirty="0"/>
              <a:t>P(x) represents a formula similar to that of the predicate calculus</a:t>
            </a:r>
          </a:p>
          <a:p>
            <a:pPr lvl="1"/>
            <a:endParaRPr lang="en-IN" dirty="0"/>
          </a:p>
          <a:p>
            <a:pPr marL="0" indent="0">
              <a:buNone/>
            </a:pPr>
            <a:r>
              <a:rPr lang="en-IN" sz="2800" dirty="0"/>
              <a:t>    Employee(</a:t>
            </a:r>
            <a:r>
              <a:rPr lang="en-IN" sz="2800" dirty="0" err="1"/>
              <a:t>eid</a:t>
            </a:r>
            <a:r>
              <a:rPr lang="en-IN" sz="2800" dirty="0"/>
              <a:t>, </a:t>
            </a:r>
            <a:r>
              <a:rPr lang="en-IN" sz="2800" dirty="0" err="1"/>
              <a:t>ename</a:t>
            </a:r>
            <a:r>
              <a:rPr lang="en-IN" sz="2800" dirty="0"/>
              <a:t>, salary)</a:t>
            </a:r>
          </a:p>
          <a:p>
            <a:pPr marL="0" indent="0">
              <a:buNone/>
            </a:pPr>
            <a:r>
              <a:rPr lang="en-IN" dirty="0"/>
              <a:t>               </a:t>
            </a:r>
            <a:r>
              <a:rPr lang="en-IN" dirty="0" smtClean="0"/>
              <a:t>             a          b           </a:t>
            </a:r>
            <a:r>
              <a:rPr lang="en-IN" dirty="0"/>
              <a:t>c</a:t>
            </a:r>
          </a:p>
          <a:p>
            <a:pPr marL="0" indent="0">
              <a:buNone/>
            </a:pPr>
            <a:r>
              <a:rPr lang="en-IN" dirty="0"/>
              <a:t>Where a, b, c are the domain variables.</a:t>
            </a:r>
          </a:p>
          <a:p>
            <a:endParaRPr lang="en-IN" dirty="0"/>
          </a:p>
        </p:txBody>
      </p:sp>
    </p:spTree>
    <p:extLst>
      <p:ext uri="{BB962C8B-B14F-4D97-AF65-F5344CB8AC3E}">
        <p14:creationId xmlns:p14="http://schemas.microsoft.com/office/powerpoint/2010/main" val="296313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1</a:t>
            </a:r>
            <a:endParaRPr lang="en-IN" dirty="0"/>
          </a:p>
        </p:txBody>
      </p:sp>
      <p:sp>
        <p:nvSpPr>
          <p:cNvPr id="3" name="Content Placeholder 2"/>
          <p:cNvSpPr>
            <a:spLocks noGrp="1"/>
          </p:cNvSpPr>
          <p:nvPr>
            <p:ph idx="1"/>
          </p:nvPr>
        </p:nvSpPr>
        <p:spPr/>
        <p:txBody>
          <a:bodyPr/>
          <a:lstStyle/>
          <a:p>
            <a:pPr marL="0" indent="0">
              <a:buNone/>
            </a:pPr>
            <a:r>
              <a:rPr lang="en-IN" sz="2000" b="1" dirty="0"/>
              <a:t> </a:t>
            </a:r>
            <a:r>
              <a:rPr lang="en-IN" b="1" dirty="0" err="1"/>
              <a:t>sales_person</a:t>
            </a:r>
            <a:r>
              <a:rPr lang="en-IN" b="1" dirty="0"/>
              <a:t>(</a:t>
            </a:r>
            <a:r>
              <a:rPr lang="en-IN" b="1" dirty="0" err="1"/>
              <a:t>spid</a:t>
            </a:r>
            <a:r>
              <a:rPr lang="en-IN" b="1" dirty="0"/>
              <a:t>, </a:t>
            </a:r>
            <a:r>
              <a:rPr lang="en-IN" b="1" dirty="0" err="1"/>
              <a:t>spname</a:t>
            </a:r>
            <a:r>
              <a:rPr lang="en-IN" b="1" dirty="0"/>
              <a:t>, </a:t>
            </a:r>
            <a:r>
              <a:rPr lang="en-IN" b="1" dirty="0" err="1"/>
              <a:t>mgrid</a:t>
            </a:r>
            <a:r>
              <a:rPr lang="en-IN" b="1" dirty="0"/>
              <a:t>, city, </a:t>
            </a:r>
            <a:r>
              <a:rPr lang="en-IN" b="1" dirty="0" err="1"/>
              <a:t>comm</a:t>
            </a:r>
            <a:r>
              <a:rPr lang="en-IN" b="1" dirty="0"/>
              <a:t>)</a:t>
            </a:r>
          </a:p>
          <a:p>
            <a:pPr marL="0" indent="0">
              <a:buNone/>
            </a:pPr>
            <a:endParaRPr lang="en-IN" sz="2000" b="1" dirty="0"/>
          </a:p>
          <a:p>
            <a:pPr>
              <a:buFont typeface="+mj-lt"/>
              <a:buAutoNum type="arabicPeriod"/>
            </a:pPr>
            <a:r>
              <a:rPr lang="en-IN" sz="1600" dirty="0"/>
              <a:t>Give information of all the sales persons from Mumbai.</a:t>
            </a:r>
          </a:p>
          <a:p>
            <a:pPr marL="457200" lvl="1" indent="0">
              <a:buNone/>
            </a:pPr>
            <a:r>
              <a:rPr lang="en-IN" sz="1600" b="1" dirty="0">
                <a:latin typeface="Arial" panose="020B0604020202020204" pitchFamily="34" charset="0"/>
                <a:cs typeface="Arial" panose="020B0604020202020204" pitchFamily="34" charset="0"/>
              </a:rPr>
              <a:t>{&lt;</a:t>
            </a:r>
            <a:r>
              <a:rPr lang="en-IN" sz="1600" b="1" dirty="0" err="1"/>
              <a:t>spid</a:t>
            </a:r>
            <a:r>
              <a:rPr lang="en-IN" sz="1600" b="1" dirty="0"/>
              <a:t>, </a:t>
            </a:r>
            <a:r>
              <a:rPr lang="en-IN" sz="1600" b="1" dirty="0" err="1"/>
              <a:t>spname</a:t>
            </a:r>
            <a:r>
              <a:rPr lang="en-IN" sz="1600" b="1" dirty="0"/>
              <a:t>, </a:t>
            </a:r>
            <a:r>
              <a:rPr lang="en-IN" sz="1600" b="1" dirty="0" err="1"/>
              <a:t>mgrid</a:t>
            </a:r>
            <a:r>
              <a:rPr lang="en-IN" sz="1600" b="1" dirty="0"/>
              <a:t>, city, </a:t>
            </a:r>
            <a:r>
              <a:rPr lang="en-IN" sz="1600" b="1" dirty="0" err="1"/>
              <a:t>comm</a:t>
            </a:r>
            <a:r>
              <a:rPr lang="en-IN" sz="1600" b="1" dirty="0"/>
              <a:t>&gt;</a:t>
            </a:r>
            <a:r>
              <a:rPr lang="en-IN" sz="1600" b="1" dirty="0">
                <a:latin typeface="Arial" panose="020B0604020202020204" pitchFamily="34" charset="0"/>
                <a:cs typeface="Arial" panose="020B0604020202020204" pitchFamily="34" charset="0"/>
              </a:rPr>
              <a:t>|&lt; </a:t>
            </a:r>
            <a:r>
              <a:rPr lang="en-IN" sz="1600" b="1" dirty="0" err="1"/>
              <a:t>spid</a:t>
            </a:r>
            <a:r>
              <a:rPr lang="en-IN" sz="1600" b="1" dirty="0"/>
              <a:t>, </a:t>
            </a:r>
            <a:r>
              <a:rPr lang="en-IN" sz="1600" b="1" dirty="0" err="1"/>
              <a:t>spname</a:t>
            </a:r>
            <a:r>
              <a:rPr lang="en-IN" sz="1600" b="1" dirty="0"/>
              <a:t>, </a:t>
            </a:r>
            <a:r>
              <a:rPr lang="en-IN" sz="1600" b="1" dirty="0" err="1"/>
              <a:t>mgrid</a:t>
            </a:r>
            <a:r>
              <a:rPr lang="en-IN" sz="1600" b="1" dirty="0"/>
              <a:t>, city, </a:t>
            </a:r>
            <a:r>
              <a:rPr lang="en-IN" sz="1600" b="1" dirty="0" err="1"/>
              <a:t>comm</a:t>
            </a:r>
            <a:r>
              <a:rPr lang="en-IN" sz="1600" b="1" dirty="0"/>
              <a:t>&gt;</a:t>
            </a:r>
            <a:r>
              <a:rPr lang="en-IN" sz="1600" b="1" dirty="0">
                <a:latin typeface="Arial" panose="020B0604020202020204" pitchFamily="34" charset="0"/>
                <a:cs typeface="Arial" panose="020B0604020202020204" pitchFamily="34" charset="0"/>
                <a:sym typeface="Symbol" panose="05050102010706020507" pitchFamily="18" charset="2"/>
              </a:rPr>
              <a:t> </a:t>
            </a:r>
            <a:r>
              <a:rPr lang="en-IN" sz="1600" b="1" dirty="0" err="1">
                <a:latin typeface="Arial" panose="020B0604020202020204" pitchFamily="34" charset="0"/>
                <a:cs typeface="Arial" panose="020B0604020202020204" pitchFamily="34" charset="0"/>
                <a:sym typeface="Symbol" panose="05050102010706020507" pitchFamily="18" charset="2"/>
              </a:rPr>
              <a:t>sales_person</a:t>
            </a:r>
            <a:r>
              <a:rPr lang="en-IN" sz="1600" b="1" dirty="0">
                <a:latin typeface="Arial" panose="020B0604020202020204" pitchFamily="34" charset="0"/>
                <a:cs typeface="Arial" panose="020B0604020202020204" pitchFamily="34" charset="0"/>
                <a:sym typeface="Symbol" panose="05050102010706020507" pitchFamily="18" charset="2"/>
              </a:rPr>
              <a:t> ^ </a:t>
            </a:r>
            <a:r>
              <a:rPr lang="en-IN" sz="1600" b="1" dirty="0">
                <a:solidFill>
                  <a:srgbClr val="FF0000"/>
                </a:solidFill>
                <a:latin typeface="Arial" panose="020B0604020202020204" pitchFamily="34" charset="0"/>
                <a:cs typeface="Arial" panose="020B0604020202020204" pitchFamily="34" charset="0"/>
                <a:sym typeface="Symbol" panose="05050102010706020507" pitchFamily="18" charset="2"/>
              </a:rPr>
              <a:t>city</a:t>
            </a:r>
            <a:r>
              <a:rPr lang="en-IN" sz="1600" b="1" dirty="0">
                <a:latin typeface="Arial" panose="020B0604020202020204" pitchFamily="34" charset="0"/>
                <a:cs typeface="Arial" panose="020B0604020202020204" pitchFamily="34" charset="0"/>
                <a:sym typeface="Symbol" panose="05050102010706020507" pitchFamily="18" charset="2"/>
              </a:rPr>
              <a:t> =‘Mumbai’</a:t>
            </a:r>
            <a:r>
              <a:rPr lang="en-IN" sz="1600" b="1" dirty="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a:t>
            </a:r>
          </a:p>
          <a:p>
            <a:pPr marL="457200" lvl="1" indent="0">
              <a:buNone/>
            </a:pPr>
            <a:endParaRPr lang="en-IN" sz="1600" dirty="0"/>
          </a:p>
          <a:p>
            <a:pPr>
              <a:buFont typeface="+mj-lt"/>
              <a:buAutoNum type="arabicPeriod"/>
            </a:pPr>
            <a:r>
              <a:rPr lang="en-IN" sz="1600" dirty="0"/>
              <a:t>Find the names of sales persons from Mumbai.</a:t>
            </a:r>
          </a:p>
          <a:p>
            <a:pPr marL="457200" lvl="1" indent="0">
              <a:buNone/>
            </a:pPr>
            <a:r>
              <a:rPr lang="en-IN" sz="1600" b="1" dirty="0">
                <a:latin typeface="Arial" panose="020B0604020202020204" pitchFamily="34" charset="0"/>
                <a:cs typeface="Arial" panose="020B0604020202020204" pitchFamily="34" charset="0"/>
              </a:rPr>
              <a:t>{&lt;</a:t>
            </a:r>
            <a:r>
              <a:rPr lang="en-IN" sz="1600" b="1" dirty="0" err="1"/>
              <a:t>spname</a:t>
            </a:r>
            <a:r>
              <a:rPr lang="en-IN" sz="1600" b="1" dirty="0"/>
              <a:t>&gt;</a:t>
            </a:r>
            <a:r>
              <a:rPr lang="en-IN" sz="1600" b="1" dirty="0">
                <a:latin typeface="Arial" panose="020B0604020202020204" pitchFamily="34" charset="0"/>
                <a:cs typeface="Arial" panose="020B0604020202020204" pitchFamily="34" charset="0"/>
              </a:rPr>
              <a:t>| &lt;</a:t>
            </a:r>
            <a:r>
              <a:rPr lang="en-IN" sz="1600" b="1" dirty="0" err="1"/>
              <a:t>spid</a:t>
            </a:r>
            <a:r>
              <a:rPr lang="en-IN" sz="1600" b="1" dirty="0"/>
              <a:t>, </a:t>
            </a:r>
            <a:r>
              <a:rPr lang="en-IN" sz="1600" b="1" dirty="0" err="1"/>
              <a:t>spname</a:t>
            </a:r>
            <a:r>
              <a:rPr lang="en-IN" sz="1600" b="1" dirty="0"/>
              <a:t>, </a:t>
            </a:r>
            <a:r>
              <a:rPr lang="en-IN" sz="1600" b="1" dirty="0" err="1"/>
              <a:t>mgrid</a:t>
            </a:r>
            <a:r>
              <a:rPr lang="en-IN" sz="1600" b="1" dirty="0"/>
              <a:t>, city, </a:t>
            </a:r>
            <a:r>
              <a:rPr lang="en-IN" sz="1600" b="1" dirty="0" err="1"/>
              <a:t>comm</a:t>
            </a:r>
            <a:r>
              <a:rPr lang="en-IN" sz="1600" b="1" dirty="0"/>
              <a:t>&gt;</a:t>
            </a:r>
            <a:r>
              <a:rPr lang="en-IN" sz="1600" b="1" dirty="0">
                <a:latin typeface="Arial" panose="020B0604020202020204" pitchFamily="34" charset="0"/>
                <a:cs typeface="Arial" panose="020B0604020202020204" pitchFamily="34" charset="0"/>
                <a:sym typeface="Symbol" panose="05050102010706020507" pitchFamily="18" charset="2"/>
              </a:rPr>
              <a:t> </a:t>
            </a:r>
            <a:r>
              <a:rPr lang="en-IN" sz="1600" b="1" dirty="0" err="1">
                <a:latin typeface="Arial" panose="020B0604020202020204" pitchFamily="34" charset="0"/>
                <a:cs typeface="Arial" panose="020B0604020202020204" pitchFamily="34" charset="0"/>
                <a:sym typeface="Symbol" panose="05050102010706020507" pitchFamily="18" charset="2"/>
              </a:rPr>
              <a:t>sales_person</a:t>
            </a:r>
            <a:r>
              <a:rPr lang="en-IN" sz="1600" b="1" dirty="0">
                <a:latin typeface="Arial" panose="020B0604020202020204" pitchFamily="34" charset="0"/>
                <a:cs typeface="Arial" panose="020B0604020202020204" pitchFamily="34" charset="0"/>
                <a:sym typeface="Symbol" panose="05050102010706020507" pitchFamily="18" charset="2"/>
              </a:rPr>
              <a:t> ^ </a:t>
            </a:r>
            <a:r>
              <a:rPr lang="en-IN" sz="1600" b="1" dirty="0">
                <a:solidFill>
                  <a:srgbClr val="FF0000"/>
                </a:solidFill>
                <a:latin typeface="Arial" panose="020B0604020202020204" pitchFamily="34" charset="0"/>
                <a:cs typeface="Arial" panose="020B0604020202020204" pitchFamily="34" charset="0"/>
                <a:sym typeface="Symbol" panose="05050102010706020507" pitchFamily="18" charset="2"/>
              </a:rPr>
              <a:t>city</a:t>
            </a:r>
            <a:r>
              <a:rPr lang="en-IN" sz="1600" b="1" dirty="0">
                <a:latin typeface="Arial" panose="020B0604020202020204" pitchFamily="34" charset="0"/>
                <a:cs typeface="Arial" panose="020B0604020202020204" pitchFamily="34" charset="0"/>
                <a:sym typeface="Symbol" panose="05050102010706020507" pitchFamily="18" charset="2"/>
              </a:rPr>
              <a:t> =‘Mumbai’</a:t>
            </a:r>
            <a:r>
              <a:rPr lang="en-IN" sz="1600" b="1" dirty="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a:t>
            </a:r>
          </a:p>
          <a:p>
            <a:pPr marL="457200" lvl="1" indent="0">
              <a:buNone/>
            </a:pPr>
            <a:endParaRPr lang="en-IN" sz="1600" dirty="0"/>
          </a:p>
          <a:p>
            <a:pPr>
              <a:buFont typeface="+mj-lt"/>
              <a:buAutoNum type="arabicPeriod"/>
            </a:pPr>
            <a:r>
              <a:rPr lang="en-IN" sz="1600" dirty="0"/>
              <a:t>Give information of all the sales persons working under managers with id not less than 20.</a:t>
            </a:r>
          </a:p>
          <a:p>
            <a:pPr marL="457200" lvl="1" indent="0">
              <a:buNone/>
            </a:pPr>
            <a:r>
              <a:rPr lang="en-IN" sz="1600" b="1" dirty="0">
                <a:latin typeface="Arial" panose="020B0604020202020204" pitchFamily="34" charset="0"/>
                <a:cs typeface="Arial" panose="020B0604020202020204" pitchFamily="34" charset="0"/>
              </a:rPr>
              <a:t>{&lt;</a:t>
            </a:r>
            <a:r>
              <a:rPr lang="en-IN" sz="1600" b="1" dirty="0" err="1"/>
              <a:t>spid</a:t>
            </a:r>
            <a:r>
              <a:rPr lang="en-IN" sz="1600" b="1" dirty="0"/>
              <a:t>, </a:t>
            </a:r>
            <a:r>
              <a:rPr lang="en-IN" sz="1600" b="1" dirty="0" err="1"/>
              <a:t>spname</a:t>
            </a:r>
            <a:r>
              <a:rPr lang="en-IN" sz="1600" b="1" dirty="0"/>
              <a:t>, </a:t>
            </a:r>
            <a:r>
              <a:rPr lang="en-IN" sz="1600" b="1" dirty="0" err="1"/>
              <a:t>mgrid</a:t>
            </a:r>
            <a:r>
              <a:rPr lang="en-IN" sz="1600" b="1" dirty="0"/>
              <a:t>, city, </a:t>
            </a:r>
            <a:r>
              <a:rPr lang="en-IN" sz="1600" b="1" dirty="0" err="1"/>
              <a:t>comm</a:t>
            </a:r>
            <a:r>
              <a:rPr lang="en-IN" sz="1600" b="1" dirty="0"/>
              <a:t>&gt;</a:t>
            </a:r>
            <a:r>
              <a:rPr lang="en-IN" sz="1600" b="1" dirty="0">
                <a:latin typeface="Arial" panose="020B0604020202020204" pitchFamily="34" charset="0"/>
                <a:cs typeface="Arial" panose="020B0604020202020204" pitchFamily="34" charset="0"/>
              </a:rPr>
              <a:t>| &lt;</a:t>
            </a:r>
            <a:r>
              <a:rPr lang="en-IN" sz="1600" b="1" dirty="0" err="1"/>
              <a:t>spid</a:t>
            </a:r>
            <a:r>
              <a:rPr lang="en-IN" sz="1600" b="1" dirty="0"/>
              <a:t>, </a:t>
            </a:r>
            <a:r>
              <a:rPr lang="en-IN" sz="1600" b="1" dirty="0" err="1"/>
              <a:t>spname</a:t>
            </a:r>
            <a:r>
              <a:rPr lang="en-IN" sz="1600" b="1" dirty="0"/>
              <a:t>, </a:t>
            </a:r>
            <a:r>
              <a:rPr lang="en-IN" sz="1600" b="1" dirty="0" err="1"/>
              <a:t>mgrid</a:t>
            </a:r>
            <a:r>
              <a:rPr lang="en-IN" sz="1600" b="1" dirty="0"/>
              <a:t>, city, </a:t>
            </a:r>
            <a:r>
              <a:rPr lang="en-IN" sz="1600" b="1" dirty="0" err="1"/>
              <a:t>comm</a:t>
            </a:r>
            <a:r>
              <a:rPr lang="en-IN" sz="1600" b="1" dirty="0"/>
              <a:t>&gt;</a:t>
            </a:r>
            <a:r>
              <a:rPr lang="en-IN" sz="1600" b="1" dirty="0">
                <a:latin typeface="Arial" panose="020B0604020202020204" pitchFamily="34" charset="0"/>
                <a:cs typeface="Arial" panose="020B0604020202020204" pitchFamily="34" charset="0"/>
                <a:sym typeface="Symbol" panose="05050102010706020507" pitchFamily="18" charset="2"/>
              </a:rPr>
              <a:t> </a:t>
            </a:r>
            <a:r>
              <a:rPr lang="en-IN" sz="1600" b="1" dirty="0" err="1">
                <a:latin typeface="Arial" panose="020B0604020202020204" pitchFamily="34" charset="0"/>
                <a:cs typeface="Arial" panose="020B0604020202020204" pitchFamily="34" charset="0"/>
                <a:sym typeface="Symbol" panose="05050102010706020507" pitchFamily="18" charset="2"/>
              </a:rPr>
              <a:t>sales_person</a:t>
            </a:r>
            <a:r>
              <a:rPr lang="en-IN" sz="1600" b="1" dirty="0">
                <a:latin typeface="Arial" panose="020B0604020202020204" pitchFamily="34" charset="0"/>
                <a:cs typeface="Arial" panose="020B0604020202020204" pitchFamily="34" charset="0"/>
                <a:sym typeface="Symbol" panose="05050102010706020507" pitchFamily="18" charset="2"/>
              </a:rPr>
              <a:t> ^ </a:t>
            </a:r>
            <a:r>
              <a:rPr lang="en-IN" sz="1600" b="1" dirty="0" err="1">
                <a:solidFill>
                  <a:srgbClr val="FF0000"/>
                </a:solidFill>
                <a:latin typeface="Arial" panose="020B0604020202020204" pitchFamily="34" charset="0"/>
                <a:cs typeface="Arial" panose="020B0604020202020204" pitchFamily="34" charset="0"/>
                <a:sym typeface="Symbol" panose="05050102010706020507" pitchFamily="18" charset="2"/>
              </a:rPr>
              <a:t>mgrid</a:t>
            </a:r>
            <a:r>
              <a:rPr lang="en-IN" sz="1600" b="1" dirty="0">
                <a:latin typeface="Arial" panose="020B0604020202020204" pitchFamily="34" charset="0"/>
                <a:cs typeface="Arial" panose="020B0604020202020204" pitchFamily="34" charset="0"/>
                <a:sym typeface="Symbol" panose="05050102010706020507" pitchFamily="18" charset="2"/>
              </a:rPr>
              <a:t> &gt;=20</a:t>
            </a:r>
            <a:r>
              <a:rPr lang="en-IN" sz="1600" b="1" dirty="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a:t>
            </a:r>
          </a:p>
          <a:p>
            <a:pPr marL="457200" lvl="1" indent="0">
              <a:buNone/>
            </a:pPr>
            <a:endParaRPr lang="en-IN" sz="1600" dirty="0"/>
          </a:p>
          <a:p>
            <a:pPr>
              <a:buFont typeface="+mj-lt"/>
              <a:buAutoNum type="arabicPeriod"/>
            </a:pPr>
            <a:r>
              <a:rPr lang="en-IN" sz="1600" dirty="0"/>
              <a:t>Give information of all the sales persons whose commission is less than 12 or who are from Mumbai.</a:t>
            </a:r>
          </a:p>
          <a:p>
            <a:pPr marL="457200" lvl="1" indent="0">
              <a:buNone/>
            </a:pPr>
            <a:r>
              <a:rPr lang="en-IN" sz="1600" b="1" dirty="0">
                <a:latin typeface="Arial" panose="020B0604020202020204" pitchFamily="34" charset="0"/>
                <a:cs typeface="Arial" panose="020B0604020202020204" pitchFamily="34" charset="0"/>
              </a:rPr>
              <a:t>{&lt;</a:t>
            </a:r>
            <a:r>
              <a:rPr lang="en-IN" sz="1600" b="1" dirty="0" err="1"/>
              <a:t>spid</a:t>
            </a:r>
            <a:r>
              <a:rPr lang="en-IN" sz="1600" b="1" dirty="0"/>
              <a:t>, </a:t>
            </a:r>
            <a:r>
              <a:rPr lang="en-IN" sz="1600" b="1" dirty="0" err="1"/>
              <a:t>spname</a:t>
            </a:r>
            <a:r>
              <a:rPr lang="en-IN" sz="1600" b="1" dirty="0"/>
              <a:t>, </a:t>
            </a:r>
            <a:r>
              <a:rPr lang="en-IN" sz="1600" b="1" dirty="0" err="1"/>
              <a:t>mgrid</a:t>
            </a:r>
            <a:r>
              <a:rPr lang="en-IN" sz="1600" b="1" dirty="0"/>
              <a:t>, city, </a:t>
            </a:r>
            <a:r>
              <a:rPr lang="en-IN" sz="1600" b="1" dirty="0" err="1"/>
              <a:t>comm</a:t>
            </a:r>
            <a:r>
              <a:rPr lang="en-IN" sz="1600" b="1" dirty="0"/>
              <a:t>&gt;</a:t>
            </a:r>
            <a:r>
              <a:rPr lang="en-IN" sz="1600" b="1" dirty="0">
                <a:latin typeface="Arial" panose="020B0604020202020204" pitchFamily="34" charset="0"/>
                <a:cs typeface="Arial" panose="020B0604020202020204" pitchFamily="34" charset="0"/>
              </a:rPr>
              <a:t>| &lt;</a:t>
            </a:r>
            <a:r>
              <a:rPr lang="en-IN" sz="1600" b="1" dirty="0" err="1"/>
              <a:t>spid</a:t>
            </a:r>
            <a:r>
              <a:rPr lang="en-IN" sz="1600" b="1" dirty="0"/>
              <a:t>, </a:t>
            </a:r>
            <a:r>
              <a:rPr lang="en-IN" sz="1600" b="1" dirty="0" err="1"/>
              <a:t>spname</a:t>
            </a:r>
            <a:r>
              <a:rPr lang="en-IN" sz="1600" b="1" dirty="0"/>
              <a:t>, </a:t>
            </a:r>
            <a:r>
              <a:rPr lang="en-IN" sz="1600" b="1" dirty="0" err="1"/>
              <a:t>mgrid</a:t>
            </a:r>
            <a:r>
              <a:rPr lang="en-IN" sz="1600" b="1" dirty="0"/>
              <a:t>, city, </a:t>
            </a:r>
            <a:r>
              <a:rPr lang="en-IN" sz="1600" b="1" dirty="0" err="1"/>
              <a:t>comm</a:t>
            </a:r>
            <a:r>
              <a:rPr lang="en-IN" sz="1600" b="1" dirty="0"/>
              <a:t>&gt;</a:t>
            </a:r>
            <a:r>
              <a:rPr lang="en-IN" sz="1600" b="1" dirty="0">
                <a:latin typeface="Arial" panose="020B0604020202020204" pitchFamily="34" charset="0"/>
                <a:cs typeface="Arial" panose="020B0604020202020204" pitchFamily="34" charset="0"/>
                <a:sym typeface="Symbol" panose="05050102010706020507" pitchFamily="18" charset="2"/>
              </a:rPr>
              <a:t> </a:t>
            </a:r>
            <a:r>
              <a:rPr lang="en-IN" sz="1600" b="1" dirty="0" err="1">
                <a:latin typeface="Arial" panose="020B0604020202020204" pitchFamily="34" charset="0"/>
                <a:cs typeface="Arial" panose="020B0604020202020204" pitchFamily="34" charset="0"/>
                <a:sym typeface="Symbol" panose="05050102010706020507" pitchFamily="18" charset="2"/>
              </a:rPr>
              <a:t>sales_person</a:t>
            </a:r>
            <a:r>
              <a:rPr lang="en-IN" sz="1600" b="1" dirty="0">
                <a:latin typeface="Arial" panose="020B0604020202020204" pitchFamily="34" charset="0"/>
                <a:cs typeface="Arial" panose="020B0604020202020204" pitchFamily="34" charset="0"/>
                <a:sym typeface="Symbol" panose="05050102010706020507" pitchFamily="18" charset="2"/>
              </a:rPr>
              <a:t> ^ </a:t>
            </a:r>
            <a:r>
              <a:rPr lang="en-IN" sz="1600" b="1" dirty="0">
                <a:solidFill>
                  <a:srgbClr val="FF0000"/>
                </a:solidFill>
                <a:latin typeface="Arial" panose="020B0604020202020204" pitchFamily="34" charset="0"/>
                <a:cs typeface="Arial" panose="020B0604020202020204" pitchFamily="34" charset="0"/>
                <a:sym typeface="Symbol" panose="05050102010706020507" pitchFamily="18" charset="2"/>
              </a:rPr>
              <a:t>city</a:t>
            </a:r>
            <a:r>
              <a:rPr lang="en-IN" sz="1600" b="1" dirty="0">
                <a:latin typeface="Arial" panose="020B0604020202020204" pitchFamily="34" charset="0"/>
                <a:cs typeface="Arial" panose="020B0604020202020204" pitchFamily="34" charset="0"/>
                <a:sym typeface="Symbol" panose="05050102010706020507" pitchFamily="18" charset="2"/>
              </a:rPr>
              <a:t> =‘Mumbai’ v </a:t>
            </a:r>
            <a:r>
              <a:rPr lang="en-IN" sz="1600" b="1" dirty="0" err="1">
                <a:latin typeface="Arial" panose="020B0604020202020204" pitchFamily="34" charset="0"/>
                <a:cs typeface="Arial" panose="020B0604020202020204" pitchFamily="34" charset="0"/>
                <a:sym typeface="Symbol" panose="05050102010706020507" pitchFamily="18" charset="2"/>
              </a:rPr>
              <a:t>comm</a:t>
            </a:r>
            <a:r>
              <a:rPr lang="en-IN" sz="1600" b="1" dirty="0">
                <a:latin typeface="Arial" panose="020B0604020202020204" pitchFamily="34" charset="0"/>
                <a:cs typeface="Arial" panose="020B0604020202020204" pitchFamily="34" charset="0"/>
                <a:sym typeface="Symbol" panose="05050102010706020507" pitchFamily="18" charset="2"/>
              </a:rPr>
              <a:t>&lt;12</a:t>
            </a:r>
            <a:r>
              <a:rPr lang="en-IN" sz="1600" b="1" dirty="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a:t>
            </a:r>
          </a:p>
          <a:p>
            <a:pPr marL="457200" lvl="1" indent="0">
              <a:buNone/>
            </a:pPr>
            <a:endParaRPr lang="en-IN" sz="1600" dirty="0"/>
          </a:p>
          <a:p>
            <a:pPr>
              <a:buFont typeface="+mj-lt"/>
              <a:buAutoNum type="arabicPeriod"/>
            </a:pPr>
            <a:r>
              <a:rPr lang="en-IN" sz="1600" dirty="0"/>
              <a:t>Give information of all the sales person from Mumbai whose commission are less than 12.</a:t>
            </a:r>
          </a:p>
          <a:p>
            <a:pPr marL="457200" lvl="1" indent="0">
              <a:buNone/>
            </a:pPr>
            <a:r>
              <a:rPr lang="en-IN" sz="1600" b="1" dirty="0">
                <a:latin typeface="Arial" panose="020B0604020202020204" pitchFamily="34" charset="0"/>
                <a:cs typeface="Arial" panose="020B0604020202020204" pitchFamily="34" charset="0"/>
              </a:rPr>
              <a:t>{&lt;</a:t>
            </a:r>
            <a:r>
              <a:rPr lang="en-IN" sz="1600" b="1" dirty="0" err="1"/>
              <a:t>spid</a:t>
            </a:r>
            <a:r>
              <a:rPr lang="en-IN" sz="1600" b="1" dirty="0"/>
              <a:t>, </a:t>
            </a:r>
            <a:r>
              <a:rPr lang="en-IN" sz="1600" b="1" dirty="0" err="1"/>
              <a:t>spname</a:t>
            </a:r>
            <a:r>
              <a:rPr lang="en-IN" sz="1600" b="1" dirty="0"/>
              <a:t>, </a:t>
            </a:r>
            <a:r>
              <a:rPr lang="en-IN" sz="1600" b="1" dirty="0" err="1"/>
              <a:t>mgrid</a:t>
            </a:r>
            <a:r>
              <a:rPr lang="en-IN" sz="1600" b="1" dirty="0"/>
              <a:t>, city, </a:t>
            </a:r>
            <a:r>
              <a:rPr lang="en-IN" sz="1600" b="1" dirty="0" err="1"/>
              <a:t>comm</a:t>
            </a:r>
            <a:r>
              <a:rPr lang="en-IN" sz="1600" b="1" dirty="0"/>
              <a:t>&gt;</a:t>
            </a:r>
            <a:r>
              <a:rPr lang="en-IN" sz="1600" b="1" dirty="0">
                <a:latin typeface="Arial" panose="020B0604020202020204" pitchFamily="34" charset="0"/>
                <a:cs typeface="Arial" panose="020B0604020202020204" pitchFamily="34" charset="0"/>
              </a:rPr>
              <a:t>| &lt;</a:t>
            </a:r>
            <a:r>
              <a:rPr lang="en-IN" sz="1600" b="1" dirty="0" err="1"/>
              <a:t>spid</a:t>
            </a:r>
            <a:r>
              <a:rPr lang="en-IN" sz="1600" b="1" dirty="0"/>
              <a:t>, </a:t>
            </a:r>
            <a:r>
              <a:rPr lang="en-IN" sz="1600" b="1" dirty="0" err="1"/>
              <a:t>spname</a:t>
            </a:r>
            <a:r>
              <a:rPr lang="en-IN" sz="1600" b="1" dirty="0"/>
              <a:t>, </a:t>
            </a:r>
            <a:r>
              <a:rPr lang="en-IN" sz="1600" b="1" dirty="0" err="1"/>
              <a:t>mgrid</a:t>
            </a:r>
            <a:r>
              <a:rPr lang="en-IN" sz="1600" b="1" dirty="0"/>
              <a:t>, city, </a:t>
            </a:r>
            <a:r>
              <a:rPr lang="en-IN" sz="1600" b="1" dirty="0" err="1"/>
              <a:t>comm</a:t>
            </a:r>
            <a:r>
              <a:rPr lang="en-IN" sz="1600" b="1" dirty="0"/>
              <a:t>&gt;</a:t>
            </a:r>
            <a:r>
              <a:rPr lang="en-IN" sz="1600" b="1" dirty="0">
                <a:latin typeface="Arial" panose="020B0604020202020204" pitchFamily="34" charset="0"/>
                <a:cs typeface="Arial" panose="020B0604020202020204" pitchFamily="34" charset="0"/>
                <a:sym typeface="Symbol" panose="05050102010706020507" pitchFamily="18" charset="2"/>
              </a:rPr>
              <a:t> </a:t>
            </a:r>
            <a:r>
              <a:rPr lang="en-IN" sz="1600" b="1" dirty="0" err="1">
                <a:latin typeface="Arial" panose="020B0604020202020204" pitchFamily="34" charset="0"/>
                <a:cs typeface="Arial" panose="020B0604020202020204" pitchFamily="34" charset="0"/>
                <a:sym typeface="Symbol" panose="05050102010706020507" pitchFamily="18" charset="2"/>
              </a:rPr>
              <a:t>sales_person</a:t>
            </a:r>
            <a:r>
              <a:rPr lang="en-IN" sz="1600" b="1" dirty="0">
                <a:latin typeface="Arial" panose="020B0604020202020204" pitchFamily="34" charset="0"/>
                <a:cs typeface="Arial" panose="020B0604020202020204" pitchFamily="34" charset="0"/>
                <a:sym typeface="Symbol" panose="05050102010706020507" pitchFamily="18" charset="2"/>
              </a:rPr>
              <a:t> ^ </a:t>
            </a:r>
            <a:r>
              <a:rPr lang="en-IN" sz="1600" b="1" dirty="0">
                <a:solidFill>
                  <a:srgbClr val="FF0000"/>
                </a:solidFill>
                <a:latin typeface="Arial" panose="020B0604020202020204" pitchFamily="34" charset="0"/>
                <a:cs typeface="Arial" panose="020B0604020202020204" pitchFamily="34" charset="0"/>
                <a:sym typeface="Symbol" panose="05050102010706020507" pitchFamily="18" charset="2"/>
              </a:rPr>
              <a:t>city</a:t>
            </a:r>
            <a:r>
              <a:rPr lang="en-IN" sz="1600" b="1" dirty="0">
                <a:latin typeface="Arial" panose="020B0604020202020204" pitchFamily="34" charset="0"/>
                <a:cs typeface="Arial" panose="020B0604020202020204" pitchFamily="34" charset="0"/>
                <a:sym typeface="Symbol" panose="05050102010706020507" pitchFamily="18" charset="2"/>
              </a:rPr>
              <a:t> =‘Mumbai’ ^ </a:t>
            </a:r>
            <a:r>
              <a:rPr lang="en-IN" sz="1600" b="1" dirty="0" err="1">
                <a:latin typeface="Arial" panose="020B0604020202020204" pitchFamily="34" charset="0"/>
                <a:cs typeface="Arial" panose="020B0604020202020204" pitchFamily="34" charset="0"/>
                <a:sym typeface="Symbol" panose="05050102010706020507" pitchFamily="18" charset="2"/>
              </a:rPr>
              <a:t>comm</a:t>
            </a:r>
            <a:r>
              <a:rPr lang="en-IN" sz="1600" b="1" dirty="0">
                <a:latin typeface="Arial" panose="020B0604020202020204" pitchFamily="34" charset="0"/>
                <a:cs typeface="Arial" panose="020B0604020202020204" pitchFamily="34" charset="0"/>
                <a:sym typeface="Symbol" panose="05050102010706020507" pitchFamily="18" charset="2"/>
              </a:rPr>
              <a:t>&lt;12</a:t>
            </a:r>
            <a:r>
              <a:rPr lang="en-IN" sz="1600" b="1" dirty="0">
                <a:latin typeface="Arial" panose="020B0604020202020204" pitchFamily="34" charset="0"/>
                <a:cs typeface="Arial" panose="020B0604020202020204" pitchFamily="34" charset="0"/>
              </a:rPr>
              <a:t> }</a:t>
            </a:r>
            <a:endParaRPr lang="en-IN" dirty="0"/>
          </a:p>
        </p:txBody>
      </p:sp>
    </p:spTree>
    <p:extLst>
      <p:ext uri="{BB962C8B-B14F-4D97-AF65-F5344CB8AC3E}">
        <p14:creationId xmlns:p14="http://schemas.microsoft.com/office/powerpoint/2010/main" val="243646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fade">
                                      <p:cBhvr>
                                        <p:cTn id="37" dur="500"/>
                                        <p:tgtEl>
                                          <p:spTgt spid="3">
                                            <p:txEl>
                                              <p:pRg st="11" end="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12" end="12"/>
                                            </p:txEl>
                                          </p:spTgt>
                                        </p:tgtEl>
                                        <p:attrNameLst>
                                          <p:attrName>style.visibility</p:attrName>
                                        </p:attrNameLst>
                                      </p:cBhvr>
                                      <p:to>
                                        <p:strVal val="visible"/>
                                      </p:to>
                                    </p:set>
                                    <p:animEffect transition="in" filter="fade">
                                      <p:cBhvr>
                                        <p:cTn id="42" dur="500"/>
                                        <p:tgtEl>
                                          <p:spTgt spid="3">
                                            <p:txEl>
                                              <p:pRg st="12" end="1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animEffect transition="in" filter="fade">
                                      <p:cBhvr>
                                        <p:cTn id="47" dur="500"/>
                                        <p:tgtEl>
                                          <p:spTgt spid="3">
                                            <p:txEl>
                                              <p:pRg st="14" end="1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15" end="15"/>
                                            </p:txEl>
                                          </p:spTgt>
                                        </p:tgtEl>
                                        <p:attrNameLst>
                                          <p:attrName>style.visibility</p:attrName>
                                        </p:attrNameLst>
                                      </p:cBhvr>
                                      <p:to>
                                        <p:strVal val="visible"/>
                                      </p:to>
                                    </p:set>
                                    <p:animEffect transition="in" filter="fade">
                                      <p:cBhvr>
                                        <p:cTn id="52"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2</a:t>
            </a:r>
            <a:endParaRPr lang="en-IN" dirty="0"/>
          </a:p>
        </p:txBody>
      </p:sp>
      <p:sp>
        <p:nvSpPr>
          <p:cNvPr id="3" name="Content Placeholder 2"/>
          <p:cNvSpPr>
            <a:spLocks noGrp="1"/>
          </p:cNvSpPr>
          <p:nvPr>
            <p:ph idx="1"/>
          </p:nvPr>
        </p:nvSpPr>
        <p:spPr/>
        <p:txBody>
          <a:bodyPr/>
          <a:lstStyle/>
          <a:p>
            <a:pPr marL="0" indent="0">
              <a:buNone/>
            </a:pPr>
            <a:r>
              <a:rPr lang="en-IN" b="1" dirty="0" smtClean="0"/>
              <a:t>Sailors(</a:t>
            </a:r>
            <a:r>
              <a:rPr lang="en-IN" b="1" dirty="0" err="1" smtClean="0"/>
              <a:t>sid</a:t>
            </a:r>
            <a:r>
              <a:rPr lang="en-IN" b="1" dirty="0"/>
              <a:t>, </a:t>
            </a:r>
            <a:r>
              <a:rPr lang="en-IN" b="1" dirty="0" err="1"/>
              <a:t>sname</a:t>
            </a:r>
            <a:r>
              <a:rPr lang="en-IN" b="1" dirty="0"/>
              <a:t>, rating, age</a:t>
            </a:r>
            <a:r>
              <a:rPr lang="en-IN" b="1" dirty="0" smtClean="0"/>
              <a:t>)</a:t>
            </a:r>
          </a:p>
          <a:p>
            <a:pPr marL="0" indent="0">
              <a:buNone/>
            </a:pPr>
            <a:r>
              <a:rPr lang="en-IN" b="1" dirty="0"/>
              <a:t>Reserves(</a:t>
            </a:r>
            <a:r>
              <a:rPr lang="en-IN" b="1" dirty="0" err="1"/>
              <a:t>sid</a:t>
            </a:r>
            <a:r>
              <a:rPr lang="en-IN" b="1" dirty="0"/>
              <a:t>, bid, day</a:t>
            </a:r>
            <a:r>
              <a:rPr lang="en-IN" b="1" dirty="0" smtClean="0"/>
              <a:t>)</a:t>
            </a:r>
            <a:endParaRPr lang="en-IN" b="1" dirty="0"/>
          </a:p>
          <a:p>
            <a:pPr marL="0" indent="0">
              <a:buNone/>
            </a:pPr>
            <a:r>
              <a:rPr lang="en-IN" b="1" dirty="0"/>
              <a:t>Boats(bid, </a:t>
            </a:r>
            <a:r>
              <a:rPr lang="en-IN" b="1" dirty="0" err="1"/>
              <a:t>bname</a:t>
            </a:r>
            <a:r>
              <a:rPr lang="en-IN" b="1" dirty="0"/>
              <a:t>, </a:t>
            </a:r>
            <a:r>
              <a:rPr lang="en-IN" b="1" dirty="0" err="1"/>
              <a:t>color</a:t>
            </a:r>
            <a:r>
              <a:rPr lang="en-IN" b="1" dirty="0"/>
              <a:t>)</a:t>
            </a:r>
          </a:p>
          <a:p>
            <a:pPr marL="0" indent="0">
              <a:buNone/>
            </a:pPr>
            <a:endParaRPr lang="en-IN" dirty="0"/>
          </a:p>
          <a:p>
            <a:pPr marL="0" indent="0">
              <a:buNone/>
            </a:pPr>
            <a:endParaRPr lang="en-IN" dirty="0" smtClean="0"/>
          </a:p>
          <a:p>
            <a:pPr marL="0" indent="0">
              <a:buNone/>
            </a:pPr>
            <a:r>
              <a:rPr lang="en-IN" dirty="0" smtClean="0"/>
              <a:t>1. Find all the sailor with rating above 7.</a:t>
            </a:r>
          </a:p>
          <a:p>
            <a:pPr marL="0" indent="0">
              <a:buNone/>
            </a:pPr>
            <a:r>
              <a:rPr lang="en-IN" dirty="0" smtClean="0"/>
              <a:t>                    {</a:t>
            </a:r>
            <a:r>
              <a:rPr lang="en-IN" dirty="0"/>
              <a:t>&lt;</a:t>
            </a:r>
            <a:r>
              <a:rPr lang="en-IN" dirty="0" err="1"/>
              <a:t>a,b,c,d</a:t>
            </a:r>
            <a:r>
              <a:rPr lang="en-IN" dirty="0"/>
              <a:t>&gt;</a:t>
            </a:r>
            <a:r>
              <a:rPr lang="en-IN" dirty="0" smtClean="0">
                <a:latin typeface="+mj-lt"/>
              </a:rPr>
              <a:t> | &lt;</a:t>
            </a:r>
            <a:r>
              <a:rPr lang="en-IN" dirty="0" err="1" smtClean="0">
                <a:latin typeface="+mj-lt"/>
              </a:rPr>
              <a:t>a,b,c,d</a:t>
            </a:r>
            <a:r>
              <a:rPr lang="en-IN" dirty="0" smtClean="0">
                <a:latin typeface="+mj-lt"/>
              </a:rPr>
              <a:t>&gt; </a:t>
            </a:r>
            <a:r>
              <a:rPr lang="en-IN" b="1" dirty="0" smtClean="0">
                <a:latin typeface="+mj-lt"/>
                <a:cs typeface="Arial" panose="020B0604020202020204" pitchFamily="34" charset="0"/>
                <a:sym typeface="Symbol" panose="05050102010706020507" pitchFamily="18" charset="2"/>
              </a:rPr>
              <a:t> </a:t>
            </a:r>
            <a:r>
              <a:rPr lang="en-IN" dirty="0" smtClean="0">
                <a:latin typeface="+mj-lt"/>
                <a:cs typeface="Arial" panose="020B0604020202020204" pitchFamily="34" charset="0"/>
                <a:sym typeface="Symbol" panose="05050102010706020507" pitchFamily="18" charset="2"/>
              </a:rPr>
              <a:t>sailor ^d&gt;7</a:t>
            </a:r>
            <a:r>
              <a:rPr lang="en-IN" dirty="0" smtClean="0">
                <a:latin typeface="+mj-lt"/>
              </a:rPr>
              <a:t>}</a:t>
            </a:r>
          </a:p>
          <a:p>
            <a:pPr marL="0" indent="0">
              <a:buNone/>
            </a:pPr>
            <a:endParaRPr lang="en-IN" dirty="0" smtClean="0"/>
          </a:p>
          <a:p>
            <a:pPr marL="0" indent="0">
              <a:buNone/>
            </a:pPr>
            <a:r>
              <a:rPr lang="en-IN" dirty="0" smtClean="0"/>
              <a:t>2. Find the name and age of the sailor with a rating above 7.</a:t>
            </a:r>
          </a:p>
          <a:p>
            <a:pPr marL="0" indent="0">
              <a:buNone/>
            </a:pPr>
            <a:r>
              <a:rPr lang="en-IN" dirty="0" smtClean="0"/>
              <a:t>                    {&lt;</a:t>
            </a:r>
            <a:r>
              <a:rPr lang="en-IN" dirty="0" err="1" smtClean="0"/>
              <a:t>b,d</a:t>
            </a:r>
            <a:r>
              <a:rPr lang="en-IN" dirty="0"/>
              <a:t>&gt; | &lt;</a:t>
            </a:r>
            <a:r>
              <a:rPr lang="en-IN" dirty="0" err="1"/>
              <a:t>a,b,c,d</a:t>
            </a:r>
            <a:r>
              <a:rPr lang="en-IN" dirty="0"/>
              <a:t>&gt; </a:t>
            </a:r>
            <a:r>
              <a:rPr lang="en-IN" b="1" dirty="0">
                <a:cs typeface="Arial" panose="020B0604020202020204" pitchFamily="34" charset="0"/>
                <a:sym typeface="Symbol" panose="05050102010706020507" pitchFamily="18" charset="2"/>
              </a:rPr>
              <a:t> </a:t>
            </a:r>
            <a:r>
              <a:rPr lang="en-IN" dirty="0">
                <a:cs typeface="Arial" panose="020B0604020202020204" pitchFamily="34" charset="0"/>
                <a:sym typeface="Symbol" panose="05050102010706020507" pitchFamily="18" charset="2"/>
              </a:rPr>
              <a:t>sailor ^d&gt;7</a:t>
            </a:r>
            <a:r>
              <a:rPr lang="en-IN" dirty="0" smtClean="0"/>
              <a:t>}</a:t>
            </a:r>
            <a:endParaRPr lang="en-IN" dirty="0"/>
          </a:p>
        </p:txBody>
      </p:sp>
      <p:pic>
        <p:nvPicPr>
          <p:cNvPr id="4" name="Picture 3"/>
          <p:cNvPicPr>
            <a:picLocks noChangeAspect="1"/>
          </p:cNvPicPr>
          <p:nvPr/>
        </p:nvPicPr>
        <p:blipFill>
          <a:blip r:embed="rId2"/>
          <a:stretch>
            <a:fillRect/>
          </a:stretch>
        </p:blipFill>
        <p:spPr>
          <a:xfrm>
            <a:off x="5962918" y="744105"/>
            <a:ext cx="6229082" cy="2696482"/>
          </a:xfrm>
          <a:prstGeom prst="rect">
            <a:avLst/>
          </a:prstGeom>
        </p:spPr>
      </p:pic>
    </p:spTree>
    <p:extLst>
      <p:ext uri="{BB962C8B-B14F-4D97-AF65-F5344CB8AC3E}">
        <p14:creationId xmlns:p14="http://schemas.microsoft.com/office/powerpoint/2010/main" val="2743352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fade">
                                      <p:cBhvr>
                                        <p:cTn id="17" dur="500"/>
                                        <p:tgtEl>
                                          <p:spTgt spid="3">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fade">
                                      <p:cBhvr>
                                        <p:cTn id="2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2</a:t>
            </a:r>
            <a:endParaRPr lang="en-IN" dirty="0"/>
          </a:p>
        </p:txBody>
      </p:sp>
      <p:sp>
        <p:nvSpPr>
          <p:cNvPr id="3" name="Content Placeholder 2"/>
          <p:cNvSpPr>
            <a:spLocks noGrp="1"/>
          </p:cNvSpPr>
          <p:nvPr>
            <p:ph idx="1"/>
          </p:nvPr>
        </p:nvSpPr>
        <p:spPr/>
        <p:txBody>
          <a:bodyPr/>
          <a:lstStyle/>
          <a:p>
            <a:pPr marL="0" indent="0">
              <a:buNone/>
            </a:pPr>
            <a:r>
              <a:rPr lang="en-IN" b="1" dirty="0" smtClean="0"/>
              <a:t>Sailors(</a:t>
            </a:r>
            <a:r>
              <a:rPr lang="en-IN" b="1" dirty="0" err="1" smtClean="0"/>
              <a:t>sid</a:t>
            </a:r>
            <a:r>
              <a:rPr lang="en-IN" b="1" dirty="0"/>
              <a:t>, </a:t>
            </a:r>
            <a:r>
              <a:rPr lang="en-IN" b="1" dirty="0" err="1"/>
              <a:t>sname</a:t>
            </a:r>
            <a:r>
              <a:rPr lang="en-IN" b="1" dirty="0"/>
              <a:t>, rating, age</a:t>
            </a:r>
            <a:r>
              <a:rPr lang="en-IN" b="1" dirty="0" smtClean="0"/>
              <a:t>)</a:t>
            </a:r>
          </a:p>
          <a:p>
            <a:pPr marL="0" indent="0">
              <a:buNone/>
            </a:pPr>
            <a:r>
              <a:rPr lang="en-IN" b="1" dirty="0"/>
              <a:t>Reserves(</a:t>
            </a:r>
            <a:r>
              <a:rPr lang="en-IN" b="1" dirty="0" err="1"/>
              <a:t>sid</a:t>
            </a:r>
            <a:r>
              <a:rPr lang="en-IN" b="1" dirty="0"/>
              <a:t>, bid, day</a:t>
            </a:r>
            <a:r>
              <a:rPr lang="en-IN" b="1" dirty="0" smtClean="0"/>
              <a:t>)</a:t>
            </a:r>
            <a:endParaRPr lang="en-IN" b="1" dirty="0"/>
          </a:p>
          <a:p>
            <a:pPr marL="0" indent="0">
              <a:buNone/>
            </a:pPr>
            <a:r>
              <a:rPr lang="en-IN" b="1" dirty="0"/>
              <a:t>Boats(bid, </a:t>
            </a:r>
            <a:r>
              <a:rPr lang="en-IN" b="1" dirty="0" err="1"/>
              <a:t>bname</a:t>
            </a:r>
            <a:r>
              <a:rPr lang="en-IN" b="1" dirty="0"/>
              <a:t>, </a:t>
            </a:r>
            <a:r>
              <a:rPr lang="en-IN" b="1" dirty="0" err="1"/>
              <a:t>color</a:t>
            </a:r>
            <a:r>
              <a:rPr lang="en-IN" b="1" dirty="0"/>
              <a:t>)</a:t>
            </a:r>
          </a:p>
          <a:p>
            <a:pPr marL="0" indent="0">
              <a:buNone/>
            </a:pPr>
            <a:endParaRPr lang="en-IN" dirty="0"/>
          </a:p>
          <a:p>
            <a:pPr marL="0" indent="0">
              <a:buNone/>
            </a:pPr>
            <a:endParaRPr lang="en-IN" dirty="0" smtClean="0"/>
          </a:p>
          <a:p>
            <a:pPr marL="0" indent="0">
              <a:buNone/>
            </a:pPr>
            <a:endParaRPr lang="en-IN" dirty="0" smtClean="0"/>
          </a:p>
          <a:p>
            <a:pPr marL="0" indent="0">
              <a:buNone/>
            </a:pPr>
            <a:r>
              <a:rPr lang="en-IN" dirty="0" smtClean="0"/>
              <a:t>3. Find the sailor name, boat id and reservation date for each reservation.</a:t>
            </a:r>
          </a:p>
          <a:p>
            <a:pPr marL="0" indent="0">
              <a:buNone/>
            </a:pPr>
            <a:r>
              <a:rPr lang="en-IN" dirty="0" smtClean="0"/>
              <a:t>     {&lt;</a:t>
            </a:r>
            <a:r>
              <a:rPr lang="en-IN" dirty="0" err="1" smtClean="0"/>
              <a:t>b,f,g</a:t>
            </a:r>
            <a:r>
              <a:rPr lang="en-IN" dirty="0" smtClean="0"/>
              <a:t>&gt; </a:t>
            </a:r>
            <a:r>
              <a:rPr lang="en-IN" dirty="0"/>
              <a:t>| </a:t>
            </a:r>
            <a:r>
              <a:rPr lang="en-US" altLang="en-US" dirty="0">
                <a:latin typeface="Arial" panose="020B0604020202020204" pitchFamily="34" charset="0"/>
                <a:cs typeface="Arial" panose="020B0604020202020204" pitchFamily="34" charset="0"/>
                <a:sym typeface="Symbol" panose="05050102010706020507" pitchFamily="18" charset="2"/>
              </a:rPr>
              <a:t></a:t>
            </a:r>
            <a:r>
              <a:rPr lang="en-IN" dirty="0"/>
              <a:t> </a:t>
            </a:r>
            <a:r>
              <a:rPr lang="en-IN" dirty="0" err="1"/>
              <a:t>a,c,d</a:t>
            </a:r>
            <a:r>
              <a:rPr lang="en-IN" dirty="0"/>
              <a:t>(&lt;</a:t>
            </a:r>
            <a:r>
              <a:rPr lang="en-IN" dirty="0" err="1"/>
              <a:t>a,b,c,d</a:t>
            </a:r>
            <a:r>
              <a:rPr lang="en-IN" dirty="0"/>
              <a:t>&gt;</a:t>
            </a:r>
            <a:r>
              <a:rPr lang="en-IN" b="1" dirty="0">
                <a:cs typeface="Arial" panose="020B0604020202020204" pitchFamily="34" charset="0"/>
                <a:sym typeface="Symbol" panose="05050102010706020507" pitchFamily="18" charset="2"/>
              </a:rPr>
              <a:t> </a:t>
            </a:r>
            <a:r>
              <a:rPr lang="en-IN" dirty="0">
                <a:cs typeface="Arial" panose="020B0604020202020204" pitchFamily="34" charset="0"/>
                <a:sym typeface="Symbol" panose="05050102010706020507" pitchFamily="18" charset="2"/>
              </a:rPr>
              <a:t>sailor ^ </a:t>
            </a:r>
            <a:r>
              <a:rPr lang="en-US" altLang="en-US" dirty="0">
                <a:latin typeface="Arial" panose="020B0604020202020204" pitchFamily="34" charset="0"/>
                <a:cs typeface="Arial" panose="020B0604020202020204" pitchFamily="34" charset="0"/>
                <a:sym typeface="Symbol" panose="05050102010706020507" pitchFamily="18" charset="2"/>
              </a:rPr>
              <a:t> </a:t>
            </a:r>
            <a:r>
              <a:rPr lang="en-US" altLang="en-US" dirty="0" smtClean="0">
                <a:latin typeface="Arial" panose="020B0604020202020204" pitchFamily="34" charset="0"/>
                <a:cs typeface="Arial" panose="020B0604020202020204" pitchFamily="34" charset="0"/>
                <a:sym typeface="Symbol" panose="05050102010706020507" pitchFamily="18" charset="2"/>
              </a:rPr>
              <a:t>e </a:t>
            </a:r>
            <a:r>
              <a:rPr lang="en-US" altLang="en-US" dirty="0">
                <a:latin typeface="Arial" panose="020B0604020202020204" pitchFamily="34" charset="0"/>
                <a:cs typeface="Arial" panose="020B0604020202020204" pitchFamily="34" charset="0"/>
                <a:sym typeface="Symbol" panose="05050102010706020507" pitchFamily="18" charset="2"/>
              </a:rPr>
              <a:t>(&lt;</a:t>
            </a:r>
            <a:r>
              <a:rPr lang="en-US" altLang="en-US" dirty="0" err="1">
                <a:latin typeface="Arial" panose="020B0604020202020204" pitchFamily="34" charset="0"/>
                <a:cs typeface="Arial" panose="020B0604020202020204" pitchFamily="34" charset="0"/>
                <a:sym typeface="Symbol" panose="05050102010706020507" pitchFamily="18" charset="2"/>
              </a:rPr>
              <a:t>e,f,g</a:t>
            </a:r>
            <a:r>
              <a:rPr lang="en-US" altLang="en-US" dirty="0">
                <a:latin typeface="Arial" panose="020B0604020202020204" pitchFamily="34" charset="0"/>
                <a:cs typeface="Arial" panose="020B0604020202020204" pitchFamily="34" charset="0"/>
                <a:sym typeface="Symbol" panose="05050102010706020507" pitchFamily="18" charset="2"/>
              </a:rPr>
              <a:t>&gt;</a:t>
            </a:r>
            <a:r>
              <a:rPr lang="en-IN" b="1" dirty="0">
                <a:cs typeface="Arial" panose="020B0604020202020204" pitchFamily="34" charset="0"/>
                <a:sym typeface="Symbol" panose="05050102010706020507" pitchFamily="18" charset="2"/>
              </a:rPr>
              <a:t>  </a:t>
            </a:r>
            <a:r>
              <a:rPr lang="en-IN" dirty="0">
                <a:cs typeface="Arial" panose="020B0604020202020204" pitchFamily="34" charset="0"/>
                <a:sym typeface="Symbol" panose="05050102010706020507" pitchFamily="18" charset="2"/>
              </a:rPr>
              <a:t>reserves ^</a:t>
            </a:r>
            <a:r>
              <a:rPr lang="en-IN" dirty="0" smtClean="0">
                <a:cs typeface="Arial" panose="020B0604020202020204" pitchFamily="34" charset="0"/>
                <a:sym typeface="Symbol" panose="05050102010706020507" pitchFamily="18" charset="2"/>
              </a:rPr>
              <a:t>a=e</a:t>
            </a:r>
            <a:r>
              <a:rPr lang="en-IN" altLang="en-US" dirty="0" smtClean="0">
                <a:cs typeface="Arial" panose="020B0604020202020204" pitchFamily="34" charset="0"/>
                <a:sym typeface="Symbol" panose="05050102010706020507" pitchFamily="18" charset="2"/>
              </a:rPr>
              <a:t>))</a:t>
            </a:r>
            <a:r>
              <a:rPr lang="en-IN" dirty="0" smtClean="0"/>
              <a:t>}</a:t>
            </a:r>
            <a:endParaRPr lang="en-IN" dirty="0"/>
          </a:p>
          <a:p>
            <a:pPr marL="0" indent="0">
              <a:buNone/>
            </a:pPr>
            <a:endParaRPr lang="en-IN" dirty="0" smtClean="0"/>
          </a:p>
          <a:p>
            <a:pPr marL="0" indent="0">
              <a:buNone/>
            </a:pPr>
            <a:r>
              <a:rPr lang="en-IN" dirty="0" smtClean="0"/>
              <a:t>4. Find the name of sailors who have reserved boat 103.</a:t>
            </a:r>
          </a:p>
          <a:p>
            <a:pPr marL="0" indent="0">
              <a:buNone/>
            </a:pPr>
            <a:r>
              <a:rPr lang="en-IN" dirty="0" smtClean="0"/>
              <a:t>      {&lt;b&gt; | </a:t>
            </a:r>
            <a:r>
              <a:rPr lang="en-US" altLang="en-US" dirty="0">
                <a:latin typeface="Arial" panose="020B0604020202020204" pitchFamily="34" charset="0"/>
                <a:cs typeface="Arial" panose="020B0604020202020204" pitchFamily="34" charset="0"/>
                <a:sym typeface="Symbol" panose="05050102010706020507" pitchFamily="18" charset="2"/>
              </a:rPr>
              <a:t></a:t>
            </a:r>
            <a:r>
              <a:rPr lang="en-IN" dirty="0" smtClean="0"/>
              <a:t> </a:t>
            </a:r>
            <a:r>
              <a:rPr lang="en-IN" dirty="0" err="1" smtClean="0"/>
              <a:t>a,c,d</a:t>
            </a:r>
            <a:r>
              <a:rPr lang="en-IN" dirty="0" smtClean="0"/>
              <a:t>(&lt;</a:t>
            </a:r>
            <a:r>
              <a:rPr lang="en-IN" dirty="0" err="1" smtClean="0"/>
              <a:t>a,b,c,d</a:t>
            </a:r>
            <a:r>
              <a:rPr lang="en-IN" dirty="0" smtClean="0"/>
              <a:t>&gt;</a:t>
            </a:r>
            <a:r>
              <a:rPr lang="en-IN" b="1" dirty="0" smtClean="0">
                <a:cs typeface="Arial" panose="020B0604020202020204" pitchFamily="34" charset="0"/>
                <a:sym typeface="Symbol" panose="05050102010706020507" pitchFamily="18" charset="2"/>
              </a:rPr>
              <a:t> </a:t>
            </a:r>
            <a:r>
              <a:rPr lang="en-IN" dirty="0" smtClean="0">
                <a:cs typeface="Arial" panose="020B0604020202020204" pitchFamily="34" charset="0"/>
                <a:sym typeface="Symbol" panose="05050102010706020507" pitchFamily="18" charset="2"/>
              </a:rPr>
              <a:t>sailor ^ </a:t>
            </a:r>
            <a:r>
              <a:rPr lang="en-US" altLang="en-US" dirty="0" smtClean="0">
                <a:latin typeface="Arial" panose="020B0604020202020204" pitchFamily="34" charset="0"/>
                <a:cs typeface="Arial" panose="020B0604020202020204" pitchFamily="34" charset="0"/>
                <a:sym typeface="Symbol" panose="05050102010706020507" pitchFamily="18" charset="2"/>
              </a:rPr>
              <a:t> </a:t>
            </a:r>
            <a:r>
              <a:rPr lang="en-US" altLang="en-US" dirty="0" err="1" smtClean="0">
                <a:latin typeface="Arial" panose="020B0604020202020204" pitchFamily="34" charset="0"/>
                <a:cs typeface="Arial" panose="020B0604020202020204" pitchFamily="34" charset="0"/>
                <a:sym typeface="Symbol" panose="05050102010706020507" pitchFamily="18" charset="2"/>
              </a:rPr>
              <a:t>e,f,g</a:t>
            </a:r>
            <a:r>
              <a:rPr lang="en-US" altLang="en-US" dirty="0" smtClean="0">
                <a:latin typeface="Arial" panose="020B0604020202020204" pitchFamily="34" charset="0"/>
                <a:cs typeface="Arial" panose="020B0604020202020204" pitchFamily="34" charset="0"/>
                <a:sym typeface="Symbol" panose="05050102010706020507" pitchFamily="18" charset="2"/>
              </a:rPr>
              <a:t> (&lt;</a:t>
            </a:r>
            <a:r>
              <a:rPr lang="en-US" altLang="en-US" dirty="0" err="1" smtClean="0">
                <a:latin typeface="Arial" panose="020B0604020202020204" pitchFamily="34" charset="0"/>
                <a:cs typeface="Arial" panose="020B0604020202020204" pitchFamily="34" charset="0"/>
                <a:sym typeface="Symbol" panose="05050102010706020507" pitchFamily="18" charset="2"/>
              </a:rPr>
              <a:t>e,f,g</a:t>
            </a:r>
            <a:r>
              <a:rPr lang="en-US" altLang="en-US" dirty="0" smtClean="0">
                <a:latin typeface="Arial" panose="020B0604020202020204" pitchFamily="34" charset="0"/>
                <a:cs typeface="Arial" panose="020B0604020202020204" pitchFamily="34" charset="0"/>
                <a:sym typeface="Symbol" panose="05050102010706020507" pitchFamily="18" charset="2"/>
              </a:rPr>
              <a:t>&gt;</a:t>
            </a:r>
            <a:r>
              <a:rPr lang="en-IN" b="1" dirty="0">
                <a:cs typeface="Arial" panose="020B0604020202020204" pitchFamily="34" charset="0"/>
                <a:sym typeface="Symbol" panose="05050102010706020507" pitchFamily="18" charset="2"/>
              </a:rPr>
              <a:t>  </a:t>
            </a:r>
            <a:r>
              <a:rPr lang="en-IN" dirty="0" smtClean="0">
                <a:cs typeface="Arial" panose="020B0604020202020204" pitchFamily="34" charset="0"/>
                <a:sym typeface="Symbol" panose="05050102010706020507" pitchFamily="18" charset="2"/>
              </a:rPr>
              <a:t>reserves ^a=e^</a:t>
            </a:r>
            <a:r>
              <a:rPr lang="en-US" altLang="en-US" dirty="0" smtClean="0">
                <a:latin typeface="Arial" panose="020B0604020202020204" pitchFamily="34" charset="0"/>
                <a:cs typeface="Arial" panose="020B0604020202020204" pitchFamily="34" charset="0"/>
                <a:sym typeface="Symbol" panose="05050102010706020507" pitchFamily="18" charset="2"/>
              </a:rPr>
              <a:t> </a:t>
            </a:r>
            <a:r>
              <a:rPr lang="en-IN" altLang="en-US" dirty="0" smtClean="0">
                <a:cs typeface="Arial" panose="020B0604020202020204" pitchFamily="34" charset="0"/>
                <a:sym typeface="Symbol" panose="05050102010706020507" pitchFamily="18" charset="2"/>
              </a:rPr>
              <a:t>f=103))</a:t>
            </a:r>
            <a:r>
              <a:rPr lang="en-IN" dirty="0" smtClean="0"/>
              <a:t>}</a:t>
            </a:r>
            <a:endParaRPr lang="en-IN" dirty="0"/>
          </a:p>
          <a:p>
            <a:pPr marL="0" indent="0">
              <a:buNone/>
            </a:pPr>
            <a:r>
              <a:rPr lang="en-IN" dirty="0"/>
              <a:t> </a:t>
            </a:r>
            <a:r>
              <a:rPr lang="en-IN" dirty="0" smtClean="0"/>
              <a:t>     {&lt;</a:t>
            </a:r>
            <a:r>
              <a:rPr lang="en-IN" dirty="0"/>
              <a:t>b&gt; | </a:t>
            </a:r>
            <a:r>
              <a:rPr lang="en-US" altLang="en-US" dirty="0">
                <a:latin typeface="Arial" panose="020B0604020202020204" pitchFamily="34" charset="0"/>
                <a:cs typeface="Arial" panose="020B0604020202020204" pitchFamily="34" charset="0"/>
                <a:sym typeface="Symbol" panose="05050102010706020507" pitchFamily="18" charset="2"/>
              </a:rPr>
              <a:t></a:t>
            </a:r>
            <a:r>
              <a:rPr lang="en-IN" dirty="0"/>
              <a:t> </a:t>
            </a:r>
            <a:r>
              <a:rPr lang="en-IN" dirty="0" err="1"/>
              <a:t>a,c,d</a:t>
            </a:r>
            <a:r>
              <a:rPr lang="en-IN" dirty="0"/>
              <a:t>(&lt;</a:t>
            </a:r>
            <a:r>
              <a:rPr lang="en-IN" dirty="0" err="1"/>
              <a:t>a,b,c,d</a:t>
            </a:r>
            <a:r>
              <a:rPr lang="en-IN" dirty="0"/>
              <a:t>&gt;</a:t>
            </a:r>
            <a:r>
              <a:rPr lang="en-IN" b="1" dirty="0">
                <a:cs typeface="Arial" panose="020B0604020202020204" pitchFamily="34" charset="0"/>
                <a:sym typeface="Symbol" panose="05050102010706020507" pitchFamily="18" charset="2"/>
              </a:rPr>
              <a:t> </a:t>
            </a:r>
            <a:r>
              <a:rPr lang="en-IN" dirty="0">
                <a:cs typeface="Arial" panose="020B0604020202020204" pitchFamily="34" charset="0"/>
                <a:sym typeface="Symbol" panose="05050102010706020507" pitchFamily="18" charset="2"/>
              </a:rPr>
              <a:t>sailor ^ </a:t>
            </a:r>
            <a:r>
              <a:rPr lang="en-US" altLang="en-US" dirty="0">
                <a:latin typeface="Arial" panose="020B0604020202020204" pitchFamily="34" charset="0"/>
                <a:cs typeface="Arial" panose="020B0604020202020204" pitchFamily="34" charset="0"/>
                <a:sym typeface="Symbol" panose="05050102010706020507" pitchFamily="18" charset="2"/>
              </a:rPr>
              <a:t> </a:t>
            </a:r>
            <a:r>
              <a:rPr lang="en-US" altLang="en-US" dirty="0" smtClean="0">
                <a:latin typeface="Arial" panose="020B0604020202020204" pitchFamily="34" charset="0"/>
                <a:cs typeface="Arial" panose="020B0604020202020204" pitchFamily="34" charset="0"/>
                <a:sym typeface="Symbol" panose="05050102010706020507" pitchFamily="18" charset="2"/>
              </a:rPr>
              <a:t>&lt;</a:t>
            </a:r>
            <a:r>
              <a:rPr lang="en-US" altLang="en-US" dirty="0" err="1" smtClean="0">
                <a:latin typeface="Arial" panose="020B0604020202020204" pitchFamily="34" charset="0"/>
                <a:cs typeface="Arial" panose="020B0604020202020204" pitchFamily="34" charset="0"/>
                <a:sym typeface="Symbol" panose="05050102010706020507" pitchFamily="18" charset="2"/>
              </a:rPr>
              <a:t>e,f,g</a:t>
            </a:r>
            <a:r>
              <a:rPr lang="en-US" altLang="en-US" dirty="0">
                <a:latin typeface="Arial" panose="020B0604020202020204" pitchFamily="34" charset="0"/>
                <a:cs typeface="Arial" panose="020B0604020202020204" pitchFamily="34" charset="0"/>
                <a:sym typeface="Symbol" panose="05050102010706020507" pitchFamily="18" charset="2"/>
              </a:rPr>
              <a:t>&gt;</a:t>
            </a:r>
            <a:r>
              <a:rPr lang="en-IN" b="1" dirty="0">
                <a:cs typeface="Arial" panose="020B0604020202020204" pitchFamily="34" charset="0"/>
                <a:sym typeface="Symbol" panose="05050102010706020507" pitchFamily="18" charset="2"/>
              </a:rPr>
              <a:t>  </a:t>
            </a:r>
            <a:r>
              <a:rPr lang="en-IN" dirty="0">
                <a:cs typeface="Arial" panose="020B0604020202020204" pitchFamily="34" charset="0"/>
                <a:sym typeface="Symbol" panose="05050102010706020507" pitchFamily="18" charset="2"/>
              </a:rPr>
              <a:t>reserves ^a=e^</a:t>
            </a:r>
            <a:r>
              <a:rPr lang="en-US" altLang="en-US" dirty="0">
                <a:latin typeface="Arial" panose="020B0604020202020204" pitchFamily="34" charset="0"/>
                <a:cs typeface="Arial" panose="020B0604020202020204" pitchFamily="34" charset="0"/>
                <a:sym typeface="Symbol" panose="05050102010706020507" pitchFamily="18" charset="2"/>
              </a:rPr>
              <a:t> </a:t>
            </a:r>
            <a:r>
              <a:rPr lang="en-IN" altLang="en-US" dirty="0" smtClean="0">
                <a:cs typeface="Arial" panose="020B0604020202020204" pitchFamily="34" charset="0"/>
                <a:sym typeface="Symbol" panose="05050102010706020507" pitchFamily="18" charset="2"/>
              </a:rPr>
              <a:t>f=103)</a:t>
            </a:r>
            <a:r>
              <a:rPr lang="en-IN" dirty="0" smtClean="0"/>
              <a:t>}</a:t>
            </a:r>
          </a:p>
        </p:txBody>
      </p:sp>
      <p:pic>
        <p:nvPicPr>
          <p:cNvPr id="4" name="Picture 3"/>
          <p:cNvPicPr>
            <a:picLocks noChangeAspect="1"/>
          </p:cNvPicPr>
          <p:nvPr/>
        </p:nvPicPr>
        <p:blipFill>
          <a:blip r:embed="rId2"/>
          <a:stretch>
            <a:fillRect/>
          </a:stretch>
        </p:blipFill>
        <p:spPr>
          <a:xfrm>
            <a:off x="5962918" y="744105"/>
            <a:ext cx="6229082" cy="2696482"/>
          </a:xfrm>
          <a:prstGeom prst="rect">
            <a:avLst/>
          </a:prstGeom>
        </p:spPr>
      </p:pic>
    </p:spTree>
    <p:extLst>
      <p:ext uri="{BB962C8B-B14F-4D97-AF65-F5344CB8AC3E}">
        <p14:creationId xmlns:p14="http://schemas.microsoft.com/office/powerpoint/2010/main" val="1877323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Effect transition="in" filter="fade">
                                      <p:cBhvr>
                                        <p:cTn id="12" dur="500"/>
                                        <p:tgtEl>
                                          <p:spTgt spid="3">
                                            <p:txEl>
                                              <p:pRg st="9" end="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500"/>
                                        <p:tgtEl>
                                          <p:spTgt spid="3">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fade">
                                      <p:cBhvr>
                                        <p:cTn id="22" dur="500"/>
                                        <p:tgtEl>
                                          <p:spTgt spid="3">
                                            <p:txEl>
                                              <p:pRg st="10" end="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animEffect transition="in" filter="fade">
                                      <p:cBhvr>
                                        <p:cTn id="2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2</a:t>
            </a:r>
            <a:endParaRPr lang="en-IN" dirty="0"/>
          </a:p>
        </p:txBody>
      </p:sp>
      <p:sp>
        <p:nvSpPr>
          <p:cNvPr id="3" name="Content Placeholder 2"/>
          <p:cNvSpPr>
            <a:spLocks noGrp="1"/>
          </p:cNvSpPr>
          <p:nvPr>
            <p:ph idx="1"/>
          </p:nvPr>
        </p:nvSpPr>
        <p:spPr/>
        <p:txBody>
          <a:bodyPr/>
          <a:lstStyle/>
          <a:p>
            <a:pPr marL="0" indent="0">
              <a:buNone/>
            </a:pPr>
            <a:r>
              <a:rPr lang="en-IN" b="1" dirty="0" smtClean="0"/>
              <a:t>Sailors(</a:t>
            </a:r>
            <a:r>
              <a:rPr lang="en-IN" b="1" dirty="0" err="1" smtClean="0"/>
              <a:t>sid</a:t>
            </a:r>
            <a:r>
              <a:rPr lang="en-IN" b="1" dirty="0"/>
              <a:t>, </a:t>
            </a:r>
            <a:r>
              <a:rPr lang="en-IN" b="1" dirty="0" err="1"/>
              <a:t>sname</a:t>
            </a:r>
            <a:r>
              <a:rPr lang="en-IN" b="1" dirty="0"/>
              <a:t>, rating, age</a:t>
            </a:r>
            <a:r>
              <a:rPr lang="en-IN" b="1" dirty="0" smtClean="0"/>
              <a:t>)</a:t>
            </a:r>
          </a:p>
          <a:p>
            <a:pPr marL="0" indent="0">
              <a:buNone/>
            </a:pPr>
            <a:r>
              <a:rPr lang="en-IN" b="1" dirty="0"/>
              <a:t>Reserves(</a:t>
            </a:r>
            <a:r>
              <a:rPr lang="en-IN" b="1" dirty="0" err="1"/>
              <a:t>sid</a:t>
            </a:r>
            <a:r>
              <a:rPr lang="en-IN" b="1" dirty="0"/>
              <a:t>, bid, day</a:t>
            </a:r>
            <a:r>
              <a:rPr lang="en-IN" b="1" dirty="0" smtClean="0"/>
              <a:t>)</a:t>
            </a:r>
            <a:endParaRPr lang="en-IN" b="1" dirty="0"/>
          </a:p>
          <a:p>
            <a:pPr marL="0" indent="0">
              <a:buNone/>
            </a:pPr>
            <a:r>
              <a:rPr lang="en-IN" b="1" dirty="0"/>
              <a:t>Boats(bid, </a:t>
            </a:r>
            <a:r>
              <a:rPr lang="en-IN" b="1" dirty="0" err="1"/>
              <a:t>bname</a:t>
            </a:r>
            <a:r>
              <a:rPr lang="en-IN" b="1" dirty="0"/>
              <a:t>, </a:t>
            </a:r>
            <a:r>
              <a:rPr lang="en-IN" b="1" dirty="0" err="1"/>
              <a:t>color</a:t>
            </a:r>
            <a:r>
              <a:rPr lang="en-IN" b="1" dirty="0"/>
              <a:t>)</a:t>
            </a:r>
          </a:p>
          <a:p>
            <a:pPr marL="0" indent="0">
              <a:buNone/>
            </a:pPr>
            <a:endParaRPr lang="en-IN" dirty="0"/>
          </a:p>
          <a:p>
            <a:pPr marL="0" indent="0">
              <a:buNone/>
            </a:pPr>
            <a:endParaRPr lang="en-IN" dirty="0" smtClean="0"/>
          </a:p>
          <a:p>
            <a:pPr marL="0" indent="0">
              <a:buNone/>
            </a:pPr>
            <a:endParaRPr lang="en-IN" dirty="0" smtClean="0"/>
          </a:p>
          <a:p>
            <a:pPr marL="0" indent="0">
              <a:buNone/>
            </a:pPr>
            <a:r>
              <a:rPr lang="en-IN" dirty="0"/>
              <a:t>5</a:t>
            </a:r>
            <a:r>
              <a:rPr lang="en-IN" dirty="0" smtClean="0"/>
              <a:t>. Find the name of sailors who have reserved red boat.</a:t>
            </a:r>
          </a:p>
          <a:p>
            <a:pPr marL="0" indent="0">
              <a:buNone/>
            </a:pPr>
            <a:r>
              <a:rPr lang="en-IN" dirty="0" smtClean="0"/>
              <a:t>  </a:t>
            </a:r>
            <a:r>
              <a:rPr lang="en-IN" dirty="0"/>
              <a:t>{&lt;</a:t>
            </a:r>
            <a:r>
              <a:rPr lang="en-IN" dirty="0" smtClean="0"/>
              <a:t>b&gt; </a:t>
            </a:r>
            <a:r>
              <a:rPr lang="en-IN" dirty="0"/>
              <a:t>| </a:t>
            </a:r>
            <a:r>
              <a:rPr lang="en-US" altLang="en-US" dirty="0">
                <a:latin typeface="Arial" panose="020B0604020202020204" pitchFamily="34" charset="0"/>
                <a:cs typeface="Arial" panose="020B0604020202020204" pitchFamily="34" charset="0"/>
                <a:sym typeface="Symbol" panose="05050102010706020507" pitchFamily="18" charset="2"/>
              </a:rPr>
              <a:t></a:t>
            </a:r>
            <a:r>
              <a:rPr lang="en-IN" dirty="0"/>
              <a:t> </a:t>
            </a:r>
            <a:r>
              <a:rPr lang="en-IN" dirty="0" err="1"/>
              <a:t>a,c,d</a:t>
            </a:r>
            <a:r>
              <a:rPr lang="en-IN" dirty="0"/>
              <a:t>(&lt;</a:t>
            </a:r>
            <a:r>
              <a:rPr lang="en-IN" dirty="0" err="1"/>
              <a:t>a,b,c,d</a:t>
            </a:r>
            <a:r>
              <a:rPr lang="en-IN" dirty="0"/>
              <a:t>&gt;</a:t>
            </a:r>
            <a:r>
              <a:rPr lang="en-IN" b="1" dirty="0">
                <a:cs typeface="Arial" panose="020B0604020202020204" pitchFamily="34" charset="0"/>
                <a:sym typeface="Symbol" panose="05050102010706020507" pitchFamily="18" charset="2"/>
              </a:rPr>
              <a:t> </a:t>
            </a:r>
            <a:r>
              <a:rPr lang="en-IN" dirty="0">
                <a:cs typeface="Arial" panose="020B0604020202020204" pitchFamily="34" charset="0"/>
                <a:sym typeface="Symbol" panose="05050102010706020507" pitchFamily="18" charset="2"/>
              </a:rPr>
              <a:t>sailor ^ </a:t>
            </a:r>
            <a:r>
              <a:rPr lang="en-US" altLang="en-US" dirty="0">
                <a:latin typeface="Arial" panose="020B0604020202020204" pitchFamily="34" charset="0"/>
                <a:cs typeface="Arial" panose="020B0604020202020204" pitchFamily="34" charset="0"/>
                <a:sym typeface="Symbol" panose="05050102010706020507" pitchFamily="18" charset="2"/>
              </a:rPr>
              <a:t> </a:t>
            </a:r>
            <a:r>
              <a:rPr lang="en-US" altLang="en-US" dirty="0" smtClean="0">
                <a:latin typeface="Arial" panose="020B0604020202020204" pitchFamily="34" charset="0"/>
                <a:cs typeface="Arial" panose="020B0604020202020204" pitchFamily="34" charset="0"/>
                <a:sym typeface="Symbol" panose="05050102010706020507" pitchFamily="18" charset="2"/>
              </a:rPr>
              <a:t>&lt;</a:t>
            </a:r>
            <a:r>
              <a:rPr lang="en-US" altLang="en-US" dirty="0" err="1" smtClean="0">
                <a:latin typeface="Arial" panose="020B0604020202020204" pitchFamily="34" charset="0"/>
                <a:cs typeface="Arial" panose="020B0604020202020204" pitchFamily="34" charset="0"/>
                <a:sym typeface="Symbol" panose="05050102010706020507" pitchFamily="18" charset="2"/>
              </a:rPr>
              <a:t>e,f,g</a:t>
            </a:r>
            <a:r>
              <a:rPr lang="en-US" altLang="en-US" dirty="0">
                <a:latin typeface="Arial" panose="020B0604020202020204" pitchFamily="34" charset="0"/>
                <a:cs typeface="Arial" panose="020B0604020202020204" pitchFamily="34" charset="0"/>
                <a:sym typeface="Symbol" panose="05050102010706020507" pitchFamily="18" charset="2"/>
              </a:rPr>
              <a:t>&gt;</a:t>
            </a:r>
            <a:r>
              <a:rPr lang="en-IN" b="1" dirty="0">
                <a:cs typeface="Arial" panose="020B0604020202020204" pitchFamily="34" charset="0"/>
                <a:sym typeface="Symbol" panose="05050102010706020507" pitchFamily="18" charset="2"/>
              </a:rPr>
              <a:t>  </a:t>
            </a:r>
            <a:r>
              <a:rPr lang="en-IN" dirty="0">
                <a:cs typeface="Arial" panose="020B0604020202020204" pitchFamily="34" charset="0"/>
                <a:sym typeface="Symbol" panose="05050102010706020507" pitchFamily="18" charset="2"/>
              </a:rPr>
              <a:t>reserves </a:t>
            </a:r>
            <a:r>
              <a:rPr lang="en-IN" dirty="0" smtClean="0">
                <a:cs typeface="Arial" panose="020B0604020202020204" pitchFamily="34" charset="0"/>
                <a:sym typeface="Symbol" panose="05050102010706020507" pitchFamily="18" charset="2"/>
              </a:rPr>
              <a:t>^ </a:t>
            </a:r>
            <a:r>
              <a:rPr lang="en-US" altLang="en-US" dirty="0">
                <a:latin typeface="Arial" panose="020B0604020202020204" pitchFamily="34" charset="0"/>
                <a:cs typeface="Arial" panose="020B0604020202020204" pitchFamily="34" charset="0"/>
                <a:sym typeface="Symbol" panose="05050102010706020507" pitchFamily="18" charset="2"/>
              </a:rPr>
              <a:t> </a:t>
            </a:r>
            <a:r>
              <a:rPr lang="en-US" altLang="en-US" dirty="0" smtClean="0">
                <a:latin typeface="Arial" panose="020B0604020202020204" pitchFamily="34" charset="0"/>
                <a:cs typeface="Arial" panose="020B0604020202020204" pitchFamily="34" charset="0"/>
                <a:sym typeface="Symbol" panose="05050102010706020507" pitchFamily="18" charset="2"/>
              </a:rPr>
              <a:t>&lt;</a:t>
            </a:r>
            <a:r>
              <a:rPr lang="en-US" altLang="en-US" dirty="0" err="1" smtClean="0">
                <a:latin typeface="Arial" panose="020B0604020202020204" pitchFamily="34" charset="0"/>
                <a:cs typeface="Arial" panose="020B0604020202020204" pitchFamily="34" charset="0"/>
                <a:sym typeface="Symbol" panose="05050102010706020507" pitchFamily="18" charset="2"/>
              </a:rPr>
              <a:t>h,I,j</a:t>
            </a:r>
            <a:r>
              <a:rPr lang="en-US" altLang="en-US" dirty="0" smtClean="0">
                <a:latin typeface="Arial" panose="020B0604020202020204" pitchFamily="34" charset="0"/>
                <a:cs typeface="Arial" panose="020B0604020202020204" pitchFamily="34" charset="0"/>
                <a:sym typeface="Symbol" panose="05050102010706020507" pitchFamily="18" charset="2"/>
              </a:rPr>
              <a:t>&gt;</a:t>
            </a:r>
            <a:r>
              <a:rPr lang="en-IN" b="1" dirty="0">
                <a:cs typeface="Arial" panose="020B0604020202020204" pitchFamily="34" charset="0"/>
                <a:sym typeface="Symbol" panose="05050102010706020507" pitchFamily="18" charset="2"/>
              </a:rPr>
              <a:t> </a:t>
            </a:r>
            <a:r>
              <a:rPr lang="en-IN" b="1" dirty="0" smtClean="0">
                <a:cs typeface="Arial" panose="020B0604020202020204" pitchFamily="34" charset="0"/>
                <a:sym typeface="Symbol" panose="05050102010706020507" pitchFamily="18" charset="2"/>
              </a:rPr>
              <a:t> </a:t>
            </a:r>
            <a:r>
              <a:rPr lang="en-IN" dirty="0" smtClean="0">
                <a:cs typeface="Arial" panose="020B0604020202020204" pitchFamily="34" charset="0"/>
                <a:sym typeface="Symbol" panose="05050102010706020507" pitchFamily="18" charset="2"/>
              </a:rPr>
              <a:t>boat</a:t>
            </a:r>
            <a:r>
              <a:rPr lang="en-IN" b="1" dirty="0" smtClean="0">
                <a:cs typeface="Arial" panose="020B0604020202020204" pitchFamily="34" charset="0"/>
                <a:sym typeface="Symbol" panose="05050102010706020507" pitchFamily="18" charset="2"/>
              </a:rPr>
              <a:t> ^ </a:t>
            </a:r>
            <a:r>
              <a:rPr lang="en-IN" dirty="0" smtClean="0">
                <a:cs typeface="Arial" panose="020B0604020202020204" pitchFamily="34" charset="0"/>
                <a:sym typeface="Symbol" panose="05050102010706020507" pitchFamily="18" charset="2"/>
              </a:rPr>
              <a:t>a=e ^ f=h^ j=‘red’</a:t>
            </a:r>
            <a:r>
              <a:rPr lang="en-IN" altLang="en-US" dirty="0" smtClean="0">
                <a:cs typeface="Arial" panose="020B0604020202020204" pitchFamily="34" charset="0"/>
                <a:sym typeface="Symbol" panose="05050102010706020507" pitchFamily="18" charset="2"/>
              </a:rPr>
              <a:t>))</a:t>
            </a:r>
            <a:r>
              <a:rPr lang="en-IN" dirty="0" smtClean="0"/>
              <a:t>}</a:t>
            </a:r>
            <a:endParaRPr lang="en-IN" dirty="0"/>
          </a:p>
          <a:p>
            <a:pPr marL="0" indent="0">
              <a:buNone/>
            </a:pPr>
            <a:endParaRPr lang="en-IN" dirty="0" smtClean="0"/>
          </a:p>
          <a:p>
            <a:pPr marL="0" indent="0">
              <a:buNone/>
            </a:pPr>
            <a:r>
              <a:rPr lang="en-IN" dirty="0"/>
              <a:t>6. Find the </a:t>
            </a:r>
            <a:r>
              <a:rPr lang="en-IN" dirty="0" smtClean="0"/>
              <a:t>name of sailor who have reserved </a:t>
            </a:r>
            <a:r>
              <a:rPr lang="en-IN" dirty="0" err="1" smtClean="0"/>
              <a:t>atleast</a:t>
            </a:r>
            <a:r>
              <a:rPr lang="en-IN" dirty="0" smtClean="0"/>
              <a:t> two boat.</a:t>
            </a:r>
            <a:endParaRPr lang="en-IN" dirty="0"/>
          </a:p>
          <a:p>
            <a:pPr marL="0" indent="0">
              <a:buNone/>
            </a:pPr>
            <a:r>
              <a:rPr lang="en-IN" sz="2000" dirty="0"/>
              <a:t>  </a:t>
            </a:r>
            <a:r>
              <a:rPr lang="en-IN" sz="2000" dirty="0" smtClean="0"/>
              <a:t>{ &lt;b&gt; </a:t>
            </a:r>
            <a:r>
              <a:rPr lang="en-IN" sz="2000" dirty="0"/>
              <a:t>| </a:t>
            </a:r>
            <a:r>
              <a:rPr lang="en-US" altLang="en-US" sz="2000" dirty="0">
                <a:latin typeface="Arial" panose="020B0604020202020204" pitchFamily="34" charset="0"/>
                <a:cs typeface="Arial" panose="020B0604020202020204" pitchFamily="34" charset="0"/>
                <a:sym typeface="Symbol" panose="05050102010706020507" pitchFamily="18" charset="2"/>
              </a:rPr>
              <a:t> </a:t>
            </a:r>
            <a:r>
              <a:rPr lang="en-IN" sz="2000" dirty="0" err="1"/>
              <a:t>a,c,d</a:t>
            </a:r>
            <a:r>
              <a:rPr lang="en-IN" sz="2000" dirty="0"/>
              <a:t>(&lt;</a:t>
            </a:r>
            <a:r>
              <a:rPr lang="en-IN" sz="2000" dirty="0" err="1"/>
              <a:t>a,b,c,d</a:t>
            </a:r>
            <a:r>
              <a:rPr lang="en-IN" sz="2000" dirty="0"/>
              <a:t>&gt; </a:t>
            </a:r>
            <a:r>
              <a:rPr lang="en-IN" sz="2000" b="1" dirty="0">
                <a:cs typeface="Arial" panose="020B0604020202020204" pitchFamily="34" charset="0"/>
                <a:sym typeface="Symbol" panose="05050102010706020507" pitchFamily="18" charset="2"/>
              </a:rPr>
              <a:t> </a:t>
            </a:r>
            <a:r>
              <a:rPr lang="en-IN" sz="2000" dirty="0" smtClean="0">
                <a:cs typeface="Arial" panose="020B0604020202020204" pitchFamily="34" charset="0"/>
                <a:sym typeface="Symbol" panose="05050102010706020507" pitchFamily="18" charset="2"/>
              </a:rPr>
              <a:t>sailor  </a:t>
            </a:r>
            <a:r>
              <a:rPr lang="en-US" altLang="en-US" sz="2000" dirty="0">
                <a:latin typeface="Arial" panose="020B0604020202020204" pitchFamily="34" charset="0"/>
                <a:cs typeface="Arial" panose="020B0604020202020204" pitchFamily="34" charset="0"/>
                <a:sym typeface="Symbol" panose="05050102010706020507" pitchFamily="18" charset="2"/>
              </a:rPr>
              <a:t> &lt;</a:t>
            </a:r>
            <a:r>
              <a:rPr lang="en-US" altLang="en-US" sz="2000" dirty="0" smtClean="0">
                <a:latin typeface="Arial" panose="020B0604020202020204" pitchFamily="34" charset="0"/>
                <a:cs typeface="Arial" panose="020B0604020202020204" pitchFamily="34" charset="0"/>
                <a:sym typeface="Symbol" panose="05050102010706020507" pitchFamily="18" charset="2"/>
              </a:rPr>
              <a:t>e1,f1,g1&gt;</a:t>
            </a:r>
            <a:r>
              <a:rPr lang="en-IN" sz="2000" b="1" dirty="0" smtClean="0">
                <a:cs typeface="Arial" panose="020B0604020202020204" pitchFamily="34" charset="0"/>
                <a:sym typeface="Symbol" panose="05050102010706020507" pitchFamily="18" charset="2"/>
              </a:rPr>
              <a:t> </a:t>
            </a:r>
            <a:r>
              <a:rPr lang="en-IN" sz="2000" b="1" dirty="0">
                <a:cs typeface="Arial" panose="020B0604020202020204" pitchFamily="34" charset="0"/>
                <a:sym typeface="Symbol" panose="05050102010706020507" pitchFamily="18" charset="2"/>
              </a:rPr>
              <a:t></a:t>
            </a:r>
            <a:r>
              <a:rPr lang="en-US" altLang="en-US" sz="2000" dirty="0" smtClean="0">
                <a:latin typeface="Arial" panose="020B0604020202020204" pitchFamily="34" charset="0"/>
                <a:cs typeface="Arial" panose="020B0604020202020204" pitchFamily="34" charset="0"/>
                <a:sym typeface="Symbol" panose="05050102010706020507" pitchFamily="18" charset="2"/>
              </a:rPr>
              <a:t> </a:t>
            </a:r>
            <a:r>
              <a:rPr lang="en-IN" sz="2000" dirty="0" smtClean="0">
                <a:cs typeface="Arial" panose="020B0604020202020204" pitchFamily="34" charset="0"/>
                <a:sym typeface="Symbol" panose="05050102010706020507" pitchFamily="18" charset="2"/>
              </a:rPr>
              <a:t>reserve </a:t>
            </a:r>
            <a:r>
              <a:rPr lang="en-US" altLang="en-US" sz="2000" dirty="0">
                <a:latin typeface="Arial" panose="020B0604020202020204" pitchFamily="34" charset="0"/>
                <a:cs typeface="Arial" panose="020B0604020202020204" pitchFamily="34" charset="0"/>
                <a:sym typeface="Symbol" panose="05050102010706020507" pitchFamily="18" charset="2"/>
              </a:rPr>
              <a:t> &lt;</a:t>
            </a:r>
            <a:r>
              <a:rPr lang="en-US" altLang="en-US" sz="2000" dirty="0" smtClean="0">
                <a:latin typeface="Arial" panose="020B0604020202020204" pitchFamily="34" charset="0"/>
                <a:cs typeface="Arial" panose="020B0604020202020204" pitchFamily="34" charset="0"/>
                <a:sym typeface="Symbol" panose="05050102010706020507" pitchFamily="18" charset="2"/>
              </a:rPr>
              <a:t>e2,f2,g2&gt;</a:t>
            </a:r>
            <a:r>
              <a:rPr lang="en-IN" sz="2000" b="1" dirty="0" smtClean="0">
                <a:cs typeface="Arial" panose="020B0604020202020204" pitchFamily="34" charset="0"/>
                <a:sym typeface="Symbol" panose="05050102010706020507" pitchFamily="18" charset="2"/>
              </a:rPr>
              <a:t> </a:t>
            </a:r>
            <a:r>
              <a:rPr lang="en-IN" sz="2000" b="1" dirty="0">
                <a:cs typeface="Arial" panose="020B0604020202020204" pitchFamily="34" charset="0"/>
                <a:sym typeface="Symbol" panose="05050102010706020507" pitchFamily="18" charset="2"/>
              </a:rPr>
              <a:t> </a:t>
            </a:r>
            <a:r>
              <a:rPr lang="en-IN" sz="2000" dirty="0">
                <a:cs typeface="Arial" panose="020B0604020202020204" pitchFamily="34" charset="0"/>
                <a:sym typeface="Symbol" panose="05050102010706020507" pitchFamily="18" charset="2"/>
              </a:rPr>
              <a:t>reserve</a:t>
            </a:r>
            <a:r>
              <a:rPr lang="en-IN" sz="2000" b="1" dirty="0" smtClean="0">
                <a:cs typeface="Arial" panose="020B0604020202020204" pitchFamily="34" charset="0"/>
                <a:sym typeface="Symbol" panose="05050102010706020507" pitchFamily="18" charset="2"/>
              </a:rPr>
              <a:t> </a:t>
            </a:r>
            <a:r>
              <a:rPr lang="en-IN" sz="2000" dirty="0" smtClean="0">
                <a:cs typeface="Arial" panose="020B0604020202020204" pitchFamily="34" charset="0"/>
                <a:sym typeface="Symbol" panose="05050102010706020507" pitchFamily="18" charset="2"/>
              </a:rPr>
              <a:t> ( a=e1 ^e1=e2^ f1</a:t>
            </a:r>
            <a:r>
              <a:rPr lang="en-US" altLang="en-US" sz="2000" dirty="0" smtClean="0">
                <a:latin typeface="Arial" panose="020B0604020202020204" pitchFamily="34" charset="0"/>
                <a:cs typeface="Arial" panose="020B0604020202020204" pitchFamily="34" charset="0"/>
                <a:sym typeface="Symbol" panose="05050102010706020507" pitchFamily="18" charset="2"/>
              </a:rPr>
              <a:t> </a:t>
            </a:r>
            <a:r>
              <a:rPr lang="en-US" altLang="en-US" sz="2000" dirty="0" smtClean="0">
                <a:cs typeface="Arial" panose="020B0604020202020204" pitchFamily="34" charset="0"/>
                <a:sym typeface="Symbol" panose="05050102010706020507" pitchFamily="18" charset="2"/>
              </a:rPr>
              <a:t>f2</a:t>
            </a:r>
            <a:r>
              <a:rPr lang="en-IN" sz="2000" dirty="0" smtClean="0">
                <a:cs typeface="Arial" panose="020B0604020202020204" pitchFamily="34" charset="0"/>
                <a:sym typeface="Symbol" panose="05050102010706020507" pitchFamily="18" charset="2"/>
              </a:rPr>
              <a:t>)) </a:t>
            </a:r>
            <a:r>
              <a:rPr lang="en-IN" sz="2000" dirty="0" smtClean="0"/>
              <a:t>}</a:t>
            </a:r>
            <a:endParaRPr lang="en-IN" sz="2000" dirty="0"/>
          </a:p>
          <a:p>
            <a:pPr marL="0" indent="0">
              <a:buNone/>
            </a:pPr>
            <a:endParaRPr lang="en-IN" dirty="0" smtClean="0"/>
          </a:p>
        </p:txBody>
      </p:sp>
      <p:pic>
        <p:nvPicPr>
          <p:cNvPr id="4" name="Picture 3"/>
          <p:cNvPicPr>
            <a:picLocks noChangeAspect="1"/>
          </p:cNvPicPr>
          <p:nvPr/>
        </p:nvPicPr>
        <p:blipFill>
          <a:blip r:embed="rId2"/>
          <a:stretch>
            <a:fillRect/>
          </a:stretch>
        </p:blipFill>
        <p:spPr>
          <a:xfrm>
            <a:off x="5962918" y="744105"/>
            <a:ext cx="6229082" cy="2696482"/>
          </a:xfrm>
          <a:prstGeom prst="rect">
            <a:avLst/>
          </a:prstGeom>
        </p:spPr>
      </p:pic>
    </p:spTree>
    <p:extLst>
      <p:ext uri="{BB962C8B-B14F-4D97-AF65-F5344CB8AC3E}">
        <p14:creationId xmlns:p14="http://schemas.microsoft.com/office/powerpoint/2010/main" val="2613424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Effect transition="in" filter="fade">
                                      <p:cBhvr>
                                        <p:cTn id="12" dur="500"/>
                                        <p:tgtEl>
                                          <p:spTgt spid="3">
                                            <p:txEl>
                                              <p:pRg st="9" end="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animEffect transition="in" filter="fade">
                                      <p:cBhvr>
                                        <p:cTn id="1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2</a:t>
            </a:r>
            <a:endParaRPr lang="en-IN" dirty="0"/>
          </a:p>
        </p:txBody>
      </p:sp>
      <p:sp>
        <p:nvSpPr>
          <p:cNvPr id="3" name="Content Placeholder 2"/>
          <p:cNvSpPr>
            <a:spLocks noGrp="1"/>
          </p:cNvSpPr>
          <p:nvPr>
            <p:ph idx="1"/>
          </p:nvPr>
        </p:nvSpPr>
        <p:spPr/>
        <p:txBody>
          <a:bodyPr/>
          <a:lstStyle/>
          <a:p>
            <a:pPr marL="0" indent="0">
              <a:buNone/>
            </a:pPr>
            <a:r>
              <a:rPr lang="en-IN" b="1" dirty="0" smtClean="0"/>
              <a:t>Sailors(</a:t>
            </a:r>
            <a:r>
              <a:rPr lang="en-IN" b="1" dirty="0" err="1" smtClean="0"/>
              <a:t>sid</a:t>
            </a:r>
            <a:r>
              <a:rPr lang="en-IN" b="1" dirty="0"/>
              <a:t>, </a:t>
            </a:r>
            <a:r>
              <a:rPr lang="en-IN" b="1" dirty="0" err="1"/>
              <a:t>sname</a:t>
            </a:r>
            <a:r>
              <a:rPr lang="en-IN" b="1" dirty="0"/>
              <a:t>, rating, age</a:t>
            </a:r>
            <a:r>
              <a:rPr lang="en-IN" b="1" dirty="0" smtClean="0"/>
              <a:t>)</a:t>
            </a:r>
          </a:p>
          <a:p>
            <a:pPr marL="0" indent="0">
              <a:buNone/>
            </a:pPr>
            <a:r>
              <a:rPr lang="en-IN" b="1" dirty="0"/>
              <a:t>Reserves(</a:t>
            </a:r>
            <a:r>
              <a:rPr lang="en-IN" b="1" dirty="0" err="1"/>
              <a:t>sid</a:t>
            </a:r>
            <a:r>
              <a:rPr lang="en-IN" b="1" dirty="0"/>
              <a:t>, bid, day</a:t>
            </a:r>
            <a:r>
              <a:rPr lang="en-IN" b="1" dirty="0" smtClean="0"/>
              <a:t>)</a:t>
            </a:r>
            <a:endParaRPr lang="en-IN" b="1" dirty="0"/>
          </a:p>
          <a:p>
            <a:pPr marL="0" indent="0">
              <a:buNone/>
            </a:pPr>
            <a:r>
              <a:rPr lang="en-IN" b="1" dirty="0"/>
              <a:t>Boats(bid, </a:t>
            </a:r>
            <a:r>
              <a:rPr lang="en-IN" b="1" dirty="0" err="1"/>
              <a:t>bname</a:t>
            </a:r>
            <a:r>
              <a:rPr lang="en-IN" b="1" dirty="0"/>
              <a:t>, </a:t>
            </a:r>
            <a:r>
              <a:rPr lang="en-IN" b="1" dirty="0" err="1"/>
              <a:t>color</a:t>
            </a:r>
            <a:r>
              <a:rPr lang="en-IN" b="1" dirty="0"/>
              <a:t>)</a:t>
            </a:r>
          </a:p>
          <a:p>
            <a:pPr marL="0" indent="0">
              <a:buNone/>
            </a:pPr>
            <a:endParaRPr lang="en-IN" dirty="0"/>
          </a:p>
          <a:p>
            <a:pPr marL="0" indent="0">
              <a:buNone/>
            </a:pPr>
            <a:endParaRPr lang="en-IN" dirty="0" smtClean="0"/>
          </a:p>
          <a:p>
            <a:pPr marL="0" indent="0">
              <a:buNone/>
            </a:pPr>
            <a:endParaRPr lang="en-IN" dirty="0" smtClean="0"/>
          </a:p>
          <a:p>
            <a:pPr marL="0" indent="0">
              <a:buNone/>
            </a:pPr>
            <a:r>
              <a:rPr lang="en-IN" dirty="0" smtClean="0"/>
              <a:t>7. Find sailors name who have reserved all red boat.</a:t>
            </a:r>
          </a:p>
          <a:p>
            <a:pPr marL="0" indent="0">
              <a:buNone/>
            </a:pPr>
            <a:r>
              <a:rPr lang="en-IN" dirty="0" smtClean="0"/>
              <a:t>{&lt;</a:t>
            </a:r>
            <a:r>
              <a:rPr lang="en-IN" dirty="0" err="1" smtClean="0"/>
              <a:t>a,b,c,d</a:t>
            </a:r>
            <a:r>
              <a:rPr lang="en-IN" dirty="0" smtClean="0"/>
              <a:t>&gt; </a:t>
            </a:r>
            <a:r>
              <a:rPr lang="en-IN" dirty="0"/>
              <a:t>| </a:t>
            </a:r>
            <a:r>
              <a:rPr lang="en-IN" dirty="0" smtClean="0"/>
              <a:t>&lt;</a:t>
            </a:r>
            <a:r>
              <a:rPr lang="en-IN" dirty="0" err="1"/>
              <a:t>a,b,c,d</a:t>
            </a:r>
            <a:r>
              <a:rPr lang="en-IN" dirty="0"/>
              <a:t>&gt;</a:t>
            </a:r>
            <a:r>
              <a:rPr lang="en-IN" b="1" dirty="0">
                <a:cs typeface="Arial" panose="020B0604020202020204" pitchFamily="34" charset="0"/>
                <a:sym typeface="Symbol" panose="05050102010706020507" pitchFamily="18" charset="2"/>
              </a:rPr>
              <a:t> </a:t>
            </a:r>
            <a:r>
              <a:rPr lang="en-IN" dirty="0">
                <a:cs typeface="Arial" panose="020B0604020202020204" pitchFamily="34" charset="0"/>
                <a:sym typeface="Symbol" panose="05050102010706020507" pitchFamily="18" charset="2"/>
              </a:rPr>
              <a:t>sailor ^ </a:t>
            </a:r>
            <a:r>
              <a:rPr lang="en-US" altLang="en-US" dirty="0">
                <a:latin typeface="Arial" panose="020B0604020202020204" pitchFamily="34" charset="0"/>
                <a:cs typeface="Arial" panose="020B0604020202020204" pitchFamily="34" charset="0"/>
                <a:sym typeface="Symbol" panose="05050102010706020507" pitchFamily="18" charset="2"/>
              </a:rPr>
              <a:t> </a:t>
            </a:r>
            <a:r>
              <a:rPr lang="en-US" altLang="en-US" dirty="0" smtClean="0">
                <a:latin typeface="Arial" panose="020B0604020202020204" pitchFamily="34" charset="0"/>
                <a:cs typeface="Arial" panose="020B0604020202020204" pitchFamily="34" charset="0"/>
                <a:sym typeface="Symbol" panose="05050102010706020507" pitchFamily="18" charset="2"/>
              </a:rPr>
              <a:t>&lt;</a:t>
            </a:r>
            <a:r>
              <a:rPr lang="en-US" altLang="en-US" dirty="0" err="1">
                <a:latin typeface="Arial" panose="020B0604020202020204" pitchFamily="34" charset="0"/>
                <a:cs typeface="Arial" panose="020B0604020202020204" pitchFamily="34" charset="0"/>
                <a:sym typeface="Symbol" panose="05050102010706020507" pitchFamily="18" charset="2"/>
              </a:rPr>
              <a:t>h,I,j</a:t>
            </a:r>
            <a:r>
              <a:rPr lang="en-US" altLang="en-US" dirty="0">
                <a:latin typeface="Arial" panose="020B0604020202020204" pitchFamily="34" charset="0"/>
                <a:cs typeface="Arial" panose="020B0604020202020204" pitchFamily="34" charset="0"/>
                <a:sym typeface="Symbol" panose="05050102010706020507" pitchFamily="18" charset="2"/>
              </a:rPr>
              <a:t>&gt;</a:t>
            </a:r>
            <a:r>
              <a:rPr lang="en-IN" b="1" dirty="0">
                <a:cs typeface="Arial" panose="020B0604020202020204" pitchFamily="34" charset="0"/>
                <a:sym typeface="Symbol" panose="05050102010706020507" pitchFamily="18" charset="2"/>
              </a:rPr>
              <a:t>  </a:t>
            </a:r>
            <a:r>
              <a:rPr lang="en-IN" dirty="0">
                <a:cs typeface="Arial" panose="020B0604020202020204" pitchFamily="34" charset="0"/>
                <a:sym typeface="Symbol" panose="05050102010706020507" pitchFamily="18" charset="2"/>
              </a:rPr>
              <a:t>boat</a:t>
            </a:r>
            <a:r>
              <a:rPr lang="en-IN" b="1" dirty="0">
                <a:cs typeface="Arial" panose="020B0604020202020204" pitchFamily="34" charset="0"/>
                <a:sym typeface="Symbol" panose="05050102010706020507" pitchFamily="18" charset="2"/>
              </a:rPr>
              <a:t> </a:t>
            </a:r>
            <a:r>
              <a:rPr lang="en-IN" b="1" dirty="0" smtClean="0">
                <a:cs typeface="Arial" panose="020B0604020202020204" pitchFamily="34" charset="0"/>
                <a:sym typeface="Symbol" panose="05050102010706020507" pitchFamily="18" charset="2"/>
              </a:rPr>
              <a:t>(</a:t>
            </a:r>
            <a:r>
              <a:rPr lang="en-US" altLang="en-US" dirty="0" smtClean="0">
                <a:latin typeface="Arial" panose="020B0604020202020204" pitchFamily="34" charset="0"/>
                <a:cs typeface="Arial" panose="020B0604020202020204" pitchFamily="34" charset="0"/>
                <a:sym typeface="Symbol" panose="05050102010706020507" pitchFamily="18" charset="2"/>
              </a:rPr>
              <a:t> </a:t>
            </a:r>
            <a:r>
              <a:rPr lang="en-US" altLang="en-US" dirty="0">
                <a:latin typeface="Arial" panose="020B0604020202020204" pitchFamily="34" charset="0"/>
                <a:cs typeface="Arial" panose="020B0604020202020204" pitchFamily="34" charset="0"/>
                <a:sym typeface="Symbol" panose="05050102010706020507" pitchFamily="18" charset="2"/>
              </a:rPr>
              <a:t>&lt;</a:t>
            </a:r>
            <a:r>
              <a:rPr lang="en-US" altLang="en-US" dirty="0" err="1">
                <a:latin typeface="Arial" panose="020B0604020202020204" pitchFamily="34" charset="0"/>
                <a:cs typeface="Arial" panose="020B0604020202020204" pitchFamily="34" charset="0"/>
                <a:sym typeface="Symbol" panose="05050102010706020507" pitchFamily="18" charset="2"/>
              </a:rPr>
              <a:t>e,f,g</a:t>
            </a:r>
            <a:r>
              <a:rPr lang="en-US" altLang="en-US" dirty="0">
                <a:latin typeface="Arial" panose="020B0604020202020204" pitchFamily="34" charset="0"/>
                <a:cs typeface="Arial" panose="020B0604020202020204" pitchFamily="34" charset="0"/>
                <a:sym typeface="Symbol" panose="05050102010706020507" pitchFamily="18" charset="2"/>
              </a:rPr>
              <a:t>&gt;</a:t>
            </a:r>
            <a:r>
              <a:rPr lang="en-IN" b="1" dirty="0">
                <a:cs typeface="Arial" panose="020B0604020202020204" pitchFamily="34" charset="0"/>
                <a:sym typeface="Symbol" panose="05050102010706020507" pitchFamily="18" charset="2"/>
              </a:rPr>
              <a:t>  </a:t>
            </a:r>
            <a:r>
              <a:rPr lang="en-IN" dirty="0">
                <a:cs typeface="Arial" panose="020B0604020202020204" pitchFamily="34" charset="0"/>
                <a:sym typeface="Symbol" panose="05050102010706020507" pitchFamily="18" charset="2"/>
              </a:rPr>
              <a:t>reserves </a:t>
            </a:r>
            <a:r>
              <a:rPr lang="en-IN" b="1" dirty="0" smtClean="0">
                <a:cs typeface="Arial" panose="020B0604020202020204" pitchFamily="34" charset="0"/>
                <a:sym typeface="Symbol" panose="05050102010706020507" pitchFamily="18" charset="2"/>
              </a:rPr>
              <a:t>^ </a:t>
            </a:r>
            <a:r>
              <a:rPr lang="en-IN" dirty="0">
                <a:cs typeface="Arial" panose="020B0604020202020204" pitchFamily="34" charset="0"/>
                <a:sym typeface="Symbol" panose="05050102010706020507" pitchFamily="18" charset="2"/>
              </a:rPr>
              <a:t>a=e ^ f=h^ j=‘red’</a:t>
            </a:r>
            <a:r>
              <a:rPr lang="en-IN" altLang="en-US" dirty="0">
                <a:cs typeface="Arial" panose="020B0604020202020204" pitchFamily="34" charset="0"/>
                <a:sym typeface="Symbol" panose="05050102010706020507" pitchFamily="18" charset="2"/>
              </a:rPr>
              <a:t>))</a:t>
            </a:r>
            <a:r>
              <a:rPr lang="en-IN" dirty="0"/>
              <a:t>}</a:t>
            </a:r>
          </a:p>
          <a:p>
            <a:pPr marL="0" indent="0">
              <a:buNone/>
            </a:pPr>
            <a:endParaRPr lang="en-IN" dirty="0" smtClean="0"/>
          </a:p>
          <a:p>
            <a:pPr marL="0" indent="0">
              <a:buNone/>
            </a:pPr>
            <a:r>
              <a:rPr lang="en-IN" dirty="0" smtClean="0"/>
              <a:t>8. </a:t>
            </a:r>
            <a:r>
              <a:rPr lang="en-IN" dirty="0"/>
              <a:t>Find the </a:t>
            </a:r>
            <a:r>
              <a:rPr lang="en-IN" dirty="0" smtClean="0"/>
              <a:t>name of sailor who have reserved all boats.</a:t>
            </a:r>
          </a:p>
          <a:p>
            <a:pPr marL="0" indent="0">
              <a:buNone/>
            </a:pPr>
            <a:r>
              <a:rPr lang="en-IN" sz="2000" dirty="0" smtClean="0"/>
              <a:t> </a:t>
            </a:r>
            <a:r>
              <a:rPr lang="en-IN" dirty="0"/>
              <a:t>{&lt;</a:t>
            </a:r>
            <a:r>
              <a:rPr lang="en-IN" dirty="0" err="1"/>
              <a:t>a,b,c,d</a:t>
            </a:r>
            <a:r>
              <a:rPr lang="en-IN" dirty="0"/>
              <a:t>&gt; | &lt;</a:t>
            </a:r>
            <a:r>
              <a:rPr lang="en-IN" dirty="0" err="1"/>
              <a:t>a,b,c,d</a:t>
            </a:r>
            <a:r>
              <a:rPr lang="en-IN" dirty="0"/>
              <a:t>&gt;</a:t>
            </a:r>
            <a:r>
              <a:rPr lang="en-IN" b="1" dirty="0">
                <a:cs typeface="Arial" panose="020B0604020202020204" pitchFamily="34" charset="0"/>
                <a:sym typeface="Symbol" panose="05050102010706020507" pitchFamily="18" charset="2"/>
              </a:rPr>
              <a:t> </a:t>
            </a:r>
            <a:r>
              <a:rPr lang="en-IN" dirty="0">
                <a:cs typeface="Arial" panose="020B0604020202020204" pitchFamily="34" charset="0"/>
                <a:sym typeface="Symbol" panose="05050102010706020507" pitchFamily="18" charset="2"/>
              </a:rPr>
              <a:t>sailor ^ </a:t>
            </a:r>
            <a:r>
              <a:rPr lang="en-US" altLang="en-US" dirty="0">
                <a:latin typeface="Arial" panose="020B0604020202020204" pitchFamily="34" charset="0"/>
                <a:cs typeface="Arial" panose="020B0604020202020204" pitchFamily="34" charset="0"/>
                <a:sym typeface="Symbol" panose="05050102010706020507" pitchFamily="18" charset="2"/>
              </a:rPr>
              <a:t> &lt;</a:t>
            </a:r>
            <a:r>
              <a:rPr lang="en-US" altLang="en-US" dirty="0" err="1">
                <a:latin typeface="Arial" panose="020B0604020202020204" pitchFamily="34" charset="0"/>
                <a:cs typeface="Arial" panose="020B0604020202020204" pitchFamily="34" charset="0"/>
                <a:sym typeface="Symbol" panose="05050102010706020507" pitchFamily="18" charset="2"/>
              </a:rPr>
              <a:t>h,I,j</a:t>
            </a:r>
            <a:r>
              <a:rPr lang="en-US" altLang="en-US" dirty="0">
                <a:latin typeface="Arial" panose="020B0604020202020204" pitchFamily="34" charset="0"/>
                <a:cs typeface="Arial" panose="020B0604020202020204" pitchFamily="34" charset="0"/>
                <a:sym typeface="Symbol" panose="05050102010706020507" pitchFamily="18" charset="2"/>
              </a:rPr>
              <a:t>&gt;</a:t>
            </a:r>
            <a:r>
              <a:rPr lang="en-IN" b="1" dirty="0">
                <a:cs typeface="Arial" panose="020B0604020202020204" pitchFamily="34" charset="0"/>
                <a:sym typeface="Symbol" panose="05050102010706020507" pitchFamily="18" charset="2"/>
              </a:rPr>
              <a:t>  </a:t>
            </a:r>
            <a:r>
              <a:rPr lang="en-IN" dirty="0">
                <a:cs typeface="Arial" panose="020B0604020202020204" pitchFamily="34" charset="0"/>
                <a:sym typeface="Symbol" panose="05050102010706020507" pitchFamily="18" charset="2"/>
              </a:rPr>
              <a:t>boat</a:t>
            </a:r>
            <a:r>
              <a:rPr lang="en-IN" b="1" dirty="0">
                <a:cs typeface="Arial" panose="020B0604020202020204" pitchFamily="34" charset="0"/>
                <a:sym typeface="Symbol" panose="05050102010706020507" pitchFamily="18" charset="2"/>
              </a:rPr>
              <a:t> (</a:t>
            </a:r>
            <a:r>
              <a:rPr lang="en-US" altLang="en-US" dirty="0">
                <a:latin typeface="Arial" panose="020B0604020202020204" pitchFamily="34" charset="0"/>
                <a:cs typeface="Arial" panose="020B0604020202020204" pitchFamily="34" charset="0"/>
                <a:sym typeface="Symbol" panose="05050102010706020507" pitchFamily="18" charset="2"/>
              </a:rPr>
              <a:t> &lt;</a:t>
            </a:r>
            <a:r>
              <a:rPr lang="en-US" altLang="en-US" dirty="0" err="1">
                <a:latin typeface="Arial" panose="020B0604020202020204" pitchFamily="34" charset="0"/>
                <a:cs typeface="Arial" panose="020B0604020202020204" pitchFamily="34" charset="0"/>
                <a:sym typeface="Symbol" panose="05050102010706020507" pitchFamily="18" charset="2"/>
              </a:rPr>
              <a:t>e,f,g</a:t>
            </a:r>
            <a:r>
              <a:rPr lang="en-US" altLang="en-US" dirty="0">
                <a:latin typeface="Arial" panose="020B0604020202020204" pitchFamily="34" charset="0"/>
                <a:cs typeface="Arial" panose="020B0604020202020204" pitchFamily="34" charset="0"/>
                <a:sym typeface="Symbol" panose="05050102010706020507" pitchFamily="18" charset="2"/>
              </a:rPr>
              <a:t>&gt;</a:t>
            </a:r>
            <a:r>
              <a:rPr lang="en-IN" b="1" dirty="0">
                <a:cs typeface="Arial" panose="020B0604020202020204" pitchFamily="34" charset="0"/>
                <a:sym typeface="Symbol" panose="05050102010706020507" pitchFamily="18" charset="2"/>
              </a:rPr>
              <a:t>  </a:t>
            </a:r>
            <a:r>
              <a:rPr lang="en-IN" dirty="0">
                <a:cs typeface="Arial" panose="020B0604020202020204" pitchFamily="34" charset="0"/>
                <a:sym typeface="Symbol" panose="05050102010706020507" pitchFamily="18" charset="2"/>
              </a:rPr>
              <a:t>reserves </a:t>
            </a:r>
            <a:r>
              <a:rPr lang="en-IN" b="1" dirty="0">
                <a:cs typeface="Arial" panose="020B0604020202020204" pitchFamily="34" charset="0"/>
                <a:sym typeface="Symbol" panose="05050102010706020507" pitchFamily="18" charset="2"/>
              </a:rPr>
              <a:t>^ </a:t>
            </a:r>
            <a:r>
              <a:rPr lang="en-IN" dirty="0">
                <a:cs typeface="Arial" panose="020B0604020202020204" pitchFamily="34" charset="0"/>
                <a:sym typeface="Symbol" panose="05050102010706020507" pitchFamily="18" charset="2"/>
              </a:rPr>
              <a:t>a=e ^ </a:t>
            </a:r>
            <a:r>
              <a:rPr lang="en-IN" dirty="0" smtClean="0">
                <a:cs typeface="Arial" panose="020B0604020202020204" pitchFamily="34" charset="0"/>
                <a:sym typeface="Symbol" panose="05050102010706020507" pitchFamily="18" charset="2"/>
              </a:rPr>
              <a:t>f=h</a:t>
            </a:r>
            <a:r>
              <a:rPr lang="en-IN" altLang="en-US" dirty="0" smtClean="0">
                <a:cs typeface="Arial" panose="020B0604020202020204" pitchFamily="34" charset="0"/>
                <a:sym typeface="Symbol" panose="05050102010706020507" pitchFamily="18" charset="2"/>
              </a:rPr>
              <a:t>))</a:t>
            </a:r>
            <a:r>
              <a:rPr lang="en-IN" dirty="0" smtClean="0"/>
              <a:t>}</a:t>
            </a:r>
            <a:endParaRPr lang="en-IN" dirty="0"/>
          </a:p>
          <a:p>
            <a:pPr marL="0" indent="0">
              <a:buNone/>
            </a:pPr>
            <a:endParaRPr lang="en-IN" dirty="0" smtClean="0"/>
          </a:p>
        </p:txBody>
      </p:sp>
      <p:pic>
        <p:nvPicPr>
          <p:cNvPr id="4" name="Picture 3"/>
          <p:cNvPicPr>
            <a:picLocks noChangeAspect="1"/>
          </p:cNvPicPr>
          <p:nvPr/>
        </p:nvPicPr>
        <p:blipFill>
          <a:blip r:embed="rId2"/>
          <a:stretch>
            <a:fillRect/>
          </a:stretch>
        </p:blipFill>
        <p:spPr>
          <a:xfrm>
            <a:off x="5962918" y="744105"/>
            <a:ext cx="6229082" cy="2696482"/>
          </a:xfrm>
          <a:prstGeom prst="rect">
            <a:avLst/>
          </a:prstGeom>
        </p:spPr>
      </p:pic>
    </p:spTree>
    <p:extLst>
      <p:ext uri="{BB962C8B-B14F-4D97-AF65-F5344CB8AC3E}">
        <p14:creationId xmlns:p14="http://schemas.microsoft.com/office/powerpoint/2010/main" val="543408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500"/>
                                        <p:tgtEl>
                                          <p:spTgt spid="3">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animEffect transition="in" filter="fade">
                                      <p:cBhvr>
                                        <p:cTn id="17" dur="500"/>
                                        <p:tgtEl>
                                          <p:spTgt spid="3">
                                            <p:txEl>
                                              <p:pRg st="9" end="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fade">
                                      <p:cBhvr>
                                        <p:cTn id="2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Unsafe Queries</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dirty="0"/>
              <a:t>It is possible to write syntactically correct calculus queries that have an infinite number of answers</a:t>
            </a:r>
            <a:r>
              <a:rPr lang="en-IN" dirty="0" smtClean="0"/>
              <a:t>!, such </a:t>
            </a:r>
            <a:r>
              <a:rPr lang="en-IN" dirty="0"/>
              <a:t>queries are called </a:t>
            </a:r>
            <a:r>
              <a:rPr lang="en-IN" dirty="0" smtClean="0"/>
              <a:t>unsafe.</a:t>
            </a:r>
          </a:p>
          <a:p>
            <a:endParaRPr lang="en-IN" dirty="0"/>
          </a:p>
          <a:p>
            <a:pPr marL="0" indent="0">
              <a:buNone/>
            </a:pPr>
            <a:r>
              <a:rPr lang="en-IN" dirty="0" smtClean="0"/>
              <a:t>        { s </a:t>
            </a:r>
            <a:r>
              <a:rPr lang="en-IN" dirty="0"/>
              <a:t>| </a:t>
            </a:r>
            <a:r>
              <a:rPr lang="en-IN" altLang="en-US" sz="3200" b="1" dirty="0" smtClean="0">
                <a:latin typeface="Shonar Bangla" panose="020B0502040204020203" pitchFamily="34" charset="0"/>
                <a:cs typeface="Shonar Bangla" panose="020B0502040204020203" pitchFamily="34" charset="0"/>
                <a:sym typeface="Symbol" panose="05050102010706020507" pitchFamily="18" charset="2"/>
              </a:rPr>
              <a:t>¬ </a:t>
            </a:r>
            <a:r>
              <a:rPr lang="en-IN" dirty="0" smtClean="0"/>
              <a:t>( s </a:t>
            </a:r>
            <a:r>
              <a:rPr lang="en-IN" b="1" dirty="0">
                <a:cs typeface="Arial" panose="020B0604020202020204" pitchFamily="34" charset="0"/>
                <a:sym typeface="Symbol" panose="05050102010706020507" pitchFamily="18" charset="2"/>
              </a:rPr>
              <a:t> </a:t>
            </a:r>
            <a:r>
              <a:rPr lang="en-IN" dirty="0" smtClean="0">
                <a:cs typeface="Arial" panose="020B0604020202020204" pitchFamily="34" charset="0"/>
                <a:sym typeface="Symbol" panose="05050102010706020507" pitchFamily="18" charset="2"/>
              </a:rPr>
              <a:t>sailor ) </a:t>
            </a:r>
            <a:r>
              <a:rPr lang="en-IN" dirty="0" smtClean="0"/>
              <a:t>}</a:t>
            </a:r>
          </a:p>
          <a:p>
            <a:pPr marL="0" indent="0">
              <a:buNone/>
            </a:pPr>
            <a:r>
              <a:rPr lang="en-IN" dirty="0" smtClean="0"/>
              <a:t>        { </a:t>
            </a:r>
            <a:r>
              <a:rPr lang="en-IN" dirty="0"/>
              <a:t>&lt; </a:t>
            </a:r>
            <a:r>
              <a:rPr lang="en-IN" dirty="0" err="1" smtClean="0"/>
              <a:t>a,b,c,d</a:t>
            </a:r>
            <a:r>
              <a:rPr lang="en-IN" dirty="0" smtClean="0"/>
              <a:t> &gt;| </a:t>
            </a:r>
            <a:r>
              <a:rPr lang="en-IN" dirty="0"/>
              <a:t>&lt; </a:t>
            </a:r>
            <a:r>
              <a:rPr lang="en-IN" dirty="0" err="1" smtClean="0"/>
              <a:t>a,b,c,d</a:t>
            </a:r>
            <a:r>
              <a:rPr lang="en-IN" dirty="0" smtClean="0"/>
              <a:t> </a:t>
            </a:r>
            <a:r>
              <a:rPr lang="en-IN" dirty="0"/>
              <a:t>&gt; ∉ </a:t>
            </a:r>
            <a:r>
              <a:rPr lang="en-IN" dirty="0" smtClean="0"/>
              <a:t>sailors }</a:t>
            </a:r>
          </a:p>
          <a:p>
            <a:pPr>
              <a:buFont typeface="Wingdings" panose="05000000000000000000" pitchFamily="2" charset="2"/>
              <a:buChar char="Ø"/>
            </a:pPr>
            <a:r>
              <a:rPr lang="en-IN" dirty="0"/>
              <a:t>It is known that every query that can be expressed in relational algebra can be expressed as a safe query in DRC / TRC; </a:t>
            </a:r>
            <a:r>
              <a:rPr lang="en-IN" dirty="0" smtClean="0"/>
              <a:t>but the </a:t>
            </a:r>
            <a:r>
              <a:rPr lang="en-IN" dirty="0"/>
              <a:t>converse is also </a:t>
            </a:r>
            <a:r>
              <a:rPr lang="en-IN" dirty="0" smtClean="0"/>
              <a:t>true.</a:t>
            </a:r>
          </a:p>
          <a:p>
            <a:pPr>
              <a:buFont typeface="Wingdings" panose="05000000000000000000" pitchFamily="2" charset="2"/>
              <a:buChar char="Ø"/>
            </a:pPr>
            <a:endParaRPr lang="en-IN" dirty="0" smtClean="0"/>
          </a:p>
          <a:p>
            <a:pPr>
              <a:buFont typeface="Wingdings" panose="05000000000000000000" pitchFamily="2" charset="2"/>
              <a:buChar char="Ø"/>
            </a:pPr>
            <a:r>
              <a:rPr lang="en-IN" b="1" dirty="0" smtClean="0"/>
              <a:t>Relational </a:t>
            </a:r>
            <a:r>
              <a:rPr lang="en-IN" b="1" dirty="0"/>
              <a:t>Completeness: </a:t>
            </a:r>
            <a:r>
              <a:rPr lang="en-IN" dirty="0"/>
              <a:t>Query language (e.g., SQL) can express every query that is expressible in relational algebra/calculus</a:t>
            </a:r>
            <a:r>
              <a:rPr lang="en-IN" dirty="0" smtClean="0"/>
              <a:t>.</a:t>
            </a:r>
          </a:p>
          <a:p>
            <a:pPr>
              <a:buFont typeface="Wingdings" panose="05000000000000000000" pitchFamily="2" charset="2"/>
              <a:buChar char="Ø"/>
            </a:pPr>
            <a:r>
              <a:rPr lang="en-IN" dirty="0"/>
              <a:t>Relational calculus is non-operational, and users define queries in terms of what they want, not in terms of how to compute it.</a:t>
            </a:r>
          </a:p>
          <a:p>
            <a:endParaRPr lang="en-IN" dirty="0"/>
          </a:p>
        </p:txBody>
      </p:sp>
    </p:spTree>
    <p:extLst>
      <p:ext uri="{BB962C8B-B14F-4D97-AF65-F5344CB8AC3E}">
        <p14:creationId xmlns:p14="http://schemas.microsoft.com/office/powerpoint/2010/main" val="37832074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Exercise</a:t>
            </a:r>
            <a:endParaRPr lang="en-IN" dirty="0"/>
          </a:p>
        </p:txBody>
      </p:sp>
      <p:sp>
        <p:nvSpPr>
          <p:cNvPr id="3" name="Content Placeholder 2"/>
          <p:cNvSpPr>
            <a:spLocks noGrp="1"/>
          </p:cNvSpPr>
          <p:nvPr>
            <p:ph idx="1"/>
          </p:nvPr>
        </p:nvSpPr>
        <p:spPr>
          <a:xfrm>
            <a:off x="0" y="711201"/>
            <a:ext cx="11929641" cy="5590565"/>
          </a:xfrm>
        </p:spPr>
        <p:txBody>
          <a:bodyPr/>
          <a:lstStyle/>
          <a:p>
            <a:r>
              <a:rPr lang="en-IN" dirty="0"/>
              <a:t>An instance of a relational scheme R(A, B, C) has distinct values for attribute A. Can you conclude that A is a candidate key for R? </a:t>
            </a:r>
            <a:r>
              <a:rPr lang="en-IN" b="1" dirty="0"/>
              <a:t>[</a:t>
            </a:r>
            <a:r>
              <a:rPr lang="en-IN" b="1" dirty="0" smtClean="0"/>
              <a:t>True/False</a:t>
            </a:r>
            <a:r>
              <a:rPr lang="en-IN" b="1" dirty="0"/>
              <a:t>]</a:t>
            </a:r>
          </a:p>
          <a:p>
            <a:endParaRPr lang="en-IN" b="1" dirty="0"/>
          </a:p>
          <a:p>
            <a:r>
              <a:rPr lang="en-IN" dirty="0"/>
              <a:t>Consider the join of a relation R with a relation S. If R has m tuples and S has n tuples then the maximum and minimum sizes of the join respectively are </a:t>
            </a:r>
          </a:p>
          <a:p>
            <a:pPr marL="742950" lvl="2" indent="0">
              <a:buNone/>
            </a:pPr>
            <a:r>
              <a:rPr lang="en-IN" dirty="0"/>
              <a:t>(a) m + n and 0</a:t>
            </a:r>
          </a:p>
          <a:p>
            <a:pPr marL="742950" lvl="2" indent="0">
              <a:buNone/>
            </a:pPr>
            <a:r>
              <a:rPr lang="en-IN" dirty="0"/>
              <a:t>(b) </a:t>
            </a:r>
            <a:r>
              <a:rPr lang="en-IN" dirty="0" err="1"/>
              <a:t>mn</a:t>
            </a:r>
            <a:r>
              <a:rPr lang="en-IN" dirty="0"/>
              <a:t> and 0</a:t>
            </a:r>
          </a:p>
          <a:p>
            <a:pPr marL="742950" lvl="2" indent="0">
              <a:buNone/>
            </a:pPr>
            <a:r>
              <a:rPr lang="en-IN" dirty="0"/>
              <a:t>(c) m + n and |m – n|</a:t>
            </a:r>
          </a:p>
          <a:p>
            <a:pPr marL="742950" lvl="2" indent="0">
              <a:buNone/>
            </a:pPr>
            <a:r>
              <a:rPr lang="en-IN" dirty="0"/>
              <a:t>(d) </a:t>
            </a:r>
            <a:r>
              <a:rPr lang="en-IN" dirty="0" err="1"/>
              <a:t>mn</a:t>
            </a:r>
            <a:r>
              <a:rPr lang="en-IN" dirty="0"/>
              <a:t> and m + n </a:t>
            </a:r>
          </a:p>
          <a:p>
            <a:endParaRPr lang="en-IN" dirty="0"/>
          </a:p>
          <a:p>
            <a:r>
              <a:rPr lang="en-IN" dirty="0"/>
              <a:t>The relational algebra expression equivalent to the following tuple calculus expression:</a:t>
            </a:r>
          </a:p>
          <a:p>
            <a:pPr marL="0" indent="0">
              <a:buNone/>
            </a:pPr>
            <a:r>
              <a:rPr lang="en-IN" dirty="0"/>
              <a:t>        {t/t ∈ R ∧ (t[A] = 10 ∧ t[B] = 200} is: </a:t>
            </a:r>
          </a:p>
          <a:p>
            <a:pPr marL="742950" lvl="2" indent="0">
              <a:buNone/>
            </a:pPr>
            <a:r>
              <a:rPr lang="en-IN" dirty="0"/>
              <a:t>(A) </a:t>
            </a:r>
            <a:r>
              <a:rPr lang="el-GR" dirty="0"/>
              <a:t>σ (</a:t>
            </a:r>
            <a:r>
              <a:rPr lang="en-IN" dirty="0"/>
              <a:t>A=10∨B=20) (r)</a:t>
            </a:r>
          </a:p>
          <a:p>
            <a:pPr marL="742950" lvl="2" indent="0">
              <a:buNone/>
            </a:pPr>
            <a:r>
              <a:rPr lang="en-IN" dirty="0"/>
              <a:t>(B) </a:t>
            </a:r>
            <a:r>
              <a:rPr lang="el-GR" dirty="0"/>
              <a:t>σ (</a:t>
            </a:r>
            <a:r>
              <a:rPr lang="en-IN" dirty="0"/>
              <a:t>A=10) (r) ∪ </a:t>
            </a:r>
            <a:r>
              <a:rPr lang="el-GR" dirty="0"/>
              <a:t>σ (</a:t>
            </a:r>
            <a:r>
              <a:rPr lang="en-IN" dirty="0"/>
              <a:t>B=20) (r)</a:t>
            </a:r>
          </a:p>
          <a:p>
            <a:pPr marL="742950" lvl="2" indent="0">
              <a:buNone/>
            </a:pPr>
            <a:r>
              <a:rPr lang="en-IN" dirty="0"/>
              <a:t>(C) </a:t>
            </a:r>
            <a:r>
              <a:rPr lang="el-GR" dirty="0"/>
              <a:t>σ (</a:t>
            </a:r>
            <a:r>
              <a:rPr lang="en-IN" dirty="0"/>
              <a:t>A=10) (r) ∩ </a:t>
            </a:r>
            <a:r>
              <a:rPr lang="el-GR" dirty="0"/>
              <a:t>σ (</a:t>
            </a:r>
            <a:r>
              <a:rPr lang="en-IN" dirty="0"/>
              <a:t>B=20) (r)</a:t>
            </a:r>
          </a:p>
          <a:p>
            <a:pPr marL="742950" lvl="2" indent="0">
              <a:buNone/>
            </a:pPr>
            <a:r>
              <a:rPr lang="en-IN" dirty="0"/>
              <a:t>(D) </a:t>
            </a:r>
            <a:r>
              <a:rPr lang="el-GR" dirty="0"/>
              <a:t>σ (</a:t>
            </a:r>
            <a:r>
              <a:rPr lang="en-IN" dirty="0"/>
              <a:t>A=10) (r) - </a:t>
            </a:r>
            <a:r>
              <a:rPr lang="el-GR" dirty="0"/>
              <a:t>σ (</a:t>
            </a:r>
            <a:r>
              <a:rPr lang="en-IN" dirty="0"/>
              <a:t>B=20) (r)</a:t>
            </a:r>
          </a:p>
          <a:p>
            <a:endParaRPr lang="en-IN" dirty="0"/>
          </a:p>
        </p:txBody>
      </p:sp>
    </p:spTree>
    <p:extLst>
      <p:ext uri="{BB962C8B-B14F-4D97-AF65-F5344CB8AC3E}">
        <p14:creationId xmlns:p14="http://schemas.microsoft.com/office/powerpoint/2010/main" val="3850278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fade">
                                      <p:cBhvr>
                                        <p:cTn id="41" dur="500"/>
                                        <p:tgtEl>
                                          <p:spTgt spid="3">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3" end="13"/>
                                            </p:txEl>
                                          </p:spTgt>
                                        </p:tgtEl>
                                        <p:attrNameLst>
                                          <p:attrName>style.visibility</p:attrName>
                                        </p:attrNameLst>
                                      </p:cBhvr>
                                      <p:to>
                                        <p:strVal val="visible"/>
                                      </p:to>
                                    </p:set>
                                    <p:animEffect transition="in" filter="fade">
                                      <p:cBhvr>
                                        <p:cTn id="44"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FD0CF0-372E-4781-A00B-84A7BF54A463}"/>
              </a:ext>
            </a:extLst>
          </p:cNvPr>
          <p:cNvSpPr>
            <a:spLocks noGrp="1"/>
          </p:cNvSpPr>
          <p:nvPr>
            <p:ph type="title"/>
          </p:nvPr>
        </p:nvSpPr>
        <p:spPr/>
        <p:txBody>
          <a:bodyPr/>
          <a:lstStyle/>
          <a:p>
            <a:r>
              <a:rPr lang="en-IN" dirty="0"/>
              <a:t>Formal relational query language</a:t>
            </a:r>
          </a:p>
        </p:txBody>
      </p:sp>
      <p:sp>
        <p:nvSpPr>
          <p:cNvPr id="3" name="Content Placeholder 2">
            <a:extLst>
              <a:ext uri="{FF2B5EF4-FFF2-40B4-BE49-F238E27FC236}">
                <a16:creationId xmlns:a16="http://schemas.microsoft.com/office/drawing/2014/main" xmlns="" id="{DFBC0994-83F1-43FD-B840-23ACAB3FE473}"/>
              </a:ext>
            </a:extLst>
          </p:cNvPr>
          <p:cNvSpPr>
            <a:spLocks noGrp="1"/>
          </p:cNvSpPr>
          <p:nvPr>
            <p:ph idx="1"/>
          </p:nvPr>
        </p:nvSpPr>
        <p:spPr/>
        <p:txBody>
          <a:bodyPr/>
          <a:lstStyle/>
          <a:p>
            <a:r>
              <a:rPr lang="en-IN" dirty="0"/>
              <a:t>Relational Algebra(Procedural)</a:t>
            </a:r>
          </a:p>
          <a:p>
            <a:r>
              <a:rPr lang="en-IN" dirty="0"/>
              <a:t>Relational Calculus(Non-Procedural)</a:t>
            </a:r>
          </a:p>
          <a:p>
            <a:pPr marL="914400" lvl="1" indent="-457200">
              <a:buFont typeface="+mj-lt"/>
              <a:buAutoNum type="arabicPeriod"/>
            </a:pPr>
            <a:r>
              <a:rPr lang="en-IN" dirty="0"/>
              <a:t>Tuple RC</a:t>
            </a:r>
          </a:p>
          <a:p>
            <a:pPr marL="914400" lvl="1" indent="-457200">
              <a:buFont typeface="+mj-lt"/>
              <a:buAutoNum type="arabicPeriod"/>
            </a:pPr>
            <a:r>
              <a:rPr lang="en-IN" dirty="0"/>
              <a:t>Domain RC</a:t>
            </a:r>
          </a:p>
          <a:p>
            <a:pPr marL="457200" lvl="1" indent="0">
              <a:buNone/>
            </a:pPr>
            <a:endParaRPr lang="en-IN" dirty="0"/>
          </a:p>
          <a:p>
            <a:pPr lvl="1"/>
            <a:r>
              <a:rPr lang="en-IN" dirty="0"/>
              <a:t>The expressive power of RA is equivalent to TRC and DRC. i.e.  We can express the same RA query with TRC and DRC.</a:t>
            </a:r>
          </a:p>
        </p:txBody>
      </p:sp>
    </p:spTree>
    <p:extLst>
      <p:ext uri="{BB962C8B-B14F-4D97-AF65-F5344CB8AC3E}">
        <p14:creationId xmlns:p14="http://schemas.microsoft.com/office/powerpoint/2010/main" val="870061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Exercise</a:t>
            </a:r>
          </a:p>
        </p:txBody>
      </p:sp>
      <p:sp>
        <p:nvSpPr>
          <p:cNvPr id="3" name="Content Placeholder 2"/>
          <p:cNvSpPr>
            <a:spLocks noGrp="1"/>
          </p:cNvSpPr>
          <p:nvPr>
            <p:ph idx="1"/>
          </p:nvPr>
        </p:nvSpPr>
        <p:spPr/>
        <p:txBody>
          <a:bodyPr/>
          <a:lstStyle/>
          <a:p>
            <a:pPr algn="l"/>
            <a:r>
              <a:rPr lang="en-IN" dirty="0"/>
              <a:t>With regard to the expressive power of the formal relational query languages, which of the following statements is true?</a:t>
            </a:r>
            <a:br>
              <a:rPr lang="en-IN" dirty="0"/>
            </a:br>
            <a:r>
              <a:rPr lang="en-IN" sz="2000" dirty="0"/>
              <a:t>(a) Relational algebra is more powerful than relational calculus.</a:t>
            </a:r>
            <a:br>
              <a:rPr lang="en-IN" sz="2000" dirty="0"/>
            </a:br>
            <a:r>
              <a:rPr lang="en-IN" sz="2000" dirty="0"/>
              <a:t>(b) Relational algebra has the same power as relational calculus. </a:t>
            </a:r>
            <a:br>
              <a:rPr lang="en-IN" sz="2000" dirty="0"/>
            </a:br>
            <a:r>
              <a:rPr lang="en-IN" sz="2000" dirty="0"/>
              <a:t>(c) Relational algebra has the same power as safe relational calculus. </a:t>
            </a:r>
            <a:br>
              <a:rPr lang="en-IN" sz="2000" dirty="0"/>
            </a:br>
            <a:r>
              <a:rPr lang="en-IN" sz="2000" dirty="0"/>
              <a:t>(d) None of the above.</a:t>
            </a:r>
          </a:p>
          <a:p>
            <a:endParaRPr lang="en-IN" dirty="0"/>
          </a:p>
          <a:p>
            <a:pPr algn="l"/>
            <a:r>
              <a:rPr lang="en-IN" dirty="0"/>
              <a:t>Let R</a:t>
            </a:r>
            <a:r>
              <a:rPr lang="en-IN" baseline="-25000" dirty="0"/>
              <a:t>1</a:t>
            </a:r>
            <a:r>
              <a:rPr lang="en-IN" dirty="0"/>
              <a:t> (</a:t>
            </a:r>
            <a:r>
              <a:rPr lang="en-IN" u="sng" dirty="0"/>
              <a:t>A</a:t>
            </a:r>
            <a:r>
              <a:rPr lang="en-IN" dirty="0"/>
              <a:t>,B,C) and R</a:t>
            </a:r>
            <a:r>
              <a:rPr lang="en-IN" baseline="-25000" dirty="0"/>
              <a:t>2</a:t>
            </a:r>
            <a:r>
              <a:rPr lang="en-IN" dirty="0"/>
              <a:t> (</a:t>
            </a:r>
            <a:r>
              <a:rPr lang="en-IN" u="sng" dirty="0"/>
              <a:t>D</a:t>
            </a:r>
            <a:r>
              <a:rPr lang="en-IN" dirty="0"/>
              <a:t>,E) be two relation schema, where the primary keys are shown underlined, and let C be a foreign key in R</a:t>
            </a:r>
            <a:r>
              <a:rPr lang="en-IN" baseline="-25000" dirty="0"/>
              <a:t>1</a:t>
            </a:r>
            <a:r>
              <a:rPr lang="en-IN" dirty="0"/>
              <a:t> referring to R</a:t>
            </a:r>
            <a:r>
              <a:rPr lang="en-IN" baseline="-25000" dirty="0"/>
              <a:t>2</a:t>
            </a:r>
            <a:r>
              <a:rPr lang="en-IN" dirty="0"/>
              <a:t>. Suppose there is no violation of the above referential integrity constraint in the corresponding relation instances r</a:t>
            </a:r>
            <a:r>
              <a:rPr lang="en-IN" baseline="-25000" dirty="0"/>
              <a:t>1</a:t>
            </a:r>
            <a:r>
              <a:rPr lang="en-IN" dirty="0"/>
              <a:t> and r</a:t>
            </a:r>
            <a:r>
              <a:rPr lang="en-IN" baseline="-25000" dirty="0"/>
              <a:t>2</a:t>
            </a:r>
            <a:r>
              <a:rPr lang="en-IN" dirty="0"/>
              <a:t>. Which one of the following relational algebra expressions would necessarily produce an empty relation?</a:t>
            </a:r>
            <a:br>
              <a:rPr lang="en-IN" dirty="0"/>
            </a:br>
            <a:r>
              <a:rPr lang="en-IN" sz="2000" dirty="0"/>
              <a:t>(a) ⊓</a:t>
            </a:r>
            <a:r>
              <a:rPr lang="en-IN" sz="2000" baseline="-25000" dirty="0"/>
              <a:t>D</a:t>
            </a:r>
            <a:r>
              <a:rPr lang="en-IN" sz="2000" dirty="0"/>
              <a:t>(r</a:t>
            </a:r>
            <a:r>
              <a:rPr lang="en-IN" sz="2000" baseline="-25000" dirty="0"/>
              <a:t>2</a:t>
            </a:r>
            <a:r>
              <a:rPr lang="en-IN" sz="2000" dirty="0"/>
              <a:t>) - ⊓</a:t>
            </a:r>
            <a:r>
              <a:rPr lang="en-IN" sz="2000" baseline="-25000" dirty="0"/>
              <a:t>C</a:t>
            </a:r>
            <a:r>
              <a:rPr lang="en-IN" sz="2000" dirty="0"/>
              <a:t>(r</a:t>
            </a:r>
            <a:r>
              <a:rPr lang="en-IN" sz="2000" baseline="-25000" dirty="0"/>
              <a:t>1</a:t>
            </a:r>
            <a:r>
              <a:rPr lang="en-IN" sz="2000" dirty="0"/>
              <a:t>)</a:t>
            </a:r>
            <a:br>
              <a:rPr lang="en-IN" sz="2000" dirty="0"/>
            </a:br>
            <a:r>
              <a:rPr lang="en-IN" sz="2000" dirty="0"/>
              <a:t>(b) ⊓</a:t>
            </a:r>
            <a:r>
              <a:rPr lang="en-IN" sz="2000" baseline="-25000" dirty="0"/>
              <a:t>C</a:t>
            </a:r>
            <a:r>
              <a:rPr lang="en-IN" sz="2000" dirty="0"/>
              <a:t>(r</a:t>
            </a:r>
            <a:r>
              <a:rPr lang="en-IN" sz="2000" baseline="-25000" dirty="0"/>
              <a:t>1</a:t>
            </a:r>
            <a:r>
              <a:rPr lang="en-IN" sz="2000" dirty="0"/>
              <a:t>) - ⊓</a:t>
            </a:r>
            <a:r>
              <a:rPr lang="en-IN" sz="2000" baseline="-25000" dirty="0"/>
              <a:t>D</a:t>
            </a:r>
            <a:r>
              <a:rPr lang="en-IN" sz="2000" dirty="0"/>
              <a:t>(r</a:t>
            </a:r>
            <a:r>
              <a:rPr lang="en-IN" sz="2000" baseline="-25000" dirty="0"/>
              <a:t>2</a:t>
            </a:r>
            <a:r>
              <a:rPr lang="en-IN" sz="2000" dirty="0"/>
              <a:t>)</a:t>
            </a:r>
            <a:br>
              <a:rPr lang="en-IN" sz="2000" dirty="0"/>
            </a:br>
            <a:r>
              <a:rPr lang="en-IN" sz="2000" dirty="0"/>
              <a:t>(c) ⊓</a:t>
            </a:r>
            <a:r>
              <a:rPr lang="en-IN" sz="2000" baseline="-25000" dirty="0"/>
              <a:t>D</a:t>
            </a:r>
            <a:r>
              <a:rPr lang="en-IN" sz="2000" dirty="0"/>
              <a:t>(r</a:t>
            </a:r>
            <a:r>
              <a:rPr lang="en-IN" sz="2000" baseline="-25000" dirty="0"/>
              <a:t>1</a:t>
            </a:r>
            <a:r>
              <a:rPr lang="en-IN" sz="2000" dirty="0"/>
              <a:t> ⋈ </a:t>
            </a:r>
            <a:r>
              <a:rPr lang="en-IN" sz="2000" baseline="-25000" dirty="0"/>
              <a:t>C≠D</a:t>
            </a:r>
            <a:r>
              <a:rPr lang="en-IN" sz="2000" dirty="0"/>
              <a:t>r</a:t>
            </a:r>
            <a:r>
              <a:rPr lang="en-IN" sz="2000" baseline="-25000" dirty="0"/>
              <a:t>2</a:t>
            </a:r>
            <a:r>
              <a:rPr lang="en-IN" sz="2000" dirty="0"/>
              <a:t>)</a:t>
            </a:r>
            <a:br>
              <a:rPr lang="en-IN" sz="2000" dirty="0"/>
            </a:br>
            <a:r>
              <a:rPr lang="en-IN" sz="2000" dirty="0"/>
              <a:t>(d) ⊓</a:t>
            </a:r>
            <a:r>
              <a:rPr lang="en-IN" sz="2000" baseline="-25000" dirty="0"/>
              <a:t>C</a:t>
            </a:r>
            <a:r>
              <a:rPr lang="en-IN" sz="2000" dirty="0"/>
              <a:t>(r</a:t>
            </a:r>
            <a:r>
              <a:rPr lang="en-IN" sz="2000" baseline="-25000" dirty="0"/>
              <a:t>1</a:t>
            </a:r>
            <a:r>
              <a:rPr lang="en-IN" sz="2000" dirty="0"/>
              <a:t> ⋈ </a:t>
            </a:r>
            <a:r>
              <a:rPr lang="en-IN" sz="2000" baseline="-25000" dirty="0"/>
              <a:t>C≠D</a:t>
            </a:r>
            <a:r>
              <a:rPr lang="en-IN" sz="2000" dirty="0"/>
              <a:t>r</a:t>
            </a:r>
            <a:r>
              <a:rPr lang="en-IN" sz="2000" baseline="-25000" dirty="0"/>
              <a:t>2</a:t>
            </a:r>
            <a:r>
              <a:rPr lang="en-IN" sz="2000" dirty="0"/>
              <a:t>) </a:t>
            </a:r>
          </a:p>
          <a:p>
            <a:endParaRPr lang="en-IN" dirty="0"/>
          </a:p>
        </p:txBody>
      </p:sp>
    </p:spTree>
    <p:extLst>
      <p:ext uri="{BB962C8B-B14F-4D97-AF65-F5344CB8AC3E}">
        <p14:creationId xmlns:p14="http://schemas.microsoft.com/office/powerpoint/2010/main" val="3719613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A9B129-3ED8-4430-957D-E9B0EA2E1443}"/>
              </a:ext>
            </a:extLst>
          </p:cNvPr>
          <p:cNvSpPr>
            <a:spLocks noGrp="1"/>
          </p:cNvSpPr>
          <p:nvPr>
            <p:ph type="title"/>
          </p:nvPr>
        </p:nvSpPr>
        <p:spPr/>
        <p:txBody>
          <a:bodyPr/>
          <a:lstStyle/>
          <a:p>
            <a:r>
              <a:rPr lang="en-IN" dirty="0"/>
              <a:t>1. Tuple relational calculus</a:t>
            </a:r>
          </a:p>
        </p:txBody>
      </p:sp>
      <p:sp>
        <p:nvSpPr>
          <p:cNvPr id="3" name="Content Placeholder 2">
            <a:extLst>
              <a:ext uri="{FF2B5EF4-FFF2-40B4-BE49-F238E27FC236}">
                <a16:creationId xmlns:a16="http://schemas.microsoft.com/office/drawing/2014/main" xmlns="" id="{F1A8596F-022E-4F80-806F-D89E9D2D82EC}"/>
              </a:ext>
            </a:extLst>
          </p:cNvPr>
          <p:cNvSpPr>
            <a:spLocks noGrp="1"/>
          </p:cNvSpPr>
          <p:nvPr>
            <p:ph idx="1"/>
          </p:nvPr>
        </p:nvSpPr>
        <p:spPr/>
        <p:txBody>
          <a:bodyPr/>
          <a:lstStyle/>
          <a:p>
            <a:r>
              <a:rPr lang="en-US" sz="1800" dirty="0">
                <a:latin typeface="Arial" panose="020B0604020202020204" pitchFamily="34" charset="0"/>
                <a:cs typeface="Arial" panose="020B0604020202020204" pitchFamily="34" charset="0"/>
              </a:rPr>
              <a:t>Tuple Relational Calculus is a non-procedural query language unlike relational algebra. Tuple Calculus provides only the description of the query but it does not provide the methods to solve it. Thus, it explains what to do but not how to do.</a:t>
            </a:r>
          </a:p>
          <a:p>
            <a:pPr algn="l"/>
            <a:r>
              <a:rPr lang="en-US" sz="2000" dirty="0">
                <a:latin typeface="Arial" panose="020B0604020202020204" pitchFamily="34" charset="0"/>
                <a:cs typeface="Arial" panose="020B0604020202020204" pitchFamily="34" charset="0"/>
              </a:rPr>
              <a:t>In Tuple Calculus, a query is expressed as </a:t>
            </a:r>
            <a:r>
              <a:rPr lang="en-IN" sz="2000" dirty="0">
                <a:latin typeface="Arial" panose="020B0604020202020204" pitchFamily="34" charset="0"/>
                <a:cs typeface="Arial" panose="020B0604020202020204" pitchFamily="34" charset="0"/>
              </a:rPr>
              <a:t>:</a:t>
            </a:r>
          </a:p>
          <a:p>
            <a:pPr marL="0" indent="0" algn="l">
              <a:buNone/>
            </a:pPr>
            <a:r>
              <a:rPr lang="en-IN" sz="1800" dirty="0">
                <a:latin typeface="Arial" panose="020B0604020202020204" pitchFamily="34" charset="0"/>
                <a:cs typeface="Arial" panose="020B0604020202020204" pitchFamily="34" charset="0"/>
              </a:rPr>
              <a:t>                    { t | P(t) }   </a:t>
            </a:r>
          </a:p>
          <a:p>
            <a:pPr marL="0" indent="0" algn="l">
              <a:buNone/>
            </a:pPr>
            <a:r>
              <a:rPr lang="en-IN" sz="1600" dirty="0">
                <a:latin typeface="Arial" panose="020B0604020202020204" pitchFamily="34" charset="0"/>
                <a:cs typeface="Arial" panose="020B0604020202020204" pitchFamily="34" charset="0"/>
              </a:rPr>
              <a:t>this represents a set of all tuples </a:t>
            </a:r>
            <a:r>
              <a:rPr lang="en-IN" sz="1600" b="1" dirty="0">
                <a:latin typeface="Arial" panose="020B0604020202020204" pitchFamily="34" charset="0"/>
                <a:cs typeface="Arial" panose="020B0604020202020204" pitchFamily="34" charset="0"/>
              </a:rPr>
              <a:t>t</a:t>
            </a:r>
            <a:r>
              <a:rPr lang="en-IN" sz="1600" dirty="0">
                <a:latin typeface="Arial" panose="020B0604020202020204" pitchFamily="34" charset="0"/>
                <a:cs typeface="Arial" panose="020B0604020202020204" pitchFamily="34" charset="0"/>
              </a:rPr>
              <a:t> such that predicate </a:t>
            </a:r>
            <a:r>
              <a:rPr lang="en-IN" sz="1600" b="1" dirty="0">
                <a:latin typeface="Arial" panose="020B0604020202020204" pitchFamily="34" charset="0"/>
                <a:cs typeface="Arial" panose="020B0604020202020204" pitchFamily="34" charset="0"/>
              </a:rPr>
              <a:t>P</a:t>
            </a:r>
            <a:r>
              <a:rPr lang="en-IN" sz="1600" dirty="0">
                <a:latin typeface="Arial" panose="020B0604020202020204" pitchFamily="34" charset="0"/>
                <a:cs typeface="Arial" panose="020B0604020202020204" pitchFamily="34" charset="0"/>
              </a:rPr>
              <a:t> is true for </a:t>
            </a:r>
            <a:r>
              <a:rPr lang="en-IN" sz="1600" b="1" dirty="0">
                <a:latin typeface="Arial" panose="020B0604020202020204" pitchFamily="34" charset="0"/>
                <a:cs typeface="Arial" panose="020B0604020202020204" pitchFamily="34" charset="0"/>
              </a:rPr>
              <a:t>t</a:t>
            </a:r>
          </a:p>
          <a:p>
            <a:pPr lvl="1" algn="l">
              <a:tabLst>
                <a:tab pos="3195638" algn="ctr"/>
              </a:tabLst>
            </a:pPr>
            <a:r>
              <a:rPr lang="en-US" altLang="en-US" sz="1400" i="1" dirty="0">
                <a:latin typeface="Arial" panose="020B0604020202020204" pitchFamily="34" charset="0"/>
                <a:cs typeface="Arial" panose="020B0604020202020204" pitchFamily="34" charset="0"/>
              </a:rPr>
              <a:t>t</a:t>
            </a:r>
            <a:r>
              <a:rPr lang="en-US" altLang="en-US" sz="1400" dirty="0">
                <a:latin typeface="Arial" panose="020B0604020202020204" pitchFamily="34" charset="0"/>
                <a:cs typeface="Arial" panose="020B0604020202020204" pitchFamily="34" charset="0"/>
              </a:rPr>
              <a:t> is a </a:t>
            </a:r>
            <a:r>
              <a:rPr lang="en-US" altLang="en-US" sz="1400" i="1" dirty="0">
                <a:latin typeface="Arial" panose="020B0604020202020204" pitchFamily="34" charset="0"/>
                <a:cs typeface="Arial" panose="020B0604020202020204" pitchFamily="34" charset="0"/>
              </a:rPr>
              <a:t>tuple variable</a:t>
            </a:r>
            <a:r>
              <a:rPr lang="en-US" altLang="en-US" sz="1400" dirty="0">
                <a:latin typeface="Arial" panose="020B0604020202020204" pitchFamily="34" charset="0"/>
                <a:cs typeface="Arial" panose="020B0604020202020204" pitchFamily="34" charset="0"/>
              </a:rPr>
              <a:t>, </a:t>
            </a:r>
            <a:r>
              <a:rPr lang="en-US" altLang="en-US" sz="1400" i="1" dirty="0">
                <a:latin typeface="Arial" panose="020B0604020202020204" pitchFamily="34" charset="0"/>
                <a:cs typeface="Arial" panose="020B0604020202020204" pitchFamily="34" charset="0"/>
              </a:rPr>
              <a:t>t </a:t>
            </a:r>
            <a:r>
              <a:rPr lang="en-US" altLang="en-US" sz="1400" dirty="0">
                <a:latin typeface="Arial" panose="020B0604020202020204" pitchFamily="34" charset="0"/>
                <a:cs typeface="Arial" panose="020B0604020202020204" pitchFamily="34" charset="0"/>
              </a:rPr>
              <a:t>[</a:t>
            </a:r>
            <a:r>
              <a:rPr lang="en-US" altLang="en-US" sz="1400" i="1" dirty="0">
                <a:latin typeface="Arial" panose="020B0604020202020204" pitchFamily="34" charset="0"/>
                <a:cs typeface="Arial" panose="020B0604020202020204" pitchFamily="34" charset="0"/>
              </a:rPr>
              <a:t>A </a:t>
            </a:r>
            <a:r>
              <a:rPr lang="en-US" altLang="en-US" sz="1400" dirty="0">
                <a:latin typeface="Arial" panose="020B0604020202020204" pitchFamily="34" charset="0"/>
                <a:cs typeface="Arial" panose="020B0604020202020204" pitchFamily="34" charset="0"/>
              </a:rPr>
              <a:t>] denotes the value of tuple </a:t>
            </a:r>
            <a:r>
              <a:rPr lang="en-US" altLang="en-US" sz="1400" i="1" dirty="0">
                <a:latin typeface="Arial" panose="020B0604020202020204" pitchFamily="34" charset="0"/>
                <a:cs typeface="Arial" panose="020B0604020202020204" pitchFamily="34" charset="0"/>
              </a:rPr>
              <a:t>t</a:t>
            </a:r>
            <a:r>
              <a:rPr lang="en-US" altLang="en-US" sz="1400" dirty="0">
                <a:latin typeface="Arial" panose="020B0604020202020204" pitchFamily="34" charset="0"/>
                <a:cs typeface="Arial" panose="020B0604020202020204" pitchFamily="34" charset="0"/>
              </a:rPr>
              <a:t> on attribute </a:t>
            </a:r>
            <a:r>
              <a:rPr lang="en-US" altLang="en-US" sz="1400" i="1" dirty="0">
                <a:latin typeface="Arial" panose="020B0604020202020204" pitchFamily="34" charset="0"/>
                <a:cs typeface="Arial" panose="020B0604020202020204" pitchFamily="34" charset="0"/>
              </a:rPr>
              <a:t>A</a:t>
            </a:r>
            <a:endParaRPr lang="en-US" altLang="en-US" sz="1400" dirty="0">
              <a:latin typeface="Arial" panose="020B0604020202020204" pitchFamily="34" charset="0"/>
              <a:cs typeface="Arial" panose="020B0604020202020204" pitchFamily="34" charset="0"/>
            </a:endParaRPr>
          </a:p>
          <a:p>
            <a:pPr lvl="1" algn="l">
              <a:tabLst>
                <a:tab pos="3195638" algn="ctr"/>
              </a:tabLst>
            </a:pPr>
            <a:r>
              <a:rPr lang="en-US" altLang="en-US" sz="1400" i="1" dirty="0">
                <a:latin typeface="Arial" panose="020B0604020202020204" pitchFamily="34" charset="0"/>
                <a:cs typeface="Arial" panose="020B0604020202020204" pitchFamily="34" charset="0"/>
              </a:rPr>
              <a:t>t</a:t>
            </a:r>
            <a:r>
              <a:rPr lang="en-US" altLang="en-US" sz="1400" dirty="0">
                <a:latin typeface="Arial" panose="020B0604020202020204" pitchFamily="34" charset="0"/>
                <a:cs typeface="Arial" panose="020B0604020202020204" pitchFamily="34" charset="0"/>
              </a:rPr>
              <a:t> </a:t>
            </a:r>
            <a:r>
              <a:rPr lang="en-US" altLang="en-US" sz="1400" dirty="0">
                <a:latin typeface="Arial" panose="020B0604020202020204" pitchFamily="34" charset="0"/>
                <a:cs typeface="Arial" panose="020B0604020202020204" pitchFamily="34" charset="0"/>
                <a:sym typeface="Symbol" panose="05050102010706020507" pitchFamily="18" charset="2"/>
              </a:rPr>
              <a:t> </a:t>
            </a:r>
            <a:r>
              <a:rPr lang="en-US" altLang="en-US" sz="1400" i="1" dirty="0">
                <a:latin typeface="Arial" panose="020B0604020202020204" pitchFamily="34" charset="0"/>
                <a:cs typeface="Arial" panose="020B0604020202020204" pitchFamily="34" charset="0"/>
                <a:sym typeface="Symbol" panose="05050102010706020507" pitchFamily="18" charset="2"/>
              </a:rPr>
              <a:t>r</a:t>
            </a:r>
            <a:r>
              <a:rPr lang="en-US" altLang="en-US" sz="1400" dirty="0">
                <a:latin typeface="Arial" panose="020B0604020202020204" pitchFamily="34" charset="0"/>
                <a:cs typeface="Arial" panose="020B0604020202020204" pitchFamily="34" charset="0"/>
                <a:sym typeface="Symbol" panose="05050102010706020507" pitchFamily="18" charset="2"/>
              </a:rPr>
              <a:t> denotes that tuple </a:t>
            </a:r>
            <a:r>
              <a:rPr lang="en-US" altLang="en-US" sz="1400" i="1" dirty="0">
                <a:latin typeface="Arial" panose="020B0604020202020204" pitchFamily="34" charset="0"/>
                <a:cs typeface="Arial" panose="020B0604020202020204" pitchFamily="34" charset="0"/>
                <a:sym typeface="Symbol" panose="05050102010706020507" pitchFamily="18" charset="2"/>
              </a:rPr>
              <a:t>t</a:t>
            </a:r>
            <a:r>
              <a:rPr lang="en-US" altLang="en-US" sz="1400" dirty="0">
                <a:latin typeface="Arial" panose="020B0604020202020204" pitchFamily="34" charset="0"/>
                <a:cs typeface="Arial" panose="020B0604020202020204" pitchFamily="34" charset="0"/>
                <a:sym typeface="Symbol" panose="05050102010706020507" pitchFamily="18" charset="2"/>
              </a:rPr>
              <a:t> is in relation </a:t>
            </a:r>
            <a:r>
              <a:rPr lang="en-US" altLang="en-US" sz="1400" i="1" dirty="0">
                <a:latin typeface="Arial" panose="020B0604020202020204" pitchFamily="34" charset="0"/>
                <a:cs typeface="Arial" panose="020B0604020202020204" pitchFamily="34" charset="0"/>
                <a:sym typeface="Symbol" panose="05050102010706020507" pitchFamily="18" charset="2"/>
              </a:rPr>
              <a:t>r</a:t>
            </a:r>
            <a:endParaRPr lang="en-US" altLang="en-US" sz="1400" dirty="0">
              <a:latin typeface="Arial" panose="020B0604020202020204" pitchFamily="34" charset="0"/>
              <a:cs typeface="Arial" panose="020B0604020202020204" pitchFamily="34" charset="0"/>
              <a:sym typeface="Symbol" panose="05050102010706020507" pitchFamily="18" charset="2"/>
            </a:endParaRPr>
          </a:p>
          <a:p>
            <a:pPr lvl="1" algn="l">
              <a:tabLst>
                <a:tab pos="3195638" algn="ctr"/>
              </a:tabLst>
            </a:pPr>
            <a:r>
              <a:rPr lang="en-US" altLang="en-US" sz="1400" i="1" dirty="0">
                <a:latin typeface="Arial" panose="020B0604020202020204" pitchFamily="34" charset="0"/>
                <a:cs typeface="Arial" panose="020B0604020202020204" pitchFamily="34" charset="0"/>
                <a:sym typeface="Symbol" panose="05050102010706020507" pitchFamily="18" charset="2"/>
              </a:rPr>
              <a:t>P</a:t>
            </a:r>
            <a:r>
              <a:rPr lang="en-US" altLang="en-US" sz="1400" dirty="0">
                <a:latin typeface="Arial" panose="020B0604020202020204" pitchFamily="34" charset="0"/>
                <a:cs typeface="Arial" panose="020B0604020202020204" pitchFamily="34" charset="0"/>
                <a:sym typeface="Symbol" panose="05050102010706020507" pitchFamily="18" charset="2"/>
              </a:rPr>
              <a:t>  is a </a:t>
            </a:r>
            <a:r>
              <a:rPr lang="en-US" altLang="en-US" sz="1400" i="1" dirty="0">
                <a:latin typeface="Arial" panose="020B0604020202020204" pitchFamily="34" charset="0"/>
                <a:cs typeface="Arial" panose="020B0604020202020204" pitchFamily="34" charset="0"/>
                <a:sym typeface="Symbol" panose="05050102010706020507" pitchFamily="18" charset="2"/>
              </a:rPr>
              <a:t>formula </a:t>
            </a:r>
            <a:r>
              <a:rPr lang="en-US" altLang="en-US" sz="1400" dirty="0">
                <a:latin typeface="Arial" panose="020B0604020202020204" pitchFamily="34" charset="0"/>
                <a:cs typeface="Arial" panose="020B0604020202020204" pitchFamily="34" charset="0"/>
                <a:sym typeface="Symbol" panose="05050102010706020507" pitchFamily="18" charset="2"/>
              </a:rPr>
              <a:t>similar to that of the predicate calculus</a:t>
            </a:r>
          </a:p>
          <a:p>
            <a:pPr lvl="1" algn="l"/>
            <a:r>
              <a:rPr lang="en-US" altLang="en-US" sz="1400" dirty="0">
                <a:latin typeface="Arial" panose="020B0604020202020204" pitchFamily="34" charset="0"/>
                <a:cs typeface="Arial" panose="020B0604020202020204" pitchFamily="34" charset="0"/>
              </a:rPr>
              <a:t>Set of comparison operators:  (e.g., </a:t>
            </a:r>
            <a:r>
              <a:rPr lang="en-US" altLang="en-US" sz="1400" dirty="0">
                <a:latin typeface="Arial" panose="020B0604020202020204" pitchFamily="34" charset="0"/>
                <a:cs typeface="Arial" panose="020B0604020202020204" pitchFamily="34" charset="0"/>
                <a:sym typeface="Symbol" panose="05050102010706020507" pitchFamily="18" charset="2"/>
              </a:rPr>
              <a:t></a:t>
            </a:r>
            <a:r>
              <a:rPr lang="en-US" altLang="en-US" sz="1400" dirty="0">
                <a:latin typeface="Arial" panose="020B0604020202020204" pitchFamily="34" charset="0"/>
                <a:cs typeface="Arial" panose="020B0604020202020204" pitchFamily="34" charset="0"/>
              </a:rPr>
              <a:t>, </a:t>
            </a:r>
            <a:r>
              <a:rPr lang="en-US" altLang="en-US" sz="1400" dirty="0">
                <a:latin typeface="Arial" panose="020B0604020202020204" pitchFamily="34" charset="0"/>
                <a:cs typeface="Arial" panose="020B0604020202020204" pitchFamily="34" charset="0"/>
                <a:sym typeface="Symbol" panose="05050102010706020507" pitchFamily="18" charset="2"/>
              </a:rPr>
              <a:t>, , , , )</a:t>
            </a:r>
          </a:p>
          <a:p>
            <a:pPr lvl="1" algn="l"/>
            <a:r>
              <a:rPr lang="en-US" altLang="en-US" sz="1400" dirty="0">
                <a:latin typeface="Arial" panose="020B0604020202020204" pitchFamily="34" charset="0"/>
                <a:cs typeface="Arial" panose="020B0604020202020204" pitchFamily="34" charset="0"/>
                <a:sym typeface="Symbol" panose="05050102010706020507" pitchFamily="18" charset="2"/>
              </a:rPr>
              <a:t>Set of connectives:  and (), or (v)‚ not ()</a:t>
            </a:r>
          </a:p>
          <a:p>
            <a:pPr lvl="1" algn="l"/>
            <a:r>
              <a:rPr lang="en-US" altLang="en-US" sz="1400" dirty="0">
                <a:latin typeface="Arial" panose="020B0604020202020204" pitchFamily="34" charset="0"/>
                <a:cs typeface="Arial" panose="020B0604020202020204" pitchFamily="34" charset="0"/>
                <a:sym typeface="Symbol" panose="05050102010706020507" pitchFamily="18" charset="2"/>
              </a:rPr>
              <a:t>Implication (): x  y, if x is true, then y is true</a:t>
            </a:r>
          </a:p>
          <a:p>
            <a:pPr marL="544512" lvl="1" indent="0" algn="l">
              <a:buNone/>
            </a:pPr>
            <a:r>
              <a:rPr lang="en-US" altLang="en-US" sz="1400" i="1" dirty="0">
                <a:latin typeface="Arial" panose="020B0604020202020204" pitchFamily="34" charset="0"/>
                <a:cs typeface="Arial" panose="020B0604020202020204" pitchFamily="34" charset="0"/>
                <a:sym typeface="Symbol" panose="05050102010706020507" pitchFamily="18" charset="2"/>
              </a:rPr>
              <a:t>		x</a:t>
            </a:r>
            <a:r>
              <a:rPr lang="en-US" altLang="en-US" sz="1400" dirty="0">
                <a:latin typeface="Arial" panose="020B0604020202020204" pitchFamily="34" charset="0"/>
                <a:cs typeface="Arial" panose="020B0604020202020204" pitchFamily="34" charset="0"/>
                <a:sym typeface="Symbol" panose="05050102010706020507" pitchFamily="18" charset="2"/>
              </a:rPr>
              <a:t>  </a:t>
            </a:r>
            <a:r>
              <a:rPr lang="en-US" altLang="en-US" sz="1400" i="1" dirty="0">
                <a:latin typeface="Arial" panose="020B0604020202020204" pitchFamily="34" charset="0"/>
                <a:cs typeface="Arial" panose="020B0604020202020204" pitchFamily="34" charset="0"/>
                <a:sym typeface="Symbol" panose="05050102010706020507" pitchFamily="18" charset="2"/>
              </a:rPr>
              <a:t>y</a:t>
            </a:r>
            <a:r>
              <a:rPr lang="en-US" altLang="en-US" sz="1400" dirty="0">
                <a:latin typeface="Arial" panose="020B0604020202020204" pitchFamily="34" charset="0"/>
                <a:cs typeface="Arial" panose="020B0604020202020204" pitchFamily="34" charset="0"/>
                <a:sym typeface="Symbol" panose="05050102010706020507" pitchFamily="18" charset="2"/>
              </a:rPr>
              <a:t>  </a:t>
            </a:r>
            <a:r>
              <a:rPr lang="en-US" altLang="en-US" sz="1400" i="1" dirty="0">
                <a:latin typeface="Arial" panose="020B0604020202020204" pitchFamily="34" charset="0"/>
                <a:cs typeface="Arial" panose="020B0604020202020204" pitchFamily="34" charset="0"/>
                <a:sym typeface="Symbol" panose="05050102010706020507" pitchFamily="18" charset="2"/>
              </a:rPr>
              <a:t>x</a:t>
            </a:r>
            <a:r>
              <a:rPr lang="en-US" altLang="en-US" sz="1400" dirty="0">
                <a:latin typeface="Arial" panose="020B0604020202020204" pitchFamily="34" charset="0"/>
                <a:cs typeface="Arial" panose="020B0604020202020204" pitchFamily="34" charset="0"/>
                <a:sym typeface="Symbol" panose="05050102010706020507" pitchFamily="18" charset="2"/>
              </a:rPr>
              <a:t> v </a:t>
            </a:r>
            <a:r>
              <a:rPr lang="en-US" altLang="en-US" sz="1400" i="1" dirty="0">
                <a:latin typeface="Arial" panose="020B0604020202020204" pitchFamily="34" charset="0"/>
                <a:cs typeface="Arial" panose="020B0604020202020204" pitchFamily="34" charset="0"/>
                <a:sym typeface="Symbol" panose="05050102010706020507" pitchFamily="18" charset="2"/>
              </a:rPr>
              <a:t>y</a:t>
            </a:r>
          </a:p>
          <a:p>
            <a:pPr algn="l"/>
            <a:r>
              <a:rPr lang="en-US" altLang="en-US" sz="1600" dirty="0">
                <a:latin typeface="Arial" panose="020B0604020202020204" pitchFamily="34" charset="0"/>
                <a:cs typeface="Arial" panose="020B0604020202020204" pitchFamily="34" charset="0"/>
                <a:sym typeface="Symbol" panose="05050102010706020507" pitchFamily="18" charset="2"/>
              </a:rPr>
              <a:t>Set of quantifiers:</a:t>
            </a:r>
          </a:p>
          <a:p>
            <a:pPr lvl="1" algn="l">
              <a:buFont typeface="Wingdings 3" panose="05040102010807070707" pitchFamily="18" charset="2"/>
              <a:buChar char=""/>
            </a:pPr>
            <a:r>
              <a:rPr lang="en-US" altLang="en-US" sz="1600" dirty="0">
                <a:latin typeface="Arial" panose="020B0604020202020204" pitchFamily="34" charset="0"/>
                <a:cs typeface="Arial" panose="020B0604020202020204" pitchFamily="34" charset="0"/>
                <a:sym typeface="Symbol" panose="05050102010706020507" pitchFamily="18" charset="2"/>
              </a:rPr>
              <a:t></a:t>
            </a:r>
            <a:r>
              <a:rPr lang="en-US" altLang="en-US" sz="1600" i="1" dirty="0">
                <a:latin typeface="Arial" panose="020B0604020202020204" pitchFamily="34" charset="0"/>
                <a:cs typeface="Arial" panose="020B0604020202020204" pitchFamily="34" charset="0"/>
                <a:sym typeface="Symbol" panose="05050102010706020507" pitchFamily="18" charset="2"/>
              </a:rPr>
              <a:t>t </a:t>
            </a:r>
            <a:r>
              <a:rPr lang="en-US" altLang="en-US" sz="1600" dirty="0">
                <a:latin typeface="Arial" panose="020B0604020202020204" pitchFamily="34" charset="0"/>
                <a:cs typeface="Arial" panose="020B0604020202020204" pitchFamily="34" charset="0"/>
                <a:sym typeface="Symbol" panose="05050102010706020507" pitchFamily="18" charset="2"/>
              </a:rPr>
              <a:t></a:t>
            </a:r>
            <a:r>
              <a:rPr lang="en-US" altLang="en-US" sz="1600" i="1" dirty="0">
                <a:latin typeface="Arial" panose="020B0604020202020204" pitchFamily="34" charset="0"/>
                <a:cs typeface="Arial" panose="020B0604020202020204" pitchFamily="34" charset="0"/>
                <a:sym typeface="Symbol" panose="05050102010706020507" pitchFamily="18" charset="2"/>
              </a:rPr>
              <a:t>r </a:t>
            </a:r>
            <a:r>
              <a:rPr lang="en-US" altLang="en-US" sz="1600" dirty="0">
                <a:latin typeface="Arial" panose="020B0604020202020204" pitchFamily="34" charset="0"/>
                <a:cs typeface="Arial" panose="020B0604020202020204" pitchFamily="34" charset="0"/>
                <a:sym typeface="Symbol" panose="05050102010706020507" pitchFamily="18" charset="2"/>
              </a:rPr>
              <a:t>(</a:t>
            </a:r>
            <a:r>
              <a:rPr lang="en-US" altLang="en-US" sz="1600" i="1" dirty="0">
                <a:latin typeface="Arial" panose="020B0604020202020204" pitchFamily="34" charset="0"/>
                <a:cs typeface="Arial" panose="020B0604020202020204" pitchFamily="34" charset="0"/>
                <a:sym typeface="Symbol" panose="05050102010706020507" pitchFamily="18" charset="2"/>
              </a:rPr>
              <a:t>Q </a:t>
            </a:r>
            <a:r>
              <a:rPr lang="en-US" altLang="en-US" sz="1600" dirty="0">
                <a:latin typeface="Arial" panose="020B0604020202020204" pitchFamily="34" charset="0"/>
                <a:cs typeface="Arial" panose="020B0604020202020204" pitchFamily="34" charset="0"/>
                <a:sym typeface="Symbol" panose="05050102010706020507" pitchFamily="18" charset="2"/>
              </a:rPr>
              <a:t>(</a:t>
            </a:r>
            <a:r>
              <a:rPr lang="en-US" altLang="en-US" sz="1600" i="1" dirty="0">
                <a:latin typeface="Arial" panose="020B0604020202020204" pitchFamily="34" charset="0"/>
                <a:cs typeface="Arial" panose="020B0604020202020204" pitchFamily="34" charset="0"/>
                <a:sym typeface="Symbol" panose="05050102010706020507" pitchFamily="18" charset="2"/>
              </a:rPr>
              <a:t>t </a:t>
            </a:r>
            <a:r>
              <a:rPr lang="en-US" altLang="en-US" sz="1600" dirty="0">
                <a:latin typeface="Arial" panose="020B0604020202020204" pitchFamily="34" charset="0"/>
                <a:cs typeface="Arial" panose="020B0604020202020204" pitchFamily="34" charset="0"/>
                <a:sym typeface="Symbol" panose="05050102010706020507" pitchFamily="18" charset="2"/>
              </a:rPr>
              <a:t>))</a:t>
            </a:r>
            <a:r>
              <a:rPr lang="en-US" altLang="en-US" sz="1600" i="1" dirty="0">
                <a:latin typeface="Arial" panose="020B0604020202020204" pitchFamily="34" charset="0"/>
                <a:cs typeface="Arial" panose="020B0604020202020204" pitchFamily="34" charset="0"/>
                <a:sym typeface="Symbol" panose="05050102010706020507" pitchFamily="18" charset="2"/>
              </a:rPr>
              <a:t> </a:t>
            </a:r>
            <a:r>
              <a:rPr lang="en-US" altLang="en-US" sz="1600" dirty="0">
                <a:latin typeface="Arial" panose="020B0604020202020204" pitchFamily="34" charset="0"/>
                <a:cs typeface="Arial" panose="020B0604020202020204" pitchFamily="34" charset="0"/>
                <a:sym typeface="Symbol" panose="05050102010706020507" pitchFamily="18" charset="2"/>
              </a:rPr>
              <a:t></a:t>
            </a:r>
            <a:r>
              <a:rPr lang="en-US" altLang="en-US" sz="1600" i="1" dirty="0">
                <a:latin typeface="Arial" panose="020B0604020202020204" pitchFamily="34" charset="0"/>
                <a:cs typeface="Arial" panose="020B0604020202020204" pitchFamily="34" charset="0"/>
                <a:sym typeface="Symbol" panose="05050102010706020507" pitchFamily="18" charset="2"/>
              </a:rPr>
              <a:t></a:t>
            </a:r>
            <a:r>
              <a:rPr lang="en-US" altLang="en-US" sz="1600" dirty="0">
                <a:latin typeface="Arial" panose="020B0604020202020204" pitchFamily="34" charset="0"/>
                <a:cs typeface="Arial" panose="020B0604020202020204" pitchFamily="34" charset="0"/>
                <a:sym typeface="Symbol" panose="05050102010706020507" pitchFamily="18" charset="2"/>
              </a:rPr>
              <a:t>”there exists” a tuple </a:t>
            </a:r>
            <a:r>
              <a:rPr lang="en-US" altLang="en-US" sz="1600" i="1" dirty="0">
                <a:latin typeface="Arial" panose="020B0604020202020204" pitchFamily="34" charset="0"/>
                <a:cs typeface="Arial" panose="020B0604020202020204" pitchFamily="34" charset="0"/>
                <a:sym typeface="Symbol" panose="05050102010706020507" pitchFamily="18" charset="2"/>
              </a:rPr>
              <a:t>t</a:t>
            </a:r>
            <a:r>
              <a:rPr lang="en-US" altLang="en-US" sz="1600" dirty="0">
                <a:latin typeface="Arial" panose="020B0604020202020204" pitchFamily="34" charset="0"/>
                <a:cs typeface="Arial" panose="020B0604020202020204" pitchFamily="34" charset="0"/>
                <a:sym typeface="Symbol" panose="05050102010706020507" pitchFamily="18" charset="2"/>
              </a:rPr>
              <a:t> in relation </a:t>
            </a:r>
            <a:r>
              <a:rPr lang="en-US" altLang="en-US" sz="1600" i="1" dirty="0">
                <a:latin typeface="Arial" panose="020B0604020202020204" pitchFamily="34" charset="0"/>
                <a:cs typeface="Arial" panose="020B0604020202020204" pitchFamily="34" charset="0"/>
                <a:sym typeface="Symbol" panose="05050102010706020507" pitchFamily="18" charset="2"/>
              </a:rPr>
              <a:t>r</a:t>
            </a:r>
            <a:r>
              <a:rPr lang="en-US" altLang="en-US" sz="1600" dirty="0">
                <a:latin typeface="Arial" panose="020B0604020202020204" pitchFamily="34" charset="0"/>
                <a:cs typeface="Arial" panose="020B0604020202020204" pitchFamily="34" charset="0"/>
                <a:sym typeface="Symbol" panose="05050102010706020507" pitchFamily="18" charset="2"/>
              </a:rPr>
              <a:t/>
            </a:r>
            <a:br>
              <a:rPr lang="en-US" altLang="en-US" sz="1600" dirty="0">
                <a:latin typeface="Arial" panose="020B0604020202020204" pitchFamily="34" charset="0"/>
                <a:cs typeface="Arial" panose="020B0604020202020204" pitchFamily="34" charset="0"/>
                <a:sym typeface="Symbol" panose="05050102010706020507" pitchFamily="18" charset="2"/>
              </a:rPr>
            </a:br>
            <a:r>
              <a:rPr lang="en-US" altLang="en-US" sz="1600" dirty="0">
                <a:latin typeface="Arial" panose="020B0604020202020204" pitchFamily="34" charset="0"/>
                <a:cs typeface="Arial" panose="020B0604020202020204" pitchFamily="34" charset="0"/>
                <a:sym typeface="Symbol" panose="05050102010706020507" pitchFamily="18" charset="2"/>
              </a:rPr>
              <a:t>                          such that predicate </a:t>
            </a:r>
            <a:r>
              <a:rPr lang="en-US" altLang="en-US" sz="1600" i="1" dirty="0">
                <a:latin typeface="Arial" panose="020B0604020202020204" pitchFamily="34" charset="0"/>
                <a:cs typeface="Arial" panose="020B0604020202020204" pitchFamily="34" charset="0"/>
                <a:sym typeface="Symbol" panose="05050102010706020507" pitchFamily="18" charset="2"/>
              </a:rPr>
              <a:t>Q </a:t>
            </a:r>
            <a:r>
              <a:rPr lang="en-US" altLang="en-US" sz="1600" dirty="0">
                <a:latin typeface="Arial" panose="020B0604020202020204" pitchFamily="34" charset="0"/>
                <a:cs typeface="Arial" panose="020B0604020202020204" pitchFamily="34" charset="0"/>
                <a:sym typeface="Symbol" panose="05050102010706020507" pitchFamily="18" charset="2"/>
              </a:rPr>
              <a:t>(</a:t>
            </a:r>
            <a:r>
              <a:rPr lang="en-US" altLang="en-US" sz="1600" i="1" dirty="0">
                <a:latin typeface="Arial" panose="020B0604020202020204" pitchFamily="34" charset="0"/>
                <a:cs typeface="Arial" panose="020B0604020202020204" pitchFamily="34" charset="0"/>
                <a:sym typeface="Symbol" panose="05050102010706020507" pitchFamily="18" charset="2"/>
              </a:rPr>
              <a:t>t </a:t>
            </a:r>
            <a:r>
              <a:rPr lang="en-US" altLang="en-US" sz="1600" dirty="0">
                <a:latin typeface="Arial" panose="020B0604020202020204" pitchFamily="34" charset="0"/>
                <a:cs typeface="Arial" panose="020B0604020202020204" pitchFamily="34" charset="0"/>
                <a:sym typeface="Symbol" panose="05050102010706020507" pitchFamily="18" charset="2"/>
              </a:rPr>
              <a:t>) is true</a:t>
            </a:r>
          </a:p>
          <a:p>
            <a:pPr lvl="1" algn="l">
              <a:buFont typeface="Wingdings 3" panose="05040102010807070707" pitchFamily="18" charset="2"/>
              <a:buChar char=""/>
            </a:pPr>
            <a:r>
              <a:rPr lang="en-US" altLang="en-US" sz="1600" dirty="0">
                <a:latin typeface="Arial" panose="020B0604020202020204" pitchFamily="34" charset="0"/>
                <a:cs typeface="Arial" panose="020B0604020202020204" pitchFamily="34" charset="0"/>
                <a:sym typeface="Symbol" panose="05050102010706020507" pitchFamily="18" charset="2"/>
              </a:rPr>
              <a:t></a:t>
            </a:r>
            <a:r>
              <a:rPr lang="en-US" altLang="en-US" sz="1600" i="1" dirty="0">
                <a:latin typeface="Arial" panose="020B0604020202020204" pitchFamily="34" charset="0"/>
                <a:cs typeface="Arial" panose="020B0604020202020204" pitchFamily="34" charset="0"/>
                <a:sym typeface="Symbol" panose="05050102010706020507" pitchFamily="18" charset="2"/>
              </a:rPr>
              <a:t>t </a:t>
            </a:r>
            <a:r>
              <a:rPr lang="en-US" altLang="en-US" sz="1600" dirty="0">
                <a:latin typeface="Arial" panose="020B0604020202020204" pitchFamily="34" charset="0"/>
                <a:cs typeface="Arial" panose="020B0604020202020204" pitchFamily="34" charset="0"/>
                <a:sym typeface="Symbol" panose="05050102010706020507" pitchFamily="18" charset="2"/>
              </a:rPr>
              <a:t></a:t>
            </a:r>
            <a:r>
              <a:rPr lang="en-US" altLang="en-US" sz="1600" i="1" dirty="0">
                <a:latin typeface="Arial" panose="020B0604020202020204" pitchFamily="34" charset="0"/>
                <a:cs typeface="Arial" panose="020B0604020202020204" pitchFamily="34" charset="0"/>
                <a:sym typeface="Symbol" panose="05050102010706020507" pitchFamily="18" charset="2"/>
              </a:rPr>
              <a:t>r</a:t>
            </a:r>
            <a:r>
              <a:rPr lang="en-US" altLang="en-US" sz="1600" dirty="0">
                <a:latin typeface="Arial" panose="020B0604020202020204" pitchFamily="34" charset="0"/>
                <a:cs typeface="Arial" panose="020B0604020202020204" pitchFamily="34" charset="0"/>
                <a:sym typeface="Symbol" panose="05050102010706020507" pitchFamily="18" charset="2"/>
              </a:rPr>
              <a:t> (</a:t>
            </a:r>
            <a:r>
              <a:rPr lang="en-US" altLang="en-US" sz="1600" i="1" dirty="0">
                <a:latin typeface="Arial" panose="020B0604020202020204" pitchFamily="34" charset="0"/>
                <a:cs typeface="Arial" panose="020B0604020202020204" pitchFamily="34" charset="0"/>
                <a:sym typeface="Symbol" panose="05050102010706020507" pitchFamily="18" charset="2"/>
              </a:rPr>
              <a:t>Q </a:t>
            </a:r>
            <a:r>
              <a:rPr lang="en-US" altLang="en-US" sz="1600" dirty="0">
                <a:latin typeface="Arial" panose="020B0604020202020204" pitchFamily="34" charset="0"/>
                <a:cs typeface="Arial" panose="020B0604020202020204" pitchFamily="34" charset="0"/>
                <a:sym typeface="Symbol" panose="05050102010706020507" pitchFamily="18" charset="2"/>
              </a:rPr>
              <a:t>(</a:t>
            </a:r>
            <a:r>
              <a:rPr lang="en-US" altLang="en-US" sz="1600" i="1" dirty="0">
                <a:latin typeface="Arial" panose="020B0604020202020204" pitchFamily="34" charset="0"/>
                <a:cs typeface="Arial" panose="020B0604020202020204" pitchFamily="34" charset="0"/>
                <a:sym typeface="Symbol" panose="05050102010706020507" pitchFamily="18" charset="2"/>
              </a:rPr>
              <a:t>t </a:t>
            </a:r>
            <a:r>
              <a:rPr lang="en-US" altLang="en-US" sz="1600" dirty="0">
                <a:latin typeface="Arial" panose="020B0604020202020204" pitchFamily="34" charset="0"/>
                <a:cs typeface="Arial" panose="020B0604020202020204" pitchFamily="34" charset="0"/>
                <a:sym typeface="Symbol" panose="05050102010706020507" pitchFamily="18" charset="2"/>
              </a:rPr>
              <a:t>)) </a:t>
            </a:r>
            <a:r>
              <a:rPr lang="en-US" altLang="en-US" sz="1600" i="1" dirty="0">
                <a:latin typeface="Arial" panose="020B0604020202020204" pitchFamily="34" charset="0"/>
                <a:cs typeface="Arial" panose="020B0604020202020204" pitchFamily="34" charset="0"/>
                <a:sym typeface="Symbol" panose="05050102010706020507" pitchFamily="18" charset="2"/>
              </a:rPr>
              <a:t>Q</a:t>
            </a:r>
            <a:r>
              <a:rPr lang="en-US" altLang="en-US" sz="1600" dirty="0">
                <a:latin typeface="Arial" panose="020B0604020202020204" pitchFamily="34" charset="0"/>
                <a:cs typeface="Arial" panose="020B0604020202020204" pitchFamily="34" charset="0"/>
                <a:sym typeface="Symbol" panose="05050102010706020507" pitchFamily="18" charset="2"/>
              </a:rPr>
              <a:t> is true “for all” tuples </a:t>
            </a:r>
            <a:r>
              <a:rPr lang="en-US" altLang="en-US" sz="1600" i="1" dirty="0">
                <a:latin typeface="Arial" panose="020B0604020202020204" pitchFamily="34" charset="0"/>
                <a:cs typeface="Arial" panose="020B0604020202020204" pitchFamily="34" charset="0"/>
                <a:sym typeface="Symbol" panose="05050102010706020507" pitchFamily="18" charset="2"/>
              </a:rPr>
              <a:t>t</a:t>
            </a:r>
            <a:r>
              <a:rPr lang="en-US" altLang="en-US" sz="1600" dirty="0">
                <a:latin typeface="Arial" panose="020B0604020202020204" pitchFamily="34" charset="0"/>
                <a:cs typeface="Arial" panose="020B0604020202020204" pitchFamily="34" charset="0"/>
                <a:sym typeface="Symbol" panose="05050102010706020507" pitchFamily="18" charset="2"/>
              </a:rPr>
              <a:t> in relation </a:t>
            </a:r>
            <a:r>
              <a:rPr lang="en-US" altLang="en-US" sz="1600" i="1" dirty="0">
                <a:latin typeface="Arial" panose="020B0604020202020204" pitchFamily="34" charset="0"/>
                <a:cs typeface="Arial" panose="020B0604020202020204" pitchFamily="34" charset="0"/>
                <a:sym typeface="Symbol" panose="05050102010706020507" pitchFamily="18" charset="2"/>
              </a:rPr>
              <a:t>r</a:t>
            </a:r>
          </a:p>
          <a:p>
            <a:endParaRPr lang="en-IN" dirty="0"/>
          </a:p>
        </p:txBody>
      </p:sp>
      <p:sp>
        <p:nvSpPr>
          <p:cNvPr id="4" name="Rectangle 3"/>
          <p:cNvSpPr/>
          <p:nvPr/>
        </p:nvSpPr>
        <p:spPr>
          <a:xfrm>
            <a:off x="131178" y="5779669"/>
            <a:ext cx="11704504" cy="923330"/>
          </a:xfrm>
          <a:prstGeom prst="rect">
            <a:avLst/>
          </a:prstGeom>
        </p:spPr>
        <p:txBody>
          <a:bodyPr wrap="square">
            <a:spAutoFit/>
          </a:bodyPr>
          <a:lstStyle/>
          <a:p>
            <a:pPr marL="285750" indent="-285750">
              <a:buFont typeface="Arial" panose="020B0604020202020204" pitchFamily="34" charset="0"/>
              <a:buChar char="•"/>
            </a:pPr>
            <a:r>
              <a:rPr lang="en-IN" dirty="0">
                <a:solidFill>
                  <a:srgbClr val="FF0000"/>
                </a:solidFill>
              </a:rPr>
              <a:t>In the last two clauses above, the quantifiers ∃ and ∀ are said to </a:t>
            </a:r>
            <a:r>
              <a:rPr lang="en-IN" dirty="0" smtClean="0">
                <a:solidFill>
                  <a:srgbClr val="FF0000"/>
                </a:solidFill>
              </a:rPr>
              <a:t>bind </a:t>
            </a:r>
            <a:r>
              <a:rPr lang="en-IN" dirty="0">
                <a:solidFill>
                  <a:srgbClr val="FF0000"/>
                </a:solidFill>
              </a:rPr>
              <a:t>variable </a:t>
            </a:r>
            <a:r>
              <a:rPr lang="en-IN" dirty="0" smtClean="0">
                <a:solidFill>
                  <a:srgbClr val="FF0000"/>
                </a:solidFill>
              </a:rPr>
              <a:t>t.</a:t>
            </a:r>
          </a:p>
          <a:p>
            <a:pPr marL="285750" indent="-285750">
              <a:buFont typeface="Arial" panose="020B0604020202020204" pitchFamily="34" charset="0"/>
              <a:buChar char="•"/>
            </a:pPr>
            <a:r>
              <a:rPr lang="en-IN" dirty="0"/>
              <a:t>A variable is said to be free in a formula or </a:t>
            </a:r>
            <a:r>
              <a:rPr lang="en-IN" dirty="0" err="1" smtClean="0"/>
              <a:t>subformula</a:t>
            </a:r>
            <a:r>
              <a:rPr lang="en-IN" dirty="0" smtClean="0"/>
              <a:t>, if </a:t>
            </a:r>
            <a:r>
              <a:rPr lang="en-IN" dirty="0"/>
              <a:t>the (sub)formula does not contain an occurrence of a quantifier that binds </a:t>
            </a:r>
            <a:r>
              <a:rPr lang="en-IN" dirty="0" smtClean="0"/>
              <a:t>it.</a:t>
            </a:r>
            <a:endParaRPr lang="en-IN" dirty="0">
              <a:solidFill>
                <a:srgbClr val="FF0000"/>
              </a:solidFill>
            </a:endParaRPr>
          </a:p>
        </p:txBody>
      </p:sp>
    </p:spTree>
    <p:extLst>
      <p:ext uri="{BB962C8B-B14F-4D97-AF65-F5344CB8AC3E}">
        <p14:creationId xmlns:p14="http://schemas.microsoft.com/office/powerpoint/2010/main" val="3599970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
                                            <p:txEl>
                                              <p:pRg st="11" end="11"/>
                                            </p:txEl>
                                          </p:spTgt>
                                        </p:tgtEl>
                                        <p:attrNameLst>
                                          <p:attrName>style.visibility</p:attrName>
                                        </p:attrNameLst>
                                      </p:cBhvr>
                                      <p:to>
                                        <p:strVal val="visible"/>
                                      </p:to>
                                    </p:set>
                                    <p:animEffect transition="in" filter="fade">
                                      <p:cBhvr>
                                        <p:cTn id="48" dur="500"/>
                                        <p:tgtEl>
                                          <p:spTgt spid="3">
                                            <p:txEl>
                                              <p:pRg st="11" end="11"/>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animEffect transition="in" filter="fade">
                                      <p:cBhvr>
                                        <p:cTn id="51" dur="500"/>
                                        <p:tgtEl>
                                          <p:spTgt spid="3">
                                            <p:txEl>
                                              <p:pRg st="12" end="12"/>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3">
                                            <p:txEl>
                                              <p:pRg st="13" end="13"/>
                                            </p:txEl>
                                          </p:spTgt>
                                        </p:tgtEl>
                                        <p:attrNameLst>
                                          <p:attrName>style.visibility</p:attrName>
                                        </p:attrNameLst>
                                      </p:cBhvr>
                                      <p:to>
                                        <p:strVal val="visible"/>
                                      </p:to>
                                    </p:set>
                                    <p:animEffect transition="in" filter="fade">
                                      <p:cBhvr>
                                        <p:cTn id="54" dur="500"/>
                                        <p:tgtEl>
                                          <p:spTgt spid="3">
                                            <p:txEl>
                                              <p:pRg st="13" end="13"/>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4">
                                            <p:txEl>
                                              <p:pRg st="0" end="0"/>
                                            </p:txEl>
                                          </p:spTgt>
                                        </p:tgtEl>
                                        <p:attrNameLst>
                                          <p:attrName>style.visibility</p:attrName>
                                        </p:attrNameLst>
                                      </p:cBhvr>
                                      <p:to>
                                        <p:strVal val="visible"/>
                                      </p:to>
                                    </p:set>
                                    <p:animEffect transition="in" filter="fade">
                                      <p:cBhvr>
                                        <p:cTn id="59" dur="500"/>
                                        <p:tgtEl>
                                          <p:spTgt spid="4">
                                            <p:txEl>
                                              <p:pRg st="0" end="0"/>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4">
                                            <p:txEl>
                                              <p:pRg st="1" end="1"/>
                                            </p:txEl>
                                          </p:spTgt>
                                        </p:tgtEl>
                                        <p:attrNameLst>
                                          <p:attrName>style.visibility</p:attrName>
                                        </p:attrNameLst>
                                      </p:cBhvr>
                                      <p:to>
                                        <p:strVal val="visible"/>
                                      </p:to>
                                    </p:set>
                                    <p:animEffect transition="in" filter="fade">
                                      <p:cBhvr>
                                        <p:cTn id="64"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703457-360D-4BE5-8A26-C3013D27C13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E93BCEB1-3E3E-4F2D-ACFC-70C60346CCDC}"/>
              </a:ext>
            </a:extLst>
          </p:cNvPr>
          <p:cNvSpPr>
            <a:spLocks noGrp="1"/>
          </p:cNvSpPr>
          <p:nvPr>
            <p:ph idx="1"/>
          </p:nvPr>
        </p:nvSpPr>
        <p:spPr/>
        <p:txBody>
          <a:bodyPr/>
          <a:lstStyle/>
          <a:p>
            <a:pPr marL="0" indent="0">
              <a:buNone/>
            </a:pPr>
            <a:r>
              <a:rPr lang="en-IN" b="1" dirty="0"/>
              <a:t>Qualifying conditions: </a:t>
            </a:r>
            <a:r>
              <a:rPr lang="en-IN" dirty="0"/>
              <a:t>are made up of well formed formula(</a:t>
            </a:r>
            <a:r>
              <a:rPr lang="en-IN" dirty="0" err="1"/>
              <a:t>wff</a:t>
            </a:r>
            <a:r>
              <a:rPr lang="en-IN" dirty="0"/>
              <a:t>) of predicate logic. A </a:t>
            </a:r>
            <a:r>
              <a:rPr lang="en-IN" dirty="0" err="1"/>
              <a:t>wff</a:t>
            </a:r>
            <a:r>
              <a:rPr lang="en-IN" dirty="0"/>
              <a:t> contains a set of atoms and logical connections and quantifiers which connects these atoms.</a:t>
            </a:r>
          </a:p>
          <a:p>
            <a:pPr marL="0" indent="0">
              <a:buNone/>
            </a:pPr>
            <a:endParaRPr lang="en-IN" b="1" dirty="0"/>
          </a:p>
          <a:p>
            <a:pPr marL="0" indent="0">
              <a:buNone/>
            </a:pPr>
            <a:r>
              <a:rPr lang="en-IN" b="1" dirty="0"/>
              <a:t>Atoms:</a:t>
            </a:r>
          </a:p>
          <a:p>
            <a:pPr lvl="1"/>
            <a:r>
              <a:rPr lang="en-IN" dirty="0"/>
              <a:t>Tuple variable membership expression( t </a:t>
            </a:r>
            <a:r>
              <a:rPr lang="en-US" altLang="en-US" sz="1800" dirty="0">
                <a:latin typeface="Arial" panose="020B0604020202020204" pitchFamily="34" charset="0"/>
                <a:cs typeface="Arial" panose="020B0604020202020204" pitchFamily="34" charset="0"/>
                <a:sym typeface="Symbol" panose="05050102010706020507" pitchFamily="18" charset="2"/>
              </a:rPr>
              <a:t> </a:t>
            </a:r>
            <a:r>
              <a:rPr lang="en-IN" dirty="0"/>
              <a:t>R)</a:t>
            </a:r>
          </a:p>
          <a:p>
            <a:pPr lvl="1"/>
            <a:r>
              <a:rPr lang="en-IN" dirty="0"/>
              <a:t>Condition expressions:</a:t>
            </a:r>
          </a:p>
          <a:p>
            <a:pPr lvl="2"/>
            <a:r>
              <a:rPr lang="en-IN" dirty="0" err="1"/>
              <a:t>t</a:t>
            </a:r>
            <a:r>
              <a:rPr lang="en-IN" dirty="0" err="1" smtClean="0"/>
              <a:t>.a</a:t>
            </a:r>
            <a:r>
              <a:rPr lang="en-IN" dirty="0" smtClean="0"/>
              <a:t> </a:t>
            </a:r>
            <a:r>
              <a:rPr lang="en-IN" dirty="0"/>
              <a:t>op </a:t>
            </a:r>
            <a:r>
              <a:rPr lang="en-IN" dirty="0" err="1" smtClean="0"/>
              <a:t>t.b</a:t>
            </a:r>
            <a:r>
              <a:rPr lang="en-IN" dirty="0" smtClean="0"/>
              <a:t>   </a:t>
            </a:r>
            <a:r>
              <a:rPr lang="en-IN" dirty="0"/>
              <a:t>:  </a:t>
            </a:r>
            <a:r>
              <a:rPr lang="en-IN" dirty="0" smtClean="0"/>
              <a:t>t.name=s.name</a:t>
            </a:r>
            <a:endParaRPr lang="en-IN" dirty="0"/>
          </a:p>
          <a:p>
            <a:pPr lvl="2"/>
            <a:r>
              <a:rPr lang="en-IN" dirty="0" err="1"/>
              <a:t>t</a:t>
            </a:r>
            <a:r>
              <a:rPr lang="en-IN" dirty="0" err="1" smtClean="0"/>
              <a:t>.a</a:t>
            </a:r>
            <a:r>
              <a:rPr lang="en-IN" dirty="0" smtClean="0"/>
              <a:t> </a:t>
            </a:r>
            <a:r>
              <a:rPr lang="en-IN" dirty="0"/>
              <a:t>op c      :  </a:t>
            </a:r>
            <a:r>
              <a:rPr lang="en-IN" dirty="0" smtClean="0"/>
              <a:t>t.name=‘</a:t>
            </a:r>
            <a:r>
              <a:rPr lang="en-IN" dirty="0" err="1"/>
              <a:t>amit</a:t>
            </a:r>
            <a:r>
              <a:rPr lang="en-IN" dirty="0"/>
              <a:t>’, </a:t>
            </a:r>
            <a:r>
              <a:rPr lang="en-IN" dirty="0" err="1" smtClean="0"/>
              <a:t>t.salary</a:t>
            </a:r>
            <a:r>
              <a:rPr lang="en-IN" dirty="0" smtClean="0"/>
              <a:t>&gt;1000</a:t>
            </a:r>
            <a:endParaRPr lang="en-IN" dirty="0"/>
          </a:p>
          <a:p>
            <a:pPr lvl="2"/>
            <a:r>
              <a:rPr lang="en-IN" dirty="0"/>
              <a:t>Where op=</a:t>
            </a:r>
            <a:r>
              <a:rPr lang="en-US" altLang="en-US" sz="1800" dirty="0">
                <a:latin typeface="Arial" panose="020B0604020202020204" pitchFamily="34" charset="0"/>
                <a:cs typeface="Arial" panose="020B0604020202020204" pitchFamily="34" charset="0"/>
                <a:sym typeface="Symbol" panose="05050102010706020507" pitchFamily="18" charset="2"/>
              </a:rPr>
              <a:t> </a:t>
            </a:r>
            <a:r>
              <a:rPr lang="en-US" altLang="en-US" sz="1800" dirty="0">
                <a:latin typeface="Arial" panose="020B0604020202020204" pitchFamily="34" charset="0"/>
                <a:cs typeface="Arial" panose="020B0604020202020204" pitchFamily="34" charset="0"/>
              </a:rPr>
              <a:t>, </a:t>
            </a:r>
            <a:r>
              <a:rPr lang="en-US" altLang="en-US" sz="1800" dirty="0">
                <a:latin typeface="Arial" panose="020B0604020202020204" pitchFamily="34" charset="0"/>
                <a:cs typeface="Arial" panose="020B0604020202020204" pitchFamily="34" charset="0"/>
                <a:sym typeface="Symbol" panose="05050102010706020507" pitchFamily="18" charset="2"/>
              </a:rPr>
              <a:t>, , , , </a:t>
            </a:r>
            <a:endParaRPr lang="en-IN" altLang="en-US" dirty="0">
              <a:cs typeface="Arial" panose="020B0604020202020204" pitchFamily="34" charset="0"/>
              <a:sym typeface="Symbol" panose="05050102010706020507" pitchFamily="18" charset="2"/>
            </a:endParaRPr>
          </a:p>
          <a:p>
            <a:pPr lvl="2"/>
            <a:endParaRPr lang="en-IN" altLang="en-US" sz="1800" dirty="0">
              <a:latin typeface="Arial" panose="020B0604020202020204" pitchFamily="34" charset="0"/>
              <a:cs typeface="Arial" panose="020B0604020202020204" pitchFamily="34" charset="0"/>
              <a:sym typeface="Symbol" panose="05050102010706020507" pitchFamily="18" charset="2"/>
            </a:endParaRPr>
          </a:p>
          <a:p>
            <a:pPr marL="857250" lvl="2" indent="0">
              <a:buNone/>
            </a:pPr>
            <a:r>
              <a:rPr lang="en-IN" altLang="en-US" sz="1800" dirty="0">
                <a:latin typeface="Arial" panose="020B0604020202020204" pitchFamily="34" charset="0"/>
                <a:cs typeface="Arial" panose="020B0604020202020204" pitchFamily="34" charset="0"/>
                <a:sym typeface="Symbol" panose="05050102010706020507" pitchFamily="18" charset="2"/>
              </a:rPr>
              <a:t>Not p      = </a:t>
            </a:r>
            <a:r>
              <a:rPr lang="en-IN" altLang="en-US" sz="1800" dirty="0">
                <a:latin typeface="Shonar Bangla" panose="020B0502040204020203" pitchFamily="34" charset="0"/>
                <a:cs typeface="Shonar Bangla" panose="020B0502040204020203" pitchFamily="34" charset="0"/>
                <a:sym typeface="Symbol" panose="05050102010706020507" pitchFamily="18" charset="2"/>
              </a:rPr>
              <a:t>¬ </a:t>
            </a:r>
            <a:r>
              <a:rPr lang="en-IN" altLang="en-US" sz="1800" dirty="0">
                <a:latin typeface="Arial" panose="020B0604020202020204" pitchFamily="34" charset="0"/>
                <a:cs typeface="Arial" panose="020B0604020202020204" pitchFamily="34" charset="0"/>
                <a:sym typeface="Symbol" panose="05050102010706020507" pitchFamily="18" charset="2"/>
              </a:rPr>
              <a:t>p</a:t>
            </a:r>
          </a:p>
          <a:p>
            <a:pPr marL="857250" lvl="2" indent="0">
              <a:buNone/>
            </a:pPr>
            <a:r>
              <a:rPr lang="en-IN" altLang="en-US" sz="1800" dirty="0">
                <a:latin typeface="Arial" panose="020B0604020202020204" pitchFamily="34" charset="0"/>
                <a:cs typeface="Arial" panose="020B0604020202020204" pitchFamily="34" charset="0"/>
                <a:sym typeface="Symbol" panose="05050102010706020507" pitchFamily="18" charset="2"/>
              </a:rPr>
              <a:t>P and Q = P ^ Q</a:t>
            </a:r>
          </a:p>
          <a:p>
            <a:pPr marL="857250" lvl="2" indent="0">
              <a:buNone/>
            </a:pPr>
            <a:r>
              <a:rPr lang="en-IN" altLang="en-US" sz="1800" dirty="0">
                <a:latin typeface="Arial" panose="020B0604020202020204" pitchFamily="34" charset="0"/>
                <a:cs typeface="Arial" panose="020B0604020202020204" pitchFamily="34" charset="0"/>
                <a:sym typeface="Symbol" panose="05050102010706020507" pitchFamily="18" charset="2"/>
              </a:rPr>
              <a:t>P or Q    = P v Q </a:t>
            </a:r>
            <a:endParaRPr lang="en-US" altLang="en-US" sz="1800" dirty="0">
              <a:latin typeface="Arial" panose="020B0604020202020204" pitchFamily="34" charset="0"/>
              <a:cs typeface="Arial" panose="020B0604020202020204" pitchFamily="34" charset="0"/>
              <a:sym typeface="Symbol" panose="05050102010706020507" pitchFamily="18" charset="2"/>
            </a:endParaRPr>
          </a:p>
          <a:p>
            <a:endParaRPr lang="en-IN" dirty="0"/>
          </a:p>
        </p:txBody>
      </p:sp>
    </p:spTree>
    <p:extLst>
      <p:ext uri="{BB962C8B-B14F-4D97-AF65-F5344CB8AC3E}">
        <p14:creationId xmlns:p14="http://schemas.microsoft.com/office/powerpoint/2010/main" val="17075958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93C1CB-CF5B-4F2C-9135-F1612E25E1AF}"/>
              </a:ext>
            </a:extLst>
          </p:cNvPr>
          <p:cNvSpPr>
            <a:spLocks noGrp="1"/>
          </p:cNvSpPr>
          <p:nvPr>
            <p:ph type="title"/>
          </p:nvPr>
        </p:nvSpPr>
        <p:spPr/>
        <p:txBody>
          <a:bodyPr/>
          <a:lstStyle/>
          <a:p>
            <a:r>
              <a:rPr lang="en-IN" dirty="0"/>
              <a:t>Examples</a:t>
            </a:r>
          </a:p>
        </p:txBody>
      </p:sp>
      <p:sp>
        <p:nvSpPr>
          <p:cNvPr id="3" name="Content Placeholder 2">
            <a:extLst>
              <a:ext uri="{FF2B5EF4-FFF2-40B4-BE49-F238E27FC236}">
                <a16:creationId xmlns:a16="http://schemas.microsoft.com/office/drawing/2014/main" xmlns="" id="{96EBFF7C-D80B-43F1-B18B-4961FE8E6309}"/>
              </a:ext>
            </a:extLst>
          </p:cNvPr>
          <p:cNvSpPr>
            <a:spLocks noGrp="1"/>
          </p:cNvSpPr>
          <p:nvPr>
            <p:ph idx="1"/>
          </p:nvPr>
        </p:nvSpPr>
        <p:spPr/>
        <p:txBody>
          <a:bodyPr/>
          <a:lstStyle/>
          <a:p>
            <a:pPr marL="0" indent="0">
              <a:buNone/>
            </a:pPr>
            <a:r>
              <a:rPr lang="en-IN" sz="1800" b="1" dirty="0">
                <a:latin typeface="Arial" panose="020B0604020202020204" pitchFamily="34" charset="0"/>
                <a:cs typeface="Arial" panose="020B0604020202020204" pitchFamily="34" charset="0"/>
              </a:rPr>
              <a:t>Query: find all the employee whose salary is greater than 1000;</a:t>
            </a:r>
          </a:p>
          <a:p>
            <a:pPr marL="0" indent="0">
              <a:buNone/>
            </a:pPr>
            <a:r>
              <a:rPr lang="en-IN" sz="1600" b="1" dirty="0">
                <a:latin typeface="Arial" panose="020B0604020202020204" pitchFamily="34" charset="0"/>
                <a:cs typeface="Arial" panose="020B0604020202020204" pitchFamily="34" charset="0"/>
              </a:rPr>
              <a:t>	</a:t>
            </a:r>
            <a:r>
              <a:rPr lang="en-IN" sz="1800" b="1" i="1" dirty="0">
                <a:latin typeface="Arial" panose="020B0604020202020204" pitchFamily="34" charset="0"/>
                <a:cs typeface="Arial" panose="020B0604020202020204" pitchFamily="34" charset="0"/>
              </a:rPr>
              <a:t>employee( </a:t>
            </a:r>
            <a:r>
              <a:rPr lang="en-IN" sz="1800" b="1" i="1" dirty="0" err="1">
                <a:latin typeface="Arial" panose="020B0604020202020204" pitchFamily="34" charset="0"/>
                <a:cs typeface="Arial" panose="020B0604020202020204" pitchFamily="34" charset="0"/>
              </a:rPr>
              <a:t>eid</a:t>
            </a:r>
            <a:r>
              <a:rPr lang="en-IN" sz="1800" b="1" i="1" dirty="0">
                <a:latin typeface="Arial" panose="020B0604020202020204" pitchFamily="34" charset="0"/>
                <a:cs typeface="Arial" panose="020B0604020202020204" pitchFamily="34" charset="0"/>
              </a:rPr>
              <a:t>, name, salary)</a:t>
            </a:r>
          </a:p>
          <a:p>
            <a:pPr marL="0" indent="0">
              <a:buNone/>
            </a:pPr>
            <a:endParaRPr lang="en-IN" sz="1800" dirty="0">
              <a:latin typeface="Arial" panose="020B0604020202020204" pitchFamily="34" charset="0"/>
              <a:cs typeface="Arial" panose="020B0604020202020204" pitchFamily="34" charset="0"/>
            </a:endParaRPr>
          </a:p>
          <a:p>
            <a:pPr marL="0" indent="0">
              <a:buNone/>
            </a:pPr>
            <a:r>
              <a:rPr lang="en-IN" sz="1800" b="1" dirty="0">
                <a:latin typeface="Arial" panose="020B0604020202020204" pitchFamily="34" charset="0"/>
                <a:cs typeface="Arial" panose="020B0604020202020204" pitchFamily="34" charset="0"/>
              </a:rPr>
              <a:t>	{ t | P(t) }={ t | t</a:t>
            </a:r>
            <a:r>
              <a:rPr lang="en-IN" sz="1800" b="1" dirty="0">
                <a:latin typeface="Arial" panose="020B0604020202020204" pitchFamily="34" charset="0"/>
                <a:cs typeface="Arial" panose="020B0604020202020204" pitchFamily="34" charset="0"/>
                <a:sym typeface="Symbol" panose="05050102010706020507" pitchFamily="18" charset="2"/>
              </a:rPr>
              <a:t> employee ^ </a:t>
            </a:r>
            <a:r>
              <a:rPr lang="en-IN" sz="1800" b="1" dirty="0">
                <a:solidFill>
                  <a:srgbClr val="FF0000"/>
                </a:solidFill>
                <a:latin typeface="Arial" panose="020B0604020202020204" pitchFamily="34" charset="0"/>
                <a:cs typeface="Arial" panose="020B0604020202020204" pitchFamily="34" charset="0"/>
                <a:sym typeface="Symbol" panose="05050102010706020507" pitchFamily="18" charset="2"/>
              </a:rPr>
              <a:t>t[salary]</a:t>
            </a:r>
            <a:r>
              <a:rPr lang="en-IN" sz="1800" b="1" dirty="0">
                <a:latin typeface="Arial" panose="020B0604020202020204" pitchFamily="34" charset="0"/>
                <a:cs typeface="Arial" panose="020B0604020202020204" pitchFamily="34" charset="0"/>
                <a:sym typeface="Symbol" panose="05050102010706020507" pitchFamily="18" charset="2"/>
              </a:rPr>
              <a:t> &gt; 1000</a:t>
            </a:r>
            <a:r>
              <a:rPr lang="en-IN" sz="1800" b="1" dirty="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     or</a:t>
            </a:r>
          </a:p>
          <a:p>
            <a:pPr marL="0" indent="0">
              <a:buNone/>
            </a:pPr>
            <a:r>
              <a:rPr lang="en-IN" sz="1800" dirty="0">
                <a:latin typeface="Arial" panose="020B0604020202020204" pitchFamily="34" charset="0"/>
                <a:cs typeface="Arial" panose="020B0604020202020204" pitchFamily="34" charset="0"/>
              </a:rPr>
              <a:t>   </a:t>
            </a:r>
          </a:p>
          <a:p>
            <a:pPr marL="0" indent="0">
              <a:buNone/>
            </a:pPr>
            <a:r>
              <a:rPr lang="en-IN" sz="1600" b="1" dirty="0">
                <a:latin typeface="Arial" panose="020B0604020202020204" pitchFamily="34" charset="0"/>
                <a:cs typeface="Arial" panose="020B0604020202020204" pitchFamily="34" charset="0"/>
              </a:rPr>
              <a:t>	</a:t>
            </a:r>
            <a:r>
              <a:rPr lang="en-IN" sz="1800" b="1" dirty="0">
                <a:latin typeface="Arial" panose="020B0604020202020204" pitchFamily="34" charset="0"/>
                <a:cs typeface="Arial" panose="020B0604020202020204" pitchFamily="34" charset="0"/>
              </a:rPr>
              <a:t>{ t | P(t) }={ t | t</a:t>
            </a:r>
            <a:r>
              <a:rPr lang="en-IN" sz="1800" b="1" dirty="0">
                <a:latin typeface="Arial" panose="020B0604020202020204" pitchFamily="34" charset="0"/>
                <a:cs typeface="Arial" panose="020B0604020202020204" pitchFamily="34" charset="0"/>
                <a:sym typeface="Symbol" panose="05050102010706020507" pitchFamily="18" charset="2"/>
              </a:rPr>
              <a:t> employee ^ </a:t>
            </a:r>
            <a:r>
              <a:rPr lang="en-IN" sz="1800" b="1" dirty="0" err="1">
                <a:solidFill>
                  <a:srgbClr val="FF0000"/>
                </a:solidFill>
                <a:latin typeface="Arial" panose="020B0604020202020204" pitchFamily="34" charset="0"/>
                <a:cs typeface="Arial" panose="020B0604020202020204" pitchFamily="34" charset="0"/>
                <a:sym typeface="Symbol" panose="05050102010706020507" pitchFamily="18" charset="2"/>
              </a:rPr>
              <a:t>t.salary</a:t>
            </a:r>
            <a:r>
              <a:rPr lang="en-IN" sz="1800" b="1" dirty="0">
                <a:latin typeface="Arial" panose="020B0604020202020204" pitchFamily="34" charset="0"/>
                <a:cs typeface="Arial" panose="020B0604020202020204" pitchFamily="34" charset="0"/>
                <a:sym typeface="Symbol" panose="05050102010706020507" pitchFamily="18" charset="2"/>
              </a:rPr>
              <a:t> &gt; 1000</a:t>
            </a:r>
            <a:r>
              <a:rPr lang="en-IN" sz="1800" b="1" dirty="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   or </a:t>
            </a:r>
            <a:r>
              <a:rPr lang="en-IN" sz="1800" b="1" dirty="0">
                <a:latin typeface="Arial" panose="020B0604020202020204" pitchFamily="34" charset="0"/>
                <a:cs typeface="Arial" panose="020B0604020202020204" pitchFamily="34" charset="0"/>
              </a:rPr>
              <a:t> { t | </a:t>
            </a:r>
            <a:r>
              <a:rPr lang="en-IN" sz="1800" b="1" dirty="0">
                <a:latin typeface="Arial" panose="020B0604020202020204" pitchFamily="34" charset="0"/>
                <a:cs typeface="Arial" panose="020B0604020202020204" pitchFamily="34" charset="0"/>
                <a:sym typeface="Symbol" panose="05050102010706020507" pitchFamily="18" charset="2"/>
              </a:rPr>
              <a:t>employee(t) ^ </a:t>
            </a:r>
            <a:r>
              <a:rPr lang="en-IN" sz="1800" b="1" dirty="0" err="1">
                <a:solidFill>
                  <a:srgbClr val="FF0000"/>
                </a:solidFill>
                <a:latin typeface="Arial" panose="020B0604020202020204" pitchFamily="34" charset="0"/>
                <a:cs typeface="Arial" panose="020B0604020202020204" pitchFamily="34" charset="0"/>
                <a:sym typeface="Symbol" panose="05050102010706020507" pitchFamily="18" charset="2"/>
              </a:rPr>
              <a:t>t.salary</a:t>
            </a:r>
            <a:r>
              <a:rPr lang="en-IN" sz="1800" b="1" dirty="0">
                <a:latin typeface="Arial" panose="020B0604020202020204" pitchFamily="34" charset="0"/>
                <a:cs typeface="Arial" panose="020B0604020202020204" pitchFamily="34" charset="0"/>
                <a:sym typeface="Symbol" panose="05050102010706020507" pitchFamily="18" charset="2"/>
              </a:rPr>
              <a:t> &gt; 1000</a:t>
            </a:r>
            <a:r>
              <a:rPr lang="en-IN" sz="1800" b="1" dirty="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   </a:t>
            </a:r>
          </a:p>
          <a:p>
            <a:pPr marL="457200" lvl="1" indent="0">
              <a:buNone/>
            </a:pPr>
            <a:endParaRPr lang="en-US" altLang="en-US" b="1" i="1" dirty="0">
              <a:latin typeface="Arial" panose="020B0604020202020204" pitchFamily="34" charset="0"/>
              <a:cs typeface="Arial" panose="020B0604020202020204" pitchFamily="34" charset="0"/>
              <a:sym typeface="Symbol" panose="05050102010706020507" pitchFamily="18" charset="2"/>
            </a:endParaRPr>
          </a:p>
          <a:p>
            <a:pPr marL="457200" lvl="1" indent="0">
              <a:buNone/>
            </a:pPr>
            <a:r>
              <a:rPr lang="en-US" altLang="en-US" b="1" dirty="0">
                <a:latin typeface="Arial" panose="020B0604020202020204" pitchFamily="34" charset="0"/>
                <a:cs typeface="Arial" panose="020B0604020202020204" pitchFamily="34" charset="0"/>
                <a:sym typeface="Symbol" panose="05050102010706020507" pitchFamily="18" charset="2"/>
              </a:rPr>
              <a:t>Example:</a:t>
            </a:r>
            <a:r>
              <a:rPr lang="en-US" altLang="en-US" i="1" dirty="0">
                <a:latin typeface="Arial" panose="020B0604020202020204" pitchFamily="34" charset="0"/>
                <a:cs typeface="Arial" panose="020B0604020202020204" pitchFamily="34" charset="0"/>
                <a:sym typeface="Symbol" panose="05050102010706020507" pitchFamily="18" charset="2"/>
              </a:rPr>
              <a:t> </a:t>
            </a:r>
            <a:r>
              <a:rPr lang="en-US" altLang="en-US" dirty="0">
                <a:latin typeface="Arial" panose="020B0604020202020204" pitchFamily="34" charset="0"/>
                <a:cs typeface="Arial" panose="020B0604020202020204" pitchFamily="34" charset="0"/>
                <a:sym typeface="Symbol" panose="05050102010706020507" pitchFamily="18" charset="2"/>
              </a:rPr>
              <a:t>If want only name attribute from the previous example:</a:t>
            </a:r>
          </a:p>
          <a:p>
            <a:pPr marL="457200" lvl="1" indent="0">
              <a:buNone/>
            </a:pPr>
            <a:endParaRPr lang="en-US" altLang="en-US" dirty="0">
              <a:latin typeface="Arial" panose="020B0604020202020204" pitchFamily="34" charset="0"/>
              <a:cs typeface="Arial" panose="020B0604020202020204" pitchFamily="34" charset="0"/>
              <a:sym typeface="Symbol" panose="05050102010706020507" pitchFamily="18" charset="2"/>
            </a:endParaRPr>
          </a:p>
          <a:p>
            <a:pPr marL="0" indent="0">
              <a:buNone/>
            </a:pPr>
            <a:r>
              <a:rPr lang="en-IN" sz="1600" b="1" dirty="0">
                <a:latin typeface="Arial" panose="020B0604020202020204" pitchFamily="34" charset="0"/>
                <a:cs typeface="Arial" panose="020B0604020202020204" pitchFamily="34" charset="0"/>
              </a:rPr>
              <a:t>              </a:t>
            </a:r>
            <a:r>
              <a:rPr lang="en-IN" sz="1800" b="1" dirty="0">
                <a:latin typeface="Arial" panose="020B0604020202020204" pitchFamily="34" charset="0"/>
                <a:cs typeface="Arial" panose="020B0604020202020204" pitchFamily="34" charset="0"/>
              </a:rPr>
              <a:t>{ t | P(t) }={ t[name] | t</a:t>
            </a:r>
            <a:r>
              <a:rPr lang="en-IN" sz="1800" b="1" dirty="0">
                <a:latin typeface="Arial" panose="020B0604020202020204" pitchFamily="34" charset="0"/>
                <a:cs typeface="Arial" panose="020B0604020202020204" pitchFamily="34" charset="0"/>
                <a:sym typeface="Symbol" panose="05050102010706020507" pitchFamily="18" charset="2"/>
              </a:rPr>
              <a:t> employee ^ </a:t>
            </a:r>
            <a:r>
              <a:rPr lang="en-IN" sz="1800" b="1" dirty="0">
                <a:solidFill>
                  <a:srgbClr val="FF0000"/>
                </a:solidFill>
                <a:latin typeface="Arial" panose="020B0604020202020204" pitchFamily="34" charset="0"/>
                <a:cs typeface="Arial" panose="020B0604020202020204" pitchFamily="34" charset="0"/>
                <a:sym typeface="Symbol" panose="05050102010706020507" pitchFamily="18" charset="2"/>
              </a:rPr>
              <a:t>t[salary]</a:t>
            </a:r>
            <a:r>
              <a:rPr lang="en-IN" sz="1800" b="1" dirty="0">
                <a:latin typeface="Arial" panose="020B0604020202020204" pitchFamily="34" charset="0"/>
                <a:cs typeface="Arial" panose="020B0604020202020204" pitchFamily="34" charset="0"/>
                <a:sym typeface="Symbol" panose="05050102010706020507" pitchFamily="18" charset="2"/>
              </a:rPr>
              <a:t> &gt; 1000</a:t>
            </a:r>
            <a:r>
              <a:rPr lang="en-IN" sz="1800" b="1" dirty="0">
                <a:latin typeface="Arial" panose="020B0604020202020204" pitchFamily="34" charset="0"/>
                <a:cs typeface="Arial" panose="020B0604020202020204" pitchFamily="34" charset="0"/>
              </a:rPr>
              <a:t> }  or</a:t>
            </a:r>
          </a:p>
          <a:p>
            <a:pPr marL="0" indent="0">
              <a:buNone/>
            </a:pPr>
            <a:r>
              <a:rPr lang="en-IN" sz="1800" b="1" dirty="0">
                <a:latin typeface="Arial" panose="020B0604020202020204" pitchFamily="34" charset="0"/>
                <a:cs typeface="Arial" panose="020B0604020202020204" pitchFamily="34" charset="0"/>
              </a:rPr>
              <a:t>             </a:t>
            </a:r>
            <a:r>
              <a:rPr lang="en-IN" sz="1600" b="1" dirty="0">
                <a:latin typeface="Arial" panose="020B0604020202020204" pitchFamily="34" charset="0"/>
                <a:cs typeface="Arial" panose="020B0604020202020204" pitchFamily="34" charset="0"/>
              </a:rPr>
              <a:t> </a:t>
            </a:r>
            <a:r>
              <a:rPr lang="en-IN" sz="1800" b="1" dirty="0">
                <a:latin typeface="Arial" panose="020B0604020202020204" pitchFamily="34" charset="0"/>
                <a:cs typeface="Arial" panose="020B0604020202020204" pitchFamily="34" charset="0"/>
              </a:rPr>
              <a:t>{ t | P(t) }={ t.name | </a:t>
            </a:r>
            <a:r>
              <a:rPr lang="en-IN" sz="1800" b="1" dirty="0">
                <a:latin typeface="Arial" panose="020B0604020202020204" pitchFamily="34" charset="0"/>
                <a:cs typeface="Arial" panose="020B0604020202020204" pitchFamily="34" charset="0"/>
                <a:sym typeface="Symbol" panose="05050102010706020507" pitchFamily="18" charset="2"/>
              </a:rPr>
              <a:t>employee(t) ^ </a:t>
            </a:r>
            <a:r>
              <a:rPr lang="en-IN" sz="1800" b="1" dirty="0" err="1">
                <a:solidFill>
                  <a:srgbClr val="FF0000"/>
                </a:solidFill>
                <a:latin typeface="Arial" panose="020B0604020202020204" pitchFamily="34" charset="0"/>
                <a:cs typeface="Arial" panose="020B0604020202020204" pitchFamily="34" charset="0"/>
                <a:sym typeface="Symbol" panose="05050102010706020507" pitchFamily="18" charset="2"/>
              </a:rPr>
              <a:t>t.salary</a:t>
            </a:r>
            <a:r>
              <a:rPr lang="en-IN" sz="1800" b="1" dirty="0">
                <a:latin typeface="Arial" panose="020B0604020202020204" pitchFamily="34" charset="0"/>
                <a:cs typeface="Arial" panose="020B0604020202020204" pitchFamily="34" charset="0"/>
                <a:sym typeface="Symbol" panose="05050102010706020507" pitchFamily="18" charset="2"/>
              </a:rPr>
              <a:t> &gt; 1000</a:t>
            </a:r>
            <a:r>
              <a:rPr lang="en-IN" sz="1800" b="1" dirty="0">
                <a:latin typeface="Arial" panose="020B0604020202020204" pitchFamily="34" charset="0"/>
                <a:cs typeface="Arial" panose="020B0604020202020204" pitchFamily="34" charset="0"/>
              </a:rPr>
              <a:t> }</a:t>
            </a:r>
          </a:p>
          <a:p>
            <a:pPr marL="0" indent="0">
              <a:buNone/>
            </a:pPr>
            <a:endParaRPr lang="en-IN" sz="1800" b="1" dirty="0">
              <a:latin typeface="Arial" panose="020B0604020202020204" pitchFamily="34" charset="0"/>
              <a:cs typeface="Arial" panose="020B0604020202020204" pitchFamily="34" charset="0"/>
            </a:endParaRPr>
          </a:p>
          <a:p>
            <a:pPr marL="0" indent="0">
              <a:buNone/>
            </a:pPr>
            <a:r>
              <a:rPr lang="en-IN" sz="1800" b="1" dirty="0">
                <a:latin typeface="Arial" panose="020B0604020202020204" pitchFamily="34" charset="0"/>
                <a:cs typeface="Arial" panose="020B0604020202020204" pitchFamily="34" charset="0"/>
              </a:rPr>
              <a:t>Or alternatively using free and bind variable</a:t>
            </a:r>
          </a:p>
          <a:p>
            <a:pPr marL="0" indent="0">
              <a:buNone/>
            </a:pPr>
            <a:endParaRPr lang="en-IN" sz="1800" b="1" dirty="0">
              <a:latin typeface="Arial" panose="020B0604020202020204" pitchFamily="34" charset="0"/>
              <a:cs typeface="Arial" panose="020B0604020202020204" pitchFamily="34" charset="0"/>
            </a:endParaRPr>
          </a:p>
          <a:p>
            <a:pPr marL="0" indent="0">
              <a:buNone/>
            </a:pPr>
            <a:r>
              <a:rPr lang="en-IN" sz="2000" b="1" dirty="0">
                <a:latin typeface="Arial" panose="020B0604020202020204" pitchFamily="34" charset="0"/>
                <a:cs typeface="Arial" panose="020B0604020202020204" pitchFamily="34" charset="0"/>
              </a:rPr>
              <a:t>  { </a:t>
            </a:r>
            <a:r>
              <a:rPr lang="en-IN" sz="2000" b="1" dirty="0">
                <a:solidFill>
                  <a:srgbClr val="00B050"/>
                </a:solidFill>
                <a:latin typeface="Arial" panose="020B0604020202020204" pitchFamily="34" charset="0"/>
                <a:cs typeface="Arial" panose="020B0604020202020204" pitchFamily="34" charset="0"/>
              </a:rPr>
              <a:t>t</a:t>
            </a:r>
            <a:r>
              <a:rPr lang="en-IN" sz="2000" b="1" dirty="0">
                <a:latin typeface="Arial" panose="020B0604020202020204" pitchFamily="34" charset="0"/>
                <a:cs typeface="Arial" panose="020B0604020202020204" pitchFamily="34" charset="0"/>
              </a:rPr>
              <a:t> | e</a:t>
            </a:r>
            <a:r>
              <a:rPr lang="en-US" altLang="en-US" sz="2000" dirty="0">
                <a:latin typeface="Arial" panose="020B0604020202020204" pitchFamily="34" charset="0"/>
                <a:cs typeface="Arial" panose="020B0604020202020204" pitchFamily="34" charset="0"/>
                <a:sym typeface="Symbol" panose="05050102010706020507" pitchFamily="18" charset="2"/>
              </a:rPr>
              <a:t>(</a:t>
            </a:r>
            <a:r>
              <a:rPr lang="en-US" altLang="en-US" sz="2000" b="1" dirty="0">
                <a:latin typeface="Arial" panose="020B0604020202020204" pitchFamily="34" charset="0"/>
                <a:cs typeface="Arial" panose="020B0604020202020204" pitchFamily="34" charset="0"/>
                <a:sym typeface="Symbol" panose="05050102010706020507" pitchFamily="18" charset="2"/>
              </a:rPr>
              <a:t>e</a:t>
            </a:r>
            <a:r>
              <a:rPr lang="en-IN" sz="2000" b="1" dirty="0">
                <a:latin typeface="Arial" panose="020B0604020202020204" pitchFamily="34" charset="0"/>
                <a:cs typeface="Arial" panose="020B0604020202020204" pitchFamily="34" charset="0"/>
                <a:sym typeface="Symbol" panose="05050102010706020507" pitchFamily="18" charset="2"/>
              </a:rPr>
              <a:t> employee ^ </a:t>
            </a:r>
            <a:r>
              <a:rPr lang="en-IN" sz="2000" b="1" dirty="0">
                <a:solidFill>
                  <a:srgbClr val="FF0000"/>
                </a:solidFill>
                <a:latin typeface="Arial" panose="020B0604020202020204" pitchFamily="34" charset="0"/>
                <a:cs typeface="Arial" panose="020B0604020202020204" pitchFamily="34" charset="0"/>
                <a:sym typeface="Symbol" panose="05050102010706020507" pitchFamily="18" charset="2"/>
              </a:rPr>
              <a:t>e[salary]</a:t>
            </a:r>
            <a:r>
              <a:rPr lang="en-IN" sz="2000" b="1" dirty="0">
                <a:latin typeface="Arial" panose="020B0604020202020204" pitchFamily="34" charset="0"/>
                <a:cs typeface="Arial" panose="020B0604020202020204" pitchFamily="34" charset="0"/>
                <a:sym typeface="Symbol" panose="05050102010706020507" pitchFamily="18" charset="2"/>
              </a:rPr>
              <a:t> &gt; 1000)^</a:t>
            </a:r>
            <a:r>
              <a:rPr lang="en-IN" sz="2000" b="1" dirty="0">
                <a:solidFill>
                  <a:srgbClr val="00B050"/>
                </a:solidFill>
                <a:latin typeface="Arial" panose="020B0604020202020204" pitchFamily="34" charset="0"/>
                <a:cs typeface="Arial" panose="020B0604020202020204" pitchFamily="34" charset="0"/>
                <a:sym typeface="Symbol" panose="05050102010706020507" pitchFamily="18" charset="2"/>
              </a:rPr>
              <a:t>t[name]=e[name]</a:t>
            </a:r>
            <a:r>
              <a:rPr lang="en-IN" sz="2000" b="1" dirty="0">
                <a:latin typeface="Arial" panose="020B0604020202020204" pitchFamily="34" charset="0"/>
                <a:cs typeface="Arial" panose="020B0604020202020204" pitchFamily="34" charset="0"/>
              </a:rPr>
              <a:t> }</a:t>
            </a:r>
          </a:p>
          <a:p>
            <a:pPr marL="0" indent="0">
              <a:buNone/>
            </a:pPr>
            <a:r>
              <a:rPr lang="en-IN" sz="1400" b="1" dirty="0">
                <a:solidFill>
                  <a:srgbClr val="00B050"/>
                </a:solidFill>
                <a:latin typeface="Arial" panose="020B0604020202020204" pitchFamily="34" charset="0"/>
                <a:cs typeface="Arial" panose="020B0604020202020204" pitchFamily="34" charset="0"/>
              </a:rPr>
              <a:t>Where t is free variable and e is bounded variable according to first order logic</a:t>
            </a:r>
            <a:endParaRPr lang="en-IN" sz="2000" b="1" dirty="0">
              <a:solidFill>
                <a:srgbClr val="00B050"/>
              </a:solidFill>
              <a:latin typeface="Arial" panose="020B0604020202020204" pitchFamily="34" charset="0"/>
              <a:cs typeface="Arial" panose="020B0604020202020204" pitchFamily="34" charset="0"/>
            </a:endParaRPr>
          </a:p>
          <a:p>
            <a:endParaRPr lang="en-IN" dirty="0"/>
          </a:p>
        </p:txBody>
      </p:sp>
      <p:sp>
        <p:nvSpPr>
          <p:cNvPr id="5" name="TextBox 4">
            <a:extLst>
              <a:ext uri="{FF2B5EF4-FFF2-40B4-BE49-F238E27FC236}">
                <a16:creationId xmlns:a16="http://schemas.microsoft.com/office/drawing/2014/main" xmlns="" id="{F99EF1CB-A96F-4C29-B8B1-6DD83A1D36F8}"/>
              </a:ext>
            </a:extLst>
          </p:cNvPr>
          <p:cNvSpPr txBox="1"/>
          <p:nvPr/>
        </p:nvSpPr>
        <p:spPr>
          <a:xfrm>
            <a:off x="6516210" y="2305277"/>
            <a:ext cx="4598633" cy="461665"/>
          </a:xfrm>
          <a:prstGeom prst="rect">
            <a:avLst/>
          </a:prstGeom>
          <a:noFill/>
        </p:spPr>
        <p:txBody>
          <a:bodyPr wrap="square">
            <a:spAutoFit/>
          </a:bodyPr>
          <a:lstStyle/>
          <a:p>
            <a:pPr marL="0" indent="0">
              <a:buNone/>
            </a:pPr>
            <a:r>
              <a:rPr lang="en-IN" sz="1200" b="1" dirty="0">
                <a:solidFill>
                  <a:srgbClr val="00B050"/>
                </a:solidFill>
                <a:latin typeface="Arial" panose="020B0604020202020204" pitchFamily="34" charset="0"/>
                <a:cs typeface="Arial" panose="020B0604020202020204" pitchFamily="34" charset="0"/>
              </a:rPr>
              <a:t>Where t is free variable and employee(t)  is bounded variable according to first order logic</a:t>
            </a:r>
            <a:endParaRPr lang="en-IN" b="1" dirty="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63954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fade">
                                      <p:cBhvr>
                                        <p:cTn id="47" dur="500"/>
                                        <p:tgtEl>
                                          <p:spTgt spid="3">
                                            <p:txEl>
                                              <p:pRg st="12" end="1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14" end="14"/>
                                            </p:txEl>
                                          </p:spTgt>
                                        </p:tgtEl>
                                        <p:attrNameLst>
                                          <p:attrName>style.visibility</p:attrName>
                                        </p:attrNameLst>
                                      </p:cBhvr>
                                      <p:to>
                                        <p:strVal val="visible"/>
                                      </p:to>
                                    </p:set>
                                    <p:animEffect transition="in" filter="fade">
                                      <p:cBhvr>
                                        <p:cTn id="52" dur="500"/>
                                        <p:tgtEl>
                                          <p:spTgt spid="3">
                                            <p:txEl>
                                              <p:pRg st="14" end="1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5" end="15"/>
                                            </p:txEl>
                                          </p:spTgt>
                                        </p:tgtEl>
                                        <p:attrNameLst>
                                          <p:attrName>style.visibility</p:attrName>
                                        </p:attrNameLst>
                                      </p:cBhvr>
                                      <p:to>
                                        <p:strVal val="visible"/>
                                      </p:to>
                                    </p:set>
                                    <p:animEffect transition="in" filter="fade">
                                      <p:cBhvr>
                                        <p:cTn id="57"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1</a:t>
            </a:r>
            <a:endParaRPr lang="en-IN" dirty="0"/>
          </a:p>
        </p:txBody>
      </p:sp>
      <p:sp>
        <p:nvSpPr>
          <p:cNvPr id="3" name="Content Placeholder 2"/>
          <p:cNvSpPr>
            <a:spLocks noGrp="1"/>
          </p:cNvSpPr>
          <p:nvPr>
            <p:ph idx="1"/>
          </p:nvPr>
        </p:nvSpPr>
        <p:spPr/>
        <p:txBody>
          <a:bodyPr/>
          <a:lstStyle/>
          <a:p>
            <a:pPr marL="0" indent="0">
              <a:buNone/>
            </a:pPr>
            <a:r>
              <a:rPr lang="en-IN" b="1" dirty="0" err="1"/>
              <a:t>sales_person</a:t>
            </a:r>
            <a:r>
              <a:rPr lang="en-IN" b="1" dirty="0"/>
              <a:t>(</a:t>
            </a:r>
            <a:r>
              <a:rPr lang="en-IN" b="1" dirty="0" err="1"/>
              <a:t>spid</a:t>
            </a:r>
            <a:r>
              <a:rPr lang="en-IN" b="1" dirty="0"/>
              <a:t>, </a:t>
            </a:r>
            <a:r>
              <a:rPr lang="en-IN" b="1" dirty="0" err="1"/>
              <a:t>spname</a:t>
            </a:r>
            <a:r>
              <a:rPr lang="en-IN" b="1" dirty="0"/>
              <a:t>, </a:t>
            </a:r>
            <a:r>
              <a:rPr lang="en-IN" b="1" dirty="0" err="1"/>
              <a:t>mgrid</a:t>
            </a:r>
            <a:r>
              <a:rPr lang="en-IN" b="1" dirty="0"/>
              <a:t>, city, </a:t>
            </a:r>
            <a:r>
              <a:rPr lang="en-IN" b="1" dirty="0" err="1"/>
              <a:t>comm</a:t>
            </a:r>
            <a:r>
              <a:rPr lang="en-IN" b="1" dirty="0"/>
              <a:t>)</a:t>
            </a:r>
          </a:p>
          <a:p>
            <a:pPr marL="0" indent="0">
              <a:buNone/>
            </a:pPr>
            <a:endParaRPr lang="en-IN" sz="2000" dirty="0"/>
          </a:p>
          <a:p>
            <a:pPr>
              <a:buFont typeface="+mj-lt"/>
              <a:buAutoNum type="arabicPeriod"/>
            </a:pPr>
            <a:r>
              <a:rPr lang="en-IN" sz="1600" dirty="0"/>
              <a:t>Give information of all the sales persons from Mumbai.</a:t>
            </a:r>
          </a:p>
          <a:p>
            <a:pPr marL="457200" lvl="1" indent="0">
              <a:buNone/>
            </a:pPr>
            <a:r>
              <a:rPr lang="en-IN" sz="1600" b="1" dirty="0">
                <a:latin typeface="Arial" panose="020B0604020202020204" pitchFamily="34" charset="0"/>
                <a:cs typeface="Arial" panose="020B0604020202020204" pitchFamily="34" charset="0"/>
              </a:rPr>
              <a:t>{ t | t</a:t>
            </a:r>
            <a:r>
              <a:rPr lang="en-IN" sz="1600" b="1" dirty="0">
                <a:latin typeface="Arial" panose="020B0604020202020204" pitchFamily="34" charset="0"/>
                <a:cs typeface="Arial" panose="020B0604020202020204" pitchFamily="34" charset="0"/>
                <a:sym typeface="Symbol" panose="05050102010706020507" pitchFamily="18" charset="2"/>
              </a:rPr>
              <a:t> </a:t>
            </a:r>
            <a:r>
              <a:rPr lang="en-IN" sz="1600" b="1" dirty="0" err="1">
                <a:latin typeface="Arial" panose="020B0604020202020204" pitchFamily="34" charset="0"/>
                <a:cs typeface="Arial" panose="020B0604020202020204" pitchFamily="34" charset="0"/>
                <a:sym typeface="Symbol" panose="05050102010706020507" pitchFamily="18" charset="2"/>
              </a:rPr>
              <a:t>sales_person</a:t>
            </a:r>
            <a:r>
              <a:rPr lang="en-IN" sz="1600" b="1" dirty="0">
                <a:latin typeface="Arial" panose="020B0604020202020204" pitchFamily="34" charset="0"/>
                <a:cs typeface="Arial" panose="020B0604020202020204" pitchFamily="34" charset="0"/>
                <a:sym typeface="Symbol" panose="05050102010706020507" pitchFamily="18" charset="2"/>
              </a:rPr>
              <a:t> ^ </a:t>
            </a:r>
            <a:r>
              <a:rPr lang="en-IN" sz="1600" b="1" dirty="0" err="1" smtClean="0">
                <a:solidFill>
                  <a:srgbClr val="FF0000"/>
                </a:solidFill>
                <a:latin typeface="Arial" panose="020B0604020202020204" pitchFamily="34" charset="0"/>
                <a:cs typeface="Arial" panose="020B0604020202020204" pitchFamily="34" charset="0"/>
                <a:sym typeface="Symbol" panose="05050102010706020507" pitchFamily="18" charset="2"/>
              </a:rPr>
              <a:t>t.city</a:t>
            </a:r>
            <a:r>
              <a:rPr lang="en-IN" sz="1600" b="1" dirty="0" smtClean="0">
                <a:latin typeface="Arial" panose="020B0604020202020204" pitchFamily="34" charset="0"/>
                <a:cs typeface="Arial" panose="020B0604020202020204" pitchFamily="34" charset="0"/>
                <a:sym typeface="Symbol" panose="05050102010706020507" pitchFamily="18" charset="2"/>
              </a:rPr>
              <a:t> </a:t>
            </a:r>
            <a:r>
              <a:rPr lang="en-IN" sz="1600" b="1" dirty="0">
                <a:latin typeface="Arial" panose="020B0604020202020204" pitchFamily="34" charset="0"/>
                <a:cs typeface="Arial" panose="020B0604020202020204" pitchFamily="34" charset="0"/>
                <a:sym typeface="Symbol" panose="05050102010706020507" pitchFamily="18" charset="2"/>
              </a:rPr>
              <a:t>=‘Mumbai’</a:t>
            </a:r>
            <a:r>
              <a:rPr lang="en-IN" sz="1600" b="1" dirty="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a:t>
            </a:r>
          </a:p>
          <a:p>
            <a:pPr marL="457200" lvl="1" indent="0">
              <a:buNone/>
            </a:pPr>
            <a:endParaRPr lang="en-IN" sz="1600" dirty="0"/>
          </a:p>
          <a:p>
            <a:pPr>
              <a:buFont typeface="+mj-lt"/>
              <a:buAutoNum type="arabicPeriod"/>
            </a:pPr>
            <a:r>
              <a:rPr lang="en-IN" sz="1600" dirty="0"/>
              <a:t>Give information of sales persons with id 11.</a:t>
            </a:r>
          </a:p>
          <a:p>
            <a:pPr marL="457200" lvl="1" indent="0">
              <a:buNone/>
            </a:pPr>
            <a:r>
              <a:rPr lang="en-IN" sz="1600" b="1" dirty="0">
                <a:latin typeface="Arial" panose="020B0604020202020204" pitchFamily="34" charset="0"/>
                <a:cs typeface="Arial" panose="020B0604020202020204" pitchFamily="34" charset="0"/>
              </a:rPr>
              <a:t>{ t | t</a:t>
            </a:r>
            <a:r>
              <a:rPr lang="en-IN" sz="1600" b="1" dirty="0">
                <a:latin typeface="Arial" panose="020B0604020202020204" pitchFamily="34" charset="0"/>
                <a:cs typeface="Arial" panose="020B0604020202020204" pitchFamily="34" charset="0"/>
                <a:sym typeface="Symbol" panose="05050102010706020507" pitchFamily="18" charset="2"/>
              </a:rPr>
              <a:t> </a:t>
            </a:r>
            <a:r>
              <a:rPr lang="en-IN" sz="1600" b="1" dirty="0" err="1">
                <a:latin typeface="Arial" panose="020B0604020202020204" pitchFamily="34" charset="0"/>
                <a:cs typeface="Arial" panose="020B0604020202020204" pitchFamily="34" charset="0"/>
                <a:sym typeface="Symbol" panose="05050102010706020507" pitchFamily="18" charset="2"/>
              </a:rPr>
              <a:t>sales_person</a:t>
            </a:r>
            <a:r>
              <a:rPr lang="en-IN" sz="1600" b="1" dirty="0">
                <a:latin typeface="Arial" panose="020B0604020202020204" pitchFamily="34" charset="0"/>
                <a:cs typeface="Arial" panose="020B0604020202020204" pitchFamily="34" charset="0"/>
                <a:sym typeface="Symbol" panose="05050102010706020507" pitchFamily="18" charset="2"/>
              </a:rPr>
              <a:t> ^ </a:t>
            </a:r>
            <a:r>
              <a:rPr lang="en-IN" sz="1600" b="1" dirty="0" err="1" smtClean="0">
                <a:solidFill>
                  <a:srgbClr val="FF0000"/>
                </a:solidFill>
                <a:latin typeface="Arial" panose="020B0604020202020204" pitchFamily="34" charset="0"/>
                <a:cs typeface="Arial" panose="020B0604020202020204" pitchFamily="34" charset="0"/>
                <a:sym typeface="Symbol" panose="05050102010706020507" pitchFamily="18" charset="2"/>
              </a:rPr>
              <a:t>t.spid</a:t>
            </a:r>
            <a:r>
              <a:rPr lang="en-IN" sz="1600" b="1" dirty="0" smtClean="0">
                <a:latin typeface="Arial" panose="020B0604020202020204" pitchFamily="34" charset="0"/>
                <a:cs typeface="Arial" panose="020B0604020202020204" pitchFamily="34" charset="0"/>
                <a:sym typeface="Symbol" panose="05050102010706020507" pitchFamily="18" charset="2"/>
              </a:rPr>
              <a:t> </a:t>
            </a:r>
            <a:r>
              <a:rPr lang="en-IN" sz="1600" b="1" dirty="0">
                <a:latin typeface="Arial" panose="020B0604020202020204" pitchFamily="34" charset="0"/>
                <a:cs typeface="Arial" panose="020B0604020202020204" pitchFamily="34" charset="0"/>
                <a:sym typeface="Symbol" panose="05050102010706020507" pitchFamily="18" charset="2"/>
              </a:rPr>
              <a:t>= 11</a:t>
            </a:r>
            <a:r>
              <a:rPr lang="en-IN" sz="1600" b="1" dirty="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a:t>
            </a:r>
          </a:p>
          <a:p>
            <a:pPr marL="457200" lvl="1" indent="0">
              <a:buNone/>
            </a:pPr>
            <a:endParaRPr lang="en-IN" sz="1600" dirty="0"/>
          </a:p>
          <a:p>
            <a:pPr>
              <a:buFont typeface="+mj-lt"/>
              <a:buAutoNum type="arabicPeriod"/>
            </a:pPr>
            <a:r>
              <a:rPr lang="en-IN" sz="1600" dirty="0"/>
              <a:t>Give information of all the sales persons working under managers with id not less than 20.</a:t>
            </a:r>
          </a:p>
          <a:p>
            <a:pPr marL="457200" lvl="1" indent="0">
              <a:buNone/>
            </a:pPr>
            <a:r>
              <a:rPr lang="en-IN" sz="1600" b="1" dirty="0">
                <a:latin typeface="Arial" panose="020B0604020202020204" pitchFamily="34" charset="0"/>
                <a:cs typeface="Arial" panose="020B0604020202020204" pitchFamily="34" charset="0"/>
              </a:rPr>
              <a:t>{ t | t</a:t>
            </a:r>
            <a:r>
              <a:rPr lang="en-IN" sz="1600" b="1" dirty="0">
                <a:latin typeface="Arial" panose="020B0604020202020204" pitchFamily="34" charset="0"/>
                <a:cs typeface="Arial" panose="020B0604020202020204" pitchFamily="34" charset="0"/>
                <a:sym typeface="Symbol" panose="05050102010706020507" pitchFamily="18" charset="2"/>
              </a:rPr>
              <a:t> </a:t>
            </a:r>
            <a:r>
              <a:rPr lang="en-IN" sz="1600" b="1" dirty="0" err="1">
                <a:latin typeface="Arial" panose="020B0604020202020204" pitchFamily="34" charset="0"/>
                <a:cs typeface="Arial" panose="020B0604020202020204" pitchFamily="34" charset="0"/>
                <a:sym typeface="Symbol" panose="05050102010706020507" pitchFamily="18" charset="2"/>
              </a:rPr>
              <a:t>sales_person</a:t>
            </a:r>
            <a:r>
              <a:rPr lang="en-IN" sz="1600" b="1" dirty="0">
                <a:latin typeface="Arial" panose="020B0604020202020204" pitchFamily="34" charset="0"/>
                <a:cs typeface="Arial" panose="020B0604020202020204" pitchFamily="34" charset="0"/>
                <a:sym typeface="Symbol" panose="05050102010706020507" pitchFamily="18" charset="2"/>
              </a:rPr>
              <a:t> ^ </a:t>
            </a:r>
            <a:r>
              <a:rPr lang="en-IN" sz="1600" b="1" dirty="0" err="1" smtClean="0">
                <a:solidFill>
                  <a:srgbClr val="FF0000"/>
                </a:solidFill>
                <a:latin typeface="Arial" panose="020B0604020202020204" pitchFamily="34" charset="0"/>
                <a:cs typeface="Arial" panose="020B0604020202020204" pitchFamily="34" charset="0"/>
                <a:sym typeface="Symbol" panose="05050102010706020507" pitchFamily="18" charset="2"/>
              </a:rPr>
              <a:t>t.mgrid</a:t>
            </a:r>
            <a:r>
              <a:rPr lang="en-IN" sz="1600" b="1" dirty="0" smtClean="0">
                <a:latin typeface="Arial" panose="020B0604020202020204" pitchFamily="34" charset="0"/>
                <a:cs typeface="Arial" panose="020B0604020202020204" pitchFamily="34" charset="0"/>
                <a:sym typeface="Symbol" panose="05050102010706020507" pitchFamily="18" charset="2"/>
              </a:rPr>
              <a:t> </a:t>
            </a:r>
            <a:r>
              <a:rPr lang="en-IN" sz="1600" b="1" dirty="0">
                <a:latin typeface="Arial" panose="020B0604020202020204" pitchFamily="34" charset="0"/>
                <a:cs typeface="Arial" panose="020B0604020202020204" pitchFamily="34" charset="0"/>
                <a:sym typeface="Symbol" panose="05050102010706020507" pitchFamily="18" charset="2"/>
              </a:rPr>
              <a:t>&gt;= 20</a:t>
            </a:r>
            <a:r>
              <a:rPr lang="en-IN" sz="1600" b="1" dirty="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a:t>
            </a:r>
          </a:p>
          <a:p>
            <a:pPr marL="457200" lvl="1" indent="0">
              <a:buNone/>
            </a:pPr>
            <a:endParaRPr lang="en-IN" sz="1600" dirty="0"/>
          </a:p>
          <a:p>
            <a:pPr>
              <a:buFont typeface="+mj-lt"/>
              <a:buAutoNum type="arabicPeriod"/>
            </a:pPr>
            <a:r>
              <a:rPr lang="en-IN" sz="1600" dirty="0"/>
              <a:t>Give information of all the sales persons whose commission is less than 12 or who are from Mumbai.</a:t>
            </a:r>
          </a:p>
          <a:p>
            <a:pPr marL="457200" lvl="1" indent="0">
              <a:buNone/>
            </a:pPr>
            <a:r>
              <a:rPr lang="en-IN" sz="1600" b="1" dirty="0">
                <a:latin typeface="Arial" panose="020B0604020202020204" pitchFamily="34" charset="0"/>
                <a:cs typeface="Arial" panose="020B0604020202020204" pitchFamily="34" charset="0"/>
              </a:rPr>
              <a:t>{ t | t</a:t>
            </a:r>
            <a:r>
              <a:rPr lang="en-IN" sz="1600" b="1" dirty="0">
                <a:latin typeface="Arial" panose="020B0604020202020204" pitchFamily="34" charset="0"/>
                <a:cs typeface="Arial" panose="020B0604020202020204" pitchFamily="34" charset="0"/>
                <a:sym typeface="Symbol" panose="05050102010706020507" pitchFamily="18" charset="2"/>
              </a:rPr>
              <a:t> </a:t>
            </a:r>
            <a:r>
              <a:rPr lang="en-IN" sz="1600" b="1" dirty="0" err="1">
                <a:latin typeface="Arial" panose="020B0604020202020204" pitchFamily="34" charset="0"/>
                <a:cs typeface="Arial" panose="020B0604020202020204" pitchFamily="34" charset="0"/>
                <a:sym typeface="Symbol" panose="05050102010706020507" pitchFamily="18" charset="2"/>
              </a:rPr>
              <a:t>sales_person</a:t>
            </a:r>
            <a:r>
              <a:rPr lang="en-IN" sz="1600" b="1" dirty="0">
                <a:latin typeface="Arial" panose="020B0604020202020204" pitchFamily="34" charset="0"/>
                <a:cs typeface="Arial" panose="020B0604020202020204" pitchFamily="34" charset="0"/>
                <a:sym typeface="Symbol" panose="05050102010706020507" pitchFamily="18" charset="2"/>
              </a:rPr>
              <a:t> ^ </a:t>
            </a:r>
            <a:r>
              <a:rPr lang="en-IN" sz="1600" b="1" dirty="0" err="1" smtClean="0">
                <a:solidFill>
                  <a:srgbClr val="FF0000"/>
                </a:solidFill>
                <a:latin typeface="Arial" panose="020B0604020202020204" pitchFamily="34" charset="0"/>
                <a:cs typeface="Arial" panose="020B0604020202020204" pitchFamily="34" charset="0"/>
                <a:sym typeface="Symbol" panose="05050102010706020507" pitchFamily="18" charset="2"/>
              </a:rPr>
              <a:t>t.comm</a:t>
            </a:r>
            <a:r>
              <a:rPr lang="en-IN" sz="1600" b="1" dirty="0" smtClean="0">
                <a:latin typeface="Arial" panose="020B0604020202020204" pitchFamily="34" charset="0"/>
                <a:cs typeface="Arial" panose="020B0604020202020204" pitchFamily="34" charset="0"/>
                <a:sym typeface="Symbol" panose="05050102010706020507" pitchFamily="18" charset="2"/>
              </a:rPr>
              <a:t> </a:t>
            </a:r>
            <a:r>
              <a:rPr lang="en-IN" sz="1600" b="1" dirty="0">
                <a:latin typeface="Arial" panose="020B0604020202020204" pitchFamily="34" charset="0"/>
                <a:cs typeface="Arial" panose="020B0604020202020204" pitchFamily="34" charset="0"/>
                <a:sym typeface="Symbol" panose="05050102010706020507" pitchFamily="18" charset="2"/>
              </a:rPr>
              <a:t>&lt; 12 v </a:t>
            </a:r>
            <a:r>
              <a:rPr lang="en-IN" sz="1600" b="1" dirty="0" err="1" smtClean="0">
                <a:latin typeface="Arial" panose="020B0604020202020204" pitchFamily="34" charset="0"/>
                <a:cs typeface="Arial" panose="020B0604020202020204" pitchFamily="34" charset="0"/>
                <a:sym typeface="Symbol" panose="05050102010706020507" pitchFamily="18" charset="2"/>
              </a:rPr>
              <a:t>t.city</a:t>
            </a:r>
            <a:r>
              <a:rPr lang="en-IN" sz="1600" b="1" dirty="0" smtClean="0">
                <a:latin typeface="Arial" panose="020B0604020202020204" pitchFamily="34" charset="0"/>
                <a:cs typeface="Arial" panose="020B0604020202020204" pitchFamily="34" charset="0"/>
                <a:sym typeface="Symbol" panose="05050102010706020507" pitchFamily="18" charset="2"/>
              </a:rPr>
              <a:t>=‘</a:t>
            </a:r>
            <a:r>
              <a:rPr lang="en-IN" sz="1600" b="1" dirty="0">
                <a:latin typeface="Arial" panose="020B0604020202020204" pitchFamily="34" charset="0"/>
                <a:cs typeface="Arial" panose="020B0604020202020204" pitchFamily="34" charset="0"/>
                <a:sym typeface="Symbol" panose="05050102010706020507" pitchFamily="18" charset="2"/>
              </a:rPr>
              <a:t>Mumbai’</a:t>
            </a:r>
            <a:r>
              <a:rPr lang="en-IN" sz="1600" b="1" dirty="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a:t>
            </a:r>
          </a:p>
          <a:p>
            <a:pPr marL="457200" lvl="1" indent="0">
              <a:buNone/>
            </a:pPr>
            <a:endParaRPr lang="en-IN" sz="1600" dirty="0"/>
          </a:p>
          <a:p>
            <a:pPr>
              <a:buFont typeface="+mj-lt"/>
              <a:buAutoNum type="arabicPeriod"/>
            </a:pPr>
            <a:r>
              <a:rPr lang="en-IN" sz="1600" dirty="0"/>
              <a:t>Give information of all the sales person from Mumbai whose commission are less than 12.</a:t>
            </a:r>
          </a:p>
          <a:p>
            <a:pPr marL="0" indent="0">
              <a:buNone/>
            </a:pPr>
            <a:r>
              <a:rPr lang="en-IN" sz="1600" b="1" dirty="0">
                <a:latin typeface="Arial" panose="020B0604020202020204" pitchFamily="34" charset="0"/>
                <a:cs typeface="Arial" panose="020B0604020202020204" pitchFamily="34" charset="0"/>
              </a:rPr>
              <a:t>        { t | t</a:t>
            </a:r>
            <a:r>
              <a:rPr lang="en-IN" sz="1600" b="1" dirty="0">
                <a:latin typeface="Arial" panose="020B0604020202020204" pitchFamily="34" charset="0"/>
                <a:cs typeface="Arial" panose="020B0604020202020204" pitchFamily="34" charset="0"/>
                <a:sym typeface="Symbol" panose="05050102010706020507" pitchFamily="18" charset="2"/>
              </a:rPr>
              <a:t> </a:t>
            </a:r>
            <a:r>
              <a:rPr lang="en-IN" sz="1600" b="1" dirty="0" err="1">
                <a:latin typeface="Arial" panose="020B0604020202020204" pitchFamily="34" charset="0"/>
                <a:cs typeface="Arial" panose="020B0604020202020204" pitchFamily="34" charset="0"/>
                <a:sym typeface="Symbol" panose="05050102010706020507" pitchFamily="18" charset="2"/>
              </a:rPr>
              <a:t>sales_person</a:t>
            </a:r>
            <a:r>
              <a:rPr lang="en-IN" sz="1600" b="1" dirty="0">
                <a:latin typeface="Arial" panose="020B0604020202020204" pitchFamily="34" charset="0"/>
                <a:cs typeface="Arial" panose="020B0604020202020204" pitchFamily="34" charset="0"/>
                <a:sym typeface="Symbol" panose="05050102010706020507" pitchFamily="18" charset="2"/>
              </a:rPr>
              <a:t> ^ </a:t>
            </a:r>
            <a:r>
              <a:rPr lang="en-IN" sz="1600" b="1" dirty="0" err="1" smtClean="0">
                <a:solidFill>
                  <a:srgbClr val="FF0000"/>
                </a:solidFill>
                <a:latin typeface="Arial" panose="020B0604020202020204" pitchFamily="34" charset="0"/>
                <a:cs typeface="Arial" panose="020B0604020202020204" pitchFamily="34" charset="0"/>
                <a:sym typeface="Symbol" panose="05050102010706020507" pitchFamily="18" charset="2"/>
              </a:rPr>
              <a:t>t.comm</a:t>
            </a:r>
            <a:r>
              <a:rPr lang="en-IN" sz="1600" b="1" dirty="0" smtClean="0">
                <a:latin typeface="Arial" panose="020B0604020202020204" pitchFamily="34" charset="0"/>
                <a:cs typeface="Arial" panose="020B0604020202020204" pitchFamily="34" charset="0"/>
                <a:sym typeface="Symbol" panose="05050102010706020507" pitchFamily="18" charset="2"/>
              </a:rPr>
              <a:t> </a:t>
            </a:r>
            <a:r>
              <a:rPr lang="en-IN" sz="1600" b="1" dirty="0">
                <a:latin typeface="Arial" panose="020B0604020202020204" pitchFamily="34" charset="0"/>
                <a:cs typeface="Arial" panose="020B0604020202020204" pitchFamily="34" charset="0"/>
                <a:sym typeface="Symbol" panose="05050102010706020507" pitchFamily="18" charset="2"/>
              </a:rPr>
              <a:t>&lt; 12 ^ </a:t>
            </a:r>
            <a:r>
              <a:rPr lang="en-IN" sz="1600" b="1" dirty="0" err="1" smtClean="0">
                <a:latin typeface="Arial" panose="020B0604020202020204" pitchFamily="34" charset="0"/>
                <a:cs typeface="Arial" panose="020B0604020202020204" pitchFamily="34" charset="0"/>
                <a:sym typeface="Symbol" panose="05050102010706020507" pitchFamily="18" charset="2"/>
              </a:rPr>
              <a:t>t.city</a:t>
            </a:r>
            <a:r>
              <a:rPr lang="en-IN" sz="1600" b="1" dirty="0" smtClean="0">
                <a:latin typeface="Arial" panose="020B0604020202020204" pitchFamily="34" charset="0"/>
                <a:cs typeface="Arial" panose="020B0604020202020204" pitchFamily="34" charset="0"/>
                <a:sym typeface="Symbol" panose="05050102010706020507" pitchFamily="18" charset="2"/>
              </a:rPr>
              <a:t>=‘</a:t>
            </a:r>
            <a:r>
              <a:rPr lang="en-IN" sz="1600" b="1" dirty="0">
                <a:latin typeface="Arial" panose="020B0604020202020204" pitchFamily="34" charset="0"/>
                <a:cs typeface="Arial" panose="020B0604020202020204" pitchFamily="34" charset="0"/>
                <a:sym typeface="Symbol" panose="05050102010706020507" pitchFamily="18" charset="2"/>
              </a:rPr>
              <a:t>Mumbai’</a:t>
            </a:r>
            <a:r>
              <a:rPr lang="en-IN" sz="1600" b="1" dirty="0">
                <a:latin typeface="Arial" panose="020B0604020202020204" pitchFamily="34" charset="0"/>
                <a:cs typeface="Arial" panose="020B0604020202020204" pitchFamily="34" charset="0"/>
              </a:rPr>
              <a:t> }</a:t>
            </a:r>
          </a:p>
          <a:p>
            <a:endParaRPr lang="en-IN" dirty="0"/>
          </a:p>
        </p:txBody>
      </p:sp>
    </p:spTree>
    <p:extLst>
      <p:ext uri="{BB962C8B-B14F-4D97-AF65-F5344CB8AC3E}">
        <p14:creationId xmlns:p14="http://schemas.microsoft.com/office/powerpoint/2010/main" val="3244095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fade">
                                      <p:cBhvr>
                                        <p:cTn id="37" dur="500"/>
                                        <p:tgtEl>
                                          <p:spTgt spid="3">
                                            <p:txEl>
                                              <p:pRg st="11" end="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12" end="12"/>
                                            </p:txEl>
                                          </p:spTgt>
                                        </p:tgtEl>
                                        <p:attrNameLst>
                                          <p:attrName>style.visibility</p:attrName>
                                        </p:attrNameLst>
                                      </p:cBhvr>
                                      <p:to>
                                        <p:strVal val="visible"/>
                                      </p:to>
                                    </p:set>
                                    <p:animEffect transition="in" filter="fade">
                                      <p:cBhvr>
                                        <p:cTn id="42" dur="500"/>
                                        <p:tgtEl>
                                          <p:spTgt spid="3">
                                            <p:txEl>
                                              <p:pRg st="12" end="1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animEffect transition="in" filter="fade">
                                      <p:cBhvr>
                                        <p:cTn id="47" dur="500"/>
                                        <p:tgtEl>
                                          <p:spTgt spid="3">
                                            <p:txEl>
                                              <p:pRg st="14" end="1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15" end="15"/>
                                            </p:txEl>
                                          </p:spTgt>
                                        </p:tgtEl>
                                        <p:attrNameLst>
                                          <p:attrName>style.visibility</p:attrName>
                                        </p:attrNameLst>
                                      </p:cBhvr>
                                      <p:to>
                                        <p:strVal val="visible"/>
                                      </p:to>
                                    </p:set>
                                    <p:animEffect transition="in" filter="fade">
                                      <p:cBhvr>
                                        <p:cTn id="52"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2</a:t>
            </a:r>
            <a:endParaRPr lang="en-IN" dirty="0"/>
          </a:p>
        </p:txBody>
      </p:sp>
      <p:sp>
        <p:nvSpPr>
          <p:cNvPr id="3" name="Content Placeholder 2"/>
          <p:cNvSpPr>
            <a:spLocks noGrp="1"/>
          </p:cNvSpPr>
          <p:nvPr>
            <p:ph idx="1"/>
          </p:nvPr>
        </p:nvSpPr>
        <p:spPr/>
        <p:txBody>
          <a:bodyPr/>
          <a:lstStyle/>
          <a:p>
            <a:pPr marL="0" indent="0">
              <a:buNone/>
            </a:pPr>
            <a:r>
              <a:rPr lang="en-IN" b="1" dirty="0" smtClean="0"/>
              <a:t>Sailors(</a:t>
            </a:r>
            <a:r>
              <a:rPr lang="en-IN" b="1" dirty="0" err="1" smtClean="0"/>
              <a:t>sid</a:t>
            </a:r>
            <a:r>
              <a:rPr lang="en-IN" b="1" dirty="0"/>
              <a:t>, </a:t>
            </a:r>
            <a:r>
              <a:rPr lang="en-IN" b="1" dirty="0" err="1"/>
              <a:t>sname</a:t>
            </a:r>
            <a:r>
              <a:rPr lang="en-IN" b="1" dirty="0"/>
              <a:t>, rating, age</a:t>
            </a:r>
            <a:r>
              <a:rPr lang="en-IN" b="1" dirty="0" smtClean="0"/>
              <a:t>)</a:t>
            </a:r>
          </a:p>
          <a:p>
            <a:pPr marL="0" indent="0">
              <a:buNone/>
            </a:pPr>
            <a:r>
              <a:rPr lang="en-IN" b="1" dirty="0"/>
              <a:t>Reserves(</a:t>
            </a:r>
            <a:r>
              <a:rPr lang="en-IN" b="1" dirty="0" err="1"/>
              <a:t>sid</a:t>
            </a:r>
            <a:r>
              <a:rPr lang="en-IN" b="1" dirty="0"/>
              <a:t>, bid, day</a:t>
            </a:r>
            <a:r>
              <a:rPr lang="en-IN" b="1" dirty="0" smtClean="0"/>
              <a:t>)</a:t>
            </a:r>
            <a:endParaRPr lang="en-IN" b="1" dirty="0"/>
          </a:p>
          <a:p>
            <a:pPr marL="0" indent="0">
              <a:buNone/>
            </a:pPr>
            <a:r>
              <a:rPr lang="en-IN" b="1" dirty="0"/>
              <a:t>Boats(bid, </a:t>
            </a:r>
            <a:r>
              <a:rPr lang="en-IN" b="1" dirty="0" err="1"/>
              <a:t>bname</a:t>
            </a:r>
            <a:r>
              <a:rPr lang="en-IN" b="1" dirty="0"/>
              <a:t>, </a:t>
            </a:r>
            <a:r>
              <a:rPr lang="en-IN" b="1" dirty="0" err="1"/>
              <a:t>color</a:t>
            </a:r>
            <a:r>
              <a:rPr lang="en-IN" b="1" dirty="0"/>
              <a:t>)</a:t>
            </a:r>
          </a:p>
          <a:p>
            <a:pPr marL="0" indent="0">
              <a:buNone/>
            </a:pPr>
            <a:endParaRPr lang="en-IN" dirty="0"/>
          </a:p>
          <a:p>
            <a:pPr marL="0" indent="0">
              <a:buNone/>
            </a:pPr>
            <a:endParaRPr lang="en-IN" dirty="0" smtClean="0"/>
          </a:p>
          <a:p>
            <a:pPr marL="0" indent="0">
              <a:buNone/>
            </a:pPr>
            <a:r>
              <a:rPr lang="en-IN" dirty="0" smtClean="0"/>
              <a:t>1. Find all the sailor with rating above 7.</a:t>
            </a:r>
          </a:p>
          <a:p>
            <a:pPr marL="0" indent="0">
              <a:buNone/>
            </a:pPr>
            <a:r>
              <a:rPr lang="en-IN" dirty="0" smtClean="0"/>
              <a:t>                    {</a:t>
            </a:r>
            <a:r>
              <a:rPr lang="en-IN" dirty="0" smtClean="0">
                <a:latin typeface="+mj-lt"/>
              </a:rPr>
              <a:t>s | s </a:t>
            </a:r>
            <a:r>
              <a:rPr lang="en-IN" b="1" dirty="0" smtClean="0">
                <a:latin typeface="+mj-lt"/>
                <a:cs typeface="Arial" panose="020B0604020202020204" pitchFamily="34" charset="0"/>
                <a:sym typeface="Symbol" panose="05050102010706020507" pitchFamily="18" charset="2"/>
              </a:rPr>
              <a:t> </a:t>
            </a:r>
            <a:r>
              <a:rPr lang="en-IN" dirty="0" smtClean="0">
                <a:latin typeface="+mj-lt"/>
                <a:cs typeface="Arial" panose="020B0604020202020204" pitchFamily="34" charset="0"/>
                <a:sym typeface="Symbol" panose="05050102010706020507" pitchFamily="18" charset="2"/>
              </a:rPr>
              <a:t>sailor ^</a:t>
            </a:r>
            <a:r>
              <a:rPr lang="en-IN" dirty="0" err="1" smtClean="0">
                <a:latin typeface="+mj-lt"/>
                <a:cs typeface="Arial" panose="020B0604020202020204" pitchFamily="34" charset="0"/>
                <a:sym typeface="Symbol" panose="05050102010706020507" pitchFamily="18" charset="2"/>
              </a:rPr>
              <a:t>s.rating</a:t>
            </a:r>
            <a:r>
              <a:rPr lang="en-IN" dirty="0" smtClean="0">
                <a:latin typeface="+mj-lt"/>
                <a:cs typeface="Arial" panose="020B0604020202020204" pitchFamily="34" charset="0"/>
                <a:sym typeface="Symbol" panose="05050102010706020507" pitchFamily="18" charset="2"/>
              </a:rPr>
              <a:t>&gt;7</a:t>
            </a:r>
            <a:r>
              <a:rPr lang="en-IN" dirty="0" smtClean="0">
                <a:latin typeface="+mj-lt"/>
              </a:rPr>
              <a:t>}</a:t>
            </a:r>
          </a:p>
          <a:p>
            <a:pPr marL="0" indent="0">
              <a:buNone/>
            </a:pPr>
            <a:endParaRPr lang="en-IN" dirty="0" smtClean="0"/>
          </a:p>
          <a:p>
            <a:pPr marL="0" indent="0">
              <a:buNone/>
            </a:pPr>
            <a:r>
              <a:rPr lang="en-IN" dirty="0" smtClean="0"/>
              <a:t>2. Find the name and age of the sailor with a rating above 7.</a:t>
            </a:r>
          </a:p>
          <a:p>
            <a:pPr marL="0" indent="0">
              <a:buNone/>
            </a:pPr>
            <a:r>
              <a:rPr lang="en-IN" dirty="0" smtClean="0"/>
              <a:t>                    {</a:t>
            </a:r>
            <a:r>
              <a:rPr lang="en-IN" dirty="0"/>
              <a:t>t</a:t>
            </a:r>
            <a:r>
              <a:rPr lang="en-IN" dirty="0" smtClean="0"/>
              <a:t> </a:t>
            </a:r>
            <a:r>
              <a:rPr lang="en-IN" dirty="0"/>
              <a:t>| </a:t>
            </a:r>
            <a:r>
              <a:rPr lang="en-US" altLang="en-US" dirty="0" smtClean="0">
                <a:latin typeface="Arial" panose="020B0604020202020204" pitchFamily="34" charset="0"/>
                <a:cs typeface="Arial" panose="020B0604020202020204" pitchFamily="34" charset="0"/>
                <a:sym typeface="Symbol" panose="05050102010706020507" pitchFamily="18" charset="2"/>
              </a:rPr>
              <a:t> </a:t>
            </a:r>
            <a:r>
              <a:rPr lang="en-IN" dirty="0" smtClean="0"/>
              <a:t>s </a:t>
            </a:r>
            <a:r>
              <a:rPr lang="en-IN" b="1" dirty="0">
                <a:cs typeface="Arial" panose="020B0604020202020204" pitchFamily="34" charset="0"/>
                <a:sym typeface="Symbol" panose="05050102010706020507" pitchFamily="18" charset="2"/>
              </a:rPr>
              <a:t> </a:t>
            </a:r>
            <a:r>
              <a:rPr lang="en-IN" dirty="0">
                <a:cs typeface="Arial" panose="020B0604020202020204" pitchFamily="34" charset="0"/>
                <a:sym typeface="Symbol" panose="05050102010706020507" pitchFamily="18" charset="2"/>
              </a:rPr>
              <a:t>sailor </a:t>
            </a:r>
            <a:r>
              <a:rPr lang="en-IN" dirty="0" smtClean="0">
                <a:cs typeface="Arial" panose="020B0604020202020204" pitchFamily="34" charset="0"/>
                <a:sym typeface="Symbol" panose="05050102010706020507" pitchFamily="18" charset="2"/>
              </a:rPr>
              <a:t>( </a:t>
            </a:r>
            <a:r>
              <a:rPr lang="en-IN" dirty="0" err="1" smtClean="0">
                <a:cs typeface="Arial" panose="020B0604020202020204" pitchFamily="34" charset="0"/>
                <a:sym typeface="Symbol" panose="05050102010706020507" pitchFamily="18" charset="2"/>
              </a:rPr>
              <a:t>s.rating</a:t>
            </a:r>
            <a:r>
              <a:rPr lang="en-IN" dirty="0" smtClean="0">
                <a:cs typeface="Arial" panose="020B0604020202020204" pitchFamily="34" charset="0"/>
                <a:sym typeface="Symbol" panose="05050102010706020507" pitchFamily="18" charset="2"/>
              </a:rPr>
              <a:t>&gt;7 </a:t>
            </a:r>
            <a:r>
              <a:rPr lang="en-IN" dirty="0" smtClean="0">
                <a:solidFill>
                  <a:srgbClr val="00B050"/>
                </a:solidFill>
                <a:cs typeface="Arial" panose="020B0604020202020204" pitchFamily="34" charset="0"/>
                <a:sym typeface="Symbol" panose="05050102010706020507" pitchFamily="18" charset="2"/>
              </a:rPr>
              <a:t>^ t.name=s.name ^ </a:t>
            </a:r>
            <a:r>
              <a:rPr lang="en-IN" dirty="0" err="1" smtClean="0">
                <a:solidFill>
                  <a:srgbClr val="00B050"/>
                </a:solidFill>
                <a:cs typeface="Arial" panose="020B0604020202020204" pitchFamily="34" charset="0"/>
                <a:sym typeface="Symbol" panose="05050102010706020507" pitchFamily="18" charset="2"/>
              </a:rPr>
              <a:t>t.age</a:t>
            </a:r>
            <a:r>
              <a:rPr lang="en-IN" dirty="0" smtClean="0">
                <a:solidFill>
                  <a:srgbClr val="00B050"/>
                </a:solidFill>
                <a:cs typeface="Arial" panose="020B0604020202020204" pitchFamily="34" charset="0"/>
                <a:sym typeface="Symbol" panose="05050102010706020507" pitchFamily="18" charset="2"/>
              </a:rPr>
              <a:t>=</a:t>
            </a:r>
            <a:r>
              <a:rPr lang="en-IN" dirty="0" err="1" smtClean="0">
                <a:solidFill>
                  <a:srgbClr val="00B050"/>
                </a:solidFill>
                <a:cs typeface="Arial" panose="020B0604020202020204" pitchFamily="34" charset="0"/>
                <a:sym typeface="Symbol" panose="05050102010706020507" pitchFamily="18" charset="2"/>
              </a:rPr>
              <a:t>s.age</a:t>
            </a:r>
            <a:r>
              <a:rPr lang="en-IN" dirty="0" smtClean="0">
                <a:solidFill>
                  <a:srgbClr val="00B050"/>
                </a:solidFill>
                <a:cs typeface="Arial" panose="020B0604020202020204" pitchFamily="34" charset="0"/>
                <a:sym typeface="Symbol" panose="05050102010706020507" pitchFamily="18" charset="2"/>
              </a:rPr>
              <a:t>) </a:t>
            </a:r>
            <a:r>
              <a:rPr lang="en-IN" dirty="0" smtClean="0"/>
              <a:t>}</a:t>
            </a:r>
            <a:endParaRPr lang="en-IN" dirty="0"/>
          </a:p>
          <a:p>
            <a:pPr marL="0" indent="0">
              <a:buNone/>
            </a:pPr>
            <a:endParaRPr lang="en-IN" dirty="0" smtClean="0"/>
          </a:p>
          <a:p>
            <a:pPr marL="0" indent="0">
              <a:buNone/>
            </a:pPr>
            <a:r>
              <a:rPr lang="en-IN" sz="2000" dirty="0" smtClean="0">
                <a:solidFill>
                  <a:srgbClr val="FF0000"/>
                </a:solidFill>
              </a:rPr>
              <a:t>We always use free variable at left side of the formula.</a:t>
            </a:r>
          </a:p>
          <a:p>
            <a:pPr marL="0" indent="0">
              <a:buNone/>
            </a:pPr>
            <a:r>
              <a:rPr lang="en-IN" sz="2000" dirty="0" smtClean="0">
                <a:solidFill>
                  <a:srgbClr val="FF0000"/>
                </a:solidFill>
              </a:rPr>
              <a:t>We are going to use there exist if we select few of the attribute.</a:t>
            </a:r>
          </a:p>
        </p:txBody>
      </p:sp>
      <p:pic>
        <p:nvPicPr>
          <p:cNvPr id="4" name="Picture 3"/>
          <p:cNvPicPr>
            <a:picLocks noChangeAspect="1"/>
          </p:cNvPicPr>
          <p:nvPr/>
        </p:nvPicPr>
        <p:blipFill>
          <a:blip r:embed="rId2"/>
          <a:stretch>
            <a:fillRect/>
          </a:stretch>
        </p:blipFill>
        <p:spPr>
          <a:xfrm>
            <a:off x="5962918" y="744105"/>
            <a:ext cx="6229082" cy="2696482"/>
          </a:xfrm>
          <a:prstGeom prst="rect">
            <a:avLst/>
          </a:prstGeom>
        </p:spPr>
      </p:pic>
    </p:spTree>
    <p:extLst>
      <p:ext uri="{BB962C8B-B14F-4D97-AF65-F5344CB8AC3E}">
        <p14:creationId xmlns:p14="http://schemas.microsoft.com/office/powerpoint/2010/main" val="2165637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fade">
                                      <p:cBhvr>
                                        <p:cTn id="17" dur="500"/>
                                        <p:tgtEl>
                                          <p:spTgt spid="3">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fade">
                                      <p:cBhvr>
                                        <p:cTn id="22" dur="500"/>
                                        <p:tgtEl>
                                          <p:spTgt spid="3">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animEffect transition="in" filter="fade">
                                      <p:cBhvr>
                                        <p:cTn id="27" dur="500"/>
                                        <p:tgtEl>
                                          <p:spTgt spid="3">
                                            <p:txEl>
                                              <p:pRg st="11" end="1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2" end="12"/>
                                            </p:txEl>
                                          </p:spTgt>
                                        </p:tgtEl>
                                        <p:attrNameLst>
                                          <p:attrName>style.visibility</p:attrName>
                                        </p:attrNameLst>
                                      </p:cBhvr>
                                      <p:to>
                                        <p:strVal val="visible"/>
                                      </p:to>
                                    </p:set>
                                    <p:animEffect transition="in" filter="fade">
                                      <p:cBhvr>
                                        <p:cTn id="3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2</a:t>
            </a:r>
            <a:endParaRPr lang="en-IN" dirty="0"/>
          </a:p>
        </p:txBody>
      </p:sp>
      <p:sp>
        <p:nvSpPr>
          <p:cNvPr id="3" name="Content Placeholder 2"/>
          <p:cNvSpPr>
            <a:spLocks noGrp="1"/>
          </p:cNvSpPr>
          <p:nvPr>
            <p:ph idx="1"/>
          </p:nvPr>
        </p:nvSpPr>
        <p:spPr/>
        <p:txBody>
          <a:bodyPr/>
          <a:lstStyle/>
          <a:p>
            <a:pPr marL="0" indent="0">
              <a:buNone/>
            </a:pPr>
            <a:r>
              <a:rPr lang="en-IN" b="1" dirty="0" smtClean="0"/>
              <a:t>Sailors(</a:t>
            </a:r>
            <a:r>
              <a:rPr lang="en-IN" b="1" dirty="0" err="1" smtClean="0"/>
              <a:t>sid</a:t>
            </a:r>
            <a:r>
              <a:rPr lang="en-IN" b="1" dirty="0"/>
              <a:t>, </a:t>
            </a:r>
            <a:r>
              <a:rPr lang="en-IN" b="1" dirty="0" err="1"/>
              <a:t>sname</a:t>
            </a:r>
            <a:r>
              <a:rPr lang="en-IN" b="1" dirty="0"/>
              <a:t>, rating, age</a:t>
            </a:r>
            <a:r>
              <a:rPr lang="en-IN" b="1" dirty="0" smtClean="0"/>
              <a:t>)</a:t>
            </a:r>
          </a:p>
          <a:p>
            <a:pPr marL="0" indent="0">
              <a:buNone/>
            </a:pPr>
            <a:r>
              <a:rPr lang="en-IN" b="1" dirty="0"/>
              <a:t>Reserves(</a:t>
            </a:r>
            <a:r>
              <a:rPr lang="en-IN" b="1" dirty="0" err="1"/>
              <a:t>sid</a:t>
            </a:r>
            <a:r>
              <a:rPr lang="en-IN" b="1" dirty="0"/>
              <a:t>, bid, day</a:t>
            </a:r>
            <a:r>
              <a:rPr lang="en-IN" b="1" dirty="0" smtClean="0"/>
              <a:t>)</a:t>
            </a:r>
            <a:endParaRPr lang="en-IN" b="1" dirty="0"/>
          </a:p>
          <a:p>
            <a:pPr marL="0" indent="0">
              <a:buNone/>
            </a:pPr>
            <a:r>
              <a:rPr lang="en-IN" b="1" dirty="0"/>
              <a:t>Boats(bid, </a:t>
            </a:r>
            <a:r>
              <a:rPr lang="en-IN" b="1" dirty="0" err="1"/>
              <a:t>bname</a:t>
            </a:r>
            <a:r>
              <a:rPr lang="en-IN" b="1" dirty="0"/>
              <a:t>, </a:t>
            </a:r>
            <a:r>
              <a:rPr lang="en-IN" b="1" dirty="0" err="1"/>
              <a:t>color</a:t>
            </a:r>
            <a:r>
              <a:rPr lang="en-IN" b="1" dirty="0"/>
              <a:t>)</a:t>
            </a:r>
          </a:p>
          <a:p>
            <a:pPr marL="0" indent="0">
              <a:buNone/>
            </a:pPr>
            <a:endParaRPr lang="en-IN" dirty="0"/>
          </a:p>
          <a:p>
            <a:pPr marL="0" indent="0">
              <a:buNone/>
            </a:pPr>
            <a:endParaRPr lang="en-IN" dirty="0" smtClean="0"/>
          </a:p>
          <a:p>
            <a:pPr marL="0" indent="0">
              <a:buNone/>
            </a:pPr>
            <a:endParaRPr lang="en-IN" dirty="0" smtClean="0"/>
          </a:p>
          <a:p>
            <a:pPr marL="0" indent="0">
              <a:buNone/>
            </a:pPr>
            <a:r>
              <a:rPr lang="en-IN" dirty="0" smtClean="0"/>
              <a:t>3. Find the sailor name, boat id and reservation date for each reservation.</a:t>
            </a:r>
          </a:p>
          <a:p>
            <a:pPr marL="0" indent="0">
              <a:buNone/>
            </a:pPr>
            <a:r>
              <a:rPr lang="en-IN" dirty="0" smtClean="0"/>
              <a:t>                { t </a:t>
            </a:r>
            <a:r>
              <a:rPr lang="en-IN" dirty="0"/>
              <a:t>| </a:t>
            </a:r>
            <a:r>
              <a:rPr lang="en-US" altLang="en-US" dirty="0">
                <a:latin typeface="Arial" panose="020B0604020202020204" pitchFamily="34" charset="0"/>
                <a:cs typeface="Arial" panose="020B0604020202020204" pitchFamily="34" charset="0"/>
                <a:sym typeface="Symbol" panose="05050102010706020507" pitchFamily="18" charset="2"/>
              </a:rPr>
              <a:t> </a:t>
            </a:r>
            <a:r>
              <a:rPr lang="en-IN" dirty="0"/>
              <a:t>s </a:t>
            </a:r>
            <a:r>
              <a:rPr lang="en-IN" b="1" dirty="0">
                <a:cs typeface="Arial" panose="020B0604020202020204" pitchFamily="34" charset="0"/>
                <a:sym typeface="Symbol" panose="05050102010706020507" pitchFamily="18" charset="2"/>
              </a:rPr>
              <a:t> </a:t>
            </a:r>
            <a:r>
              <a:rPr lang="en-IN" dirty="0" smtClean="0">
                <a:cs typeface="Arial" panose="020B0604020202020204" pitchFamily="34" charset="0"/>
                <a:sym typeface="Symbol" panose="05050102010706020507" pitchFamily="18" charset="2"/>
              </a:rPr>
              <a:t>sailor </a:t>
            </a:r>
            <a:r>
              <a:rPr lang="en-US" altLang="en-US" dirty="0">
                <a:latin typeface="Arial" panose="020B0604020202020204" pitchFamily="34" charset="0"/>
                <a:cs typeface="Arial" panose="020B0604020202020204" pitchFamily="34" charset="0"/>
                <a:sym typeface="Symbol" panose="05050102010706020507" pitchFamily="18" charset="2"/>
              </a:rPr>
              <a:t> </a:t>
            </a:r>
            <a:r>
              <a:rPr lang="en-IN" dirty="0" smtClean="0">
                <a:cs typeface="Arial" panose="020B0604020202020204" pitchFamily="34" charset="0"/>
                <a:sym typeface="Symbol" panose="05050102010706020507" pitchFamily="18" charset="2"/>
              </a:rPr>
              <a:t>r</a:t>
            </a:r>
            <a:r>
              <a:rPr lang="en-IN" b="1" dirty="0">
                <a:cs typeface="Arial" panose="020B0604020202020204" pitchFamily="34" charset="0"/>
                <a:sym typeface="Symbol" panose="05050102010706020507" pitchFamily="18" charset="2"/>
              </a:rPr>
              <a:t> </a:t>
            </a:r>
            <a:r>
              <a:rPr lang="en-IN" b="1" dirty="0" smtClean="0">
                <a:cs typeface="Arial" panose="020B0604020202020204" pitchFamily="34" charset="0"/>
                <a:sym typeface="Symbol" panose="05050102010706020507" pitchFamily="18" charset="2"/>
              </a:rPr>
              <a:t> </a:t>
            </a:r>
            <a:r>
              <a:rPr lang="en-IN" dirty="0" smtClean="0">
                <a:cs typeface="Arial" panose="020B0604020202020204" pitchFamily="34" charset="0"/>
                <a:sym typeface="Symbol" panose="05050102010706020507" pitchFamily="18" charset="2"/>
              </a:rPr>
              <a:t>reserve</a:t>
            </a:r>
            <a:r>
              <a:rPr lang="en-IN" b="1" dirty="0" smtClean="0">
                <a:cs typeface="Arial" panose="020B0604020202020204" pitchFamily="34" charset="0"/>
                <a:sym typeface="Symbol" panose="05050102010706020507" pitchFamily="18" charset="2"/>
              </a:rPr>
              <a:t> </a:t>
            </a:r>
            <a:r>
              <a:rPr lang="en-IN" dirty="0" smtClean="0">
                <a:cs typeface="Arial" panose="020B0604020202020204" pitchFamily="34" charset="0"/>
                <a:sym typeface="Symbol" panose="05050102010706020507" pitchFamily="18" charset="2"/>
              </a:rPr>
              <a:t> (</a:t>
            </a:r>
            <a:r>
              <a:rPr lang="en-IN" dirty="0" err="1" smtClean="0">
                <a:solidFill>
                  <a:srgbClr val="C00000"/>
                </a:solidFill>
                <a:cs typeface="Arial" panose="020B0604020202020204" pitchFamily="34" charset="0"/>
                <a:sym typeface="Symbol" panose="05050102010706020507" pitchFamily="18" charset="2"/>
              </a:rPr>
              <a:t>r.sid</a:t>
            </a:r>
            <a:r>
              <a:rPr lang="en-IN" dirty="0" smtClean="0">
                <a:solidFill>
                  <a:srgbClr val="C00000"/>
                </a:solidFill>
                <a:cs typeface="Arial" panose="020B0604020202020204" pitchFamily="34" charset="0"/>
                <a:sym typeface="Symbol" panose="05050102010706020507" pitchFamily="18" charset="2"/>
              </a:rPr>
              <a:t>=</a:t>
            </a:r>
            <a:r>
              <a:rPr lang="en-IN" dirty="0" err="1" smtClean="0">
                <a:solidFill>
                  <a:srgbClr val="C00000"/>
                </a:solidFill>
                <a:cs typeface="Arial" panose="020B0604020202020204" pitchFamily="34" charset="0"/>
                <a:sym typeface="Symbol" panose="05050102010706020507" pitchFamily="18" charset="2"/>
              </a:rPr>
              <a:t>s.sid</a:t>
            </a:r>
            <a:r>
              <a:rPr lang="en-IN" dirty="0" smtClean="0">
                <a:cs typeface="Arial" panose="020B0604020202020204" pitchFamily="34" charset="0"/>
                <a:sym typeface="Symbol" panose="05050102010706020507" pitchFamily="18" charset="2"/>
              </a:rPr>
              <a:t> ^ </a:t>
            </a:r>
            <a:r>
              <a:rPr lang="en-IN" dirty="0" err="1" smtClean="0">
                <a:solidFill>
                  <a:srgbClr val="00B050"/>
                </a:solidFill>
                <a:cs typeface="Arial" panose="020B0604020202020204" pitchFamily="34" charset="0"/>
                <a:sym typeface="Symbol" panose="05050102010706020507" pitchFamily="18" charset="2"/>
              </a:rPr>
              <a:t>t.sname</a:t>
            </a:r>
            <a:r>
              <a:rPr lang="en-IN" dirty="0" smtClean="0">
                <a:solidFill>
                  <a:srgbClr val="00B050"/>
                </a:solidFill>
                <a:cs typeface="Arial" panose="020B0604020202020204" pitchFamily="34" charset="0"/>
                <a:sym typeface="Symbol" panose="05050102010706020507" pitchFamily="18" charset="2"/>
              </a:rPr>
              <a:t>=</a:t>
            </a:r>
            <a:r>
              <a:rPr lang="en-IN" dirty="0" err="1" smtClean="0">
                <a:solidFill>
                  <a:srgbClr val="00B050"/>
                </a:solidFill>
                <a:cs typeface="Arial" panose="020B0604020202020204" pitchFamily="34" charset="0"/>
                <a:sym typeface="Symbol" panose="05050102010706020507" pitchFamily="18" charset="2"/>
              </a:rPr>
              <a:t>s.sname</a:t>
            </a:r>
            <a:r>
              <a:rPr lang="en-IN" dirty="0" smtClean="0">
                <a:solidFill>
                  <a:srgbClr val="00B050"/>
                </a:solidFill>
                <a:cs typeface="Arial" panose="020B0604020202020204" pitchFamily="34" charset="0"/>
                <a:sym typeface="Symbol" panose="05050102010706020507" pitchFamily="18" charset="2"/>
              </a:rPr>
              <a:t> </a:t>
            </a:r>
            <a:r>
              <a:rPr lang="en-IN" dirty="0">
                <a:solidFill>
                  <a:srgbClr val="00B050"/>
                </a:solidFill>
                <a:cs typeface="Arial" panose="020B0604020202020204" pitchFamily="34" charset="0"/>
                <a:sym typeface="Symbol" panose="05050102010706020507" pitchFamily="18" charset="2"/>
              </a:rPr>
              <a:t>^ </a:t>
            </a:r>
            <a:r>
              <a:rPr lang="en-IN" dirty="0" err="1" smtClean="0">
                <a:solidFill>
                  <a:srgbClr val="00B050"/>
                </a:solidFill>
                <a:cs typeface="Arial" panose="020B0604020202020204" pitchFamily="34" charset="0"/>
                <a:sym typeface="Symbol" panose="05050102010706020507" pitchFamily="18" charset="2"/>
              </a:rPr>
              <a:t>t.bid</a:t>
            </a:r>
            <a:r>
              <a:rPr lang="en-IN" dirty="0" smtClean="0">
                <a:solidFill>
                  <a:srgbClr val="00B050"/>
                </a:solidFill>
                <a:cs typeface="Arial" panose="020B0604020202020204" pitchFamily="34" charset="0"/>
                <a:sym typeface="Symbol" panose="05050102010706020507" pitchFamily="18" charset="2"/>
              </a:rPr>
              <a:t>=</a:t>
            </a:r>
            <a:r>
              <a:rPr lang="en-IN" dirty="0" err="1" smtClean="0">
                <a:solidFill>
                  <a:srgbClr val="00B050"/>
                </a:solidFill>
                <a:cs typeface="Arial" panose="020B0604020202020204" pitchFamily="34" charset="0"/>
                <a:sym typeface="Symbol" panose="05050102010706020507" pitchFamily="18" charset="2"/>
              </a:rPr>
              <a:t>r.bid^t.day</a:t>
            </a:r>
            <a:r>
              <a:rPr lang="en-IN" dirty="0" smtClean="0">
                <a:solidFill>
                  <a:srgbClr val="00B050"/>
                </a:solidFill>
                <a:cs typeface="Arial" panose="020B0604020202020204" pitchFamily="34" charset="0"/>
                <a:sym typeface="Symbol" panose="05050102010706020507" pitchFamily="18" charset="2"/>
              </a:rPr>
              <a:t>=</a:t>
            </a:r>
            <a:r>
              <a:rPr lang="en-IN" dirty="0" err="1" smtClean="0">
                <a:solidFill>
                  <a:srgbClr val="00B050"/>
                </a:solidFill>
                <a:cs typeface="Arial" panose="020B0604020202020204" pitchFamily="34" charset="0"/>
                <a:sym typeface="Symbol" panose="05050102010706020507" pitchFamily="18" charset="2"/>
              </a:rPr>
              <a:t>r.day</a:t>
            </a:r>
            <a:r>
              <a:rPr lang="en-IN" dirty="0" smtClean="0">
                <a:solidFill>
                  <a:srgbClr val="00B050"/>
                </a:solidFill>
                <a:cs typeface="Arial" panose="020B0604020202020204" pitchFamily="34" charset="0"/>
                <a:sym typeface="Symbol" panose="05050102010706020507" pitchFamily="18" charset="2"/>
              </a:rPr>
              <a:t>) </a:t>
            </a:r>
            <a:r>
              <a:rPr lang="en-IN" dirty="0"/>
              <a:t>}</a:t>
            </a:r>
          </a:p>
          <a:p>
            <a:pPr marL="0" indent="0">
              <a:buNone/>
            </a:pPr>
            <a:endParaRPr lang="en-IN" dirty="0" smtClean="0"/>
          </a:p>
          <a:p>
            <a:pPr marL="0" indent="0">
              <a:buNone/>
            </a:pPr>
            <a:r>
              <a:rPr lang="en-IN" dirty="0" smtClean="0"/>
              <a:t>4. Find the name of sailors who have reserved boat 103.</a:t>
            </a:r>
          </a:p>
          <a:p>
            <a:pPr marL="0" indent="0">
              <a:buNone/>
            </a:pPr>
            <a:r>
              <a:rPr lang="en-IN" dirty="0" smtClean="0"/>
              <a:t> { t </a:t>
            </a:r>
            <a:r>
              <a:rPr lang="en-IN" dirty="0"/>
              <a:t>| </a:t>
            </a:r>
            <a:r>
              <a:rPr lang="en-US" altLang="en-US" dirty="0" smtClean="0">
                <a:latin typeface="Arial" panose="020B0604020202020204" pitchFamily="34" charset="0"/>
                <a:cs typeface="Arial" panose="020B0604020202020204" pitchFamily="34" charset="0"/>
                <a:sym typeface="Symbol" panose="05050102010706020507" pitchFamily="18" charset="2"/>
              </a:rPr>
              <a:t> </a:t>
            </a:r>
            <a:r>
              <a:rPr lang="en-IN" dirty="0" smtClean="0"/>
              <a:t>s </a:t>
            </a:r>
            <a:r>
              <a:rPr lang="en-IN" b="1" dirty="0">
                <a:cs typeface="Arial" panose="020B0604020202020204" pitchFamily="34" charset="0"/>
                <a:sym typeface="Symbol" panose="05050102010706020507" pitchFamily="18" charset="2"/>
              </a:rPr>
              <a:t> </a:t>
            </a:r>
            <a:r>
              <a:rPr lang="en-IN" dirty="0" smtClean="0">
                <a:cs typeface="Arial" panose="020B0604020202020204" pitchFamily="34" charset="0"/>
                <a:sym typeface="Symbol" panose="05050102010706020507" pitchFamily="18" charset="2"/>
              </a:rPr>
              <a:t>sailor </a:t>
            </a:r>
            <a:r>
              <a:rPr lang="en-US" altLang="en-US" dirty="0" smtClean="0">
                <a:latin typeface="Arial" panose="020B0604020202020204" pitchFamily="34" charset="0"/>
                <a:cs typeface="Arial" panose="020B0604020202020204" pitchFamily="34" charset="0"/>
                <a:sym typeface="Symbol" panose="05050102010706020507" pitchFamily="18" charset="2"/>
              </a:rPr>
              <a:t> </a:t>
            </a:r>
            <a:r>
              <a:rPr lang="en-IN" dirty="0">
                <a:cs typeface="Arial" panose="020B0604020202020204" pitchFamily="34" charset="0"/>
                <a:sym typeface="Symbol" panose="05050102010706020507" pitchFamily="18" charset="2"/>
              </a:rPr>
              <a:t>r</a:t>
            </a:r>
            <a:r>
              <a:rPr lang="en-IN" b="1" dirty="0">
                <a:cs typeface="Arial" panose="020B0604020202020204" pitchFamily="34" charset="0"/>
                <a:sym typeface="Symbol" panose="05050102010706020507" pitchFamily="18" charset="2"/>
              </a:rPr>
              <a:t>  </a:t>
            </a:r>
            <a:r>
              <a:rPr lang="en-IN" dirty="0">
                <a:cs typeface="Arial" panose="020B0604020202020204" pitchFamily="34" charset="0"/>
                <a:sym typeface="Symbol" panose="05050102010706020507" pitchFamily="18" charset="2"/>
              </a:rPr>
              <a:t>reserve</a:t>
            </a:r>
            <a:r>
              <a:rPr lang="en-IN" b="1" dirty="0">
                <a:cs typeface="Arial" panose="020B0604020202020204" pitchFamily="34" charset="0"/>
                <a:sym typeface="Symbol" panose="05050102010706020507" pitchFamily="18" charset="2"/>
              </a:rPr>
              <a:t> </a:t>
            </a:r>
            <a:r>
              <a:rPr lang="en-IN" dirty="0">
                <a:cs typeface="Arial" panose="020B0604020202020204" pitchFamily="34" charset="0"/>
                <a:sym typeface="Symbol" panose="05050102010706020507" pitchFamily="18" charset="2"/>
              </a:rPr>
              <a:t>(</a:t>
            </a:r>
            <a:r>
              <a:rPr lang="en-IN" dirty="0" smtClean="0">
                <a:cs typeface="Arial" panose="020B0604020202020204" pitchFamily="34" charset="0"/>
                <a:sym typeface="Symbol" panose="05050102010706020507" pitchFamily="18" charset="2"/>
              </a:rPr>
              <a:t> </a:t>
            </a:r>
            <a:r>
              <a:rPr lang="en-IN" dirty="0" err="1" smtClean="0">
                <a:solidFill>
                  <a:srgbClr val="C00000"/>
                </a:solidFill>
                <a:cs typeface="Arial" panose="020B0604020202020204" pitchFamily="34" charset="0"/>
                <a:sym typeface="Symbol" panose="05050102010706020507" pitchFamily="18" charset="2"/>
              </a:rPr>
              <a:t>s.sid</a:t>
            </a:r>
            <a:r>
              <a:rPr lang="en-IN" dirty="0" smtClean="0">
                <a:solidFill>
                  <a:srgbClr val="C00000"/>
                </a:solidFill>
                <a:cs typeface="Arial" panose="020B0604020202020204" pitchFamily="34" charset="0"/>
                <a:sym typeface="Symbol" panose="05050102010706020507" pitchFamily="18" charset="2"/>
              </a:rPr>
              <a:t>=</a:t>
            </a:r>
            <a:r>
              <a:rPr lang="en-IN" dirty="0" err="1" smtClean="0">
                <a:solidFill>
                  <a:srgbClr val="C00000"/>
                </a:solidFill>
                <a:cs typeface="Arial" panose="020B0604020202020204" pitchFamily="34" charset="0"/>
                <a:sym typeface="Symbol" panose="05050102010706020507" pitchFamily="18" charset="2"/>
              </a:rPr>
              <a:t>r.sid</a:t>
            </a:r>
            <a:r>
              <a:rPr lang="en-IN" dirty="0" smtClean="0">
                <a:solidFill>
                  <a:srgbClr val="C00000"/>
                </a:solidFill>
                <a:cs typeface="Arial" panose="020B0604020202020204" pitchFamily="34" charset="0"/>
                <a:sym typeface="Symbol" panose="05050102010706020507" pitchFamily="18" charset="2"/>
              </a:rPr>
              <a:t> </a:t>
            </a:r>
            <a:r>
              <a:rPr lang="en-IN" dirty="0" smtClean="0">
                <a:cs typeface="Arial" panose="020B0604020202020204" pitchFamily="34" charset="0"/>
                <a:sym typeface="Symbol" panose="05050102010706020507" pitchFamily="18" charset="2"/>
              </a:rPr>
              <a:t>^ </a:t>
            </a:r>
            <a:r>
              <a:rPr lang="en-IN" dirty="0" err="1" smtClean="0">
                <a:cs typeface="Arial" panose="020B0604020202020204" pitchFamily="34" charset="0"/>
                <a:sym typeface="Symbol" panose="05050102010706020507" pitchFamily="18" charset="2"/>
              </a:rPr>
              <a:t>r.bid</a:t>
            </a:r>
            <a:r>
              <a:rPr lang="en-IN" dirty="0" smtClean="0">
                <a:cs typeface="Arial" panose="020B0604020202020204" pitchFamily="34" charset="0"/>
                <a:sym typeface="Symbol" panose="05050102010706020507" pitchFamily="18" charset="2"/>
              </a:rPr>
              <a:t>=103 ^ </a:t>
            </a:r>
            <a:r>
              <a:rPr lang="en-IN" dirty="0" err="1" smtClean="0">
                <a:solidFill>
                  <a:srgbClr val="00B050"/>
                </a:solidFill>
                <a:cs typeface="Arial" panose="020B0604020202020204" pitchFamily="34" charset="0"/>
                <a:sym typeface="Symbol" panose="05050102010706020507" pitchFamily="18" charset="2"/>
              </a:rPr>
              <a:t>t.sname</a:t>
            </a:r>
            <a:r>
              <a:rPr lang="en-IN" dirty="0" smtClean="0">
                <a:solidFill>
                  <a:srgbClr val="00B050"/>
                </a:solidFill>
                <a:cs typeface="Arial" panose="020B0604020202020204" pitchFamily="34" charset="0"/>
                <a:sym typeface="Symbol" panose="05050102010706020507" pitchFamily="18" charset="2"/>
              </a:rPr>
              <a:t>=</a:t>
            </a:r>
            <a:r>
              <a:rPr lang="en-IN" dirty="0" err="1" smtClean="0">
                <a:solidFill>
                  <a:srgbClr val="00B050"/>
                </a:solidFill>
                <a:cs typeface="Arial" panose="020B0604020202020204" pitchFamily="34" charset="0"/>
                <a:sym typeface="Symbol" panose="05050102010706020507" pitchFamily="18" charset="2"/>
              </a:rPr>
              <a:t>s.sname</a:t>
            </a:r>
            <a:r>
              <a:rPr lang="en-IN" dirty="0" smtClean="0">
                <a:solidFill>
                  <a:srgbClr val="00B050"/>
                </a:solidFill>
                <a:cs typeface="Arial" panose="020B0604020202020204" pitchFamily="34" charset="0"/>
                <a:sym typeface="Symbol" panose="05050102010706020507" pitchFamily="18" charset="2"/>
              </a:rPr>
              <a:t>)</a:t>
            </a:r>
            <a:r>
              <a:rPr lang="en-IN" dirty="0" smtClean="0">
                <a:cs typeface="Arial" panose="020B0604020202020204" pitchFamily="34" charset="0"/>
                <a:sym typeface="Symbol" panose="05050102010706020507" pitchFamily="18" charset="2"/>
              </a:rPr>
              <a:t>  </a:t>
            </a:r>
            <a:r>
              <a:rPr lang="en-IN" dirty="0" smtClean="0"/>
              <a:t>}</a:t>
            </a:r>
            <a:endParaRPr lang="en-IN" dirty="0"/>
          </a:p>
          <a:p>
            <a:pPr marL="0" indent="0">
              <a:buNone/>
            </a:pPr>
            <a:endParaRPr lang="en-IN" dirty="0" smtClean="0"/>
          </a:p>
        </p:txBody>
      </p:sp>
      <p:pic>
        <p:nvPicPr>
          <p:cNvPr id="4" name="Picture 3"/>
          <p:cNvPicPr>
            <a:picLocks noChangeAspect="1"/>
          </p:cNvPicPr>
          <p:nvPr/>
        </p:nvPicPr>
        <p:blipFill>
          <a:blip r:embed="rId2"/>
          <a:stretch>
            <a:fillRect/>
          </a:stretch>
        </p:blipFill>
        <p:spPr>
          <a:xfrm>
            <a:off x="5962918" y="744105"/>
            <a:ext cx="6229082" cy="2696482"/>
          </a:xfrm>
          <a:prstGeom prst="rect">
            <a:avLst/>
          </a:prstGeom>
        </p:spPr>
      </p:pic>
    </p:spTree>
    <p:extLst>
      <p:ext uri="{BB962C8B-B14F-4D97-AF65-F5344CB8AC3E}">
        <p14:creationId xmlns:p14="http://schemas.microsoft.com/office/powerpoint/2010/main" val="2817535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500"/>
                                        <p:tgtEl>
                                          <p:spTgt spid="3">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animEffect transition="in" filter="fade">
                                      <p:cBhvr>
                                        <p:cTn id="17" dur="500"/>
                                        <p:tgtEl>
                                          <p:spTgt spid="3">
                                            <p:txEl>
                                              <p:pRg st="9" end="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fade">
                                      <p:cBhvr>
                                        <p:cTn id="2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2</a:t>
            </a:r>
            <a:endParaRPr lang="en-IN" dirty="0"/>
          </a:p>
        </p:txBody>
      </p:sp>
      <p:sp>
        <p:nvSpPr>
          <p:cNvPr id="3" name="Content Placeholder 2"/>
          <p:cNvSpPr>
            <a:spLocks noGrp="1"/>
          </p:cNvSpPr>
          <p:nvPr>
            <p:ph idx="1"/>
          </p:nvPr>
        </p:nvSpPr>
        <p:spPr/>
        <p:txBody>
          <a:bodyPr/>
          <a:lstStyle/>
          <a:p>
            <a:pPr marL="0" indent="0">
              <a:buNone/>
            </a:pPr>
            <a:r>
              <a:rPr lang="en-IN" b="1" dirty="0" smtClean="0"/>
              <a:t>Sailors(</a:t>
            </a:r>
            <a:r>
              <a:rPr lang="en-IN" b="1" dirty="0" err="1" smtClean="0"/>
              <a:t>sid</a:t>
            </a:r>
            <a:r>
              <a:rPr lang="en-IN" b="1" dirty="0"/>
              <a:t>, </a:t>
            </a:r>
            <a:r>
              <a:rPr lang="en-IN" b="1" dirty="0" err="1"/>
              <a:t>sname</a:t>
            </a:r>
            <a:r>
              <a:rPr lang="en-IN" b="1" dirty="0"/>
              <a:t>, rating, age</a:t>
            </a:r>
            <a:r>
              <a:rPr lang="en-IN" b="1" dirty="0" smtClean="0"/>
              <a:t>)</a:t>
            </a:r>
          </a:p>
          <a:p>
            <a:pPr marL="0" indent="0">
              <a:buNone/>
            </a:pPr>
            <a:r>
              <a:rPr lang="en-IN" b="1" dirty="0"/>
              <a:t>Reserves(</a:t>
            </a:r>
            <a:r>
              <a:rPr lang="en-IN" b="1" dirty="0" err="1"/>
              <a:t>sid</a:t>
            </a:r>
            <a:r>
              <a:rPr lang="en-IN" b="1" dirty="0"/>
              <a:t>, bid, day</a:t>
            </a:r>
            <a:r>
              <a:rPr lang="en-IN" b="1" dirty="0" smtClean="0"/>
              <a:t>)</a:t>
            </a:r>
            <a:endParaRPr lang="en-IN" b="1" dirty="0"/>
          </a:p>
          <a:p>
            <a:pPr marL="0" indent="0">
              <a:buNone/>
            </a:pPr>
            <a:r>
              <a:rPr lang="en-IN" b="1" dirty="0"/>
              <a:t>Boats(bid, </a:t>
            </a:r>
            <a:r>
              <a:rPr lang="en-IN" b="1" dirty="0" err="1"/>
              <a:t>bname</a:t>
            </a:r>
            <a:r>
              <a:rPr lang="en-IN" b="1" dirty="0"/>
              <a:t>, </a:t>
            </a:r>
            <a:r>
              <a:rPr lang="en-IN" b="1" dirty="0" err="1"/>
              <a:t>color</a:t>
            </a:r>
            <a:r>
              <a:rPr lang="en-IN" b="1" dirty="0"/>
              <a:t>)</a:t>
            </a:r>
          </a:p>
          <a:p>
            <a:pPr marL="0" indent="0">
              <a:buNone/>
            </a:pPr>
            <a:endParaRPr lang="en-IN" dirty="0"/>
          </a:p>
          <a:p>
            <a:pPr marL="0" indent="0">
              <a:buNone/>
            </a:pPr>
            <a:endParaRPr lang="en-IN" dirty="0" smtClean="0"/>
          </a:p>
          <a:p>
            <a:pPr marL="0" indent="0">
              <a:buNone/>
            </a:pPr>
            <a:endParaRPr lang="en-IN" dirty="0" smtClean="0"/>
          </a:p>
          <a:p>
            <a:pPr marL="0" indent="0">
              <a:buNone/>
            </a:pPr>
            <a:r>
              <a:rPr lang="en-IN" dirty="0"/>
              <a:t>5</a:t>
            </a:r>
            <a:r>
              <a:rPr lang="en-IN" dirty="0" smtClean="0"/>
              <a:t>. Find the name of sailors who have reserved red boat.</a:t>
            </a:r>
          </a:p>
          <a:p>
            <a:pPr marL="0" indent="0">
              <a:buNone/>
            </a:pPr>
            <a:r>
              <a:rPr lang="en-IN" dirty="0" smtClean="0"/>
              <a:t> </a:t>
            </a:r>
            <a:r>
              <a:rPr lang="en-IN" sz="2200" dirty="0" smtClean="0"/>
              <a:t>{ t </a:t>
            </a:r>
            <a:r>
              <a:rPr lang="en-IN" sz="2200" dirty="0"/>
              <a:t>| </a:t>
            </a:r>
            <a:r>
              <a:rPr lang="en-US" altLang="en-US" sz="2200" dirty="0" smtClean="0">
                <a:latin typeface="Arial" panose="020B0604020202020204" pitchFamily="34" charset="0"/>
                <a:cs typeface="Arial" panose="020B0604020202020204" pitchFamily="34" charset="0"/>
                <a:sym typeface="Symbol" panose="05050102010706020507" pitchFamily="18" charset="2"/>
              </a:rPr>
              <a:t> </a:t>
            </a:r>
            <a:r>
              <a:rPr lang="en-IN" sz="2200" dirty="0" smtClean="0"/>
              <a:t>s </a:t>
            </a:r>
            <a:r>
              <a:rPr lang="en-IN" sz="2200" b="1" dirty="0">
                <a:cs typeface="Arial" panose="020B0604020202020204" pitchFamily="34" charset="0"/>
                <a:sym typeface="Symbol" panose="05050102010706020507" pitchFamily="18" charset="2"/>
              </a:rPr>
              <a:t> </a:t>
            </a:r>
            <a:r>
              <a:rPr lang="en-IN" sz="2200" dirty="0" smtClean="0">
                <a:cs typeface="Arial" panose="020B0604020202020204" pitchFamily="34" charset="0"/>
                <a:sym typeface="Symbol" panose="05050102010706020507" pitchFamily="18" charset="2"/>
              </a:rPr>
              <a:t>sailor </a:t>
            </a:r>
            <a:r>
              <a:rPr lang="en-US" altLang="en-US" sz="2200" dirty="0" smtClean="0">
                <a:latin typeface="Arial" panose="020B0604020202020204" pitchFamily="34" charset="0"/>
                <a:cs typeface="Arial" panose="020B0604020202020204" pitchFamily="34" charset="0"/>
                <a:sym typeface="Symbol" panose="05050102010706020507" pitchFamily="18" charset="2"/>
              </a:rPr>
              <a:t> </a:t>
            </a:r>
            <a:r>
              <a:rPr lang="en-IN" sz="2200" dirty="0">
                <a:cs typeface="Arial" panose="020B0604020202020204" pitchFamily="34" charset="0"/>
                <a:sym typeface="Symbol" panose="05050102010706020507" pitchFamily="18" charset="2"/>
              </a:rPr>
              <a:t>r</a:t>
            </a:r>
            <a:r>
              <a:rPr lang="en-IN" sz="2200" b="1" dirty="0">
                <a:cs typeface="Arial" panose="020B0604020202020204" pitchFamily="34" charset="0"/>
                <a:sym typeface="Symbol" panose="05050102010706020507" pitchFamily="18" charset="2"/>
              </a:rPr>
              <a:t>  </a:t>
            </a:r>
            <a:r>
              <a:rPr lang="en-IN" sz="2200" dirty="0">
                <a:cs typeface="Arial" panose="020B0604020202020204" pitchFamily="34" charset="0"/>
                <a:sym typeface="Symbol" panose="05050102010706020507" pitchFamily="18" charset="2"/>
              </a:rPr>
              <a:t>reserve</a:t>
            </a:r>
            <a:r>
              <a:rPr lang="en-IN" sz="2200" b="1" dirty="0">
                <a:cs typeface="Arial" panose="020B0604020202020204" pitchFamily="34" charset="0"/>
                <a:sym typeface="Symbol" panose="05050102010706020507" pitchFamily="18" charset="2"/>
              </a:rPr>
              <a:t> </a:t>
            </a:r>
            <a:r>
              <a:rPr lang="en-US" altLang="en-US" sz="2200" dirty="0">
                <a:latin typeface="Arial" panose="020B0604020202020204" pitchFamily="34" charset="0"/>
                <a:cs typeface="Arial" panose="020B0604020202020204" pitchFamily="34" charset="0"/>
                <a:sym typeface="Symbol" panose="05050102010706020507" pitchFamily="18" charset="2"/>
              </a:rPr>
              <a:t> </a:t>
            </a:r>
            <a:r>
              <a:rPr lang="en-IN" altLang="en-US" sz="2200" dirty="0" smtClean="0">
                <a:cs typeface="Arial" panose="020B0604020202020204" pitchFamily="34" charset="0"/>
                <a:sym typeface="Symbol" panose="05050102010706020507" pitchFamily="18" charset="2"/>
              </a:rPr>
              <a:t>b</a:t>
            </a:r>
            <a:r>
              <a:rPr lang="en-IN" sz="2200" b="1" dirty="0" smtClean="0">
                <a:cs typeface="Arial" panose="020B0604020202020204" pitchFamily="34" charset="0"/>
                <a:sym typeface="Symbol" panose="05050102010706020507" pitchFamily="18" charset="2"/>
              </a:rPr>
              <a:t> </a:t>
            </a:r>
            <a:r>
              <a:rPr lang="en-IN" sz="2200" b="1" dirty="0">
                <a:cs typeface="Arial" panose="020B0604020202020204" pitchFamily="34" charset="0"/>
                <a:sym typeface="Symbol" panose="05050102010706020507" pitchFamily="18" charset="2"/>
              </a:rPr>
              <a:t> </a:t>
            </a:r>
            <a:r>
              <a:rPr lang="en-IN" sz="2200" dirty="0" smtClean="0">
                <a:cs typeface="Arial" panose="020B0604020202020204" pitchFamily="34" charset="0"/>
                <a:sym typeface="Symbol" panose="05050102010706020507" pitchFamily="18" charset="2"/>
              </a:rPr>
              <a:t>boat</a:t>
            </a:r>
            <a:r>
              <a:rPr lang="en-IN" sz="2200" b="1" dirty="0" smtClean="0">
                <a:cs typeface="Arial" panose="020B0604020202020204" pitchFamily="34" charset="0"/>
                <a:sym typeface="Symbol" panose="05050102010706020507" pitchFamily="18" charset="2"/>
              </a:rPr>
              <a:t> </a:t>
            </a:r>
            <a:r>
              <a:rPr lang="en-IN" sz="2200" dirty="0">
                <a:cs typeface="Arial" panose="020B0604020202020204" pitchFamily="34" charset="0"/>
                <a:sym typeface="Symbol" panose="05050102010706020507" pitchFamily="18" charset="2"/>
              </a:rPr>
              <a:t>(</a:t>
            </a:r>
            <a:r>
              <a:rPr lang="en-IN" sz="2200" dirty="0" smtClean="0">
                <a:cs typeface="Arial" panose="020B0604020202020204" pitchFamily="34" charset="0"/>
                <a:sym typeface="Symbol" panose="05050102010706020507" pitchFamily="18" charset="2"/>
              </a:rPr>
              <a:t> </a:t>
            </a:r>
            <a:r>
              <a:rPr lang="en-IN" sz="2200" dirty="0" err="1" smtClean="0">
                <a:solidFill>
                  <a:srgbClr val="C00000"/>
                </a:solidFill>
                <a:cs typeface="Arial" panose="020B0604020202020204" pitchFamily="34" charset="0"/>
                <a:sym typeface="Symbol" panose="05050102010706020507" pitchFamily="18" charset="2"/>
              </a:rPr>
              <a:t>s.sid</a:t>
            </a:r>
            <a:r>
              <a:rPr lang="en-IN" sz="2200" dirty="0" smtClean="0">
                <a:solidFill>
                  <a:srgbClr val="C00000"/>
                </a:solidFill>
                <a:cs typeface="Arial" panose="020B0604020202020204" pitchFamily="34" charset="0"/>
                <a:sym typeface="Symbol" panose="05050102010706020507" pitchFamily="18" charset="2"/>
              </a:rPr>
              <a:t>=</a:t>
            </a:r>
            <a:r>
              <a:rPr lang="en-IN" sz="2200" dirty="0" err="1" smtClean="0">
                <a:solidFill>
                  <a:srgbClr val="C00000"/>
                </a:solidFill>
                <a:cs typeface="Arial" panose="020B0604020202020204" pitchFamily="34" charset="0"/>
                <a:sym typeface="Symbol" panose="05050102010706020507" pitchFamily="18" charset="2"/>
              </a:rPr>
              <a:t>r.sid</a:t>
            </a:r>
            <a:r>
              <a:rPr lang="en-IN" sz="2200" dirty="0" smtClean="0">
                <a:cs typeface="Arial" panose="020B0604020202020204" pitchFamily="34" charset="0"/>
                <a:sym typeface="Symbol" panose="05050102010706020507" pitchFamily="18" charset="2"/>
              </a:rPr>
              <a:t> ^ </a:t>
            </a:r>
            <a:r>
              <a:rPr lang="en-IN" sz="2200" dirty="0" err="1" smtClean="0">
                <a:solidFill>
                  <a:srgbClr val="C00000"/>
                </a:solidFill>
                <a:cs typeface="Arial" panose="020B0604020202020204" pitchFamily="34" charset="0"/>
                <a:sym typeface="Symbol" panose="05050102010706020507" pitchFamily="18" charset="2"/>
              </a:rPr>
              <a:t>r.bid</a:t>
            </a:r>
            <a:r>
              <a:rPr lang="en-IN" sz="2200" dirty="0" smtClean="0">
                <a:solidFill>
                  <a:srgbClr val="C00000"/>
                </a:solidFill>
                <a:cs typeface="Arial" panose="020B0604020202020204" pitchFamily="34" charset="0"/>
                <a:sym typeface="Symbol" panose="05050102010706020507" pitchFamily="18" charset="2"/>
              </a:rPr>
              <a:t>=</a:t>
            </a:r>
            <a:r>
              <a:rPr lang="en-IN" sz="2200" dirty="0" err="1">
                <a:solidFill>
                  <a:srgbClr val="C00000"/>
                </a:solidFill>
                <a:cs typeface="Arial" panose="020B0604020202020204" pitchFamily="34" charset="0"/>
                <a:sym typeface="Symbol" panose="05050102010706020507" pitchFamily="18" charset="2"/>
              </a:rPr>
              <a:t>b</a:t>
            </a:r>
            <a:r>
              <a:rPr lang="en-IN" sz="2200" dirty="0" err="1" smtClean="0">
                <a:solidFill>
                  <a:srgbClr val="C00000"/>
                </a:solidFill>
                <a:cs typeface="Arial" panose="020B0604020202020204" pitchFamily="34" charset="0"/>
                <a:sym typeface="Symbol" panose="05050102010706020507" pitchFamily="18" charset="2"/>
              </a:rPr>
              <a:t>.bid</a:t>
            </a:r>
            <a:r>
              <a:rPr lang="en-IN" sz="2200" dirty="0" smtClean="0">
                <a:cs typeface="Arial" panose="020B0604020202020204" pitchFamily="34" charset="0"/>
                <a:sym typeface="Symbol" panose="05050102010706020507" pitchFamily="18" charset="2"/>
              </a:rPr>
              <a:t>^ </a:t>
            </a:r>
            <a:r>
              <a:rPr lang="en-IN" sz="2200" dirty="0" err="1" smtClean="0">
                <a:cs typeface="Arial" panose="020B0604020202020204" pitchFamily="34" charset="0"/>
                <a:sym typeface="Symbol" panose="05050102010706020507" pitchFamily="18" charset="2"/>
              </a:rPr>
              <a:t>b.color</a:t>
            </a:r>
            <a:r>
              <a:rPr lang="en-IN" sz="2200" dirty="0" smtClean="0">
                <a:cs typeface="Arial" panose="020B0604020202020204" pitchFamily="34" charset="0"/>
                <a:sym typeface="Symbol" panose="05050102010706020507" pitchFamily="18" charset="2"/>
              </a:rPr>
              <a:t>=red ^ </a:t>
            </a:r>
            <a:r>
              <a:rPr lang="en-IN" sz="2200" dirty="0" err="1" smtClean="0">
                <a:solidFill>
                  <a:srgbClr val="00B050"/>
                </a:solidFill>
                <a:cs typeface="Arial" panose="020B0604020202020204" pitchFamily="34" charset="0"/>
                <a:sym typeface="Symbol" panose="05050102010706020507" pitchFamily="18" charset="2"/>
              </a:rPr>
              <a:t>t.sname</a:t>
            </a:r>
            <a:r>
              <a:rPr lang="en-IN" sz="2200" dirty="0" smtClean="0">
                <a:solidFill>
                  <a:srgbClr val="00B050"/>
                </a:solidFill>
                <a:cs typeface="Arial" panose="020B0604020202020204" pitchFamily="34" charset="0"/>
                <a:sym typeface="Symbol" panose="05050102010706020507" pitchFamily="18" charset="2"/>
              </a:rPr>
              <a:t>=</a:t>
            </a:r>
            <a:r>
              <a:rPr lang="en-IN" sz="2200" dirty="0" err="1" smtClean="0">
                <a:solidFill>
                  <a:srgbClr val="00B050"/>
                </a:solidFill>
                <a:cs typeface="Arial" panose="020B0604020202020204" pitchFamily="34" charset="0"/>
                <a:sym typeface="Symbol" panose="05050102010706020507" pitchFamily="18" charset="2"/>
              </a:rPr>
              <a:t>s.sname</a:t>
            </a:r>
            <a:r>
              <a:rPr lang="en-IN" sz="2200" dirty="0" smtClean="0">
                <a:cs typeface="Arial" panose="020B0604020202020204" pitchFamily="34" charset="0"/>
                <a:sym typeface="Symbol" panose="05050102010706020507" pitchFamily="18" charset="2"/>
              </a:rPr>
              <a:t>  )</a:t>
            </a:r>
            <a:r>
              <a:rPr lang="en-IN" sz="2200" dirty="0" smtClean="0"/>
              <a:t>}</a:t>
            </a:r>
            <a:endParaRPr lang="en-IN" sz="2200" dirty="0"/>
          </a:p>
          <a:p>
            <a:pPr marL="0" indent="0">
              <a:buNone/>
            </a:pPr>
            <a:endParaRPr lang="en-IN" dirty="0" smtClean="0"/>
          </a:p>
          <a:p>
            <a:pPr marL="0" indent="0">
              <a:buNone/>
            </a:pPr>
            <a:r>
              <a:rPr lang="en-IN" dirty="0"/>
              <a:t>6. Find the </a:t>
            </a:r>
            <a:r>
              <a:rPr lang="en-IN" dirty="0" smtClean="0"/>
              <a:t>name of sailor who have reserved </a:t>
            </a:r>
            <a:r>
              <a:rPr lang="en-IN" dirty="0" err="1" smtClean="0"/>
              <a:t>atleast</a:t>
            </a:r>
            <a:r>
              <a:rPr lang="en-IN" dirty="0" smtClean="0"/>
              <a:t> two boat.</a:t>
            </a:r>
            <a:endParaRPr lang="en-IN" dirty="0"/>
          </a:p>
          <a:p>
            <a:pPr marL="0" indent="0">
              <a:buNone/>
            </a:pPr>
            <a:r>
              <a:rPr lang="en-IN" sz="2000" dirty="0"/>
              <a:t>  </a:t>
            </a:r>
            <a:r>
              <a:rPr lang="en-IN" sz="2000" dirty="0" smtClean="0"/>
              <a:t>{ </a:t>
            </a:r>
            <a:r>
              <a:rPr lang="en-IN" sz="2000" dirty="0"/>
              <a:t>t | </a:t>
            </a:r>
            <a:r>
              <a:rPr lang="en-US" altLang="en-US" sz="2000" dirty="0">
                <a:latin typeface="Arial" panose="020B0604020202020204" pitchFamily="34" charset="0"/>
                <a:cs typeface="Arial" panose="020B0604020202020204" pitchFamily="34" charset="0"/>
                <a:sym typeface="Symbol" panose="05050102010706020507" pitchFamily="18" charset="2"/>
              </a:rPr>
              <a:t> </a:t>
            </a:r>
            <a:r>
              <a:rPr lang="en-IN" sz="2000" dirty="0"/>
              <a:t>s </a:t>
            </a:r>
            <a:r>
              <a:rPr lang="en-IN" sz="2000" b="1" dirty="0">
                <a:cs typeface="Arial" panose="020B0604020202020204" pitchFamily="34" charset="0"/>
                <a:sym typeface="Symbol" panose="05050102010706020507" pitchFamily="18" charset="2"/>
              </a:rPr>
              <a:t> </a:t>
            </a:r>
            <a:r>
              <a:rPr lang="en-IN" sz="2000" dirty="0">
                <a:cs typeface="Arial" panose="020B0604020202020204" pitchFamily="34" charset="0"/>
                <a:sym typeface="Symbol" panose="05050102010706020507" pitchFamily="18" charset="2"/>
              </a:rPr>
              <a:t>sailor </a:t>
            </a:r>
            <a:r>
              <a:rPr lang="en-US" altLang="en-US" sz="2000" dirty="0">
                <a:latin typeface="Arial" panose="020B0604020202020204" pitchFamily="34" charset="0"/>
                <a:cs typeface="Arial" panose="020B0604020202020204" pitchFamily="34" charset="0"/>
                <a:sym typeface="Symbol" panose="05050102010706020507" pitchFamily="18" charset="2"/>
              </a:rPr>
              <a:t> </a:t>
            </a:r>
            <a:r>
              <a:rPr lang="en-IN" sz="2000" dirty="0" smtClean="0">
                <a:cs typeface="Arial" panose="020B0604020202020204" pitchFamily="34" charset="0"/>
                <a:sym typeface="Symbol" panose="05050102010706020507" pitchFamily="18" charset="2"/>
              </a:rPr>
              <a:t>r1</a:t>
            </a:r>
            <a:r>
              <a:rPr lang="en-IN" sz="2000" b="1" dirty="0" smtClean="0">
                <a:cs typeface="Arial" panose="020B0604020202020204" pitchFamily="34" charset="0"/>
                <a:sym typeface="Symbol" panose="05050102010706020507" pitchFamily="18" charset="2"/>
              </a:rPr>
              <a:t> </a:t>
            </a:r>
            <a:r>
              <a:rPr lang="en-IN" sz="2000" b="1" dirty="0">
                <a:cs typeface="Arial" panose="020B0604020202020204" pitchFamily="34" charset="0"/>
                <a:sym typeface="Symbol" panose="05050102010706020507" pitchFamily="18" charset="2"/>
              </a:rPr>
              <a:t> </a:t>
            </a:r>
            <a:r>
              <a:rPr lang="en-IN" sz="2000" dirty="0" smtClean="0">
                <a:cs typeface="Arial" panose="020B0604020202020204" pitchFamily="34" charset="0"/>
                <a:sym typeface="Symbol" panose="05050102010706020507" pitchFamily="18" charset="2"/>
              </a:rPr>
              <a:t>reserve </a:t>
            </a:r>
            <a:r>
              <a:rPr lang="en-US" altLang="en-US" sz="2000" dirty="0">
                <a:latin typeface="Arial" panose="020B0604020202020204" pitchFamily="34" charset="0"/>
                <a:cs typeface="Arial" panose="020B0604020202020204" pitchFamily="34" charset="0"/>
                <a:sym typeface="Symbol" panose="05050102010706020507" pitchFamily="18" charset="2"/>
              </a:rPr>
              <a:t> </a:t>
            </a:r>
            <a:r>
              <a:rPr lang="en-IN" sz="2000" dirty="0" smtClean="0">
                <a:cs typeface="Arial" panose="020B0604020202020204" pitchFamily="34" charset="0"/>
                <a:sym typeface="Symbol" panose="05050102010706020507" pitchFamily="18" charset="2"/>
              </a:rPr>
              <a:t>r2</a:t>
            </a:r>
            <a:r>
              <a:rPr lang="en-IN" sz="2000" b="1" dirty="0" smtClean="0">
                <a:cs typeface="Arial" panose="020B0604020202020204" pitchFamily="34" charset="0"/>
                <a:sym typeface="Symbol" panose="05050102010706020507" pitchFamily="18" charset="2"/>
              </a:rPr>
              <a:t> </a:t>
            </a:r>
            <a:r>
              <a:rPr lang="en-IN" sz="2000" b="1" dirty="0">
                <a:cs typeface="Arial" panose="020B0604020202020204" pitchFamily="34" charset="0"/>
                <a:sym typeface="Symbol" panose="05050102010706020507" pitchFamily="18" charset="2"/>
              </a:rPr>
              <a:t> </a:t>
            </a:r>
            <a:r>
              <a:rPr lang="en-IN" sz="2000" dirty="0">
                <a:cs typeface="Arial" panose="020B0604020202020204" pitchFamily="34" charset="0"/>
                <a:sym typeface="Symbol" panose="05050102010706020507" pitchFamily="18" charset="2"/>
              </a:rPr>
              <a:t>reserve</a:t>
            </a:r>
            <a:r>
              <a:rPr lang="en-IN" sz="2000" b="1" dirty="0" smtClean="0">
                <a:cs typeface="Arial" panose="020B0604020202020204" pitchFamily="34" charset="0"/>
                <a:sym typeface="Symbol" panose="05050102010706020507" pitchFamily="18" charset="2"/>
              </a:rPr>
              <a:t> </a:t>
            </a:r>
            <a:r>
              <a:rPr lang="en-IN" sz="2000" dirty="0" smtClean="0">
                <a:cs typeface="Arial" panose="020B0604020202020204" pitchFamily="34" charset="0"/>
                <a:sym typeface="Symbol" panose="05050102010706020507" pitchFamily="18" charset="2"/>
              </a:rPr>
              <a:t> ( </a:t>
            </a:r>
            <a:r>
              <a:rPr lang="en-IN" sz="2000" dirty="0" err="1" smtClean="0">
                <a:cs typeface="Arial" panose="020B0604020202020204" pitchFamily="34" charset="0"/>
                <a:sym typeface="Symbol" panose="05050102010706020507" pitchFamily="18" charset="2"/>
              </a:rPr>
              <a:t>s.sid</a:t>
            </a:r>
            <a:r>
              <a:rPr lang="en-IN" sz="2000" dirty="0" smtClean="0">
                <a:cs typeface="Arial" panose="020B0604020202020204" pitchFamily="34" charset="0"/>
                <a:sym typeface="Symbol" panose="05050102010706020507" pitchFamily="18" charset="2"/>
              </a:rPr>
              <a:t>=r1.sid ^r1.sid=r2.sid^ r1.bid</a:t>
            </a:r>
            <a:r>
              <a:rPr lang="en-US" altLang="en-US" sz="2000" dirty="0" smtClean="0">
                <a:latin typeface="Arial" panose="020B0604020202020204" pitchFamily="34" charset="0"/>
                <a:cs typeface="Arial" panose="020B0604020202020204" pitchFamily="34" charset="0"/>
                <a:sym typeface="Symbol" panose="05050102010706020507" pitchFamily="18" charset="2"/>
              </a:rPr>
              <a:t> </a:t>
            </a:r>
            <a:r>
              <a:rPr lang="en-US" altLang="en-US" sz="2000" dirty="0" smtClean="0">
                <a:cs typeface="Arial" panose="020B0604020202020204" pitchFamily="34" charset="0"/>
                <a:sym typeface="Symbol" panose="05050102010706020507" pitchFamily="18" charset="2"/>
              </a:rPr>
              <a:t>r2.bid</a:t>
            </a:r>
            <a:r>
              <a:rPr lang="en-IN" sz="2000" dirty="0" smtClean="0">
                <a:cs typeface="Arial" panose="020B0604020202020204" pitchFamily="34" charset="0"/>
                <a:sym typeface="Symbol" panose="05050102010706020507" pitchFamily="18" charset="2"/>
              </a:rPr>
              <a:t> ^ </a:t>
            </a:r>
            <a:r>
              <a:rPr lang="en-IN" sz="2000" dirty="0" err="1" smtClean="0">
                <a:solidFill>
                  <a:srgbClr val="00B050"/>
                </a:solidFill>
                <a:cs typeface="Arial" panose="020B0604020202020204" pitchFamily="34" charset="0"/>
                <a:sym typeface="Symbol" panose="05050102010706020507" pitchFamily="18" charset="2"/>
              </a:rPr>
              <a:t>t.sname</a:t>
            </a:r>
            <a:r>
              <a:rPr lang="en-IN" sz="2000" dirty="0" smtClean="0">
                <a:solidFill>
                  <a:srgbClr val="00B050"/>
                </a:solidFill>
                <a:cs typeface="Arial" panose="020B0604020202020204" pitchFamily="34" charset="0"/>
                <a:sym typeface="Symbol" panose="05050102010706020507" pitchFamily="18" charset="2"/>
              </a:rPr>
              <a:t>=</a:t>
            </a:r>
            <a:r>
              <a:rPr lang="en-IN" sz="2000" dirty="0" err="1" smtClean="0">
                <a:solidFill>
                  <a:srgbClr val="00B050"/>
                </a:solidFill>
                <a:cs typeface="Arial" panose="020B0604020202020204" pitchFamily="34" charset="0"/>
                <a:sym typeface="Symbol" panose="05050102010706020507" pitchFamily="18" charset="2"/>
              </a:rPr>
              <a:t>s.sname</a:t>
            </a:r>
            <a:r>
              <a:rPr lang="en-IN" sz="2000" dirty="0" smtClean="0">
                <a:solidFill>
                  <a:srgbClr val="00B050"/>
                </a:solidFill>
                <a:cs typeface="Arial" panose="020B0604020202020204" pitchFamily="34" charset="0"/>
                <a:sym typeface="Symbol" panose="05050102010706020507" pitchFamily="18" charset="2"/>
              </a:rPr>
              <a:t>)</a:t>
            </a:r>
            <a:r>
              <a:rPr lang="en-IN" sz="2000" dirty="0" smtClean="0">
                <a:cs typeface="Arial" panose="020B0604020202020204" pitchFamily="34" charset="0"/>
                <a:sym typeface="Symbol" panose="05050102010706020507" pitchFamily="18" charset="2"/>
              </a:rPr>
              <a:t> </a:t>
            </a:r>
            <a:r>
              <a:rPr lang="en-IN" sz="2000" dirty="0" smtClean="0"/>
              <a:t>}</a:t>
            </a:r>
            <a:endParaRPr lang="en-IN" sz="2000" dirty="0"/>
          </a:p>
          <a:p>
            <a:pPr marL="0" indent="0">
              <a:buNone/>
            </a:pPr>
            <a:endParaRPr lang="en-IN" dirty="0" smtClean="0"/>
          </a:p>
        </p:txBody>
      </p:sp>
      <p:pic>
        <p:nvPicPr>
          <p:cNvPr id="4" name="Picture 3"/>
          <p:cNvPicPr>
            <a:picLocks noChangeAspect="1"/>
          </p:cNvPicPr>
          <p:nvPr/>
        </p:nvPicPr>
        <p:blipFill>
          <a:blip r:embed="rId2"/>
          <a:stretch>
            <a:fillRect/>
          </a:stretch>
        </p:blipFill>
        <p:spPr>
          <a:xfrm>
            <a:off x="5962918" y="744105"/>
            <a:ext cx="6229082" cy="2696482"/>
          </a:xfrm>
          <a:prstGeom prst="rect">
            <a:avLst/>
          </a:prstGeom>
        </p:spPr>
      </p:pic>
    </p:spTree>
    <p:extLst>
      <p:ext uri="{BB962C8B-B14F-4D97-AF65-F5344CB8AC3E}">
        <p14:creationId xmlns:p14="http://schemas.microsoft.com/office/powerpoint/2010/main" val="3786342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500"/>
                                        <p:tgtEl>
                                          <p:spTgt spid="3">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animEffect transition="in" filter="fade">
                                      <p:cBhvr>
                                        <p:cTn id="17" dur="500"/>
                                        <p:tgtEl>
                                          <p:spTgt spid="3">
                                            <p:txEl>
                                              <p:pRg st="9" end="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fade">
                                      <p:cBhvr>
                                        <p:cTn id="2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3085</TotalTime>
  <Words>2000</Words>
  <Application>Microsoft Office PowerPoint</Application>
  <PresentationFormat>Widescreen</PresentationFormat>
  <Paragraphs>241</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Roboto Condensed Light</vt:lpstr>
      <vt:lpstr>Symbol</vt:lpstr>
      <vt:lpstr>Shonar Bangla</vt:lpstr>
      <vt:lpstr>Roboto Condensed</vt:lpstr>
      <vt:lpstr>Calibri</vt:lpstr>
      <vt:lpstr>Wingdings 3</vt:lpstr>
      <vt:lpstr>Wingdings</vt:lpstr>
      <vt:lpstr>Office Theme</vt:lpstr>
      <vt:lpstr>PowerPoint Presentation</vt:lpstr>
      <vt:lpstr>Formal relational query language</vt:lpstr>
      <vt:lpstr>1. Tuple relational calculus</vt:lpstr>
      <vt:lpstr>PowerPoint Presentation</vt:lpstr>
      <vt:lpstr>Examples</vt:lpstr>
      <vt:lpstr>Example 1</vt:lpstr>
      <vt:lpstr>Example 2</vt:lpstr>
      <vt:lpstr>Example 2</vt:lpstr>
      <vt:lpstr>Example 2</vt:lpstr>
      <vt:lpstr>Example 2</vt:lpstr>
      <vt:lpstr>Example 2</vt:lpstr>
      <vt:lpstr>Domain Relational Calculus</vt:lpstr>
      <vt:lpstr>Example 1</vt:lpstr>
      <vt:lpstr>Example 2</vt:lpstr>
      <vt:lpstr>Example 2</vt:lpstr>
      <vt:lpstr>Example 2</vt:lpstr>
      <vt:lpstr>Example 2</vt:lpstr>
      <vt:lpstr>Unsafe Queries</vt:lpstr>
      <vt:lpstr>Exercise</vt:lpstr>
      <vt:lpstr>Exercise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ECEEIC258</cp:lastModifiedBy>
  <cp:revision>379</cp:revision>
  <dcterms:created xsi:type="dcterms:W3CDTF">2020-05-01T05:09:15Z</dcterms:created>
  <dcterms:modified xsi:type="dcterms:W3CDTF">2021-02-16T05:19:54Z</dcterms:modified>
</cp:coreProperties>
</file>