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6"/>
  </p:notesMasterIdLst>
  <p:sldIdLst>
    <p:sldId id="428" r:id="rId2"/>
    <p:sldId id="292" r:id="rId3"/>
    <p:sldId id="429" r:id="rId4"/>
    <p:sldId id="311" r:id="rId5"/>
    <p:sldId id="430" r:id="rId6"/>
    <p:sldId id="431" r:id="rId7"/>
    <p:sldId id="432" r:id="rId8"/>
    <p:sldId id="312" r:id="rId9"/>
    <p:sldId id="346" r:id="rId10"/>
    <p:sldId id="433" r:id="rId11"/>
    <p:sldId id="347" r:id="rId12"/>
    <p:sldId id="348" r:id="rId13"/>
    <p:sldId id="349" r:id="rId14"/>
    <p:sldId id="350" r:id="rId15"/>
    <p:sldId id="420" r:id="rId16"/>
    <p:sldId id="351" r:id="rId17"/>
    <p:sldId id="352" r:id="rId18"/>
    <p:sldId id="353" r:id="rId19"/>
    <p:sldId id="434" r:id="rId20"/>
    <p:sldId id="354" r:id="rId21"/>
    <p:sldId id="355" r:id="rId22"/>
    <p:sldId id="356" r:id="rId23"/>
    <p:sldId id="361" r:id="rId24"/>
    <p:sldId id="435" r:id="rId25"/>
    <p:sldId id="436" r:id="rId26"/>
    <p:sldId id="437" r:id="rId27"/>
    <p:sldId id="438" r:id="rId28"/>
    <p:sldId id="439" r:id="rId29"/>
    <p:sldId id="440" r:id="rId30"/>
    <p:sldId id="441" r:id="rId31"/>
    <p:sldId id="442" r:id="rId32"/>
    <p:sldId id="443" r:id="rId33"/>
    <p:sldId id="444" r:id="rId34"/>
    <p:sldId id="369" r:id="rId35"/>
    <p:sldId id="370" r:id="rId36"/>
    <p:sldId id="445" r:id="rId37"/>
    <p:sldId id="446" r:id="rId38"/>
    <p:sldId id="447" r:id="rId39"/>
    <p:sldId id="448" r:id="rId40"/>
    <p:sldId id="449" r:id="rId41"/>
    <p:sldId id="454" r:id="rId42"/>
    <p:sldId id="450" r:id="rId43"/>
    <p:sldId id="451" r:id="rId44"/>
    <p:sldId id="452" r:id="rId45"/>
    <p:sldId id="453" r:id="rId46"/>
    <p:sldId id="455" r:id="rId47"/>
    <p:sldId id="456" r:id="rId48"/>
    <p:sldId id="457" r:id="rId49"/>
    <p:sldId id="458" r:id="rId50"/>
    <p:sldId id="459" r:id="rId51"/>
    <p:sldId id="460" r:id="rId52"/>
    <p:sldId id="398" r:id="rId53"/>
    <p:sldId id="374" r:id="rId54"/>
    <p:sldId id="375" r:id="rId55"/>
    <p:sldId id="376" r:id="rId56"/>
    <p:sldId id="396" r:id="rId57"/>
    <p:sldId id="462" r:id="rId58"/>
    <p:sldId id="470" r:id="rId59"/>
    <p:sldId id="471" r:id="rId60"/>
    <p:sldId id="472" r:id="rId61"/>
    <p:sldId id="473" r:id="rId62"/>
    <p:sldId id="474" r:id="rId63"/>
    <p:sldId id="475" r:id="rId64"/>
    <p:sldId id="476" r:id="rId65"/>
    <p:sldId id="477" r:id="rId66"/>
    <p:sldId id="478" r:id="rId67"/>
    <p:sldId id="479" r:id="rId68"/>
    <p:sldId id="480" r:id="rId69"/>
    <p:sldId id="481" r:id="rId70"/>
    <p:sldId id="482" r:id="rId71"/>
    <p:sldId id="483" r:id="rId72"/>
    <p:sldId id="484" r:id="rId73"/>
    <p:sldId id="485" r:id="rId74"/>
    <p:sldId id="405" r:id="rId75"/>
  </p:sldIdLst>
  <p:sldSz cx="12192000" cy="6858000"/>
  <p:notesSz cx="6858000" cy="9144000"/>
  <p:embeddedFontLst>
    <p:embeddedFont>
      <p:font typeface="Calibri" panose="020F0502020204030204" pitchFamily="34" charset="0"/>
      <p:regular r:id="rId77"/>
      <p:bold r:id="rId78"/>
      <p:italic r:id="rId79"/>
      <p:boldItalic r:id="rId80"/>
    </p:embeddedFont>
    <p:embeddedFont>
      <p:font typeface="Helvetica" panose="020B0604020202020204" pitchFamily="34" charset="0"/>
      <p:regular r:id="rId81"/>
      <p:bold r:id="rId82"/>
      <p:italic r:id="rId83"/>
      <p:boldItalic r:id="rId84"/>
    </p:embeddedFont>
    <p:embeddedFont>
      <p:font typeface="Roboto Condensed" panose="02000000000000000000" pitchFamily="2" charset="0"/>
      <p:regular r:id="rId85"/>
      <p:bold r:id="rId86"/>
      <p:italic r:id="rId87"/>
      <p:boldItalic r:id="rId88"/>
    </p:embeddedFont>
    <p:embeddedFont>
      <p:font typeface="Wingdings 3" panose="05040102010807070707" pitchFamily="18" charset="2"/>
      <p:regular r:id="rId8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84" Type="http://schemas.openxmlformats.org/officeDocument/2006/relationships/font" Target="fonts/font8.fntdata"/><Relationship Id="rId89"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3.fntdata"/><Relationship Id="rId87"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6.fntdata"/><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4.fntdata"/><Relationship Id="rId85" Type="http://schemas.openxmlformats.org/officeDocument/2006/relationships/font" Target="fonts/font9.fntdata"/><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7.fntdata"/><Relationship Id="rId88" Type="http://schemas.openxmlformats.org/officeDocument/2006/relationships/font" Target="fonts/font12.fntdata"/><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3/2/2021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70443"/>
            <a:ext cx="11929641" cy="5583566"/>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616483"/>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61648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Tree>
    <p:extLst>
      <p:ext uri="{BB962C8B-B14F-4D97-AF65-F5344CB8AC3E}">
        <p14:creationId xmlns:p14="http://schemas.microsoft.com/office/powerpoint/2010/main" val="2001692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972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247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314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3/2/2021</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70" r:id="rId1"/>
    <p:sldLayoutId id="2147483687" r:id="rId2"/>
    <p:sldLayoutId id="2147483688" r:id="rId3"/>
    <p:sldLayoutId id="2147483671" r:id="rId4"/>
    <p:sldLayoutId id="2147483672" r:id="rId5"/>
    <p:sldLayoutId id="2147483689" r:id="rId6"/>
    <p:sldLayoutId id="2147483690" r:id="rId7"/>
    <p:sldLayoutId id="2147483673"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6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2FD2880-32F1-4E5D-818D-E4584DE51A3B}"/>
              </a:ext>
            </a:extLst>
          </p:cNvPr>
          <p:cNvSpPr>
            <a:spLocks noGrp="1"/>
          </p:cNvSpPr>
          <p:nvPr>
            <p:ph type="body" idx="1"/>
          </p:nvPr>
        </p:nvSpPr>
        <p:spPr>
          <a:xfrm>
            <a:off x="3168773" y="3429000"/>
            <a:ext cx="5854454" cy="1500187"/>
          </a:xfrm>
        </p:spPr>
        <p:txBody>
          <a:bodyPr>
            <a:normAutofit/>
          </a:bodyPr>
          <a:lstStyle/>
          <a:p>
            <a:r>
              <a:rPr lang="en-IN" sz="2800" b="1" dirty="0"/>
              <a:t>Entity Relationship Model ( ER – Model)</a:t>
            </a:r>
          </a:p>
        </p:txBody>
      </p:sp>
    </p:spTree>
    <p:extLst>
      <p:ext uri="{BB962C8B-B14F-4D97-AF65-F5344CB8AC3E}">
        <p14:creationId xmlns:p14="http://schemas.microsoft.com/office/powerpoint/2010/main" val="3222671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95C0D-CA89-45C3-95CE-5E818C694C2A}"/>
              </a:ext>
            </a:extLst>
          </p:cNvPr>
          <p:cNvSpPr>
            <a:spLocks noGrp="1"/>
          </p:cNvSpPr>
          <p:nvPr>
            <p:ph type="title"/>
          </p:nvPr>
        </p:nvSpPr>
        <p:spPr/>
        <p:txBody>
          <a:bodyPr/>
          <a:lstStyle/>
          <a:p>
            <a:r>
              <a:rPr lang="en-IN" dirty="0"/>
              <a:t>Example </a:t>
            </a:r>
          </a:p>
        </p:txBody>
      </p:sp>
      <p:sp>
        <p:nvSpPr>
          <p:cNvPr id="3" name="Content Placeholder 2">
            <a:extLst>
              <a:ext uri="{FF2B5EF4-FFF2-40B4-BE49-F238E27FC236}">
                <a16:creationId xmlns:a16="http://schemas.microsoft.com/office/drawing/2014/main" id="{BE9935B6-0E14-40AA-A3B2-0EC409945C63}"/>
              </a:ext>
            </a:extLst>
          </p:cNvPr>
          <p:cNvSpPr>
            <a:spLocks noGrp="1"/>
          </p:cNvSpPr>
          <p:nvPr>
            <p:ph idx="1"/>
          </p:nvPr>
        </p:nvSpPr>
        <p:spPr/>
        <p:txBody>
          <a:bodyPr/>
          <a:lstStyle/>
          <a:p>
            <a:r>
              <a:rPr lang="en-US" altLang="en-US" dirty="0">
                <a:ea typeface="ＭＳ Ｐゴシック" panose="020B0600070205080204" pitchFamily="34" charset="-128"/>
              </a:rPr>
              <a:t>An </a:t>
            </a:r>
            <a:r>
              <a:rPr lang="en-US" altLang="en-US" b="1" dirty="0">
                <a:solidFill>
                  <a:srgbClr val="000099"/>
                </a:solidFill>
                <a:ea typeface="ＭＳ Ｐゴシック" panose="020B0600070205080204" pitchFamily="34" charset="-128"/>
              </a:rPr>
              <a:t>entity</a:t>
            </a:r>
            <a:r>
              <a:rPr lang="en-US" altLang="en-US" b="1" dirty="0">
                <a:ea typeface="ＭＳ Ｐゴシック" panose="020B0600070205080204" pitchFamily="34" charset="-128"/>
              </a:rPr>
              <a:t> </a:t>
            </a:r>
            <a:r>
              <a:rPr lang="en-US" altLang="en-US" dirty="0">
                <a:ea typeface="ＭＳ Ｐゴシック" panose="020B0600070205080204" pitchFamily="34" charset="-128"/>
              </a:rPr>
              <a:t>is an object that exists and is distinguishable from other objects.</a:t>
            </a:r>
          </a:p>
          <a:p>
            <a:pPr lvl="1"/>
            <a:r>
              <a:rPr lang="en-US" altLang="en-US" sz="2000" dirty="0">
                <a:ea typeface="ＭＳ Ｐゴシック" panose="020B0600070205080204" pitchFamily="34" charset="-128"/>
              </a:rPr>
              <a:t>Example:  specific person, company, event, plant</a:t>
            </a:r>
            <a:endParaRPr lang="en-US" altLang="en-US" dirty="0">
              <a:ea typeface="ＭＳ Ｐゴシック" panose="020B0600070205080204" pitchFamily="34" charset="-128"/>
            </a:endParaRPr>
          </a:p>
          <a:p>
            <a:r>
              <a:rPr lang="en-US" altLang="en-US" dirty="0">
                <a:ea typeface="ＭＳ Ｐゴシック" panose="020B0600070205080204" pitchFamily="34" charset="-128"/>
              </a:rPr>
              <a:t>An </a:t>
            </a:r>
            <a:r>
              <a:rPr lang="en-US" altLang="en-US" b="1" dirty="0">
                <a:solidFill>
                  <a:srgbClr val="000099"/>
                </a:solidFill>
                <a:ea typeface="ＭＳ Ｐゴシック" panose="020B0600070205080204" pitchFamily="34" charset="-128"/>
              </a:rPr>
              <a:t>entity type or set</a:t>
            </a:r>
            <a:r>
              <a:rPr lang="en-US" altLang="en-US" dirty="0">
                <a:ea typeface="ＭＳ Ｐゴシック" panose="020B0600070205080204" pitchFamily="34" charset="-128"/>
              </a:rPr>
              <a:t> is a set of entities of the same type that share the same properties.</a:t>
            </a:r>
          </a:p>
          <a:p>
            <a:pPr lvl="1"/>
            <a:r>
              <a:rPr lang="en-US" altLang="en-US" dirty="0">
                <a:ea typeface="ＭＳ Ｐゴシック" panose="020B0600070205080204" pitchFamily="34" charset="-128"/>
              </a:rPr>
              <a:t>Example: set of all persons, companies, trees, holidays</a:t>
            </a:r>
          </a:p>
          <a:p>
            <a:endParaRPr lang="en-IN" dirty="0"/>
          </a:p>
        </p:txBody>
      </p:sp>
      <p:pic>
        <p:nvPicPr>
          <p:cNvPr id="4" name="Picture 3">
            <a:extLst>
              <a:ext uri="{FF2B5EF4-FFF2-40B4-BE49-F238E27FC236}">
                <a16:creationId xmlns:a16="http://schemas.microsoft.com/office/drawing/2014/main" id="{37A6F625-8B0C-4B69-8E76-142DBAEA5D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97590" y="2908516"/>
            <a:ext cx="7017045" cy="308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140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Attributes</a:t>
            </a:r>
          </a:p>
        </p:txBody>
      </p:sp>
      <p:sp>
        <p:nvSpPr>
          <p:cNvPr id="3" name="Content Placeholder 2"/>
          <p:cNvSpPr>
            <a:spLocks noGrp="1"/>
          </p:cNvSpPr>
          <p:nvPr>
            <p:ph idx="1"/>
          </p:nvPr>
        </p:nvSpPr>
        <p:spPr/>
        <p:txBody>
          <a:bodyPr/>
          <a:lstStyle/>
          <a:p>
            <a:r>
              <a:rPr lang="en-GB" dirty="0"/>
              <a:t>Attribute is </a:t>
            </a:r>
            <a:r>
              <a:rPr lang="en-GB" b="1" dirty="0">
                <a:solidFill>
                  <a:schemeClr val="accent6"/>
                </a:solidFill>
              </a:rPr>
              <a:t>properties</a:t>
            </a:r>
            <a:r>
              <a:rPr lang="en-GB" dirty="0"/>
              <a:t> or details about an entity.</a:t>
            </a:r>
          </a:p>
          <a:p>
            <a:r>
              <a:rPr lang="en-GB" dirty="0"/>
              <a:t>An attribute is represented by an </a:t>
            </a:r>
            <a:r>
              <a:rPr lang="en-GB" b="1" dirty="0">
                <a:solidFill>
                  <a:schemeClr val="accent6"/>
                </a:solidFill>
              </a:rPr>
              <a:t>oval</a:t>
            </a:r>
            <a:r>
              <a:rPr lang="en-GB" dirty="0"/>
              <a:t> containing name of an attribute. </a:t>
            </a:r>
          </a:p>
          <a:p>
            <a:r>
              <a:rPr lang="en-GB" dirty="0"/>
              <a:t>Attributes of Student are:</a:t>
            </a:r>
          </a:p>
          <a:p>
            <a:pPr lvl="1"/>
            <a:r>
              <a:rPr lang="en-GB" dirty="0"/>
              <a:t>Roll No</a:t>
            </a:r>
          </a:p>
          <a:p>
            <a:pPr lvl="1"/>
            <a:r>
              <a:rPr lang="en-GB" dirty="0"/>
              <a:t>Student Name</a:t>
            </a:r>
          </a:p>
          <a:p>
            <a:pPr lvl="1"/>
            <a:r>
              <a:rPr lang="en-GB" dirty="0"/>
              <a:t>Branch</a:t>
            </a:r>
          </a:p>
          <a:p>
            <a:pPr lvl="1"/>
            <a:r>
              <a:rPr lang="en-GB" dirty="0"/>
              <a:t>Semester</a:t>
            </a:r>
          </a:p>
          <a:p>
            <a:pPr lvl="1"/>
            <a:r>
              <a:rPr lang="en-GB" dirty="0"/>
              <a:t>Address</a:t>
            </a:r>
          </a:p>
          <a:p>
            <a:pPr lvl="1"/>
            <a:r>
              <a:rPr lang="en-GB" dirty="0"/>
              <a:t>Mobile No</a:t>
            </a:r>
          </a:p>
          <a:p>
            <a:pPr lvl="1"/>
            <a:r>
              <a:rPr lang="en-GB" dirty="0"/>
              <a:t>Age</a:t>
            </a:r>
          </a:p>
          <a:p>
            <a:pPr lvl="1"/>
            <a:r>
              <a:rPr lang="en-GB" dirty="0"/>
              <a:t>SPI</a:t>
            </a:r>
          </a:p>
          <a:p>
            <a:pPr lvl="1"/>
            <a:r>
              <a:rPr lang="en-GB" dirty="0"/>
              <a:t>Backlogs</a:t>
            </a:r>
          </a:p>
          <a:p>
            <a:pPr lvl="1"/>
            <a:endParaRPr lang="en-US" dirty="0"/>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26000" r="24991" b="7451"/>
          <a:stretch/>
        </p:blipFill>
        <p:spPr>
          <a:xfrm>
            <a:off x="3566392" y="2149077"/>
            <a:ext cx="1013672" cy="2953415"/>
          </a:xfrm>
          <a:prstGeom prst="rect">
            <a:avLst/>
          </a:prstGeom>
        </p:spPr>
      </p:pic>
      <p:sp>
        <p:nvSpPr>
          <p:cNvPr id="15" name="TextBox 14"/>
          <p:cNvSpPr txBox="1"/>
          <p:nvPr/>
        </p:nvSpPr>
        <p:spPr>
          <a:xfrm>
            <a:off x="9989637" y="1787559"/>
            <a:ext cx="980720" cy="369332"/>
          </a:xfrm>
          <a:prstGeom prst="rect">
            <a:avLst/>
          </a:prstGeom>
          <a:noFill/>
        </p:spPr>
        <p:txBody>
          <a:bodyPr wrap="square" rtlCol="0">
            <a:spAutoFit/>
          </a:bodyPr>
          <a:lstStyle/>
          <a:p>
            <a:pPr algn="ctr"/>
            <a:r>
              <a:rPr lang="en-US" dirty="0"/>
              <a:t>Symbol</a:t>
            </a:r>
          </a:p>
        </p:txBody>
      </p:sp>
      <p:sp>
        <p:nvSpPr>
          <p:cNvPr id="16" name="Oval 15"/>
          <p:cNvSpPr/>
          <p:nvPr/>
        </p:nvSpPr>
        <p:spPr>
          <a:xfrm>
            <a:off x="9480689" y="884827"/>
            <a:ext cx="1998617" cy="79273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Attribute Name</a:t>
            </a:r>
          </a:p>
        </p:txBody>
      </p:sp>
      <p:sp>
        <p:nvSpPr>
          <p:cNvPr id="17" name="Rectangle 16"/>
          <p:cNvSpPr/>
          <p:nvPr/>
        </p:nvSpPr>
        <p:spPr>
          <a:xfrm>
            <a:off x="7166190" y="3557610"/>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cxnSp>
        <p:nvCxnSpPr>
          <p:cNvPr id="18" name="Straight Connector 17"/>
          <p:cNvCxnSpPr>
            <a:stCxn id="19" idx="4"/>
            <a:endCxn id="17" idx="0"/>
          </p:cNvCxnSpPr>
          <p:nvPr/>
        </p:nvCxnSpPr>
        <p:spPr>
          <a:xfrm>
            <a:off x="7051887" y="3091245"/>
            <a:ext cx="963389" cy="466365"/>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19" name="Oval 18"/>
          <p:cNvSpPr/>
          <p:nvPr/>
        </p:nvSpPr>
        <p:spPr>
          <a:xfrm>
            <a:off x="6320367" y="2551245"/>
            <a:ext cx="1463040" cy="54000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RollNo</a:t>
            </a:r>
            <a:endParaRPr lang="en-US" dirty="0">
              <a:solidFill>
                <a:schemeClr val="tx1"/>
              </a:solidFill>
            </a:endParaRPr>
          </a:p>
        </p:txBody>
      </p:sp>
      <p:cxnSp>
        <p:nvCxnSpPr>
          <p:cNvPr id="20" name="Straight Connector 19"/>
          <p:cNvCxnSpPr>
            <a:stCxn id="21" idx="4"/>
            <a:endCxn id="17" idx="0"/>
          </p:cNvCxnSpPr>
          <p:nvPr/>
        </p:nvCxnSpPr>
        <p:spPr>
          <a:xfrm flipH="1">
            <a:off x="8015276" y="3068834"/>
            <a:ext cx="654734" cy="488776"/>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1" name="Oval 20"/>
          <p:cNvSpPr/>
          <p:nvPr/>
        </p:nvSpPr>
        <p:spPr>
          <a:xfrm>
            <a:off x="7938490" y="2528834"/>
            <a:ext cx="1463040" cy="54000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12" name="Straight Connector 11"/>
          <p:cNvCxnSpPr/>
          <p:nvPr/>
        </p:nvCxnSpPr>
        <p:spPr>
          <a:xfrm>
            <a:off x="688878" y="5745577"/>
            <a:ext cx="6327648"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71287464"/>
              </p:ext>
            </p:extLst>
          </p:nvPr>
        </p:nvGraphicFramePr>
        <p:xfrm>
          <a:off x="688878" y="5357592"/>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413055862"/>
              </p:ext>
            </p:extLst>
          </p:nvPr>
        </p:nvGraphicFramePr>
        <p:xfrm>
          <a:off x="1787807" y="5348704"/>
          <a:ext cx="5420043" cy="396240"/>
        </p:xfrm>
        <a:graphic>
          <a:graphicData uri="http://schemas.openxmlformats.org/drawingml/2006/table">
            <a:tbl>
              <a:tblPr firstRow="1" bandRow="1">
                <a:tableStyleId>{8EC20E35-A176-4012-BC5E-935CFFF8708E}</a:tableStyleId>
              </a:tblPr>
              <a:tblGrid>
                <a:gridCol w="5420043">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Write down the different </a:t>
                      </a:r>
                      <a:r>
                        <a:rPr lang="en-US" sz="2000" b="0" kern="1200" dirty="0">
                          <a:solidFill>
                            <a:schemeClr val="tx2"/>
                          </a:solidFill>
                          <a:latin typeface="+mn-lt"/>
                          <a:ea typeface="+mn-ea"/>
                          <a:cs typeface="+mn-cs"/>
                        </a:rPr>
                        <a:t>attributes</a:t>
                      </a:r>
                      <a:r>
                        <a:rPr lang="en-US" sz="2000" b="0" kern="1200" dirty="0">
                          <a:solidFill>
                            <a:schemeClr val="tx1"/>
                          </a:solidFill>
                          <a:latin typeface="+mn-lt"/>
                          <a:ea typeface="+mn-ea"/>
                          <a:cs typeface="+mn-cs"/>
                        </a:rPr>
                        <a:t> of </a:t>
                      </a:r>
                      <a:r>
                        <a:rPr lang="en-US" sz="2000" b="0" kern="1200" dirty="0">
                          <a:solidFill>
                            <a:schemeClr val="tx2"/>
                          </a:solidFill>
                          <a:latin typeface="+mn-lt"/>
                          <a:ea typeface="+mn-ea"/>
                          <a:cs typeface="+mn-cs"/>
                        </a:rPr>
                        <a:t>Faculty entity</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22" name="Straight Connector 21"/>
          <p:cNvCxnSpPr/>
          <p:nvPr/>
        </p:nvCxnSpPr>
        <p:spPr>
          <a:xfrm>
            <a:off x="688878" y="6391033"/>
            <a:ext cx="644652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119300716"/>
              </p:ext>
            </p:extLst>
          </p:nvPr>
        </p:nvGraphicFramePr>
        <p:xfrm>
          <a:off x="688878" y="6003048"/>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2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615547189"/>
              </p:ext>
            </p:extLst>
          </p:nvPr>
        </p:nvGraphicFramePr>
        <p:xfrm>
          <a:off x="1787807" y="5994160"/>
          <a:ext cx="5640705" cy="396240"/>
        </p:xfrm>
        <a:graphic>
          <a:graphicData uri="http://schemas.openxmlformats.org/drawingml/2006/table">
            <a:tbl>
              <a:tblPr firstRow="1" bandRow="1">
                <a:tableStyleId>{8EC20E35-A176-4012-BC5E-935CFFF8708E}</a:tableStyleId>
              </a:tblPr>
              <a:tblGrid>
                <a:gridCol w="5640705">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Write down the different </a:t>
                      </a:r>
                      <a:r>
                        <a:rPr lang="en-US" sz="2000" b="0" kern="1200" dirty="0">
                          <a:solidFill>
                            <a:schemeClr val="tx2"/>
                          </a:solidFill>
                          <a:latin typeface="+mn-lt"/>
                          <a:ea typeface="+mn-ea"/>
                          <a:cs typeface="+mn-cs"/>
                        </a:rPr>
                        <a:t>attributes</a:t>
                      </a:r>
                      <a:r>
                        <a:rPr lang="en-US" sz="2000" b="0" kern="1200" dirty="0">
                          <a:solidFill>
                            <a:schemeClr val="tx1"/>
                          </a:solidFill>
                          <a:latin typeface="+mn-lt"/>
                          <a:ea typeface="+mn-ea"/>
                          <a:cs typeface="+mn-cs"/>
                        </a:rPr>
                        <a:t> of </a:t>
                      </a:r>
                      <a:r>
                        <a:rPr lang="en-US" sz="2000" b="0" kern="1200" dirty="0">
                          <a:solidFill>
                            <a:schemeClr val="tx2"/>
                          </a:solidFill>
                          <a:latin typeface="+mn-lt"/>
                          <a:ea typeface="+mn-ea"/>
                          <a:cs typeface="+mn-cs"/>
                        </a:rPr>
                        <a:t>Account entity</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0277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Effect transition="in" filter="fade">
                                      <p:cBhvr>
                                        <p:cTn id="55" dur="500"/>
                                        <p:tgtEl>
                                          <p:spTgt spid="3">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par>
                                <p:cTn id="67" presetID="10" presetClass="entr" presetSubtype="0" fill="hold" nodeType="withEffect">
                                  <p:stCondLst>
                                    <p:cond delay="0"/>
                                  </p:stCondLst>
                                  <p:childTnLst>
                                    <p:set>
                                      <p:cBhvr>
                                        <p:cTn id="68" dur="1" fill="hold">
                                          <p:stCondLst>
                                            <p:cond delay="0"/>
                                          </p:stCondLst>
                                        </p:cTn>
                                        <p:tgtEl>
                                          <p:spTgt spid="17">
                                            <p:txEl>
                                              <p:pRg st="0" end="0"/>
                                            </p:txEl>
                                          </p:spTgt>
                                        </p:tgtEl>
                                        <p:attrNameLst>
                                          <p:attrName>style.visibility</p:attrName>
                                        </p:attrNameLst>
                                      </p:cBhvr>
                                      <p:to>
                                        <p:strVal val="visible"/>
                                      </p:to>
                                    </p:set>
                                    <p:animEffect transition="in" filter="fade">
                                      <p:cBhvr>
                                        <p:cTn id="69" dur="500"/>
                                        <p:tgtEl>
                                          <p:spTgt spid="17">
                                            <p:txEl>
                                              <p:pRg st="0" end="0"/>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par>
                                <p:cTn id="73" presetID="10"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500"/>
                                        <p:tgtEl>
                                          <p:spTgt spid="1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wipe(left)">
                                      <p:cBhvr>
                                        <p:cTn id="80" dur="500"/>
                                        <p:tgtEl>
                                          <p:spTgt spid="12"/>
                                        </p:tgtEl>
                                      </p:cBhvr>
                                    </p:animEffect>
                                  </p:childTnLst>
                                </p:cTn>
                              </p:par>
                              <p:par>
                                <p:cTn id="81" presetID="22" presetClass="entr" presetSubtype="8"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wipe(left)">
                                      <p:cBhvr>
                                        <p:cTn id="83" dur="500"/>
                                        <p:tgtEl>
                                          <p:spTgt spid="13"/>
                                        </p:tgtEl>
                                      </p:cBhvr>
                                    </p:animEffect>
                                  </p:childTnLst>
                                </p:cTn>
                              </p:par>
                              <p:par>
                                <p:cTn id="84" presetID="22" presetClass="entr" presetSubtype="8" fill="hold" nodeType="with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wipe(left)">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wipe(left)">
                                      <p:cBhvr>
                                        <p:cTn id="91" dur="500"/>
                                        <p:tgtEl>
                                          <p:spTgt spid="22"/>
                                        </p:tgtEl>
                                      </p:cBhvr>
                                    </p:animEffect>
                                  </p:childTnLst>
                                </p:cTn>
                              </p:par>
                              <p:par>
                                <p:cTn id="92" presetID="22" presetClass="entr" presetSubtype="8" fill="hold" nodeType="with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wipe(left)">
                                      <p:cBhvr>
                                        <p:cTn id="94" dur="500"/>
                                        <p:tgtEl>
                                          <p:spTgt spid="23"/>
                                        </p:tgtEl>
                                      </p:cBhvr>
                                    </p:animEffect>
                                  </p:childTnLst>
                                </p:cTn>
                              </p:par>
                              <p:par>
                                <p:cTn id="95" presetID="22" presetClass="entr" presetSubtype="8" fill="hold" nodeType="with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wipe(left)">
                                      <p:cBhvr>
                                        <p:cTn id="9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9"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Relationship</a:t>
            </a:r>
          </a:p>
        </p:txBody>
      </p:sp>
      <p:sp>
        <p:nvSpPr>
          <p:cNvPr id="3" name="Content Placeholder 2"/>
          <p:cNvSpPr>
            <a:spLocks noGrp="1"/>
          </p:cNvSpPr>
          <p:nvPr>
            <p:ph idx="1"/>
          </p:nvPr>
        </p:nvSpPr>
        <p:spPr/>
        <p:txBody>
          <a:bodyPr/>
          <a:lstStyle/>
          <a:p>
            <a:r>
              <a:rPr lang="en-GB" dirty="0"/>
              <a:t>Relationship is an </a:t>
            </a:r>
            <a:r>
              <a:rPr lang="en-GB" b="1" dirty="0">
                <a:solidFill>
                  <a:schemeClr val="accent6"/>
                </a:solidFill>
              </a:rPr>
              <a:t>association</a:t>
            </a:r>
            <a:r>
              <a:rPr lang="en-GB" dirty="0"/>
              <a:t> (connection) between several entities.</a:t>
            </a:r>
          </a:p>
          <a:p>
            <a:r>
              <a:rPr lang="en-GB" dirty="0"/>
              <a:t>It should be placed between two entities and a line connecting it to an entity.</a:t>
            </a:r>
          </a:p>
          <a:p>
            <a:r>
              <a:rPr lang="en-GB" dirty="0"/>
              <a:t>A relationship is represented by a </a:t>
            </a:r>
            <a:r>
              <a:rPr lang="en-GB" b="1" dirty="0">
                <a:solidFill>
                  <a:schemeClr val="accent6"/>
                </a:solidFill>
              </a:rPr>
              <a:t>diamond</a:t>
            </a:r>
            <a:r>
              <a:rPr lang="en-GB" dirty="0"/>
              <a:t> containing relationship's name.</a:t>
            </a:r>
          </a:p>
        </p:txBody>
      </p:sp>
      <p:sp>
        <p:nvSpPr>
          <p:cNvPr id="13" name="Diamond 12"/>
          <p:cNvSpPr/>
          <p:nvPr/>
        </p:nvSpPr>
        <p:spPr>
          <a:xfrm>
            <a:off x="3124620" y="2562785"/>
            <a:ext cx="3103172"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Relationship Name</a:t>
            </a:r>
          </a:p>
        </p:txBody>
      </p:sp>
      <p:sp>
        <p:nvSpPr>
          <p:cNvPr id="14" name="TextBox 13"/>
          <p:cNvSpPr txBox="1"/>
          <p:nvPr/>
        </p:nvSpPr>
        <p:spPr>
          <a:xfrm>
            <a:off x="4185846" y="3578785"/>
            <a:ext cx="980720" cy="369332"/>
          </a:xfrm>
          <a:prstGeom prst="rect">
            <a:avLst/>
          </a:prstGeom>
          <a:noFill/>
        </p:spPr>
        <p:txBody>
          <a:bodyPr wrap="square" rtlCol="0">
            <a:spAutoFit/>
          </a:bodyPr>
          <a:lstStyle/>
          <a:p>
            <a:pPr algn="ctr"/>
            <a:r>
              <a:rPr lang="en-US" dirty="0"/>
              <a:t>Symbol</a:t>
            </a:r>
          </a:p>
        </p:txBody>
      </p:sp>
      <p:sp>
        <p:nvSpPr>
          <p:cNvPr id="22" name="Rectangle 21"/>
          <p:cNvSpPr/>
          <p:nvPr/>
        </p:nvSpPr>
        <p:spPr>
          <a:xfrm>
            <a:off x="1294302" y="4553494"/>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p:txBody>
      </p:sp>
      <p:sp>
        <p:nvSpPr>
          <p:cNvPr id="23" name="Rectangle 22"/>
          <p:cNvSpPr/>
          <p:nvPr/>
        </p:nvSpPr>
        <p:spPr>
          <a:xfrm>
            <a:off x="6474279" y="4553494"/>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Department</a:t>
            </a:r>
          </a:p>
        </p:txBody>
      </p:sp>
      <p:sp>
        <p:nvSpPr>
          <p:cNvPr id="24" name="Diamond 23"/>
          <p:cNvSpPr/>
          <p:nvPr/>
        </p:nvSpPr>
        <p:spPr>
          <a:xfrm>
            <a:off x="3868228" y="4479470"/>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Works_for</a:t>
            </a:r>
            <a:endParaRPr lang="en-US" sz="1200" dirty="0">
              <a:solidFill>
                <a:schemeClr val="tx1"/>
              </a:solidFill>
            </a:endParaRPr>
          </a:p>
        </p:txBody>
      </p:sp>
      <p:cxnSp>
        <p:nvCxnSpPr>
          <p:cNvPr id="25" name="Straight Connector 24"/>
          <p:cNvCxnSpPr/>
          <p:nvPr/>
        </p:nvCxnSpPr>
        <p:spPr>
          <a:xfrm>
            <a:off x="5592526" y="4925785"/>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p:nvCxnSpPr>
        <p:spPr>
          <a:xfrm>
            <a:off x="2986475" y="4925785"/>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980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fade">
                                      <p:cBhvr>
                                        <p:cTn id="23" dur="500"/>
                                        <p:tgtEl>
                                          <p:spTgt spid="13">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nodeType="with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Effect transition="in" filter="fade">
                                      <p:cBhvr>
                                        <p:cTn id="37" dur="500"/>
                                        <p:tgtEl>
                                          <p:spTgt spid="22">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3">
                                            <p:txEl>
                                              <p:pRg st="0" end="0"/>
                                            </p:txEl>
                                          </p:spTgt>
                                        </p:tgtEl>
                                        <p:attrNameLst>
                                          <p:attrName>style.visibility</p:attrName>
                                        </p:attrNameLst>
                                      </p:cBhvr>
                                      <p:to>
                                        <p:strVal val="visible"/>
                                      </p:to>
                                    </p:set>
                                    <p:animEffect transition="in" filter="fade">
                                      <p:cBhvr>
                                        <p:cTn id="40" dur="500"/>
                                        <p:tgtEl>
                                          <p:spTgt spid="23">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nodeType="withEffect">
                                  <p:stCondLst>
                                    <p:cond delay="0"/>
                                  </p:stCondLst>
                                  <p:childTnLst>
                                    <p:set>
                                      <p:cBhvr>
                                        <p:cTn id="47" dur="1" fill="hold">
                                          <p:stCondLst>
                                            <p:cond delay="0"/>
                                          </p:stCondLst>
                                        </p:cTn>
                                        <p:tgtEl>
                                          <p:spTgt spid="24">
                                            <p:txEl>
                                              <p:pRg st="0" end="0"/>
                                            </p:txEl>
                                          </p:spTgt>
                                        </p:tgtEl>
                                        <p:attrNameLst>
                                          <p:attrName>style.visibility</p:attrName>
                                        </p:attrNameLst>
                                      </p:cBhvr>
                                      <p:to>
                                        <p:strVal val="visible"/>
                                      </p:to>
                                    </p:set>
                                    <p:animEffect transition="in" filter="fade">
                                      <p:cBhvr>
                                        <p:cTn id="48" dur="500"/>
                                        <p:tgtEl>
                                          <p:spTgt spid="24">
                                            <p:txEl>
                                              <p:pRg st="0" end="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par>
                                <p:cTn id="52" presetID="10" presetClass="entr" presetSubtype="0"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22" grpId="0" animBg="1"/>
      <p:bldP spid="23"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 of a Library System</a:t>
            </a:r>
          </a:p>
        </p:txBody>
      </p:sp>
      <p:sp>
        <p:nvSpPr>
          <p:cNvPr id="4" name="Content Placeholder 3"/>
          <p:cNvSpPr>
            <a:spLocks noGrp="1"/>
          </p:cNvSpPr>
          <p:nvPr>
            <p:ph idx="1"/>
          </p:nvPr>
        </p:nvSpPr>
        <p:spPr/>
        <p:txBody>
          <a:bodyPr/>
          <a:lstStyle/>
          <a:p>
            <a:endParaRPr lang="en-GB" dirty="0"/>
          </a:p>
        </p:txBody>
      </p:sp>
      <p:sp>
        <p:nvSpPr>
          <p:cNvPr id="49" name="Rectangle 48"/>
          <p:cNvSpPr/>
          <p:nvPr/>
        </p:nvSpPr>
        <p:spPr>
          <a:xfrm>
            <a:off x="2963114" y="2733157"/>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50" name="Rectangle 49"/>
          <p:cNvSpPr/>
          <p:nvPr/>
        </p:nvSpPr>
        <p:spPr>
          <a:xfrm>
            <a:off x="8143091" y="2728801"/>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Book</a:t>
            </a:r>
          </a:p>
        </p:txBody>
      </p:sp>
      <p:sp>
        <p:nvSpPr>
          <p:cNvPr id="51" name="Diamond 50"/>
          <p:cNvSpPr/>
          <p:nvPr/>
        </p:nvSpPr>
        <p:spPr>
          <a:xfrm>
            <a:off x="5537040" y="2654777"/>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Issue</a:t>
            </a:r>
          </a:p>
        </p:txBody>
      </p:sp>
      <p:cxnSp>
        <p:nvCxnSpPr>
          <p:cNvPr id="52" name="Straight Connector 51"/>
          <p:cNvCxnSpPr>
            <a:stCxn id="51" idx="3"/>
            <a:endCxn id="50" idx="1"/>
          </p:cNvCxnSpPr>
          <p:nvPr/>
        </p:nvCxnSpPr>
        <p:spPr>
          <a:xfrm>
            <a:off x="7261338" y="3101092"/>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p:nvCxnSpPr>
        <p:spPr>
          <a:xfrm>
            <a:off x="4655287" y="3101092"/>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a:stCxn id="55" idx="4"/>
            <a:endCxn id="49" idx="0"/>
          </p:cNvCxnSpPr>
          <p:nvPr/>
        </p:nvCxnSpPr>
        <p:spPr>
          <a:xfrm>
            <a:off x="2848811" y="2297184"/>
            <a:ext cx="96338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55" name="Oval 54"/>
          <p:cNvSpPr/>
          <p:nvPr/>
        </p:nvSpPr>
        <p:spPr>
          <a:xfrm>
            <a:off x="2117291" y="1874274"/>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a:solidFill>
                  <a:schemeClr val="tx1"/>
                </a:solidFill>
              </a:rPr>
              <a:t>RollNo</a:t>
            </a:r>
            <a:endParaRPr lang="en-US" u="sng" dirty="0">
              <a:solidFill>
                <a:schemeClr val="tx1"/>
              </a:solidFill>
            </a:endParaRPr>
          </a:p>
        </p:txBody>
      </p:sp>
      <p:cxnSp>
        <p:nvCxnSpPr>
          <p:cNvPr id="56" name="Straight Connector 55"/>
          <p:cNvCxnSpPr>
            <a:stCxn id="57" idx="4"/>
            <a:endCxn id="49" idx="0"/>
          </p:cNvCxnSpPr>
          <p:nvPr/>
        </p:nvCxnSpPr>
        <p:spPr>
          <a:xfrm flipH="1">
            <a:off x="3812200" y="2274773"/>
            <a:ext cx="65473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57" name="Oval 56"/>
          <p:cNvSpPr/>
          <p:nvPr/>
        </p:nvSpPr>
        <p:spPr>
          <a:xfrm>
            <a:off x="3735414" y="1851863"/>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58" name="Straight Connector 57"/>
          <p:cNvCxnSpPr/>
          <p:nvPr/>
        </p:nvCxnSpPr>
        <p:spPr>
          <a:xfrm flipH="1">
            <a:off x="2981400" y="3473384"/>
            <a:ext cx="830800" cy="40487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59" name="Oval 58"/>
          <p:cNvSpPr/>
          <p:nvPr/>
        </p:nvSpPr>
        <p:spPr>
          <a:xfrm>
            <a:off x="2231594" y="3883968"/>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Branch</a:t>
            </a:r>
          </a:p>
        </p:txBody>
      </p:sp>
      <p:sp>
        <p:nvSpPr>
          <p:cNvPr id="60" name="Oval 59"/>
          <p:cNvSpPr/>
          <p:nvPr/>
        </p:nvSpPr>
        <p:spPr>
          <a:xfrm>
            <a:off x="3867945" y="3896789"/>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Sem</a:t>
            </a:r>
            <a:endParaRPr lang="en-US" dirty="0">
              <a:solidFill>
                <a:schemeClr val="tx1"/>
              </a:solidFill>
            </a:endParaRPr>
          </a:p>
        </p:txBody>
      </p:sp>
      <p:cxnSp>
        <p:nvCxnSpPr>
          <p:cNvPr id="61" name="Straight Connector 60"/>
          <p:cNvCxnSpPr>
            <a:stCxn id="49" idx="2"/>
            <a:endCxn id="60" idx="0"/>
          </p:cNvCxnSpPr>
          <p:nvPr/>
        </p:nvCxnSpPr>
        <p:spPr>
          <a:xfrm>
            <a:off x="3812200" y="3477740"/>
            <a:ext cx="787265" cy="419049"/>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cxnSp>
        <p:nvCxnSpPr>
          <p:cNvPr id="62" name="Straight Connector 61"/>
          <p:cNvCxnSpPr>
            <a:stCxn id="63" idx="4"/>
          </p:cNvCxnSpPr>
          <p:nvPr/>
        </p:nvCxnSpPr>
        <p:spPr>
          <a:xfrm>
            <a:off x="8090576" y="2293171"/>
            <a:ext cx="96338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63" name="Oval 62"/>
          <p:cNvSpPr/>
          <p:nvPr/>
        </p:nvSpPr>
        <p:spPr>
          <a:xfrm>
            <a:off x="7359056" y="1870261"/>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a:solidFill>
                  <a:schemeClr val="tx1"/>
                </a:solidFill>
              </a:rPr>
              <a:t>BookNo</a:t>
            </a:r>
            <a:endParaRPr lang="en-US" u="sng" dirty="0">
              <a:solidFill>
                <a:schemeClr val="tx1"/>
              </a:solidFill>
            </a:endParaRPr>
          </a:p>
        </p:txBody>
      </p:sp>
      <p:cxnSp>
        <p:nvCxnSpPr>
          <p:cNvPr id="64" name="Straight Connector 63"/>
          <p:cNvCxnSpPr>
            <a:stCxn id="65" idx="4"/>
          </p:cNvCxnSpPr>
          <p:nvPr/>
        </p:nvCxnSpPr>
        <p:spPr>
          <a:xfrm flipH="1">
            <a:off x="9053965" y="2270760"/>
            <a:ext cx="65473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65" name="Oval 64"/>
          <p:cNvSpPr/>
          <p:nvPr/>
        </p:nvSpPr>
        <p:spPr>
          <a:xfrm>
            <a:off x="8977179" y="1847850"/>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66" name="Straight Connector 65"/>
          <p:cNvCxnSpPr/>
          <p:nvPr/>
        </p:nvCxnSpPr>
        <p:spPr>
          <a:xfrm flipH="1">
            <a:off x="8223165" y="3469371"/>
            <a:ext cx="830800" cy="40487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67" name="Oval 66"/>
          <p:cNvSpPr/>
          <p:nvPr/>
        </p:nvSpPr>
        <p:spPr>
          <a:xfrm>
            <a:off x="7473359" y="3879955"/>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Author</a:t>
            </a:r>
          </a:p>
        </p:txBody>
      </p:sp>
      <p:sp>
        <p:nvSpPr>
          <p:cNvPr id="68" name="Oval 67"/>
          <p:cNvSpPr/>
          <p:nvPr/>
        </p:nvSpPr>
        <p:spPr>
          <a:xfrm>
            <a:off x="9109710" y="3892776"/>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Price</a:t>
            </a:r>
          </a:p>
        </p:txBody>
      </p:sp>
      <p:cxnSp>
        <p:nvCxnSpPr>
          <p:cNvPr id="69" name="Straight Connector 68"/>
          <p:cNvCxnSpPr>
            <a:endCxn id="68" idx="0"/>
          </p:cNvCxnSpPr>
          <p:nvPr/>
        </p:nvCxnSpPr>
        <p:spPr>
          <a:xfrm>
            <a:off x="9053965" y="3473727"/>
            <a:ext cx="787265" cy="419049"/>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70" name="Rounded Rectangular Callout 69"/>
          <p:cNvSpPr/>
          <p:nvPr/>
        </p:nvSpPr>
        <p:spPr>
          <a:xfrm>
            <a:off x="2247003" y="1162050"/>
            <a:ext cx="1368000" cy="457200"/>
          </a:xfrm>
          <a:prstGeom prst="wedgeRoundRectCallout">
            <a:avLst>
              <a:gd name="adj1" fmla="val -30669"/>
              <a:gd name="adj2" fmla="val 108681"/>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Primary Key</a:t>
            </a:r>
          </a:p>
        </p:txBody>
      </p:sp>
      <p:sp>
        <p:nvSpPr>
          <p:cNvPr id="71" name="Rounded Rectangular Callout 70"/>
          <p:cNvSpPr/>
          <p:nvPr/>
        </p:nvSpPr>
        <p:spPr>
          <a:xfrm>
            <a:off x="7299750" y="1162050"/>
            <a:ext cx="1368000" cy="457200"/>
          </a:xfrm>
          <a:prstGeom prst="wedgeRoundRectCallout">
            <a:avLst>
              <a:gd name="adj1" fmla="val 28747"/>
              <a:gd name="adj2" fmla="val 105904"/>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Primary Key</a:t>
            </a:r>
          </a:p>
        </p:txBody>
      </p:sp>
      <p:sp>
        <p:nvSpPr>
          <p:cNvPr id="72" name="Rounded Rectangle 71"/>
          <p:cNvSpPr/>
          <p:nvPr/>
        </p:nvSpPr>
        <p:spPr>
          <a:xfrm>
            <a:off x="5704727" y="3831373"/>
            <a:ext cx="1412988" cy="4572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Entities</a:t>
            </a:r>
            <a:endParaRPr lang="en-US" dirty="0">
              <a:solidFill>
                <a:schemeClr val="tx1"/>
              </a:solidFill>
            </a:endParaRPr>
          </a:p>
        </p:txBody>
      </p:sp>
      <p:cxnSp>
        <p:nvCxnSpPr>
          <p:cNvPr id="73" name="Straight Arrow Connector 72"/>
          <p:cNvCxnSpPr/>
          <p:nvPr/>
        </p:nvCxnSpPr>
        <p:spPr>
          <a:xfrm flipV="1">
            <a:off x="6925697" y="3477743"/>
            <a:ext cx="1217394" cy="623439"/>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flipV="1">
            <a:off x="4664071" y="3473385"/>
            <a:ext cx="1220970" cy="579865"/>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667669" y="1386253"/>
            <a:ext cx="1463040" cy="4572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Attributes</a:t>
            </a:r>
            <a:endParaRPr lang="en-US" dirty="0">
              <a:solidFill>
                <a:schemeClr val="tx1"/>
              </a:solidFill>
            </a:endParaRPr>
          </a:p>
        </p:txBody>
      </p:sp>
      <p:cxnSp>
        <p:nvCxnSpPr>
          <p:cNvPr id="76" name="Straight Arrow Connector 75"/>
          <p:cNvCxnSpPr>
            <a:endCxn id="63" idx="2"/>
          </p:cNvCxnSpPr>
          <p:nvPr/>
        </p:nvCxnSpPr>
        <p:spPr>
          <a:xfrm>
            <a:off x="7009818" y="1736659"/>
            <a:ext cx="349238" cy="345057"/>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endCxn id="57" idx="6"/>
          </p:cNvCxnSpPr>
          <p:nvPr/>
        </p:nvCxnSpPr>
        <p:spPr>
          <a:xfrm flipH="1">
            <a:off x="5198454" y="1737726"/>
            <a:ext cx="567475" cy="325592"/>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Rounded Rectangle 77"/>
          <p:cNvSpPr/>
          <p:nvPr/>
        </p:nvSpPr>
        <p:spPr>
          <a:xfrm>
            <a:off x="5476874" y="1924050"/>
            <a:ext cx="1828800" cy="4572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Relationship</a:t>
            </a:r>
            <a:endParaRPr lang="en-US" dirty="0">
              <a:solidFill>
                <a:schemeClr val="tx1"/>
              </a:solidFill>
            </a:endParaRPr>
          </a:p>
        </p:txBody>
      </p:sp>
      <p:cxnSp>
        <p:nvCxnSpPr>
          <p:cNvPr id="79" name="Straight Arrow Connector 78"/>
          <p:cNvCxnSpPr/>
          <p:nvPr/>
        </p:nvCxnSpPr>
        <p:spPr>
          <a:xfrm>
            <a:off x="6391274" y="2292349"/>
            <a:ext cx="7915" cy="36576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0" name="Rounded Rectangular Callout 79"/>
          <p:cNvSpPr/>
          <p:nvPr/>
        </p:nvSpPr>
        <p:spPr>
          <a:xfrm>
            <a:off x="2557274" y="4746997"/>
            <a:ext cx="7668000" cy="1188000"/>
          </a:xfrm>
          <a:prstGeom prst="wedgeRoundRectCallout">
            <a:avLst>
              <a:gd name="adj1" fmla="val -46835"/>
              <a:gd name="adj2" fmla="val 1908"/>
              <a:gd name="adj3" fmla="val 16667"/>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GB" sz="2400" dirty="0">
                <a:solidFill>
                  <a:schemeClr val="lt1"/>
                </a:solidFill>
              </a:rPr>
              <a:t>Each and every entity must have one primary key attribute.</a:t>
            </a:r>
          </a:p>
          <a:p>
            <a:pPr algn="ctr"/>
            <a:r>
              <a:rPr lang="en-GB" sz="2400" dirty="0">
                <a:solidFill>
                  <a:schemeClr val="lt1"/>
                </a:solidFill>
              </a:rPr>
              <a:t>Relationship between 2 entities is called binary relationship.</a:t>
            </a:r>
            <a:endParaRPr lang="en-US" sz="2400" dirty="0">
              <a:solidFill>
                <a:schemeClr val="lt1"/>
              </a:solidFill>
            </a:endParaRPr>
          </a:p>
        </p:txBody>
      </p:sp>
    </p:spTree>
    <p:extLst>
      <p:ext uri="{BB962C8B-B14F-4D97-AF65-F5344CB8AC3E}">
        <p14:creationId xmlns:p14="http://schemas.microsoft.com/office/powerpoint/2010/main" val="316271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par>
                                <p:cTn id="11" presetID="10" presetClass="entr" presetSubtype="0" fill="hold" nodeType="withEffect">
                                  <p:stCondLst>
                                    <p:cond delay="0"/>
                                  </p:stCondLst>
                                  <p:childTnLst>
                                    <p:set>
                                      <p:cBhvr>
                                        <p:cTn id="12" dur="1" fill="hold">
                                          <p:stCondLst>
                                            <p:cond delay="0"/>
                                          </p:stCondLst>
                                        </p:cTn>
                                        <p:tgtEl>
                                          <p:spTgt spid="49">
                                            <p:txEl>
                                              <p:pRg st="0" end="0"/>
                                            </p:txEl>
                                          </p:spTgt>
                                        </p:tgtEl>
                                        <p:attrNameLst>
                                          <p:attrName>style.visibility</p:attrName>
                                        </p:attrNameLst>
                                      </p:cBhvr>
                                      <p:to>
                                        <p:strVal val="visible"/>
                                      </p:to>
                                    </p:set>
                                    <p:animEffect transition="in" filter="fade">
                                      <p:cBhvr>
                                        <p:cTn id="13" dur="500"/>
                                        <p:tgtEl>
                                          <p:spTgt spid="49">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0">
                                            <p:txEl>
                                              <p:pRg st="0" end="0"/>
                                            </p:txEl>
                                          </p:spTgt>
                                        </p:tgtEl>
                                        <p:attrNameLst>
                                          <p:attrName>style.visibility</p:attrName>
                                        </p:attrNameLst>
                                      </p:cBhvr>
                                      <p:to>
                                        <p:strVal val="visible"/>
                                      </p:to>
                                    </p:set>
                                    <p:animEffect transition="in" filter="fade">
                                      <p:cBhvr>
                                        <p:cTn id="16" dur="500"/>
                                        <p:tgtEl>
                                          <p:spTgt spid="5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fade">
                                      <p:cBhvr>
                                        <p:cTn id="21" dur="500"/>
                                        <p:tgtEl>
                                          <p:spTgt spid="72"/>
                                        </p:tgtEl>
                                      </p:cBhvr>
                                    </p:animEffect>
                                  </p:childTnLst>
                                </p:cTn>
                              </p:par>
                              <p:par>
                                <p:cTn id="22" presetID="10"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fade">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fade">
                                      <p:cBhvr>
                                        <p:cTn id="32" dur="500"/>
                                        <p:tgtEl>
                                          <p:spTgt spid="55"/>
                                        </p:tgtEl>
                                      </p:cBhvr>
                                    </p:animEffect>
                                  </p:childTnLst>
                                </p:cTn>
                              </p:par>
                              <p:par>
                                <p:cTn id="33" presetID="10" presetClass="entr" presetSubtype="0" fill="hold" nodeType="with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500"/>
                                        <p:tgtEl>
                                          <p:spTgt spid="5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500"/>
                                        <p:tgtEl>
                                          <p:spTgt spid="57"/>
                                        </p:tgtEl>
                                      </p:cBhvr>
                                    </p:animEffect>
                                  </p:childTnLst>
                                </p:cTn>
                              </p:par>
                              <p:par>
                                <p:cTn id="41" presetID="10"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500"/>
                                        <p:tgtEl>
                                          <p:spTgt spid="5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9"/>
                                        </p:tgtEl>
                                        <p:attrNameLst>
                                          <p:attrName>style.visibility</p:attrName>
                                        </p:attrNameLst>
                                      </p:cBhvr>
                                      <p:to>
                                        <p:strVal val="visible"/>
                                      </p:to>
                                    </p:set>
                                    <p:animEffect transition="in" filter="fade">
                                      <p:cBhvr>
                                        <p:cTn id="48" dur="500"/>
                                        <p:tgtEl>
                                          <p:spTgt spid="59"/>
                                        </p:tgtEl>
                                      </p:cBhvr>
                                    </p:animEffect>
                                  </p:childTnLst>
                                </p:cTn>
                              </p:par>
                              <p:par>
                                <p:cTn id="49" presetID="10"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500"/>
                                        <p:tgtEl>
                                          <p:spTgt spid="5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fade">
                                      <p:cBhvr>
                                        <p:cTn id="56" dur="500"/>
                                        <p:tgtEl>
                                          <p:spTgt spid="60"/>
                                        </p:tgtEl>
                                      </p:cBhvr>
                                    </p:animEffect>
                                  </p:childTnLst>
                                </p:cTn>
                              </p:par>
                              <p:par>
                                <p:cTn id="57" presetID="10" presetClass="entr" presetSubtype="0" fill="hold" nodeType="withEffect">
                                  <p:stCondLst>
                                    <p:cond delay="0"/>
                                  </p:stCondLst>
                                  <p:childTnLst>
                                    <p:set>
                                      <p:cBhvr>
                                        <p:cTn id="58" dur="1" fill="hold">
                                          <p:stCondLst>
                                            <p:cond delay="0"/>
                                          </p:stCondLst>
                                        </p:cTn>
                                        <p:tgtEl>
                                          <p:spTgt spid="61"/>
                                        </p:tgtEl>
                                        <p:attrNameLst>
                                          <p:attrName>style.visibility</p:attrName>
                                        </p:attrNameLst>
                                      </p:cBhvr>
                                      <p:to>
                                        <p:strVal val="visible"/>
                                      </p:to>
                                    </p:set>
                                    <p:animEffect transition="in" filter="fade">
                                      <p:cBhvr>
                                        <p:cTn id="59" dur="500"/>
                                        <p:tgtEl>
                                          <p:spTgt spid="6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63"/>
                                        </p:tgtEl>
                                        <p:attrNameLst>
                                          <p:attrName>style.visibility</p:attrName>
                                        </p:attrNameLst>
                                      </p:cBhvr>
                                      <p:to>
                                        <p:strVal val="visible"/>
                                      </p:to>
                                    </p:set>
                                    <p:animEffect transition="in" filter="fade">
                                      <p:cBhvr>
                                        <p:cTn id="64" dur="500"/>
                                        <p:tgtEl>
                                          <p:spTgt spid="63"/>
                                        </p:tgtEl>
                                      </p:cBhvr>
                                    </p:animEffect>
                                  </p:childTnLst>
                                </p:cTn>
                              </p:par>
                              <p:par>
                                <p:cTn id="65" presetID="10" presetClass="entr" presetSubtype="0" fill="hold" nodeType="with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fade">
                                      <p:cBhvr>
                                        <p:cTn id="67" dur="500"/>
                                        <p:tgtEl>
                                          <p:spTgt spid="6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5"/>
                                        </p:tgtEl>
                                        <p:attrNameLst>
                                          <p:attrName>style.visibility</p:attrName>
                                        </p:attrNameLst>
                                      </p:cBhvr>
                                      <p:to>
                                        <p:strVal val="visible"/>
                                      </p:to>
                                    </p:set>
                                    <p:animEffect transition="in" filter="fade">
                                      <p:cBhvr>
                                        <p:cTn id="72" dur="500"/>
                                        <p:tgtEl>
                                          <p:spTgt spid="65"/>
                                        </p:tgtEl>
                                      </p:cBhvr>
                                    </p:animEffect>
                                  </p:childTnLst>
                                </p:cTn>
                              </p:par>
                              <p:par>
                                <p:cTn id="73" presetID="10" presetClass="entr" presetSubtype="0" fill="hold" nodeType="with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fade">
                                      <p:cBhvr>
                                        <p:cTn id="75" dur="500"/>
                                        <p:tgtEl>
                                          <p:spTgt spid="6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67"/>
                                        </p:tgtEl>
                                        <p:attrNameLst>
                                          <p:attrName>style.visibility</p:attrName>
                                        </p:attrNameLst>
                                      </p:cBhvr>
                                      <p:to>
                                        <p:strVal val="visible"/>
                                      </p:to>
                                    </p:set>
                                    <p:animEffect transition="in" filter="fade">
                                      <p:cBhvr>
                                        <p:cTn id="80" dur="500"/>
                                        <p:tgtEl>
                                          <p:spTgt spid="67"/>
                                        </p:tgtEl>
                                      </p:cBhvr>
                                    </p:animEffect>
                                  </p:childTnLst>
                                </p:cTn>
                              </p:par>
                              <p:par>
                                <p:cTn id="81" presetID="10" presetClass="entr" presetSubtype="0" fill="hold" nodeType="with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fade">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68"/>
                                        </p:tgtEl>
                                        <p:attrNameLst>
                                          <p:attrName>style.visibility</p:attrName>
                                        </p:attrNameLst>
                                      </p:cBhvr>
                                      <p:to>
                                        <p:strVal val="visible"/>
                                      </p:to>
                                    </p:set>
                                    <p:animEffect transition="in" filter="fade">
                                      <p:cBhvr>
                                        <p:cTn id="88" dur="500"/>
                                        <p:tgtEl>
                                          <p:spTgt spid="68"/>
                                        </p:tgtEl>
                                      </p:cBhvr>
                                    </p:animEffect>
                                  </p:childTnLst>
                                </p:cTn>
                              </p:par>
                              <p:par>
                                <p:cTn id="89" presetID="10" presetClass="entr" presetSubtype="0" fill="hold" nodeType="withEffect">
                                  <p:stCondLst>
                                    <p:cond delay="0"/>
                                  </p:stCondLst>
                                  <p:childTnLst>
                                    <p:set>
                                      <p:cBhvr>
                                        <p:cTn id="90" dur="1" fill="hold">
                                          <p:stCondLst>
                                            <p:cond delay="0"/>
                                          </p:stCondLst>
                                        </p:cTn>
                                        <p:tgtEl>
                                          <p:spTgt spid="69"/>
                                        </p:tgtEl>
                                        <p:attrNameLst>
                                          <p:attrName>style.visibility</p:attrName>
                                        </p:attrNameLst>
                                      </p:cBhvr>
                                      <p:to>
                                        <p:strVal val="visible"/>
                                      </p:to>
                                    </p:set>
                                    <p:animEffect transition="in" filter="fade">
                                      <p:cBhvr>
                                        <p:cTn id="91" dur="500"/>
                                        <p:tgtEl>
                                          <p:spTgt spid="69"/>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77"/>
                                        </p:tgtEl>
                                        <p:attrNameLst>
                                          <p:attrName>style.visibility</p:attrName>
                                        </p:attrNameLst>
                                      </p:cBhvr>
                                      <p:to>
                                        <p:strVal val="visible"/>
                                      </p:to>
                                    </p:set>
                                    <p:animEffect transition="in" filter="fade">
                                      <p:cBhvr>
                                        <p:cTn id="96" dur="500"/>
                                        <p:tgtEl>
                                          <p:spTgt spid="77"/>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75"/>
                                        </p:tgtEl>
                                        <p:attrNameLst>
                                          <p:attrName>style.visibility</p:attrName>
                                        </p:attrNameLst>
                                      </p:cBhvr>
                                      <p:to>
                                        <p:strVal val="visible"/>
                                      </p:to>
                                    </p:set>
                                    <p:animEffect transition="in" filter="fade">
                                      <p:cBhvr>
                                        <p:cTn id="99" dur="500"/>
                                        <p:tgtEl>
                                          <p:spTgt spid="75"/>
                                        </p:tgtEl>
                                      </p:cBhvr>
                                    </p:animEffect>
                                  </p:childTnLst>
                                </p:cTn>
                              </p:par>
                              <p:par>
                                <p:cTn id="100" presetID="10" presetClass="entr" presetSubtype="0" fill="hold" nodeType="withEffect">
                                  <p:stCondLst>
                                    <p:cond delay="0"/>
                                  </p:stCondLst>
                                  <p:childTnLst>
                                    <p:set>
                                      <p:cBhvr>
                                        <p:cTn id="101" dur="1" fill="hold">
                                          <p:stCondLst>
                                            <p:cond delay="0"/>
                                          </p:stCondLst>
                                        </p:cTn>
                                        <p:tgtEl>
                                          <p:spTgt spid="76"/>
                                        </p:tgtEl>
                                        <p:attrNameLst>
                                          <p:attrName>style.visibility</p:attrName>
                                        </p:attrNameLst>
                                      </p:cBhvr>
                                      <p:to>
                                        <p:strVal val="visible"/>
                                      </p:to>
                                    </p:set>
                                    <p:animEffect transition="in" filter="fade">
                                      <p:cBhvr>
                                        <p:cTn id="102" dur="500"/>
                                        <p:tgtEl>
                                          <p:spTgt spid="7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fade">
                                      <p:cBhvr>
                                        <p:cTn id="107" dur="500"/>
                                        <p:tgtEl>
                                          <p:spTgt spid="51"/>
                                        </p:tgtEl>
                                      </p:cBhvr>
                                    </p:animEffect>
                                  </p:childTnLst>
                                </p:cTn>
                              </p:par>
                              <p:par>
                                <p:cTn id="108" presetID="10" presetClass="entr" presetSubtype="0" fill="hold" nodeType="withEffect">
                                  <p:stCondLst>
                                    <p:cond delay="0"/>
                                  </p:stCondLst>
                                  <p:childTnLst>
                                    <p:set>
                                      <p:cBhvr>
                                        <p:cTn id="109" dur="1" fill="hold">
                                          <p:stCondLst>
                                            <p:cond delay="0"/>
                                          </p:stCondLst>
                                        </p:cTn>
                                        <p:tgtEl>
                                          <p:spTgt spid="51">
                                            <p:txEl>
                                              <p:pRg st="0" end="0"/>
                                            </p:txEl>
                                          </p:spTgt>
                                        </p:tgtEl>
                                        <p:attrNameLst>
                                          <p:attrName>style.visibility</p:attrName>
                                        </p:attrNameLst>
                                      </p:cBhvr>
                                      <p:to>
                                        <p:strVal val="visible"/>
                                      </p:to>
                                    </p:set>
                                    <p:animEffect transition="in" filter="fade">
                                      <p:cBhvr>
                                        <p:cTn id="110" dur="500"/>
                                        <p:tgtEl>
                                          <p:spTgt spid="51">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53"/>
                                        </p:tgtEl>
                                        <p:attrNameLst>
                                          <p:attrName>style.visibility</p:attrName>
                                        </p:attrNameLst>
                                      </p:cBhvr>
                                      <p:to>
                                        <p:strVal val="visible"/>
                                      </p:to>
                                    </p:set>
                                    <p:animEffect transition="in" filter="fade">
                                      <p:cBhvr>
                                        <p:cTn id="115" dur="500"/>
                                        <p:tgtEl>
                                          <p:spTgt spid="53"/>
                                        </p:tgtEl>
                                      </p:cBhvr>
                                    </p:animEffect>
                                  </p:childTnLst>
                                </p:cTn>
                              </p:par>
                              <p:par>
                                <p:cTn id="116" presetID="10" presetClass="entr" presetSubtype="0" fill="hold" nodeType="withEffect">
                                  <p:stCondLst>
                                    <p:cond delay="0"/>
                                  </p:stCondLst>
                                  <p:childTnLst>
                                    <p:set>
                                      <p:cBhvr>
                                        <p:cTn id="117" dur="1" fill="hold">
                                          <p:stCondLst>
                                            <p:cond delay="0"/>
                                          </p:stCondLst>
                                        </p:cTn>
                                        <p:tgtEl>
                                          <p:spTgt spid="52"/>
                                        </p:tgtEl>
                                        <p:attrNameLst>
                                          <p:attrName>style.visibility</p:attrName>
                                        </p:attrNameLst>
                                      </p:cBhvr>
                                      <p:to>
                                        <p:strVal val="visible"/>
                                      </p:to>
                                    </p:set>
                                    <p:animEffect transition="in" filter="fade">
                                      <p:cBhvr>
                                        <p:cTn id="118" dur="500"/>
                                        <p:tgtEl>
                                          <p:spTgt spid="52"/>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78"/>
                                        </p:tgtEl>
                                        <p:attrNameLst>
                                          <p:attrName>style.visibility</p:attrName>
                                        </p:attrNameLst>
                                      </p:cBhvr>
                                      <p:to>
                                        <p:strVal val="visible"/>
                                      </p:to>
                                    </p:set>
                                    <p:animEffect transition="in" filter="fade">
                                      <p:cBhvr>
                                        <p:cTn id="123" dur="500"/>
                                        <p:tgtEl>
                                          <p:spTgt spid="78"/>
                                        </p:tgtEl>
                                      </p:cBhvr>
                                    </p:animEffect>
                                  </p:childTnLst>
                                </p:cTn>
                              </p:par>
                              <p:par>
                                <p:cTn id="124" presetID="10" presetClass="entr" presetSubtype="0" fill="hold" nodeType="withEffect">
                                  <p:stCondLst>
                                    <p:cond delay="0"/>
                                  </p:stCondLst>
                                  <p:childTnLst>
                                    <p:set>
                                      <p:cBhvr>
                                        <p:cTn id="125" dur="1" fill="hold">
                                          <p:stCondLst>
                                            <p:cond delay="0"/>
                                          </p:stCondLst>
                                        </p:cTn>
                                        <p:tgtEl>
                                          <p:spTgt spid="79"/>
                                        </p:tgtEl>
                                        <p:attrNameLst>
                                          <p:attrName>style.visibility</p:attrName>
                                        </p:attrNameLst>
                                      </p:cBhvr>
                                      <p:to>
                                        <p:strVal val="visible"/>
                                      </p:to>
                                    </p:set>
                                    <p:animEffect transition="in" filter="fade">
                                      <p:cBhvr>
                                        <p:cTn id="126" dur="500"/>
                                        <p:tgtEl>
                                          <p:spTgt spid="79"/>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70"/>
                                        </p:tgtEl>
                                        <p:attrNameLst>
                                          <p:attrName>style.visibility</p:attrName>
                                        </p:attrNameLst>
                                      </p:cBhvr>
                                      <p:to>
                                        <p:strVal val="visible"/>
                                      </p:to>
                                    </p:set>
                                    <p:animEffect transition="in" filter="fade">
                                      <p:cBhvr>
                                        <p:cTn id="131" dur="500"/>
                                        <p:tgtEl>
                                          <p:spTgt spid="7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71"/>
                                        </p:tgtEl>
                                        <p:attrNameLst>
                                          <p:attrName>style.visibility</p:attrName>
                                        </p:attrNameLst>
                                      </p:cBhvr>
                                      <p:to>
                                        <p:strVal val="visible"/>
                                      </p:to>
                                    </p:set>
                                    <p:animEffect transition="in" filter="fade">
                                      <p:cBhvr>
                                        <p:cTn id="134" dur="500"/>
                                        <p:tgtEl>
                                          <p:spTgt spid="71"/>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80"/>
                                        </p:tgtEl>
                                        <p:attrNameLst>
                                          <p:attrName>style.visibility</p:attrName>
                                        </p:attrNameLst>
                                      </p:cBhvr>
                                      <p:to>
                                        <p:strVal val="visible"/>
                                      </p:to>
                                    </p:set>
                                    <p:animEffect transition="in" filter="fade">
                                      <p:cBhvr>
                                        <p:cTn id="13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5" grpId="0" animBg="1"/>
      <p:bldP spid="57" grpId="0" animBg="1"/>
      <p:bldP spid="59" grpId="0" animBg="1"/>
      <p:bldP spid="60" grpId="0" animBg="1"/>
      <p:bldP spid="63" grpId="0" animBg="1"/>
      <p:bldP spid="65" grpId="0" animBg="1"/>
      <p:bldP spid="67" grpId="0" animBg="1"/>
      <p:bldP spid="68" grpId="0" animBg="1"/>
      <p:bldP spid="70" grpId="0" animBg="1"/>
      <p:bldP spid="71" grpId="0" animBg="1"/>
      <p:bldP spid="72" grpId="0"/>
      <p:bldP spid="75" grpId="0"/>
      <p:bldP spid="78" grpId="0"/>
      <p:bldP spid="8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Ternary Relationship</a:t>
            </a:r>
          </a:p>
        </p:txBody>
      </p:sp>
      <p:sp>
        <p:nvSpPr>
          <p:cNvPr id="32" name="Content Placeholder 31"/>
          <p:cNvSpPr>
            <a:spLocks noGrp="1"/>
          </p:cNvSpPr>
          <p:nvPr>
            <p:ph idx="1"/>
          </p:nvPr>
        </p:nvSpPr>
        <p:spPr/>
        <p:txBody>
          <a:bodyPr/>
          <a:lstStyle/>
          <a:p>
            <a:endParaRPr lang="en-GB" dirty="0"/>
          </a:p>
        </p:txBody>
      </p:sp>
      <p:sp>
        <p:nvSpPr>
          <p:cNvPr id="4" name="Rectangle 3"/>
          <p:cNvSpPr/>
          <p:nvPr/>
        </p:nvSpPr>
        <p:spPr>
          <a:xfrm>
            <a:off x="2696414" y="3614108"/>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p>
        </p:txBody>
      </p:sp>
      <p:sp>
        <p:nvSpPr>
          <p:cNvPr id="5" name="Rectangle 4"/>
          <p:cNvSpPr/>
          <p:nvPr/>
        </p:nvSpPr>
        <p:spPr>
          <a:xfrm>
            <a:off x="7876391" y="3609752"/>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6" name="Diamond 5"/>
          <p:cNvSpPr/>
          <p:nvPr/>
        </p:nvSpPr>
        <p:spPr>
          <a:xfrm>
            <a:off x="5270340" y="3535728"/>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Guide</a:t>
            </a:r>
          </a:p>
        </p:txBody>
      </p:sp>
      <p:cxnSp>
        <p:nvCxnSpPr>
          <p:cNvPr id="7" name="Straight Connector 6"/>
          <p:cNvCxnSpPr>
            <a:stCxn id="6" idx="3"/>
            <a:endCxn id="5" idx="1"/>
          </p:cNvCxnSpPr>
          <p:nvPr/>
        </p:nvCxnSpPr>
        <p:spPr>
          <a:xfrm>
            <a:off x="6994638" y="3982043"/>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Connector 7"/>
          <p:cNvCxnSpPr/>
          <p:nvPr/>
        </p:nvCxnSpPr>
        <p:spPr>
          <a:xfrm>
            <a:off x="4388587" y="3982043"/>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a:stCxn id="10" idx="4"/>
            <a:endCxn id="4" idx="0"/>
          </p:cNvCxnSpPr>
          <p:nvPr/>
        </p:nvCxnSpPr>
        <p:spPr>
          <a:xfrm>
            <a:off x="2582111" y="3178135"/>
            <a:ext cx="96338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10" name="Oval 9"/>
          <p:cNvSpPr/>
          <p:nvPr/>
        </p:nvSpPr>
        <p:spPr>
          <a:xfrm>
            <a:off x="1850591" y="2755225"/>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a:solidFill>
                  <a:schemeClr val="tx1"/>
                </a:solidFill>
              </a:rPr>
              <a:t>FacID</a:t>
            </a:r>
            <a:endParaRPr lang="en-US" u="sng" dirty="0">
              <a:solidFill>
                <a:schemeClr val="tx1"/>
              </a:solidFill>
            </a:endParaRPr>
          </a:p>
        </p:txBody>
      </p:sp>
      <p:cxnSp>
        <p:nvCxnSpPr>
          <p:cNvPr id="11" name="Straight Connector 10"/>
          <p:cNvCxnSpPr>
            <a:stCxn id="12" idx="4"/>
            <a:endCxn id="4" idx="0"/>
          </p:cNvCxnSpPr>
          <p:nvPr/>
        </p:nvCxnSpPr>
        <p:spPr>
          <a:xfrm flipH="1">
            <a:off x="3545500" y="3155724"/>
            <a:ext cx="65473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12" name="Oval 11"/>
          <p:cNvSpPr/>
          <p:nvPr/>
        </p:nvSpPr>
        <p:spPr>
          <a:xfrm>
            <a:off x="3468714" y="2732814"/>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13" name="Straight Connector 12"/>
          <p:cNvCxnSpPr/>
          <p:nvPr/>
        </p:nvCxnSpPr>
        <p:spPr>
          <a:xfrm flipH="1">
            <a:off x="2714700" y="4354335"/>
            <a:ext cx="830800" cy="40487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14" name="Oval 13"/>
          <p:cNvSpPr/>
          <p:nvPr/>
        </p:nvSpPr>
        <p:spPr>
          <a:xfrm>
            <a:off x="1964894" y="4764919"/>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Branch</a:t>
            </a:r>
          </a:p>
        </p:txBody>
      </p:sp>
      <p:sp>
        <p:nvSpPr>
          <p:cNvPr id="15" name="Oval 14"/>
          <p:cNvSpPr/>
          <p:nvPr/>
        </p:nvSpPr>
        <p:spPr>
          <a:xfrm>
            <a:off x="3601245" y="4777740"/>
            <a:ext cx="182880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Technology</a:t>
            </a:r>
          </a:p>
        </p:txBody>
      </p:sp>
      <p:cxnSp>
        <p:nvCxnSpPr>
          <p:cNvPr id="16" name="Straight Connector 15"/>
          <p:cNvCxnSpPr>
            <a:stCxn id="4" idx="2"/>
            <a:endCxn id="15" idx="0"/>
          </p:cNvCxnSpPr>
          <p:nvPr/>
        </p:nvCxnSpPr>
        <p:spPr>
          <a:xfrm>
            <a:off x="3545500" y="4358691"/>
            <a:ext cx="970145" cy="419049"/>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cxnSp>
        <p:nvCxnSpPr>
          <p:cNvPr id="17" name="Straight Connector 16"/>
          <p:cNvCxnSpPr>
            <a:stCxn id="18" idx="4"/>
          </p:cNvCxnSpPr>
          <p:nvPr/>
        </p:nvCxnSpPr>
        <p:spPr>
          <a:xfrm>
            <a:off x="7823876" y="3174122"/>
            <a:ext cx="96338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18" name="Oval 17"/>
          <p:cNvSpPr/>
          <p:nvPr/>
        </p:nvSpPr>
        <p:spPr>
          <a:xfrm>
            <a:off x="7092356" y="2751212"/>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a:solidFill>
                  <a:schemeClr val="tx1"/>
                </a:solidFill>
              </a:rPr>
              <a:t>RollNo</a:t>
            </a:r>
            <a:endParaRPr lang="en-US" u="sng" dirty="0">
              <a:solidFill>
                <a:schemeClr val="tx1"/>
              </a:solidFill>
            </a:endParaRPr>
          </a:p>
        </p:txBody>
      </p:sp>
      <p:cxnSp>
        <p:nvCxnSpPr>
          <p:cNvPr id="19" name="Straight Connector 18"/>
          <p:cNvCxnSpPr>
            <a:stCxn id="20" idx="4"/>
          </p:cNvCxnSpPr>
          <p:nvPr/>
        </p:nvCxnSpPr>
        <p:spPr>
          <a:xfrm flipH="1">
            <a:off x="8787265" y="3151711"/>
            <a:ext cx="65473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0" name="Oval 19"/>
          <p:cNvSpPr/>
          <p:nvPr/>
        </p:nvSpPr>
        <p:spPr>
          <a:xfrm>
            <a:off x="8710479" y="2728801"/>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21" name="Straight Connector 20"/>
          <p:cNvCxnSpPr/>
          <p:nvPr/>
        </p:nvCxnSpPr>
        <p:spPr>
          <a:xfrm flipH="1">
            <a:off x="7956465" y="4350322"/>
            <a:ext cx="830800" cy="40487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2" name="Oval 21"/>
          <p:cNvSpPr/>
          <p:nvPr/>
        </p:nvSpPr>
        <p:spPr>
          <a:xfrm>
            <a:off x="7206659" y="4760906"/>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Branch</a:t>
            </a:r>
          </a:p>
        </p:txBody>
      </p:sp>
      <p:sp>
        <p:nvSpPr>
          <p:cNvPr id="23" name="Oval 22"/>
          <p:cNvSpPr/>
          <p:nvPr/>
        </p:nvSpPr>
        <p:spPr>
          <a:xfrm>
            <a:off x="8843010" y="4773727"/>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Sem</a:t>
            </a:r>
            <a:endParaRPr lang="en-US" dirty="0">
              <a:solidFill>
                <a:schemeClr val="tx1"/>
              </a:solidFill>
            </a:endParaRPr>
          </a:p>
        </p:txBody>
      </p:sp>
      <p:cxnSp>
        <p:nvCxnSpPr>
          <p:cNvPr id="24" name="Straight Connector 23"/>
          <p:cNvCxnSpPr>
            <a:endCxn id="23" idx="0"/>
          </p:cNvCxnSpPr>
          <p:nvPr/>
        </p:nvCxnSpPr>
        <p:spPr>
          <a:xfrm>
            <a:off x="8787265" y="4354678"/>
            <a:ext cx="787265" cy="419049"/>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5" name="Rectangle 24"/>
          <p:cNvSpPr/>
          <p:nvPr/>
        </p:nvSpPr>
        <p:spPr>
          <a:xfrm>
            <a:off x="5284628" y="1859911"/>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Project</a:t>
            </a:r>
          </a:p>
        </p:txBody>
      </p:sp>
      <p:cxnSp>
        <p:nvCxnSpPr>
          <p:cNvPr id="26" name="Straight Connector 25"/>
          <p:cNvCxnSpPr>
            <a:stCxn id="27" idx="4"/>
          </p:cNvCxnSpPr>
          <p:nvPr/>
        </p:nvCxnSpPr>
        <p:spPr>
          <a:xfrm>
            <a:off x="5277833" y="1424281"/>
            <a:ext cx="91766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7" name="Oval 26"/>
          <p:cNvSpPr/>
          <p:nvPr/>
        </p:nvSpPr>
        <p:spPr>
          <a:xfrm>
            <a:off x="4500593" y="1001371"/>
            <a:ext cx="155448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a:solidFill>
                  <a:schemeClr val="tx1"/>
                </a:solidFill>
              </a:rPr>
              <a:t>ProjectID</a:t>
            </a:r>
            <a:endParaRPr lang="en-US" u="sng" dirty="0">
              <a:solidFill>
                <a:schemeClr val="tx1"/>
              </a:solidFill>
            </a:endParaRPr>
          </a:p>
        </p:txBody>
      </p:sp>
      <p:cxnSp>
        <p:nvCxnSpPr>
          <p:cNvPr id="28" name="Straight Connector 27"/>
          <p:cNvCxnSpPr>
            <a:stCxn id="29" idx="4"/>
          </p:cNvCxnSpPr>
          <p:nvPr/>
        </p:nvCxnSpPr>
        <p:spPr>
          <a:xfrm flipH="1">
            <a:off x="6195502" y="1401870"/>
            <a:ext cx="97477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9" name="Oval 28"/>
          <p:cNvSpPr/>
          <p:nvPr/>
        </p:nvSpPr>
        <p:spPr>
          <a:xfrm>
            <a:off x="6118716" y="978960"/>
            <a:ext cx="210312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Project Name</a:t>
            </a:r>
          </a:p>
        </p:txBody>
      </p:sp>
      <p:cxnSp>
        <p:nvCxnSpPr>
          <p:cNvPr id="30" name="Straight Connector 29"/>
          <p:cNvCxnSpPr>
            <a:stCxn id="25" idx="2"/>
            <a:endCxn id="6" idx="0"/>
          </p:cNvCxnSpPr>
          <p:nvPr/>
        </p:nvCxnSpPr>
        <p:spPr>
          <a:xfrm flipH="1">
            <a:off x="6132489" y="2604494"/>
            <a:ext cx="1225" cy="931234"/>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31" name="Rounded Rectangular Callout 30"/>
          <p:cNvSpPr/>
          <p:nvPr/>
        </p:nvSpPr>
        <p:spPr>
          <a:xfrm>
            <a:off x="2848889" y="5563119"/>
            <a:ext cx="7668000" cy="756000"/>
          </a:xfrm>
          <a:prstGeom prst="wedgeRoundRectCallout">
            <a:avLst>
              <a:gd name="adj1" fmla="val -46835"/>
              <a:gd name="adj2" fmla="val 1908"/>
              <a:gd name="adj3" fmla="val 16667"/>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GB" sz="2400" dirty="0">
                <a:solidFill>
                  <a:schemeClr val="lt1"/>
                </a:solidFill>
              </a:rPr>
              <a:t>Relationship between 3 entities is called ternary relationship.</a:t>
            </a:r>
            <a:endParaRPr lang="en-US" sz="2400" dirty="0">
              <a:solidFill>
                <a:schemeClr val="lt1"/>
              </a:solidFill>
            </a:endParaRPr>
          </a:p>
        </p:txBody>
      </p:sp>
    </p:spTree>
    <p:extLst>
      <p:ext uri="{BB962C8B-B14F-4D97-AF65-F5344CB8AC3E}">
        <p14:creationId xmlns:p14="http://schemas.microsoft.com/office/powerpoint/2010/main" val="18402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500"/>
                                        <p:tgtEl>
                                          <p:spTgt spid="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500"/>
                                        <p:tgtEl>
                                          <p:spTgt spid="6"/>
                                        </p:tgtEl>
                                      </p:cBhvr>
                                    </p:animEffect>
                                  </p:childTnLst>
                                </p:cTn>
                              </p:par>
                              <p:par>
                                <p:cTn id="70" presetID="10" presetClass="entr" presetSubtype="0" fill="hold" nodeType="withEffect">
                                  <p:stCondLst>
                                    <p:cond delay="0"/>
                                  </p:stCondLst>
                                  <p:childTnLst>
                                    <p:set>
                                      <p:cBhvr>
                                        <p:cTn id="71" dur="1" fill="hold">
                                          <p:stCondLst>
                                            <p:cond delay="0"/>
                                          </p:stCondLst>
                                        </p:cTn>
                                        <p:tgtEl>
                                          <p:spTgt spid="6">
                                            <p:txEl>
                                              <p:pRg st="0" end="0"/>
                                            </p:txEl>
                                          </p:spTgt>
                                        </p:tgtEl>
                                        <p:attrNameLst>
                                          <p:attrName>style.visibility</p:attrName>
                                        </p:attrNameLst>
                                      </p:cBhvr>
                                      <p:to>
                                        <p:strVal val="visible"/>
                                      </p:to>
                                    </p:set>
                                    <p:animEffect transition="in" filter="fade">
                                      <p:cBhvr>
                                        <p:cTn id="72" dur="500"/>
                                        <p:tgtEl>
                                          <p:spTgt spid="6">
                                            <p:txEl>
                                              <p:pRg st="0" end="0"/>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fade">
                                      <p:cBhvr>
                                        <p:cTn id="75" dur="500"/>
                                        <p:tgtEl>
                                          <p:spTgt spid="8"/>
                                        </p:tgtEl>
                                      </p:cBhvr>
                                    </p:animEffect>
                                  </p:childTnLst>
                                </p:cTn>
                              </p:par>
                              <p:par>
                                <p:cTn id="76" presetID="10" presetClass="entr" presetSubtype="0" fill="hold" nodeType="with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fade">
                                      <p:cBhvr>
                                        <p:cTn id="78" dur="500"/>
                                        <p:tgtEl>
                                          <p:spTgt spid="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fade">
                                      <p:cBhvr>
                                        <p:cTn id="83" dur="500"/>
                                        <p:tgtEl>
                                          <p:spTgt spid="25"/>
                                        </p:tgtEl>
                                      </p:cBhvr>
                                    </p:animEffect>
                                  </p:childTnLst>
                                </p:cTn>
                              </p:par>
                              <p:par>
                                <p:cTn id="84" presetID="10" presetClass="entr" presetSubtype="0" fill="hold" nodeType="withEffect">
                                  <p:stCondLst>
                                    <p:cond delay="0"/>
                                  </p:stCondLst>
                                  <p:childTnLst>
                                    <p:set>
                                      <p:cBhvr>
                                        <p:cTn id="85" dur="1" fill="hold">
                                          <p:stCondLst>
                                            <p:cond delay="0"/>
                                          </p:stCondLst>
                                        </p:cTn>
                                        <p:tgtEl>
                                          <p:spTgt spid="25">
                                            <p:txEl>
                                              <p:pRg st="0" end="0"/>
                                            </p:txEl>
                                          </p:spTgt>
                                        </p:tgtEl>
                                        <p:attrNameLst>
                                          <p:attrName>style.visibility</p:attrName>
                                        </p:attrNameLst>
                                      </p:cBhvr>
                                      <p:to>
                                        <p:strVal val="visible"/>
                                      </p:to>
                                    </p:set>
                                    <p:animEffect transition="in" filter="fade">
                                      <p:cBhvr>
                                        <p:cTn id="86" dur="500"/>
                                        <p:tgtEl>
                                          <p:spTgt spid="25">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500"/>
                                        <p:tgtEl>
                                          <p:spTgt spid="27"/>
                                        </p:tgtEl>
                                      </p:cBhvr>
                                    </p:animEffect>
                                  </p:childTnLst>
                                </p:cTn>
                              </p:par>
                              <p:par>
                                <p:cTn id="90" presetID="10" presetClass="entr" presetSubtype="0" fill="hold" nodeType="with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fade">
                                      <p:cBhvr>
                                        <p:cTn id="95" dur="500"/>
                                        <p:tgtEl>
                                          <p:spTgt spid="29"/>
                                        </p:tgtEl>
                                      </p:cBhvr>
                                    </p:animEffect>
                                  </p:childTnLst>
                                </p:cTn>
                              </p:par>
                              <p:par>
                                <p:cTn id="96" presetID="10" presetClass="entr" presetSubtype="0" fill="hold" nodeType="withEffect">
                                  <p:stCondLst>
                                    <p:cond delay="0"/>
                                  </p:stCondLst>
                                  <p:childTnLst>
                                    <p:set>
                                      <p:cBhvr>
                                        <p:cTn id="97" dur="1" fill="hold">
                                          <p:stCondLst>
                                            <p:cond delay="0"/>
                                          </p:stCondLst>
                                        </p:cTn>
                                        <p:tgtEl>
                                          <p:spTgt spid="28"/>
                                        </p:tgtEl>
                                        <p:attrNameLst>
                                          <p:attrName>style.visibility</p:attrName>
                                        </p:attrNameLst>
                                      </p:cBhvr>
                                      <p:to>
                                        <p:strVal val="visible"/>
                                      </p:to>
                                    </p:set>
                                    <p:animEffect transition="in" filter="fade">
                                      <p:cBhvr>
                                        <p:cTn id="98" dur="500"/>
                                        <p:tgtEl>
                                          <p:spTgt spid="28"/>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fade">
                                      <p:cBhvr>
                                        <p:cTn id="103" dur="500"/>
                                        <p:tgtEl>
                                          <p:spTgt spid="30"/>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1"/>
                                        </p:tgtEl>
                                        <p:attrNameLst>
                                          <p:attrName>style.visibility</p:attrName>
                                        </p:attrNameLst>
                                      </p:cBhvr>
                                      <p:to>
                                        <p:strVal val="visible"/>
                                      </p:to>
                                    </p:set>
                                    <p:animEffect transition="in" filter="fade">
                                      <p:cBhvr>
                                        <p:cTn id="10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2" grpId="0" animBg="1"/>
      <p:bldP spid="14" grpId="0" animBg="1"/>
      <p:bldP spid="15" grpId="0" animBg="1"/>
      <p:bldP spid="18" grpId="0" animBg="1"/>
      <p:bldP spid="20" grpId="0" animBg="1"/>
      <p:bldP spid="22" grpId="0" animBg="1"/>
      <p:bldP spid="23" grpId="0" animBg="1"/>
      <p:bldP spid="25" grpId="0" animBg="1"/>
      <p:bldP spid="27" grpId="0" animBg="1"/>
      <p:bldP spid="29" grpId="0" animBg="1"/>
      <p:bldP spid="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Draw an E-R diagram of following pair of entities</a:t>
            </a:r>
          </a:p>
          <a:p>
            <a:pPr lvl="1"/>
            <a:r>
              <a:rPr lang="en-US" dirty="0"/>
              <a:t>Customer &amp; Account</a:t>
            </a:r>
          </a:p>
          <a:p>
            <a:pPr lvl="1"/>
            <a:r>
              <a:rPr lang="en-US" dirty="0"/>
              <a:t>Customer &amp; Loan</a:t>
            </a:r>
          </a:p>
          <a:p>
            <a:pPr lvl="1"/>
            <a:r>
              <a:rPr lang="en-US" dirty="0"/>
              <a:t>Doctor &amp; Patient</a:t>
            </a:r>
          </a:p>
          <a:p>
            <a:pPr lvl="1"/>
            <a:r>
              <a:rPr lang="en-US" dirty="0"/>
              <a:t>Student &amp; Project</a:t>
            </a:r>
          </a:p>
          <a:p>
            <a:pPr lvl="1"/>
            <a:r>
              <a:rPr lang="en-US" dirty="0"/>
              <a:t>Student &amp; Teacher</a:t>
            </a:r>
          </a:p>
          <a:p>
            <a:pPr lvl="2"/>
            <a:r>
              <a:rPr lang="en-US" dirty="0"/>
              <a:t>Note: Take four attributes per entity with one primary key attribute.</a:t>
            </a:r>
            <a:endParaRPr lang="en-GB" dirty="0"/>
          </a:p>
          <a:p>
            <a:pPr marL="457200" lvl="1" indent="0">
              <a:buNone/>
            </a:pPr>
            <a:r>
              <a:rPr lang="en-US" dirty="0"/>
              <a:t>	             </a:t>
            </a:r>
            <a:r>
              <a:rPr lang="en-US" sz="1800" dirty="0"/>
              <a:t>Keep proper relationship between two entities.  </a:t>
            </a:r>
          </a:p>
        </p:txBody>
      </p:sp>
    </p:spTree>
    <p:extLst>
      <p:ext uri="{BB962C8B-B14F-4D97-AF65-F5344CB8AC3E}">
        <p14:creationId xmlns:p14="http://schemas.microsoft.com/office/powerpoint/2010/main" val="55224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Types of Attributes</a:t>
            </a:r>
          </a:p>
        </p:txBody>
      </p:sp>
      <p:sp>
        <p:nvSpPr>
          <p:cNvPr id="5" name="Content Placeholder 4"/>
          <p:cNvSpPr>
            <a:spLocks noGrp="1"/>
          </p:cNvSpPr>
          <p:nvPr>
            <p:ph idx="1"/>
          </p:nvPr>
        </p:nvSpPr>
        <p:spPr/>
        <p:txBody>
          <a:bodyPr/>
          <a:lstStyle/>
          <a:p>
            <a:endParaRPr lang="en-GB" dirty="0"/>
          </a:p>
        </p:txBody>
      </p:sp>
      <p:graphicFrame>
        <p:nvGraphicFramePr>
          <p:cNvPr id="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00863790"/>
              </p:ext>
            </p:extLst>
          </p:nvPr>
        </p:nvGraphicFramePr>
        <p:xfrm>
          <a:off x="696000" y="1195972"/>
          <a:ext cx="10800000" cy="63000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Simple Attribute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Composite Attribute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128098535"/>
              </p:ext>
            </p:extLst>
          </p:nvPr>
        </p:nvGraphicFramePr>
        <p:xfrm>
          <a:off x="696000" y="1825972"/>
          <a:ext cx="10800000" cy="54000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Cannot be divided into subparts</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Can be divided into subparts</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793189941"/>
              </p:ext>
            </p:extLst>
          </p:nvPr>
        </p:nvGraphicFramePr>
        <p:xfrm>
          <a:off x="696000" y="2365972"/>
          <a:ext cx="10800000" cy="149352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E.g. </a:t>
                      </a:r>
                      <a:r>
                        <a:rPr lang="en-GB" sz="2400" b="0" kern="1200" dirty="0" err="1">
                          <a:solidFill>
                            <a:schemeClr val="dk1"/>
                          </a:solidFill>
                          <a:latin typeface="+mn-lt"/>
                          <a:ea typeface="+mn-ea"/>
                          <a:cs typeface="+mn-cs"/>
                        </a:rPr>
                        <a:t>RollNo</a:t>
                      </a:r>
                      <a:r>
                        <a:rPr lang="en-GB" sz="2400" b="0" kern="1200" dirty="0">
                          <a:solidFill>
                            <a:schemeClr val="dk1"/>
                          </a:solidFill>
                          <a:latin typeface="+mn-lt"/>
                          <a:ea typeface="+mn-ea"/>
                          <a:cs typeface="+mn-cs"/>
                        </a:rPr>
                        <a:t>, CPI</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E.g. Name </a:t>
                      </a:r>
                    </a:p>
                    <a:p>
                      <a:pPr marL="0" algn="l" defTabSz="914400" rtl="0" eaLnBrk="1" latinLnBrk="0" hangingPunct="1"/>
                      <a:r>
                        <a:rPr lang="en-GB" sz="2400" b="0" kern="1200" dirty="0">
                          <a:solidFill>
                            <a:schemeClr val="dk1"/>
                          </a:solidFill>
                          <a:latin typeface="+mn-lt"/>
                          <a:ea typeface="+mn-ea"/>
                          <a:cs typeface="+mn-cs"/>
                        </a:rPr>
                        <a:t>                  </a:t>
                      </a:r>
                      <a:r>
                        <a:rPr lang="en-GB" sz="2000" b="0" kern="1200" dirty="0">
                          <a:solidFill>
                            <a:schemeClr val="dk1"/>
                          </a:solidFill>
                          <a:latin typeface="+mn-lt"/>
                          <a:ea typeface="+mn-ea"/>
                          <a:cs typeface="+mn-cs"/>
                        </a:rPr>
                        <a:t>(first name, middle name, last name)</a:t>
                      </a:r>
                      <a:r>
                        <a:rPr lang="en-GB" sz="2400" b="0" kern="1200" dirty="0">
                          <a:solidFill>
                            <a:schemeClr val="dk1"/>
                          </a:solidFill>
                          <a:latin typeface="+mn-lt"/>
                          <a:ea typeface="+mn-ea"/>
                          <a:cs typeface="+mn-cs"/>
                        </a:rPr>
                        <a:t> </a:t>
                      </a:r>
                    </a:p>
                    <a:p>
                      <a:pPr marL="0" algn="l" defTabSz="914400" rtl="0" eaLnBrk="1" latinLnBrk="0" hangingPunct="1"/>
                      <a:r>
                        <a:rPr lang="en-GB" sz="2400" b="0" kern="1200" dirty="0">
                          <a:solidFill>
                            <a:schemeClr val="dk1"/>
                          </a:solidFill>
                          <a:latin typeface="+mn-lt"/>
                          <a:ea typeface="+mn-ea"/>
                          <a:cs typeface="+mn-cs"/>
                        </a:rPr>
                        <a:t>        Address</a:t>
                      </a:r>
                    </a:p>
                    <a:p>
                      <a:pPr marL="0" algn="l" defTabSz="914400" rtl="0" eaLnBrk="1" latinLnBrk="0" hangingPunct="1"/>
                      <a:r>
                        <a:rPr lang="en-GB" sz="2000" b="0" kern="1200" dirty="0">
                          <a:solidFill>
                            <a:schemeClr val="dk1"/>
                          </a:solidFill>
                          <a:latin typeface="+mn-lt"/>
                          <a:ea typeface="+mn-ea"/>
                          <a:cs typeface="+mn-cs"/>
                        </a:rPr>
                        <a:t>                     (street, road, city)</a:t>
                      </a:r>
                      <a:endParaRPr lang="en-US" sz="20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2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61242561"/>
              </p:ext>
            </p:extLst>
          </p:nvPr>
        </p:nvGraphicFramePr>
        <p:xfrm>
          <a:off x="696000" y="3859492"/>
          <a:ext cx="10800000" cy="192024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Symbol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Symbol</a:t>
                      </a:r>
                    </a:p>
                    <a:p>
                      <a:pPr marL="0" algn="l" defTabSz="914400" rtl="0" eaLnBrk="1" latinLnBrk="0" hangingPunct="1"/>
                      <a:endParaRPr lang="en-GB" sz="2400" b="0" kern="1200" dirty="0">
                        <a:solidFill>
                          <a:schemeClr val="dk1"/>
                        </a:solidFill>
                        <a:latin typeface="+mn-lt"/>
                        <a:ea typeface="+mn-ea"/>
                        <a:cs typeface="+mn-cs"/>
                      </a:endParaRPr>
                    </a:p>
                    <a:p>
                      <a:pPr marL="0" algn="l" defTabSz="914400" rtl="0" eaLnBrk="1" latinLnBrk="0" hangingPunct="1"/>
                      <a:endParaRPr lang="en-GB" sz="2400" b="0" kern="1200" dirty="0">
                        <a:solidFill>
                          <a:schemeClr val="dk1"/>
                        </a:solidFill>
                        <a:latin typeface="+mn-lt"/>
                        <a:ea typeface="+mn-ea"/>
                        <a:cs typeface="+mn-cs"/>
                      </a:endParaRPr>
                    </a:p>
                    <a:p>
                      <a:pPr marL="0" algn="l" defTabSz="914400" rtl="0" eaLnBrk="1" latinLnBrk="0" hangingPunct="1"/>
                      <a:endParaRPr lang="en-GB" sz="2400" b="0" kern="1200" dirty="0">
                        <a:solidFill>
                          <a:schemeClr val="dk1"/>
                        </a:solidFill>
                        <a:latin typeface="+mn-lt"/>
                        <a:ea typeface="+mn-ea"/>
                        <a:cs typeface="+mn-cs"/>
                      </a:endParaRPr>
                    </a:p>
                    <a:p>
                      <a:pPr marL="0" algn="l" defTabSz="914400" rtl="0" eaLnBrk="1" latinLnBrk="0" hangingPunct="1"/>
                      <a:endParaRPr lang="en-GB"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3" name="Oval 32"/>
          <p:cNvSpPr/>
          <p:nvPr/>
        </p:nvSpPr>
        <p:spPr>
          <a:xfrm>
            <a:off x="2140844" y="4552950"/>
            <a:ext cx="164592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Roll No</a:t>
            </a:r>
          </a:p>
        </p:txBody>
      </p:sp>
      <p:sp>
        <p:nvSpPr>
          <p:cNvPr id="34" name="Oval 33"/>
          <p:cNvSpPr/>
          <p:nvPr/>
        </p:nvSpPr>
        <p:spPr>
          <a:xfrm>
            <a:off x="8083802" y="3949212"/>
            <a:ext cx="164592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35" name="Straight Connector 34"/>
          <p:cNvCxnSpPr>
            <a:stCxn id="38" idx="0"/>
            <a:endCxn id="34" idx="5"/>
          </p:cNvCxnSpPr>
          <p:nvPr/>
        </p:nvCxnSpPr>
        <p:spPr>
          <a:xfrm flipH="1" flipV="1">
            <a:off x="9488683" y="4310188"/>
            <a:ext cx="700242" cy="26341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36" name="Oval 35"/>
          <p:cNvSpPr/>
          <p:nvPr/>
        </p:nvSpPr>
        <p:spPr>
          <a:xfrm>
            <a:off x="6914508" y="4528625"/>
            <a:ext cx="173736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First name</a:t>
            </a:r>
          </a:p>
        </p:txBody>
      </p:sp>
      <p:cxnSp>
        <p:nvCxnSpPr>
          <p:cNvPr id="37" name="Straight Connector 36"/>
          <p:cNvCxnSpPr>
            <a:stCxn id="40" idx="0"/>
            <a:endCxn id="34" idx="4"/>
          </p:cNvCxnSpPr>
          <p:nvPr/>
        </p:nvCxnSpPr>
        <p:spPr>
          <a:xfrm flipH="1" flipV="1">
            <a:off x="8906762" y="4372122"/>
            <a:ext cx="9646" cy="92739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38" name="Oval 37"/>
          <p:cNvSpPr/>
          <p:nvPr/>
        </p:nvSpPr>
        <p:spPr>
          <a:xfrm>
            <a:off x="9365965" y="4573601"/>
            <a:ext cx="1645920" cy="442411"/>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Last name</a:t>
            </a:r>
          </a:p>
        </p:txBody>
      </p:sp>
      <p:cxnSp>
        <p:nvCxnSpPr>
          <p:cNvPr id="39" name="Straight Connector 38"/>
          <p:cNvCxnSpPr>
            <a:stCxn id="36" idx="0"/>
            <a:endCxn id="34" idx="3"/>
          </p:cNvCxnSpPr>
          <p:nvPr/>
        </p:nvCxnSpPr>
        <p:spPr>
          <a:xfrm flipV="1">
            <a:off x="7783188" y="4310188"/>
            <a:ext cx="541653" cy="218437"/>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40" name="Oval 39"/>
          <p:cNvSpPr/>
          <p:nvPr/>
        </p:nvSpPr>
        <p:spPr>
          <a:xfrm>
            <a:off x="7908408" y="5299515"/>
            <a:ext cx="201600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Middle name</a:t>
            </a:r>
          </a:p>
        </p:txBody>
      </p:sp>
    </p:spTree>
    <p:extLst>
      <p:ext uri="{BB962C8B-B14F-4D97-AF65-F5344CB8AC3E}">
        <p14:creationId xmlns:p14="http://schemas.microsoft.com/office/powerpoint/2010/main" val="301204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6" grpId="0" animBg="1"/>
      <p:bldP spid="38" grpId="0" animBg="1"/>
      <p:bldP spid="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Types of Attributes</a:t>
            </a:r>
          </a:p>
        </p:txBody>
      </p:sp>
      <p:sp>
        <p:nvSpPr>
          <p:cNvPr id="5" name="Content Placeholder 4"/>
          <p:cNvSpPr>
            <a:spLocks noGrp="1"/>
          </p:cNvSpPr>
          <p:nvPr>
            <p:ph idx="1"/>
          </p:nvPr>
        </p:nvSpPr>
        <p:spPr/>
        <p:txBody>
          <a:bodyPr/>
          <a:lstStyle/>
          <a:p>
            <a:endParaRPr lang="en-GB" dirty="0"/>
          </a:p>
        </p:txBody>
      </p:sp>
      <p:graphicFrame>
        <p:nvGraphicFramePr>
          <p:cNvPr id="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396673836"/>
              </p:ext>
            </p:extLst>
          </p:nvPr>
        </p:nvGraphicFramePr>
        <p:xfrm>
          <a:off x="696000" y="1195972"/>
          <a:ext cx="10800000" cy="63000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630000">
                <a:tc>
                  <a:txBody>
                    <a:bodyPr/>
                    <a:lstStyle/>
                    <a:p>
                      <a:pPr algn="l"/>
                      <a:r>
                        <a:rPr lang="en-US" sz="2400" kern="1200" dirty="0">
                          <a:solidFill>
                            <a:schemeClr val="tx1"/>
                          </a:solidFill>
                        </a:rPr>
                        <a:t>Derived Attribute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Multi-valued Attribute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364303156"/>
              </p:ext>
            </p:extLst>
          </p:nvPr>
        </p:nvGraphicFramePr>
        <p:xfrm>
          <a:off x="696000" y="1825972"/>
          <a:ext cx="10800000" cy="82296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540000">
                <a:tc>
                  <a:txBody>
                    <a:bodyPr/>
                    <a:lstStyle/>
                    <a:p>
                      <a:pPr marL="0" algn="l" defTabSz="914400" rtl="0" eaLnBrk="1" latinLnBrk="0" hangingPunct="1"/>
                      <a:r>
                        <a:rPr lang="en-GB" sz="2400" b="0" kern="1200" dirty="0">
                          <a:solidFill>
                            <a:schemeClr val="dk1"/>
                          </a:solidFill>
                          <a:latin typeface="+mn-lt"/>
                          <a:ea typeface="+mn-ea"/>
                          <a:cs typeface="+mn-cs"/>
                        </a:rPr>
                        <a:t>It’s value is derived or calculated from other attributes</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Has multiple (more than one) value</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43392564"/>
              </p:ext>
            </p:extLst>
          </p:nvPr>
        </p:nvGraphicFramePr>
        <p:xfrm>
          <a:off x="696000" y="2730321"/>
          <a:ext cx="10800000" cy="149352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1129171">
                <a:tc>
                  <a:txBody>
                    <a:bodyPr/>
                    <a:lstStyle/>
                    <a:p>
                      <a:r>
                        <a:rPr lang="en-IN" sz="2400" b="0" kern="1200" dirty="0">
                          <a:solidFill>
                            <a:schemeClr val="dk1"/>
                          </a:solidFill>
                          <a:latin typeface="+mn-lt"/>
                          <a:ea typeface="+mn-ea"/>
                          <a:cs typeface="+mn-cs"/>
                        </a:rPr>
                        <a:t>E.g. Age</a:t>
                      </a:r>
                    </a:p>
                    <a:p>
                      <a:r>
                        <a:rPr lang="en-IN" sz="2400" b="0" kern="1200" dirty="0">
                          <a:solidFill>
                            <a:schemeClr val="dk1"/>
                          </a:solidFill>
                          <a:latin typeface="+mn-lt"/>
                          <a:ea typeface="+mn-ea"/>
                          <a:cs typeface="+mn-cs"/>
                        </a:rPr>
                        <a:t> (can be calculated using current date and                     birthdate)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E.g. </a:t>
                      </a:r>
                      <a:r>
                        <a:rPr lang="en-GB" sz="2400" b="0" kern="1200" dirty="0" err="1">
                          <a:solidFill>
                            <a:schemeClr val="dk1"/>
                          </a:solidFill>
                          <a:latin typeface="+mn-lt"/>
                          <a:ea typeface="+mn-ea"/>
                          <a:cs typeface="+mn-cs"/>
                        </a:rPr>
                        <a:t>PhoneNo</a:t>
                      </a:r>
                      <a:endParaRPr lang="en-GB" sz="2400" b="0" kern="1200" dirty="0">
                        <a:solidFill>
                          <a:schemeClr val="dk1"/>
                        </a:solidFill>
                        <a:latin typeface="+mn-lt"/>
                        <a:ea typeface="+mn-ea"/>
                        <a:cs typeface="+mn-cs"/>
                      </a:endParaRPr>
                    </a:p>
                    <a:p>
                      <a:pPr marL="0" algn="l" defTabSz="914400" rtl="0" eaLnBrk="1" latinLnBrk="0" hangingPunct="1"/>
                      <a:r>
                        <a:rPr lang="en-GB" sz="2400" b="0" kern="1200" dirty="0">
                          <a:solidFill>
                            <a:schemeClr val="dk1"/>
                          </a:solidFill>
                          <a:latin typeface="+mn-lt"/>
                          <a:ea typeface="+mn-ea"/>
                          <a:cs typeface="+mn-cs"/>
                        </a:rPr>
                        <a:t>                  </a:t>
                      </a:r>
                      <a:r>
                        <a:rPr lang="en-GB" sz="2000" b="0" kern="1200" dirty="0">
                          <a:solidFill>
                            <a:schemeClr val="dk1"/>
                          </a:solidFill>
                          <a:latin typeface="+mn-lt"/>
                          <a:ea typeface="+mn-ea"/>
                          <a:cs typeface="+mn-cs"/>
                        </a:rPr>
                        <a:t>(person may have multiple phone </a:t>
                      </a:r>
                      <a:r>
                        <a:rPr lang="en-GB" sz="2000" b="0" kern="1200" dirty="0" err="1">
                          <a:solidFill>
                            <a:schemeClr val="dk1"/>
                          </a:solidFill>
                          <a:latin typeface="+mn-lt"/>
                          <a:ea typeface="+mn-ea"/>
                          <a:cs typeface="+mn-cs"/>
                        </a:rPr>
                        <a:t>nos</a:t>
                      </a:r>
                      <a:r>
                        <a:rPr lang="en-GB" sz="2000" b="0" kern="1200" dirty="0">
                          <a:solidFill>
                            <a:schemeClr val="dk1"/>
                          </a:solidFill>
                          <a:latin typeface="+mn-lt"/>
                          <a:ea typeface="+mn-ea"/>
                          <a:cs typeface="+mn-cs"/>
                        </a:rPr>
                        <a:t>)</a:t>
                      </a:r>
                      <a:r>
                        <a:rPr lang="en-GB" sz="2400" b="0" kern="1200" dirty="0">
                          <a:solidFill>
                            <a:schemeClr val="dk1"/>
                          </a:solidFill>
                          <a:latin typeface="+mn-lt"/>
                          <a:ea typeface="+mn-ea"/>
                          <a:cs typeface="+mn-cs"/>
                        </a:rPr>
                        <a:t> </a:t>
                      </a:r>
                    </a:p>
                    <a:p>
                      <a:pPr marL="0" algn="l" defTabSz="914400" rtl="0" eaLnBrk="1" latinLnBrk="0" hangingPunct="1"/>
                      <a:r>
                        <a:rPr lang="en-GB" sz="2400" b="0" kern="1200" dirty="0">
                          <a:solidFill>
                            <a:schemeClr val="dk1"/>
                          </a:solidFill>
                          <a:latin typeface="+mn-lt"/>
                          <a:ea typeface="+mn-ea"/>
                          <a:cs typeface="+mn-cs"/>
                        </a:rPr>
                        <a:t>        </a:t>
                      </a:r>
                      <a:r>
                        <a:rPr lang="en-GB" sz="2400" b="0" kern="1200" dirty="0" err="1">
                          <a:solidFill>
                            <a:schemeClr val="dk1"/>
                          </a:solidFill>
                          <a:latin typeface="+mn-lt"/>
                          <a:ea typeface="+mn-ea"/>
                          <a:cs typeface="+mn-cs"/>
                        </a:rPr>
                        <a:t>EmailID</a:t>
                      </a:r>
                      <a:endParaRPr lang="en-GB" sz="2400" b="0" kern="1200" dirty="0">
                        <a:solidFill>
                          <a:schemeClr val="dk1"/>
                        </a:solidFill>
                        <a:latin typeface="+mn-lt"/>
                        <a:ea typeface="+mn-ea"/>
                        <a:cs typeface="+mn-cs"/>
                      </a:endParaRPr>
                    </a:p>
                    <a:p>
                      <a:pPr marL="0" algn="l" defTabSz="914400" rtl="0" eaLnBrk="1" latinLnBrk="0" hangingPunct="1"/>
                      <a:r>
                        <a:rPr lang="en-GB" sz="2000" b="0" kern="1200" dirty="0">
                          <a:solidFill>
                            <a:schemeClr val="dk1"/>
                          </a:solidFill>
                          <a:latin typeface="+mn-lt"/>
                          <a:ea typeface="+mn-ea"/>
                          <a:cs typeface="+mn-cs"/>
                        </a:rPr>
                        <a:t>                     (person may have multiple emails)</a:t>
                      </a:r>
                      <a:endParaRPr lang="en-US" sz="20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2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404060352"/>
              </p:ext>
            </p:extLst>
          </p:nvPr>
        </p:nvGraphicFramePr>
        <p:xfrm>
          <a:off x="696000" y="4314821"/>
          <a:ext cx="10800000" cy="155448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648789">
                <a:tc>
                  <a:txBody>
                    <a:bodyPr/>
                    <a:lstStyle/>
                    <a:p>
                      <a:r>
                        <a:rPr lang="en-GB" sz="2400" b="0" kern="1200" dirty="0">
                          <a:solidFill>
                            <a:schemeClr val="dk1"/>
                          </a:solidFill>
                          <a:latin typeface="+mn-lt"/>
                          <a:ea typeface="+mn-ea"/>
                          <a:cs typeface="+mn-cs"/>
                        </a:rPr>
                        <a:t>Symbol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Symbol</a:t>
                      </a:r>
                    </a:p>
                    <a:p>
                      <a:pPr marL="0" algn="l" defTabSz="914400" rtl="0" eaLnBrk="1" latinLnBrk="0" hangingPunct="1"/>
                      <a:endParaRPr lang="en-GB" sz="2400" b="0" kern="1200" dirty="0">
                        <a:solidFill>
                          <a:schemeClr val="dk1"/>
                        </a:solidFill>
                        <a:latin typeface="+mn-lt"/>
                        <a:ea typeface="+mn-ea"/>
                        <a:cs typeface="+mn-cs"/>
                      </a:endParaRPr>
                    </a:p>
                    <a:p>
                      <a:pPr marL="0" algn="l" defTabSz="914400" rtl="0" eaLnBrk="1" latinLnBrk="0" hangingPunct="1"/>
                      <a:endParaRPr lang="en-GB" sz="2400" b="0" kern="1200" dirty="0">
                        <a:solidFill>
                          <a:schemeClr val="dk1"/>
                        </a:solidFill>
                        <a:latin typeface="+mn-lt"/>
                        <a:ea typeface="+mn-ea"/>
                        <a:cs typeface="+mn-cs"/>
                      </a:endParaRPr>
                    </a:p>
                    <a:p>
                      <a:pPr marL="0" algn="l" defTabSz="914400" rtl="0" eaLnBrk="1" latinLnBrk="0" hangingPunct="1"/>
                      <a:endParaRPr lang="en-GB"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pSp>
        <p:nvGrpSpPr>
          <p:cNvPr id="16" name="Group 15"/>
          <p:cNvGrpSpPr/>
          <p:nvPr/>
        </p:nvGrpSpPr>
        <p:grpSpPr>
          <a:xfrm>
            <a:off x="8186071" y="4547162"/>
            <a:ext cx="1758029" cy="544899"/>
            <a:chOff x="5938171" y="3429000"/>
            <a:chExt cx="1758029" cy="544899"/>
          </a:xfrm>
        </p:grpSpPr>
        <p:sp>
          <p:nvSpPr>
            <p:cNvPr id="17" name="Oval 16"/>
            <p:cNvSpPr/>
            <p:nvPr/>
          </p:nvSpPr>
          <p:spPr>
            <a:xfrm>
              <a:off x="6039945" y="3489994"/>
              <a:ext cx="155448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Phone No</a:t>
              </a:r>
            </a:p>
          </p:txBody>
        </p:sp>
        <p:sp>
          <p:nvSpPr>
            <p:cNvPr id="18" name="Oval 17"/>
            <p:cNvSpPr/>
            <p:nvPr/>
          </p:nvSpPr>
          <p:spPr>
            <a:xfrm>
              <a:off x="5938171" y="3429000"/>
              <a:ext cx="1758029" cy="544899"/>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2" name="Oval 11"/>
          <p:cNvSpPr/>
          <p:nvPr/>
        </p:nvSpPr>
        <p:spPr>
          <a:xfrm>
            <a:off x="2410421" y="4669151"/>
            <a:ext cx="1554480" cy="422910"/>
          </a:xfrm>
          <a:prstGeom prst="ellipse">
            <a:avLst/>
          </a:prstGeom>
          <a:noFill/>
          <a:ln w="2857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Tree>
    <p:extLst>
      <p:ext uri="{BB962C8B-B14F-4D97-AF65-F5344CB8AC3E}">
        <p14:creationId xmlns:p14="http://schemas.microsoft.com/office/powerpoint/2010/main" val="222602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Types of Attributes</a:t>
            </a:r>
          </a:p>
        </p:txBody>
      </p:sp>
      <p:sp>
        <p:nvSpPr>
          <p:cNvPr id="5" name="Content Placeholder 4"/>
          <p:cNvSpPr>
            <a:spLocks noGrp="1"/>
          </p:cNvSpPr>
          <p:nvPr>
            <p:ph idx="1"/>
          </p:nvPr>
        </p:nvSpPr>
        <p:spPr/>
        <p:txBody>
          <a:bodyPr/>
          <a:lstStyle/>
          <a:p>
            <a:endParaRPr lang="en-GB" dirty="0"/>
          </a:p>
        </p:txBody>
      </p:sp>
      <p:graphicFrame>
        <p:nvGraphicFramePr>
          <p:cNvPr id="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206509630"/>
              </p:ext>
            </p:extLst>
          </p:nvPr>
        </p:nvGraphicFramePr>
        <p:xfrm>
          <a:off x="696000" y="1195972"/>
          <a:ext cx="10800000" cy="63000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630000">
                <a:tc>
                  <a:txBody>
                    <a:bodyPr/>
                    <a:lstStyle/>
                    <a:p>
                      <a:pPr algn="l"/>
                      <a:r>
                        <a:rPr kumimoji="0" lang="en-IN" altLang="en-US" sz="2400" b="1" dirty="0">
                          <a:solidFill>
                            <a:schemeClr val="tx1"/>
                          </a:solidFill>
                        </a:rPr>
                        <a:t>Key Attribute </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kumimoji="0" lang="en-IN" altLang="en-US" sz="2400" b="1" dirty="0">
                          <a:solidFill>
                            <a:schemeClr val="tx1"/>
                          </a:solidFill>
                        </a:rPr>
                        <a:t>Partial Attribute or partial key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449060382"/>
              </p:ext>
            </p:extLst>
          </p:nvPr>
        </p:nvGraphicFramePr>
        <p:xfrm>
          <a:off x="696000" y="1825972"/>
          <a:ext cx="10800000" cy="161544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540000">
                <a:tc>
                  <a:txBody>
                    <a:bodyPr/>
                    <a:lstStyle/>
                    <a:p>
                      <a:r>
                        <a:rPr lang="en-IN" sz="2000" b="0" kern="1200" dirty="0">
                          <a:solidFill>
                            <a:schemeClr val="dk1"/>
                          </a:solidFill>
                          <a:latin typeface="+mn-lt"/>
                          <a:ea typeface="+mn-ea"/>
                          <a:cs typeface="+mn-cs"/>
                        </a:rPr>
                        <a:t>The key attribute is used to represent the main characteristics of an entity. It represents a primary key. The key attribute is represented by an ellipse with the text underlined. </a:t>
                      </a:r>
                    </a:p>
                    <a:p>
                      <a:r>
                        <a:rPr lang="en-IN" sz="2000" b="0" kern="1200" dirty="0">
                          <a:solidFill>
                            <a:schemeClr val="dk1"/>
                          </a:solidFill>
                          <a:latin typeface="+mn-lt"/>
                          <a:ea typeface="+mn-ea"/>
                          <a:cs typeface="+mn-cs"/>
                        </a:rPr>
                        <a:t>e.g. 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kumimoji="0" lang="en-IN" altLang="en-US" sz="2000" b="0" dirty="0">
                          <a:solidFill>
                            <a:schemeClr val="tx1"/>
                          </a:solidFill>
                        </a:rPr>
                        <a:t>It’s one or more attributes that uniquely identify a weak entity for a given owner entity.</a:t>
                      </a:r>
                      <a:endParaRPr lang="en-US" sz="2000" b="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pic>
        <p:nvPicPr>
          <p:cNvPr id="10"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8113" y="3671685"/>
            <a:ext cx="3017008" cy="230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34434" y="4136353"/>
            <a:ext cx="4471988"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758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 </a:t>
            </a:r>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45769" y="1128197"/>
            <a:ext cx="8305896" cy="4255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63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2" y="731706"/>
            <a:ext cx="6824426" cy="4893647"/>
          </a:xfrm>
          <a:prstGeom prst="rect">
            <a:avLst/>
          </a:prstGeom>
          <a:noFill/>
        </p:spPr>
        <p:txBody>
          <a:bodyPr wrap="square" rtlCol="0">
            <a:spAutoFit/>
          </a:bodyPr>
          <a:lstStyle/>
          <a:p>
            <a:r>
              <a:rPr lang="en-US" sz="2400" b="1" dirty="0"/>
              <a:t>Outline</a:t>
            </a:r>
          </a:p>
          <a:p>
            <a:pPr marL="742950" lvl="1" indent="-285750">
              <a:buFont typeface="Arial" panose="020B0604020202020204" pitchFamily="34" charset="0"/>
              <a:buChar char="•"/>
            </a:pPr>
            <a:r>
              <a:rPr lang="en-US" sz="2400" dirty="0">
                <a:solidFill>
                  <a:schemeClr val="bg1">
                    <a:lumMod val="50000"/>
                  </a:schemeClr>
                </a:solidFill>
              </a:rPr>
              <a:t>Basic concept of E-R diagram</a:t>
            </a:r>
          </a:p>
          <a:p>
            <a:pPr marL="742950" lvl="1" indent="-285750">
              <a:buFont typeface="Arial" panose="020B0604020202020204" pitchFamily="34" charset="0"/>
              <a:buChar char="•"/>
            </a:pPr>
            <a:r>
              <a:rPr lang="en-US" sz="2400" dirty="0">
                <a:solidFill>
                  <a:schemeClr val="bg1">
                    <a:lumMod val="50000"/>
                  </a:schemeClr>
                </a:solidFill>
              </a:rPr>
              <a:t>Types of Attributes</a:t>
            </a:r>
          </a:p>
          <a:p>
            <a:pPr marL="742950" lvl="1" indent="-285750">
              <a:buFont typeface="Arial" panose="020B0604020202020204" pitchFamily="34" charset="0"/>
              <a:buChar char="•"/>
            </a:pPr>
            <a:r>
              <a:rPr lang="en-US" sz="2400" dirty="0">
                <a:solidFill>
                  <a:schemeClr val="bg1">
                    <a:lumMod val="50000"/>
                  </a:schemeClr>
                </a:solidFill>
              </a:rPr>
              <a:t>Mapping Cardinality</a:t>
            </a:r>
          </a:p>
          <a:p>
            <a:pPr marL="742950" lvl="1" indent="-285750">
              <a:buFont typeface="Arial" panose="020B0604020202020204" pitchFamily="34" charset="0"/>
              <a:buChar char="•"/>
            </a:pPr>
            <a:r>
              <a:rPr lang="en-US" sz="2400" dirty="0">
                <a:solidFill>
                  <a:schemeClr val="bg1">
                    <a:lumMod val="50000"/>
                  </a:schemeClr>
                </a:solidFill>
              </a:rPr>
              <a:t>Weak Entity Sets</a:t>
            </a:r>
          </a:p>
          <a:p>
            <a:pPr marL="742950" lvl="1" indent="-285750">
              <a:buFont typeface="Arial" panose="020B0604020202020204" pitchFamily="34" charset="0"/>
              <a:buChar char="•"/>
            </a:pPr>
            <a:r>
              <a:rPr lang="en-US" sz="2400" dirty="0">
                <a:solidFill>
                  <a:schemeClr val="bg1">
                    <a:lumMod val="50000"/>
                  </a:schemeClr>
                </a:solidFill>
              </a:rPr>
              <a:t>Extended E-R features </a:t>
            </a:r>
          </a:p>
          <a:p>
            <a:pPr marL="742950" lvl="1" indent="-285750">
              <a:buFont typeface="Arial" panose="020B0604020202020204" pitchFamily="34" charset="0"/>
              <a:buChar char="•"/>
            </a:pPr>
            <a:r>
              <a:rPr lang="en-US" sz="2400" dirty="0">
                <a:solidFill>
                  <a:schemeClr val="bg1">
                    <a:lumMod val="50000"/>
                  </a:schemeClr>
                </a:solidFill>
              </a:rPr>
              <a:t>Generalization and Specialization</a:t>
            </a:r>
          </a:p>
          <a:p>
            <a:pPr marL="742950" lvl="1" indent="-285750">
              <a:buFont typeface="Arial" panose="020B0604020202020204" pitchFamily="34" charset="0"/>
              <a:buChar char="•"/>
            </a:pPr>
            <a:r>
              <a:rPr lang="en-US" sz="2400" dirty="0">
                <a:solidFill>
                  <a:schemeClr val="bg1">
                    <a:lumMod val="50000"/>
                  </a:schemeClr>
                </a:solidFill>
              </a:rPr>
              <a:t>Constraints on Specialization and Generalization</a:t>
            </a:r>
          </a:p>
          <a:p>
            <a:pPr marL="742950" lvl="1" indent="-285750">
              <a:buFont typeface="Arial" panose="020B0604020202020204" pitchFamily="34" charset="0"/>
              <a:buChar char="•"/>
            </a:pPr>
            <a:r>
              <a:rPr lang="en-US" sz="2400" dirty="0">
                <a:solidFill>
                  <a:schemeClr val="bg1">
                    <a:lumMod val="50000"/>
                  </a:schemeClr>
                </a:solidFill>
              </a:rPr>
              <a:t>Aggregation</a:t>
            </a:r>
          </a:p>
          <a:p>
            <a:pPr marL="742950" lvl="1" indent="-285750">
              <a:buFont typeface="Arial" panose="020B0604020202020204" pitchFamily="34" charset="0"/>
              <a:buChar char="•"/>
            </a:pPr>
            <a:r>
              <a:rPr lang="en-US" sz="2400" dirty="0">
                <a:solidFill>
                  <a:schemeClr val="bg1">
                    <a:lumMod val="50000"/>
                  </a:schemeClr>
                </a:solidFill>
              </a:rPr>
              <a:t>E-R diagram of Hospital Management  System</a:t>
            </a:r>
          </a:p>
          <a:p>
            <a:pPr marL="742950" lvl="1" indent="-285750">
              <a:buFont typeface="Arial" panose="020B0604020202020204" pitchFamily="34" charset="0"/>
              <a:buChar char="•"/>
            </a:pPr>
            <a:r>
              <a:rPr lang="en-US" sz="2400" dirty="0">
                <a:solidFill>
                  <a:schemeClr val="bg1">
                    <a:lumMod val="50000"/>
                  </a:schemeClr>
                </a:solidFill>
              </a:rPr>
              <a:t>Reduction to E-R Database Schema</a:t>
            </a:r>
          </a:p>
          <a:p>
            <a:pPr marL="742950" lvl="1" indent="-285750">
              <a:buFont typeface="Arial" panose="020B0604020202020204" pitchFamily="34" charset="0"/>
              <a:buChar char="•"/>
            </a:pPr>
            <a:r>
              <a:rPr lang="en-US" sz="2400" dirty="0">
                <a:solidFill>
                  <a:schemeClr val="bg1">
                    <a:lumMod val="50000"/>
                  </a:schemeClr>
                </a:solidFill>
              </a:rPr>
              <a:t>Database Models</a:t>
            </a:r>
          </a:p>
          <a:p>
            <a:pPr marL="742950" lvl="1" indent="-285750">
              <a:buFont typeface="Arial" panose="020B0604020202020204" pitchFamily="34" charset="0"/>
              <a:buChar char="•"/>
            </a:pPr>
            <a:r>
              <a:rPr lang="en-US" sz="2400" dirty="0">
                <a:solidFill>
                  <a:schemeClr val="bg1">
                    <a:lumMod val="50000"/>
                  </a:schemeClr>
                </a:solidFill>
              </a:rPr>
              <a:t>Integrity Constraints</a:t>
            </a: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Effect transition="in" filter="fade">
                                      <p:cBhvr>
                                        <p:cTn id="35" dur="500"/>
                                        <p:tgtEl>
                                          <p:spTgt spid="9">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fade">
                                      <p:cBhvr>
                                        <p:cTn id="40" dur="500"/>
                                        <p:tgtEl>
                                          <p:spTgt spid="9">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xEl>
                                              <p:pRg st="3" end="3"/>
                                            </p:txEl>
                                          </p:spTgt>
                                        </p:tgtEl>
                                        <p:attrNameLst>
                                          <p:attrName>style.visibility</p:attrName>
                                        </p:attrNameLst>
                                      </p:cBhvr>
                                      <p:to>
                                        <p:strVal val="visible"/>
                                      </p:to>
                                    </p:set>
                                    <p:animEffect transition="in" filter="fade">
                                      <p:cBhvr>
                                        <p:cTn id="45" dur="500"/>
                                        <p:tgtEl>
                                          <p:spTgt spid="9">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9">
                                            <p:txEl>
                                              <p:pRg st="4" end="4"/>
                                            </p:txEl>
                                          </p:spTgt>
                                        </p:tgtEl>
                                        <p:attrNameLst>
                                          <p:attrName>style.visibility</p:attrName>
                                        </p:attrNameLst>
                                      </p:cBhvr>
                                      <p:to>
                                        <p:strVal val="visible"/>
                                      </p:to>
                                    </p:set>
                                    <p:animEffect transition="in" filter="fade">
                                      <p:cBhvr>
                                        <p:cTn id="50" dur="500"/>
                                        <p:tgtEl>
                                          <p:spTgt spid="9">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
                                            <p:txEl>
                                              <p:pRg st="5" end="5"/>
                                            </p:txEl>
                                          </p:spTgt>
                                        </p:tgtEl>
                                        <p:attrNameLst>
                                          <p:attrName>style.visibility</p:attrName>
                                        </p:attrNameLst>
                                      </p:cBhvr>
                                      <p:to>
                                        <p:strVal val="visible"/>
                                      </p:to>
                                    </p:set>
                                    <p:animEffect transition="in" filter="fade">
                                      <p:cBhvr>
                                        <p:cTn id="55" dur="500"/>
                                        <p:tgtEl>
                                          <p:spTgt spid="9">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9">
                                            <p:txEl>
                                              <p:pRg st="6" end="6"/>
                                            </p:txEl>
                                          </p:spTgt>
                                        </p:tgtEl>
                                        <p:attrNameLst>
                                          <p:attrName>style.visibility</p:attrName>
                                        </p:attrNameLst>
                                      </p:cBhvr>
                                      <p:to>
                                        <p:strVal val="visible"/>
                                      </p:to>
                                    </p:set>
                                    <p:animEffect transition="in" filter="fade">
                                      <p:cBhvr>
                                        <p:cTn id="60" dur="500"/>
                                        <p:tgtEl>
                                          <p:spTgt spid="9">
                                            <p:txEl>
                                              <p:pRg st="6" end="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9">
                                            <p:txEl>
                                              <p:pRg st="7" end="7"/>
                                            </p:txEl>
                                          </p:spTgt>
                                        </p:tgtEl>
                                        <p:attrNameLst>
                                          <p:attrName>style.visibility</p:attrName>
                                        </p:attrNameLst>
                                      </p:cBhvr>
                                      <p:to>
                                        <p:strVal val="visible"/>
                                      </p:to>
                                    </p:set>
                                    <p:animEffect transition="in" filter="fade">
                                      <p:cBhvr>
                                        <p:cTn id="65" dur="500"/>
                                        <p:tgtEl>
                                          <p:spTgt spid="9">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9">
                                            <p:txEl>
                                              <p:pRg st="8" end="8"/>
                                            </p:txEl>
                                          </p:spTgt>
                                        </p:tgtEl>
                                        <p:attrNameLst>
                                          <p:attrName>style.visibility</p:attrName>
                                        </p:attrNameLst>
                                      </p:cBhvr>
                                      <p:to>
                                        <p:strVal val="visible"/>
                                      </p:to>
                                    </p:set>
                                    <p:animEffect transition="in" filter="fade">
                                      <p:cBhvr>
                                        <p:cTn id="70" dur="500"/>
                                        <p:tgtEl>
                                          <p:spTgt spid="9">
                                            <p:txEl>
                                              <p:pRg st="8" end="8"/>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9">
                                            <p:txEl>
                                              <p:pRg st="9" end="9"/>
                                            </p:txEl>
                                          </p:spTgt>
                                        </p:tgtEl>
                                        <p:attrNameLst>
                                          <p:attrName>style.visibility</p:attrName>
                                        </p:attrNameLst>
                                      </p:cBhvr>
                                      <p:to>
                                        <p:strVal val="visible"/>
                                      </p:to>
                                    </p:set>
                                    <p:animEffect transition="in" filter="fade">
                                      <p:cBhvr>
                                        <p:cTn id="75" dur="500"/>
                                        <p:tgtEl>
                                          <p:spTgt spid="9">
                                            <p:txEl>
                                              <p:pRg st="9" end="9"/>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9">
                                            <p:txEl>
                                              <p:pRg st="10" end="10"/>
                                            </p:txEl>
                                          </p:spTgt>
                                        </p:tgtEl>
                                        <p:attrNameLst>
                                          <p:attrName>style.visibility</p:attrName>
                                        </p:attrNameLst>
                                      </p:cBhvr>
                                      <p:to>
                                        <p:strVal val="visible"/>
                                      </p:to>
                                    </p:set>
                                    <p:animEffect transition="in" filter="fade">
                                      <p:cBhvr>
                                        <p:cTn id="80" dur="500"/>
                                        <p:tgtEl>
                                          <p:spTgt spid="9">
                                            <p:txEl>
                                              <p:pRg st="10" end="1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9">
                                            <p:txEl>
                                              <p:pRg st="11" end="11"/>
                                            </p:txEl>
                                          </p:spTgt>
                                        </p:tgtEl>
                                        <p:attrNameLst>
                                          <p:attrName>style.visibility</p:attrName>
                                        </p:attrNameLst>
                                      </p:cBhvr>
                                      <p:to>
                                        <p:strVal val="visible"/>
                                      </p:to>
                                    </p:set>
                                    <p:animEffect transition="in" filter="fade">
                                      <p:cBhvr>
                                        <p:cTn id="85" dur="500"/>
                                        <p:tgtEl>
                                          <p:spTgt spid="9">
                                            <p:txEl>
                                              <p:pRg st="11" end="11"/>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9">
                                            <p:txEl>
                                              <p:pRg st="12" end="12"/>
                                            </p:txEl>
                                          </p:spTgt>
                                        </p:tgtEl>
                                        <p:attrNameLst>
                                          <p:attrName>style.visibility</p:attrName>
                                        </p:attrNameLst>
                                      </p:cBhvr>
                                      <p:to>
                                        <p:strVal val="visible"/>
                                      </p:to>
                                    </p:set>
                                    <p:animEffect transition="in" filter="fade">
                                      <p:cBhvr>
                                        <p:cTn id="90"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with all types of Attributes</a:t>
            </a:r>
          </a:p>
        </p:txBody>
      </p:sp>
      <p:sp>
        <p:nvSpPr>
          <p:cNvPr id="3" name="Content Placeholder 2"/>
          <p:cNvSpPr>
            <a:spLocks noGrp="1"/>
          </p:cNvSpPr>
          <p:nvPr>
            <p:ph idx="1"/>
          </p:nvPr>
        </p:nvSpPr>
        <p:spPr/>
        <p:txBody>
          <a:bodyPr/>
          <a:lstStyle/>
          <a:p>
            <a:endParaRPr lang="en-GB" dirty="0"/>
          </a:p>
        </p:txBody>
      </p:sp>
      <p:sp>
        <p:nvSpPr>
          <p:cNvPr id="4" name="Rectangle 3"/>
          <p:cNvSpPr/>
          <p:nvPr/>
        </p:nvSpPr>
        <p:spPr>
          <a:xfrm>
            <a:off x="4251951" y="3352958"/>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cxnSp>
        <p:nvCxnSpPr>
          <p:cNvPr id="5" name="Straight Connector 4"/>
          <p:cNvCxnSpPr/>
          <p:nvPr/>
        </p:nvCxnSpPr>
        <p:spPr>
          <a:xfrm>
            <a:off x="5944124" y="3720893"/>
            <a:ext cx="881753" cy="1"/>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6" name="Straight Connector 5"/>
          <p:cNvCxnSpPr>
            <a:stCxn id="7" idx="4"/>
            <a:endCxn id="4" idx="0"/>
          </p:cNvCxnSpPr>
          <p:nvPr/>
        </p:nvCxnSpPr>
        <p:spPr>
          <a:xfrm>
            <a:off x="4137648" y="2916985"/>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7" name="Oval 6"/>
          <p:cNvSpPr/>
          <p:nvPr/>
        </p:nvSpPr>
        <p:spPr>
          <a:xfrm>
            <a:off x="3406128" y="249407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RollNo</a:t>
            </a:r>
            <a:endParaRPr lang="en-US" u="sng" dirty="0">
              <a:solidFill>
                <a:schemeClr val="tx1"/>
              </a:solidFill>
            </a:endParaRPr>
          </a:p>
        </p:txBody>
      </p:sp>
      <p:cxnSp>
        <p:nvCxnSpPr>
          <p:cNvPr id="8" name="Straight Connector 7"/>
          <p:cNvCxnSpPr>
            <a:stCxn id="9" idx="4"/>
            <a:endCxn id="4" idx="0"/>
          </p:cNvCxnSpPr>
          <p:nvPr/>
        </p:nvCxnSpPr>
        <p:spPr>
          <a:xfrm flipH="1">
            <a:off x="5101037" y="2894574"/>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9" name="Oval 8"/>
          <p:cNvSpPr/>
          <p:nvPr/>
        </p:nvSpPr>
        <p:spPr>
          <a:xfrm>
            <a:off x="5024251" y="247166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10" name="Straight Connector 9"/>
          <p:cNvCxnSpPr>
            <a:stCxn id="4" idx="2"/>
            <a:endCxn id="23" idx="0"/>
          </p:cNvCxnSpPr>
          <p:nvPr/>
        </p:nvCxnSpPr>
        <p:spPr>
          <a:xfrm flipH="1">
            <a:off x="4019181" y="4097541"/>
            <a:ext cx="1081856" cy="34389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1" name="Oval 10"/>
          <p:cNvSpPr/>
          <p:nvPr/>
        </p:nvSpPr>
        <p:spPr>
          <a:xfrm>
            <a:off x="3248551" y="4500677"/>
            <a:ext cx="155448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Phone No</a:t>
            </a:r>
          </a:p>
        </p:txBody>
      </p:sp>
      <p:sp>
        <p:nvSpPr>
          <p:cNvPr id="12" name="Oval 11"/>
          <p:cNvSpPr/>
          <p:nvPr/>
        </p:nvSpPr>
        <p:spPr>
          <a:xfrm>
            <a:off x="5485161" y="4487185"/>
            <a:ext cx="164592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Birth Date</a:t>
            </a:r>
          </a:p>
        </p:txBody>
      </p:sp>
      <p:cxnSp>
        <p:nvCxnSpPr>
          <p:cNvPr id="13" name="Straight Connector 12"/>
          <p:cNvCxnSpPr>
            <a:stCxn id="4" idx="2"/>
            <a:endCxn id="12" idx="0"/>
          </p:cNvCxnSpPr>
          <p:nvPr/>
        </p:nvCxnSpPr>
        <p:spPr>
          <a:xfrm>
            <a:off x="5101037" y="4097541"/>
            <a:ext cx="1207084" cy="38964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a:stCxn id="15" idx="4"/>
            <a:endCxn id="9" idx="1"/>
          </p:cNvCxnSpPr>
          <p:nvPr/>
        </p:nvCxnSpPr>
        <p:spPr>
          <a:xfrm>
            <a:off x="4265557" y="2048754"/>
            <a:ext cx="972951" cy="48484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5" name="Oval 14"/>
          <p:cNvSpPr/>
          <p:nvPr/>
        </p:nvSpPr>
        <p:spPr>
          <a:xfrm>
            <a:off x="3396877" y="1625844"/>
            <a:ext cx="173736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First Name</a:t>
            </a:r>
          </a:p>
        </p:txBody>
      </p:sp>
      <p:cxnSp>
        <p:nvCxnSpPr>
          <p:cNvPr id="16" name="Straight Connector 15"/>
          <p:cNvCxnSpPr>
            <a:stCxn id="17" idx="4"/>
            <a:endCxn id="9" idx="7"/>
          </p:cNvCxnSpPr>
          <p:nvPr/>
        </p:nvCxnSpPr>
        <p:spPr>
          <a:xfrm flipH="1">
            <a:off x="6273034" y="2087756"/>
            <a:ext cx="1037217" cy="44584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7" name="Oval 16"/>
          <p:cNvSpPr/>
          <p:nvPr/>
        </p:nvSpPr>
        <p:spPr>
          <a:xfrm>
            <a:off x="6487291" y="1645345"/>
            <a:ext cx="1645920" cy="442411"/>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Last Name</a:t>
            </a:r>
          </a:p>
        </p:txBody>
      </p:sp>
      <p:cxnSp>
        <p:nvCxnSpPr>
          <p:cNvPr id="18" name="Straight Connector 17"/>
          <p:cNvCxnSpPr>
            <a:stCxn id="19" idx="4"/>
            <a:endCxn id="9" idx="0"/>
          </p:cNvCxnSpPr>
          <p:nvPr/>
        </p:nvCxnSpPr>
        <p:spPr>
          <a:xfrm>
            <a:off x="5753997" y="1785415"/>
            <a:ext cx="1774" cy="68624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9" name="Oval 18"/>
          <p:cNvSpPr/>
          <p:nvPr/>
        </p:nvSpPr>
        <p:spPr>
          <a:xfrm>
            <a:off x="5022477" y="1145335"/>
            <a:ext cx="1463040" cy="6400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Middle Name</a:t>
            </a:r>
          </a:p>
        </p:txBody>
      </p:sp>
      <p:sp>
        <p:nvSpPr>
          <p:cNvPr id="20" name="Oval 19"/>
          <p:cNvSpPr/>
          <p:nvPr/>
        </p:nvSpPr>
        <p:spPr>
          <a:xfrm>
            <a:off x="6825877" y="3509438"/>
            <a:ext cx="164592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cxnSp>
        <p:nvCxnSpPr>
          <p:cNvPr id="21" name="Straight Connector 20"/>
          <p:cNvCxnSpPr/>
          <p:nvPr/>
        </p:nvCxnSpPr>
        <p:spPr>
          <a:xfrm>
            <a:off x="3357498" y="3727880"/>
            <a:ext cx="881753" cy="1"/>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2" name="Oval 21"/>
          <p:cNvSpPr/>
          <p:nvPr/>
        </p:nvSpPr>
        <p:spPr>
          <a:xfrm>
            <a:off x="1695450" y="3516425"/>
            <a:ext cx="1645920" cy="422910"/>
          </a:xfrm>
          <a:prstGeom prst="ellipse">
            <a:avLst/>
          </a:prstGeom>
          <a:noFill/>
          <a:ln w="2857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23" name="Oval 22"/>
          <p:cNvSpPr/>
          <p:nvPr/>
        </p:nvSpPr>
        <p:spPr>
          <a:xfrm>
            <a:off x="3140166" y="4441438"/>
            <a:ext cx="1758029" cy="544899"/>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4" name="Straight Connector 23"/>
          <p:cNvCxnSpPr>
            <a:endCxn id="20" idx="7"/>
          </p:cNvCxnSpPr>
          <p:nvPr/>
        </p:nvCxnSpPr>
        <p:spPr>
          <a:xfrm flipH="1">
            <a:off x="8230758" y="2914098"/>
            <a:ext cx="700242" cy="6572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5" name="Oval 24"/>
          <p:cNvSpPr/>
          <p:nvPr/>
        </p:nvSpPr>
        <p:spPr>
          <a:xfrm>
            <a:off x="8384913" y="2514421"/>
            <a:ext cx="173736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Apartment</a:t>
            </a:r>
          </a:p>
        </p:txBody>
      </p:sp>
      <p:cxnSp>
        <p:nvCxnSpPr>
          <p:cNvPr id="26" name="Straight Connector 25"/>
          <p:cNvCxnSpPr>
            <a:stCxn id="27" idx="0"/>
            <a:endCxn id="20" idx="5"/>
          </p:cNvCxnSpPr>
          <p:nvPr/>
        </p:nvCxnSpPr>
        <p:spPr>
          <a:xfrm flipH="1" flipV="1">
            <a:off x="8230758" y="3870414"/>
            <a:ext cx="1022835" cy="63370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7" name="Oval 26"/>
          <p:cNvSpPr/>
          <p:nvPr/>
        </p:nvSpPr>
        <p:spPr>
          <a:xfrm>
            <a:off x="8430633" y="4504123"/>
            <a:ext cx="1645920" cy="442411"/>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Area</a:t>
            </a:r>
          </a:p>
        </p:txBody>
      </p:sp>
      <p:cxnSp>
        <p:nvCxnSpPr>
          <p:cNvPr id="28" name="Straight Connector 27"/>
          <p:cNvCxnSpPr>
            <a:stCxn id="29" idx="2"/>
            <a:endCxn id="20" idx="6"/>
          </p:cNvCxnSpPr>
          <p:nvPr/>
        </p:nvCxnSpPr>
        <p:spPr>
          <a:xfrm flipH="1">
            <a:off x="8471797" y="3710940"/>
            <a:ext cx="295013" cy="995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9" name="Oval 28"/>
          <p:cNvSpPr/>
          <p:nvPr/>
        </p:nvSpPr>
        <p:spPr>
          <a:xfrm>
            <a:off x="8766810" y="3390900"/>
            <a:ext cx="1463040" cy="6400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Street</a:t>
            </a:r>
          </a:p>
        </p:txBody>
      </p:sp>
      <p:sp>
        <p:nvSpPr>
          <p:cNvPr id="30" name="Rounded Rectangular Callout 29"/>
          <p:cNvSpPr/>
          <p:nvPr/>
        </p:nvSpPr>
        <p:spPr>
          <a:xfrm>
            <a:off x="6886302" y="2904192"/>
            <a:ext cx="1307334" cy="457200"/>
          </a:xfrm>
          <a:prstGeom prst="wedgeRoundRectCallout">
            <a:avLst>
              <a:gd name="adj1" fmla="val -20833"/>
              <a:gd name="adj2" fmla="val 84375"/>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Composite</a:t>
            </a:r>
          </a:p>
        </p:txBody>
      </p:sp>
      <p:sp>
        <p:nvSpPr>
          <p:cNvPr id="31" name="Rounded Rectangular Callout 30"/>
          <p:cNvSpPr/>
          <p:nvPr/>
        </p:nvSpPr>
        <p:spPr>
          <a:xfrm>
            <a:off x="2120350" y="1957589"/>
            <a:ext cx="1307334" cy="514035"/>
          </a:xfrm>
          <a:prstGeom prst="wedgeRoundRectCallout">
            <a:avLst>
              <a:gd name="adj1" fmla="val 52389"/>
              <a:gd name="adj2" fmla="val 81250"/>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Key attribute</a:t>
            </a:r>
          </a:p>
        </p:txBody>
      </p:sp>
      <p:sp>
        <p:nvSpPr>
          <p:cNvPr id="32" name="Rounded Rectangular Callout 31"/>
          <p:cNvSpPr/>
          <p:nvPr/>
        </p:nvSpPr>
        <p:spPr>
          <a:xfrm>
            <a:off x="6641446" y="2410725"/>
            <a:ext cx="1307334" cy="457200"/>
          </a:xfrm>
          <a:prstGeom prst="wedgeRoundRectCallout">
            <a:avLst>
              <a:gd name="adj1" fmla="val -65641"/>
              <a:gd name="adj2" fmla="val 28125"/>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Composite</a:t>
            </a:r>
          </a:p>
        </p:txBody>
      </p:sp>
      <p:sp>
        <p:nvSpPr>
          <p:cNvPr id="33" name="Rounded Rectangular Callout 32"/>
          <p:cNvSpPr/>
          <p:nvPr/>
        </p:nvSpPr>
        <p:spPr>
          <a:xfrm>
            <a:off x="5442333" y="5343099"/>
            <a:ext cx="1307334" cy="640080"/>
          </a:xfrm>
          <a:prstGeom prst="wedgeRoundRectCallout">
            <a:avLst>
              <a:gd name="adj1" fmla="val 29731"/>
              <a:gd name="adj2" fmla="val -109897"/>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Single Value</a:t>
            </a:r>
          </a:p>
        </p:txBody>
      </p:sp>
      <p:sp>
        <p:nvSpPr>
          <p:cNvPr id="34" name="Rounded Rectangular Callout 33"/>
          <p:cNvSpPr/>
          <p:nvPr/>
        </p:nvSpPr>
        <p:spPr>
          <a:xfrm>
            <a:off x="1781998" y="4051234"/>
            <a:ext cx="1307334" cy="640080"/>
          </a:xfrm>
          <a:prstGeom prst="wedgeRoundRectCallout">
            <a:avLst>
              <a:gd name="adj1" fmla="val 62103"/>
              <a:gd name="adj2" fmla="val 71329"/>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Multiple Value</a:t>
            </a:r>
          </a:p>
        </p:txBody>
      </p:sp>
      <p:sp>
        <p:nvSpPr>
          <p:cNvPr id="36" name="Rounded Rectangular Callout 35"/>
          <p:cNvSpPr/>
          <p:nvPr/>
        </p:nvSpPr>
        <p:spPr>
          <a:xfrm>
            <a:off x="1803650" y="2892120"/>
            <a:ext cx="1307334" cy="457200"/>
          </a:xfrm>
          <a:prstGeom prst="wedgeRoundRectCallout">
            <a:avLst>
              <a:gd name="adj1" fmla="val -23869"/>
              <a:gd name="adj2" fmla="val 92014"/>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Derived</a:t>
            </a:r>
          </a:p>
        </p:txBody>
      </p:sp>
      <p:sp>
        <p:nvSpPr>
          <p:cNvPr id="37" name="Rounded Rectangular Callout 36"/>
          <p:cNvSpPr/>
          <p:nvPr/>
        </p:nvSpPr>
        <p:spPr>
          <a:xfrm>
            <a:off x="6882104" y="5205939"/>
            <a:ext cx="1307334" cy="457200"/>
          </a:xfrm>
          <a:prstGeom prst="wedgeRoundRectCallout">
            <a:avLst>
              <a:gd name="adj1" fmla="val -39228"/>
              <a:gd name="adj2" fmla="val -127201"/>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Simple</a:t>
            </a:r>
          </a:p>
        </p:txBody>
      </p:sp>
    </p:spTree>
    <p:extLst>
      <p:ext uri="{BB962C8B-B14F-4D97-AF65-F5344CB8AC3E}">
        <p14:creationId xmlns:p14="http://schemas.microsoft.com/office/powerpoint/2010/main" val="301515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10" presetClass="entr" presetSubtype="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500"/>
                                        <p:tgtEl>
                                          <p:spTgt spid="3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grpId="1" nodeType="clickEffect">
                                  <p:stCondLst>
                                    <p:cond delay="0"/>
                                  </p:stCondLst>
                                  <p:childTnLst>
                                    <p:animEffect transition="out" filter="fade">
                                      <p:cBhvr>
                                        <p:cTn id="97" dur="500"/>
                                        <p:tgtEl>
                                          <p:spTgt spid="31"/>
                                        </p:tgtEl>
                                      </p:cBhvr>
                                    </p:animEffect>
                                    <p:set>
                                      <p:cBhvr>
                                        <p:cTn id="98" dur="1" fill="hold">
                                          <p:stCondLst>
                                            <p:cond delay="499"/>
                                          </p:stCondLst>
                                        </p:cTn>
                                        <p:tgtEl>
                                          <p:spTgt spid="31"/>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32"/>
                                        </p:tgtEl>
                                      </p:cBhvr>
                                    </p:animEffect>
                                    <p:set>
                                      <p:cBhvr>
                                        <p:cTn id="101" dur="1" fill="hold">
                                          <p:stCondLst>
                                            <p:cond delay="499"/>
                                          </p:stCondLst>
                                        </p:cTn>
                                        <p:tgtEl>
                                          <p:spTgt spid="32"/>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30"/>
                                        </p:tgtEl>
                                      </p:cBhvr>
                                    </p:animEffect>
                                    <p:set>
                                      <p:cBhvr>
                                        <p:cTn id="104" dur="1" fill="hold">
                                          <p:stCondLst>
                                            <p:cond delay="499"/>
                                          </p:stCondLst>
                                        </p:cTn>
                                        <p:tgtEl>
                                          <p:spTgt spid="30"/>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fade">
                                      <p:cBhvr>
                                        <p:cTn id="109" dur="500"/>
                                        <p:tgtEl>
                                          <p:spTgt spid="33"/>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fade">
                                      <p:cBhvr>
                                        <p:cTn id="112" dur="500"/>
                                        <p:tgtEl>
                                          <p:spTgt spid="34"/>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grpId="1" nodeType="clickEffect">
                                  <p:stCondLst>
                                    <p:cond delay="0"/>
                                  </p:stCondLst>
                                  <p:childTnLst>
                                    <p:animEffect transition="out" filter="fade">
                                      <p:cBhvr>
                                        <p:cTn id="116" dur="500"/>
                                        <p:tgtEl>
                                          <p:spTgt spid="34"/>
                                        </p:tgtEl>
                                      </p:cBhvr>
                                    </p:animEffect>
                                    <p:set>
                                      <p:cBhvr>
                                        <p:cTn id="117" dur="1" fill="hold">
                                          <p:stCondLst>
                                            <p:cond delay="499"/>
                                          </p:stCondLst>
                                        </p:cTn>
                                        <p:tgtEl>
                                          <p:spTgt spid="34"/>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33"/>
                                        </p:tgtEl>
                                      </p:cBhvr>
                                    </p:animEffect>
                                    <p:set>
                                      <p:cBhvr>
                                        <p:cTn id="120" dur="1" fill="hold">
                                          <p:stCondLst>
                                            <p:cond delay="499"/>
                                          </p:stCondLst>
                                        </p:cTn>
                                        <p:tgtEl>
                                          <p:spTgt spid="33"/>
                                        </p:tgtEl>
                                        <p:attrNameLst>
                                          <p:attrName>style.visibility</p:attrName>
                                        </p:attrNameLst>
                                      </p:cBhvr>
                                      <p:to>
                                        <p:strVal val="hidden"/>
                                      </p:to>
                                    </p:set>
                                  </p:childTnLst>
                                </p:cTn>
                              </p:par>
                              <p:par>
                                <p:cTn id="121" presetID="10" presetClass="entr" presetSubtype="0" fill="hold" grpId="0" nodeType="withEffect">
                                  <p:stCondLst>
                                    <p:cond delay="0"/>
                                  </p:stCondLst>
                                  <p:childTnLst>
                                    <p:set>
                                      <p:cBhvr>
                                        <p:cTn id="122" dur="1" fill="hold">
                                          <p:stCondLst>
                                            <p:cond delay="0"/>
                                          </p:stCondLst>
                                        </p:cTn>
                                        <p:tgtEl>
                                          <p:spTgt spid="36"/>
                                        </p:tgtEl>
                                        <p:attrNameLst>
                                          <p:attrName>style.visibility</p:attrName>
                                        </p:attrNameLst>
                                      </p:cBhvr>
                                      <p:to>
                                        <p:strVal val="visible"/>
                                      </p:to>
                                    </p:set>
                                    <p:animEffect transition="in" filter="fade">
                                      <p:cBhvr>
                                        <p:cTn id="123" dur="500"/>
                                        <p:tgtEl>
                                          <p:spTgt spid="36"/>
                                        </p:tgtEl>
                                      </p:cBhvr>
                                    </p:animEffect>
                                  </p:childTnLst>
                                </p:cTn>
                              </p:par>
                              <p:par>
                                <p:cTn id="124" presetID="10" presetClass="exit" presetSubtype="0" fill="hold" grpId="1" nodeType="withEffect">
                                  <p:stCondLst>
                                    <p:cond delay="0"/>
                                  </p:stCondLst>
                                  <p:childTnLst>
                                    <p:animEffect transition="out" filter="fade">
                                      <p:cBhvr>
                                        <p:cTn id="125" dur="500"/>
                                        <p:tgtEl>
                                          <p:spTgt spid="36"/>
                                        </p:tgtEl>
                                      </p:cBhvr>
                                    </p:animEffect>
                                    <p:set>
                                      <p:cBhvr>
                                        <p:cTn id="126" dur="1" fill="hold">
                                          <p:stCondLst>
                                            <p:cond delay="499"/>
                                          </p:stCondLst>
                                        </p:cTn>
                                        <p:tgtEl>
                                          <p:spTgt spid="36"/>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37"/>
                                        </p:tgtEl>
                                        <p:attrNameLst>
                                          <p:attrName>style.visibility</p:attrName>
                                        </p:attrNameLst>
                                      </p:cBhvr>
                                      <p:to>
                                        <p:strVal val="visible"/>
                                      </p:to>
                                    </p:set>
                                    <p:animEffect transition="in" filter="fade">
                                      <p:cBhvr>
                                        <p:cTn id="131" dur="500"/>
                                        <p:tgtEl>
                                          <p:spTgt spid="37"/>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xit" presetSubtype="0" fill="hold" grpId="1" nodeType="clickEffect">
                                  <p:stCondLst>
                                    <p:cond delay="0"/>
                                  </p:stCondLst>
                                  <p:childTnLst>
                                    <p:animEffect transition="out" filter="fade">
                                      <p:cBhvr>
                                        <p:cTn id="135" dur="500"/>
                                        <p:tgtEl>
                                          <p:spTgt spid="37"/>
                                        </p:tgtEl>
                                      </p:cBhvr>
                                    </p:animEffect>
                                    <p:set>
                                      <p:cBhvr>
                                        <p:cTn id="136"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animBg="1"/>
      <p:bldP spid="12" grpId="0" animBg="1"/>
      <p:bldP spid="15" grpId="0" animBg="1"/>
      <p:bldP spid="17" grpId="0" animBg="1"/>
      <p:bldP spid="19" grpId="0" animBg="1"/>
      <p:bldP spid="20" grpId="0" animBg="1"/>
      <p:bldP spid="22" grpId="0" animBg="1"/>
      <p:bldP spid="23" grpId="0" animBg="1"/>
      <p:bldP spid="25" grpId="0" animBg="1"/>
      <p:bldP spid="27" grpId="0" animBg="1"/>
      <p:bldP spid="29" grpId="0"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6" grpId="0" animBg="1"/>
      <p:bldP spid="36" grpId="1" animBg="1"/>
      <p:bldP spid="37" grpId="0" animBg="1"/>
      <p:bldP spid="37"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Descriptive Attribute</a:t>
            </a:r>
          </a:p>
        </p:txBody>
      </p:sp>
      <p:sp>
        <p:nvSpPr>
          <p:cNvPr id="3" name="Content Placeholder 2"/>
          <p:cNvSpPr>
            <a:spLocks noGrp="1"/>
          </p:cNvSpPr>
          <p:nvPr>
            <p:ph idx="1"/>
          </p:nvPr>
        </p:nvSpPr>
        <p:spPr/>
        <p:txBody>
          <a:bodyPr/>
          <a:lstStyle/>
          <a:p>
            <a:r>
              <a:rPr lang="en-GB" b="1" dirty="0">
                <a:solidFill>
                  <a:schemeClr val="accent6"/>
                </a:solidFill>
              </a:rPr>
              <a:t>Attributes of the relationship </a:t>
            </a:r>
            <a:r>
              <a:rPr lang="en-GB" dirty="0"/>
              <a:t>is called descriptive attribute.</a:t>
            </a:r>
          </a:p>
        </p:txBody>
      </p:sp>
      <p:sp>
        <p:nvSpPr>
          <p:cNvPr id="4" name="Rectangle 3"/>
          <p:cNvSpPr/>
          <p:nvPr/>
        </p:nvSpPr>
        <p:spPr>
          <a:xfrm>
            <a:off x="2674623" y="3699031"/>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5" name="Rectangle 4"/>
          <p:cNvSpPr/>
          <p:nvPr/>
        </p:nvSpPr>
        <p:spPr>
          <a:xfrm>
            <a:off x="7854600" y="3694675"/>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Book</a:t>
            </a:r>
          </a:p>
        </p:txBody>
      </p:sp>
      <p:sp>
        <p:nvSpPr>
          <p:cNvPr id="6" name="Diamond 5"/>
          <p:cNvSpPr/>
          <p:nvPr/>
        </p:nvSpPr>
        <p:spPr>
          <a:xfrm>
            <a:off x="5248549" y="3620651"/>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Issue</a:t>
            </a:r>
          </a:p>
        </p:txBody>
      </p:sp>
      <p:cxnSp>
        <p:nvCxnSpPr>
          <p:cNvPr id="7" name="Straight Connector 6"/>
          <p:cNvCxnSpPr>
            <a:stCxn id="6" idx="3"/>
            <a:endCxn id="5" idx="1"/>
          </p:cNvCxnSpPr>
          <p:nvPr/>
        </p:nvCxnSpPr>
        <p:spPr>
          <a:xfrm>
            <a:off x="6972847" y="4066966"/>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Connector 7"/>
          <p:cNvCxnSpPr/>
          <p:nvPr/>
        </p:nvCxnSpPr>
        <p:spPr>
          <a:xfrm>
            <a:off x="4366796" y="4066966"/>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a:stCxn id="10" idx="4"/>
            <a:endCxn id="4" idx="0"/>
          </p:cNvCxnSpPr>
          <p:nvPr/>
        </p:nvCxnSpPr>
        <p:spPr>
          <a:xfrm>
            <a:off x="2560320" y="3263058"/>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0" name="Oval 9"/>
          <p:cNvSpPr/>
          <p:nvPr/>
        </p:nvSpPr>
        <p:spPr>
          <a:xfrm>
            <a:off x="1828800" y="2840148"/>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RollNo</a:t>
            </a:r>
            <a:endParaRPr lang="en-US" u="sng" dirty="0">
              <a:solidFill>
                <a:schemeClr val="tx1"/>
              </a:solidFill>
            </a:endParaRPr>
          </a:p>
        </p:txBody>
      </p:sp>
      <p:cxnSp>
        <p:nvCxnSpPr>
          <p:cNvPr id="11" name="Straight Connector 10"/>
          <p:cNvCxnSpPr>
            <a:stCxn id="12" idx="4"/>
            <a:endCxn id="4" idx="0"/>
          </p:cNvCxnSpPr>
          <p:nvPr/>
        </p:nvCxnSpPr>
        <p:spPr>
          <a:xfrm flipH="1">
            <a:off x="3523709" y="3240647"/>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2" name="Oval 11"/>
          <p:cNvSpPr/>
          <p:nvPr/>
        </p:nvSpPr>
        <p:spPr>
          <a:xfrm>
            <a:off x="3446923" y="2817737"/>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13" name="Straight Connector 12"/>
          <p:cNvCxnSpPr/>
          <p:nvPr/>
        </p:nvCxnSpPr>
        <p:spPr>
          <a:xfrm flipH="1">
            <a:off x="2692909" y="4439258"/>
            <a:ext cx="830800" cy="4048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4" name="Oval 13"/>
          <p:cNvSpPr/>
          <p:nvPr/>
        </p:nvSpPr>
        <p:spPr>
          <a:xfrm>
            <a:off x="1943103" y="4849842"/>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Branch</a:t>
            </a:r>
          </a:p>
        </p:txBody>
      </p:sp>
      <p:sp>
        <p:nvSpPr>
          <p:cNvPr id="15" name="Oval 14"/>
          <p:cNvSpPr/>
          <p:nvPr/>
        </p:nvSpPr>
        <p:spPr>
          <a:xfrm>
            <a:off x="3579454" y="4862663"/>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Sem</a:t>
            </a:r>
            <a:endParaRPr lang="en-US" dirty="0">
              <a:solidFill>
                <a:schemeClr val="tx1"/>
              </a:solidFill>
            </a:endParaRPr>
          </a:p>
        </p:txBody>
      </p:sp>
      <p:cxnSp>
        <p:nvCxnSpPr>
          <p:cNvPr id="16" name="Straight Connector 15"/>
          <p:cNvCxnSpPr>
            <a:stCxn id="4" idx="2"/>
            <a:endCxn id="15" idx="0"/>
          </p:cNvCxnSpPr>
          <p:nvPr/>
        </p:nvCxnSpPr>
        <p:spPr>
          <a:xfrm>
            <a:off x="3523709" y="4443614"/>
            <a:ext cx="787265" cy="41904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a:stCxn id="18" idx="4"/>
          </p:cNvCxnSpPr>
          <p:nvPr/>
        </p:nvCxnSpPr>
        <p:spPr>
          <a:xfrm>
            <a:off x="7802085" y="3259045"/>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8" name="Oval 17"/>
          <p:cNvSpPr/>
          <p:nvPr/>
        </p:nvSpPr>
        <p:spPr>
          <a:xfrm>
            <a:off x="7070565" y="283613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BookNo</a:t>
            </a:r>
            <a:endParaRPr lang="en-US" u="sng" dirty="0">
              <a:solidFill>
                <a:schemeClr val="tx1"/>
              </a:solidFill>
            </a:endParaRPr>
          </a:p>
        </p:txBody>
      </p:sp>
      <p:cxnSp>
        <p:nvCxnSpPr>
          <p:cNvPr id="19" name="Straight Connector 18"/>
          <p:cNvCxnSpPr>
            <a:stCxn id="20" idx="4"/>
          </p:cNvCxnSpPr>
          <p:nvPr/>
        </p:nvCxnSpPr>
        <p:spPr>
          <a:xfrm flipH="1">
            <a:off x="8765474" y="3236634"/>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0" name="Oval 19"/>
          <p:cNvSpPr/>
          <p:nvPr/>
        </p:nvSpPr>
        <p:spPr>
          <a:xfrm>
            <a:off x="8688688" y="281372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21" name="Straight Connector 20"/>
          <p:cNvCxnSpPr/>
          <p:nvPr/>
        </p:nvCxnSpPr>
        <p:spPr>
          <a:xfrm flipH="1">
            <a:off x="7934674" y="4435245"/>
            <a:ext cx="830800" cy="4048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2" name="Oval 21"/>
          <p:cNvSpPr/>
          <p:nvPr/>
        </p:nvSpPr>
        <p:spPr>
          <a:xfrm>
            <a:off x="7184868" y="4845829"/>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Author</a:t>
            </a:r>
          </a:p>
        </p:txBody>
      </p:sp>
      <p:sp>
        <p:nvSpPr>
          <p:cNvPr id="23" name="Oval 22"/>
          <p:cNvSpPr/>
          <p:nvPr/>
        </p:nvSpPr>
        <p:spPr>
          <a:xfrm>
            <a:off x="8821219" y="4858650"/>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Price</a:t>
            </a:r>
          </a:p>
        </p:txBody>
      </p:sp>
      <p:cxnSp>
        <p:nvCxnSpPr>
          <p:cNvPr id="24" name="Straight Connector 23"/>
          <p:cNvCxnSpPr>
            <a:endCxn id="23" idx="0"/>
          </p:cNvCxnSpPr>
          <p:nvPr/>
        </p:nvCxnSpPr>
        <p:spPr>
          <a:xfrm>
            <a:off x="8765474" y="4439601"/>
            <a:ext cx="787265" cy="41904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a:stCxn id="26" idx="4"/>
            <a:endCxn id="6" idx="0"/>
          </p:cNvCxnSpPr>
          <p:nvPr/>
        </p:nvCxnSpPr>
        <p:spPr>
          <a:xfrm flipH="1">
            <a:off x="6110698" y="3236291"/>
            <a:ext cx="3169" cy="38436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6" name="Oval 25"/>
          <p:cNvSpPr/>
          <p:nvPr/>
        </p:nvSpPr>
        <p:spPr>
          <a:xfrm>
            <a:off x="5314651" y="2628900"/>
            <a:ext cx="1598431" cy="607391"/>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Issue Date</a:t>
            </a:r>
          </a:p>
        </p:txBody>
      </p:sp>
      <p:sp>
        <p:nvSpPr>
          <p:cNvPr id="27" name="Rounded Rectangular Callout 26"/>
          <p:cNvSpPr/>
          <p:nvPr/>
        </p:nvSpPr>
        <p:spPr>
          <a:xfrm>
            <a:off x="5448970" y="1714500"/>
            <a:ext cx="1332000" cy="612000"/>
          </a:xfrm>
          <a:prstGeom prst="wedgeRoundRectCallout">
            <a:avLst>
              <a:gd name="adj1" fmla="val -31123"/>
              <a:gd name="adj2" fmla="val 107671"/>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Descriptive Attribute</a:t>
            </a:r>
          </a:p>
        </p:txBody>
      </p:sp>
    </p:spTree>
    <p:extLst>
      <p:ext uri="{BB962C8B-B14F-4D97-AF65-F5344CB8AC3E}">
        <p14:creationId xmlns:p14="http://schemas.microsoft.com/office/powerpoint/2010/main" val="81417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500"/>
                                        <p:tgtEl>
                                          <p:spTgt spid="26"/>
                                        </p:tgtEl>
                                      </p:cBhvr>
                                    </p:animEffect>
                                  </p:childTnLst>
                                </p:cTn>
                              </p:par>
                              <p:par>
                                <p:cTn id="78" presetID="10" presetClass="entr" presetSubtype="0" fill="hold" nodeType="with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500"/>
                                        <p:tgtEl>
                                          <p:spTgt spid="2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10" grpId="0" animBg="1"/>
      <p:bldP spid="12" grpId="0" animBg="1"/>
      <p:bldP spid="14" grpId="0" animBg="1"/>
      <p:bldP spid="15" grpId="0" animBg="1"/>
      <p:bldP spid="18" grpId="0" animBg="1"/>
      <p:bldP spid="20" grpId="0" animBg="1"/>
      <p:bldP spid="22" grpId="0" animBg="1"/>
      <p:bldP spid="23" grpId="0" animBg="1"/>
      <p:bldP spid="26" grpId="0" animBg="1"/>
      <p:bldP spid="2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Role</a:t>
            </a:r>
          </a:p>
        </p:txBody>
      </p:sp>
      <p:sp>
        <p:nvSpPr>
          <p:cNvPr id="3" name="Content Placeholder 2"/>
          <p:cNvSpPr>
            <a:spLocks noGrp="1"/>
          </p:cNvSpPr>
          <p:nvPr>
            <p:ph idx="1"/>
          </p:nvPr>
        </p:nvSpPr>
        <p:spPr/>
        <p:txBody>
          <a:bodyPr/>
          <a:lstStyle/>
          <a:p>
            <a:r>
              <a:rPr lang="en-GB" dirty="0"/>
              <a:t>Roles are indicated by </a:t>
            </a:r>
            <a:r>
              <a:rPr lang="en-GB" dirty="0" err="1"/>
              <a:t>labeling</a:t>
            </a:r>
            <a:r>
              <a:rPr lang="en-GB" dirty="0"/>
              <a:t> the lines that connect diamonds (relationship) to rectangles (entity).</a:t>
            </a:r>
          </a:p>
          <a:p>
            <a:r>
              <a:rPr lang="en-GB" dirty="0"/>
              <a:t>The labels “Coordinator” and “Head” are called roles; they specify Faculty entities interact with whom via </a:t>
            </a:r>
            <a:r>
              <a:rPr lang="en-GB" dirty="0" err="1"/>
              <a:t>Reports_To</a:t>
            </a:r>
            <a:r>
              <a:rPr lang="en-GB" dirty="0"/>
              <a:t> relationship set.</a:t>
            </a:r>
          </a:p>
          <a:p>
            <a:r>
              <a:rPr lang="en-GB" dirty="0"/>
              <a:t>Role labels are optional, and are used to clarify semantics (meaning) of the relationship.</a:t>
            </a:r>
          </a:p>
        </p:txBody>
      </p:sp>
      <p:sp>
        <p:nvSpPr>
          <p:cNvPr id="28" name="Rectangle 27"/>
          <p:cNvSpPr/>
          <p:nvPr/>
        </p:nvSpPr>
        <p:spPr>
          <a:xfrm>
            <a:off x="4024994" y="4147508"/>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p>
        </p:txBody>
      </p:sp>
      <p:sp>
        <p:nvSpPr>
          <p:cNvPr id="29" name="Diamond 28"/>
          <p:cNvSpPr/>
          <p:nvPr/>
        </p:nvSpPr>
        <p:spPr>
          <a:xfrm>
            <a:off x="6598920" y="4069128"/>
            <a:ext cx="2468880"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Reports_To</a:t>
            </a:r>
            <a:endParaRPr lang="en-US" dirty="0">
              <a:solidFill>
                <a:schemeClr val="tx1"/>
              </a:solidFill>
            </a:endParaRPr>
          </a:p>
        </p:txBody>
      </p:sp>
      <p:cxnSp>
        <p:nvCxnSpPr>
          <p:cNvPr id="30" name="Straight Connector 29"/>
          <p:cNvCxnSpPr/>
          <p:nvPr/>
        </p:nvCxnSpPr>
        <p:spPr>
          <a:xfrm>
            <a:off x="5717166" y="4438649"/>
            <a:ext cx="109728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a:stCxn id="32" idx="4"/>
            <a:endCxn id="28" idx="0"/>
          </p:cNvCxnSpPr>
          <p:nvPr/>
        </p:nvCxnSpPr>
        <p:spPr>
          <a:xfrm>
            <a:off x="3910691" y="3711535"/>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2" name="Oval 31"/>
          <p:cNvSpPr/>
          <p:nvPr/>
        </p:nvSpPr>
        <p:spPr>
          <a:xfrm>
            <a:off x="3179171" y="328862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EmpID</a:t>
            </a:r>
            <a:endParaRPr lang="en-US" u="sng" dirty="0">
              <a:solidFill>
                <a:schemeClr val="tx1"/>
              </a:solidFill>
            </a:endParaRPr>
          </a:p>
        </p:txBody>
      </p:sp>
      <p:cxnSp>
        <p:nvCxnSpPr>
          <p:cNvPr id="33" name="Straight Connector 32"/>
          <p:cNvCxnSpPr>
            <a:stCxn id="34" idx="4"/>
            <a:endCxn id="28" idx="0"/>
          </p:cNvCxnSpPr>
          <p:nvPr/>
        </p:nvCxnSpPr>
        <p:spPr>
          <a:xfrm flipH="1">
            <a:off x="4874080" y="3689124"/>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4" name="Oval 33"/>
          <p:cNvSpPr/>
          <p:nvPr/>
        </p:nvSpPr>
        <p:spPr>
          <a:xfrm>
            <a:off x="4797294" y="326621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35" name="Straight Connector 34"/>
          <p:cNvCxnSpPr/>
          <p:nvPr/>
        </p:nvCxnSpPr>
        <p:spPr>
          <a:xfrm flipH="1">
            <a:off x="4043280" y="4887735"/>
            <a:ext cx="830800" cy="4048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6" name="Oval 35"/>
          <p:cNvSpPr/>
          <p:nvPr/>
        </p:nvSpPr>
        <p:spPr>
          <a:xfrm>
            <a:off x="3293474" y="5298319"/>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Branch</a:t>
            </a:r>
          </a:p>
        </p:txBody>
      </p:sp>
      <p:sp>
        <p:nvSpPr>
          <p:cNvPr id="37" name="Oval 36"/>
          <p:cNvSpPr/>
          <p:nvPr/>
        </p:nvSpPr>
        <p:spPr>
          <a:xfrm>
            <a:off x="4929825" y="5311140"/>
            <a:ext cx="173736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Experience</a:t>
            </a:r>
          </a:p>
        </p:txBody>
      </p:sp>
      <p:cxnSp>
        <p:nvCxnSpPr>
          <p:cNvPr id="38" name="Straight Connector 37"/>
          <p:cNvCxnSpPr>
            <a:stCxn id="28" idx="2"/>
            <a:endCxn id="37" idx="0"/>
          </p:cNvCxnSpPr>
          <p:nvPr/>
        </p:nvCxnSpPr>
        <p:spPr>
          <a:xfrm>
            <a:off x="4874080" y="4892091"/>
            <a:ext cx="924425" cy="41904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p:nvCxnSpPr>
        <p:spPr>
          <a:xfrm>
            <a:off x="5714999" y="4591050"/>
            <a:ext cx="109728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40" name="TextBox 39"/>
          <p:cNvSpPr txBox="1"/>
          <p:nvPr/>
        </p:nvSpPr>
        <p:spPr>
          <a:xfrm>
            <a:off x="5892800" y="4603019"/>
            <a:ext cx="731520" cy="369332"/>
          </a:xfrm>
          <a:prstGeom prst="rect">
            <a:avLst/>
          </a:prstGeom>
          <a:noFill/>
        </p:spPr>
        <p:txBody>
          <a:bodyPr wrap="square" rtlCol="0">
            <a:spAutoFit/>
          </a:bodyPr>
          <a:lstStyle/>
          <a:p>
            <a:pPr algn="ctr"/>
            <a:r>
              <a:rPr lang="en-US" dirty="0"/>
              <a:t>Head</a:t>
            </a:r>
          </a:p>
        </p:txBody>
      </p:sp>
      <p:sp>
        <p:nvSpPr>
          <p:cNvPr id="41" name="TextBox 40"/>
          <p:cNvSpPr txBox="1"/>
          <p:nvPr/>
        </p:nvSpPr>
        <p:spPr>
          <a:xfrm>
            <a:off x="5692100" y="4068372"/>
            <a:ext cx="1371600" cy="365760"/>
          </a:xfrm>
          <a:prstGeom prst="rect">
            <a:avLst/>
          </a:prstGeom>
          <a:noFill/>
        </p:spPr>
        <p:txBody>
          <a:bodyPr wrap="square" rtlCol="0">
            <a:spAutoFit/>
          </a:bodyPr>
          <a:lstStyle/>
          <a:p>
            <a:pPr algn="ctr"/>
            <a:r>
              <a:rPr lang="en-US" dirty="0"/>
              <a:t>Coordinator</a:t>
            </a:r>
          </a:p>
        </p:txBody>
      </p:sp>
    </p:spTree>
    <p:extLst>
      <p:ext uri="{BB962C8B-B14F-4D97-AF65-F5344CB8AC3E}">
        <p14:creationId xmlns:p14="http://schemas.microsoft.com/office/powerpoint/2010/main" val="421618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10" presetClass="entr" presetSubtype="0"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1" end="1"/>
                                            </p:txEl>
                                          </p:spTgt>
                                        </p:tgtEl>
                                        <p:attrNameLst>
                                          <p:attrName>style.visibility</p:attrName>
                                        </p:attrNameLst>
                                      </p:cBhvr>
                                      <p:to>
                                        <p:strVal val="visible"/>
                                      </p:to>
                                    </p:set>
                                    <p:animEffect transition="in" filter="fade">
                                      <p:cBhvr>
                                        <p:cTn id="58" dur="500"/>
                                        <p:tgtEl>
                                          <p:spTgt spid="3">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2" end="2"/>
                                            </p:txEl>
                                          </p:spTgt>
                                        </p:tgtEl>
                                        <p:attrNameLst>
                                          <p:attrName>style.visibility</p:attrName>
                                        </p:attrNameLst>
                                      </p:cBhvr>
                                      <p:to>
                                        <p:strVal val="visible"/>
                                      </p:to>
                                    </p:set>
                                    <p:animEffect transition="in" filter="fade">
                                      <p:cBhvr>
                                        <p:cTn id="6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2" grpId="0" animBg="1"/>
      <p:bldP spid="34" grpId="0" animBg="1"/>
      <p:bldP spid="36" grpId="0" animBg="1"/>
      <p:bldP spid="37" grpId="0" animBg="1"/>
      <p:bldP spid="40" grpId="0"/>
      <p:bldP spid="4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Mapping Cardinality (Cardinality Constraints)</a:t>
            </a:r>
          </a:p>
        </p:txBody>
      </p:sp>
      <p:sp>
        <p:nvSpPr>
          <p:cNvPr id="5" name="Content Placeholder 4"/>
          <p:cNvSpPr>
            <a:spLocks noGrp="1"/>
          </p:cNvSpPr>
          <p:nvPr>
            <p:ph idx="1"/>
          </p:nvPr>
        </p:nvSpPr>
        <p:spPr/>
        <p:txBody>
          <a:bodyPr/>
          <a:lstStyle/>
          <a:p>
            <a:r>
              <a:rPr lang="en-GB" dirty="0"/>
              <a:t>It represents the </a:t>
            </a:r>
            <a:r>
              <a:rPr lang="en-GB" b="1" dirty="0">
                <a:solidFill>
                  <a:schemeClr val="accent6"/>
                </a:solidFill>
              </a:rPr>
              <a:t>number of entities of another entity set </a:t>
            </a:r>
            <a:r>
              <a:rPr lang="en-GB" dirty="0"/>
              <a:t>which are </a:t>
            </a:r>
            <a:r>
              <a:rPr lang="en-GB" b="1" dirty="0">
                <a:solidFill>
                  <a:schemeClr val="accent6"/>
                </a:solidFill>
              </a:rPr>
              <a:t>connected to an entity </a:t>
            </a:r>
            <a:r>
              <a:rPr lang="en-GB" dirty="0"/>
              <a:t>using a relationship set.</a:t>
            </a:r>
          </a:p>
          <a:p>
            <a:r>
              <a:rPr lang="en-GB" dirty="0"/>
              <a:t>It is most </a:t>
            </a:r>
            <a:r>
              <a:rPr lang="en-GB" b="1" dirty="0">
                <a:solidFill>
                  <a:schemeClr val="accent6"/>
                </a:solidFill>
              </a:rPr>
              <a:t>useful in describing binary relationship sets</a:t>
            </a:r>
            <a:r>
              <a:rPr lang="en-GB" dirty="0"/>
              <a:t>.</a:t>
            </a:r>
          </a:p>
          <a:p>
            <a:r>
              <a:rPr lang="en-GB" dirty="0"/>
              <a:t>For a binary relationship set the mapping cardinality must be one of the following types:</a:t>
            </a:r>
          </a:p>
          <a:p>
            <a:pPr marL="914400" lvl="1" indent="-457200">
              <a:buFont typeface="+mj-lt"/>
              <a:buAutoNum type="alphaLcParenR"/>
            </a:pPr>
            <a:r>
              <a:rPr lang="en-GB" dirty="0"/>
              <a:t>One to Many</a:t>
            </a:r>
          </a:p>
          <a:p>
            <a:pPr marL="914400" lvl="1" indent="-457200">
              <a:buFont typeface="+mj-lt"/>
              <a:buAutoNum type="alphaLcParenR"/>
            </a:pPr>
            <a:r>
              <a:rPr lang="en-GB" dirty="0"/>
              <a:t>Many to One</a:t>
            </a:r>
          </a:p>
          <a:p>
            <a:pPr marL="914400" lvl="1" indent="-457200">
              <a:buFont typeface="+mj-lt"/>
              <a:buAutoNum type="alphaLcParenR"/>
            </a:pPr>
            <a:r>
              <a:rPr lang="en-GB" dirty="0"/>
              <a:t>Many to Many</a:t>
            </a:r>
          </a:p>
        </p:txBody>
      </p:sp>
    </p:spTree>
    <p:extLst>
      <p:ext uri="{BB962C8B-B14F-4D97-AF65-F5344CB8AC3E}">
        <p14:creationId xmlns:p14="http://schemas.microsoft.com/office/powerpoint/2010/main" val="387597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One to Many(1:N)</a:t>
            </a:r>
          </a:p>
        </p:txBody>
      </p:sp>
      <p:sp>
        <p:nvSpPr>
          <p:cNvPr id="5" name="TextBox 2"/>
          <p:cNvSpPr txBox="1">
            <a:spLocks noChangeArrowheads="1"/>
          </p:cNvSpPr>
          <p:nvPr/>
        </p:nvSpPr>
        <p:spPr bwMode="auto">
          <a:xfrm>
            <a:off x="257175" y="794217"/>
            <a:ext cx="113996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latin typeface="+mj-lt"/>
              </a:rPr>
              <a:t>Verbal Description: </a:t>
            </a:r>
            <a:r>
              <a:rPr kumimoji="0" lang="en-IN" altLang="en-US" dirty="0">
                <a:latin typeface="+mj-lt"/>
              </a:rPr>
              <a:t>Every Employee works for exactly one department, and a department can have many employee, new department need not have a employee. </a:t>
            </a:r>
            <a:r>
              <a:rPr kumimoji="0" lang="en-IN" altLang="en-US" b="1" dirty="0">
                <a:latin typeface="+mj-lt"/>
              </a:rPr>
              <a:t>(RA phase)</a:t>
            </a:r>
          </a:p>
        </p:txBody>
      </p:sp>
      <p:sp>
        <p:nvSpPr>
          <p:cNvPr id="6" name="Oval 5"/>
          <p:cNvSpPr/>
          <p:nvPr/>
        </p:nvSpPr>
        <p:spPr bwMode="auto">
          <a:xfrm>
            <a:off x="1528763" y="1919288"/>
            <a:ext cx="1027112" cy="2611437"/>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wrap="none"/>
          <a:lstStyle/>
          <a:p>
            <a:pPr marL="285750" indent="-285750">
              <a:buFont typeface="Arial" panose="020B0604020202020204" pitchFamily="34" charset="0"/>
              <a:buChar char="•"/>
              <a:defRPr/>
            </a:pPr>
            <a:r>
              <a:rPr lang="en-IN" sz="1800" dirty="0">
                <a:latin typeface="+mj-lt"/>
              </a:rPr>
              <a:t>e1</a:t>
            </a:r>
          </a:p>
          <a:p>
            <a:pPr marL="285750" indent="-285750">
              <a:buFont typeface="Arial" panose="020B0604020202020204" pitchFamily="34" charset="0"/>
              <a:buChar char="•"/>
              <a:defRPr/>
            </a:pPr>
            <a:r>
              <a:rPr lang="en-IN" sz="1800" dirty="0">
                <a:latin typeface="+mj-lt"/>
              </a:rPr>
              <a:t>e2</a:t>
            </a:r>
          </a:p>
          <a:p>
            <a:pPr marL="285750" indent="-285750">
              <a:buFont typeface="Arial" panose="020B0604020202020204" pitchFamily="34" charset="0"/>
              <a:buChar char="•"/>
              <a:defRPr/>
            </a:pPr>
            <a:r>
              <a:rPr lang="en-IN" sz="1800" dirty="0">
                <a:latin typeface="+mj-lt"/>
              </a:rPr>
              <a:t>e3</a:t>
            </a:r>
          </a:p>
          <a:p>
            <a:pPr marL="285750" indent="-285750">
              <a:buFont typeface="Arial" panose="020B0604020202020204" pitchFamily="34" charset="0"/>
              <a:buChar char="•"/>
              <a:defRPr/>
            </a:pPr>
            <a:r>
              <a:rPr lang="en-IN" sz="1800" dirty="0">
                <a:latin typeface="+mj-lt"/>
              </a:rPr>
              <a:t>e4</a:t>
            </a:r>
          </a:p>
          <a:p>
            <a:pPr marL="285750" indent="-285750">
              <a:buFont typeface="Arial" panose="020B0604020202020204" pitchFamily="34" charset="0"/>
              <a:buChar char="•"/>
              <a:defRPr/>
            </a:pPr>
            <a:r>
              <a:rPr lang="en-IN" sz="1800" dirty="0">
                <a:latin typeface="+mj-lt"/>
              </a:rPr>
              <a:t>e5</a:t>
            </a:r>
          </a:p>
          <a:p>
            <a:pPr marL="285750" indent="-285750">
              <a:buFont typeface="Arial" panose="020B0604020202020204" pitchFamily="34" charset="0"/>
              <a:buChar char="•"/>
              <a:defRPr/>
            </a:pPr>
            <a:r>
              <a:rPr lang="en-IN" sz="1800" dirty="0">
                <a:latin typeface="+mj-lt"/>
              </a:rPr>
              <a:t>e6</a:t>
            </a:r>
          </a:p>
          <a:p>
            <a:pPr marL="285750" indent="-285750">
              <a:buFont typeface="Arial" panose="020B0604020202020204" pitchFamily="34" charset="0"/>
              <a:buChar char="•"/>
              <a:defRPr/>
            </a:pPr>
            <a:endParaRPr lang="en-IN" sz="1800" dirty="0">
              <a:latin typeface="+mj-lt"/>
            </a:endParaRPr>
          </a:p>
          <a:p>
            <a:pPr>
              <a:defRPr/>
            </a:pPr>
            <a:endParaRPr lang="en-IN" dirty="0">
              <a:latin typeface="+mj-lt"/>
            </a:endParaRPr>
          </a:p>
          <a:p>
            <a:pPr>
              <a:defRPr/>
            </a:pPr>
            <a:endParaRPr lang="en-IN" dirty="0">
              <a:latin typeface="+mj-lt"/>
            </a:endParaRPr>
          </a:p>
          <a:p>
            <a:pPr>
              <a:defRPr/>
            </a:pPr>
            <a:endParaRPr lang="en-IN" dirty="0">
              <a:latin typeface="+mj-lt"/>
            </a:endParaRPr>
          </a:p>
        </p:txBody>
      </p:sp>
      <p:sp>
        <p:nvSpPr>
          <p:cNvPr id="7" name="TextBox 6"/>
          <p:cNvSpPr txBox="1"/>
          <p:nvPr/>
        </p:nvSpPr>
        <p:spPr>
          <a:xfrm>
            <a:off x="1365250" y="1608138"/>
            <a:ext cx="1080745" cy="369332"/>
          </a:xfrm>
          <a:prstGeom prst="rect">
            <a:avLst/>
          </a:prstGeom>
          <a:noFill/>
        </p:spPr>
        <p:txBody>
          <a:bodyPr wrap="none">
            <a:spAutoFit/>
          </a:bodyPr>
          <a:lstStyle/>
          <a:p>
            <a:pPr>
              <a:defRPr/>
            </a:pPr>
            <a:r>
              <a:rPr lang="en-IN" b="1" dirty="0">
                <a:solidFill>
                  <a:schemeClr val="tx2">
                    <a:lumMod val="75000"/>
                  </a:schemeClr>
                </a:solidFill>
                <a:latin typeface="+mj-lt"/>
              </a:rPr>
              <a:t>Employee</a:t>
            </a:r>
          </a:p>
        </p:txBody>
      </p:sp>
      <p:sp>
        <p:nvSpPr>
          <p:cNvPr id="8" name="TextBox 7"/>
          <p:cNvSpPr txBox="1"/>
          <p:nvPr/>
        </p:nvSpPr>
        <p:spPr>
          <a:xfrm>
            <a:off x="4943475" y="1608138"/>
            <a:ext cx="1261884" cy="369332"/>
          </a:xfrm>
          <a:prstGeom prst="rect">
            <a:avLst/>
          </a:prstGeom>
          <a:noFill/>
        </p:spPr>
        <p:txBody>
          <a:bodyPr wrap="none">
            <a:spAutoFit/>
          </a:bodyPr>
          <a:lstStyle/>
          <a:p>
            <a:pPr>
              <a:defRPr/>
            </a:pPr>
            <a:r>
              <a:rPr lang="en-IN" b="1" dirty="0">
                <a:solidFill>
                  <a:schemeClr val="tx2">
                    <a:lumMod val="75000"/>
                  </a:schemeClr>
                </a:solidFill>
                <a:latin typeface="+mj-lt"/>
              </a:rPr>
              <a:t>Department</a:t>
            </a:r>
          </a:p>
        </p:txBody>
      </p:sp>
      <p:sp>
        <p:nvSpPr>
          <p:cNvPr id="9" name="Oval 8"/>
          <p:cNvSpPr/>
          <p:nvPr/>
        </p:nvSpPr>
        <p:spPr bwMode="auto">
          <a:xfrm>
            <a:off x="5243513" y="1919288"/>
            <a:ext cx="774700" cy="259715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wrap="none"/>
          <a:lstStyle/>
          <a:p>
            <a:pPr>
              <a:defRPr/>
            </a:pPr>
            <a:endParaRPr lang="en-IN" dirty="0">
              <a:latin typeface="+mj-lt"/>
            </a:endParaRPr>
          </a:p>
          <a:p>
            <a:pPr marL="285750" indent="-285750">
              <a:buFont typeface="Arial" panose="020B0604020202020204" pitchFamily="34" charset="0"/>
              <a:buChar char="•"/>
              <a:defRPr/>
            </a:pPr>
            <a:r>
              <a:rPr lang="en-IN" dirty="0">
                <a:latin typeface="+mj-lt"/>
              </a:rPr>
              <a:t>d1</a:t>
            </a:r>
          </a:p>
          <a:p>
            <a:pPr marL="285750" indent="-285750">
              <a:buFont typeface="Arial" panose="020B0604020202020204" pitchFamily="34" charset="0"/>
              <a:buChar char="•"/>
              <a:defRPr/>
            </a:pPr>
            <a:endParaRPr lang="en-IN" dirty="0">
              <a:latin typeface="+mj-lt"/>
            </a:endParaRPr>
          </a:p>
          <a:p>
            <a:pPr marL="285750" indent="-285750">
              <a:buFont typeface="Arial" panose="020B0604020202020204" pitchFamily="34" charset="0"/>
              <a:buChar char="•"/>
              <a:defRPr/>
            </a:pPr>
            <a:r>
              <a:rPr lang="en-IN" dirty="0">
                <a:latin typeface="+mj-lt"/>
              </a:rPr>
              <a:t>d2</a:t>
            </a:r>
          </a:p>
          <a:p>
            <a:pPr marL="285750" indent="-285750">
              <a:buFont typeface="Arial" panose="020B0604020202020204" pitchFamily="34" charset="0"/>
              <a:buChar char="•"/>
              <a:defRPr/>
            </a:pPr>
            <a:endParaRPr lang="en-IN" dirty="0">
              <a:latin typeface="+mj-lt"/>
            </a:endParaRPr>
          </a:p>
          <a:p>
            <a:pPr marL="285750" indent="-285750">
              <a:buFont typeface="Arial" panose="020B0604020202020204" pitchFamily="34" charset="0"/>
              <a:buChar char="•"/>
              <a:defRPr/>
            </a:pPr>
            <a:r>
              <a:rPr lang="en-IN" dirty="0">
                <a:latin typeface="+mj-lt"/>
              </a:rPr>
              <a:t>d3</a:t>
            </a:r>
          </a:p>
          <a:p>
            <a:pPr>
              <a:defRPr/>
            </a:pPr>
            <a:endParaRPr lang="en-IN" dirty="0">
              <a:latin typeface="+mj-lt"/>
            </a:endParaRPr>
          </a:p>
          <a:p>
            <a:pPr>
              <a:defRPr/>
            </a:pPr>
            <a:endParaRPr lang="en-IN" dirty="0">
              <a:latin typeface="+mj-lt"/>
            </a:endParaRPr>
          </a:p>
        </p:txBody>
      </p:sp>
      <p:sp>
        <p:nvSpPr>
          <p:cNvPr id="10" name="TextBox 9"/>
          <p:cNvSpPr txBox="1">
            <a:spLocks noChangeArrowheads="1"/>
          </p:cNvSpPr>
          <p:nvPr/>
        </p:nvSpPr>
        <p:spPr bwMode="auto">
          <a:xfrm>
            <a:off x="3133725" y="1608138"/>
            <a:ext cx="11256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a:solidFill>
                  <a:srgbClr val="FF0000"/>
                </a:solidFill>
                <a:latin typeface="+mj-lt"/>
              </a:rPr>
              <a:t>Works_for</a:t>
            </a:r>
          </a:p>
        </p:txBody>
      </p:sp>
      <p:sp>
        <p:nvSpPr>
          <p:cNvPr id="11" name="Oval 10"/>
          <p:cNvSpPr>
            <a:spLocks noChangeArrowheads="1"/>
          </p:cNvSpPr>
          <p:nvPr/>
        </p:nvSpPr>
        <p:spPr bwMode="auto">
          <a:xfrm>
            <a:off x="3470275" y="1931988"/>
            <a:ext cx="560388" cy="2598737"/>
          </a:xfrm>
          <a:prstGeom prst="ellipse">
            <a:avLst/>
          </a:prstGeom>
          <a:solidFill>
            <a:schemeClr val="bg1"/>
          </a:solidFill>
          <a:ln w="9525" algn="ctr">
            <a:solidFill>
              <a:schemeClr val="tx1"/>
            </a:solidFill>
            <a:round/>
            <a:headEnd/>
            <a:tailEnd/>
          </a:ln>
        </p:spPr>
        <p:txBody>
          <a:bodyPr wrap="none"/>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IN" altLang="en-US">
              <a:latin typeface="+mj-lt"/>
            </a:endParaRPr>
          </a:p>
        </p:txBody>
      </p:sp>
      <p:sp>
        <p:nvSpPr>
          <p:cNvPr id="12" name="Rectangle 9"/>
          <p:cNvSpPr>
            <a:spLocks noChangeArrowheads="1"/>
          </p:cNvSpPr>
          <p:nvPr/>
        </p:nvSpPr>
        <p:spPr bwMode="auto">
          <a:xfrm>
            <a:off x="257175" y="5921375"/>
            <a:ext cx="683071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sz="1400" b="1">
                <a:solidFill>
                  <a:srgbClr val="FF0000"/>
                </a:solidFill>
                <a:latin typeface="+mj-lt"/>
              </a:rPr>
              <a:t>*Every relationship in a relationship set is an association between employee and department</a:t>
            </a:r>
          </a:p>
          <a:p>
            <a:pPr>
              <a:spcBef>
                <a:spcPct val="0"/>
              </a:spcBef>
              <a:buClrTx/>
              <a:buSzTx/>
              <a:buFontTx/>
              <a:buNone/>
            </a:pPr>
            <a:r>
              <a:rPr kumimoji="0" lang="en-IN" altLang="en-US" sz="1400" b="1">
                <a:solidFill>
                  <a:srgbClr val="FF0000"/>
                </a:solidFill>
                <a:latin typeface="+mj-lt"/>
              </a:rPr>
              <a:t>*we have to make ER diagram as readable as possible </a:t>
            </a:r>
          </a:p>
          <a:p>
            <a:pPr>
              <a:spcBef>
                <a:spcPct val="0"/>
              </a:spcBef>
              <a:buClrTx/>
              <a:buSzTx/>
              <a:buFontTx/>
              <a:buNone/>
            </a:pPr>
            <a:r>
              <a:rPr kumimoji="0" lang="en-IN" altLang="en-US" sz="1400" b="1">
                <a:solidFill>
                  <a:srgbClr val="FF0000"/>
                </a:solidFill>
                <a:latin typeface="+mj-lt"/>
              </a:rPr>
              <a:t>*we can also take department first: a department employs an employee</a:t>
            </a:r>
            <a:endParaRPr kumimoji="0" lang="en-IN" altLang="en-US" b="1">
              <a:solidFill>
                <a:srgbClr val="FF0000"/>
              </a:solidFill>
              <a:latin typeface="+mj-lt"/>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8075" y="2417763"/>
            <a:ext cx="247650"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a:cxnSpLocks noChangeShapeType="1"/>
          </p:cNvCxnSpPr>
          <p:nvPr/>
        </p:nvCxnSpPr>
        <p:spPr bwMode="auto">
          <a:xfrm flipV="1">
            <a:off x="2360613" y="2497138"/>
            <a:ext cx="14097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 name="Straight Connector 14"/>
          <p:cNvCxnSpPr>
            <a:cxnSpLocks noChangeShapeType="1"/>
          </p:cNvCxnSpPr>
          <p:nvPr/>
        </p:nvCxnSpPr>
        <p:spPr bwMode="auto">
          <a:xfrm>
            <a:off x="3792538" y="2481263"/>
            <a:ext cx="1655762" cy="2206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 name="Straight Connector 15"/>
          <p:cNvCxnSpPr>
            <a:cxnSpLocks noChangeShapeType="1"/>
          </p:cNvCxnSpPr>
          <p:nvPr/>
        </p:nvCxnSpPr>
        <p:spPr bwMode="auto">
          <a:xfrm>
            <a:off x="2339975" y="2797175"/>
            <a:ext cx="14319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7" name="Straight Connector 16"/>
          <p:cNvCxnSpPr>
            <a:cxnSpLocks noChangeShapeType="1"/>
          </p:cNvCxnSpPr>
          <p:nvPr/>
        </p:nvCxnSpPr>
        <p:spPr bwMode="auto">
          <a:xfrm flipV="1">
            <a:off x="3792538" y="2701925"/>
            <a:ext cx="1655762" cy="952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 name="Straight Connector 17"/>
          <p:cNvCxnSpPr>
            <a:cxnSpLocks noChangeShapeType="1"/>
          </p:cNvCxnSpPr>
          <p:nvPr/>
        </p:nvCxnSpPr>
        <p:spPr bwMode="auto">
          <a:xfrm>
            <a:off x="2360613" y="3030538"/>
            <a:ext cx="1411287"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9" name="Straight Connector 18"/>
          <p:cNvCxnSpPr>
            <a:cxnSpLocks noChangeShapeType="1"/>
          </p:cNvCxnSpPr>
          <p:nvPr/>
        </p:nvCxnSpPr>
        <p:spPr bwMode="auto">
          <a:xfrm flipV="1">
            <a:off x="3770313" y="2701925"/>
            <a:ext cx="1677987" cy="3333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 name="Straight Connector 19"/>
          <p:cNvCxnSpPr>
            <a:cxnSpLocks noChangeShapeType="1"/>
          </p:cNvCxnSpPr>
          <p:nvPr/>
        </p:nvCxnSpPr>
        <p:spPr bwMode="auto">
          <a:xfrm>
            <a:off x="2339975" y="3316288"/>
            <a:ext cx="1430338"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1" name="Straight Connector 20"/>
          <p:cNvCxnSpPr>
            <a:cxnSpLocks noChangeShapeType="1"/>
          </p:cNvCxnSpPr>
          <p:nvPr/>
        </p:nvCxnSpPr>
        <p:spPr bwMode="auto">
          <a:xfrm flipV="1">
            <a:off x="3648075" y="3221038"/>
            <a:ext cx="1800225" cy="952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2" name="Straight Connector 21"/>
          <p:cNvCxnSpPr>
            <a:cxnSpLocks noChangeShapeType="1"/>
          </p:cNvCxnSpPr>
          <p:nvPr/>
        </p:nvCxnSpPr>
        <p:spPr bwMode="auto">
          <a:xfrm>
            <a:off x="2339975" y="3616325"/>
            <a:ext cx="1430338"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3" name="Straight Connector 22"/>
          <p:cNvCxnSpPr>
            <a:cxnSpLocks noChangeShapeType="1"/>
          </p:cNvCxnSpPr>
          <p:nvPr/>
        </p:nvCxnSpPr>
        <p:spPr bwMode="auto">
          <a:xfrm flipV="1">
            <a:off x="3770313" y="3221038"/>
            <a:ext cx="1677987" cy="3952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4" name="Straight Connector 23"/>
          <p:cNvCxnSpPr>
            <a:cxnSpLocks noChangeShapeType="1"/>
          </p:cNvCxnSpPr>
          <p:nvPr/>
        </p:nvCxnSpPr>
        <p:spPr bwMode="auto">
          <a:xfrm>
            <a:off x="2339975" y="3889375"/>
            <a:ext cx="1452563"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 name="Straight Connector 24"/>
          <p:cNvCxnSpPr>
            <a:cxnSpLocks noChangeShapeType="1"/>
          </p:cNvCxnSpPr>
          <p:nvPr/>
        </p:nvCxnSpPr>
        <p:spPr bwMode="auto">
          <a:xfrm flipV="1">
            <a:off x="3792538" y="3221038"/>
            <a:ext cx="1655762" cy="6683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6" name="TextBox 25"/>
          <p:cNvSpPr txBox="1">
            <a:spLocks noChangeArrowheads="1"/>
          </p:cNvSpPr>
          <p:nvPr/>
        </p:nvSpPr>
        <p:spPr bwMode="auto">
          <a:xfrm>
            <a:off x="722313" y="4910138"/>
            <a:ext cx="55467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sz="1400" b="1" dirty="0">
                <a:latin typeface="+mj-lt"/>
              </a:rPr>
              <a:t>Degree: </a:t>
            </a:r>
            <a:r>
              <a:rPr kumimoji="0" lang="en-IN" altLang="en-US" sz="1400" dirty="0">
                <a:latin typeface="+mj-lt"/>
              </a:rPr>
              <a:t>In relationship how many entity set are participating</a:t>
            </a:r>
          </a:p>
        </p:txBody>
      </p:sp>
      <p:sp>
        <p:nvSpPr>
          <p:cNvPr id="27" name="TextBox 26"/>
          <p:cNvSpPr txBox="1">
            <a:spLocks noChangeArrowheads="1"/>
          </p:cNvSpPr>
          <p:nvPr/>
        </p:nvSpPr>
        <p:spPr bwMode="auto">
          <a:xfrm>
            <a:off x="722313" y="5226050"/>
            <a:ext cx="66198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sz="1400" b="1" dirty="0">
                <a:latin typeface="+mj-lt"/>
              </a:rPr>
              <a:t>Cardinality ratio(max card): </a:t>
            </a:r>
            <a:r>
              <a:rPr kumimoji="0" lang="en-IN" altLang="en-US" sz="1400" dirty="0">
                <a:latin typeface="+mj-lt"/>
              </a:rPr>
              <a:t>Maximum no of relationship a entity can participate</a:t>
            </a:r>
          </a:p>
        </p:txBody>
      </p:sp>
      <p:sp>
        <p:nvSpPr>
          <p:cNvPr id="28" name="TextBox 27"/>
          <p:cNvSpPr txBox="1">
            <a:spLocks noChangeArrowheads="1"/>
          </p:cNvSpPr>
          <p:nvPr/>
        </p:nvSpPr>
        <p:spPr bwMode="auto">
          <a:xfrm>
            <a:off x="722313" y="5511800"/>
            <a:ext cx="73167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sz="1400" b="1">
                <a:latin typeface="+mj-lt"/>
              </a:rPr>
              <a:t>Participation(min card): </a:t>
            </a:r>
            <a:r>
              <a:rPr kumimoji="0" lang="en-IN" altLang="en-US" sz="1400">
                <a:latin typeface="+mj-lt"/>
              </a:rPr>
              <a:t>Minimum no of relationship in each an entity can participate</a:t>
            </a:r>
          </a:p>
        </p:txBody>
      </p:sp>
      <p:sp>
        <p:nvSpPr>
          <p:cNvPr id="29" name="TextBox 28"/>
          <p:cNvSpPr txBox="1">
            <a:spLocks noChangeArrowheads="1"/>
          </p:cNvSpPr>
          <p:nvPr/>
        </p:nvSpPr>
        <p:spPr bwMode="auto">
          <a:xfrm>
            <a:off x="6591300" y="2497138"/>
            <a:ext cx="2362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dirty="0">
                <a:solidFill>
                  <a:srgbClr val="FF0000"/>
                </a:solidFill>
                <a:latin typeface="+mj-lt"/>
              </a:rPr>
              <a:t>Degree</a:t>
            </a:r>
            <a:r>
              <a:rPr kumimoji="0" lang="en-IN" altLang="en-US" dirty="0">
                <a:latin typeface="+mj-lt"/>
              </a:rPr>
              <a:t>:  2</a:t>
            </a:r>
          </a:p>
          <a:p>
            <a:pPr>
              <a:spcBef>
                <a:spcPct val="0"/>
              </a:spcBef>
              <a:buClrTx/>
              <a:buSzTx/>
              <a:buFontTx/>
              <a:buNone/>
            </a:pPr>
            <a:r>
              <a:rPr kumimoji="0" lang="en-IN" altLang="en-US" dirty="0">
                <a:solidFill>
                  <a:srgbClr val="FF0000"/>
                </a:solidFill>
                <a:latin typeface="+mj-lt"/>
              </a:rPr>
              <a:t>Max card: </a:t>
            </a:r>
            <a:r>
              <a:rPr kumimoji="0" lang="en-IN" altLang="en-US" dirty="0">
                <a:latin typeface="+mj-lt"/>
              </a:rPr>
              <a:t>e(1), d(N)</a:t>
            </a:r>
          </a:p>
          <a:p>
            <a:pPr>
              <a:spcBef>
                <a:spcPct val="0"/>
              </a:spcBef>
              <a:buClrTx/>
              <a:buSzTx/>
              <a:buFontTx/>
              <a:buNone/>
            </a:pPr>
            <a:r>
              <a:rPr kumimoji="0" lang="en-IN" altLang="en-US" dirty="0">
                <a:solidFill>
                  <a:srgbClr val="FF0000"/>
                </a:solidFill>
                <a:latin typeface="+mj-lt"/>
              </a:rPr>
              <a:t>Min card:  </a:t>
            </a:r>
            <a:r>
              <a:rPr kumimoji="0" lang="en-IN" altLang="en-US" dirty="0">
                <a:latin typeface="+mj-lt"/>
              </a:rPr>
              <a:t>e(1) ,d(0)</a:t>
            </a:r>
          </a:p>
        </p:txBody>
      </p:sp>
      <p:sp>
        <p:nvSpPr>
          <p:cNvPr id="30" name="Rectangle 29"/>
          <p:cNvSpPr>
            <a:spLocks noChangeArrowheads="1"/>
          </p:cNvSpPr>
          <p:nvPr/>
        </p:nvSpPr>
        <p:spPr bwMode="auto">
          <a:xfrm>
            <a:off x="898525" y="4496516"/>
            <a:ext cx="54991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sz="1400" dirty="0">
                <a:solidFill>
                  <a:srgbClr val="FF0000"/>
                </a:solidFill>
                <a:latin typeface="+mj-lt"/>
              </a:rPr>
              <a:t>  cardinality: </a:t>
            </a:r>
            <a:r>
              <a:rPr kumimoji="0" lang="en-IN" altLang="en-US" sz="1400" dirty="0">
                <a:latin typeface="+mj-lt"/>
              </a:rPr>
              <a:t> (1)                                                                                  (N)</a:t>
            </a:r>
          </a:p>
          <a:p>
            <a:pPr>
              <a:spcBef>
                <a:spcPct val="0"/>
              </a:spcBef>
              <a:buClrTx/>
              <a:buSzTx/>
              <a:buFontTx/>
              <a:buNone/>
            </a:pPr>
            <a:r>
              <a:rPr kumimoji="0" lang="en-IN" altLang="en-US" sz="1400" dirty="0">
                <a:solidFill>
                  <a:srgbClr val="FF0000"/>
                </a:solidFill>
                <a:latin typeface="+mj-lt"/>
              </a:rPr>
              <a:t>participation:</a:t>
            </a:r>
            <a:r>
              <a:rPr kumimoji="0" lang="en-IN" altLang="en-US" sz="1400" dirty="0">
                <a:latin typeface="+mj-lt"/>
              </a:rPr>
              <a:t>(1)                                                                                  (0)</a:t>
            </a:r>
          </a:p>
        </p:txBody>
      </p:sp>
      <p:sp>
        <p:nvSpPr>
          <p:cNvPr id="31" name="TextBox 30"/>
          <p:cNvSpPr txBox="1">
            <a:spLocks noChangeArrowheads="1"/>
          </p:cNvSpPr>
          <p:nvPr/>
        </p:nvSpPr>
        <p:spPr bwMode="auto">
          <a:xfrm>
            <a:off x="6591300" y="3600808"/>
            <a:ext cx="4575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sz="1400" dirty="0">
                <a:solidFill>
                  <a:srgbClr val="002060"/>
                </a:solidFill>
                <a:latin typeface="+mj-lt"/>
              </a:rPr>
              <a:t>Every relation in relation set is actually an association between employee set and department set</a:t>
            </a:r>
          </a:p>
        </p:txBody>
      </p:sp>
    </p:spTree>
    <p:extLst>
      <p:ext uri="{BB962C8B-B14F-4D97-AF65-F5344CB8AC3E}">
        <p14:creationId xmlns:p14="http://schemas.microsoft.com/office/powerpoint/2010/main" val="259955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3"/>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0"/>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animBg="1"/>
      <p:bldP spid="10" grpId="0"/>
      <p:bldP spid="11" grpId="0" animBg="1"/>
      <p:bldP spid="26" grpId="0"/>
      <p:bldP spid="27" grpId="0"/>
      <p:bldP spid="28" grpId="0"/>
      <p:bldP spid="29"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4" name="Rectangle 3"/>
          <p:cNvSpPr>
            <a:spLocks noChangeArrowheads="1"/>
          </p:cNvSpPr>
          <p:nvPr/>
        </p:nvSpPr>
        <p:spPr bwMode="auto">
          <a:xfrm>
            <a:off x="250255" y="786388"/>
            <a:ext cx="1075804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latin typeface="+mj-lt"/>
              </a:rPr>
              <a:t>Verbal Description: </a:t>
            </a:r>
            <a:r>
              <a:rPr kumimoji="0" lang="en-IN" altLang="en-US" dirty="0">
                <a:latin typeface="+mj-lt"/>
              </a:rPr>
              <a:t>Every Employee works for exactly one department, and a department can have many employee, new department need not have a employee. </a:t>
            </a:r>
            <a:r>
              <a:rPr kumimoji="0" lang="en-IN" altLang="en-US" b="1" dirty="0">
                <a:latin typeface="+mj-lt"/>
              </a:rPr>
              <a:t>(RA phase)</a:t>
            </a:r>
          </a:p>
        </p:txBody>
      </p:sp>
      <p:sp>
        <p:nvSpPr>
          <p:cNvPr id="5" name="Rectangle 4"/>
          <p:cNvSpPr>
            <a:spLocks noChangeArrowheads="1"/>
          </p:cNvSpPr>
          <p:nvPr/>
        </p:nvSpPr>
        <p:spPr bwMode="auto">
          <a:xfrm>
            <a:off x="1555750" y="5145088"/>
            <a:ext cx="1611313" cy="792162"/>
          </a:xfrm>
          <a:prstGeom prst="rect">
            <a:avLst/>
          </a:prstGeom>
          <a:solidFill>
            <a:schemeClr val="bg1"/>
          </a:solidFill>
          <a:ln w="9525" algn="ctr">
            <a:solidFill>
              <a:schemeClr val="tx1"/>
            </a:solidFill>
            <a:round/>
            <a:headEnd/>
            <a:tailEnd/>
          </a:ln>
        </p:spPr>
        <p:txBody>
          <a:bodyPr wrap="none"/>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IN" altLang="en-US">
              <a:latin typeface="+mj-lt"/>
            </a:endParaRPr>
          </a:p>
        </p:txBody>
      </p:sp>
      <p:sp>
        <p:nvSpPr>
          <p:cNvPr id="6" name="Rectangle 5"/>
          <p:cNvSpPr>
            <a:spLocks noChangeArrowheads="1"/>
          </p:cNvSpPr>
          <p:nvPr/>
        </p:nvSpPr>
        <p:spPr bwMode="auto">
          <a:xfrm>
            <a:off x="5970588" y="5145088"/>
            <a:ext cx="1603375" cy="792162"/>
          </a:xfrm>
          <a:prstGeom prst="rect">
            <a:avLst/>
          </a:prstGeom>
          <a:solidFill>
            <a:schemeClr val="bg1"/>
          </a:solidFill>
          <a:ln w="9525" algn="ctr">
            <a:solidFill>
              <a:schemeClr val="tx1"/>
            </a:solidFill>
            <a:round/>
            <a:headEnd/>
            <a:tailEnd/>
          </a:ln>
        </p:spPr>
        <p:txBody>
          <a:bodyPr wrap="none"/>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dirty="0">
                <a:latin typeface="+mj-lt"/>
              </a:rPr>
              <a:t>   </a:t>
            </a:r>
          </a:p>
          <a:p>
            <a:pPr>
              <a:spcBef>
                <a:spcPct val="0"/>
              </a:spcBef>
              <a:buClrTx/>
              <a:buSzTx/>
              <a:buFontTx/>
              <a:buNone/>
            </a:pPr>
            <a:r>
              <a:rPr kumimoji="0" lang="en-IN" altLang="en-US" dirty="0">
                <a:latin typeface="+mj-lt"/>
              </a:rPr>
              <a:t>  Department</a:t>
            </a:r>
          </a:p>
        </p:txBody>
      </p:sp>
      <p:sp>
        <p:nvSpPr>
          <p:cNvPr id="7" name="Rectangle 6"/>
          <p:cNvSpPr>
            <a:spLocks noChangeArrowheads="1"/>
          </p:cNvSpPr>
          <p:nvPr/>
        </p:nvSpPr>
        <p:spPr bwMode="auto">
          <a:xfrm rot="2794469">
            <a:off x="4227512" y="5195888"/>
            <a:ext cx="682625" cy="692150"/>
          </a:xfrm>
          <a:prstGeom prst="rect">
            <a:avLst/>
          </a:prstGeom>
          <a:solidFill>
            <a:schemeClr val="bg1"/>
          </a:solidFill>
          <a:ln w="9525" algn="ctr">
            <a:solidFill>
              <a:schemeClr val="tx1"/>
            </a:solidFill>
            <a:round/>
            <a:headEnd/>
            <a:tailEnd/>
          </a:ln>
        </p:spPr>
        <p:txBody>
          <a:bodyPr wrap="none"/>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IN" altLang="en-US">
              <a:latin typeface="+mj-lt"/>
            </a:endParaRPr>
          </a:p>
        </p:txBody>
      </p:sp>
      <p:sp>
        <p:nvSpPr>
          <p:cNvPr id="8" name="TextBox 7"/>
          <p:cNvSpPr txBox="1">
            <a:spLocks noChangeArrowheads="1"/>
          </p:cNvSpPr>
          <p:nvPr/>
        </p:nvSpPr>
        <p:spPr bwMode="auto">
          <a:xfrm>
            <a:off x="1822450" y="5351463"/>
            <a:ext cx="1066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a:latin typeface="+mj-lt"/>
              </a:rPr>
              <a:t>Employee</a:t>
            </a:r>
          </a:p>
        </p:txBody>
      </p:sp>
      <p:sp>
        <p:nvSpPr>
          <p:cNvPr id="9" name="TextBox 8"/>
          <p:cNvSpPr txBox="1">
            <a:spLocks noChangeArrowheads="1"/>
          </p:cNvSpPr>
          <p:nvPr/>
        </p:nvSpPr>
        <p:spPr bwMode="auto">
          <a:xfrm>
            <a:off x="4083050" y="4760913"/>
            <a:ext cx="11095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a:latin typeface="+mj-lt"/>
              </a:rPr>
              <a:t>Works_for</a:t>
            </a:r>
          </a:p>
        </p:txBody>
      </p:sp>
      <p:sp>
        <p:nvSpPr>
          <p:cNvPr id="10" name="TextBox 9"/>
          <p:cNvSpPr txBox="1">
            <a:spLocks noChangeArrowheads="1"/>
          </p:cNvSpPr>
          <p:nvPr/>
        </p:nvSpPr>
        <p:spPr bwMode="auto">
          <a:xfrm>
            <a:off x="114328" y="5889116"/>
            <a:ext cx="5804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dirty="0">
                <a:latin typeface="+mj-lt"/>
              </a:rPr>
              <a:t>     Cardinality           1                                                                   N</a:t>
            </a:r>
          </a:p>
        </p:txBody>
      </p:sp>
      <p:cxnSp>
        <p:nvCxnSpPr>
          <p:cNvPr id="11" name="Straight Connector 10"/>
          <p:cNvCxnSpPr>
            <a:cxnSpLocks noChangeShapeType="1"/>
            <a:stCxn id="5" idx="3"/>
          </p:cNvCxnSpPr>
          <p:nvPr/>
        </p:nvCxnSpPr>
        <p:spPr bwMode="auto">
          <a:xfrm flipV="1">
            <a:off x="3167063" y="5541963"/>
            <a:ext cx="915987"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2" name="Straight Connector 11"/>
          <p:cNvCxnSpPr>
            <a:cxnSpLocks noChangeShapeType="1"/>
            <a:endCxn id="6" idx="1"/>
          </p:cNvCxnSpPr>
          <p:nvPr/>
        </p:nvCxnSpPr>
        <p:spPr bwMode="auto">
          <a:xfrm>
            <a:off x="5054600" y="5519738"/>
            <a:ext cx="915988" cy="222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3" name="TextBox 12"/>
          <p:cNvSpPr txBox="1">
            <a:spLocks noChangeArrowheads="1"/>
          </p:cNvSpPr>
          <p:nvPr/>
        </p:nvSpPr>
        <p:spPr bwMode="auto">
          <a:xfrm>
            <a:off x="3624263" y="5259388"/>
            <a:ext cx="18694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dirty="0">
                <a:latin typeface="+mj-lt"/>
              </a:rPr>
              <a:t>N                           1</a:t>
            </a:r>
          </a:p>
        </p:txBody>
      </p:sp>
      <p:cxnSp>
        <p:nvCxnSpPr>
          <p:cNvPr id="14" name="Straight Connector 13"/>
          <p:cNvCxnSpPr>
            <a:cxnSpLocks noChangeShapeType="1"/>
          </p:cNvCxnSpPr>
          <p:nvPr/>
        </p:nvCxnSpPr>
        <p:spPr bwMode="auto">
          <a:xfrm>
            <a:off x="3167063" y="5689600"/>
            <a:ext cx="1036637"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5" name="TextBox 14"/>
          <p:cNvSpPr txBox="1">
            <a:spLocks noChangeArrowheads="1"/>
          </p:cNvSpPr>
          <p:nvPr/>
        </p:nvSpPr>
        <p:spPr bwMode="auto">
          <a:xfrm>
            <a:off x="7573963" y="1869388"/>
            <a:ext cx="442165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dirty="0">
                <a:solidFill>
                  <a:srgbClr val="FF0000"/>
                </a:solidFill>
                <a:latin typeface="+mj-lt"/>
              </a:rPr>
              <a:t>Participation</a:t>
            </a:r>
          </a:p>
          <a:p>
            <a:pPr>
              <a:spcBef>
                <a:spcPct val="0"/>
              </a:spcBef>
              <a:buClrTx/>
              <a:buSzTx/>
              <a:buFontTx/>
              <a:buNone/>
            </a:pPr>
            <a:r>
              <a:rPr kumimoji="0" lang="en-IN" altLang="en-US" sz="1400" dirty="0">
                <a:solidFill>
                  <a:srgbClr val="FF0000"/>
                </a:solidFill>
                <a:latin typeface="+mj-lt"/>
              </a:rPr>
              <a:t>Total participation using double line(min. card=1)</a:t>
            </a:r>
            <a:endParaRPr kumimoji="0" lang="en-IN" altLang="en-US" sz="1400" dirty="0">
              <a:solidFill>
                <a:srgbClr val="00B050"/>
              </a:solidFill>
              <a:latin typeface="+mj-lt"/>
            </a:endParaRPr>
          </a:p>
          <a:p>
            <a:pPr>
              <a:spcBef>
                <a:spcPct val="0"/>
              </a:spcBef>
              <a:buClrTx/>
              <a:buSzTx/>
              <a:buFontTx/>
              <a:buNone/>
            </a:pPr>
            <a:r>
              <a:rPr kumimoji="0" lang="en-IN" altLang="en-US" sz="1400" dirty="0">
                <a:solidFill>
                  <a:srgbClr val="00B050"/>
                </a:solidFill>
                <a:latin typeface="+mj-lt"/>
              </a:rPr>
              <a:t>partial participation using single line(min. card=0)</a:t>
            </a:r>
          </a:p>
        </p:txBody>
      </p:sp>
      <p:sp>
        <p:nvSpPr>
          <p:cNvPr id="16" name="TextBox 21"/>
          <p:cNvSpPr txBox="1">
            <a:spLocks noChangeArrowheads="1"/>
          </p:cNvSpPr>
          <p:nvPr/>
        </p:nvSpPr>
        <p:spPr bwMode="auto">
          <a:xfrm>
            <a:off x="7734333" y="5349533"/>
            <a:ext cx="37978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latin typeface="+mj-lt"/>
              </a:rPr>
              <a:t>Cardinality ratio/single line-double line</a:t>
            </a:r>
          </a:p>
        </p:txBody>
      </p:sp>
      <p:pic>
        <p:nvPicPr>
          <p:cNvPr id="1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68500" y="1556544"/>
            <a:ext cx="4805787" cy="2902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88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3" grpId="0"/>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Min Max Representation</a:t>
            </a:r>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2023" y="835942"/>
            <a:ext cx="6581820" cy="456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5521634"/>
            <a:ext cx="53912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dirty="0">
                <a:solidFill>
                  <a:srgbClr val="FF0000"/>
                </a:solidFill>
              </a:rPr>
              <a:t>What if ?                       (2,N)                         (0,N)</a:t>
            </a:r>
          </a:p>
        </p:txBody>
      </p:sp>
    </p:spTree>
    <p:extLst>
      <p:ext uri="{BB962C8B-B14F-4D97-AF65-F5344CB8AC3E}">
        <p14:creationId xmlns:p14="http://schemas.microsoft.com/office/powerpoint/2010/main" val="270194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Participation</a:t>
            </a:r>
          </a:p>
        </p:txBody>
      </p:sp>
      <p:sp>
        <p:nvSpPr>
          <p:cNvPr id="3" name="Content Placeholder 2"/>
          <p:cNvSpPr>
            <a:spLocks noGrp="1"/>
          </p:cNvSpPr>
          <p:nvPr>
            <p:ph idx="1"/>
          </p:nvPr>
        </p:nvSpPr>
        <p:spPr/>
        <p:txBody>
          <a:bodyPr/>
          <a:lstStyle/>
          <a:p>
            <a:pPr marL="342900" indent="-342900">
              <a:buFontTx/>
              <a:buAutoNum type="arabicPeriod"/>
              <a:defRPr/>
            </a:pPr>
            <a:r>
              <a:rPr lang="en-IN" b="1" u="sng" dirty="0"/>
              <a:t>Total Participation- :</a:t>
            </a:r>
          </a:p>
          <a:p>
            <a:pPr marL="830262" lvl="1" indent="-285750">
              <a:buFont typeface="Arial" panose="020B0604020202020204" pitchFamily="34" charset="0"/>
              <a:buChar char="•"/>
              <a:defRPr/>
            </a:pPr>
            <a:r>
              <a:rPr lang="en-IN" dirty="0"/>
              <a:t>It specifies that each entity in the entity set must compulsorily participate in at least one relationship instance in that relationship set.</a:t>
            </a:r>
          </a:p>
          <a:p>
            <a:pPr marL="830262" lvl="1" indent="-285750">
              <a:buFont typeface="Arial" panose="020B0604020202020204" pitchFamily="34" charset="0"/>
              <a:buChar char="•"/>
              <a:defRPr/>
            </a:pPr>
            <a:r>
              <a:rPr lang="en-IN" dirty="0"/>
              <a:t>That is why, it is also called as </a:t>
            </a:r>
            <a:r>
              <a:rPr lang="en-IN" b="1" dirty="0"/>
              <a:t>mandatory participation.</a:t>
            </a:r>
            <a:endParaRPr lang="en-IN" dirty="0"/>
          </a:p>
          <a:p>
            <a:pPr marL="830262" lvl="1" indent="-285750">
              <a:buFont typeface="Arial" panose="020B0604020202020204" pitchFamily="34" charset="0"/>
              <a:buChar char="•"/>
              <a:defRPr/>
            </a:pPr>
            <a:r>
              <a:rPr lang="en-IN" dirty="0"/>
              <a:t>Total participation is represented using a double line between the entity set and relationship set.</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a:defRPr/>
            </a:pPr>
            <a:r>
              <a:rPr lang="en-US" altLang="en-US" dirty="0"/>
              <a:t>Here,</a:t>
            </a:r>
          </a:p>
          <a:p>
            <a:pPr marL="830262" lvl="1" indent="-285750">
              <a:buFont typeface="Arial" panose="020B0604020202020204" pitchFamily="34" charset="0"/>
              <a:buChar char="•"/>
              <a:defRPr/>
            </a:pPr>
            <a:r>
              <a:rPr lang="en-US" altLang="en-US" dirty="0">
                <a:solidFill>
                  <a:srgbClr val="C00000"/>
                </a:solidFill>
              </a:rPr>
              <a:t>Double line between the entity set “Student” and relationship set “Enrolled in” signifies total participation.</a:t>
            </a:r>
          </a:p>
          <a:p>
            <a:pPr marL="830262" lvl="1" indent="-285750">
              <a:buFont typeface="Arial" panose="020B0604020202020204" pitchFamily="34" charset="0"/>
              <a:buChar char="•"/>
              <a:defRPr/>
            </a:pPr>
            <a:r>
              <a:rPr lang="en-US" altLang="en-US" dirty="0">
                <a:solidFill>
                  <a:srgbClr val="C00000"/>
                </a:solidFill>
              </a:rPr>
              <a:t>It specifies that each student must be enrolled in at least one course.</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57360" y="3283286"/>
            <a:ext cx="32575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76900" y="3283286"/>
            <a:ext cx="61150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364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Participation</a:t>
            </a:r>
          </a:p>
        </p:txBody>
      </p:sp>
      <p:sp>
        <p:nvSpPr>
          <p:cNvPr id="3" name="Content Placeholder 2"/>
          <p:cNvSpPr>
            <a:spLocks noGrp="1"/>
          </p:cNvSpPr>
          <p:nvPr>
            <p:ph idx="1"/>
          </p:nvPr>
        </p:nvSpPr>
        <p:spPr/>
        <p:txBody>
          <a:bodyPr/>
          <a:lstStyle/>
          <a:p>
            <a:pPr>
              <a:defRPr/>
            </a:pPr>
            <a:r>
              <a:rPr lang="en-IN" b="1" u="sng" dirty="0"/>
              <a:t>2. Partial Participation-</a:t>
            </a:r>
            <a:endParaRPr lang="en-IN" b="1" dirty="0"/>
          </a:p>
          <a:p>
            <a:pPr marL="830262" lvl="1" indent="-285750">
              <a:buFont typeface="Arial" panose="020B0604020202020204" pitchFamily="34" charset="0"/>
              <a:buChar char="•"/>
              <a:defRPr/>
            </a:pPr>
            <a:r>
              <a:rPr lang="en-IN" dirty="0"/>
              <a:t>It specifies that each entity in the entity set may or may not participate in the relationship instance in that relationship set.</a:t>
            </a:r>
          </a:p>
          <a:p>
            <a:pPr marL="830262" lvl="1" indent="-285750">
              <a:buFont typeface="Arial" panose="020B0604020202020204" pitchFamily="34" charset="0"/>
              <a:buChar char="•"/>
              <a:defRPr/>
            </a:pPr>
            <a:r>
              <a:rPr lang="en-IN" dirty="0"/>
              <a:t>That is why, it is also called as </a:t>
            </a:r>
            <a:r>
              <a:rPr lang="en-IN" b="1" dirty="0"/>
              <a:t>optional participation.</a:t>
            </a:r>
            <a:endParaRPr lang="en-IN" dirty="0"/>
          </a:p>
          <a:p>
            <a:pPr marL="830262" lvl="1" indent="-285750">
              <a:buFont typeface="Arial" panose="020B0604020202020204" pitchFamily="34" charset="0"/>
              <a:buChar char="•"/>
              <a:defRPr/>
            </a:pPr>
            <a:r>
              <a:rPr lang="en-IN" dirty="0"/>
              <a:t>Partial participation is represented using a single line between the entity set and relationship set.</a:t>
            </a:r>
          </a:p>
          <a:p>
            <a:endParaRPr lang="en-IN" dirty="0"/>
          </a:p>
          <a:p>
            <a:endParaRPr lang="en-IN" dirty="0"/>
          </a:p>
          <a:p>
            <a:pPr>
              <a:defRPr/>
            </a:pPr>
            <a:r>
              <a:rPr lang="en-IN" dirty="0"/>
              <a:t>Here,</a:t>
            </a:r>
          </a:p>
          <a:p>
            <a:pPr marL="887412" lvl="1" indent="-342900">
              <a:buFont typeface="Wingdings" panose="05000000000000000000" pitchFamily="2" charset="2"/>
              <a:buChar char="ü"/>
              <a:defRPr/>
            </a:pPr>
            <a:r>
              <a:rPr lang="en-IN" dirty="0"/>
              <a:t>Single line between the entity set “Course” and relationship set “Enrolled in” signifies partial participation.</a:t>
            </a:r>
          </a:p>
          <a:p>
            <a:pPr marL="887412" lvl="1" indent="-342900">
              <a:buFont typeface="Wingdings" panose="05000000000000000000" pitchFamily="2" charset="2"/>
              <a:buChar char="ü"/>
              <a:defRPr/>
            </a:pPr>
            <a:r>
              <a:rPr lang="en-IN" dirty="0"/>
              <a:t>It specifies that there might exist some courses for which no enrolment's are made.</a:t>
            </a:r>
          </a:p>
          <a:p>
            <a:pPr lvl="1">
              <a:buFont typeface="Wingdings" panose="05000000000000000000" pitchFamily="2" charset="2"/>
              <a:buChar char="ü"/>
              <a:defRPr/>
            </a:pPr>
            <a:r>
              <a:rPr lang="en-IN" dirty="0">
                <a:solidFill>
                  <a:srgbClr val="FF0000"/>
                </a:solidFill>
              </a:rPr>
              <a:t> </a:t>
            </a:r>
            <a:r>
              <a:rPr lang="en-IN" dirty="0"/>
              <a:t>Minimum cardinality tells whether the participation is partial or total.</a:t>
            </a:r>
          </a:p>
          <a:p>
            <a:pPr marL="1163637" lvl="2" indent="-285750">
              <a:buFont typeface="Wingdings" panose="05000000000000000000" pitchFamily="2" charset="2"/>
              <a:buChar char="ü"/>
              <a:defRPr/>
            </a:pPr>
            <a:r>
              <a:rPr lang="en-IN" dirty="0">
                <a:solidFill>
                  <a:srgbClr val="FF0000"/>
                </a:solidFill>
              </a:rPr>
              <a:t>If minimum cardinality = 0, then it signifies partial participation.</a:t>
            </a:r>
          </a:p>
          <a:p>
            <a:pPr marL="1163637" lvl="2" indent="-285750">
              <a:buFont typeface="Wingdings" panose="05000000000000000000" pitchFamily="2" charset="2"/>
              <a:buChar char="ü"/>
              <a:defRPr/>
            </a:pPr>
            <a:r>
              <a:rPr lang="en-IN" dirty="0">
                <a:solidFill>
                  <a:srgbClr val="FF0000"/>
                </a:solidFill>
              </a:rPr>
              <a:t>If minimum cardinality = 1, then it signifies total participation.</a:t>
            </a:r>
          </a:p>
          <a:p>
            <a:pPr lvl="1">
              <a:buFont typeface="Wingdings" panose="05000000000000000000" pitchFamily="2" charset="2"/>
              <a:buChar char="ü"/>
              <a:defRPr/>
            </a:pPr>
            <a:r>
              <a:rPr lang="en-IN" dirty="0">
                <a:solidFill>
                  <a:srgbClr val="FF0000"/>
                </a:solidFill>
              </a:rPr>
              <a:t> </a:t>
            </a:r>
            <a:r>
              <a:rPr lang="en-IN" dirty="0"/>
              <a:t>Maximum cardinality tells the maximum number of entities that participates in a relationship set.</a:t>
            </a:r>
          </a:p>
          <a:p>
            <a:endParaRPr lang="en-IN" dirty="0"/>
          </a:p>
        </p:txBody>
      </p:sp>
      <p:pic>
        <p:nvPicPr>
          <p:cNvPr id="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31039" y="2765313"/>
            <a:ext cx="61150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2063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One to One(1:1)</a:t>
            </a:r>
          </a:p>
        </p:txBody>
      </p:sp>
      <p:sp>
        <p:nvSpPr>
          <p:cNvPr id="3" name="Content Placeholder 2"/>
          <p:cNvSpPr>
            <a:spLocks noGrp="1"/>
          </p:cNvSpPr>
          <p:nvPr>
            <p:ph idx="1"/>
          </p:nvPr>
        </p:nvSpPr>
        <p:spPr/>
        <p:txBody>
          <a:bodyPr/>
          <a:lstStyle/>
          <a:p>
            <a:r>
              <a:rPr lang="en-IN" altLang="en-US" b="1" dirty="0"/>
              <a:t>RA</a:t>
            </a:r>
            <a:r>
              <a:rPr lang="en-IN" altLang="en-US" dirty="0"/>
              <a:t>: Every department should have a manager and only one employee manages department and an employee manages only one department.</a:t>
            </a:r>
          </a:p>
          <a:p>
            <a:endParaRPr lang="en-IN" dirty="0"/>
          </a:p>
        </p:txBody>
      </p:sp>
      <p:sp>
        <p:nvSpPr>
          <p:cNvPr id="4" name="Oval 3"/>
          <p:cNvSpPr/>
          <p:nvPr/>
        </p:nvSpPr>
        <p:spPr bwMode="auto">
          <a:xfrm>
            <a:off x="2996954" y="1919288"/>
            <a:ext cx="1027112" cy="2611437"/>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wrap="none"/>
          <a:lstStyle/>
          <a:p>
            <a:pPr marL="285750" indent="-285750">
              <a:buFont typeface="Arial" panose="020B0604020202020204" pitchFamily="34" charset="0"/>
              <a:buChar char="•"/>
              <a:defRPr/>
            </a:pPr>
            <a:r>
              <a:rPr lang="en-IN" sz="1800" dirty="0">
                <a:latin typeface="+mj-lt"/>
              </a:rPr>
              <a:t>e1</a:t>
            </a:r>
          </a:p>
          <a:p>
            <a:pPr marL="285750" indent="-285750">
              <a:buFont typeface="Arial" panose="020B0604020202020204" pitchFamily="34" charset="0"/>
              <a:buChar char="•"/>
              <a:defRPr/>
            </a:pPr>
            <a:r>
              <a:rPr lang="en-IN" sz="1800" dirty="0">
                <a:latin typeface="+mj-lt"/>
              </a:rPr>
              <a:t>e2</a:t>
            </a:r>
          </a:p>
          <a:p>
            <a:pPr marL="285750" indent="-285750">
              <a:buFont typeface="Arial" panose="020B0604020202020204" pitchFamily="34" charset="0"/>
              <a:buChar char="•"/>
              <a:defRPr/>
            </a:pPr>
            <a:r>
              <a:rPr lang="en-IN" sz="1800" dirty="0">
                <a:latin typeface="+mj-lt"/>
              </a:rPr>
              <a:t>e3</a:t>
            </a:r>
          </a:p>
          <a:p>
            <a:pPr marL="285750" indent="-285750">
              <a:buFont typeface="Arial" panose="020B0604020202020204" pitchFamily="34" charset="0"/>
              <a:buChar char="•"/>
              <a:defRPr/>
            </a:pPr>
            <a:r>
              <a:rPr lang="en-IN" sz="1800" dirty="0">
                <a:latin typeface="+mj-lt"/>
              </a:rPr>
              <a:t>e4</a:t>
            </a:r>
          </a:p>
          <a:p>
            <a:pPr marL="285750" indent="-285750">
              <a:buFont typeface="Arial" panose="020B0604020202020204" pitchFamily="34" charset="0"/>
              <a:buChar char="•"/>
              <a:defRPr/>
            </a:pPr>
            <a:r>
              <a:rPr lang="en-IN" sz="1800" dirty="0">
                <a:latin typeface="+mj-lt"/>
              </a:rPr>
              <a:t>e5</a:t>
            </a:r>
          </a:p>
          <a:p>
            <a:pPr marL="285750" indent="-285750">
              <a:buFont typeface="Arial" panose="020B0604020202020204" pitchFamily="34" charset="0"/>
              <a:buChar char="•"/>
              <a:defRPr/>
            </a:pPr>
            <a:r>
              <a:rPr lang="en-IN" sz="1800" dirty="0">
                <a:latin typeface="+mj-lt"/>
              </a:rPr>
              <a:t>e6</a:t>
            </a:r>
          </a:p>
          <a:p>
            <a:pPr marL="285750" indent="-285750">
              <a:buFont typeface="Arial" panose="020B0604020202020204" pitchFamily="34" charset="0"/>
              <a:buChar char="•"/>
              <a:defRPr/>
            </a:pPr>
            <a:endParaRPr lang="en-IN" sz="1800" dirty="0">
              <a:latin typeface="+mj-lt"/>
            </a:endParaRPr>
          </a:p>
          <a:p>
            <a:pPr>
              <a:defRPr/>
            </a:pPr>
            <a:endParaRPr lang="en-IN" dirty="0">
              <a:latin typeface="+mj-lt"/>
            </a:endParaRPr>
          </a:p>
          <a:p>
            <a:pPr>
              <a:defRPr/>
            </a:pPr>
            <a:endParaRPr lang="en-IN" dirty="0">
              <a:latin typeface="+mj-lt"/>
            </a:endParaRPr>
          </a:p>
          <a:p>
            <a:pPr>
              <a:defRPr/>
            </a:pPr>
            <a:endParaRPr lang="en-IN" dirty="0">
              <a:latin typeface="+mj-lt"/>
            </a:endParaRPr>
          </a:p>
        </p:txBody>
      </p:sp>
      <p:sp>
        <p:nvSpPr>
          <p:cNvPr id="5" name="TextBox 4"/>
          <p:cNvSpPr txBox="1"/>
          <p:nvPr/>
        </p:nvSpPr>
        <p:spPr>
          <a:xfrm>
            <a:off x="2833441" y="1608138"/>
            <a:ext cx="1080745" cy="369332"/>
          </a:xfrm>
          <a:prstGeom prst="rect">
            <a:avLst/>
          </a:prstGeom>
          <a:noFill/>
        </p:spPr>
        <p:txBody>
          <a:bodyPr wrap="none">
            <a:spAutoFit/>
          </a:bodyPr>
          <a:lstStyle/>
          <a:p>
            <a:pPr>
              <a:defRPr/>
            </a:pPr>
            <a:r>
              <a:rPr lang="en-IN" b="1" dirty="0">
                <a:solidFill>
                  <a:schemeClr val="tx2">
                    <a:lumMod val="75000"/>
                  </a:schemeClr>
                </a:solidFill>
                <a:latin typeface="+mj-lt"/>
              </a:rPr>
              <a:t>Employee</a:t>
            </a:r>
          </a:p>
        </p:txBody>
      </p:sp>
      <p:sp>
        <p:nvSpPr>
          <p:cNvPr id="6" name="TextBox 5"/>
          <p:cNvSpPr txBox="1"/>
          <p:nvPr/>
        </p:nvSpPr>
        <p:spPr>
          <a:xfrm>
            <a:off x="6411666" y="1608138"/>
            <a:ext cx="1261884" cy="369332"/>
          </a:xfrm>
          <a:prstGeom prst="rect">
            <a:avLst/>
          </a:prstGeom>
          <a:noFill/>
        </p:spPr>
        <p:txBody>
          <a:bodyPr wrap="none">
            <a:spAutoFit/>
          </a:bodyPr>
          <a:lstStyle/>
          <a:p>
            <a:pPr>
              <a:defRPr/>
            </a:pPr>
            <a:r>
              <a:rPr lang="en-IN" b="1" dirty="0">
                <a:solidFill>
                  <a:schemeClr val="tx2">
                    <a:lumMod val="75000"/>
                  </a:schemeClr>
                </a:solidFill>
                <a:latin typeface="+mj-lt"/>
              </a:rPr>
              <a:t>Department</a:t>
            </a:r>
          </a:p>
        </p:txBody>
      </p:sp>
      <p:sp>
        <p:nvSpPr>
          <p:cNvPr id="7" name="Oval 6"/>
          <p:cNvSpPr/>
          <p:nvPr/>
        </p:nvSpPr>
        <p:spPr bwMode="auto">
          <a:xfrm>
            <a:off x="6711704" y="1919288"/>
            <a:ext cx="774700" cy="259715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wrap="none"/>
          <a:lstStyle/>
          <a:p>
            <a:pPr>
              <a:defRPr/>
            </a:pPr>
            <a:endParaRPr lang="en-IN" dirty="0">
              <a:latin typeface="+mj-lt"/>
            </a:endParaRPr>
          </a:p>
          <a:p>
            <a:pPr marL="285750" indent="-285750">
              <a:buFont typeface="Arial" panose="020B0604020202020204" pitchFamily="34" charset="0"/>
              <a:buChar char="•"/>
              <a:defRPr/>
            </a:pPr>
            <a:r>
              <a:rPr lang="en-IN" dirty="0">
                <a:latin typeface="+mj-lt"/>
              </a:rPr>
              <a:t>d1</a:t>
            </a:r>
          </a:p>
          <a:p>
            <a:pPr marL="285750" indent="-285750">
              <a:buFont typeface="Arial" panose="020B0604020202020204" pitchFamily="34" charset="0"/>
              <a:buChar char="•"/>
              <a:defRPr/>
            </a:pPr>
            <a:endParaRPr lang="en-IN" dirty="0">
              <a:latin typeface="+mj-lt"/>
            </a:endParaRPr>
          </a:p>
          <a:p>
            <a:pPr marL="285750" indent="-285750">
              <a:buFont typeface="Arial" panose="020B0604020202020204" pitchFamily="34" charset="0"/>
              <a:buChar char="•"/>
              <a:defRPr/>
            </a:pPr>
            <a:r>
              <a:rPr lang="en-IN" dirty="0">
                <a:latin typeface="+mj-lt"/>
              </a:rPr>
              <a:t>d2</a:t>
            </a:r>
          </a:p>
          <a:p>
            <a:pPr marL="285750" indent="-285750">
              <a:buFont typeface="Arial" panose="020B0604020202020204" pitchFamily="34" charset="0"/>
              <a:buChar char="•"/>
              <a:defRPr/>
            </a:pPr>
            <a:endParaRPr lang="en-IN" dirty="0">
              <a:latin typeface="+mj-lt"/>
            </a:endParaRPr>
          </a:p>
          <a:p>
            <a:pPr marL="285750" indent="-285750">
              <a:buFont typeface="Arial" panose="020B0604020202020204" pitchFamily="34" charset="0"/>
              <a:buChar char="•"/>
              <a:defRPr/>
            </a:pPr>
            <a:r>
              <a:rPr lang="en-IN" dirty="0">
                <a:latin typeface="+mj-lt"/>
              </a:rPr>
              <a:t>d3</a:t>
            </a:r>
          </a:p>
          <a:p>
            <a:pPr>
              <a:defRPr/>
            </a:pPr>
            <a:endParaRPr lang="en-IN" dirty="0">
              <a:latin typeface="+mj-lt"/>
            </a:endParaRPr>
          </a:p>
          <a:p>
            <a:pPr>
              <a:defRPr/>
            </a:pPr>
            <a:endParaRPr lang="en-IN" dirty="0">
              <a:latin typeface="+mj-lt"/>
            </a:endParaRPr>
          </a:p>
        </p:txBody>
      </p:sp>
      <p:sp>
        <p:nvSpPr>
          <p:cNvPr id="8" name="TextBox 7"/>
          <p:cNvSpPr txBox="1">
            <a:spLocks noChangeArrowheads="1"/>
          </p:cNvSpPr>
          <p:nvPr/>
        </p:nvSpPr>
        <p:spPr bwMode="auto">
          <a:xfrm>
            <a:off x="4601916" y="1608138"/>
            <a:ext cx="10214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solidFill>
                  <a:srgbClr val="FF0000"/>
                </a:solidFill>
                <a:latin typeface="+mj-lt"/>
              </a:rPr>
              <a:t>Manages</a:t>
            </a:r>
          </a:p>
        </p:txBody>
      </p:sp>
      <p:sp>
        <p:nvSpPr>
          <p:cNvPr id="9" name="Oval 8"/>
          <p:cNvSpPr>
            <a:spLocks noChangeArrowheads="1"/>
          </p:cNvSpPr>
          <p:nvPr/>
        </p:nvSpPr>
        <p:spPr bwMode="auto">
          <a:xfrm>
            <a:off x="4938466" y="1931988"/>
            <a:ext cx="560388" cy="2598737"/>
          </a:xfrm>
          <a:prstGeom prst="ellipse">
            <a:avLst/>
          </a:prstGeom>
          <a:solidFill>
            <a:schemeClr val="bg1"/>
          </a:solidFill>
          <a:ln w="9525" algn="ctr">
            <a:solidFill>
              <a:schemeClr val="tx1"/>
            </a:solidFill>
            <a:round/>
            <a:headEnd/>
            <a:tailEnd/>
          </a:ln>
        </p:spPr>
        <p:txBody>
          <a:bodyPr wrap="none"/>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IN" altLang="en-US">
              <a:latin typeface="+mj-lt"/>
            </a:endParaRPr>
          </a:p>
        </p:txBody>
      </p:sp>
      <p:cxnSp>
        <p:nvCxnSpPr>
          <p:cNvPr id="11" name="Straight Connector 10"/>
          <p:cNvCxnSpPr>
            <a:cxnSpLocks noChangeShapeType="1"/>
          </p:cNvCxnSpPr>
          <p:nvPr/>
        </p:nvCxnSpPr>
        <p:spPr bwMode="auto">
          <a:xfrm flipV="1">
            <a:off x="3828804" y="2497138"/>
            <a:ext cx="14097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2" name="Straight Connector 11"/>
          <p:cNvCxnSpPr>
            <a:cxnSpLocks noChangeShapeType="1"/>
          </p:cNvCxnSpPr>
          <p:nvPr/>
        </p:nvCxnSpPr>
        <p:spPr bwMode="auto">
          <a:xfrm>
            <a:off x="5273608" y="2494142"/>
            <a:ext cx="1680984" cy="27481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 name="Straight Connector 12"/>
          <p:cNvCxnSpPr>
            <a:cxnSpLocks noChangeShapeType="1"/>
          </p:cNvCxnSpPr>
          <p:nvPr/>
        </p:nvCxnSpPr>
        <p:spPr bwMode="auto">
          <a:xfrm>
            <a:off x="3795287" y="2771417"/>
            <a:ext cx="1427598" cy="13920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4" name="Straight Connector 13"/>
          <p:cNvCxnSpPr>
            <a:cxnSpLocks noChangeShapeType="1"/>
          </p:cNvCxnSpPr>
          <p:nvPr/>
        </p:nvCxnSpPr>
        <p:spPr bwMode="auto">
          <a:xfrm>
            <a:off x="5235764" y="2910625"/>
            <a:ext cx="1680727" cy="38636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 name="Straight Connector 14"/>
          <p:cNvCxnSpPr>
            <a:cxnSpLocks noChangeShapeType="1"/>
          </p:cNvCxnSpPr>
          <p:nvPr/>
        </p:nvCxnSpPr>
        <p:spPr bwMode="auto">
          <a:xfrm>
            <a:off x="3790960" y="3068885"/>
            <a:ext cx="1444804" cy="26645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 name="Straight Connector 15"/>
          <p:cNvCxnSpPr>
            <a:cxnSpLocks noChangeShapeType="1"/>
          </p:cNvCxnSpPr>
          <p:nvPr/>
        </p:nvCxnSpPr>
        <p:spPr bwMode="auto">
          <a:xfrm>
            <a:off x="5256056" y="3335338"/>
            <a:ext cx="1660435" cy="4896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7" name="TextBox 26"/>
          <p:cNvSpPr txBox="1"/>
          <p:nvPr/>
        </p:nvSpPr>
        <p:spPr>
          <a:xfrm>
            <a:off x="5111625" y="2138232"/>
            <a:ext cx="288862" cy="1384995"/>
          </a:xfrm>
          <a:prstGeom prst="rect">
            <a:avLst/>
          </a:prstGeom>
          <a:noFill/>
        </p:spPr>
        <p:txBody>
          <a:bodyPr wrap="none" rtlCol="0">
            <a:spAutoFit/>
          </a:bodyPr>
          <a:lstStyle/>
          <a:p>
            <a:r>
              <a:rPr lang="en-IN" sz="2800" b="1" dirty="0"/>
              <a:t>.</a:t>
            </a:r>
          </a:p>
          <a:p>
            <a:r>
              <a:rPr lang="en-IN" sz="2800" b="1" dirty="0"/>
              <a:t>.</a:t>
            </a:r>
          </a:p>
          <a:p>
            <a:r>
              <a:rPr lang="en-IN" sz="2800" b="1" dirty="0"/>
              <a:t>.</a:t>
            </a:r>
          </a:p>
        </p:txBody>
      </p:sp>
      <p:sp>
        <p:nvSpPr>
          <p:cNvPr id="32" name="TextBox 31"/>
          <p:cNvSpPr txBox="1"/>
          <p:nvPr/>
        </p:nvSpPr>
        <p:spPr>
          <a:xfrm>
            <a:off x="2120356" y="4516438"/>
            <a:ext cx="5301451" cy="646331"/>
          </a:xfrm>
          <a:prstGeom prst="rect">
            <a:avLst/>
          </a:prstGeom>
          <a:noFill/>
        </p:spPr>
        <p:txBody>
          <a:bodyPr wrap="none" rtlCol="0">
            <a:spAutoFit/>
          </a:bodyPr>
          <a:lstStyle/>
          <a:p>
            <a:r>
              <a:rPr lang="en-IN" dirty="0"/>
              <a:t>Cardinality:     1                                                                   1 </a:t>
            </a:r>
          </a:p>
          <a:p>
            <a:r>
              <a:rPr lang="en-IN" dirty="0"/>
              <a:t>Participation:  0                                                                   1</a:t>
            </a:r>
          </a:p>
        </p:txBody>
      </p:sp>
      <p:sp>
        <p:nvSpPr>
          <p:cNvPr id="33" name="Rectangle 32"/>
          <p:cNvSpPr>
            <a:spLocks noChangeArrowheads="1"/>
          </p:cNvSpPr>
          <p:nvPr/>
        </p:nvSpPr>
        <p:spPr bwMode="auto">
          <a:xfrm>
            <a:off x="2244854" y="5357120"/>
            <a:ext cx="1611313" cy="792162"/>
          </a:xfrm>
          <a:prstGeom prst="rect">
            <a:avLst/>
          </a:prstGeom>
          <a:solidFill>
            <a:schemeClr val="bg1"/>
          </a:solidFill>
          <a:ln w="9525" algn="ctr">
            <a:solidFill>
              <a:schemeClr val="tx1"/>
            </a:solidFill>
            <a:round/>
            <a:headEnd/>
            <a:tailEnd/>
          </a:ln>
        </p:spPr>
        <p:txBody>
          <a:bodyPr wrap="none"/>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IN" altLang="en-US">
              <a:latin typeface="+mj-lt"/>
            </a:endParaRPr>
          </a:p>
        </p:txBody>
      </p:sp>
      <p:sp>
        <p:nvSpPr>
          <p:cNvPr id="34" name="Rectangle 33"/>
          <p:cNvSpPr>
            <a:spLocks noChangeArrowheads="1"/>
          </p:cNvSpPr>
          <p:nvPr/>
        </p:nvSpPr>
        <p:spPr bwMode="auto">
          <a:xfrm>
            <a:off x="6659690" y="5318254"/>
            <a:ext cx="1603375" cy="792162"/>
          </a:xfrm>
          <a:prstGeom prst="rect">
            <a:avLst/>
          </a:prstGeom>
          <a:solidFill>
            <a:schemeClr val="bg1"/>
          </a:solidFill>
          <a:ln w="9525" algn="ctr">
            <a:solidFill>
              <a:schemeClr val="tx1"/>
            </a:solidFill>
            <a:round/>
            <a:headEnd/>
            <a:tailEnd/>
          </a:ln>
        </p:spPr>
        <p:txBody>
          <a:bodyPr wrap="none"/>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dirty="0">
                <a:latin typeface="+mj-lt"/>
              </a:rPr>
              <a:t>   </a:t>
            </a:r>
          </a:p>
          <a:p>
            <a:pPr>
              <a:spcBef>
                <a:spcPct val="0"/>
              </a:spcBef>
              <a:buClrTx/>
              <a:buSzTx/>
              <a:buFontTx/>
              <a:buNone/>
            </a:pPr>
            <a:r>
              <a:rPr kumimoji="0" lang="en-IN" altLang="en-US" dirty="0">
                <a:latin typeface="+mj-lt"/>
              </a:rPr>
              <a:t>  Department</a:t>
            </a:r>
          </a:p>
        </p:txBody>
      </p:sp>
      <p:sp>
        <p:nvSpPr>
          <p:cNvPr id="35" name="Rectangle 34"/>
          <p:cNvSpPr>
            <a:spLocks noChangeArrowheads="1"/>
          </p:cNvSpPr>
          <p:nvPr/>
        </p:nvSpPr>
        <p:spPr bwMode="auto">
          <a:xfrm rot="2794469">
            <a:off x="4916616" y="5407920"/>
            <a:ext cx="682625" cy="692150"/>
          </a:xfrm>
          <a:prstGeom prst="rect">
            <a:avLst/>
          </a:prstGeom>
          <a:solidFill>
            <a:schemeClr val="bg1"/>
          </a:solidFill>
          <a:ln w="9525" algn="ctr">
            <a:solidFill>
              <a:schemeClr val="tx1"/>
            </a:solidFill>
            <a:round/>
            <a:headEnd/>
            <a:tailEnd/>
          </a:ln>
        </p:spPr>
        <p:txBody>
          <a:bodyPr wrap="none"/>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IN" altLang="en-US">
              <a:latin typeface="+mj-lt"/>
            </a:endParaRPr>
          </a:p>
        </p:txBody>
      </p:sp>
      <p:sp>
        <p:nvSpPr>
          <p:cNvPr id="36" name="TextBox 35"/>
          <p:cNvSpPr txBox="1">
            <a:spLocks noChangeArrowheads="1"/>
          </p:cNvSpPr>
          <p:nvPr/>
        </p:nvSpPr>
        <p:spPr bwMode="auto">
          <a:xfrm>
            <a:off x="2511554" y="5563495"/>
            <a:ext cx="1066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a:latin typeface="+mj-lt"/>
              </a:rPr>
              <a:t>Employee</a:t>
            </a:r>
          </a:p>
        </p:txBody>
      </p:sp>
      <p:cxnSp>
        <p:nvCxnSpPr>
          <p:cNvPr id="37" name="Straight Connector 36"/>
          <p:cNvCxnSpPr>
            <a:cxnSpLocks noChangeShapeType="1"/>
            <a:stCxn id="33" idx="3"/>
          </p:cNvCxnSpPr>
          <p:nvPr/>
        </p:nvCxnSpPr>
        <p:spPr bwMode="auto">
          <a:xfrm flipV="1">
            <a:off x="3856167" y="5753995"/>
            <a:ext cx="915987"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 name="Straight Connector 37"/>
          <p:cNvCxnSpPr>
            <a:cxnSpLocks noChangeShapeType="1"/>
            <a:endCxn id="34" idx="1"/>
          </p:cNvCxnSpPr>
          <p:nvPr/>
        </p:nvCxnSpPr>
        <p:spPr bwMode="auto">
          <a:xfrm>
            <a:off x="5743702" y="5692904"/>
            <a:ext cx="915988" cy="2143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9" name="TextBox 38"/>
          <p:cNvSpPr txBox="1">
            <a:spLocks noChangeArrowheads="1"/>
          </p:cNvSpPr>
          <p:nvPr/>
        </p:nvSpPr>
        <p:spPr bwMode="auto">
          <a:xfrm>
            <a:off x="4313367" y="5471420"/>
            <a:ext cx="18405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dirty="0">
                <a:latin typeface="+mj-lt"/>
              </a:rPr>
              <a:t>1                           1</a:t>
            </a:r>
          </a:p>
        </p:txBody>
      </p:sp>
      <p:cxnSp>
        <p:nvCxnSpPr>
          <p:cNvPr id="40" name="Straight Connector 39"/>
          <p:cNvCxnSpPr>
            <a:cxnSpLocks noChangeShapeType="1"/>
          </p:cNvCxnSpPr>
          <p:nvPr/>
        </p:nvCxnSpPr>
        <p:spPr bwMode="auto">
          <a:xfrm>
            <a:off x="5623349" y="5845167"/>
            <a:ext cx="1036637"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51" name="TextBox 50"/>
          <p:cNvSpPr txBox="1"/>
          <p:nvPr/>
        </p:nvSpPr>
        <p:spPr>
          <a:xfrm>
            <a:off x="4771081" y="4936609"/>
            <a:ext cx="1018227" cy="369332"/>
          </a:xfrm>
          <a:prstGeom prst="rect">
            <a:avLst/>
          </a:prstGeom>
          <a:noFill/>
        </p:spPr>
        <p:txBody>
          <a:bodyPr wrap="none" rtlCol="0">
            <a:spAutoFit/>
          </a:bodyPr>
          <a:lstStyle/>
          <a:p>
            <a:r>
              <a:rPr lang="en-IN" dirty="0"/>
              <a:t>manages</a:t>
            </a:r>
          </a:p>
        </p:txBody>
      </p:sp>
      <p:sp>
        <p:nvSpPr>
          <p:cNvPr id="52" name="Rectangle 51"/>
          <p:cNvSpPr/>
          <p:nvPr/>
        </p:nvSpPr>
        <p:spPr>
          <a:xfrm>
            <a:off x="8760494" y="5357120"/>
            <a:ext cx="3611690" cy="646331"/>
          </a:xfrm>
          <a:prstGeom prst="rect">
            <a:avLst/>
          </a:prstGeom>
        </p:spPr>
        <p:txBody>
          <a:bodyPr wrap="square">
            <a:spAutoFit/>
          </a:bodyPr>
          <a:lstStyle/>
          <a:p>
            <a:pPr>
              <a:spcBef>
                <a:spcPct val="0"/>
              </a:spcBef>
              <a:buClrTx/>
              <a:buSzTx/>
              <a:buFontTx/>
              <a:buNone/>
            </a:pPr>
            <a:r>
              <a:rPr lang="en-IN" altLang="en-US" dirty="0">
                <a:solidFill>
                  <a:srgbClr val="FF0000"/>
                </a:solidFill>
              </a:rPr>
              <a:t>Total participation: double line</a:t>
            </a:r>
          </a:p>
          <a:p>
            <a:pPr>
              <a:spcBef>
                <a:spcPct val="0"/>
              </a:spcBef>
              <a:buClrTx/>
              <a:buSzTx/>
              <a:buFontTx/>
              <a:buNone/>
            </a:pPr>
            <a:r>
              <a:rPr lang="en-IN" altLang="en-US" dirty="0">
                <a:solidFill>
                  <a:srgbClr val="FF0000"/>
                </a:solidFill>
              </a:rPr>
              <a:t>Partial participation: single line</a:t>
            </a:r>
          </a:p>
        </p:txBody>
      </p:sp>
    </p:spTree>
    <p:extLst>
      <p:ext uri="{BB962C8B-B14F-4D97-AF65-F5344CB8AC3E}">
        <p14:creationId xmlns:p14="http://schemas.microsoft.com/office/powerpoint/2010/main" val="309145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7">
                                            <p:txEl>
                                              <p:pRg st="0" end="0"/>
                                            </p:txEl>
                                          </p:spTgt>
                                        </p:tgtEl>
                                        <p:attrNameLst>
                                          <p:attrName>style.visibility</p:attrName>
                                        </p:attrNameLst>
                                      </p:cBhvr>
                                      <p:to>
                                        <p:strVal val="visible"/>
                                      </p:to>
                                    </p:set>
                                    <p:animEffect transition="in" filter="fade">
                                      <p:cBhvr>
                                        <p:cTn id="67" dur="500"/>
                                        <p:tgtEl>
                                          <p:spTgt spid="27">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7">
                                            <p:txEl>
                                              <p:pRg st="1" end="1"/>
                                            </p:txEl>
                                          </p:spTgt>
                                        </p:tgtEl>
                                        <p:attrNameLst>
                                          <p:attrName>style.visibility</p:attrName>
                                        </p:attrNameLst>
                                      </p:cBhvr>
                                      <p:to>
                                        <p:strVal val="visible"/>
                                      </p:to>
                                    </p:set>
                                    <p:animEffect transition="in" filter="fade">
                                      <p:cBhvr>
                                        <p:cTn id="72" dur="500"/>
                                        <p:tgtEl>
                                          <p:spTgt spid="27">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7">
                                            <p:txEl>
                                              <p:pRg st="2" end="2"/>
                                            </p:txEl>
                                          </p:spTgt>
                                        </p:tgtEl>
                                        <p:attrNameLst>
                                          <p:attrName>style.visibility</p:attrName>
                                        </p:attrNameLst>
                                      </p:cBhvr>
                                      <p:to>
                                        <p:strVal val="visible"/>
                                      </p:to>
                                    </p:set>
                                    <p:animEffect transition="in" filter="fade">
                                      <p:cBhvr>
                                        <p:cTn id="77" dur="500"/>
                                        <p:tgtEl>
                                          <p:spTgt spid="27">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11"/>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12"/>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13"/>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1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15"/>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16"/>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fade">
                                      <p:cBhvr>
                                        <p:cTn id="100" dur="500"/>
                                        <p:tgtEl>
                                          <p:spTgt spid="32"/>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6"/>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51"/>
                                        </p:tgtEl>
                                        <p:attrNameLst>
                                          <p:attrName>style.visibility</p:attrName>
                                        </p:attrNameLst>
                                      </p:cBhvr>
                                      <p:to>
                                        <p:strVal val="visible"/>
                                      </p:to>
                                    </p:set>
                                    <p:animEffect transition="in" filter="fade">
                                      <p:cBhvr>
                                        <p:cTn id="121" dur="500"/>
                                        <p:tgtEl>
                                          <p:spTgt spid="51"/>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37"/>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nodeType="clickEffect">
                                  <p:stCondLst>
                                    <p:cond delay="0"/>
                                  </p:stCondLst>
                                  <p:childTnLst>
                                    <p:set>
                                      <p:cBhvr>
                                        <p:cTn id="129" dur="1" fill="hold">
                                          <p:stCondLst>
                                            <p:cond delay="0"/>
                                          </p:stCondLst>
                                        </p:cTn>
                                        <p:tgtEl>
                                          <p:spTgt spid="38"/>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39"/>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40"/>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52"/>
                                        </p:tgtEl>
                                        <p:attrNameLst>
                                          <p:attrName>style.visibility</p:attrName>
                                        </p:attrNameLst>
                                      </p:cBhvr>
                                      <p:to>
                                        <p:strVal val="visible"/>
                                      </p:to>
                                    </p:set>
                                    <p:animEffect transition="in" filter="fade">
                                      <p:cBhvr>
                                        <p:cTn id="14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8" grpId="0"/>
      <p:bldP spid="9" grpId="0" animBg="1"/>
      <p:bldP spid="32" grpId="0"/>
      <p:bldP spid="33" grpId="0" animBg="1"/>
      <p:bldP spid="34" grpId="0" animBg="1"/>
      <p:bldP spid="35" grpId="0" animBg="1"/>
      <p:bldP spid="36" grpId="0"/>
      <p:bldP spid="39" grpId="0"/>
      <p:bldP spid="51" grpId="0"/>
      <p:bldP spid="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9F535-523C-4B76-9BCD-D778607F2402}"/>
              </a:ext>
            </a:extLst>
          </p:cNvPr>
          <p:cNvSpPr>
            <a:spLocks noGrp="1"/>
          </p:cNvSpPr>
          <p:nvPr>
            <p:ph type="title"/>
          </p:nvPr>
        </p:nvSpPr>
        <p:spPr/>
        <p:txBody>
          <a:bodyPr/>
          <a:lstStyle/>
          <a:p>
            <a:r>
              <a:rPr lang="en-IN" dirty="0"/>
              <a:t>Design phase</a:t>
            </a:r>
          </a:p>
        </p:txBody>
      </p:sp>
      <p:sp>
        <p:nvSpPr>
          <p:cNvPr id="3" name="Content Placeholder 2">
            <a:extLst>
              <a:ext uri="{FF2B5EF4-FFF2-40B4-BE49-F238E27FC236}">
                <a16:creationId xmlns:a16="http://schemas.microsoft.com/office/drawing/2014/main" id="{4FF548C0-BE7B-43FB-B950-76AA67F47984}"/>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62B0E942-646D-455A-904F-E77AA58DF2C4}"/>
              </a:ext>
            </a:extLst>
          </p:cNvPr>
          <p:cNvSpPr>
            <a:spLocks noChangeArrowheads="1"/>
          </p:cNvSpPr>
          <p:nvPr/>
        </p:nvSpPr>
        <p:spPr bwMode="auto">
          <a:xfrm>
            <a:off x="927100" y="1074738"/>
            <a:ext cx="7327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 typeface="Monotype Sorts" charset="2"/>
              <a:buNone/>
            </a:pPr>
            <a:endParaRPr kumimoji="0" lang="en-US" altLang="en-US"/>
          </a:p>
          <a:p>
            <a:pPr>
              <a:spcBef>
                <a:spcPct val="0"/>
              </a:spcBef>
              <a:buClrTx/>
              <a:buSzTx/>
              <a:buFont typeface="Monotype Sorts" charset="2"/>
              <a:buNone/>
            </a:pPr>
            <a:r>
              <a:rPr kumimoji="0" lang="en-US" altLang="en-US">
                <a:sym typeface="Symbol" panose="05050102010706020507" pitchFamily="18" charset="2"/>
              </a:rPr>
              <a:t> </a:t>
            </a:r>
            <a:endParaRPr kumimoji="0" lang="en-US" altLang="en-US"/>
          </a:p>
        </p:txBody>
      </p:sp>
      <p:pic>
        <p:nvPicPr>
          <p:cNvPr id="5" name="Picture 4">
            <a:extLst>
              <a:ext uri="{FF2B5EF4-FFF2-40B4-BE49-F238E27FC236}">
                <a16:creationId xmlns:a16="http://schemas.microsoft.com/office/drawing/2014/main" id="{C1F725E6-D2B0-4B12-B4A9-4AADEFE62D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2309" y="751425"/>
            <a:ext cx="2078037"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67DF9E1E-F22D-486C-B458-53F24AB0056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4038" y="2970368"/>
            <a:ext cx="2627312"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C642250E-F931-4E3E-AE8F-3B9C907849F8}"/>
              </a:ext>
            </a:extLst>
          </p:cNvPr>
          <p:cNvSpPr txBox="1">
            <a:spLocks noChangeArrowheads="1"/>
          </p:cNvSpPr>
          <p:nvPr/>
        </p:nvSpPr>
        <p:spPr bwMode="auto">
          <a:xfrm>
            <a:off x="554038" y="5367337"/>
            <a:ext cx="262731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dirty="0">
                <a:latin typeface="+mn-lt"/>
              </a:rPr>
              <a:t>Construction where the individual items going to fit(</a:t>
            </a:r>
            <a:r>
              <a:rPr kumimoji="0" lang="en-IN" altLang="en-US" b="1" dirty="0">
                <a:latin typeface="+mn-lt"/>
              </a:rPr>
              <a:t>Implementation</a:t>
            </a:r>
            <a:r>
              <a:rPr kumimoji="0" lang="en-IN" altLang="en-US" dirty="0">
                <a:latin typeface="+mn-lt"/>
              </a:rPr>
              <a:t>)</a:t>
            </a:r>
          </a:p>
        </p:txBody>
      </p:sp>
      <p:sp>
        <p:nvSpPr>
          <p:cNvPr id="8" name="Rectangle 7">
            <a:extLst>
              <a:ext uri="{FF2B5EF4-FFF2-40B4-BE49-F238E27FC236}">
                <a16:creationId xmlns:a16="http://schemas.microsoft.com/office/drawing/2014/main" id="{5D51E1C0-D091-4CD4-AD8A-56B3C655ADCA}"/>
              </a:ext>
            </a:extLst>
          </p:cNvPr>
          <p:cNvSpPr>
            <a:spLocks noChangeArrowheads="1"/>
          </p:cNvSpPr>
          <p:nvPr/>
        </p:nvSpPr>
        <p:spPr bwMode="auto">
          <a:xfrm>
            <a:off x="3552825" y="1231985"/>
            <a:ext cx="16834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latin typeface="+mn-lt"/>
              </a:rPr>
              <a:t> High Level view</a:t>
            </a:r>
          </a:p>
        </p:txBody>
      </p:sp>
      <p:sp>
        <p:nvSpPr>
          <p:cNvPr id="9" name="Rectangle 8">
            <a:extLst>
              <a:ext uri="{FF2B5EF4-FFF2-40B4-BE49-F238E27FC236}">
                <a16:creationId xmlns:a16="http://schemas.microsoft.com/office/drawing/2014/main" id="{FE8F038C-9166-4371-AA68-4E161BBBE5C7}"/>
              </a:ext>
            </a:extLst>
          </p:cNvPr>
          <p:cNvSpPr>
            <a:spLocks noChangeArrowheads="1"/>
          </p:cNvSpPr>
          <p:nvPr/>
        </p:nvSpPr>
        <p:spPr bwMode="auto">
          <a:xfrm>
            <a:off x="3552825" y="3467100"/>
            <a:ext cx="22284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latin typeface="+mn-lt"/>
              </a:rPr>
              <a:t>Representational view</a:t>
            </a:r>
          </a:p>
        </p:txBody>
      </p:sp>
      <p:sp>
        <p:nvSpPr>
          <p:cNvPr id="10" name="Rectangle 9">
            <a:extLst>
              <a:ext uri="{FF2B5EF4-FFF2-40B4-BE49-F238E27FC236}">
                <a16:creationId xmlns:a16="http://schemas.microsoft.com/office/drawing/2014/main" id="{5931F01C-571E-4D85-B4E2-AB8927BA4A3D}"/>
              </a:ext>
            </a:extLst>
          </p:cNvPr>
          <p:cNvSpPr>
            <a:spLocks noChangeArrowheads="1"/>
          </p:cNvSpPr>
          <p:nvPr/>
        </p:nvSpPr>
        <p:spPr bwMode="auto">
          <a:xfrm>
            <a:off x="3552825" y="5614988"/>
            <a:ext cx="15744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latin typeface="+mn-lt"/>
              </a:rPr>
              <a:t>Low Level view</a:t>
            </a:r>
          </a:p>
        </p:txBody>
      </p:sp>
      <p:sp>
        <p:nvSpPr>
          <p:cNvPr id="11" name="Rectangle 10">
            <a:extLst>
              <a:ext uri="{FF2B5EF4-FFF2-40B4-BE49-F238E27FC236}">
                <a16:creationId xmlns:a16="http://schemas.microsoft.com/office/drawing/2014/main" id="{C3D2BD56-4F65-460E-A545-A04EF1155FE2}"/>
              </a:ext>
            </a:extLst>
          </p:cNvPr>
          <p:cNvSpPr>
            <a:spLocks noChangeArrowheads="1"/>
          </p:cNvSpPr>
          <p:nvPr/>
        </p:nvSpPr>
        <p:spPr bwMode="auto">
          <a:xfrm>
            <a:off x="6831817" y="943903"/>
            <a:ext cx="241140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solidFill>
                  <a:srgbClr val="FF0000"/>
                </a:solidFill>
                <a:latin typeface="+mn-lt"/>
              </a:rPr>
              <a:t>we use diagram to explain what are the things in your database</a:t>
            </a:r>
          </a:p>
        </p:txBody>
      </p:sp>
      <p:sp>
        <p:nvSpPr>
          <p:cNvPr id="12" name="Rectangle 11">
            <a:extLst>
              <a:ext uri="{FF2B5EF4-FFF2-40B4-BE49-F238E27FC236}">
                <a16:creationId xmlns:a16="http://schemas.microsoft.com/office/drawing/2014/main" id="{9DA6A0AF-CAD7-44A3-B974-F8FFD7E7DF30}"/>
              </a:ext>
            </a:extLst>
          </p:cNvPr>
          <p:cNvSpPr>
            <a:spLocks noChangeArrowheads="1"/>
          </p:cNvSpPr>
          <p:nvPr/>
        </p:nvSpPr>
        <p:spPr bwMode="auto">
          <a:xfrm>
            <a:off x="10282799" y="1162688"/>
            <a:ext cx="9557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sz="1600" b="1" dirty="0">
                <a:solidFill>
                  <a:srgbClr val="00B050"/>
                </a:solidFill>
                <a:latin typeface="+mn-lt"/>
              </a:rPr>
              <a:t>ER Model</a:t>
            </a:r>
          </a:p>
        </p:txBody>
      </p:sp>
      <p:sp>
        <p:nvSpPr>
          <p:cNvPr id="13" name="Rectangle 12">
            <a:extLst>
              <a:ext uri="{FF2B5EF4-FFF2-40B4-BE49-F238E27FC236}">
                <a16:creationId xmlns:a16="http://schemas.microsoft.com/office/drawing/2014/main" id="{02415402-5297-43E5-8562-B14556CA07E5}"/>
              </a:ext>
            </a:extLst>
          </p:cNvPr>
          <p:cNvSpPr>
            <a:spLocks noChangeArrowheads="1"/>
          </p:cNvSpPr>
          <p:nvPr/>
        </p:nvSpPr>
        <p:spPr bwMode="auto">
          <a:xfrm>
            <a:off x="6775805" y="3491226"/>
            <a:ext cx="20120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solidFill>
                  <a:srgbClr val="FF0000"/>
                </a:solidFill>
                <a:latin typeface="+mn-lt"/>
              </a:rPr>
              <a:t>Use relations(table)</a:t>
            </a:r>
          </a:p>
        </p:txBody>
      </p:sp>
      <p:sp>
        <p:nvSpPr>
          <p:cNvPr id="14" name="Rectangle 13">
            <a:extLst>
              <a:ext uri="{FF2B5EF4-FFF2-40B4-BE49-F238E27FC236}">
                <a16:creationId xmlns:a16="http://schemas.microsoft.com/office/drawing/2014/main" id="{C0C84178-F8EA-4E5C-8551-8B10085B3587}"/>
              </a:ext>
            </a:extLst>
          </p:cNvPr>
          <p:cNvSpPr>
            <a:spLocks noChangeArrowheads="1"/>
          </p:cNvSpPr>
          <p:nvPr/>
        </p:nvSpPr>
        <p:spPr bwMode="auto">
          <a:xfrm>
            <a:off x="6681852" y="5317439"/>
            <a:ext cx="436938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solidFill>
                  <a:srgbClr val="FF0000"/>
                </a:solidFill>
                <a:latin typeface="+mn-lt"/>
              </a:rPr>
              <a:t>How we are going to store the table in HDD what structure is required, how much byte is required, how much byte is skipped for accessing records</a:t>
            </a:r>
          </a:p>
        </p:txBody>
      </p:sp>
      <p:sp>
        <p:nvSpPr>
          <p:cNvPr id="15" name="Rectangle 14">
            <a:extLst>
              <a:ext uri="{FF2B5EF4-FFF2-40B4-BE49-F238E27FC236}">
                <a16:creationId xmlns:a16="http://schemas.microsoft.com/office/drawing/2014/main" id="{B384D5EE-1CE6-43C1-ACAA-8D5709F25B2A}"/>
              </a:ext>
            </a:extLst>
          </p:cNvPr>
          <p:cNvSpPr>
            <a:spLocks noChangeArrowheads="1"/>
          </p:cNvSpPr>
          <p:nvPr/>
        </p:nvSpPr>
        <p:spPr bwMode="auto">
          <a:xfrm>
            <a:off x="10397382" y="3471926"/>
            <a:ext cx="12089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sz="1600" b="1" dirty="0">
                <a:solidFill>
                  <a:srgbClr val="00B050"/>
                </a:solidFill>
                <a:latin typeface="+mn-lt"/>
              </a:rPr>
              <a:t>Relational </a:t>
            </a:r>
          </a:p>
          <a:p>
            <a:pPr>
              <a:spcBef>
                <a:spcPct val="0"/>
              </a:spcBef>
              <a:buClrTx/>
              <a:buSzTx/>
              <a:buFontTx/>
              <a:buNone/>
            </a:pPr>
            <a:r>
              <a:rPr kumimoji="0" lang="en-IN" altLang="en-US" sz="1600" b="1" dirty="0">
                <a:solidFill>
                  <a:srgbClr val="00B050"/>
                </a:solidFill>
                <a:latin typeface="+mn-lt"/>
              </a:rPr>
              <a:t>Model</a:t>
            </a:r>
          </a:p>
        </p:txBody>
      </p:sp>
      <p:cxnSp>
        <p:nvCxnSpPr>
          <p:cNvPr id="16" name="Straight Arrow Connector 15">
            <a:extLst>
              <a:ext uri="{FF2B5EF4-FFF2-40B4-BE49-F238E27FC236}">
                <a16:creationId xmlns:a16="http://schemas.microsoft.com/office/drawing/2014/main" id="{77A20EE2-28CF-42C3-8CE0-0B3F0C3D5420}"/>
              </a:ext>
            </a:extLst>
          </p:cNvPr>
          <p:cNvCxnSpPr>
            <a:cxnSpLocks noChangeShapeType="1"/>
          </p:cNvCxnSpPr>
          <p:nvPr/>
        </p:nvCxnSpPr>
        <p:spPr bwMode="auto">
          <a:xfrm>
            <a:off x="10839240" y="1658938"/>
            <a:ext cx="0" cy="167163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Straight Arrow Connector 16">
            <a:extLst>
              <a:ext uri="{FF2B5EF4-FFF2-40B4-BE49-F238E27FC236}">
                <a16:creationId xmlns:a16="http://schemas.microsoft.com/office/drawing/2014/main" id="{C13B2C1A-B9AB-4D6C-8E0C-8E75B020B6D3}"/>
              </a:ext>
            </a:extLst>
          </p:cNvPr>
          <p:cNvCxnSpPr>
            <a:cxnSpLocks noChangeShapeType="1"/>
          </p:cNvCxnSpPr>
          <p:nvPr/>
        </p:nvCxnSpPr>
        <p:spPr bwMode="auto">
          <a:xfrm>
            <a:off x="10839679" y="4190260"/>
            <a:ext cx="0" cy="120015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 name="Oval 17">
            <a:extLst>
              <a:ext uri="{FF2B5EF4-FFF2-40B4-BE49-F238E27FC236}">
                <a16:creationId xmlns:a16="http://schemas.microsoft.com/office/drawing/2014/main" id="{8CF60AD4-C3C5-424B-986A-AE3624588A43}"/>
              </a:ext>
            </a:extLst>
          </p:cNvPr>
          <p:cNvSpPr>
            <a:spLocks noChangeArrowheads="1"/>
          </p:cNvSpPr>
          <p:nvPr/>
        </p:nvSpPr>
        <p:spPr bwMode="auto">
          <a:xfrm>
            <a:off x="10195508" y="991641"/>
            <a:ext cx="1287463" cy="681817"/>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IN" altLang="en-US"/>
          </a:p>
        </p:txBody>
      </p:sp>
      <p:sp>
        <p:nvSpPr>
          <p:cNvPr id="19" name="Oval 18">
            <a:extLst>
              <a:ext uri="{FF2B5EF4-FFF2-40B4-BE49-F238E27FC236}">
                <a16:creationId xmlns:a16="http://schemas.microsoft.com/office/drawing/2014/main" id="{320D0D4F-06B9-466C-A205-E910FD0DB3F6}"/>
              </a:ext>
            </a:extLst>
          </p:cNvPr>
          <p:cNvSpPr>
            <a:spLocks noChangeArrowheads="1"/>
          </p:cNvSpPr>
          <p:nvPr/>
        </p:nvSpPr>
        <p:spPr bwMode="auto">
          <a:xfrm>
            <a:off x="10282799" y="3328038"/>
            <a:ext cx="1287463" cy="862222"/>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IN" altLang="en-US"/>
          </a:p>
        </p:txBody>
      </p:sp>
    </p:spTree>
    <p:extLst>
      <p:ext uri="{BB962C8B-B14F-4D97-AF65-F5344CB8AC3E}">
        <p14:creationId xmlns:p14="http://schemas.microsoft.com/office/powerpoint/2010/main" val="177920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P spid="18" grpId="0" animBg="1"/>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Many to many(M:N)</a:t>
            </a:r>
          </a:p>
        </p:txBody>
      </p:sp>
      <p:sp>
        <p:nvSpPr>
          <p:cNvPr id="3" name="Content Placeholder 2"/>
          <p:cNvSpPr>
            <a:spLocks noGrp="1"/>
          </p:cNvSpPr>
          <p:nvPr>
            <p:ph idx="1"/>
          </p:nvPr>
        </p:nvSpPr>
        <p:spPr/>
        <p:txBody>
          <a:bodyPr/>
          <a:lstStyle/>
          <a:p>
            <a:pPr>
              <a:spcBef>
                <a:spcPct val="0"/>
              </a:spcBef>
              <a:buClrTx/>
              <a:buSzTx/>
              <a:buFontTx/>
              <a:buNone/>
            </a:pPr>
            <a:r>
              <a:rPr lang="en-IN" altLang="en-US" sz="2000" b="1" dirty="0"/>
              <a:t>RA: </a:t>
            </a:r>
            <a:r>
              <a:rPr lang="en-IN" altLang="en-US" sz="2000" dirty="0"/>
              <a:t>Every employee supposed to work on </a:t>
            </a:r>
            <a:r>
              <a:rPr lang="en-IN" altLang="en-US" sz="2000" dirty="0" err="1"/>
              <a:t>atleast</a:t>
            </a:r>
            <a:r>
              <a:rPr lang="en-IN" altLang="en-US" sz="2000" dirty="0"/>
              <a:t> one project(he can work on many projects) As well as every project supposed to have many employees and it is supposed to have </a:t>
            </a:r>
            <a:r>
              <a:rPr lang="en-IN" altLang="en-US" sz="2000" dirty="0" err="1"/>
              <a:t>atleast</a:t>
            </a:r>
            <a:r>
              <a:rPr lang="en-IN" altLang="en-US" sz="2000" dirty="0"/>
              <a:t> one employee.</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1790" y="1504329"/>
            <a:ext cx="7219102" cy="3597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2695428" y="5522598"/>
            <a:ext cx="1611313" cy="792162"/>
          </a:xfrm>
          <a:prstGeom prst="rect">
            <a:avLst/>
          </a:prstGeom>
          <a:solidFill>
            <a:schemeClr val="bg1"/>
          </a:solidFill>
          <a:ln w="9525" algn="ctr">
            <a:solidFill>
              <a:schemeClr val="tx1"/>
            </a:solidFill>
            <a:round/>
            <a:headEnd/>
            <a:tailEnd/>
          </a:ln>
        </p:spPr>
        <p:txBody>
          <a:bodyPr wrap="none"/>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IN" altLang="en-US">
              <a:latin typeface="+mj-lt"/>
            </a:endParaRPr>
          </a:p>
        </p:txBody>
      </p:sp>
      <p:sp>
        <p:nvSpPr>
          <p:cNvPr id="6" name="Rectangle 5"/>
          <p:cNvSpPr>
            <a:spLocks noChangeArrowheads="1"/>
          </p:cNvSpPr>
          <p:nvPr/>
        </p:nvSpPr>
        <p:spPr bwMode="auto">
          <a:xfrm>
            <a:off x="7110264" y="5483732"/>
            <a:ext cx="1603375" cy="792162"/>
          </a:xfrm>
          <a:prstGeom prst="rect">
            <a:avLst/>
          </a:prstGeom>
          <a:solidFill>
            <a:schemeClr val="bg1"/>
          </a:solidFill>
          <a:ln w="9525" algn="ctr">
            <a:solidFill>
              <a:schemeClr val="tx1"/>
            </a:solidFill>
            <a:round/>
            <a:headEnd/>
            <a:tailEnd/>
          </a:ln>
        </p:spPr>
        <p:txBody>
          <a:bodyPr wrap="none"/>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dirty="0">
                <a:latin typeface="+mj-lt"/>
              </a:rPr>
              <a:t>   </a:t>
            </a:r>
          </a:p>
          <a:p>
            <a:pPr>
              <a:spcBef>
                <a:spcPct val="0"/>
              </a:spcBef>
              <a:buClrTx/>
              <a:buSzTx/>
              <a:buFontTx/>
              <a:buNone/>
            </a:pPr>
            <a:r>
              <a:rPr kumimoji="0" lang="en-IN" altLang="en-US" dirty="0">
                <a:latin typeface="+mj-lt"/>
              </a:rPr>
              <a:t>       Project</a:t>
            </a:r>
          </a:p>
        </p:txBody>
      </p:sp>
      <p:sp>
        <p:nvSpPr>
          <p:cNvPr id="7" name="Rectangle 6"/>
          <p:cNvSpPr>
            <a:spLocks noChangeArrowheads="1"/>
          </p:cNvSpPr>
          <p:nvPr/>
        </p:nvSpPr>
        <p:spPr bwMode="auto">
          <a:xfrm rot="2794469">
            <a:off x="5367190" y="5573398"/>
            <a:ext cx="682625" cy="692150"/>
          </a:xfrm>
          <a:prstGeom prst="rect">
            <a:avLst/>
          </a:prstGeom>
          <a:solidFill>
            <a:schemeClr val="bg1"/>
          </a:solidFill>
          <a:ln w="9525" algn="ctr">
            <a:solidFill>
              <a:schemeClr val="tx1"/>
            </a:solidFill>
            <a:round/>
            <a:headEnd/>
            <a:tailEnd/>
          </a:ln>
        </p:spPr>
        <p:txBody>
          <a:bodyPr wrap="none"/>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IN" altLang="en-US">
              <a:latin typeface="+mj-lt"/>
            </a:endParaRPr>
          </a:p>
        </p:txBody>
      </p:sp>
      <p:sp>
        <p:nvSpPr>
          <p:cNvPr id="8" name="TextBox 7"/>
          <p:cNvSpPr txBox="1">
            <a:spLocks noChangeArrowheads="1"/>
          </p:cNvSpPr>
          <p:nvPr/>
        </p:nvSpPr>
        <p:spPr bwMode="auto">
          <a:xfrm>
            <a:off x="2962128" y="5728973"/>
            <a:ext cx="1066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a:latin typeface="+mj-lt"/>
              </a:rPr>
              <a:t>Employee</a:t>
            </a:r>
          </a:p>
        </p:txBody>
      </p:sp>
      <p:cxnSp>
        <p:nvCxnSpPr>
          <p:cNvPr id="9" name="Straight Connector 8"/>
          <p:cNvCxnSpPr>
            <a:cxnSpLocks noChangeShapeType="1"/>
            <a:stCxn id="5" idx="3"/>
          </p:cNvCxnSpPr>
          <p:nvPr/>
        </p:nvCxnSpPr>
        <p:spPr bwMode="auto">
          <a:xfrm flipV="1">
            <a:off x="4306741" y="5919473"/>
            <a:ext cx="915987"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 name="Straight Connector 9"/>
          <p:cNvCxnSpPr>
            <a:cxnSpLocks noChangeShapeType="1"/>
            <a:endCxn id="6" idx="1"/>
          </p:cNvCxnSpPr>
          <p:nvPr/>
        </p:nvCxnSpPr>
        <p:spPr bwMode="auto">
          <a:xfrm>
            <a:off x="6194276" y="5858382"/>
            <a:ext cx="915988" cy="2143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1" name="TextBox 10"/>
          <p:cNvSpPr txBox="1">
            <a:spLocks noChangeArrowheads="1"/>
          </p:cNvSpPr>
          <p:nvPr/>
        </p:nvSpPr>
        <p:spPr bwMode="auto">
          <a:xfrm>
            <a:off x="4763941" y="5636898"/>
            <a:ext cx="19303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dirty="0">
                <a:latin typeface="+mj-lt"/>
              </a:rPr>
              <a:t>M                           N</a:t>
            </a:r>
          </a:p>
        </p:txBody>
      </p:sp>
      <p:cxnSp>
        <p:nvCxnSpPr>
          <p:cNvPr id="12" name="Straight Connector 11"/>
          <p:cNvCxnSpPr>
            <a:cxnSpLocks noChangeShapeType="1"/>
          </p:cNvCxnSpPr>
          <p:nvPr/>
        </p:nvCxnSpPr>
        <p:spPr bwMode="auto">
          <a:xfrm>
            <a:off x="6073923" y="6010645"/>
            <a:ext cx="1036637"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3" name="TextBox 12"/>
          <p:cNvSpPr txBox="1"/>
          <p:nvPr/>
        </p:nvSpPr>
        <p:spPr>
          <a:xfrm>
            <a:off x="5221655" y="5102087"/>
            <a:ext cx="1077539" cy="369332"/>
          </a:xfrm>
          <a:prstGeom prst="rect">
            <a:avLst/>
          </a:prstGeom>
          <a:noFill/>
        </p:spPr>
        <p:txBody>
          <a:bodyPr wrap="none" rtlCol="0">
            <a:spAutoFit/>
          </a:bodyPr>
          <a:lstStyle/>
          <a:p>
            <a:r>
              <a:rPr lang="en-IN" dirty="0" err="1"/>
              <a:t>Works_on</a:t>
            </a:r>
            <a:endParaRPr lang="en-IN" dirty="0"/>
          </a:p>
        </p:txBody>
      </p:sp>
      <p:cxnSp>
        <p:nvCxnSpPr>
          <p:cNvPr id="14" name="Straight Connector 13"/>
          <p:cNvCxnSpPr>
            <a:cxnSpLocks noChangeShapeType="1"/>
          </p:cNvCxnSpPr>
          <p:nvPr/>
        </p:nvCxnSpPr>
        <p:spPr bwMode="auto">
          <a:xfrm>
            <a:off x="4306741" y="6059333"/>
            <a:ext cx="1036637"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3949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11"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Recursive relationship</a:t>
            </a:r>
          </a:p>
        </p:txBody>
      </p:sp>
      <p:sp>
        <p:nvSpPr>
          <p:cNvPr id="3" name="Content Placeholder 2"/>
          <p:cNvSpPr>
            <a:spLocks noGrp="1"/>
          </p:cNvSpPr>
          <p:nvPr>
            <p:ph idx="1"/>
          </p:nvPr>
        </p:nvSpPr>
        <p:spPr/>
        <p:txBody>
          <a:bodyPr/>
          <a:lstStyle/>
          <a:p>
            <a:pPr>
              <a:spcBef>
                <a:spcPct val="0"/>
              </a:spcBef>
              <a:buClrTx/>
              <a:buSzTx/>
              <a:buFontTx/>
              <a:buNone/>
            </a:pPr>
            <a:r>
              <a:rPr lang="en-IN" altLang="en-US" b="1" dirty="0"/>
              <a:t>RA : </a:t>
            </a:r>
            <a:r>
              <a:rPr lang="en-IN" altLang="en-US" dirty="0"/>
              <a:t>Every employee suppose to report only one employee(boss or supervisor), an employee</a:t>
            </a:r>
          </a:p>
          <a:p>
            <a:pPr>
              <a:spcBef>
                <a:spcPct val="0"/>
              </a:spcBef>
              <a:buClrTx/>
              <a:buSzTx/>
              <a:buFontTx/>
              <a:buNone/>
            </a:pPr>
            <a:r>
              <a:rPr lang="en-IN" altLang="en-US" dirty="0"/>
              <a:t> can supervise one or more employee. It is not necessary that every employee has to manage </a:t>
            </a:r>
          </a:p>
          <a:p>
            <a:pPr>
              <a:spcBef>
                <a:spcPct val="0"/>
              </a:spcBef>
              <a:buClrTx/>
              <a:buSzTx/>
              <a:buFontTx/>
              <a:buNone/>
            </a:pPr>
            <a:r>
              <a:rPr lang="en-IN" altLang="en-US" dirty="0"/>
              <a:t> someone. </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180" y="2418521"/>
            <a:ext cx="5445332" cy="3116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33353" y="3326453"/>
            <a:ext cx="3562350" cy="130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318282" y="5637905"/>
            <a:ext cx="1071127" cy="369332"/>
          </a:xfrm>
          <a:prstGeom prst="rect">
            <a:avLst/>
          </a:prstGeom>
        </p:spPr>
        <p:txBody>
          <a:bodyPr wrap="none">
            <a:spAutoFit/>
          </a:bodyPr>
          <a:lstStyle/>
          <a:p>
            <a:pPr>
              <a:spcBef>
                <a:spcPct val="0"/>
              </a:spcBef>
              <a:buClrTx/>
              <a:buSzTx/>
              <a:buFontTx/>
              <a:buNone/>
            </a:pPr>
            <a:r>
              <a:rPr lang="en-IN" altLang="en-US" b="1" dirty="0">
                <a:solidFill>
                  <a:srgbClr val="FF0000"/>
                </a:solidFill>
              </a:rPr>
              <a:t>Degree=2</a:t>
            </a:r>
          </a:p>
        </p:txBody>
      </p:sp>
    </p:spTree>
    <p:extLst>
      <p:ext uri="{BB962C8B-B14F-4D97-AF65-F5344CB8AC3E}">
        <p14:creationId xmlns:p14="http://schemas.microsoft.com/office/powerpoint/2010/main" val="327208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Attribute to relation</a:t>
            </a: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7149" y="985944"/>
            <a:ext cx="5756157" cy="1678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7150" y="4809741"/>
            <a:ext cx="6930187" cy="1670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39690" y="2354806"/>
            <a:ext cx="6097588"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4"/>
          <p:cNvSpPr txBox="1">
            <a:spLocks noChangeArrowheads="1"/>
          </p:cNvSpPr>
          <p:nvPr/>
        </p:nvSpPr>
        <p:spPr bwMode="auto">
          <a:xfrm>
            <a:off x="7942665" y="1347515"/>
            <a:ext cx="4118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sz="1400" dirty="0">
                <a:solidFill>
                  <a:srgbClr val="FF0000"/>
                </a:solidFill>
              </a:rPr>
              <a:t>* It depends on the designer whether to shift the attribute or keep it separate relation</a:t>
            </a:r>
          </a:p>
        </p:txBody>
      </p:sp>
    </p:spTree>
    <p:extLst>
      <p:ext uri="{BB962C8B-B14F-4D97-AF65-F5344CB8AC3E}">
        <p14:creationId xmlns:p14="http://schemas.microsoft.com/office/powerpoint/2010/main" val="4032216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Weak Entity</a:t>
            </a:r>
          </a:p>
        </p:txBody>
      </p:sp>
      <p:sp>
        <p:nvSpPr>
          <p:cNvPr id="3" name="Content Placeholder 2"/>
          <p:cNvSpPr>
            <a:spLocks noGrp="1"/>
          </p:cNvSpPr>
          <p:nvPr>
            <p:ph idx="1"/>
          </p:nvPr>
        </p:nvSpPr>
        <p:spPr/>
        <p:txBody>
          <a:bodyPr/>
          <a:lstStyle/>
          <a:p>
            <a:pPr>
              <a:spcBef>
                <a:spcPct val="0"/>
              </a:spcBef>
              <a:buClrTx/>
              <a:buSzTx/>
              <a:buFontTx/>
              <a:buNone/>
            </a:pPr>
            <a:r>
              <a:rPr lang="en-IN" altLang="en-US" dirty="0"/>
              <a:t>On the basis of requirement analysis we identified the key attribute, some times we might not have a key attribute at all.</a:t>
            </a:r>
          </a:p>
          <a:p>
            <a:pPr>
              <a:spcBef>
                <a:spcPct val="0"/>
              </a:spcBef>
              <a:buClrTx/>
              <a:buSzTx/>
              <a:buFontTx/>
              <a:buNone/>
            </a:pPr>
            <a:r>
              <a:rPr lang="en-IN" altLang="en-US" b="1" dirty="0"/>
              <a:t>Example: </a:t>
            </a:r>
            <a:r>
              <a:rPr lang="en-IN" altLang="en-US" dirty="0"/>
              <a:t>Every dependent is associated with one employee, but some employee may not have any dependent.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757" y="2771981"/>
            <a:ext cx="4806191" cy="329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18525" y="2785860"/>
            <a:ext cx="48196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6494699" y="4155853"/>
            <a:ext cx="49434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sz="1400" dirty="0">
                <a:solidFill>
                  <a:srgbClr val="FF0000"/>
                </a:solidFill>
              </a:rPr>
              <a:t>Weak entity is always in total Participation with strong entity</a:t>
            </a:r>
          </a:p>
          <a:p>
            <a:pPr>
              <a:spcBef>
                <a:spcPct val="0"/>
              </a:spcBef>
              <a:buClrTx/>
              <a:buSzTx/>
              <a:buFontTx/>
              <a:buNone/>
            </a:pPr>
            <a:r>
              <a:rPr kumimoji="0" lang="en-IN" altLang="en-US" sz="1400" dirty="0">
                <a:solidFill>
                  <a:srgbClr val="FF0000"/>
                </a:solidFill>
              </a:rPr>
              <a:t> </a:t>
            </a:r>
          </a:p>
        </p:txBody>
      </p:sp>
      <p:sp>
        <p:nvSpPr>
          <p:cNvPr id="7" name="TextBox 6"/>
          <p:cNvSpPr txBox="1">
            <a:spLocks noChangeArrowheads="1"/>
          </p:cNvSpPr>
          <p:nvPr/>
        </p:nvSpPr>
        <p:spPr bwMode="auto">
          <a:xfrm>
            <a:off x="6494699" y="4417463"/>
            <a:ext cx="435423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AutoNum type="arabicPeriod"/>
            </a:pPr>
            <a:r>
              <a:rPr kumimoji="0" lang="en-IN" altLang="en-US" sz="1400" dirty="0">
                <a:solidFill>
                  <a:srgbClr val="00B050"/>
                </a:solidFill>
              </a:rPr>
              <a:t>Without strong entity weak entity does not exist</a:t>
            </a:r>
          </a:p>
          <a:p>
            <a:pPr>
              <a:spcBef>
                <a:spcPct val="0"/>
              </a:spcBef>
              <a:buClrTx/>
              <a:buSzTx/>
              <a:buFontTx/>
              <a:buAutoNum type="arabicPeriod"/>
            </a:pPr>
            <a:r>
              <a:rPr kumimoji="0" lang="en-IN" altLang="en-US" sz="1400" dirty="0">
                <a:solidFill>
                  <a:srgbClr val="00B050"/>
                </a:solidFill>
              </a:rPr>
              <a:t>We can identity the weak entity distinctly by taking the key attribute from strong entity  </a:t>
            </a:r>
          </a:p>
        </p:txBody>
      </p:sp>
    </p:spTree>
    <p:extLst>
      <p:ext uri="{BB962C8B-B14F-4D97-AF65-F5344CB8AC3E}">
        <p14:creationId xmlns:p14="http://schemas.microsoft.com/office/powerpoint/2010/main" val="323769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dirty="0"/>
          </a:p>
        </p:txBody>
      </p:sp>
      <p:sp>
        <p:nvSpPr>
          <p:cNvPr id="5" name="Content Placeholder 4"/>
          <p:cNvSpPr>
            <a:spLocks noGrp="1"/>
          </p:cNvSpPr>
          <p:nvPr>
            <p:ph idx="1"/>
          </p:nvPr>
        </p:nvSpPr>
        <p:spPr/>
        <p:txBody>
          <a:bodyPr/>
          <a:lstStyle/>
          <a:p>
            <a:r>
              <a:rPr lang="en-GB" dirty="0"/>
              <a:t>An </a:t>
            </a:r>
            <a:r>
              <a:rPr lang="en-GB" b="1" dirty="0">
                <a:solidFill>
                  <a:schemeClr val="accent6"/>
                </a:solidFill>
              </a:rPr>
              <a:t>entity set that does not have a primary key </a:t>
            </a:r>
            <a:r>
              <a:rPr lang="en-GB" dirty="0"/>
              <a:t>is called weak entity set.</a:t>
            </a:r>
          </a:p>
        </p:txBody>
      </p:sp>
      <p:sp>
        <p:nvSpPr>
          <p:cNvPr id="42" name="Rectangle 41"/>
          <p:cNvSpPr/>
          <p:nvPr/>
        </p:nvSpPr>
        <p:spPr>
          <a:xfrm>
            <a:off x="7129572" y="2952750"/>
            <a:ext cx="1398477" cy="648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3" name="Rectangle 42"/>
          <p:cNvSpPr/>
          <p:nvPr/>
        </p:nvSpPr>
        <p:spPr>
          <a:xfrm>
            <a:off x="3184068" y="3046557"/>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44" name="Rectangle 43"/>
          <p:cNvSpPr/>
          <p:nvPr/>
        </p:nvSpPr>
        <p:spPr>
          <a:xfrm>
            <a:off x="7222668" y="3046557"/>
            <a:ext cx="12192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payment</a:t>
            </a:r>
            <a:endParaRPr lang="en-IN" dirty="0">
              <a:solidFill>
                <a:schemeClr val="tx1"/>
              </a:solidFill>
            </a:endParaRPr>
          </a:p>
        </p:txBody>
      </p:sp>
      <p:sp>
        <p:nvSpPr>
          <p:cNvPr id="45" name="Diamond 44"/>
          <p:cNvSpPr/>
          <p:nvPr/>
        </p:nvSpPr>
        <p:spPr>
          <a:xfrm>
            <a:off x="4864479" y="2970357"/>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46" name="Straight Connector 45"/>
          <p:cNvCxnSpPr>
            <a:stCxn id="43" idx="3"/>
            <a:endCxn id="45" idx="1"/>
          </p:cNvCxnSpPr>
          <p:nvPr/>
        </p:nvCxnSpPr>
        <p:spPr>
          <a:xfrm>
            <a:off x="4479468" y="3275157"/>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p:nvCxnSpPr>
        <p:spPr>
          <a:xfrm>
            <a:off x="6695272" y="3224009"/>
            <a:ext cx="432000"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p:nvCxnSpPr>
        <p:spPr>
          <a:xfrm>
            <a:off x="6695272" y="3326305"/>
            <a:ext cx="432000"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a:stCxn id="50" idx="4"/>
            <a:endCxn id="43" idx="0"/>
          </p:cNvCxnSpPr>
          <p:nvPr/>
        </p:nvCxnSpPr>
        <p:spPr>
          <a:xfrm>
            <a:off x="2716489" y="2623511"/>
            <a:ext cx="1115279" cy="423046"/>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0" name="Oval 49"/>
          <p:cNvSpPr/>
          <p:nvPr/>
        </p:nvSpPr>
        <p:spPr>
          <a:xfrm>
            <a:off x="2000250" y="2038046"/>
            <a:ext cx="1432477" cy="585465"/>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loan-no</a:t>
            </a:r>
          </a:p>
        </p:txBody>
      </p:sp>
      <p:cxnSp>
        <p:nvCxnSpPr>
          <p:cNvPr id="51" name="Straight Connector 50"/>
          <p:cNvCxnSpPr>
            <a:stCxn id="52" idx="4"/>
            <a:endCxn id="43" idx="0"/>
          </p:cNvCxnSpPr>
          <p:nvPr/>
        </p:nvCxnSpPr>
        <p:spPr>
          <a:xfrm flipH="1">
            <a:off x="3831768" y="2610003"/>
            <a:ext cx="656059" cy="43655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2" name="Oval 51"/>
          <p:cNvSpPr/>
          <p:nvPr/>
        </p:nvSpPr>
        <p:spPr>
          <a:xfrm>
            <a:off x="3771588" y="2024538"/>
            <a:ext cx="1432477" cy="585465"/>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amount</a:t>
            </a:r>
          </a:p>
        </p:txBody>
      </p:sp>
      <p:cxnSp>
        <p:nvCxnSpPr>
          <p:cNvPr id="53" name="Straight Connector 52"/>
          <p:cNvCxnSpPr>
            <a:stCxn id="54" idx="4"/>
            <a:endCxn id="42" idx="0"/>
          </p:cNvCxnSpPr>
          <p:nvPr/>
        </p:nvCxnSpPr>
        <p:spPr>
          <a:xfrm>
            <a:off x="6445553" y="2637019"/>
            <a:ext cx="1383258" cy="315731"/>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4" name="Oval 53"/>
          <p:cNvSpPr/>
          <p:nvPr/>
        </p:nvSpPr>
        <p:spPr>
          <a:xfrm>
            <a:off x="5504337" y="2051554"/>
            <a:ext cx="1882431" cy="585465"/>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dashLong" dirty="0">
                <a:solidFill>
                  <a:schemeClr val="tx1"/>
                </a:solidFill>
              </a:rPr>
              <a:t>payment-no</a:t>
            </a:r>
          </a:p>
        </p:txBody>
      </p:sp>
      <p:cxnSp>
        <p:nvCxnSpPr>
          <p:cNvPr id="55" name="Straight Connector 54"/>
          <p:cNvCxnSpPr>
            <a:stCxn id="56" idx="4"/>
            <a:endCxn id="42" idx="0"/>
          </p:cNvCxnSpPr>
          <p:nvPr/>
        </p:nvCxnSpPr>
        <p:spPr>
          <a:xfrm flipH="1">
            <a:off x="7828811" y="2038046"/>
            <a:ext cx="3457" cy="91470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6" name="Oval 55"/>
          <p:cNvSpPr/>
          <p:nvPr/>
        </p:nvSpPr>
        <p:spPr>
          <a:xfrm>
            <a:off x="6754776" y="1452581"/>
            <a:ext cx="2154983" cy="585465"/>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Payment-date</a:t>
            </a:r>
          </a:p>
        </p:txBody>
      </p:sp>
      <p:cxnSp>
        <p:nvCxnSpPr>
          <p:cNvPr id="57" name="Straight Connector 56"/>
          <p:cNvCxnSpPr>
            <a:stCxn id="59" idx="4"/>
            <a:endCxn id="42" idx="0"/>
          </p:cNvCxnSpPr>
          <p:nvPr/>
        </p:nvCxnSpPr>
        <p:spPr>
          <a:xfrm flipH="1">
            <a:off x="7828811" y="2637018"/>
            <a:ext cx="1699999" cy="31573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8" name="Diamond 57"/>
          <p:cNvSpPr/>
          <p:nvPr/>
        </p:nvSpPr>
        <p:spPr>
          <a:xfrm>
            <a:off x="5116271" y="3059157"/>
            <a:ext cx="1473605" cy="4320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L_P</a:t>
            </a:r>
            <a:endParaRPr lang="en-IN" dirty="0">
              <a:solidFill>
                <a:schemeClr val="tx1"/>
              </a:solidFill>
            </a:endParaRPr>
          </a:p>
        </p:txBody>
      </p:sp>
      <p:sp>
        <p:nvSpPr>
          <p:cNvPr id="59" name="Oval 58"/>
          <p:cNvSpPr/>
          <p:nvPr/>
        </p:nvSpPr>
        <p:spPr>
          <a:xfrm>
            <a:off x="8248650" y="2051553"/>
            <a:ext cx="2560320" cy="585465"/>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Payment-amount</a:t>
            </a:r>
          </a:p>
        </p:txBody>
      </p:sp>
      <p:sp>
        <p:nvSpPr>
          <p:cNvPr id="60" name="Rounded Rectangular Callout 59"/>
          <p:cNvSpPr/>
          <p:nvPr/>
        </p:nvSpPr>
        <p:spPr>
          <a:xfrm>
            <a:off x="3184068" y="3817035"/>
            <a:ext cx="1487905" cy="720000"/>
          </a:xfrm>
          <a:prstGeom prst="wedgeRoundRectCallout">
            <a:avLst>
              <a:gd name="adj1" fmla="val -12298"/>
              <a:gd name="adj2" fmla="val -93422"/>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Strong Entity Set</a:t>
            </a:r>
            <a:endParaRPr lang="en-IN" dirty="0">
              <a:solidFill>
                <a:schemeClr val="tx1"/>
              </a:solidFill>
            </a:endParaRPr>
          </a:p>
        </p:txBody>
      </p:sp>
      <p:sp>
        <p:nvSpPr>
          <p:cNvPr id="61" name="Rounded Rectangular Callout 60"/>
          <p:cNvSpPr/>
          <p:nvPr/>
        </p:nvSpPr>
        <p:spPr>
          <a:xfrm>
            <a:off x="7040144" y="3817035"/>
            <a:ext cx="1487905" cy="720000"/>
          </a:xfrm>
          <a:prstGeom prst="wedgeRoundRectCallout">
            <a:avLst>
              <a:gd name="adj1" fmla="val 505"/>
              <a:gd name="adj2" fmla="val -87500"/>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Weak Entity Set</a:t>
            </a:r>
            <a:endParaRPr lang="en-IN" dirty="0">
              <a:solidFill>
                <a:schemeClr val="tx1"/>
              </a:solidFill>
            </a:endParaRPr>
          </a:p>
        </p:txBody>
      </p:sp>
      <p:sp>
        <p:nvSpPr>
          <p:cNvPr id="62" name="Rounded Rectangular Callout 61"/>
          <p:cNvSpPr/>
          <p:nvPr/>
        </p:nvSpPr>
        <p:spPr>
          <a:xfrm>
            <a:off x="5109120" y="3817035"/>
            <a:ext cx="1487905" cy="720000"/>
          </a:xfrm>
          <a:prstGeom prst="wedgeRoundRectCallout">
            <a:avLst>
              <a:gd name="adj1" fmla="val 505"/>
              <a:gd name="adj2" fmla="val -87500"/>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Weak Entity Relationship</a:t>
            </a:r>
            <a:endParaRPr lang="en-IN" dirty="0">
              <a:solidFill>
                <a:schemeClr val="tx1"/>
              </a:solidFill>
            </a:endParaRPr>
          </a:p>
        </p:txBody>
      </p:sp>
      <p:sp>
        <p:nvSpPr>
          <p:cNvPr id="63" name="TextBox 62"/>
          <p:cNvSpPr txBox="1"/>
          <p:nvPr/>
        </p:nvSpPr>
        <p:spPr>
          <a:xfrm>
            <a:off x="2503552" y="5022858"/>
            <a:ext cx="7884000" cy="1328023"/>
          </a:xfrm>
          <a:prstGeom prst="round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lt1"/>
                </a:solidFill>
              </a:defRPr>
            </a:lvl1pPr>
          </a:lstStyle>
          <a:p>
            <a:pPr marL="342900" indent="-342900" algn="l">
              <a:buFont typeface="Arial" panose="020B0604020202020204" pitchFamily="34" charset="0"/>
              <a:buChar char="•"/>
            </a:pPr>
            <a:r>
              <a:rPr lang="en-IN" dirty="0"/>
              <a:t>Weak entity set is indicated by double rectangle.</a:t>
            </a:r>
          </a:p>
          <a:p>
            <a:pPr marL="342900" indent="-342900" algn="l">
              <a:buFont typeface="Arial" panose="020B0604020202020204" pitchFamily="34" charset="0"/>
              <a:buChar char="•"/>
            </a:pPr>
            <a:r>
              <a:rPr lang="en-IN" dirty="0"/>
              <a:t>Weak entity relationship set is indicated by double diamond.</a:t>
            </a:r>
          </a:p>
        </p:txBody>
      </p:sp>
    </p:spTree>
    <p:extLst>
      <p:ext uri="{BB962C8B-B14F-4D97-AF65-F5344CB8AC3E}">
        <p14:creationId xmlns:p14="http://schemas.microsoft.com/office/powerpoint/2010/main" val="113725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fade">
                                      <p:cBhvr>
                                        <p:cTn id="26" dur="500"/>
                                        <p:tgtEl>
                                          <p:spTgt spid="50"/>
                                        </p:tgtEl>
                                      </p:cBhvr>
                                    </p:animEffect>
                                  </p:childTnLst>
                                </p:cTn>
                              </p:par>
                              <p:par>
                                <p:cTn id="27" presetID="10" presetClass="entr" presetSubtype="0" fill="hold"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5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500"/>
                                        <p:tgtEl>
                                          <p:spTgt spid="5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fade">
                                      <p:cBhvr>
                                        <p:cTn id="40" dur="500"/>
                                        <p:tgtEl>
                                          <p:spTgt spid="54"/>
                                        </p:tgtEl>
                                      </p:cBhvr>
                                    </p:animEffect>
                                  </p:childTnLst>
                                </p:cTn>
                              </p:par>
                              <p:par>
                                <p:cTn id="41" presetID="10" presetClass="entr" presetSubtype="0"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500"/>
                                        <p:tgtEl>
                                          <p:spTgt spid="5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500"/>
                                        <p:tgtEl>
                                          <p:spTgt spid="56"/>
                                        </p:tgtEl>
                                      </p:cBhvr>
                                    </p:animEffect>
                                  </p:childTnLst>
                                </p:cTn>
                              </p:par>
                              <p:par>
                                <p:cTn id="47" presetID="10"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fade">
                                      <p:cBhvr>
                                        <p:cTn id="49" dur="500"/>
                                        <p:tgtEl>
                                          <p:spTgt spid="5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500"/>
                                        <p:tgtEl>
                                          <p:spTgt spid="5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par>
                                <p:cTn id="58" presetID="10" presetClass="entr" presetSubtype="0" fill="hold" nodeType="with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fade">
                                      <p:cBhvr>
                                        <p:cTn id="60" dur="500"/>
                                        <p:tgtEl>
                                          <p:spTgt spid="46"/>
                                        </p:tgtEl>
                                      </p:cBhvr>
                                    </p:animEffect>
                                  </p:childTnLst>
                                </p:cTn>
                              </p:par>
                              <p:par>
                                <p:cTn id="61" presetID="10"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fade">
                                      <p:cBhvr>
                                        <p:cTn id="63" dur="500"/>
                                        <p:tgtEl>
                                          <p:spTgt spid="47"/>
                                        </p:tgtEl>
                                      </p:cBhvr>
                                    </p:animEffect>
                                  </p:childTnLst>
                                </p:cTn>
                              </p:par>
                              <p:par>
                                <p:cTn id="64" presetID="10" presetClass="entr" presetSubtype="0" fill="hold" nodeType="with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fade">
                                      <p:cBhvr>
                                        <p:cTn id="66" dur="500"/>
                                        <p:tgtEl>
                                          <p:spTgt spid="4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500"/>
                                        <p:tgtEl>
                                          <p:spTgt spid="5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fade">
                                      <p:cBhvr>
                                        <p:cTn id="74" dur="500"/>
                                        <p:tgtEl>
                                          <p:spTgt spid="6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61"/>
                                        </p:tgtEl>
                                        <p:attrNameLst>
                                          <p:attrName>style.visibility</p:attrName>
                                        </p:attrNameLst>
                                      </p:cBhvr>
                                      <p:to>
                                        <p:strVal val="visible"/>
                                      </p:to>
                                    </p:set>
                                    <p:animEffect transition="in" filter="fade">
                                      <p:cBhvr>
                                        <p:cTn id="79" dur="500"/>
                                        <p:tgtEl>
                                          <p:spTgt spid="6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62"/>
                                        </p:tgtEl>
                                        <p:attrNameLst>
                                          <p:attrName>style.visibility</p:attrName>
                                        </p:attrNameLst>
                                      </p:cBhvr>
                                      <p:to>
                                        <p:strVal val="visible"/>
                                      </p:to>
                                    </p:set>
                                    <p:animEffect transition="in" filter="fade">
                                      <p:cBhvr>
                                        <p:cTn id="84" dur="500"/>
                                        <p:tgtEl>
                                          <p:spTgt spid="62"/>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63"/>
                                        </p:tgtEl>
                                        <p:attrNameLst>
                                          <p:attrName>style.visibility</p:attrName>
                                        </p:attrNameLst>
                                      </p:cBhvr>
                                      <p:to>
                                        <p:strVal val="visible"/>
                                      </p:to>
                                    </p:set>
                                    <p:animEffect transition="in" filter="fade">
                                      <p:cBhvr>
                                        <p:cTn id="8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50" grpId="0" animBg="1"/>
      <p:bldP spid="52" grpId="0" animBg="1"/>
      <p:bldP spid="54" grpId="0" animBg="1"/>
      <p:bldP spid="56" grpId="0" animBg="1"/>
      <p:bldP spid="58" grpId="0" animBg="1"/>
      <p:bldP spid="59" grpId="0" animBg="1"/>
      <p:bldP spid="60" grpId="0" animBg="1"/>
      <p:bldP spid="61" grpId="0" animBg="1"/>
      <p:bldP spid="62" grpId="0" animBg="1"/>
      <p:bldP spid="6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dirty="0"/>
          </a:p>
        </p:txBody>
      </p:sp>
      <p:sp>
        <p:nvSpPr>
          <p:cNvPr id="5" name="Content Placeholder 4"/>
          <p:cNvSpPr>
            <a:spLocks noGrp="1"/>
          </p:cNvSpPr>
          <p:nvPr>
            <p:ph idx="1"/>
          </p:nvPr>
        </p:nvSpPr>
        <p:spPr/>
        <p:txBody>
          <a:bodyPr/>
          <a:lstStyle/>
          <a:p>
            <a:r>
              <a:rPr lang="en-GB" dirty="0"/>
              <a:t>The </a:t>
            </a:r>
            <a:r>
              <a:rPr lang="en-GB" b="1" dirty="0">
                <a:solidFill>
                  <a:schemeClr val="accent6"/>
                </a:solidFill>
              </a:rPr>
              <a:t>existence of a weak entity set</a:t>
            </a:r>
            <a:r>
              <a:rPr lang="en-GB" dirty="0"/>
              <a:t> depends on the </a:t>
            </a:r>
            <a:r>
              <a:rPr lang="en-GB" b="1" dirty="0">
                <a:solidFill>
                  <a:schemeClr val="accent6"/>
                </a:solidFill>
              </a:rPr>
              <a:t>existence of a strong entity set</a:t>
            </a:r>
            <a:r>
              <a:rPr lang="en-GB" dirty="0"/>
              <a:t>.</a:t>
            </a:r>
          </a:p>
          <a:p>
            <a:r>
              <a:rPr lang="en-GB" dirty="0"/>
              <a:t>The </a:t>
            </a:r>
            <a:r>
              <a:rPr lang="en-GB" b="1" dirty="0">
                <a:solidFill>
                  <a:schemeClr val="accent6"/>
                </a:solidFill>
              </a:rPr>
              <a:t>discriminator (partial key) </a:t>
            </a:r>
            <a:r>
              <a:rPr lang="en-GB" dirty="0"/>
              <a:t>of a weak entity set is the set of </a:t>
            </a:r>
            <a:r>
              <a:rPr lang="en-GB" b="1" dirty="0">
                <a:solidFill>
                  <a:schemeClr val="accent6"/>
                </a:solidFill>
              </a:rPr>
              <a:t>attributes that distinguishes all the entities</a:t>
            </a:r>
            <a:r>
              <a:rPr lang="en-GB" dirty="0"/>
              <a:t> of a weak entity set.</a:t>
            </a:r>
          </a:p>
          <a:p>
            <a:r>
              <a:rPr lang="en-GB" dirty="0"/>
              <a:t>The </a:t>
            </a:r>
            <a:r>
              <a:rPr lang="en-GB" b="1" dirty="0">
                <a:solidFill>
                  <a:schemeClr val="accent6"/>
                </a:solidFill>
              </a:rPr>
              <a:t>primary key </a:t>
            </a:r>
            <a:r>
              <a:rPr lang="en-GB" dirty="0"/>
              <a:t>of a weak entity set is created by </a:t>
            </a:r>
            <a:r>
              <a:rPr lang="en-GB" b="1" dirty="0">
                <a:solidFill>
                  <a:schemeClr val="accent6"/>
                </a:solidFill>
              </a:rPr>
              <a:t>combining the primary key of the strong entity set</a:t>
            </a:r>
            <a:r>
              <a:rPr lang="en-GB" dirty="0"/>
              <a:t> on which the weak entity set is existence dependent and the </a:t>
            </a:r>
            <a:r>
              <a:rPr lang="en-GB" b="1" dirty="0">
                <a:solidFill>
                  <a:schemeClr val="accent6"/>
                </a:solidFill>
              </a:rPr>
              <a:t>weak entity set’s discriminator</a:t>
            </a:r>
            <a:r>
              <a:rPr lang="en-GB" dirty="0"/>
              <a:t>.</a:t>
            </a:r>
          </a:p>
          <a:p>
            <a:r>
              <a:rPr lang="en-GB" dirty="0"/>
              <a:t>We underline the discriminator attribute of a weak entity set with a </a:t>
            </a:r>
            <a:r>
              <a:rPr lang="en-GB" b="1" dirty="0">
                <a:solidFill>
                  <a:schemeClr val="accent6"/>
                </a:solidFill>
              </a:rPr>
              <a:t>dashed line</a:t>
            </a:r>
            <a:r>
              <a:rPr lang="en-GB" dirty="0"/>
              <a:t>.</a:t>
            </a:r>
          </a:p>
          <a:p>
            <a:r>
              <a:rPr lang="en-GB" dirty="0"/>
              <a:t>Payment entity has payment-no which is discriminator.</a:t>
            </a:r>
          </a:p>
          <a:p>
            <a:r>
              <a:rPr lang="en-GB" dirty="0"/>
              <a:t>Loan entity has loan-no as primary key.</a:t>
            </a:r>
          </a:p>
          <a:p>
            <a:r>
              <a:rPr lang="en-GB" dirty="0"/>
              <a:t>So primary key for payment is </a:t>
            </a:r>
            <a:r>
              <a:rPr lang="en-GB" b="1" dirty="0">
                <a:solidFill>
                  <a:schemeClr val="accent6"/>
                </a:solidFill>
              </a:rPr>
              <a:t>(loan-no, payment-no).</a:t>
            </a:r>
          </a:p>
        </p:txBody>
      </p:sp>
    </p:spTree>
    <p:extLst>
      <p:ext uri="{BB962C8B-B14F-4D97-AF65-F5344CB8AC3E}">
        <p14:creationId xmlns:p14="http://schemas.microsoft.com/office/powerpoint/2010/main" val="289165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sp>
        <p:nvSpPr>
          <p:cNvPr id="3" name="Content Placeholder 2"/>
          <p:cNvSpPr>
            <a:spLocks noGrp="1"/>
          </p:cNvSpPr>
          <p:nvPr>
            <p:ph idx="1"/>
          </p:nvPr>
        </p:nvSpPr>
        <p:spPr/>
        <p:txBody>
          <a:bodyPr/>
          <a:lstStyle/>
          <a:p>
            <a:endParaRPr lang="en-IN" dirty="0"/>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29428" y="1162464"/>
            <a:ext cx="8094662"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351653" y="3173827"/>
            <a:ext cx="8072437" cy="2801937"/>
          </a:xfrm>
          <a:prstGeom prst="rect">
            <a:avLst/>
          </a:prstGeom>
        </p:spPr>
        <p:txBody>
          <a:bodyPr>
            <a:spAutoFit/>
          </a:bodyPr>
          <a:lstStyle/>
          <a:p>
            <a:pPr>
              <a:defRPr/>
            </a:pPr>
            <a:r>
              <a:rPr lang="en-IN" dirty="0"/>
              <a:t>In this ER diagram,</a:t>
            </a:r>
          </a:p>
          <a:p>
            <a:pPr>
              <a:defRPr/>
            </a:pPr>
            <a:r>
              <a:rPr lang="en-IN" dirty="0"/>
              <a:t> </a:t>
            </a:r>
          </a:p>
          <a:p>
            <a:pPr marL="285750" indent="-285750">
              <a:buFont typeface="Arial" panose="020B0604020202020204" pitchFamily="34" charset="0"/>
              <a:buChar char="•"/>
              <a:defRPr/>
            </a:pPr>
            <a:r>
              <a:rPr lang="en-IN" dirty="0"/>
              <a:t>Two strong entity sets “</a:t>
            </a:r>
            <a:r>
              <a:rPr lang="en-IN" b="1" dirty="0"/>
              <a:t>Student</a:t>
            </a:r>
            <a:r>
              <a:rPr lang="en-IN" dirty="0"/>
              <a:t>” and “</a:t>
            </a:r>
            <a:r>
              <a:rPr lang="en-IN" b="1" dirty="0"/>
              <a:t>Course</a:t>
            </a:r>
            <a:r>
              <a:rPr lang="en-IN" dirty="0"/>
              <a:t>” are related to each other.</a:t>
            </a:r>
          </a:p>
          <a:p>
            <a:pPr marL="285750" indent="-285750">
              <a:buFont typeface="Arial" panose="020B0604020202020204" pitchFamily="34" charset="0"/>
              <a:buChar char="•"/>
              <a:defRPr/>
            </a:pPr>
            <a:r>
              <a:rPr lang="en-IN" dirty="0"/>
              <a:t>Student ID and Student name are the attributes of entity set “Student”.</a:t>
            </a:r>
          </a:p>
          <a:p>
            <a:pPr marL="285750" indent="-285750">
              <a:buFont typeface="Arial" panose="020B0604020202020204" pitchFamily="34" charset="0"/>
              <a:buChar char="•"/>
              <a:defRPr/>
            </a:pPr>
            <a:r>
              <a:rPr lang="en-IN" dirty="0"/>
              <a:t>Student ID is the primary key using which any student can be identified uniquely.</a:t>
            </a:r>
          </a:p>
          <a:p>
            <a:pPr marL="285750" indent="-285750">
              <a:buFont typeface="Arial" panose="020B0604020202020204" pitchFamily="34" charset="0"/>
              <a:buChar char="•"/>
              <a:defRPr/>
            </a:pPr>
            <a:r>
              <a:rPr lang="en-IN" dirty="0"/>
              <a:t>Course ID and Course name are the attributes of entity set “Course”.</a:t>
            </a:r>
          </a:p>
          <a:p>
            <a:pPr marL="285750" indent="-285750">
              <a:buFont typeface="Arial" panose="020B0604020202020204" pitchFamily="34" charset="0"/>
              <a:buChar char="•"/>
              <a:defRPr/>
            </a:pPr>
            <a:r>
              <a:rPr lang="en-IN" dirty="0"/>
              <a:t>Course ID is the primary key using which any course can be identified uniquely.</a:t>
            </a:r>
          </a:p>
          <a:p>
            <a:pPr marL="285750" indent="-285750">
              <a:buFont typeface="Arial" panose="020B0604020202020204" pitchFamily="34" charset="0"/>
              <a:buChar char="•"/>
              <a:defRPr/>
            </a:pPr>
            <a:r>
              <a:rPr lang="en-IN" dirty="0"/>
              <a:t>Double line between Student and relationship set signifies total participation.</a:t>
            </a:r>
          </a:p>
          <a:p>
            <a:pPr marL="285750" indent="-285750">
              <a:buFont typeface="Arial" panose="020B0604020202020204" pitchFamily="34" charset="0"/>
              <a:buChar char="•"/>
              <a:defRPr/>
            </a:pPr>
            <a:r>
              <a:rPr lang="en-IN" dirty="0"/>
              <a:t>It suggests that each student must be enrolled in at least one course.</a:t>
            </a:r>
          </a:p>
          <a:p>
            <a:pPr marL="285750" indent="-285750">
              <a:buFont typeface="Arial" panose="020B0604020202020204" pitchFamily="34" charset="0"/>
              <a:buChar char="•"/>
              <a:defRPr/>
            </a:pPr>
            <a:r>
              <a:rPr lang="en-IN" dirty="0"/>
              <a:t>Single line between Course and relationship set signifies partial participation.</a:t>
            </a:r>
          </a:p>
          <a:p>
            <a:pPr marL="285750" indent="-285750">
              <a:buFont typeface="Arial" panose="020B0604020202020204" pitchFamily="34" charset="0"/>
              <a:buChar char="•"/>
              <a:defRPr/>
            </a:pPr>
            <a:r>
              <a:rPr lang="en-IN" dirty="0"/>
              <a:t>It suggests that there might exist some courses for which no </a:t>
            </a:r>
            <a:r>
              <a:rPr lang="en-IN" dirty="0" err="1"/>
              <a:t>enrollments</a:t>
            </a:r>
            <a:r>
              <a:rPr lang="en-IN" dirty="0"/>
              <a:t> are made.</a:t>
            </a:r>
          </a:p>
        </p:txBody>
      </p:sp>
    </p:spTree>
    <p:extLst>
      <p:ext uri="{BB962C8B-B14F-4D97-AF65-F5344CB8AC3E}">
        <p14:creationId xmlns:p14="http://schemas.microsoft.com/office/powerpoint/2010/main" val="3724018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60738" y="711201"/>
            <a:ext cx="7080250"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928951" y="2674939"/>
            <a:ext cx="7743825" cy="4616450"/>
          </a:xfrm>
          <a:prstGeom prst="rect">
            <a:avLst/>
          </a:prstGeom>
        </p:spPr>
        <p:txBody>
          <a:bodyPr>
            <a:spAutoFit/>
          </a:bodyPr>
          <a:lstStyle/>
          <a:p>
            <a:pPr>
              <a:defRPr/>
            </a:pPr>
            <a:r>
              <a:rPr lang="en-IN" sz="1400" dirty="0"/>
              <a:t>In this ER diagram,</a:t>
            </a:r>
          </a:p>
          <a:p>
            <a:pPr>
              <a:defRPr/>
            </a:pPr>
            <a:r>
              <a:rPr lang="en-IN" sz="1400" dirty="0"/>
              <a:t> </a:t>
            </a:r>
          </a:p>
          <a:p>
            <a:pPr marL="285750" indent="-285750">
              <a:buFont typeface="Arial" panose="020B0604020202020204" pitchFamily="34" charset="0"/>
              <a:buChar char="•"/>
              <a:defRPr/>
            </a:pPr>
            <a:r>
              <a:rPr lang="en-IN" sz="1400" dirty="0"/>
              <a:t>One strong entity set “</a:t>
            </a:r>
            <a:r>
              <a:rPr lang="en-IN" sz="1400" b="1" dirty="0"/>
              <a:t>Building</a:t>
            </a:r>
            <a:r>
              <a:rPr lang="en-IN" sz="1400" dirty="0"/>
              <a:t>” and one weak entity set “</a:t>
            </a:r>
            <a:r>
              <a:rPr lang="en-IN" sz="1400" b="1" dirty="0"/>
              <a:t>Apartment</a:t>
            </a:r>
            <a:r>
              <a:rPr lang="en-IN" sz="1400" dirty="0"/>
              <a:t>” are related to each other.</a:t>
            </a:r>
          </a:p>
          <a:p>
            <a:pPr marL="285750" indent="-285750">
              <a:buFont typeface="Arial" panose="020B0604020202020204" pitchFamily="34" charset="0"/>
              <a:buChar char="•"/>
              <a:defRPr/>
            </a:pPr>
            <a:r>
              <a:rPr lang="en-IN" sz="1400" dirty="0"/>
              <a:t>Strong entity set “Building” has building number as its primary key.</a:t>
            </a:r>
          </a:p>
          <a:p>
            <a:pPr marL="285750" indent="-285750">
              <a:buFont typeface="Arial" panose="020B0604020202020204" pitchFamily="34" charset="0"/>
              <a:buChar char="•"/>
              <a:defRPr/>
            </a:pPr>
            <a:r>
              <a:rPr lang="en-IN" sz="1400" dirty="0"/>
              <a:t>Door number is the discriminator of the weak entity set “Apartment”.</a:t>
            </a:r>
          </a:p>
          <a:p>
            <a:pPr marL="285750" indent="-285750">
              <a:buFont typeface="Arial" panose="020B0604020202020204" pitchFamily="34" charset="0"/>
              <a:buChar char="•"/>
              <a:defRPr/>
            </a:pPr>
            <a:r>
              <a:rPr lang="en-IN" sz="1400" dirty="0"/>
              <a:t>This is because door number alone can not identify an apartment uniquely as there may be several other buildings having the same door number.</a:t>
            </a:r>
          </a:p>
          <a:p>
            <a:pPr marL="285750" indent="-285750">
              <a:buFont typeface="Arial" panose="020B0604020202020204" pitchFamily="34" charset="0"/>
              <a:buChar char="•"/>
              <a:defRPr/>
            </a:pPr>
            <a:r>
              <a:rPr lang="en-IN" sz="1400" dirty="0"/>
              <a:t>Double line between Apartment and relationship set signifies total participation.</a:t>
            </a:r>
          </a:p>
          <a:p>
            <a:pPr marL="285750" indent="-285750">
              <a:buFont typeface="Arial" panose="020B0604020202020204" pitchFamily="34" charset="0"/>
              <a:buChar char="•"/>
              <a:defRPr/>
            </a:pPr>
            <a:r>
              <a:rPr lang="en-IN" sz="1400" dirty="0"/>
              <a:t>It suggests that each apartment must be present in at least one building.</a:t>
            </a:r>
          </a:p>
          <a:p>
            <a:pPr marL="285750" indent="-285750">
              <a:buFont typeface="Arial" panose="020B0604020202020204" pitchFamily="34" charset="0"/>
              <a:buChar char="•"/>
              <a:defRPr/>
            </a:pPr>
            <a:r>
              <a:rPr lang="en-IN" sz="1400" dirty="0"/>
              <a:t>Single line between Building and relationship set signifies partial participation.</a:t>
            </a:r>
          </a:p>
          <a:p>
            <a:pPr marL="285750" indent="-285750">
              <a:buFont typeface="Arial" panose="020B0604020202020204" pitchFamily="34" charset="0"/>
              <a:buChar char="•"/>
              <a:defRPr/>
            </a:pPr>
            <a:r>
              <a:rPr lang="en-IN" sz="1400" dirty="0"/>
              <a:t>It suggests that there might exist some buildings which has no apartment.</a:t>
            </a:r>
          </a:p>
          <a:p>
            <a:pPr marL="285750" indent="-285750">
              <a:buFont typeface="Arial" panose="020B0604020202020204" pitchFamily="34" charset="0"/>
              <a:buChar char="•"/>
              <a:defRPr/>
            </a:pPr>
            <a:r>
              <a:rPr lang="en-IN" sz="1400" dirty="0"/>
              <a:t>To uniquely identify any apartment,</a:t>
            </a:r>
          </a:p>
          <a:p>
            <a:pPr marL="742950" lvl="1" indent="-285750">
              <a:buFont typeface="Arial" panose="020B0604020202020204" pitchFamily="34" charset="0"/>
              <a:buChar char="•"/>
              <a:defRPr/>
            </a:pPr>
            <a:r>
              <a:rPr lang="en-IN" sz="1400" dirty="0">
                <a:solidFill>
                  <a:srgbClr val="FF0000"/>
                </a:solidFill>
              </a:rPr>
              <a:t> First, building number is required to identify the particular building.</a:t>
            </a:r>
          </a:p>
          <a:p>
            <a:pPr marL="742950" lvl="1" indent="-285750">
              <a:buFont typeface="Arial" panose="020B0604020202020204" pitchFamily="34" charset="0"/>
              <a:buChar char="•"/>
              <a:defRPr/>
            </a:pPr>
            <a:r>
              <a:rPr lang="en-IN" sz="1400" dirty="0">
                <a:solidFill>
                  <a:srgbClr val="FF0000"/>
                </a:solidFill>
              </a:rPr>
              <a:t> Secondly, door number of the apartment is required to uniquely identify the apartment.</a:t>
            </a:r>
          </a:p>
          <a:p>
            <a:pPr marL="742950" lvl="1" indent="-285750">
              <a:buFont typeface="Arial" panose="020B0604020202020204" pitchFamily="34" charset="0"/>
              <a:buChar char="•"/>
              <a:defRPr/>
            </a:pPr>
            <a:endParaRPr lang="en-IN" sz="1400" dirty="0">
              <a:solidFill>
                <a:srgbClr val="FF0000"/>
              </a:solidFill>
            </a:endParaRPr>
          </a:p>
          <a:p>
            <a:pPr marL="742950" lvl="1" indent="-285750">
              <a:buFont typeface="Arial" panose="020B0604020202020204" pitchFamily="34" charset="0"/>
              <a:buChar char="•"/>
              <a:defRPr/>
            </a:pPr>
            <a:r>
              <a:rPr lang="en-IN" sz="1400" dirty="0">
                <a:solidFill>
                  <a:srgbClr val="FF0000"/>
                </a:solidFill>
              </a:rPr>
              <a:t>Primary key of Apartment = Primary key of Building + Its own discriminator</a:t>
            </a:r>
          </a:p>
          <a:p>
            <a:pPr lvl="1">
              <a:defRPr/>
            </a:pPr>
            <a:r>
              <a:rPr lang="en-IN" sz="1400" dirty="0">
                <a:solidFill>
                  <a:srgbClr val="FF0000"/>
                </a:solidFill>
              </a:rPr>
              <a:t>                                               = Building number + Door number                                          </a:t>
            </a:r>
          </a:p>
          <a:p>
            <a:pPr marL="742950" lvl="1" indent="-285750">
              <a:buFont typeface="Arial" panose="020B0604020202020204" pitchFamily="34" charset="0"/>
              <a:buChar char="•"/>
              <a:defRPr/>
            </a:pPr>
            <a:endParaRPr lang="en-IN" sz="1400" dirty="0"/>
          </a:p>
          <a:p>
            <a:pPr marL="285750" indent="-285750">
              <a:buFont typeface="Arial" panose="020B0604020202020204" pitchFamily="34" charset="0"/>
              <a:buChar char="•"/>
              <a:defRPr/>
            </a:pPr>
            <a:endParaRPr lang="en-IN" sz="1400" dirty="0"/>
          </a:p>
          <a:p>
            <a:pPr>
              <a:defRPr/>
            </a:pPr>
            <a:r>
              <a:rPr lang="en-IN" sz="1400" dirty="0"/>
              <a:t> </a:t>
            </a:r>
          </a:p>
        </p:txBody>
      </p:sp>
    </p:spTree>
    <p:extLst>
      <p:ext uri="{BB962C8B-B14F-4D97-AF65-F5344CB8AC3E}">
        <p14:creationId xmlns:p14="http://schemas.microsoft.com/office/powerpoint/2010/main" val="3599552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Important point</a:t>
            </a:r>
          </a:p>
        </p:txBody>
      </p:sp>
      <p:sp>
        <p:nvSpPr>
          <p:cNvPr id="3" name="Content Placeholder 2"/>
          <p:cNvSpPr>
            <a:spLocks noGrp="1"/>
          </p:cNvSpPr>
          <p:nvPr>
            <p:ph idx="1"/>
          </p:nvPr>
        </p:nvSpPr>
        <p:spPr/>
        <p:txBody>
          <a:bodyPr/>
          <a:lstStyle/>
          <a:p>
            <a:pPr>
              <a:spcBef>
                <a:spcPct val="0"/>
              </a:spcBef>
              <a:buClrTx/>
              <a:buSzTx/>
              <a:buFontTx/>
              <a:buNone/>
            </a:pPr>
            <a:r>
              <a:rPr lang="en-IN" altLang="en-US" dirty="0"/>
              <a:t>In ER diagram, weak entity set is always present in total participation with the identifying relationship set.</a:t>
            </a:r>
          </a:p>
          <a:p>
            <a:endParaRPr lang="en-IN" dirty="0"/>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52577" y="2111240"/>
            <a:ext cx="5883275" cy="370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26642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Strong vs Weak Entity</a:t>
            </a:r>
          </a:p>
        </p:txBody>
      </p:sp>
      <p:sp>
        <p:nvSpPr>
          <p:cNvPr id="3" name="Content Placeholder 2"/>
          <p:cNvSpPr>
            <a:spLocks noGrp="1"/>
          </p:cNvSpPr>
          <p:nvPr>
            <p:ph idx="1"/>
          </p:nvPr>
        </p:nvSpPr>
        <p:spPr/>
        <p:txBody>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3754164539"/>
              </p:ext>
            </p:extLst>
          </p:nvPr>
        </p:nvGraphicFramePr>
        <p:xfrm>
          <a:off x="943542" y="890865"/>
          <a:ext cx="10304916" cy="5432854"/>
        </p:xfrm>
        <a:graphic>
          <a:graphicData uri="http://schemas.openxmlformats.org/drawingml/2006/table">
            <a:tbl>
              <a:tblPr/>
              <a:tblGrid>
                <a:gridCol w="5152458">
                  <a:extLst>
                    <a:ext uri="{9D8B030D-6E8A-4147-A177-3AD203B41FA5}">
                      <a16:colId xmlns:a16="http://schemas.microsoft.com/office/drawing/2014/main" val="20000"/>
                    </a:ext>
                  </a:extLst>
                </a:gridCol>
                <a:gridCol w="5152458">
                  <a:extLst>
                    <a:ext uri="{9D8B030D-6E8A-4147-A177-3AD203B41FA5}">
                      <a16:colId xmlns:a16="http://schemas.microsoft.com/office/drawing/2014/main" val="20001"/>
                    </a:ext>
                  </a:extLst>
                </a:gridCol>
              </a:tblGrid>
              <a:tr h="467690">
                <a:tc>
                  <a:txBody>
                    <a:bodyPr/>
                    <a:lstStyle/>
                    <a:p>
                      <a:pPr algn="ctr"/>
                      <a:r>
                        <a:rPr lang="en-IN" sz="1800" b="1" dirty="0">
                          <a:effectLst/>
                        </a:rPr>
                        <a:t>Strong entity set</a:t>
                      </a:r>
                      <a:endParaRPr lang="en-IN" sz="2800" dirty="0">
                        <a:effectLst/>
                      </a:endParaRPr>
                    </a:p>
                  </a:txBody>
                  <a:tcPr marL="87567" marR="87567" marT="43779" marB="43779" anchor="ctr">
                    <a:lnL>
                      <a:noFill/>
                    </a:lnL>
                    <a:lnR>
                      <a:noFill/>
                    </a:lnR>
                    <a:lnT>
                      <a:noFill/>
                    </a:lnT>
                    <a:lnB>
                      <a:noFill/>
                    </a:lnB>
                  </a:tcPr>
                </a:tc>
                <a:tc>
                  <a:txBody>
                    <a:bodyPr/>
                    <a:lstStyle/>
                    <a:p>
                      <a:pPr algn="ctr"/>
                      <a:r>
                        <a:rPr lang="en-IN" sz="1800" b="1" dirty="0">
                          <a:effectLst/>
                        </a:rPr>
                        <a:t>Weak entity set</a:t>
                      </a:r>
                      <a:endParaRPr lang="en-IN" sz="2800" dirty="0">
                        <a:effectLst/>
                      </a:endParaRPr>
                    </a:p>
                  </a:txBody>
                  <a:tcPr marL="87567" marR="87567" marT="43779" marB="43779" anchor="ctr">
                    <a:lnL>
                      <a:noFill/>
                    </a:lnL>
                    <a:lnR>
                      <a:noFill/>
                    </a:lnR>
                    <a:lnT>
                      <a:noFill/>
                    </a:lnT>
                    <a:lnB>
                      <a:noFill/>
                    </a:lnB>
                  </a:tcPr>
                </a:tc>
                <a:extLst>
                  <a:ext uri="{0D108BD9-81ED-4DB2-BD59-A6C34878D82A}">
                    <a16:rowId xmlns:a16="http://schemas.microsoft.com/office/drawing/2014/main" val="10000"/>
                  </a:ext>
                </a:extLst>
              </a:tr>
              <a:tr h="1046510">
                <a:tc>
                  <a:txBody>
                    <a:bodyPr/>
                    <a:lstStyle/>
                    <a:p>
                      <a:pPr algn="l"/>
                      <a:r>
                        <a:rPr lang="en-IN" sz="1400" dirty="0">
                          <a:effectLst/>
                        </a:rPr>
                        <a:t>A single rectangle is used for the representation of a strong entity set.</a:t>
                      </a:r>
                    </a:p>
                  </a:txBody>
                  <a:tcPr marL="87567" marR="87567" marT="43779" marB="43779" anchor="ctr">
                    <a:lnL>
                      <a:noFill/>
                    </a:lnL>
                    <a:lnR>
                      <a:noFill/>
                    </a:lnR>
                    <a:lnT>
                      <a:noFill/>
                    </a:lnT>
                    <a:lnB>
                      <a:noFill/>
                    </a:lnB>
                  </a:tcPr>
                </a:tc>
                <a:tc>
                  <a:txBody>
                    <a:bodyPr/>
                    <a:lstStyle/>
                    <a:p>
                      <a:pPr algn="l"/>
                      <a:r>
                        <a:rPr lang="en-IN" sz="1400" dirty="0">
                          <a:effectLst/>
                        </a:rPr>
                        <a:t>A double rectangle is used for the representation of a weak entity set.</a:t>
                      </a:r>
                    </a:p>
                  </a:txBody>
                  <a:tcPr marL="87567" marR="87567" marT="43779" marB="43779" anchor="ctr">
                    <a:lnL>
                      <a:noFill/>
                    </a:lnL>
                    <a:lnR>
                      <a:noFill/>
                    </a:lnR>
                    <a:lnT>
                      <a:noFill/>
                    </a:lnT>
                    <a:lnB>
                      <a:noFill/>
                    </a:lnB>
                  </a:tcPr>
                </a:tc>
                <a:extLst>
                  <a:ext uri="{0D108BD9-81ED-4DB2-BD59-A6C34878D82A}">
                    <a16:rowId xmlns:a16="http://schemas.microsoft.com/office/drawing/2014/main" val="10001"/>
                  </a:ext>
                </a:extLst>
              </a:tr>
              <a:tr h="664652">
                <a:tc>
                  <a:txBody>
                    <a:bodyPr/>
                    <a:lstStyle/>
                    <a:p>
                      <a:pPr algn="l"/>
                      <a:r>
                        <a:rPr lang="en-IN" sz="1400" dirty="0">
                          <a:effectLst/>
                        </a:rPr>
                        <a:t>It contains sufficient attributes to form its primary key.</a:t>
                      </a:r>
                    </a:p>
                  </a:txBody>
                  <a:tcPr marL="87567" marR="87567" marT="43779" marB="43779" anchor="ctr">
                    <a:lnL>
                      <a:noFill/>
                    </a:lnL>
                    <a:lnR>
                      <a:noFill/>
                    </a:lnR>
                    <a:lnT>
                      <a:noFill/>
                    </a:lnT>
                    <a:lnB>
                      <a:noFill/>
                    </a:lnB>
                  </a:tcPr>
                </a:tc>
                <a:tc>
                  <a:txBody>
                    <a:bodyPr/>
                    <a:lstStyle/>
                    <a:p>
                      <a:pPr algn="l"/>
                      <a:r>
                        <a:rPr lang="en-IN" sz="1400">
                          <a:effectLst/>
                        </a:rPr>
                        <a:t>It does not contain sufficient attributes to form its primary key.</a:t>
                      </a:r>
                    </a:p>
                  </a:txBody>
                  <a:tcPr marL="87567" marR="87567" marT="43779" marB="43779" anchor="ctr">
                    <a:lnL>
                      <a:noFill/>
                    </a:lnL>
                    <a:lnR>
                      <a:noFill/>
                    </a:lnR>
                    <a:lnT>
                      <a:noFill/>
                    </a:lnT>
                    <a:lnB>
                      <a:noFill/>
                    </a:lnB>
                  </a:tcPr>
                </a:tc>
                <a:extLst>
                  <a:ext uri="{0D108BD9-81ED-4DB2-BD59-A6C34878D82A}">
                    <a16:rowId xmlns:a16="http://schemas.microsoft.com/office/drawing/2014/main" val="10002"/>
                  </a:ext>
                </a:extLst>
              </a:tr>
              <a:tr h="1447554">
                <a:tc>
                  <a:txBody>
                    <a:bodyPr/>
                    <a:lstStyle/>
                    <a:p>
                      <a:pPr algn="l"/>
                      <a:r>
                        <a:rPr lang="en-IN" sz="1400" dirty="0">
                          <a:effectLst/>
                        </a:rPr>
                        <a:t>A diamond symbol is used for the representation of the relationship that exists between the two strong entity sets.</a:t>
                      </a:r>
                    </a:p>
                  </a:txBody>
                  <a:tcPr marL="87567" marR="87567" marT="43779" marB="43779" anchor="ctr">
                    <a:lnL>
                      <a:noFill/>
                    </a:lnL>
                    <a:lnR>
                      <a:noFill/>
                    </a:lnR>
                    <a:lnT>
                      <a:noFill/>
                    </a:lnT>
                    <a:lnB>
                      <a:noFill/>
                    </a:lnB>
                  </a:tcPr>
                </a:tc>
                <a:tc>
                  <a:txBody>
                    <a:bodyPr/>
                    <a:lstStyle/>
                    <a:p>
                      <a:pPr algn="l"/>
                      <a:r>
                        <a:rPr lang="en-IN" sz="1400" dirty="0">
                          <a:effectLst/>
                        </a:rPr>
                        <a:t>A double diamond symbol is used for the representation of the identifying relationship that exists between the strong and weak entity set.</a:t>
                      </a:r>
                    </a:p>
                  </a:txBody>
                  <a:tcPr marL="87567" marR="87567" marT="43779" marB="43779" anchor="ctr">
                    <a:lnL>
                      <a:noFill/>
                    </a:lnL>
                    <a:lnR>
                      <a:noFill/>
                    </a:lnR>
                    <a:lnT>
                      <a:noFill/>
                    </a:lnT>
                    <a:lnB>
                      <a:noFill/>
                    </a:lnB>
                  </a:tcPr>
                </a:tc>
                <a:extLst>
                  <a:ext uri="{0D108BD9-81ED-4DB2-BD59-A6C34878D82A}">
                    <a16:rowId xmlns:a16="http://schemas.microsoft.com/office/drawing/2014/main" val="10003"/>
                  </a:ext>
                </a:extLst>
              </a:tr>
              <a:tr h="940398">
                <a:tc>
                  <a:txBody>
                    <a:bodyPr/>
                    <a:lstStyle/>
                    <a:p>
                      <a:pPr algn="l"/>
                      <a:r>
                        <a:rPr lang="en-IN" sz="1400" dirty="0">
                          <a:effectLst/>
                        </a:rPr>
                        <a:t>A single line is used for the representation of the connection between the strong entity set and the relationship.</a:t>
                      </a:r>
                    </a:p>
                  </a:txBody>
                  <a:tcPr marL="87567" marR="87567" marT="43779" marB="43779" anchor="ctr">
                    <a:lnL>
                      <a:noFill/>
                    </a:lnL>
                    <a:lnR>
                      <a:noFill/>
                    </a:lnR>
                    <a:lnT>
                      <a:noFill/>
                    </a:lnT>
                    <a:lnB>
                      <a:noFill/>
                    </a:lnB>
                  </a:tcPr>
                </a:tc>
                <a:tc>
                  <a:txBody>
                    <a:bodyPr/>
                    <a:lstStyle/>
                    <a:p>
                      <a:pPr algn="l"/>
                      <a:r>
                        <a:rPr lang="en-IN" sz="1400" dirty="0">
                          <a:effectLst/>
                        </a:rPr>
                        <a:t>A double line is used for the representation of the connection between the weak entity set and the relationship set.</a:t>
                      </a:r>
                    </a:p>
                  </a:txBody>
                  <a:tcPr marL="87567" marR="87567" marT="43779" marB="43779" anchor="ctr">
                    <a:lnL>
                      <a:noFill/>
                    </a:lnL>
                    <a:lnR>
                      <a:noFill/>
                    </a:lnR>
                    <a:lnT>
                      <a:noFill/>
                    </a:lnT>
                    <a:lnB>
                      <a:noFill/>
                    </a:lnB>
                  </a:tcPr>
                </a:tc>
                <a:extLst>
                  <a:ext uri="{0D108BD9-81ED-4DB2-BD59-A6C34878D82A}">
                    <a16:rowId xmlns:a16="http://schemas.microsoft.com/office/drawing/2014/main" val="10004"/>
                  </a:ext>
                </a:extLst>
              </a:tr>
              <a:tr h="866050">
                <a:tc>
                  <a:txBody>
                    <a:bodyPr/>
                    <a:lstStyle/>
                    <a:p>
                      <a:pPr algn="l"/>
                      <a:r>
                        <a:rPr lang="en-IN" sz="1400">
                          <a:effectLst/>
                        </a:rPr>
                        <a:t>Total participation may or may not exist in the relationship.</a:t>
                      </a:r>
                    </a:p>
                  </a:txBody>
                  <a:tcPr marL="87567" marR="87567" marT="43779" marB="43779" anchor="ctr">
                    <a:lnL>
                      <a:noFill/>
                    </a:lnL>
                    <a:lnR>
                      <a:noFill/>
                    </a:lnR>
                    <a:lnT>
                      <a:noFill/>
                    </a:lnT>
                    <a:lnB>
                      <a:noFill/>
                    </a:lnB>
                  </a:tcPr>
                </a:tc>
                <a:tc>
                  <a:txBody>
                    <a:bodyPr/>
                    <a:lstStyle/>
                    <a:p>
                      <a:pPr algn="l"/>
                      <a:r>
                        <a:rPr lang="en-IN" sz="1400" dirty="0">
                          <a:effectLst/>
                        </a:rPr>
                        <a:t>Total participation always exists in the identifying relationship.</a:t>
                      </a:r>
                    </a:p>
                  </a:txBody>
                  <a:tcPr marL="87567" marR="87567" marT="43779" marB="43779" anchor="ctr">
                    <a:lnL>
                      <a:noFill/>
                    </a:lnL>
                    <a:lnR>
                      <a:noFill/>
                    </a:lnR>
                    <a:lnT>
                      <a:noFill/>
                    </a:lnT>
                    <a:lnB>
                      <a:noFill/>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09676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concepts</a:t>
            </a:r>
          </a:p>
        </p:txBody>
      </p:sp>
      <p:sp>
        <p:nvSpPr>
          <p:cNvPr id="5" name="Content Placeholder 4"/>
          <p:cNvSpPr>
            <a:spLocks noGrp="1"/>
          </p:cNvSpPr>
          <p:nvPr>
            <p:ph idx="1"/>
          </p:nvPr>
        </p:nvSpPr>
        <p:spPr/>
        <p:txBody>
          <a:bodyPr/>
          <a:lstStyle/>
          <a:p>
            <a:r>
              <a:rPr lang="en-US" dirty="0"/>
              <a:t>What is Database Design? </a:t>
            </a:r>
          </a:p>
          <a:p>
            <a:pPr lvl="1"/>
            <a:r>
              <a:rPr lang="en-US" dirty="0"/>
              <a:t>Database Design is a collection of processes that facilitate the </a:t>
            </a:r>
            <a:r>
              <a:rPr lang="en-US" b="1" dirty="0">
                <a:solidFill>
                  <a:schemeClr val="accent6"/>
                </a:solidFill>
              </a:rPr>
              <a:t>designing</a:t>
            </a:r>
            <a:r>
              <a:rPr lang="en-US" dirty="0"/>
              <a:t>, </a:t>
            </a:r>
            <a:r>
              <a:rPr lang="en-US" b="1" dirty="0">
                <a:solidFill>
                  <a:schemeClr val="accent6"/>
                </a:solidFill>
              </a:rPr>
              <a:t>development</a:t>
            </a:r>
            <a:r>
              <a:rPr lang="en-US" dirty="0"/>
              <a:t>, </a:t>
            </a:r>
            <a:r>
              <a:rPr lang="en-US" b="1" dirty="0">
                <a:solidFill>
                  <a:schemeClr val="accent6"/>
                </a:solidFill>
              </a:rPr>
              <a:t>implementation</a:t>
            </a:r>
            <a:r>
              <a:rPr lang="en-US" dirty="0"/>
              <a:t> and </a:t>
            </a:r>
            <a:r>
              <a:rPr lang="en-US" b="1" dirty="0">
                <a:solidFill>
                  <a:schemeClr val="accent6"/>
                </a:solidFill>
              </a:rPr>
              <a:t>maintenance</a:t>
            </a:r>
            <a:r>
              <a:rPr lang="en-US" dirty="0"/>
              <a:t> of enterprise database management systems.</a:t>
            </a:r>
          </a:p>
          <a:p>
            <a:r>
              <a:rPr lang="en-US" dirty="0"/>
              <a:t>What is E-R diagram?</a:t>
            </a:r>
          </a:p>
          <a:p>
            <a:pPr lvl="1"/>
            <a:r>
              <a:rPr lang="en-US" dirty="0"/>
              <a:t>E-R diagram: (Entity-Relationship diagram) </a:t>
            </a:r>
          </a:p>
          <a:p>
            <a:pPr lvl="1"/>
            <a:r>
              <a:rPr lang="en-IN" altLang="en-US" dirty="0">
                <a:ea typeface="ＭＳ Ｐゴシック" panose="020B0600070205080204" pitchFamily="34" charset="-128"/>
              </a:rPr>
              <a:t>It is a high-level data model or conceptual model that gives the </a:t>
            </a:r>
            <a:r>
              <a:rPr lang="en-US" b="1" dirty="0">
                <a:solidFill>
                  <a:schemeClr val="accent6"/>
                </a:solidFill>
              </a:rPr>
              <a:t>graphical (pictorial) representation </a:t>
            </a:r>
            <a:r>
              <a:rPr lang="en-IN" altLang="en-US" dirty="0">
                <a:ea typeface="ＭＳ Ｐゴシック" panose="020B0600070205080204" pitchFamily="34" charset="-128"/>
              </a:rPr>
              <a:t>of the logical structure of the database.</a:t>
            </a:r>
          </a:p>
          <a:p>
            <a:pPr lvl="1"/>
            <a:r>
              <a:rPr lang="en-IN" altLang="en-US" dirty="0">
                <a:ea typeface="ＭＳ Ｐゴシック" panose="020B0600070205080204" pitchFamily="34" charset="-128"/>
              </a:rPr>
              <a:t>It shows all the constraints and relationships that exist among the different components.</a:t>
            </a:r>
            <a:endParaRPr lang="en-US" altLang="en-US" dirty="0">
              <a:ea typeface="ＭＳ Ｐゴシック" panose="020B0600070205080204" pitchFamily="34" charset="-128"/>
            </a:endParaRPr>
          </a:p>
          <a:p>
            <a:pPr lvl="1"/>
            <a:r>
              <a:rPr lang="en-US" dirty="0"/>
              <a:t>It uses different types of symbols to represent different objects of database.</a:t>
            </a:r>
          </a:p>
          <a:p>
            <a:pPr lvl="1"/>
            <a:r>
              <a:rPr lang="en-IN" altLang="en-US" sz="1600" b="1" dirty="0">
                <a:ea typeface="ＭＳ Ｐゴシック" panose="020B0600070205080204" pitchFamily="34" charset="-128"/>
              </a:rPr>
              <a:t>For example,</a:t>
            </a:r>
            <a:r>
              <a:rPr lang="en-IN" altLang="en-US" sz="1600" dirty="0">
                <a:ea typeface="ＭＳ Ｐゴシック" panose="020B0600070205080204" pitchFamily="34" charset="-128"/>
              </a:rPr>
              <a:t> Suppose we design a school database. In this database, the student will be an entity with attributes like address, name, id, age, etc. The address can be another entity with attributes like city, street name, pin code, etc and there will be a relationship between them</a:t>
            </a:r>
            <a:r>
              <a:rPr lang="en-IN" altLang="en-US" sz="1800" dirty="0">
                <a:ea typeface="ＭＳ Ｐゴシック" panose="020B0600070205080204" pitchFamily="34" charset="-128"/>
              </a:rPr>
              <a:t>.</a:t>
            </a:r>
            <a:endParaRPr lang="en-US" altLang="en-US" sz="1800" dirty="0">
              <a:ea typeface="ＭＳ Ｐゴシック" panose="020B0600070205080204" pitchFamily="34" charset="-128"/>
            </a:endParaRPr>
          </a:p>
          <a:p>
            <a:pPr lvl="1"/>
            <a:endParaRPr lang="en-US" dirty="0"/>
          </a:p>
        </p:txBody>
      </p:sp>
      <p:pic>
        <p:nvPicPr>
          <p:cNvPr id="6" name="Picture 1">
            <a:extLst>
              <a:ext uri="{FF2B5EF4-FFF2-40B4-BE49-F238E27FC236}">
                <a16:creationId xmlns:a16="http://schemas.microsoft.com/office/drawing/2014/main" id="{04AD17B1-CB72-4803-A8E7-9D1C358061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10402" y="4496172"/>
            <a:ext cx="2590723" cy="208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939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 1</a:t>
            </a:r>
          </a:p>
        </p:txBody>
      </p:sp>
      <p:sp>
        <p:nvSpPr>
          <p:cNvPr id="3" name="Content Placeholder 2"/>
          <p:cNvSpPr>
            <a:spLocks noGrp="1"/>
          </p:cNvSpPr>
          <p:nvPr>
            <p:ph idx="1"/>
          </p:nvPr>
        </p:nvSpPr>
        <p:spPr/>
        <p:txBody>
          <a:bodyPr/>
          <a:lstStyle/>
          <a:p>
            <a:pPr>
              <a:spcAft>
                <a:spcPts val="0"/>
              </a:spcAft>
              <a:defRPr/>
            </a:pPr>
            <a:r>
              <a:rPr lang="en-US" sz="2000" dirty="0">
                <a:ea typeface="Calibri" panose="020F0502020204030204" pitchFamily="34" charset="0"/>
                <a:cs typeface="Times New Roman" panose="02020603050405020304" pitchFamily="18" charset="0"/>
              </a:rPr>
              <a:t>Draw an ER diagram for Sony Music Company, which store information about musicians who perform on its albums (as well as other company data) in a database.</a:t>
            </a:r>
            <a:endParaRPr lang="en-IN" sz="2000" dirty="0">
              <a:ea typeface="Calibri" panose="020F0502020204030204" pitchFamily="34" charset="0"/>
              <a:cs typeface="Times New Roman" panose="02020603050405020304" pitchFamily="18" charset="0"/>
            </a:endParaRPr>
          </a:p>
          <a:p>
            <a:pPr marL="342900" indent="-342900">
              <a:buSzPts val="1000"/>
              <a:buFont typeface="Symbol" panose="05050102010706020507" pitchFamily="18" charset="2"/>
              <a:buChar char=""/>
              <a:tabLst>
                <a:tab pos="457200" algn="l"/>
              </a:tabLst>
              <a:defRPr/>
            </a:pPr>
            <a:r>
              <a:rPr lang="en-US" sz="2000" dirty="0">
                <a:ea typeface="Times New Roman" panose="02020603050405020304" pitchFamily="18" charset="0"/>
              </a:rPr>
              <a:t> Each musician that records at </a:t>
            </a:r>
            <a:r>
              <a:rPr lang="en-US" sz="2000" dirty="0" err="1">
                <a:ea typeface="Times New Roman" panose="02020603050405020304" pitchFamily="18" charset="0"/>
              </a:rPr>
              <a:t>SonyMusic</a:t>
            </a:r>
            <a:r>
              <a:rPr lang="en-US" sz="2000" dirty="0">
                <a:ea typeface="Times New Roman" panose="02020603050405020304" pitchFamily="18" charset="0"/>
              </a:rPr>
              <a:t> has an SSN, a name, an address, and a phone number.</a:t>
            </a:r>
            <a:endParaRPr lang="en-IN" sz="2000" dirty="0">
              <a:ea typeface="Times New Roman" panose="02020603050405020304" pitchFamily="18" charset="0"/>
            </a:endParaRPr>
          </a:p>
          <a:p>
            <a:pPr marL="342900" indent="-342900">
              <a:buSzPts val="1000"/>
              <a:buFont typeface="Symbol" panose="05050102010706020507" pitchFamily="18" charset="2"/>
              <a:buChar char=""/>
              <a:tabLst>
                <a:tab pos="457200" algn="l"/>
              </a:tabLst>
              <a:defRPr/>
            </a:pPr>
            <a:r>
              <a:rPr lang="en-US" sz="2000" dirty="0">
                <a:ea typeface="Times New Roman" panose="02020603050405020304" pitchFamily="18" charset="0"/>
              </a:rPr>
              <a:t>Each instrument used in songs recorded at </a:t>
            </a:r>
            <a:r>
              <a:rPr lang="en-US" sz="2000" dirty="0" err="1">
                <a:ea typeface="Times New Roman" panose="02020603050405020304" pitchFamily="18" charset="0"/>
              </a:rPr>
              <a:t>SonyMusic</a:t>
            </a:r>
            <a:r>
              <a:rPr lang="en-US" sz="2000" dirty="0">
                <a:ea typeface="Times New Roman" panose="02020603050405020304" pitchFamily="18" charset="0"/>
              </a:rPr>
              <a:t> has a unique identification number, a name (e.g., guitar, synthesizer, flute) and a musical key (e.g., C, B-flat, E-flat).</a:t>
            </a:r>
            <a:endParaRPr lang="en-IN" sz="2000" dirty="0">
              <a:ea typeface="Times New Roman" panose="02020603050405020304" pitchFamily="18" charset="0"/>
            </a:endParaRPr>
          </a:p>
          <a:p>
            <a:pPr marL="342900" indent="-342900">
              <a:buSzPts val="1000"/>
              <a:buFont typeface="Symbol" panose="05050102010706020507" pitchFamily="18" charset="2"/>
              <a:buChar char=""/>
              <a:tabLst>
                <a:tab pos="457200" algn="l"/>
              </a:tabLst>
              <a:defRPr/>
            </a:pPr>
            <a:r>
              <a:rPr lang="en-US" sz="2000" dirty="0">
                <a:ea typeface="Times New Roman" panose="02020603050405020304" pitchFamily="18" charset="0"/>
              </a:rPr>
              <a:t>Each album recorded on the </a:t>
            </a:r>
            <a:r>
              <a:rPr lang="en-US" sz="2000" dirty="0" err="1">
                <a:ea typeface="Times New Roman" panose="02020603050405020304" pitchFamily="18" charset="0"/>
              </a:rPr>
              <a:t>SonyMusic</a:t>
            </a:r>
            <a:r>
              <a:rPr lang="en-US" sz="2000" dirty="0">
                <a:ea typeface="Times New Roman" panose="02020603050405020304" pitchFamily="18" charset="0"/>
              </a:rPr>
              <a:t> label has a unique album identifier, a title, a copyright date, a format (e.g., CD or MC).</a:t>
            </a:r>
            <a:endParaRPr lang="en-IN" sz="2000" dirty="0">
              <a:ea typeface="Times New Roman" panose="02020603050405020304" pitchFamily="18" charset="0"/>
            </a:endParaRPr>
          </a:p>
          <a:p>
            <a:pPr marL="342900" indent="-342900">
              <a:buSzPts val="1000"/>
              <a:buFont typeface="Symbol" panose="05050102010706020507" pitchFamily="18" charset="2"/>
              <a:buChar char=""/>
              <a:tabLst>
                <a:tab pos="457200" algn="l"/>
              </a:tabLst>
              <a:defRPr/>
            </a:pPr>
            <a:r>
              <a:rPr lang="en-US" sz="2000" dirty="0">
                <a:ea typeface="Times New Roman" panose="02020603050405020304" pitchFamily="18" charset="0"/>
              </a:rPr>
              <a:t>Each song recorded at </a:t>
            </a:r>
            <a:r>
              <a:rPr lang="en-US" sz="2000" dirty="0" err="1">
                <a:ea typeface="Times New Roman" panose="02020603050405020304" pitchFamily="18" charset="0"/>
              </a:rPr>
              <a:t>SonyMusic</a:t>
            </a:r>
            <a:r>
              <a:rPr lang="en-US" sz="2000" dirty="0">
                <a:ea typeface="Times New Roman" panose="02020603050405020304" pitchFamily="18" charset="0"/>
              </a:rPr>
              <a:t> has a title and an author.</a:t>
            </a:r>
            <a:endParaRPr lang="en-IN" sz="2000" dirty="0">
              <a:ea typeface="Times New Roman" panose="02020603050405020304" pitchFamily="18" charset="0"/>
            </a:endParaRPr>
          </a:p>
          <a:p>
            <a:pPr marL="342900" indent="-342900">
              <a:buSzPts val="1000"/>
              <a:buFont typeface="Symbol" panose="05050102010706020507" pitchFamily="18" charset="2"/>
              <a:buChar char=""/>
              <a:tabLst>
                <a:tab pos="457200" algn="l"/>
              </a:tabLst>
              <a:defRPr/>
            </a:pPr>
            <a:r>
              <a:rPr lang="en-US" sz="2000" dirty="0">
                <a:ea typeface="Times New Roman" panose="02020603050405020304" pitchFamily="18" charset="0"/>
              </a:rPr>
              <a:t>Each musician may play several instruments, and a given instrument may be played by several musicians.</a:t>
            </a:r>
            <a:endParaRPr lang="en-IN" sz="2000" dirty="0">
              <a:ea typeface="Times New Roman" panose="02020603050405020304" pitchFamily="18" charset="0"/>
            </a:endParaRPr>
          </a:p>
          <a:p>
            <a:pPr marL="342900" indent="-342900">
              <a:buSzPts val="1000"/>
              <a:buFont typeface="Symbol" panose="05050102010706020507" pitchFamily="18" charset="2"/>
              <a:buChar char=""/>
              <a:tabLst>
                <a:tab pos="457200" algn="l"/>
              </a:tabLst>
              <a:defRPr/>
            </a:pPr>
            <a:r>
              <a:rPr lang="en-US" sz="2000" dirty="0">
                <a:ea typeface="Times New Roman" panose="02020603050405020304" pitchFamily="18" charset="0"/>
              </a:rPr>
              <a:t>Each album has a number of songs on it, but no song may appear on more than one album.</a:t>
            </a:r>
            <a:endParaRPr lang="en-IN" sz="2000" dirty="0">
              <a:ea typeface="Times New Roman" panose="02020603050405020304" pitchFamily="18" charset="0"/>
            </a:endParaRPr>
          </a:p>
          <a:p>
            <a:pPr marL="342900" indent="-342900">
              <a:buSzPts val="1000"/>
              <a:buFont typeface="Symbol" panose="05050102010706020507" pitchFamily="18" charset="2"/>
              <a:buChar char=""/>
              <a:tabLst>
                <a:tab pos="457200" algn="l"/>
              </a:tabLst>
              <a:defRPr/>
            </a:pPr>
            <a:r>
              <a:rPr lang="en-US" sz="2000" dirty="0">
                <a:ea typeface="Times New Roman" panose="02020603050405020304" pitchFamily="18" charset="0"/>
              </a:rPr>
              <a:t>Each song is performed by one or more musicians, and a musician may perform a number of songs.</a:t>
            </a:r>
            <a:endParaRPr lang="en-IN" sz="2000" dirty="0">
              <a:ea typeface="Times New Roman" panose="02020603050405020304" pitchFamily="18" charset="0"/>
            </a:endParaRPr>
          </a:p>
          <a:p>
            <a:pPr marL="342900" indent="-342900">
              <a:buSzPts val="1000"/>
              <a:buFont typeface="Symbol" panose="05050102010706020507" pitchFamily="18" charset="2"/>
              <a:buChar char=""/>
              <a:tabLst>
                <a:tab pos="457200" algn="l"/>
              </a:tabLst>
              <a:defRPr/>
            </a:pPr>
            <a:r>
              <a:rPr lang="en-US" sz="2000" dirty="0">
                <a:ea typeface="Times New Roman" panose="02020603050405020304" pitchFamily="18" charset="0"/>
              </a:rPr>
              <a:t>Each album has exactly one musician who acts as its producer. A musician may produce several albums, of course.</a:t>
            </a:r>
            <a:endParaRPr lang="en-IN" sz="2000" dirty="0">
              <a:ea typeface="Times New Roman" panose="02020603050405020304" pitchFamily="18" charset="0"/>
            </a:endParaRPr>
          </a:p>
          <a:p>
            <a:endParaRPr lang="en-IN" dirty="0"/>
          </a:p>
        </p:txBody>
      </p:sp>
    </p:spTree>
    <p:extLst>
      <p:ext uri="{BB962C8B-B14F-4D97-AF65-F5344CB8AC3E}">
        <p14:creationId xmlns:p14="http://schemas.microsoft.com/office/powerpoint/2010/main" val="21652479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 </a:t>
            </a:r>
          </a:p>
        </p:txBody>
      </p:sp>
      <p:sp>
        <p:nvSpPr>
          <p:cNvPr id="3" name="Content Placeholder 2"/>
          <p:cNvSpPr>
            <a:spLocks noGrp="1"/>
          </p:cNvSpPr>
          <p:nvPr>
            <p:ph idx="1"/>
          </p:nvPr>
        </p:nvSpPr>
        <p:spPr/>
        <p:txBody>
          <a:bodyPr/>
          <a:lstStyle/>
          <a:p>
            <a:endParaRPr lang="en-IN"/>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3959" y="1207226"/>
            <a:ext cx="7058025"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53553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 2</a:t>
            </a:r>
          </a:p>
        </p:txBody>
      </p:sp>
      <p:sp>
        <p:nvSpPr>
          <p:cNvPr id="3" name="Content Placeholder 2"/>
          <p:cNvSpPr>
            <a:spLocks noGrp="1"/>
          </p:cNvSpPr>
          <p:nvPr>
            <p:ph idx="1"/>
          </p:nvPr>
        </p:nvSpPr>
        <p:spPr/>
        <p:txBody>
          <a:bodyPr/>
          <a:lstStyle/>
          <a:p>
            <a:pPr>
              <a:lnSpc>
                <a:spcPct val="115000"/>
              </a:lnSpc>
              <a:spcBef>
                <a:spcPts val="600"/>
              </a:spcBef>
              <a:spcAft>
                <a:spcPts val="600"/>
              </a:spcAft>
              <a:defRPr/>
            </a:pPr>
            <a:r>
              <a:rPr lang="en-US" sz="2000" b="1" dirty="0">
                <a:ea typeface="Times New Roman" panose="02020603050405020304" pitchFamily="18" charset="0"/>
                <a:cs typeface="Times New Roman" panose="02020603050405020304" pitchFamily="18" charset="0"/>
              </a:rPr>
              <a:t>Draw an ER diagram for the given scenario;</a:t>
            </a:r>
            <a:endParaRPr lang="en-IN" sz="2000" dirty="0">
              <a:ea typeface="Calibri" panose="020F0502020204030204" pitchFamily="34" charset="0"/>
              <a:cs typeface="Times New Roman" panose="02020603050405020304" pitchFamily="18" charset="0"/>
            </a:endParaRPr>
          </a:p>
          <a:p>
            <a:pPr>
              <a:lnSpc>
                <a:spcPct val="115000"/>
              </a:lnSpc>
              <a:spcAft>
                <a:spcPts val="600"/>
              </a:spcAft>
              <a:defRPr/>
            </a:pPr>
            <a:r>
              <a:rPr lang="en-US" sz="2000" dirty="0">
                <a:ea typeface="Times New Roman" panose="02020603050405020304" pitchFamily="18" charset="0"/>
                <a:cs typeface="Times New Roman" panose="02020603050405020304" pitchFamily="18" charset="0"/>
              </a:rPr>
              <a:t>Suppose that you are designing a schema to record information about reality shows on TV. Your database needs to record the following information:</a:t>
            </a:r>
            <a:endParaRPr lang="en-IN" sz="2000" dirty="0">
              <a:ea typeface="Calibri" panose="020F0502020204030204" pitchFamily="34" charset="0"/>
              <a:cs typeface="Times New Roman" panose="02020603050405020304" pitchFamily="18" charset="0"/>
            </a:endParaRPr>
          </a:p>
          <a:p>
            <a:pPr marL="342900" indent="-342900">
              <a:buSzPts val="1000"/>
              <a:buFont typeface="Symbol" panose="05050102010706020507" pitchFamily="18" charset="2"/>
              <a:buChar char=""/>
              <a:tabLst>
                <a:tab pos="457200" algn="l"/>
              </a:tabLst>
              <a:defRPr/>
            </a:pPr>
            <a:r>
              <a:rPr lang="en-US" sz="2000" dirty="0">
                <a:ea typeface="Times New Roman" panose="02020603050405020304" pitchFamily="18" charset="0"/>
              </a:rPr>
              <a:t>For each reality show, its name, genre, basic-info and participants name. Any reality show has at least two or more participants.</a:t>
            </a:r>
            <a:endParaRPr lang="en-IN" sz="2000" dirty="0">
              <a:ea typeface="Times New Roman" panose="02020603050405020304" pitchFamily="18" charset="0"/>
            </a:endParaRPr>
          </a:p>
          <a:p>
            <a:pPr marL="342900" indent="-342900">
              <a:buSzPts val="1000"/>
              <a:buFont typeface="Symbol" panose="05050102010706020507" pitchFamily="18" charset="2"/>
              <a:buChar char=""/>
              <a:tabLst>
                <a:tab pos="457200" algn="l"/>
              </a:tabLst>
              <a:defRPr/>
            </a:pPr>
            <a:r>
              <a:rPr lang="en-US" sz="2000" dirty="0">
                <a:ea typeface="Times New Roman" panose="02020603050405020304" pitchFamily="18" charset="0"/>
              </a:rPr>
              <a:t>For each producer, the company name, company country. A show is produced by exactly one producer. And one producer produces exactly one show.</a:t>
            </a:r>
            <a:endParaRPr lang="en-IN" sz="2000" dirty="0">
              <a:ea typeface="Times New Roman" panose="02020603050405020304" pitchFamily="18" charset="0"/>
            </a:endParaRPr>
          </a:p>
          <a:p>
            <a:pPr marL="342900" indent="-342900">
              <a:buSzPts val="1000"/>
              <a:buFont typeface="Symbol" panose="05050102010706020507" pitchFamily="18" charset="2"/>
              <a:buChar char=""/>
              <a:tabLst>
                <a:tab pos="457200" algn="l"/>
              </a:tabLst>
              <a:defRPr/>
            </a:pPr>
            <a:r>
              <a:rPr lang="en-US" sz="2000" dirty="0">
                <a:ea typeface="Times New Roman" panose="02020603050405020304" pitchFamily="18" charset="0"/>
              </a:rPr>
              <a:t>For each television, its name, start year, head office.  A television may broadcasts multiple shows. Each show is broadcasted by exactly one television.</a:t>
            </a:r>
            <a:endParaRPr lang="en-IN" sz="2000" dirty="0">
              <a:ea typeface="Times New Roman" panose="02020603050405020304" pitchFamily="18" charset="0"/>
            </a:endParaRPr>
          </a:p>
          <a:p>
            <a:pPr marL="342900" indent="-342900">
              <a:buSzPts val="1000"/>
              <a:buFont typeface="Symbol" panose="05050102010706020507" pitchFamily="18" charset="2"/>
              <a:buChar char=""/>
              <a:tabLst>
                <a:tab pos="457200" algn="l"/>
              </a:tabLst>
              <a:defRPr/>
            </a:pPr>
            <a:r>
              <a:rPr lang="en-US" sz="2000" dirty="0">
                <a:ea typeface="Times New Roman" panose="02020603050405020304" pitchFamily="18" charset="0"/>
              </a:rPr>
              <a:t>For each user, his/her username, password, and age. A user may rate multiple shows, and a show may be rated by multiple users. Each rating has a score of 0 to 10.</a:t>
            </a:r>
            <a:endParaRPr lang="en-IN" sz="2000" dirty="0">
              <a:ea typeface="Times New Roman" panose="02020603050405020304" pitchFamily="18" charset="0"/>
            </a:endParaRPr>
          </a:p>
          <a:p>
            <a:pPr>
              <a:lnSpc>
                <a:spcPct val="115000"/>
              </a:lnSpc>
              <a:spcAft>
                <a:spcPts val="600"/>
              </a:spcAft>
              <a:defRPr/>
            </a:pPr>
            <a:r>
              <a:rPr lang="en-US" sz="2000" dirty="0">
                <a:ea typeface="Times New Roman" panose="02020603050405020304" pitchFamily="18" charset="0"/>
                <a:cs typeface="Times New Roman" panose="02020603050405020304" pitchFamily="18" charset="0"/>
              </a:rPr>
              <a:t>Draw an entity relationship diagram for this database.</a:t>
            </a:r>
            <a:endParaRPr lang="en-IN" sz="2000" dirty="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750877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a:t>
            </a:r>
          </a:p>
        </p:txBody>
      </p:sp>
      <p:pic>
        <p:nvPicPr>
          <p:cNvPr id="4" name="Picture 2"/>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0363" y="1133475"/>
            <a:ext cx="6391275"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2116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 3</a:t>
            </a:r>
          </a:p>
        </p:txBody>
      </p:sp>
      <p:sp>
        <p:nvSpPr>
          <p:cNvPr id="3" name="Content Placeholder 2"/>
          <p:cNvSpPr>
            <a:spLocks noGrp="1"/>
          </p:cNvSpPr>
          <p:nvPr>
            <p:ph idx="1"/>
          </p:nvPr>
        </p:nvSpPr>
        <p:spPr/>
        <p:txBody>
          <a:bodyPr/>
          <a:lstStyle/>
          <a:p>
            <a:pPr>
              <a:defRPr/>
            </a:pPr>
            <a:r>
              <a:rPr lang="en-US" sz="2000" dirty="0">
                <a:ea typeface="Times New Roman" panose="02020603050405020304" pitchFamily="18" charset="0"/>
              </a:rPr>
              <a:t>Consider the following requirements list: </a:t>
            </a:r>
            <a:endParaRPr lang="en-IN" sz="2000" dirty="0">
              <a:ea typeface="Times New Roman" panose="02020603050405020304" pitchFamily="18" charset="0"/>
            </a:endParaRPr>
          </a:p>
          <a:p>
            <a:pPr marL="342900" indent="-342900">
              <a:buSzPts val="1000"/>
              <a:buFont typeface="Symbol" panose="05050102010706020507" pitchFamily="18" charset="2"/>
              <a:buChar char=""/>
              <a:tabLst>
                <a:tab pos="457200" algn="l"/>
              </a:tabLst>
              <a:defRPr/>
            </a:pPr>
            <a:r>
              <a:rPr lang="en-US" sz="2000" dirty="0">
                <a:ea typeface="Times New Roman" panose="02020603050405020304" pitchFamily="18" charset="0"/>
              </a:rPr>
              <a:t>The university offers one or more programs.</a:t>
            </a:r>
            <a:endParaRPr lang="en-IN" sz="2000" dirty="0">
              <a:ea typeface="Times New Roman" panose="02020603050405020304" pitchFamily="18" charset="0"/>
            </a:endParaRPr>
          </a:p>
          <a:p>
            <a:pPr marL="342900" indent="-342900">
              <a:buSzPts val="1000"/>
              <a:buFont typeface="Symbol" panose="05050102010706020507" pitchFamily="18" charset="2"/>
              <a:buChar char=""/>
              <a:tabLst>
                <a:tab pos="457200" algn="l"/>
              </a:tabLst>
              <a:defRPr/>
            </a:pPr>
            <a:r>
              <a:rPr lang="en-US" sz="2000" dirty="0">
                <a:ea typeface="Times New Roman" panose="02020603050405020304" pitchFamily="18" charset="0"/>
              </a:rPr>
              <a:t>A program is made up of one or more courses.</a:t>
            </a:r>
            <a:endParaRPr lang="en-IN" sz="2000" dirty="0">
              <a:ea typeface="Times New Roman" panose="02020603050405020304" pitchFamily="18" charset="0"/>
            </a:endParaRPr>
          </a:p>
          <a:p>
            <a:pPr marL="342900" indent="-342900">
              <a:buSzPts val="1000"/>
              <a:buFont typeface="Symbol" panose="05050102010706020507" pitchFamily="18" charset="2"/>
              <a:buChar char=""/>
              <a:tabLst>
                <a:tab pos="457200" algn="l"/>
              </a:tabLst>
              <a:defRPr/>
            </a:pPr>
            <a:r>
              <a:rPr lang="en-US" sz="2000" dirty="0">
                <a:ea typeface="Times New Roman" panose="02020603050405020304" pitchFamily="18" charset="0"/>
              </a:rPr>
              <a:t>A student must enroll in a program.</a:t>
            </a:r>
            <a:endParaRPr lang="en-IN" sz="2000" dirty="0">
              <a:ea typeface="Times New Roman" panose="02020603050405020304" pitchFamily="18" charset="0"/>
            </a:endParaRPr>
          </a:p>
          <a:p>
            <a:pPr marL="342900" indent="-342900">
              <a:buSzPts val="1000"/>
              <a:buFont typeface="Symbol" panose="05050102010706020507" pitchFamily="18" charset="2"/>
              <a:buChar char=""/>
              <a:tabLst>
                <a:tab pos="457200" algn="l"/>
              </a:tabLst>
              <a:defRPr/>
            </a:pPr>
            <a:r>
              <a:rPr lang="en-US" sz="2000" dirty="0">
                <a:ea typeface="Times New Roman" panose="02020603050405020304" pitchFamily="18" charset="0"/>
              </a:rPr>
              <a:t>A student takes the courses that are part of her program.</a:t>
            </a:r>
            <a:endParaRPr lang="en-IN" sz="2000" dirty="0">
              <a:ea typeface="Times New Roman" panose="02020603050405020304" pitchFamily="18" charset="0"/>
            </a:endParaRPr>
          </a:p>
          <a:p>
            <a:pPr marL="342900" indent="-342900">
              <a:buSzPts val="1000"/>
              <a:buFont typeface="Symbol" panose="05050102010706020507" pitchFamily="18" charset="2"/>
              <a:buChar char=""/>
              <a:tabLst>
                <a:tab pos="457200" algn="l"/>
              </a:tabLst>
              <a:defRPr/>
            </a:pPr>
            <a:r>
              <a:rPr lang="en-US" sz="2000" dirty="0">
                <a:ea typeface="Times New Roman" panose="02020603050405020304" pitchFamily="18" charset="0"/>
              </a:rPr>
              <a:t>A program has a name, a program identifier, the total credit points required to graduate, and the year it commenced.</a:t>
            </a:r>
            <a:endParaRPr lang="en-IN" sz="2000" dirty="0">
              <a:ea typeface="Times New Roman" panose="02020603050405020304" pitchFamily="18" charset="0"/>
            </a:endParaRPr>
          </a:p>
          <a:p>
            <a:pPr marL="342900" indent="-342900">
              <a:buSzPts val="1000"/>
              <a:buFont typeface="Symbol" panose="05050102010706020507" pitchFamily="18" charset="2"/>
              <a:buChar char=""/>
              <a:tabLst>
                <a:tab pos="457200" algn="l"/>
              </a:tabLst>
              <a:defRPr/>
            </a:pPr>
            <a:r>
              <a:rPr lang="en-US" sz="2000" dirty="0">
                <a:ea typeface="Times New Roman" panose="02020603050405020304" pitchFamily="18" charset="0"/>
              </a:rPr>
              <a:t>A course has a name, a course identifier, a credit point value, and the year it commenced.</a:t>
            </a:r>
            <a:endParaRPr lang="en-IN" sz="2000" dirty="0">
              <a:ea typeface="Times New Roman" panose="02020603050405020304" pitchFamily="18" charset="0"/>
            </a:endParaRPr>
          </a:p>
          <a:p>
            <a:pPr marL="342900" indent="-342900">
              <a:buSzPts val="1000"/>
              <a:buFont typeface="Symbol" panose="05050102010706020507" pitchFamily="18" charset="2"/>
              <a:buChar char=""/>
              <a:tabLst>
                <a:tab pos="457200" algn="l"/>
              </a:tabLst>
              <a:defRPr/>
            </a:pPr>
            <a:r>
              <a:rPr lang="en-US" sz="2000" dirty="0">
                <a:ea typeface="Times New Roman" panose="02020603050405020304" pitchFamily="18" charset="0"/>
              </a:rPr>
              <a:t>Students have one or more given names, a surname, a student identifier, a date of birth, and the year they first enrolled. We can treat all given names as a single object—for example, “John Paul.”</a:t>
            </a:r>
            <a:endParaRPr lang="en-IN" sz="2000" dirty="0">
              <a:ea typeface="Times New Roman" panose="02020603050405020304" pitchFamily="18" charset="0"/>
            </a:endParaRPr>
          </a:p>
          <a:p>
            <a:pPr marL="342900" indent="-342900">
              <a:buSzPts val="1000"/>
              <a:buFont typeface="Symbol" panose="05050102010706020507" pitchFamily="18" charset="2"/>
              <a:buChar char=""/>
              <a:tabLst>
                <a:tab pos="457200" algn="l"/>
              </a:tabLst>
              <a:defRPr/>
            </a:pPr>
            <a:r>
              <a:rPr lang="en-US" sz="2000" dirty="0">
                <a:ea typeface="Times New Roman" panose="02020603050405020304" pitchFamily="18" charset="0"/>
              </a:rPr>
              <a:t>When a student takes a course, the year and semester he attempted it are recorded. When he finishes the course, a grade (such as A or B) and a mark (such as 60 percent) are recorded.</a:t>
            </a:r>
            <a:endParaRPr lang="en-IN" sz="2000" dirty="0">
              <a:ea typeface="Times New Roman" panose="02020603050405020304" pitchFamily="18" charset="0"/>
            </a:endParaRPr>
          </a:p>
          <a:p>
            <a:pPr marL="342900" indent="-342900">
              <a:buSzPts val="1000"/>
              <a:buFont typeface="Symbol" panose="05050102010706020507" pitchFamily="18" charset="2"/>
              <a:buChar char=""/>
              <a:tabLst>
                <a:tab pos="457200" algn="l"/>
                <a:tab pos="914400" algn="l"/>
              </a:tabLst>
              <a:defRPr/>
            </a:pPr>
            <a:r>
              <a:rPr lang="en-US" sz="2000" dirty="0">
                <a:ea typeface="Times New Roman" panose="02020603050405020304" pitchFamily="18" charset="0"/>
              </a:rPr>
              <a:t>Each course in a program is sequenced into a year (for example, year 1) and a semester (for example, semester 1).</a:t>
            </a:r>
            <a:endParaRPr lang="en-IN" sz="2000" dirty="0">
              <a:ea typeface="Times New Roman" panose="02020603050405020304" pitchFamily="18" charset="0"/>
            </a:endParaRPr>
          </a:p>
          <a:p>
            <a:endParaRPr lang="en-IN" dirty="0"/>
          </a:p>
        </p:txBody>
      </p:sp>
    </p:spTree>
    <p:extLst>
      <p:ext uri="{BB962C8B-B14F-4D97-AF65-F5344CB8AC3E}">
        <p14:creationId xmlns:p14="http://schemas.microsoft.com/office/powerpoint/2010/main" val="36185687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a:t>
            </a:r>
          </a:p>
        </p:txBody>
      </p:sp>
      <p:pic>
        <p:nvPicPr>
          <p:cNvPr id="4" name="Picture 2" descr="The ER diagram of the university databas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9172" y="970605"/>
            <a:ext cx="7159594" cy="5258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3716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 4</a:t>
            </a:r>
          </a:p>
        </p:txBody>
      </p:sp>
      <p:sp>
        <p:nvSpPr>
          <p:cNvPr id="3" name="Content Placeholder 2"/>
          <p:cNvSpPr>
            <a:spLocks noGrp="1"/>
          </p:cNvSpPr>
          <p:nvPr>
            <p:ph idx="1"/>
          </p:nvPr>
        </p:nvSpPr>
        <p:spPr/>
        <p:txBody>
          <a:bodyPr/>
          <a:lstStyle/>
          <a:p>
            <a:pPr>
              <a:defRPr/>
            </a:pPr>
            <a:r>
              <a:rPr lang="en-US" dirty="0">
                <a:latin typeface="Times New Roman" panose="02020603050405020304" pitchFamily="18" charset="0"/>
                <a:ea typeface="Times New Roman" panose="02020603050405020304" pitchFamily="18" charset="0"/>
              </a:rPr>
              <a:t>Consider the following requirements list: </a:t>
            </a:r>
            <a:endParaRPr lang="en-IN" dirty="0">
              <a:latin typeface="Times New Roman" panose="02020603050405020304" pitchFamily="18" charset="0"/>
              <a:ea typeface="Times New Roman" panose="02020603050405020304" pitchFamily="18" charset="0"/>
            </a:endParaRPr>
          </a:p>
          <a:p>
            <a:pPr marL="285750" indent="-285750">
              <a:buSzPts val="1000"/>
              <a:buFont typeface="Arial" panose="020B0604020202020204" pitchFamily="34" charset="0"/>
              <a:buChar char="•"/>
              <a:tabLst>
                <a:tab pos="457200" algn="l"/>
              </a:tabLst>
              <a:defRPr/>
            </a:pPr>
            <a:r>
              <a:rPr lang="en-US" dirty="0">
                <a:latin typeface="Times New Roman" panose="02020603050405020304" pitchFamily="18" charset="0"/>
                <a:ea typeface="Times New Roman" panose="02020603050405020304" pitchFamily="18" charset="0"/>
              </a:rPr>
              <a:t>The airline has one or more airplanes.</a:t>
            </a:r>
            <a:endParaRPr lang="en-IN" dirty="0">
              <a:latin typeface="Times New Roman" panose="02020603050405020304" pitchFamily="18" charset="0"/>
              <a:ea typeface="Times New Roman" panose="02020603050405020304" pitchFamily="18" charset="0"/>
            </a:endParaRPr>
          </a:p>
          <a:p>
            <a:pPr marL="285750" indent="-285750">
              <a:buSzPts val="1000"/>
              <a:buFont typeface="Arial" panose="020B0604020202020204" pitchFamily="34" charset="0"/>
              <a:buChar char="•"/>
              <a:tabLst>
                <a:tab pos="457200" algn="l"/>
              </a:tabLst>
              <a:defRPr/>
            </a:pPr>
            <a:r>
              <a:rPr lang="en-US" dirty="0">
                <a:latin typeface="Times New Roman" panose="02020603050405020304" pitchFamily="18" charset="0"/>
                <a:ea typeface="Times New Roman" panose="02020603050405020304" pitchFamily="18" charset="0"/>
              </a:rPr>
              <a:t>An airplane has a model number, a unique registration number, and the capacity to take one or more passengers.</a:t>
            </a:r>
            <a:endParaRPr lang="en-IN" dirty="0">
              <a:latin typeface="Times New Roman" panose="02020603050405020304" pitchFamily="18" charset="0"/>
              <a:ea typeface="Times New Roman" panose="02020603050405020304" pitchFamily="18" charset="0"/>
            </a:endParaRPr>
          </a:p>
          <a:p>
            <a:pPr marL="285750" indent="-285750">
              <a:buSzPts val="1000"/>
              <a:buFont typeface="Arial" panose="020B0604020202020204" pitchFamily="34" charset="0"/>
              <a:buChar char="•"/>
              <a:tabLst>
                <a:tab pos="457200" algn="l"/>
              </a:tabLst>
              <a:defRPr/>
            </a:pPr>
            <a:r>
              <a:rPr lang="en-US" dirty="0">
                <a:latin typeface="Times New Roman" panose="02020603050405020304" pitchFamily="18" charset="0"/>
                <a:ea typeface="Times New Roman" panose="02020603050405020304" pitchFamily="18" charset="0"/>
              </a:rPr>
              <a:t>An airplane flight has a unique flight number, a departure airport, a destination airport, a departure date and time, and an arrival date and time.</a:t>
            </a:r>
            <a:endParaRPr lang="en-IN" dirty="0">
              <a:latin typeface="Times New Roman" panose="02020603050405020304" pitchFamily="18" charset="0"/>
              <a:ea typeface="Times New Roman" panose="02020603050405020304" pitchFamily="18" charset="0"/>
            </a:endParaRPr>
          </a:p>
          <a:p>
            <a:pPr marL="285750" indent="-285750">
              <a:buSzPts val="1000"/>
              <a:buFont typeface="Arial" panose="020B0604020202020204" pitchFamily="34" charset="0"/>
              <a:buChar char="•"/>
              <a:tabLst>
                <a:tab pos="457200" algn="l"/>
              </a:tabLst>
              <a:defRPr/>
            </a:pPr>
            <a:r>
              <a:rPr lang="en-US" dirty="0">
                <a:latin typeface="Times New Roman" panose="02020603050405020304" pitchFamily="18" charset="0"/>
                <a:ea typeface="Times New Roman" panose="02020603050405020304" pitchFamily="18" charset="0"/>
              </a:rPr>
              <a:t>Each flight is carried out by a single airplane.</a:t>
            </a:r>
            <a:endParaRPr lang="en-IN" dirty="0">
              <a:latin typeface="Times New Roman" panose="02020603050405020304" pitchFamily="18" charset="0"/>
              <a:ea typeface="Times New Roman" panose="02020603050405020304" pitchFamily="18" charset="0"/>
            </a:endParaRPr>
          </a:p>
          <a:p>
            <a:pPr marL="285750" indent="-285750">
              <a:buSzPts val="1000"/>
              <a:buFont typeface="Arial" panose="020B0604020202020204" pitchFamily="34" charset="0"/>
              <a:buChar char="•"/>
              <a:tabLst>
                <a:tab pos="457200" algn="l"/>
              </a:tabLst>
              <a:defRPr/>
            </a:pPr>
            <a:r>
              <a:rPr lang="en-US" dirty="0">
                <a:latin typeface="Times New Roman" panose="02020603050405020304" pitchFamily="18" charset="0"/>
                <a:ea typeface="Times New Roman" panose="02020603050405020304" pitchFamily="18" charset="0"/>
              </a:rPr>
              <a:t>A passenger has given names, a surname, and a unique email address.</a:t>
            </a:r>
            <a:endParaRPr lang="en-IN" dirty="0">
              <a:latin typeface="Times New Roman" panose="02020603050405020304" pitchFamily="18" charset="0"/>
              <a:ea typeface="Times New Roman" panose="02020603050405020304" pitchFamily="18" charset="0"/>
            </a:endParaRPr>
          </a:p>
          <a:p>
            <a:pPr marL="285750" indent="-285750">
              <a:buSzPts val="1000"/>
              <a:buFont typeface="Arial" panose="020B0604020202020204" pitchFamily="34" charset="0"/>
              <a:buChar char="•"/>
              <a:tabLst>
                <a:tab pos="457200" algn="l"/>
              </a:tabLst>
              <a:defRPr/>
            </a:pPr>
            <a:r>
              <a:rPr lang="en-US" dirty="0">
                <a:latin typeface="Times New Roman" panose="02020603050405020304" pitchFamily="18" charset="0"/>
                <a:ea typeface="Times New Roman" panose="02020603050405020304" pitchFamily="18" charset="0"/>
              </a:rPr>
              <a:t>A passenger can book a seat on a flight.</a:t>
            </a:r>
            <a:endParaRPr lang="en-IN" dirty="0">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5619896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a:t>
            </a:r>
          </a:p>
        </p:txBody>
      </p:sp>
      <p:pic>
        <p:nvPicPr>
          <p:cNvPr id="4" name="Picture 2" descr="The ER diagram of the flight databas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2414" y="881356"/>
            <a:ext cx="6407172" cy="5216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94033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 5</a:t>
            </a:r>
          </a:p>
        </p:txBody>
      </p:sp>
      <p:sp>
        <p:nvSpPr>
          <p:cNvPr id="3" name="Content Placeholder 2"/>
          <p:cNvSpPr>
            <a:spLocks noGrp="1"/>
          </p:cNvSpPr>
          <p:nvPr>
            <p:ph idx="1"/>
          </p:nvPr>
        </p:nvSpPr>
        <p:spPr/>
        <p:txBody>
          <a:bodyPr/>
          <a:lstStyle/>
          <a:p>
            <a:pPr>
              <a:spcBef>
                <a:spcPct val="0"/>
              </a:spcBef>
              <a:buClrTx/>
              <a:buSzTx/>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Suppose you are given the following requirements for a simple database for the National Hockey League (NHL):</a:t>
            </a:r>
          </a:p>
          <a:p>
            <a:pPr>
              <a:spcBef>
                <a:spcPct val="0"/>
              </a:spcBef>
              <a:buClrTx/>
              <a:buSzTx/>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the NHL has many teams.</a:t>
            </a:r>
          </a:p>
          <a:p>
            <a:pPr>
              <a:spcBef>
                <a:spcPct val="0"/>
              </a:spcBef>
              <a:buClrTx/>
              <a:buSzTx/>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each team has a name, a city, a coach, a captain, and a set of players.</a:t>
            </a:r>
          </a:p>
          <a:p>
            <a:pPr>
              <a:spcBef>
                <a:spcPct val="0"/>
              </a:spcBef>
              <a:buClrTx/>
              <a:buSzTx/>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each player belongs to only one team.</a:t>
            </a:r>
          </a:p>
          <a:p>
            <a:pPr>
              <a:spcBef>
                <a:spcPct val="0"/>
              </a:spcBef>
              <a:buClrTx/>
              <a:buSzTx/>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each player has a name, a position (such as left wing or goalie), a skill level, and a set of injury records.</a:t>
            </a:r>
          </a:p>
          <a:p>
            <a:pPr>
              <a:spcBef>
                <a:spcPct val="0"/>
              </a:spcBef>
              <a:buClrTx/>
              <a:buSzTx/>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a team captain is also a player.</a:t>
            </a:r>
          </a:p>
          <a:p>
            <a:pPr>
              <a:spcBef>
                <a:spcPct val="0"/>
              </a:spcBef>
              <a:buClrTx/>
              <a:buSzTx/>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a game is played between two teams (referred to as </a:t>
            </a:r>
            <a:r>
              <a:rPr lang="en-IN" altLang="en-US" sz="2000" dirty="0" err="1">
                <a:latin typeface="Times New Roman" panose="02020603050405020304" pitchFamily="18" charset="0"/>
                <a:cs typeface="Times New Roman" panose="02020603050405020304" pitchFamily="18" charset="0"/>
              </a:rPr>
              <a:t>host_team</a:t>
            </a:r>
            <a:r>
              <a:rPr lang="en-IN" altLang="en-US" sz="2000" dirty="0">
                <a:latin typeface="Times New Roman" panose="02020603050405020304" pitchFamily="18" charset="0"/>
                <a:cs typeface="Times New Roman" panose="02020603050405020304" pitchFamily="18" charset="0"/>
              </a:rPr>
              <a:t> and </a:t>
            </a:r>
            <a:r>
              <a:rPr lang="en-IN" altLang="en-US" sz="2000" dirty="0" err="1">
                <a:latin typeface="Times New Roman" panose="02020603050405020304" pitchFamily="18" charset="0"/>
                <a:cs typeface="Times New Roman" panose="02020603050405020304" pitchFamily="18" charset="0"/>
              </a:rPr>
              <a:t>guest_team</a:t>
            </a:r>
            <a:r>
              <a:rPr lang="en-IN" altLang="en-US" sz="2000" dirty="0">
                <a:latin typeface="Times New Roman" panose="02020603050405020304" pitchFamily="18" charset="0"/>
                <a:cs typeface="Times New Roman" panose="02020603050405020304" pitchFamily="18" charset="0"/>
              </a:rPr>
              <a:t>) and has a date (such as May 11th, 1999) and a score (such as 4 to 2). </a:t>
            </a:r>
          </a:p>
          <a:p>
            <a:pPr>
              <a:spcBef>
                <a:spcPct val="0"/>
              </a:spcBef>
              <a:buClrTx/>
              <a:buSzTx/>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Construct a clean and concise ER diagram for the NHL database.</a:t>
            </a:r>
          </a:p>
          <a:p>
            <a:endParaRPr lang="en-IN" dirty="0"/>
          </a:p>
        </p:txBody>
      </p:sp>
    </p:spTree>
    <p:extLst>
      <p:ext uri="{BB962C8B-B14F-4D97-AF65-F5344CB8AC3E}">
        <p14:creationId xmlns:p14="http://schemas.microsoft.com/office/powerpoint/2010/main" val="39596973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a:t>
            </a:r>
          </a:p>
        </p:txBody>
      </p:sp>
      <p:sp>
        <p:nvSpPr>
          <p:cNvPr id="3" name="Content Placeholder 2"/>
          <p:cNvSpPr>
            <a:spLocks noGrp="1"/>
          </p:cNvSpPr>
          <p:nvPr>
            <p:ph idx="1"/>
          </p:nvPr>
        </p:nvSpPr>
        <p:spPr/>
        <p:txBody>
          <a:bodyPr/>
          <a:lstStyle/>
          <a:p>
            <a:endParaRPr lang="en-IN"/>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0789" y="1349375"/>
            <a:ext cx="90487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7389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77913-E758-4EC2-B410-3C96A8629A53}"/>
              </a:ext>
            </a:extLst>
          </p:cNvPr>
          <p:cNvSpPr>
            <a:spLocks noGrp="1"/>
          </p:cNvSpPr>
          <p:nvPr>
            <p:ph type="title"/>
          </p:nvPr>
        </p:nvSpPr>
        <p:spPr/>
        <p:txBody>
          <a:bodyPr/>
          <a:lstStyle/>
          <a:p>
            <a:r>
              <a:rPr lang="en-IN" dirty="0"/>
              <a:t>Components of ER diagram</a:t>
            </a:r>
          </a:p>
        </p:txBody>
      </p:sp>
      <p:sp>
        <p:nvSpPr>
          <p:cNvPr id="3" name="Content Placeholder 2">
            <a:extLst>
              <a:ext uri="{FF2B5EF4-FFF2-40B4-BE49-F238E27FC236}">
                <a16:creationId xmlns:a16="http://schemas.microsoft.com/office/drawing/2014/main" id="{8D3EFFDD-C391-422B-B620-088B20A16C41}"/>
              </a:ext>
            </a:extLst>
          </p:cNvPr>
          <p:cNvSpPr>
            <a:spLocks noGrp="1"/>
          </p:cNvSpPr>
          <p:nvPr>
            <p:ph idx="1"/>
          </p:nvPr>
        </p:nvSpPr>
        <p:spPr/>
        <p:txBody>
          <a:bodyPr/>
          <a:lstStyle/>
          <a:p>
            <a:pPr>
              <a:defRPr/>
            </a:pPr>
            <a:r>
              <a:rPr lang="en-IN" dirty="0"/>
              <a:t>An ER diagram is mainly composed of following three components-</a:t>
            </a:r>
          </a:p>
          <a:p>
            <a:pPr marL="914400" lvl="1" indent="-457200">
              <a:buFont typeface="+mj-lt"/>
              <a:buAutoNum type="arabicPeriod"/>
              <a:defRPr/>
            </a:pPr>
            <a:r>
              <a:rPr lang="en-IN" dirty="0"/>
              <a:t>Entity </a:t>
            </a:r>
          </a:p>
          <a:p>
            <a:pPr marL="914400" lvl="1" indent="-457200">
              <a:buFont typeface="+mj-lt"/>
              <a:buAutoNum type="arabicPeriod"/>
              <a:defRPr/>
            </a:pPr>
            <a:r>
              <a:rPr lang="en-IN" dirty="0"/>
              <a:t>Attributes</a:t>
            </a:r>
          </a:p>
          <a:p>
            <a:pPr marL="914400" lvl="1" indent="-457200">
              <a:buFont typeface="+mj-lt"/>
              <a:buAutoNum type="arabicPeriod"/>
              <a:defRPr/>
            </a:pPr>
            <a:r>
              <a:rPr lang="en-IN" dirty="0"/>
              <a:t>Relationship </a:t>
            </a:r>
          </a:p>
        </p:txBody>
      </p:sp>
      <p:pic>
        <p:nvPicPr>
          <p:cNvPr id="4" name="Picture 4">
            <a:extLst>
              <a:ext uri="{FF2B5EF4-FFF2-40B4-BE49-F238E27FC236}">
                <a16:creationId xmlns:a16="http://schemas.microsoft.com/office/drawing/2014/main" id="{013F8FEB-D4CF-4D3F-BBB0-DB88555226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58042" y="1841175"/>
            <a:ext cx="5075915" cy="4718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097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 6</a:t>
            </a:r>
          </a:p>
        </p:txBody>
      </p:sp>
      <p:sp>
        <p:nvSpPr>
          <p:cNvPr id="3" name="Content Placeholder 2"/>
          <p:cNvSpPr>
            <a:spLocks noGrp="1"/>
          </p:cNvSpPr>
          <p:nvPr>
            <p:ph idx="1"/>
          </p:nvPr>
        </p:nvSpPr>
        <p:spPr/>
        <p:txBody>
          <a:bodyPr/>
          <a:lstStyle/>
          <a:p>
            <a:pPr>
              <a:defRPr/>
            </a:pPr>
            <a:r>
              <a:rPr lang="en-IN" dirty="0"/>
              <a:t>Consider a car-insurance company:</a:t>
            </a:r>
          </a:p>
          <a:p>
            <a:pPr marL="285750" indent="-285750">
              <a:buFont typeface="Arial" panose="020B0604020202020204" pitchFamily="34" charset="0"/>
              <a:buChar char="•"/>
              <a:defRPr/>
            </a:pPr>
            <a:r>
              <a:rPr lang="en-IN" dirty="0"/>
              <a:t>Each customer or person have their name, address and unique driver id.</a:t>
            </a:r>
          </a:p>
          <a:p>
            <a:pPr marL="285750" indent="-285750">
              <a:buFont typeface="Arial" panose="020B0604020202020204" pitchFamily="34" charset="0"/>
              <a:buChar char="•"/>
              <a:defRPr/>
            </a:pPr>
            <a:r>
              <a:rPr lang="en-IN" dirty="0"/>
              <a:t>Each car is having model, year and licence no.</a:t>
            </a:r>
          </a:p>
          <a:p>
            <a:pPr marL="285750" indent="-285750">
              <a:buFont typeface="Arial" panose="020B0604020202020204" pitchFamily="34" charset="0"/>
              <a:buChar char="•"/>
              <a:defRPr/>
            </a:pPr>
            <a:r>
              <a:rPr lang="en-IN" dirty="0"/>
              <a:t>While each accident which is reported in terms of location, date and report no. </a:t>
            </a:r>
          </a:p>
          <a:p>
            <a:pPr marL="285750" indent="-285750">
              <a:buFont typeface="Arial" panose="020B0604020202020204" pitchFamily="34" charset="0"/>
              <a:buChar char="•"/>
              <a:defRPr/>
            </a:pPr>
            <a:r>
              <a:rPr lang="en-IN" dirty="0"/>
              <a:t>Each customers own one or more cars.</a:t>
            </a:r>
          </a:p>
          <a:p>
            <a:pPr marL="285750" indent="-285750">
              <a:buFont typeface="Arial" panose="020B0604020202020204" pitchFamily="34" charset="0"/>
              <a:buChar char="•"/>
              <a:defRPr/>
            </a:pPr>
            <a:r>
              <a:rPr lang="en-IN" dirty="0"/>
              <a:t>Each car has associated with it zero to any number of recorded accidents.</a:t>
            </a:r>
          </a:p>
          <a:p>
            <a:endParaRPr lang="en-IN" dirty="0"/>
          </a:p>
        </p:txBody>
      </p:sp>
    </p:spTree>
    <p:extLst>
      <p:ext uri="{BB962C8B-B14F-4D97-AF65-F5344CB8AC3E}">
        <p14:creationId xmlns:p14="http://schemas.microsoft.com/office/powerpoint/2010/main" val="31027409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a:t>
            </a:r>
          </a:p>
        </p:txBody>
      </p:sp>
      <p:sp>
        <p:nvSpPr>
          <p:cNvPr id="3" name="Content Placeholder 2"/>
          <p:cNvSpPr>
            <a:spLocks noGrp="1"/>
          </p:cNvSpPr>
          <p:nvPr>
            <p:ph idx="1"/>
          </p:nvPr>
        </p:nvSpPr>
        <p:spPr/>
        <p:txBody>
          <a:bodyPr/>
          <a:lstStyle/>
          <a:p>
            <a:endParaRPr lang="en-IN"/>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3826" y="1400221"/>
            <a:ext cx="8450262" cy="337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29198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E-R diagram of Hospital Management System</a:t>
            </a:r>
          </a:p>
        </p:txBody>
      </p:sp>
      <p:sp>
        <p:nvSpPr>
          <p:cNvPr id="5" name="Content Placeholder 4"/>
          <p:cNvSpPr>
            <a:spLocks noGrp="1"/>
          </p:cNvSpPr>
          <p:nvPr>
            <p:ph idx="1"/>
          </p:nvPr>
        </p:nvSpPr>
        <p:spPr/>
        <p:txBody>
          <a:bodyPr/>
          <a:lstStyle/>
          <a:p>
            <a:endParaRPr lang="en-US" dirty="0"/>
          </a:p>
        </p:txBody>
      </p:sp>
      <p:sp>
        <p:nvSpPr>
          <p:cNvPr id="6" name="Rectangle 5"/>
          <p:cNvSpPr/>
          <p:nvPr/>
        </p:nvSpPr>
        <p:spPr>
          <a:xfrm>
            <a:off x="4859098" y="237999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Patient</a:t>
            </a:r>
          </a:p>
        </p:txBody>
      </p:sp>
      <p:sp>
        <p:nvSpPr>
          <p:cNvPr id="7" name="Rectangle 6"/>
          <p:cNvSpPr/>
          <p:nvPr/>
        </p:nvSpPr>
        <p:spPr>
          <a:xfrm>
            <a:off x="9588225" y="2375642"/>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Hospital</a:t>
            </a:r>
          </a:p>
        </p:txBody>
      </p:sp>
      <p:sp>
        <p:nvSpPr>
          <p:cNvPr id="8" name="Diamond 7"/>
          <p:cNvSpPr/>
          <p:nvPr/>
        </p:nvSpPr>
        <p:spPr>
          <a:xfrm>
            <a:off x="6969844" y="2370699"/>
            <a:ext cx="2150296"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Admitted</a:t>
            </a:r>
          </a:p>
        </p:txBody>
      </p:sp>
      <p:cxnSp>
        <p:nvCxnSpPr>
          <p:cNvPr id="9" name="Straight Connector 8"/>
          <p:cNvCxnSpPr>
            <a:stCxn id="6" idx="3"/>
            <a:endCxn id="8" idx="1"/>
          </p:cNvCxnSpPr>
          <p:nvPr/>
        </p:nvCxnSpPr>
        <p:spPr>
          <a:xfrm flipV="1">
            <a:off x="6557269" y="2599299"/>
            <a:ext cx="412575" cy="929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p:cNvCxnSpPr>
            <a:stCxn id="11" idx="4"/>
            <a:endCxn id="6" idx="0"/>
          </p:cNvCxnSpPr>
          <p:nvPr/>
        </p:nvCxnSpPr>
        <p:spPr>
          <a:xfrm>
            <a:off x="4744795" y="1944026"/>
            <a:ext cx="963389" cy="43597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1" name="Oval 10"/>
          <p:cNvSpPr/>
          <p:nvPr/>
        </p:nvSpPr>
        <p:spPr>
          <a:xfrm>
            <a:off x="4013275" y="1521116"/>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PatID</a:t>
            </a:r>
            <a:endParaRPr lang="en-US" u="sng" dirty="0">
              <a:solidFill>
                <a:schemeClr val="tx1"/>
              </a:solidFill>
            </a:endParaRPr>
          </a:p>
        </p:txBody>
      </p:sp>
      <p:cxnSp>
        <p:nvCxnSpPr>
          <p:cNvPr id="12" name="Straight Connector 11"/>
          <p:cNvCxnSpPr>
            <a:stCxn id="13" idx="4"/>
            <a:endCxn id="6" idx="0"/>
          </p:cNvCxnSpPr>
          <p:nvPr/>
        </p:nvCxnSpPr>
        <p:spPr>
          <a:xfrm flipH="1">
            <a:off x="5708184" y="1921615"/>
            <a:ext cx="654734" cy="45838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3" name="Oval 12"/>
          <p:cNvSpPr/>
          <p:nvPr/>
        </p:nvSpPr>
        <p:spPr>
          <a:xfrm>
            <a:off x="5631398" y="149870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14" name="Straight Connector 13"/>
          <p:cNvCxnSpPr>
            <a:stCxn id="15" idx="4"/>
          </p:cNvCxnSpPr>
          <p:nvPr/>
        </p:nvCxnSpPr>
        <p:spPr>
          <a:xfrm>
            <a:off x="9508253" y="1940013"/>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5" name="Oval 14"/>
          <p:cNvSpPr/>
          <p:nvPr/>
        </p:nvSpPr>
        <p:spPr>
          <a:xfrm>
            <a:off x="8776733" y="1517103"/>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HosID</a:t>
            </a:r>
            <a:endParaRPr lang="en-US" u="sng" dirty="0">
              <a:solidFill>
                <a:schemeClr val="tx1"/>
              </a:solidFill>
            </a:endParaRPr>
          </a:p>
        </p:txBody>
      </p:sp>
      <p:cxnSp>
        <p:nvCxnSpPr>
          <p:cNvPr id="16" name="Straight Connector 15"/>
          <p:cNvCxnSpPr>
            <a:stCxn id="17" idx="4"/>
          </p:cNvCxnSpPr>
          <p:nvPr/>
        </p:nvCxnSpPr>
        <p:spPr>
          <a:xfrm flipH="1">
            <a:off x="10471642" y="1917602"/>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7" name="Oval 16"/>
          <p:cNvSpPr/>
          <p:nvPr/>
        </p:nvSpPr>
        <p:spPr>
          <a:xfrm>
            <a:off x="10394856" y="1494692"/>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18" name="Diamond 17"/>
          <p:cNvSpPr/>
          <p:nvPr/>
        </p:nvSpPr>
        <p:spPr>
          <a:xfrm>
            <a:off x="2538803" y="2379998"/>
            <a:ext cx="1724298"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a:t>
            </a:r>
          </a:p>
        </p:txBody>
      </p:sp>
      <p:sp>
        <p:nvSpPr>
          <p:cNvPr id="19" name="Rectangle 18"/>
          <p:cNvSpPr/>
          <p:nvPr/>
        </p:nvSpPr>
        <p:spPr>
          <a:xfrm>
            <a:off x="241113" y="2373923"/>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Medical Record</a:t>
            </a:r>
          </a:p>
        </p:txBody>
      </p:sp>
      <p:cxnSp>
        <p:nvCxnSpPr>
          <p:cNvPr id="20" name="Straight Connector 19"/>
          <p:cNvCxnSpPr>
            <a:stCxn id="19" idx="0"/>
            <a:endCxn id="21" idx="4"/>
          </p:cNvCxnSpPr>
          <p:nvPr/>
        </p:nvCxnSpPr>
        <p:spPr>
          <a:xfrm flipV="1">
            <a:off x="1090199" y="1796761"/>
            <a:ext cx="0" cy="57716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1" name="Oval 20"/>
          <p:cNvSpPr/>
          <p:nvPr/>
        </p:nvSpPr>
        <p:spPr>
          <a:xfrm>
            <a:off x="358679" y="1339561"/>
            <a:ext cx="146304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MRID</a:t>
            </a:r>
          </a:p>
        </p:txBody>
      </p:sp>
      <p:cxnSp>
        <p:nvCxnSpPr>
          <p:cNvPr id="22" name="Straight Connector 21"/>
          <p:cNvCxnSpPr/>
          <p:nvPr/>
        </p:nvCxnSpPr>
        <p:spPr>
          <a:xfrm rot="5400000" flipV="1">
            <a:off x="4540840" y="2288821"/>
            <a:ext cx="526" cy="640080"/>
          </a:xfrm>
          <a:prstGeom prst="line">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p:nvCxnSpPr>
        <p:spPr>
          <a:xfrm rot="5400000" flipV="1">
            <a:off x="2252911" y="2287510"/>
            <a:ext cx="527" cy="64008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4" name="Diamond 23"/>
          <p:cNvSpPr/>
          <p:nvPr/>
        </p:nvSpPr>
        <p:spPr>
          <a:xfrm>
            <a:off x="9571896" y="3274414"/>
            <a:ext cx="1724298"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a:t>
            </a:r>
          </a:p>
        </p:txBody>
      </p:sp>
      <p:sp>
        <p:nvSpPr>
          <p:cNvPr id="25" name="Rectangle 24"/>
          <p:cNvSpPr/>
          <p:nvPr/>
        </p:nvSpPr>
        <p:spPr>
          <a:xfrm>
            <a:off x="9584959" y="4138442"/>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Doctor</a:t>
            </a:r>
          </a:p>
        </p:txBody>
      </p:sp>
      <p:cxnSp>
        <p:nvCxnSpPr>
          <p:cNvPr id="26" name="Straight Connector 25"/>
          <p:cNvCxnSpPr>
            <a:stCxn id="25" idx="2"/>
            <a:endCxn id="27" idx="0"/>
          </p:cNvCxnSpPr>
          <p:nvPr/>
        </p:nvCxnSpPr>
        <p:spPr>
          <a:xfrm flipH="1">
            <a:off x="9617616" y="4595642"/>
            <a:ext cx="816429" cy="40425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7" name="Oval 26"/>
          <p:cNvSpPr/>
          <p:nvPr/>
        </p:nvSpPr>
        <p:spPr>
          <a:xfrm>
            <a:off x="8886096" y="4999892"/>
            <a:ext cx="146304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DrID</a:t>
            </a:r>
            <a:endParaRPr lang="en-US" u="sng" dirty="0">
              <a:solidFill>
                <a:schemeClr val="tx1"/>
              </a:solidFill>
            </a:endParaRPr>
          </a:p>
        </p:txBody>
      </p:sp>
      <p:cxnSp>
        <p:nvCxnSpPr>
          <p:cNvPr id="28" name="Straight Connector 27"/>
          <p:cNvCxnSpPr/>
          <p:nvPr/>
        </p:nvCxnSpPr>
        <p:spPr>
          <a:xfrm>
            <a:off x="10433518" y="3717058"/>
            <a:ext cx="526" cy="40425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a:stCxn id="24" idx="0"/>
            <a:endCxn id="7" idx="2"/>
          </p:cNvCxnSpPr>
          <p:nvPr/>
        </p:nvCxnSpPr>
        <p:spPr>
          <a:xfrm flipV="1">
            <a:off x="10434045" y="2832842"/>
            <a:ext cx="3266" cy="441572"/>
          </a:xfrm>
          <a:prstGeom prst="line">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sp>
        <p:nvSpPr>
          <p:cNvPr id="30" name="Diamond 29"/>
          <p:cNvSpPr/>
          <p:nvPr/>
        </p:nvSpPr>
        <p:spPr>
          <a:xfrm rot="1261021">
            <a:off x="6994292" y="3323492"/>
            <a:ext cx="2150296"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Treats</a:t>
            </a:r>
          </a:p>
        </p:txBody>
      </p:sp>
      <p:cxnSp>
        <p:nvCxnSpPr>
          <p:cNvPr id="31" name="Straight Connector 30"/>
          <p:cNvCxnSpPr>
            <a:stCxn id="30" idx="3"/>
          </p:cNvCxnSpPr>
          <p:nvPr/>
        </p:nvCxnSpPr>
        <p:spPr>
          <a:xfrm>
            <a:off x="9073063" y="3937689"/>
            <a:ext cx="511369" cy="198175"/>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a:endCxn id="30" idx="1"/>
          </p:cNvCxnSpPr>
          <p:nvPr/>
        </p:nvCxnSpPr>
        <p:spPr>
          <a:xfrm>
            <a:off x="6075921" y="2843116"/>
            <a:ext cx="989896" cy="32337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a:stCxn id="25" idx="2"/>
            <a:endCxn id="34" idx="0"/>
          </p:cNvCxnSpPr>
          <p:nvPr/>
        </p:nvCxnSpPr>
        <p:spPr>
          <a:xfrm>
            <a:off x="10434045" y="4595642"/>
            <a:ext cx="824894" cy="40382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4" name="Oval 33"/>
          <p:cNvSpPr/>
          <p:nvPr/>
        </p:nvSpPr>
        <p:spPr>
          <a:xfrm>
            <a:off x="10527419" y="4999471"/>
            <a:ext cx="146304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Dr</a:t>
            </a:r>
            <a:r>
              <a:rPr lang="en-US" dirty="0">
                <a:solidFill>
                  <a:schemeClr val="tx1"/>
                </a:solidFill>
              </a:rPr>
              <a:t> Name</a:t>
            </a:r>
          </a:p>
        </p:txBody>
      </p:sp>
      <p:cxnSp>
        <p:nvCxnSpPr>
          <p:cNvPr id="35" name="Straight Connector 34"/>
          <p:cNvCxnSpPr>
            <a:stCxn id="19" idx="2"/>
            <a:endCxn id="36" idx="0"/>
          </p:cNvCxnSpPr>
          <p:nvPr/>
        </p:nvCxnSpPr>
        <p:spPr>
          <a:xfrm>
            <a:off x="1090199" y="2831123"/>
            <a:ext cx="138381" cy="34225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6" name="Oval 35"/>
          <p:cNvSpPr/>
          <p:nvPr/>
        </p:nvSpPr>
        <p:spPr>
          <a:xfrm>
            <a:off x="221745" y="3173375"/>
            <a:ext cx="201367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Report Name</a:t>
            </a:r>
          </a:p>
        </p:txBody>
      </p:sp>
      <p:cxnSp>
        <p:nvCxnSpPr>
          <p:cNvPr id="37" name="Straight Connector 36"/>
          <p:cNvCxnSpPr/>
          <p:nvPr/>
        </p:nvCxnSpPr>
        <p:spPr>
          <a:xfrm>
            <a:off x="9038449" y="2593299"/>
            <a:ext cx="566928" cy="11864"/>
          </a:xfrm>
          <a:prstGeom prst="line">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cxnSp>
        <p:nvCxnSpPr>
          <p:cNvPr id="53" name="Straight Connector 52"/>
          <p:cNvCxnSpPr>
            <a:endCxn id="57" idx="0"/>
          </p:cNvCxnSpPr>
          <p:nvPr/>
        </p:nvCxnSpPr>
        <p:spPr>
          <a:xfrm flipH="1">
            <a:off x="5692683" y="2824417"/>
            <a:ext cx="10722" cy="47044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a:stCxn id="57" idx="1"/>
          </p:cNvCxnSpPr>
          <p:nvPr/>
        </p:nvCxnSpPr>
        <p:spPr>
          <a:xfrm flipH="1">
            <a:off x="4971354" y="3498927"/>
            <a:ext cx="467329" cy="410136"/>
          </a:xfrm>
          <a:prstGeom prst="line">
            <a:avLst/>
          </a:prstGeom>
          <a:ln w="28575">
            <a:solidFill>
              <a:schemeClr val="accent4"/>
            </a:solidFill>
          </a:ln>
        </p:spPr>
        <p:style>
          <a:lnRef idx="2">
            <a:schemeClr val="accent2"/>
          </a:lnRef>
          <a:fillRef idx="1">
            <a:schemeClr val="lt1"/>
          </a:fillRef>
          <a:effectRef idx="0">
            <a:schemeClr val="accent2"/>
          </a:effectRef>
          <a:fontRef idx="minor">
            <a:schemeClr val="dk1"/>
          </a:fontRef>
        </p:style>
      </p:cxnSp>
      <p:cxnSp>
        <p:nvCxnSpPr>
          <p:cNvPr id="56" name="Straight Connector 55"/>
          <p:cNvCxnSpPr>
            <a:stCxn id="57" idx="3"/>
          </p:cNvCxnSpPr>
          <p:nvPr/>
        </p:nvCxnSpPr>
        <p:spPr>
          <a:xfrm>
            <a:off x="5946683" y="3498927"/>
            <a:ext cx="389415" cy="410136"/>
          </a:xfrm>
          <a:prstGeom prst="line">
            <a:avLst/>
          </a:prstGeom>
          <a:ln w="28575">
            <a:solidFill>
              <a:schemeClr val="accent4"/>
            </a:solidFill>
          </a:ln>
        </p:spPr>
        <p:style>
          <a:lnRef idx="2">
            <a:schemeClr val="accent2"/>
          </a:lnRef>
          <a:fillRef idx="1">
            <a:schemeClr val="lt1"/>
          </a:fillRef>
          <a:effectRef idx="0">
            <a:schemeClr val="accent2"/>
          </a:effectRef>
          <a:fontRef idx="minor">
            <a:schemeClr val="dk1"/>
          </a:fontRef>
        </p:style>
      </p:cxnSp>
      <p:sp>
        <p:nvSpPr>
          <p:cNvPr id="57" name="Flowchart: Merge 56"/>
          <p:cNvSpPr/>
          <p:nvPr/>
        </p:nvSpPr>
        <p:spPr>
          <a:xfrm>
            <a:off x="5184683" y="3294866"/>
            <a:ext cx="1016000" cy="408122"/>
          </a:xfrm>
          <a:prstGeom prst="flowChartMerge">
            <a:avLst/>
          </a:prstGeom>
          <a:ln>
            <a:solidFill>
              <a:schemeClr val="accent4"/>
            </a:solidFill>
          </a:ln>
        </p:spPr>
        <p:style>
          <a:lnRef idx="2">
            <a:schemeClr val="accent2"/>
          </a:lnRef>
          <a:fillRef idx="1">
            <a:schemeClr val="lt1"/>
          </a:fillRef>
          <a:effectRef idx="0">
            <a:schemeClr val="accent2"/>
          </a:effectRef>
          <a:fontRef idx="minor">
            <a:schemeClr val="dk1"/>
          </a:fontRef>
        </p:style>
        <p:txBody>
          <a:bodyPr rtlCol="0" anchor="t" anchorCtr="1"/>
          <a:lstStyle/>
          <a:p>
            <a:pPr algn="ctr"/>
            <a:r>
              <a:rPr lang="en-US" sz="1600" dirty="0"/>
              <a:t>ISA</a:t>
            </a:r>
            <a:endParaRPr lang="en-US" dirty="0"/>
          </a:p>
        </p:txBody>
      </p:sp>
      <p:sp>
        <p:nvSpPr>
          <p:cNvPr id="58" name="Rectangle 57"/>
          <p:cNvSpPr/>
          <p:nvPr/>
        </p:nvSpPr>
        <p:spPr>
          <a:xfrm>
            <a:off x="4531576" y="3893855"/>
            <a:ext cx="884247"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Indoor</a:t>
            </a:r>
          </a:p>
        </p:txBody>
      </p:sp>
      <p:sp>
        <p:nvSpPr>
          <p:cNvPr id="59" name="Rectangle 58"/>
          <p:cNvSpPr/>
          <p:nvPr/>
        </p:nvSpPr>
        <p:spPr>
          <a:xfrm>
            <a:off x="5799678" y="3906402"/>
            <a:ext cx="984674"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Outdoor</a:t>
            </a:r>
          </a:p>
        </p:txBody>
      </p:sp>
      <p:cxnSp>
        <p:nvCxnSpPr>
          <p:cNvPr id="60" name="Straight Connector 59"/>
          <p:cNvCxnSpPr>
            <a:stCxn id="61" idx="0"/>
          </p:cNvCxnSpPr>
          <p:nvPr/>
        </p:nvCxnSpPr>
        <p:spPr>
          <a:xfrm flipV="1">
            <a:off x="4917254" y="4358434"/>
            <a:ext cx="54100" cy="47764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1" name="Oval 60"/>
          <p:cNvSpPr/>
          <p:nvPr/>
        </p:nvSpPr>
        <p:spPr>
          <a:xfrm>
            <a:off x="4185734" y="4836077"/>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IPDID</a:t>
            </a:r>
          </a:p>
        </p:txBody>
      </p:sp>
      <p:cxnSp>
        <p:nvCxnSpPr>
          <p:cNvPr id="62" name="Straight Connector 61"/>
          <p:cNvCxnSpPr>
            <a:stCxn id="63" idx="0"/>
            <a:endCxn id="59" idx="2"/>
          </p:cNvCxnSpPr>
          <p:nvPr/>
        </p:nvCxnSpPr>
        <p:spPr>
          <a:xfrm flipH="1" flipV="1">
            <a:off x="6292015" y="4363602"/>
            <a:ext cx="1034754" cy="54236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3" name="Oval 62"/>
          <p:cNvSpPr/>
          <p:nvPr/>
        </p:nvSpPr>
        <p:spPr>
          <a:xfrm>
            <a:off x="6595249" y="490596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OPDID</a:t>
            </a:r>
          </a:p>
        </p:txBody>
      </p:sp>
      <p:cxnSp>
        <p:nvCxnSpPr>
          <p:cNvPr id="64" name="Straight Connector 63"/>
          <p:cNvCxnSpPr>
            <a:stCxn id="65" idx="7"/>
          </p:cNvCxnSpPr>
          <p:nvPr/>
        </p:nvCxnSpPr>
        <p:spPr>
          <a:xfrm flipV="1">
            <a:off x="3987185" y="4363602"/>
            <a:ext cx="1010611" cy="27489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5" name="Oval 64"/>
          <p:cNvSpPr/>
          <p:nvPr/>
        </p:nvSpPr>
        <p:spPr>
          <a:xfrm>
            <a:off x="2738402" y="4576561"/>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RoomNo</a:t>
            </a:r>
            <a:endParaRPr lang="en-US" dirty="0">
              <a:solidFill>
                <a:schemeClr val="tx1"/>
              </a:solidFill>
            </a:endParaRPr>
          </a:p>
        </p:txBody>
      </p:sp>
      <p:cxnSp>
        <p:nvCxnSpPr>
          <p:cNvPr id="66" name="Straight Connector 65"/>
          <p:cNvCxnSpPr>
            <a:stCxn id="59" idx="2"/>
            <a:endCxn id="67" idx="0"/>
          </p:cNvCxnSpPr>
          <p:nvPr/>
        </p:nvCxnSpPr>
        <p:spPr>
          <a:xfrm flipH="1">
            <a:off x="6228481" y="4363602"/>
            <a:ext cx="63534" cy="996901"/>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7" name="Oval 66"/>
          <p:cNvSpPr/>
          <p:nvPr/>
        </p:nvSpPr>
        <p:spPr>
          <a:xfrm>
            <a:off x="5634481" y="5360503"/>
            <a:ext cx="118800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Charge</a:t>
            </a:r>
          </a:p>
        </p:txBody>
      </p:sp>
    </p:spTree>
    <p:extLst>
      <p:ext uri="{BB962C8B-B14F-4D97-AF65-F5344CB8AC3E}">
        <p14:creationId xmlns:p14="http://schemas.microsoft.com/office/powerpoint/2010/main" val="176896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3"/>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6"/>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3" grpId="0" animBg="1"/>
      <p:bldP spid="15" grpId="0" animBg="1"/>
      <p:bldP spid="17" grpId="0" animBg="1"/>
      <p:bldP spid="18" grpId="0" animBg="1"/>
      <p:bldP spid="19" grpId="0" animBg="1"/>
      <p:bldP spid="21" grpId="0" animBg="1"/>
      <p:bldP spid="24" grpId="0" animBg="1"/>
      <p:bldP spid="25" grpId="0" animBg="1"/>
      <p:bldP spid="27" grpId="0" animBg="1"/>
      <p:bldP spid="30" grpId="0" animBg="1"/>
      <p:bldP spid="34" grpId="0" animBg="1"/>
      <p:bldP spid="36" grpId="0" animBg="1"/>
      <p:bldP spid="57" grpId="0" animBg="1"/>
      <p:bldP spid="58" grpId="0" animBg="1"/>
      <p:bldP spid="59" grpId="0" animBg="1"/>
      <p:bldP spid="61" grpId="0" animBg="1"/>
      <p:bldP spid="63" grpId="0" animBg="1"/>
      <p:bldP spid="65" grpId="0" animBg="1"/>
      <p:bldP spid="6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Generalization v/s Specialization</a:t>
            </a:r>
          </a:p>
        </p:txBody>
      </p:sp>
      <p:sp>
        <p:nvSpPr>
          <p:cNvPr id="5" name="Content Placeholder 4"/>
          <p:cNvSpPr>
            <a:spLocks noGrp="1"/>
          </p:cNvSpPr>
          <p:nvPr>
            <p:ph idx="1"/>
          </p:nvPr>
        </p:nvSpPr>
        <p:spPr/>
        <p:txBody>
          <a:bodyPr/>
          <a:lstStyle/>
          <a:p>
            <a:endParaRPr lang="en-GB" dirty="0"/>
          </a:p>
        </p:txBody>
      </p:sp>
      <p:graphicFrame>
        <p:nvGraphicFramePr>
          <p:cNvPr id="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985795425"/>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Generalization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Specialization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516730260"/>
              </p:ext>
            </p:extLst>
          </p:nvPr>
        </p:nvGraphicFramePr>
        <p:xfrm>
          <a:off x="131178" y="1503193"/>
          <a:ext cx="11929642" cy="82296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r>
                        <a:rPr lang="en-US" sz="2400" b="0" kern="1200" dirty="0">
                          <a:solidFill>
                            <a:schemeClr val="dk1"/>
                          </a:solidFill>
                          <a:latin typeface="+mn-lt"/>
                          <a:ea typeface="+mn-ea"/>
                          <a:cs typeface="+mn-cs"/>
                        </a:rPr>
                        <a:t>It </a:t>
                      </a:r>
                      <a:r>
                        <a:rPr lang="en-US" sz="2400" b="1" kern="1200" dirty="0">
                          <a:solidFill>
                            <a:schemeClr val="accent6"/>
                          </a:solidFill>
                          <a:latin typeface="+mn-lt"/>
                          <a:ea typeface="+mn-ea"/>
                          <a:cs typeface="+mn-cs"/>
                        </a:rPr>
                        <a:t>extracts the common features </a:t>
                      </a:r>
                      <a:r>
                        <a:rPr lang="en-US" sz="2400" b="0" kern="1200" dirty="0">
                          <a:solidFill>
                            <a:schemeClr val="dk1"/>
                          </a:solidFill>
                          <a:latin typeface="+mn-lt"/>
                          <a:ea typeface="+mn-ea"/>
                          <a:cs typeface="+mn-cs"/>
                        </a:rPr>
                        <a:t>of </a:t>
                      </a:r>
                      <a:r>
                        <a:rPr lang="en-US" sz="2400" b="1" kern="1200" dirty="0">
                          <a:solidFill>
                            <a:schemeClr val="accent6"/>
                          </a:solidFill>
                          <a:latin typeface="+mn-lt"/>
                          <a:ea typeface="+mn-ea"/>
                          <a:cs typeface="+mn-cs"/>
                        </a:rPr>
                        <a:t>multiple entities</a:t>
                      </a:r>
                      <a:r>
                        <a:rPr lang="en-US" sz="2400" b="0" kern="1200" dirty="0">
                          <a:solidFill>
                            <a:schemeClr val="dk1"/>
                          </a:solidFill>
                          <a:latin typeface="+mn-lt"/>
                          <a:ea typeface="+mn-ea"/>
                          <a:cs typeface="+mn-cs"/>
                        </a:rPr>
                        <a:t> to </a:t>
                      </a:r>
                      <a:r>
                        <a:rPr lang="en-US" sz="2400" b="1" kern="1200" dirty="0">
                          <a:solidFill>
                            <a:schemeClr val="accent6"/>
                          </a:solidFill>
                          <a:latin typeface="+mn-lt"/>
                          <a:ea typeface="+mn-ea"/>
                          <a:cs typeface="+mn-cs"/>
                        </a:rPr>
                        <a:t>form a new entity</a:t>
                      </a:r>
                      <a:r>
                        <a:rPr lang="en-US" sz="2400" b="0" kern="1200" dirty="0">
                          <a:solidFill>
                            <a:schemeClr val="dk1"/>
                          </a:solidFill>
                          <a:latin typeface="+mn-lt"/>
                          <a:ea typeface="+mn-ea"/>
                          <a:cs typeface="+mn-cs"/>
                        </a:rPr>
                        <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dk1"/>
                          </a:solidFill>
                          <a:latin typeface="+mn-lt"/>
                          <a:ea typeface="+mn-ea"/>
                          <a:cs typeface="+mn-cs"/>
                        </a:rPr>
                        <a:t>It </a:t>
                      </a:r>
                      <a:r>
                        <a:rPr lang="en-US" sz="2400" b="1" kern="1200" dirty="0">
                          <a:solidFill>
                            <a:schemeClr val="accent6"/>
                          </a:solidFill>
                          <a:latin typeface="+mn-lt"/>
                          <a:ea typeface="+mn-ea"/>
                          <a:cs typeface="+mn-cs"/>
                        </a:rPr>
                        <a:t>splits an entity to form multiple new entities </a:t>
                      </a:r>
                      <a:r>
                        <a:rPr lang="en-US" sz="2400" b="0" kern="1200" dirty="0">
                          <a:solidFill>
                            <a:schemeClr val="dk1"/>
                          </a:solidFill>
                          <a:latin typeface="+mn-lt"/>
                          <a:ea typeface="+mn-ea"/>
                          <a:cs typeface="+mn-cs"/>
                        </a:rPr>
                        <a:t>that </a:t>
                      </a:r>
                      <a:r>
                        <a:rPr lang="en-US" sz="2400" b="1" kern="1200" dirty="0">
                          <a:solidFill>
                            <a:schemeClr val="accent6"/>
                          </a:solidFill>
                          <a:latin typeface="+mn-lt"/>
                          <a:ea typeface="+mn-ea"/>
                          <a:cs typeface="+mn-cs"/>
                        </a:rPr>
                        <a:t>inherit some feature of the splitting entity</a:t>
                      </a:r>
                      <a:r>
                        <a:rPr lang="en-US" sz="2400" b="0" kern="1200" dirty="0">
                          <a:solidFill>
                            <a:schemeClr val="dk1"/>
                          </a:solidFill>
                          <a:latin typeface="+mn-lt"/>
                          <a:ea typeface="+mn-ea"/>
                          <a:cs typeface="+mn-cs"/>
                        </a:rPr>
                        <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615797905"/>
              </p:ext>
            </p:extLst>
          </p:nvPr>
        </p:nvGraphicFramePr>
        <p:xfrm>
          <a:off x="131178" y="2319178"/>
          <a:ext cx="11929642" cy="41148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5" name="Rectangle 64"/>
          <p:cNvSpPr/>
          <p:nvPr/>
        </p:nvSpPr>
        <p:spPr>
          <a:xfrm>
            <a:off x="1084967" y="4748953"/>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66" name="Rectangle 65"/>
          <p:cNvSpPr/>
          <p:nvPr/>
        </p:nvSpPr>
        <p:spPr>
          <a:xfrm>
            <a:off x="3370967" y="4748953"/>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p>
        </p:txBody>
      </p:sp>
      <p:sp>
        <p:nvSpPr>
          <p:cNvPr id="67" name="Oval 66"/>
          <p:cNvSpPr/>
          <p:nvPr/>
        </p:nvSpPr>
        <p:spPr>
          <a:xfrm>
            <a:off x="828527" y="3615438"/>
            <a:ext cx="104775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68" name="Oval 67"/>
          <p:cNvSpPr/>
          <p:nvPr/>
        </p:nvSpPr>
        <p:spPr>
          <a:xfrm>
            <a:off x="1658471" y="4052118"/>
            <a:ext cx="135762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sp>
        <p:nvSpPr>
          <p:cNvPr id="69" name="Oval 68"/>
          <p:cNvSpPr/>
          <p:nvPr/>
        </p:nvSpPr>
        <p:spPr>
          <a:xfrm>
            <a:off x="1353671" y="5611287"/>
            <a:ext cx="90741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SPI</a:t>
            </a:r>
          </a:p>
        </p:txBody>
      </p:sp>
      <p:sp>
        <p:nvSpPr>
          <p:cNvPr id="70" name="Oval 69"/>
          <p:cNvSpPr/>
          <p:nvPr/>
        </p:nvSpPr>
        <p:spPr>
          <a:xfrm>
            <a:off x="2815759" y="3618020"/>
            <a:ext cx="107156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71" name="Oval 70"/>
          <p:cNvSpPr/>
          <p:nvPr/>
        </p:nvSpPr>
        <p:spPr>
          <a:xfrm>
            <a:off x="3715871" y="4056490"/>
            <a:ext cx="1404937"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sp>
        <p:nvSpPr>
          <p:cNvPr id="72" name="Oval 71"/>
          <p:cNvSpPr/>
          <p:nvPr/>
        </p:nvSpPr>
        <p:spPr>
          <a:xfrm>
            <a:off x="3564583" y="5611288"/>
            <a:ext cx="106457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Salary</a:t>
            </a:r>
          </a:p>
        </p:txBody>
      </p:sp>
      <p:cxnSp>
        <p:nvCxnSpPr>
          <p:cNvPr id="73" name="Straight Connector 72"/>
          <p:cNvCxnSpPr>
            <a:stCxn id="65" idx="0"/>
            <a:endCxn id="67" idx="4"/>
          </p:cNvCxnSpPr>
          <p:nvPr/>
        </p:nvCxnSpPr>
        <p:spPr>
          <a:xfrm flipH="1" flipV="1">
            <a:off x="1352402" y="4026918"/>
            <a:ext cx="464085" cy="72203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4" name="Straight Connector 73"/>
          <p:cNvCxnSpPr>
            <a:stCxn id="65" idx="0"/>
            <a:endCxn id="68" idx="4"/>
          </p:cNvCxnSpPr>
          <p:nvPr/>
        </p:nvCxnSpPr>
        <p:spPr>
          <a:xfrm flipV="1">
            <a:off x="1816487" y="4463598"/>
            <a:ext cx="520797" cy="28535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5" name="Straight Connector 74"/>
          <p:cNvCxnSpPr>
            <a:stCxn id="66" idx="0"/>
            <a:endCxn id="70" idx="4"/>
          </p:cNvCxnSpPr>
          <p:nvPr/>
        </p:nvCxnSpPr>
        <p:spPr>
          <a:xfrm flipH="1" flipV="1">
            <a:off x="3351541" y="4029500"/>
            <a:ext cx="750946" cy="71945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6" name="Straight Connector 75"/>
          <p:cNvCxnSpPr>
            <a:stCxn id="66" idx="0"/>
            <a:endCxn id="71" idx="4"/>
          </p:cNvCxnSpPr>
          <p:nvPr/>
        </p:nvCxnSpPr>
        <p:spPr>
          <a:xfrm flipV="1">
            <a:off x="4102487" y="4467970"/>
            <a:ext cx="315853" cy="28098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7" name="Straight Connector 76"/>
          <p:cNvCxnSpPr>
            <a:stCxn id="65" idx="2"/>
            <a:endCxn id="69" idx="0"/>
          </p:cNvCxnSpPr>
          <p:nvPr/>
        </p:nvCxnSpPr>
        <p:spPr>
          <a:xfrm flipH="1">
            <a:off x="1807378" y="5206153"/>
            <a:ext cx="9109" cy="40513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Connector 77"/>
          <p:cNvCxnSpPr>
            <a:stCxn id="66" idx="2"/>
            <a:endCxn id="72" idx="0"/>
          </p:cNvCxnSpPr>
          <p:nvPr/>
        </p:nvCxnSpPr>
        <p:spPr>
          <a:xfrm flipH="1">
            <a:off x="4096871" y="5206153"/>
            <a:ext cx="5616" cy="40513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79" name="Rectangle 78"/>
          <p:cNvSpPr/>
          <p:nvPr/>
        </p:nvSpPr>
        <p:spPr>
          <a:xfrm>
            <a:off x="2218442" y="3228329"/>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sp>
        <p:nvSpPr>
          <p:cNvPr id="80" name="Oval 79"/>
          <p:cNvSpPr/>
          <p:nvPr/>
        </p:nvSpPr>
        <p:spPr>
          <a:xfrm>
            <a:off x="1899990" y="2501882"/>
            <a:ext cx="107156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81" name="Oval 80"/>
          <p:cNvSpPr/>
          <p:nvPr/>
        </p:nvSpPr>
        <p:spPr>
          <a:xfrm>
            <a:off x="3072934" y="2466329"/>
            <a:ext cx="1404937"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cxnSp>
        <p:nvCxnSpPr>
          <p:cNvPr id="82" name="Straight Connector 81"/>
          <p:cNvCxnSpPr>
            <a:stCxn id="66" idx="0"/>
            <a:endCxn id="79" idx="2"/>
          </p:cNvCxnSpPr>
          <p:nvPr/>
        </p:nvCxnSpPr>
        <p:spPr>
          <a:xfrm flipH="1" flipV="1">
            <a:off x="2949962" y="3685529"/>
            <a:ext cx="1152525" cy="106342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83" name="Straight Connector 82"/>
          <p:cNvCxnSpPr>
            <a:stCxn id="65" idx="0"/>
            <a:endCxn id="79" idx="2"/>
          </p:cNvCxnSpPr>
          <p:nvPr/>
        </p:nvCxnSpPr>
        <p:spPr>
          <a:xfrm flipV="1">
            <a:off x="1816487" y="3685529"/>
            <a:ext cx="1133475" cy="106342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84" name="Straight Connector 83"/>
          <p:cNvCxnSpPr>
            <a:stCxn id="79" idx="0"/>
            <a:endCxn id="80" idx="4"/>
          </p:cNvCxnSpPr>
          <p:nvPr/>
        </p:nvCxnSpPr>
        <p:spPr>
          <a:xfrm flipH="1" flipV="1">
            <a:off x="2435772" y="2913362"/>
            <a:ext cx="514190" cy="31496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85" name="Straight Connector 84"/>
          <p:cNvCxnSpPr>
            <a:stCxn id="81" idx="4"/>
            <a:endCxn id="79" idx="0"/>
          </p:cNvCxnSpPr>
          <p:nvPr/>
        </p:nvCxnSpPr>
        <p:spPr>
          <a:xfrm flipH="1">
            <a:off x="2949962" y="2877809"/>
            <a:ext cx="825441" cy="35052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86" name="Flowchart: Merge 85"/>
          <p:cNvSpPr/>
          <p:nvPr/>
        </p:nvSpPr>
        <p:spPr>
          <a:xfrm>
            <a:off x="2536362" y="3994098"/>
            <a:ext cx="812798" cy="544671"/>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ISA</a:t>
            </a:r>
          </a:p>
        </p:txBody>
      </p:sp>
      <p:cxnSp>
        <p:nvCxnSpPr>
          <p:cNvPr id="87" name="Straight Connector 86"/>
          <p:cNvCxnSpPr>
            <a:stCxn id="79" idx="2"/>
            <a:endCxn id="86" idx="0"/>
          </p:cNvCxnSpPr>
          <p:nvPr/>
        </p:nvCxnSpPr>
        <p:spPr>
          <a:xfrm flipH="1">
            <a:off x="2942761" y="3685529"/>
            <a:ext cx="7201" cy="30856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8" name="Straight Connector 87"/>
          <p:cNvCxnSpPr>
            <a:stCxn id="65" idx="0"/>
            <a:endCxn id="86" idx="1"/>
          </p:cNvCxnSpPr>
          <p:nvPr/>
        </p:nvCxnSpPr>
        <p:spPr>
          <a:xfrm flipV="1">
            <a:off x="1816487" y="4266434"/>
            <a:ext cx="923075"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Straight Connector 88"/>
          <p:cNvCxnSpPr>
            <a:stCxn id="66" idx="0"/>
            <a:endCxn id="86" idx="3"/>
          </p:cNvCxnSpPr>
          <p:nvPr/>
        </p:nvCxnSpPr>
        <p:spPr>
          <a:xfrm flipH="1" flipV="1">
            <a:off x="3145961" y="4266434"/>
            <a:ext cx="956526"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90" name="Up Arrow 89"/>
          <p:cNvSpPr/>
          <p:nvPr/>
        </p:nvSpPr>
        <p:spPr>
          <a:xfrm>
            <a:off x="2615730" y="4024099"/>
            <a:ext cx="673546" cy="21945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scene3d>
              <a:camera prst="orthographicFront">
                <a:rot lat="0" lon="0" rev="0"/>
              </a:camera>
              <a:lightRig rig="threePt" dir="t"/>
            </a:scene3d>
          </a:bodyPr>
          <a:lstStyle/>
          <a:p>
            <a:pPr algn="ctr"/>
            <a:r>
              <a:rPr lang="en-US" dirty="0"/>
              <a:t>Bottom-up approach</a:t>
            </a:r>
            <a:endParaRPr lang="en-US" dirty="0">
              <a:pattFill prst="pct5">
                <a:fgClr>
                  <a:schemeClr val="accent1"/>
                </a:fgClr>
                <a:bgClr>
                  <a:schemeClr val="bg1"/>
                </a:bgClr>
              </a:pattFill>
            </a:endParaRPr>
          </a:p>
        </p:txBody>
      </p:sp>
      <p:sp>
        <p:nvSpPr>
          <p:cNvPr id="91" name="Rectangle 90"/>
          <p:cNvSpPr/>
          <p:nvPr/>
        </p:nvSpPr>
        <p:spPr>
          <a:xfrm>
            <a:off x="7129716" y="4746106"/>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92" name="Rectangle 91"/>
          <p:cNvSpPr/>
          <p:nvPr/>
        </p:nvSpPr>
        <p:spPr>
          <a:xfrm>
            <a:off x="9415716" y="4746106"/>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p>
        </p:txBody>
      </p:sp>
      <p:sp>
        <p:nvSpPr>
          <p:cNvPr id="93" name="Rectangle 92"/>
          <p:cNvSpPr/>
          <p:nvPr/>
        </p:nvSpPr>
        <p:spPr>
          <a:xfrm>
            <a:off x="8315327" y="3226114"/>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sp>
        <p:nvSpPr>
          <p:cNvPr id="94" name="Oval 93"/>
          <p:cNvSpPr/>
          <p:nvPr/>
        </p:nvSpPr>
        <p:spPr>
          <a:xfrm>
            <a:off x="7996875" y="2499667"/>
            <a:ext cx="107156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95" name="Oval 94"/>
          <p:cNvSpPr/>
          <p:nvPr/>
        </p:nvSpPr>
        <p:spPr>
          <a:xfrm>
            <a:off x="9169819" y="2464114"/>
            <a:ext cx="1404937"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cxnSp>
        <p:nvCxnSpPr>
          <p:cNvPr id="96" name="Straight Connector 95"/>
          <p:cNvCxnSpPr>
            <a:stCxn id="93" idx="0"/>
            <a:endCxn id="94" idx="4"/>
          </p:cNvCxnSpPr>
          <p:nvPr/>
        </p:nvCxnSpPr>
        <p:spPr>
          <a:xfrm flipH="1" flipV="1">
            <a:off x="8532657" y="2911147"/>
            <a:ext cx="514190" cy="31496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97" name="Straight Connector 96"/>
          <p:cNvCxnSpPr>
            <a:stCxn id="95" idx="4"/>
            <a:endCxn id="93" idx="0"/>
          </p:cNvCxnSpPr>
          <p:nvPr/>
        </p:nvCxnSpPr>
        <p:spPr>
          <a:xfrm flipH="1">
            <a:off x="9046847" y="2875594"/>
            <a:ext cx="825441" cy="35052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98" name="Oval 97"/>
          <p:cNvSpPr/>
          <p:nvPr/>
        </p:nvSpPr>
        <p:spPr>
          <a:xfrm>
            <a:off x="7044241" y="3049579"/>
            <a:ext cx="90741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SPI</a:t>
            </a:r>
          </a:p>
        </p:txBody>
      </p:sp>
      <p:sp>
        <p:nvSpPr>
          <p:cNvPr id="99" name="Oval 98"/>
          <p:cNvSpPr/>
          <p:nvPr/>
        </p:nvSpPr>
        <p:spPr>
          <a:xfrm>
            <a:off x="10172906" y="3049579"/>
            <a:ext cx="106457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Salary</a:t>
            </a:r>
          </a:p>
        </p:txBody>
      </p:sp>
      <p:cxnSp>
        <p:nvCxnSpPr>
          <p:cNvPr id="100" name="Straight Connector 99"/>
          <p:cNvCxnSpPr>
            <a:stCxn id="99" idx="3"/>
            <a:endCxn id="93" idx="3"/>
          </p:cNvCxnSpPr>
          <p:nvPr/>
        </p:nvCxnSpPr>
        <p:spPr>
          <a:xfrm flipH="1">
            <a:off x="9778367" y="3400799"/>
            <a:ext cx="550442" cy="5391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01" name="Straight Connector 100"/>
          <p:cNvCxnSpPr>
            <a:stCxn id="93" idx="1"/>
            <a:endCxn id="98" idx="5"/>
          </p:cNvCxnSpPr>
          <p:nvPr/>
        </p:nvCxnSpPr>
        <p:spPr>
          <a:xfrm flipH="1" flipV="1">
            <a:off x="7818766" y="3400799"/>
            <a:ext cx="496561" cy="5391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02" name="Oval 101"/>
          <p:cNvSpPr/>
          <p:nvPr/>
        </p:nvSpPr>
        <p:spPr>
          <a:xfrm>
            <a:off x="7328427" y="5596372"/>
            <a:ext cx="90741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SPI</a:t>
            </a:r>
          </a:p>
        </p:txBody>
      </p:sp>
      <p:sp>
        <p:nvSpPr>
          <p:cNvPr id="103" name="Oval 102"/>
          <p:cNvSpPr/>
          <p:nvPr/>
        </p:nvSpPr>
        <p:spPr>
          <a:xfrm>
            <a:off x="9568938" y="5608440"/>
            <a:ext cx="106457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Salary</a:t>
            </a:r>
          </a:p>
        </p:txBody>
      </p:sp>
      <p:cxnSp>
        <p:nvCxnSpPr>
          <p:cNvPr id="104" name="Straight Connector 103"/>
          <p:cNvCxnSpPr/>
          <p:nvPr/>
        </p:nvCxnSpPr>
        <p:spPr>
          <a:xfrm flipH="1">
            <a:off x="7782134" y="5203938"/>
            <a:ext cx="3493" cy="402336"/>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05" name="Straight Connector 104"/>
          <p:cNvCxnSpPr/>
          <p:nvPr/>
        </p:nvCxnSpPr>
        <p:spPr>
          <a:xfrm>
            <a:off x="10101226" y="5216004"/>
            <a:ext cx="0" cy="402336"/>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06" name="Straight Connector 105"/>
          <p:cNvCxnSpPr>
            <a:stCxn id="92" idx="0"/>
            <a:endCxn id="93" idx="2"/>
          </p:cNvCxnSpPr>
          <p:nvPr/>
        </p:nvCxnSpPr>
        <p:spPr>
          <a:xfrm flipH="1" flipV="1">
            <a:off x="9046847" y="3683314"/>
            <a:ext cx="1100389" cy="106279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07" name="Straight Connector 106"/>
          <p:cNvCxnSpPr>
            <a:stCxn id="91" idx="0"/>
            <a:endCxn id="93" idx="2"/>
          </p:cNvCxnSpPr>
          <p:nvPr/>
        </p:nvCxnSpPr>
        <p:spPr>
          <a:xfrm flipV="1">
            <a:off x="7861236" y="3683314"/>
            <a:ext cx="1185611" cy="106279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08" name="Flowchart: Merge 107"/>
          <p:cNvSpPr/>
          <p:nvPr/>
        </p:nvSpPr>
        <p:spPr>
          <a:xfrm>
            <a:off x="8643022" y="3991251"/>
            <a:ext cx="812798" cy="544671"/>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ISA</a:t>
            </a:r>
            <a:endParaRPr lang="en-US" sz="1400" dirty="0">
              <a:solidFill>
                <a:schemeClr val="tx1"/>
              </a:solidFill>
            </a:endParaRPr>
          </a:p>
        </p:txBody>
      </p:sp>
      <p:cxnSp>
        <p:nvCxnSpPr>
          <p:cNvPr id="109" name="Straight Connector 108"/>
          <p:cNvCxnSpPr>
            <a:stCxn id="93" idx="2"/>
            <a:endCxn id="108" idx="0"/>
          </p:cNvCxnSpPr>
          <p:nvPr/>
        </p:nvCxnSpPr>
        <p:spPr>
          <a:xfrm>
            <a:off x="9046847" y="3683314"/>
            <a:ext cx="2574" cy="307937"/>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10" name="Straight Connector 109"/>
          <p:cNvCxnSpPr>
            <a:stCxn id="91" idx="0"/>
            <a:endCxn id="108" idx="1"/>
          </p:cNvCxnSpPr>
          <p:nvPr/>
        </p:nvCxnSpPr>
        <p:spPr>
          <a:xfrm flipV="1">
            <a:off x="7861236" y="4263587"/>
            <a:ext cx="984986"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11" name="Straight Connector 110"/>
          <p:cNvCxnSpPr>
            <a:stCxn id="92" idx="0"/>
            <a:endCxn id="108" idx="3"/>
          </p:cNvCxnSpPr>
          <p:nvPr/>
        </p:nvCxnSpPr>
        <p:spPr>
          <a:xfrm flipH="1" flipV="1">
            <a:off x="9252621" y="4263587"/>
            <a:ext cx="894615"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12" name="Up Arrow 111"/>
          <p:cNvSpPr/>
          <p:nvPr/>
        </p:nvSpPr>
        <p:spPr>
          <a:xfrm flipV="1">
            <a:off x="8708109" y="4021252"/>
            <a:ext cx="673546" cy="21974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scene3d>
              <a:camera prst="orthographicFront">
                <a:rot lat="0" lon="0" rev="0"/>
              </a:camera>
              <a:lightRig rig="threePt" dir="t"/>
            </a:scene3d>
          </a:bodyPr>
          <a:lstStyle/>
          <a:p>
            <a:pPr algn="ctr"/>
            <a:r>
              <a:rPr lang="en-US" dirty="0">
                <a:pattFill prst="pct5">
                  <a:fgClr>
                    <a:schemeClr val="accent1"/>
                  </a:fgClr>
                  <a:bgClr>
                    <a:schemeClr val="bg1"/>
                  </a:bgClr>
                </a:pattFill>
              </a:rPr>
              <a:t>Top-down approach</a:t>
            </a:r>
          </a:p>
        </p:txBody>
      </p:sp>
    </p:spTree>
    <p:extLst>
      <p:ext uri="{BB962C8B-B14F-4D97-AF65-F5344CB8AC3E}">
        <p14:creationId xmlns:p14="http://schemas.microsoft.com/office/powerpoint/2010/main" val="346179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fade">
                                      <p:cBhvr>
                                        <p:cTn id="25" dur="500"/>
                                        <p:tgtEl>
                                          <p:spTgt spid="66"/>
                                        </p:tgtEl>
                                      </p:cBhvr>
                                    </p:animEffect>
                                  </p:childTnLst>
                                </p:cTn>
                              </p:par>
                              <p:par>
                                <p:cTn id="26" presetID="10" presetClass="entr" presetSubtype="0" fill="hold"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nodeType="withEffect">
                                  <p:stCondLst>
                                    <p:cond delay="0"/>
                                  </p:stCondLst>
                                  <p:childTnLst>
                                    <p:set>
                                      <p:cBhvr>
                                        <p:cTn id="30" dur="1" fill="hold">
                                          <p:stCondLst>
                                            <p:cond delay="0"/>
                                          </p:stCondLst>
                                        </p:cTn>
                                        <p:tgtEl>
                                          <p:spTgt spid="78"/>
                                        </p:tgtEl>
                                        <p:attrNameLst>
                                          <p:attrName>style.visibility</p:attrName>
                                        </p:attrNameLst>
                                      </p:cBhvr>
                                      <p:to>
                                        <p:strVal val="visible"/>
                                      </p:to>
                                    </p:set>
                                    <p:animEffect transition="in" filter="fade">
                                      <p:cBhvr>
                                        <p:cTn id="31" dur="500"/>
                                        <p:tgtEl>
                                          <p:spTgt spid="7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fade">
                                      <p:cBhvr>
                                        <p:cTn id="37" dur="500"/>
                                        <p:tgtEl>
                                          <p:spTgt spid="69"/>
                                        </p:tgtEl>
                                      </p:cBhvr>
                                    </p:animEffect>
                                  </p:childTnLst>
                                </p:cTn>
                              </p:par>
                              <p:par>
                                <p:cTn id="38" presetID="10" presetClass="entr" presetSubtype="0" fill="hold" nodeType="with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fade">
                                      <p:cBhvr>
                                        <p:cTn id="40" dur="500"/>
                                        <p:tgtEl>
                                          <p:spTgt spid="7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fade">
                                      <p:cBhvr>
                                        <p:cTn id="43" dur="500"/>
                                        <p:tgtEl>
                                          <p:spTgt spid="67"/>
                                        </p:tgtEl>
                                      </p:cBhvr>
                                    </p:animEffect>
                                  </p:childTnLst>
                                </p:cTn>
                              </p:par>
                              <p:par>
                                <p:cTn id="44" presetID="10" presetClass="entr" presetSubtype="0" fill="hold" nodeType="with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fade">
                                      <p:cBhvr>
                                        <p:cTn id="46" dur="500"/>
                                        <p:tgtEl>
                                          <p:spTgt spid="7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fade">
                                      <p:cBhvr>
                                        <p:cTn id="49" dur="500"/>
                                        <p:tgtEl>
                                          <p:spTgt spid="68"/>
                                        </p:tgtEl>
                                      </p:cBhvr>
                                    </p:animEffect>
                                  </p:childTnLst>
                                </p:cTn>
                              </p:par>
                              <p:par>
                                <p:cTn id="50" presetID="10" presetClass="entr" presetSubtype="0" fill="hold" nodeType="with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fade">
                                      <p:cBhvr>
                                        <p:cTn id="52" dur="500"/>
                                        <p:tgtEl>
                                          <p:spTgt spid="7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500"/>
                                        <p:tgtEl>
                                          <p:spTgt spid="70"/>
                                        </p:tgtEl>
                                      </p:cBhvr>
                                    </p:animEffect>
                                  </p:childTnLst>
                                </p:cTn>
                              </p:par>
                              <p:par>
                                <p:cTn id="56" presetID="10" presetClass="entr" presetSubtype="0" fill="hold" nodeType="withEffect">
                                  <p:stCondLst>
                                    <p:cond delay="0"/>
                                  </p:stCondLst>
                                  <p:childTnLst>
                                    <p:set>
                                      <p:cBhvr>
                                        <p:cTn id="57" dur="1" fill="hold">
                                          <p:stCondLst>
                                            <p:cond delay="0"/>
                                          </p:stCondLst>
                                        </p:cTn>
                                        <p:tgtEl>
                                          <p:spTgt spid="76"/>
                                        </p:tgtEl>
                                        <p:attrNameLst>
                                          <p:attrName>style.visibility</p:attrName>
                                        </p:attrNameLst>
                                      </p:cBhvr>
                                      <p:to>
                                        <p:strVal val="visible"/>
                                      </p:to>
                                    </p:set>
                                    <p:animEffect transition="in" filter="fade">
                                      <p:cBhvr>
                                        <p:cTn id="58" dur="500"/>
                                        <p:tgtEl>
                                          <p:spTgt spid="7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1"/>
                                        </p:tgtEl>
                                        <p:attrNameLst>
                                          <p:attrName>style.visibility</p:attrName>
                                        </p:attrNameLst>
                                      </p:cBhvr>
                                      <p:to>
                                        <p:strVal val="visible"/>
                                      </p:to>
                                    </p:set>
                                    <p:animEffect transition="in" filter="fade">
                                      <p:cBhvr>
                                        <p:cTn id="61" dur="500"/>
                                        <p:tgtEl>
                                          <p:spTgt spid="71"/>
                                        </p:tgtEl>
                                      </p:cBhvr>
                                    </p:animEffect>
                                  </p:childTnLst>
                                </p:cTn>
                              </p:par>
                            </p:childTnLst>
                          </p:cTn>
                        </p:par>
                      </p:childTnLst>
                    </p:cTn>
                  </p:par>
                  <p:par>
                    <p:cTn id="62" fill="hold">
                      <p:stCondLst>
                        <p:cond delay="indefinite"/>
                      </p:stCondLst>
                      <p:childTnLst>
                        <p:par>
                          <p:cTn id="63" fill="hold">
                            <p:stCondLst>
                              <p:cond delay="0"/>
                            </p:stCondLst>
                            <p:childTnLst>
                              <p:par>
                                <p:cTn id="64" presetID="7" presetClass="emph" presetSubtype="2" fill="hold" nodeType="clickEffect">
                                  <p:stCondLst>
                                    <p:cond delay="0"/>
                                  </p:stCondLst>
                                  <p:childTnLst>
                                    <p:animClr clrSpc="rgb" dir="cw">
                                      <p:cBhvr>
                                        <p:cTn id="65" dur="2000" fill="hold"/>
                                        <p:tgtEl>
                                          <p:spTgt spid="67"/>
                                        </p:tgtEl>
                                        <p:attrNameLst>
                                          <p:attrName>stroke.color</p:attrName>
                                        </p:attrNameLst>
                                      </p:cBhvr>
                                      <p:to>
                                        <a:schemeClr val="accent2"/>
                                      </p:to>
                                    </p:animClr>
                                    <p:set>
                                      <p:cBhvr>
                                        <p:cTn id="66" dur="2000" fill="hold"/>
                                        <p:tgtEl>
                                          <p:spTgt spid="67"/>
                                        </p:tgtEl>
                                        <p:attrNameLst>
                                          <p:attrName>stroke.on</p:attrName>
                                        </p:attrNameLst>
                                      </p:cBhvr>
                                      <p:to>
                                        <p:strVal val="true"/>
                                      </p:to>
                                    </p:set>
                                  </p:childTnLst>
                                </p:cTn>
                              </p:par>
                              <p:par>
                                <p:cTn id="67" presetID="7" presetClass="emph" presetSubtype="2" fill="hold" nodeType="withEffect">
                                  <p:stCondLst>
                                    <p:cond delay="0"/>
                                  </p:stCondLst>
                                  <p:childTnLst>
                                    <p:animClr clrSpc="rgb" dir="cw">
                                      <p:cBhvr>
                                        <p:cTn id="68" dur="2000" fill="hold"/>
                                        <p:tgtEl>
                                          <p:spTgt spid="68"/>
                                        </p:tgtEl>
                                        <p:attrNameLst>
                                          <p:attrName>stroke.color</p:attrName>
                                        </p:attrNameLst>
                                      </p:cBhvr>
                                      <p:to>
                                        <a:schemeClr val="accent2"/>
                                      </p:to>
                                    </p:animClr>
                                    <p:set>
                                      <p:cBhvr>
                                        <p:cTn id="69" dur="2000" fill="hold"/>
                                        <p:tgtEl>
                                          <p:spTgt spid="68"/>
                                        </p:tgtEl>
                                        <p:attrNameLst>
                                          <p:attrName>stroke.on</p:attrName>
                                        </p:attrNameLst>
                                      </p:cBhvr>
                                      <p:to>
                                        <p:strVal val="true"/>
                                      </p:to>
                                    </p:set>
                                  </p:childTnLst>
                                </p:cTn>
                              </p:par>
                              <p:par>
                                <p:cTn id="70" presetID="7" presetClass="emph" presetSubtype="2" fill="hold" nodeType="withEffect">
                                  <p:stCondLst>
                                    <p:cond delay="0"/>
                                  </p:stCondLst>
                                  <p:childTnLst>
                                    <p:animClr clrSpc="rgb" dir="cw">
                                      <p:cBhvr>
                                        <p:cTn id="71" dur="2000" fill="hold"/>
                                        <p:tgtEl>
                                          <p:spTgt spid="70"/>
                                        </p:tgtEl>
                                        <p:attrNameLst>
                                          <p:attrName>stroke.color</p:attrName>
                                        </p:attrNameLst>
                                      </p:cBhvr>
                                      <p:to>
                                        <a:schemeClr val="accent2"/>
                                      </p:to>
                                    </p:animClr>
                                    <p:set>
                                      <p:cBhvr>
                                        <p:cTn id="72" dur="2000" fill="hold"/>
                                        <p:tgtEl>
                                          <p:spTgt spid="70"/>
                                        </p:tgtEl>
                                        <p:attrNameLst>
                                          <p:attrName>stroke.on</p:attrName>
                                        </p:attrNameLst>
                                      </p:cBhvr>
                                      <p:to>
                                        <p:strVal val="true"/>
                                      </p:to>
                                    </p:set>
                                  </p:childTnLst>
                                </p:cTn>
                              </p:par>
                              <p:par>
                                <p:cTn id="73" presetID="7" presetClass="emph" presetSubtype="2" fill="hold" nodeType="withEffect">
                                  <p:stCondLst>
                                    <p:cond delay="0"/>
                                  </p:stCondLst>
                                  <p:childTnLst>
                                    <p:animClr clrSpc="rgb" dir="cw">
                                      <p:cBhvr>
                                        <p:cTn id="74" dur="2000" fill="hold"/>
                                        <p:tgtEl>
                                          <p:spTgt spid="71"/>
                                        </p:tgtEl>
                                        <p:attrNameLst>
                                          <p:attrName>stroke.color</p:attrName>
                                        </p:attrNameLst>
                                      </p:cBhvr>
                                      <p:to>
                                        <a:schemeClr val="accent2"/>
                                      </p:to>
                                    </p:animClr>
                                    <p:set>
                                      <p:cBhvr>
                                        <p:cTn id="75" dur="2000" fill="hold"/>
                                        <p:tgtEl>
                                          <p:spTgt spid="71"/>
                                        </p:tgtEl>
                                        <p:attrNameLst>
                                          <p:attrName>stroke.on</p:attrName>
                                        </p:attrNameLst>
                                      </p:cBhvr>
                                      <p:to>
                                        <p:strVal val="true"/>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79"/>
                                        </p:tgtEl>
                                        <p:attrNameLst>
                                          <p:attrName>style.visibility</p:attrName>
                                        </p:attrNameLst>
                                      </p:cBhvr>
                                      <p:to>
                                        <p:strVal val="visible"/>
                                      </p:to>
                                    </p:set>
                                    <p:animEffect transition="in" filter="fade">
                                      <p:cBhvr>
                                        <p:cTn id="80" dur="500"/>
                                        <p:tgtEl>
                                          <p:spTgt spid="7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nodeType="clickEffect">
                                  <p:stCondLst>
                                    <p:cond delay="0"/>
                                  </p:stCondLst>
                                  <p:childTnLst>
                                    <p:animEffect transition="out" filter="fade">
                                      <p:cBhvr>
                                        <p:cTn id="84" dur="500"/>
                                        <p:tgtEl>
                                          <p:spTgt spid="73"/>
                                        </p:tgtEl>
                                      </p:cBhvr>
                                    </p:animEffect>
                                    <p:set>
                                      <p:cBhvr>
                                        <p:cTn id="85" dur="1" fill="hold">
                                          <p:stCondLst>
                                            <p:cond delay="499"/>
                                          </p:stCondLst>
                                        </p:cTn>
                                        <p:tgtEl>
                                          <p:spTgt spid="73"/>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67"/>
                                        </p:tgtEl>
                                      </p:cBhvr>
                                    </p:animEffect>
                                    <p:set>
                                      <p:cBhvr>
                                        <p:cTn id="88" dur="1" fill="hold">
                                          <p:stCondLst>
                                            <p:cond delay="499"/>
                                          </p:stCondLst>
                                        </p:cTn>
                                        <p:tgtEl>
                                          <p:spTgt spid="67"/>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500"/>
                                        <p:tgtEl>
                                          <p:spTgt spid="74"/>
                                        </p:tgtEl>
                                      </p:cBhvr>
                                    </p:animEffect>
                                    <p:set>
                                      <p:cBhvr>
                                        <p:cTn id="91" dur="1" fill="hold">
                                          <p:stCondLst>
                                            <p:cond delay="499"/>
                                          </p:stCondLst>
                                        </p:cTn>
                                        <p:tgtEl>
                                          <p:spTgt spid="74"/>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68"/>
                                        </p:tgtEl>
                                      </p:cBhvr>
                                    </p:animEffect>
                                    <p:set>
                                      <p:cBhvr>
                                        <p:cTn id="94" dur="1" fill="hold">
                                          <p:stCondLst>
                                            <p:cond delay="499"/>
                                          </p:stCondLst>
                                        </p:cTn>
                                        <p:tgtEl>
                                          <p:spTgt spid="68"/>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75"/>
                                        </p:tgtEl>
                                      </p:cBhvr>
                                    </p:animEffect>
                                    <p:set>
                                      <p:cBhvr>
                                        <p:cTn id="97" dur="1" fill="hold">
                                          <p:stCondLst>
                                            <p:cond delay="499"/>
                                          </p:stCondLst>
                                        </p:cTn>
                                        <p:tgtEl>
                                          <p:spTgt spid="75"/>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70"/>
                                        </p:tgtEl>
                                      </p:cBhvr>
                                    </p:animEffect>
                                    <p:set>
                                      <p:cBhvr>
                                        <p:cTn id="100" dur="1" fill="hold">
                                          <p:stCondLst>
                                            <p:cond delay="499"/>
                                          </p:stCondLst>
                                        </p:cTn>
                                        <p:tgtEl>
                                          <p:spTgt spid="70"/>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76"/>
                                        </p:tgtEl>
                                      </p:cBhvr>
                                    </p:animEffect>
                                    <p:set>
                                      <p:cBhvr>
                                        <p:cTn id="103" dur="1" fill="hold">
                                          <p:stCondLst>
                                            <p:cond delay="499"/>
                                          </p:stCondLst>
                                        </p:cTn>
                                        <p:tgtEl>
                                          <p:spTgt spid="76"/>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71"/>
                                        </p:tgtEl>
                                      </p:cBhvr>
                                    </p:animEffect>
                                    <p:set>
                                      <p:cBhvr>
                                        <p:cTn id="106" dur="1" fill="hold">
                                          <p:stCondLst>
                                            <p:cond delay="499"/>
                                          </p:stCondLst>
                                        </p:cTn>
                                        <p:tgtEl>
                                          <p:spTgt spid="7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4"/>
                                        </p:tgtEl>
                                        <p:attrNameLst>
                                          <p:attrName>style.visibility</p:attrName>
                                        </p:attrNameLst>
                                      </p:cBhvr>
                                      <p:to>
                                        <p:strVal val="visible"/>
                                      </p:to>
                                    </p:set>
                                    <p:animEffect transition="in" filter="fade">
                                      <p:cBhvr>
                                        <p:cTn id="111" dur="500"/>
                                        <p:tgtEl>
                                          <p:spTgt spid="84"/>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80"/>
                                        </p:tgtEl>
                                        <p:attrNameLst>
                                          <p:attrName>style.visibility</p:attrName>
                                        </p:attrNameLst>
                                      </p:cBhvr>
                                      <p:to>
                                        <p:strVal val="visible"/>
                                      </p:to>
                                    </p:set>
                                    <p:animEffect transition="in" filter="fade">
                                      <p:cBhvr>
                                        <p:cTn id="114" dur="500"/>
                                        <p:tgtEl>
                                          <p:spTgt spid="80"/>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81"/>
                                        </p:tgtEl>
                                        <p:attrNameLst>
                                          <p:attrName>style.visibility</p:attrName>
                                        </p:attrNameLst>
                                      </p:cBhvr>
                                      <p:to>
                                        <p:strVal val="visible"/>
                                      </p:to>
                                    </p:set>
                                    <p:animEffect transition="in" filter="fade">
                                      <p:cBhvr>
                                        <p:cTn id="117" dur="500"/>
                                        <p:tgtEl>
                                          <p:spTgt spid="81"/>
                                        </p:tgtEl>
                                      </p:cBhvr>
                                    </p:animEffect>
                                  </p:childTnLst>
                                </p:cTn>
                              </p:par>
                              <p:par>
                                <p:cTn id="118" presetID="10" presetClass="entr" presetSubtype="0" fill="hold" nodeType="withEffect">
                                  <p:stCondLst>
                                    <p:cond delay="0"/>
                                  </p:stCondLst>
                                  <p:childTnLst>
                                    <p:set>
                                      <p:cBhvr>
                                        <p:cTn id="119" dur="1" fill="hold">
                                          <p:stCondLst>
                                            <p:cond delay="0"/>
                                          </p:stCondLst>
                                        </p:cTn>
                                        <p:tgtEl>
                                          <p:spTgt spid="85"/>
                                        </p:tgtEl>
                                        <p:attrNameLst>
                                          <p:attrName>style.visibility</p:attrName>
                                        </p:attrNameLst>
                                      </p:cBhvr>
                                      <p:to>
                                        <p:strVal val="visible"/>
                                      </p:to>
                                    </p:set>
                                    <p:animEffect transition="in" filter="fade">
                                      <p:cBhvr>
                                        <p:cTn id="120" dur="500"/>
                                        <p:tgtEl>
                                          <p:spTgt spid="85"/>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83"/>
                                        </p:tgtEl>
                                        <p:attrNameLst>
                                          <p:attrName>style.visibility</p:attrName>
                                        </p:attrNameLst>
                                      </p:cBhvr>
                                      <p:to>
                                        <p:strVal val="visible"/>
                                      </p:to>
                                    </p:set>
                                    <p:animEffect transition="in" filter="fade">
                                      <p:cBhvr>
                                        <p:cTn id="125" dur="500"/>
                                        <p:tgtEl>
                                          <p:spTgt spid="83"/>
                                        </p:tgtEl>
                                      </p:cBhvr>
                                    </p:animEffect>
                                  </p:childTnLst>
                                </p:cTn>
                              </p:par>
                              <p:par>
                                <p:cTn id="126" presetID="10" presetClass="entr" presetSubtype="0" fill="hold" nodeType="withEffect">
                                  <p:stCondLst>
                                    <p:cond delay="0"/>
                                  </p:stCondLst>
                                  <p:childTnLst>
                                    <p:set>
                                      <p:cBhvr>
                                        <p:cTn id="127" dur="1" fill="hold">
                                          <p:stCondLst>
                                            <p:cond delay="0"/>
                                          </p:stCondLst>
                                        </p:cTn>
                                        <p:tgtEl>
                                          <p:spTgt spid="82"/>
                                        </p:tgtEl>
                                        <p:attrNameLst>
                                          <p:attrName>style.visibility</p:attrName>
                                        </p:attrNameLst>
                                      </p:cBhvr>
                                      <p:to>
                                        <p:strVal val="visible"/>
                                      </p:to>
                                    </p:set>
                                    <p:animEffect transition="in" filter="fade">
                                      <p:cBhvr>
                                        <p:cTn id="128" dur="500"/>
                                        <p:tgtEl>
                                          <p:spTgt spid="82"/>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xit" presetSubtype="0" fill="hold" nodeType="clickEffect">
                                  <p:stCondLst>
                                    <p:cond delay="0"/>
                                  </p:stCondLst>
                                  <p:childTnLst>
                                    <p:animEffect transition="out" filter="fade">
                                      <p:cBhvr>
                                        <p:cTn id="132" dur="500"/>
                                        <p:tgtEl>
                                          <p:spTgt spid="83"/>
                                        </p:tgtEl>
                                      </p:cBhvr>
                                    </p:animEffect>
                                    <p:set>
                                      <p:cBhvr>
                                        <p:cTn id="133" dur="1" fill="hold">
                                          <p:stCondLst>
                                            <p:cond delay="499"/>
                                          </p:stCondLst>
                                        </p:cTn>
                                        <p:tgtEl>
                                          <p:spTgt spid="83"/>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82"/>
                                        </p:tgtEl>
                                      </p:cBhvr>
                                    </p:animEffect>
                                    <p:set>
                                      <p:cBhvr>
                                        <p:cTn id="136" dur="1" fill="hold">
                                          <p:stCondLst>
                                            <p:cond delay="499"/>
                                          </p:stCondLst>
                                        </p:cTn>
                                        <p:tgtEl>
                                          <p:spTgt spid="82"/>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87"/>
                                        </p:tgtEl>
                                        <p:attrNameLst>
                                          <p:attrName>style.visibility</p:attrName>
                                        </p:attrNameLst>
                                      </p:cBhvr>
                                      <p:to>
                                        <p:strVal val="visible"/>
                                      </p:to>
                                    </p:set>
                                    <p:animEffect transition="in" filter="fade">
                                      <p:cBhvr>
                                        <p:cTn id="141" dur="500"/>
                                        <p:tgtEl>
                                          <p:spTgt spid="87"/>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86"/>
                                        </p:tgtEl>
                                        <p:attrNameLst>
                                          <p:attrName>style.visibility</p:attrName>
                                        </p:attrNameLst>
                                      </p:cBhvr>
                                      <p:to>
                                        <p:strVal val="visible"/>
                                      </p:to>
                                    </p:set>
                                    <p:animEffect transition="in" filter="fade">
                                      <p:cBhvr>
                                        <p:cTn id="144" dur="500"/>
                                        <p:tgtEl>
                                          <p:spTgt spid="86"/>
                                        </p:tgtEl>
                                      </p:cBhvr>
                                    </p:animEffect>
                                  </p:childTnLst>
                                </p:cTn>
                              </p:par>
                              <p:par>
                                <p:cTn id="145" presetID="10" presetClass="entr" presetSubtype="0" fill="hold" nodeType="withEffect">
                                  <p:stCondLst>
                                    <p:cond delay="0"/>
                                  </p:stCondLst>
                                  <p:childTnLst>
                                    <p:set>
                                      <p:cBhvr>
                                        <p:cTn id="146" dur="1" fill="hold">
                                          <p:stCondLst>
                                            <p:cond delay="0"/>
                                          </p:stCondLst>
                                        </p:cTn>
                                        <p:tgtEl>
                                          <p:spTgt spid="88"/>
                                        </p:tgtEl>
                                        <p:attrNameLst>
                                          <p:attrName>style.visibility</p:attrName>
                                        </p:attrNameLst>
                                      </p:cBhvr>
                                      <p:to>
                                        <p:strVal val="visible"/>
                                      </p:to>
                                    </p:set>
                                    <p:animEffect transition="in" filter="fade">
                                      <p:cBhvr>
                                        <p:cTn id="147" dur="500"/>
                                        <p:tgtEl>
                                          <p:spTgt spid="88"/>
                                        </p:tgtEl>
                                      </p:cBhvr>
                                    </p:animEffect>
                                  </p:childTnLst>
                                </p:cTn>
                              </p:par>
                              <p:par>
                                <p:cTn id="148" presetID="10" presetClass="entr" presetSubtype="0" fill="hold" nodeType="withEffect">
                                  <p:stCondLst>
                                    <p:cond delay="0"/>
                                  </p:stCondLst>
                                  <p:childTnLst>
                                    <p:set>
                                      <p:cBhvr>
                                        <p:cTn id="149" dur="1" fill="hold">
                                          <p:stCondLst>
                                            <p:cond delay="0"/>
                                          </p:stCondLst>
                                        </p:cTn>
                                        <p:tgtEl>
                                          <p:spTgt spid="89"/>
                                        </p:tgtEl>
                                        <p:attrNameLst>
                                          <p:attrName>style.visibility</p:attrName>
                                        </p:attrNameLst>
                                      </p:cBhvr>
                                      <p:to>
                                        <p:strVal val="visible"/>
                                      </p:to>
                                    </p:set>
                                    <p:animEffect transition="in" filter="fade">
                                      <p:cBhvr>
                                        <p:cTn id="150" dur="500"/>
                                        <p:tgtEl>
                                          <p:spTgt spid="89"/>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90"/>
                                        </p:tgtEl>
                                        <p:attrNameLst>
                                          <p:attrName>style.visibility</p:attrName>
                                        </p:attrNameLst>
                                      </p:cBhvr>
                                      <p:to>
                                        <p:strVal val="visible"/>
                                      </p:to>
                                    </p:set>
                                    <p:animEffect transition="in" filter="fade">
                                      <p:cBhvr>
                                        <p:cTn id="155" dur="500"/>
                                        <p:tgtEl>
                                          <p:spTgt spid="90"/>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93"/>
                                        </p:tgtEl>
                                        <p:attrNameLst>
                                          <p:attrName>style.visibility</p:attrName>
                                        </p:attrNameLst>
                                      </p:cBhvr>
                                      <p:to>
                                        <p:strVal val="visible"/>
                                      </p:to>
                                    </p:set>
                                    <p:animEffect transition="in" filter="fade">
                                      <p:cBhvr>
                                        <p:cTn id="160" dur="500"/>
                                        <p:tgtEl>
                                          <p:spTgt spid="93"/>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nodeType="clickEffect">
                                  <p:stCondLst>
                                    <p:cond delay="0"/>
                                  </p:stCondLst>
                                  <p:childTnLst>
                                    <p:set>
                                      <p:cBhvr>
                                        <p:cTn id="164" dur="1" fill="hold">
                                          <p:stCondLst>
                                            <p:cond delay="0"/>
                                          </p:stCondLst>
                                        </p:cTn>
                                        <p:tgtEl>
                                          <p:spTgt spid="96"/>
                                        </p:tgtEl>
                                        <p:attrNameLst>
                                          <p:attrName>style.visibility</p:attrName>
                                        </p:attrNameLst>
                                      </p:cBhvr>
                                      <p:to>
                                        <p:strVal val="visible"/>
                                      </p:to>
                                    </p:set>
                                    <p:animEffect transition="in" filter="fade">
                                      <p:cBhvr>
                                        <p:cTn id="165" dur="500"/>
                                        <p:tgtEl>
                                          <p:spTgt spid="96"/>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94"/>
                                        </p:tgtEl>
                                        <p:attrNameLst>
                                          <p:attrName>style.visibility</p:attrName>
                                        </p:attrNameLst>
                                      </p:cBhvr>
                                      <p:to>
                                        <p:strVal val="visible"/>
                                      </p:to>
                                    </p:set>
                                    <p:animEffect transition="in" filter="fade">
                                      <p:cBhvr>
                                        <p:cTn id="168" dur="500"/>
                                        <p:tgtEl>
                                          <p:spTgt spid="94"/>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95"/>
                                        </p:tgtEl>
                                        <p:attrNameLst>
                                          <p:attrName>style.visibility</p:attrName>
                                        </p:attrNameLst>
                                      </p:cBhvr>
                                      <p:to>
                                        <p:strVal val="visible"/>
                                      </p:to>
                                    </p:set>
                                    <p:animEffect transition="in" filter="fade">
                                      <p:cBhvr>
                                        <p:cTn id="171" dur="500"/>
                                        <p:tgtEl>
                                          <p:spTgt spid="95"/>
                                        </p:tgtEl>
                                      </p:cBhvr>
                                    </p:animEffect>
                                  </p:childTnLst>
                                </p:cTn>
                              </p:par>
                              <p:par>
                                <p:cTn id="172" presetID="10" presetClass="entr" presetSubtype="0" fill="hold" nodeType="withEffect">
                                  <p:stCondLst>
                                    <p:cond delay="0"/>
                                  </p:stCondLst>
                                  <p:childTnLst>
                                    <p:set>
                                      <p:cBhvr>
                                        <p:cTn id="173" dur="1" fill="hold">
                                          <p:stCondLst>
                                            <p:cond delay="0"/>
                                          </p:stCondLst>
                                        </p:cTn>
                                        <p:tgtEl>
                                          <p:spTgt spid="97"/>
                                        </p:tgtEl>
                                        <p:attrNameLst>
                                          <p:attrName>style.visibility</p:attrName>
                                        </p:attrNameLst>
                                      </p:cBhvr>
                                      <p:to>
                                        <p:strVal val="visible"/>
                                      </p:to>
                                    </p:set>
                                    <p:animEffect transition="in" filter="fade">
                                      <p:cBhvr>
                                        <p:cTn id="174" dur="500"/>
                                        <p:tgtEl>
                                          <p:spTgt spid="97"/>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99"/>
                                        </p:tgtEl>
                                        <p:attrNameLst>
                                          <p:attrName>style.visibility</p:attrName>
                                        </p:attrNameLst>
                                      </p:cBhvr>
                                      <p:to>
                                        <p:strVal val="visible"/>
                                      </p:to>
                                    </p:set>
                                    <p:animEffect transition="in" filter="fade">
                                      <p:cBhvr>
                                        <p:cTn id="177" dur="500"/>
                                        <p:tgtEl>
                                          <p:spTgt spid="99"/>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98"/>
                                        </p:tgtEl>
                                        <p:attrNameLst>
                                          <p:attrName>style.visibility</p:attrName>
                                        </p:attrNameLst>
                                      </p:cBhvr>
                                      <p:to>
                                        <p:strVal val="visible"/>
                                      </p:to>
                                    </p:set>
                                    <p:animEffect transition="in" filter="fade">
                                      <p:cBhvr>
                                        <p:cTn id="180" dur="500"/>
                                        <p:tgtEl>
                                          <p:spTgt spid="98"/>
                                        </p:tgtEl>
                                      </p:cBhvr>
                                    </p:animEffect>
                                  </p:childTnLst>
                                </p:cTn>
                              </p:par>
                              <p:par>
                                <p:cTn id="181" presetID="10" presetClass="entr" presetSubtype="0" fill="hold" nodeType="withEffect">
                                  <p:stCondLst>
                                    <p:cond delay="0"/>
                                  </p:stCondLst>
                                  <p:childTnLst>
                                    <p:set>
                                      <p:cBhvr>
                                        <p:cTn id="182" dur="1" fill="hold">
                                          <p:stCondLst>
                                            <p:cond delay="0"/>
                                          </p:stCondLst>
                                        </p:cTn>
                                        <p:tgtEl>
                                          <p:spTgt spid="100"/>
                                        </p:tgtEl>
                                        <p:attrNameLst>
                                          <p:attrName>style.visibility</p:attrName>
                                        </p:attrNameLst>
                                      </p:cBhvr>
                                      <p:to>
                                        <p:strVal val="visible"/>
                                      </p:to>
                                    </p:set>
                                    <p:animEffect transition="in" filter="fade">
                                      <p:cBhvr>
                                        <p:cTn id="183" dur="500"/>
                                        <p:tgtEl>
                                          <p:spTgt spid="100"/>
                                        </p:tgtEl>
                                      </p:cBhvr>
                                    </p:animEffect>
                                  </p:childTnLst>
                                </p:cTn>
                              </p:par>
                              <p:par>
                                <p:cTn id="184" presetID="10" presetClass="entr" presetSubtype="0" fill="hold" nodeType="withEffect">
                                  <p:stCondLst>
                                    <p:cond delay="0"/>
                                  </p:stCondLst>
                                  <p:childTnLst>
                                    <p:set>
                                      <p:cBhvr>
                                        <p:cTn id="185" dur="1" fill="hold">
                                          <p:stCondLst>
                                            <p:cond delay="0"/>
                                          </p:stCondLst>
                                        </p:cTn>
                                        <p:tgtEl>
                                          <p:spTgt spid="101"/>
                                        </p:tgtEl>
                                        <p:attrNameLst>
                                          <p:attrName>style.visibility</p:attrName>
                                        </p:attrNameLst>
                                      </p:cBhvr>
                                      <p:to>
                                        <p:strVal val="visible"/>
                                      </p:to>
                                    </p:set>
                                    <p:animEffect transition="in" filter="fade">
                                      <p:cBhvr>
                                        <p:cTn id="186" dur="500"/>
                                        <p:tgtEl>
                                          <p:spTgt spid="101"/>
                                        </p:tgtEl>
                                      </p:cBhvr>
                                    </p:animEffect>
                                  </p:childTnLst>
                                </p:cTn>
                              </p:par>
                            </p:childTnLst>
                          </p:cTn>
                        </p:par>
                      </p:childTnLst>
                    </p:cTn>
                  </p:par>
                  <p:par>
                    <p:cTn id="187" fill="hold">
                      <p:stCondLst>
                        <p:cond delay="indefinite"/>
                      </p:stCondLst>
                      <p:childTnLst>
                        <p:par>
                          <p:cTn id="188" fill="hold">
                            <p:stCondLst>
                              <p:cond delay="0"/>
                            </p:stCondLst>
                            <p:childTnLst>
                              <p:par>
                                <p:cTn id="189" presetID="7" presetClass="emph" presetSubtype="2" fill="hold" nodeType="clickEffect">
                                  <p:stCondLst>
                                    <p:cond delay="0"/>
                                  </p:stCondLst>
                                  <p:childTnLst>
                                    <p:animClr clrSpc="rgb" dir="cw">
                                      <p:cBhvr>
                                        <p:cTn id="190" dur="2000" fill="hold"/>
                                        <p:tgtEl>
                                          <p:spTgt spid="99"/>
                                        </p:tgtEl>
                                        <p:attrNameLst>
                                          <p:attrName>stroke.color</p:attrName>
                                        </p:attrNameLst>
                                      </p:cBhvr>
                                      <p:to>
                                        <a:schemeClr val="accent2"/>
                                      </p:to>
                                    </p:animClr>
                                    <p:set>
                                      <p:cBhvr>
                                        <p:cTn id="191" dur="2000" fill="hold"/>
                                        <p:tgtEl>
                                          <p:spTgt spid="99"/>
                                        </p:tgtEl>
                                        <p:attrNameLst>
                                          <p:attrName>stroke.on</p:attrName>
                                        </p:attrNameLst>
                                      </p:cBhvr>
                                      <p:to>
                                        <p:strVal val="true"/>
                                      </p:to>
                                    </p:set>
                                  </p:childTnLst>
                                </p:cTn>
                              </p:par>
                              <p:par>
                                <p:cTn id="192" presetID="7" presetClass="emph" presetSubtype="2" fill="hold" nodeType="withEffect">
                                  <p:stCondLst>
                                    <p:cond delay="0"/>
                                  </p:stCondLst>
                                  <p:childTnLst>
                                    <p:animClr clrSpc="rgb" dir="cw">
                                      <p:cBhvr>
                                        <p:cTn id="193" dur="2000" fill="hold"/>
                                        <p:tgtEl>
                                          <p:spTgt spid="98"/>
                                        </p:tgtEl>
                                        <p:attrNameLst>
                                          <p:attrName>stroke.color</p:attrName>
                                        </p:attrNameLst>
                                      </p:cBhvr>
                                      <p:to>
                                        <a:schemeClr val="accent2"/>
                                      </p:to>
                                    </p:animClr>
                                    <p:set>
                                      <p:cBhvr>
                                        <p:cTn id="194" dur="2000" fill="hold"/>
                                        <p:tgtEl>
                                          <p:spTgt spid="98"/>
                                        </p:tgtEl>
                                        <p:attrNameLst>
                                          <p:attrName>stroke.on</p:attrName>
                                        </p:attrNameLst>
                                      </p:cBhvr>
                                      <p:to>
                                        <p:strVal val="true"/>
                                      </p:to>
                                    </p:set>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grpId="0" nodeType="clickEffect">
                                  <p:stCondLst>
                                    <p:cond delay="0"/>
                                  </p:stCondLst>
                                  <p:childTnLst>
                                    <p:set>
                                      <p:cBhvr>
                                        <p:cTn id="198" dur="1" fill="hold">
                                          <p:stCondLst>
                                            <p:cond delay="0"/>
                                          </p:stCondLst>
                                        </p:cTn>
                                        <p:tgtEl>
                                          <p:spTgt spid="91"/>
                                        </p:tgtEl>
                                        <p:attrNameLst>
                                          <p:attrName>style.visibility</p:attrName>
                                        </p:attrNameLst>
                                      </p:cBhvr>
                                      <p:to>
                                        <p:strVal val="visible"/>
                                      </p:to>
                                    </p:set>
                                    <p:animEffect transition="in" filter="fade">
                                      <p:cBhvr>
                                        <p:cTn id="199" dur="500"/>
                                        <p:tgtEl>
                                          <p:spTgt spid="91"/>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92"/>
                                        </p:tgtEl>
                                        <p:attrNameLst>
                                          <p:attrName>style.visibility</p:attrName>
                                        </p:attrNameLst>
                                      </p:cBhvr>
                                      <p:to>
                                        <p:strVal val="visible"/>
                                      </p:to>
                                    </p:set>
                                    <p:animEffect transition="in" filter="fade">
                                      <p:cBhvr>
                                        <p:cTn id="202" dur="500"/>
                                        <p:tgtEl>
                                          <p:spTgt spid="92"/>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xit" presetSubtype="0" fill="hold" grpId="1" nodeType="clickEffect">
                                  <p:stCondLst>
                                    <p:cond delay="0"/>
                                  </p:stCondLst>
                                  <p:childTnLst>
                                    <p:animEffect transition="out" filter="fade">
                                      <p:cBhvr>
                                        <p:cTn id="206" dur="500"/>
                                        <p:tgtEl>
                                          <p:spTgt spid="99"/>
                                        </p:tgtEl>
                                      </p:cBhvr>
                                    </p:animEffect>
                                    <p:set>
                                      <p:cBhvr>
                                        <p:cTn id="207" dur="1" fill="hold">
                                          <p:stCondLst>
                                            <p:cond delay="499"/>
                                          </p:stCondLst>
                                        </p:cTn>
                                        <p:tgtEl>
                                          <p:spTgt spid="99"/>
                                        </p:tgtEl>
                                        <p:attrNameLst>
                                          <p:attrName>style.visibility</p:attrName>
                                        </p:attrNameLst>
                                      </p:cBhvr>
                                      <p:to>
                                        <p:strVal val="hidden"/>
                                      </p:to>
                                    </p:set>
                                  </p:childTnLst>
                                </p:cTn>
                              </p:par>
                              <p:par>
                                <p:cTn id="208" presetID="10" presetClass="exit" presetSubtype="0" fill="hold" grpId="1" nodeType="withEffect">
                                  <p:stCondLst>
                                    <p:cond delay="0"/>
                                  </p:stCondLst>
                                  <p:childTnLst>
                                    <p:animEffect transition="out" filter="fade">
                                      <p:cBhvr>
                                        <p:cTn id="209" dur="500"/>
                                        <p:tgtEl>
                                          <p:spTgt spid="98"/>
                                        </p:tgtEl>
                                      </p:cBhvr>
                                    </p:animEffect>
                                    <p:set>
                                      <p:cBhvr>
                                        <p:cTn id="210" dur="1" fill="hold">
                                          <p:stCondLst>
                                            <p:cond delay="499"/>
                                          </p:stCondLst>
                                        </p:cTn>
                                        <p:tgtEl>
                                          <p:spTgt spid="98"/>
                                        </p:tgtEl>
                                        <p:attrNameLst>
                                          <p:attrName>style.visibility</p:attrName>
                                        </p:attrNameLst>
                                      </p:cBhvr>
                                      <p:to>
                                        <p:strVal val="hidden"/>
                                      </p:to>
                                    </p:set>
                                  </p:childTnLst>
                                </p:cTn>
                              </p:par>
                              <p:par>
                                <p:cTn id="211" presetID="10" presetClass="exit" presetSubtype="0" fill="hold" nodeType="withEffect">
                                  <p:stCondLst>
                                    <p:cond delay="0"/>
                                  </p:stCondLst>
                                  <p:childTnLst>
                                    <p:animEffect transition="out" filter="fade">
                                      <p:cBhvr>
                                        <p:cTn id="212" dur="500"/>
                                        <p:tgtEl>
                                          <p:spTgt spid="100"/>
                                        </p:tgtEl>
                                      </p:cBhvr>
                                    </p:animEffect>
                                    <p:set>
                                      <p:cBhvr>
                                        <p:cTn id="213" dur="1" fill="hold">
                                          <p:stCondLst>
                                            <p:cond delay="499"/>
                                          </p:stCondLst>
                                        </p:cTn>
                                        <p:tgtEl>
                                          <p:spTgt spid="100"/>
                                        </p:tgtEl>
                                        <p:attrNameLst>
                                          <p:attrName>style.visibility</p:attrName>
                                        </p:attrNameLst>
                                      </p:cBhvr>
                                      <p:to>
                                        <p:strVal val="hidden"/>
                                      </p:to>
                                    </p:set>
                                  </p:childTnLst>
                                </p:cTn>
                              </p:par>
                              <p:par>
                                <p:cTn id="214" presetID="10" presetClass="exit" presetSubtype="0" fill="hold" nodeType="withEffect">
                                  <p:stCondLst>
                                    <p:cond delay="0"/>
                                  </p:stCondLst>
                                  <p:childTnLst>
                                    <p:animEffect transition="out" filter="fade">
                                      <p:cBhvr>
                                        <p:cTn id="215" dur="500"/>
                                        <p:tgtEl>
                                          <p:spTgt spid="101"/>
                                        </p:tgtEl>
                                      </p:cBhvr>
                                    </p:animEffect>
                                    <p:set>
                                      <p:cBhvr>
                                        <p:cTn id="216" dur="1" fill="hold">
                                          <p:stCondLst>
                                            <p:cond delay="499"/>
                                          </p:stCondLst>
                                        </p:cTn>
                                        <p:tgtEl>
                                          <p:spTgt spid="101"/>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nodeType="clickEffect">
                                  <p:stCondLst>
                                    <p:cond delay="0"/>
                                  </p:stCondLst>
                                  <p:childTnLst>
                                    <p:set>
                                      <p:cBhvr>
                                        <p:cTn id="220" dur="1" fill="hold">
                                          <p:stCondLst>
                                            <p:cond delay="0"/>
                                          </p:stCondLst>
                                        </p:cTn>
                                        <p:tgtEl>
                                          <p:spTgt spid="104"/>
                                        </p:tgtEl>
                                        <p:attrNameLst>
                                          <p:attrName>style.visibility</p:attrName>
                                        </p:attrNameLst>
                                      </p:cBhvr>
                                      <p:to>
                                        <p:strVal val="visible"/>
                                      </p:to>
                                    </p:set>
                                    <p:animEffect transition="in" filter="fade">
                                      <p:cBhvr>
                                        <p:cTn id="221" dur="500"/>
                                        <p:tgtEl>
                                          <p:spTgt spid="104"/>
                                        </p:tgtEl>
                                      </p:cBhvr>
                                    </p:animEffect>
                                  </p:childTnLst>
                                </p:cTn>
                              </p:par>
                              <p:par>
                                <p:cTn id="222" presetID="10" presetClass="entr" presetSubtype="0" fill="hold" nodeType="withEffect">
                                  <p:stCondLst>
                                    <p:cond delay="0"/>
                                  </p:stCondLst>
                                  <p:childTnLst>
                                    <p:set>
                                      <p:cBhvr>
                                        <p:cTn id="223" dur="1" fill="hold">
                                          <p:stCondLst>
                                            <p:cond delay="0"/>
                                          </p:stCondLst>
                                        </p:cTn>
                                        <p:tgtEl>
                                          <p:spTgt spid="105"/>
                                        </p:tgtEl>
                                        <p:attrNameLst>
                                          <p:attrName>style.visibility</p:attrName>
                                        </p:attrNameLst>
                                      </p:cBhvr>
                                      <p:to>
                                        <p:strVal val="visible"/>
                                      </p:to>
                                    </p:set>
                                    <p:animEffect transition="in" filter="fade">
                                      <p:cBhvr>
                                        <p:cTn id="224" dur="500"/>
                                        <p:tgtEl>
                                          <p:spTgt spid="105"/>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103"/>
                                        </p:tgtEl>
                                        <p:attrNameLst>
                                          <p:attrName>style.visibility</p:attrName>
                                        </p:attrNameLst>
                                      </p:cBhvr>
                                      <p:to>
                                        <p:strVal val="visible"/>
                                      </p:to>
                                    </p:set>
                                    <p:animEffect transition="in" filter="fade">
                                      <p:cBhvr>
                                        <p:cTn id="227" dur="500"/>
                                        <p:tgtEl>
                                          <p:spTgt spid="103"/>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102"/>
                                        </p:tgtEl>
                                        <p:attrNameLst>
                                          <p:attrName>style.visibility</p:attrName>
                                        </p:attrNameLst>
                                      </p:cBhvr>
                                      <p:to>
                                        <p:strVal val="visible"/>
                                      </p:to>
                                    </p:set>
                                    <p:animEffect transition="in" filter="fade">
                                      <p:cBhvr>
                                        <p:cTn id="230" dur="500"/>
                                        <p:tgtEl>
                                          <p:spTgt spid="102"/>
                                        </p:tgtEl>
                                      </p:cBhvr>
                                    </p:animEffect>
                                  </p:childTnLst>
                                </p:cTn>
                              </p:par>
                            </p:childTnLst>
                          </p:cTn>
                        </p:par>
                      </p:childTnLst>
                    </p:cTn>
                  </p:par>
                  <p:par>
                    <p:cTn id="231" fill="hold">
                      <p:stCondLst>
                        <p:cond delay="indefinite"/>
                      </p:stCondLst>
                      <p:childTnLst>
                        <p:par>
                          <p:cTn id="232" fill="hold">
                            <p:stCondLst>
                              <p:cond delay="0"/>
                            </p:stCondLst>
                            <p:childTnLst>
                              <p:par>
                                <p:cTn id="233" presetID="10" presetClass="entr" presetSubtype="0" fill="hold" nodeType="clickEffect">
                                  <p:stCondLst>
                                    <p:cond delay="0"/>
                                  </p:stCondLst>
                                  <p:childTnLst>
                                    <p:set>
                                      <p:cBhvr>
                                        <p:cTn id="234" dur="1" fill="hold">
                                          <p:stCondLst>
                                            <p:cond delay="0"/>
                                          </p:stCondLst>
                                        </p:cTn>
                                        <p:tgtEl>
                                          <p:spTgt spid="107"/>
                                        </p:tgtEl>
                                        <p:attrNameLst>
                                          <p:attrName>style.visibility</p:attrName>
                                        </p:attrNameLst>
                                      </p:cBhvr>
                                      <p:to>
                                        <p:strVal val="visible"/>
                                      </p:to>
                                    </p:set>
                                    <p:animEffect transition="in" filter="fade">
                                      <p:cBhvr>
                                        <p:cTn id="235" dur="500"/>
                                        <p:tgtEl>
                                          <p:spTgt spid="107"/>
                                        </p:tgtEl>
                                      </p:cBhvr>
                                    </p:animEffect>
                                  </p:childTnLst>
                                </p:cTn>
                              </p:par>
                              <p:par>
                                <p:cTn id="236" presetID="10" presetClass="entr" presetSubtype="0" fill="hold" nodeType="withEffect">
                                  <p:stCondLst>
                                    <p:cond delay="0"/>
                                  </p:stCondLst>
                                  <p:childTnLst>
                                    <p:set>
                                      <p:cBhvr>
                                        <p:cTn id="237" dur="1" fill="hold">
                                          <p:stCondLst>
                                            <p:cond delay="0"/>
                                          </p:stCondLst>
                                        </p:cTn>
                                        <p:tgtEl>
                                          <p:spTgt spid="106"/>
                                        </p:tgtEl>
                                        <p:attrNameLst>
                                          <p:attrName>style.visibility</p:attrName>
                                        </p:attrNameLst>
                                      </p:cBhvr>
                                      <p:to>
                                        <p:strVal val="visible"/>
                                      </p:to>
                                    </p:set>
                                    <p:animEffect transition="in" filter="fade">
                                      <p:cBhvr>
                                        <p:cTn id="238" dur="500"/>
                                        <p:tgtEl>
                                          <p:spTgt spid="106"/>
                                        </p:tgtEl>
                                      </p:cBhvr>
                                    </p:animEffect>
                                  </p:childTnLst>
                                </p:cTn>
                              </p:par>
                            </p:childTnLst>
                          </p:cTn>
                        </p:par>
                      </p:childTnLst>
                    </p:cTn>
                  </p:par>
                  <p:par>
                    <p:cTn id="239" fill="hold">
                      <p:stCondLst>
                        <p:cond delay="indefinite"/>
                      </p:stCondLst>
                      <p:childTnLst>
                        <p:par>
                          <p:cTn id="240" fill="hold">
                            <p:stCondLst>
                              <p:cond delay="0"/>
                            </p:stCondLst>
                            <p:childTnLst>
                              <p:par>
                                <p:cTn id="241" presetID="10" presetClass="exit" presetSubtype="0" fill="hold" nodeType="clickEffect">
                                  <p:stCondLst>
                                    <p:cond delay="0"/>
                                  </p:stCondLst>
                                  <p:childTnLst>
                                    <p:animEffect transition="out" filter="fade">
                                      <p:cBhvr>
                                        <p:cTn id="242" dur="500"/>
                                        <p:tgtEl>
                                          <p:spTgt spid="107"/>
                                        </p:tgtEl>
                                      </p:cBhvr>
                                    </p:animEffect>
                                    <p:set>
                                      <p:cBhvr>
                                        <p:cTn id="243" dur="1" fill="hold">
                                          <p:stCondLst>
                                            <p:cond delay="499"/>
                                          </p:stCondLst>
                                        </p:cTn>
                                        <p:tgtEl>
                                          <p:spTgt spid="107"/>
                                        </p:tgtEl>
                                        <p:attrNameLst>
                                          <p:attrName>style.visibility</p:attrName>
                                        </p:attrNameLst>
                                      </p:cBhvr>
                                      <p:to>
                                        <p:strVal val="hidden"/>
                                      </p:to>
                                    </p:set>
                                  </p:childTnLst>
                                </p:cTn>
                              </p:par>
                              <p:par>
                                <p:cTn id="244" presetID="10" presetClass="exit" presetSubtype="0" fill="hold" nodeType="withEffect">
                                  <p:stCondLst>
                                    <p:cond delay="0"/>
                                  </p:stCondLst>
                                  <p:childTnLst>
                                    <p:animEffect transition="out" filter="fade">
                                      <p:cBhvr>
                                        <p:cTn id="245" dur="500"/>
                                        <p:tgtEl>
                                          <p:spTgt spid="106"/>
                                        </p:tgtEl>
                                      </p:cBhvr>
                                    </p:animEffect>
                                    <p:set>
                                      <p:cBhvr>
                                        <p:cTn id="246" dur="1" fill="hold">
                                          <p:stCondLst>
                                            <p:cond delay="499"/>
                                          </p:stCondLst>
                                        </p:cTn>
                                        <p:tgtEl>
                                          <p:spTgt spid="106"/>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10" presetClass="entr" presetSubtype="0" fill="hold" nodeType="clickEffect">
                                  <p:stCondLst>
                                    <p:cond delay="0"/>
                                  </p:stCondLst>
                                  <p:childTnLst>
                                    <p:set>
                                      <p:cBhvr>
                                        <p:cTn id="250" dur="1" fill="hold">
                                          <p:stCondLst>
                                            <p:cond delay="0"/>
                                          </p:stCondLst>
                                        </p:cTn>
                                        <p:tgtEl>
                                          <p:spTgt spid="109"/>
                                        </p:tgtEl>
                                        <p:attrNameLst>
                                          <p:attrName>style.visibility</p:attrName>
                                        </p:attrNameLst>
                                      </p:cBhvr>
                                      <p:to>
                                        <p:strVal val="visible"/>
                                      </p:to>
                                    </p:set>
                                    <p:animEffect transition="in" filter="fade">
                                      <p:cBhvr>
                                        <p:cTn id="251" dur="500"/>
                                        <p:tgtEl>
                                          <p:spTgt spid="109"/>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108"/>
                                        </p:tgtEl>
                                        <p:attrNameLst>
                                          <p:attrName>style.visibility</p:attrName>
                                        </p:attrNameLst>
                                      </p:cBhvr>
                                      <p:to>
                                        <p:strVal val="visible"/>
                                      </p:to>
                                    </p:set>
                                    <p:animEffect transition="in" filter="fade">
                                      <p:cBhvr>
                                        <p:cTn id="254" dur="500"/>
                                        <p:tgtEl>
                                          <p:spTgt spid="108"/>
                                        </p:tgtEl>
                                      </p:cBhvr>
                                    </p:animEffect>
                                  </p:childTnLst>
                                </p:cTn>
                              </p:par>
                              <p:par>
                                <p:cTn id="255" presetID="10" presetClass="entr" presetSubtype="0" fill="hold" nodeType="withEffect">
                                  <p:stCondLst>
                                    <p:cond delay="0"/>
                                  </p:stCondLst>
                                  <p:childTnLst>
                                    <p:set>
                                      <p:cBhvr>
                                        <p:cTn id="256" dur="1" fill="hold">
                                          <p:stCondLst>
                                            <p:cond delay="0"/>
                                          </p:stCondLst>
                                        </p:cTn>
                                        <p:tgtEl>
                                          <p:spTgt spid="110"/>
                                        </p:tgtEl>
                                        <p:attrNameLst>
                                          <p:attrName>style.visibility</p:attrName>
                                        </p:attrNameLst>
                                      </p:cBhvr>
                                      <p:to>
                                        <p:strVal val="visible"/>
                                      </p:to>
                                    </p:set>
                                    <p:animEffect transition="in" filter="fade">
                                      <p:cBhvr>
                                        <p:cTn id="257" dur="500"/>
                                        <p:tgtEl>
                                          <p:spTgt spid="110"/>
                                        </p:tgtEl>
                                      </p:cBhvr>
                                    </p:animEffect>
                                  </p:childTnLst>
                                </p:cTn>
                              </p:par>
                              <p:par>
                                <p:cTn id="258" presetID="10" presetClass="entr" presetSubtype="0" fill="hold" nodeType="withEffect">
                                  <p:stCondLst>
                                    <p:cond delay="0"/>
                                  </p:stCondLst>
                                  <p:childTnLst>
                                    <p:set>
                                      <p:cBhvr>
                                        <p:cTn id="259" dur="1" fill="hold">
                                          <p:stCondLst>
                                            <p:cond delay="0"/>
                                          </p:stCondLst>
                                        </p:cTn>
                                        <p:tgtEl>
                                          <p:spTgt spid="111"/>
                                        </p:tgtEl>
                                        <p:attrNameLst>
                                          <p:attrName>style.visibility</p:attrName>
                                        </p:attrNameLst>
                                      </p:cBhvr>
                                      <p:to>
                                        <p:strVal val="visible"/>
                                      </p:to>
                                    </p:set>
                                    <p:animEffect transition="in" filter="fade">
                                      <p:cBhvr>
                                        <p:cTn id="260" dur="500"/>
                                        <p:tgtEl>
                                          <p:spTgt spid="111"/>
                                        </p:tgtEl>
                                      </p:cBhvr>
                                    </p:animEffect>
                                  </p:childTnLst>
                                </p:cTn>
                              </p:par>
                            </p:childTnLst>
                          </p:cTn>
                        </p:par>
                      </p:childTnLst>
                    </p:cTn>
                  </p:par>
                  <p:par>
                    <p:cTn id="261" fill="hold">
                      <p:stCondLst>
                        <p:cond delay="indefinite"/>
                      </p:stCondLst>
                      <p:childTnLst>
                        <p:par>
                          <p:cTn id="262" fill="hold">
                            <p:stCondLst>
                              <p:cond delay="0"/>
                            </p:stCondLst>
                            <p:childTnLst>
                              <p:par>
                                <p:cTn id="263" presetID="10" presetClass="entr" presetSubtype="0" fill="hold" grpId="0" nodeType="clickEffect">
                                  <p:stCondLst>
                                    <p:cond delay="0"/>
                                  </p:stCondLst>
                                  <p:childTnLst>
                                    <p:set>
                                      <p:cBhvr>
                                        <p:cTn id="264" dur="1" fill="hold">
                                          <p:stCondLst>
                                            <p:cond delay="0"/>
                                          </p:stCondLst>
                                        </p:cTn>
                                        <p:tgtEl>
                                          <p:spTgt spid="112"/>
                                        </p:tgtEl>
                                        <p:attrNameLst>
                                          <p:attrName>style.visibility</p:attrName>
                                        </p:attrNameLst>
                                      </p:cBhvr>
                                      <p:to>
                                        <p:strVal val="visible"/>
                                      </p:to>
                                    </p:set>
                                    <p:animEffect transition="in" filter="fade">
                                      <p:cBhvr>
                                        <p:cTn id="265"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7" grpId="1" animBg="1"/>
      <p:bldP spid="68" grpId="0" animBg="1"/>
      <p:bldP spid="68" grpId="1" animBg="1"/>
      <p:bldP spid="69" grpId="0" animBg="1"/>
      <p:bldP spid="70" grpId="0" animBg="1"/>
      <p:bldP spid="70" grpId="1" animBg="1"/>
      <p:bldP spid="71" grpId="0" animBg="1"/>
      <p:bldP spid="71" grpId="1" animBg="1"/>
      <p:bldP spid="72" grpId="0" animBg="1"/>
      <p:bldP spid="79" grpId="0" animBg="1"/>
      <p:bldP spid="80" grpId="0" animBg="1"/>
      <p:bldP spid="81" grpId="0" animBg="1"/>
      <p:bldP spid="86" grpId="0" animBg="1"/>
      <p:bldP spid="90" grpId="0" animBg="1"/>
      <p:bldP spid="91" grpId="0" animBg="1"/>
      <p:bldP spid="92" grpId="0" animBg="1"/>
      <p:bldP spid="93" grpId="0" animBg="1"/>
      <p:bldP spid="94" grpId="0" animBg="1"/>
      <p:bldP spid="95" grpId="0" animBg="1"/>
      <p:bldP spid="98" grpId="0" animBg="1"/>
      <p:bldP spid="98" grpId="1" animBg="1"/>
      <p:bldP spid="99" grpId="0" animBg="1"/>
      <p:bldP spid="99" grpId="1" animBg="1"/>
      <p:bldP spid="102" grpId="0" animBg="1"/>
      <p:bldP spid="103" grpId="0" animBg="1"/>
      <p:bldP spid="108" grpId="0" animBg="1"/>
      <p:bldP spid="11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Generalization v/s Specialization</a:t>
            </a:r>
          </a:p>
        </p:txBody>
      </p:sp>
      <p:sp>
        <p:nvSpPr>
          <p:cNvPr id="2" name="Content Placeholder 1"/>
          <p:cNvSpPr>
            <a:spLocks noGrp="1"/>
          </p:cNvSpPr>
          <p:nvPr>
            <p:ph idx="1"/>
          </p:nvPr>
        </p:nvSpPr>
        <p:spPr/>
        <p:txBody>
          <a:bodyPr/>
          <a:lstStyle/>
          <a:p>
            <a:endParaRPr lang="en-US"/>
          </a:p>
        </p:txBody>
      </p:sp>
      <p:graphicFrame>
        <p:nvGraphicFramePr>
          <p:cNvPr id="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220538976"/>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Generalization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Specialization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89654535"/>
              </p:ext>
            </p:extLst>
          </p:nvPr>
        </p:nvGraphicFramePr>
        <p:xfrm>
          <a:off x="131179" y="1493668"/>
          <a:ext cx="11929642" cy="82296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r>
                        <a:rPr lang="en-US" sz="2400" b="0" kern="1200" dirty="0">
                          <a:solidFill>
                            <a:schemeClr val="dk1"/>
                          </a:solidFill>
                          <a:latin typeface="+mn-lt"/>
                          <a:ea typeface="+mn-ea"/>
                          <a:cs typeface="+mn-cs"/>
                        </a:rPr>
                        <a:t>The process of </a:t>
                      </a:r>
                      <a:r>
                        <a:rPr lang="en-US" sz="2400" b="1" kern="1200" dirty="0">
                          <a:solidFill>
                            <a:schemeClr val="accent6"/>
                          </a:solidFill>
                          <a:latin typeface="+mn-lt"/>
                          <a:ea typeface="+mn-ea"/>
                          <a:cs typeface="+mn-cs"/>
                        </a:rPr>
                        <a:t>creation of group from various entities</a:t>
                      </a:r>
                      <a:r>
                        <a:rPr lang="en-US" sz="2400" b="0" kern="1200" dirty="0">
                          <a:solidFill>
                            <a:schemeClr val="dk1"/>
                          </a:solidFill>
                          <a:latin typeface="+mn-lt"/>
                          <a:ea typeface="+mn-ea"/>
                          <a:cs typeface="+mn-cs"/>
                        </a:rPr>
                        <a:t> is called generalization.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dk1"/>
                          </a:solidFill>
                          <a:latin typeface="+mn-lt"/>
                          <a:ea typeface="+mn-ea"/>
                          <a:cs typeface="+mn-cs"/>
                        </a:rPr>
                        <a:t>The process of </a:t>
                      </a:r>
                      <a:r>
                        <a:rPr lang="en-US" sz="2400" b="1" kern="1200" dirty="0">
                          <a:solidFill>
                            <a:schemeClr val="accent6"/>
                          </a:solidFill>
                          <a:latin typeface="+mn-lt"/>
                          <a:ea typeface="+mn-ea"/>
                          <a:cs typeface="+mn-cs"/>
                        </a:rPr>
                        <a:t>creation of sub-groups within an entity</a:t>
                      </a:r>
                      <a:r>
                        <a:rPr lang="en-US" sz="2400" b="0" kern="1200" dirty="0">
                          <a:solidFill>
                            <a:schemeClr val="dk1"/>
                          </a:solidFill>
                          <a:latin typeface="+mn-lt"/>
                          <a:ea typeface="+mn-ea"/>
                          <a:cs typeface="+mn-cs"/>
                        </a:rPr>
                        <a:t> is called specialization.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148392357"/>
              </p:ext>
            </p:extLst>
          </p:nvPr>
        </p:nvGraphicFramePr>
        <p:xfrm>
          <a:off x="131179" y="2319178"/>
          <a:ext cx="11929642" cy="54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It is </a:t>
                      </a:r>
                      <a:r>
                        <a:rPr lang="en-GB" sz="2400" b="1" kern="1200" dirty="0">
                          <a:solidFill>
                            <a:schemeClr val="accent6"/>
                          </a:solidFill>
                          <a:latin typeface="+mn-lt"/>
                          <a:ea typeface="+mn-ea"/>
                          <a:cs typeface="+mn-cs"/>
                        </a:rPr>
                        <a:t>Bottom-up</a:t>
                      </a:r>
                      <a:r>
                        <a:rPr lang="en-GB" sz="2400" b="0" kern="1200" dirty="0">
                          <a:solidFill>
                            <a:schemeClr val="dk1"/>
                          </a:solidFill>
                          <a:latin typeface="+mn-lt"/>
                          <a:ea typeface="+mn-ea"/>
                          <a:cs typeface="+mn-cs"/>
                        </a:rPr>
                        <a:t> approach.</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It is </a:t>
                      </a:r>
                      <a:r>
                        <a:rPr lang="en-GB" sz="2400" b="1" kern="1200" dirty="0">
                          <a:solidFill>
                            <a:schemeClr val="accent6"/>
                          </a:solidFill>
                          <a:latin typeface="+mn-lt"/>
                          <a:ea typeface="+mn-ea"/>
                          <a:cs typeface="+mn-cs"/>
                        </a:rPr>
                        <a:t>Top-down</a:t>
                      </a:r>
                      <a:r>
                        <a:rPr lang="en-GB" sz="2400" b="0" kern="1200" dirty="0">
                          <a:solidFill>
                            <a:schemeClr val="dk1"/>
                          </a:solidFill>
                          <a:latin typeface="+mn-lt"/>
                          <a:ea typeface="+mn-ea"/>
                          <a:cs typeface="+mn-cs"/>
                        </a:rPr>
                        <a:t> approach.</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2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4258681"/>
              </p:ext>
            </p:extLst>
          </p:nvPr>
        </p:nvGraphicFramePr>
        <p:xfrm>
          <a:off x="131180" y="2861744"/>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r>
                        <a:rPr lang="en-US" sz="2400" b="0" kern="1200" dirty="0">
                          <a:solidFill>
                            <a:schemeClr val="dk1"/>
                          </a:solidFill>
                          <a:latin typeface="+mn-lt"/>
                          <a:ea typeface="+mn-ea"/>
                          <a:cs typeface="+mn-cs"/>
                        </a:rPr>
                        <a:t>The process of taking the </a:t>
                      </a:r>
                      <a:r>
                        <a:rPr lang="en-US" sz="2400" b="1" kern="1200" dirty="0">
                          <a:solidFill>
                            <a:schemeClr val="accent6"/>
                          </a:solidFill>
                          <a:latin typeface="+mn-lt"/>
                          <a:ea typeface="+mn-ea"/>
                          <a:cs typeface="+mn-cs"/>
                        </a:rPr>
                        <a:t>union of two or more lower level entity </a:t>
                      </a:r>
                      <a:r>
                        <a:rPr lang="en-US" sz="2400" b="0" kern="1200" dirty="0">
                          <a:solidFill>
                            <a:schemeClr val="dk1"/>
                          </a:solidFill>
                          <a:latin typeface="+mn-lt"/>
                          <a:ea typeface="+mn-ea"/>
                          <a:cs typeface="+mn-cs"/>
                        </a:rPr>
                        <a:t>sets to produce a higher level entity set.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dk1"/>
                          </a:solidFill>
                          <a:latin typeface="+mn-lt"/>
                          <a:ea typeface="+mn-ea"/>
                          <a:cs typeface="+mn-cs"/>
                        </a:rPr>
                        <a:t>The process of taking a </a:t>
                      </a:r>
                      <a:r>
                        <a:rPr lang="en-US" sz="2400" b="1" kern="1200" dirty="0">
                          <a:solidFill>
                            <a:schemeClr val="accent6"/>
                          </a:solidFill>
                          <a:latin typeface="+mn-lt"/>
                          <a:ea typeface="+mn-ea"/>
                          <a:cs typeface="+mn-cs"/>
                        </a:rPr>
                        <a:t>sub set of higher level entity set</a:t>
                      </a:r>
                      <a:r>
                        <a:rPr lang="en-US" sz="2400" b="0" kern="1200" dirty="0">
                          <a:solidFill>
                            <a:schemeClr val="dk1"/>
                          </a:solidFill>
                          <a:latin typeface="+mn-lt"/>
                          <a:ea typeface="+mn-ea"/>
                          <a:cs typeface="+mn-cs"/>
                        </a:rPr>
                        <a:t> to form a lower level entity set.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2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993258081"/>
              </p:ext>
            </p:extLst>
          </p:nvPr>
        </p:nvGraphicFramePr>
        <p:xfrm>
          <a:off x="131180" y="4037727"/>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r>
                        <a:rPr lang="en-US" sz="2400" b="0" kern="1200" dirty="0">
                          <a:solidFill>
                            <a:schemeClr val="dk1"/>
                          </a:solidFill>
                          <a:latin typeface="+mn-lt"/>
                          <a:ea typeface="+mn-ea"/>
                          <a:cs typeface="+mn-cs"/>
                        </a:rPr>
                        <a:t>It starts from the number of entity sets and creates high level entity set using some common features.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dk1"/>
                          </a:solidFill>
                          <a:latin typeface="+mn-lt"/>
                          <a:ea typeface="+mn-ea"/>
                          <a:cs typeface="+mn-cs"/>
                        </a:rPr>
                        <a:t>It starts from a single entity set and creates different low level entity sets using some different features.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1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 &amp; Specialization example</a:t>
            </a:r>
          </a:p>
        </p:txBody>
      </p:sp>
      <p:sp>
        <p:nvSpPr>
          <p:cNvPr id="3" name="Content Placeholder 2"/>
          <p:cNvSpPr>
            <a:spLocks noGrp="1"/>
          </p:cNvSpPr>
          <p:nvPr>
            <p:ph idx="1"/>
          </p:nvPr>
        </p:nvSpPr>
        <p:spPr/>
        <p:txBody>
          <a:bodyPr/>
          <a:lstStyle/>
          <a:p>
            <a:pPr marL="0" indent="0">
              <a:buNone/>
            </a:pPr>
            <a:endParaRPr lang="en-US" dirty="0"/>
          </a:p>
        </p:txBody>
      </p:sp>
      <p:sp>
        <p:nvSpPr>
          <p:cNvPr id="33" name="Rectangle 32"/>
          <p:cNvSpPr/>
          <p:nvPr/>
        </p:nvSpPr>
        <p:spPr>
          <a:xfrm>
            <a:off x="4684601" y="3348792"/>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p:txBody>
      </p:sp>
      <p:sp>
        <p:nvSpPr>
          <p:cNvPr id="34" name="Rectangle 33"/>
          <p:cNvSpPr/>
          <p:nvPr/>
        </p:nvSpPr>
        <p:spPr>
          <a:xfrm>
            <a:off x="6970601" y="3348792"/>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p>
        </p:txBody>
      </p:sp>
      <p:sp>
        <p:nvSpPr>
          <p:cNvPr id="35" name="Rectangle 34"/>
          <p:cNvSpPr/>
          <p:nvPr/>
        </p:nvSpPr>
        <p:spPr>
          <a:xfrm>
            <a:off x="5870212" y="1828800"/>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sp>
        <p:nvSpPr>
          <p:cNvPr id="36" name="Oval 35"/>
          <p:cNvSpPr/>
          <p:nvPr/>
        </p:nvSpPr>
        <p:spPr>
          <a:xfrm>
            <a:off x="5551760" y="1102353"/>
            <a:ext cx="107156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37" name="Oval 36"/>
          <p:cNvSpPr/>
          <p:nvPr/>
        </p:nvSpPr>
        <p:spPr>
          <a:xfrm>
            <a:off x="6724704" y="1066800"/>
            <a:ext cx="1404937"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cxnSp>
        <p:nvCxnSpPr>
          <p:cNvPr id="38" name="Straight Connector 37"/>
          <p:cNvCxnSpPr>
            <a:stCxn id="35" idx="0"/>
            <a:endCxn id="36" idx="4"/>
          </p:cNvCxnSpPr>
          <p:nvPr/>
        </p:nvCxnSpPr>
        <p:spPr>
          <a:xfrm flipH="1" flipV="1">
            <a:off x="6087542" y="1513833"/>
            <a:ext cx="514190" cy="31496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a:stCxn id="37" idx="4"/>
            <a:endCxn id="35" idx="0"/>
          </p:cNvCxnSpPr>
          <p:nvPr/>
        </p:nvCxnSpPr>
        <p:spPr>
          <a:xfrm flipH="1">
            <a:off x="6601732" y="1478280"/>
            <a:ext cx="825441" cy="35052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0" name="Oval 39"/>
          <p:cNvSpPr/>
          <p:nvPr/>
        </p:nvSpPr>
        <p:spPr>
          <a:xfrm>
            <a:off x="4599126" y="1652265"/>
            <a:ext cx="90741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PID</a:t>
            </a:r>
          </a:p>
        </p:txBody>
      </p:sp>
      <p:sp>
        <p:nvSpPr>
          <p:cNvPr id="41" name="Oval 40"/>
          <p:cNvSpPr/>
          <p:nvPr/>
        </p:nvSpPr>
        <p:spPr>
          <a:xfrm>
            <a:off x="7727791" y="1652265"/>
            <a:ext cx="106457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City</a:t>
            </a:r>
          </a:p>
        </p:txBody>
      </p:sp>
      <p:cxnSp>
        <p:nvCxnSpPr>
          <p:cNvPr id="42" name="Straight Connector 41"/>
          <p:cNvCxnSpPr>
            <a:stCxn id="41" idx="3"/>
            <a:endCxn id="35" idx="3"/>
          </p:cNvCxnSpPr>
          <p:nvPr/>
        </p:nvCxnSpPr>
        <p:spPr>
          <a:xfrm flipH="1">
            <a:off x="7333252" y="2003485"/>
            <a:ext cx="550442" cy="5391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a:stCxn id="35" idx="1"/>
            <a:endCxn id="40" idx="5"/>
          </p:cNvCxnSpPr>
          <p:nvPr/>
        </p:nvCxnSpPr>
        <p:spPr>
          <a:xfrm flipH="1" flipV="1">
            <a:off x="5373651" y="2003485"/>
            <a:ext cx="496561" cy="5391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4" name="Oval 43"/>
          <p:cNvSpPr/>
          <p:nvPr/>
        </p:nvSpPr>
        <p:spPr>
          <a:xfrm>
            <a:off x="3151325" y="3373176"/>
            <a:ext cx="108000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Salary</a:t>
            </a:r>
          </a:p>
        </p:txBody>
      </p:sp>
      <p:sp>
        <p:nvSpPr>
          <p:cNvPr id="45" name="Oval 44"/>
          <p:cNvSpPr/>
          <p:nvPr/>
        </p:nvSpPr>
        <p:spPr>
          <a:xfrm>
            <a:off x="9018725" y="3371652"/>
            <a:ext cx="129600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Balance</a:t>
            </a:r>
          </a:p>
        </p:txBody>
      </p:sp>
      <p:cxnSp>
        <p:nvCxnSpPr>
          <p:cNvPr id="46" name="Straight Connector 45"/>
          <p:cNvCxnSpPr>
            <a:stCxn id="44" idx="6"/>
            <a:endCxn id="33" idx="1"/>
          </p:cNvCxnSpPr>
          <p:nvPr/>
        </p:nvCxnSpPr>
        <p:spPr>
          <a:xfrm flipV="1">
            <a:off x="4231325" y="3577392"/>
            <a:ext cx="453276" cy="152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a:endCxn id="45" idx="2"/>
          </p:cNvCxnSpPr>
          <p:nvPr/>
        </p:nvCxnSpPr>
        <p:spPr>
          <a:xfrm flipV="1">
            <a:off x="8433641" y="3577392"/>
            <a:ext cx="585084" cy="152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8" name="Flowchart: Merge 47"/>
          <p:cNvSpPr/>
          <p:nvPr/>
        </p:nvSpPr>
        <p:spPr>
          <a:xfrm>
            <a:off x="6197907" y="2593937"/>
            <a:ext cx="812798" cy="544671"/>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ISA</a:t>
            </a:r>
          </a:p>
        </p:txBody>
      </p:sp>
      <p:cxnSp>
        <p:nvCxnSpPr>
          <p:cNvPr id="49" name="Straight Connector 48"/>
          <p:cNvCxnSpPr>
            <a:stCxn id="35" idx="2"/>
            <a:endCxn id="48" idx="0"/>
          </p:cNvCxnSpPr>
          <p:nvPr/>
        </p:nvCxnSpPr>
        <p:spPr>
          <a:xfrm>
            <a:off x="6601732" y="2286000"/>
            <a:ext cx="2574" cy="307937"/>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a:stCxn id="33" idx="0"/>
            <a:endCxn id="48" idx="1"/>
          </p:cNvCxnSpPr>
          <p:nvPr/>
        </p:nvCxnSpPr>
        <p:spPr>
          <a:xfrm flipV="1">
            <a:off x="5416121" y="2866273"/>
            <a:ext cx="984986"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a:stCxn id="34" idx="0"/>
            <a:endCxn id="48" idx="3"/>
          </p:cNvCxnSpPr>
          <p:nvPr/>
        </p:nvCxnSpPr>
        <p:spPr>
          <a:xfrm flipH="1" flipV="1">
            <a:off x="6807506" y="2866273"/>
            <a:ext cx="894615"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52" name="Rectangle 51"/>
          <p:cNvSpPr/>
          <p:nvPr/>
        </p:nvSpPr>
        <p:spPr>
          <a:xfrm>
            <a:off x="3493709" y="4868990"/>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Full Time</a:t>
            </a:r>
          </a:p>
        </p:txBody>
      </p:sp>
      <p:sp>
        <p:nvSpPr>
          <p:cNvPr id="53" name="Rectangle 52"/>
          <p:cNvSpPr/>
          <p:nvPr/>
        </p:nvSpPr>
        <p:spPr>
          <a:xfrm>
            <a:off x="5779709" y="4868990"/>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Part Time</a:t>
            </a:r>
          </a:p>
        </p:txBody>
      </p:sp>
      <p:sp>
        <p:nvSpPr>
          <p:cNvPr id="54" name="Oval 53"/>
          <p:cNvSpPr/>
          <p:nvPr/>
        </p:nvSpPr>
        <p:spPr>
          <a:xfrm>
            <a:off x="3227526" y="5715000"/>
            <a:ext cx="198000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Days Worked</a:t>
            </a:r>
          </a:p>
        </p:txBody>
      </p:sp>
      <p:sp>
        <p:nvSpPr>
          <p:cNvPr id="55" name="Oval 54"/>
          <p:cNvSpPr/>
          <p:nvPr/>
        </p:nvSpPr>
        <p:spPr>
          <a:xfrm>
            <a:off x="5504852" y="5715000"/>
            <a:ext cx="201600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Hour Worked</a:t>
            </a:r>
          </a:p>
        </p:txBody>
      </p:sp>
      <p:cxnSp>
        <p:nvCxnSpPr>
          <p:cNvPr id="56" name="Straight Connector 55"/>
          <p:cNvCxnSpPr>
            <a:stCxn id="54" idx="0"/>
            <a:endCxn id="52" idx="2"/>
          </p:cNvCxnSpPr>
          <p:nvPr/>
        </p:nvCxnSpPr>
        <p:spPr>
          <a:xfrm flipV="1">
            <a:off x="4217526" y="5326190"/>
            <a:ext cx="7703" cy="38881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a:stCxn id="53" idx="2"/>
            <a:endCxn id="55" idx="0"/>
          </p:cNvCxnSpPr>
          <p:nvPr/>
        </p:nvCxnSpPr>
        <p:spPr>
          <a:xfrm>
            <a:off x="6511229" y="5326190"/>
            <a:ext cx="1623" cy="38881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8" name="Flowchart: Merge 57"/>
          <p:cNvSpPr/>
          <p:nvPr/>
        </p:nvSpPr>
        <p:spPr>
          <a:xfrm>
            <a:off x="5007015" y="4114135"/>
            <a:ext cx="812798" cy="544671"/>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ISA</a:t>
            </a:r>
          </a:p>
        </p:txBody>
      </p:sp>
      <p:cxnSp>
        <p:nvCxnSpPr>
          <p:cNvPr id="59" name="Straight Connector 58"/>
          <p:cNvCxnSpPr>
            <a:endCxn id="58" idx="0"/>
          </p:cNvCxnSpPr>
          <p:nvPr/>
        </p:nvCxnSpPr>
        <p:spPr>
          <a:xfrm>
            <a:off x="5410840" y="3806198"/>
            <a:ext cx="2574" cy="307937"/>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a:stCxn id="52" idx="0"/>
            <a:endCxn id="58" idx="1"/>
          </p:cNvCxnSpPr>
          <p:nvPr/>
        </p:nvCxnSpPr>
        <p:spPr>
          <a:xfrm flipV="1">
            <a:off x="4225229" y="4386471"/>
            <a:ext cx="984986"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p:cNvCxnSpPr>
            <a:stCxn id="53" idx="0"/>
            <a:endCxn id="58" idx="3"/>
          </p:cNvCxnSpPr>
          <p:nvPr/>
        </p:nvCxnSpPr>
        <p:spPr>
          <a:xfrm flipH="1" flipV="1">
            <a:off x="5616614" y="4386471"/>
            <a:ext cx="894615"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16565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par>
                                <p:cTn id="19" presetID="10"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ntr" presetSubtype="0" fill="hold"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par>
                                <p:cTn id="31" presetID="10"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cTn>
                              </p:par>
                              <p:par>
                                <p:cTn id="47" presetID="10"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500"/>
                                        <p:tgtEl>
                                          <p:spTgt spid="4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fade">
                                      <p:cBhvr>
                                        <p:cTn id="52" dur="500"/>
                                        <p:tgtEl>
                                          <p:spTgt spid="4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500"/>
                                        <p:tgtEl>
                                          <p:spTgt spid="4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fade">
                                      <p:cBhvr>
                                        <p:cTn id="63" dur="500"/>
                                        <p:tgtEl>
                                          <p:spTgt spid="48"/>
                                        </p:tgtEl>
                                      </p:cBhvr>
                                    </p:animEffect>
                                  </p:childTnLst>
                                </p:cTn>
                              </p:par>
                              <p:par>
                                <p:cTn id="64" presetID="10" presetClass="entr" presetSubtype="0" fill="hold" nodeType="with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500"/>
                                        <p:tgtEl>
                                          <p:spTgt spid="50"/>
                                        </p:tgtEl>
                                      </p:cBhvr>
                                    </p:animEffect>
                                  </p:childTnLst>
                                </p:cTn>
                              </p:par>
                              <p:par>
                                <p:cTn id="67" presetID="10" presetClass="entr" presetSubtype="0" fill="hold" nodeType="with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500"/>
                                        <p:tgtEl>
                                          <p:spTgt spid="5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fade">
                                      <p:cBhvr>
                                        <p:cTn id="82" dur="500"/>
                                        <p:tgtEl>
                                          <p:spTgt spid="56"/>
                                        </p:tgtEl>
                                      </p:cBhvr>
                                    </p:animEffect>
                                  </p:childTnLst>
                                </p:cTn>
                              </p:par>
                              <p:par>
                                <p:cTn id="83" presetID="10" presetClass="entr" presetSubtype="0" fill="hold" nodeType="with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fade">
                                      <p:cBhvr>
                                        <p:cTn id="85" dur="500"/>
                                        <p:tgtEl>
                                          <p:spTgt spid="5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fade">
                                      <p:cBhvr>
                                        <p:cTn id="91" dur="500"/>
                                        <p:tgtEl>
                                          <p:spTgt spid="54"/>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59"/>
                                        </p:tgtEl>
                                        <p:attrNameLst>
                                          <p:attrName>style.visibility</p:attrName>
                                        </p:attrNameLst>
                                      </p:cBhvr>
                                      <p:to>
                                        <p:strVal val="visible"/>
                                      </p:to>
                                    </p:set>
                                    <p:animEffect transition="in" filter="fade">
                                      <p:cBhvr>
                                        <p:cTn id="96" dur="500"/>
                                        <p:tgtEl>
                                          <p:spTgt spid="5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par>
                                <p:cTn id="100" presetID="10" presetClass="entr" presetSubtype="0" fill="hold" nodeType="with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fade">
                                      <p:cBhvr>
                                        <p:cTn id="102" dur="500"/>
                                        <p:tgtEl>
                                          <p:spTgt spid="60"/>
                                        </p:tgtEl>
                                      </p:cBhvr>
                                    </p:animEffect>
                                  </p:childTnLst>
                                </p:cTn>
                              </p:par>
                              <p:par>
                                <p:cTn id="103" presetID="10" presetClass="entr" presetSubtype="0" fill="hold" nodeType="withEffect">
                                  <p:stCondLst>
                                    <p:cond delay="0"/>
                                  </p:stCondLst>
                                  <p:childTnLst>
                                    <p:set>
                                      <p:cBhvr>
                                        <p:cTn id="104" dur="1" fill="hold">
                                          <p:stCondLst>
                                            <p:cond delay="0"/>
                                          </p:stCondLst>
                                        </p:cTn>
                                        <p:tgtEl>
                                          <p:spTgt spid="61"/>
                                        </p:tgtEl>
                                        <p:attrNameLst>
                                          <p:attrName>style.visibility</p:attrName>
                                        </p:attrNameLst>
                                      </p:cBhvr>
                                      <p:to>
                                        <p:strVal val="visible"/>
                                      </p:to>
                                    </p:set>
                                    <p:animEffect transition="in" filter="fade">
                                      <p:cBhvr>
                                        <p:cTn id="10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40" grpId="0" animBg="1"/>
      <p:bldP spid="41" grpId="0" animBg="1"/>
      <p:bldP spid="44" grpId="0" animBg="1"/>
      <p:bldP spid="45" grpId="0" animBg="1"/>
      <p:bldP spid="48" grpId="0" animBg="1"/>
      <p:bldP spid="52" grpId="0" animBg="1"/>
      <p:bldP spid="53" grpId="0" animBg="1"/>
      <p:bldP spid="54" grpId="0" animBg="1"/>
      <p:bldP spid="55" grpId="0" animBg="1"/>
      <p:bldP spid="5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11200"/>
          </a:xfrm>
        </p:spPr>
        <p:txBody>
          <a:bodyPr/>
          <a:lstStyle/>
          <a:p>
            <a:r>
              <a:rPr lang="en-US" dirty="0"/>
              <a:t>Aggregation</a:t>
            </a:r>
          </a:p>
        </p:txBody>
      </p:sp>
      <p:sp>
        <p:nvSpPr>
          <p:cNvPr id="3" name="Content Placeholder 2"/>
          <p:cNvSpPr>
            <a:spLocks noGrp="1"/>
          </p:cNvSpPr>
          <p:nvPr>
            <p:ph idx="1"/>
          </p:nvPr>
        </p:nvSpPr>
        <p:spPr>
          <a:xfrm>
            <a:off x="210691" y="861392"/>
            <a:ext cx="11929641" cy="6025580"/>
          </a:xfrm>
        </p:spPr>
        <p:txBody>
          <a:bodyPr/>
          <a:lstStyle/>
          <a:p>
            <a:pPr marL="0" indent="0">
              <a:buNone/>
            </a:pPr>
            <a:r>
              <a:rPr lang="en-IN" altLang="en-US" sz="2000" b="1" dirty="0">
                <a:ea typeface="ＭＳ Ｐゴシック" panose="020B0600070205080204" pitchFamily="34" charset="-128"/>
              </a:rPr>
              <a:t>Aggregation</a:t>
            </a:r>
            <a:r>
              <a:rPr lang="en-IN" altLang="en-US" sz="2000" dirty="0">
                <a:ea typeface="ＭＳ Ｐゴシック" panose="020B0600070205080204" pitchFamily="34" charset="-128"/>
              </a:rPr>
              <a:t> is a process in which a single entity alone is not able to make sense in a relationship so the relationship of two entities acts as one entity. </a:t>
            </a:r>
          </a:p>
          <a:p>
            <a:pPr marL="0" indent="0">
              <a:buNone/>
            </a:pPr>
            <a:endParaRPr lang="en-US" dirty="0"/>
          </a:p>
        </p:txBody>
      </p:sp>
      <p:sp>
        <p:nvSpPr>
          <p:cNvPr id="18" name="Rectangle 17"/>
          <p:cNvSpPr/>
          <p:nvPr/>
        </p:nvSpPr>
        <p:spPr>
          <a:xfrm>
            <a:off x="1141623" y="2778824"/>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p:txBody>
      </p:sp>
      <p:sp>
        <p:nvSpPr>
          <p:cNvPr id="19" name="Rectangle 18"/>
          <p:cNvSpPr/>
          <p:nvPr/>
        </p:nvSpPr>
        <p:spPr>
          <a:xfrm>
            <a:off x="5508951" y="277446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Department</a:t>
            </a:r>
          </a:p>
        </p:txBody>
      </p:sp>
      <p:sp>
        <p:nvSpPr>
          <p:cNvPr id="20" name="Diamond 19"/>
          <p:cNvSpPr/>
          <p:nvPr/>
        </p:nvSpPr>
        <p:spPr>
          <a:xfrm>
            <a:off x="3306083" y="2772749"/>
            <a:ext cx="1724298"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Works</a:t>
            </a:r>
          </a:p>
        </p:txBody>
      </p:sp>
      <p:cxnSp>
        <p:nvCxnSpPr>
          <p:cNvPr id="21" name="Straight Connector 20"/>
          <p:cNvCxnSpPr>
            <a:stCxn id="20" idx="3"/>
          </p:cNvCxnSpPr>
          <p:nvPr/>
        </p:nvCxnSpPr>
        <p:spPr>
          <a:xfrm>
            <a:off x="5030380" y="3001349"/>
            <a:ext cx="475488" cy="17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a:stCxn id="18" idx="3"/>
            <a:endCxn id="20" idx="1"/>
          </p:cNvCxnSpPr>
          <p:nvPr/>
        </p:nvCxnSpPr>
        <p:spPr>
          <a:xfrm flipV="1">
            <a:off x="2839794" y="3001349"/>
            <a:ext cx="466289" cy="6075"/>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a:endCxn id="20" idx="0"/>
          </p:cNvCxnSpPr>
          <p:nvPr/>
        </p:nvCxnSpPr>
        <p:spPr>
          <a:xfrm flipH="1">
            <a:off x="4168232" y="2284588"/>
            <a:ext cx="526" cy="48816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7" name="Diamond 26"/>
          <p:cNvSpPr/>
          <p:nvPr/>
        </p:nvSpPr>
        <p:spPr>
          <a:xfrm>
            <a:off x="3250747" y="3922556"/>
            <a:ext cx="182880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p>
        </p:txBody>
      </p:sp>
      <p:sp>
        <p:nvSpPr>
          <p:cNvPr id="39" name="Rectangle 38"/>
          <p:cNvSpPr/>
          <p:nvPr/>
        </p:nvSpPr>
        <p:spPr>
          <a:xfrm>
            <a:off x="3316061" y="4812402"/>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p>
        </p:txBody>
      </p:sp>
      <p:cxnSp>
        <p:nvCxnSpPr>
          <p:cNvPr id="40" name="Straight Connector 39"/>
          <p:cNvCxnSpPr>
            <a:stCxn id="27" idx="2"/>
            <a:endCxn id="39" idx="0"/>
          </p:cNvCxnSpPr>
          <p:nvPr/>
        </p:nvCxnSpPr>
        <p:spPr>
          <a:xfrm>
            <a:off x="4165147" y="4379756"/>
            <a:ext cx="0" cy="432646"/>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a:stCxn id="20" idx="2"/>
            <a:endCxn id="27" idx="0"/>
          </p:cNvCxnSpPr>
          <p:nvPr/>
        </p:nvCxnSpPr>
        <p:spPr>
          <a:xfrm flipH="1">
            <a:off x="4165147" y="3229949"/>
            <a:ext cx="3085" cy="692607"/>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42" name="Rounded Rectangle 41"/>
          <p:cNvSpPr/>
          <p:nvPr/>
        </p:nvSpPr>
        <p:spPr>
          <a:xfrm>
            <a:off x="3070952" y="2469886"/>
            <a:ext cx="2194560" cy="2088516"/>
          </a:xfrm>
          <a:prstGeom prst="roundRect">
            <a:avLst>
              <a:gd name="adj" fmla="val 10388"/>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3" name="TextBox 42"/>
          <p:cNvSpPr txBox="1"/>
          <p:nvPr/>
        </p:nvSpPr>
        <p:spPr>
          <a:xfrm>
            <a:off x="4547109" y="3443486"/>
            <a:ext cx="2946347" cy="338554"/>
          </a:xfrm>
          <a:prstGeom prst="rect">
            <a:avLst/>
          </a:prstGeom>
          <a:noFill/>
        </p:spPr>
        <p:txBody>
          <a:bodyPr wrap="square" rtlCol="0">
            <a:spAutoFit/>
          </a:bodyPr>
          <a:lstStyle/>
          <a:p>
            <a:r>
              <a:rPr lang="en-US" sz="1600" dirty="0"/>
              <a:t>Can not connect two relationship</a:t>
            </a:r>
          </a:p>
        </p:txBody>
      </p:sp>
      <p:cxnSp>
        <p:nvCxnSpPr>
          <p:cNvPr id="44" name="Straight Arrow Connector 43"/>
          <p:cNvCxnSpPr/>
          <p:nvPr/>
        </p:nvCxnSpPr>
        <p:spPr>
          <a:xfrm flipH="1" flipV="1">
            <a:off x="4704062" y="3093669"/>
            <a:ext cx="339382" cy="3809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4719433" y="3735830"/>
            <a:ext cx="270380" cy="3429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Diamond 45"/>
          <p:cNvSpPr/>
          <p:nvPr/>
        </p:nvSpPr>
        <p:spPr>
          <a:xfrm>
            <a:off x="7572903" y="3922556"/>
            <a:ext cx="210312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sz="2000" dirty="0">
              <a:solidFill>
                <a:schemeClr val="tx1"/>
              </a:solidFill>
            </a:endParaRPr>
          </a:p>
        </p:txBody>
      </p:sp>
      <p:sp>
        <p:nvSpPr>
          <p:cNvPr id="47" name="Rectangle 46"/>
          <p:cNvSpPr/>
          <p:nvPr/>
        </p:nvSpPr>
        <p:spPr>
          <a:xfrm>
            <a:off x="7704523" y="4811471"/>
            <a:ext cx="1828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48" name="Rectangle 47"/>
          <p:cNvSpPr/>
          <p:nvPr/>
        </p:nvSpPr>
        <p:spPr>
          <a:xfrm>
            <a:off x="7707259" y="3033642"/>
            <a:ext cx="1828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cxnSp>
        <p:nvCxnSpPr>
          <p:cNvPr id="49" name="Straight Connector 48"/>
          <p:cNvCxnSpPr>
            <a:stCxn id="46" idx="0"/>
            <a:endCxn id="48" idx="2"/>
          </p:cNvCxnSpPr>
          <p:nvPr/>
        </p:nvCxnSpPr>
        <p:spPr>
          <a:xfrm flipH="1" flipV="1">
            <a:off x="8621659" y="3490842"/>
            <a:ext cx="2804" cy="431714"/>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a:stCxn id="46" idx="2"/>
            <a:endCxn id="47" idx="0"/>
          </p:cNvCxnSpPr>
          <p:nvPr/>
        </p:nvCxnSpPr>
        <p:spPr>
          <a:xfrm flipH="1">
            <a:off x="8618923" y="4379756"/>
            <a:ext cx="5540" cy="431715"/>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51" name="Rectangle 50"/>
          <p:cNvSpPr/>
          <p:nvPr/>
        </p:nvSpPr>
        <p:spPr>
          <a:xfrm>
            <a:off x="959851" y="1657052"/>
            <a:ext cx="6400800" cy="183666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2" name="TextBox 51"/>
          <p:cNvSpPr txBox="1"/>
          <p:nvPr/>
        </p:nvSpPr>
        <p:spPr>
          <a:xfrm>
            <a:off x="6108431" y="1735184"/>
            <a:ext cx="1188720" cy="365760"/>
          </a:xfrm>
          <a:prstGeom prst="rect">
            <a:avLst/>
          </a:prstGeom>
          <a:noFill/>
        </p:spPr>
        <p:txBody>
          <a:bodyPr wrap="square" rtlCol="0">
            <a:spAutoFit/>
          </a:bodyPr>
          <a:lstStyle/>
          <a:p>
            <a:pPr algn="ctr"/>
            <a:r>
              <a:rPr lang="en-US" dirty="0"/>
              <a:t>Customer</a:t>
            </a:r>
          </a:p>
        </p:txBody>
      </p:sp>
      <p:sp>
        <p:nvSpPr>
          <p:cNvPr id="53" name="Rectangle 52"/>
          <p:cNvSpPr/>
          <p:nvPr/>
        </p:nvSpPr>
        <p:spPr>
          <a:xfrm>
            <a:off x="3321352" y="1817421"/>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Company</a:t>
            </a:r>
          </a:p>
        </p:txBody>
      </p:sp>
      <p:sp>
        <p:nvSpPr>
          <p:cNvPr id="54" name="Rounded Rectangle 53"/>
          <p:cNvSpPr/>
          <p:nvPr/>
        </p:nvSpPr>
        <p:spPr>
          <a:xfrm>
            <a:off x="1141623" y="5496020"/>
            <a:ext cx="8229600" cy="1097280"/>
          </a:xfrm>
          <a:prstGeom prst="roundRect">
            <a:avLst>
              <a:gd name="adj" fmla="val 10521"/>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Process of creating an entity by combining various components of E-R diagram is called aggregation.</a:t>
            </a:r>
            <a:endParaRPr lang="en-IN" sz="2400" dirty="0">
              <a:solidFill>
                <a:schemeClr val="bg1"/>
              </a:solidFill>
            </a:endParaRPr>
          </a:p>
        </p:txBody>
      </p:sp>
      <p:sp>
        <p:nvSpPr>
          <p:cNvPr id="55" name="Bent Arrow 54"/>
          <p:cNvSpPr/>
          <p:nvPr/>
        </p:nvSpPr>
        <p:spPr>
          <a:xfrm rot="5400000">
            <a:off x="7723919" y="1951495"/>
            <a:ext cx="850321" cy="103678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32529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par>
                                <p:cTn id="40" presetID="10" presetClass="entr" presetSubtype="0" fill="hold"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par>
                                <p:cTn id="53" presetID="10"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par>
                                <p:cTn id="56" presetID="10" presetClass="entr" presetSubtype="0" fill="hold"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43"/>
                                        </p:tgtEl>
                                      </p:cBhvr>
                                    </p:animEffect>
                                    <p:set>
                                      <p:cBhvr>
                                        <p:cTn id="63" dur="1" fill="hold">
                                          <p:stCondLst>
                                            <p:cond delay="499"/>
                                          </p:stCondLst>
                                        </p:cTn>
                                        <p:tgtEl>
                                          <p:spTgt spid="43"/>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44"/>
                                        </p:tgtEl>
                                      </p:cBhvr>
                                    </p:animEffect>
                                    <p:set>
                                      <p:cBhvr>
                                        <p:cTn id="66" dur="1" fill="hold">
                                          <p:stCondLst>
                                            <p:cond delay="499"/>
                                          </p:stCondLst>
                                        </p:cTn>
                                        <p:tgtEl>
                                          <p:spTgt spid="44"/>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45"/>
                                        </p:tgtEl>
                                      </p:cBhvr>
                                    </p:animEffect>
                                    <p:set>
                                      <p:cBhvr>
                                        <p:cTn id="69" dur="1" fill="hold">
                                          <p:stCondLst>
                                            <p:cond delay="499"/>
                                          </p:stCondLst>
                                        </p:cTn>
                                        <p:tgtEl>
                                          <p:spTgt spid="45"/>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42"/>
                                        </p:tgtEl>
                                      </p:cBhvr>
                                    </p:animEffect>
                                    <p:set>
                                      <p:cBhvr>
                                        <p:cTn id="72" dur="1" fill="hold">
                                          <p:stCondLst>
                                            <p:cond delay="499"/>
                                          </p:stCondLst>
                                        </p:cTn>
                                        <p:tgtEl>
                                          <p:spTgt spid="4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500"/>
                                        <p:tgtEl>
                                          <p:spTgt spid="5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500"/>
                                        <p:tgtEl>
                                          <p:spTgt spid="5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fade">
                                      <p:cBhvr>
                                        <p:cTn id="87" dur="500"/>
                                        <p:tgtEl>
                                          <p:spTgt spid="5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fade">
                                      <p:cBhvr>
                                        <p:cTn id="92" dur="500"/>
                                        <p:tgtEl>
                                          <p:spTgt spid="4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fade">
                                      <p:cBhvr>
                                        <p:cTn id="95" dur="500"/>
                                        <p:tgtEl>
                                          <p:spTgt spid="4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Effect transition="in" filter="fade">
                                      <p:cBhvr>
                                        <p:cTn id="98" dur="500"/>
                                        <p:tgtEl>
                                          <p:spTgt spid="46"/>
                                        </p:tgtEl>
                                      </p:cBhvr>
                                    </p:animEffect>
                                  </p:childTnLst>
                                </p:cTn>
                              </p:par>
                              <p:par>
                                <p:cTn id="99" presetID="10" presetClass="entr" presetSubtype="0" fill="hold" nodeType="with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fade">
                                      <p:cBhvr>
                                        <p:cTn id="101" dur="500"/>
                                        <p:tgtEl>
                                          <p:spTgt spid="49"/>
                                        </p:tgtEl>
                                      </p:cBhvr>
                                    </p:animEffect>
                                  </p:childTnLst>
                                </p:cTn>
                              </p:par>
                              <p:par>
                                <p:cTn id="102" presetID="10" presetClass="entr" presetSubtype="0" fill="hold" nodeType="withEffect">
                                  <p:stCondLst>
                                    <p:cond delay="0"/>
                                  </p:stCondLst>
                                  <p:childTnLst>
                                    <p:set>
                                      <p:cBhvr>
                                        <p:cTn id="103" dur="1" fill="hold">
                                          <p:stCondLst>
                                            <p:cond delay="0"/>
                                          </p:stCondLst>
                                        </p:cTn>
                                        <p:tgtEl>
                                          <p:spTgt spid="50"/>
                                        </p:tgtEl>
                                        <p:attrNameLst>
                                          <p:attrName>style.visibility</p:attrName>
                                        </p:attrNameLst>
                                      </p:cBhvr>
                                      <p:to>
                                        <p:strVal val="visible"/>
                                      </p:to>
                                    </p:set>
                                    <p:animEffect transition="in" filter="fade">
                                      <p:cBhvr>
                                        <p:cTn id="104" dur="500"/>
                                        <p:tgtEl>
                                          <p:spTgt spid="50"/>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7" grpId="0" animBg="1"/>
      <p:bldP spid="39" grpId="0" animBg="1"/>
      <p:bldP spid="42" grpId="0" animBg="1"/>
      <p:bldP spid="42" grpId="1" animBg="1"/>
      <p:bldP spid="43" grpId="0"/>
      <p:bldP spid="43" grpId="1"/>
      <p:bldP spid="46" grpId="0" animBg="1"/>
      <p:bldP spid="47" grpId="0" animBg="1"/>
      <p:bldP spid="48" grpId="0" animBg="1"/>
      <p:bldP spid="51" grpId="0" animBg="1"/>
      <p:bldP spid="52" grpId="0"/>
      <p:bldP spid="53" grpId="0" animBg="1"/>
      <p:bldP spid="54" grpId="0" animBg="1"/>
      <p:bldP spid="5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altLang="en-US" sz="2000" dirty="0">
                <a:ea typeface="ＭＳ Ｐゴシック" panose="020B0600070205080204" pitchFamily="34" charset="-128"/>
              </a:rPr>
              <a:t>Employee working for a project may require some machinery. So, REQUIRE relationship is needed between relationship WORKS_FOR and entity MACHINERY. Using aggregation, WORKS_FOR relationship with its entities EMPLOYEE and PROJECT is aggregated into single entity and relationship REQUIRE is created between aggregated entity and MACHINERY.</a:t>
            </a:r>
          </a:p>
          <a:p>
            <a:endParaRPr lang="en-IN" dirty="0"/>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3254" y="2236788"/>
            <a:ext cx="5062538" cy="438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16914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Conversion of ER model to Relational model</a:t>
            </a:r>
            <a:endParaRPr lang="en-IN" dirty="0"/>
          </a:p>
        </p:txBody>
      </p:sp>
      <p:sp>
        <p:nvSpPr>
          <p:cNvPr id="4" name="Rectangle 2"/>
          <p:cNvSpPr>
            <a:spLocks noChangeArrowheads="1"/>
          </p:cNvSpPr>
          <p:nvPr/>
        </p:nvSpPr>
        <p:spPr bwMode="auto">
          <a:xfrm>
            <a:off x="586196" y="809903"/>
            <a:ext cx="7131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u="sng" dirty="0">
                <a:latin typeface="+mn-lt"/>
              </a:rPr>
              <a:t>Rule-01: For Strong Entity Set With Only Simple Attributes-</a:t>
            </a:r>
            <a:endParaRPr kumimoji="0" lang="en-IN" altLang="en-US" b="1" dirty="0">
              <a:latin typeface="+mn-lt"/>
            </a:endParaRPr>
          </a:p>
        </p:txBody>
      </p:sp>
      <p:sp>
        <p:nvSpPr>
          <p:cNvPr id="5" name="Rectangle 4"/>
          <p:cNvSpPr/>
          <p:nvPr/>
        </p:nvSpPr>
        <p:spPr>
          <a:xfrm>
            <a:off x="586196" y="1047724"/>
            <a:ext cx="9799048" cy="1477328"/>
          </a:xfrm>
          <a:prstGeom prst="rect">
            <a:avLst/>
          </a:prstGeom>
        </p:spPr>
        <p:txBody>
          <a:bodyPr wrap="square">
            <a:spAutoFit/>
          </a:bodyPr>
          <a:lstStyle/>
          <a:p>
            <a:pPr>
              <a:defRPr/>
            </a:pPr>
            <a:endParaRPr lang="en-IN" dirty="0"/>
          </a:p>
          <a:p>
            <a:pPr>
              <a:defRPr/>
            </a:pPr>
            <a:r>
              <a:rPr lang="en-IN" dirty="0"/>
              <a:t>A strong entity set with only simple attributes will require only one table in relational model.</a:t>
            </a:r>
          </a:p>
          <a:p>
            <a:pPr marL="285750" indent="-285750">
              <a:buFont typeface="Arial" panose="020B0604020202020204" pitchFamily="34" charset="0"/>
              <a:buChar char="•"/>
              <a:defRPr/>
            </a:pPr>
            <a:r>
              <a:rPr lang="en-IN" dirty="0"/>
              <a:t>Attributes of the table will be the attributes of the entity set.</a:t>
            </a:r>
          </a:p>
          <a:p>
            <a:pPr marL="285750" indent="-285750">
              <a:buFont typeface="Arial" panose="020B0604020202020204" pitchFamily="34" charset="0"/>
              <a:buChar char="•"/>
              <a:defRPr/>
            </a:pPr>
            <a:r>
              <a:rPr lang="en-IN" dirty="0"/>
              <a:t>The primary key of the table will be the key attribute of the entity set.</a:t>
            </a:r>
          </a:p>
          <a:p>
            <a:pPr>
              <a:defRPr/>
            </a:pPr>
            <a:endParaRPr lang="en-IN" dirty="0"/>
          </a:p>
        </p:txBody>
      </p:sp>
      <p:pic>
        <p:nvPicPr>
          <p:cNvPr id="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47975" y="2424113"/>
            <a:ext cx="344805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47975" y="4433888"/>
            <a:ext cx="3552825"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59742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3"/>
          <p:cNvSpPr>
            <a:spLocks noChangeArrowheads="1"/>
          </p:cNvSpPr>
          <p:nvPr/>
        </p:nvSpPr>
        <p:spPr bwMode="auto">
          <a:xfrm>
            <a:off x="579438" y="788988"/>
            <a:ext cx="6694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u="sng" dirty="0">
                <a:latin typeface="+mj-lt"/>
              </a:rPr>
              <a:t>Rule-02: For Strong Entity Set With Composite Attributes-</a:t>
            </a:r>
            <a:endParaRPr kumimoji="0" lang="en-IN" altLang="en-US" b="1" dirty="0">
              <a:latin typeface="+mj-lt"/>
            </a:endParaRPr>
          </a:p>
        </p:txBody>
      </p:sp>
      <p:sp>
        <p:nvSpPr>
          <p:cNvPr id="5" name="Rectangle 4"/>
          <p:cNvSpPr>
            <a:spLocks noChangeArrowheads="1"/>
          </p:cNvSpPr>
          <p:nvPr/>
        </p:nvSpPr>
        <p:spPr bwMode="auto">
          <a:xfrm>
            <a:off x="757238" y="1347788"/>
            <a:ext cx="102416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 typeface="Arial" panose="020B0604020202020204" pitchFamily="34" charset="0"/>
              <a:buChar char="•"/>
            </a:pPr>
            <a:r>
              <a:rPr kumimoji="0" lang="en-IN" altLang="en-US" dirty="0">
                <a:latin typeface="+mj-lt"/>
              </a:rPr>
              <a:t>A strong entity set with any number of composite attributes will require only one table in relational model.</a:t>
            </a:r>
          </a:p>
          <a:p>
            <a:pPr>
              <a:spcBef>
                <a:spcPct val="0"/>
              </a:spcBef>
              <a:buClrTx/>
              <a:buSzTx/>
              <a:buFont typeface="Arial" panose="020B0604020202020204" pitchFamily="34" charset="0"/>
              <a:buChar char="•"/>
            </a:pPr>
            <a:r>
              <a:rPr kumimoji="0" lang="en-IN" altLang="en-US" dirty="0">
                <a:latin typeface="+mj-lt"/>
              </a:rPr>
              <a:t>We will create column for components of composite attribute only.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74283" y="2073547"/>
            <a:ext cx="381635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87525" y="4243660"/>
            <a:ext cx="548640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5151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6FC0-9285-48BA-A954-2C1C8986363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0FA8F9E-BD73-4022-88F7-E3246A0F898B}"/>
              </a:ext>
            </a:extLst>
          </p:cNvPr>
          <p:cNvSpPr>
            <a:spLocks noGrp="1"/>
          </p:cNvSpPr>
          <p:nvPr>
            <p:ph idx="1"/>
          </p:nvPr>
        </p:nvSpPr>
        <p:spPr/>
        <p:txBody>
          <a:bodyPr/>
          <a:lstStyle/>
          <a:p>
            <a:endParaRPr lang="en-IN" dirty="0"/>
          </a:p>
        </p:txBody>
      </p:sp>
      <p:sp>
        <p:nvSpPr>
          <p:cNvPr id="4" name="Content Placeholder 2">
            <a:extLst>
              <a:ext uri="{FF2B5EF4-FFF2-40B4-BE49-F238E27FC236}">
                <a16:creationId xmlns:a16="http://schemas.microsoft.com/office/drawing/2014/main" id="{091F1185-5CEC-41CE-A8AC-2C8174B82A3F}"/>
              </a:ext>
            </a:extLst>
          </p:cNvPr>
          <p:cNvSpPr txBox="1">
            <a:spLocks/>
          </p:cNvSpPr>
          <p:nvPr/>
        </p:nvSpPr>
        <p:spPr>
          <a:xfrm>
            <a:off x="814388" y="1093788"/>
            <a:ext cx="7661275" cy="490378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charset="2"/>
              <a:buNone/>
            </a:pPr>
            <a:r>
              <a:rPr lang="en-IN" altLang="en-US">
                <a:ea typeface="ＭＳ Ｐゴシック" panose="020B0600070205080204" pitchFamily="34" charset="-128"/>
              </a:rPr>
              <a:t>Consider the following Student table-</a:t>
            </a:r>
          </a:p>
          <a:p>
            <a:pPr marL="0" indent="0">
              <a:buFont typeface="Monotype Sorts" charset="2"/>
              <a:buNone/>
            </a:pPr>
            <a:endParaRPr lang="en-IN" altLang="en-US">
              <a:ea typeface="ＭＳ Ｐゴシック" panose="020B0600070205080204" pitchFamily="34" charset="-128"/>
            </a:endParaRPr>
          </a:p>
          <a:p>
            <a:pPr marL="0" indent="0">
              <a:buFont typeface="Monotype Sorts" charset="2"/>
              <a:buNone/>
            </a:pPr>
            <a:endParaRPr lang="en-IN" altLang="en-US">
              <a:ea typeface="ＭＳ Ｐゴシック" panose="020B0600070205080204" pitchFamily="34" charset="-128"/>
            </a:endParaRPr>
          </a:p>
          <a:p>
            <a:pPr marL="0" indent="0">
              <a:buFont typeface="Monotype Sorts" charset="2"/>
              <a:buNone/>
            </a:pPr>
            <a:endParaRPr lang="en-IN" altLang="en-US">
              <a:ea typeface="ＭＳ Ｐゴシック" panose="020B0600070205080204" pitchFamily="34" charset="-128"/>
            </a:endParaRPr>
          </a:p>
          <a:p>
            <a:pPr marL="0" indent="0">
              <a:buFont typeface="Monotype Sorts" charset="2"/>
              <a:buNone/>
            </a:pPr>
            <a:endParaRPr lang="en-IN" altLang="en-US">
              <a:ea typeface="ＭＳ Ｐゴシック" panose="020B0600070205080204" pitchFamily="34" charset="-128"/>
            </a:endParaRPr>
          </a:p>
          <a:p>
            <a:pPr marL="0" indent="0">
              <a:buFont typeface="Monotype Sorts" charset="2"/>
              <a:buNone/>
            </a:pPr>
            <a:endParaRPr lang="en-IN" altLang="en-US">
              <a:ea typeface="ＭＳ Ｐゴシック" panose="020B0600070205080204" pitchFamily="34" charset="-128"/>
            </a:endParaRPr>
          </a:p>
          <a:p>
            <a:pPr marL="0" indent="0">
              <a:buFont typeface="Monotype Sorts" charset="2"/>
              <a:buNone/>
            </a:pPr>
            <a:endParaRPr lang="en-IN" altLang="en-US">
              <a:ea typeface="ＭＳ Ｐゴシック" panose="020B0600070205080204" pitchFamily="34" charset="-128"/>
            </a:endParaRPr>
          </a:p>
          <a:p>
            <a:pPr marL="0" indent="0">
              <a:buFont typeface="Monotype Sorts" charset="2"/>
              <a:buNone/>
            </a:pPr>
            <a:endParaRPr lang="en-IN" altLang="en-US">
              <a:ea typeface="ＭＳ Ｐゴシック" panose="020B0600070205080204" pitchFamily="34" charset="-128"/>
            </a:endParaRPr>
          </a:p>
        </p:txBody>
      </p:sp>
      <p:pic>
        <p:nvPicPr>
          <p:cNvPr id="5" name="Picture 6">
            <a:extLst>
              <a:ext uri="{FF2B5EF4-FFF2-40B4-BE49-F238E27FC236}">
                <a16:creationId xmlns:a16="http://schemas.microsoft.com/office/drawing/2014/main" id="{FF40CD3F-60F0-4099-91DE-45AC26E526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41451" y="1679419"/>
            <a:ext cx="421005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a:extLst>
              <a:ext uri="{FF2B5EF4-FFF2-40B4-BE49-F238E27FC236}">
                <a16:creationId xmlns:a16="http://schemas.microsoft.com/office/drawing/2014/main" id="{8FAB57D5-688C-4C3F-A96D-8E55EF1553E2}"/>
              </a:ext>
            </a:extLst>
          </p:cNvPr>
          <p:cNvGraphicFramePr>
            <a:graphicFrameLocks noGrp="1"/>
          </p:cNvGraphicFramePr>
          <p:nvPr>
            <p:extLst>
              <p:ext uri="{D42A27DB-BD31-4B8C-83A1-F6EECF244321}">
                <p14:modId xmlns:p14="http://schemas.microsoft.com/office/powerpoint/2010/main" val="2949879759"/>
              </p:ext>
            </p:extLst>
          </p:nvPr>
        </p:nvGraphicFramePr>
        <p:xfrm>
          <a:off x="1183482" y="4311806"/>
          <a:ext cx="7562850" cy="1585912"/>
        </p:xfrm>
        <a:graphic>
          <a:graphicData uri="http://schemas.openxmlformats.org/drawingml/2006/table">
            <a:tbl>
              <a:tblPr firstRow="1" bandRow="1">
                <a:tableStyleId>{5940675A-B579-460E-94D1-54222C63F5DA}</a:tableStyleId>
              </a:tblPr>
              <a:tblGrid>
                <a:gridCol w="3795667">
                  <a:extLst>
                    <a:ext uri="{9D8B030D-6E8A-4147-A177-3AD203B41FA5}">
                      <a16:colId xmlns:a16="http://schemas.microsoft.com/office/drawing/2014/main" val="20000"/>
                    </a:ext>
                  </a:extLst>
                </a:gridCol>
                <a:gridCol w="3767183">
                  <a:extLst>
                    <a:ext uri="{9D8B030D-6E8A-4147-A177-3AD203B41FA5}">
                      <a16:colId xmlns:a16="http://schemas.microsoft.com/office/drawing/2014/main" val="20001"/>
                    </a:ext>
                  </a:extLst>
                </a:gridCol>
              </a:tblGrid>
              <a:tr h="15859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sz="1600" b="0" kern="120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kern="1200" dirty="0">
                          <a:solidFill>
                            <a:schemeClr val="tx1"/>
                          </a:solidFill>
                        </a:rPr>
                        <a:t>This complete table is referred to as “Student Entity Set” and each row represents an “entity”.</a:t>
                      </a:r>
                    </a:p>
                    <a:p>
                      <a:endParaRPr lang="en-IN" sz="1800" dirty="0"/>
                    </a:p>
                  </a:txBody>
                  <a:tcPr marT="45747" marB="45747"/>
                </a:tc>
                <a:tc>
                  <a:txBody>
                    <a:bodyPr/>
                    <a:lstStyle/>
                    <a:p>
                      <a:r>
                        <a:rPr lang="en-IN" sz="1600" b="0" dirty="0">
                          <a:solidFill>
                            <a:schemeClr val="tx1"/>
                          </a:solidFill>
                        </a:rPr>
                        <a:t>Here,</a:t>
                      </a:r>
                    </a:p>
                    <a:p>
                      <a:pPr marL="285750" indent="-285750">
                        <a:buFont typeface="Arial" panose="020B0604020202020204" pitchFamily="34" charset="0"/>
                        <a:buChar char="•"/>
                      </a:pPr>
                      <a:r>
                        <a:rPr lang="en-IN" sz="1600" b="0" dirty="0" err="1">
                          <a:solidFill>
                            <a:schemeClr val="tx1"/>
                          </a:solidFill>
                        </a:rPr>
                        <a:t>Roll_no</a:t>
                      </a:r>
                      <a:r>
                        <a:rPr lang="en-IN" sz="1600" b="0" dirty="0">
                          <a:solidFill>
                            <a:schemeClr val="tx1"/>
                          </a:solidFill>
                        </a:rPr>
                        <a:t> is a primary key that can identify each entity uniquely.</a:t>
                      </a:r>
                    </a:p>
                    <a:p>
                      <a:pPr marL="285750" indent="-285750">
                        <a:buFont typeface="Arial" panose="020B0604020202020204" pitchFamily="34" charset="0"/>
                        <a:buChar char="•"/>
                      </a:pPr>
                      <a:r>
                        <a:rPr lang="en-IN" sz="1600" b="0" dirty="0">
                          <a:solidFill>
                            <a:schemeClr val="tx1"/>
                          </a:solidFill>
                        </a:rPr>
                        <a:t>Thus, by using student’s roll number, a student can be identified uniquely.</a:t>
                      </a:r>
                    </a:p>
                    <a:p>
                      <a:endParaRPr lang="en-IN" sz="1800" dirty="0"/>
                    </a:p>
                  </a:txBody>
                  <a:tcPr marT="45747" marB="45747"/>
                </a:tc>
                <a:extLst>
                  <a:ext uri="{0D108BD9-81ED-4DB2-BD59-A6C34878D82A}">
                    <a16:rowId xmlns:a16="http://schemas.microsoft.com/office/drawing/2014/main" val="10000"/>
                  </a:ext>
                </a:extLst>
              </a:tr>
            </a:tbl>
          </a:graphicData>
        </a:graphic>
      </p:graphicFrame>
      <p:pic>
        <p:nvPicPr>
          <p:cNvPr id="7" name="Picture 8">
            <a:extLst>
              <a:ext uri="{FF2B5EF4-FFF2-40B4-BE49-F238E27FC236}">
                <a16:creationId xmlns:a16="http://schemas.microsoft.com/office/drawing/2014/main" id="{A350341F-E4BC-4BB5-A6E6-EA677EE00D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2813" y="1630363"/>
            <a:ext cx="33528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36247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3"/>
          <p:cNvSpPr/>
          <p:nvPr/>
        </p:nvSpPr>
        <p:spPr>
          <a:xfrm>
            <a:off x="195989" y="768985"/>
            <a:ext cx="9849348" cy="1477328"/>
          </a:xfrm>
          <a:prstGeom prst="rect">
            <a:avLst/>
          </a:prstGeom>
        </p:spPr>
        <p:txBody>
          <a:bodyPr wrap="square">
            <a:spAutoFit/>
          </a:bodyPr>
          <a:lstStyle/>
          <a:p>
            <a:pPr>
              <a:defRPr/>
            </a:pPr>
            <a:r>
              <a:rPr lang="en-IN" b="1" u="sng" dirty="0"/>
              <a:t>Rule-03: For Strong Entity Set With Multi Valued Attributes-</a:t>
            </a:r>
            <a:endParaRPr lang="en-IN" b="1" dirty="0"/>
          </a:p>
          <a:p>
            <a:pPr>
              <a:defRPr/>
            </a:pPr>
            <a:r>
              <a:rPr lang="en-IN" dirty="0"/>
              <a:t> </a:t>
            </a:r>
          </a:p>
          <a:p>
            <a:pPr>
              <a:defRPr/>
            </a:pPr>
            <a:r>
              <a:rPr lang="en-IN" dirty="0"/>
              <a:t>A strong entity set with any number of multi valued attributes will require two tables in relational model.</a:t>
            </a:r>
          </a:p>
          <a:p>
            <a:pPr marL="285750" indent="-285750">
              <a:buFont typeface="Arial" panose="020B0604020202020204" pitchFamily="34" charset="0"/>
              <a:buChar char="•"/>
              <a:defRPr/>
            </a:pPr>
            <a:r>
              <a:rPr lang="en-IN" dirty="0"/>
              <a:t>One table will contain all the simple attributes with the primary key.</a:t>
            </a:r>
          </a:p>
          <a:p>
            <a:pPr marL="285750" indent="-285750">
              <a:buFont typeface="Arial" panose="020B0604020202020204" pitchFamily="34" charset="0"/>
              <a:buChar char="•"/>
              <a:defRPr/>
            </a:pPr>
            <a:r>
              <a:rPr lang="en-IN" dirty="0"/>
              <a:t>Other table will contain the primary key and all the multi valued attributes.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11686" y="2839404"/>
            <a:ext cx="3817076"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47850" y="4618038"/>
            <a:ext cx="1727672"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48275" y="4589463"/>
            <a:ext cx="2116398"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27239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3"/>
          <p:cNvSpPr>
            <a:spLocks noChangeArrowheads="1"/>
          </p:cNvSpPr>
          <p:nvPr/>
        </p:nvSpPr>
        <p:spPr bwMode="auto">
          <a:xfrm>
            <a:off x="323850" y="849267"/>
            <a:ext cx="5657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u="sng">
                <a:latin typeface="+mn-lt"/>
              </a:rPr>
              <a:t>Rule-04: Translating Relationship Set into a Table-</a:t>
            </a:r>
            <a:endParaRPr kumimoji="0" lang="en-IN" altLang="en-US" b="1">
              <a:latin typeface="+mn-lt"/>
            </a:endParaRPr>
          </a:p>
        </p:txBody>
      </p:sp>
      <p:sp>
        <p:nvSpPr>
          <p:cNvPr id="5" name="Rectangle 5"/>
          <p:cNvSpPr>
            <a:spLocks noChangeArrowheads="1"/>
          </p:cNvSpPr>
          <p:nvPr/>
        </p:nvSpPr>
        <p:spPr bwMode="auto">
          <a:xfrm>
            <a:off x="323850" y="1354092"/>
            <a:ext cx="9290413" cy="1570038"/>
          </a:xfrm>
          <a:prstGeom prst="rect">
            <a:avLst/>
          </a:prstGeom>
          <a:noFill/>
          <a:ln>
            <a:noFill/>
          </a:ln>
        </p:spPr>
        <p:txBody>
          <a:bodyPr wrap="squar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defRPr/>
            </a:pPr>
            <a:r>
              <a:rPr lang="en-IN" altLang="en-US" dirty="0">
                <a:latin typeface="+mn-lt"/>
              </a:rPr>
              <a:t>A relationship set will require one table in the relational model.</a:t>
            </a:r>
          </a:p>
          <a:p>
            <a:pPr>
              <a:defRPr/>
            </a:pPr>
            <a:r>
              <a:rPr lang="en-IN" altLang="en-US" dirty="0">
                <a:latin typeface="+mn-lt"/>
              </a:rPr>
              <a:t>Attributes of the table are-</a:t>
            </a:r>
          </a:p>
          <a:p>
            <a:pPr marL="285750" indent="-285750">
              <a:buFont typeface="Arial" panose="020B0604020202020204" pitchFamily="34" charset="0"/>
              <a:buChar char="•"/>
              <a:defRPr/>
            </a:pPr>
            <a:r>
              <a:rPr lang="en-IN" altLang="en-US" b="1" dirty="0">
                <a:solidFill>
                  <a:srgbClr val="0070C0"/>
                </a:solidFill>
                <a:latin typeface="+mn-lt"/>
              </a:rPr>
              <a:t>Primary key attributes of the participating entity sets</a:t>
            </a:r>
          </a:p>
          <a:p>
            <a:pPr marL="285750" indent="-285750">
              <a:buFont typeface="Arial" panose="020B0604020202020204" pitchFamily="34" charset="0"/>
              <a:buChar char="•"/>
              <a:defRPr/>
            </a:pPr>
            <a:r>
              <a:rPr lang="en-IN" altLang="en-US" dirty="0">
                <a:latin typeface="+mn-lt"/>
              </a:rPr>
              <a:t>Its own descriptive attributes if any.</a:t>
            </a:r>
          </a:p>
          <a:p>
            <a:pPr>
              <a:defRPr/>
            </a:pPr>
            <a:r>
              <a:rPr lang="en-IN" altLang="en-US" dirty="0">
                <a:latin typeface="+mn-lt"/>
              </a:rPr>
              <a:t>Set of non-descriptive attributes will be the primary key.</a:t>
            </a:r>
          </a:p>
          <a:p>
            <a:pPr>
              <a:defRPr/>
            </a:pPr>
            <a:endParaRPr lang="en-IN" altLang="en-US" dirty="0">
              <a:latin typeface="+mn-lt"/>
            </a:endParaRPr>
          </a:p>
        </p:txBody>
      </p:sp>
      <p:pic>
        <p:nvPicPr>
          <p:cNvPr id="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1783" y="2774577"/>
            <a:ext cx="6305550"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11495" y="4904749"/>
            <a:ext cx="3286125"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p:nvSpPr>
        <p:spPr bwMode="auto">
          <a:xfrm>
            <a:off x="7311449" y="3835052"/>
            <a:ext cx="47371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dirty="0">
                <a:solidFill>
                  <a:srgbClr val="FF0000"/>
                </a:solidFill>
                <a:latin typeface="+mn-lt"/>
              </a:rPr>
              <a:t>It is not mandatory to create table for relationship, but in case of M:N relationship we must need a separate table for relationship</a:t>
            </a:r>
          </a:p>
        </p:txBody>
      </p:sp>
      <p:sp>
        <p:nvSpPr>
          <p:cNvPr id="9" name="Rectangle 8"/>
          <p:cNvSpPr/>
          <p:nvPr/>
        </p:nvSpPr>
        <p:spPr>
          <a:xfrm>
            <a:off x="7311449" y="5229135"/>
            <a:ext cx="5128868" cy="1323439"/>
          </a:xfrm>
          <a:prstGeom prst="rect">
            <a:avLst/>
          </a:prstGeom>
        </p:spPr>
        <p:txBody>
          <a:bodyPr wrap="square">
            <a:spAutoFit/>
          </a:bodyPr>
          <a:lstStyle/>
          <a:p>
            <a:pPr>
              <a:defRPr/>
            </a:pPr>
            <a:r>
              <a:rPr lang="en-IN" sz="1600" dirty="0"/>
              <a:t>If we consider the overall ER diagram, three tables will be required in relational model-</a:t>
            </a:r>
          </a:p>
          <a:p>
            <a:pPr marL="171450" indent="-171450">
              <a:buFont typeface="Arial" panose="020B0604020202020204" pitchFamily="34" charset="0"/>
              <a:buChar char="•"/>
              <a:defRPr/>
            </a:pPr>
            <a:r>
              <a:rPr lang="en-IN" sz="1600" dirty="0"/>
              <a:t>One table for the entity set “Employee”</a:t>
            </a:r>
          </a:p>
          <a:p>
            <a:pPr marL="171450" indent="-171450">
              <a:buFont typeface="Arial" panose="020B0604020202020204" pitchFamily="34" charset="0"/>
              <a:buChar char="•"/>
              <a:defRPr/>
            </a:pPr>
            <a:r>
              <a:rPr lang="en-IN" sz="1600" dirty="0"/>
              <a:t>One table for the entity set “Department”</a:t>
            </a:r>
          </a:p>
          <a:p>
            <a:pPr marL="171450" indent="-171450">
              <a:buFont typeface="Arial" panose="020B0604020202020204" pitchFamily="34" charset="0"/>
              <a:buChar char="•"/>
              <a:defRPr/>
            </a:pPr>
            <a:r>
              <a:rPr lang="en-IN" sz="1600" dirty="0"/>
              <a:t>One table for the relationship set “Works in”</a:t>
            </a:r>
          </a:p>
        </p:txBody>
      </p:sp>
    </p:spTree>
    <p:extLst>
      <p:ext uri="{BB962C8B-B14F-4D97-AF65-F5344CB8AC3E}">
        <p14:creationId xmlns:p14="http://schemas.microsoft.com/office/powerpoint/2010/main" val="24213518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3"/>
          <p:cNvSpPr/>
          <p:nvPr/>
        </p:nvSpPr>
        <p:spPr>
          <a:xfrm>
            <a:off x="378722" y="889621"/>
            <a:ext cx="10691605" cy="1477328"/>
          </a:xfrm>
          <a:prstGeom prst="rect">
            <a:avLst/>
          </a:prstGeom>
        </p:spPr>
        <p:txBody>
          <a:bodyPr wrap="square">
            <a:spAutoFit/>
          </a:bodyPr>
          <a:lstStyle/>
          <a:p>
            <a:pPr>
              <a:defRPr/>
            </a:pPr>
            <a:r>
              <a:rPr lang="en-IN" b="1" u="sng" dirty="0">
                <a:solidFill>
                  <a:srgbClr val="FF0000"/>
                </a:solidFill>
              </a:rPr>
              <a:t>Rule-04.5</a:t>
            </a:r>
            <a:r>
              <a:rPr lang="en-IN" b="1" u="sng" dirty="0"/>
              <a:t>: For Weak Entity Set :-</a:t>
            </a:r>
            <a:r>
              <a:rPr lang="en-IN" dirty="0"/>
              <a:t> </a:t>
            </a:r>
          </a:p>
          <a:p>
            <a:pPr>
              <a:defRPr/>
            </a:pPr>
            <a:endParaRPr lang="en-IN" dirty="0"/>
          </a:p>
          <a:p>
            <a:pPr>
              <a:defRPr/>
            </a:pPr>
            <a:r>
              <a:rPr lang="en-IN" dirty="0"/>
              <a:t>Weak entity are converted into tables of their own with primary key of strong entity acting as foreign key in the table.</a:t>
            </a:r>
          </a:p>
          <a:p>
            <a:pPr marL="285750" indent="-285750">
              <a:buFont typeface="Arial" panose="020B0604020202020204" pitchFamily="34" charset="0"/>
              <a:buChar char="•"/>
              <a:defRPr/>
            </a:pPr>
            <a:r>
              <a:rPr lang="en-IN" dirty="0"/>
              <a:t>Composite prime attribute of the table= FK + attribute of WE</a:t>
            </a:r>
          </a:p>
          <a:p>
            <a:pPr>
              <a:defRPr/>
            </a:pPr>
            <a:r>
              <a:rPr lang="en-IN" dirty="0"/>
              <a:t>Weak entity set always appears in association with identifying relationship with total participation constraint.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6792" y="2976556"/>
            <a:ext cx="60198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2676525" y="5129213"/>
            <a:ext cx="4572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latin typeface="+mj-lt"/>
              </a:rPr>
              <a:t>Here, two tables will be required-</a:t>
            </a:r>
          </a:p>
          <a:p>
            <a:pPr>
              <a:spcBef>
                <a:spcPct val="0"/>
              </a:spcBef>
              <a:buClrTx/>
              <a:buSzTx/>
              <a:buFont typeface="Helvetica" panose="020B0604020202020204" pitchFamily="34" charset="0"/>
              <a:buAutoNum type="arabicPeriod"/>
            </a:pPr>
            <a:r>
              <a:rPr kumimoji="0" lang="en-IN" altLang="en-US" b="1" dirty="0">
                <a:latin typeface="+mj-lt"/>
              </a:rPr>
              <a:t>A ( </a:t>
            </a:r>
            <a:r>
              <a:rPr kumimoji="0" lang="en-IN" altLang="en-US" b="1" u="sng" dirty="0">
                <a:latin typeface="+mj-lt"/>
              </a:rPr>
              <a:t>a1</a:t>
            </a:r>
            <a:r>
              <a:rPr kumimoji="0" lang="en-IN" altLang="en-US" b="1" dirty="0">
                <a:latin typeface="+mj-lt"/>
              </a:rPr>
              <a:t> , a2 )</a:t>
            </a:r>
          </a:p>
          <a:p>
            <a:pPr>
              <a:spcBef>
                <a:spcPct val="0"/>
              </a:spcBef>
              <a:buClrTx/>
              <a:buSzTx/>
              <a:buFont typeface="Helvetica" panose="020B0604020202020204" pitchFamily="34" charset="0"/>
              <a:buAutoNum type="arabicPeriod"/>
            </a:pPr>
            <a:r>
              <a:rPr kumimoji="0" lang="en-IN" altLang="en-US" b="1" dirty="0">
                <a:latin typeface="+mj-lt"/>
              </a:rPr>
              <a:t>B ( </a:t>
            </a:r>
            <a:r>
              <a:rPr kumimoji="0" lang="en-IN" altLang="en-US" b="1" u="sng" dirty="0">
                <a:latin typeface="+mj-lt"/>
              </a:rPr>
              <a:t>a1</a:t>
            </a:r>
            <a:r>
              <a:rPr kumimoji="0" lang="en-IN" altLang="en-US" b="1" dirty="0">
                <a:latin typeface="+mj-lt"/>
              </a:rPr>
              <a:t> , </a:t>
            </a:r>
            <a:r>
              <a:rPr kumimoji="0" lang="en-IN" altLang="en-US" b="1" u="sng" dirty="0">
                <a:latin typeface="+mj-lt"/>
              </a:rPr>
              <a:t>b1</a:t>
            </a:r>
            <a:r>
              <a:rPr kumimoji="0" lang="en-IN" altLang="en-US" b="1" dirty="0">
                <a:latin typeface="+mj-lt"/>
              </a:rPr>
              <a:t> , b2 )</a:t>
            </a:r>
          </a:p>
          <a:p>
            <a:pPr>
              <a:spcBef>
                <a:spcPct val="0"/>
              </a:spcBef>
              <a:buClrTx/>
              <a:buSzTx/>
              <a:buFontTx/>
              <a:buNone/>
            </a:pPr>
            <a:r>
              <a:rPr kumimoji="0" lang="en-IN" altLang="en-US" b="1" dirty="0">
                <a:latin typeface="+mj-lt"/>
              </a:rPr>
              <a:t>Composite key attribute(primary key)=</a:t>
            </a:r>
            <a:r>
              <a:rPr kumimoji="0" lang="en-IN" altLang="en-US" b="1" dirty="0">
                <a:solidFill>
                  <a:srgbClr val="FF0000"/>
                </a:solidFill>
                <a:latin typeface="+mj-lt"/>
              </a:rPr>
              <a:t>(a1+b1)</a:t>
            </a:r>
          </a:p>
        </p:txBody>
      </p:sp>
    </p:spTree>
    <p:extLst>
      <p:ext uri="{BB962C8B-B14F-4D97-AF65-F5344CB8AC3E}">
        <p14:creationId xmlns:p14="http://schemas.microsoft.com/office/powerpoint/2010/main" val="41358062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3"/>
          <p:cNvSpPr>
            <a:spLocks noChangeArrowheads="1"/>
          </p:cNvSpPr>
          <p:nvPr/>
        </p:nvSpPr>
        <p:spPr bwMode="auto">
          <a:xfrm>
            <a:off x="409851" y="882551"/>
            <a:ext cx="944976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u="sng" dirty="0">
                <a:latin typeface="+mj-lt"/>
              </a:rPr>
              <a:t>Rule-05: For Binary Relationships With Cardinality Ratios-</a:t>
            </a:r>
            <a:endParaRPr kumimoji="0" lang="en-IN" altLang="en-US" b="1" dirty="0">
              <a:latin typeface="+mj-lt"/>
            </a:endParaRPr>
          </a:p>
          <a:p>
            <a:pPr>
              <a:spcBef>
                <a:spcPct val="0"/>
              </a:spcBef>
              <a:buClrTx/>
              <a:buSzTx/>
              <a:buFontTx/>
              <a:buNone/>
            </a:pPr>
            <a:r>
              <a:rPr kumimoji="0" lang="en-IN" altLang="en-US" dirty="0">
                <a:latin typeface="+mj-lt"/>
              </a:rPr>
              <a:t> </a:t>
            </a:r>
          </a:p>
          <a:p>
            <a:pPr>
              <a:spcBef>
                <a:spcPct val="0"/>
              </a:spcBef>
              <a:buClrTx/>
              <a:buSzTx/>
              <a:buFontTx/>
              <a:buNone/>
            </a:pPr>
            <a:r>
              <a:rPr kumimoji="0" lang="en-IN" altLang="en-US" dirty="0">
                <a:latin typeface="+mj-lt"/>
              </a:rPr>
              <a:t>The following four cases are possible-</a:t>
            </a:r>
          </a:p>
          <a:p>
            <a:pPr>
              <a:spcBef>
                <a:spcPct val="0"/>
              </a:spcBef>
              <a:buClrTx/>
              <a:buSzTx/>
              <a:buFontTx/>
              <a:buNone/>
            </a:pPr>
            <a:r>
              <a:rPr kumimoji="0" lang="en-IN" altLang="en-US" dirty="0">
                <a:latin typeface="+mj-lt"/>
              </a:rPr>
              <a:t> </a:t>
            </a:r>
          </a:p>
          <a:p>
            <a:pPr>
              <a:spcBef>
                <a:spcPct val="0"/>
              </a:spcBef>
              <a:buClrTx/>
              <a:buSzTx/>
              <a:buFontTx/>
              <a:buNone/>
            </a:pPr>
            <a:r>
              <a:rPr kumimoji="0" lang="en-IN" altLang="en-US" b="1" u="sng" dirty="0">
                <a:latin typeface="+mj-lt"/>
              </a:rPr>
              <a:t>Case-01:</a:t>
            </a:r>
            <a:r>
              <a:rPr kumimoji="0" lang="en-IN" altLang="en-US" dirty="0">
                <a:latin typeface="+mj-lt"/>
              </a:rPr>
              <a:t> Binary relationship with cardinality ratio m:n</a:t>
            </a:r>
          </a:p>
          <a:p>
            <a:pPr>
              <a:spcBef>
                <a:spcPct val="0"/>
              </a:spcBef>
              <a:buClrTx/>
              <a:buSzTx/>
              <a:buFontTx/>
              <a:buNone/>
            </a:pPr>
            <a:r>
              <a:rPr kumimoji="0" lang="en-IN" altLang="en-US" b="1" u="sng" dirty="0">
                <a:latin typeface="+mj-lt"/>
              </a:rPr>
              <a:t>Case-02:</a:t>
            </a:r>
            <a:r>
              <a:rPr kumimoji="0" lang="en-IN" altLang="en-US" dirty="0">
                <a:latin typeface="+mj-lt"/>
              </a:rPr>
              <a:t> Binary relationship with cardinality ratio 1:n</a:t>
            </a:r>
          </a:p>
          <a:p>
            <a:pPr>
              <a:spcBef>
                <a:spcPct val="0"/>
              </a:spcBef>
              <a:buClrTx/>
              <a:buSzTx/>
              <a:buFontTx/>
              <a:buNone/>
            </a:pPr>
            <a:r>
              <a:rPr kumimoji="0" lang="en-IN" altLang="en-US" b="1" u="sng" dirty="0">
                <a:latin typeface="+mj-lt"/>
              </a:rPr>
              <a:t>Case-03:</a:t>
            </a:r>
            <a:r>
              <a:rPr kumimoji="0" lang="en-IN" altLang="en-US" dirty="0">
                <a:latin typeface="+mj-lt"/>
              </a:rPr>
              <a:t> Binary relationship with cardinality ratio m:1</a:t>
            </a:r>
          </a:p>
          <a:p>
            <a:pPr>
              <a:spcBef>
                <a:spcPct val="0"/>
              </a:spcBef>
              <a:buClrTx/>
              <a:buSzTx/>
              <a:buFontTx/>
              <a:buNone/>
            </a:pPr>
            <a:r>
              <a:rPr kumimoji="0" lang="en-IN" altLang="en-US" b="1" u="sng" dirty="0">
                <a:latin typeface="+mj-lt"/>
              </a:rPr>
              <a:t>Case-04:</a:t>
            </a:r>
            <a:r>
              <a:rPr kumimoji="0" lang="en-IN" altLang="en-US" dirty="0">
                <a:latin typeface="+mj-lt"/>
              </a:rPr>
              <a:t> Binary relationship with cardinality ratio 1:1</a:t>
            </a:r>
          </a:p>
        </p:txBody>
      </p:sp>
      <p:sp>
        <p:nvSpPr>
          <p:cNvPr id="5" name="Rectangle 4"/>
          <p:cNvSpPr>
            <a:spLocks noChangeArrowheads="1"/>
          </p:cNvSpPr>
          <p:nvPr/>
        </p:nvSpPr>
        <p:spPr bwMode="auto">
          <a:xfrm>
            <a:off x="702290" y="3308067"/>
            <a:ext cx="59975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u="sng" dirty="0">
                <a:latin typeface="+mj-lt"/>
              </a:rPr>
              <a:t>Case-01: For Binary Relationship With Cardinality Ratio m:n</a:t>
            </a:r>
            <a:endParaRPr kumimoji="0" lang="en-IN" altLang="en-US" b="1" dirty="0">
              <a:latin typeface="+mj-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42580" y="3741501"/>
            <a:ext cx="573405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1044575" y="5300663"/>
            <a:ext cx="4572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a:latin typeface="+mj-lt"/>
              </a:rPr>
              <a:t>Here, three tables will be required-</a:t>
            </a:r>
          </a:p>
          <a:p>
            <a:pPr>
              <a:spcBef>
                <a:spcPct val="0"/>
              </a:spcBef>
              <a:buClrTx/>
              <a:buSzTx/>
              <a:buFont typeface="Helvetica" panose="020B0604020202020204" pitchFamily="34" charset="0"/>
              <a:buAutoNum type="arabicPeriod"/>
            </a:pPr>
            <a:r>
              <a:rPr kumimoji="0" lang="en-IN" altLang="en-US">
                <a:latin typeface="+mj-lt"/>
              </a:rPr>
              <a:t>A ( </a:t>
            </a:r>
            <a:r>
              <a:rPr kumimoji="0" lang="en-IN" altLang="en-US" u="sng">
                <a:latin typeface="+mj-lt"/>
              </a:rPr>
              <a:t>a1</a:t>
            </a:r>
            <a:r>
              <a:rPr kumimoji="0" lang="en-IN" altLang="en-US">
                <a:latin typeface="+mj-lt"/>
              </a:rPr>
              <a:t> , a2 )</a:t>
            </a:r>
          </a:p>
          <a:p>
            <a:pPr>
              <a:spcBef>
                <a:spcPct val="0"/>
              </a:spcBef>
              <a:buClrTx/>
              <a:buSzTx/>
              <a:buFont typeface="Helvetica" panose="020B0604020202020204" pitchFamily="34" charset="0"/>
              <a:buAutoNum type="arabicPeriod"/>
            </a:pPr>
            <a:r>
              <a:rPr kumimoji="0" lang="en-IN" altLang="en-US">
                <a:latin typeface="+mj-lt"/>
              </a:rPr>
              <a:t>R ( </a:t>
            </a:r>
            <a:r>
              <a:rPr kumimoji="0" lang="en-IN" altLang="en-US" u="sng">
                <a:latin typeface="+mj-lt"/>
              </a:rPr>
              <a:t>a1</a:t>
            </a:r>
            <a:r>
              <a:rPr kumimoji="0" lang="en-IN" altLang="en-US">
                <a:latin typeface="+mj-lt"/>
              </a:rPr>
              <a:t> , </a:t>
            </a:r>
            <a:r>
              <a:rPr kumimoji="0" lang="en-IN" altLang="en-US" u="sng">
                <a:latin typeface="+mj-lt"/>
              </a:rPr>
              <a:t>b1</a:t>
            </a:r>
            <a:r>
              <a:rPr kumimoji="0" lang="en-IN" altLang="en-US">
                <a:latin typeface="+mj-lt"/>
              </a:rPr>
              <a:t> )</a:t>
            </a:r>
          </a:p>
          <a:p>
            <a:pPr>
              <a:spcBef>
                <a:spcPct val="0"/>
              </a:spcBef>
              <a:buClrTx/>
              <a:buSzTx/>
              <a:buFont typeface="Helvetica" panose="020B0604020202020204" pitchFamily="34" charset="0"/>
              <a:buAutoNum type="arabicPeriod"/>
            </a:pPr>
            <a:r>
              <a:rPr kumimoji="0" lang="en-IN" altLang="en-US">
                <a:latin typeface="+mj-lt"/>
              </a:rPr>
              <a:t>B ( </a:t>
            </a:r>
            <a:r>
              <a:rPr kumimoji="0" lang="en-IN" altLang="en-US" u="sng">
                <a:latin typeface="+mj-lt"/>
              </a:rPr>
              <a:t>b1</a:t>
            </a:r>
            <a:r>
              <a:rPr kumimoji="0" lang="en-IN" altLang="en-US">
                <a:latin typeface="+mj-lt"/>
              </a:rPr>
              <a:t> , b2 )</a:t>
            </a:r>
          </a:p>
        </p:txBody>
      </p:sp>
      <p:sp>
        <p:nvSpPr>
          <p:cNvPr id="8" name="TextBox 7"/>
          <p:cNvSpPr txBox="1">
            <a:spLocks noChangeArrowheads="1"/>
          </p:cNvSpPr>
          <p:nvPr/>
        </p:nvSpPr>
        <p:spPr bwMode="auto">
          <a:xfrm>
            <a:off x="2459038" y="4916488"/>
            <a:ext cx="5838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b="1" dirty="0" err="1">
                <a:solidFill>
                  <a:srgbClr val="FF0000"/>
                </a:solidFill>
                <a:latin typeface="+mj-lt"/>
              </a:rPr>
              <a:t>Emp</a:t>
            </a:r>
            <a:endParaRPr kumimoji="0" lang="en-US" altLang="en-US" b="1" dirty="0">
              <a:solidFill>
                <a:srgbClr val="FF0000"/>
              </a:solidFill>
              <a:latin typeface="+mj-lt"/>
            </a:endParaRPr>
          </a:p>
        </p:txBody>
      </p:sp>
      <p:sp>
        <p:nvSpPr>
          <p:cNvPr id="9" name="TextBox 8"/>
          <p:cNvSpPr txBox="1">
            <a:spLocks noChangeArrowheads="1"/>
          </p:cNvSpPr>
          <p:nvPr/>
        </p:nvSpPr>
        <p:spPr bwMode="auto">
          <a:xfrm>
            <a:off x="5848350" y="4903788"/>
            <a:ext cx="8515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b="1">
                <a:solidFill>
                  <a:srgbClr val="FF0000"/>
                </a:solidFill>
                <a:latin typeface="+mj-lt"/>
              </a:rPr>
              <a:t>Project</a:t>
            </a:r>
          </a:p>
        </p:txBody>
      </p:sp>
      <p:sp>
        <p:nvSpPr>
          <p:cNvPr id="10" name="Rectangle 9"/>
          <p:cNvSpPr>
            <a:spLocks noChangeArrowheads="1"/>
          </p:cNvSpPr>
          <p:nvPr/>
        </p:nvSpPr>
        <p:spPr bwMode="auto">
          <a:xfrm>
            <a:off x="4340225" y="5670550"/>
            <a:ext cx="457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 typeface="Wingdings" panose="05000000000000000000" pitchFamily="2" charset="2"/>
              <a:buChar char="q"/>
            </a:pPr>
            <a:r>
              <a:rPr kumimoji="0" lang="en-US" altLang="en-US" b="1" dirty="0">
                <a:solidFill>
                  <a:srgbClr val="FF0000"/>
                </a:solidFill>
                <a:latin typeface="+mj-lt"/>
              </a:rPr>
              <a:t> If relationship attribute(</a:t>
            </a:r>
            <a:r>
              <a:rPr kumimoji="0" lang="en-US" altLang="en-US" b="1" dirty="0" err="1">
                <a:solidFill>
                  <a:srgbClr val="FF0000"/>
                </a:solidFill>
                <a:latin typeface="+mj-lt"/>
              </a:rPr>
              <a:t>start_date</a:t>
            </a:r>
            <a:r>
              <a:rPr kumimoji="0" lang="en-US" altLang="en-US" b="1" dirty="0">
                <a:solidFill>
                  <a:srgbClr val="FF0000"/>
                </a:solidFill>
                <a:latin typeface="+mj-lt"/>
              </a:rPr>
              <a:t>)</a:t>
            </a:r>
          </a:p>
          <a:p>
            <a:pPr>
              <a:spcBef>
                <a:spcPct val="0"/>
              </a:spcBef>
              <a:buClrTx/>
              <a:buSzTx/>
              <a:buFontTx/>
              <a:buNone/>
            </a:pPr>
            <a:r>
              <a:rPr kumimoji="0" lang="en-US" altLang="en-US" b="1" dirty="0">
                <a:solidFill>
                  <a:srgbClr val="FF0000"/>
                </a:solidFill>
                <a:latin typeface="+mj-lt"/>
              </a:rPr>
              <a:t>Will be in the relationship table</a:t>
            </a:r>
            <a:endParaRPr kumimoji="0" lang="en-US" altLang="en-US" dirty="0">
              <a:latin typeface="+mj-lt"/>
            </a:endParaRPr>
          </a:p>
        </p:txBody>
      </p:sp>
    </p:spTree>
    <p:extLst>
      <p:ext uri="{BB962C8B-B14F-4D97-AF65-F5344CB8AC3E}">
        <p14:creationId xmlns:p14="http://schemas.microsoft.com/office/powerpoint/2010/main" val="191279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20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2000"/>
                                        <p:tgtEl>
                                          <p:spTgt spid="10">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Effect transition="in" filter="fade">
                                      <p:cBhvr>
                                        <p:cTn id="20" dur="20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P spid="9" grpId="0" build="allAtOnce"/>
      <p:bldP spid="10" grpId="0" build="allAtOnce"/>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3"/>
          <p:cNvSpPr>
            <a:spLocks noChangeArrowheads="1"/>
          </p:cNvSpPr>
          <p:nvPr/>
        </p:nvSpPr>
        <p:spPr bwMode="auto">
          <a:xfrm>
            <a:off x="635000" y="708025"/>
            <a:ext cx="73215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u="sng">
                <a:latin typeface="+mj-lt"/>
              </a:rPr>
              <a:t>Case-02: For Binary Relationship With Cardinality Ratio 1:n</a:t>
            </a:r>
            <a:endParaRPr kumimoji="0" lang="en-IN" altLang="en-US" b="1">
              <a:latin typeface="+mj-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3781" y="1401763"/>
            <a:ext cx="573405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7695292" y="1495842"/>
            <a:ext cx="4572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dirty="0">
                <a:latin typeface="+mj-lt"/>
              </a:rPr>
              <a:t>Here, two tables will be required-</a:t>
            </a:r>
          </a:p>
          <a:p>
            <a:pPr>
              <a:spcBef>
                <a:spcPct val="0"/>
              </a:spcBef>
              <a:buClrTx/>
              <a:buSzTx/>
              <a:buFont typeface="Helvetica" panose="020B0604020202020204" pitchFamily="34" charset="0"/>
              <a:buAutoNum type="arabicPeriod"/>
            </a:pPr>
            <a:r>
              <a:rPr kumimoji="0" lang="en-IN" altLang="en-US" dirty="0">
                <a:latin typeface="+mj-lt"/>
              </a:rPr>
              <a:t>A ( </a:t>
            </a:r>
            <a:r>
              <a:rPr kumimoji="0" lang="en-IN" altLang="en-US" u="sng" dirty="0">
                <a:latin typeface="+mj-lt"/>
              </a:rPr>
              <a:t>a1</a:t>
            </a:r>
            <a:r>
              <a:rPr kumimoji="0" lang="en-IN" altLang="en-US" dirty="0">
                <a:latin typeface="+mj-lt"/>
              </a:rPr>
              <a:t> , a2 )</a:t>
            </a:r>
          </a:p>
          <a:p>
            <a:pPr>
              <a:spcBef>
                <a:spcPct val="0"/>
              </a:spcBef>
              <a:buClrTx/>
              <a:buSzTx/>
              <a:buFont typeface="Helvetica" panose="020B0604020202020204" pitchFamily="34" charset="0"/>
              <a:buAutoNum type="arabicPeriod"/>
            </a:pPr>
            <a:r>
              <a:rPr kumimoji="0" lang="en-IN" altLang="en-US" dirty="0">
                <a:latin typeface="+mj-lt"/>
              </a:rPr>
              <a:t>BR ( a1 , </a:t>
            </a:r>
            <a:r>
              <a:rPr kumimoji="0" lang="en-IN" altLang="en-US" u="sng" dirty="0">
                <a:latin typeface="+mj-lt"/>
              </a:rPr>
              <a:t>b1</a:t>
            </a:r>
            <a:r>
              <a:rPr kumimoji="0" lang="en-IN" altLang="en-US" dirty="0">
                <a:latin typeface="+mj-lt"/>
              </a:rPr>
              <a:t> , b2 )</a:t>
            </a:r>
          </a:p>
        </p:txBody>
      </p:sp>
      <p:sp>
        <p:nvSpPr>
          <p:cNvPr id="7" name="Rectangle 6"/>
          <p:cNvSpPr>
            <a:spLocks noChangeArrowheads="1"/>
          </p:cNvSpPr>
          <p:nvPr/>
        </p:nvSpPr>
        <p:spPr bwMode="auto">
          <a:xfrm>
            <a:off x="658813" y="3660775"/>
            <a:ext cx="65039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IN" altLang="en-US">
              <a:latin typeface="+mj-lt"/>
            </a:endParaRPr>
          </a:p>
          <a:p>
            <a:pPr>
              <a:spcBef>
                <a:spcPct val="0"/>
              </a:spcBef>
              <a:buClrTx/>
              <a:buSzTx/>
              <a:buFontTx/>
              <a:buNone/>
            </a:pPr>
            <a:r>
              <a:rPr kumimoji="0" lang="en-IN" altLang="en-US" b="1" u="sng">
                <a:latin typeface="+mj-lt"/>
              </a:rPr>
              <a:t>Case-03: For Binary Relationship With Cardinality Ratio m:1</a:t>
            </a:r>
            <a:endParaRPr kumimoji="0" lang="en-IN" altLang="en-US" b="1">
              <a:latin typeface="+mj-l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8569" y="4661455"/>
            <a:ext cx="573405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ChangeArrowheads="1"/>
          </p:cNvSpPr>
          <p:nvPr/>
        </p:nvSpPr>
        <p:spPr bwMode="auto">
          <a:xfrm>
            <a:off x="7695292" y="4605878"/>
            <a:ext cx="338731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dirty="0">
                <a:latin typeface="+mj-lt"/>
              </a:rPr>
              <a:t>Here, two tables will be required-</a:t>
            </a:r>
          </a:p>
          <a:p>
            <a:pPr>
              <a:spcBef>
                <a:spcPct val="0"/>
              </a:spcBef>
              <a:buClrTx/>
              <a:buSzTx/>
              <a:buFont typeface="Helvetica" panose="020B0604020202020204" pitchFamily="34" charset="0"/>
              <a:buAutoNum type="arabicPeriod"/>
            </a:pPr>
            <a:r>
              <a:rPr kumimoji="0" lang="en-IN" altLang="en-US" dirty="0">
                <a:latin typeface="+mj-lt"/>
              </a:rPr>
              <a:t>AR ( </a:t>
            </a:r>
            <a:r>
              <a:rPr kumimoji="0" lang="en-IN" altLang="en-US" u="sng" dirty="0">
                <a:latin typeface="+mj-lt"/>
              </a:rPr>
              <a:t>a1</a:t>
            </a:r>
            <a:r>
              <a:rPr kumimoji="0" lang="en-IN" altLang="en-US" dirty="0">
                <a:latin typeface="+mj-lt"/>
              </a:rPr>
              <a:t> , a2 , b1 )</a:t>
            </a:r>
          </a:p>
          <a:p>
            <a:pPr>
              <a:spcBef>
                <a:spcPct val="0"/>
              </a:spcBef>
              <a:buClrTx/>
              <a:buSzTx/>
              <a:buFont typeface="Helvetica" panose="020B0604020202020204" pitchFamily="34" charset="0"/>
              <a:buAutoNum type="arabicPeriod"/>
            </a:pPr>
            <a:r>
              <a:rPr kumimoji="0" lang="en-IN" altLang="en-US" dirty="0">
                <a:latin typeface="+mj-lt"/>
              </a:rPr>
              <a:t>B ( </a:t>
            </a:r>
            <a:r>
              <a:rPr kumimoji="0" lang="en-IN" altLang="en-US" u="sng" dirty="0">
                <a:latin typeface="+mj-lt"/>
              </a:rPr>
              <a:t>b1</a:t>
            </a:r>
            <a:r>
              <a:rPr kumimoji="0" lang="en-IN" altLang="en-US" dirty="0">
                <a:latin typeface="+mj-lt"/>
              </a:rPr>
              <a:t> , b2 )</a:t>
            </a:r>
          </a:p>
        </p:txBody>
      </p:sp>
      <p:sp>
        <p:nvSpPr>
          <p:cNvPr id="10" name="TextBox 9"/>
          <p:cNvSpPr txBox="1">
            <a:spLocks noChangeArrowheads="1"/>
          </p:cNvSpPr>
          <p:nvPr/>
        </p:nvSpPr>
        <p:spPr bwMode="auto">
          <a:xfrm>
            <a:off x="7695292" y="2617511"/>
            <a:ext cx="3643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 typeface="Wingdings" panose="05000000000000000000" pitchFamily="2" charset="2"/>
              <a:buChar char="q"/>
            </a:pPr>
            <a:r>
              <a:rPr kumimoji="0" lang="en-US" altLang="en-US" sz="1400" b="1" dirty="0">
                <a:solidFill>
                  <a:srgbClr val="FF0000"/>
                </a:solidFill>
                <a:latin typeface="+mj-lt"/>
              </a:rPr>
              <a:t>  If relationship attribute(</a:t>
            </a:r>
            <a:r>
              <a:rPr kumimoji="0" lang="en-US" altLang="en-US" sz="1400" b="1" dirty="0" err="1">
                <a:solidFill>
                  <a:srgbClr val="FF0000"/>
                </a:solidFill>
                <a:latin typeface="+mj-lt"/>
              </a:rPr>
              <a:t>start_date</a:t>
            </a:r>
            <a:r>
              <a:rPr kumimoji="0" lang="en-US" altLang="en-US" sz="1400" b="1" dirty="0">
                <a:solidFill>
                  <a:srgbClr val="FF0000"/>
                </a:solidFill>
                <a:latin typeface="+mj-lt"/>
              </a:rPr>
              <a:t>)</a:t>
            </a:r>
          </a:p>
          <a:p>
            <a:pPr>
              <a:spcBef>
                <a:spcPct val="0"/>
              </a:spcBef>
              <a:buClrTx/>
              <a:buSzTx/>
              <a:buFontTx/>
              <a:buNone/>
            </a:pPr>
            <a:r>
              <a:rPr kumimoji="0" lang="en-US" altLang="en-US" sz="1400" b="1" dirty="0">
                <a:solidFill>
                  <a:srgbClr val="FF0000"/>
                </a:solidFill>
                <a:latin typeface="+mj-lt"/>
              </a:rPr>
              <a:t>Shift towards N side</a:t>
            </a:r>
          </a:p>
        </p:txBody>
      </p:sp>
      <p:sp>
        <p:nvSpPr>
          <p:cNvPr id="11" name="TextBox 10"/>
          <p:cNvSpPr txBox="1">
            <a:spLocks noChangeArrowheads="1"/>
          </p:cNvSpPr>
          <p:nvPr/>
        </p:nvSpPr>
        <p:spPr bwMode="auto">
          <a:xfrm>
            <a:off x="7567291" y="5781436"/>
            <a:ext cx="36433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 typeface="Wingdings" panose="05000000000000000000" pitchFamily="2" charset="2"/>
              <a:buChar char="q"/>
            </a:pPr>
            <a:r>
              <a:rPr kumimoji="0" lang="en-US" altLang="en-US" sz="1400" b="1" dirty="0">
                <a:solidFill>
                  <a:srgbClr val="FF0000"/>
                </a:solidFill>
                <a:latin typeface="+mj-lt"/>
              </a:rPr>
              <a:t>  If relationship attribute(</a:t>
            </a:r>
            <a:r>
              <a:rPr kumimoji="0" lang="en-US" altLang="en-US" sz="1400" b="1" dirty="0" err="1">
                <a:solidFill>
                  <a:srgbClr val="FF0000"/>
                </a:solidFill>
                <a:latin typeface="+mj-lt"/>
              </a:rPr>
              <a:t>start_date</a:t>
            </a:r>
            <a:r>
              <a:rPr kumimoji="0" lang="en-US" altLang="en-US" sz="1400" b="1" dirty="0">
                <a:solidFill>
                  <a:srgbClr val="FF0000"/>
                </a:solidFill>
                <a:latin typeface="+mj-lt"/>
              </a:rPr>
              <a:t>)</a:t>
            </a:r>
          </a:p>
          <a:p>
            <a:pPr>
              <a:spcBef>
                <a:spcPct val="0"/>
              </a:spcBef>
              <a:buClrTx/>
              <a:buSzTx/>
              <a:buFontTx/>
              <a:buNone/>
            </a:pPr>
            <a:r>
              <a:rPr kumimoji="0" lang="en-US" altLang="en-US" sz="1400" b="1" dirty="0">
                <a:solidFill>
                  <a:srgbClr val="FF0000"/>
                </a:solidFill>
                <a:latin typeface="+mj-lt"/>
              </a:rPr>
              <a:t>Shift towards N side</a:t>
            </a:r>
          </a:p>
        </p:txBody>
      </p:sp>
      <p:sp>
        <p:nvSpPr>
          <p:cNvPr id="12" name="TextBox 11"/>
          <p:cNvSpPr txBox="1">
            <a:spLocks noChangeArrowheads="1"/>
          </p:cNvSpPr>
          <p:nvPr/>
        </p:nvSpPr>
        <p:spPr bwMode="auto">
          <a:xfrm>
            <a:off x="1771029" y="2598222"/>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b="1" dirty="0">
                <a:solidFill>
                  <a:srgbClr val="FF0000"/>
                </a:solidFill>
                <a:latin typeface="+mj-lt"/>
              </a:rPr>
              <a:t>teacher</a:t>
            </a:r>
          </a:p>
        </p:txBody>
      </p:sp>
      <p:sp>
        <p:nvSpPr>
          <p:cNvPr id="13" name="TextBox 12"/>
          <p:cNvSpPr txBox="1">
            <a:spLocks noChangeArrowheads="1"/>
          </p:cNvSpPr>
          <p:nvPr/>
        </p:nvSpPr>
        <p:spPr bwMode="auto">
          <a:xfrm>
            <a:off x="5361540" y="2612270"/>
            <a:ext cx="8595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b="1" dirty="0">
                <a:solidFill>
                  <a:srgbClr val="FF0000"/>
                </a:solidFill>
                <a:latin typeface="+mj-lt"/>
              </a:rPr>
              <a:t>subject</a:t>
            </a:r>
          </a:p>
        </p:txBody>
      </p:sp>
    </p:spTree>
    <p:extLst>
      <p:ext uri="{BB962C8B-B14F-4D97-AF65-F5344CB8AC3E}">
        <p14:creationId xmlns:p14="http://schemas.microsoft.com/office/powerpoint/2010/main" val="121796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20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20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2000"/>
                                        <p:tgtEl>
                                          <p:spTgt spid="10">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Effect transition="in" filter="fade">
                                      <p:cBhvr>
                                        <p:cTn id="20" dur="2000"/>
                                        <p:tgtEl>
                                          <p:spTgt spid="10">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fade">
                                      <p:cBhvr>
                                        <p:cTn id="25" dur="2000"/>
                                        <p:tgtEl>
                                          <p:spTgt spid="11">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xEl>
                                              <p:pRg st="1" end="1"/>
                                            </p:txEl>
                                          </p:spTgt>
                                        </p:tgtEl>
                                        <p:attrNameLst>
                                          <p:attrName>style.visibility</p:attrName>
                                        </p:attrNameLst>
                                      </p:cBhvr>
                                      <p:to>
                                        <p:strVal val="visible"/>
                                      </p:to>
                                    </p:set>
                                    <p:animEffect transition="in" filter="fade">
                                      <p:cBhvr>
                                        <p:cTn id="28" dur="20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11" grpId="0" build="allAtOnce"/>
      <p:bldP spid="12" grpId="0" build="allAtOnce"/>
      <p:bldP spid="13" grpId="0" build="allAtOnce"/>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3"/>
          <p:cNvSpPr>
            <a:spLocks noChangeArrowheads="1"/>
          </p:cNvSpPr>
          <p:nvPr/>
        </p:nvSpPr>
        <p:spPr bwMode="auto">
          <a:xfrm>
            <a:off x="384727" y="844551"/>
            <a:ext cx="67611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u="sng" dirty="0"/>
              <a:t>Case-04: For Binary Relationship With Cardinality Ratio 1:1</a:t>
            </a:r>
            <a:endParaRPr kumimoji="0" lang="en-IN" alt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93850" y="1536700"/>
            <a:ext cx="573405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925029" y="3357217"/>
            <a:ext cx="6735763" cy="3754874"/>
          </a:xfrm>
          <a:prstGeom prst="rect">
            <a:avLst/>
          </a:prstGeom>
        </p:spPr>
        <p:txBody>
          <a:bodyPr>
            <a:spAutoFit/>
          </a:bodyPr>
          <a:lstStyle/>
          <a:p>
            <a:pPr>
              <a:defRPr/>
            </a:pPr>
            <a:r>
              <a:rPr lang="en-IN" sz="1500" dirty="0"/>
              <a:t>Here, two tables will be required. Either combine ‘R’ with ‘A’ or ‘B’</a:t>
            </a:r>
          </a:p>
          <a:p>
            <a:pPr>
              <a:defRPr/>
            </a:pPr>
            <a:r>
              <a:rPr lang="en-IN" sz="1500" dirty="0"/>
              <a:t> </a:t>
            </a:r>
          </a:p>
          <a:p>
            <a:pPr>
              <a:defRPr/>
            </a:pPr>
            <a:r>
              <a:rPr lang="en-IN" sz="1500" b="1" u="sng" dirty="0"/>
              <a:t>Way-01:</a:t>
            </a:r>
            <a:endParaRPr lang="en-IN" sz="1500" dirty="0"/>
          </a:p>
          <a:p>
            <a:pPr marL="285750" indent="-285750">
              <a:buFont typeface="Arial" panose="020B0604020202020204" pitchFamily="34" charset="0"/>
              <a:buChar char="•"/>
              <a:defRPr/>
            </a:pPr>
            <a:r>
              <a:rPr lang="en-IN" sz="1500" dirty="0"/>
              <a:t>AR ( </a:t>
            </a:r>
            <a:r>
              <a:rPr lang="en-IN" sz="1500" u="sng" dirty="0"/>
              <a:t>a1</a:t>
            </a:r>
            <a:r>
              <a:rPr lang="en-IN" sz="1500" dirty="0"/>
              <a:t> , a2 , b1 )</a:t>
            </a:r>
          </a:p>
          <a:p>
            <a:pPr marL="285750" indent="-285750">
              <a:buFont typeface="Arial" panose="020B0604020202020204" pitchFamily="34" charset="0"/>
              <a:buChar char="•"/>
              <a:defRPr/>
            </a:pPr>
            <a:r>
              <a:rPr lang="en-IN" sz="1500" dirty="0"/>
              <a:t>B ( </a:t>
            </a:r>
            <a:r>
              <a:rPr lang="en-IN" sz="1500" u="sng" dirty="0"/>
              <a:t>b1</a:t>
            </a:r>
            <a:r>
              <a:rPr lang="en-IN" sz="1500" dirty="0"/>
              <a:t> , b2 )</a:t>
            </a:r>
          </a:p>
          <a:p>
            <a:pPr>
              <a:defRPr/>
            </a:pPr>
            <a:r>
              <a:rPr lang="en-IN" sz="1500" dirty="0"/>
              <a:t> </a:t>
            </a:r>
          </a:p>
          <a:p>
            <a:pPr>
              <a:defRPr/>
            </a:pPr>
            <a:r>
              <a:rPr lang="en-IN" sz="1500" b="1" u="sng" dirty="0"/>
              <a:t>Way-02:</a:t>
            </a:r>
            <a:endParaRPr lang="en-IN" sz="1500" dirty="0"/>
          </a:p>
          <a:p>
            <a:pPr marL="285750" indent="-285750">
              <a:buFont typeface="Arial" panose="020B0604020202020204" pitchFamily="34" charset="0"/>
              <a:buChar char="•"/>
              <a:defRPr/>
            </a:pPr>
            <a:r>
              <a:rPr lang="en-IN" sz="1500" dirty="0"/>
              <a:t>A ( </a:t>
            </a:r>
            <a:r>
              <a:rPr lang="en-IN" sz="1500" u="sng" dirty="0"/>
              <a:t>a1</a:t>
            </a:r>
            <a:r>
              <a:rPr lang="en-IN" sz="1500" dirty="0"/>
              <a:t> , a2 )</a:t>
            </a:r>
          </a:p>
          <a:p>
            <a:pPr marL="285750" indent="-285750">
              <a:buFont typeface="Arial" panose="020B0604020202020204" pitchFamily="34" charset="0"/>
              <a:buChar char="•"/>
              <a:defRPr/>
            </a:pPr>
            <a:r>
              <a:rPr lang="en-IN" sz="1500" dirty="0"/>
              <a:t>BR ( a1 , </a:t>
            </a:r>
            <a:r>
              <a:rPr lang="en-IN" sz="1500" u="sng" dirty="0"/>
              <a:t>b1</a:t>
            </a:r>
            <a:r>
              <a:rPr lang="en-IN" sz="1500" dirty="0"/>
              <a:t> , b2 )</a:t>
            </a:r>
          </a:p>
          <a:p>
            <a:pPr marL="285750" indent="-285750">
              <a:defRPr/>
            </a:pPr>
            <a:endParaRPr lang="en-IN" sz="1500" dirty="0"/>
          </a:p>
          <a:p>
            <a:pPr marL="285750" indent="-285750">
              <a:defRPr/>
            </a:pPr>
            <a:r>
              <a:rPr lang="en-IN" sz="1500" b="1" dirty="0"/>
              <a:t>Way-03:</a:t>
            </a:r>
          </a:p>
          <a:p>
            <a:pPr marL="285750" indent="-285750">
              <a:buFont typeface="Arial" panose="020B0604020202020204" pitchFamily="34" charset="0"/>
              <a:buChar char="•"/>
              <a:defRPr/>
            </a:pPr>
            <a:r>
              <a:rPr lang="en-IN" sz="1500" dirty="0"/>
              <a:t>A( </a:t>
            </a:r>
            <a:r>
              <a:rPr lang="en-IN" sz="1500" u="sng" dirty="0"/>
              <a:t>a1</a:t>
            </a:r>
            <a:r>
              <a:rPr lang="en-IN" sz="1500" dirty="0"/>
              <a:t> , a2 )</a:t>
            </a:r>
          </a:p>
          <a:p>
            <a:pPr marL="285750" indent="-285750">
              <a:buFont typeface="Arial" panose="020B0604020202020204" pitchFamily="34" charset="0"/>
              <a:buChar char="•"/>
              <a:defRPr/>
            </a:pPr>
            <a:r>
              <a:rPr lang="en-IN" sz="1500" dirty="0"/>
              <a:t>B ( </a:t>
            </a:r>
            <a:r>
              <a:rPr lang="en-IN" sz="1500" u="sng" dirty="0"/>
              <a:t>b1</a:t>
            </a:r>
            <a:r>
              <a:rPr lang="en-IN" sz="1500" dirty="0"/>
              <a:t> , b2 )</a:t>
            </a:r>
          </a:p>
          <a:p>
            <a:pPr marL="285750" indent="-285750">
              <a:buFont typeface="Arial" panose="020B0604020202020204" pitchFamily="34" charset="0"/>
              <a:buChar char="•"/>
              <a:defRPr/>
            </a:pPr>
            <a:r>
              <a:rPr lang="en-IN" sz="1500" dirty="0"/>
              <a:t>R (a1, b1) primary key(a1 or b1)  </a:t>
            </a:r>
          </a:p>
          <a:p>
            <a:pPr marL="285750" indent="-285750">
              <a:buFont typeface="Arial" panose="020B0604020202020204" pitchFamily="34" charset="0"/>
              <a:buChar char="•"/>
              <a:defRPr/>
            </a:pPr>
            <a:endParaRPr lang="en-IN" sz="1400" dirty="0"/>
          </a:p>
          <a:p>
            <a:pPr marL="285750" indent="-285750">
              <a:defRPr/>
            </a:pPr>
            <a:endParaRPr lang="en-IN" sz="1400" dirty="0"/>
          </a:p>
        </p:txBody>
      </p:sp>
      <p:sp>
        <p:nvSpPr>
          <p:cNvPr id="7" name="Rectangle 6"/>
          <p:cNvSpPr>
            <a:spLocks noChangeArrowheads="1"/>
          </p:cNvSpPr>
          <p:nvPr/>
        </p:nvSpPr>
        <p:spPr bwMode="auto">
          <a:xfrm>
            <a:off x="7985402" y="4647442"/>
            <a:ext cx="45720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 typeface="Wingdings" panose="05000000000000000000" pitchFamily="2" charset="2"/>
              <a:buChar char="q"/>
            </a:pPr>
            <a:r>
              <a:rPr kumimoji="0" lang="en-US" altLang="en-US" b="1" dirty="0">
                <a:solidFill>
                  <a:srgbClr val="FF0000"/>
                </a:solidFill>
              </a:rPr>
              <a:t> If relationship attribute(</a:t>
            </a:r>
            <a:r>
              <a:rPr kumimoji="0" lang="en-US" altLang="en-US" b="1" dirty="0" err="1">
                <a:solidFill>
                  <a:srgbClr val="FF0000"/>
                </a:solidFill>
              </a:rPr>
              <a:t>start_date</a:t>
            </a:r>
            <a:r>
              <a:rPr kumimoji="0" lang="en-US" altLang="en-US" b="1" dirty="0">
                <a:solidFill>
                  <a:srgbClr val="FF0000"/>
                </a:solidFill>
              </a:rPr>
              <a:t>)</a:t>
            </a:r>
          </a:p>
          <a:p>
            <a:pPr>
              <a:spcBef>
                <a:spcPct val="0"/>
              </a:spcBef>
              <a:buClrTx/>
              <a:buSzTx/>
              <a:buFontTx/>
              <a:buNone/>
            </a:pPr>
            <a:r>
              <a:rPr kumimoji="0" lang="en-US" altLang="en-US" b="1" dirty="0">
                <a:solidFill>
                  <a:srgbClr val="FF0000"/>
                </a:solidFill>
              </a:rPr>
              <a:t>Shift towards total side </a:t>
            </a:r>
            <a:r>
              <a:rPr kumimoji="0" lang="en-US" altLang="en-US" b="1" dirty="0" err="1">
                <a:solidFill>
                  <a:srgbClr val="FF0000"/>
                </a:solidFill>
              </a:rPr>
              <a:t>side</a:t>
            </a:r>
            <a:endParaRPr kumimoji="0" lang="en-US" altLang="en-US" dirty="0"/>
          </a:p>
        </p:txBody>
      </p:sp>
      <p:sp>
        <p:nvSpPr>
          <p:cNvPr id="8" name="TextBox 7"/>
          <p:cNvSpPr txBox="1">
            <a:spLocks noChangeArrowheads="1"/>
          </p:cNvSpPr>
          <p:nvPr/>
        </p:nvSpPr>
        <p:spPr bwMode="auto">
          <a:xfrm>
            <a:off x="2459038" y="2757488"/>
            <a:ext cx="628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b="1">
                <a:solidFill>
                  <a:srgbClr val="FF0000"/>
                </a:solidFill>
              </a:rPr>
              <a:t>Emp</a:t>
            </a:r>
          </a:p>
        </p:txBody>
      </p:sp>
      <p:sp>
        <p:nvSpPr>
          <p:cNvPr id="9" name="TextBox 8"/>
          <p:cNvSpPr txBox="1">
            <a:spLocks noChangeArrowheads="1"/>
          </p:cNvSpPr>
          <p:nvPr/>
        </p:nvSpPr>
        <p:spPr bwMode="auto">
          <a:xfrm>
            <a:off x="5983288" y="2746375"/>
            <a:ext cx="6397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b="1">
                <a:solidFill>
                  <a:srgbClr val="FF0000"/>
                </a:solidFill>
              </a:rPr>
              <a:t>Dept</a:t>
            </a:r>
          </a:p>
        </p:txBody>
      </p:sp>
      <p:sp>
        <p:nvSpPr>
          <p:cNvPr id="10" name="TextBox 9"/>
          <p:cNvSpPr txBox="1">
            <a:spLocks noChangeArrowheads="1"/>
          </p:cNvSpPr>
          <p:nvPr/>
        </p:nvSpPr>
        <p:spPr bwMode="auto">
          <a:xfrm>
            <a:off x="4035425" y="2955925"/>
            <a:ext cx="10715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b="1">
                <a:solidFill>
                  <a:srgbClr val="FF0000"/>
                </a:solidFill>
              </a:rPr>
              <a:t>manages</a:t>
            </a:r>
          </a:p>
        </p:txBody>
      </p:sp>
    </p:spTree>
    <p:extLst>
      <p:ext uri="{BB962C8B-B14F-4D97-AF65-F5344CB8AC3E}">
        <p14:creationId xmlns:p14="http://schemas.microsoft.com/office/powerpoint/2010/main" val="278579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20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20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2000"/>
                                        <p:tgtEl>
                                          <p:spTgt spid="7">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build="allAtOnce"/>
      <p:bldP spid="9" grpId="0" build="allAtOnce"/>
      <p:bldP spid="10" grpId="0" build="allAtOnce"/>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3"/>
          <p:cNvSpPr/>
          <p:nvPr/>
        </p:nvSpPr>
        <p:spPr>
          <a:xfrm>
            <a:off x="385210" y="878483"/>
            <a:ext cx="11654200" cy="1231106"/>
          </a:xfrm>
          <a:prstGeom prst="rect">
            <a:avLst/>
          </a:prstGeom>
        </p:spPr>
        <p:txBody>
          <a:bodyPr wrap="square">
            <a:spAutoFit/>
          </a:bodyPr>
          <a:lstStyle/>
          <a:p>
            <a:pPr>
              <a:defRPr/>
            </a:pPr>
            <a:r>
              <a:rPr lang="en-IN" sz="2000" b="1" u="sng" dirty="0">
                <a:latin typeface="+mj-lt"/>
              </a:rPr>
              <a:t>Rule-06: For Binary Relationship With Both Cardinality Constraints and Participation Constraints-</a:t>
            </a:r>
            <a:endParaRPr lang="en-IN" sz="2000" b="1" dirty="0">
              <a:latin typeface="+mj-lt"/>
            </a:endParaRPr>
          </a:p>
          <a:p>
            <a:pPr>
              <a:defRPr/>
            </a:pPr>
            <a:r>
              <a:rPr lang="en-IN" dirty="0">
                <a:latin typeface="+mj-lt"/>
              </a:rPr>
              <a:t> </a:t>
            </a:r>
          </a:p>
          <a:p>
            <a:pPr marL="285750" indent="-285750">
              <a:buFont typeface="Arial" panose="020B0604020202020204" pitchFamily="34" charset="0"/>
              <a:buChar char="•"/>
              <a:defRPr/>
            </a:pPr>
            <a:r>
              <a:rPr lang="en-IN" dirty="0">
                <a:latin typeface="+mj-lt"/>
              </a:rPr>
              <a:t>Cardinality constraints will be implemented as discussed in Rule-05.</a:t>
            </a:r>
          </a:p>
          <a:p>
            <a:pPr marL="285750" indent="-285750">
              <a:buFont typeface="Arial" panose="020B0604020202020204" pitchFamily="34" charset="0"/>
              <a:buChar char="•"/>
              <a:defRPr/>
            </a:pPr>
            <a:r>
              <a:rPr lang="en-IN" dirty="0">
                <a:latin typeface="+mj-lt"/>
              </a:rPr>
              <a:t>Because of the total participation constraint, foreign key acquires </a:t>
            </a:r>
            <a:r>
              <a:rPr lang="en-IN" b="1" dirty="0">
                <a:latin typeface="+mj-lt"/>
              </a:rPr>
              <a:t>NOT NULL</a:t>
            </a:r>
            <a:r>
              <a:rPr lang="en-IN" dirty="0">
                <a:latin typeface="+mj-lt"/>
              </a:rPr>
              <a:t> constraint i.e. now foreign key can not be null.</a:t>
            </a:r>
          </a:p>
        </p:txBody>
      </p:sp>
      <p:sp>
        <p:nvSpPr>
          <p:cNvPr id="5" name="Rectangle 4"/>
          <p:cNvSpPr>
            <a:spLocks noChangeArrowheads="1"/>
          </p:cNvSpPr>
          <p:nvPr/>
        </p:nvSpPr>
        <p:spPr bwMode="auto">
          <a:xfrm>
            <a:off x="513177" y="2679562"/>
            <a:ext cx="120904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u="sng" dirty="0">
                <a:latin typeface="+mj-lt"/>
              </a:rPr>
              <a:t>Case-01: For Binary Relationship With Cardinality Constraint and Total Participation Constraint From One Side-</a:t>
            </a:r>
            <a:endParaRPr kumimoji="0" lang="en-IN" altLang="en-US" b="1" dirty="0">
              <a:latin typeface="+mj-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9489" y="3263762"/>
            <a:ext cx="5785954"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260764" y="4860787"/>
            <a:ext cx="12820538"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a:latin typeface="+mj-lt"/>
              </a:rPr>
              <a:t>Because cardinality ratio = 1 : n , so we will combine the entity set B and relationship set R.</a:t>
            </a:r>
          </a:p>
          <a:p>
            <a:pPr>
              <a:spcBef>
                <a:spcPct val="0"/>
              </a:spcBef>
              <a:buClrTx/>
              <a:buSzTx/>
              <a:buFontTx/>
              <a:buNone/>
            </a:pPr>
            <a:r>
              <a:rPr kumimoji="0" lang="en-IN" altLang="en-US">
                <a:latin typeface="+mj-lt"/>
              </a:rPr>
              <a:t>Then, two tables will be required-</a:t>
            </a:r>
          </a:p>
          <a:p>
            <a:pPr>
              <a:spcBef>
                <a:spcPct val="0"/>
              </a:spcBef>
              <a:buClrTx/>
              <a:buSzTx/>
              <a:buFont typeface="Helvetica" panose="020B0604020202020204" pitchFamily="34" charset="0"/>
              <a:buAutoNum type="arabicPeriod"/>
            </a:pPr>
            <a:r>
              <a:rPr kumimoji="0" lang="en-IN" altLang="en-US">
                <a:latin typeface="+mj-lt"/>
              </a:rPr>
              <a:t>A ( </a:t>
            </a:r>
            <a:r>
              <a:rPr kumimoji="0" lang="en-IN" altLang="en-US" u="sng">
                <a:latin typeface="+mj-lt"/>
              </a:rPr>
              <a:t>a1</a:t>
            </a:r>
            <a:r>
              <a:rPr kumimoji="0" lang="en-IN" altLang="en-US">
                <a:latin typeface="+mj-lt"/>
              </a:rPr>
              <a:t> , a2 )</a:t>
            </a:r>
          </a:p>
          <a:p>
            <a:pPr>
              <a:spcBef>
                <a:spcPct val="0"/>
              </a:spcBef>
              <a:buClrTx/>
              <a:buSzTx/>
              <a:buFont typeface="Helvetica" panose="020B0604020202020204" pitchFamily="34" charset="0"/>
              <a:buAutoNum type="arabicPeriod"/>
            </a:pPr>
            <a:r>
              <a:rPr kumimoji="0" lang="en-IN" altLang="en-US">
                <a:latin typeface="+mj-lt"/>
              </a:rPr>
              <a:t>BR ( a1 , </a:t>
            </a:r>
            <a:r>
              <a:rPr kumimoji="0" lang="en-IN" altLang="en-US" u="sng">
                <a:latin typeface="+mj-lt"/>
              </a:rPr>
              <a:t>b1</a:t>
            </a:r>
            <a:r>
              <a:rPr kumimoji="0" lang="en-IN" altLang="en-US">
                <a:latin typeface="+mj-lt"/>
              </a:rPr>
              <a:t> , b2 )</a:t>
            </a:r>
          </a:p>
          <a:p>
            <a:pPr>
              <a:spcBef>
                <a:spcPct val="0"/>
              </a:spcBef>
              <a:buClrTx/>
              <a:buSzTx/>
              <a:buFontTx/>
              <a:buNone/>
            </a:pPr>
            <a:r>
              <a:rPr kumimoji="0" lang="en-IN" altLang="en-US">
                <a:latin typeface="+mj-lt"/>
              </a:rPr>
              <a:t>Because of total participation, foreign key a1 has acquired NOT NULL constraint, so it can’t be null now.</a:t>
            </a:r>
          </a:p>
        </p:txBody>
      </p:sp>
    </p:spTree>
    <p:extLst>
      <p:ext uri="{BB962C8B-B14F-4D97-AF65-F5344CB8AC3E}">
        <p14:creationId xmlns:p14="http://schemas.microsoft.com/office/powerpoint/2010/main" val="42308355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3"/>
          <p:cNvSpPr>
            <a:spLocks noChangeArrowheads="1"/>
          </p:cNvSpPr>
          <p:nvPr/>
        </p:nvSpPr>
        <p:spPr bwMode="auto">
          <a:xfrm>
            <a:off x="352289" y="944154"/>
            <a:ext cx="1064663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u="sng">
                <a:latin typeface="+mj-lt"/>
              </a:rPr>
              <a:t>Case-02: For Binary Relationship With Cardinality Constraint and Total Participation Constraint From Both Sides-</a:t>
            </a:r>
            <a:endParaRPr kumimoji="0" lang="en-IN" altLang="en-US" b="1">
              <a:latin typeface="+mj-lt"/>
            </a:endParaRPr>
          </a:p>
          <a:p>
            <a:pPr>
              <a:spcBef>
                <a:spcPct val="0"/>
              </a:spcBef>
              <a:buClrTx/>
              <a:buSzTx/>
              <a:buFontTx/>
              <a:buNone/>
            </a:pPr>
            <a:r>
              <a:rPr kumimoji="0" lang="en-IN" altLang="en-US">
                <a:latin typeface="+mj-lt"/>
              </a:rPr>
              <a:t> </a:t>
            </a:r>
          </a:p>
          <a:p>
            <a:pPr>
              <a:spcBef>
                <a:spcPct val="0"/>
              </a:spcBef>
              <a:buClrTx/>
              <a:buSzTx/>
              <a:buFontTx/>
              <a:buNone/>
            </a:pPr>
            <a:r>
              <a:rPr kumimoji="0" lang="en-IN" altLang="en-US">
                <a:latin typeface="+mj-lt"/>
              </a:rPr>
              <a:t>If there is a key constraint from both the sides of an entity set with total participation, then that binary relationship is represented using only single table.</a:t>
            </a:r>
          </a:p>
        </p:txBody>
      </p:sp>
      <p:sp>
        <p:nvSpPr>
          <p:cNvPr id="6" name="Rectangle 5"/>
          <p:cNvSpPr/>
          <p:nvPr/>
        </p:nvSpPr>
        <p:spPr>
          <a:xfrm>
            <a:off x="898388" y="4549367"/>
            <a:ext cx="5988733" cy="646331"/>
          </a:xfrm>
          <a:prstGeom prst="rect">
            <a:avLst/>
          </a:prstGeom>
        </p:spPr>
        <p:txBody>
          <a:bodyPr wrap="square">
            <a:spAutoFit/>
          </a:bodyPr>
          <a:lstStyle/>
          <a:p>
            <a:pPr>
              <a:defRPr/>
            </a:pPr>
            <a:r>
              <a:rPr lang="en-IN" dirty="0">
                <a:latin typeface="+mj-lt"/>
              </a:rPr>
              <a:t>Here, Only one table is required.</a:t>
            </a:r>
          </a:p>
          <a:p>
            <a:pPr marL="285750" indent="-285750">
              <a:buFont typeface="Arial" panose="020B0604020202020204" pitchFamily="34" charset="0"/>
              <a:buChar char="•"/>
              <a:defRPr/>
            </a:pPr>
            <a:r>
              <a:rPr lang="en-IN" dirty="0">
                <a:latin typeface="+mj-lt"/>
              </a:rPr>
              <a:t>ARB ( </a:t>
            </a:r>
            <a:r>
              <a:rPr lang="en-IN" u="sng" dirty="0">
                <a:latin typeface="+mj-lt"/>
              </a:rPr>
              <a:t>a1</a:t>
            </a:r>
            <a:r>
              <a:rPr lang="en-IN" dirty="0">
                <a:latin typeface="+mj-lt"/>
              </a:rPr>
              <a:t> , a2 , </a:t>
            </a:r>
            <a:r>
              <a:rPr lang="en-IN" u="sng" dirty="0">
                <a:latin typeface="+mj-lt"/>
              </a:rPr>
              <a:t>b1</a:t>
            </a:r>
            <a:r>
              <a:rPr lang="en-IN" dirty="0">
                <a:latin typeface="+mj-lt"/>
              </a:rPr>
              <a:t> , b2 )</a:t>
            </a:r>
          </a:p>
        </p:txBody>
      </p:sp>
      <p:sp>
        <p:nvSpPr>
          <p:cNvPr id="7" name="Rectangle 4"/>
          <p:cNvSpPr>
            <a:spLocks noChangeArrowheads="1"/>
          </p:cNvSpPr>
          <p:nvPr/>
        </p:nvSpPr>
        <p:spPr bwMode="auto">
          <a:xfrm>
            <a:off x="3971788" y="4822417"/>
            <a:ext cx="62445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 typeface="Wingdings" panose="05000000000000000000" pitchFamily="2" charset="2"/>
              <a:buChar char="q"/>
            </a:pPr>
            <a:r>
              <a:rPr kumimoji="0" lang="en-US" altLang="en-US" b="1">
                <a:solidFill>
                  <a:srgbClr val="FF0000"/>
                </a:solidFill>
                <a:latin typeface="+mj-lt"/>
              </a:rPr>
              <a:t> If relationship attribute  will be there in ARB</a:t>
            </a:r>
          </a:p>
          <a:p>
            <a:pPr>
              <a:spcBef>
                <a:spcPct val="0"/>
              </a:spcBef>
              <a:buClrTx/>
              <a:buSzTx/>
              <a:buFontTx/>
              <a:buNone/>
            </a:pPr>
            <a:endParaRPr kumimoji="0" lang="en-US" altLang="en-US">
              <a:latin typeface="+mj-lt"/>
            </a:endParaRPr>
          </a:p>
        </p:txBody>
      </p:sp>
      <p:pic>
        <p:nvPicPr>
          <p:cNvPr id="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2389" y="2618967"/>
            <a:ext cx="5313725"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04950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B41A-7715-4FA7-84AD-95194F435EC1}"/>
              </a:ext>
            </a:extLst>
          </p:cNvPr>
          <p:cNvSpPr>
            <a:spLocks noGrp="1"/>
          </p:cNvSpPr>
          <p:nvPr>
            <p:ph type="title"/>
          </p:nvPr>
        </p:nvSpPr>
        <p:spPr/>
        <p:txBody>
          <a:bodyPr/>
          <a:lstStyle/>
          <a:p>
            <a:r>
              <a:rPr lang="en-IN" dirty="0"/>
              <a:t>Exercise </a:t>
            </a:r>
          </a:p>
        </p:txBody>
      </p:sp>
      <p:sp>
        <p:nvSpPr>
          <p:cNvPr id="4" name="Rectangle 3">
            <a:extLst>
              <a:ext uri="{FF2B5EF4-FFF2-40B4-BE49-F238E27FC236}">
                <a16:creationId xmlns:a16="http://schemas.microsoft.com/office/drawing/2014/main" id="{D3C723F3-6C54-4D78-83F4-9377FBCBC65D}"/>
              </a:ext>
            </a:extLst>
          </p:cNvPr>
          <p:cNvSpPr>
            <a:spLocks noChangeArrowheads="1"/>
          </p:cNvSpPr>
          <p:nvPr/>
        </p:nvSpPr>
        <p:spPr bwMode="auto">
          <a:xfrm>
            <a:off x="284086" y="747713"/>
            <a:ext cx="1085739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u="sng" dirty="0">
                <a:latin typeface="+mj-lt"/>
              </a:rPr>
              <a:t>Problem-01:</a:t>
            </a:r>
            <a:endParaRPr kumimoji="0" lang="en-IN" altLang="en-US" b="1" dirty="0">
              <a:latin typeface="+mj-lt"/>
            </a:endParaRPr>
          </a:p>
          <a:p>
            <a:pPr>
              <a:spcBef>
                <a:spcPct val="0"/>
              </a:spcBef>
              <a:buClrTx/>
              <a:buSzTx/>
              <a:buFontTx/>
              <a:buNone/>
            </a:pPr>
            <a:r>
              <a:rPr kumimoji="0" lang="en-IN" altLang="en-US" dirty="0">
                <a:latin typeface="+mj-lt"/>
              </a:rPr>
              <a:t> </a:t>
            </a:r>
          </a:p>
          <a:p>
            <a:pPr>
              <a:spcBef>
                <a:spcPct val="0"/>
              </a:spcBef>
              <a:buClrTx/>
              <a:buSzTx/>
              <a:buFontTx/>
              <a:buNone/>
            </a:pPr>
            <a:r>
              <a:rPr kumimoji="0" lang="en-IN" altLang="en-US" dirty="0">
                <a:latin typeface="+mj-lt"/>
              </a:rPr>
              <a:t>Find the minimum number of tables required for the following ER diagram in relational model-</a:t>
            </a:r>
          </a:p>
        </p:txBody>
      </p:sp>
      <p:pic>
        <p:nvPicPr>
          <p:cNvPr id="5" name="Picture 4">
            <a:extLst>
              <a:ext uri="{FF2B5EF4-FFF2-40B4-BE49-F238E27FC236}">
                <a16:creationId xmlns:a16="http://schemas.microsoft.com/office/drawing/2014/main" id="{BBCECF02-8B0F-476C-9625-886D8AEFC8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0250" y="1990725"/>
            <a:ext cx="7886700" cy="168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689E5B7-BE50-4D0C-8076-6CCBDBC7D1A1}"/>
              </a:ext>
            </a:extLst>
          </p:cNvPr>
          <p:cNvSpPr/>
          <p:nvPr/>
        </p:nvSpPr>
        <p:spPr>
          <a:xfrm>
            <a:off x="353673" y="4218280"/>
            <a:ext cx="4830885" cy="1754326"/>
          </a:xfrm>
          <a:prstGeom prst="rect">
            <a:avLst/>
          </a:prstGeom>
        </p:spPr>
        <p:txBody>
          <a:bodyPr wrap="square">
            <a:spAutoFit/>
          </a:bodyPr>
          <a:lstStyle/>
          <a:p>
            <a:pPr>
              <a:defRPr/>
            </a:pPr>
            <a:endParaRPr lang="en-IN" dirty="0"/>
          </a:p>
          <a:p>
            <a:pPr>
              <a:defRPr/>
            </a:pPr>
            <a:r>
              <a:rPr lang="en-IN" dirty="0"/>
              <a:t>Applying the rules, minimum 3 tables will be required-</a:t>
            </a:r>
          </a:p>
          <a:p>
            <a:pPr marL="285750" indent="-285750">
              <a:buFont typeface="Arial" panose="020B0604020202020204" pitchFamily="34" charset="0"/>
              <a:buChar char="•"/>
              <a:defRPr/>
            </a:pPr>
            <a:r>
              <a:rPr lang="en-IN" dirty="0"/>
              <a:t>MR1 (</a:t>
            </a:r>
            <a:r>
              <a:rPr lang="en-IN" u="sng" dirty="0"/>
              <a:t>M1</a:t>
            </a:r>
            <a:r>
              <a:rPr lang="en-IN" dirty="0"/>
              <a:t> , M2 , M3 , P1)</a:t>
            </a:r>
          </a:p>
          <a:p>
            <a:pPr marL="285750" indent="-285750">
              <a:buFont typeface="Arial" panose="020B0604020202020204" pitchFamily="34" charset="0"/>
              <a:buChar char="•"/>
              <a:defRPr/>
            </a:pPr>
            <a:r>
              <a:rPr lang="en-IN" dirty="0"/>
              <a:t>P (</a:t>
            </a:r>
            <a:r>
              <a:rPr lang="en-IN" u="sng" dirty="0"/>
              <a:t>P1</a:t>
            </a:r>
            <a:r>
              <a:rPr lang="en-IN" dirty="0"/>
              <a:t> , P2)</a:t>
            </a:r>
          </a:p>
          <a:p>
            <a:pPr marL="285750" indent="-285750">
              <a:buFont typeface="Arial" panose="020B0604020202020204" pitchFamily="34" charset="0"/>
              <a:buChar char="•"/>
              <a:defRPr/>
            </a:pPr>
            <a:r>
              <a:rPr lang="en-IN" dirty="0"/>
              <a:t>NR2 (</a:t>
            </a:r>
            <a:r>
              <a:rPr lang="en-IN" u="sng" dirty="0"/>
              <a:t>P1</a:t>
            </a:r>
            <a:r>
              <a:rPr lang="en-IN" dirty="0"/>
              <a:t> , </a:t>
            </a:r>
            <a:r>
              <a:rPr lang="en-IN" u="sng" dirty="0"/>
              <a:t>N1</a:t>
            </a:r>
            <a:r>
              <a:rPr lang="en-IN" dirty="0"/>
              <a:t> , N2)</a:t>
            </a:r>
          </a:p>
        </p:txBody>
      </p:sp>
    </p:spTree>
    <p:extLst>
      <p:ext uri="{BB962C8B-B14F-4D97-AF65-F5344CB8AC3E}">
        <p14:creationId xmlns:p14="http://schemas.microsoft.com/office/powerpoint/2010/main" val="3431921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6A27E-E413-46C5-A849-D225AF73A0A4}"/>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00FD8602-3FAC-4BF8-82BA-5BB21E3F2644}"/>
              </a:ext>
            </a:extLst>
          </p:cNvPr>
          <p:cNvSpPr>
            <a:spLocks noChangeArrowheads="1"/>
          </p:cNvSpPr>
          <p:nvPr/>
        </p:nvSpPr>
        <p:spPr bwMode="auto">
          <a:xfrm>
            <a:off x="137681" y="736907"/>
            <a:ext cx="961887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b="1" u="sng" dirty="0">
                <a:latin typeface="+mj-lt"/>
              </a:rPr>
              <a:t>Problem-02:</a:t>
            </a:r>
            <a:endParaRPr kumimoji="0" lang="en-US" altLang="en-US" b="1" dirty="0">
              <a:latin typeface="+mj-lt"/>
            </a:endParaRPr>
          </a:p>
          <a:p>
            <a:pPr>
              <a:spcBef>
                <a:spcPct val="0"/>
              </a:spcBef>
              <a:buClrTx/>
              <a:buSzTx/>
              <a:buFontTx/>
              <a:buNone/>
            </a:pPr>
            <a:r>
              <a:rPr kumimoji="0" lang="en-US" altLang="en-US" dirty="0">
                <a:latin typeface="+mj-lt"/>
              </a:rPr>
              <a:t> </a:t>
            </a:r>
          </a:p>
          <a:p>
            <a:pPr>
              <a:spcBef>
                <a:spcPct val="0"/>
              </a:spcBef>
              <a:buClrTx/>
              <a:buSzTx/>
              <a:buFontTx/>
              <a:buNone/>
            </a:pPr>
            <a:r>
              <a:rPr kumimoji="0" lang="en-US" altLang="en-US" dirty="0">
                <a:latin typeface="+mj-lt"/>
              </a:rPr>
              <a:t>Find the minimum number of tables required to represent the given ER diagram in relational model-</a:t>
            </a:r>
          </a:p>
        </p:txBody>
      </p:sp>
      <p:pic>
        <p:nvPicPr>
          <p:cNvPr id="5" name="Picture 2" descr="https://www.gatevidyalay.com/wp-content/uploads/2018/06/ER-Diagrams-to-Tables-Problem-02.png">
            <a:extLst>
              <a:ext uri="{FF2B5EF4-FFF2-40B4-BE49-F238E27FC236}">
                <a16:creationId xmlns:a16="http://schemas.microsoft.com/office/drawing/2014/main" id="{9C6806ED-5CC6-4DE2-AF09-AC806EE6B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363" y="1660237"/>
            <a:ext cx="5092191" cy="3294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5577C7C4-F446-4029-B0EA-1CF50012E17D}"/>
              </a:ext>
            </a:extLst>
          </p:cNvPr>
          <p:cNvSpPr>
            <a:spLocks noChangeArrowheads="1"/>
          </p:cNvSpPr>
          <p:nvPr/>
        </p:nvSpPr>
        <p:spPr bwMode="auto">
          <a:xfrm>
            <a:off x="528638" y="5081588"/>
            <a:ext cx="55086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a:latin typeface="+mj-lt"/>
              </a:rPr>
              <a:t>Applying the rules, minimum 4 tables will be required-</a:t>
            </a:r>
          </a:p>
          <a:p>
            <a:pPr>
              <a:spcBef>
                <a:spcPct val="0"/>
              </a:spcBef>
              <a:buClrTx/>
              <a:buSzTx/>
              <a:buFont typeface="Arial" panose="020B0604020202020204" pitchFamily="34" charset="0"/>
              <a:buChar char="•"/>
            </a:pPr>
            <a:r>
              <a:rPr kumimoji="0" lang="en-US" altLang="en-US">
                <a:latin typeface="+mj-lt"/>
              </a:rPr>
              <a:t>AR1R2 (</a:t>
            </a:r>
            <a:r>
              <a:rPr kumimoji="0" lang="en-US" altLang="en-US" u="sng">
                <a:latin typeface="+mj-lt"/>
              </a:rPr>
              <a:t>a1</a:t>
            </a:r>
            <a:r>
              <a:rPr kumimoji="0" lang="en-US" altLang="en-US">
                <a:latin typeface="+mj-lt"/>
              </a:rPr>
              <a:t> , a2 , b1 , c1)</a:t>
            </a:r>
          </a:p>
          <a:p>
            <a:pPr>
              <a:spcBef>
                <a:spcPct val="0"/>
              </a:spcBef>
              <a:buClrTx/>
              <a:buSzTx/>
              <a:buFont typeface="Arial" panose="020B0604020202020204" pitchFamily="34" charset="0"/>
              <a:buChar char="•"/>
            </a:pPr>
            <a:r>
              <a:rPr kumimoji="0" lang="en-US" altLang="en-US">
                <a:latin typeface="+mj-lt"/>
              </a:rPr>
              <a:t>B (</a:t>
            </a:r>
            <a:r>
              <a:rPr kumimoji="0" lang="en-US" altLang="en-US" u="sng">
                <a:latin typeface="+mj-lt"/>
              </a:rPr>
              <a:t>b1</a:t>
            </a:r>
            <a:r>
              <a:rPr kumimoji="0" lang="en-US" altLang="en-US">
                <a:latin typeface="+mj-lt"/>
              </a:rPr>
              <a:t> , b2)</a:t>
            </a:r>
          </a:p>
          <a:p>
            <a:pPr>
              <a:spcBef>
                <a:spcPct val="0"/>
              </a:spcBef>
              <a:buClrTx/>
              <a:buSzTx/>
              <a:buFont typeface="Arial" panose="020B0604020202020204" pitchFamily="34" charset="0"/>
              <a:buChar char="•"/>
            </a:pPr>
            <a:r>
              <a:rPr kumimoji="0" lang="en-US" altLang="en-US">
                <a:latin typeface="+mj-lt"/>
              </a:rPr>
              <a:t>C (</a:t>
            </a:r>
            <a:r>
              <a:rPr kumimoji="0" lang="en-US" altLang="en-US" u="sng">
                <a:latin typeface="+mj-lt"/>
              </a:rPr>
              <a:t>c1</a:t>
            </a:r>
            <a:r>
              <a:rPr kumimoji="0" lang="en-US" altLang="en-US">
                <a:latin typeface="+mj-lt"/>
              </a:rPr>
              <a:t> , c2)</a:t>
            </a:r>
          </a:p>
          <a:p>
            <a:pPr>
              <a:spcBef>
                <a:spcPct val="0"/>
              </a:spcBef>
              <a:buClrTx/>
              <a:buSzTx/>
              <a:buFont typeface="Arial" panose="020B0604020202020204" pitchFamily="34" charset="0"/>
              <a:buChar char="•"/>
            </a:pPr>
            <a:r>
              <a:rPr kumimoji="0" lang="en-US" altLang="en-US">
                <a:latin typeface="+mj-lt"/>
              </a:rPr>
              <a:t>R3 (</a:t>
            </a:r>
            <a:r>
              <a:rPr kumimoji="0" lang="en-US" altLang="en-US" u="sng">
                <a:latin typeface="+mj-lt"/>
              </a:rPr>
              <a:t>b1</a:t>
            </a:r>
            <a:r>
              <a:rPr kumimoji="0" lang="en-US" altLang="en-US">
                <a:latin typeface="+mj-lt"/>
              </a:rPr>
              <a:t> , </a:t>
            </a:r>
            <a:r>
              <a:rPr kumimoji="0" lang="en-US" altLang="en-US" u="sng">
                <a:latin typeface="+mj-lt"/>
              </a:rPr>
              <a:t>c1</a:t>
            </a:r>
            <a:r>
              <a:rPr kumimoji="0" lang="en-US" altLang="en-US">
                <a:latin typeface="+mj-lt"/>
              </a:rPr>
              <a:t>)</a:t>
            </a:r>
          </a:p>
        </p:txBody>
      </p:sp>
      <p:sp>
        <p:nvSpPr>
          <p:cNvPr id="7" name="TextBox 6">
            <a:extLst>
              <a:ext uri="{FF2B5EF4-FFF2-40B4-BE49-F238E27FC236}">
                <a16:creationId xmlns:a16="http://schemas.microsoft.com/office/drawing/2014/main" id="{90B0D255-5E85-4D7B-A260-497C8E3FFF7F}"/>
              </a:ext>
            </a:extLst>
          </p:cNvPr>
          <p:cNvSpPr txBox="1">
            <a:spLocks noChangeArrowheads="1"/>
          </p:cNvSpPr>
          <p:nvPr/>
        </p:nvSpPr>
        <p:spPr bwMode="auto">
          <a:xfrm>
            <a:off x="5833554" y="3429000"/>
            <a:ext cx="8627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solidFill>
                  <a:srgbClr val="FF0000"/>
                </a:solidFill>
                <a:latin typeface="+mj-lt"/>
              </a:rPr>
              <a:t>R3 M:N</a:t>
            </a:r>
          </a:p>
        </p:txBody>
      </p:sp>
      <p:sp>
        <p:nvSpPr>
          <p:cNvPr id="8" name="TextBox 2">
            <a:extLst>
              <a:ext uri="{FF2B5EF4-FFF2-40B4-BE49-F238E27FC236}">
                <a16:creationId xmlns:a16="http://schemas.microsoft.com/office/drawing/2014/main" id="{784EAB01-788E-4F4A-B1F9-2B55A5F7480F}"/>
              </a:ext>
            </a:extLst>
          </p:cNvPr>
          <p:cNvSpPr txBox="1">
            <a:spLocks noChangeArrowheads="1"/>
          </p:cNvSpPr>
          <p:nvPr/>
        </p:nvSpPr>
        <p:spPr bwMode="auto">
          <a:xfrm>
            <a:off x="5377356" y="5567095"/>
            <a:ext cx="5240337"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sz="1400" dirty="0">
                <a:solidFill>
                  <a:srgbClr val="FF0000"/>
                </a:solidFill>
                <a:latin typeface="+mj-lt"/>
              </a:rPr>
              <a:t>Consider the A as employee, B as Department, C as project, Many employee working in one department and many employee working on one project</a:t>
            </a:r>
          </a:p>
        </p:txBody>
      </p:sp>
    </p:spTree>
    <p:extLst>
      <p:ext uri="{BB962C8B-B14F-4D97-AF65-F5344CB8AC3E}">
        <p14:creationId xmlns:p14="http://schemas.microsoft.com/office/powerpoint/2010/main" val="198042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20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20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20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2000"/>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6706-8DE2-4F6B-987E-FC40AB1B11BD}"/>
              </a:ext>
            </a:extLst>
          </p:cNvPr>
          <p:cNvSpPr>
            <a:spLocks noGrp="1"/>
          </p:cNvSpPr>
          <p:nvPr>
            <p:ph type="title"/>
          </p:nvPr>
        </p:nvSpPr>
        <p:spPr/>
        <p:txBody>
          <a:bodyPr/>
          <a:lstStyle/>
          <a:p>
            <a:r>
              <a:rPr lang="en-IN" dirty="0"/>
              <a:t>Project</a:t>
            </a:r>
          </a:p>
        </p:txBody>
      </p:sp>
      <p:sp>
        <p:nvSpPr>
          <p:cNvPr id="3" name="Content Placeholder 2">
            <a:extLst>
              <a:ext uri="{FF2B5EF4-FFF2-40B4-BE49-F238E27FC236}">
                <a16:creationId xmlns:a16="http://schemas.microsoft.com/office/drawing/2014/main" id="{8CEE679A-AA23-4B03-BDF7-59988A2BFD63}"/>
              </a:ext>
            </a:extLst>
          </p:cNvPr>
          <p:cNvSpPr>
            <a:spLocks noGrp="1"/>
          </p:cNvSpPr>
          <p:nvPr>
            <p:ph idx="1"/>
          </p:nvPr>
        </p:nvSpPr>
        <p:spPr/>
        <p:txBody>
          <a:bodyPr/>
          <a:lstStyle/>
          <a:p>
            <a:pPr>
              <a:buFont typeface="Monotype Sorts" charset="2"/>
              <a:buAutoNum type="arabicPeriod"/>
              <a:defRPr/>
            </a:pPr>
            <a:r>
              <a:rPr lang="en-IN" dirty="0"/>
              <a:t>Collect the information(verbal description from client)</a:t>
            </a:r>
            <a:r>
              <a:rPr lang="en-IN" dirty="0">
                <a:sym typeface="Wingdings" panose="05000000000000000000" pitchFamily="2" charset="2"/>
              </a:rPr>
              <a:t>diagram</a:t>
            </a:r>
          </a:p>
          <a:p>
            <a:pPr>
              <a:buFont typeface="Monotype Sorts" charset="2"/>
              <a:buAutoNum type="arabicPeriod"/>
              <a:defRPr/>
            </a:pPr>
            <a:r>
              <a:rPr lang="en-IN" dirty="0">
                <a:sym typeface="Wingdings" panose="05000000000000000000" pitchFamily="2" charset="2"/>
              </a:rPr>
              <a:t>Noun  Entity{ a person owns a car : </a:t>
            </a:r>
            <a:r>
              <a:rPr lang="en-IN" dirty="0">
                <a:solidFill>
                  <a:srgbClr val="FF0000"/>
                </a:solidFill>
                <a:sym typeface="Wingdings" panose="05000000000000000000" pitchFamily="2" charset="2"/>
              </a:rPr>
              <a:t>person</a:t>
            </a:r>
            <a:r>
              <a:rPr lang="en-IN" dirty="0">
                <a:sym typeface="Wingdings" panose="05000000000000000000" pitchFamily="2" charset="2"/>
              </a:rPr>
              <a:t>}</a:t>
            </a:r>
          </a:p>
          <a:p>
            <a:pPr>
              <a:buFont typeface="Monotype Sorts" charset="2"/>
              <a:buAutoNum type="arabicPeriod"/>
              <a:defRPr/>
            </a:pPr>
            <a:r>
              <a:rPr lang="en-IN" dirty="0">
                <a:sym typeface="Wingdings" panose="05000000000000000000" pitchFamily="2" charset="2"/>
              </a:rPr>
              <a:t>Verb  relationship{ a employee </a:t>
            </a:r>
            <a:r>
              <a:rPr lang="en-IN" dirty="0">
                <a:solidFill>
                  <a:srgbClr val="FF0000"/>
                </a:solidFill>
                <a:sym typeface="Wingdings" panose="05000000000000000000" pitchFamily="2" charset="2"/>
              </a:rPr>
              <a:t>works for</a:t>
            </a:r>
            <a:r>
              <a:rPr lang="en-IN" dirty="0">
                <a:sym typeface="Wingdings" panose="05000000000000000000" pitchFamily="2" charset="2"/>
              </a:rPr>
              <a:t> department}, any verb going to describe is relationship</a:t>
            </a:r>
          </a:p>
          <a:p>
            <a:pPr>
              <a:buFont typeface="Monotype Sorts" charset="2"/>
              <a:buAutoNum type="arabicPeriod"/>
              <a:defRPr/>
            </a:pPr>
            <a:r>
              <a:rPr lang="en-IN" dirty="0">
                <a:sym typeface="Wingdings" panose="05000000000000000000" pitchFamily="2" charset="2"/>
              </a:rPr>
              <a:t>Noun describes noun  attribute {property of the entity}</a:t>
            </a:r>
          </a:p>
          <a:p>
            <a:endParaRPr lang="en-IN" dirty="0"/>
          </a:p>
        </p:txBody>
      </p:sp>
      <p:graphicFrame>
        <p:nvGraphicFramePr>
          <p:cNvPr id="4" name="Table 3">
            <a:extLst>
              <a:ext uri="{FF2B5EF4-FFF2-40B4-BE49-F238E27FC236}">
                <a16:creationId xmlns:a16="http://schemas.microsoft.com/office/drawing/2014/main" id="{44F6D702-FBE1-4730-9EFF-162ABF18DBF0}"/>
              </a:ext>
            </a:extLst>
          </p:cNvPr>
          <p:cNvGraphicFramePr>
            <a:graphicFrameLocks noGrp="1"/>
          </p:cNvGraphicFramePr>
          <p:nvPr>
            <p:extLst>
              <p:ext uri="{D42A27DB-BD31-4B8C-83A1-F6EECF244321}">
                <p14:modId xmlns:p14="http://schemas.microsoft.com/office/powerpoint/2010/main" val="73352771"/>
              </p:ext>
            </p:extLst>
          </p:nvPr>
        </p:nvGraphicFramePr>
        <p:xfrm>
          <a:off x="1414463" y="3549650"/>
          <a:ext cx="7205754" cy="1767824"/>
        </p:xfrm>
        <a:graphic>
          <a:graphicData uri="http://schemas.openxmlformats.org/drawingml/2006/table">
            <a:tbl>
              <a:tblPr firstRow="1" bandRow="1">
                <a:tableStyleId>{5940675A-B579-460E-94D1-54222C63F5DA}</a:tableStyleId>
              </a:tblPr>
              <a:tblGrid>
                <a:gridCol w="7205754">
                  <a:extLst>
                    <a:ext uri="{9D8B030D-6E8A-4147-A177-3AD203B41FA5}">
                      <a16:colId xmlns:a16="http://schemas.microsoft.com/office/drawing/2014/main" val="20000"/>
                    </a:ext>
                  </a:extLst>
                </a:gridCol>
              </a:tblGrid>
              <a:tr h="1463675">
                <a:tc>
                  <a:txBody>
                    <a:bodyPr/>
                    <a:lstStyle/>
                    <a:p>
                      <a:pPr marL="0" indent="0">
                        <a:buNone/>
                      </a:pPr>
                      <a:r>
                        <a:rPr lang="en-IN" sz="2000" b="0" dirty="0">
                          <a:solidFill>
                            <a:schemeClr val="tx1"/>
                          </a:solidFill>
                          <a:sym typeface="Wingdings" panose="05000000000000000000" pitchFamily="2" charset="2"/>
                        </a:rPr>
                        <a:t>Employee works for Department: </a:t>
                      </a:r>
                    </a:p>
                    <a:p>
                      <a:pPr marL="0" indent="0">
                        <a:buNone/>
                      </a:pPr>
                      <a:endParaRPr lang="en-IN" sz="1800" b="0" dirty="0">
                        <a:solidFill>
                          <a:schemeClr val="tx1"/>
                        </a:solidFill>
                        <a:sym typeface="Wingdings" panose="05000000000000000000" pitchFamily="2" charset="2"/>
                      </a:endParaRPr>
                    </a:p>
                    <a:p>
                      <a:pPr marL="0" indent="0">
                        <a:buNone/>
                      </a:pPr>
                      <a:r>
                        <a:rPr lang="en-IN" sz="1800" b="0" dirty="0">
                          <a:solidFill>
                            <a:schemeClr val="tx1"/>
                          </a:solidFill>
                          <a:sym typeface="Wingdings" panose="05000000000000000000" pitchFamily="2" charset="2"/>
                        </a:rPr>
                        <a:t>Person, employee, Department      (thing)             Entity</a:t>
                      </a:r>
                    </a:p>
                    <a:p>
                      <a:pPr marL="0" indent="0">
                        <a:buNone/>
                      </a:pPr>
                      <a:r>
                        <a:rPr lang="en-IN" sz="1800" b="0" dirty="0">
                          <a:solidFill>
                            <a:schemeClr val="tx1"/>
                          </a:solidFill>
                          <a:sym typeface="Wingdings" panose="05000000000000000000" pitchFamily="2" charset="2"/>
                        </a:rPr>
                        <a:t>Name, age, address phone          (properties)     Attribute </a:t>
                      </a:r>
                    </a:p>
                    <a:p>
                      <a:pPr marL="0" indent="0">
                        <a:buNone/>
                      </a:pPr>
                      <a:r>
                        <a:rPr lang="en-IN" sz="1800" b="0" dirty="0" err="1">
                          <a:solidFill>
                            <a:schemeClr val="tx1"/>
                          </a:solidFill>
                          <a:sym typeface="Wingdings" panose="05000000000000000000" pitchFamily="2" charset="2"/>
                        </a:rPr>
                        <a:t>Works_for</a:t>
                      </a:r>
                      <a:r>
                        <a:rPr lang="en-IN" sz="1800" b="0" dirty="0">
                          <a:solidFill>
                            <a:schemeClr val="tx1"/>
                          </a:solidFill>
                          <a:sym typeface="Wingdings" panose="05000000000000000000" pitchFamily="2" charset="2"/>
                        </a:rPr>
                        <a:t>, owns  {verbs}            (association)    Relationship</a:t>
                      </a:r>
                    </a:p>
                    <a:p>
                      <a:endParaRPr lang="en-IN" sz="1800" dirty="0"/>
                    </a:p>
                  </a:txBody>
                  <a:tcPr marT="45712" marB="45712"/>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3112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FBA8F-B6C5-4B6B-A979-B92BE3A3BAE2}"/>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D917011C-F5FD-4BBD-A561-DC113FE08C26}"/>
              </a:ext>
            </a:extLst>
          </p:cNvPr>
          <p:cNvSpPr>
            <a:spLocks noChangeArrowheads="1"/>
          </p:cNvSpPr>
          <p:nvPr/>
        </p:nvSpPr>
        <p:spPr bwMode="auto">
          <a:xfrm>
            <a:off x="162496" y="711201"/>
            <a:ext cx="992253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b="1" u="sng" dirty="0">
                <a:latin typeface="+mj-lt"/>
              </a:rPr>
              <a:t>Problem-03:</a:t>
            </a:r>
            <a:endParaRPr kumimoji="0" lang="en-US" altLang="en-US" b="1" dirty="0">
              <a:latin typeface="+mj-lt"/>
            </a:endParaRPr>
          </a:p>
          <a:p>
            <a:pPr>
              <a:spcBef>
                <a:spcPct val="0"/>
              </a:spcBef>
              <a:buClrTx/>
              <a:buSzTx/>
              <a:buFontTx/>
              <a:buNone/>
            </a:pPr>
            <a:r>
              <a:rPr kumimoji="0" lang="en-US" altLang="en-US" dirty="0">
                <a:latin typeface="+mj-lt"/>
              </a:rPr>
              <a:t> </a:t>
            </a:r>
          </a:p>
          <a:p>
            <a:pPr>
              <a:spcBef>
                <a:spcPct val="0"/>
              </a:spcBef>
              <a:buClrTx/>
              <a:buSzTx/>
              <a:buFontTx/>
              <a:buNone/>
            </a:pPr>
            <a:r>
              <a:rPr kumimoji="0" lang="en-US" altLang="en-US" dirty="0">
                <a:latin typeface="+mj-lt"/>
              </a:rPr>
              <a:t>Find the minimum number of tables required to represent the given ER diagram in relational model-</a:t>
            </a:r>
          </a:p>
        </p:txBody>
      </p:sp>
      <p:pic>
        <p:nvPicPr>
          <p:cNvPr id="5" name="Picture 2" descr="https://www.gatevidyalay.com/wp-content/uploads/2018/06/ER-Diagrams-to-Tables-Problem-03.png">
            <a:extLst>
              <a:ext uri="{FF2B5EF4-FFF2-40B4-BE49-F238E27FC236}">
                <a16:creationId xmlns:a16="http://schemas.microsoft.com/office/drawing/2014/main" id="{9FD49251-ACEC-4A10-9AEA-B8E734690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4398" y="1571836"/>
            <a:ext cx="5145739" cy="315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a:extLst>
              <a:ext uri="{FF2B5EF4-FFF2-40B4-BE49-F238E27FC236}">
                <a16:creationId xmlns:a16="http://schemas.microsoft.com/office/drawing/2014/main" id="{5740C188-C3BC-4B2E-83AB-03A06A311D9F}"/>
              </a:ext>
            </a:extLst>
          </p:cNvPr>
          <p:cNvSpPr>
            <a:spLocks noChangeArrowheads="1"/>
          </p:cNvSpPr>
          <p:nvPr/>
        </p:nvSpPr>
        <p:spPr bwMode="auto">
          <a:xfrm>
            <a:off x="490059" y="4905510"/>
            <a:ext cx="629248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dirty="0">
                <a:latin typeface="+mj-lt"/>
              </a:rPr>
              <a:t>Applying the rules, minimum 5 tables will be required-</a:t>
            </a:r>
          </a:p>
          <a:p>
            <a:pPr>
              <a:spcBef>
                <a:spcPct val="0"/>
              </a:spcBef>
              <a:buClrTx/>
              <a:buSzTx/>
              <a:buFont typeface="Arial" panose="020B0604020202020204" pitchFamily="34" charset="0"/>
              <a:buChar char="•"/>
            </a:pPr>
            <a:r>
              <a:rPr kumimoji="0" lang="en-US" altLang="en-US" dirty="0">
                <a:latin typeface="+mj-lt"/>
              </a:rPr>
              <a:t>BR1R4R5 (</a:t>
            </a:r>
            <a:r>
              <a:rPr kumimoji="0" lang="en-US" altLang="en-US" u="sng" dirty="0">
                <a:latin typeface="+mj-lt"/>
              </a:rPr>
              <a:t>b1</a:t>
            </a:r>
            <a:r>
              <a:rPr kumimoji="0" lang="en-US" altLang="en-US" dirty="0">
                <a:latin typeface="+mj-lt"/>
              </a:rPr>
              <a:t> , b2 , a1 , c1 , d1)</a:t>
            </a:r>
          </a:p>
          <a:p>
            <a:pPr>
              <a:spcBef>
                <a:spcPct val="0"/>
              </a:spcBef>
              <a:buClrTx/>
              <a:buSzTx/>
              <a:buFont typeface="Arial" panose="020B0604020202020204" pitchFamily="34" charset="0"/>
              <a:buChar char="•"/>
            </a:pPr>
            <a:r>
              <a:rPr kumimoji="0" lang="en-US" altLang="en-US" dirty="0">
                <a:latin typeface="+mj-lt"/>
              </a:rPr>
              <a:t>A (</a:t>
            </a:r>
            <a:r>
              <a:rPr kumimoji="0" lang="en-US" altLang="en-US" u="sng" dirty="0">
                <a:latin typeface="+mj-lt"/>
              </a:rPr>
              <a:t>a1</a:t>
            </a:r>
            <a:r>
              <a:rPr kumimoji="0" lang="en-US" altLang="en-US" dirty="0">
                <a:latin typeface="+mj-lt"/>
              </a:rPr>
              <a:t> , a2)</a:t>
            </a:r>
          </a:p>
          <a:p>
            <a:pPr>
              <a:spcBef>
                <a:spcPct val="0"/>
              </a:spcBef>
              <a:buClrTx/>
              <a:buSzTx/>
              <a:buFont typeface="Arial" panose="020B0604020202020204" pitchFamily="34" charset="0"/>
              <a:buChar char="•"/>
            </a:pPr>
            <a:r>
              <a:rPr kumimoji="0" lang="en-US" altLang="en-US" dirty="0">
                <a:latin typeface="+mj-lt"/>
              </a:rPr>
              <a:t>R2 (</a:t>
            </a:r>
            <a:r>
              <a:rPr kumimoji="0" lang="en-US" altLang="en-US" u="sng" dirty="0">
                <a:latin typeface="+mj-lt"/>
              </a:rPr>
              <a:t>a1</a:t>
            </a:r>
            <a:r>
              <a:rPr kumimoji="0" lang="en-US" altLang="en-US" dirty="0">
                <a:latin typeface="+mj-lt"/>
              </a:rPr>
              <a:t> , </a:t>
            </a:r>
            <a:r>
              <a:rPr kumimoji="0" lang="en-US" altLang="en-US" u="sng" dirty="0">
                <a:latin typeface="+mj-lt"/>
              </a:rPr>
              <a:t>c1</a:t>
            </a:r>
            <a:r>
              <a:rPr kumimoji="0" lang="en-US" altLang="en-US" dirty="0">
                <a:latin typeface="+mj-lt"/>
              </a:rPr>
              <a:t>) </a:t>
            </a:r>
            <a:r>
              <a:rPr kumimoji="0" lang="en-US" altLang="en-US" b="1" dirty="0">
                <a:solidFill>
                  <a:srgbClr val="FF0000"/>
                </a:solidFill>
                <a:latin typeface="+mj-lt"/>
              </a:rPr>
              <a:t>M:N</a:t>
            </a:r>
          </a:p>
          <a:p>
            <a:pPr>
              <a:spcBef>
                <a:spcPct val="0"/>
              </a:spcBef>
              <a:buClrTx/>
              <a:buSzTx/>
              <a:buFont typeface="Arial" panose="020B0604020202020204" pitchFamily="34" charset="0"/>
              <a:buChar char="•"/>
            </a:pPr>
            <a:r>
              <a:rPr kumimoji="0" lang="en-US" altLang="en-US" dirty="0">
                <a:latin typeface="+mj-lt"/>
              </a:rPr>
              <a:t>CR3 (</a:t>
            </a:r>
            <a:r>
              <a:rPr kumimoji="0" lang="en-US" altLang="en-US" u="sng" dirty="0">
                <a:latin typeface="+mj-lt"/>
              </a:rPr>
              <a:t>c1</a:t>
            </a:r>
            <a:r>
              <a:rPr kumimoji="0" lang="en-US" altLang="en-US" dirty="0">
                <a:latin typeface="+mj-lt"/>
              </a:rPr>
              <a:t> , c2 , </a:t>
            </a:r>
            <a:r>
              <a:rPr kumimoji="0" lang="en-US" altLang="en-US" u="sng" dirty="0">
                <a:latin typeface="+mj-lt"/>
              </a:rPr>
              <a:t>d1</a:t>
            </a:r>
            <a:r>
              <a:rPr kumimoji="0" lang="en-US" altLang="en-US" dirty="0">
                <a:latin typeface="+mj-lt"/>
              </a:rPr>
              <a:t>)</a:t>
            </a:r>
          </a:p>
          <a:p>
            <a:pPr>
              <a:spcBef>
                <a:spcPct val="0"/>
              </a:spcBef>
              <a:buClrTx/>
              <a:buSzTx/>
              <a:buFont typeface="Arial" panose="020B0604020202020204" pitchFamily="34" charset="0"/>
              <a:buChar char="•"/>
            </a:pPr>
            <a:r>
              <a:rPr kumimoji="0" lang="en-US" altLang="en-US" dirty="0">
                <a:latin typeface="+mj-lt"/>
              </a:rPr>
              <a:t>D (</a:t>
            </a:r>
            <a:r>
              <a:rPr kumimoji="0" lang="en-US" altLang="en-US" u="sng" dirty="0">
                <a:latin typeface="+mj-lt"/>
              </a:rPr>
              <a:t>d1</a:t>
            </a:r>
            <a:r>
              <a:rPr kumimoji="0" lang="en-US" altLang="en-US" dirty="0">
                <a:latin typeface="+mj-lt"/>
              </a:rPr>
              <a:t> , d2)</a:t>
            </a:r>
          </a:p>
          <a:p>
            <a:pPr>
              <a:spcBef>
                <a:spcPct val="0"/>
              </a:spcBef>
              <a:buClrTx/>
              <a:buSzTx/>
              <a:buFontTx/>
              <a:buNone/>
            </a:pPr>
            <a:endParaRPr kumimoji="0" lang="en-US" altLang="en-US" dirty="0">
              <a:latin typeface="+mj-lt"/>
            </a:endParaRPr>
          </a:p>
        </p:txBody>
      </p:sp>
    </p:spTree>
    <p:extLst>
      <p:ext uri="{BB962C8B-B14F-4D97-AF65-F5344CB8AC3E}">
        <p14:creationId xmlns:p14="http://schemas.microsoft.com/office/powerpoint/2010/main" val="118647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20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20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20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20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20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89232-A2BA-4B36-BDA3-58971643197F}"/>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823D942F-0A5E-4562-B3E5-59A61AAFC4D7}"/>
              </a:ext>
            </a:extLst>
          </p:cNvPr>
          <p:cNvSpPr>
            <a:spLocks noChangeArrowheads="1"/>
          </p:cNvSpPr>
          <p:nvPr/>
        </p:nvSpPr>
        <p:spPr bwMode="auto">
          <a:xfrm>
            <a:off x="105638" y="756742"/>
            <a:ext cx="1084052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b="1" u="sng" dirty="0">
                <a:latin typeface="+mj-lt"/>
              </a:rPr>
              <a:t>Problem-04:</a:t>
            </a:r>
            <a:endParaRPr kumimoji="0" lang="en-US" altLang="en-US" b="1" dirty="0">
              <a:latin typeface="+mj-lt"/>
            </a:endParaRPr>
          </a:p>
          <a:p>
            <a:pPr>
              <a:spcBef>
                <a:spcPct val="0"/>
              </a:spcBef>
              <a:buClrTx/>
              <a:buSzTx/>
              <a:buFontTx/>
              <a:buNone/>
            </a:pPr>
            <a:r>
              <a:rPr kumimoji="0" lang="en-US" altLang="en-US" dirty="0">
                <a:latin typeface="+mj-lt"/>
              </a:rPr>
              <a:t> </a:t>
            </a:r>
          </a:p>
          <a:p>
            <a:pPr>
              <a:spcBef>
                <a:spcPct val="0"/>
              </a:spcBef>
              <a:buClrTx/>
              <a:buSzTx/>
              <a:buFontTx/>
              <a:buNone/>
            </a:pPr>
            <a:r>
              <a:rPr kumimoji="0" lang="en-US" altLang="en-US" dirty="0">
                <a:latin typeface="+mj-lt"/>
              </a:rPr>
              <a:t>Find the minimum number of tables required to represent the given ER diagram in relational model-</a:t>
            </a:r>
          </a:p>
        </p:txBody>
      </p:sp>
      <p:pic>
        <p:nvPicPr>
          <p:cNvPr id="5" name="Picture 2" descr="https://www.gatevidyalay.com/wp-content/uploads/2018/06/ER-Diagrams-to-Tables-Problem-04.png">
            <a:extLst>
              <a:ext uri="{FF2B5EF4-FFF2-40B4-BE49-F238E27FC236}">
                <a16:creationId xmlns:a16="http://schemas.microsoft.com/office/drawing/2014/main" id="{144A467A-BFD7-48A5-84B4-3B479B0FF1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476" y="1894288"/>
            <a:ext cx="70770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41D666CB-F61E-49EC-A348-BBDA628B8F32}"/>
              </a:ext>
            </a:extLst>
          </p:cNvPr>
          <p:cNvSpPr>
            <a:spLocks noChangeArrowheads="1"/>
          </p:cNvSpPr>
          <p:nvPr/>
        </p:nvSpPr>
        <p:spPr bwMode="auto">
          <a:xfrm>
            <a:off x="418160" y="4374164"/>
            <a:ext cx="567784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dirty="0">
                <a:latin typeface="+mj-lt"/>
              </a:rPr>
              <a:t>Applying the rules, minimum 3 tables will be required-</a:t>
            </a:r>
          </a:p>
          <a:p>
            <a:pPr>
              <a:spcBef>
                <a:spcPct val="0"/>
              </a:spcBef>
              <a:buClrTx/>
              <a:buSzTx/>
              <a:buFont typeface="Arial" panose="020B0604020202020204" pitchFamily="34" charset="0"/>
              <a:buChar char="•"/>
            </a:pPr>
            <a:r>
              <a:rPr kumimoji="0" lang="en-US" altLang="en-US" dirty="0">
                <a:latin typeface="+mj-lt"/>
              </a:rPr>
              <a:t>E1 (</a:t>
            </a:r>
            <a:r>
              <a:rPr kumimoji="0" lang="en-US" altLang="en-US" u="sng" dirty="0">
                <a:latin typeface="+mj-lt"/>
              </a:rPr>
              <a:t>a1</a:t>
            </a:r>
            <a:r>
              <a:rPr kumimoji="0" lang="en-US" altLang="en-US" dirty="0">
                <a:latin typeface="+mj-lt"/>
              </a:rPr>
              <a:t> , a2)</a:t>
            </a:r>
          </a:p>
          <a:p>
            <a:pPr>
              <a:spcBef>
                <a:spcPct val="0"/>
              </a:spcBef>
              <a:buClrTx/>
              <a:buSzTx/>
              <a:buFont typeface="Arial" panose="020B0604020202020204" pitchFamily="34" charset="0"/>
              <a:buChar char="•"/>
            </a:pPr>
            <a:r>
              <a:rPr kumimoji="0" lang="en-US" altLang="en-US" dirty="0">
                <a:latin typeface="+mj-lt"/>
              </a:rPr>
              <a:t>E2R1R2 (</a:t>
            </a:r>
            <a:r>
              <a:rPr kumimoji="0" lang="en-US" altLang="en-US" u="sng" dirty="0">
                <a:latin typeface="+mj-lt"/>
              </a:rPr>
              <a:t>b1</a:t>
            </a:r>
            <a:r>
              <a:rPr kumimoji="0" lang="en-US" altLang="en-US" dirty="0">
                <a:latin typeface="+mj-lt"/>
              </a:rPr>
              <a:t> , b2 , a1 , c1 , b3)</a:t>
            </a:r>
          </a:p>
          <a:p>
            <a:pPr>
              <a:spcBef>
                <a:spcPct val="0"/>
              </a:spcBef>
              <a:buClrTx/>
              <a:buSzTx/>
              <a:buFont typeface="Arial" panose="020B0604020202020204" pitchFamily="34" charset="0"/>
              <a:buChar char="•"/>
            </a:pPr>
            <a:r>
              <a:rPr kumimoji="0" lang="en-US" altLang="en-US" dirty="0">
                <a:latin typeface="+mj-lt"/>
              </a:rPr>
              <a:t>E3 (</a:t>
            </a:r>
            <a:r>
              <a:rPr kumimoji="0" lang="en-US" altLang="en-US" u="sng" dirty="0">
                <a:latin typeface="+mj-lt"/>
              </a:rPr>
              <a:t>c1</a:t>
            </a:r>
            <a:r>
              <a:rPr kumimoji="0" lang="en-US" altLang="en-US" dirty="0">
                <a:latin typeface="+mj-lt"/>
              </a:rPr>
              <a:t> , c2)</a:t>
            </a:r>
          </a:p>
          <a:p>
            <a:pPr>
              <a:spcBef>
                <a:spcPct val="0"/>
              </a:spcBef>
              <a:buClrTx/>
              <a:buSzTx/>
              <a:buFontTx/>
              <a:buNone/>
            </a:pPr>
            <a:r>
              <a:rPr kumimoji="0" lang="en-US" altLang="en-US" dirty="0">
                <a:latin typeface="+mj-lt"/>
              </a:rPr>
              <a:t> </a:t>
            </a:r>
          </a:p>
        </p:txBody>
      </p:sp>
    </p:spTree>
    <p:extLst>
      <p:ext uri="{BB962C8B-B14F-4D97-AF65-F5344CB8AC3E}">
        <p14:creationId xmlns:p14="http://schemas.microsoft.com/office/powerpoint/2010/main" val="274085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20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20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20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2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E21FB-4191-4B00-810D-A7197721520B}"/>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FCFCE2C8-FA2A-424D-951C-8746C0653939}"/>
              </a:ext>
            </a:extLst>
          </p:cNvPr>
          <p:cNvSpPr>
            <a:spLocks noChangeArrowheads="1"/>
          </p:cNvSpPr>
          <p:nvPr/>
        </p:nvSpPr>
        <p:spPr bwMode="auto">
          <a:xfrm>
            <a:off x="191063" y="711201"/>
            <a:ext cx="1024925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b="1" u="sng" dirty="0">
                <a:latin typeface="+mj-lt"/>
              </a:rPr>
              <a:t>Problem-05:</a:t>
            </a:r>
            <a:endParaRPr kumimoji="0" lang="en-US" altLang="en-US" b="1" dirty="0">
              <a:latin typeface="+mj-lt"/>
            </a:endParaRPr>
          </a:p>
          <a:p>
            <a:pPr>
              <a:spcBef>
                <a:spcPct val="0"/>
              </a:spcBef>
              <a:buClrTx/>
              <a:buSzTx/>
              <a:buFontTx/>
              <a:buNone/>
            </a:pPr>
            <a:r>
              <a:rPr kumimoji="0" lang="en-US" altLang="en-US" dirty="0">
                <a:latin typeface="+mj-lt"/>
              </a:rPr>
              <a:t> </a:t>
            </a:r>
          </a:p>
          <a:p>
            <a:pPr>
              <a:spcBef>
                <a:spcPct val="0"/>
              </a:spcBef>
              <a:buClrTx/>
              <a:buSzTx/>
              <a:buFontTx/>
              <a:buNone/>
            </a:pPr>
            <a:r>
              <a:rPr kumimoji="0" lang="en-US" altLang="en-US" dirty="0">
                <a:latin typeface="+mj-lt"/>
              </a:rPr>
              <a:t>Find the minimum number of tables required to represent the given ER diagram in relational model-</a:t>
            </a:r>
          </a:p>
          <a:p>
            <a:pPr>
              <a:spcBef>
                <a:spcPct val="0"/>
              </a:spcBef>
              <a:buClrTx/>
              <a:buSzTx/>
              <a:buFontTx/>
              <a:buNone/>
            </a:pPr>
            <a:r>
              <a:rPr kumimoji="0" lang="en-US" altLang="en-US" dirty="0">
                <a:latin typeface="+mj-lt"/>
              </a:rPr>
              <a:t> </a:t>
            </a:r>
          </a:p>
        </p:txBody>
      </p:sp>
      <p:pic>
        <p:nvPicPr>
          <p:cNvPr id="5" name="Picture 2" descr="https://www.gatevidyalay.com/wp-content/uploads/2018/06/ER-Diagrams-to-Tables-Problem-05.png">
            <a:extLst>
              <a:ext uri="{FF2B5EF4-FFF2-40B4-BE49-F238E27FC236}">
                <a16:creationId xmlns:a16="http://schemas.microsoft.com/office/drawing/2014/main" id="{0E71576D-4E36-451B-B545-8F6B02B16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3" y="1840345"/>
            <a:ext cx="5630477" cy="4564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6E53A039-3285-4BE0-9A96-9BB2B762A125}"/>
              </a:ext>
            </a:extLst>
          </p:cNvPr>
          <p:cNvSpPr>
            <a:spLocks noChangeArrowheads="1"/>
          </p:cNvSpPr>
          <p:nvPr/>
        </p:nvSpPr>
        <p:spPr bwMode="auto">
          <a:xfrm>
            <a:off x="6166275" y="2718756"/>
            <a:ext cx="6448893"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US" altLang="en-US" sz="1400" dirty="0">
              <a:latin typeface="+mj-lt"/>
            </a:endParaRPr>
          </a:p>
          <a:p>
            <a:pPr>
              <a:spcBef>
                <a:spcPct val="0"/>
              </a:spcBef>
              <a:buClrTx/>
              <a:buSzTx/>
              <a:buFontTx/>
              <a:buNone/>
            </a:pPr>
            <a:r>
              <a:rPr kumimoji="0" lang="en-US" altLang="en-US" sz="1400" dirty="0">
                <a:latin typeface="+mj-lt"/>
              </a:rPr>
              <a:t>Applying the rules that we have learnt, minimum 6 tables will be required-</a:t>
            </a:r>
          </a:p>
          <a:p>
            <a:pPr>
              <a:spcBef>
                <a:spcPct val="0"/>
              </a:spcBef>
              <a:buClrTx/>
              <a:buSzTx/>
              <a:buFont typeface="Arial" panose="020B0604020202020204" pitchFamily="34" charset="0"/>
              <a:buChar char="•"/>
            </a:pPr>
            <a:r>
              <a:rPr kumimoji="0" lang="en-US" altLang="en-US" sz="1400" dirty="0">
                <a:latin typeface="+mj-lt"/>
              </a:rPr>
              <a:t>Account (</a:t>
            </a:r>
            <a:r>
              <a:rPr kumimoji="0" lang="en-US" altLang="en-US" sz="1400" u="sng" dirty="0" err="1">
                <a:latin typeface="+mj-lt"/>
              </a:rPr>
              <a:t>Ac_no</a:t>
            </a:r>
            <a:r>
              <a:rPr kumimoji="0" lang="en-US" altLang="en-US" sz="1400" dirty="0">
                <a:latin typeface="+mj-lt"/>
              </a:rPr>
              <a:t> , Balance , </a:t>
            </a:r>
            <a:r>
              <a:rPr kumimoji="0" lang="en-US" altLang="en-US" sz="1400" dirty="0" err="1">
                <a:latin typeface="+mj-lt"/>
              </a:rPr>
              <a:t>b_name</a:t>
            </a:r>
            <a:r>
              <a:rPr kumimoji="0" lang="en-US" altLang="en-US" sz="1400" dirty="0">
                <a:latin typeface="+mj-lt"/>
              </a:rPr>
              <a:t>)</a:t>
            </a:r>
          </a:p>
          <a:p>
            <a:pPr>
              <a:spcBef>
                <a:spcPct val="0"/>
              </a:spcBef>
              <a:buClrTx/>
              <a:buSzTx/>
              <a:buFont typeface="Arial" panose="020B0604020202020204" pitchFamily="34" charset="0"/>
              <a:buChar char="•"/>
            </a:pPr>
            <a:r>
              <a:rPr kumimoji="0" lang="en-US" altLang="en-US" sz="1400" dirty="0">
                <a:latin typeface="+mj-lt"/>
              </a:rPr>
              <a:t>Branch (</a:t>
            </a:r>
            <a:r>
              <a:rPr kumimoji="0" lang="en-US" altLang="en-US" sz="1400" u="sng" dirty="0" err="1">
                <a:latin typeface="+mj-lt"/>
              </a:rPr>
              <a:t>b_name</a:t>
            </a:r>
            <a:r>
              <a:rPr kumimoji="0" lang="en-US" altLang="en-US" sz="1400" dirty="0">
                <a:latin typeface="+mj-lt"/>
              </a:rPr>
              <a:t> , </a:t>
            </a:r>
            <a:r>
              <a:rPr kumimoji="0" lang="en-US" altLang="en-US" sz="1400" dirty="0" err="1">
                <a:latin typeface="+mj-lt"/>
              </a:rPr>
              <a:t>b_city</a:t>
            </a:r>
            <a:r>
              <a:rPr kumimoji="0" lang="en-US" altLang="en-US" sz="1400" dirty="0">
                <a:latin typeface="+mj-lt"/>
              </a:rPr>
              <a:t> , Assets)</a:t>
            </a:r>
          </a:p>
          <a:p>
            <a:pPr>
              <a:spcBef>
                <a:spcPct val="0"/>
              </a:spcBef>
              <a:buClrTx/>
              <a:buSzTx/>
              <a:buFont typeface="Arial" panose="020B0604020202020204" pitchFamily="34" charset="0"/>
              <a:buChar char="•"/>
            </a:pPr>
            <a:r>
              <a:rPr kumimoji="0" lang="en-US" altLang="en-US" sz="1400" dirty="0">
                <a:latin typeface="+mj-lt"/>
              </a:rPr>
              <a:t>Loan (</a:t>
            </a:r>
            <a:r>
              <a:rPr kumimoji="0" lang="en-US" altLang="en-US" sz="1400" u="sng" dirty="0" err="1">
                <a:latin typeface="+mj-lt"/>
              </a:rPr>
              <a:t>L_no</a:t>
            </a:r>
            <a:r>
              <a:rPr kumimoji="0" lang="en-US" altLang="en-US" sz="1400" dirty="0">
                <a:latin typeface="+mj-lt"/>
              </a:rPr>
              <a:t> , Amt , </a:t>
            </a:r>
            <a:r>
              <a:rPr kumimoji="0" lang="en-US" altLang="en-US" sz="1400" dirty="0" err="1">
                <a:latin typeface="+mj-lt"/>
              </a:rPr>
              <a:t>b_nam</a:t>
            </a:r>
            <a:r>
              <a:rPr kumimoji="0" lang="en-US" altLang="en-US" sz="1400" u="sng" dirty="0" err="1">
                <a:latin typeface="+mj-lt"/>
              </a:rPr>
              <a:t>e</a:t>
            </a:r>
            <a:r>
              <a:rPr kumimoji="0" lang="en-US" altLang="en-US" sz="1400" dirty="0">
                <a:latin typeface="+mj-lt"/>
              </a:rPr>
              <a:t>)</a:t>
            </a:r>
          </a:p>
          <a:p>
            <a:pPr>
              <a:spcBef>
                <a:spcPct val="0"/>
              </a:spcBef>
              <a:buClrTx/>
              <a:buSzTx/>
              <a:buFont typeface="Arial" panose="020B0604020202020204" pitchFamily="34" charset="0"/>
              <a:buChar char="•"/>
            </a:pPr>
            <a:r>
              <a:rPr kumimoji="0" lang="en-US" altLang="en-US" sz="1400" dirty="0">
                <a:latin typeface="+mj-lt"/>
              </a:rPr>
              <a:t>Borrower (</a:t>
            </a:r>
            <a:r>
              <a:rPr kumimoji="0" lang="en-US" altLang="en-US" sz="1400" u="sng" dirty="0" err="1">
                <a:latin typeface="+mj-lt"/>
              </a:rPr>
              <a:t>C_name</a:t>
            </a:r>
            <a:r>
              <a:rPr kumimoji="0" lang="en-US" altLang="en-US" sz="1400" dirty="0">
                <a:latin typeface="+mj-lt"/>
              </a:rPr>
              <a:t> , </a:t>
            </a:r>
            <a:r>
              <a:rPr kumimoji="0" lang="en-US" altLang="en-US" sz="1400" u="sng" dirty="0" err="1">
                <a:latin typeface="+mj-lt"/>
              </a:rPr>
              <a:t>L_no</a:t>
            </a:r>
            <a:r>
              <a:rPr kumimoji="0" lang="en-US" altLang="en-US" sz="1400" dirty="0">
                <a:latin typeface="+mj-lt"/>
              </a:rPr>
              <a:t>) </a:t>
            </a:r>
            <a:r>
              <a:rPr kumimoji="0" lang="en-US" altLang="en-US" sz="1400" b="1" dirty="0">
                <a:solidFill>
                  <a:srgbClr val="FF0000"/>
                </a:solidFill>
                <a:latin typeface="+mj-lt"/>
              </a:rPr>
              <a:t>M:N</a:t>
            </a:r>
          </a:p>
          <a:p>
            <a:pPr>
              <a:spcBef>
                <a:spcPct val="0"/>
              </a:spcBef>
              <a:buClrTx/>
              <a:buSzTx/>
              <a:buFont typeface="Arial" panose="020B0604020202020204" pitchFamily="34" charset="0"/>
              <a:buChar char="•"/>
            </a:pPr>
            <a:r>
              <a:rPr kumimoji="0" lang="en-US" altLang="en-US" sz="1400" dirty="0">
                <a:latin typeface="+mj-lt"/>
              </a:rPr>
              <a:t>Customer (</a:t>
            </a:r>
            <a:r>
              <a:rPr kumimoji="0" lang="en-US" altLang="en-US" sz="1400" u="sng" dirty="0" err="1">
                <a:latin typeface="+mj-lt"/>
              </a:rPr>
              <a:t>C_name</a:t>
            </a:r>
            <a:r>
              <a:rPr kumimoji="0" lang="en-US" altLang="en-US" sz="1400" dirty="0">
                <a:latin typeface="+mj-lt"/>
              </a:rPr>
              <a:t> , </a:t>
            </a:r>
            <a:r>
              <a:rPr kumimoji="0" lang="en-US" altLang="en-US" sz="1400" dirty="0" err="1">
                <a:latin typeface="+mj-lt"/>
              </a:rPr>
              <a:t>C_street</a:t>
            </a:r>
            <a:r>
              <a:rPr kumimoji="0" lang="en-US" altLang="en-US" sz="1400" dirty="0">
                <a:latin typeface="+mj-lt"/>
              </a:rPr>
              <a:t> , </a:t>
            </a:r>
            <a:r>
              <a:rPr kumimoji="0" lang="en-US" altLang="en-US" sz="1400" dirty="0" err="1">
                <a:latin typeface="+mj-lt"/>
              </a:rPr>
              <a:t>C_city</a:t>
            </a:r>
            <a:r>
              <a:rPr kumimoji="0" lang="en-US" altLang="en-US" sz="1400" dirty="0">
                <a:latin typeface="+mj-lt"/>
              </a:rPr>
              <a:t>)</a:t>
            </a:r>
          </a:p>
          <a:p>
            <a:pPr>
              <a:spcBef>
                <a:spcPct val="0"/>
              </a:spcBef>
              <a:buClrTx/>
              <a:buSzTx/>
              <a:buFont typeface="Arial" panose="020B0604020202020204" pitchFamily="34" charset="0"/>
              <a:buChar char="•"/>
            </a:pPr>
            <a:r>
              <a:rPr kumimoji="0" lang="en-US" altLang="en-US" sz="1400" dirty="0">
                <a:latin typeface="+mj-lt"/>
              </a:rPr>
              <a:t>Depositor (</a:t>
            </a:r>
            <a:r>
              <a:rPr kumimoji="0" lang="en-US" altLang="en-US" sz="1400" u="sng" dirty="0" err="1">
                <a:latin typeface="+mj-lt"/>
              </a:rPr>
              <a:t>C_name</a:t>
            </a:r>
            <a:r>
              <a:rPr kumimoji="0" lang="en-US" altLang="en-US" sz="1400" dirty="0">
                <a:latin typeface="+mj-lt"/>
              </a:rPr>
              <a:t> , </a:t>
            </a:r>
            <a:r>
              <a:rPr kumimoji="0" lang="en-US" altLang="en-US" sz="1400" u="sng" dirty="0" err="1">
                <a:latin typeface="+mj-lt"/>
              </a:rPr>
              <a:t>Ac_no</a:t>
            </a:r>
            <a:r>
              <a:rPr kumimoji="0" lang="en-US" altLang="en-US" sz="1400" dirty="0">
                <a:latin typeface="+mj-lt"/>
              </a:rPr>
              <a:t>) </a:t>
            </a:r>
            <a:r>
              <a:rPr kumimoji="0" lang="en-US" altLang="en-US" sz="1400" b="1" dirty="0">
                <a:solidFill>
                  <a:srgbClr val="FF0000"/>
                </a:solidFill>
                <a:latin typeface="+mj-lt"/>
              </a:rPr>
              <a:t>M:N</a:t>
            </a:r>
          </a:p>
        </p:txBody>
      </p:sp>
    </p:spTree>
    <p:extLst>
      <p:ext uri="{BB962C8B-B14F-4D97-AF65-F5344CB8AC3E}">
        <p14:creationId xmlns:p14="http://schemas.microsoft.com/office/powerpoint/2010/main" val="408198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2000"/>
                                        <p:tgtEl>
                                          <p:spTgt spid="6">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2000"/>
                                        <p:tgtEl>
                                          <p:spTgt spid="6">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2000"/>
                                        <p:tgtEl>
                                          <p:spTgt spid="6">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fade">
                                      <p:cBhvr>
                                        <p:cTn id="16" dur="2000"/>
                                        <p:tgtEl>
                                          <p:spTgt spid="6">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fade">
                                      <p:cBhvr>
                                        <p:cTn id="19" dur="2000"/>
                                        <p:tgtEl>
                                          <p:spTgt spid="6">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2000"/>
                                        <p:tgtEl>
                                          <p:spTgt spid="6">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fade">
                                      <p:cBhvr>
                                        <p:cTn id="25" dur="20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D7A0-96B6-49F3-BB8B-17F36AC4B9B2}"/>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8E94DEAF-7F32-409D-9681-74F2AC6EC8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4737" y="1340682"/>
            <a:ext cx="6546850" cy="389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37EDE1E7-5EFA-4BEA-9B02-245F595368D9}"/>
              </a:ext>
            </a:extLst>
          </p:cNvPr>
          <p:cNvSpPr txBox="1">
            <a:spLocks noChangeArrowheads="1"/>
          </p:cNvSpPr>
          <p:nvPr/>
        </p:nvSpPr>
        <p:spPr bwMode="auto">
          <a:xfrm>
            <a:off x="308407" y="744538"/>
            <a:ext cx="11763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a:t>Problem 6</a:t>
            </a:r>
          </a:p>
        </p:txBody>
      </p:sp>
    </p:spTree>
    <p:extLst>
      <p:ext uri="{BB962C8B-B14F-4D97-AF65-F5344CB8AC3E}">
        <p14:creationId xmlns:p14="http://schemas.microsoft.com/office/powerpoint/2010/main" val="42895315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Summery of Symbols used in E-R diagram</a:t>
            </a:r>
          </a:p>
        </p:txBody>
      </p:sp>
      <p:sp>
        <p:nvSpPr>
          <p:cNvPr id="5" name="Content Placeholder 4"/>
          <p:cNvSpPr>
            <a:spLocks noGrp="1"/>
          </p:cNvSpPr>
          <p:nvPr>
            <p:ph idx="1"/>
          </p:nvPr>
        </p:nvSpPr>
        <p:spPr/>
        <p:txBody>
          <a:bodyPr/>
          <a:lstStyle/>
          <a:p>
            <a:pPr marL="0" indent="0">
              <a:buNone/>
            </a:pPr>
            <a:endParaRPr lang="en-US" dirty="0"/>
          </a:p>
        </p:txBody>
      </p:sp>
      <p:sp>
        <p:nvSpPr>
          <p:cNvPr id="25" name="Rectangle 24"/>
          <p:cNvSpPr/>
          <p:nvPr/>
        </p:nvSpPr>
        <p:spPr>
          <a:xfrm>
            <a:off x="540445" y="1219200"/>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p>
        </p:txBody>
      </p:sp>
      <p:sp>
        <p:nvSpPr>
          <p:cNvPr id="26" name="TextBox 25"/>
          <p:cNvSpPr txBox="1"/>
          <p:nvPr/>
        </p:nvSpPr>
        <p:spPr>
          <a:xfrm>
            <a:off x="894230" y="1676400"/>
            <a:ext cx="990600" cy="369332"/>
          </a:xfrm>
          <a:prstGeom prst="rect">
            <a:avLst/>
          </a:prstGeom>
          <a:noFill/>
        </p:spPr>
        <p:txBody>
          <a:bodyPr wrap="square" rtlCol="0">
            <a:spAutoFit/>
          </a:bodyPr>
          <a:lstStyle/>
          <a:p>
            <a:pPr algn="ctr"/>
            <a:r>
              <a:rPr lang="en-US" dirty="0"/>
              <a:t>Entity</a:t>
            </a:r>
            <a:endParaRPr lang="en-IN" dirty="0"/>
          </a:p>
        </p:txBody>
      </p:sp>
      <p:sp>
        <p:nvSpPr>
          <p:cNvPr id="27" name="Oval 26"/>
          <p:cNvSpPr/>
          <p:nvPr/>
        </p:nvSpPr>
        <p:spPr>
          <a:xfrm>
            <a:off x="540445" y="2286000"/>
            <a:ext cx="1698171"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EmpID</a:t>
            </a:r>
            <a:endParaRPr lang="en-US" dirty="0">
              <a:solidFill>
                <a:schemeClr val="tx1"/>
              </a:solidFill>
            </a:endParaRPr>
          </a:p>
        </p:txBody>
      </p:sp>
      <p:sp>
        <p:nvSpPr>
          <p:cNvPr id="28" name="TextBox 27"/>
          <p:cNvSpPr txBox="1"/>
          <p:nvPr/>
        </p:nvSpPr>
        <p:spPr>
          <a:xfrm>
            <a:off x="741530" y="2743200"/>
            <a:ext cx="1296000" cy="576000"/>
          </a:xfrm>
          <a:prstGeom prst="rect">
            <a:avLst/>
          </a:prstGeom>
          <a:noFill/>
        </p:spPr>
        <p:txBody>
          <a:bodyPr wrap="square" rtlCol="0">
            <a:spAutoFit/>
          </a:bodyPr>
          <a:lstStyle/>
          <a:p>
            <a:pPr algn="ctr"/>
            <a:r>
              <a:rPr lang="en-US" dirty="0"/>
              <a:t>Primary Key</a:t>
            </a:r>
          </a:p>
          <a:p>
            <a:pPr algn="ctr"/>
            <a:r>
              <a:rPr lang="en-US" dirty="0"/>
              <a:t>Attribute</a:t>
            </a:r>
            <a:endParaRPr lang="en-IN" dirty="0"/>
          </a:p>
        </p:txBody>
      </p:sp>
      <p:sp>
        <p:nvSpPr>
          <p:cNvPr id="29" name="Rectangle 28"/>
          <p:cNvSpPr/>
          <p:nvPr/>
        </p:nvSpPr>
        <p:spPr>
          <a:xfrm>
            <a:off x="568886" y="3595301"/>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Payment</a:t>
            </a:r>
          </a:p>
        </p:txBody>
      </p:sp>
      <p:sp>
        <p:nvSpPr>
          <p:cNvPr id="30" name="TextBox 29"/>
          <p:cNvSpPr txBox="1"/>
          <p:nvPr/>
        </p:nvSpPr>
        <p:spPr>
          <a:xfrm>
            <a:off x="733971" y="4119330"/>
            <a:ext cx="1296000" cy="457200"/>
          </a:xfrm>
          <a:prstGeom prst="rect">
            <a:avLst/>
          </a:prstGeom>
          <a:noFill/>
        </p:spPr>
        <p:txBody>
          <a:bodyPr wrap="square" rtlCol="0">
            <a:spAutoFit/>
          </a:bodyPr>
          <a:lstStyle/>
          <a:p>
            <a:pPr algn="ctr"/>
            <a:r>
              <a:rPr lang="en-US" dirty="0"/>
              <a:t>Weak Entity</a:t>
            </a:r>
            <a:endParaRPr lang="en-IN" dirty="0"/>
          </a:p>
        </p:txBody>
      </p:sp>
      <p:sp>
        <p:nvSpPr>
          <p:cNvPr id="31" name="TextBox 30"/>
          <p:cNvSpPr txBox="1"/>
          <p:nvPr/>
        </p:nvSpPr>
        <p:spPr>
          <a:xfrm>
            <a:off x="741530" y="5513677"/>
            <a:ext cx="1368000" cy="648000"/>
          </a:xfrm>
          <a:prstGeom prst="rect">
            <a:avLst/>
          </a:prstGeom>
          <a:noFill/>
          <a:ln>
            <a:noFill/>
          </a:ln>
        </p:spPr>
        <p:txBody>
          <a:bodyPr wrap="square" rtlCol="0">
            <a:spAutoFit/>
          </a:bodyPr>
          <a:lstStyle/>
          <a:p>
            <a:pPr algn="ctr"/>
            <a:r>
              <a:rPr lang="en-US" dirty="0"/>
              <a:t>Total</a:t>
            </a:r>
          </a:p>
          <a:p>
            <a:pPr algn="ctr"/>
            <a:r>
              <a:rPr lang="en-US" dirty="0"/>
              <a:t>Participation</a:t>
            </a:r>
            <a:endParaRPr lang="en-IN" dirty="0"/>
          </a:p>
        </p:txBody>
      </p:sp>
      <p:sp>
        <p:nvSpPr>
          <p:cNvPr id="32" name="Oval 31"/>
          <p:cNvSpPr/>
          <p:nvPr/>
        </p:nvSpPr>
        <p:spPr>
          <a:xfrm>
            <a:off x="4390783" y="1219200"/>
            <a:ext cx="1698171"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33" name="TextBox 32"/>
          <p:cNvSpPr txBox="1"/>
          <p:nvPr/>
        </p:nvSpPr>
        <p:spPr>
          <a:xfrm>
            <a:off x="4573868" y="1676400"/>
            <a:ext cx="1332000" cy="370800"/>
          </a:xfrm>
          <a:prstGeom prst="rect">
            <a:avLst/>
          </a:prstGeom>
          <a:noFill/>
        </p:spPr>
        <p:txBody>
          <a:bodyPr wrap="square" rtlCol="0">
            <a:spAutoFit/>
          </a:bodyPr>
          <a:lstStyle/>
          <a:p>
            <a:pPr algn="ctr"/>
            <a:r>
              <a:rPr lang="en-US" dirty="0"/>
              <a:t>Attribute</a:t>
            </a:r>
            <a:endParaRPr lang="en-IN" dirty="0"/>
          </a:p>
        </p:txBody>
      </p:sp>
      <p:sp>
        <p:nvSpPr>
          <p:cNvPr id="34" name="Oval 33"/>
          <p:cNvSpPr/>
          <p:nvPr/>
        </p:nvSpPr>
        <p:spPr>
          <a:xfrm>
            <a:off x="4390783" y="2286000"/>
            <a:ext cx="1698171" cy="457200"/>
          </a:xfrm>
          <a:prstGeom prst="ellipse">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35" name="TextBox 34"/>
          <p:cNvSpPr txBox="1"/>
          <p:nvPr/>
        </p:nvSpPr>
        <p:spPr>
          <a:xfrm>
            <a:off x="4717868" y="2743200"/>
            <a:ext cx="1044000" cy="646331"/>
          </a:xfrm>
          <a:prstGeom prst="rect">
            <a:avLst/>
          </a:prstGeom>
          <a:noFill/>
        </p:spPr>
        <p:txBody>
          <a:bodyPr wrap="square" rtlCol="0">
            <a:spAutoFit/>
          </a:bodyPr>
          <a:lstStyle/>
          <a:p>
            <a:pPr algn="ctr"/>
            <a:r>
              <a:rPr lang="en-US" dirty="0"/>
              <a:t>Derived</a:t>
            </a:r>
          </a:p>
          <a:p>
            <a:pPr algn="ctr"/>
            <a:r>
              <a:rPr lang="en-US" dirty="0"/>
              <a:t>Attribute</a:t>
            </a:r>
            <a:endParaRPr lang="en-IN" dirty="0"/>
          </a:p>
        </p:txBody>
      </p:sp>
      <p:sp>
        <p:nvSpPr>
          <p:cNvPr id="36" name="Oval 35"/>
          <p:cNvSpPr/>
          <p:nvPr/>
        </p:nvSpPr>
        <p:spPr>
          <a:xfrm>
            <a:off x="4378820" y="3580468"/>
            <a:ext cx="1698171"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dash" dirty="0" err="1">
                <a:solidFill>
                  <a:schemeClr val="tx1"/>
                </a:solidFill>
              </a:rPr>
              <a:t>PymtID</a:t>
            </a:r>
            <a:endParaRPr lang="en-US" u="dash" dirty="0">
              <a:solidFill>
                <a:schemeClr val="tx1"/>
              </a:solidFill>
            </a:endParaRPr>
          </a:p>
        </p:txBody>
      </p:sp>
      <p:sp>
        <p:nvSpPr>
          <p:cNvPr id="37" name="TextBox 36"/>
          <p:cNvSpPr txBox="1"/>
          <p:nvPr/>
        </p:nvSpPr>
        <p:spPr>
          <a:xfrm>
            <a:off x="4435905" y="4036200"/>
            <a:ext cx="1584000" cy="612000"/>
          </a:xfrm>
          <a:prstGeom prst="rect">
            <a:avLst/>
          </a:prstGeom>
          <a:noFill/>
        </p:spPr>
        <p:txBody>
          <a:bodyPr wrap="square" rtlCol="0">
            <a:spAutoFit/>
          </a:bodyPr>
          <a:lstStyle/>
          <a:p>
            <a:pPr algn="ctr"/>
            <a:r>
              <a:rPr lang="en-US" dirty="0"/>
              <a:t>Discriminating</a:t>
            </a:r>
          </a:p>
          <a:p>
            <a:pPr algn="ctr"/>
            <a:r>
              <a:rPr lang="en-US" dirty="0"/>
              <a:t>Attribute</a:t>
            </a:r>
            <a:endParaRPr lang="en-IN" dirty="0"/>
          </a:p>
        </p:txBody>
      </p:sp>
      <p:sp>
        <p:nvSpPr>
          <p:cNvPr id="38" name="Diamond 37"/>
          <p:cNvSpPr/>
          <p:nvPr/>
        </p:nvSpPr>
        <p:spPr>
          <a:xfrm>
            <a:off x="7736962" y="1219200"/>
            <a:ext cx="1698171" cy="457200"/>
          </a:xfrm>
          <a:prstGeom prst="diamond">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Hold</a:t>
            </a:r>
          </a:p>
        </p:txBody>
      </p:sp>
      <p:sp>
        <p:nvSpPr>
          <p:cNvPr id="39" name="TextBox 38"/>
          <p:cNvSpPr txBox="1"/>
          <p:nvPr/>
        </p:nvSpPr>
        <p:spPr>
          <a:xfrm>
            <a:off x="7920047" y="1676400"/>
            <a:ext cx="1332000" cy="369332"/>
          </a:xfrm>
          <a:prstGeom prst="rect">
            <a:avLst/>
          </a:prstGeom>
          <a:noFill/>
        </p:spPr>
        <p:txBody>
          <a:bodyPr wrap="square" rtlCol="0">
            <a:spAutoFit/>
          </a:bodyPr>
          <a:lstStyle/>
          <a:p>
            <a:pPr algn="ctr"/>
            <a:r>
              <a:rPr lang="en-US" dirty="0"/>
              <a:t>Relationship</a:t>
            </a:r>
            <a:endParaRPr lang="en-IN" dirty="0"/>
          </a:p>
        </p:txBody>
      </p:sp>
      <p:sp>
        <p:nvSpPr>
          <p:cNvPr id="40" name="Oval 39"/>
          <p:cNvSpPr/>
          <p:nvPr/>
        </p:nvSpPr>
        <p:spPr>
          <a:xfrm>
            <a:off x="7736962" y="2270869"/>
            <a:ext cx="1698171"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PhoneNo</a:t>
            </a:r>
            <a:endParaRPr lang="en-US" dirty="0">
              <a:solidFill>
                <a:schemeClr val="tx1"/>
              </a:solidFill>
            </a:endParaRPr>
          </a:p>
        </p:txBody>
      </p:sp>
      <p:sp>
        <p:nvSpPr>
          <p:cNvPr id="41" name="TextBox 40"/>
          <p:cNvSpPr txBox="1"/>
          <p:nvPr/>
        </p:nvSpPr>
        <p:spPr>
          <a:xfrm>
            <a:off x="7902047" y="2813531"/>
            <a:ext cx="1368000" cy="576000"/>
          </a:xfrm>
          <a:prstGeom prst="rect">
            <a:avLst/>
          </a:prstGeom>
          <a:noFill/>
        </p:spPr>
        <p:txBody>
          <a:bodyPr wrap="square" rtlCol="0">
            <a:spAutoFit/>
          </a:bodyPr>
          <a:lstStyle/>
          <a:p>
            <a:pPr algn="ctr"/>
            <a:r>
              <a:rPr lang="en-US" dirty="0"/>
              <a:t>Multi Valued Attribute</a:t>
            </a:r>
            <a:endParaRPr lang="en-IN" dirty="0"/>
          </a:p>
        </p:txBody>
      </p:sp>
      <p:sp>
        <p:nvSpPr>
          <p:cNvPr id="42" name="Flowchart: Decision 41"/>
          <p:cNvSpPr/>
          <p:nvPr/>
        </p:nvSpPr>
        <p:spPr>
          <a:xfrm>
            <a:off x="7746727" y="3595856"/>
            <a:ext cx="1698171" cy="457200"/>
          </a:xfrm>
          <a:prstGeom prst="flowChartDecision">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Issue</a:t>
            </a:r>
          </a:p>
        </p:txBody>
      </p:sp>
      <p:sp>
        <p:nvSpPr>
          <p:cNvPr id="43" name="TextBox 42"/>
          <p:cNvSpPr txBox="1"/>
          <p:nvPr/>
        </p:nvSpPr>
        <p:spPr>
          <a:xfrm>
            <a:off x="7929812" y="4063094"/>
            <a:ext cx="1332000" cy="612000"/>
          </a:xfrm>
          <a:prstGeom prst="rect">
            <a:avLst/>
          </a:prstGeom>
          <a:noFill/>
        </p:spPr>
        <p:txBody>
          <a:bodyPr wrap="square" rtlCol="0">
            <a:spAutoFit/>
          </a:bodyPr>
          <a:lstStyle/>
          <a:p>
            <a:pPr algn="ctr"/>
            <a:r>
              <a:rPr lang="en-US" dirty="0"/>
              <a:t>Weak Entity</a:t>
            </a:r>
            <a:endParaRPr lang="en-IN" dirty="0"/>
          </a:p>
          <a:p>
            <a:pPr algn="ctr"/>
            <a:r>
              <a:rPr lang="en-US" dirty="0"/>
              <a:t>Relationship</a:t>
            </a:r>
            <a:endParaRPr lang="en-IN" dirty="0"/>
          </a:p>
        </p:txBody>
      </p:sp>
      <p:sp>
        <p:nvSpPr>
          <p:cNvPr id="44" name="Flowchart: Merge 43"/>
          <p:cNvSpPr/>
          <p:nvPr/>
        </p:nvSpPr>
        <p:spPr>
          <a:xfrm>
            <a:off x="7863937" y="5029200"/>
            <a:ext cx="1260000" cy="457200"/>
          </a:xfrm>
          <a:prstGeom prst="flowChartMerg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ISA</a:t>
            </a:r>
          </a:p>
        </p:txBody>
      </p:sp>
      <p:sp>
        <p:nvSpPr>
          <p:cNvPr id="45" name="TextBox 44"/>
          <p:cNvSpPr txBox="1"/>
          <p:nvPr/>
        </p:nvSpPr>
        <p:spPr>
          <a:xfrm>
            <a:off x="7692227" y="5562600"/>
            <a:ext cx="1584000" cy="646331"/>
          </a:xfrm>
          <a:prstGeom prst="rect">
            <a:avLst/>
          </a:prstGeom>
          <a:noFill/>
          <a:ln>
            <a:noFill/>
          </a:ln>
        </p:spPr>
        <p:txBody>
          <a:bodyPr wrap="square" rtlCol="0">
            <a:spAutoFit/>
          </a:bodyPr>
          <a:lstStyle/>
          <a:p>
            <a:pPr algn="ctr"/>
            <a:r>
              <a:rPr lang="en-US" dirty="0"/>
              <a:t>Specialization/</a:t>
            </a:r>
          </a:p>
          <a:p>
            <a:pPr algn="ctr"/>
            <a:r>
              <a:rPr lang="en-US" dirty="0"/>
              <a:t>Generalization</a:t>
            </a:r>
            <a:endParaRPr lang="en-IN" dirty="0"/>
          </a:p>
        </p:txBody>
      </p:sp>
      <p:sp>
        <p:nvSpPr>
          <p:cNvPr id="46" name="Oval 45"/>
          <p:cNvSpPr/>
          <p:nvPr/>
        </p:nvSpPr>
        <p:spPr>
          <a:xfrm>
            <a:off x="7650047" y="2175469"/>
            <a:ext cx="1872000" cy="6480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Rectangle 46"/>
          <p:cNvSpPr/>
          <p:nvPr/>
        </p:nvSpPr>
        <p:spPr>
          <a:xfrm>
            <a:off x="481971" y="3527330"/>
            <a:ext cx="1872000" cy="59314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Flowchart: Decision 47"/>
          <p:cNvSpPr/>
          <p:nvPr/>
        </p:nvSpPr>
        <p:spPr>
          <a:xfrm>
            <a:off x="7566212" y="3527330"/>
            <a:ext cx="2059200" cy="594252"/>
          </a:xfrm>
          <a:prstGeom prst="flowChartDecision">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solidFill>
                <a:schemeClr val="tx1"/>
              </a:solidFill>
            </a:endParaRPr>
          </a:p>
        </p:txBody>
      </p:sp>
      <p:sp>
        <p:nvSpPr>
          <p:cNvPr id="49" name="Diamond 48"/>
          <p:cNvSpPr/>
          <p:nvPr/>
        </p:nvSpPr>
        <p:spPr>
          <a:xfrm>
            <a:off x="1683444" y="5013278"/>
            <a:ext cx="1016909" cy="457200"/>
          </a:xfrm>
          <a:prstGeom prst="diamond">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endParaRPr lang="en-IN" dirty="0">
              <a:solidFill>
                <a:schemeClr val="tx1"/>
              </a:solidFill>
            </a:endParaRPr>
          </a:p>
        </p:txBody>
      </p:sp>
      <p:sp>
        <p:nvSpPr>
          <p:cNvPr id="50" name="Rectangle 49"/>
          <p:cNvSpPr/>
          <p:nvPr/>
        </p:nvSpPr>
        <p:spPr>
          <a:xfrm>
            <a:off x="297674" y="5014403"/>
            <a:ext cx="876703"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cxnSp>
        <p:nvCxnSpPr>
          <p:cNvPr id="51" name="Straight Connector 50"/>
          <p:cNvCxnSpPr/>
          <p:nvPr/>
        </p:nvCxnSpPr>
        <p:spPr>
          <a:xfrm flipH="1">
            <a:off x="1174376" y="5172363"/>
            <a:ext cx="684000" cy="1125"/>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p:nvCxnSpPr>
        <p:spPr>
          <a:xfrm flipH="1">
            <a:off x="1174376" y="5323638"/>
            <a:ext cx="684000" cy="1125"/>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
        <p:nvSpPr>
          <p:cNvPr id="53" name="TextBox 52"/>
          <p:cNvSpPr txBox="1"/>
          <p:nvPr/>
        </p:nvSpPr>
        <p:spPr>
          <a:xfrm>
            <a:off x="4477971" y="5504885"/>
            <a:ext cx="1368000" cy="648000"/>
          </a:xfrm>
          <a:prstGeom prst="rect">
            <a:avLst/>
          </a:prstGeom>
          <a:noFill/>
          <a:ln>
            <a:noFill/>
          </a:ln>
        </p:spPr>
        <p:txBody>
          <a:bodyPr wrap="square" rtlCol="0">
            <a:spAutoFit/>
          </a:bodyPr>
          <a:lstStyle/>
          <a:p>
            <a:pPr algn="ctr"/>
            <a:r>
              <a:rPr lang="en-US" dirty="0"/>
              <a:t>Role</a:t>
            </a:r>
          </a:p>
          <a:p>
            <a:pPr algn="ctr"/>
            <a:r>
              <a:rPr lang="en-US" dirty="0"/>
              <a:t>Indicator</a:t>
            </a:r>
            <a:endParaRPr lang="en-IN" dirty="0"/>
          </a:p>
        </p:txBody>
      </p:sp>
      <p:sp>
        <p:nvSpPr>
          <p:cNvPr id="54" name="Diamond 53"/>
          <p:cNvSpPr/>
          <p:nvPr/>
        </p:nvSpPr>
        <p:spPr>
          <a:xfrm>
            <a:off x="5419885" y="5004486"/>
            <a:ext cx="1016909" cy="457200"/>
          </a:xfrm>
          <a:prstGeom prst="diamond">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endParaRPr lang="en-IN" dirty="0">
              <a:solidFill>
                <a:schemeClr val="tx1"/>
              </a:solidFill>
            </a:endParaRPr>
          </a:p>
        </p:txBody>
      </p:sp>
      <p:sp>
        <p:nvSpPr>
          <p:cNvPr id="55" name="Rectangle 54"/>
          <p:cNvSpPr/>
          <p:nvPr/>
        </p:nvSpPr>
        <p:spPr>
          <a:xfrm>
            <a:off x="4034115" y="5005611"/>
            <a:ext cx="876703"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cxnSp>
        <p:nvCxnSpPr>
          <p:cNvPr id="56" name="Straight Connector 55"/>
          <p:cNvCxnSpPr/>
          <p:nvPr/>
        </p:nvCxnSpPr>
        <p:spPr>
          <a:xfrm flipH="1">
            <a:off x="4904533" y="5229557"/>
            <a:ext cx="540000" cy="1125"/>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
        <p:nvSpPr>
          <p:cNvPr id="57" name="TextBox 56"/>
          <p:cNvSpPr txBox="1"/>
          <p:nvPr/>
        </p:nvSpPr>
        <p:spPr>
          <a:xfrm>
            <a:off x="4910115" y="4800600"/>
            <a:ext cx="648000" cy="360000"/>
          </a:xfrm>
          <a:prstGeom prst="rect">
            <a:avLst/>
          </a:prstGeom>
          <a:noFill/>
          <a:ln>
            <a:noFill/>
          </a:ln>
        </p:spPr>
        <p:txBody>
          <a:bodyPr wrap="square" rtlCol="0" anchor="ctr" anchorCtr="0">
            <a:spAutoFit/>
          </a:bodyPr>
          <a:lstStyle/>
          <a:p>
            <a:pPr algn="ctr"/>
            <a:r>
              <a:rPr lang="en-US" sz="1400" dirty="0"/>
              <a:t>Role</a:t>
            </a:r>
          </a:p>
          <a:p>
            <a:pPr algn="ctr"/>
            <a:r>
              <a:rPr lang="en-US" sz="1400" dirty="0"/>
              <a:t>Name</a:t>
            </a:r>
            <a:endParaRPr lang="en-IN" sz="1400" dirty="0"/>
          </a:p>
        </p:txBody>
      </p:sp>
      <p:cxnSp>
        <p:nvCxnSpPr>
          <p:cNvPr id="58" name="Straight Connector 57"/>
          <p:cNvCxnSpPr>
            <a:stCxn id="44" idx="0"/>
          </p:cNvCxnSpPr>
          <p:nvPr/>
        </p:nvCxnSpPr>
        <p:spPr>
          <a:xfrm flipV="1">
            <a:off x="8493937" y="4724400"/>
            <a:ext cx="0" cy="304800"/>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a:endCxn id="44" idx="1"/>
          </p:cNvCxnSpPr>
          <p:nvPr/>
        </p:nvCxnSpPr>
        <p:spPr>
          <a:xfrm flipV="1">
            <a:off x="7863937" y="5257800"/>
            <a:ext cx="315000" cy="255877"/>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a:endCxn id="44" idx="3"/>
          </p:cNvCxnSpPr>
          <p:nvPr/>
        </p:nvCxnSpPr>
        <p:spPr>
          <a:xfrm flipH="1" flipV="1">
            <a:off x="8808937" y="5257800"/>
            <a:ext cx="315000" cy="247085"/>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070268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 Entity</a:t>
            </a:r>
          </a:p>
        </p:txBody>
      </p:sp>
      <p:sp>
        <p:nvSpPr>
          <p:cNvPr id="3" name="Content Placeholder 2"/>
          <p:cNvSpPr>
            <a:spLocks noGrp="1"/>
          </p:cNvSpPr>
          <p:nvPr>
            <p:ph idx="1"/>
          </p:nvPr>
        </p:nvSpPr>
        <p:spPr/>
        <p:txBody>
          <a:bodyPr/>
          <a:lstStyle/>
          <a:p>
            <a:r>
              <a:rPr lang="en-US" dirty="0"/>
              <a:t>An entity is a </a:t>
            </a:r>
            <a:r>
              <a:rPr lang="en-US" b="1" dirty="0">
                <a:solidFill>
                  <a:schemeClr val="accent6"/>
                </a:solidFill>
              </a:rPr>
              <a:t>person</a:t>
            </a:r>
            <a:r>
              <a:rPr lang="en-US" dirty="0"/>
              <a:t>, a </a:t>
            </a:r>
            <a:r>
              <a:rPr lang="en-US" b="1" dirty="0">
                <a:solidFill>
                  <a:schemeClr val="accent6"/>
                </a:solidFill>
              </a:rPr>
              <a:t>place</a:t>
            </a:r>
            <a:r>
              <a:rPr lang="en-US" dirty="0"/>
              <a:t> or an </a:t>
            </a:r>
            <a:r>
              <a:rPr lang="en-US" b="1" dirty="0">
                <a:solidFill>
                  <a:schemeClr val="accent6"/>
                </a:solidFill>
              </a:rPr>
              <a:t>object</a:t>
            </a:r>
            <a:r>
              <a:rPr lang="en-US" dirty="0"/>
              <a:t>.</a:t>
            </a:r>
          </a:p>
          <a:p>
            <a:r>
              <a:rPr lang="en-US" dirty="0"/>
              <a:t>An entity is represented by a </a:t>
            </a:r>
            <a:r>
              <a:rPr lang="en-US" b="1" dirty="0">
                <a:solidFill>
                  <a:schemeClr val="accent6"/>
                </a:solidFill>
              </a:rPr>
              <a:t>rectangle</a:t>
            </a:r>
            <a:r>
              <a:rPr lang="en-US" dirty="0"/>
              <a:t> which contains the name of an entity.</a:t>
            </a:r>
          </a:p>
          <a:p>
            <a:r>
              <a:rPr lang="en-US" dirty="0"/>
              <a:t>Entities of a college database are:</a:t>
            </a:r>
          </a:p>
          <a:p>
            <a:pPr lvl="1"/>
            <a:r>
              <a:rPr lang="en-US" dirty="0"/>
              <a:t>Student</a:t>
            </a:r>
          </a:p>
          <a:p>
            <a:pPr lvl="1"/>
            <a:r>
              <a:rPr lang="en-US" dirty="0"/>
              <a:t>Professor/Faculty</a:t>
            </a:r>
          </a:p>
          <a:p>
            <a:pPr lvl="1"/>
            <a:r>
              <a:rPr lang="en-US" dirty="0"/>
              <a:t>Course</a:t>
            </a:r>
          </a:p>
          <a:p>
            <a:pPr lvl="1"/>
            <a:r>
              <a:rPr lang="en-US" dirty="0"/>
              <a:t>Department</a:t>
            </a:r>
          </a:p>
          <a:p>
            <a:pPr lvl="1"/>
            <a:r>
              <a:rPr lang="en-US" dirty="0"/>
              <a:t>Result</a:t>
            </a:r>
          </a:p>
          <a:p>
            <a:pPr lvl="1"/>
            <a:r>
              <a:rPr lang="en-US" dirty="0"/>
              <a:t>Class</a:t>
            </a:r>
          </a:p>
          <a:p>
            <a:pPr lvl="1"/>
            <a:r>
              <a:rPr lang="en-US" dirty="0"/>
              <a:t>Subject</a:t>
            </a:r>
          </a:p>
        </p:txBody>
      </p:sp>
      <p:sp>
        <p:nvSpPr>
          <p:cNvPr id="4" name="Rectangle 3"/>
          <p:cNvSpPr/>
          <p:nvPr/>
        </p:nvSpPr>
        <p:spPr>
          <a:xfrm>
            <a:off x="10210801" y="968188"/>
            <a:ext cx="1502228" cy="77070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 Name</a:t>
            </a:r>
          </a:p>
        </p:txBody>
      </p:sp>
      <p:sp>
        <p:nvSpPr>
          <p:cNvPr id="5" name="TextBox 4"/>
          <p:cNvSpPr txBox="1"/>
          <p:nvPr/>
        </p:nvSpPr>
        <p:spPr>
          <a:xfrm>
            <a:off x="10471555" y="1842880"/>
            <a:ext cx="980720" cy="369332"/>
          </a:xfrm>
          <a:prstGeom prst="rect">
            <a:avLst/>
          </a:prstGeom>
          <a:noFill/>
        </p:spPr>
        <p:txBody>
          <a:bodyPr wrap="square" rtlCol="0">
            <a:spAutoFit/>
          </a:bodyPr>
          <a:lstStyle/>
          <a:p>
            <a:pPr algn="ctr"/>
            <a:r>
              <a:rPr lang="en-US" dirty="0"/>
              <a:t>Symbol</a:t>
            </a:r>
          </a:p>
        </p:txBody>
      </p:sp>
      <p:sp>
        <p:nvSpPr>
          <p:cNvPr id="6" name="Rectangle 5"/>
          <p:cNvSpPr/>
          <p:nvPr/>
        </p:nvSpPr>
        <p:spPr>
          <a:xfrm>
            <a:off x="4320988" y="3139716"/>
            <a:ext cx="1502228" cy="77070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endParaRPr lang="en-US" sz="1600" dirty="0">
              <a:solidFill>
                <a:schemeClr val="tx1"/>
              </a:solidFill>
            </a:endParaRPr>
          </a:p>
        </p:txBody>
      </p:sp>
      <p:sp>
        <p:nvSpPr>
          <p:cNvPr id="7" name="Rectangle 6"/>
          <p:cNvSpPr/>
          <p:nvPr/>
        </p:nvSpPr>
        <p:spPr>
          <a:xfrm>
            <a:off x="6688676" y="3139715"/>
            <a:ext cx="1502228" cy="77070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endParaRPr lang="en-US" sz="1600" dirty="0">
              <a:solidFill>
                <a:schemeClr val="tx1"/>
              </a:solidFill>
            </a:endParaRPr>
          </a:p>
        </p:txBody>
      </p:sp>
      <p:sp>
        <p:nvSpPr>
          <p:cNvPr id="8" name="Rectangle 7"/>
          <p:cNvSpPr/>
          <p:nvPr/>
        </p:nvSpPr>
        <p:spPr>
          <a:xfrm>
            <a:off x="9056364" y="3139715"/>
            <a:ext cx="1502228" cy="77070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Course</a:t>
            </a:r>
            <a:endParaRPr lang="en-US" sz="1600" dirty="0">
              <a:solidFill>
                <a:schemeClr val="tx1"/>
              </a:solidFill>
            </a:endParaRPr>
          </a:p>
        </p:txBody>
      </p:sp>
      <p:cxnSp>
        <p:nvCxnSpPr>
          <p:cNvPr id="9" name="Straight Connector 8"/>
          <p:cNvCxnSpPr/>
          <p:nvPr/>
        </p:nvCxnSpPr>
        <p:spPr>
          <a:xfrm>
            <a:off x="688878" y="5301826"/>
            <a:ext cx="621792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10"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7655522"/>
              </p:ext>
            </p:extLst>
          </p:nvPr>
        </p:nvGraphicFramePr>
        <p:xfrm>
          <a:off x="688878" y="4913841"/>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938486896"/>
              </p:ext>
            </p:extLst>
          </p:nvPr>
        </p:nvGraphicFramePr>
        <p:xfrm>
          <a:off x="1787807" y="4904953"/>
          <a:ext cx="5320030" cy="396240"/>
        </p:xfrm>
        <a:graphic>
          <a:graphicData uri="http://schemas.openxmlformats.org/drawingml/2006/table">
            <a:tbl>
              <a:tblPr firstRow="1" bandRow="1">
                <a:tableStyleId>{8EC20E35-A176-4012-BC5E-935CFFF8708E}</a:tableStyleId>
              </a:tblPr>
              <a:tblGrid>
                <a:gridCol w="5320030">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Write down the different </a:t>
                      </a:r>
                      <a:r>
                        <a:rPr lang="en-US" sz="2000" b="0" kern="1200" dirty="0">
                          <a:solidFill>
                            <a:schemeClr val="tx2"/>
                          </a:solidFill>
                          <a:latin typeface="+mn-lt"/>
                          <a:ea typeface="+mn-ea"/>
                          <a:cs typeface="+mn-cs"/>
                        </a:rPr>
                        <a:t>entities</a:t>
                      </a:r>
                      <a:r>
                        <a:rPr lang="en-US" sz="2000" b="0" kern="1200" dirty="0">
                          <a:solidFill>
                            <a:schemeClr val="tx1"/>
                          </a:solidFill>
                          <a:latin typeface="+mn-lt"/>
                          <a:ea typeface="+mn-ea"/>
                          <a:cs typeface="+mn-cs"/>
                        </a:rPr>
                        <a:t> of </a:t>
                      </a:r>
                      <a:r>
                        <a:rPr lang="en-US" sz="2000" b="0" kern="1200" dirty="0">
                          <a:solidFill>
                            <a:schemeClr val="tx2"/>
                          </a:solidFill>
                          <a:latin typeface="+mn-lt"/>
                          <a:ea typeface="+mn-ea"/>
                          <a:cs typeface="+mn-cs"/>
                        </a:rPr>
                        <a:t>bank database</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12" name="Straight Connector 11"/>
          <p:cNvCxnSpPr/>
          <p:nvPr/>
        </p:nvCxnSpPr>
        <p:spPr>
          <a:xfrm>
            <a:off x="688878" y="5947282"/>
            <a:ext cx="658368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896097010"/>
              </p:ext>
            </p:extLst>
          </p:nvPr>
        </p:nvGraphicFramePr>
        <p:xfrm>
          <a:off x="688878" y="5559297"/>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627612858"/>
              </p:ext>
            </p:extLst>
          </p:nvPr>
        </p:nvGraphicFramePr>
        <p:xfrm>
          <a:off x="1787807" y="5550409"/>
          <a:ext cx="5640705" cy="396240"/>
        </p:xfrm>
        <a:graphic>
          <a:graphicData uri="http://schemas.openxmlformats.org/drawingml/2006/table">
            <a:tbl>
              <a:tblPr firstRow="1" bandRow="1">
                <a:tableStyleId>{8EC20E35-A176-4012-BC5E-935CFFF8708E}</a:tableStyleId>
              </a:tblPr>
              <a:tblGrid>
                <a:gridCol w="5640705">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Write down the different </a:t>
                      </a:r>
                      <a:r>
                        <a:rPr lang="en-US" sz="2000" b="0" kern="1200" dirty="0">
                          <a:solidFill>
                            <a:schemeClr val="tx2"/>
                          </a:solidFill>
                          <a:latin typeface="+mn-lt"/>
                          <a:ea typeface="+mn-ea"/>
                          <a:cs typeface="+mn-cs"/>
                        </a:rPr>
                        <a:t>entities</a:t>
                      </a:r>
                      <a:r>
                        <a:rPr lang="en-US" sz="2000" b="0" kern="1200" dirty="0">
                          <a:solidFill>
                            <a:schemeClr val="tx1"/>
                          </a:solidFill>
                          <a:latin typeface="+mn-lt"/>
                          <a:ea typeface="+mn-ea"/>
                          <a:cs typeface="+mn-cs"/>
                        </a:rPr>
                        <a:t> of </a:t>
                      </a:r>
                      <a:r>
                        <a:rPr lang="en-US" sz="2000" b="0" kern="1200" dirty="0">
                          <a:solidFill>
                            <a:schemeClr val="tx2"/>
                          </a:solidFill>
                          <a:latin typeface="+mn-lt"/>
                          <a:ea typeface="+mn-ea"/>
                          <a:cs typeface="+mn-cs"/>
                        </a:rPr>
                        <a:t>hospital database</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6340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fade">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par>
                                <p:cTn id="67" presetID="22" presetClass="entr" presetSubtype="8"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left)">
                                      <p:cBhvr>
                                        <p:cTn id="69" dur="500"/>
                                        <p:tgtEl>
                                          <p:spTgt spid="10"/>
                                        </p:tgtEl>
                                      </p:cBhvr>
                                    </p:animEffect>
                                  </p:childTnLst>
                                </p:cTn>
                              </p:par>
                              <p:par>
                                <p:cTn id="70" presetID="22" presetClass="entr" presetSubtype="8" fill="hold" nodeType="with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left)">
                                      <p:cBhvr>
                                        <p:cTn id="72" dur="500"/>
                                        <p:tgtEl>
                                          <p:spTgt spid="1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left)">
                                      <p:cBhvr>
                                        <p:cTn id="77" dur="500"/>
                                        <p:tgtEl>
                                          <p:spTgt spid="12"/>
                                        </p:tgtEl>
                                      </p:cBhvr>
                                    </p:animEffect>
                                  </p:childTnLst>
                                </p:cTn>
                              </p:par>
                              <p:par>
                                <p:cTn id="78" presetID="22" presetClass="entr" presetSubtype="8" fill="hold" nodeType="with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wipe(left)">
                                      <p:cBhvr>
                                        <p:cTn id="80" dur="500"/>
                                        <p:tgtEl>
                                          <p:spTgt spid="13"/>
                                        </p:tgtEl>
                                      </p:cBhvr>
                                    </p:animEffect>
                                  </p:childTnLst>
                                </p:cTn>
                              </p:par>
                              <p:par>
                                <p:cTn id="81" presetID="22" presetClass="entr" presetSubtype="8"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wipe(left)">
                                      <p:cBhvr>
                                        <p:cTn id="8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1(b) Entity Set</a:t>
            </a:r>
          </a:p>
        </p:txBody>
      </p:sp>
      <p:sp>
        <p:nvSpPr>
          <p:cNvPr id="3" name="Content Placeholder 2"/>
          <p:cNvSpPr>
            <a:spLocks noGrp="1"/>
          </p:cNvSpPr>
          <p:nvPr>
            <p:ph idx="1"/>
          </p:nvPr>
        </p:nvSpPr>
        <p:spPr/>
        <p:txBody>
          <a:bodyPr/>
          <a:lstStyle/>
          <a:p>
            <a:r>
              <a:rPr lang="en-US" dirty="0"/>
              <a:t>It is a </a:t>
            </a:r>
            <a:r>
              <a:rPr lang="en-US" b="1" dirty="0">
                <a:solidFill>
                  <a:schemeClr val="accent6"/>
                </a:solidFill>
              </a:rPr>
              <a:t>set (group) of entities </a:t>
            </a:r>
            <a:r>
              <a:rPr lang="en-US" dirty="0"/>
              <a:t>of </a:t>
            </a:r>
            <a:r>
              <a:rPr lang="en-US" b="1" dirty="0">
                <a:solidFill>
                  <a:schemeClr val="accent6"/>
                </a:solidFill>
              </a:rPr>
              <a:t>same type</a:t>
            </a:r>
            <a:r>
              <a:rPr lang="en-US" dirty="0"/>
              <a:t>.</a:t>
            </a:r>
          </a:p>
          <a:p>
            <a:r>
              <a:rPr lang="en-US" dirty="0"/>
              <a:t>Examples:</a:t>
            </a:r>
          </a:p>
          <a:p>
            <a:pPr lvl="1"/>
            <a:r>
              <a:rPr lang="en-US" dirty="0"/>
              <a:t>All persons having an account in a bank</a:t>
            </a:r>
          </a:p>
          <a:p>
            <a:pPr lvl="1"/>
            <a:r>
              <a:rPr lang="en-US" dirty="0"/>
              <a:t>All the students studying in a college</a:t>
            </a:r>
          </a:p>
          <a:p>
            <a:pPr lvl="1"/>
            <a:r>
              <a:rPr lang="en-US" dirty="0"/>
              <a:t>All the professors working in a college</a:t>
            </a:r>
          </a:p>
          <a:p>
            <a:pPr lvl="1"/>
            <a:r>
              <a:rPr lang="en-US" dirty="0"/>
              <a:t>Set of all accounts in a bank</a:t>
            </a:r>
          </a:p>
          <a:p>
            <a:pPr lvl="1"/>
            <a:endParaRPr lang="en-US"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26000" r="24991" b="7451"/>
          <a:stretch/>
        </p:blipFill>
        <p:spPr>
          <a:xfrm>
            <a:off x="10248882" y="1035424"/>
            <a:ext cx="1569203" cy="4572000"/>
          </a:xfrm>
          <a:prstGeom prst="rect">
            <a:avLst/>
          </a:prstGeom>
        </p:spPr>
      </p:pic>
      <p:pic>
        <p:nvPicPr>
          <p:cNvPr id="1026" name="Picture 2" descr="https://pngimg.com/uploads/student/student_PNG62542.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007" r="34354"/>
          <a:stretch/>
        </p:blipFill>
        <p:spPr bwMode="auto">
          <a:xfrm>
            <a:off x="5976076" y="1035424"/>
            <a:ext cx="1858015"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mages.vexels.com/media/users/3/128199/isolated/preview/b354bc4707224bd3d15b9ae36eca70c0-male-student-cartoon-by-vexels.png"/>
          <p:cNvPicPr>
            <a:picLocks noChangeAspect="1" noChangeArrowheads="1"/>
          </p:cNvPicPr>
          <p:nvPr/>
        </p:nvPicPr>
        <p:blipFill rotWithShape="1">
          <a:blip r:embed="rId4">
            <a:extLst>
              <a:ext uri="{28A0092B-C50C-407E-A947-70E740481C1C}">
                <a14:useLocalDpi xmlns:a14="http://schemas.microsoft.com/office/drawing/2010/main" val="0"/>
              </a:ext>
            </a:extLst>
          </a:blip>
          <a:srcRect l="28841" t="2637" r="28971" b="3353"/>
          <a:stretch/>
        </p:blipFill>
        <p:spPr bwMode="auto">
          <a:xfrm>
            <a:off x="8015636" y="1035424"/>
            <a:ext cx="2051701" cy="457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72D02A6-98D1-4D1B-84E3-F1C39925AD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338" y="3580486"/>
            <a:ext cx="5480435" cy="3051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756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par>
                                <p:cTn id="13" presetID="10"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500"/>
                                        <p:tgtEl>
                                          <p:spTgt spid="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500"/>
                                        <p:tgtEl>
                                          <p:spTgt spid="3">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3513</TotalTime>
  <Words>5289</Words>
  <Application>Microsoft Office PowerPoint</Application>
  <PresentationFormat>Widescreen</PresentationFormat>
  <Paragraphs>808</Paragraphs>
  <Slides>74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74</vt:i4>
      </vt:variant>
    </vt:vector>
  </HeadingPairs>
  <TitlesOfParts>
    <vt:vector size="84" baseType="lpstr">
      <vt:lpstr>Times New Roman</vt:lpstr>
      <vt:lpstr>Helvetica</vt:lpstr>
      <vt:lpstr>Symbol</vt:lpstr>
      <vt:lpstr>Wingdings</vt:lpstr>
      <vt:lpstr>Roboto Condensed</vt:lpstr>
      <vt:lpstr>Monotype Sorts</vt:lpstr>
      <vt:lpstr>Arial</vt:lpstr>
      <vt:lpstr>Calibri</vt:lpstr>
      <vt:lpstr>Wingdings 3</vt:lpstr>
      <vt:lpstr>Office Theme</vt:lpstr>
      <vt:lpstr>PowerPoint Presentation</vt:lpstr>
      <vt:lpstr>PowerPoint Presentation</vt:lpstr>
      <vt:lpstr>Design phase</vt:lpstr>
      <vt:lpstr>Basic concepts</vt:lpstr>
      <vt:lpstr>Components of ER diagram</vt:lpstr>
      <vt:lpstr>PowerPoint Presentation</vt:lpstr>
      <vt:lpstr>Project</vt:lpstr>
      <vt:lpstr>1(a). Entity</vt:lpstr>
      <vt:lpstr>1(b) Entity Set</vt:lpstr>
      <vt:lpstr>Example </vt:lpstr>
      <vt:lpstr>2. Attributes</vt:lpstr>
      <vt:lpstr>3. Relationship</vt:lpstr>
      <vt:lpstr>E-R Diagram of a Library System</vt:lpstr>
      <vt:lpstr>Ternary Relationship</vt:lpstr>
      <vt:lpstr>Exercise</vt:lpstr>
      <vt:lpstr>Types of Attributes</vt:lpstr>
      <vt:lpstr>Types of Attributes</vt:lpstr>
      <vt:lpstr>Types of Attributes</vt:lpstr>
      <vt:lpstr>Summary </vt:lpstr>
      <vt:lpstr>Entity with all types of Attributes</vt:lpstr>
      <vt:lpstr>Descriptive Attribute</vt:lpstr>
      <vt:lpstr>Role</vt:lpstr>
      <vt:lpstr>Mapping Cardinality (Cardinality Constraints)</vt:lpstr>
      <vt:lpstr>a) One to Many(1:N)</vt:lpstr>
      <vt:lpstr>PowerPoint Presentation</vt:lpstr>
      <vt:lpstr>Min Max Representation</vt:lpstr>
      <vt:lpstr>Participation</vt:lpstr>
      <vt:lpstr>Participation</vt:lpstr>
      <vt:lpstr>One to One(1:1)</vt:lpstr>
      <vt:lpstr>Many to many(M:N)</vt:lpstr>
      <vt:lpstr>Recursive relationship</vt:lpstr>
      <vt:lpstr>Attribute to relation</vt:lpstr>
      <vt:lpstr>Weak Entity</vt:lpstr>
      <vt:lpstr>PowerPoint Presentation</vt:lpstr>
      <vt:lpstr>PowerPoint Presentation</vt:lpstr>
      <vt:lpstr>Example</vt:lpstr>
      <vt:lpstr>PowerPoint Presentation</vt:lpstr>
      <vt:lpstr>Important point</vt:lpstr>
      <vt:lpstr>Strong vs Weak Entity</vt:lpstr>
      <vt:lpstr>Exercise 1</vt:lpstr>
      <vt:lpstr>Solution </vt:lpstr>
      <vt:lpstr>Exercise 2</vt:lpstr>
      <vt:lpstr>Solution</vt:lpstr>
      <vt:lpstr>Exercise 3</vt:lpstr>
      <vt:lpstr>Solution</vt:lpstr>
      <vt:lpstr>Exercise 4</vt:lpstr>
      <vt:lpstr>Solution</vt:lpstr>
      <vt:lpstr>Exercise 5</vt:lpstr>
      <vt:lpstr>Solution</vt:lpstr>
      <vt:lpstr>Exercise 6</vt:lpstr>
      <vt:lpstr>Solution</vt:lpstr>
      <vt:lpstr>E-R diagram of Hospital Management System</vt:lpstr>
      <vt:lpstr>Generalization v/s Specialization</vt:lpstr>
      <vt:lpstr>Generalization v/s Specialization</vt:lpstr>
      <vt:lpstr>Generalization &amp; Specialization example</vt:lpstr>
      <vt:lpstr>Aggregation</vt:lpstr>
      <vt:lpstr>PowerPoint Presentation</vt:lpstr>
      <vt:lpstr>Conversion of ER model to Relational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 </vt:lpstr>
      <vt:lpstr>PowerPoint Presentation</vt:lpstr>
      <vt:lpstr>PowerPoint Presentation</vt:lpstr>
      <vt:lpstr>PowerPoint Presentation</vt:lpstr>
      <vt:lpstr>PowerPoint Presentation</vt:lpstr>
      <vt:lpstr>PowerPoint Presentation</vt:lpstr>
      <vt:lpstr>Summery of Symbols used in E-R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ashwin verma</cp:lastModifiedBy>
  <cp:revision>608</cp:revision>
  <dcterms:created xsi:type="dcterms:W3CDTF">2020-05-01T05:09:15Z</dcterms:created>
  <dcterms:modified xsi:type="dcterms:W3CDTF">2021-03-01T21:43:25Z</dcterms:modified>
</cp:coreProperties>
</file>