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handoutMasterIdLst>
    <p:handoutMasterId r:id="rId104"/>
  </p:handoutMasterIdLst>
  <p:sldIdLst>
    <p:sldId id="373" r:id="rId2"/>
    <p:sldId id="258" r:id="rId3"/>
    <p:sldId id="259" r:id="rId4"/>
    <p:sldId id="261" r:id="rId5"/>
    <p:sldId id="374" r:id="rId6"/>
    <p:sldId id="375" r:id="rId7"/>
    <p:sldId id="263" r:id="rId8"/>
    <p:sldId id="346" r:id="rId9"/>
    <p:sldId id="345" r:id="rId10"/>
    <p:sldId id="376" r:id="rId11"/>
    <p:sldId id="377" r:id="rId12"/>
    <p:sldId id="273" r:id="rId13"/>
    <p:sldId id="321" r:id="rId14"/>
    <p:sldId id="322" r:id="rId15"/>
    <p:sldId id="323" r:id="rId16"/>
    <p:sldId id="324" r:id="rId17"/>
    <p:sldId id="266" r:id="rId18"/>
    <p:sldId id="274" r:id="rId19"/>
    <p:sldId id="378" r:id="rId20"/>
    <p:sldId id="379" r:id="rId21"/>
    <p:sldId id="380" r:id="rId22"/>
    <p:sldId id="381" r:id="rId23"/>
    <p:sldId id="382" r:id="rId24"/>
    <p:sldId id="329" r:id="rId25"/>
    <p:sldId id="333" r:id="rId26"/>
    <p:sldId id="279" r:id="rId27"/>
    <p:sldId id="383" r:id="rId28"/>
    <p:sldId id="384" r:id="rId29"/>
    <p:sldId id="385" r:id="rId30"/>
    <p:sldId id="386" r:id="rId31"/>
    <p:sldId id="387" r:id="rId32"/>
    <p:sldId id="388" r:id="rId33"/>
    <p:sldId id="389" r:id="rId34"/>
    <p:sldId id="390" r:id="rId35"/>
    <p:sldId id="391" r:id="rId36"/>
    <p:sldId id="392" r:id="rId37"/>
    <p:sldId id="328" r:id="rId38"/>
    <p:sldId id="284" r:id="rId39"/>
    <p:sldId id="347" r:id="rId40"/>
    <p:sldId id="285" r:id="rId41"/>
    <p:sldId id="286" r:id="rId42"/>
    <p:sldId id="348" r:id="rId43"/>
    <p:sldId id="287" r:id="rId44"/>
    <p:sldId id="349" r:id="rId45"/>
    <p:sldId id="288" r:id="rId46"/>
    <p:sldId id="289" r:id="rId47"/>
    <p:sldId id="335" r:id="rId48"/>
    <p:sldId id="336" r:id="rId49"/>
    <p:sldId id="393" r:id="rId50"/>
    <p:sldId id="292" r:id="rId51"/>
    <p:sldId id="293" r:id="rId52"/>
    <p:sldId id="366" r:id="rId53"/>
    <p:sldId id="365" r:id="rId54"/>
    <p:sldId id="295" r:id="rId55"/>
    <p:sldId id="351" r:id="rId56"/>
    <p:sldId id="298" r:id="rId57"/>
    <p:sldId id="352" r:id="rId58"/>
    <p:sldId id="299" r:id="rId59"/>
    <p:sldId id="354" r:id="rId60"/>
    <p:sldId id="394" r:id="rId61"/>
    <p:sldId id="301" r:id="rId62"/>
    <p:sldId id="303" r:id="rId63"/>
    <p:sldId id="355" r:id="rId64"/>
    <p:sldId id="395" r:id="rId65"/>
    <p:sldId id="305" r:id="rId66"/>
    <p:sldId id="306" r:id="rId67"/>
    <p:sldId id="356" r:id="rId68"/>
    <p:sldId id="308" r:id="rId69"/>
    <p:sldId id="309" r:id="rId70"/>
    <p:sldId id="337" r:id="rId71"/>
    <p:sldId id="311" r:id="rId72"/>
    <p:sldId id="312" r:id="rId73"/>
    <p:sldId id="339" r:id="rId74"/>
    <p:sldId id="340" r:id="rId75"/>
    <p:sldId id="314" r:id="rId76"/>
    <p:sldId id="789" r:id="rId77"/>
    <p:sldId id="790" r:id="rId78"/>
    <p:sldId id="396" r:id="rId79"/>
    <p:sldId id="397" r:id="rId80"/>
    <p:sldId id="398" r:id="rId81"/>
    <p:sldId id="791" r:id="rId82"/>
    <p:sldId id="787" r:id="rId83"/>
    <p:sldId id="779" r:id="rId84"/>
    <p:sldId id="780" r:id="rId85"/>
    <p:sldId id="781" r:id="rId86"/>
    <p:sldId id="782" r:id="rId87"/>
    <p:sldId id="783" r:id="rId88"/>
    <p:sldId id="784" r:id="rId89"/>
    <p:sldId id="785" r:id="rId90"/>
    <p:sldId id="788" r:id="rId91"/>
    <p:sldId id="760" r:id="rId92"/>
    <p:sldId id="761" r:id="rId93"/>
    <p:sldId id="762" r:id="rId94"/>
    <p:sldId id="763" r:id="rId95"/>
    <p:sldId id="764" r:id="rId96"/>
    <p:sldId id="280" r:id="rId97"/>
    <p:sldId id="282" r:id="rId98"/>
    <p:sldId id="792" r:id="rId99"/>
    <p:sldId id="793" r:id="rId100"/>
    <p:sldId id="794" r:id="rId101"/>
    <p:sldId id="777" r:id="rId10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CEEIC258"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E40524"/>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1408" autoAdjust="0"/>
  </p:normalViewPr>
  <p:slideViewPr>
    <p:cSldViewPr>
      <p:cViewPr>
        <p:scale>
          <a:sx n="112" d="100"/>
          <a:sy n="112" d="100"/>
        </p:scale>
        <p:origin x="544" y="12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6T00:13:56.250"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E211902-2C17-49B9-BFAD-722AC8783482}" type="datetimeFigureOut">
              <a:rPr lang="en-US" smtClean="0"/>
              <a:t>4/6/21</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1CBEF6DF-F8C4-4F1A-8384-2A0365092212}" type="slidenum">
              <a:rPr lang="en-US" smtClean="0"/>
              <a:t>‹#›</a:t>
            </a:fld>
            <a:endParaRPr lang="en-US"/>
          </a:p>
        </p:txBody>
      </p:sp>
    </p:spTree>
    <p:extLst>
      <p:ext uri="{BB962C8B-B14F-4D97-AF65-F5344CB8AC3E}">
        <p14:creationId xmlns:p14="http://schemas.microsoft.com/office/powerpoint/2010/main" val="72468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DAEC9C6-1CE4-4880-838A-FB85AC35DCB4}" type="datetimeFigureOut">
              <a:rPr lang="en-US" smtClean="0"/>
              <a:pPr/>
              <a:t>4/6/21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b="1">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00000"/>
              </a:lnSpc>
              <a:spcBef>
                <a:spcPts val="900"/>
              </a:spcBef>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00000"/>
              </a:lnSpc>
              <a:spcBef>
                <a:spcPts val="900"/>
              </a:spcBef>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00000"/>
              </a:lnSpc>
              <a:spcBef>
                <a:spcPts val="900"/>
              </a:spcBef>
              <a:buClrTx/>
              <a:defRPr sz="1800">
                <a:latin typeface="+mj-lt"/>
                <a:ea typeface="Times New Roman" panose="02020603050405020304" pitchFamily="18" charset="0"/>
                <a:cs typeface="Times New Roman" panose="02020603050405020304" pitchFamily="18" charset="0"/>
              </a:defRPr>
            </a:lvl3pPr>
            <a:lvl4pPr>
              <a:lnSpc>
                <a:spcPct val="100000"/>
              </a:lnSpc>
              <a:spcBef>
                <a:spcPts val="900"/>
              </a:spcBef>
              <a:buClrTx/>
              <a:defRPr sz="1600">
                <a:latin typeface="+mj-lt"/>
                <a:ea typeface="Times New Roman" panose="02020603050405020304" pitchFamily="18" charset="0"/>
                <a:cs typeface="Times New Roman" panose="02020603050405020304" pitchFamily="18" charset="0"/>
              </a:defRPr>
            </a:lvl4pPr>
            <a:lvl5pPr>
              <a:lnSpc>
                <a:spcPct val="100000"/>
              </a:lnSpc>
              <a:spcBef>
                <a:spcPts val="900"/>
              </a:spcBef>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8285-7FAB-4386-A1B5-44D15CF60BC0}"/>
              </a:ext>
            </a:extLst>
          </p:cNvPr>
          <p:cNvSpPr>
            <a:spLocks noGrp="1"/>
          </p:cNvSpPr>
          <p:nvPr>
            <p:ph type="ctrTitle"/>
          </p:nvPr>
        </p:nvSpPr>
        <p:spPr/>
        <p:txBody>
          <a:bodyPr/>
          <a:lstStyle/>
          <a:p>
            <a:r>
              <a:rPr lang="en-IN" dirty="0"/>
              <a:t>Normalization</a:t>
            </a:r>
          </a:p>
        </p:txBody>
      </p:sp>
      <p:sp>
        <p:nvSpPr>
          <p:cNvPr id="3" name="Subtitle 2">
            <a:extLst>
              <a:ext uri="{FF2B5EF4-FFF2-40B4-BE49-F238E27FC236}">
                <a16:creationId xmlns:a16="http://schemas.microsoft.com/office/drawing/2014/main" id="{B8020361-6045-405A-AB4C-591C3D565D3B}"/>
              </a:ext>
            </a:extLst>
          </p:cNvPr>
          <p:cNvSpPr>
            <a:spLocks noGrp="1"/>
          </p:cNvSpPr>
          <p:nvPr>
            <p:ph type="subTitle" idx="1"/>
          </p:nvPr>
        </p:nvSpPr>
        <p:spPr/>
        <p:txBody>
          <a:bodyPr/>
          <a:lstStyle/>
          <a:p>
            <a:r>
              <a:rPr lang="en-IN" dirty="0"/>
              <a:t>Unit-IV</a:t>
            </a:r>
          </a:p>
        </p:txBody>
      </p:sp>
    </p:spTree>
    <p:extLst>
      <p:ext uri="{BB962C8B-B14F-4D97-AF65-F5344CB8AC3E}">
        <p14:creationId xmlns:p14="http://schemas.microsoft.com/office/powerpoint/2010/main" val="62445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1408-398B-4A6D-96FB-7DD81B7D5B4F}"/>
              </a:ext>
            </a:extLst>
          </p:cNvPr>
          <p:cNvSpPr>
            <a:spLocks noGrp="1"/>
          </p:cNvSpPr>
          <p:nvPr>
            <p:ph type="title"/>
          </p:nvPr>
        </p:nvSpPr>
        <p:spPr/>
        <p:txBody>
          <a:bodyPr>
            <a:normAutofit/>
          </a:bodyPr>
          <a:lstStyle/>
          <a:p>
            <a:r>
              <a:rPr kumimoji="0" lang="en-IN" altLang="en-US" b="1" u="sng" dirty="0"/>
              <a:t>Rules for Functional Dependency-</a:t>
            </a:r>
            <a:endParaRPr lang="en-IN" dirty="0"/>
          </a:p>
        </p:txBody>
      </p:sp>
      <p:sp>
        <p:nvSpPr>
          <p:cNvPr id="3" name="Content Placeholder 2">
            <a:extLst>
              <a:ext uri="{FF2B5EF4-FFF2-40B4-BE49-F238E27FC236}">
                <a16:creationId xmlns:a16="http://schemas.microsoft.com/office/drawing/2014/main" id="{E0CA2337-3458-4951-A35A-139C9F1EF1C1}"/>
              </a:ext>
            </a:extLst>
          </p:cNvPr>
          <p:cNvSpPr>
            <a:spLocks noGrp="1"/>
          </p:cNvSpPr>
          <p:nvPr>
            <p:ph idx="1"/>
          </p:nvPr>
        </p:nvSpPr>
        <p:spPr/>
        <p:txBody>
          <a:bodyPr/>
          <a:lstStyle/>
          <a:p>
            <a:pPr>
              <a:spcBef>
                <a:spcPct val="0"/>
              </a:spcBef>
              <a:buClrTx/>
              <a:buSzTx/>
              <a:buFontTx/>
              <a:buNone/>
            </a:pPr>
            <a:r>
              <a:rPr kumimoji="0" lang="en-IN" altLang="en-US" sz="2000" b="1" u="sng" dirty="0">
                <a:solidFill>
                  <a:srgbClr val="FF0000"/>
                </a:solidFill>
              </a:rPr>
              <a:t>Rule-01:</a:t>
            </a:r>
            <a:r>
              <a:rPr kumimoji="0" lang="en-IN" altLang="en-US" sz="2000" b="1" dirty="0">
                <a:solidFill>
                  <a:srgbClr val="FF0000"/>
                </a:solidFill>
              </a:rPr>
              <a:t>  </a:t>
            </a:r>
            <a:r>
              <a:rPr kumimoji="0" lang="en-IN" altLang="en-US" sz="2000" dirty="0"/>
              <a:t>A functional dependency X → Y will always hold if all the values of X are unique (different) irrespective of the values of Y.</a:t>
            </a:r>
          </a:p>
          <a:p>
            <a:pPr>
              <a:spcBef>
                <a:spcPct val="0"/>
              </a:spcBef>
              <a:buClrTx/>
              <a:buSzTx/>
              <a:buFontTx/>
              <a:buNone/>
            </a:pPr>
            <a:endParaRPr kumimoji="0" lang="en-IN" altLang="en-US" dirty="0"/>
          </a:p>
          <a:p>
            <a:pPr>
              <a:spcBef>
                <a:spcPct val="0"/>
              </a:spcBef>
              <a:buClrTx/>
              <a:buSzTx/>
              <a:buFontTx/>
              <a:buNone/>
            </a:pPr>
            <a:endParaRPr kumimoji="0" lang="en-IN" altLang="en-US" dirty="0"/>
          </a:p>
          <a:p>
            <a:endParaRPr lang="en-IN" dirty="0"/>
          </a:p>
        </p:txBody>
      </p:sp>
      <p:pic>
        <p:nvPicPr>
          <p:cNvPr id="4" name="Picture 4">
            <a:extLst>
              <a:ext uri="{FF2B5EF4-FFF2-40B4-BE49-F238E27FC236}">
                <a16:creationId xmlns:a16="http://schemas.microsoft.com/office/drawing/2014/main" id="{34205822-2150-4400-BFE3-7761543B32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707" y="2671762"/>
            <a:ext cx="340042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8BCAE82-5C57-4819-937C-012D5DD50A07}"/>
              </a:ext>
            </a:extLst>
          </p:cNvPr>
          <p:cNvSpPr txBox="1"/>
          <p:nvPr/>
        </p:nvSpPr>
        <p:spPr>
          <a:xfrm>
            <a:off x="4572000" y="2503437"/>
            <a:ext cx="6094428" cy="2308324"/>
          </a:xfrm>
          <a:prstGeom prst="rect">
            <a:avLst/>
          </a:prstGeom>
          <a:noFill/>
        </p:spPr>
        <p:txBody>
          <a:bodyPr wrap="square">
            <a:spAutoFit/>
          </a:bodyPr>
          <a:lstStyle/>
          <a:p>
            <a:pPr>
              <a:defRPr/>
            </a:pPr>
            <a:r>
              <a:rPr lang="en-IN" dirty="0"/>
              <a:t>The following functional dependencies will always hold since all the values of attribute ‘A’ are unique-</a:t>
            </a:r>
          </a:p>
          <a:p>
            <a:pPr marL="285750" indent="-285750">
              <a:buFont typeface="Arial" panose="020B0604020202020204" pitchFamily="34" charset="0"/>
              <a:buChar char="•"/>
              <a:defRPr/>
            </a:pPr>
            <a:r>
              <a:rPr lang="en-IN" dirty="0"/>
              <a:t>A → B</a:t>
            </a:r>
          </a:p>
          <a:p>
            <a:pPr marL="285750" indent="-285750">
              <a:buFont typeface="Arial" panose="020B0604020202020204" pitchFamily="34" charset="0"/>
              <a:buChar char="•"/>
              <a:defRPr/>
            </a:pPr>
            <a:r>
              <a:rPr lang="en-IN" dirty="0"/>
              <a:t>A → BC</a:t>
            </a:r>
          </a:p>
          <a:p>
            <a:pPr marL="285750" indent="-285750">
              <a:buFont typeface="Arial" panose="020B0604020202020204" pitchFamily="34" charset="0"/>
              <a:buChar char="•"/>
              <a:defRPr/>
            </a:pPr>
            <a:r>
              <a:rPr lang="en-IN" dirty="0"/>
              <a:t>A → CD</a:t>
            </a:r>
          </a:p>
          <a:p>
            <a:pPr marL="285750" indent="-285750">
              <a:buFont typeface="Arial" panose="020B0604020202020204" pitchFamily="34" charset="0"/>
              <a:buChar char="•"/>
              <a:defRPr/>
            </a:pPr>
            <a:r>
              <a:rPr lang="en-IN" dirty="0"/>
              <a:t>A → BCD</a:t>
            </a:r>
          </a:p>
          <a:p>
            <a:pPr marL="285750" indent="-285750">
              <a:buFont typeface="Arial" panose="020B0604020202020204" pitchFamily="34" charset="0"/>
              <a:buChar char="•"/>
              <a:defRPr/>
            </a:pPr>
            <a:r>
              <a:rPr lang="en-IN" dirty="0"/>
              <a:t>A → DE</a:t>
            </a:r>
          </a:p>
          <a:p>
            <a:pPr marL="285750" indent="-285750">
              <a:buFont typeface="Arial" panose="020B0604020202020204" pitchFamily="34" charset="0"/>
              <a:buChar char="•"/>
              <a:defRPr/>
            </a:pPr>
            <a:r>
              <a:rPr lang="en-IN" dirty="0"/>
              <a:t>A → BCDE</a:t>
            </a:r>
          </a:p>
        </p:txBody>
      </p:sp>
      <p:sp>
        <p:nvSpPr>
          <p:cNvPr id="7" name="Rectangle 6">
            <a:extLst>
              <a:ext uri="{FF2B5EF4-FFF2-40B4-BE49-F238E27FC236}">
                <a16:creationId xmlns:a16="http://schemas.microsoft.com/office/drawing/2014/main" id="{78006A95-0299-4E9A-86E2-9A5714E75E96}"/>
              </a:ext>
            </a:extLst>
          </p:cNvPr>
          <p:cNvSpPr>
            <a:spLocks noChangeArrowheads="1"/>
          </p:cNvSpPr>
          <p:nvPr/>
        </p:nvSpPr>
        <p:spPr bwMode="auto">
          <a:xfrm>
            <a:off x="381000" y="5383514"/>
            <a:ext cx="678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A</a:t>
            </a:r>
            <a:r>
              <a:rPr kumimoji="0" lang="en-IN" altLang="en-US" dirty="0"/>
              <a:t> → </a:t>
            </a:r>
            <a:r>
              <a:rPr kumimoji="0" lang="en-IN" altLang="en-US" b="1" dirty="0"/>
              <a:t>Any combination of attributes A, B, C, D, E</a:t>
            </a:r>
            <a:endParaRPr kumimoji="0" lang="en-IN" altLang="en-US" dirty="0"/>
          </a:p>
        </p:txBody>
      </p:sp>
    </p:spTree>
    <p:extLst>
      <p:ext uri="{BB962C8B-B14F-4D97-AF65-F5344CB8AC3E}">
        <p14:creationId xmlns:p14="http://schemas.microsoft.com/office/powerpoint/2010/main" val="14834624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Problem:</a:t>
            </a:r>
            <a:r>
              <a:rPr lang="en-IN" dirty="0"/>
              <a:t> Let a relation R (A, B, C, D ) and F+= {AB –&gt; CD, D –&gt; A}. Relation R is decomposed into R1( A, D) and R2(B,C,D). Check whether decomposition is dependency preserving or not.</a:t>
            </a:r>
          </a:p>
        </p:txBody>
      </p:sp>
      <p:graphicFrame>
        <p:nvGraphicFramePr>
          <p:cNvPr id="4" name="Table 3"/>
          <p:cNvGraphicFramePr>
            <a:graphicFrameLocks noGrp="1"/>
          </p:cNvGraphicFramePr>
          <p:nvPr>
            <p:extLst>
              <p:ext uri="{D42A27DB-BD31-4B8C-83A1-F6EECF244321}">
                <p14:modId xmlns:p14="http://schemas.microsoft.com/office/powerpoint/2010/main" val="1488232899"/>
              </p:ext>
            </p:extLst>
          </p:nvPr>
        </p:nvGraphicFramePr>
        <p:xfrm>
          <a:off x="1752600" y="2362200"/>
          <a:ext cx="8128000" cy="25603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R1( A, D) </a:t>
                      </a:r>
                    </a:p>
                    <a:p>
                      <a:endParaRPr lang="en-IN" dirty="0"/>
                    </a:p>
                    <a:p>
                      <a:r>
                        <a:rPr lang="en-IN" dirty="0">
                          <a:solidFill>
                            <a:srgbClr val="FF0000"/>
                          </a:solidFill>
                        </a:rPr>
                        <a:t>A–&gt;D</a:t>
                      </a:r>
                    </a:p>
                    <a:p>
                      <a:r>
                        <a:rPr lang="en-IN" dirty="0">
                          <a:solidFill>
                            <a:srgbClr val="92D050"/>
                          </a:solidFill>
                        </a:rPr>
                        <a:t>D–&gt;A</a:t>
                      </a:r>
                    </a:p>
                    <a:p>
                      <a:endParaRPr lang="en-IN" dirty="0"/>
                    </a:p>
                  </a:txBody>
                  <a:tcPr/>
                </a:tc>
                <a:tc>
                  <a:txBody>
                    <a:bodyPr/>
                    <a:lstStyle/>
                    <a:p>
                      <a:r>
                        <a:rPr lang="en-IN" dirty="0"/>
                        <a:t>R2(B,C,D)</a:t>
                      </a:r>
                    </a:p>
                    <a:p>
                      <a:endParaRPr lang="en-IN" dirty="0"/>
                    </a:p>
                    <a:p>
                      <a:r>
                        <a:rPr lang="en-IN" dirty="0">
                          <a:solidFill>
                            <a:srgbClr val="FF0000"/>
                          </a:solidFill>
                        </a:rPr>
                        <a:t>B–&gt;CD</a:t>
                      </a:r>
                    </a:p>
                    <a:p>
                      <a:r>
                        <a:rPr lang="en-IN" dirty="0">
                          <a:solidFill>
                            <a:srgbClr val="FF0000"/>
                          </a:solidFill>
                        </a:rPr>
                        <a:t>C–&gt;BD</a:t>
                      </a:r>
                    </a:p>
                    <a:p>
                      <a:r>
                        <a:rPr lang="en-IN" dirty="0">
                          <a:solidFill>
                            <a:srgbClr val="FF0000"/>
                          </a:solidFill>
                        </a:rPr>
                        <a:t>D–&gt;BC</a:t>
                      </a:r>
                    </a:p>
                    <a:p>
                      <a:r>
                        <a:rPr lang="en-IN" dirty="0">
                          <a:solidFill>
                            <a:srgbClr val="FF0000"/>
                          </a:solidFill>
                        </a:rPr>
                        <a:t>BC–&gt;D</a:t>
                      </a:r>
                    </a:p>
                    <a:p>
                      <a:r>
                        <a:rPr lang="en-IN" dirty="0">
                          <a:solidFill>
                            <a:srgbClr val="92D050"/>
                          </a:solidFill>
                        </a:rPr>
                        <a:t>BD–&gt;C</a:t>
                      </a:r>
                    </a:p>
                    <a:p>
                      <a:r>
                        <a:rPr lang="en-IN" dirty="0">
                          <a:solidFill>
                            <a:srgbClr val="FF0000"/>
                          </a:solidFill>
                        </a:rPr>
                        <a:t>CD–&gt;B</a:t>
                      </a:r>
                    </a:p>
                    <a:p>
                      <a:endParaRPr lang="en-IN" dirty="0"/>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2819400" y="5033248"/>
            <a:ext cx="3350597" cy="646331"/>
          </a:xfrm>
          <a:prstGeom prst="rect">
            <a:avLst/>
          </a:prstGeom>
        </p:spPr>
        <p:txBody>
          <a:bodyPr wrap="none">
            <a:spAutoFit/>
          </a:bodyPr>
          <a:lstStyle/>
          <a:p>
            <a:r>
              <a:rPr lang="en-US" b="1" dirty="0">
                <a:latin typeface="Consolas" panose="020B0609020204030204" pitchFamily="49" charset="0"/>
                <a:cs typeface="Consolas" panose="020B0609020204030204" pitchFamily="49" charset="0"/>
              </a:rPr>
              <a:t>AB-&gt;CD is not preserved</a:t>
            </a:r>
          </a:p>
          <a:p>
            <a:r>
              <a:rPr lang="en-US" b="1" dirty="0">
                <a:latin typeface="Consolas" panose="020B0609020204030204" pitchFamily="49" charset="0"/>
                <a:cs typeface="Consolas" panose="020B0609020204030204" pitchFamily="49" charset="0"/>
              </a:rPr>
              <a:t>No, Dependency preserving</a:t>
            </a:r>
            <a:endParaRPr lang="en-IN" dirty="0"/>
          </a:p>
        </p:txBody>
      </p:sp>
    </p:spTree>
    <p:extLst>
      <p:ext uri="{BB962C8B-B14F-4D97-AF65-F5344CB8AC3E}">
        <p14:creationId xmlns:p14="http://schemas.microsoft.com/office/powerpoint/2010/main" val="69329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22CBD8-17DB-406D-8F45-25DA3EDBD59C}"/>
              </a:ext>
            </a:extLst>
          </p:cNvPr>
          <p:cNvSpPr/>
          <p:nvPr/>
        </p:nvSpPr>
        <p:spPr>
          <a:xfrm>
            <a:off x="762000" y="228600"/>
            <a:ext cx="10439400" cy="4832092"/>
          </a:xfrm>
          <a:prstGeom prst="rect">
            <a:avLst/>
          </a:prstGeom>
        </p:spPr>
        <p:txBody>
          <a:bodyPr wrap="square">
            <a:spAutoFit/>
          </a:bodyPr>
          <a:lstStyle/>
          <a:p>
            <a:pPr>
              <a:defRPr/>
            </a:pPr>
            <a:r>
              <a:rPr lang="en-IN" sz="3200" b="1" dirty="0"/>
              <a:t>Points to remember:</a:t>
            </a:r>
          </a:p>
          <a:p>
            <a:pPr>
              <a:defRPr/>
            </a:pPr>
            <a:endParaRPr lang="en-IN" sz="2400" b="1" dirty="0"/>
          </a:p>
          <a:p>
            <a:pPr marL="285750" indent="-285750">
              <a:buFont typeface="Arial" panose="020B0604020202020204" pitchFamily="34" charset="0"/>
              <a:buChar char="•"/>
              <a:defRPr/>
            </a:pPr>
            <a:r>
              <a:rPr lang="en-IN" dirty="0"/>
              <a:t>BCNF decomposition is always lossless but not always dependency preserving.</a:t>
            </a:r>
          </a:p>
          <a:p>
            <a:pPr marL="285750" indent="-285750">
              <a:buFont typeface="Arial" panose="020B0604020202020204" pitchFamily="34" charset="0"/>
              <a:buChar char="•"/>
              <a:defRPr/>
            </a:pPr>
            <a:r>
              <a:rPr lang="en-IN" dirty="0"/>
              <a:t>Sometimes, going for BCNF may not preserve functional dependencies.</a:t>
            </a:r>
          </a:p>
          <a:p>
            <a:pPr marL="285750" indent="-285750">
              <a:buFont typeface="Arial" panose="020B0604020202020204" pitchFamily="34" charset="0"/>
              <a:buChar char="•"/>
              <a:defRPr/>
            </a:pPr>
            <a:r>
              <a:rPr lang="en-IN" dirty="0"/>
              <a:t>So, go for BCNF only if the lost functional dependencies are not required else normalize till 3NF only.</a:t>
            </a:r>
          </a:p>
          <a:p>
            <a:pPr marL="285750" indent="-285750">
              <a:buFont typeface="Arial" panose="020B0604020202020204" pitchFamily="34" charset="0"/>
              <a:buChar char="•"/>
              <a:defRPr/>
            </a:pPr>
            <a:r>
              <a:rPr lang="en-IN" dirty="0"/>
              <a:t>There exist many more normal forms even after BCNF like 4NF and more.</a:t>
            </a:r>
          </a:p>
          <a:p>
            <a:pPr marL="285750" indent="-285750">
              <a:buFont typeface="Arial" panose="020B0604020202020204" pitchFamily="34" charset="0"/>
              <a:buChar char="•"/>
              <a:defRPr/>
            </a:pPr>
            <a:r>
              <a:rPr lang="en-IN" dirty="0"/>
              <a:t>But in the real world database systems, it is generally not required to go beyond BCNF.</a:t>
            </a:r>
          </a:p>
          <a:p>
            <a:pPr marL="285750" indent="-285750">
              <a:buFont typeface="Arial" panose="020B0604020202020204" pitchFamily="34" charset="0"/>
              <a:buChar char="•"/>
              <a:defRPr/>
            </a:pPr>
            <a:r>
              <a:rPr lang="en-IN" dirty="0" err="1"/>
              <a:t>Lossy</a:t>
            </a:r>
            <a:r>
              <a:rPr lang="en-IN" dirty="0"/>
              <a:t> decomposition is not allowed in 2NF, 3NF and BCNF.</a:t>
            </a:r>
          </a:p>
          <a:p>
            <a:pPr marL="285750" indent="-285750">
              <a:buFont typeface="Arial" panose="020B0604020202020204" pitchFamily="34" charset="0"/>
              <a:buChar char="•"/>
              <a:defRPr/>
            </a:pPr>
            <a:r>
              <a:rPr lang="en-IN" dirty="0"/>
              <a:t>So, if the decomposition of a relation has been done in such a way that it is </a:t>
            </a:r>
            <a:r>
              <a:rPr lang="en-IN" dirty="0" err="1"/>
              <a:t>lossy</a:t>
            </a:r>
            <a:r>
              <a:rPr lang="en-IN" dirty="0"/>
              <a:t>, then the decomposition will never be in 2NF, 3NF and BCNF.</a:t>
            </a:r>
          </a:p>
          <a:p>
            <a:pPr marL="285750" indent="-285750">
              <a:buFont typeface="Arial" panose="020B0604020202020204" pitchFamily="34" charset="0"/>
              <a:buChar char="•"/>
              <a:defRPr/>
            </a:pPr>
            <a:r>
              <a:rPr lang="en-IN" dirty="0"/>
              <a:t>Unlike BCNF, Lossless and dependency preserving decomposition into 3NF and 2NF is always possible. </a:t>
            </a:r>
          </a:p>
          <a:p>
            <a:pPr marL="285750" indent="-285750">
              <a:buFont typeface="Arial" panose="020B0604020202020204" pitchFamily="34" charset="0"/>
              <a:buChar char="•"/>
              <a:defRPr/>
            </a:pPr>
            <a:r>
              <a:rPr lang="en-IN" dirty="0"/>
              <a:t>A prime attribute can be transitively dependent on a key in a 3NF relation.</a:t>
            </a:r>
          </a:p>
          <a:p>
            <a:pPr marL="285750" indent="-285750">
              <a:buFont typeface="Arial" panose="020B0604020202020204" pitchFamily="34" charset="0"/>
              <a:buChar char="•"/>
              <a:defRPr/>
            </a:pPr>
            <a:r>
              <a:rPr lang="en-IN" dirty="0"/>
              <a:t>A prime attribute can not be transitively dependent on a key in a BCNF relation.</a:t>
            </a:r>
          </a:p>
          <a:p>
            <a:pPr marL="285750" indent="-285750">
              <a:buFont typeface="Arial" panose="020B0604020202020204" pitchFamily="34" charset="0"/>
              <a:buChar char="•"/>
              <a:defRPr/>
            </a:pPr>
            <a:r>
              <a:rPr lang="en-IN" dirty="0"/>
              <a:t>If a relation consists of only singleton candidate keys and it is in 3NF, then it must also be in BCNF. </a:t>
            </a:r>
          </a:p>
          <a:p>
            <a:pPr marL="285750" indent="-285750">
              <a:buFont typeface="Arial" panose="020B0604020202020204" pitchFamily="34" charset="0"/>
              <a:buChar char="•"/>
              <a:defRPr/>
            </a:pPr>
            <a:r>
              <a:rPr lang="en-IN" dirty="0"/>
              <a:t>If a relation consists of only one candidate key and it is in 3NF, then the relation must also be in BCNF. </a:t>
            </a:r>
          </a:p>
          <a:p>
            <a:pPr>
              <a:buFont typeface="Arial" panose="020B0604020202020204" pitchFamily="34" charset="0"/>
              <a:buChar char="•"/>
              <a:defRP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1408-398B-4A6D-96FB-7DD81B7D5B4F}"/>
              </a:ext>
            </a:extLst>
          </p:cNvPr>
          <p:cNvSpPr>
            <a:spLocks noGrp="1"/>
          </p:cNvSpPr>
          <p:nvPr>
            <p:ph type="title"/>
          </p:nvPr>
        </p:nvSpPr>
        <p:spPr/>
        <p:txBody>
          <a:bodyPr>
            <a:normAutofit/>
          </a:bodyPr>
          <a:lstStyle/>
          <a:p>
            <a:r>
              <a:rPr kumimoji="0" lang="en-IN" altLang="en-US" b="1" u="sng" dirty="0"/>
              <a:t>Rules for Functional Dependency-</a:t>
            </a:r>
            <a:endParaRPr lang="en-IN" dirty="0"/>
          </a:p>
        </p:txBody>
      </p:sp>
      <p:sp>
        <p:nvSpPr>
          <p:cNvPr id="3" name="Content Placeholder 2">
            <a:extLst>
              <a:ext uri="{FF2B5EF4-FFF2-40B4-BE49-F238E27FC236}">
                <a16:creationId xmlns:a16="http://schemas.microsoft.com/office/drawing/2014/main" id="{E0CA2337-3458-4951-A35A-139C9F1EF1C1}"/>
              </a:ext>
            </a:extLst>
          </p:cNvPr>
          <p:cNvSpPr>
            <a:spLocks noGrp="1"/>
          </p:cNvSpPr>
          <p:nvPr>
            <p:ph idx="1"/>
          </p:nvPr>
        </p:nvSpPr>
        <p:spPr/>
        <p:txBody>
          <a:bodyPr/>
          <a:lstStyle/>
          <a:p>
            <a:pPr>
              <a:spcBef>
                <a:spcPct val="0"/>
              </a:spcBef>
              <a:buClrTx/>
              <a:buSzTx/>
              <a:buFontTx/>
              <a:buNone/>
            </a:pPr>
            <a:r>
              <a:rPr kumimoji="0" lang="en-IN" altLang="en-US" sz="2000" b="1" u="sng" dirty="0">
                <a:solidFill>
                  <a:srgbClr val="FF0000"/>
                </a:solidFill>
              </a:rPr>
              <a:t>Rule-02:</a:t>
            </a:r>
            <a:r>
              <a:rPr kumimoji="0" lang="en-IN" altLang="en-US" sz="2000" b="1" dirty="0">
                <a:solidFill>
                  <a:srgbClr val="FF0000"/>
                </a:solidFill>
              </a:rPr>
              <a:t>  </a:t>
            </a:r>
            <a:r>
              <a:rPr kumimoji="0" lang="en-IN" altLang="en-US" sz="2000" dirty="0"/>
              <a:t>A functional dependency X → Y will always hold if all the values of Y are same irrespective of the values of X.</a:t>
            </a:r>
          </a:p>
          <a:p>
            <a:pPr>
              <a:spcBef>
                <a:spcPct val="0"/>
              </a:spcBef>
              <a:buClrTx/>
              <a:buSzTx/>
              <a:buFontTx/>
              <a:buNone/>
            </a:pPr>
            <a:endParaRPr kumimoji="0" lang="en-IN" altLang="en-US" dirty="0"/>
          </a:p>
          <a:p>
            <a:pPr>
              <a:spcBef>
                <a:spcPct val="0"/>
              </a:spcBef>
              <a:buClrTx/>
              <a:buSzTx/>
              <a:buFontTx/>
              <a:buNone/>
            </a:pPr>
            <a:endParaRPr kumimoji="0" lang="en-IN" altLang="en-US" dirty="0"/>
          </a:p>
          <a:p>
            <a:endParaRPr lang="en-IN" dirty="0"/>
          </a:p>
        </p:txBody>
      </p:sp>
      <p:pic>
        <p:nvPicPr>
          <p:cNvPr id="4" name="Picture 4">
            <a:extLst>
              <a:ext uri="{FF2B5EF4-FFF2-40B4-BE49-F238E27FC236}">
                <a16:creationId xmlns:a16="http://schemas.microsoft.com/office/drawing/2014/main" id="{34205822-2150-4400-BFE3-7761543B32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12296"/>
            <a:ext cx="340042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975D32F-7972-4F1C-9FD7-AB16145248C9}"/>
              </a:ext>
            </a:extLst>
          </p:cNvPr>
          <p:cNvSpPr txBox="1"/>
          <p:nvPr/>
        </p:nvSpPr>
        <p:spPr>
          <a:xfrm>
            <a:off x="4572000" y="1766973"/>
            <a:ext cx="6094428" cy="2862322"/>
          </a:xfrm>
          <a:prstGeom prst="rect">
            <a:avLst/>
          </a:prstGeom>
          <a:noFill/>
        </p:spPr>
        <p:txBody>
          <a:bodyPr wrap="square">
            <a:spAutoFit/>
          </a:bodyPr>
          <a:lstStyle/>
          <a:p>
            <a:pPr>
              <a:defRPr/>
            </a:pPr>
            <a:r>
              <a:rPr lang="en-IN" dirty="0"/>
              <a:t>The following functional dependencies will always hold since all the values of attribute ‘C’ are same-</a:t>
            </a:r>
          </a:p>
          <a:p>
            <a:pPr marL="285750" indent="-285750">
              <a:buFont typeface="Arial" panose="020B0604020202020204" pitchFamily="34" charset="0"/>
              <a:buChar char="•"/>
              <a:defRPr/>
            </a:pPr>
            <a:r>
              <a:rPr lang="en-IN" dirty="0"/>
              <a:t>A → C</a:t>
            </a:r>
          </a:p>
          <a:p>
            <a:pPr marL="285750" indent="-285750">
              <a:buFont typeface="Arial" panose="020B0604020202020204" pitchFamily="34" charset="0"/>
              <a:buChar char="•"/>
              <a:defRPr/>
            </a:pPr>
            <a:r>
              <a:rPr lang="en-IN" dirty="0"/>
              <a:t>AB → C</a:t>
            </a:r>
          </a:p>
          <a:p>
            <a:pPr marL="285750" indent="-285750">
              <a:buFont typeface="Arial" panose="020B0604020202020204" pitchFamily="34" charset="0"/>
              <a:buChar char="•"/>
              <a:defRPr/>
            </a:pPr>
            <a:r>
              <a:rPr lang="en-IN" dirty="0"/>
              <a:t>ABDE → C</a:t>
            </a:r>
          </a:p>
          <a:p>
            <a:pPr marL="285750" indent="-285750">
              <a:buFont typeface="Arial" panose="020B0604020202020204" pitchFamily="34" charset="0"/>
              <a:buChar char="•"/>
              <a:defRPr/>
            </a:pPr>
            <a:r>
              <a:rPr lang="en-IN" dirty="0"/>
              <a:t>DE → C</a:t>
            </a:r>
          </a:p>
          <a:p>
            <a:pPr marL="285750" indent="-285750">
              <a:buFont typeface="Arial" panose="020B0604020202020204" pitchFamily="34" charset="0"/>
              <a:buChar char="•"/>
              <a:defRPr/>
            </a:pPr>
            <a:r>
              <a:rPr lang="en-IN" dirty="0"/>
              <a:t>AE → C</a:t>
            </a:r>
          </a:p>
          <a:p>
            <a:pPr>
              <a:defRPr/>
            </a:pPr>
            <a:r>
              <a:rPr lang="en-IN" dirty="0"/>
              <a:t> </a:t>
            </a:r>
          </a:p>
          <a:p>
            <a:pPr>
              <a:defRPr/>
            </a:pPr>
            <a:r>
              <a:rPr lang="en-IN" dirty="0"/>
              <a:t>In general, we can say following functional dependency will always hold true-</a:t>
            </a:r>
          </a:p>
        </p:txBody>
      </p:sp>
      <p:sp>
        <p:nvSpPr>
          <p:cNvPr id="9" name="Rectangle 9">
            <a:extLst>
              <a:ext uri="{FF2B5EF4-FFF2-40B4-BE49-F238E27FC236}">
                <a16:creationId xmlns:a16="http://schemas.microsoft.com/office/drawing/2014/main" id="{668F369A-095E-4521-8770-5415898C7790}"/>
              </a:ext>
            </a:extLst>
          </p:cNvPr>
          <p:cNvSpPr>
            <a:spLocks noChangeArrowheads="1"/>
          </p:cNvSpPr>
          <p:nvPr/>
        </p:nvSpPr>
        <p:spPr bwMode="auto">
          <a:xfrm>
            <a:off x="914400" y="5250513"/>
            <a:ext cx="97520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marL="285750" indent="-285750">
              <a:spcBef>
                <a:spcPct val="0"/>
              </a:spcBef>
              <a:buClrTx/>
              <a:buSzTx/>
              <a:buFont typeface="Wingdings" panose="05000000000000000000" pitchFamily="2" charset="2"/>
              <a:buChar char="Ø"/>
            </a:pPr>
            <a:r>
              <a:rPr kumimoji="0" lang="en-IN" altLang="en-US" dirty="0"/>
              <a:t>Any combination of attributes A, B, C, D, E → C</a:t>
            </a:r>
            <a:endParaRPr kumimoji="0" lang="en-IN" altLang="en-US" dirty="0">
              <a:solidFill>
                <a:schemeClr val="tx2"/>
              </a:solidFill>
            </a:endParaRPr>
          </a:p>
          <a:p>
            <a:pPr marL="285750" indent="-285750">
              <a:spcBef>
                <a:spcPct val="0"/>
              </a:spcBef>
              <a:buClrTx/>
              <a:buSzTx/>
              <a:buFont typeface="Wingdings" panose="05000000000000000000" pitchFamily="2" charset="2"/>
              <a:buChar char="Ø"/>
            </a:pPr>
            <a:r>
              <a:rPr kumimoji="0" lang="en-IN" altLang="en-US" dirty="0">
                <a:solidFill>
                  <a:schemeClr val="tx2"/>
                </a:solidFill>
              </a:rPr>
              <a:t>In general, a functional dependency</a:t>
            </a:r>
            <a:r>
              <a:rPr kumimoji="0" lang="en-IN" altLang="en-US" dirty="0">
                <a:solidFill>
                  <a:srgbClr val="C00000"/>
                </a:solidFill>
              </a:rPr>
              <a:t> α → β always holds-</a:t>
            </a:r>
          </a:p>
          <a:p>
            <a:pPr marL="285750" indent="-285750">
              <a:spcBef>
                <a:spcPct val="0"/>
              </a:spcBef>
              <a:buClrTx/>
              <a:buSzTx/>
              <a:buFont typeface="Wingdings" panose="05000000000000000000" pitchFamily="2" charset="2"/>
              <a:buChar char="Ø"/>
            </a:pPr>
            <a:r>
              <a:rPr kumimoji="0" lang="en-IN" altLang="en-US" dirty="0">
                <a:solidFill>
                  <a:srgbClr val="C00000"/>
                </a:solidFill>
              </a:rPr>
              <a:t>If either all values of α are unique or if all values of β are same or both.</a:t>
            </a:r>
          </a:p>
        </p:txBody>
      </p:sp>
    </p:spTree>
    <p:extLst>
      <p:ext uri="{BB962C8B-B14F-4D97-AF65-F5344CB8AC3E}">
        <p14:creationId xmlns:p14="http://schemas.microsoft.com/office/powerpoint/2010/main" val="259715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closure of a set of FDs?</a:t>
            </a:r>
          </a:p>
        </p:txBody>
      </p:sp>
      <p:sp>
        <p:nvSpPr>
          <p:cNvPr id="3" name="Content Placeholder 2"/>
          <p:cNvSpPr>
            <a:spLocks noGrp="1"/>
          </p:cNvSpPr>
          <p:nvPr>
            <p:ph idx="1"/>
          </p:nvPr>
        </p:nvSpPr>
        <p:spPr/>
        <p:txBody>
          <a:bodyPr>
            <a:normAutofit/>
          </a:bodyPr>
          <a:lstStyle/>
          <a:p>
            <a:pPr algn="just"/>
            <a:r>
              <a:rPr lang="en-US" dirty="0"/>
              <a:t>The Closure Of Functional Dependency means the </a:t>
            </a:r>
            <a:r>
              <a:rPr lang="en-US" dirty="0">
                <a:solidFill>
                  <a:srgbClr val="C00000"/>
                </a:solidFill>
              </a:rPr>
              <a:t>complete set </a:t>
            </a:r>
            <a:r>
              <a:rPr lang="en-US" dirty="0"/>
              <a:t>of all possible attributes that can be </a:t>
            </a:r>
            <a:r>
              <a:rPr lang="en-US" dirty="0">
                <a:solidFill>
                  <a:srgbClr val="C00000"/>
                </a:solidFill>
              </a:rPr>
              <a:t>functionally derived from given functional dependency </a:t>
            </a:r>
            <a:r>
              <a:rPr lang="en-US" dirty="0"/>
              <a:t>using the inference rules known as Armstrong’s Rules.</a:t>
            </a:r>
          </a:p>
          <a:p>
            <a:pPr algn="just"/>
            <a:r>
              <a:rPr lang="en-US" dirty="0"/>
              <a:t>If “F” is a functional dependency then closure of functional dependency can be denoted using </a:t>
            </a:r>
            <a:r>
              <a:rPr lang="en-IN" dirty="0">
                <a:latin typeface="Arial" panose="020B0604020202020204" pitchFamily="34" charset="0"/>
                <a:cs typeface="Arial" panose="020B0604020202020204" pitchFamily="34" charset="0"/>
              </a:rPr>
              <a:t> </a:t>
            </a:r>
            <a:r>
              <a:rPr lang="en-IN" altLang="en-US" dirty="0">
                <a:latin typeface="Arial" panose="020B0604020202020204" pitchFamily="34" charset="0"/>
                <a:cs typeface="Arial" panose="020B0604020202020204" pitchFamily="34" charset="0"/>
              </a:rPr>
              <a:t>{F}</a:t>
            </a:r>
            <a:r>
              <a:rPr lang="en-IN" altLang="en-US" baseline="30000" dirty="0">
                <a:latin typeface="Arial" panose="020B0604020202020204" pitchFamily="34" charset="0"/>
                <a:cs typeface="Arial" panose="020B0604020202020204" pitchFamily="34" charset="0"/>
              </a:rPr>
              <a:t>+</a:t>
            </a:r>
            <a:r>
              <a:rPr lang="en-IN" altLang="en-US" dirty="0">
                <a:latin typeface="Arial" panose="020B0604020202020204" pitchFamily="34" charset="0"/>
                <a:cs typeface="Arial" panose="020B0604020202020204" pitchFamily="34" charset="0"/>
              </a:rPr>
              <a:t> </a:t>
            </a:r>
            <a:r>
              <a:rPr lang="en-US" altLang="en-US" dirty="0"/>
              <a:t>o</a:t>
            </a:r>
            <a:r>
              <a:rPr lang="en-US" dirty="0"/>
              <a:t>r </a:t>
            </a:r>
            <a:r>
              <a:rPr lang="en-IN" altLang="en-US" dirty="0">
                <a:latin typeface="Arial" panose="020B0604020202020204" pitchFamily="34" charset="0"/>
                <a:cs typeface="Arial" panose="020B0604020202020204" pitchFamily="34" charset="0"/>
              </a:rPr>
              <a:t>F</a:t>
            </a:r>
            <a:r>
              <a:rPr lang="en-IN" altLang="en-US" baseline="30000" dirty="0">
                <a:latin typeface="Arial" panose="020B0604020202020204" pitchFamily="34" charset="0"/>
                <a:cs typeface="Arial" panose="020B0604020202020204" pitchFamily="34" charset="0"/>
              </a:rPr>
              <a:t>+</a:t>
            </a:r>
            <a:r>
              <a:rPr lang="en-IN" altLang="en-US" dirty="0">
                <a:latin typeface="Arial" panose="020B0604020202020204" pitchFamily="34" charset="0"/>
                <a:cs typeface="Arial" panose="020B0604020202020204" pitchFamily="34" charset="0"/>
              </a:rPr>
              <a:t>.</a:t>
            </a:r>
            <a:endParaRPr lang="en-US" dirty="0"/>
          </a:p>
          <a:p>
            <a:pPr algn="just"/>
            <a:endParaRPr lang="en-US" dirty="0"/>
          </a:p>
        </p:txBody>
      </p:sp>
    </p:spTree>
    <p:extLst>
      <p:ext uri="{BB962C8B-B14F-4D97-AF65-F5344CB8AC3E}">
        <p14:creationId xmlns:p14="http://schemas.microsoft.com/office/powerpoint/2010/main" val="212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closure of a set of FDs </a:t>
            </a:r>
          </a:p>
        </p:txBody>
      </p:sp>
      <p:sp>
        <p:nvSpPr>
          <p:cNvPr id="3" name="Content Placeholder 2"/>
          <p:cNvSpPr>
            <a:spLocks noGrp="1"/>
          </p:cNvSpPr>
          <p:nvPr>
            <p:ph idx="1"/>
          </p:nvPr>
        </p:nvSpPr>
        <p:spPr>
          <a:xfrm>
            <a:off x="1714500" y="990600"/>
            <a:ext cx="8763000" cy="1676400"/>
          </a:xfrm>
          <a:solidFill>
            <a:schemeClr val="bg1">
              <a:lumMod val="95000"/>
            </a:schemeClr>
          </a:solidFill>
          <a:ln>
            <a:solidFill>
              <a:schemeClr val="bg1">
                <a:lumMod val="65000"/>
              </a:schemeClr>
            </a:solidFill>
          </a:ln>
        </p:spPr>
        <p:txBody>
          <a:bodyPr>
            <a:normAutofit lnSpcReduction="10000"/>
          </a:bodyPr>
          <a:lstStyle/>
          <a:p>
            <a:r>
              <a:rPr lang="en-US" dirty="0"/>
              <a:t>Suppose we are given a relation schema </a:t>
            </a:r>
            <a:r>
              <a:rPr lang="en-US" b="1" dirty="0">
                <a:solidFill>
                  <a:srgbClr val="C00000"/>
                </a:solidFill>
              </a:rPr>
              <a:t>R(A,B,C,G,H,I)</a:t>
            </a:r>
            <a:r>
              <a:rPr lang="en-US" dirty="0"/>
              <a:t> and the set of functional dependencies are:</a:t>
            </a:r>
          </a:p>
          <a:p>
            <a:pPr lvl="1">
              <a:buClr>
                <a:schemeClr val="tx1"/>
              </a:buClr>
            </a:pPr>
            <a:r>
              <a:rPr lang="en-US" sz="2400" b="1" dirty="0">
                <a:solidFill>
                  <a:srgbClr val="C00000"/>
                </a:solidFill>
              </a:rPr>
              <a:t>F = (A → B,  A → C,  CG → H,  CG → I,  B → H)</a:t>
            </a:r>
          </a:p>
          <a:p>
            <a:pPr marL="342900" lvl="1" indent="-342900">
              <a:buFont typeface="Wingdings" panose="05000000000000000000" pitchFamily="2" charset="2"/>
              <a:buChar char="§"/>
            </a:pPr>
            <a:r>
              <a:rPr lang="en-US" sz="2400" dirty="0"/>
              <a:t>The functional dependency </a:t>
            </a:r>
            <a:r>
              <a:rPr lang="en-US" sz="2400" b="1" dirty="0">
                <a:solidFill>
                  <a:srgbClr val="C00000"/>
                </a:solidFill>
              </a:rPr>
              <a:t>A → H</a:t>
            </a:r>
            <a:r>
              <a:rPr lang="en-US" sz="2400" dirty="0"/>
              <a:t> is logical implied. </a:t>
            </a:r>
          </a:p>
          <a:p>
            <a:pPr lvl="1"/>
            <a:endParaRPr lang="en-US" dirty="0">
              <a:solidFill>
                <a:srgbClr val="C00000"/>
              </a:solidFill>
            </a:endParaRPr>
          </a:p>
        </p:txBody>
      </p:sp>
      <p:sp>
        <p:nvSpPr>
          <p:cNvPr id="4" name="Content Placeholder 2"/>
          <p:cNvSpPr txBox="1">
            <a:spLocks/>
          </p:cNvSpPr>
          <p:nvPr/>
        </p:nvSpPr>
        <p:spPr>
          <a:xfrm>
            <a:off x="2794462" y="3886200"/>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 → B </a:t>
            </a:r>
          </a:p>
          <a:p>
            <a:pPr marL="0" lvl="1" indent="0" algn="ctr">
              <a:buClr>
                <a:schemeClr val="tx1"/>
              </a:buClr>
              <a:buNone/>
            </a:pPr>
            <a:r>
              <a:rPr lang="en-US" sz="2600" b="1" dirty="0">
                <a:solidFill>
                  <a:srgbClr val="C00000"/>
                </a:solidFill>
              </a:rPr>
              <a:t>B → H</a:t>
            </a:r>
          </a:p>
        </p:txBody>
      </p:sp>
      <p:sp>
        <p:nvSpPr>
          <p:cNvPr id="6" name="TextBox 5"/>
          <p:cNvSpPr txBox="1"/>
          <p:nvPr/>
        </p:nvSpPr>
        <p:spPr>
          <a:xfrm>
            <a:off x="2885902" y="3424536"/>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7" name="TextBox 6"/>
          <p:cNvSpPr txBox="1"/>
          <p:nvPr/>
        </p:nvSpPr>
        <p:spPr>
          <a:xfrm>
            <a:off x="5070071" y="4206240"/>
            <a:ext cx="2103120" cy="457200"/>
          </a:xfrm>
          <a:prstGeom prst="rect">
            <a:avLst/>
          </a:prstGeom>
          <a:solidFill>
            <a:schemeClr val="bg1">
              <a:lumMod val="85000"/>
            </a:schemeClr>
          </a:solidFill>
          <a:ln>
            <a:solidFill>
              <a:schemeClr val="bg1">
                <a:lumMod val="65000"/>
              </a:schemeClr>
            </a:solidFill>
          </a:ln>
        </p:spPr>
        <p:txBody>
          <a:bodyPr wrap="square" rtlCol="0">
            <a:spAutoFit/>
          </a:bodyPr>
          <a:lstStyle/>
          <a:p>
            <a:pPr algn="ctr"/>
            <a:r>
              <a:rPr lang="en-US" sz="2400" dirty="0"/>
              <a:t>Transitivity rule</a:t>
            </a:r>
          </a:p>
        </p:txBody>
      </p:sp>
      <p:sp>
        <p:nvSpPr>
          <p:cNvPr id="8" name="Content Placeholder 2"/>
          <p:cNvSpPr txBox="1">
            <a:spLocks/>
          </p:cNvSpPr>
          <p:nvPr/>
        </p:nvSpPr>
        <p:spPr>
          <a:xfrm>
            <a:off x="7985760" y="4160520"/>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 → H</a:t>
            </a:r>
          </a:p>
        </p:txBody>
      </p:sp>
      <p:cxnSp>
        <p:nvCxnSpPr>
          <p:cNvPr id="10" name="Straight Arrow Connector 9"/>
          <p:cNvCxnSpPr>
            <a:stCxn id="4" idx="3"/>
            <a:endCxn id="7" idx="1"/>
          </p:cNvCxnSpPr>
          <p:nvPr/>
        </p:nvCxnSpPr>
        <p:spPr>
          <a:xfrm>
            <a:off x="4257503" y="4434840"/>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73192" y="4434840"/>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61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closure of a set of FDs </a:t>
            </a:r>
          </a:p>
        </p:txBody>
      </p:sp>
      <p:sp>
        <p:nvSpPr>
          <p:cNvPr id="3" name="Content Placeholder 2"/>
          <p:cNvSpPr>
            <a:spLocks noGrp="1"/>
          </p:cNvSpPr>
          <p:nvPr>
            <p:ph idx="1"/>
          </p:nvPr>
        </p:nvSpPr>
        <p:spPr>
          <a:xfrm>
            <a:off x="1714500" y="990600"/>
            <a:ext cx="8763000" cy="1676400"/>
          </a:xfrm>
          <a:solidFill>
            <a:schemeClr val="bg1">
              <a:lumMod val="95000"/>
            </a:schemeClr>
          </a:solidFill>
          <a:ln>
            <a:solidFill>
              <a:schemeClr val="bg1">
                <a:lumMod val="65000"/>
              </a:schemeClr>
            </a:solidFill>
          </a:ln>
        </p:spPr>
        <p:txBody>
          <a:bodyPr>
            <a:normAutofit lnSpcReduction="10000"/>
          </a:bodyPr>
          <a:lstStyle/>
          <a:p>
            <a:r>
              <a:rPr lang="en-US" dirty="0"/>
              <a:t>Suppose we are given a relation schema </a:t>
            </a:r>
            <a:r>
              <a:rPr lang="en-US" b="1" dirty="0">
                <a:solidFill>
                  <a:srgbClr val="C00000"/>
                </a:solidFill>
              </a:rPr>
              <a:t>R(A,B,C,G,H,I)</a:t>
            </a:r>
            <a:r>
              <a:rPr lang="en-US" dirty="0"/>
              <a:t> and the set of functional dependencies are:</a:t>
            </a:r>
          </a:p>
          <a:p>
            <a:pPr lvl="1">
              <a:buClr>
                <a:schemeClr val="tx1"/>
              </a:buClr>
            </a:pPr>
            <a:r>
              <a:rPr lang="en-US" sz="2400" b="1" dirty="0">
                <a:solidFill>
                  <a:srgbClr val="C00000"/>
                </a:solidFill>
              </a:rPr>
              <a:t>F = (A → B,  A → C,  CG → H,  CG → I,  B → H)</a:t>
            </a:r>
          </a:p>
          <a:p>
            <a:pPr marL="342900" lvl="1" indent="-342900">
              <a:buFont typeface="Wingdings" panose="05000000000000000000" pitchFamily="2" charset="2"/>
              <a:buChar char="§"/>
            </a:pPr>
            <a:r>
              <a:rPr lang="en-US" sz="2400" dirty="0"/>
              <a:t>The functional dependency </a:t>
            </a:r>
            <a:r>
              <a:rPr lang="en-US" sz="2400" b="1" dirty="0">
                <a:solidFill>
                  <a:srgbClr val="C00000"/>
                </a:solidFill>
              </a:rPr>
              <a:t>CG → HI</a:t>
            </a:r>
            <a:r>
              <a:rPr lang="en-US" sz="2400" dirty="0"/>
              <a:t> is logical implied. </a:t>
            </a:r>
          </a:p>
          <a:p>
            <a:pPr lvl="1"/>
            <a:endParaRPr lang="en-US" dirty="0">
              <a:solidFill>
                <a:srgbClr val="C00000"/>
              </a:solidFill>
            </a:endParaRPr>
          </a:p>
        </p:txBody>
      </p:sp>
      <p:sp>
        <p:nvSpPr>
          <p:cNvPr id="4" name="Content Placeholder 2"/>
          <p:cNvSpPr txBox="1">
            <a:spLocks/>
          </p:cNvSpPr>
          <p:nvPr/>
        </p:nvSpPr>
        <p:spPr>
          <a:xfrm>
            <a:off x="2794462" y="3886200"/>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CG → H </a:t>
            </a:r>
          </a:p>
          <a:p>
            <a:pPr marL="0" lvl="1" indent="0" algn="ctr">
              <a:buClr>
                <a:schemeClr val="tx1"/>
              </a:buClr>
              <a:buNone/>
            </a:pPr>
            <a:r>
              <a:rPr lang="en-US" sz="2600" b="1" dirty="0">
                <a:solidFill>
                  <a:srgbClr val="C00000"/>
                </a:solidFill>
              </a:rPr>
              <a:t>CG → I</a:t>
            </a:r>
          </a:p>
        </p:txBody>
      </p:sp>
      <p:sp>
        <p:nvSpPr>
          <p:cNvPr id="6" name="TextBox 5"/>
          <p:cNvSpPr txBox="1"/>
          <p:nvPr/>
        </p:nvSpPr>
        <p:spPr>
          <a:xfrm>
            <a:off x="2885902" y="3424536"/>
            <a:ext cx="1280160" cy="461665"/>
          </a:xfrm>
          <a:prstGeom prst="rect">
            <a:avLst/>
          </a:prstGeom>
          <a:noFill/>
          <a:ln>
            <a:solidFill>
              <a:schemeClr val="bg1">
                <a:lumMod val="65000"/>
              </a:schemeClr>
            </a:solidFill>
          </a:ln>
        </p:spPr>
        <p:txBody>
          <a:bodyPr wrap="square" rtlCol="0">
            <a:spAutoFit/>
          </a:bodyPr>
          <a:lstStyle/>
          <a:p>
            <a:pPr algn="ctr"/>
            <a:r>
              <a:rPr lang="en-US" sz="2400" dirty="0"/>
              <a:t>We have</a:t>
            </a:r>
          </a:p>
        </p:txBody>
      </p:sp>
      <p:sp>
        <p:nvSpPr>
          <p:cNvPr id="7" name="TextBox 6"/>
          <p:cNvSpPr txBox="1"/>
          <p:nvPr/>
        </p:nvSpPr>
        <p:spPr>
          <a:xfrm>
            <a:off x="5070071" y="4206240"/>
            <a:ext cx="2103120" cy="457200"/>
          </a:xfrm>
          <a:prstGeom prst="rect">
            <a:avLst/>
          </a:prstGeom>
          <a:solidFill>
            <a:schemeClr val="bg1">
              <a:lumMod val="85000"/>
            </a:schemeClr>
          </a:solidFill>
          <a:ln>
            <a:solidFill>
              <a:schemeClr val="bg1">
                <a:lumMod val="65000"/>
              </a:schemeClr>
            </a:solidFill>
          </a:ln>
        </p:spPr>
        <p:txBody>
          <a:bodyPr wrap="square" rtlCol="0">
            <a:spAutoFit/>
          </a:bodyPr>
          <a:lstStyle>
            <a:defPPr>
              <a:defRPr lang="en-US"/>
            </a:defPPr>
            <a:lvl1pPr algn="ctr">
              <a:defRPr sz="2400"/>
            </a:lvl1pPr>
          </a:lstStyle>
          <a:p>
            <a:r>
              <a:rPr lang="en-US" dirty="0"/>
              <a:t>Union rule</a:t>
            </a:r>
          </a:p>
        </p:txBody>
      </p:sp>
      <p:sp>
        <p:nvSpPr>
          <p:cNvPr id="8" name="Content Placeholder 2"/>
          <p:cNvSpPr txBox="1">
            <a:spLocks/>
          </p:cNvSpPr>
          <p:nvPr/>
        </p:nvSpPr>
        <p:spPr>
          <a:xfrm>
            <a:off x="7985760" y="4160520"/>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CG → HI</a:t>
            </a:r>
          </a:p>
        </p:txBody>
      </p:sp>
      <p:cxnSp>
        <p:nvCxnSpPr>
          <p:cNvPr id="10" name="Straight Arrow Connector 9"/>
          <p:cNvCxnSpPr>
            <a:stCxn id="4" idx="3"/>
            <a:endCxn id="7" idx="1"/>
          </p:cNvCxnSpPr>
          <p:nvPr/>
        </p:nvCxnSpPr>
        <p:spPr>
          <a:xfrm>
            <a:off x="4257503" y="4434840"/>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73192" y="4434840"/>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34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closure of a set of FDs </a:t>
            </a:r>
          </a:p>
        </p:txBody>
      </p:sp>
      <p:sp>
        <p:nvSpPr>
          <p:cNvPr id="3" name="Content Placeholder 2"/>
          <p:cNvSpPr>
            <a:spLocks noGrp="1"/>
          </p:cNvSpPr>
          <p:nvPr>
            <p:ph idx="1"/>
          </p:nvPr>
        </p:nvSpPr>
        <p:spPr>
          <a:xfrm>
            <a:off x="1714500" y="990600"/>
            <a:ext cx="8763000" cy="1676400"/>
          </a:xfrm>
          <a:solidFill>
            <a:schemeClr val="bg1">
              <a:lumMod val="95000"/>
            </a:schemeClr>
          </a:solidFill>
          <a:ln>
            <a:solidFill>
              <a:schemeClr val="bg1">
                <a:lumMod val="65000"/>
              </a:schemeClr>
            </a:solidFill>
          </a:ln>
        </p:spPr>
        <p:txBody>
          <a:bodyPr>
            <a:normAutofit lnSpcReduction="10000"/>
          </a:bodyPr>
          <a:lstStyle/>
          <a:p>
            <a:r>
              <a:rPr lang="en-US" dirty="0"/>
              <a:t>Suppose we are given a relation schema </a:t>
            </a:r>
            <a:r>
              <a:rPr lang="en-US" b="1" dirty="0">
                <a:solidFill>
                  <a:srgbClr val="C00000"/>
                </a:solidFill>
              </a:rPr>
              <a:t>R(A,B,C,G,H,I)</a:t>
            </a:r>
            <a:r>
              <a:rPr lang="en-US" dirty="0"/>
              <a:t> and the set of functional dependencies are:</a:t>
            </a:r>
          </a:p>
          <a:p>
            <a:pPr lvl="1">
              <a:buClr>
                <a:schemeClr val="tx1"/>
              </a:buClr>
            </a:pPr>
            <a:r>
              <a:rPr lang="en-US" sz="2400" b="1" dirty="0">
                <a:solidFill>
                  <a:srgbClr val="C00000"/>
                </a:solidFill>
              </a:rPr>
              <a:t>F = (A → B,  A → C,  CG → H,  CG → I,  B → H)</a:t>
            </a:r>
          </a:p>
          <a:p>
            <a:pPr marL="342900" lvl="1" indent="-342900">
              <a:buFont typeface="Wingdings" panose="05000000000000000000" pitchFamily="2" charset="2"/>
              <a:buChar char="§"/>
            </a:pPr>
            <a:r>
              <a:rPr lang="en-US" sz="2400" dirty="0"/>
              <a:t>The functional dependency </a:t>
            </a:r>
            <a:r>
              <a:rPr lang="en-US" sz="2400" b="1" dirty="0">
                <a:solidFill>
                  <a:srgbClr val="C00000"/>
                </a:solidFill>
              </a:rPr>
              <a:t>AG → I</a:t>
            </a:r>
            <a:r>
              <a:rPr lang="en-US" sz="2400" dirty="0"/>
              <a:t> is logical implied. </a:t>
            </a:r>
          </a:p>
          <a:p>
            <a:pPr lvl="1"/>
            <a:endParaRPr lang="en-US" dirty="0">
              <a:solidFill>
                <a:srgbClr val="C00000"/>
              </a:solidFill>
            </a:endParaRPr>
          </a:p>
        </p:txBody>
      </p:sp>
      <p:sp>
        <p:nvSpPr>
          <p:cNvPr id="4" name="Content Placeholder 2"/>
          <p:cNvSpPr txBox="1">
            <a:spLocks/>
          </p:cNvSpPr>
          <p:nvPr/>
        </p:nvSpPr>
        <p:spPr>
          <a:xfrm>
            <a:off x="2794462" y="3886200"/>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 → C </a:t>
            </a:r>
          </a:p>
          <a:p>
            <a:pPr marL="0" lvl="1" indent="0" algn="ctr">
              <a:buClr>
                <a:schemeClr val="tx1"/>
              </a:buClr>
              <a:buNone/>
            </a:pPr>
            <a:r>
              <a:rPr lang="en-US" sz="2600" b="1" dirty="0">
                <a:solidFill>
                  <a:srgbClr val="C00000"/>
                </a:solidFill>
              </a:rPr>
              <a:t>CG → I</a:t>
            </a:r>
          </a:p>
        </p:txBody>
      </p:sp>
      <p:sp>
        <p:nvSpPr>
          <p:cNvPr id="6" name="TextBox 5"/>
          <p:cNvSpPr txBox="1"/>
          <p:nvPr/>
        </p:nvSpPr>
        <p:spPr>
          <a:xfrm>
            <a:off x="2885902" y="3424536"/>
            <a:ext cx="1280160" cy="461665"/>
          </a:xfrm>
          <a:prstGeom prst="rect">
            <a:avLst/>
          </a:prstGeom>
          <a:noFill/>
          <a:ln>
            <a:solidFill>
              <a:schemeClr val="bg1">
                <a:lumMod val="65000"/>
              </a:schemeClr>
            </a:solidFill>
          </a:ln>
        </p:spPr>
        <p:txBody>
          <a:bodyPr wrap="square" rtlCol="0">
            <a:spAutoFit/>
          </a:bodyPr>
          <a:lstStyle/>
          <a:p>
            <a:pPr algn="ctr"/>
            <a:r>
              <a:rPr lang="en-US" sz="2400" dirty="0"/>
              <a:t>We have</a:t>
            </a:r>
          </a:p>
        </p:txBody>
      </p:sp>
      <p:sp>
        <p:nvSpPr>
          <p:cNvPr id="7" name="TextBox 6"/>
          <p:cNvSpPr txBox="1"/>
          <p:nvPr/>
        </p:nvSpPr>
        <p:spPr>
          <a:xfrm>
            <a:off x="4612871" y="4206240"/>
            <a:ext cx="3060000" cy="468000"/>
          </a:xfrm>
          <a:prstGeom prst="rect">
            <a:avLst/>
          </a:prstGeom>
          <a:solidFill>
            <a:schemeClr val="bg1">
              <a:lumMod val="85000"/>
            </a:schemeClr>
          </a:solidFill>
          <a:ln>
            <a:solidFill>
              <a:schemeClr val="bg1">
                <a:lumMod val="65000"/>
              </a:schemeClr>
            </a:solidFill>
          </a:ln>
        </p:spPr>
        <p:txBody>
          <a:bodyPr wrap="square" rtlCol="0">
            <a:spAutoFit/>
          </a:bodyPr>
          <a:lstStyle>
            <a:defPPr>
              <a:defRPr lang="en-US"/>
            </a:defPPr>
            <a:lvl1pPr algn="ctr">
              <a:defRPr sz="2400"/>
            </a:lvl1pPr>
          </a:lstStyle>
          <a:p>
            <a:r>
              <a:rPr lang="en-US" dirty="0"/>
              <a:t>Pseudo-transitivity rule</a:t>
            </a:r>
          </a:p>
        </p:txBody>
      </p:sp>
      <p:sp>
        <p:nvSpPr>
          <p:cNvPr id="8" name="Content Placeholder 2"/>
          <p:cNvSpPr txBox="1">
            <a:spLocks/>
          </p:cNvSpPr>
          <p:nvPr/>
        </p:nvSpPr>
        <p:spPr>
          <a:xfrm>
            <a:off x="7985760" y="4160520"/>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AG → I</a:t>
            </a:r>
          </a:p>
        </p:txBody>
      </p:sp>
      <p:cxnSp>
        <p:nvCxnSpPr>
          <p:cNvPr id="10" name="Straight Arrow Connector 9"/>
          <p:cNvCxnSpPr>
            <a:stCxn id="4" idx="3"/>
            <a:endCxn id="7" idx="1"/>
          </p:cNvCxnSpPr>
          <p:nvPr/>
        </p:nvCxnSpPr>
        <p:spPr>
          <a:xfrm>
            <a:off x="4257503" y="4434840"/>
            <a:ext cx="355369" cy="54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7672872" y="4434842"/>
            <a:ext cx="312889" cy="539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97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closure of a set of FDs </a:t>
            </a:r>
          </a:p>
        </p:txBody>
      </p:sp>
      <p:sp>
        <p:nvSpPr>
          <p:cNvPr id="3" name="Content Placeholder 2"/>
          <p:cNvSpPr>
            <a:spLocks noGrp="1"/>
          </p:cNvSpPr>
          <p:nvPr>
            <p:ph idx="1"/>
          </p:nvPr>
        </p:nvSpPr>
        <p:spPr>
          <a:xfrm>
            <a:off x="1714500" y="990600"/>
            <a:ext cx="8763000" cy="1676400"/>
          </a:xfrm>
          <a:solidFill>
            <a:schemeClr val="bg1">
              <a:lumMod val="95000"/>
            </a:schemeClr>
          </a:solidFill>
          <a:ln>
            <a:solidFill>
              <a:schemeClr val="bg1">
                <a:lumMod val="65000"/>
              </a:schemeClr>
            </a:solidFill>
          </a:ln>
        </p:spPr>
        <p:txBody>
          <a:bodyPr>
            <a:normAutofit lnSpcReduction="10000"/>
          </a:bodyPr>
          <a:lstStyle/>
          <a:p>
            <a:r>
              <a:rPr lang="en-US" dirty="0"/>
              <a:t>Suppose we are given a relation schema </a:t>
            </a:r>
            <a:r>
              <a:rPr lang="en-US" b="1" dirty="0">
                <a:solidFill>
                  <a:srgbClr val="C00000"/>
                </a:solidFill>
              </a:rPr>
              <a:t>R(A,B,C,G,H,I)</a:t>
            </a:r>
            <a:r>
              <a:rPr lang="en-US" dirty="0"/>
              <a:t> and the set of functional dependencies are:</a:t>
            </a:r>
          </a:p>
          <a:p>
            <a:pPr lvl="1">
              <a:buClr>
                <a:schemeClr val="tx1"/>
              </a:buClr>
            </a:pPr>
            <a:r>
              <a:rPr lang="en-US" sz="2400" b="1" dirty="0">
                <a:solidFill>
                  <a:srgbClr val="C00000"/>
                </a:solidFill>
              </a:rPr>
              <a:t>F = (A → B,  A → C,  CG → H,  CG → I,  B → H)</a:t>
            </a:r>
          </a:p>
          <a:p>
            <a:pPr marL="342900" lvl="1" indent="-342900">
              <a:buFont typeface="Wingdings" panose="05000000000000000000" pitchFamily="2" charset="2"/>
              <a:buChar char="§"/>
            </a:pPr>
            <a:r>
              <a:rPr lang="en-US" sz="2400" dirty="0"/>
              <a:t>The functional dependency </a:t>
            </a:r>
            <a:r>
              <a:rPr lang="en-US" sz="2400" b="1" dirty="0">
                <a:solidFill>
                  <a:srgbClr val="C00000"/>
                </a:solidFill>
              </a:rPr>
              <a:t>AG → I</a:t>
            </a:r>
            <a:r>
              <a:rPr lang="en-US" sz="2400" dirty="0"/>
              <a:t> is logical implied. </a:t>
            </a:r>
          </a:p>
          <a:p>
            <a:pPr lvl="1"/>
            <a:endParaRPr lang="en-US" dirty="0">
              <a:solidFill>
                <a:srgbClr val="C00000"/>
              </a:solidFill>
            </a:endParaRPr>
          </a:p>
        </p:txBody>
      </p:sp>
      <p:sp>
        <p:nvSpPr>
          <p:cNvPr id="4" name="Content Placeholder 2"/>
          <p:cNvSpPr txBox="1">
            <a:spLocks/>
          </p:cNvSpPr>
          <p:nvPr/>
        </p:nvSpPr>
        <p:spPr>
          <a:xfrm>
            <a:off x="2794462" y="5227320"/>
            <a:ext cx="1463040" cy="1097280"/>
          </a:xfrm>
          <a:prstGeom prst="rect">
            <a:avLst/>
          </a:prstGeom>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800" b="1" dirty="0">
                <a:solidFill>
                  <a:srgbClr val="C00000"/>
                </a:solidFill>
              </a:rPr>
              <a:t>AG → CG </a:t>
            </a:r>
          </a:p>
          <a:p>
            <a:pPr marL="0" lvl="1" indent="0" algn="ctr">
              <a:buClr>
                <a:schemeClr val="tx1"/>
              </a:buClr>
              <a:buNone/>
            </a:pPr>
            <a:r>
              <a:rPr lang="en-US" sz="2800" b="1" dirty="0">
                <a:solidFill>
                  <a:srgbClr val="C00000"/>
                </a:solidFill>
              </a:rPr>
              <a:t>CG → I</a:t>
            </a:r>
          </a:p>
        </p:txBody>
      </p:sp>
      <p:sp>
        <p:nvSpPr>
          <p:cNvPr id="7" name="TextBox 6"/>
          <p:cNvSpPr txBox="1"/>
          <p:nvPr/>
        </p:nvSpPr>
        <p:spPr>
          <a:xfrm>
            <a:off x="4612871" y="5547360"/>
            <a:ext cx="3017520" cy="457200"/>
          </a:xfrm>
          <a:prstGeom prst="rect">
            <a:avLst/>
          </a:prstGeom>
          <a:solidFill>
            <a:schemeClr val="bg1">
              <a:lumMod val="85000"/>
            </a:schemeClr>
          </a:solidFill>
          <a:ln>
            <a:solidFill>
              <a:schemeClr val="bg1">
                <a:lumMod val="65000"/>
              </a:schemeClr>
            </a:solidFill>
          </a:ln>
        </p:spPr>
        <p:txBody>
          <a:bodyPr wrap="square" rtlCol="0">
            <a:spAutoFit/>
          </a:bodyPr>
          <a:lstStyle>
            <a:defPPr>
              <a:defRPr lang="en-US"/>
            </a:defPPr>
            <a:lvl1pPr algn="ctr">
              <a:defRPr sz="2400"/>
            </a:lvl1pPr>
          </a:lstStyle>
          <a:p>
            <a:r>
              <a:rPr lang="en-US" dirty="0"/>
              <a:t>Transitivity rule</a:t>
            </a:r>
          </a:p>
        </p:txBody>
      </p:sp>
      <p:sp>
        <p:nvSpPr>
          <p:cNvPr id="8" name="Content Placeholder 2"/>
          <p:cNvSpPr txBox="1">
            <a:spLocks/>
          </p:cNvSpPr>
          <p:nvPr/>
        </p:nvSpPr>
        <p:spPr>
          <a:xfrm>
            <a:off x="7985760" y="5501640"/>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AG → I</a:t>
            </a:r>
          </a:p>
        </p:txBody>
      </p:sp>
      <p:cxnSp>
        <p:nvCxnSpPr>
          <p:cNvPr id="10" name="Straight Arrow Connector 9"/>
          <p:cNvCxnSpPr>
            <a:stCxn id="4" idx="3"/>
            <a:endCxn id="7" idx="1"/>
          </p:cNvCxnSpPr>
          <p:nvPr/>
        </p:nvCxnSpPr>
        <p:spPr>
          <a:xfrm>
            <a:off x="4257503" y="5775960"/>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a:off x="7630392" y="5775960"/>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794462" y="3281065"/>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 → C </a:t>
            </a:r>
          </a:p>
        </p:txBody>
      </p:sp>
      <p:sp>
        <p:nvSpPr>
          <p:cNvPr id="13" name="TextBox 12"/>
          <p:cNvSpPr txBox="1"/>
          <p:nvPr/>
        </p:nvSpPr>
        <p:spPr>
          <a:xfrm>
            <a:off x="2885902" y="2819401"/>
            <a:ext cx="1280160" cy="461665"/>
          </a:xfrm>
          <a:prstGeom prst="rect">
            <a:avLst/>
          </a:prstGeom>
          <a:noFill/>
          <a:ln>
            <a:solidFill>
              <a:schemeClr val="bg1">
                <a:lumMod val="65000"/>
              </a:schemeClr>
            </a:solidFill>
          </a:ln>
        </p:spPr>
        <p:txBody>
          <a:bodyPr wrap="square" rtlCol="0">
            <a:spAutoFit/>
          </a:bodyPr>
          <a:lstStyle/>
          <a:p>
            <a:pPr algn="ctr"/>
            <a:r>
              <a:rPr lang="en-US" sz="2400" dirty="0"/>
              <a:t>We have</a:t>
            </a:r>
          </a:p>
        </p:txBody>
      </p:sp>
      <p:sp>
        <p:nvSpPr>
          <p:cNvPr id="18" name="TextBox 17"/>
          <p:cNvSpPr txBox="1"/>
          <p:nvPr/>
        </p:nvSpPr>
        <p:spPr>
          <a:xfrm>
            <a:off x="4612871" y="3321148"/>
            <a:ext cx="3017520" cy="457200"/>
          </a:xfrm>
          <a:prstGeom prst="rect">
            <a:avLst/>
          </a:prstGeom>
          <a:solidFill>
            <a:schemeClr val="bg1">
              <a:lumMod val="85000"/>
            </a:schemeClr>
          </a:solidFill>
          <a:ln>
            <a:solidFill>
              <a:schemeClr val="bg1">
                <a:lumMod val="65000"/>
              </a:schemeClr>
            </a:solidFill>
          </a:ln>
        </p:spPr>
        <p:txBody>
          <a:bodyPr wrap="square" rtlCol="0">
            <a:spAutoFit/>
          </a:bodyPr>
          <a:lstStyle>
            <a:defPPr>
              <a:defRPr lang="en-US"/>
            </a:defPPr>
            <a:lvl1pPr algn="ctr">
              <a:defRPr sz="2400"/>
            </a:lvl1pPr>
          </a:lstStyle>
          <a:p>
            <a:r>
              <a:rPr lang="en-US" dirty="0"/>
              <a:t>Augmentation rule</a:t>
            </a:r>
          </a:p>
        </p:txBody>
      </p:sp>
      <p:cxnSp>
        <p:nvCxnSpPr>
          <p:cNvPr id="19" name="Straight Arrow Connector 18"/>
          <p:cNvCxnSpPr/>
          <p:nvPr/>
        </p:nvCxnSpPr>
        <p:spPr>
          <a:xfrm>
            <a:off x="4257502" y="3549748"/>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630391" y="3543496"/>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7985760" y="3269176"/>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b="1" dirty="0">
                <a:solidFill>
                  <a:srgbClr val="C00000"/>
                </a:solidFill>
              </a:rPr>
              <a:t>AG → CG</a:t>
            </a:r>
          </a:p>
        </p:txBody>
      </p:sp>
      <p:cxnSp>
        <p:nvCxnSpPr>
          <p:cNvPr id="9" name="Elbow Connector 8"/>
          <p:cNvCxnSpPr>
            <a:stCxn id="21" idx="2"/>
            <a:endCxn id="4" idx="0"/>
          </p:cNvCxnSpPr>
          <p:nvPr/>
        </p:nvCxnSpPr>
        <p:spPr>
          <a:xfrm rot="5400000">
            <a:off x="5416879" y="1926919"/>
            <a:ext cx="1409504" cy="5191298"/>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83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7" grpId="0" animBg="1"/>
      <p:bldP spid="8" grpId="0" animBg="1"/>
      <p:bldP spid="12" grpId="0" animBg="1"/>
      <p:bldP spid="13" grpId="0" animBg="1"/>
      <p:bldP spid="18"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 closure of attribute sets?</a:t>
            </a:r>
          </a:p>
        </p:txBody>
      </p:sp>
      <p:sp>
        <p:nvSpPr>
          <p:cNvPr id="3" name="Content Placeholder 2"/>
          <p:cNvSpPr>
            <a:spLocks noGrp="1"/>
          </p:cNvSpPr>
          <p:nvPr>
            <p:ph idx="1"/>
          </p:nvPr>
        </p:nvSpPr>
        <p:spPr/>
        <p:txBody>
          <a:bodyPr/>
          <a:lstStyle/>
          <a:p>
            <a:pPr algn="just"/>
            <a:r>
              <a:rPr lang="en-US" dirty="0"/>
              <a:t>Given a set of attributes </a:t>
            </a:r>
            <a:r>
              <a:rPr lang="en-IN" dirty="0"/>
              <a:t>X</a:t>
            </a:r>
            <a:r>
              <a:rPr lang="en-US" dirty="0"/>
              <a:t>, the closure of </a:t>
            </a:r>
            <a:r>
              <a:rPr lang="en-IN" dirty="0"/>
              <a:t>X</a:t>
            </a:r>
            <a:r>
              <a:rPr lang="en-US" dirty="0"/>
              <a:t> under F is the </a:t>
            </a:r>
            <a:r>
              <a:rPr lang="en-US" b="1" dirty="0">
                <a:solidFill>
                  <a:srgbClr val="C00000"/>
                </a:solidFill>
              </a:rPr>
              <a:t>set of attributes that are functionally determined by </a:t>
            </a:r>
            <a:r>
              <a:rPr lang="el-GR" b="1" dirty="0">
                <a:solidFill>
                  <a:srgbClr val="C00000"/>
                </a:solidFill>
              </a:rPr>
              <a:t>α</a:t>
            </a:r>
            <a:r>
              <a:rPr lang="en-US" b="1" dirty="0">
                <a:solidFill>
                  <a:srgbClr val="C00000"/>
                </a:solidFill>
              </a:rPr>
              <a:t> </a:t>
            </a:r>
            <a:r>
              <a:rPr lang="en-US" dirty="0"/>
              <a:t>under F.</a:t>
            </a:r>
          </a:p>
          <a:p>
            <a:pPr algn="just"/>
            <a:r>
              <a:rPr lang="en-US" dirty="0"/>
              <a:t>It is denoted by </a:t>
            </a:r>
            <a:r>
              <a:rPr lang="en-IN" dirty="0">
                <a:solidFill>
                  <a:srgbClr val="C00000"/>
                </a:solidFill>
              </a:rPr>
              <a:t>X</a:t>
            </a:r>
            <a:r>
              <a:rPr lang="en-US" b="1" baseline="30000" dirty="0">
                <a:solidFill>
                  <a:srgbClr val="C00000"/>
                </a:solidFill>
              </a:rPr>
              <a:t>+</a:t>
            </a:r>
            <a:r>
              <a:rPr lang="en-US" dirty="0"/>
              <a:t>.</a:t>
            </a:r>
          </a:p>
        </p:txBody>
      </p:sp>
    </p:spTree>
    <p:extLst>
      <p:ext uri="{BB962C8B-B14F-4D97-AF65-F5344CB8AC3E}">
        <p14:creationId xmlns:p14="http://schemas.microsoft.com/office/powerpoint/2010/main" val="362008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t>Algorithm to find closure of attribute sets</a:t>
            </a:r>
          </a:p>
        </p:txBody>
      </p:sp>
      <p:sp>
        <p:nvSpPr>
          <p:cNvPr id="3" name="Content Placeholder 2"/>
          <p:cNvSpPr>
            <a:spLocks noGrp="1"/>
          </p:cNvSpPr>
          <p:nvPr>
            <p:ph idx="1"/>
          </p:nvPr>
        </p:nvSpPr>
        <p:spPr/>
        <p:txBody>
          <a:bodyPr>
            <a:normAutofit/>
          </a:bodyPr>
          <a:lstStyle/>
          <a:p>
            <a:pPr marL="0" indent="0">
              <a:buNone/>
            </a:pPr>
            <a:r>
              <a:rPr lang="en-US" dirty="0"/>
              <a:t>Input : Let F be a set of FDs for relation R.</a:t>
            </a:r>
          </a:p>
          <a:p>
            <a:pPr marL="0" indent="0">
              <a:buNone/>
            </a:pPr>
            <a:r>
              <a:rPr lang="en-US" dirty="0"/>
              <a:t>Steps:</a:t>
            </a:r>
          </a:p>
          <a:p>
            <a:pPr marL="0" indent="0">
              <a:buNone/>
            </a:pPr>
            <a:r>
              <a:rPr lang="en-US" dirty="0"/>
              <a:t>            1.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a:t>
            </a:r>
            <a:r>
              <a:rPr lang="en-US" dirty="0"/>
              <a:t>= X                             //initialize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to X</a:t>
            </a:r>
          </a:p>
          <a:p>
            <a:pPr marL="0" indent="0">
              <a:buNone/>
            </a:pPr>
            <a:r>
              <a:rPr lang="en-US" dirty="0"/>
              <a:t>            2. For each FD : Y -&gt; Z in F Do</a:t>
            </a:r>
          </a:p>
          <a:p>
            <a:pPr marL="0" indent="0">
              <a:buNone/>
            </a:pPr>
            <a:r>
              <a:rPr lang="en-US" dirty="0"/>
              <a:t>                      If Y ⊆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Then                    //If Y is contained in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a:t>
            </a:r>
            <a:endParaRPr lang="en-US" dirty="0"/>
          </a:p>
          <a:p>
            <a:pPr marL="0" indent="0">
              <a:buNone/>
            </a:pPr>
            <a:r>
              <a:rPr lang="en-US" dirty="0"/>
              <a:t>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  Z                 //add Z to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a:t>
            </a:r>
            <a:endParaRPr lang="en-US" dirty="0"/>
          </a:p>
          <a:p>
            <a:pPr marL="0" indent="0">
              <a:buNone/>
            </a:pPr>
            <a:r>
              <a:rPr lang="en-US" dirty="0"/>
              <a:t>                      End If</a:t>
            </a:r>
          </a:p>
          <a:p>
            <a:pPr marL="0" indent="0">
              <a:buNone/>
            </a:pPr>
            <a:r>
              <a:rPr lang="en-US" dirty="0"/>
              <a:t>                 End For</a:t>
            </a:r>
          </a:p>
          <a:p>
            <a:pPr marL="0" indent="0">
              <a:buNone/>
            </a:pPr>
            <a:r>
              <a:rPr lang="en-US" dirty="0"/>
              <a:t>            3. Return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//Return closure of X</a:t>
            </a:r>
          </a:p>
          <a:p>
            <a:pPr marL="0" indent="0">
              <a:buNone/>
            </a:pPr>
            <a:endParaRPr lang="en-US" dirty="0"/>
          </a:p>
          <a:p>
            <a:pPr marL="0" indent="0">
              <a:buNone/>
            </a:pPr>
            <a:r>
              <a:rPr lang="en-US" dirty="0"/>
              <a:t>Output : Closure </a:t>
            </a:r>
            <a:r>
              <a:rPr lang="en-IN" altLang="en-US" dirty="0">
                <a:latin typeface="Arial" panose="020B0604020202020204" pitchFamily="34" charset="0"/>
                <a:cs typeface="Arial" panose="020B0604020202020204" pitchFamily="34" charset="0"/>
              </a:rPr>
              <a:t>X</a:t>
            </a:r>
            <a:r>
              <a:rPr lang="en-IN" altLang="en-US" baseline="30000" dirty="0">
                <a:latin typeface="Arial" panose="020B0604020202020204" pitchFamily="34" charset="0"/>
                <a:cs typeface="Arial" panose="020B0604020202020204" pitchFamily="34" charset="0"/>
              </a:rPr>
              <a:t>+ </a:t>
            </a:r>
            <a:r>
              <a:rPr lang="en-US" dirty="0"/>
              <a:t>of X under F</a:t>
            </a:r>
            <a:endParaRPr lang="en-US" sz="2400" dirty="0"/>
          </a:p>
        </p:txBody>
      </p:sp>
    </p:spTree>
    <p:extLst>
      <p:ext uri="{BB962C8B-B14F-4D97-AF65-F5344CB8AC3E}">
        <p14:creationId xmlns:p14="http://schemas.microsoft.com/office/powerpoint/2010/main" val="236995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FF82-17AA-4D49-AB78-8C77E7FE4047}"/>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7AD6345A-4AC7-4F35-91F8-A8168A18588B}"/>
              </a:ext>
            </a:extLst>
          </p:cNvPr>
          <p:cNvSpPr>
            <a:spLocks noGrp="1"/>
          </p:cNvSpPr>
          <p:nvPr>
            <p:ph idx="1"/>
          </p:nvPr>
        </p:nvSpPr>
        <p:spPr/>
        <p:txBody>
          <a:bodyPr>
            <a:normAutofit fontScale="85000" lnSpcReduction="20000"/>
          </a:bodyPr>
          <a:lstStyle/>
          <a:p>
            <a:pPr>
              <a:spcBef>
                <a:spcPct val="0"/>
              </a:spcBef>
              <a:buClrTx/>
              <a:buSzTx/>
              <a:buFontTx/>
              <a:buNone/>
            </a:pPr>
            <a:r>
              <a:rPr kumimoji="0" lang="en-US" altLang="en-US" b="1" dirty="0">
                <a:solidFill>
                  <a:srgbClr val="000000"/>
                </a:solidFill>
                <a:cs typeface="Arial" panose="020B0604020202020204" pitchFamily="34" charset="0"/>
              </a:rPr>
              <a:t>Example-1</a:t>
            </a:r>
            <a:r>
              <a:rPr kumimoji="0" lang="en-US" altLang="en-US" b="1" dirty="0">
                <a:solidFill>
                  <a:srgbClr val="E06092"/>
                </a:solidFill>
                <a:cs typeface="Arial" panose="020B0604020202020204" pitchFamily="34" charset="0"/>
              </a:rPr>
              <a:t> : </a:t>
            </a:r>
            <a:r>
              <a:rPr kumimoji="0" lang="en-US" altLang="en-US" b="1" dirty="0">
                <a:solidFill>
                  <a:srgbClr val="008000"/>
                </a:solidFill>
                <a:cs typeface="Arial" panose="020B0604020202020204" pitchFamily="34" charset="0"/>
              </a:rPr>
              <a:t>Consider the table </a:t>
            </a:r>
            <a:r>
              <a:rPr kumimoji="0" lang="en-US" altLang="en-US" b="1" dirty="0" err="1">
                <a:solidFill>
                  <a:srgbClr val="008000"/>
                </a:solidFill>
                <a:cs typeface="Arial" panose="020B0604020202020204" pitchFamily="34" charset="0"/>
              </a:rPr>
              <a:t>student_details</a:t>
            </a:r>
            <a:r>
              <a:rPr kumimoji="0" lang="en-US" altLang="en-US" b="1" dirty="0">
                <a:solidFill>
                  <a:srgbClr val="008000"/>
                </a:solidFill>
                <a:cs typeface="Arial" panose="020B0604020202020204" pitchFamily="34" charset="0"/>
              </a:rPr>
              <a:t> having (</a:t>
            </a:r>
            <a:r>
              <a:rPr kumimoji="0" lang="en-US" altLang="en-US" b="1" dirty="0" err="1">
                <a:solidFill>
                  <a:srgbClr val="008000"/>
                </a:solidFill>
                <a:cs typeface="Arial" panose="020B0604020202020204" pitchFamily="34" charset="0"/>
              </a:rPr>
              <a:t>Roll_No</a:t>
            </a:r>
            <a:r>
              <a:rPr kumimoji="0" lang="en-US" altLang="en-US" b="1" dirty="0">
                <a:solidFill>
                  <a:srgbClr val="008000"/>
                </a:solidFill>
                <a:cs typeface="Arial" panose="020B0604020202020204" pitchFamily="34" charset="0"/>
              </a:rPr>
              <a:t>, </a:t>
            </a:r>
            <a:r>
              <a:rPr kumimoji="0" lang="en-US" altLang="en-US" b="1" dirty="0" err="1">
                <a:solidFill>
                  <a:srgbClr val="008000"/>
                </a:solidFill>
                <a:cs typeface="Arial" panose="020B0604020202020204" pitchFamily="34" charset="0"/>
              </a:rPr>
              <a:t>Name,Marks</a:t>
            </a:r>
            <a:r>
              <a:rPr kumimoji="0" lang="en-US" altLang="en-US" b="1" dirty="0">
                <a:solidFill>
                  <a:srgbClr val="008000"/>
                </a:solidFill>
                <a:cs typeface="Arial" panose="020B0604020202020204" pitchFamily="34" charset="0"/>
              </a:rPr>
              <a:t>, Location) as the attributes and having two functional dependencies.</a:t>
            </a:r>
            <a:endParaRPr kumimoji="0" lang="en-US" altLang="en-US" b="1"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FD1</a:t>
            </a:r>
            <a:r>
              <a:rPr kumimoji="0" lang="en-US" altLang="en-US" dirty="0">
                <a:solidFill>
                  <a:srgbClr val="E06092"/>
                </a:solidFill>
                <a:cs typeface="Arial" panose="020B0604020202020204" pitchFamily="34" charset="0"/>
              </a:rPr>
              <a:t> : </a:t>
            </a:r>
            <a:r>
              <a:rPr kumimoji="0" lang="en-US" altLang="en-US" dirty="0" err="1">
                <a:solidFill>
                  <a:srgbClr val="0000FF"/>
                </a:solidFill>
                <a:cs typeface="Arial" panose="020B0604020202020204" pitchFamily="34" charset="0"/>
              </a:rPr>
              <a:t>Roll_No</a:t>
            </a:r>
            <a:r>
              <a:rPr kumimoji="0" lang="en-US" altLang="en-US" dirty="0">
                <a:solidFill>
                  <a:srgbClr val="E06092"/>
                </a:solidFill>
                <a:cs typeface="Arial" panose="020B0604020202020204" pitchFamily="34" charset="0"/>
              </a:rPr>
              <a:t> </a:t>
            </a:r>
            <a:r>
              <a:rPr kumimoji="0" lang="en-US" altLang="en-US" dirty="0">
                <a:solidFill>
                  <a:srgbClr val="E06092"/>
                </a:solidFill>
                <a:cs typeface="Arial" panose="020B0604020202020204" pitchFamily="34" charset="0"/>
                <a:sym typeface="Wingdings" panose="05000000000000000000" pitchFamily="2" charset="2"/>
              </a:rPr>
              <a:t></a:t>
            </a:r>
            <a:r>
              <a:rPr kumimoji="0" lang="en-US" altLang="en-US" dirty="0">
                <a:solidFill>
                  <a:srgbClr val="008000"/>
                </a:solidFill>
                <a:cs typeface="Arial" panose="020B0604020202020204" pitchFamily="34" charset="0"/>
              </a:rPr>
              <a:t>Name</a:t>
            </a:r>
            <a:r>
              <a:rPr kumimoji="0" lang="en-US" altLang="en-US" dirty="0">
                <a:solidFill>
                  <a:srgbClr val="E06092"/>
                </a:solidFill>
                <a:cs typeface="Arial" panose="020B0604020202020204" pitchFamily="34" charset="0"/>
              </a:rPr>
              <a:t>, </a:t>
            </a:r>
            <a:r>
              <a:rPr kumimoji="0" lang="en-US" altLang="en-US" dirty="0">
                <a:solidFill>
                  <a:srgbClr val="008000"/>
                </a:solidFill>
                <a:cs typeface="Arial" panose="020B0604020202020204" pitchFamily="34" charset="0"/>
              </a:rPr>
              <a:t>Marks</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FD2</a:t>
            </a:r>
            <a:r>
              <a:rPr kumimoji="0" lang="en-US" altLang="en-US" dirty="0">
                <a:solidFill>
                  <a:srgbClr val="E06092"/>
                </a:solidFill>
                <a:cs typeface="Arial" panose="020B0604020202020204" pitchFamily="34" charset="0"/>
              </a:rPr>
              <a:t> : </a:t>
            </a:r>
            <a:r>
              <a:rPr kumimoji="0" lang="en-US" altLang="en-US" dirty="0">
                <a:solidFill>
                  <a:srgbClr val="0000FF"/>
                </a:solidFill>
                <a:cs typeface="Arial" panose="020B0604020202020204" pitchFamily="34" charset="0"/>
              </a:rPr>
              <a:t>Name</a:t>
            </a:r>
            <a:r>
              <a:rPr kumimoji="0" lang="en-US" altLang="en-US" dirty="0">
                <a:solidFill>
                  <a:srgbClr val="E06092"/>
                </a:solidFill>
                <a:cs typeface="Arial" panose="020B0604020202020204" pitchFamily="34" charset="0"/>
              </a:rPr>
              <a:t> </a:t>
            </a:r>
            <a:r>
              <a:rPr kumimoji="0" lang="en-US" altLang="en-US" dirty="0">
                <a:solidFill>
                  <a:srgbClr val="E06092"/>
                </a:solidFill>
                <a:cs typeface="Arial" panose="020B0604020202020204" pitchFamily="34" charset="0"/>
                <a:sym typeface="Wingdings" panose="05000000000000000000" pitchFamily="2" charset="2"/>
              </a:rPr>
              <a:t></a:t>
            </a:r>
            <a:r>
              <a:rPr kumimoji="0" lang="en-US" altLang="en-US" dirty="0">
                <a:solidFill>
                  <a:srgbClr val="008000"/>
                </a:solidFill>
                <a:cs typeface="Arial" panose="020B0604020202020204" pitchFamily="34" charset="0"/>
              </a:rPr>
              <a:t>Marks</a:t>
            </a:r>
            <a:r>
              <a:rPr kumimoji="0" lang="en-US" altLang="en-US" dirty="0">
                <a:solidFill>
                  <a:srgbClr val="E06092"/>
                </a:solidFill>
                <a:cs typeface="Arial" panose="020B0604020202020204" pitchFamily="34" charset="0"/>
              </a:rPr>
              <a:t>, </a:t>
            </a:r>
            <a:r>
              <a:rPr kumimoji="0" lang="en-US" altLang="en-US" dirty="0">
                <a:solidFill>
                  <a:srgbClr val="008000"/>
                </a:solidFill>
                <a:cs typeface="Arial" panose="020B0604020202020204" pitchFamily="34" charset="0"/>
              </a:rPr>
              <a:t>Location</a:t>
            </a:r>
            <a:endParaRPr kumimoji="0" lang="en-US" altLang="en-US" dirty="0">
              <a:cs typeface="Arial" panose="020B0604020202020204" pitchFamily="34" charset="0"/>
            </a:endParaRPr>
          </a:p>
          <a:p>
            <a:pPr>
              <a:spcBef>
                <a:spcPct val="0"/>
              </a:spcBef>
              <a:buClrTx/>
              <a:buSzTx/>
              <a:buFontTx/>
              <a:buNone/>
            </a:pPr>
            <a:r>
              <a:rPr kumimoji="0" lang="en-US" altLang="en-US" dirty="0">
                <a:cs typeface="Arial" panose="020B0604020202020204" pitchFamily="34" charset="0"/>
              </a:rPr>
              <a:t> </a:t>
            </a:r>
          </a:p>
          <a:p>
            <a:pPr>
              <a:spcBef>
                <a:spcPct val="0"/>
              </a:spcBef>
              <a:buClrTx/>
              <a:buSzTx/>
              <a:buFontTx/>
              <a:buNone/>
            </a:pPr>
            <a:r>
              <a:rPr kumimoji="0" lang="en-US" altLang="en-US" dirty="0">
                <a:cs typeface="Arial" panose="020B0604020202020204" pitchFamily="34" charset="0"/>
              </a:rPr>
              <a:t>Now, We will calculate the closure of all the attributes present in the relation using the three steps mentioned below.</a:t>
            </a:r>
          </a:p>
          <a:p>
            <a:pPr>
              <a:spcBef>
                <a:spcPct val="0"/>
              </a:spcBef>
              <a:buClrTx/>
              <a:buSzTx/>
              <a:buFontTx/>
              <a:buNone/>
            </a:pPr>
            <a:r>
              <a:rPr kumimoji="0" lang="en-US" altLang="en-US" dirty="0">
                <a:solidFill>
                  <a:srgbClr val="FF0000"/>
                </a:solidFill>
                <a:cs typeface="Arial" panose="020B0604020202020204" pitchFamily="34" charset="0"/>
              </a:rPr>
              <a:t>{</a:t>
            </a:r>
            <a:r>
              <a:rPr kumimoji="0" lang="en-US" altLang="en-US" dirty="0" err="1">
                <a:solidFill>
                  <a:srgbClr val="FF0000"/>
                </a:solidFill>
                <a:cs typeface="Arial" panose="020B0604020202020204" pitchFamily="34" charset="0"/>
              </a:rPr>
              <a:t>Roll_no</a:t>
            </a:r>
            <a:r>
              <a:rPr kumimoji="0" lang="en-US" altLang="en-US" dirty="0">
                <a:solidFill>
                  <a:srgbClr val="FF0000"/>
                </a:solidFill>
                <a:cs typeface="Arial" panose="020B0604020202020204" pitchFamily="34" charset="0"/>
              </a:rPr>
              <a:t>}</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a:t>
            </a:r>
            <a:r>
              <a:rPr kumimoji="0" lang="en-US" altLang="en-US" dirty="0" err="1">
                <a:solidFill>
                  <a:srgbClr val="99CC00"/>
                </a:solidFill>
                <a:cs typeface="Arial" panose="020B0604020202020204" pitchFamily="34" charset="0"/>
              </a:rPr>
              <a:t>Roll_No</a:t>
            </a:r>
            <a:r>
              <a:rPr kumimoji="0" lang="en-US" altLang="en-US" dirty="0">
                <a:solidFill>
                  <a:srgbClr val="99CC00"/>
                </a:solidFill>
                <a:cs typeface="Arial" panose="020B0604020202020204" pitchFamily="34" charset="0"/>
              </a:rPr>
              <a:t>}</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a:t>
            </a:r>
            <a:r>
              <a:rPr kumimoji="0" lang="en-US" altLang="en-US" dirty="0" err="1">
                <a:solidFill>
                  <a:srgbClr val="FF0000"/>
                </a:solidFill>
                <a:cs typeface="Arial" panose="020B0604020202020204" pitchFamily="34" charset="0"/>
              </a:rPr>
              <a:t>Roll_no</a:t>
            </a:r>
            <a:r>
              <a:rPr kumimoji="0" lang="en-US" altLang="en-US" dirty="0">
                <a:solidFill>
                  <a:srgbClr val="FF0000"/>
                </a:solidFill>
                <a:cs typeface="Arial" panose="020B0604020202020204" pitchFamily="34" charset="0"/>
              </a:rPr>
              <a:t>}</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a:t>
            </a:r>
            <a:r>
              <a:rPr kumimoji="0" lang="en-US" altLang="en-US" dirty="0">
                <a:solidFill>
                  <a:srgbClr val="99CC00"/>
                </a:solidFill>
                <a:cs typeface="Arial" panose="020B0604020202020204" pitchFamily="34" charset="0"/>
              </a:rPr>
              <a:t> {</a:t>
            </a:r>
            <a:r>
              <a:rPr kumimoji="0" lang="en-US" altLang="en-US" dirty="0" err="1">
                <a:solidFill>
                  <a:srgbClr val="99CC00"/>
                </a:solidFill>
                <a:cs typeface="Arial" panose="020B0604020202020204" pitchFamily="34" charset="0"/>
              </a:rPr>
              <a:t>Roll_No</a:t>
            </a:r>
            <a:r>
              <a:rPr kumimoji="0" lang="en-US" altLang="en-US" dirty="0">
                <a:solidFill>
                  <a:srgbClr val="99CC00"/>
                </a:solidFill>
                <a:cs typeface="Arial" panose="020B0604020202020204" pitchFamily="34" charset="0"/>
              </a:rPr>
              <a:t>, Name, Marks}</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E06092"/>
                </a:solidFill>
                <a:cs typeface="Arial" panose="020B0604020202020204" pitchFamily="34" charset="0"/>
              </a:rPr>
              <a:t>Therefore, complete closure of </a:t>
            </a:r>
            <a:r>
              <a:rPr kumimoji="0" lang="en-US" altLang="en-US" dirty="0" err="1">
                <a:solidFill>
                  <a:srgbClr val="E06092"/>
                </a:solidFill>
                <a:cs typeface="Arial" panose="020B0604020202020204" pitchFamily="34" charset="0"/>
              </a:rPr>
              <a:t>Roll_No</a:t>
            </a:r>
            <a:r>
              <a:rPr kumimoji="0" lang="en-US" altLang="en-US" dirty="0">
                <a:solidFill>
                  <a:srgbClr val="E06092"/>
                </a:solidFill>
                <a:cs typeface="Arial" panose="020B0604020202020204" pitchFamily="34" charset="0"/>
              </a:rPr>
              <a:t> will be :</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a:t>
            </a:r>
            <a:r>
              <a:rPr kumimoji="0" lang="en-US" altLang="en-US" dirty="0" err="1">
                <a:solidFill>
                  <a:srgbClr val="FF0000"/>
                </a:solidFill>
                <a:cs typeface="Arial" panose="020B0604020202020204" pitchFamily="34" charset="0"/>
              </a:rPr>
              <a:t>Roll_no</a:t>
            </a:r>
            <a:r>
              <a:rPr kumimoji="0" lang="en-US" altLang="en-US" dirty="0">
                <a:solidFill>
                  <a:srgbClr val="FF0000"/>
                </a:solidFill>
                <a:cs typeface="Arial" panose="020B0604020202020204" pitchFamily="34" charset="0"/>
              </a:rPr>
              <a:t>}</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a:t>
            </a:r>
            <a:r>
              <a:rPr kumimoji="0" lang="en-US" altLang="en-US" dirty="0" err="1">
                <a:solidFill>
                  <a:srgbClr val="99CC00"/>
                </a:solidFill>
                <a:cs typeface="Arial" panose="020B0604020202020204" pitchFamily="34" charset="0"/>
              </a:rPr>
              <a:t>Roll_No</a:t>
            </a:r>
            <a:r>
              <a:rPr kumimoji="0" lang="en-US" altLang="en-US" dirty="0">
                <a:solidFill>
                  <a:srgbClr val="99CC00"/>
                </a:solidFill>
                <a:cs typeface="Arial" panose="020B0604020202020204" pitchFamily="34" charset="0"/>
              </a:rPr>
              <a:t>, Marks, Name, Location}</a:t>
            </a:r>
            <a:endParaRPr kumimoji="0" lang="en-US" altLang="en-US" dirty="0">
              <a:cs typeface="Arial" panose="020B0604020202020204" pitchFamily="34" charset="0"/>
            </a:endParaRPr>
          </a:p>
          <a:p>
            <a:pPr>
              <a:spcBef>
                <a:spcPct val="0"/>
              </a:spcBef>
              <a:buClrTx/>
              <a:buSzTx/>
              <a:buFontTx/>
              <a:buNone/>
            </a:pPr>
            <a:r>
              <a:rPr kumimoji="0" lang="en-US" altLang="en-US" dirty="0">
                <a:cs typeface="Arial" panose="020B0604020202020204" pitchFamily="34" charset="0"/>
              </a:rPr>
              <a:t> </a:t>
            </a:r>
          </a:p>
          <a:p>
            <a:pPr>
              <a:spcBef>
                <a:spcPct val="0"/>
              </a:spcBef>
              <a:buClrTx/>
              <a:buSzTx/>
              <a:buFontTx/>
              <a:buNone/>
            </a:pPr>
            <a:r>
              <a:rPr kumimoji="0" lang="en-US" altLang="en-US" dirty="0">
                <a:cs typeface="Arial" panose="020B0604020202020204" pitchFamily="34" charset="0"/>
              </a:rPr>
              <a:t>Similarly, we can calculate closure for other attributes too </a:t>
            </a:r>
            <a:r>
              <a:rPr kumimoji="0" lang="en-US" altLang="en-US" dirty="0" err="1">
                <a:cs typeface="Arial" panose="020B0604020202020204" pitchFamily="34" charset="0"/>
              </a:rPr>
              <a:t>i.e</a:t>
            </a:r>
            <a:r>
              <a:rPr kumimoji="0" lang="en-US" altLang="en-US" dirty="0">
                <a:cs typeface="Arial" panose="020B0604020202020204" pitchFamily="34" charset="0"/>
              </a:rPr>
              <a:t> “Name”.</a:t>
            </a:r>
          </a:p>
          <a:p>
            <a:pPr>
              <a:spcBef>
                <a:spcPct val="0"/>
              </a:spcBef>
              <a:buClrTx/>
              <a:buSzTx/>
              <a:buFontTx/>
              <a:buNone/>
            </a:pPr>
            <a:r>
              <a:rPr kumimoji="0" lang="en-US" altLang="en-US" dirty="0">
                <a:solidFill>
                  <a:srgbClr val="FF0000"/>
                </a:solidFill>
                <a:cs typeface="Arial" panose="020B0604020202020204" pitchFamily="34" charset="0"/>
              </a:rPr>
              <a:t>{Name}</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{Name}</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{Name}</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{Name, Marks, Location}</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{Name}</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{Name, Marks, Location}</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{Marks}</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{Marks}</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E06092"/>
                </a:solidFill>
                <a:cs typeface="Arial" panose="020B0604020202020204" pitchFamily="34" charset="0"/>
              </a:rPr>
              <a:t>and </a:t>
            </a:r>
            <a:endParaRPr kumimoji="0" lang="en-US" altLang="en-US" dirty="0">
              <a:cs typeface="Arial" panose="020B0604020202020204" pitchFamily="34" charset="0"/>
            </a:endParaRPr>
          </a:p>
          <a:p>
            <a:pPr>
              <a:spcBef>
                <a:spcPct val="0"/>
              </a:spcBef>
              <a:buClrTx/>
              <a:buSzTx/>
              <a:buFontTx/>
              <a:buNone/>
            </a:pPr>
            <a:r>
              <a:rPr kumimoji="0" lang="en-US" altLang="en-US" dirty="0">
                <a:solidFill>
                  <a:srgbClr val="FF0000"/>
                </a:solidFill>
                <a:cs typeface="Arial" panose="020B0604020202020204" pitchFamily="34" charset="0"/>
              </a:rPr>
              <a:t>{Location}</a:t>
            </a:r>
            <a:r>
              <a:rPr kumimoji="0" lang="en-US" altLang="en-US" baseline="30000" dirty="0">
                <a:solidFill>
                  <a:srgbClr val="FF0000"/>
                </a:solidFill>
                <a:cs typeface="Arial" panose="020B0604020202020204" pitchFamily="34" charset="0"/>
              </a:rPr>
              <a:t>+</a:t>
            </a:r>
            <a:r>
              <a:rPr kumimoji="0" lang="en-US" altLang="en-US" dirty="0">
                <a:solidFill>
                  <a:srgbClr val="E06092"/>
                </a:solidFill>
                <a:cs typeface="Arial" panose="020B0604020202020204" pitchFamily="34" charset="0"/>
              </a:rPr>
              <a:t> = </a:t>
            </a:r>
            <a:r>
              <a:rPr kumimoji="0" lang="en-US" altLang="en-US" dirty="0">
                <a:solidFill>
                  <a:srgbClr val="99CC00"/>
                </a:solidFill>
                <a:cs typeface="Arial" panose="020B0604020202020204" pitchFamily="34" charset="0"/>
              </a:rPr>
              <a:t>{ Location}</a:t>
            </a:r>
            <a:endParaRPr kumimoji="0" lang="en-US" altLang="en-US" dirty="0">
              <a:cs typeface="Arial" panose="020B0604020202020204" pitchFamily="34" charset="0"/>
            </a:endParaRPr>
          </a:p>
          <a:p>
            <a:pPr>
              <a:spcBef>
                <a:spcPct val="0"/>
              </a:spcBef>
              <a:buClrTx/>
              <a:buSzTx/>
              <a:buFontTx/>
              <a:buNone/>
            </a:pPr>
            <a:r>
              <a:rPr kumimoji="0" lang="en-US" altLang="en-US" dirty="0"/>
              <a:t> </a:t>
            </a:r>
            <a:endParaRPr lang="en-IN" dirty="0"/>
          </a:p>
        </p:txBody>
      </p:sp>
    </p:spTree>
    <p:extLst>
      <p:ext uri="{BB962C8B-B14F-4D97-AF65-F5344CB8AC3E}">
        <p14:creationId xmlns:p14="http://schemas.microsoft.com/office/powerpoint/2010/main" val="40814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Topics to be covered</a:t>
            </a:r>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sz="3200" dirty="0"/>
              <a:t>Functional Dependency </a:t>
            </a:r>
          </a:p>
          <a:p>
            <a:pPr lvl="1"/>
            <a:r>
              <a:rPr lang="en-US" sz="2800" dirty="0"/>
              <a:t>Definition and types of FD</a:t>
            </a:r>
          </a:p>
          <a:p>
            <a:pPr>
              <a:buFont typeface="Arial" panose="020B0604020202020204" pitchFamily="34" charset="0"/>
              <a:buChar char="•"/>
            </a:pPr>
            <a:r>
              <a:rPr lang="en-US" sz="3200" dirty="0"/>
              <a:t>Closure of FD set</a:t>
            </a:r>
          </a:p>
          <a:p>
            <a:pPr>
              <a:buFont typeface="Arial" panose="020B0604020202020204" pitchFamily="34" charset="0"/>
              <a:buChar char="•"/>
            </a:pPr>
            <a:r>
              <a:rPr lang="en-US" sz="3200" dirty="0"/>
              <a:t>Closure of attribute set</a:t>
            </a:r>
          </a:p>
          <a:p>
            <a:pPr>
              <a:buFont typeface="Arial" panose="020B0604020202020204" pitchFamily="34" charset="0"/>
              <a:buChar char="•"/>
            </a:pPr>
            <a:r>
              <a:rPr lang="en-US" sz="3200" dirty="0"/>
              <a:t>Irreducible set of FD</a:t>
            </a:r>
          </a:p>
          <a:p>
            <a:pPr>
              <a:buFont typeface="Arial" panose="020B0604020202020204" pitchFamily="34" charset="0"/>
              <a:buChar char="•"/>
            </a:pPr>
            <a:r>
              <a:rPr lang="en-US" sz="3200" dirty="0"/>
              <a:t>Normalization and normal forms</a:t>
            </a:r>
          </a:p>
          <a:p>
            <a:pPr lvl="1"/>
            <a:r>
              <a:rPr lang="en-US" sz="2800" dirty="0"/>
              <a:t>1NF</a:t>
            </a:r>
          </a:p>
          <a:p>
            <a:pPr lvl="1"/>
            <a:r>
              <a:rPr lang="en-US" sz="2800" dirty="0"/>
              <a:t>2NF</a:t>
            </a:r>
          </a:p>
          <a:p>
            <a:pPr lvl="1"/>
            <a:r>
              <a:rPr lang="en-US" sz="2800" dirty="0"/>
              <a:t>3NF</a:t>
            </a:r>
          </a:p>
          <a:p>
            <a:pPr lvl="1"/>
            <a:r>
              <a:rPr lang="en-US" sz="2800" dirty="0"/>
              <a:t>BCNF</a:t>
            </a:r>
          </a:p>
          <a:p>
            <a:pPr lvl="1"/>
            <a:r>
              <a:rPr lang="en-US" sz="2800" dirty="0"/>
              <a:t>4NF</a:t>
            </a:r>
          </a:p>
          <a:p>
            <a:pPr lvl="1"/>
            <a:r>
              <a:rPr lang="en-US" sz="2800" dirty="0"/>
              <a:t>5NF</a:t>
            </a:r>
          </a:p>
        </p:txBody>
      </p:sp>
    </p:spTree>
    <p:extLst>
      <p:ext uri="{BB962C8B-B14F-4D97-AF65-F5344CB8AC3E}">
        <p14:creationId xmlns:p14="http://schemas.microsoft.com/office/powerpoint/2010/main" val="276229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03D7-7F25-41F4-B2FE-893A8DD63BA6}"/>
              </a:ext>
            </a:extLst>
          </p:cNvPr>
          <p:cNvSpPr>
            <a:spLocks noGrp="1"/>
          </p:cNvSpPr>
          <p:nvPr>
            <p:ph type="title"/>
          </p:nvPr>
        </p:nvSpPr>
        <p:spPr/>
        <p:txBody>
          <a:bodyPr/>
          <a:lstStyle/>
          <a:p>
            <a:endParaRPr lang="en-IN" dirty="0"/>
          </a:p>
        </p:txBody>
      </p:sp>
      <p:sp>
        <p:nvSpPr>
          <p:cNvPr id="4" name="Rectangle 3">
            <a:extLst>
              <a:ext uri="{FF2B5EF4-FFF2-40B4-BE49-F238E27FC236}">
                <a16:creationId xmlns:a16="http://schemas.microsoft.com/office/drawing/2014/main" id="{B7E332E2-7DDD-4DB6-A55A-9CE0F62C9CF3}"/>
              </a:ext>
            </a:extLst>
          </p:cNvPr>
          <p:cNvSpPr>
            <a:spLocks noChangeArrowheads="1"/>
          </p:cNvSpPr>
          <p:nvPr/>
        </p:nvSpPr>
        <p:spPr bwMode="auto">
          <a:xfrm>
            <a:off x="381000" y="1066800"/>
            <a:ext cx="73929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000000"/>
                </a:solidFill>
              </a:rPr>
              <a:t>Example-2</a:t>
            </a:r>
            <a:r>
              <a:rPr kumimoji="0" lang="en-IN" altLang="en-US" b="1" dirty="0">
                <a:solidFill>
                  <a:srgbClr val="E06092"/>
                </a:solidFill>
              </a:rPr>
              <a:t> : </a:t>
            </a:r>
            <a:r>
              <a:rPr kumimoji="0" lang="en-IN" altLang="en-US" b="1" dirty="0">
                <a:solidFill>
                  <a:srgbClr val="008000"/>
                </a:solidFill>
              </a:rPr>
              <a:t>Consider a relation R(A,B,C,D,E) having below mentioned functional dependencies.</a:t>
            </a:r>
            <a:endParaRPr kumimoji="0" lang="en-IN" altLang="en-US" b="1" dirty="0"/>
          </a:p>
          <a:p>
            <a:pPr>
              <a:spcBef>
                <a:spcPct val="0"/>
              </a:spcBef>
              <a:buClrTx/>
              <a:buSzTx/>
              <a:buFontTx/>
              <a:buNone/>
            </a:pPr>
            <a:r>
              <a:rPr kumimoji="0" lang="en-IN" altLang="en-US" b="1" dirty="0">
                <a:solidFill>
                  <a:srgbClr val="FF0000"/>
                </a:solidFill>
              </a:rPr>
              <a:t>FD1</a:t>
            </a:r>
            <a:r>
              <a:rPr kumimoji="0" lang="en-IN" altLang="en-US" b="1" dirty="0">
                <a:solidFill>
                  <a:srgbClr val="E06092"/>
                </a:solidFill>
              </a:rPr>
              <a:t> : </a:t>
            </a:r>
            <a:r>
              <a:rPr kumimoji="0" lang="en-IN" altLang="en-US" b="1" dirty="0">
                <a:solidFill>
                  <a:srgbClr val="0000FF"/>
                </a:solidFill>
              </a:rPr>
              <a:t>A</a:t>
            </a:r>
            <a:r>
              <a:rPr kumimoji="0" lang="en-IN" altLang="en-US" b="1" dirty="0">
                <a:solidFill>
                  <a:srgbClr val="E06092"/>
                </a:solidFill>
              </a:rPr>
              <a:t> </a:t>
            </a:r>
            <a:r>
              <a:rPr kumimoji="0" lang="en-IN" altLang="en-US" b="1" dirty="0">
                <a:solidFill>
                  <a:srgbClr val="E06092"/>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BC</a:t>
            </a:r>
            <a:endParaRPr kumimoji="0" lang="en-IN" altLang="en-US" dirty="0"/>
          </a:p>
          <a:p>
            <a:pPr>
              <a:spcBef>
                <a:spcPct val="0"/>
              </a:spcBef>
              <a:buClrTx/>
              <a:buSzTx/>
              <a:buFontTx/>
              <a:buNone/>
            </a:pPr>
            <a:r>
              <a:rPr kumimoji="0" lang="en-IN" altLang="en-US" b="1" dirty="0">
                <a:solidFill>
                  <a:srgbClr val="FF0000"/>
                </a:solidFill>
              </a:rPr>
              <a:t>FD2</a:t>
            </a:r>
            <a:r>
              <a:rPr kumimoji="0" lang="en-IN" altLang="en-US" b="1" dirty="0">
                <a:solidFill>
                  <a:srgbClr val="E06092"/>
                </a:solidFill>
              </a:rPr>
              <a:t> : </a:t>
            </a:r>
            <a:r>
              <a:rPr kumimoji="0" lang="en-IN" altLang="en-US" b="1" dirty="0">
                <a:solidFill>
                  <a:srgbClr val="0000FF"/>
                </a:solidFill>
              </a:rPr>
              <a:t>C</a:t>
            </a:r>
            <a:r>
              <a:rPr kumimoji="0" lang="en-IN" altLang="en-US" b="1" dirty="0">
                <a:solidFill>
                  <a:srgbClr val="E06092"/>
                </a:solidFill>
              </a:rPr>
              <a:t> </a:t>
            </a:r>
            <a:r>
              <a:rPr kumimoji="0" lang="en-IN" altLang="en-US" b="1" dirty="0">
                <a:solidFill>
                  <a:srgbClr val="E06092"/>
                </a:solidFill>
                <a:sym typeface="Wingdings" panose="05000000000000000000" pitchFamily="2" charset="2"/>
              </a:rPr>
              <a:t> </a:t>
            </a:r>
            <a:r>
              <a:rPr kumimoji="0" lang="en-IN" altLang="en-US" b="1" dirty="0">
                <a:solidFill>
                  <a:srgbClr val="008000"/>
                </a:solidFill>
              </a:rPr>
              <a:t>B</a:t>
            </a:r>
            <a:endParaRPr kumimoji="0" lang="en-IN" altLang="en-US" dirty="0"/>
          </a:p>
          <a:p>
            <a:pPr>
              <a:spcBef>
                <a:spcPct val="0"/>
              </a:spcBef>
              <a:buClrTx/>
              <a:buSzTx/>
              <a:buFontTx/>
              <a:buNone/>
            </a:pPr>
            <a:r>
              <a:rPr kumimoji="0" lang="en-IN" altLang="en-US" b="1" dirty="0">
                <a:solidFill>
                  <a:srgbClr val="FF0000"/>
                </a:solidFill>
              </a:rPr>
              <a:t>FD3</a:t>
            </a:r>
            <a:r>
              <a:rPr kumimoji="0" lang="en-IN" altLang="en-US" b="1" dirty="0">
                <a:solidFill>
                  <a:srgbClr val="E06092"/>
                </a:solidFill>
              </a:rPr>
              <a:t> : </a:t>
            </a:r>
            <a:r>
              <a:rPr kumimoji="0" lang="en-IN" altLang="en-US" b="1" dirty="0">
                <a:solidFill>
                  <a:srgbClr val="0000FF"/>
                </a:solidFill>
              </a:rPr>
              <a:t>D</a:t>
            </a:r>
            <a:r>
              <a:rPr kumimoji="0" lang="en-IN" altLang="en-US" b="1" dirty="0">
                <a:solidFill>
                  <a:srgbClr val="E06092"/>
                </a:solidFill>
              </a:rPr>
              <a:t> </a:t>
            </a:r>
            <a:r>
              <a:rPr kumimoji="0" lang="en-IN" altLang="en-US" b="1" dirty="0">
                <a:solidFill>
                  <a:srgbClr val="E06092"/>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E</a:t>
            </a:r>
            <a:endParaRPr kumimoji="0" lang="en-IN" altLang="en-US" dirty="0"/>
          </a:p>
          <a:p>
            <a:pPr>
              <a:spcBef>
                <a:spcPct val="0"/>
              </a:spcBef>
              <a:buClrTx/>
              <a:buSzTx/>
              <a:buFontTx/>
              <a:buNone/>
            </a:pPr>
            <a:r>
              <a:rPr kumimoji="0" lang="en-IN" altLang="en-US" b="1" dirty="0">
                <a:solidFill>
                  <a:srgbClr val="FF0000"/>
                </a:solidFill>
              </a:rPr>
              <a:t>FD4</a:t>
            </a:r>
            <a:r>
              <a:rPr kumimoji="0" lang="en-IN" altLang="en-US" b="1" dirty="0">
                <a:solidFill>
                  <a:srgbClr val="E06092"/>
                </a:solidFill>
              </a:rPr>
              <a:t> : </a:t>
            </a:r>
            <a:r>
              <a:rPr kumimoji="0" lang="en-IN" altLang="en-US" b="1" dirty="0">
                <a:solidFill>
                  <a:srgbClr val="0000FF"/>
                </a:solidFill>
              </a:rPr>
              <a:t>E</a:t>
            </a:r>
            <a:r>
              <a:rPr kumimoji="0" lang="en-IN" altLang="en-US" b="1" dirty="0">
                <a:solidFill>
                  <a:srgbClr val="E06092"/>
                </a:solidFill>
              </a:rPr>
              <a:t> </a:t>
            </a:r>
            <a:r>
              <a:rPr kumimoji="0" lang="en-IN" altLang="en-US" b="1" dirty="0">
                <a:solidFill>
                  <a:srgbClr val="E06092"/>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D</a:t>
            </a:r>
            <a:endParaRPr kumimoji="0" lang="en-IN" altLang="en-US" dirty="0"/>
          </a:p>
        </p:txBody>
      </p:sp>
      <p:sp>
        <p:nvSpPr>
          <p:cNvPr id="5" name="Rectangle 4">
            <a:extLst>
              <a:ext uri="{FF2B5EF4-FFF2-40B4-BE49-F238E27FC236}">
                <a16:creationId xmlns:a16="http://schemas.microsoft.com/office/drawing/2014/main" id="{C3F8F37D-8ED0-4CBE-9A91-697E645C7B1B}"/>
              </a:ext>
            </a:extLst>
          </p:cNvPr>
          <p:cNvSpPr>
            <a:spLocks noChangeArrowheads="1"/>
          </p:cNvSpPr>
          <p:nvPr/>
        </p:nvSpPr>
        <p:spPr bwMode="auto">
          <a:xfrm>
            <a:off x="685800" y="3070225"/>
            <a:ext cx="4572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rPr>
              <a:t>{A}</a:t>
            </a:r>
            <a:r>
              <a:rPr kumimoji="0" lang="en-IN" altLang="en-US" b="1" baseline="30000" dirty="0">
                <a:solidFill>
                  <a:srgbClr val="FF0000"/>
                </a:solidFill>
              </a:rPr>
              <a:t>+</a:t>
            </a:r>
            <a:r>
              <a:rPr kumimoji="0" lang="en-IN" altLang="en-US" b="1" dirty="0">
                <a:solidFill>
                  <a:srgbClr val="E06092"/>
                </a:solidFill>
              </a:rPr>
              <a:t> =</a:t>
            </a:r>
            <a:r>
              <a:rPr kumimoji="0" lang="en-IN" altLang="en-US" b="1" dirty="0">
                <a:solidFill>
                  <a:srgbClr val="99CC00"/>
                </a:solidFill>
              </a:rPr>
              <a:t> {A, B, C}</a:t>
            </a:r>
            <a:endParaRPr kumimoji="0" lang="en-IN" altLang="en-US" dirty="0"/>
          </a:p>
          <a:p>
            <a:pPr>
              <a:spcBef>
                <a:spcPct val="0"/>
              </a:spcBef>
              <a:buClrTx/>
              <a:buSzTx/>
              <a:buFontTx/>
              <a:buNone/>
            </a:pPr>
            <a:r>
              <a:rPr kumimoji="0" lang="en-IN" altLang="en-US" b="1" dirty="0">
                <a:solidFill>
                  <a:srgbClr val="FF0000"/>
                </a:solidFill>
              </a:rPr>
              <a:t>{B}</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{B}</a:t>
            </a:r>
            <a:endParaRPr kumimoji="0" lang="en-IN" altLang="en-US" dirty="0"/>
          </a:p>
          <a:p>
            <a:pPr>
              <a:spcBef>
                <a:spcPct val="0"/>
              </a:spcBef>
              <a:buClrTx/>
              <a:buSzTx/>
              <a:buFontTx/>
              <a:buNone/>
            </a:pPr>
            <a:r>
              <a:rPr kumimoji="0" lang="en-IN" altLang="en-US" b="1" dirty="0">
                <a:solidFill>
                  <a:srgbClr val="FF0000"/>
                </a:solidFill>
              </a:rPr>
              <a:t>{C}</a:t>
            </a:r>
            <a:r>
              <a:rPr kumimoji="0" lang="en-IN" altLang="en-US" b="1" baseline="30000" dirty="0">
                <a:solidFill>
                  <a:srgbClr val="FF0000"/>
                </a:solidFill>
              </a:rPr>
              <a:t>+</a:t>
            </a:r>
            <a:r>
              <a:rPr kumimoji="0" lang="en-IN" altLang="en-US" b="1" dirty="0">
                <a:solidFill>
                  <a:srgbClr val="E06092"/>
                </a:solidFill>
              </a:rPr>
              <a:t> =</a:t>
            </a:r>
            <a:r>
              <a:rPr kumimoji="0" lang="en-IN" altLang="en-US" b="1" dirty="0">
                <a:solidFill>
                  <a:srgbClr val="99CC00"/>
                </a:solidFill>
              </a:rPr>
              <a:t> {B, C}</a:t>
            </a:r>
            <a:endParaRPr kumimoji="0" lang="en-IN" altLang="en-US" dirty="0"/>
          </a:p>
          <a:p>
            <a:pPr>
              <a:spcBef>
                <a:spcPct val="0"/>
              </a:spcBef>
              <a:buClrTx/>
              <a:buSzTx/>
              <a:buFontTx/>
              <a:buNone/>
            </a:pPr>
            <a:r>
              <a:rPr kumimoji="0" lang="en-IN" altLang="en-US" b="1" dirty="0">
                <a:solidFill>
                  <a:srgbClr val="FF0000"/>
                </a:solidFill>
              </a:rPr>
              <a:t>{D}</a:t>
            </a:r>
            <a:r>
              <a:rPr kumimoji="0" lang="en-IN" altLang="en-US" b="1" baseline="30000" dirty="0">
                <a:solidFill>
                  <a:srgbClr val="FF0000"/>
                </a:solidFill>
              </a:rPr>
              <a:t>+</a:t>
            </a:r>
            <a:r>
              <a:rPr kumimoji="0" lang="en-IN" altLang="en-US" b="1" dirty="0">
                <a:solidFill>
                  <a:srgbClr val="FF0000"/>
                </a:solidFill>
              </a:rPr>
              <a:t> </a:t>
            </a:r>
            <a:r>
              <a:rPr kumimoji="0" lang="en-IN" altLang="en-US" b="1" dirty="0">
                <a:solidFill>
                  <a:srgbClr val="E06092"/>
                </a:solidFill>
              </a:rPr>
              <a:t>= </a:t>
            </a:r>
            <a:r>
              <a:rPr kumimoji="0" lang="en-IN" altLang="en-US" b="1" dirty="0">
                <a:solidFill>
                  <a:srgbClr val="99CC00"/>
                </a:solidFill>
              </a:rPr>
              <a:t>{D, E}</a:t>
            </a:r>
            <a:endParaRPr kumimoji="0" lang="en-IN" altLang="en-US" dirty="0"/>
          </a:p>
          <a:p>
            <a:pPr>
              <a:spcBef>
                <a:spcPct val="0"/>
              </a:spcBef>
              <a:buClrTx/>
              <a:buSzTx/>
              <a:buFontTx/>
              <a:buNone/>
            </a:pPr>
            <a:r>
              <a:rPr kumimoji="0" lang="en-IN" altLang="en-US" b="1" dirty="0">
                <a:solidFill>
                  <a:srgbClr val="FF0000"/>
                </a:solidFill>
              </a:rPr>
              <a:t>{E}</a:t>
            </a:r>
            <a:r>
              <a:rPr kumimoji="0" lang="en-IN" altLang="en-US" b="1" baseline="30000" dirty="0">
                <a:solidFill>
                  <a:srgbClr val="FF0000"/>
                </a:solidFill>
              </a:rPr>
              <a:t>+</a:t>
            </a:r>
            <a:r>
              <a:rPr kumimoji="0" lang="en-IN" altLang="en-US" b="1" dirty="0">
                <a:solidFill>
                  <a:srgbClr val="E06092"/>
                </a:solidFill>
              </a:rPr>
              <a:t> =</a:t>
            </a:r>
            <a:r>
              <a:rPr kumimoji="0" lang="en-IN" altLang="en-US" b="1" dirty="0">
                <a:solidFill>
                  <a:srgbClr val="99CC00"/>
                </a:solidFill>
              </a:rPr>
              <a:t> {E, D}</a:t>
            </a:r>
            <a:endParaRPr kumimoji="0" lang="en-IN" altLang="en-US" dirty="0"/>
          </a:p>
        </p:txBody>
      </p:sp>
    </p:spTree>
    <p:extLst>
      <p:ext uri="{BB962C8B-B14F-4D97-AF65-F5344CB8AC3E}">
        <p14:creationId xmlns:p14="http://schemas.microsoft.com/office/powerpoint/2010/main" val="8783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38D1-5B34-481D-89D1-28F76A809236}"/>
              </a:ext>
            </a:extLst>
          </p:cNvPr>
          <p:cNvSpPr>
            <a:spLocks noGrp="1"/>
          </p:cNvSpPr>
          <p:nvPr>
            <p:ph type="title"/>
          </p:nvPr>
        </p:nvSpPr>
        <p:spPr/>
        <p:txBody>
          <a:bodyPr>
            <a:normAutofit fontScale="90000"/>
          </a:bodyPr>
          <a:lstStyle/>
          <a:p>
            <a:r>
              <a:rPr lang="en-IN" sz="3600" b="1" u="sng" dirty="0">
                <a:solidFill>
                  <a:srgbClr val="0000FF"/>
                </a:solidFill>
              </a:rPr>
              <a:t>Closure Of Functional Dependency : Calculating Candidate Key</a:t>
            </a:r>
            <a:endParaRPr lang="en-IN" dirty="0"/>
          </a:p>
        </p:txBody>
      </p:sp>
      <p:sp>
        <p:nvSpPr>
          <p:cNvPr id="3" name="Content Placeholder 2">
            <a:extLst>
              <a:ext uri="{FF2B5EF4-FFF2-40B4-BE49-F238E27FC236}">
                <a16:creationId xmlns:a16="http://schemas.microsoft.com/office/drawing/2014/main" id="{E27A6252-F3EB-4A15-8960-D3AED1AEAF9D}"/>
              </a:ext>
            </a:extLst>
          </p:cNvPr>
          <p:cNvSpPr>
            <a:spLocks noGrp="1"/>
          </p:cNvSpPr>
          <p:nvPr>
            <p:ph idx="1"/>
          </p:nvPr>
        </p:nvSpPr>
        <p:spPr/>
        <p:txBody>
          <a:bodyPr/>
          <a:lstStyle/>
          <a:p>
            <a:r>
              <a:rPr lang="en-IN" b="1" dirty="0">
                <a:solidFill>
                  <a:srgbClr val="FF0000"/>
                </a:solidFill>
              </a:rPr>
              <a:t>A Candidate Key of a relation is an attribute or set of attributes that can determine the whole relation or contains all the attributes in its closure.</a:t>
            </a:r>
            <a:r>
              <a:rPr lang="en-IN" b="1" dirty="0">
                <a:solidFill>
                  <a:srgbClr val="E06092"/>
                </a:solidFill>
              </a:rPr>
              <a:t>"</a:t>
            </a:r>
            <a:endParaRPr lang="en-IN" dirty="0"/>
          </a:p>
        </p:txBody>
      </p:sp>
      <p:sp>
        <p:nvSpPr>
          <p:cNvPr id="4" name="Rectangle 4">
            <a:extLst>
              <a:ext uri="{FF2B5EF4-FFF2-40B4-BE49-F238E27FC236}">
                <a16:creationId xmlns:a16="http://schemas.microsoft.com/office/drawing/2014/main" id="{D5E856CF-23C4-4CC7-9762-7F59DE12B9A6}"/>
              </a:ext>
            </a:extLst>
          </p:cNvPr>
          <p:cNvSpPr>
            <a:spLocks noChangeArrowheads="1"/>
          </p:cNvSpPr>
          <p:nvPr/>
        </p:nvSpPr>
        <p:spPr bwMode="auto">
          <a:xfrm>
            <a:off x="457200" y="1897200"/>
            <a:ext cx="96758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000000"/>
                </a:solidFill>
              </a:rPr>
              <a:t>Example-1</a:t>
            </a:r>
            <a:r>
              <a:rPr kumimoji="0" lang="en-IN" altLang="en-US" b="1" dirty="0">
                <a:solidFill>
                  <a:srgbClr val="E06092"/>
                </a:solidFill>
              </a:rPr>
              <a:t> : </a:t>
            </a:r>
            <a:r>
              <a:rPr kumimoji="0" lang="en-IN" altLang="en-US" b="1" dirty="0">
                <a:solidFill>
                  <a:srgbClr val="008000"/>
                </a:solidFill>
              </a:rPr>
              <a:t>Consider the relation R(A,B,C) with given functional dependencies :</a:t>
            </a:r>
            <a:endParaRPr kumimoji="0" lang="en-IN" altLang="en-US" b="1" dirty="0"/>
          </a:p>
          <a:p>
            <a:pPr>
              <a:spcBef>
                <a:spcPct val="0"/>
              </a:spcBef>
              <a:buClrTx/>
              <a:buSzTx/>
              <a:buFontTx/>
              <a:buNone/>
            </a:pPr>
            <a:r>
              <a:rPr kumimoji="0" lang="en-IN" altLang="en-US" b="1" dirty="0">
                <a:solidFill>
                  <a:srgbClr val="FF0000"/>
                </a:solidFill>
              </a:rPr>
              <a:t>FD1</a:t>
            </a:r>
            <a:r>
              <a:rPr kumimoji="0" lang="en-IN" altLang="en-US" b="1" dirty="0">
                <a:solidFill>
                  <a:srgbClr val="E06092"/>
                </a:solidFill>
              </a:rPr>
              <a:t> : </a:t>
            </a:r>
            <a:r>
              <a:rPr kumimoji="0" lang="en-IN" altLang="en-US" b="1" dirty="0">
                <a:solidFill>
                  <a:srgbClr val="0000FF"/>
                </a:solidFill>
              </a:rPr>
              <a:t>A</a:t>
            </a:r>
            <a:r>
              <a:rPr kumimoji="0" lang="en-IN" altLang="en-US" b="1" dirty="0">
                <a:solidFill>
                  <a:srgbClr val="E06092"/>
                </a:solidFill>
              </a:rPr>
              <a:t> </a:t>
            </a:r>
            <a:r>
              <a:rPr kumimoji="0" lang="en-IN" altLang="en-US" b="1" dirty="0">
                <a:solidFill>
                  <a:srgbClr val="E06092"/>
                </a:solidFill>
                <a:sym typeface="Wingdings" panose="05000000000000000000" pitchFamily="2" charset="2"/>
              </a:rPr>
              <a:t></a:t>
            </a:r>
            <a:r>
              <a:rPr kumimoji="0" lang="en-IN" altLang="en-US" b="1" dirty="0">
                <a:solidFill>
                  <a:srgbClr val="008000"/>
                </a:solidFill>
              </a:rPr>
              <a:t>B</a:t>
            </a:r>
            <a:endParaRPr kumimoji="0" lang="en-IN" altLang="en-US" dirty="0"/>
          </a:p>
          <a:p>
            <a:pPr>
              <a:spcBef>
                <a:spcPct val="0"/>
              </a:spcBef>
              <a:buClrTx/>
              <a:buSzTx/>
              <a:buFontTx/>
              <a:buNone/>
            </a:pPr>
            <a:r>
              <a:rPr kumimoji="0" lang="en-IN" altLang="en-US" b="1" dirty="0">
                <a:solidFill>
                  <a:srgbClr val="FF0000"/>
                </a:solidFill>
              </a:rPr>
              <a:t>FD2</a:t>
            </a:r>
            <a:r>
              <a:rPr kumimoji="0" lang="en-IN" altLang="en-US" b="1" dirty="0">
                <a:solidFill>
                  <a:srgbClr val="E06092"/>
                </a:solidFill>
              </a:rPr>
              <a:t> : </a:t>
            </a:r>
            <a:r>
              <a:rPr kumimoji="0" lang="en-IN" altLang="en-US" b="1" dirty="0">
                <a:solidFill>
                  <a:srgbClr val="0000FF"/>
                </a:solidFill>
              </a:rPr>
              <a:t>B</a:t>
            </a:r>
            <a:r>
              <a:rPr kumimoji="0" lang="en-IN" altLang="en-US" b="1" dirty="0">
                <a:solidFill>
                  <a:srgbClr val="E06092"/>
                </a:solidFill>
              </a:rPr>
              <a:t> </a:t>
            </a:r>
            <a:r>
              <a:rPr kumimoji="0" lang="en-IN" altLang="en-US" b="1" dirty="0">
                <a:solidFill>
                  <a:srgbClr val="E06092"/>
                </a:solidFill>
                <a:sym typeface="Wingdings" panose="05000000000000000000" pitchFamily="2" charset="2"/>
              </a:rPr>
              <a:t></a:t>
            </a:r>
            <a:r>
              <a:rPr kumimoji="0" lang="en-IN" altLang="en-US" b="1" dirty="0">
                <a:solidFill>
                  <a:srgbClr val="008000"/>
                </a:solidFill>
              </a:rPr>
              <a:t>C</a:t>
            </a:r>
          </a:p>
          <a:p>
            <a:pPr>
              <a:spcBef>
                <a:spcPct val="0"/>
              </a:spcBef>
              <a:buClrTx/>
              <a:buSzTx/>
              <a:buFontTx/>
              <a:buNone/>
            </a:pPr>
            <a:endParaRPr kumimoji="0" lang="en-IN" altLang="en-US" b="1" dirty="0">
              <a:solidFill>
                <a:srgbClr val="008000"/>
              </a:solidFill>
            </a:endParaRPr>
          </a:p>
          <a:p>
            <a:pPr>
              <a:spcBef>
                <a:spcPct val="0"/>
              </a:spcBef>
              <a:buClrTx/>
              <a:buSzTx/>
              <a:buFontTx/>
              <a:buNone/>
            </a:pPr>
            <a:r>
              <a:rPr kumimoji="0" lang="en-IN" altLang="en-US" b="1" dirty="0"/>
              <a:t>{A}</a:t>
            </a:r>
            <a:r>
              <a:rPr kumimoji="0" lang="en-IN" altLang="en-US" b="1" baseline="30000" dirty="0"/>
              <a:t>+</a:t>
            </a:r>
            <a:r>
              <a:rPr kumimoji="0" lang="en-IN" altLang="en-US" b="1" dirty="0"/>
              <a:t> = {A, B, C}</a:t>
            </a:r>
            <a:endParaRPr kumimoji="0" lang="en-IN" altLang="en-US" dirty="0"/>
          </a:p>
          <a:p>
            <a:pPr>
              <a:spcBef>
                <a:spcPct val="0"/>
              </a:spcBef>
              <a:buClrTx/>
              <a:buSzTx/>
              <a:buFontTx/>
              <a:buNone/>
            </a:pPr>
            <a:r>
              <a:rPr kumimoji="0" lang="en-IN" altLang="en-US" b="1" dirty="0"/>
              <a:t>{B}</a:t>
            </a:r>
            <a:r>
              <a:rPr kumimoji="0" lang="en-IN" altLang="en-US" b="1" baseline="30000" dirty="0"/>
              <a:t>+</a:t>
            </a:r>
            <a:r>
              <a:rPr kumimoji="0" lang="en-IN" altLang="en-US" b="1" dirty="0"/>
              <a:t> = {B, C}</a:t>
            </a:r>
            <a:endParaRPr kumimoji="0" lang="en-IN" altLang="en-US" dirty="0"/>
          </a:p>
          <a:p>
            <a:pPr>
              <a:spcBef>
                <a:spcPct val="0"/>
              </a:spcBef>
              <a:buClrTx/>
              <a:buSzTx/>
              <a:buFontTx/>
              <a:buNone/>
            </a:pPr>
            <a:r>
              <a:rPr kumimoji="0" lang="en-IN" altLang="en-US" b="1" dirty="0"/>
              <a:t>{C}</a:t>
            </a:r>
            <a:r>
              <a:rPr kumimoji="0" lang="en-IN" altLang="en-US" b="1" baseline="30000" dirty="0"/>
              <a:t>+</a:t>
            </a:r>
            <a:r>
              <a:rPr kumimoji="0" lang="en-IN" altLang="en-US" b="1" dirty="0"/>
              <a:t> = {C}</a:t>
            </a:r>
            <a:endParaRPr kumimoji="0" lang="en-IN" altLang="en-US" dirty="0"/>
          </a:p>
          <a:p>
            <a:pPr>
              <a:spcBef>
                <a:spcPct val="0"/>
              </a:spcBef>
              <a:buClrTx/>
              <a:buSzTx/>
              <a:buFontTx/>
              <a:buNone/>
            </a:pPr>
            <a:endParaRPr kumimoji="0" lang="en-IN" altLang="en-US" dirty="0"/>
          </a:p>
          <a:p>
            <a:pPr>
              <a:spcBef>
                <a:spcPct val="0"/>
              </a:spcBef>
              <a:buClrTx/>
              <a:buSzTx/>
              <a:buFontTx/>
              <a:buNone/>
            </a:pPr>
            <a:r>
              <a:rPr kumimoji="0" lang="en-IN" altLang="en-US" b="1" dirty="0"/>
              <a:t>Clearly, “A” is the candidate key as, its closure contains all the attributes present in the relation “R”.</a:t>
            </a:r>
            <a:endParaRPr kumimoji="0" lang="en-IN" altLang="en-US" dirty="0"/>
          </a:p>
        </p:txBody>
      </p:sp>
      <p:sp>
        <p:nvSpPr>
          <p:cNvPr id="5" name="Rectangle 5">
            <a:extLst>
              <a:ext uri="{FF2B5EF4-FFF2-40B4-BE49-F238E27FC236}">
                <a16:creationId xmlns:a16="http://schemas.microsoft.com/office/drawing/2014/main" id="{DF33DAB2-2969-42A1-A4A4-6DE2270ED58C}"/>
              </a:ext>
            </a:extLst>
          </p:cNvPr>
          <p:cNvSpPr>
            <a:spLocks noChangeArrowheads="1"/>
          </p:cNvSpPr>
          <p:nvPr/>
        </p:nvSpPr>
        <p:spPr bwMode="auto">
          <a:xfrm>
            <a:off x="457200" y="5262524"/>
            <a:ext cx="105140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000000"/>
                </a:solidFill>
              </a:rPr>
              <a:t>Example-2</a:t>
            </a:r>
            <a:r>
              <a:rPr kumimoji="0" lang="en-IN" altLang="en-US" b="1" dirty="0">
                <a:solidFill>
                  <a:srgbClr val="E06092"/>
                </a:solidFill>
              </a:rPr>
              <a:t> : </a:t>
            </a:r>
            <a:r>
              <a:rPr kumimoji="0" lang="en-IN" altLang="en-US" b="1" dirty="0">
                <a:solidFill>
                  <a:srgbClr val="008000"/>
                </a:solidFill>
              </a:rPr>
              <a:t>Consider another relation R(A, B, C, D, E) having the Functional dependencies</a:t>
            </a:r>
            <a:r>
              <a:rPr kumimoji="0" lang="en-IN" altLang="en-US" b="1" dirty="0">
                <a:solidFill>
                  <a:srgbClr val="E06092"/>
                </a:solidFill>
              </a:rPr>
              <a:t> :</a:t>
            </a:r>
            <a:endParaRPr kumimoji="0" lang="en-IN" altLang="en-US" b="1" dirty="0"/>
          </a:p>
          <a:p>
            <a:pPr>
              <a:spcBef>
                <a:spcPct val="0"/>
              </a:spcBef>
              <a:buClrTx/>
              <a:buSzTx/>
              <a:buFontTx/>
              <a:buNone/>
            </a:pPr>
            <a:r>
              <a:rPr kumimoji="0" lang="en-IN" altLang="en-US" b="1" dirty="0">
                <a:solidFill>
                  <a:srgbClr val="FF0000"/>
                </a:solidFill>
              </a:rPr>
              <a:t>FD1</a:t>
            </a:r>
            <a:r>
              <a:rPr kumimoji="0" lang="en-IN" altLang="en-US" b="1" dirty="0">
                <a:solidFill>
                  <a:srgbClr val="E06092"/>
                </a:solidFill>
              </a:rPr>
              <a:t> : </a:t>
            </a:r>
            <a:r>
              <a:rPr kumimoji="0" lang="en-IN" altLang="en-US" b="1" dirty="0">
                <a:solidFill>
                  <a:srgbClr val="0000FF"/>
                </a:solidFill>
              </a:rPr>
              <a:t>A</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BC</a:t>
            </a:r>
            <a:endParaRPr kumimoji="0" lang="en-IN" altLang="en-US" dirty="0"/>
          </a:p>
          <a:p>
            <a:pPr>
              <a:spcBef>
                <a:spcPct val="0"/>
              </a:spcBef>
              <a:buClrTx/>
              <a:buSzTx/>
              <a:buFontTx/>
              <a:buNone/>
            </a:pPr>
            <a:r>
              <a:rPr kumimoji="0" lang="en-IN" altLang="en-US" b="1" dirty="0">
                <a:solidFill>
                  <a:srgbClr val="FF0000"/>
                </a:solidFill>
              </a:rPr>
              <a:t>FD2</a:t>
            </a:r>
            <a:r>
              <a:rPr kumimoji="0" lang="en-IN" altLang="en-US" b="1" dirty="0">
                <a:solidFill>
                  <a:srgbClr val="E06092"/>
                </a:solidFill>
              </a:rPr>
              <a:t> :</a:t>
            </a:r>
            <a:r>
              <a:rPr kumimoji="0" lang="en-IN" altLang="en-US" b="1" dirty="0">
                <a:solidFill>
                  <a:srgbClr val="0000FF"/>
                </a:solidFill>
              </a:rPr>
              <a:t> C</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B</a:t>
            </a:r>
            <a:endParaRPr kumimoji="0" lang="en-IN" altLang="en-US" dirty="0"/>
          </a:p>
          <a:p>
            <a:pPr>
              <a:spcBef>
                <a:spcPct val="0"/>
              </a:spcBef>
              <a:buClrTx/>
              <a:buSzTx/>
              <a:buFontTx/>
              <a:buNone/>
            </a:pPr>
            <a:r>
              <a:rPr kumimoji="0" lang="en-IN" altLang="en-US" b="1" dirty="0">
                <a:solidFill>
                  <a:srgbClr val="FF0000"/>
                </a:solidFill>
              </a:rPr>
              <a:t>FD3</a:t>
            </a:r>
            <a:r>
              <a:rPr kumimoji="0" lang="en-IN" altLang="en-US" b="1" dirty="0">
                <a:solidFill>
                  <a:srgbClr val="E06092"/>
                </a:solidFill>
              </a:rPr>
              <a:t> : </a:t>
            </a:r>
            <a:r>
              <a:rPr kumimoji="0" lang="en-IN" altLang="en-US" b="1" dirty="0">
                <a:solidFill>
                  <a:srgbClr val="0000FF"/>
                </a:solidFill>
              </a:rPr>
              <a:t>D</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E</a:t>
            </a:r>
            <a:endParaRPr kumimoji="0" lang="en-IN" altLang="en-US" dirty="0"/>
          </a:p>
          <a:p>
            <a:pPr>
              <a:spcBef>
                <a:spcPct val="0"/>
              </a:spcBef>
              <a:buClrTx/>
              <a:buSzTx/>
              <a:buFontTx/>
              <a:buNone/>
            </a:pPr>
            <a:r>
              <a:rPr kumimoji="0" lang="en-IN" altLang="en-US" b="1" dirty="0">
                <a:solidFill>
                  <a:srgbClr val="FF0000"/>
                </a:solidFill>
              </a:rPr>
              <a:t>FD4</a:t>
            </a:r>
            <a:r>
              <a:rPr kumimoji="0" lang="en-IN" altLang="en-US" b="1" dirty="0">
                <a:solidFill>
                  <a:srgbClr val="E06092"/>
                </a:solidFill>
              </a:rPr>
              <a:t> : </a:t>
            </a:r>
            <a:r>
              <a:rPr kumimoji="0" lang="en-IN" altLang="en-US" b="1" dirty="0">
                <a:solidFill>
                  <a:srgbClr val="0000FF"/>
                </a:solidFill>
              </a:rPr>
              <a:t>E</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D</a:t>
            </a:r>
            <a:endParaRPr kumimoji="0" lang="en-IN" altLang="en-US" dirty="0"/>
          </a:p>
        </p:txBody>
      </p:sp>
    </p:spTree>
    <p:extLst>
      <p:ext uri="{BB962C8B-B14F-4D97-AF65-F5344CB8AC3E}">
        <p14:creationId xmlns:p14="http://schemas.microsoft.com/office/powerpoint/2010/main" val="274414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04FA-C9BB-4192-B49E-1658123084E8}"/>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434706E7-CB20-4988-8987-ED67E0531518}"/>
              </a:ext>
            </a:extLst>
          </p:cNvPr>
          <p:cNvSpPr>
            <a:spLocks noChangeArrowheads="1"/>
          </p:cNvSpPr>
          <p:nvPr/>
        </p:nvSpPr>
        <p:spPr bwMode="auto">
          <a:xfrm>
            <a:off x="866775" y="1033463"/>
            <a:ext cx="4572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rPr>
              <a:t>{A}</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{A, B, C}</a:t>
            </a:r>
            <a:endParaRPr kumimoji="0" lang="en-IN" altLang="en-US" dirty="0"/>
          </a:p>
          <a:p>
            <a:pPr>
              <a:spcBef>
                <a:spcPct val="0"/>
              </a:spcBef>
              <a:buClrTx/>
              <a:buSzTx/>
              <a:buFontTx/>
              <a:buNone/>
            </a:pPr>
            <a:r>
              <a:rPr kumimoji="0" lang="en-IN" altLang="en-US" b="1" dirty="0">
                <a:solidFill>
                  <a:srgbClr val="FF0000"/>
                </a:solidFill>
              </a:rPr>
              <a:t>{B}</a:t>
            </a:r>
            <a:r>
              <a:rPr kumimoji="0" lang="en-IN" altLang="en-US" b="1" baseline="30000" dirty="0">
                <a:solidFill>
                  <a:srgbClr val="FF0000"/>
                </a:solidFill>
              </a:rPr>
              <a:t>+</a:t>
            </a:r>
            <a:r>
              <a:rPr kumimoji="0" lang="en-IN" altLang="en-US" b="1" dirty="0">
                <a:solidFill>
                  <a:srgbClr val="E06092"/>
                </a:solidFill>
              </a:rPr>
              <a:t> =</a:t>
            </a:r>
            <a:r>
              <a:rPr kumimoji="0" lang="en-IN" altLang="en-US" b="1" dirty="0">
                <a:solidFill>
                  <a:srgbClr val="99CC00"/>
                </a:solidFill>
              </a:rPr>
              <a:t> {B}</a:t>
            </a:r>
            <a:endParaRPr kumimoji="0" lang="en-IN" altLang="en-US" dirty="0"/>
          </a:p>
          <a:p>
            <a:pPr>
              <a:spcBef>
                <a:spcPct val="0"/>
              </a:spcBef>
              <a:buClrTx/>
              <a:buSzTx/>
              <a:buFontTx/>
              <a:buNone/>
            </a:pPr>
            <a:r>
              <a:rPr kumimoji="0" lang="en-IN" altLang="en-US" b="1" dirty="0">
                <a:solidFill>
                  <a:srgbClr val="FF0000"/>
                </a:solidFill>
              </a:rPr>
              <a:t>{C}</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{C, B}</a:t>
            </a:r>
            <a:endParaRPr kumimoji="0" lang="en-IN" altLang="en-US" dirty="0"/>
          </a:p>
          <a:p>
            <a:pPr>
              <a:spcBef>
                <a:spcPct val="0"/>
              </a:spcBef>
              <a:buClrTx/>
              <a:buSzTx/>
              <a:buFontTx/>
              <a:buNone/>
            </a:pPr>
            <a:r>
              <a:rPr kumimoji="0" lang="en-IN" altLang="en-US" b="1" dirty="0">
                <a:solidFill>
                  <a:srgbClr val="FF0000"/>
                </a:solidFill>
              </a:rPr>
              <a:t>{D}</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{E, D}</a:t>
            </a:r>
            <a:endParaRPr kumimoji="0" lang="en-IN" altLang="en-US" dirty="0"/>
          </a:p>
          <a:p>
            <a:pPr>
              <a:spcBef>
                <a:spcPct val="0"/>
              </a:spcBef>
              <a:buClrTx/>
              <a:buSzTx/>
              <a:buFontTx/>
              <a:buNone/>
            </a:pPr>
            <a:r>
              <a:rPr kumimoji="0" lang="en-IN" altLang="en-US" b="1" dirty="0">
                <a:solidFill>
                  <a:srgbClr val="FF0000"/>
                </a:solidFill>
              </a:rPr>
              <a:t>{E}</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{E, D}</a:t>
            </a:r>
            <a:endParaRPr kumimoji="0" lang="en-IN" altLang="en-US" dirty="0"/>
          </a:p>
        </p:txBody>
      </p:sp>
      <p:sp>
        <p:nvSpPr>
          <p:cNvPr id="5" name="Rectangle 4">
            <a:extLst>
              <a:ext uri="{FF2B5EF4-FFF2-40B4-BE49-F238E27FC236}">
                <a16:creationId xmlns:a16="http://schemas.microsoft.com/office/drawing/2014/main" id="{29C2C300-8D2A-4047-A2B2-DBB57864A0D1}"/>
              </a:ext>
            </a:extLst>
          </p:cNvPr>
          <p:cNvSpPr>
            <a:spLocks noChangeArrowheads="1"/>
          </p:cNvSpPr>
          <p:nvPr/>
        </p:nvSpPr>
        <p:spPr bwMode="auto">
          <a:xfrm>
            <a:off x="768350" y="2663825"/>
            <a:ext cx="1127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In this case, a single attribute is unable to determine all the attribute on its own like in previous example. Here, we need to combine two or more attributes to determine the candidate keys.</a:t>
            </a:r>
            <a:endParaRPr kumimoji="0" lang="en-IN" altLang="en-US" dirty="0"/>
          </a:p>
        </p:txBody>
      </p:sp>
      <p:sp>
        <p:nvSpPr>
          <p:cNvPr id="6" name="Rectangle 5">
            <a:extLst>
              <a:ext uri="{FF2B5EF4-FFF2-40B4-BE49-F238E27FC236}">
                <a16:creationId xmlns:a16="http://schemas.microsoft.com/office/drawing/2014/main" id="{EA7D056C-A5F7-41FB-B980-616761BB2EC8}"/>
              </a:ext>
            </a:extLst>
          </p:cNvPr>
          <p:cNvSpPr>
            <a:spLocks noChangeArrowheads="1"/>
          </p:cNvSpPr>
          <p:nvPr/>
        </p:nvSpPr>
        <p:spPr bwMode="auto">
          <a:xfrm>
            <a:off x="866775" y="3709988"/>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rPr>
              <a:t>{A, D}</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{A, B, C, D, E}</a:t>
            </a:r>
            <a:endParaRPr kumimoji="0" lang="en-IN" altLang="en-US" dirty="0"/>
          </a:p>
          <a:p>
            <a:pPr>
              <a:spcBef>
                <a:spcPct val="0"/>
              </a:spcBef>
              <a:buClrTx/>
              <a:buSzTx/>
              <a:buFontTx/>
              <a:buNone/>
            </a:pPr>
            <a:r>
              <a:rPr kumimoji="0" lang="en-IN" altLang="en-US" b="1" dirty="0">
                <a:solidFill>
                  <a:srgbClr val="FF0000"/>
                </a:solidFill>
              </a:rPr>
              <a:t>{A, E}</a:t>
            </a:r>
            <a:r>
              <a:rPr kumimoji="0" lang="en-IN" altLang="en-US" b="1" baseline="30000" dirty="0">
                <a:solidFill>
                  <a:srgbClr val="FF0000"/>
                </a:solidFill>
              </a:rPr>
              <a:t>+</a:t>
            </a:r>
            <a:r>
              <a:rPr kumimoji="0" lang="en-IN" altLang="en-US" b="1" dirty="0">
                <a:solidFill>
                  <a:srgbClr val="E06092"/>
                </a:solidFill>
              </a:rPr>
              <a:t> = </a:t>
            </a:r>
            <a:r>
              <a:rPr kumimoji="0" lang="en-IN" altLang="en-US" b="1" dirty="0">
                <a:solidFill>
                  <a:srgbClr val="99CC00"/>
                </a:solidFill>
              </a:rPr>
              <a:t>{A, B, C, D, E}</a:t>
            </a:r>
            <a:endParaRPr kumimoji="0" lang="en-IN" altLang="en-US" dirty="0"/>
          </a:p>
        </p:txBody>
      </p:sp>
      <p:sp>
        <p:nvSpPr>
          <p:cNvPr id="7" name="Rectangle 6">
            <a:extLst>
              <a:ext uri="{FF2B5EF4-FFF2-40B4-BE49-F238E27FC236}">
                <a16:creationId xmlns:a16="http://schemas.microsoft.com/office/drawing/2014/main" id="{BEC74DFB-3962-4E7D-8494-3985294CBB65}"/>
              </a:ext>
            </a:extLst>
          </p:cNvPr>
          <p:cNvSpPr>
            <a:spLocks noChangeArrowheads="1"/>
          </p:cNvSpPr>
          <p:nvPr/>
        </p:nvSpPr>
        <p:spPr bwMode="auto">
          <a:xfrm>
            <a:off x="823118" y="4419600"/>
            <a:ext cx="110712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Hence, "AD" and "AE" are the two possible keys of the given relation “R”. Any other combination other than these two would have acted as extraneous attributes.</a:t>
            </a:r>
            <a:endParaRPr kumimoji="0" lang="en-IN" altLang="en-US" dirty="0"/>
          </a:p>
          <a:p>
            <a:pPr>
              <a:spcBef>
                <a:spcPct val="0"/>
              </a:spcBef>
              <a:buClrTx/>
              <a:buSzTx/>
              <a:buFontTx/>
              <a:buNone/>
            </a:pPr>
            <a:r>
              <a:rPr kumimoji="0" lang="en-IN" altLang="en-US" dirty="0"/>
              <a:t> </a:t>
            </a:r>
          </a:p>
        </p:txBody>
      </p:sp>
      <p:sp>
        <p:nvSpPr>
          <p:cNvPr id="8" name="Rectangle 7">
            <a:extLst>
              <a:ext uri="{FF2B5EF4-FFF2-40B4-BE49-F238E27FC236}">
                <a16:creationId xmlns:a16="http://schemas.microsoft.com/office/drawing/2014/main" id="{3A9D1EEA-51DE-47EB-AF73-DA2B37AD963A}"/>
              </a:ext>
            </a:extLst>
          </p:cNvPr>
          <p:cNvSpPr>
            <a:spLocks noChangeArrowheads="1"/>
          </p:cNvSpPr>
          <p:nvPr/>
        </p:nvSpPr>
        <p:spPr bwMode="auto">
          <a:xfrm>
            <a:off x="823118" y="5624512"/>
            <a:ext cx="923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2000" b="1" dirty="0">
                <a:solidFill>
                  <a:srgbClr val="000000"/>
                </a:solidFill>
              </a:rPr>
              <a:t>NOTE</a:t>
            </a:r>
            <a:r>
              <a:rPr kumimoji="0" lang="en-IN" altLang="en-US" sz="2000" b="1" dirty="0">
                <a:solidFill>
                  <a:srgbClr val="E06092"/>
                </a:solidFill>
              </a:rPr>
              <a:t> : </a:t>
            </a:r>
            <a:r>
              <a:rPr kumimoji="0" lang="en-IN" altLang="en-US" sz="2000" b="1" dirty="0">
                <a:solidFill>
                  <a:srgbClr val="0000FF"/>
                </a:solidFill>
              </a:rPr>
              <a:t>Any relation “</a:t>
            </a:r>
            <a:r>
              <a:rPr kumimoji="0" lang="en-IN" altLang="en-US" sz="2000" b="1" dirty="0">
                <a:solidFill>
                  <a:srgbClr val="FF0000"/>
                </a:solidFill>
              </a:rPr>
              <a:t>R</a:t>
            </a:r>
            <a:r>
              <a:rPr kumimoji="0" lang="en-IN" altLang="en-US" sz="2000" b="1" dirty="0">
                <a:solidFill>
                  <a:srgbClr val="0000FF"/>
                </a:solidFill>
              </a:rPr>
              <a:t>” can have either single or multiple candidate keys</a:t>
            </a:r>
            <a:r>
              <a:rPr kumimoji="0" lang="en-IN" altLang="en-US" sz="1800" b="1" dirty="0">
                <a:solidFill>
                  <a:srgbClr val="0000FF"/>
                </a:solidFill>
              </a:rPr>
              <a:t>.</a:t>
            </a:r>
            <a:endParaRPr kumimoji="0" lang="en-IN" altLang="en-US" sz="1800" dirty="0"/>
          </a:p>
        </p:txBody>
      </p:sp>
    </p:spTree>
    <p:extLst>
      <p:ext uri="{BB962C8B-B14F-4D97-AF65-F5344CB8AC3E}">
        <p14:creationId xmlns:p14="http://schemas.microsoft.com/office/powerpoint/2010/main" val="7889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B566-06A5-48BB-AA99-1E1555CB5F9F}"/>
              </a:ext>
            </a:extLst>
          </p:cNvPr>
          <p:cNvSpPr>
            <a:spLocks noGrp="1"/>
          </p:cNvSpPr>
          <p:nvPr>
            <p:ph type="title"/>
          </p:nvPr>
        </p:nvSpPr>
        <p:spPr/>
        <p:txBody>
          <a:bodyPr/>
          <a:lstStyle/>
          <a:p>
            <a:r>
              <a:rPr lang="en-IN" dirty="0"/>
              <a:t>Exercise</a:t>
            </a:r>
          </a:p>
        </p:txBody>
      </p:sp>
      <p:sp>
        <p:nvSpPr>
          <p:cNvPr id="4" name="Rectangle 3">
            <a:extLst>
              <a:ext uri="{FF2B5EF4-FFF2-40B4-BE49-F238E27FC236}">
                <a16:creationId xmlns:a16="http://schemas.microsoft.com/office/drawing/2014/main" id="{EE1AF2B0-6845-4D41-9BF9-036C01FFDC59}"/>
              </a:ext>
            </a:extLst>
          </p:cNvPr>
          <p:cNvSpPr>
            <a:spLocks noChangeArrowheads="1"/>
          </p:cNvSpPr>
          <p:nvPr/>
        </p:nvSpPr>
        <p:spPr bwMode="auto">
          <a:xfrm>
            <a:off x="609600" y="1141413"/>
            <a:ext cx="113284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cs typeface="Times New Roman" panose="02020603050405020304" pitchFamily="18" charset="0"/>
              </a:rPr>
              <a:t>1. Consider the relation scheme R = {E, F, G, H, I, J, K, L, M, N} and the set of functional dependencies {{E, F}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{G}, {F}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{I, J}, {E, H}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{K, L}, K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{M}, L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{N} on R. What is the key for R? </a:t>
            </a:r>
          </a:p>
          <a:p>
            <a:pPr>
              <a:spcBef>
                <a:spcPct val="0"/>
              </a:spcBef>
              <a:buClrTx/>
              <a:buSzTx/>
              <a:buFontTx/>
              <a:buNone/>
            </a:pPr>
            <a:br>
              <a:rPr kumimoji="0" lang="en-IN" altLang="en-US" dirty="0">
                <a:latin typeface="+mj-lt"/>
              </a:rPr>
            </a:br>
            <a:r>
              <a:rPr kumimoji="0" lang="en-IN" altLang="en-US" dirty="0">
                <a:latin typeface="+mj-lt"/>
              </a:rPr>
              <a:t>A. {E, F}</a:t>
            </a:r>
            <a:br>
              <a:rPr kumimoji="0" lang="en-IN" altLang="en-US" dirty="0">
                <a:latin typeface="+mj-lt"/>
              </a:rPr>
            </a:br>
            <a:r>
              <a:rPr kumimoji="0" lang="en-IN" altLang="en-US" dirty="0">
                <a:latin typeface="+mj-lt"/>
              </a:rPr>
              <a:t>B. </a:t>
            </a:r>
            <a:r>
              <a:rPr kumimoji="0" lang="en-IN" altLang="en-US" b="1" dirty="0">
                <a:latin typeface="+mj-lt"/>
              </a:rPr>
              <a:t>{E, F, H}</a:t>
            </a:r>
            <a:br>
              <a:rPr kumimoji="0" lang="en-IN" altLang="en-US" dirty="0">
                <a:latin typeface="+mj-lt"/>
              </a:rPr>
            </a:br>
            <a:r>
              <a:rPr kumimoji="0" lang="en-IN" altLang="en-US" dirty="0">
                <a:latin typeface="+mj-lt"/>
              </a:rPr>
              <a:t>C. {E, F, H, K, L}</a:t>
            </a:r>
            <a:br>
              <a:rPr kumimoji="0" lang="en-IN" altLang="en-US" dirty="0">
                <a:latin typeface="+mj-lt"/>
              </a:rPr>
            </a:br>
            <a:r>
              <a:rPr kumimoji="0" lang="en-IN" altLang="en-US" dirty="0">
                <a:latin typeface="+mj-lt"/>
              </a:rPr>
              <a:t>D. {E}</a:t>
            </a:r>
          </a:p>
        </p:txBody>
      </p:sp>
      <p:sp>
        <p:nvSpPr>
          <p:cNvPr id="5" name="Rectangle 4">
            <a:extLst>
              <a:ext uri="{FF2B5EF4-FFF2-40B4-BE49-F238E27FC236}">
                <a16:creationId xmlns:a16="http://schemas.microsoft.com/office/drawing/2014/main" id="{0899D3A0-5FA5-437F-8AF5-1B59D3D6DCF4}"/>
              </a:ext>
            </a:extLst>
          </p:cNvPr>
          <p:cNvSpPr>
            <a:spLocks noChangeArrowheads="1"/>
          </p:cNvSpPr>
          <p:nvPr/>
        </p:nvSpPr>
        <p:spPr bwMode="auto">
          <a:xfrm>
            <a:off x="609600" y="3735388"/>
            <a:ext cx="11125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mj-lt"/>
                <a:cs typeface="Times New Roman" panose="02020603050405020304" pitchFamily="18" charset="0"/>
              </a:rPr>
              <a:t>2. In a schema with attributes A, B, C, D and E following set of functional dependencies are given</a:t>
            </a:r>
            <a:br>
              <a:rPr kumimoji="0" lang="en-IN" altLang="en-US" dirty="0">
                <a:latin typeface="+mj-lt"/>
                <a:cs typeface="Times New Roman" panose="02020603050405020304" pitchFamily="18" charset="0"/>
              </a:rPr>
            </a:br>
            <a:r>
              <a:rPr kumimoji="0" lang="en-IN" altLang="en-US" b="1" dirty="0">
                <a:latin typeface="+mj-lt"/>
                <a:cs typeface="Times New Roman" panose="02020603050405020304" pitchFamily="18" charset="0"/>
              </a:rPr>
              <a:t>{A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B, A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C, CD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E, B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D, E </a:t>
            </a:r>
            <a:r>
              <a:rPr kumimoji="0" lang="en-IN" altLang="en-US" b="1" dirty="0">
                <a:latin typeface="+mj-lt"/>
                <a:cs typeface="Times New Roman" panose="02020603050405020304" pitchFamily="18" charset="0"/>
                <a:sym typeface="Wingdings" panose="05000000000000000000" pitchFamily="2" charset="2"/>
              </a:rPr>
              <a:t></a:t>
            </a:r>
            <a:r>
              <a:rPr kumimoji="0" lang="en-IN" altLang="en-US" b="1" dirty="0">
                <a:latin typeface="+mj-lt"/>
                <a:cs typeface="Times New Roman" panose="02020603050405020304" pitchFamily="18" charset="0"/>
              </a:rPr>
              <a:t> A}</a:t>
            </a:r>
            <a:br>
              <a:rPr kumimoji="0" lang="en-IN" altLang="en-US" dirty="0">
                <a:latin typeface="+mj-lt"/>
                <a:cs typeface="Times New Roman" panose="02020603050405020304" pitchFamily="18" charset="0"/>
              </a:rPr>
            </a:br>
            <a:r>
              <a:rPr kumimoji="0" lang="en-IN" altLang="en-US" b="1" dirty="0">
                <a:latin typeface="+mj-lt"/>
                <a:cs typeface="Times New Roman" panose="02020603050405020304" pitchFamily="18" charset="0"/>
              </a:rPr>
              <a:t>Which of the following functional dependencies is NOT implied by the above set? </a:t>
            </a:r>
          </a:p>
          <a:p>
            <a:pPr>
              <a:spcBef>
                <a:spcPct val="0"/>
              </a:spcBef>
              <a:buClrTx/>
              <a:buSzTx/>
              <a:buFontTx/>
              <a:buNone/>
            </a:pPr>
            <a:br>
              <a:rPr kumimoji="0" lang="en-IN" altLang="en-US" dirty="0">
                <a:latin typeface="+mj-lt"/>
              </a:rPr>
            </a:br>
            <a:r>
              <a:rPr kumimoji="0" lang="en-IN" altLang="en-US" dirty="0">
                <a:latin typeface="+mj-lt"/>
              </a:rPr>
              <a:t>A. CD </a:t>
            </a:r>
            <a:r>
              <a:rPr kumimoji="0" lang="en-IN" altLang="en-US" dirty="0">
                <a:latin typeface="+mj-lt"/>
                <a:sym typeface="Wingdings" panose="05000000000000000000" pitchFamily="2" charset="2"/>
              </a:rPr>
              <a:t></a:t>
            </a:r>
            <a:r>
              <a:rPr kumimoji="0" lang="en-IN" altLang="en-US" dirty="0">
                <a:latin typeface="+mj-lt"/>
              </a:rPr>
              <a:t> AC</a:t>
            </a:r>
            <a:br>
              <a:rPr kumimoji="0" lang="en-IN" altLang="en-US" dirty="0">
                <a:latin typeface="+mj-lt"/>
              </a:rPr>
            </a:br>
            <a:r>
              <a:rPr kumimoji="0" lang="en-IN" altLang="en-US" dirty="0">
                <a:latin typeface="+mj-lt"/>
              </a:rPr>
              <a:t>B. </a:t>
            </a:r>
            <a:r>
              <a:rPr kumimoji="0" lang="en-IN" altLang="en-US" b="1" dirty="0">
                <a:latin typeface="+mj-lt"/>
              </a:rPr>
              <a:t>BD </a:t>
            </a:r>
            <a:r>
              <a:rPr kumimoji="0" lang="en-IN" altLang="en-US" b="1" dirty="0">
                <a:latin typeface="+mj-lt"/>
                <a:sym typeface="Wingdings" panose="05000000000000000000" pitchFamily="2" charset="2"/>
              </a:rPr>
              <a:t></a:t>
            </a:r>
            <a:r>
              <a:rPr kumimoji="0" lang="en-IN" altLang="en-US" b="1" dirty="0">
                <a:latin typeface="+mj-lt"/>
              </a:rPr>
              <a:t> CD</a:t>
            </a:r>
            <a:br>
              <a:rPr kumimoji="0" lang="en-IN" altLang="en-US" dirty="0">
                <a:latin typeface="+mj-lt"/>
              </a:rPr>
            </a:br>
            <a:r>
              <a:rPr kumimoji="0" lang="en-IN" altLang="en-US" dirty="0">
                <a:latin typeface="+mj-lt"/>
              </a:rPr>
              <a:t>C. BC </a:t>
            </a:r>
            <a:r>
              <a:rPr kumimoji="0" lang="en-IN" altLang="en-US" dirty="0">
                <a:latin typeface="+mj-lt"/>
                <a:sym typeface="Wingdings" panose="05000000000000000000" pitchFamily="2" charset="2"/>
              </a:rPr>
              <a:t></a:t>
            </a:r>
            <a:r>
              <a:rPr kumimoji="0" lang="en-IN" altLang="en-US" dirty="0">
                <a:latin typeface="+mj-lt"/>
              </a:rPr>
              <a:t> CD</a:t>
            </a:r>
            <a:br>
              <a:rPr kumimoji="0" lang="en-IN" altLang="en-US" dirty="0">
                <a:latin typeface="+mj-lt"/>
              </a:rPr>
            </a:br>
            <a:r>
              <a:rPr kumimoji="0" lang="en-IN" altLang="en-US" dirty="0">
                <a:latin typeface="+mj-lt"/>
              </a:rPr>
              <a:t>D. AC </a:t>
            </a:r>
            <a:r>
              <a:rPr kumimoji="0" lang="en-IN" altLang="en-US" dirty="0">
                <a:latin typeface="+mj-lt"/>
                <a:sym typeface="Wingdings" panose="05000000000000000000" pitchFamily="2" charset="2"/>
              </a:rPr>
              <a:t></a:t>
            </a:r>
            <a:r>
              <a:rPr kumimoji="0" lang="en-IN" altLang="en-US" dirty="0">
                <a:latin typeface="+mj-lt"/>
              </a:rPr>
              <a:t> BC</a:t>
            </a:r>
          </a:p>
        </p:txBody>
      </p:sp>
    </p:spTree>
    <p:extLst>
      <p:ext uri="{BB962C8B-B14F-4D97-AF65-F5344CB8AC3E}">
        <p14:creationId xmlns:p14="http://schemas.microsoft.com/office/powerpoint/2010/main" val="16630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extraneous attributes?</a:t>
            </a:r>
          </a:p>
        </p:txBody>
      </p:sp>
      <p:sp>
        <p:nvSpPr>
          <p:cNvPr id="3" name="Content Placeholder 2"/>
          <p:cNvSpPr>
            <a:spLocks noGrp="1"/>
          </p:cNvSpPr>
          <p:nvPr>
            <p:ph idx="1"/>
          </p:nvPr>
        </p:nvSpPr>
        <p:spPr/>
        <p:txBody>
          <a:bodyPr/>
          <a:lstStyle/>
          <a:p>
            <a:pPr algn="just"/>
            <a:r>
              <a:rPr lang="en-US" dirty="0"/>
              <a:t>Let us consider a relation R with schema R = (A, B, C) and set of functional dependencies </a:t>
            </a:r>
            <a:r>
              <a:rPr lang="en-US" b="1" dirty="0">
                <a:solidFill>
                  <a:srgbClr val="C00000"/>
                </a:solidFill>
              </a:rPr>
              <a:t>F = { AB → C, A → C }</a:t>
            </a:r>
            <a:r>
              <a:rPr lang="en-US" dirty="0"/>
              <a:t>. </a:t>
            </a:r>
          </a:p>
          <a:p>
            <a:pPr algn="just"/>
            <a:r>
              <a:rPr lang="en-US" dirty="0"/>
              <a:t>In </a:t>
            </a:r>
            <a:r>
              <a:rPr lang="en-US" b="1" dirty="0">
                <a:solidFill>
                  <a:srgbClr val="C00000"/>
                </a:solidFill>
              </a:rPr>
              <a:t>AB → C</a:t>
            </a:r>
            <a:r>
              <a:rPr lang="en-US" dirty="0"/>
              <a:t>, </a:t>
            </a:r>
            <a:r>
              <a:rPr lang="en-US" b="1" dirty="0">
                <a:solidFill>
                  <a:srgbClr val="C00000"/>
                </a:solidFill>
              </a:rPr>
              <a:t>B is extraneous attribute</a:t>
            </a:r>
            <a:r>
              <a:rPr lang="en-US" dirty="0"/>
              <a:t>. The reason is, there is another FD </a:t>
            </a:r>
            <a:r>
              <a:rPr lang="en-US" b="1" dirty="0">
                <a:solidFill>
                  <a:srgbClr val="C00000"/>
                </a:solidFill>
              </a:rPr>
              <a:t>A → C</a:t>
            </a:r>
            <a:r>
              <a:rPr lang="en-US" dirty="0"/>
              <a:t>, which means when </a:t>
            </a:r>
            <a:r>
              <a:rPr lang="en-US" b="1" dirty="0">
                <a:solidFill>
                  <a:srgbClr val="C00000"/>
                </a:solidFill>
              </a:rPr>
              <a:t>A alone can determine C</a:t>
            </a:r>
            <a:r>
              <a:rPr lang="en-US" dirty="0"/>
              <a:t>, the </a:t>
            </a:r>
            <a:r>
              <a:rPr lang="en-US" b="1" dirty="0">
                <a:solidFill>
                  <a:srgbClr val="C00000"/>
                </a:solidFill>
              </a:rPr>
              <a:t>use of B is unnecessary </a:t>
            </a:r>
            <a:r>
              <a:rPr lang="en-US" dirty="0"/>
              <a:t>(extra).</a:t>
            </a:r>
          </a:p>
          <a:p>
            <a:pPr algn="just"/>
            <a:r>
              <a:rPr lang="en-US" dirty="0"/>
              <a:t>An attribute of a functional dependency is said to be extraneous if we can </a:t>
            </a:r>
            <a:r>
              <a:rPr lang="en-US" b="1" dirty="0">
                <a:solidFill>
                  <a:srgbClr val="C00000"/>
                </a:solidFill>
              </a:rPr>
              <a:t>remove it without changing the closure of the set of functional dependencies</a:t>
            </a:r>
            <a:r>
              <a:rPr lang="en-US" dirty="0"/>
              <a:t>.</a:t>
            </a:r>
          </a:p>
        </p:txBody>
      </p:sp>
    </p:spTree>
    <p:extLst>
      <p:ext uri="{BB962C8B-B14F-4D97-AF65-F5344CB8AC3E}">
        <p14:creationId xmlns:p14="http://schemas.microsoft.com/office/powerpoint/2010/main" val="263243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canonical cover?</a:t>
            </a:r>
          </a:p>
        </p:txBody>
      </p:sp>
      <p:sp>
        <p:nvSpPr>
          <p:cNvPr id="3" name="Content Placeholder 2"/>
          <p:cNvSpPr>
            <a:spLocks noGrp="1"/>
          </p:cNvSpPr>
          <p:nvPr>
            <p:ph idx="1"/>
          </p:nvPr>
        </p:nvSpPr>
        <p:spPr/>
        <p:txBody>
          <a:bodyPr>
            <a:normAutofit lnSpcReduction="10000"/>
          </a:bodyPr>
          <a:lstStyle/>
          <a:p>
            <a:pPr algn="just"/>
            <a:r>
              <a:rPr lang="en-US" dirty="0"/>
              <a:t>A canonical cover of F is a </a:t>
            </a:r>
            <a:r>
              <a:rPr lang="en-US" b="1" dirty="0">
                <a:solidFill>
                  <a:srgbClr val="C00000"/>
                </a:solidFill>
              </a:rPr>
              <a:t>minimal set </a:t>
            </a:r>
            <a:r>
              <a:rPr lang="en-US" dirty="0"/>
              <a:t>of functional dependencies equivalent to F, </a:t>
            </a:r>
            <a:r>
              <a:rPr lang="en-US" b="1" dirty="0">
                <a:solidFill>
                  <a:srgbClr val="C00000"/>
                </a:solidFill>
              </a:rPr>
              <a:t>having no redundant dependencies </a:t>
            </a:r>
            <a:r>
              <a:rPr lang="en-US" dirty="0"/>
              <a:t>or </a:t>
            </a:r>
            <a:r>
              <a:rPr lang="en-US" b="1" dirty="0">
                <a:solidFill>
                  <a:srgbClr val="C00000"/>
                </a:solidFill>
              </a:rPr>
              <a:t>redundant parts of dependencies</a:t>
            </a:r>
            <a:r>
              <a:rPr lang="en-US" dirty="0"/>
              <a:t>.</a:t>
            </a:r>
          </a:p>
          <a:p>
            <a:pPr algn="just"/>
            <a:r>
              <a:rPr lang="en-US" dirty="0"/>
              <a:t>It is denoted by </a:t>
            </a:r>
            <a:r>
              <a:rPr lang="en-US" b="1" dirty="0">
                <a:solidFill>
                  <a:srgbClr val="C00000"/>
                </a:solidFill>
              </a:rPr>
              <a:t>F</a:t>
            </a:r>
            <a:r>
              <a:rPr lang="en-US" b="1" baseline="-25000" dirty="0">
                <a:solidFill>
                  <a:srgbClr val="C00000"/>
                </a:solidFill>
              </a:rPr>
              <a:t>c</a:t>
            </a:r>
            <a:endParaRPr lang="en-US" b="1" dirty="0"/>
          </a:p>
          <a:p>
            <a:pPr algn="just"/>
            <a:r>
              <a:rPr lang="en-US" dirty="0"/>
              <a:t>A canonical cover for F is a set of dependencies </a:t>
            </a:r>
            <a:r>
              <a:rPr lang="en-US" b="1" dirty="0">
                <a:solidFill>
                  <a:srgbClr val="C00000"/>
                </a:solidFill>
              </a:rPr>
              <a:t>F</a:t>
            </a:r>
            <a:r>
              <a:rPr lang="en-US" b="1" baseline="-25000" dirty="0">
                <a:solidFill>
                  <a:srgbClr val="C00000"/>
                </a:solidFill>
              </a:rPr>
              <a:t>c</a:t>
            </a:r>
            <a:r>
              <a:rPr lang="en-US" dirty="0"/>
              <a:t> such that</a:t>
            </a:r>
          </a:p>
          <a:p>
            <a:pPr marL="914400" lvl="1" indent="-457200" algn="just">
              <a:buClr>
                <a:schemeClr val="tx1"/>
              </a:buClr>
              <a:buFont typeface="+mj-lt"/>
              <a:buAutoNum type="arabicPeriod"/>
            </a:pPr>
            <a:r>
              <a:rPr lang="en-US" b="1" dirty="0">
                <a:solidFill>
                  <a:srgbClr val="C00000"/>
                </a:solidFill>
              </a:rPr>
              <a:t>F logically implies </a:t>
            </a:r>
            <a:r>
              <a:rPr lang="en-US" dirty="0"/>
              <a:t>all dependencies in </a:t>
            </a:r>
            <a:r>
              <a:rPr lang="en-US" b="1" dirty="0">
                <a:solidFill>
                  <a:srgbClr val="C00000"/>
                </a:solidFill>
              </a:rPr>
              <a:t>F</a:t>
            </a:r>
            <a:r>
              <a:rPr lang="en-US" b="1" baseline="-25000" dirty="0">
                <a:solidFill>
                  <a:srgbClr val="C00000"/>
                </a:solidFill>
              </a:rPr>
              <a:t>c</a:t>
            </a:r>
            <a:r>
              <a:rPr lang="en-US" dirty="0"/>
              <a:t> and</a:t>
            </a:r>
          </a:p>
          <a:p>
            <a:pPr marL="914400" lvl="1" indent="-457200" algn="just">
              <a:buClr>
                <a:schemeClr val="tx1"/>
              </a:buClr>
              <a:buFont typeface="+mj-lt"/>
              <a:buAutoNum type="arabicPeriod"/>
            </a:pPr>
            <a:r>
              <a:rPr lang="en-US" b="1" dirty="0">
                <a:solidFill>
                  <a:srgbClr val="C00000"/>
                </a:solidFill>
              </a:rPr>
              <a:t>F</a:t>
            </a:r>
            <a:r>
              <a:rPr lang="en-US" b="1" baseline="-25000" dirty="0">
                <a:solidFill>
                  <a:srgbClr val="C00000"/>
                </a:solidFill>
              </a:rPr>
              <a:t>c</a:t>
            </a:r>
            <a:r>
              <a:rPr lang="en-US" b="1" dirty="0">
                <a:solidFill>
                  <a:srgbClr val="C00000"/>
                </a:solidFill>
              </a:rPr>
              <a:t> logically implies </a:t>
            </a:r>
            <a:r>
              <a:rPr lang="en-US" dirty="0"/>
              <a:t>all dependencies in </a:t>
            </a:r>
            <a:r>
              <a:rPr lang="en-US" b="1" dirty="0">
                <a:solidFill>
                  <a:srgbClr val="C00000"/>
                </a:solidFill>
              </a:rPr>
              <a:t>F</a:t>
            </a:r>
            <a:r>
              <a:rPr lang="en-US" b="1" dirty="0"/>
              <a:t> </a:t>
            </a:r>
            <a:r>
              <a:rPr lang="en-US" dirty="0"/>
              <a:t>and</a:t>
            </a:r>
          </a:p>
          <a:p>
            <a:pPr marL="914400" lvl="1" indent="-457200" algn="just">
              <a:buClr>
                <a:schemeClr val="tx1"/>
              </a:buClr>
              <a:buFont typeface="+mj-lt"/>
              <a:buAutoNum type="arabicPeriod"/>
            </a:pPr>
            <a:r>
              <a:rPr lang="en-US" b="1" dirty="0">
                <a:solidFill>
                  <a:srgbClr val="C00000"/>
                </a:solidFill>
              </a:rPr>
              <a:t>F</a:t>
            </a:r>
            <a:r>
              <a:rPr lang="en-US" b="1" baseline="-25000" dirty="0">
                <a:solidFill>
                  <a:srgbClr val="C00000"/>
                </a:solidFill>
              </a:rPr>
              <a:t>c</a:t>
            </a:r>
            <a:r>
              <a:rPr lang="en-US" dirty="0"/>
              <a:t> is free from all the </a:t>
            </a:r>
            <a:r>
              <a:rPr lang="en-US" b="1" dirty="0">
                <a:solidFill>
                  <a:srgbClr val="C00000"/>
                </a:solidFill>
              </a:rPr>
              <a:t>extraneous</a:t>
            </a:r>
            <a:r>
              <a:rPr lang="en-US" dirty="0"/>
              <a:t> functional dependencies</a:t>
            </a:r>
          </a:p>
          <a:p>
            <a:pPr marL="914400" lvl="1" indent="-457200" algn="just">
              <a:buFont typeface="+mj-lt"/>
              <a:buAutoNum type="arabicPeriod"/>
            </a:pPr>
            <a:r>
              <a:rPr lang="en-US" b="1" dirty="0">
                <a:solidFill>
                  <a:srgbClr val="C00000"/>
                </a:solidFill>
              </a:rPr>
              <a:t>F</a:t>
            </a:r>
            <a:r>
              <a:rPr lang="en-US" b="1" baseline="-25000" dirty="0">
                <a:solidFill>
                  <a:srgbClr val="C00000"/>
                </a:solidFill>
              </a:rPr>
              <a:t>c</a:t>
            </a:r>
            <a:r>
              <a:rPr lang="en-US" dirty="0"/>
              <a:t> is not unique and may be more than one for a given set of functional dependencies.</a:t>
            </a:r>
          </a:p>
          <a:p>
            <a:pPr marL="457200" lvl="1" indent="0" algn="just">
              <a:buNone/>
            </a:pPr>
            <a:endParaRPr lang="en-US" u="sng" dirty="0"/>
          </a:p>
          <a:p>
            <a:pPr marL="457200" lvl="1" indent="0" algn="just">
              <a:buNone/>
            </a:pPr>
            <a:r>
              <a:rPr lang="en-US" b="1" u="sng" dirty="0"/>
              <a:t>Need-</a:t>
            </a:r>
          </a:p>
          <a:p>
            <a:pPr lvl="1" algn="just">
              <a:buFont typeface="Wingdings" panose="05000000000000000000" pitchFamily="2" charset="2"/>
              <a:buChar char="ü"/>
            </a:pPr>
            <a:r>
              <a:rPr lang="en-US" dirty="0"/>
              <a:t>Working with the set containing extraneous functional dependencies </a:t>
            </a:r>
            <a:r>
              <a:rPr lang="en-US" b="1" dirty="0">
                <a:solidFill>
                  <a:srgbClr val="C00000"/>
                </a:solidFill>
              </a:rPr>
              <a:t>increases the computation time</a:t>
            </a:r>
            <a:r>
              <a:rPr lang="en-US" dirty="0"/>
              <a:t>.</a:t>
            </a:r>
          </a:p>
          <a:p>
            <a:pPr lvl="1" algn="just">
              <a:buFont typeface="Wingdings" panose="05000000000000000000" pitchFamily="2" charset="2"/>
              <a:buChar char="ü"/>
            </a:pPr>
            <a:r>
              <a:rPr lang="en-US" dirty="0"/>
              <a:t>Therefore, the given set is reduced by eliminating the useless functional dependencies.</a:t>
            </a:r>
          </a:p>
          <a:p>
            <a:pPr lvl="1" algn="just">
              <a:buFont typeface="Wingdings" panose="05000000000000000000" pitchFamily="2" charset="2"/>
              <a:buChar char="ü"/>
            </a:pPr>
            <a:r>
              <a:rPr lang="en-US" dirty="0"/>
              <a:t>This reduces the computation time and working with the irreducible set becomes easier</a:t>
            </a:r>
          </a:p>
        </p:txBody>
      </p:sp>
    </p:spTree>
    <p:extLst>
      <p:ext uri="{BB962C8B-B14F-4D97-AF65-F5344CB8AC3E}">
        <p14:creationId xmlns:p14="http://schemas.microsoft.com/office/powerpoint/2010/main" val="273378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Find Canonical cover</a:t>
            </a:r>
          </a:p>
        </p:txBody>
      </p:sp>
      <p:sp>
        <p:nvSpPr>
          <p:cNvPr id="4" name="Rectangle 4">
            <a:extLst>
              <a:ext uri="{FF2B5EF4-FFF2-40B4-BE49-F238E27FC236}">
                <a16:creationId xmlns:a16="http://schemas.microsoft.com/office/drawing/2014/main" id="{9EEC9BDB-6B36-459A-A730-FF4AFFD78072}"/>
              </a:ext>
            </a:extLst>
          </p:cNvPr>
          <p:cNvSpPr>
            <a:spLocks noChangeArrowheads="1"/>
          </p:cNvSpPr>
          <p:nvPr/>
        </p:nvSpPr>
        <p:spPr bwMode="auto">
          <a:xfrm>
            <a:off x="523973" y="782122"/>
            <a:ext cx="11306176"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US" altLang="en-US" sz="1000" dirty="0"/>
              <a:t> </a:t>
            </a:r>
            <a:endParaRPr kumimoji="0" lang="en-US" altLang="en-US" b="1" dirty="0"/>
          </a:p>
          <a:p>
            <a:pPr algn="just">
              <a:spcBef>
                <a:spcPct val="0"/>
              </a:spcBef>
              <a:buClrTx/>
              <a:buSzTx/>
              <a:buFontTx/>
              <a:buNone/>
            </a:pPr>
            <a:r>
              <a:rPr kumimoji="0" lang="en-US" altLang="en-US" b="1" u="sng" dirty="0"/>
              <a:t>Step-01:</a:t>
            </a:r>
            <a:endParaRPr kumimoji="0" lang="en-US" altLang="en-US" b="1" dirty="0"/>
          </a:p>
          <a:p>
            <a:pPr algn="just">
              <a:spcBef>
                <a:spcPct val="0"/>
              </a:spcBef>
              <a:buClrTx/>
              <a:buSzTx/>
              <a:buFontTx/>
              <a:buNone/>
            </a:pPr>
            <a:r>
              <a:rPr kumimoji="0" lang="en-US" altLang="en-US" sz="800" dirty="0"/>
              <a:t> </a:t>
            </a:r>
            <a:endParaRPr kumimoji="0" lang="en-US" altLang="en-US" dirty="0"/>
          </a:p>
          <a:p>
            <a:pPr algn="just">
              <a:spcBef>
                <a:spcPct val="0"/>
              </a:spcBef>
              <a:buClrTx/>
              <a:buSzTx/>
              <a:buFontTx/>
              <a:buNone/>
            </a:pPr>
            <a:r>
              <a:rPr kumimoji="0" lang="en-US" altLang="en-US" dirty="0"/>
              <a:t>Write the given set of functional dependencies in such a way that each functional dependency contains exactly one attribute on its right side.</a:t>
            </a:r>
          </a:p>
          <a:p>
            <a:pPr algn="just">
              <a:spcBef>
                <a:spcPct val="0"/>
              </a:spcBef>
              <a:buClrTx/>
              <a:buSzTx/>
              <a:buFontTx/>
              <a:buNone/>
            </a:pPr>
            <a:r>
              <a:rPr kumimoji="0" lang="en-US" altLang="en-US" dirty="0"/>
              <a:t> </a:t>
            </a:r>
            <a:endParaRPr kumimoji="0" lang="en-US" altLang="en-US" sz="900" b="1" dirty="0"/>
          </a:p>
          <a:p>
            <a:pPr algn="just">
              <a:spcBef>
                <a:spcPct val="0"/>
              </a:spcBef>
              <a:buClrTx/>
              <a:buSzTx/>
              <a:buFontTx/>
              <a:buNone/>
            </a:pPr>
            <a:r>
              <a:rPr kumimoji="0" lang="en-US" altLang="en-US" sz="1400" b="1" dirty="0"/>
              <a:t>             </a:t>
            </a:r>
            <a:r>
              <a:rPr kumimoji="0" lang="en-US" altLang="en-US" sz="1400" b="1" u="sng" dirty="0"/>
              <a:t>Example-</a:t>
            </a:r>
            <a:endParaRPr kumimoji="0" lang="en-US" altLang="en-US" sz="1400" b="1" dirty="0"/>
          </a:p>
          <a:p>
            <a:pPr algn="just">
              <a:spcBef>
                <a:spcPct val="0"/>
              </a:spcBef>
              <a:buClrTx/>
              <a:buSzTx/>
              <a:buFontTx/>
              <a:buNone/>
            </a:pPr>
            <a:r>
              <a:rPr kumimoji="0" lang="en-US" altLang="en-US" sz="800" dirty="0"/>
              <a:t> </a:t>
            </a:r>
            <a:endParaRPr kumimoji="0" lang="en-US" altLang="en-US" dirty="0"/>
          </a:p>
          <a:p>
            <a:pPr lvl="2" algn="just">
              <a:spcBef>
                <a:spcPct val="0"/>
              </a:spcBef>
              <a:buClrTx/>
              <a:buSzTx/>
              <a:buNone/>
            </a:pPr>
            <a:r>
              <a:rPr kumimoji="0" lang="en-US" altLang="en-US" dirty="0"/>
              <a:t>The functional dependency X → YZ will be written as-</a:t>
            </a:r>
          </a:p>
          <a:p>
            <a:pPr lvl="2" algn="just">
              <a:spcBef>
                <a:spcPct val="0"/>
              </a:spcBef>
              <a:buClrTx/>
              <a:buSzTx/>
              <a:buNone/>
            </a:pPr>
            <a:r>
              <a:rPr kumimoji="0" lang="en-US" altLang="en-US" dirty="0"/>
              <a:t>X → Y</a:t>
            </a:r>
          </a:p>
          <a:p>
            <a:pPr lvl="2" algn="just">
              <a:spcBef>
                <a:spcPct val="0"/>
              </a:spcBef>
              <a:buClrTx/>
              <a:buSzTx/>
              <a:buNone/>
            </a:pPr>
            <a:r>
              <a:rPr kumimoji="0" lang="en-US" altLang="en-US" dirty="0"/>
              <a:t>X → Z</a:t>
            </a:r>
          </a:p>
        </p:txBody>
      </p:sp>
      <p:sp>
        <p:nvSpPr>
          <p:cNvPr id="5" name="Rectangle 4">
            <a:extLst>
              <a:ext uri="{FF2B5EF4-FFF2-40B4-BE49-F238E27FC236}">
                <a16:creationId xmlns:a16="http://schemas.microsoft.com/office/drawing/2014/main" id="{DB2FA2F1-6A72-4BD2-80E0-D25EF6B69A83}"/>
              </a:ext>
            </a:extLst>
          </p:cNvPr>
          <p:cNvSpPr/>
          <p:nvPr/>
        </p:nvSpPr>
        <p:spPr>
          <a:xfrm>
            <a:off x="533400" y="3962400"/>
            <a:ext cx="11306176" cy="2339975"/>
          </a:xfrm>
          <a:prstGeom prst="rect">
            <a:avLst/>
          </a:prstGeom>
        </p:spPr>
        <p:txBody>
          <a:bodyPr wrap="square">
            <a:spAutoFit/>
          </a:bodyPr>
          <a:lstStyle/>
          <a:p>
            <a:pPr algn="just">
              <a:spcBef>
                <a:spcPct val="0"/>
              </a:spcBef>
              <a:defRPr/>
            </a:pPr>
            <a:r>
              <a:rPr lang="en-IN" b="1" u="sng" dirty="0">
                <a:latin typeface="Helvetica" panose="020B0604020202020204" pitchFamily="34" charset="0"/>
                <a:ea typeface="ＭＳ Ｐゴシック" panose="020B0600070205080204" pitchFamily="34" charset="-128"/>
              </a:rPr>
              <a:t>Step-02:</a:t>
            </a:r>
          </a:p>
          <a:p>
            <a:pPr>
              <a:defRPr/>
            </a:pPr>
            <a:r>
              <a:rPr lang="en-IN" dirty="0"/>
              <a:t> </a:t>
            </a:r>
          </a:p>
          <a:p>
            <a:pPr marL="285750" indent="-285750">
              <a:buFont typeface="Arial" panose="020B0604020202020204" pitchFamily="34" charset="0"/>
              <a:buChar char="•"/>
              <a:defRPr/>
            </a:pPr>
            <a:r>
              <a:rPr lang="en-IN" dirty="0"/>
              <a:t>Consider each functional dependency one by one from the set obtained in Step-01.</a:t>
            </a:r>
          </a:p>
          <a:p>
            <a:pPr marL="285750" indent="-285750">
              <a:buFont typeface="Arial" panose="020B0604020202020204" pitchFamily="34" charset="0"/>
              <a:buChar char="•"/>
              <a:defRPr/>
            </a:pPr>
            <a:r>
              <a:rPr lang="en-IN" dirty="0"/>
              <a:t>Determine whether it is </a:t>
            </a:r>
            <a:r>
              <a:rPr lang="en-IN" b="1" dirty="0"/>
              <a:t>essential or non-essential</a:t>
            </a:r>
            <a:r>
              <a:rPr lang="en-IN" dirty="0"/>
              <a:t>.</a:t>
            </a:r>
          </a:p>
          <a:p>
            <a:pPr>
              <a:defRPr/>
            </a:pPr>
            <a:r>
              <a:rPr lang="en-IN" dirty="0"/>
              <a:t> </a:t>
            </a:r>
          </a:p>
          <a:p>
            <a:pPr>
              <a:defRPr/>
            </a:pPr>
            <a:r>
              <a:rPr lang="en-IN" dirty="0"/>
              <a:t>To determine whether a functional dependency is essential or not, compute the closure of its left side-</a:t>
            </a:r>
          </a:p>
          <a:p>
            <a:pPr marL="285750" indent="-285750">
              <a:buFont typeface="Arial" panose="020B0604020202020204" pitchFamily="34" charset="0"/>
              <a:buChar char="•"/>
              <a:defRPr/>
            </a:pPr>
            <a:r>
              <a:rPr lang="en-IN" dirty="0"/>
              <a:t>Once by considering that the particular functional dependency is present in the set</a:t>
            </a:r>
          </a:p>
          <a:p>
            <a:pPr marL="285750" indent="-285750">
              <a:buFont typeface="Arial" panose="020B0604020202020204" pitchFamily="34" charset="0"/>
              <a:buChar char="•"/>
              <a:defRPr/>
            </a:pPr>
            <a:r>
              <a:rPr lang="en-IN" dirty="0"/>
              <a:t>Once by considering that the particular functional dependency is not present in the set</a:t>
            </a:r>
          </a:p>
        </p:txBody>
      </p:sp>
    </p:spTree>
    <p:extLst>
      <p:ext uri="{BB962C8B-B14F-4D97-AF65-F5344CB8AC3E}">
        <p14:creationId xmlns:p14="http://schemas.microsoft.com/office/powerpoint/2010/main" val="40511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fade">
                                      <p:cBhvr>
                                        <p:cTn id="38" dur="500"/>
                                        <p:tgtEl>
                                          <p:spTgt spid="5">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500"/>
                                        <p:tgtEl>
                                          <p:spTgt spid="5">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500"/>
                                        <p:tgtEl>
                                          <p:spTgt spid="5">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fade">
                                      <p:cBhvr>
                                        <p:cTn id="57" dur="500"/>
                                        <p:tgtEl>
                                          <p:spTgt spid="5">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fade">
                                      <p:cBhvr>
                                        <p:cTn id="6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6853-EEB0-41A3-BEE3-0EF57D32657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259072D-EC9F-4843-A327-04C085B96194}"/>
              </a:ext>
            </a:extLst>
          </p:cNvPr>
          <p:cNvSpPr>
            <a:spLocks noChangeArrowheads="1"/>
          </p:cNvSpPr>
          <p:nvPr/>
        </p:nvSpPr>
        <p:spPr bwMode="auto">
          <a:xfrm>
            <a:off x="515144" y="731222"/>
            <a:ext cx="11161712" cy="5570756"/>
          </a:xfrm>
          <a:prstGeom prst="rect">
            <a:avLst/>
          </a:prstGeom>
          <a:noFill/>
          <a:ln>
            <a:noFill/>
          </a:ln>
          <a:effectLst/>
        </p:spPr>
        <p:txBody>
          <a:bodyPr wrap="square" anchor="ctr">
            <a:spAutoFit/>
          </a:bodyPr>
          <a:lstStyle/>
          <a:p>
            <a:pPr>
              <a:defRPr/>
            </a:pPr>
            <a:r>
              <a:rPr lang="en-US" altLang="en-US" b="1" dirty="0"/>
              <a:t>Then following two cases are possible-</a:t>
            </a:r>
          </a:p>
          <a:p>
            <a:pPr>
              <a:defRPr/>
            </a:pPr>
            <a:r>
              <a:rPr lang="en-US" altLang="en-US" dirty="0"/>
              <a:t> </a:t>
            </a:r>
            <a:endParaRPr lang="en-US" altLang="en-US" sz="900" b="1" dirty="0"/>
          </a:p>
          <a:p>
            <a:pPr>
              <a:defRPr/>
            </a:pPr>
            <a:r>
              <a:rPr lang="en-US" altLang="en-US" sz="1600" b="1" u="sng" dirty="0">
                <a:solidFill>
                  <a:srgbClr val="C00000"/>
                </a:solidFill>
              </a:rPr>
              <a:t>Case-01: Results Come Out to be Same-</a:t>
            </a:r>
            <a:endParaRPr lang="en-US" altLang="en-US" sz="1600" b="1" dirty="0">
              <a:solidFill>
                <a:srgbClr val="C00000"/>
              </a:solidFill>
            </a:endParaRPr>
          </a:p>
          <a:p>
            <a:pPr>
              <a:defRPr/>
            </a:pPr>
            <a:r>
              <a:rPr lang="en-US" altLang="en-US" sz="800" dirty="0"/>
              <a:t> </a:t>
            </a:r>
            <a:endParaRPr lang="en-US" altLang="en-US" dirty="0"/>
          </a:p>
          <a:p>
            <a:pPr>
              <a:defRPr/>
            </a:pPr>
            <a:r>
              <a:rPr lang="en-US" altLang="en-US" dirty="0"/>
              <a:t>If results come out to be same,</a:t>
            </a:r>
          </a:p>
          <a:p>
            <a:pPr marL="285750" indent="-285750">
              <a:buFont typeface="Arial" panose="020B0604020202020204" pitchFamily="34" charset="0"/>
              <a:buChar char="•"/>
              <a:defRPr/>
            </a:pPr>
            <a:r>
              <a:rPr lang="en-US" altLang="en-US" dirty="0"/>
              <a:t>It means that the presence or absence of that functional dependency does not create any difference.</a:t>
            </a:r>
          </a:p>
          <a:p>
            <a:pPr marL="285750" indent="-285750">
              <a:buFont typeface="Arial" panose="020B0604020202020204" pitchFamily="34" charset="0"/>
              <a:buChar char="•"/>
              <a:defRPr/>
            </a:pPr>
            <a:r>
              <a:rPr lang="en-US" altLang="en-US" dirty="0"/>
              <a:t>Thus, it is non-essential.</a:t>
            </a:r>
          </a:p>
          <a:p>
            <a:pPr marL="285750" indent="-285750">
              <a:buFont typeface="Arial" panose="020B0604020202020204" pitchFamily="34" charset="0"/>
              <a:buChar char="•"/>
              <a:defRPr/>
            </a:pPr>
            <a:r>
              <a:rPr lang="en-US" altLang="en-US" dirty="0"/>
              <a:t>Eliminate that functional dependency from the set.</a:t>
            </a:r>
          </a:p>
          <a:p>
            <a:pPr>
              <a:defRPr/>
            </a:pPr>
            <a:r>
              <a:rPr lang="en-US" altLang="en-US" dirty="0"/>
              <a:t> </a:t>
            </a:r>
            <a:endParaRPr lang="en-US" altLang="en-US" sz="1200" b="1" dirty="0"/>
          </a:p>
          <a:p>
            <a:pPr>
              <a:defRPr/>
            </a:pPr>
            <a:r>
              <a:rPr lang="en-US" altLang="en-US" sz="1200" b="1" u="sng" dirty="0"/>
              <a:t>NOTE-</a:t>
            </a:r>
            <a:endParaRPr lang="en-US" altLang="en-US" sz="1200" b="1" dirty="0"/>
          </a:p>
          <a:p>
            <a:pPr>
              <a:defRPr/>
            </a:pPr>
            <a:r>
              <a:rPr lang="en-US" altLang="en-US" sz="800" dirty="0"/>
              <a:t> </a:t>
            </a:r>
            <a:endParaRPr lang="en-US" altLang="en-US" dirty="0"/>
          </a:p>
          <a:p>
            <a:pPr marL="285750" indent="-285750">
              <a:buFont typeface="Arial" panose="020B0604020202020204" pitchFamily="34" charset="0"/>
              <a:buChar char="•"/>
              <a:defRPr/>
            </a:pPr>
            <a:r>
              <a:rPr lang="en-US" altLang="en-US" dirty="0"/>
              <a:t>Eliminate the non-essential functional dependency from the </a:t>
            </a:r>
            <a:r>
              <a:rPr lang="en-US" altLang="en-US" dirty="0">
                <a:solidFill>
                  <a:srgbClr val="C00000"/>
                </a:solidFill>
              </a:rPr>
              <a:t>set as soon as it is discovered.</a:t>
            </a:r>
          </a:p>
          <a:p>
            <a:pPr marL="285750" indent="-285750">
              <a:buFont typeface="Arial" panose="020B0604020202020204" pitchFamily="34" charset="0"/>
              <a:buChar char="•"/>
              <a:defRPr/>
            </a:pPr>
            <a:r>
              <a:rPr lang="en-US" altLang="en-US" dirty="0">
                <a:solidFill>
                  <a:srgbClr val="C00000"/>
                </a:solidFill>
              </a:rPr>
              <a:t>Do not consider </a:t>
            </a:r>
            <a:r>
              <a:rPr lang="en-US" altLang="en-US" dirty="0"/>
              <a:t>it while checking the essentiality of </a:t>
            </a:r>
            <a:r>
              <a:rPr lang="en-US" altLang="en-US" dirty="0">
                <a:solidFill>
                  <a:srgbClr val="C00000"/>
                </a:solidFill>
              </a:rPr>
              <a:t>other functional dependencies</a:t>
            </a:r>
            <a:r>
              <a:rPr lang="en-US" altLang="en-US" dirty="0"/>
              <a:t>.</a:t>
            </a:r>
          </a:p>
          <a:p>
            <a:pPr>
              <a:defRPr/>
            </a:pPr>
            <a:r>
              <a:rPr lang="en-US" altLang="en-US" dirty="0"/>
              <a:t> </a:t>
            </a:r>
            <a:endParaRPr lang="en-US" altLang="en-US" sz="900" b="1" dirty="0"/>
          </a:p>
          <a:p>
            <a:pPr>
              <a:defRPr/>
            </a:pPr>
            <a:r>
              <a:rPr lang="en-US" altLang="en-US" sz="1600" b="1" u="sng" dirty="0">
                <a:solidFill>
                  <a:srgbClr val="C00000"/>
                </a:solidFill>
              </a:rPr>
              <a:t>Case-02: Results Come Out to be Different-</a:t>
            </a:r>
            <a:endParaRPr lang="en-US" altLang="en-US" sz="1600" b="1" dirty="0">
              <a:solidFill>
                <a:srgbClr val="C00000"/>
              </a:solidFill>
            </a:endParaRPr>
          </a:p>
          <a:p>
            <a:pPr>
              <a:defRPr/>
            </a:pPr>
            <a:r>
              <a:rPr lang="en-US" altLang="en-US" sz="800" dirty="0"/>
              <a:t> </a:t>
            </a:r>
            <a:endParaRPr lang="en-US" altLang="en-US" dirty="0"/>
          </a:p>
          <a:p>
            <a:pPr>
              <a:defRPr/>
            </a:pPr>
            <a:r>
              <a:rPr lang="en-US" altLang="en-US" dirty="0"/>
              <a:t>If results come out to be different,</a:t>
            </a:r>
          </a:p>
          <a:p>
            <a:pPr marL="285750" indent="-285750">
              <a:buFont typeface="Arial" panose="020B0604020202020204" pitchFamily="34" charset="0"/>
              <a:buChar char="•"/>
              <a:defRPr/>
            </a:pPr>
            <a:r>
              <a:rPr lang="en-US" altLang="en-US" dirty="0"/>
              <a:t>It means that the presence or absence of that functional dependency creates a difference.</a:t>
            </a:r>
          </a:p>
          <a:p>
            <a:pPr marL="285750" indent="-285750">
              <a:buFont typeface="Arial" panose="020B0604020202020204" pitchFamily="34" charset="0"/>
              <a:buChar char="•"/>
              <a:defRPr/>
            </a:pPr>
            <a:r>
              <a:rPr lang="en-US" altLang="en-US" dirty="0"/>
              <a:t>Thus, it is essential.</a:t>
            </a:r>
          </a:p>
          <a:p>
            <a:pPr marL="285750" indent="-285750">
              <a:buFont typeface="Arial" panose="020B0604020202020204" pitchFamily="34" charset="0"/>
              <a:buChar char="•"/>
              <a:defRPr/>
            </a:pPr>
            <a:r>
              <a:rPr lang="en-US" altLang="en-US" dirty="0"/>
              <a:t>Do not eliminate that functional dependency from the set.</a:t>
            </a:r>
          </a:p>
          <a:p>
            <a:pPr marL="285750" indent="-285750">
              <a:buFont typeface="Arial" panose="020B0604020202020204" pitchFamily="34" charset="0"/>
              <a:buChar char="•"/>
              <a:defRPr/>
            </a:pPr>
            <a:r>
              <a:rPr lang="en-US" altLang="en-US" dirty="0"/>
              <a:t>Mark that functional dependency as essential.</a:t>
            </a:r>
          </a:p>
          <a:p>
            <a:pPr>
              <a:defRPr/>
            </a:pPr>
            <a:endParaRPr lang="en-US" altLang="en-US" dirty="0"/>
          </a:p>
        </p:txBody>
      </p:sp>
    </p:spTree>
    <p:extLst>
      <p:ext uri="{BB962C8B-B14F-4D97-AF65-F5344CB8AC3E}">
        <p14:creationId xmlns:p14="http://schemas.microsoft.com/office/powerpoint/2010/main" val="83033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500"/>
                                        <p:tgtEl>
                                          <p:spTgt spid="4">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9" end="19"/>
                                            </p:txEl>
                                          </p:spTgt>
                                        </p:tgtEl>
                                        <p:attrNameLst>
                                          <p:attrName>style.visibility</p:attrName>
                                        </p:attrNameLst>
                                      </p:cBhvr>
                                      <p:to>
                                        <p:strVal val="visible"/>
                                      </p:to>
                                    </p:set>
                                    <p:animEffect transition="in" filter="fade">
                                      <p:cBhvr>
                                        <p:cTn id="56" dur="500"/>
                                        <p:tgtEl>
                                          <p:spTgt spid="4">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0" end="20"/>
                                            </p:txEl>
                                          </p:spTgt>
                                        </p:tgtEl>
                                        <p:attrNameLst>
                                          <p:attrName>style.visibility</p:attrName>
                                        </p:attrNameLst>
                                      </p:cBhvr>
                                      <p:to>
                                        <p:strVal val="visible"/>
                                      </p:to>
                                    </p:set>
                                    <p:animEffect transition="in" filter="fade">
                                      <p:cBhvr>
                                        <p:cTn id="59"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A4C0-B595-458D-8DDE-A78FB9FA931C}"/>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04A54489-5B9C-47DF-B77A-4607CAEF5015}"/>
              </a:ext>
            </a:extLst>
          </p:cNvPr>
          <p:cNvSpPr/>
          <p:nvPr/>
        </p:nvSpPr>
        <p:spPr>
          <a:xfrm>
            <a:off x="457200" y="510382"/>
            <a:ext cx="11093450" cy="6063198"/>
          </a:xfrm>
          <a:prstGeom prst="rect">
            <a:avLst/>
          </a:prstGeom>
        </p:spPr>
        <p:txBody>
          <a:bodyPr wrap="square">
            <a:spAutoFit/>
          </a:bodyPr>
          <a:lstStyle/>
          <a:p>
            <a:pPr>
              <a:defRPr/>
            </a:pPr>
            <a:r>
              <a:rPr lang="en-IN" sz="2000" b="1" u="sng" dirty="0"/>
              <a:t>Step-03:</a:t>
            </a:r>
            <a:endParaRPr lang="en-IN" sz="2000" b="1" dirty="0"/>
          </a:p>
          <a:p>
            <a:pPr>
              <a:defRPr/>
            </a:pPr>
            <a:r>
              <a:rPr lang="en-IN" sz="1600" dirty="0"/>
              <a:t> </a:t>
            </a:r>
          </a:p>
          <a:p>
            <a:pPr marL="285750" indent="-285750">
              <a:buFont typeface="Arial" panose="020B0604020202020204" pitchFamily="34" charset="0"/>
              <a:buChar char="•"/>
              <a:defRPr/>
            </a:pPr>
            <a:r>
              <a:rPr lang="en-IN" sz="1600" dirty="0"/>
              <a:t>Consider the newly obtained set of functional dependencies after performing Step-02.</a:t>
            </a:r>
          </a:p>
          <a:p>
            <a:pPr marL="285750" indent="-285750">
              <a:buFont typeface="Arial" panose="020B0604020202020204" pitchFamily="34" charset="0"/>
              <a:buChar char="•"/>
              <a:defRPr/>
            </a:pPr>
            <a:r>
              <a:rPr lang="en-IN" sz="1600" dirty="0"/>
              <a:t>Check if there is any functional dependency that contains more than one attribute on its left side.</a:t>
            </a:r>
          </a:p>
          <a:p>
            <a:pPr>
              <a:defRPr/>
            </a:pPr>
            <a:r>
              <a:rPr lang="en-IN" sz="1600" dirty="0"/>
              <a:t> </a:t>
            </a:r>
          </a:p>
          <a:p>
            <a:pPr>
              <a:defRPr/>
            </a:pPr>
            <a:r>
              <a:rPr lang="en-IN" sz="1600" dirty="0"/>
              <a:t>Then following two cases are possible-</a:t>
            </a:r>
          </a:p>
          <a:p>
            <a:pPr>
              <a:defRPr/>
            </a:pPr>
            <a:r>
              <a:rPr lang="en-IN" sz="1600" dirty="0"/>
              <a:t> </a:t>
            </a:r>
          </a:p>
          <a:p>
            <a:pPr lvl="1">
              <a:defRPr/>
            </a:pPr>
            <a:r>
              <a:rPr lang="en-IN" sz="1600" b="1" u="sng" dirty="0">
                <a:solidFill>
                  <a:srgbClr val="C00000"/>
                </a:solidFill>
              </a:rPr>
              <a:t>Case-01: No-</a:t>
            </a:r>
            <a:endParaRPr lang="en-IN" sz="1600" b="1" dirty="0">
              <a:solidFill>
                <a:srgbClr val="C00000"/>
              </a:solidFill>
            </a:endParaRPr>
          </a:p>
          <a:p>
            <a:pPr lvl="1">
              <a:defRPr/>
            </a:pPr>
            <a:r>
              <a:rPr lang="en-IN" sz="1600" dirty="0"/>
              <a:t> </a:t>
            </a:r>
          </a:p>
          <a:p>
            <a:pPr marL="742950" lvl="1" indent="-285750">
              <a:buFont typeface="Arial" panose="020B0604020202020204" pitchFamily="34" charset="0"/>
              <a:buChar char="•"/>
              <a:defRPr/>
            </a:pPr>
            <a:r>
              <a:rPr lang="en-IN" sz="1600" dirty="0"/>
              <a:t>There exists no functional dependency containing more than one attribute on its left side.</a:t>
            </a:r>
          </a:p>
          <a:p>
            <a:pPr marL="742950" lvl="1" indent="-285750">
              <a:buFont typeface="Arial" panose="020B0604020202020204" pitchFamily="34" charset="0"/>
              <a:buChar char="•"/>
              <a:defRPr/>
            </a:pPr>
            <a:r>
              <a:rPr lang="en-IN" sz="1600" dirty="0"/>
              <a:t>In this case, the set obtained in Step-02 is the canonical cover.</a:t>
            </a:r>
          </a:p>
          <a:p>
            <a:pPr lvl="1">
              <a:defRPr/>
            </a:pPr>
            <a:r>
              <a:rPr lang="en-IN" sz="1600" dirty="0"/>
              <a:t> </a:t>
            </a:r>
          </a:p>
          <a:p>
            <a:pPr lvl="1">
              <a:defRPr/>
            </a:pPr>
            <a:r>
              <a:rPr lang="en-IN" sz="1600" b="1" u="sng" dirty="0">
                <a:solidFill>
                  <a:srgbClr val="C00000"/>
                </a:solidFill>
              </a:rPr>
              <a:t>Case-02: Yes-</a:t>
            </a:r>
            <a:endParaRPr lang="en-IN" sz="1600" b="1" dirty="0">
              <a:solidFill>
                <a:srgbClr val="C00000"/>
              </a:solidFill>
            </a:endParaRPr>
          </a:p>
          <a:p>
            <a:pPr lvl="1">
              <a:defRPr/>
            </a:pPr>
            <a:r>
              <a:rPr lang="en-IN" sz="1600" dirty="0"/>
              <a:t> </a:t>
            </a:r>
          </a:p>
          <a:p>
            <a:pPr marL="742950" lvl="1" indent="-285750">
              <a:buFont typeface="Arial" panose="020B0604020202020204" pitchFamily="34" charset="0"/>
              <a:buChar char="•"/>
              <a:defRPr/>
            </a:pPr>
            <a:r>
              <a:rPr lang="en-IN" sz="1600" dirty="0"/>
              <a:t>There exists at least one functional dependency containing more than one attribute on its left side.</a:t>
            </a:r>
          </a:p>
          <a:p>
            <a:pPr marL="742950" lvl="1" indent="-285750">
              <a:buFont typeface="Arial" panose="020B0604020202020204" pitchFamily="34" charset="0"/>
              <a:buChar char="•"/>
              <a:defRPr/>
            </a:pPr>
            <a:r>
              <a:rPr lang="en-IN" sz="1600" dirty="0"/>
              <a:t>In this case, consider all such functional dependencies one by one.</a:t>
            </a:r>
          </a:p>
          <a:p>
            <a:pPr marL="742950" lvl="1" indent="-285750">
              <a:buFont typeface="Arial" panose="020B0604020202020204" pitchFamily="34" charset="0"/>
              <a:buChar char="•"/>
              <a:defRPr/>
            </a:pPr>
            <a:r>
              <a:rPr lang="en-IN" sz="1600" dirty="0"/>
              <a:t>Check if their left side can be reduced.</a:t>
            </a:r>
          </a:p>
          <a:p>
            <a:pPr marL="742950" lvl="1" indent="-285750">
              <a:buFont typeface="Arial" panose="020B0604020202020204" pitchFamily="34" charset="0"/>
              <a:buChar char="•"/>
              <a:defRPr/>
            </a:pPr>
            <a:endParaRPr lang="en-IN" sz="1600" dirty="0"/>
          </a:p>
          <a:p>
            <a:pPr lvl="1">
              <a:defRPr/>
            </a:pPr>
            <a:r>
              <a:rPr lang="en-IN" sz="1600" dirty="0"/>
              <a:t>Use the following steps to perform a check-</a:t>
            </a:r>
          </a:p>
          <a:p>
            <a:pPr marL="742950" lvl="1" indent="-285750">
              <a:buFont typeface="Arial" panose="020B0604020202020204" pitchFamily="34" charset="0"/>
              <a:buChar char="•"/>
              <a:defRPr/>
            </a:pPr>
            <a:r>
              <a:rPr lang="en-IN" sz="1600" dirty="0"/>
              <a:t>Consider a functional dependency.</a:t>
            </a:r>
          </a:p>
          <a:p>
            <a:pPr marL="742950" lvl="1" indent="-285750">
              <a:buFont typeface="Arial" panose="020B0604020202020204" pitchFamily="34" charset="0"/>
              <a:buChar char="•"/>
              <a:defRPr/>
            </a:pPr>
            <a:r>
              <a:rPr lang="en-IN" sz="1600" dirty="0"/>
              <a:t>Compute the closure of all the possible subsets of the left side of that functional dependency.</a:t>
            </a:r>
          </a:p>
          <a:p>
            <a:pPr marL="742950" lvl="1" indent="-285750">
              <a:buFont typeface="Arial" panose="020B0604020202020204" pitchFamily="34" charset="0"/>
              <a:buChar char="•"/>
              <a:defRPr/>
            </a:pPr>
            <a:r>
              <a:rPr lang="en-IN" sz="1600" dirty="0"/>
              <a:t>If any of the subsets produce the same closure result as produced by the entire left side, then replace the left side with that subset.</a:t>
            </a:r>
          </a:p>
          <a:p>
            <a:pPr lvl="1" algn="ctr">
              <a:defRPr/>
            </a:pPr>
            <a:r>
              <a:rPr lang="en-IN" sz="1600" b="1" dirty="0"/>
              <a:t>After this step is complete, the set obtained is the canonical cover</a:t>
            </a:r>
            <a:r>
              <a:rPr lang="en-IN" sz="1600" dirty="0"/>
              <a:t>.</a:t>
            </a:r>
          </a:p>
        </p:txBody>
      </p:sp>
    </p:spTree>
    <p:extLst>
      <p:ext uri="{BB962C8B-B14F-4D97-AF65-F5344CB8AC3E}">
        <p14:creationId xmlns:p14="http://schemas.microsoft.com/office/powerpoint/2010/main" val="320447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8" end="18"/>
                                            </p:txEl>
                                          </p:spTgt>
                                        </p:tgtEl>
                                        <p:attrNameLst>
                                          <p:attrName>style.visibility</p:attrName>
                                        </p:attrNameLst>
                                      </p:cBhvr>
                                      <p:to>
                                        <p:strVal val="visible"/>
                                      </p:to>
                                    </p:set>
                                    <p:animEffect transition="in" filter="fade">
                                      <p:cBhvr>
                                        <p:cTn id="52" dur="500"/>
                                        <p:tgtEl>
                                          <p:spTgt spid="4">
                                            <p:txEl>
                                              <p:pRg st="18" end="1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9" end="19"/>
                                            </p:txEl>
                                          </p:spTgt>
                                        </p:tgtEl>
                                        <p:attrNameLst>
                                          <p:attrName>style.visibility</p:attrName>
                                        </p:attrNameLst>
                                      </p:cBhvr>
                                      <p:to>
                                        <p:strVal val="visible"/>
                                      </p:to>
                                    </p:set>
                                    <p:animEffect transition="in" filter="fade">
                                      <p:cBhvr>
                                        <p:cTn id="55" dur="500"/>
                                        <p:tgtEl>
                                          <p:spTgt spid="4">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87CB-D984-434D-A516-DF45B2835713}"/>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7338862E-B1F2-47F0-847C-E8D769A58B8B}"/>
              </a:ext>
            </a:extLst>
          </p:cNvPr>
          <p:cNvSpPr>
            <a:spLocks noGrp="1"/>
          </p:cNvSpPr>
          <p:nvPr>
            <p:ph idx="1"/>
          </p:nvPr>
        </p:nvSpPr>
        <p:spPr/>
        <p:txBody>
          <a:bodyPr>
            <a:normAutofit fontScale="92500" lnSpcReduction="10000"/>
          </a:bodyPr>
          <a:lstStyle/>
          <a:p>
            <a:pPr>
              <a:spcBef>
                <a:spcPct val="0"/>
              </a:spcBef>
              <a:buClrTx/>
              <a:buSzTx/>
              <a:buFontTx/>
              <a:buNone/>
            </a:pPr>
            <a:r>
              <a:rPr kumimoji="0" lang="en-IN" altLang="en-US" dirty="0"/>
              <a:t>The following functional dependencies hold true for the relational scheme R ( W , X , Y , Z ) –</a:t>
            </a:r>
          </a:p>
          <a:p>
            <a:pPr algn="ctr">
              <a:spcBef>
                <a:spcPct val="0"/>
              </a:spcBef>
              <a:buClrTx/>
              <a:buSzTx/>
              <a:buFontTx/>
              <a:buNone/>
            </a:pPr>
            <a:r>
              <a:rPr kumimoji="0" lang="en-IN" altLang="en-US" dirty="0"/>
              <a:t>X → W</a:t>
            </a:r>
          </a:p>
          <a:p>
            <a:pPr algn="ctr">
              <a:spcBef>
                <a:spcPct val="0"/>
              </a:spcBef>
              <a:buClrTx/>
              <a:buSzTx/>
              <a:buFontTx/>
              <a:buNone/>
            </a:pPr>
            <a:r>
              <a:rPr kumimoji="0" lang="en-IN" altLang="en-US" dirty="0"/>
              <a:t>   WZ → XY</a:t>
            </a:r>
          </a:p>
          <a:p>
            <a:pPr algn="ctr">
              <a:spcBef>
                <a:spcPct val="0"/>
              </a:spcBef>
              <a:buClrTx/>
              <a:buSzTx/>
              <a:buFontTx/>
              <a:buNone/>
            </a:pPr>
            <a:r>
              <a:rPr kumimoji="0" lang="en-IN" altLang="en-US" dirty="0"/>
              <a:t>   Y → WXZ</a:t>
            </a:r>
          </a:p>
          <a:p>
            <a:pPr>
              <a:spcBef>
                <a:spcPct val="0"/>
              </a:spcBef>
              <a:buClrTx/>
              <a:buSzTx/>
              <a:buFontTx/>
              <a:buNone/>
            </a:pPr>
            <a:r>
              <a:rPr kumimoji="0" lang="en-IN" altLang="en-US" dirty="0"/>
              <a:t>Write the irreducible equivalent for this set of functional dependencies.</a:t>
            </a:r>
          </a:p>
          <a:p>
            <a:pPr>
              <a:spcBef>
                <a:spcPct val="0"/>
              </a:spcBef>
              <a:buClrTx/>
              <a:buSzTx/>
              <a:buFontTx/>
              <a:buNone/>
            </a:pPr>
            <a:endParaRPr kumimoji="0" lang="en-IN" altLang="en-US" b="1" u="sng" dirty="0"/>
          </a:p>
          <a:p>
            <a:pPr>
              <a:spcBef>
                <a:spcPct val="0"/>
              </a:spcBef>
              <a:buClrTx/>
              <a:buSzTx/>
              <a:buFontTx/>
              <a:buNone/>
            </a:pPr>
            <a:r>
              <a:rPr kumimoji="0" lang="en-IN" altLang="en-US" b="1" u="sng" dirty="0"/>
              <a:t>Step-01:</a:t>
            </a:r>
            <a:endParaRPr kumimoji="0" lang="en-IN" altLang="en-US" b="1" dirty="0"/>
          </a:p>
          <a:p>
            <a:pPr>
              <a:spcBef>
                <a:spcPct val="0"/>
              </a:spcBef>
              <a:buClrTx/>
              <a:buSzTx/>
              <a:buFontTx/>
              <a:buNone/>
            </a:pPr>
            <a:r>
              <a:rPr kumimoji="0" lang="en-IN" altLang="en-US" dirty="0"/>
              <a:t> </a:t>
            </a:r>
          </a:p>
          <a:p>
            <a:pPr>
              <a:spcBef>
                <a:spcPct val="0"/>
              </a:spcBef>
              <a:buClrTx/>
              <a:buSzTx/>
              <a:buFontTx/>
              <a:buNone/>
            </a:pPr>
            <a:r>
              <a:rPr kumimoji="0" lang="en-IN" altLang="en-US" dirty="0"/>
              <a:t>Write all the functional dependencies such that each contains exactly one attribute on its right side-</a:t>
            </a:r>
          </a:p>
          <a:p>
            <a:pPr algn="ctr">
              <a:spcBef>
                <a:spcPct val="0"/>
              </a:spcBef>
              <a:buClrTx/>
              <a:buSzTx/>
              <a:buFontTx/>
              <a:buNone/>
            </a:pPr>
            <a:r>
              <a:rPr kumimoji="0" lang="en-IN" altLang="en-US" dirty="0"/>
              <a:t>X → W</a:t>
            </a:r>
          </a:p>
          <a:p>
            <a:pPr algn="ctr">
              <a:spcBef>
                <a:spcPct val="0"/>
              </a:spcBef>
              <a:buClrTx/>
              <a:buSzTx/>
              <a:buFontTx/>
              <a:buNone/>
            </a:pPr>
            <a:r>
              <a:rPr kumimoji="0" lang="en-IN" altLang="en-US" dirty="0"/>
              <a:t>WZ → X</a:t>
            </a:r>
          </a:p>
          <a:p>
            <a:pPr algn="ctr">
              <a:spcBef>
                <a:spcPct val="0"/>
              </a:spcBef>
              <a:buClrTx/>
              <a:buSzTx/>
              <a:buFontTx/>
              <a:buNone/>
            </a:pPr>
            <a:r>
              <a:rPr kumimoji="0" lang="en-IN" altLang="en-US" dirty="0"/>
              <a:t>WZ → Y</a:t>
            </a:r>
          </a:p>
          <a:p>
            <a:pPr algn="ctr">
              <a:spcBef>
                <a:spcPct val="0"/>
              </a:spcBef>
              <a:buClrTx/>
              <a:buSzTx/>
              <a:buFontTx/>
              <a:buNone/>
            </a:pPr>
            <a:r>
              <a:rPr kumimoji="0" lang="en-IN" altLang="en-US" dirty="0"/>
              <a:t>Y → W</a:t>
            </a:r>
          </a:p>
          <a:p>
            <a:pPr algn="ctr">
              <a:spcBef>
                <a:spcPct val="0"/>
              </a:spcBef>
              <a:buClrTx/>
              <a:buSzTx/>
              <a:buFontTx/>
              <a:buNone/>
            </a:pPr>
            <a:r>
              <a:rPr kumimoji="0" lang="en-IN" altLang="en-US" dirty="0"/>
              <a:t>Y → X</a:t>
            </a:r>
          </a:p>
          <a:p>
            <a:pPr algn="ctr">
              <a:spcBef>
                <a:spcPct val="0"/>
              </a:spcBef>
              <a:buClrTx/>
              <a:buSzTx/>
              <a:buFontTx/>
              <a:buNone/>
            </a:pPr>
            <a:r>
              <a:rPr kumimoji="0" lang="en-IN" altLang="en-US" dirty="0"/>
              <a:t>Y → Z</a:t>
            </a:r>
          </a:p>
          <a:p>
            <a:pPr>
              <a:spcBef>
                <a:spcPct val="0"/>
              </a:spcBef>
              <a:buClrTx/>
              <a:buSzTx/>
              <a:buFontTx/>
              <a:buNone/>
            </a:pPr>
            <a:r>
              <a:rPr kumimoji="0" lang="en-IN" altLang="en-US" dirty="0"/>
              <a:t> </a:t>
            </a:r>
            <a:endParaRPr lang="en-IN" dirty="0"/>
          </a:p>
        </p:txBody>
      </p:sp>
    </p:spTree>
    <p:extLst>
      <p:ext uri="{BB962C8B-B14F-4D97-AF65-F5344CB8AC3E}">
        <p14:creationId xmlns:p14="http://schemas.microsoft.com/office/powerpoint/2010/main" val="228401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Functional Dependency?</a:t>
            </a:r>
          </a:p>
        </p:txBody>
      </p:sp>
      <p:sp>
        <p:nvSpPr>
          <p:cNvPr id="3" name="Content Placeholder 2"/>
          <p:cNvSpPr>
            <a:spLocks noGrp="1"/>
          </p:cNvSpPr>
          <p:nvPr>
            <p:ph idx="1"/>
          </p:nvPr>
        </p:nvSpPr>
        <p:spPr/>
        <p:txBody>
          <a:bodyPr>
            <a:normAutofit/>
          </a:bodyPr>
          <a:lstStyle/>
          <a:p>
            <a:pPr algn="just"/>
            <a:r>
              <a:rPr lang="en-US" dirty="0"/>
              <a:t>Let </a:t>
            </a:r>
            <a:r>
              <a:rPr lang="en-US" i="1" dirty="0"/>
              <a:t>R</a:t>
            </a:r>
            <a:r>
              <a:rPr lang="en-US" dirty="0"/>
              <a:t> be a relation schema having n attributes </a:t>
            </a:r>
            <a:r>
              <a:rPr lang="en-US" i="1" dirty="0"/>
              <a:t>A1, A2, A3,…, An</a:t>
            </a:r>
            <a:r>
              <a:rPr lang="en-US" dirty="0"/>
              <a:t>.</a:t>
            </a:r>
          </a:p>
          <a:p>
            <a:pPr marL="0" indent="0" algn="just">
              <a:buNone/>
            </a:pPr>
            <a:r>
              <a:rPr lang="en-US" dirty="0"/>
              <a:t> </a:t>
            </a:r>
          </a:p>
          <a:p>
            <a:pPr algn="just"/>
            <a:endParaRPr lang="en-US" dirty="0"/>
          </a:p>
          <a:p>
            <a:pPr algn="just"/>
            <a:endParaRPr lang="en-US" dirty="0"/>
          </a:p>
          <a:p>
            <a:pPr algn="just"/>
            <a:endParaRPr lang="en-US" dirty="0"/>
          </a:p>
          <a:p>
            <a:pPr algn="just"/>
            <a:r>
              <a:rPr lang="en-US" dirty="0"/>
              <a:t>Let attributes X and Y are two subsets of attributes of relation R.</a:t>
            </a:r>
          </a:p>
          <a:p>
            <a:pPr algn="just"/>
            <a:r>
              <a:rPr lang="en-US" dirty="0"/>
              <a:t>If the </a:t>
            </a:r>
            <a:r>
              <a:rPr lang="en-US" b="1" dirty="0">
                <a:solidFill>
                  <a:srgbClr val="C00000"/>
                </a:solidFill>
              </a:rPr>
              <a:t>values of the X component of a tuple uniquely</a:t>
            </a:r>
            <a:r>
              <a:rPr lang="en-US" dirty="0"/>
              <a:t> (or functionally) </a:t>
            </a:r>
            <a:r>
              <a:rPr lang="en-US" b="1" dirty="0">
                <a:solidFill>
                  <a:srgbClr val="C00000"/>
                </a:solidFill>
              </a:rPr>
              <a:t>determine the values of the Y component</a:t>
            </a:r>
            <a:r>
              <a:rPr lang="en-US" dirty="0"/>
              <a:t>, then there is a </a:t>
            </a:r>
            <a:r>
              <a:rPr lang="en-US" b="1" dirty="0">
                <a:solidFill>
                  <a:srgbClr val="C00000"/>
                </a:solidFill>
              </a:rPr>
              <a:t>functional dependency </a:t>
            </a:r>
            <a:r>
              <a:rPr lang="en-US" dirty="0"/>
              <a:t>from</a:t>
            </a:r>
            <a:r>
              <a:rPr lang="en-US" b="1" dirty="0">
                <a:solidFill>
                  <a:srgbClr val="C00000"/>
                </a:solidFill>
              </a:rPr>
              <a:t> X to Y</a:t>
            </a:r>
            <a:r>
              <a:rPr lang="en-US" dirty="0"/>
              <a:t>.</a:t>
            </a:r>
          </a:p>
          <a:p>
            <a:pPr algn="just"/>
            <a:r>
              <a:rPr lang="en-US" dirty="0"/>
              <a:t>This is denoted by </a:t>
            </a:r>
            <a:r>
              <a:rPr lang="en-US" b="1" dirty="0">
                <a:solidFill>
                  <a:srgbClr val="C00000"/>
                </a:solidFill>
              </a:rPr>
              <a:t>X → Y </a:t>
            </a:r>
            <a:r>
              <a:rPr lang="en-US" dirty="0"/>
              <a:t>(</a:t>
            </a:r>
            <a:r>
              <a:rPr lang="en-US" dirty="0" err="1"/>
              <a:t>i.e</a:t>
            </a:r>
            <a:r>
              <a:rPr lang="en-US" dirty="0"/>
              <a:t> </a:t>
            </a:r>
            <a:r>
              <a:rPr lang="en-US" dirty="0" err="1"/>
              <a:t>RollNo</a:t>
            </a:r>
            <a:r>
              <a:rPr lang="en-US" dirty="0"/>
              <a:t> → Name, SPI, BL).</a:t>
            </a:r>
          </a:p>
          <a:p>
            <a:pPr algn="just"/>
            <a:r>
              <a:rPr lang="en-US" dirty="0"/>
              <a:t>It is referred as: </a:t>
            </a:r>
            <a:r>
              <a:rPr lang="en-US" b="1" dirty="0">
                <a:solidFill>
                  <a:srgbClr val="C00000"/>
                </a:solidFill>
              </a:rPr>
              <a:t>Y is functionally dependent on the X </a:t>
            </a:r>
            <a:r>
              <a:rPr lang="en-US" dirty="0"/>
              <a:t>or </a:t>
            </a:r>
            <a:r>
              <a:rPr lang="en-US" b="1" dirty="0">
                <a:solidFill>
                  <a:srgbClr val="C00000"/>
                </a:solidFill>
              </a:rPr>
              <a:t>X determines Y</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160289869"/>
              </p:ext>
            </p:extLst>
          </p:nvPr>
        </p:nvGraphicFramePr>
        <p:xfrm>
          <a:off x="3048000" y="1955800"/>
          <a:ext cx="6096000" cy="111252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u="sng" dirty="0" err="1"/>
                        <a:t>RollNo</a:t>
                      </a:r>
                      <a:endParaRPr lang="en-US" u="sng" dirty="0"/>
                    </a:p>
                  </a:txBody>
                  <a:tcPr/>
                </a:tc>
                <a:tc>
                  <a:txBody>
                    <a:bodyPr/>
                    <a:lstStyle/>
                    <a:p>
                      <a:r>
                        <a:rPr lang="en-US" dirty="0"/>
                        <a:t>Name</a:t>
                      </a:r>
                    </a:p>
                  </a:txBody>
                  <a:tcPr/>
                </a:tc>
                <a:tc>
                  <a:txBody>
                    <a:bodyPr/>
                    <a:lstStyle/>
                    <a:p>
                      <a:r>
                        <a:rPr lang="en-US" dirty="0"/>
                        <a:t>SPI</a:t>
                      </a:r>
                    </a:p>
                  </a:txBody>
                  <a:tcPr/>
                </a:tc>
                <a:tc>
                  <a:txBody>
                    <a:bodyPr/>
                    <a:lstStyle/>
                    <a:p>
                      <a:r>
                        <a:rPr lang="en-US" dirty="0"/>
                        <a:t>BL</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Raj</a:t>
                      </a:r>
                    </a:p>
                  </a:txBody>
                  <a:tcPr/>
                </a:tc>
                <a:tc>
                  <a:txBody>
                    <a:bodyPr/>
                    <a:lstStyle/>
                    <a:p>
                      <a:r>
                        <a:rPr lang="en-US" dirty="0"/>
                        <a:t>8</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Meet</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3048000" y="1550193"/>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Student</a:t>
            </a:r>
          </a:p>
        </p:txBody>
      </p:sp>
    </p:spTree>
    <p:extLst>
      <p:ext uri="{BB962C8B-B14F-4D97-AF65-F5344CB8AC3E}">
        <p14:creationId xmlns:p14="http://schemas.microsoft.com/office/powerpoint/2010/main" val="26942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264E-718B-49A1-84E0-53CC8BE772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00DCC9-CFFD-4E36-8286-C414EE071B9F}"/>
              </a:ext>
            </a:extLst>
          </p:cNvPr>
          <p:cNvSpPr>
            <a:spLocks noGrp="1"/>
          </p:cNvSpPr>
          <p:nvPr>
            <p:ph idx="1"/>
          </p:nvPr>
        </p:nvSpPr>
        <p:spPr>
          <a:xfrm>
            <a:off x="220221" y="1019666"/>
            <a:ext cx="11684000" cy="5334000"/>
          </a:xfrm>
        </p:spPr>
        <p:txBody>
          <a:bodyPr/>
          <a:lstStyle/>
          <a:p>
            <a:endParaRPr lang="en-IN" dirty="0"/>
          </a:p>
        </p:txBody>
      </p:sp>
      <p:sp>
        <p:nvSpPr>
          <p:cNvPr id="4" name="Rectangle 3">
            <a:extLst>
              <a:ext uri="{FF2B5EF4-FFF2-40B4-BE49-F238E27FC236}">
                <a16:creationId xmlns:a16="http://schemas.microsoft.com/office/drawing/2014/main" id="{1B5F2FB5-4D32-47EC-BC6F-88E07750B14F}"/>
              </a:ext>
            </a:extLst>
          </p:cNvPr>
          <p:cNvSpPr/>
          <p:nvPr/>
        </p:nvSpPr>
        <p:spPr>
          <a:xfrm>
            <a:off x="609600" y="685844"/>
            <a:ext cx="5791200" cy="5755422"/>
          </a:xfrm>
          <a:prstGeom prst="rect">
            <a:avLst/>
          </a:prstGeom>
        </p:spPr>
        <p:txBody>
          <a:bodyPr wrap="square">
            <a:spAutoFit/>
          </a:bodyPr>
          <a:lstStyle/>
          <a:p>
            <a:pPr>
              <a:defRPr/>
            </a:pPr>
            <a:r>
              <a:rPr lang="en-IN" sz="1600" b="1" u="sng" dirty="0"/>
              <a:t>Step-02:</a:t>
            </a:r>
            <a:endParaRPr lang="en-IN" sz="1600" b="1" dirty="0"/>
          </a:p>
          <a:p>
            <a:pPr>
              <a:defRPr/>
            </a:pPr>
            <a:r>
              <a:rPr lang="en-IN" sz="1600" dirty="0"/>
              <a:t> </a:t>
            </a:r>
          </a:p>
          <a:p>
            <a:pPr>
              <a:defRPr/>
            </a:pPr>
            <a:r>
              <a:rPr lang="en-IN" sz="1600" dirty="0"/>
              <a:t>Check the essentiality of each functional dependency one by one.</a:t>
            </a:r>
          </a:p>
          <a:p>
            <a:pPr>
              <a:defRPr/>
            </a:pPr>
            <a:r>
              <a:rPr lang="en-IN" sz="1600" dirty="0"/>
              <a:t> </a:t>
            </a:r>
          </a:p>
          <a:p>
            <a:pPr>
              <a:defRPr/>
            </a:pPr>
            <a:r>
              <a:rPr lang="en-IN" sz="1600" b="1" u="sng" dirty="0"/>
              <a:t>For X → W:</a:t>
            </a:r>
            <a:endParaRPr lang="en-IN" sz="1600" b="1" dirty="0"/>
          </a:p>
          <a:p>
            <a:pPr>
              <a:defRPr/>
            </a:pPr>
            <a:r>
              <a:rPr lang="en-IN" sz="1600" dirty="0"/>
              <a:t> </a:t>
            </a:r>
          </a:p>
          <a:p>
            <a:pPr marL="285750" indent="-285750">
              <a:buFont typeface="Arial" panose="020B0604020202020204" pitchFamily="34" charset="0"/>
              <a:buChar char="•"/>
              <a:defRPr/>
            </a:pPr>
            <a:r>
              <a:rPr lang="en-IN" sz="1600" dirty="0"/>
              <a:t>Considering X → W, (X)</a:t>
            </a:r>
            <a:r>
              <a:rPr lang="en-IN" sz="1600" baseline="30000" dirty="0"/>
              <a:t>+</a:t>
            </a:r>
            <a:r>
              <a:rPr lang="en-IN" sz="1600" dirty="0"/>
              <a:t> = { X , W }</a:t>
            </a:r>
          </a:p>
          <a:p>
            <a:pPr marL="285750" indent="-285750">
              <a:buFont typeface="Arial" panose="020B0604020202020204" pitchFamily="34" charset="0"/>
              <a:buChar char="•"/>
              <a:defRPr/>
            </a:pPr>
            <a:r>
              <a:rPr lang="en-IN" sz="1600" dirty="0"/>
              <a:t>Ignoring X → W, (X)</a:t>
            </a:r>
            <a:r>
              <a:rPr lang="en-IN" sz="1600" baseline="30000" dirty="0"/>
              <a:t>+</a:t>
            </a:r>
            <a:r>
              <a:rPr lang="en-IN" sz="1600" dirty="0"/>
              <a:t> = { X }</a:t>
            </a:r>
          </a:p>
          <a:p>
            <a:pPr>
              <a:defRPr/>
            </a:pPr>
            <a:r>
              <a:rPr lang="en-IN" sz="1600" dirty="0"/>
              <a:t> </a:t>
            </a:r>
          </a:p>
          <a:p>
            <a:pPr>
              <a:defRPr/>
            </a:pPr>
            <a:r>
              <a:rPr lang="en-IN" sz="1600" dirty="0"/>
              <a:t>Now,</a:t>
            </a:r>
          </a:p>
          <a:p>
            <a:pPr marL="285750" indent="-285750">
              <a:buFont typeface="Arial" panose="020B0604020202020204" pitchFamily="34" charset="0"/>
              <a:buChar char="•"/>
              <a:defRPr/>
            </a:pPr>
            <a:r>
              <a:rPr lang="en-IN" sz="1600" dirty="0"/>
              <a:t>Clearly, the two results are different.</a:t>
            </a:r>
          </a:p>
          <a:p>
            <a:pPr marL="285750" indent="-285750">
              <a:buFont typeface="Arial" panose="020B0604020202020204" pitchFamily="34" charset="0"/>
              <a:buChar char="•"/>
              <a:defRPr/>
            </a:pPr>
            <a:r>
              <a:rPr lang="en-IN" sz="1600" dirty="0"/>
              <a:t>Thus, we conclude that X → W is essential and can not be eliminated.</a:t>
            </a:r>
          </a:p>
          <a:p>
            <a:pPr>
              <a:defRPr/>
            </a:pPr>
            <a:r>
              <a:rPr lang="en-IN" sz="1600" dirty="0"/>
              <a:t> </a:t>
            </a:r>
          </a:p>
          <a:p>
            <a:pPr>
              <a:defRPr/>
            </a:pPr>
            <a:r>
              <a:rPr lang="en-IN" sz="1600" b="1" u="sng" dirty="0"/>
              <a:t>For WZ → X:</a:t>
            </a:r>
            <a:endParaRPr lang="en-IN" sz="1600" b="1" dirty="0"/>
          </a:p>
          <a:p>
            <a:pPr>
              <a:defRPr/>
            </a:pPr>
            <a:r>
              <a:rPr lang="en-IN" sz="1600" dirty="0"/>
              <a:t> </a:t>
            </a:r>
          </a:p>
          <a:p>
            <a:pPr marL="285750" indent="-285750">
              <a:buFont typeface="Arial" panose="020B0604020202020204" pitchFamily="34" charset="0"/>
              <a:buChar char="•"/>
              <a:defRPr/>
            </a:pPr>
            <a:r>
              <a:rPr lang="en-IN" sz="1600" dirty="0"/>
              <a:t>Considering WZ → X, (WZ)</a:t>
            </a:r>
            <a:r>
              <a:rPr lang="en-IN" sz="1600" baseline="30000" dirty="0"/>
              <a:t>+</a:t>
            </a:r>
            <a:r>
              <a:rPr lang="en-IN" sz="1600" dirty="0"/>
              <a:t> = { W , X , Y , Z }</a:t>
            </a:r>
          </a:p>
          <a:p>
            <a:pPr marL="285750" indent="-285750">
              <a:buFont typeface="Arial" panose="020B0604020202020204" pitchFamily="34" charset="0"/>
              <a:buChar char="•"/>
              <a:defRPr/>
            </a:pPr>
            <a:r>
              <a:rPr lang="en-IN" sz="1600" dirty="0"/>
              <a:t>Ignoring WZ → X, (WZ)</a:t>
            </a:r>
            <a:r>
              <a:rPr lang="en-IN" sz="1600" baseline="30000" dirty="0"/>
              <a:t>+</a:t>
            </a:r>
            <a:r>
              <a:rPr lang="en-IN" sz="1600" dirty="0"/>
              <a:t> = { W , X , Y , Z }</a:t>
            </a:r>
          </a:p>
          <a:p>
            <a:pPr>
              <a:defRPr/>
            </a:pPr>
            <a:r>
              <a:rPr lang="en-IN" sz="1600" dirty="0"/>
              <a:t> </a:t>
            </a:r>
          </a:p>
          <a:p>
            <a:pPr>
              <a:defRPr/>
            </a:pPr>
            <a:r>
              <a:rPr lang="en-IN" sz="1600" dirty="0"/>
              <a:t>Now,</a:t>
            </a:r>
          </a:p>
          <a:p>
            <a:pPr marL="285750" indent="-285750">
              <a:buFont typeface="Arial" panose="020B0604020202020204" pitchFamily="34" charset="0"/>
              <a:buChar char="•"/>
              <a:defRPr/>
            </a:pPr>
            <a:r>
              <a:rPr lang="en-IN" sz="1600" dirty="0"/>
              <a:t>Clearly, the two results are same.</a:t>
            </a:r>
          </a:p>
          <a:p>
            <a:pPr marL="285750" indent="-285750">
              <a:buFont typeface="Arial" panose="020B0604020202020204" pitchFamily="34" charset="0"/>
              <a:buChar char="•"/>
              <a:defRPr/>
            </a:pPr>
            <a:r>
              <a:rPr lang="en-IN" sz="1600" dirty="0"/>
              <a:t>Thus, we conclude that WZ → X is non-essential and can be eliminated.</a:t>
            </a:r>
          </a:p>
        </p:txBody>
      </p:sp>
      <p:sp>
        <p:nvSpPr>
          <p:cNvPr id="5" name="Rectangle 4">
            <a:extLst>
              <a:ext uri="{FF2B5EF4-FFF2-40B4-BE49-F238E27FC236}">
                <a16:creationId xmlns:a16="http://schemas.microsoft.com/office/drawing/2014/main" id="{F2091128-DAD1-4C5C-B892-E3E6355F26E5}"/>
              </a:ext>
            </a:extLst>
          </p:cNvPr>
          <p:cNvSpPr/>
          <p:nvPr/>
        </p:nvSpPr>
        <p:spPr>
          <a:xfrm>
            <a:off x="6705600" y="1019666"/>
            <a:ext cx="5410200" cy="4770537"/>
          </a:xfrm>
          <a:prstGeom prst="rect">
            <a:avLst/>
          </a:prstGeom>
        </p:spPr>
        <p:txBody>
          <a:bodyPr wrap="square">
            <a:spAutoFit/>
          </a:bodyPr>
          <a:lstStyle/>
          <a:p>
            <a:pPr>
              <a:defRPr/>
            </a:pPr>
            <a:r>
              <a:rPr lang="en-IN" sz="1600" dirty="0"/>
              <a:t>Eliminating WZ → X, our set of functional dependencies reduces to-</a:t>
            </a:r>
          </a:p>
          <a:p>
            <a:pPr algn="ctr">
              <a:defRPr/>
            </a:pPr>
            <a:r>
              <a:rPr lang="en-IN" sz="1600" dirty="0"/>
              <a:t>X → W</a:t>
            </a:r>
          </a:p>
          <a:p>
            <a:pPr algn="ctr">
              <a:defRPr/>
            </a:pPr>
            <a:r>
              <a:rPr lang="en-IN" sz="1600" dirty="0"/>
              <a:t>WZ → Y</a:t>
            </a:r>
          </a:p>
          <a:p>
            <a:pPr algn="ctr">
              <a:defRPr/>
            </a:pPr>
            <a:r>
              <a:rPr lang="en-IN" sz="1600" dirty="0"/>
              <a:t>Y → W</a:t>
            </a:r>
          </a:p>
          <a:p>
            <a:pPr algn="ctr">
              <a:defRPr/>
            </a:pPr>
            <a:r>
              <a:rPr lang="en-IN" sz="1600" dirty="0"/>
              <a:t>Y → X</a:t>
            </a:r>
          </a:p>
          <a:p>
            <a:pPr algn="ctr">
              <a:defRPr/>
            </a:pPr>
            <a:r>
              <a:rPr lang="en-IN" sz="1600" dirty="0"/>
              <a:t>Y → Z</a:t>
            </a:r>
          </a:p>
          <a:p>
            <a:pPr>
              <a:defRPr/>
            </a:pPr>
            <a:r>
              <a:rPr lang="en-IN" sz="1600" dirty="0"/>
              <a:t>Now, we will consider this reduced set in further checks.</a:t>
            </a:r>
          </a:p>
          <a:p>
            <a:pPr>
              <a:defRPr/>
            </a:pPr>
            <a:r>
              <a:rPr lang="en-IN" sz="1600" dirty="0"/>
              <a:t> </a:t>
            </a:r>
          </a:p>
          <a:p>
            <a:pPr>
              <a:defRPr/>
            </a:pPr>
            <a:r>
              <a:rPr lang="en-IN" sz="1600" b="1" u="sng" dirty="0"/>
              <a:t>For WZ → Y:</a:t>
            </a:r>
            <a:endParaRPr lang="en-IN" sz="1600" b="1" dirty="0"/>
          </a:p>
          <a:p>
            <a:pPr>
              <a:defRPr/>
            </a:pPr>
            <a:r>
              <a:rPr lang="en-IN" sz="1600" dirty="0"/>
              <a:t> </a:t>
            </a:r>
          </a:p>
          <a:p>
            <a:pPr marL="285750" indent="-285750">
              <a:buFont typeface="Arial" panose="020B0604020202020204" pitchFamily="34" charset="0"/>
              <a:buChar char="•"/>
              <a:defRPr/>
            </a:pPr>
            <a:r>
              <a:rPr lang="en-IN" sz="1600" dirty="0"/>
              <a:t>Considering WZ → Y, (WZ)</a:t>
            </a:r>
            <a:r>
              <a:rPr lang="en-IN" sz="1600" baseline="30000" dirty="0"/>
              <a:t>+</a:t>
            </a:r>
            <a:r>
              <a:rPr lang="en-IN" sz="1600" dirty="0"/>
              <a:t> = { W , X , Y , Z }</a:t>
            </a:r>
          </a:p>
          <a:p>
            <a:pPr marL="285750" indent="-285750">
              <a:buFont typeface="Arial" panose="020B0604020202020204" pitchFamily="34" charset="0"/>
              <a:buChar char="•"/>
              <a:defRPr/>
            </a:pPr>
            <a:r>
              <a:rPr lang="en-IN" sz="1600" dirty="0"/>
              <a:t>Ignoring WZ → Y, (WZ)</a:t>
            </a:r>
            <a:r>
              <a:rPr lang="en-IN" sz="1600" baseline="30000" dirty="0"/>
              <a:t>+</a:t>
            </a:r>
            <a:r>
              <a:rPr lang="en-IN" sz="1600" dirty="0"/>
              <a:t> = { W , Z }</a:t>
            </a:r>
          </a:p>
          <a:p>
            <a:pPr>
              <a:defRPr/>
            </a:pPr>
            <a:r>
              <a:rPr lang="en-IN" sz="1600" dirty="0"/>
              <a:t> </a:t>
            </a:r>
          </a:p>
          <a:p>
            <a:pPr>
              <a:defRPr/>
            </a:pPr>
            <a:r>
              <a:rPr lang="en-IN" sz="1600" dirty="0"/>
              <a:t>Now,</a:t>
            </a:r>
          </a:p>
          <a:p>
            <a:pPr marL="285750" indent="-285750">
              <a:buFont typeface="Arial" panose="020B0604020202020204" pitchFamily="34" charset="0"/>
              <a:buChar char="•"/>
              <a:defRPr/>
            </a:pPr>
            <a:r>
              <a:rPr lang="en-IN" sz="1600" dirty="0"/>
              <a:t>Clearly, the two results are different.</a:t>
            </a:r>
          </a:p>
          <a:p>
            <a:pPr marL="285750" indent="-285750">
              <a:buFont typeface="Arial" panose="020B0604020202020204" pitchFamily="34" charset="0"/>
              <a:buChar char="•"/>
              <a:defRPr/>
            </a:pPr>
            <a:r>
              <a:rPr lang="en-IN" sz="1600" dirty="0"/>
              <a:t>Thus, we conclude that WZ → Y is essential and can not be eliminated.</a:t>
            </a:r>
          </a:p>
          <a:p>
            <a:pPr>
              <a:defRPr/>
            </a:pPr>
            <a:r>
              <a:rPr lang="en-IN" sz="1600" dirty="0"/>
              <a:t> </a:t>
            </a:r>
          </a:p>
        </p:txBody>
      </p:sp>
    </p:spTree>
    <p:extLst>
      <p:ext uri="{BB962C8B-B14F-4D97-AF65-F5344CB8AC3E}">
        <p14:creationId xmlns:p14="http://schemas.microsoft.com/office/powerpoint/2010/main" val="11312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AA85-9C8E-4667-9E10-C2A52A7060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894CC-935E-49F7-BE24-CE2E81E4158E}"/>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DA5B3EAC-6718-4394-91E6-997B97B6FE52}"/>
              </a:ext>
            </a:extLst>
          </p:cNvPr>
          <p:cNvSpPr/>
          <p:nvPr/>
        </p:nvSpPr>
        <p:spPr>
          <a:xfrm>
            <a:off x="254000" y="711418"/>
            <a:ext cx="6167437" cy="6093976"/>
          </a:xfrm>
          <a:prstGeom prst="rect">
            <a:avLst/>
          </a:prstGeom>
        </p:spPr>
        <p:txBody>
          <a:bodyPr wrap="square">
            <a:spAutoFit/>
          </a:bodyPr>
          <a:lstStyle/>
          <a:p>
            <a:pPr>
              <a:defRPr/>
            </a:pPr>
            <a:r>
              <a:rPr lang="en-IN" sz="1600" b="1" u="sng" dirty="0"/>
              <a:t>For Y → W:</a:t>
            </a:r>
            <a:endParaRPr lang="en-IN" sz="1600" b="1" dirty="0"/>
          </a:p>
          <a:p>
            <a:pPr>
              <a:defRPr/>
            </a:pPr>
            <a:r>
              <a:rPr lang="en-IN" sz="1600" dirty="0"/>
              <a:t> </a:t>
            </a:r>
          </a:p>
          <a:p>
            <a:pPr marL="285750" indent="-285750">
              <a:buFont typeface="Arial" panose="020B0604020202020204" pitchFamily="34" charset="0"/>
              <a:buChar char="•"/>
              <a:defRPr/>
            </a:pPr>
            <a:r>
              <a:rPr lang="en-IN" sz="1600" dirty="0"/>
              <a:t>Considering Y → W, (Y)</a:t>
            </a:r>
            <a:r>
              <a:rPr lang="en-IN" sz="1600" baseline="30000" dirty="0"/>
              <a:t>+</a:t>
            </a:r>
            <a:r>
              <a:rPr lang="en-IN" sz="1600" dirty="0"/>
              <a:t> = { W , X , Y , Z }</a:t>
            </a:r>
          </a:p>
          <a:p>
            <a:pPr marL="285750" indent="-285750">
              <a:buFont typeface="Arial" panose="020B0604020202020204" pitchFamily="34" charset="0"/>
              <a:buChar char="•"/>
              <a:defRPr/>
            </a:pPr>
            <a:r>
              <a:rPr lang="en-IN" sz="1600" dirty="0"/>
              <a:t>Ignoring Y → W, (Y)</a:t>
            </a:r>
            <a:r>
              <a:rPr lang="en-IN" sz="1600" baseline="30000" dirty="0"/>
              <a:t>+</a:t>
            </a:r>
            <a:r>
              <a:rPr lang="en-IN" sz="1600" dirty="0"/>
              <a:t> = { W , X , Y , Z }</a:t>
            </a:r>
          </a:p>
          <a:p>
            <a:pPr>
              <a:defRPr/>
            </a:pPr>
            <a:r>
              <a:rPr lang="en-IN" sz="1600" dirty="0"/>
              <a:t> </a:t>
            </a:r>
          </a:p>
          <a:p>
            <a:pPr>
              <a:defRPr/>
            </a:pPr>
            <a:r>
              <a:rPr lang="en-IN" sz="1600" dirty="0"/>
              <a:t>Now,</a:t>
            </a:r>
          </a:p>
          <a:p>
            <a:pPr marL="285750" indent="-285750">
              <a:buFont typeface="Arial" panose="020B0604020202020204" pitchFamily="34" charset="0"/>
              <a:buChar char="•"/>
              <a:defRPr/>
            </a:pPr>
            <a:r>
              <a:rPr lang="en-IN" sz="1600" dirty="0"/>
              <a:t>Clearly, the two results are same.</a:t>
            </a:r>
          </a:p>
          <a:p>
            <a:pPr marL="285750" indent="-285750">
              <a:buFont typeface="Arial" panose="020B0604020202020204" pitchFamily="34" charset="0"/>
              <a:buChar char="•"/>
              <a:defRPr/>
            </a:pPr>
            <a:r>
              <a:rPr lang="en-IN" sz="1600" dirty="0"/>
              <a:t>Thus, we conclude that Y → W is non-essential and can be eliminated.</a:t>
            </a:r>
          </a:p>
          <a:p>
            <a:pPr>
              <a:defRPr/>
            </a:pPr>
            <a:r>
              <a:rPr lang="en-IN" sz="1600" dirty="0"/>
              <a:t> </a:t>
            </a:r>
          </a:p>
          <a:p>
            <a:pPr>
              <a:defRPr/>
            </a:pPr>
            <a:r>
              <a:rPr lang="en-IN" sz="1600" dirty="0"/>
              <a:t>Eliminating Y → W, our set of functional dependencies reduces to-</a:t>
            </a:r>
          </a:p>
          <a:p>
            <a:pPr algn="ctr">
              <a:defRPr/>
            </a:pPr>
            <a:r>
              <a:rPr lang="en-IN" sz="1600" dirty="0"/>
              <a:t>X → W</a:t>
            </a:r>
          </a:p>
          <a:p>
            <a:pPr algn="ctr">
              <a:defRPr/>
            </a:pPr>
            <a:r>
              <a:rPr lang="en-IN" sz="1600" dirty="0"/>
              <a:t>WZ → Y</a:t>
            </a:r>
          </a:p>
          <a:p>
            <a:pPr algn="ctr">
              <a:defRPr/>
            </a:pPr>
            <a:r>
              <a:rPr lang="en-IN" sz="1600" dirty="0"/>
              <a:t>Y → X</a:t>
            </a:r>
          </a:p>
          <a:p>
            <a:pPr algn="ctr">
              <a:defRPr/>
            </a:pPr>
            <a:r>
              <a:rPr lang="en-IN" sz="1600" dirty="0"/>
              <a:t>Y → Z</a:t>
            </a:r>
          </a:p>
          <a:p>
            <a:pPr>
              <a:defRPr/>
            </a:pPr>
            <a:r>
              <a:rPr lang="en-IN" sz="2000" dirty="0"/>
              <a:t> </a:t>
            </a:r>
            <a:r>
              <a:rPr lang="en-IN" sz="2000" b="1" u="sng" dirty="0"/>
              <a:t> </a:t>
            </a:r>
            <a:r>
              <a:rPr lang="en-IN" sz="1600" b="1" u="sng" dirty="0"/>
              <a:t>For Y → X:</a:t>
            </a:r>
            <a:endParaRPr lang="en-IN" sz="1600" b="1" dirty="0"/>
          </a:p>
          <a:p>
            <a:pPr>
              <a:defRPr/>
            </a:pPr>
            <a:r>
              <a:rPr lang="en-IN" sz="1600" dirty="0"/>
              <a:t> </a:t>
            </a:r>
          </a:p>
          <a:p>
            <a:pPr marL="285750" indent="-285750">
              <a:buFont typeface="Arial" panose="020B0604020202020204" pitchFamily="34" charset="0"/>
              <a:buChar char="•"/>
              <a:defRPr/>
            </a:pPr>
            <a:r>
              <a:rPr lang="en-IN" sz="1600" dirty="0"/>
              <a:t>Considering Y → X, (Y)</a:t>
            </a:r>
            <a:r>
              <a:rPr lang="en-IN" sz="1600" baseline="30000" dirty="0"/>
              <a:t>+</a:t>
            </a:r>
            <a:r>
              <a:rPr lang="en-IN" sz="1600" dirty="0"/>
              <a:t> = { W , X , Y , Z }</a:t>
            </a:r>
          </a:p>
          <a:p>
            <a:pPr marL="285750" indent="-285750">
              <a:buFont typeface="Arial" panose="020B0604020202020204" pitchFamily="34" charset="0"/>
              <a:buChar char="•"/>
              <a:defRPr/>
            </a:pPr>
            <a:r>
              <a:rPr lang="en-IN" sz="1600" dirty="0"/>
              <a:t>Ignoring Y → X, (Y)</a:t>
            </a:r>
            <a:r>
              <a:rPr lang="en-IN" sz="1600" baseline="30000" dirty="0"/>
              <a:t>+</a:t>
            </a:r>
            <a:r>
              <a:rPr lang="en-IN" sz="1600" dirty="0"/>
              <a:t> = { Y , Z }</a:t>
            </a:r>
          </a:p>
          <a:p>
            <a:pPr>
              <a:defRPr/>
            </a:pPr>
            <a:r>
              <a:rPr lang="en-IN" sz="1600" dirty="0"/>
              <a:t> </a:t>
            </a:r>
          </a:p>
          <a:p>
            <a:pPr>
              <a:defRPr/>
            </a:pPr>
            <a:r>
              <a:rPr lang="en-IN" sz="1600" dirty="0"/>
              <a:t>Now,</a:t>
            </a:r>
          </a:p>
          <a:p>
            <a:pPr marL="285750" indent="-285750">
              <a:buFont typeface="Arial" panose="020B0604020202020204" pitchFamily="34" charset="0"/>
              <a:buChar char="•"/>
              <a:defRPr/>
            </a:pPr>
            <a:r>
              <a:rPr lang="en-IN" sz="1600" dirty="0"/>
              <a:t>Clearly, the two results are different.</a:t>
            </a:r>
          </a:p>
          <a:p>
            <a:pPr marL="285750" indent="-285750">
              <a:buFont typeface="Arial" panose="020B0604020202020204" pitchFamily="34" charset="0"/>
              <a:buChar char="•"/>
              <a:defRPr/>
            </a:pPr>
            <a:r>
              <a:rPr lang="en-IN" sz="1600" dirty="0"/>
              <a:t>Thus, we conclude that Y → X is essential and can not be eliminated</a:t>
            </a:r>
          </a:p>
          <a:p>
            <a:pPr>
              <a:defRPr/>
            </a:pPr>
            <a:endParaRPr lang="en-IN" dirty="0"/>
          </a:p>
        </p:txBody>
      </p:sp>
      <p:sp>
        <p:nvSpPr>
          <p:cNvPr id="5" name="Rectangle 4">
            <a:extLst>
              <a:ext uri="{FF2B5EF4-FFF2-40B4-BE49-F238E27FC236}">
                <a16:creationId xmlns:a16="http://schemas.microsoft.com/office/drawing/2014/main" id="{3AF9AC82-EB2F-4032-8CDC-6D64E06A7B94}"/>
              </a:ext>
            </a:extLst>
          </p:cNvPr>
          <p:cNvSpPr>
            <a:spLocks noChangeArrowheads="1"/>
          </p:cNvSpPr>
          <p:nvPr/>
        </p:nvSpPr>
        <p:spPr bwMode="auto">
          <a:xfrm>
            <a:off x="6629400" y="1295400"/>
            <a:ext cx="54864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600" b="1" u="sng" dirty="0">
                <a:latin typeface="+mj-lt"/>
              </a:rPr>
              <a:t>For Y → Z:</a:t>
            </a:r>
            <a:endParaRPr kumimoji="0" lang="en-IN" altLang="en-US" sz="1600" b="1" dirty="0">
              <a:latin typeface="+mj-lt"/>
            </a:endParaRPr>
          </a:p>
          <a:p>
            <a:pPr>
              <a:spcBef>
                <a:spcPct val="0"/>
              </a:spcBef>
              <a:buClrTx/>
              <a:buSzTx/>
              <a:buFontTx/>
              <a:buNone/>
            </a:pPr>
            <a:r>
              <a:rPr kumimoji="0" lang="en-IN" altLang="en-US" sz="1600" dirty="0">
                <a:latin typeface="+mj-lt"/>
              </a:rPr>
              <a:t> </a:t>
            </a:r>
          </a:p>
          <a:p>
            <a:pPr>
              <a:spcBef>
                <a:spcPct val="0"/>
              </a:spcBef>
              <a:buClrTx/>
              <a:buSzTx/>
              <a:buFont typeface="Arial" panose="020B0604020202020204" pitchFamily="34" charset="0"/>
              <a:buChar char="•"/>
            </a:pPr>
            <a:r>
              <a:rPr kumimoji="0" lang="en-IN" altLang="en-US" sz="1600" dirty="0">
                <a:latin typeface="+mj-lt"/>
              </a:rPr>
              <a:t>Considering Y → Z, (Y)</a:t>
            </a:r>
            <a:r>
              <a:rPr kumimoji="0" lang="en-IN" altLang="en-US" sz="1600" baseline="30000" dirty="0">
                <a:latin typeface="+mj-lt"/>
              </a:rPr>
              <a:t>+</a:t>
            </a:r>
            <a:r>
              <a:rPr kumimoji="0" lang="en-IN" altLang="en-US" sz="1600" dirty="0">
                <a:latin typeface="+mj-lt"/>
              </a:rPr>
              <a:t> = { W , X , Y , Z }</a:t>
            </a:r>
          </a:p>
          <a:p>
            <a:pPr>
              <a:spcBef>
                <a:spcPct val="0"/>
              </a:spcBef>
              <a:buClrTx/>
              <a:buSzTx/>
              <a:buFont typeface="Arial" panose="020B0604020202020204" pitchFamily="34" charset="0"/>
              <a:buChar char="•"/>
            </a:pPr>
            <a:r>
              <a:rPr kumimoji="0" lang="en-IN" altLang="en-US" sz="1600" dirty="0">
                <a:latin typeface="+mj-lt"/>
              </a:rPr>
              <a:t>Ignoring Y → Z, (Y)</a:t>
            </a:r>
            <a:r>
              <a:rPr kumimoji="0" lang="en-IN" altLang="en-US" sz="1600" baseline="30000" dirty="0">
                <a:latin typeface="+mj-lt"/>
              </a:rPr>
              <a:t>+</a:t>
            </a:r>
            <a:r>
              <a:rPr kumimoji="0" lang="en-IN" altLang="en-US" sz="1600" dirty="0">
                <a:latin typeface="+mj-lt"/>
              </a:rPr>
              <a:t> = { W , X , Y }</a:t>
            </a:r>
          </a:p>
          <a:p>
            <a:pPr>
              <a:spcBef>
                <a:spcPct val="0"/>
              </a:spcBef>
              <a:buClrTx/>
              <a:buSzTx/>
              <a:buFontTx/>
              <a:buNone/>
            </a:pPr>
            <a:r>
              <a:rPr kumimoji="0" lang="en-IN" altLang="en-US" sz="1600" dirty="0">
                <a:latin typeface="+mj-lt"/>
              </a:rPr>
              <a:t> </a:t>
            </a:r>
          </a:p>
          <a:p>
            <a:pPr>
              <a:spcBef>
                <a:spcPct val="0"/>
              </a:spcBef>
              <a:buClrTx/>
              <a:buSzTx/>
              <a:buFontTx/>
              <a:buNone/>
            </a:pPr>
            <a:r>
              <a:rPr kumimoji="0" lang="en-IN" altLang="en-US" sz="1600" dirty="0">
                <a:latin typeface="+mj-lt"/>
              </a:rPr>
              <a:t>Now,</a:t>
            </a:r>
          </a:p>
          <a:p>
            <a:pPr>
              <a:spcBef>
                <a:spcPct val="0"/>
              </a:spcBef>
              <a:buClrTx/>
              <a:buSzTx/>
              <a:buFont typeface="Arial" panose="020B0604020202020204" pitchFamily="34" charset="0"/>
              <a:buChar char="•"/>
            </a:pPr>
            <a:r>
              <a:rPr kumimoji="0" lang="en-IN" altLang="en-US" sz="1600" dirty="0">
                <a:latin typeface="+mj-lt"/>
              </a:rPr>
              <a:t>Clearly, the two results are different.</a:t>
            </a:r>
          </a:p>
          <a:p>
            <a:pPr>
              <a:spcBef>
                <a:spcPct val="0"/>
              </a:spcBef>
              <a:buClrTx/>
              <a:buSzTx/>
              <a:buFont typeface="Arial" panose="020B0604020202020204" pitchFamily="34" charset="0"/>
              <a:buChar char="•"/>
            </a:pPr>
            <a:r>
              <a:rPr kumimoji="0" lang="en-IN" altLang="en-US" sz="1600" dirty="0">
                <a:latin typeface="+mj-lt"/>
              </a:rPr>
              <a:t>Thus, we conclude that Y → Z is essential and can not be eliminated.</a:t>
            </a:r>
          </a:p>
          <a:p>
            <a:pPr>
              <a:spcBef>
                <a:spcPct val="0"/>
              </a:spcBef>
              <a:buClrTx/>
              <a:buSzTx/>
              <a:buFontTx/>
              <a:buNone/>
            </a:pPr>
            <a:r>
              <a:rPr kumimoji="0" lang="en-IN" altLang="en-US" sz="1600" dirty="0">
                <a:latin typeface="+mj-lt"/>
              </a:rPr>
              <a:t> </a:t>
            </a:r>
          </a:p>
          <a:p>
            <a:pPr>
              <a:spcBef>
                <a:spcPct val="0"/>
              </a:spcBef>
              <a:buClrTx/>
              <a:buSzTx/>
              <a:buFontTx/>
              <a:buNone/>
            </a:pPr>
            <a:r>
              <a:rPr kumimoji="0" lang="en-IN" altLang="en-US" sz="1600" dirty="0">
                <a:latin typeface="+mj-lt"/>
              </a:rPr>
              <a:t>From here, our essential functional dependencies are-</a:t>
            </a:r>
          </a:p>
          <a:p>
            <a:pPr algn="ctr">
              <a:spcBef>
                <a:spcPct val="0"/>
              </a:spcBef>
              <a:buClrTx/>
              <a:buSzTx/>
              <a:buFontTx/>
              <a:buNone/>
            </a:pPr>
            <a:r>
              <a:rPr kumimoji="0" lang="en-IN" altLang="en-US" sz="1600" dirty="0">
                <a:latin typeface="+mj-lt"/>
              </a:rPr>
              <a:t>X → W</a:t>
            </a:r>
          </a:p>
          <a:p>
            <a:pPr algn="ctr">
              <a:spcBef>
                <a:spcPct val="0"/>
              </a:spcBef>
              <a:buClrTx/>
              <a:buSzTx/>
              <a:buFontTx/>
              <a:buNone/>
            </a:pPr>
            <a:r>
              <a:rPr kumimoji="0" lang="en-IN" altLang="en-US" sz="1600" dirty="0">
                <a:latin typeface="+mj-lt"/>
              </a:rPr>
              <a:t>WZ → Y</a:t>
            </a:r>
          </a:p>
          <a:p>
            <a:pPr algn="ctr">
              <a:spcBef>
                <a:spcPct val="0"/>
              </a:spcBef>
              <a:buClrTx/>
              <a:buSzTx/>
              <a:buFontTx/>
              <a:buNone/>
            </a:pPr>
            <a:r>
              <a:rPr kumimoji="0" lang="en-IN" altLang="en-US" sz="1600" dirty="0">
                <a:latin typeface="+mj-lt"/>
              </a:rPr>
              <a:t>Y → X</a:t>
            </a:r>
          </a:p>
          <a:p>
            <a:pPr algn="ctr">
              <a:spcBef>
                <a:spcPct val="0"/>
              </a:spcBef>
              <a:buClrTx/>
              <a:buSzTx/>
              <a:buFontTx/>
              <a:buNone/>
            </a:pPr>
            <a:r>
              <a:rPr kumimoji="0" lang="en-IN" altLang="en-US" sz="1600" dirty="0">
                <a:latin typeface="+mj-lt"/>
              </a:rPr>
              <a:t>Y → Z</a:t>
            </a:r>
          </a:p>
          <a:p>
            <a:pPr>
              <a:spcBef>
                <a:spcPct val="0"/>
              </a:spcBef>
              <a:buClrTx/>
              <a:buSzTx/>
              <a:buFontTx/>
              <a:buNone/>
            </a:pPr>
            <a:r>
              <a:rPr kumimoji="0" lang="en-IN" altLang="en-US" dirty="0"/>
              <a:t> </a:t>
            </a:r>
          </a:p>
        </p:txBody>
      </p:sp>
    </p:spTree>
    <p:extLst>
      <p:ext uri="{BB962C8B-B14F-4D97-AF65-F5344CB8AC3E}">
        <p14:creationId xmlns:p14="http://schemas.microsoft.com/office/powerpoint/2010/main" val="4865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5B37-1E70-4C71-AD83-33B156BB3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9DEF45-18DE-4660-A7F0-3ABA513EEDD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DB8D8432-8177-4D81-97AD-EA654F8418B0}"/>
              </a:ext>
            </a:extLst>
          </p:cNvPr>
          <p:cNvSpPr/>
          <p:nvPr/>
        </p:nvSpPr>
        <p:spPr>
          <a:xfrm>
            <a:off x="1219200" y="288328"/>
            <a:ext cx="10926762" cy="6463308"/>
          </a:xfrm>
          <a:prstGeom prst="rect">
            <a:avLst/>
          </a:prstGeom>
        </p:spPr>
        <p:txBody>
          <a:bodyPr wrap="square">
            <a:spAutoFit/>
          </a:bodyPr>
          <a:lstStyle/>
          <a:p>
            <a:pPr>
              <a:defRPr/>
            </a:pPr>
            <a:r>
              <a:rPr lang="en-IN" b="1" u="sng" dirty="0"/>
              <a:t>Step-03:</a:t>
            </a:r>
            <a:endParaRPr lang="en-IN" b="1" dirty="0"/>
          </a:p>
          <a:p>
            <a:pPr>
              <a:defRPr/>
            </a:pPr>
            <a:r>
              <a:rPr lang="en-IN" dirty="0"/>
              <a:t> </a:t>
            </a:r>
          </a:p>
          <a:p>
            <a:pPr marL="285750" indent="-285750">
              <a:buFont typeface="Arial" panose="020B0604020202020204" pitchFamily="34" charset="0"/>
              <a:buChar char="•"/>
              <a:defRPr/>
            </a:pPr>
            <a:r>
              <a:rPr lang="en-IN" dirty="0"/>
              <a:t>Consider the functional dependencies having more than one attribute on their left side.</a:t>
            </a:r>
          </a:p>
          <a:p>
            <a:pPr marL="285750" indent="-285750">
              <a:buFont typeface="Arial" panose="020B0604020202020204" pitchFamily="34" charset="0"/>
              <a:buChar char="•"/>
              <a:defRPr/>
            </a:pPr>
            <a:r>
              <a:rPr lang="en-IN" dirty="0"/>
              <a:t>Check if their left side can be reduced.</a:t>
            </a:r>
          </a:p>
          <a:p>
            <a:pPr>
              <a:defRPr/>
            </a:pPr>
            <a:r>
              <a:rPr lang="en-IN" dirty="0"/>
              <a:t> </a:t>
            </a:r>
          </a:p>
          <a:p>
            <a:pPr>
              <a:defRPr/>
            </a:pPr>
            <a:r>
              <a:rPr lang="en-IN" dirty="0"/>
              <a:t>In our set,</a:t>
            </a:r>
          </a:p>
          <a:p>
            <a:pPr marL="285750" indent="-285750">
              <a:buFont typeface="Arial" panose="020B0604020202020204" pitchFamily="34" charset="0"/>
              <a:buChar char="•"/>
              <a:defRPr/>
            </a:pPr>
            <a:r>
              <a:rPr lang="en-IN" dirty="0"/>
              <a:t>Only WZ → Y contains more than one attribute on its left side.</a:t>
            </a:r>
          </a:p>
          <a:p>
            <a:pPr marL="285750" indent="-285750">
              <a:buFont typeface="Arial" panose="020B0604020202020204" pitchFamily="34" charset="0"/>
              <a:buChar char="•"/>
              <a:defRPr/>
            </a:pPr>
            <a:r>
              <a:rPr lang="en-IN" dirty="0"/>
              <a:t>Considering WZ → Y, (WZ)</a:t>
            </a:r>
            <a:r>
              <a:rPr lang="en-IN" baseline="30000" dirty="0"/>
              <a:t>+</a:t>
            </a:r>
            <a:r>
              <a:rPr lang="en-IN" dirty="0"/>
              <a:t> = { W , X , Y , Z }</a:t>
            </a:r>
          </a:p>
          <a:p>
            <a:pPr>
              <a:defRPr/>
            </a:pPr>
            <a:r>
              <a:rPr lang="en-IN" dirty="0"/>
              <a:t> </a:t>
            </a:r>
          </a:p>
          <a:p>
            <a:pPr>
              <a:defRPr/>
            </a:pPr>
            <a:r>
              <a:rPr lang="en-IN" dirty="0"/>
              <a:t>Now,</a:t>
            </a:r>
          </a:p>
          <a:p>
            <a:pPr marL="285750" indent="-285750">
              <a:buFont typeface="Arial" panose="020B0604020202020204" pitchFamily="34" charset="0"/>
              <a:buChar char="•"/>
              <a:defRPr/>
            </a:pPr>
            <a:r>
              <a:rPr lang="en-IN" dirty="0"/>
              <a:t>Consider all the possible subsets of WZ.</a:t>
            </a:r>
          </a:p>
          <a:p>
            <a:pPr marL="285750" indent="-285750">
              <a:buFont typeface="Arial" panose="020B0604020202020204" pitchFamily="34" charset="0"/>
              <a:buChar char="•"/>
              <a:defRPr/>
            </a:pPr>
            <a:r>
              <a:rPr lang="en-IN" dirty="0"/>
              <a:t>Check if the closure result of any subset matches to the closure result of WZ.</a:t>
            </a:r>
          </a:p>
          <a:p>
            <a:pPr algn="ctr">
              <a:defRPr/>
            </a:pPr>
            <a:r>
              <a:rPr lang="en-IN" dirty="0"/>
              <a:t>(W)</a:t>
            </a:r>
            <a:r>
              <a:rPr lang="en-IN" baseline="30000" dirty="0"/>
              <a:t>+</a:t>
            </a:r>
            <a:r>
              <a:rPr lang="en-IN" dirty="0"/>
              <a:t> = { W }</a:t>
            </a:r>
          </a:p>
          <a:p>
            <a:pPr algn="ctr">
              <a:defRPr/>
            </a:pPr>
            <a:r>
              <a:rPr lang="en-IN" dirty="0"/>
              <a:t>(Z)</a:t>
            </a:r>
            <a:r>
              <a:rPr lang="en-IN" baseline="30000" dirty="0"/>
              <a:t>+</a:t>
            </a:r>
            <a:r>
              <a:rPr lang="en-IN" dirty="0"/>
              <a:t> = { Z }</a:t>
            </a:r>
          </a:p>
          <a:p>
            <a:pPr>
              <a:defRPr/>
            </a:pPr>
            <a:r>
              <a:rPr lang="en-IN" dirty="0"/>
              <a:t>Clearly,</a:t>
            </a:r>
          </a:p>
          <a:p>
            <a:pPr marL="285750" indent="-285750">
              <a:buFont typeface="Arial" panose="020B0604020202020204" pitchFamily="34" charset="0"/>
              <a:buChar char="•"/>
              <a:defRPr/>
            </a:pPr>
            <a:r>
              <a:rPr lang="en-IN" dirty="0"/>
              <a:t>None of the subsets have the same closure result same as that of the entire left side.</a:t>
            </a:r>
          </a:p>
          <a:p>
            <a:pPr marL="285750" indent="-285750">
              <a:buFont typeface="Arial" panose="020B0604020202020204" pitchFamily="34" charset="0"/>
              <a:buChar char="•"/>
              <a:defRPr/>
            </a:pPr>
            <a:r>
              <a:rPr lang="en-IN" dirty="0"/>
              <a:t>Thus, we conclude that we can not write WZ → Y as W → Y or Z → Y.</a:t>
            </a:r>
          </a:p>
          <a:p>
            <a:pPr marL="285750" indent="-285750">
              <a:buFont typeface="Arial" panose="020B0604020202020204" pitchFamily="34" charset="0"/>
              <a:buChar char="•"/>
              <a:defRPr/>
            </a:pPr>
            <a:r>
              <a:rPr lang="en-IN" dirty="0"/>
              <a:t>Thus, set of functional dependencies obtained in step-02 is the canonical cover.</a:t>
            </a:r>
          </a:p>
          <a:p>
            <a:pPr algn="ctr">
              <a:defRPr/>
            </a:pPr>
            <a:r>
              <a:rPr lang="en-IN" dirty="0"/>
              <a:t>Finally, the canonical cover is-</a:t>
            </a:r>
          </a:p>
          <a:p>
            <a:pPr algn="ctr">
              <a:defRPr/>
            </a:pPr>
            <a:r>
              <a:rPr lang="en-IN" dirty="0"/>
              <a:t>X → W</a:t>
            </a:r>
          </a:p>
          <a:p>
            <a:pPr algn="ctr">
              <a:defRPr/>
            </a:pPr>
            <a:r>
              <a:rPr lang="en-IN" dirty="0"/>
              <a:t>WZ → Y</a:t>
            </a:r>
          </a:p>
          <a:p>
            <a:pPr algn="ctr">
              <a:defRPr/>
            </a:pPr>
            <a:r>
              <a:rPr lang="en-IN" dirty="0"/>
              <a:t>Y → X</a:t>
            </a:r>
          </a:p>
          <a:p>
            <a:pPr algn="ctr">
              <a:defRPr/>
            </a:pPr>
            <a:r>
              <a:rPr lang="en-IN" dirty="0"/>
              <a:t>Y → Z</a:t>
            </a:r>
          </a:p>
        </p:txBody>
      </p:sp>
    </p:spTree>
    <p:extLst>
      <p:ext uri="{BB962C8B-B14F-4D97-AF65-F5344CB8AC3E}">
        <p14:creationId xmlns:p14="http://schemas.microsoft.com/office/powerpoint/2010/main" val="427616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fade">
                                      <p:cBhvr>
                                        <p:cTn id="35" dur="500"/>
                                        <p:tgtEl>
                                          <p:spTgt spid="4">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fade">
                                      <p:cBhvr>
                                        <p:cTn id="49" dur="500"/>
                                        <p:tgtEl>
                                          <p:spTgt spid="4">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animEffect transition="in" filter="fade">
                                      <p:cBhvr>
                                        <p:cTn id="52" dur="500"/>
                                        <p:tgtEl>
                                          <p:spTgt spid="4">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animEffect transition="in" filter="fade">
                                      <p:cBhvr>
                                        <p:cTn id="55" dur="500"/>
                                        <p:tgtEl>
                                          <p:spTgt spid="4">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7" end="17"/>
                                            </p:txEl>
                                          </p:spTgt>
                                        </p:tgtEl>
                                        <p:attrNameLst>
                                          <p:attrName>style.visibility</p:attrName>
                                        </p:attrNameLst>
                                      </p:cBhvr>
                                      <p:to>
                                        <p:strVal val="visible"/>
                                      </p:to>
                                    </p:set>
                                    <p:animEffect transition="in" filter="fade">
                                      <p:cBhvr>
                                        <p:cTn id="58" dur="500"/>
                                        <p:tgtEl>
                                          <p:spTgt spid="4">
                                            <p:txEl>
                                              <p:pRg st="17"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animEffect transition="in" filter="fade">
                                      <p:cBhvr>
                                        <p:cTn id="63" dur="500"/>
                                        <p:tgtEl>
                                          <p:spTgt spid="4">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9" end="19"/>
                                            </p:txEl>
                                          </p:spTgt>
                                        </p:tgtEl>
                                        <p:attrNameLst>
                                          <p:attrName>style.visibility</p:attrName>
                                        </p:attrNameLst>
                                      </p:cBhvr>
                                      <p:to>
                                        <p:strVal val="visible"/>
                                      </p:to>
                                    </p:set>
                                    <p:animEffect transition="in" filter="fade">
                                      <p:cBhvr>
                                        <p:cTn id="66" dur="500"/>
                                        <p:tgtEl>
                                          <p:spTgt spid="4">
                                            <p:txEl>
                                              <p:pRg st="19" end="1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0" end="20"/>
                                            </p:txEl>
                                          </p:spTgt>
                                        </p:tgtEl>
                                        <p:attrNameLst>
                                          <p:attrName>style.visibility</p:attrName>
                                        </p:attrNameLst>
                                      </p:cBhvr>
                                      <p:to>
                                        <p:strVal val="visible"/>
                                      </p:to>
                                    </p:set>
                                    <p:animEffect transition="in" filter="fade">
                                      <p:cBhvr>
                                        <p:cTn id="69" dur="500"/>
                                        <p:tgtEl>
                                          <p:spTgt spid="4">
                                            <p:txEl>
                                              <p:pRg st="20" end="2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1" end="21"/>
                                            </p:txEl>
                                          </p:spTgt>
                                        </p:tgtEl>
                                        <p:attrNameLst>
                                          <p:attrName>style.visibility</p:attrName>
                                        </p:attrNameLst>
                                      </p:cBhvr>
                                      <p:to>
                                        <p:strVal val="visible"/>
                                      </p:to>
                                    </p:set>
                                    <p:animEffect transition="in" filter="fade">
                                      <p:cBhvr>
                                        <p:cTn id="72" dur="500"/>
                                        <p:tgtEl>
                                          <p:spTgt spid="4">
                                            <p:txEl>
                                              <p:pRg st="21" end="21"/>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22" end="22"/>
                                            </p:txEl>
                                          </p:spTgt>
                                        </p:tgtEl>
                                        <p:attrNameLst>
                                          <p:attrName>style.visibility</p:attrName>
                                        </p:attrNameLst>
                                      </p:cBhvr>
                                      <p:to>
                                        <p:strVal val="visible"/>
                                      </p:to>
                                    </p:set>
                                    <p:animEffect transition="in" filter="fade">
                                      <p:cBhvr>
                                        <p:cTn id="75"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A3B4-FF16-4F07-90EB-32A08879E7C0}"/>
              </a:ext>
            </a:extLst>
          </p:cNvPr>
          <p:cNvSpPr>
            <a:spLocks noGrp="1"/>
          </p:cNvSpPr>
          <p:nvPr>
            <p:ph type="title"/>
          </p:nvPr>
        </p:nvSpPr>
        <p:spPr/>
        <p:txBody>
          <a:bodyPr/>
          <a:lstStyle/>
          <a:p>
            <a:r>
              <a:rPr lang="en-IN" dirty="0"/>
              <a:t>Exercise</a:t>
            </a:r>
          </a:p>
        </p:txBody>
      </p:sp>
      <p:sp>
        <p:nvSpPr>
          <p:cNvPr id="4" name="Rectangle 6">
            <a:extLst>
              <a:ext uri="{FF2B5EF4-FFF2-40B4-BE49-F238E27FC236}">
                <a16:creationId xmlns:a16="http://schemas.microsoft.com/office/drawing/2014/main" id="{6AF8B9FE-E637-44B0-B180-B3C81BDEEE97}"/>
              </a:ext>
            </a:extLst>
          </p:cNvPr>
          <p:cNvSpPr>
            <a:spLocks noChangeArrowheads="1"/>
          </p:cNvSpPr>
          <p:nvPr/>
        </p:nvSpPr>
        <p:spPr bwMode="auto">
          <a:xfrm>
            <a:off x="914400" y="1034594"/>
            <a:ext cx="9296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t>1. </a:t>
            </a:r>
            <a:r>
              <a:rPr kumimoji="0" lang="en-US" altLang="en-US" dirty="0"/>
              <a:t>Consider the following set </a:t>
            </a:r>
            <a:r>
              <a:rPr kumimoji="0" lang="en-US" altLang="en-US" i="1" dirty="0"/>
              <a:t>F</a:t>
            </a:r>
            <a:r>
              <a:rPr kumimoji="0" lang="en-US" altLang="en-US" dirty="0"/>
              <a:t> of functional dependencies: minimal cover..?</a:t>
            </a:r>
          </a:p>
          <a:p>
            <a:pPr>
              <a:spcBef>
                <a:spcPct val="0"/>
              </a:spcBef>
              <a:buClrTx/>
              <a:buSzTx/>
              <a:buFontTx/>
              <a:buNone/>
            </a:pPr>
            <a:r>
              <a:rPr kumimoji="0" lang="en-US" altLang="en-US" dirty="0"/>
              <a:t>F= {</a:t>
            </a:r>
            <a:br>
              <a:rPr kumimoji="0" lang="en-US" altLang="en-US" dirty="0"/>
            </a:br>
            <a:r>
              <a:rPr kumimoji="0" lang="en-US" altLang="en-US" dirty="0"/>
              <a:t>A  </a:t>
            </a:r>
            <a:r>
              <a:rPr kumimoji="0" lang="en-US" altLang="en-US" dirty="0">
                <a:sym typeface="Wingdings" panose="05000000000000000000" pitchFamily="2" charset="2"/>
              </a:rPr>
              <a:t></a:t>
            </a:r>
            <a:r>
              <a:rPr kumimoji="0" lang="en-US" altLang="en-US" sz="900" dirty="0"/>
              <a:t> </a:t>
            </a:r>
            <a:r>
              <a:rPr kumimoji="0" lang="en-US" altLang="en-US" dirty="0"/>
              <a:t>BC</a:t>
            </a:r>
            <a:br>
              <a:rPr kumimoji="0" lang="en-US" altLang="en-US" dirty="0"/>
            </a:br>
            <a:r>
              <a:rPr kumimoji="0" lang="en-US" altLang="en-US" dirty="0"/>
              <a:t>B  </a:t>
            </a:r>
            <a:r>
              <a:rPr kumimoji="0" lang="en-US" altLang="en-US" dirty="0">
                <a:sym typeface="Wingdings" panose="05000000000000000000" pitchFamily="2" charset="2"/>
              </a:rPr>
              <a:t></a:t>
            </a:r>
            <a:r>
              <a:rPr kumimoji="0" lang="en-US" altLang="en-US" sz="900" dirty="0"/>
              <a:t> </a:t>
            </a:r>
            <a:r>
              <a:rPr kumimoji="0" lang="en-US" altLang="en-US" dirty="0"/>
              <a:t>C</a:t>
            </a:r>
            <a:br>
              <a:rPr kumimoji="0" lang="en-US" altLang="en-US" dirty="0"/>
            </a:br>
            <a:r>
              <a:rPr kumimoji="0" lang="en-US" altLang="en-US" dirty="0"/>
              <a:t>A  </a:t>
            </a:r>
            <a:r>
              <a:rPr kumimoji="0" lang="en-US" altLang="en-US" dirty="0">
                <a:sym typeface="Wingdings" panose="05000000000000000000" pitchFamily="2" charset="2"/>
              </a:rPr>
              <a:t></a:t>
            </a:r>
            <a:r>
              <a:rPr kumimoji="0" lang="en-US" altLang="en-US" dirty="0"/>
              <a:t> </a:t>
            </a:r>
            <a:r>
              <a:rPr kumimoji="0" lang="en-US" altLang="en-US" sz="900" dirty="0"/>
              <a:t> </a:t>
            </a:r>
            <a:r>
              <a:rPr kumimoji="0" lang="en-US" altLang="en-US" dirty="0"/>
              <a:t>B</a:t>
            </a:r>
            <a:br>
              <a:rPr kumimoji="0" lang="en-US" altLang="en-US" dirty="0"/>
            </a:br>
            <a:r>
              <a:rPr kumimoji="0" lang="en-US" altLang="en-US" dirty="0"/>
              <a:t>AB  </a:t>
            </a:r>
            <a:r>
              <a:rPr kumimoji="0" lang="en-US" altLang="en-US" dirty="0">
                <a:sym typeface="Wingdings" panose="05000000000000000000" pitchFamily="2" charset="2"/>
              </a:rPr>
              <a:t></a:t>
            </a:r>
            <a:r>
              <a:rPr kumimoji="0" lang="en-US" altLang="en-US" dirty="0"/>
              <a:t> </a:t>
            </a:r>
            <a:r>
              <a:rPr kumimoji="0" lang="en-US" altLang="en-US" sz="900" dirty="0"/>
              <a:t> </a:t>
            </a:r>
            <a:r>
              <a:rPr kumimoji="0" lang="en-US" altLang="en-US" dirty="0"/>
              <a:t>C</a:t>
            </a:r>
            <a:br>
              <a:rPr kumimoji="0" lang="en-US" altLang="en-US" dirty="0"/>
            </a:br>
            <a:r>
              <a:rPr kumimoji="0" lang="en-US" altLang="en-US" dirty="0"/>
              <a:t>}</a:t>
            </a:r>
          </a:p>
        </p:txBody>
      </p:sp>
      <p:sp>
        <p:nvSpPr>
          <p:cNvPr id="5" name="AutoShape 7" descr="\rightarrow">
            <a:extLst>
              <a:ext uri="{FF2B5EF4-FFF2-40B4-BE49-F238E27FC236}">
                <a16:creationId xmlns:a16="http://schemas.microsoft.com/office/drawing/2014/main" id="{8B584A4B-7E7E-4546-BCC6-83915A3F1E75}"/>
              </a:ext>
            </a:extLst>
          </p:cNvPr>
          <p:cNvSpPr>
            <a:spLocks noChangeAspect="1" noChangeArrowheads="1"/>
          </p:cNvSpPr>
          <p:nvPr/>
        </p:nvSpPr>
        <p:spPr bwMode="auto">
          <a:xfrm>
            <a:off x="1473199" y="1662112"/>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6" name="AutoShape 8" descr="\rightarrow">
            <a:extLst>
              <a:ext uri="{FF2B5EF4-FFF2-40B4-BE49-F238E27FC236}">
                <a16:creationId xmlns:a16="http://schemas.microsoft.com/office/drawing/2014/main" id="{2F5AF3DF-97E1-4BB3-B177-948EEBCED227}"/>
              </a:ext>
            </a:extLst>
          </p:cNvPr>
          <p:cNvSpPr>
            <a:spLocks noChangeAspect="1" noChangeArrowheads="1"/>
          </p:cNvSpPr>
          <p:nvPr/>
        </p:nvSpPr>
        <p:spPr bwMode="auto">
          <a:xfrm>
            <a:off x="1473199" y="1906587"/>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7" name="AutoShape 9" descr="\rightarrow">
            <a:extLst>
              <a:ext uri="{FF2B5EF4-FFF2-40B4-BE49-F238E27FC236}">
                <a16:creationId xmlns:a16="http://schemas.microsoft.com/office/drawing/2014/main" id="{9AA6484D-EF13-4339-BA12-32827D7B4CF6}"/>
              </a:ext>
            </a:extLst>
          </p:cNvPr>
          <p:cNvSpPr>
            <a:spLocks noChangeAspect="1" noChangeArrowheads="1"/>
          </p:cNvSpPr>
          <p:nvPr/>
        </p:nvSpPr>
        <p:spPr bwMode="auto">
          <a:xfrm>
            <a:off x="1473199" y="2151062"/>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8" name="AutoShape 10" descr="\rightarrow">
            <a:extLst>
              <a:ext uri="{FF2B5EF4-FFF2-40B4-BE49-F238E27FC236}">
                <a16:creationId xmlns:a16="http://schemas.microsoft.com/office/drawing/2014/main" id="{7FE71086-0D07-4732-86CC-3CD1F1CD59C2}"/>
              </a:ext>
            </a:extLst>
          </p:cNvPr>
          <p:cNvSpPr>
            <a:spLocks noChangeAspect="1" noChangeArrowheads="1"/>
          </p:cNvSpPr>
          <p:nvPr/>
        </p:nvSpPr>
        <p:spPr bwMode="auto">
          <a:xfrm>
            <a:off x="1608136" y="2395537"/>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9" name="Rectangle 11">
            <a:extLst>
              <a:ext uri="{FF2B5EF4-FFF2-40B4-BE49-F238E27FC236}">
                <a16:creationId xmlns:a16="http://schemas.microsoft.com/office/drawing/2014/main" id="{0B797669-43FA-49EE-917E-6B97E2689908}"/>
              </a:ext>
            </a:extLst>
          </p:cNvPr>
          <p:cNvSpPr>
            <a:spLocks noChangeArrowheads="1"/>
          </p:cNvSpPr>
          <p:nvPr/>
        </p:nvSpPr>
        <p:spPr bwMode="auto">
          <a:xfrm>
            <a:off x="5634036" y="1551692"/>
            <a:ext cx="38859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t>Canonical Cover  </a:t>
            </a:r>
            <a:r>
              <a:rPr kumimoji="0" lang="en-US" altLang="en-US" sz="1300" b="1"/>
              <a:t>=</a:t>
            </a:r>
            <a:r>
              <a:rPr kumimoji="0" lang="en-US" altLang="en-US" b="1"/>
              <a:t> {</a:t>
            </a:r>
            <a:br>
              <a:rPr kumimoji="0" lang="en-US" altLang="en-US" b="1"/>
            </a:br>
            <a:r>
              <a:rPr kumimoji="0" lang="en-US" altLang="en-US" b="1"/>
              <a:t>A </a:t>
            </a:r>
            <a:r>
              <a:rPr kumimoji="0" lang="en-US" altLang="en-US" b="1">
                <a:sym typeface="Wingdings" panose="05000000000000000000" pitchFamily="2" charset="2"/>
              </a:rPr>
              <a:t></a:t>
            </a:r>
            <a:r>
              <a:rPr kumimoji="0" lang="en-US" altLang="en-US" b="1"/>
              <a:t>B</a:t>
            </a:r>
            <a:br>
              <a:rPr kumimoji="0" lang="en-US" altLang="en-US" b="1"/>
            </a:br>
            <a:r>
              <a:rPr kumimoji="0" lang="en-US" altLang="en-US" b="1"/>
              <a:t>B </a:t>
            </a:r>
            <a:r>
              <a:rPr kumimoji="0" lang="en-US" altLang="en-US" b="1">
                <a:sym typeface="Wingdings" panose="05000000000000000000" pitchFamily="2" charset="2"/>
              </a:rPr>
              <a:t></a:t>
            </a:r>
            <a:r>
              <a:rPr kumimoji="0" lang="en-US" altLang="en-US" b="1"/>
              <a:t>C</a:t>
            </a:r>
            <a:br>
              <a:rPr kumimoji="0" lang="en-US" altLang="en-US" b="1"/>
            </a:br>
            <a:r>
              <a:rPr kumimoji="0" lang="en-US" altLang="en-US" b="1"/>
              <a:t>} </a:t>
            </a:r>
          </a:p>
        </p:txBody>
      </p:sp>
      <p:sp>
        <p:nvSpPr>
          <p:cNvPr id="10" name="AutoShape 13" descr="\rightarrow">
            <a:extLst>
              <a:ext uri="{FF2B5EF4-FFF2-40B4-BE49-F238E27FC236}">
                <a16:creationId xmlns:a16="http://schemas.microsoft.com/office/drawing/2014/main" id="{C1C541C9-6CE6-4AC6-A21C-FC7CBB81070C}"/>
              </a:ext>
            </a:extLst>
          </p:cNvPr>
          <p:cNvSpPr>
            <a:spLocks noChangeAspect="1" noChangeArrowheads="1"/>
          </p:cNvSpPr>
          <p:nvPr/>
        </p:nvSpPr>
        <p:spPr bwMode="auto">
          <a:xfrm flipV="1">
            <a:off x="5975350" y="1171575"/>
            <a:ext cx="96466"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1" name="AutoShape 14" descr="\rightarrow">
            <a:extLst>
              <a:ext uri="{FF2B5EF4-FFF2-40B4-BE49-F238E27FC236}">
                <a16:creationId xmlns:a16="http://schemas.microsoft.com/office/drawing/2014/main" id="{61B84AC9-43A4-4A58-86E7-7F684759F70B}"/>
              </a:ext>
            </a:extLst>
          </p:cNvPr>
          <p:cNvSpPr>
            <a:spLocks noChangeAspect="1" noChangeArrowheads="1"/>
          </p:cNvSpPr>
          <p:nvPr/>
        </p:nvSpPr>
        <p:spPr bwMode="auto">
          <a:xfrm flipV="1">
            <a:off x="5975350" y="1416050"/>
            <a:ext cx="96466"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2" name="Rectangle 15">
            <a:extLst>
              <a:ext uri="{FF2B5EF4-FFF2-40B4-BE49-F238E27FC236}">
                <a16:creationId xmlns:a16="http://schemas.microsoft.com/office/drawing/2014/main" id="{AD4BB6C6-ADFB-4EFA-91F4-E46AD0A453E0}"/>
              </a:ext>
            </a:extLst>
          </p:cNvPr>
          <p:cNvSpPr>
            <a:spLocks noChangeArrowheads="1"/>
          </p:cNvSpPr>
          <p:nvPr/>
        </p:nvSpPr>
        <p:spPr bwMode="auto">
          <a:xfrm>
            <a:off x="914399" y="3424575"/>
            <a:ext cx="89923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t>2. </a:t>
            </a:r>
            <a:r>
              <a:rPr kumimoji="0" lang="en-US" altLang="en-US" dirty="0"/>
              <a:t>Consider another set F of functional dependencies:</a:t>
            </a:r>
          </a:p>
          <a:p>
            <a:pPr>
              <a:spcBef>
                <a:spcPct val="0"/>
              </a:spcBef>
              <a:buClrTx/>
              <a:buSzTx/>
              <a:buFontTx/>
              <a:buNone/>
            </a:pPr>
            <a:r>
              <a:rPr kumimoji="0" lang="en-US" altLang="en-US" dirty="0"/>
              <a:t>F={</a:t>
            </a:r>
            <a:br>
              <a:rPr kumimoji="0" lang="en-US" altLang="en-US" dirty="0"/>
            </a:br>
            <a:r>
              <a:rPr kumimoji="0" lang="en-US" altLang="en-US" dirty="0"/>
              <a:t>A </a:t>
            </a:r>
            <a:r>
              <a:rPr kumimoji="0" lang="en-US" altLang="en-US" dirty="0">
                <a:sym typeface="Wingdings" panose="05000000000000000000" pitchFamily="2" charset="2"/>
              </a:rPr>
              <a:t></a:t>
            </a:r>
            <a:r>
              <a:rPr kumimoji="0" lang="en-US" altLang="en-US" dirty="0"/>
              <a:t>BC</a:t>
            </a:r>
            <a:br>
              <a:rPr kumimoji="0" lang="en-US" altLang="en-US" dirty="0"/>
            </a:br>
            <a:r>
              <a:rPr kumimoji="0" lang="en-US" altLang="en-US" dirty="0"/>
              <a:t>CD </a:t>
            </a:r>
            <a:r>
              <a:rPr kumimoji="0" lang="en-US" altLang="en-US" dirty="0">
                <a:sym typeface="Wingdings" panose="05000000000000000000" pitchFamily="2" charset="2"/>
              </a:rPr>
              <a:t></a:t>
            </a:r>
            <a:r>
              <a:rPr kumimoji="0" lang="en-US" altLang="en-US" dirty="0"/>
              <a:t>E</a:t>
            </a:r>
            <a:br>
              <a:rPr kumimoji="0" lang="en-US" altLang="en-US" dirty="0"/>
            </a:br>
            <a:r>
              <a:rPr kumimoji="0" lang="en-US" altLang="en-US" dirty="0"/>
              <a:t>B </a:t>
            </a:r>
            <a:r>
              <a:rPr kumimoji="0" lang="en-US" altLang="en-US" dirty="0">
                <a:sym typeface="Wingdings" panose="05000000000000000000" pitchFamily="2" charset="2"/>
              </a:rPr>
              <a:t></a:t>
            </a:r>
            <a:r>
              <a:rPr kumimoji="0" lang="en-US" altLang="en-US" dirty="0"/>
              <a:t>D</a:t>
            </a:r>
            <a:br>
              <a:rPr kumimoji="0" lang="en-US" altLang="en-US" dirty="0"/>
            </a:br>
            <a:r>
              <a:rPr kumimoji="0" lang="en-US" altLang="en-US" dirty="0"/>
              <a:t>E </a:t>
            </a:r>
            <a:r>
              <a:rPr kumimoji="0" lang="en-US" altLang="en-US" dirty="0">
                <a:sym typeface="Wingdings" panose="05000000000000000000" pitchFamily="2" charset="2"/>
              </a:rPr>
              <a:t></a:t>
            </a:r>
            <a:r>
              <a:rPr kumimoji="0" lang="en-US" altLang="en-US" dirty="0"/>
              <a:t> A</a:t>
            </a:r>
            <a:br>
              <a:rPr kumimoji="0" lang="en-US" altLang="en-US" dirty="0"/>
            </a:br>
            <a:r>
              <a:rPr kumimoji="0" lang="en-US" altLang="en-US" dirty="0"/>
              <a:t>}</a:t>
            </a:r>
          </a:p>
        </p:txBody>
      </p:sp>
      <p:sp>
        <p:nvSpPr>
          <p:cNvPr id="13" name="AutoShape 16" descr="\rightarrow">
            <a:extLst>
              <a:ext uri="{FF2B5EF4-FFF2-40B4-BE49-F238E27FC236}">
                <a16:creationId xmlns:a16="http://schemas.microsoft.com/office/drawing/2014/main" id="{9691E68A-35D9-4E3E-B8F7-4BBC7137B8A7}"/>
              </a:ext>
            </a:extLst>
          </p:cNvPr>
          <p:cNvSpPr>
            <a:spLocks noChangeAspect="1" noChangeArrowheads="1"/>
          </p:cNvSpPr>
          <p:nvPr/>
        </p:nvSpPr>
        <p:spPr bwMode="auto">
          <a:xfrm>
            <a:off x="1255711" y="4073525"/>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4" name="AutoShape 17" descr="\rightarrow">
            <a:extLst>
              <a:ext uri="{FF2B5EF4-FFF2-40B4-BE49-F238E27FC236}">
                <a16:creationId xmlns:a16="http://schemas.microsoft.com/office/drawing/2014/main" id="{7E286B13-440C-43E7-AC26-ED263857F17B}"/>
              </a:ext>
            </a:extLst>
          </p:cNvPr>
          <p:cNvSpPr>
            <a:spLocks noChangeAspect="1" noChangeArrowheads="1"/>
          </p:cNvSpPr>
          <p:nvPr/>
        </p:nvSpPr>
        <p:spPr bwMode="auto">
          <a:xfrm>
            <a:off x="1412874" y="4318000"/>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5" name="AutoShape 18" descr="\rightarrow">
            <a:extLst>
              <a:ext uri="{FF2B5EF4-FFF2-40B4-BE49-F238E27FC236}">
                <a16:creationId xmlns:a16="http://schemas.microsoft.com/office/drawing/2014/main" id="{24008776-A1B0-42ED-9CD3-4D4504226ED4}"/>
              </a:ext>
            </a:extLst>
          </p:cNvPr>
          <p:cNvSpPr>
            <a:spLocks noChangeAspect="1" noChangeArrowheads="1"/>
          </p:cNvSpPr>
          <p:nvPr/>
        </p:nvSpPr>
        <p:spPr bwMode="auto">
          <a:xfrm>
            <a:off x="1255711" y="4562475"/>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6" name="AutoShape 19" descr="\rightarrow">
            <a:extLst>
              <a:ext uri="{FF2B5EF4-FFF2-40B4-BE49-F238E27FC236}">
                <a16:creationId xmlns:a16="http://schemas.microsoft.com/office/drawing/2014/main" id="{DD9761ED-955D-4BF0-8146-98C783C2B8A4}"/>
              </a:ext>
            </a:extLst>
          </p:cNvPr>
          <p:cNvSpPr>
            <a:spLocks noChangeAspect="1" noChangeArrowheads="1"/>
          </p:cNvSpPr>
          <p:nvPr/>
        </p:nvSpPr>
        <p:spPr bwMode="auto">
          <a:xfrm>
            <a:off x="1255711" y="4806950"/>
            <a:ext cx="301981"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17" name="Rectangle 25">
            <a:extLst>
              <a:ext uri="{FF2B5EF4-FFF2-40B4-BE49-F238E27FC236}">
                <a16:creationId xmlns:a16="http://schemas.microsoft.com/office/drawing/2014/main" id="{3AEA9349-5E23-4E7D-909E-9C6662F48CAC}"/>
              </a:ext>
            </a:extLst>
          </p:cNvPr>
          <p:cNvSpPr>
            <a:spLocks noChangeArrowheads="1"/>
          </p:cNvSpPr>
          <p:nvPr/>
        </p:nvSpPr>
        <p:spPr bwMode="auto">
          <a:xfrm>
            <a:off x="5453062" y="4366716"/>
            <a:ext cx="36237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solidFill>
                  <a:srgbClr val="FF0000"/>
                </a:solidFill>
              </a:rPr>
              <a:t>F = {</a:t>
            </a:r>
            <a:br>
              <a:rPr kumimoji="0" lang="en-US" altLang="en-US" b="1">
                <a:solidFill>
                  <a:srgbClr val="FF0000"/>
                </a:solidFill>
              </a:rPr>
            </a:br>
            <a:r>
              <a:rPr kumimoji="0" lang="en-US" altLang="en-US" b="1">
                <a:solidFill>
                  <a:srgbClr val="FF0000"/>
                </a:solidFill>
              </a:rPr>
              <a:t>already in minimal cover</a:t>
            </a:r>
            <a:br>
              <a:rPr kumimoji="0" lang="en-US" altLang="en-US" b="1">
                <a:solidFill>
                  <a:srgbClr val="FF0000"/>
                </a:solidFill>
              </a:rPr>
            </a:br>
            <a:r>
              <a:rPr kumimoji="0" lang="en-US" altLang="en-US" b="1">
                <a:solidFill>
                  <a:srgbClr val="FF0000"/>
                </a:solidFill>
              </a:rPr>
              <a:t>} </a:t>
            </a:r>
          </a:p>
        </p:txBody>
      </p:sp>
    </p:spTree>
    <p:extLst>
      <p:ext uri="{BB962C8B-B14F-4D97-AF65-F5344CB8AC3E}">
        <p14:creationId xmlns:p14="http://schemas.microsoft.com/office/powerpoint/2010/main" val="38529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C09F-71E6-434C-8B66-46D557A94CCB}"/>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B5CC6CBE-ABEA-493C-A957-04891325F741}"/>
              </a:ext>
            </a:extLst>
          </p:cNvPr>
          <p:cNvSpPr>
            <a:spLocks noChangeArrowheads="1"/>
          </p:cNvSpPr>
          <p:nvPr/>
        </p:nvSpPr>
        <p:spPr bwMode="auto">
          <a:xfrm>
            <a:off x="268926" y="990600"/>
            <a:ext cx="67881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3. </a:t>
            </a:r>
            <a:r>
              <a:rPr kumimoji="0" lang="en-IN" altLang="en-US" dirty="0"/>
              <a:t>Find out canonical cover and minimal cover of following FDs:</a:t>
            </a:r>
            <a:br>
              <a:rPr kumimoji="0" lang="en-IN" altLang="en-US" dirty="0"/>
            </a:br>
            <a:br>
              <a:rPr kumimoji="0" lang="en-IN" altLang="en-US" dirty="0"/>
            </a:br>
            <a:r>
              <a:rPr kumimoji="0" lang="en-IN" altLang="en-US" b="1" dirty="0"/>
              <a:t>{ </a:t>
            </a:r>
          </a:p>
          <a:p>
            <a:pPr lvl="1">
              <a:spcBef>
                <a:spcPct val="0"/>
              </a:spcBef>
              <a:buClrTx/>
              <a:buSzTx/>
              <a:buFontTx/>
              <a:buNone/>
            </a:pPr>
            <a:r>
              <a:rPr kumimoji="0" lang="en-IN" altLang="en-US" b="1" dirty="0"/>
              <a:t>A --&gt;C</a:t>
            </a:r>
          </a:p>
          <a:p>
            <a:pPr lvl="1">
              <a:spcBef>
                <a:spcPct val="0"/>
              </a:spcBef>
              <a:buClrTx/>
              <a:buSzTx/>
              <a:buFontTx/>
              <a:buNone/>
            </a:pPr>
            <a:r>
              <a:rPr kumimoji="0" lang="en-IN" altLang="en-US" b="1" dirty="0"/>
              <a:t>AC --&gt;D</a:t>
            </a:r>
          </a:p>
          <a:p>
            <a:pPr lvl="1">
              <a:spcBef>
                <a:spcPct val="0"/>
              </a:spcBef>
              <a:buClrTx/>
              <a:buSzTx/>
              <a:buFontTx/>
              <a:buNone/>
            </a:pPr>
            <a:r>
              <a:rPr kumimoji="0" lang="en-IN" altLang="en-US" b="1" dirty="0"/>
              <a:t>E--&gt; AD</a:t>
            </a:r>
          </a:p>
          <a:p>
            <a:pPr lvl="1">
              <a:spcBef>
                <a:spcPct val="0"/>
              </a:spcBef>
              <a:buClrTx/>
              <a:buSzTx/>
              <a:buFontTx/>
              <a:buNone/>
            </a:pPr>
            <a:r>
              <a:rPr kumimoji="0" lang="en-IN" altLang="en-US" b="1" dirty="0"/>
              <a:t>E --&gt;H </a:t>
            </a:r>
          </a:p>
          <a:p>
            <a:pPr>
              <a:spcBef>
                <a:spcPct val="0"/>
              </a:spcBef>
              <a:buClrTx/>
              <a:buSzTx/>
              <a:buFontTx/>
              <a:buNone/>
            </a:pPr>
            <a:r>
              <a:rPr kumimoji="0" lang="en-IN" altLang="en-US" b="1" dirty="0"/>
              <a:t>}</a:t>
            </a:r>
          </a:p>
        </p:txBody>
      </p:sp>
      <p:sp>
        <p:nvSpPr>
          <p:cNvPr id="5" name="Rectangle 4">
            <a:extLst>
              <a:ext uri="{FF2B5EF4-FFF2-40B4-BE49-F238E27FC236}">
                <a16:creationId xmlns:a16="http://schemas.microsoft.com/office/drawing/2014/main" id="{EDC52753-2610-4AC9-94FA-DFF1980AB92E}"/>
              </a:ext>
            </a:extLst>
          </p:cNvPr>
          <p:cNvSpPr>
            <a:spLocks noChangeArrowheads="1"/>
          </p:cNvSpPr>
          <p:nvPr/>
        </p:nvSpPr>
        <p:spPr bwMode="auto">
          <a:xfrm>
            <a:off x="7620000" y="1150144"/>
            <a:ext cx="4572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AT LAST MINIMAL FDS are :</a:t>
            </a:r>
          </a:p>
          <a:p>
            <a:pPr>
              <a:spcBef>
                <a:spcPct val="0"/>
              </a:spcBef>
              <a:buClrTx/>
              <a:buSzTx/>
              <a:buFontTx/>
              <a:buNone/>
            </a:pPr>
            <a:r>
              <a:rPr kumimoji="0" lang="en-IN" altLang="en-US" dirty="0"/>
              <a:t>A-&gt;C</a:t>
            </a:r>
            <a:br>
              <a:rPr kumimoji="0" lang="en-IN" altLang="en-US" dirty="0"/>
            </a:br>
            <a:r>
              <a:rPr kumimoji="0" lang="en-IN" altLang="en-US" dirty="0"/>
              <a:t>A-&gt;D</a:t>
            </a:r>
            <a:br>
              <a:rPr kumimoji="0" lang="en-IN" altLang="en-US" dirty="0"/>
            </a:br>
            <a:r>
              <a:rPr kumimoji="0" lang="en-IN" altLang="en-US" dirty="0"/>
              <a:t>E-&gt;A</a:t>
            </a:r>
            <a:br>
              <a:rPr kumimoji="0" lang="en-IN" altLang="en-US" dirty="0"/>
            </a:br>
            <a:r>
              <a:rPr kumimoji="0" lang="en-IN" altLang="en-US" dirty="0"/>
              <a:t>E-&gt;H</a:t>
            </a:r>
          </a:p>
          <a:p>
            <a:pPr>
              <a:spcBef>
                <a:spcPct val="0"/>
              </a:spcBef>
              <a:buClrTx/>
              <a:buSzTx/>
              <a:buFontTx/>
              <a:buNone/>
            </a:pPr>
            <a:endParaRPr kumimoji="0" lang="en-IN" altLang="en-US" dirty="0"/>
          </a:p>
          <a:p>
            <a:pPr>
              <a:spcBef>
                <a:spcPct val="0"/>
              </a:spcBef>
              <a:buClrTx/>
              <a:buSzTx/>
              <a:buFontTx/>
              <a:buNone/>
            </a:pPr>
            <a:r>
              <a:rPr kumimoji="0" lang="en-IN" altLang="en-US" dirty="0"/>
              <a:t>hence the CANONICAL FORM IS...(canonical form means LHS should not be repeated....) </a:t>
            </a:r>
            <a:br>
              <a:rPr kumimoji="0" lang="en-IN" altLang="en-US" dirty="0"/>
            </a:br>
            <a:br>
              <a:rPr kumimoji="0" lang="en-IN" altLang="en-US" dirty="0"/>
            </a:br>
            <a:r>
              <a:rPr kumimoji="0" lang="en-IN" altLang="en-US" dirty="0"/>
              <a:t>A-&gt;CD;</a:t>
            </a:r>
            <a:br>
              <a:rPr kumimoji="0" lang="en-IN" altLang="en-US" dirty="0"/>
            </a:br>
            <a:r>
              <a:rPr kumimoji="0" lang="en-IN" altLang="en-US" dirty="0"/>
              <a:t>E-&gt;AH;</a:t>
            </a:r>
          </a:p>
        </p:txBody>
      </p:sp>
      <p:sp>
        <p:nvSpPr>
          <p:cNvPr id="6" name="TextBox 1">
            <a:extLst>
              <a:ext uri="{FF2B5EF4-FFF2-40B4-BE49-F238E27FC236}">
                <a16:creationId xmlns:a16="http://schemas.microsoft.com/office/drawing/2014/main" id="{095FB809-56BE-420B-B9FF-A46D5F93474F}"/>
              </a:ext>
            </a:extLst>
          </p:cNvPr>
          <p:cNvSpPr txBox="1">
            <a:spLocks noChangeArrowheads="1"/>
          </p:cNvSpPr>
          <p:nvPr/>
        </p:nvSpPr>
        <p:spPr bwMode="auto">
          <a:xfrm>
            <a:off x="248501" y="4186238"/>
            <a:ext cx="677621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t>3.5 </a:t>
            </a:r>
            <a:r>
              <a:rPr kumimoji="0" lang="en-IN" altLang="en-US" dirty="0"/>
              <a:t>Find out canonical cover and minimal cover of following FDs:</a:t>
            </a:r>
            <a:endParaRPr kumimoji="0" lang="en-IN" altLang="en-US" b="1" dirty="0"/>
          </a:p>
          <a:p>
            <a:pPr>
              <a:spcBef>
                <a:spcPct val="0"/>
              </a:spcBef>
              <a:buClrTx/>
              <a:buSzTx/>
              <a:buFontTx/>
              <a:buNone/>
            </a:pPr>
            <a:endParaRPr kumimoji="0" lang="en-IN" altLang="en-US" b="1" dirty="0"/>
          </a:p>
          <a:p>
            <a:pPr>
              <a:spcBef>
                <a:spcPct val="0"/>
              </a:spcBef>
              <a:buClrTx/>
              <a:buSzTx/>
              <a:buFontTx/>
              <a:buNone/>
            </a:pPr>
            <a:r>
              <a:rPr kumimoji="0" lang="en-IN" altLang="en-US" b="1" dirty="0"/>
              <a:t>R(VWXYZ)</a:t>
            </a:r>
          </a:p>
          <a:p>
            <a:pPr>
              <a:spcBef>
                <a:spcPct val="0"/>
              </a:spcBef>
              <a:buClrTx/>
              <a:buSzTx/>
              <a:buFontTx/>
              <a:buNone/>
            </a:pPr>
            <a:r>
              <a:rPr kumimoji="0" lang="en-IN" altLang="en-US" dirty="0"/>
              <a:t>V -&gt; W</a:t>
            </a:r>
          </a:p>
          <a:p>
            <a:pPr>
              <a:spcBef>
                <a:spcPct val="0"/>
              </a:spcBef>
              <a:buClrTx/>
              <a:buSzTx/>
              <a:buFontTx/>
              <a:buNone/>
            </a:pPr>
            <a:r>
              <a:rPr kumimoji="0" lang="en-IN" altLang="en-US" dirty="0"/>
              <a:t>VW -&gt; X</a:t>
            </a:r>
          </a:p>
          <a:p>
            <a:pPr>
              <a:spcBef>
                <a:spcPct val="0"/>
              </a:spcBef>
              <a:buClrTx/>
              <a:buSzTx/>
              <a:buFontTx/>
              <a:buNone/>
            </a:pPr>
            <a:r>
              <a:rPr kumimoji="0" lang="en-IN" altLang="en-US" dirty="0"/>
              <a:t>Y -&gt; VXZ</a:t>
            </a:r>
          </a:p>
        </p:txBody>
      </p:sp>
      <p:sp>
        <p:nvSpPr>
          <p:cNvPr id="7" name="TextBox 2">
            <a:extLst>
              <a:ext uri="{FF2B5EF4-FFF2-40B4-BE49-F238E27FC236}">
                <a16:creationId xmlns:a16="http://schemas.microsoft.com/office/drawing/2014/main" id="{DA62BE43-91D0-4917-A090-5A4391BEC731}"/>
              </a:ext>
            </a:extLst>
          </p:cNvPr>
          <p:cNvSpPr txBox="1">
            <a:spLocks noChangeArrowheads="1"/>
          </p:cNvSpPr>
          <p:nvPr/>
        </p:nvSpPr>
        <p:spPr bwMode="auto">
          <a:xfrm>
            <a:off x="3972776" y="4581525"/>
            <a:ext cx="387582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Minimal cover:</a:t>
            </a:r>
          </a:p>
          <a:p>
            <a:pPr>
              <a:spcBef>
                <a:spcPct val="0"/>
              </a:spcBef>
              <a:buClrTx/>
              <a:buSzTx/>
              <a:buFontTx/>
              <a:buNone/>
            </a:pPr>
            <a:r>
              <a:rPr kumimoji="0" lang="en-IN" altLang="en-US" dirty="0"/>
              <a:t>V -&gt; W</a:t>
            </a:r>
          </a:p>
          <a:p>
            <a:pPr>
              <a:spcBef>
                <a:spcPct val="0"/>
              </a:spcBef>
              <a:buClrTx/>
              <a:buSzTx/>
              <a:buFontTx/>
              <a:buNone/>
            </a:pPr>
            <a:r>
              <a:rPr kumimoji="0" lang="en-IN" altLang="en-US" dirty="0"/>
              <a:t>V -&gt; X</a:t>
            </a:r>
          </a:p>
          <a:p>
            <a:pPr>
              <a:spcBef>
                <a:spcPct val="0"/>
              </a:spcBef>
              <a:buClrTx/>
              <a:buSzTx/>
              <a:buFontTx/>
              <a:buNone/>
            </a:pPr>
            <a:r>
              <a:rPr kumimoji="0" lang="en-IN" altLang="en-US" dirty="0"/>
              <a:t>Y -&gt; V</a:t>
            </a:r>
          </a:p>
          <a:p>
            <a:pPr>
              <a:spcBef>
                <a:spcPct val="0"/>
              </a:spcBef>
              <a:buClrTx/>
              <a:buSzTx/>
              <a:buFontTx/>
              <a:buNone/>
            </a:pPr>
            <a:r>
              <a:rPr kumimoji="0" lang="en-IN" altLang="en-US" dirty="0"/>
              <a:t>Y -&gt; Z			</a:t>
            </a:r>
          </a:p>
          <a:p>
            <a:pPr marL="285750" indent="-285750">
              <a:spcBef>
                <a:spcPct val="0"/>
              </a:spcBef>
              <a:buClrTx/>
              <a:buSzTx/>
              <a:buFont typeface="Symbol" pitchFamily="2" charset="2"/>
              <a:buChar char="Þ"/>
            </a:pPr>
            <a:r>
              <a:rPr kumimoji="0" lang="en-IN" altLang="en-US" dirty="0"/>
              <a:t>Y-&gt;VZ </a:t>
            </a:r>
          </a:p>
          <a:p>
            <a:pPr marL="285750" indent="-285750">
              <a:spcBef>
                <a:spcPct val="0"/>
              </a:spcBef>
              <a:buClrTx/>
              <a:buSzTx/>
              <a:buFont typeface="Symbol" pitchFamily="2" charset="2"/>
              <a:buChar char="Þ"/>
            </a:pPr>
            <a:r>
              <a:rPr kumimoji="0" lang="en-IN" altLang="en-US" dirty="0"/>
              <a:t>V-&gt; WX</a:t>
            </a:r>
          </a:p>
          <a:p>
            <a:pPr>
              <a:spcBef>
                <a:spcPct val="0"/>
              </a:spcBef>
              <a:buClrTx/>
              <a:buSzTx/>
              <a:buFontTx/>
              <a:buNone/>
            </a:pPr>
            <a:endParaRPr kumimoji="0" lang="en-IN" altLang="en-US" dirty="0"/>
          </a:p>
        </p:txBody>
      </p:sp>
    </p:spTree>
    <p:extLst>
      <p:ext uri="{BB962C8B-B14F-4D97-AF65-F5344CB8AC3E}">
        <p14:creationId xmlns:p14="http://schemas.microsoft.com/office/powerpoint/2010/main" val="65051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2C2A-6393-4F7B-80A7-B238F1D048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F8023F-6BF2-4B48-A7C8-4E9D6EF83DE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FC2B99BE-46AC-4912-A77A-FE5229D4FAD9}"/>
              </a:ext>
            </a:extLst>
          </p:cNvPr>
          <p:cNvSpPr>
            <a:spLocks noChangeArrowheads="1"/>
          </p:cNvSpPr>
          <p:nvPr/>
        </p:nvSpPr>
        <p:spPr bwMode="auto">
          <a:xfrm>
            <a:off x="866775" y="855663"/>
            <a:ext cx="10563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b="1" dirty="0">
                <a:latin typeface="inherit"/>
              </a:rPr>
              <a:t>4. </a:t>
            </a:r>
            <a:r>
              <a:rPr kumimoji="0" lang="en-IN" altLang="en-US" dirty="0">
                <a:latin typeface="inherit"/>
              </a:rPr>
              <a:t>Consider a relation scheme R = (A, B, C, D, E, H) on which the following functional dependencies hold: {</a:t>
            </a:r>
            <a:r>
              <a:rPr kumimoji="0" lang="en-IN" altLang="en-US" dirty="0">
                <a:latin typeface="Courier New" panose="02070309020205020404" pitchFamily="49" charset="0"/>
              </a:rPr>
              <a:t>A–&gt;B, BC–&gt;D, E–&gt;C, D–&gt;A</a:t>
            </a:r>
            <a:r>
              <a:rPr kumimoji="0" lang="en-IN" altLang="en-US" dirty="0">
                <a:latin typeface="inherit"/>
              </a:rPr>
              <a:t>}. What are the candidate keys of R?</a:t>
            </a:r>
            <a:endParaRPr kumimoji="0" lang="en-IN" altLang="en-US" dirty="0"/>
          </a:p>
          <a:p>
            <a:pPr>
              <a:spcBef>
                <a:spcPct val="0"/>
              </a:spcBef>
              <a:buClrTx/>
              <a:buSzTx/>
              <a:buFontTx/>
              <a:buNone/>
            </a:pPr>
            <a:r>
              <a:rPr kumimoji="0" lang="en-IN" altLang="en-US" dirty="0">
                <a:latin typeface="inherit"/>
              </a:rPr>
              <a:t>(a) AE, BE</a:t>
            </a:r>
            <a:br>
              <a:rPr kumimoji="0" lang="en-IN" altLang="en-US" dirty="0"/>
            </a:br>
            <a:r>
              <a:rPr kumimoji="0" lang="en-IN" altLang="en-US" dirty="0">
                <a:latin typeface="inherit"/>
              </a:rPr>
              <a:t>(b) AE, BE, DE</a:t>
            </a:r>
            <a:endParaRPr kumimoji="0" lang="en-IN" altLang="en-US" dirty="0"/>
          </a:p>
          <a:p>
            <a:pPr>
              <a:spcBef>
                <a:spcPct val="0"/>
              </a:spcBef>
              <a:buClrTx/>
              <a:buSzTx/>
              <a:buFontTx/>
              <a:buNone/>
            </a:pPr>
            <a:r>
              <a:rPr kumimoji="0" lang="en-IN" altLang="en-US" dirty="0">
                <a:latin typeface="inherit"/>
              </a:rPr>
              <a:t>(c) AEH, BEH, BCH</a:t>
            </a:r>
            <a:br>
              <a:rPr kumimoji="0" lang="en-IN" altLang="en-US" dirty="0"/>
            </a:br>
            <a:r>
              <a:rPr kumimoji="0" lang="en-IN" altLang="en-US" dirty="0">
                <a:latin typeface="inherit"/>
              </a:rPr>
              <a:t>(d) </a:t>
            </a:r>
            <a:r>
              <a:rPr kumimoji="0" lang="en-IN" altLang="en-US" b="1" dirty="0">
                <a:latin typeface="inherit"/>
              </a:rPr>
              <a:t>AEH, BEH, DEH</a:t>
            </a:r>
            <a:endParaRPr kumimoji="0" lang="en-IN" altLang="en-US" b="1" dirty="0"/>
          </a:p>
          <a:p>
            <a:pPr lvl="1">
              <a:spcBef>
                <a:spcPct val="0"/>
              </a:spcBef>
              <a:buClrTx/>
              <a:buSzTx/>
              <a:buNone/>
            </a:pPr>
            <a:r>
              <a:rPr kumimoji="0" lang="en-IN" altLang="en-US" dirty="0" err="1">
                <a:latin typeface="inherit"/>
              </a:rPr>
              <a:t>Refere</a:t>
            </a:r>
            <a:r>
              <a:rPr kumimoji="0" lang="en-IN" altLang="en-US" dirty="0">
                <a:latin typeface="inherit"/>
              </a:rPr>
              <a:t> page number 82 of this ppt.</a:t>
            </a:r>
            <a:br>
              <a:rPr kumimoji="0" lang="en-IN" altLang="en-US" dirty="0">
                <a:latin typeface="inherit"/>
              </a:rPr>
            </a:br>
            <a:endParaRPr kumimoji="0" lang="en-IN" altLang="en-US" dirty="0"/>
          </a:p>
        </p:txBody>
      </p:sp>
      <p:sp>
        <p:nvSpPr>
          <p:cNvPr id="5" name="Rectangle 4">
            <a:extLst>
              <a:ext uri="{FF2B5EF4-FFF2-40B4-BE49-F238E27FC236}">
                <a16:creationId xmlns:a16="http://schemas.microsoft.com/office/drawing/2014/main" id="{7EC22265-BF20-4CA6-A27F-A5200BC8D6F7}"/>
              </a:ext>
            </a:extLst>
          </p:cNvPr>
          <p:cNvSpPr>
            <a:spLocks noChangeArrowheads="1"/>
          </p:cNvSpPr>
          <p:nvPr/>
        </p:nvSpPr>
        <p:spPr bwMode="auto">
          <a:xfrm>
            <a:off x="866775" y="3379788"/>
            <a:ext cx="10563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inherit"/>
              </a:rPr>
              <a:t>5. </a:t>
            </a:r>
            <a:r>
              <a:rPr kumimoji="0" lang="en-IN" altLang="en-US" dirty="0">
                <a:latin typeface="inherit"/>
              </a:rPr>
              <a:t>In a schema with attributes A, B, C, D and E, following set of functional dependencies are given:</a:t>
            </a:r>
            <a:br>
              <a:rPr kumimoji="0" lang="en-IN" altLang="en-US" dirty="0"/>
            </a:br>
            <a:r>
              <a:rPr kumimoji="0" lang="en-IN" altLang="en-US" dirty="0">
                <a:latin typeface="Courier New" panose="02070309020205020404" pitchFamily="49" charset="0"/>
              </a:rPr>
              <a:t> A-&gt;B</a:t>
            </a:r>
            <a:br>
              <a:rPr kumimoji="0" lang="en-IN" altLang="en-US" dirty="0"/>
            </a:br>
            <a:r>
              <a:rPr kumimoji="0" lang="en-IN" altLang="en-US" dirty="0">
                <a:latin typeface="Courier New" panose="02070309020205020404" pitchFamily="49" charset="0"/>
              </a:rPr>
              <a:t> A-&gt;C</a:t>
            </a:r>
            <a:br>
              <a:rPr kumimoji="0" lang="en-IN" altLang="en-US" dirty="0"/>
            </a:br>
            <a:r>
              <a:rPr kumimoji="0" lang="en-IN" altLang="en-US" dirty="0">
                <a:latin typeface="Courier New" panose="02070309020205020404" pitchFamily="49" charset="0"/>
              </a:rPr>
              <a:t>CD-&gt;E</a:t>
            </a:r>
            <a:br>
              <a:rPr kumimoji="0" lang="en-IN" altLang="en-US" dirty="0"/>
            </a:br>
            <a:r>
              <a:rPr kumimoji="0" lang="en-IN" altLang="en-US" dirty="0">
                <a:latin typeface="Courier New" panose="02070309020205020404" pitchFamily="49" charset="0"/>
              </a:rPr>
              <a:t> B-&gt;D</a:t>
            </a:r>
            <a:br>
              <a:rPr kumimoji="0" lang="en-IN" altLang="en-US" dirty="0"/>
            </a:br>
            <a:r>
              <a:rPr kumimoji="0" lang="en-IN" altLang="en-US" dirty="0">
                <a:latin typeface="Courier New" panose="02070309020205020404" pitchFamily="49" charset="0"/>
              </a:rPr>
              <a:t> E-&gt;A</a:t>
            </a:r>
            <a:br>
              <a:rPr kumimoji="0" lang="en-IN" altLang="en-US" dirty="0"/>
            </a:br>
            <a:r>
              <a:rPr kumimoji="0" lang="en-IN" altLang="en-US" dirty="0">
                <a:latin typeface="inherit"/>
              </a:rPr>
              <a:t>Which of the following functional dependencies is NOT implied by the above set?</a:t>
            </a:r>
            <a:br>
              <a:rPr kumimoji="0" lang="en-IN" altLang="en-US" dirty="0"/>
            </a:br>
            <a:r>
              <a:rPr kumimoji="0" lang="en-IN" altLang="en-US" dirty="0">
                <a:latin typeface="inherit"/>
              </a:rPr>
              <a:t>(a) CD-&gt;AC            (b) </a:t>
            </a:r>
            <a:r>
              <a:rPr kumimoji="0" lang="en-IN" altLang="en-US" b="1" dirty="0">
                <a:latin typeface="inherit"/>
              </a:rPr>
              <a:t>BD-&gt;CD         </a:t>
            </a:r>
            <a:r>
              <a:rPr kumimoji="0" lang="en-IN" altLang="en-US" dirty="0">
                <a:latin typeface="inherit"/>
              </a:rPr>
              <a:t>(c) BC-&gt;CD          (d) AC-&gt;BC</a:t>
            </a:r>
            <a:endParaRPr kumimoji="0" lang="en-IN" altLang="en-US" dirty="0"/>
          </a:p>
        </p:txBody>
      </p:sp>
    </p:spTree>
    <p:extLst>
      <p:ext uri="{BB962C8B-B14F-4D97-AF65-F5344CB8AC3E}">
        <p14:creationId xmlns:p14="http://schemas.microsoft.com/office/powerpoint/2010/main" val="2949473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47EF-B7DC-40F6-A7F3-BE4FA3FD17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0E8DC1-4AE2-4C9D-A9D1-F1F805FF2FCB}"/>
              </a:ext>
            </a:extLst>
          </p:cNvPr>
          <p:cNvSpPr>
            <a:spLocks noGrp="1"/>
          </p:cNvSpPr>
          <p:nvPr>
            <p:ph idx="1"/>
          </p:nvPr>
        </p:nvSpPr>
        <p:spPr/>
        <p:txBody>
          <a:bodyPr/>
          <a:lstStyle/>
          <a:p>
            <a:endParaRPr lang="en-IN" dirty="0"/>
          </a:p>
        </p:txBody>
      </p:sp>
      <p:sp>
        <p:nvSpPr>
          <p:cNvPr id="4" name="Rectangle 2">
            <a:extLst>
              <a:ext uri="{FF2B5EF4-FFF2-40B4-BE49-F238E27FC236}">
                <a16:creationId xmlns:a16="http://schemas.microsoft.com/office/drawing/2014/main" id="{9D24F114-FF85-4B18-BB28-1F6D38564F03}"/>
              </a:ext>
            </a:extLst>
          </p:cNvPr>
          <p:cNvSpPr>
            <a:spLocks noChangeArrowheads="1"/>
          </p:cNvSpPr>
          <p:nvPr/>
        </p:nvSpPr>
        <p:spPr bwMode="auto">
          <a:xfrm>
            <a:off x="873124" y="994528"/>
            <a:ext cx="101758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dirty="0">
                <a:latin typeface="inherit"/>
              </a:rPr>
              <a:t>6. </a:t>
            </a:r>
            <a:r>
              <a:rPr kumimoji="0" lang="en-US" altLang="en-US" dirty="0">
                <a:latin typeface="inherit"/>
              </a:rPr>
              <a:t>The following functional dependencies are given:</a:t>
            </a:r>
            <a:endParaRPr kumimoji="0" lang="en-US" altLang="en-US" dirty="0"/>
          </a:p>
          <a:p>
            <a:pPr>
              <a:spcBef>
                <a:spcPct val="0"/>
              </a:spcBef>
              <a:buClrTx/>
              <a:buSzTx/>
              <a:buFontTx/>
              <a:buNone/>
            </a:pPr>
            <a:r>
              <a:rPr kumimoji="0" lang="en-US" altLang="en-US" dirty="0">
                <a:cs typeface="Courier New" panose="02070309020205020404" pitchFamily="49" charset="0"/>
              </a:rPr>
              <a:t> </a:t>
            </a:r>
            <a:r>
              <a:rPr kumimoji="0" lang="en-US" altLang="en-US" sz="1800" dirty="0">
                <a:latin typeface="Courier New" panose="02070309020205020404" pitchFamily="49" charset="0"/>
                <a:cs typeface="Courier New" panose="02070309020205020404" pitchFamily="49" charset="0"/>
              </a:rPr>
              <a:t>AB-&gt;CD, AF-&gt;D, DE-&gt;F, C-&gt;G , F-&gt;E, G-&gt;A</a:t>
            </a:r>
            <a:endParaRPr kumimoji="0" lang="en-US" altLang="en-US" sz="1800" dirty="0"/>
          </a:p>
          <a:p>
            <a:pPr>
              <a:spcBef>
                <a:spcPct val="0"/>
              </a:spcBef>
              <a:buClrTx/>
              <a:buSzTx/>
              <a:buFontTx/>
              <a:buNone/>
            </a:pPr>
            <a:r>
              <a:rPr kumimoji="0" lang="en-US" altLang="en-US" dirty="0">
                <a:latin typeface="inherit"/>
              </a:rPr>
              <a:t>Which one of the following options is false?</a:t>
            </a:r>
            <a:endParaRPr kumimoji="0" lang="en-US" altLang="en-US" dirty="0"/>
          </a:p>
          <a:p>
            <a:pPr>
              <a:spcBef>
                <a:spcPct val="0"/>
              </a:spcBef>
              <a:buClrTx/>
              <a:buSzTx/>
              <a:buFontTx/>
              <a:buNone/>
            </a:pPr>
            <a:r>
              <a:rPr kumimoji="0" lang="en-US" altLang="en-US" dirty="0">
                <a:latin typeface="inherit"/>
              </a:rPr>
              <a:t>(a)CF</a:t>
            </a:r>
            <a:r>
              <a:rPr kumimoji="0" lang="en-US" altLang="en-US" baseline="30000" dirty="0">
                <a:latin typeface="inherit"/>
              </a:rPr>
              <a:t>+</a:t>
            </a:r>
            <a:r>
              <a:rPr kumimoji="0" lang="en-US" altLang="en-US" dirty="0">
                <a:latin typeface="inherit"/>
              </a:rPr>
              <a:t> = {ACDEFG}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 </a:t>
            </a:r>
            <a:r>
              <a:rPr kumimoji="0" lang="en-US" altLang="en-US" dirty="0"/>
              <a:t>  </a:t>
            </a:r>
            <a:r>
              <a:rPr kumimoji="0" lang="en-US" altLang="en-US" dirty="0">
                <a:latin typeface="inherit"/>
              </a:rPr>
              <a:t>(b)BG</a:t>
            </a:r>
            <a:r>
              <a:rPr kumimoji="0" lang="en-US" altLang="en-US" baseline="30000" dirty="0">
                <a:latin typeface="Trebuchet MS" panose="020B0603020202020204" pitchFamily="34" charset="0"/>
              </a:rPr>
              <a:t>+</a:t>
            </a:r>
            <a:r>
              <a:rPr kumimoji="0" lang="en-US" altLang="en-US" dirty="0">
                <a:latin typeface="inherit"/>
              </a:rPr>
              <a:t> = {ABCDG}</a:t>
            </a:r>
            <a:endParaRPr kumimoji="0" lang="en-US" altLang="en-US" dirty="0"/>
          </a:p>
          <a:p>
            <a:pPr>
              <a:spcBef>
                <a:spcPct val="0"/>
              </a:spcBef>
              <a:buClrTx/>
              <a:buSzTx/>
              <a:buFontTx/>
              <a:buNone/>
            </a:pPr>
            <a:r>
              <a:rPr kumimoji="0" lang="en-US" altLang="en-US" dirty="0">
                <a:latin typeface="inherit"/>
              </a:rPr>
              <a:t>(c)</a:t>
            </a:r>
            <a:r>
              <a:rPr kumimoji="0" lang="en-US" altLang="en-US" b="1" dirty="0">
                <a:latin typeface="inherit"/>
              </a:rPr>
              <a:t>AF</a:t>
            </a:r>
            <a:r>
              <a:rPr kumimoji="0" lang="en-US" altLang="en-US" b="1" baseline="30000" dirty="0">
                <a:latin typeface="inherit"/>
              </a:rPr>
              <a:t>+</a:t>
            </a:r>
            <a:r>
              <a:rPr kumimoji="0" lang="en-US" altLang="en-US" b="1" dirty="0">
                <a:latin typeface="inherit"/>
              </a:rPr>
              <a:t> = {ACDEFG}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b="1" dirty="0">
                <a:latin typeface="inherit"/>
              </a:rPr>
              <a:t> </a:t>
            </a:r>
            <a:r>
              <a:rPr kumimoji="0" lang="en-US" altLang="en-US" b="1" dirty="0"/>
              <a:t>  </a:t>
            </a:r>
            <a:r>
              <a:rPr kumimoji="0" lang="en-US" altLang="en-US" dirty="0">
                <a:latin typeface="inherit"/>
              </a:rPr>
              <a:t>(d)</a:t>
            </a:r>
            <a:r>
              <a:rPr kumimoji="0" lang="en-US" altLang="en-US" b="1" dirty="0">
                <a:latin typeface="inherit"/>
              </a:rPr>
              <a:t>AB</a:t>
            </a:r>
            <a:r>
              <a:rPr kumimoji="0" lang="en-US" altLang="en-US" b="1" baseline="30000" dirty="0">
                <a:latin typeface="Trebuchet MS" panose="020B0603020202020204" pitchFamily="34" charset="0"/>
              </a:rPr>
              <a:t>+</a:t>
            </a:r>
            <a:r>
              <a:rPr kumimoji="0" lang="en-US" altLang="en-US" b="1" dirty="0">
                <a:latin typeface="inherit"/>
              </a:rPr>
              <a:t> = {ABCDFG}</a:t>
            </a:r>
            <a:endParaRPr kumimoji="0" lang="en-US" altLang="en-US" b="1" dirty="0"/>
          </a:p>
        </p:txBody>
      </p:sp>
      <p:sp>
        <p:nvSpPr>
          <p:cNvPr id="5" name="Rectangle 5">
            <a:extLst>
              <a:ext uri="{FF2B5EF4-FFF2-40B4-BE49-F238E27FC236}">
                <a16:creationId xmlns:a16="http://schemas.microsoft.com/office/drawing/2014/main" id="{4C5F17A3-B39E-4D6F-9321-4D882F6A83F1}"/>
              </a:ext>
            </a:extLst>
          </p:cNvPr>
          <p:cNvSpPr>
            <a:spLocks noChangeArrowheads="1"/>
          </p:cNvSpPr>
          <p:nvPr/>
        </p:nvSpPr>
        <p:spPr bwMode="auto">
          <a:xfrm>
            <a:off x="873124" y="3038475"/>
            <a:ext cx="101758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latin typeface="inherit"/>
              </a:rPr>
              <a:t>7. </a:t>
            </a:r>
            <a:r>
              <a:rPr kumimoji="0" lang="en-IN" altLang="en-US" dirty="0">
                <a:latin typeface="inherit"/>
              </a:rPr>
              <a:t>Relation R has eight attributes ABCDEFGH. Fields of R contain only atomic values. </a:t>
            </a:r>
            <a:br>
              <a:rPr kumimoji="0" lang="en-IN" altLang="en-US" dirty="0"/>
            </a:br>
            <a:r>
              <a:rPr kumimoji="0" lang="en-IN" altLang="en-US" sz="1800" dirty="0">
                <a:latin typeface="Courier New" panose="02070309020205020404" pitchFamily="49" charset="0"/>
              </a:rPr>
              <a:t>F={CH-&gt;G,</a:t>
            </a:r>
          </a:p>
          <a:p>
            <a:pPr>
              <a:spcBef>
                <a:spcPct val="0"/>
              </a:spcBef>
              <a:buClrTx/>
              <a:buSzTx/>
              <a:buFontTx/>
              <a:buNone/>
            </a:pPr>
            <a:r>
              <a:rPr kumimoji="0" lang="en-IN" altLang="en-US" sz="1800" dirty="0">
                <a:latin typeface="Courier New" panose="02070309020205020404" pitchFamily="49" charset="0"/>
              </a:rPr>
              <a:t>A-&gt;BC,</a:t>
            </a:r>
          </a:p>
          <a:p>
            <a:pPr>
              <a:spcBef>
                <a:spcPct val="0"/>
              </a:spcBef>
              <a:buClrTx/>
              <a:buSzTx/>
              <a:buFontTx/>
              <a:buNone/>
            </a:pPr>
            <a:r>
              <a:rPr kumimoji="0" lang="en-IN" altLang="en-US" sz="1800" dirty="0">
                <a:latin typeface="Courier New" panose="02070309020205020404" pitchFamily="49" charset="0"/>
              </a:rPr>
              <a:t>B-&gt;CFH,</a:t>
            </a:r>
          </a:p>
          <a:p>
            <a:pPr>
              <a:spcBef>
                <a:spcPct val="0"/>
              </a:spcBef>
              <a:buClrTx/>
              <a:buSzTx/>
              <a:buFontTx/>
              <a:buNone/>
            </a:pPr>
            <a:r>
              <a:rPr kumimoji="0" lang="en-IN" altLang="en-US" sz="1800" dirty="0">
                <a:latin typeface="Courier New" panose="02070309020205020404" pitchFamily="49" charset="0"/>
              </a:rPr>
              <a:t>E-&gt;A, </a:t>
            </a:r>
          </a:p>
          <a:p>
            <a:pPr>
              <a:spcBef>
                <a:spcPct val="0"/>
              </a:spcBef>
              <a:buClrTx/>
              <a:buSzTx/>
              <a:buFontTx/>
              <a:buNone/>
            </a:pPr>
            <a:r>
              <a:rPr kumimoji="0" lang="en-IN" altLang="en-US" sz="1800" dirty="0">
                <a:latin typeface="Courier New" panose="02070309020205020404" pitchFamily="49" charset="0"/>
              </a:rPr>
              <a:t>F-&gt;EG}</a:t>
            </a:r>
          </a:p>
          <a:p>
            <a:pPr>
              <a:spcBef>
                <a:spcPct val="0"/>
              </a:spcBef>
              <a:buClrTx/>
              <a:buSzTx/>
              <a:buFontTx/>
              <a:buNone/>
            </a:pPr>
            <a:r>
              <a:rPr kumimoji="0" lang="en-IN" altLang="en-US" dirty="0">
                <a:latin typeface="inherit"/>
              </a:rPr>
              <a:t>is a set of functional dependencies (FDs) so that F + is exactly the set of FDs that hold for R.</a:t>
            </a:r>
            <a:endParaRPr kumimoji="0" lang="en-IN" altLang="en-US" dirty="0"/>
          </a:p>
          <a:p>
            <a:pPr>
              <a:spcBef>
                <a:spcPct val="0"/>
              </a:spcBef>
              <a:buClrTx/>
              <a:buSzTx/>
              <a:buFontTx/>
              <a:buNone/>
            </a:pPr>
            <a:br>
              <a:rPr kumimoji="0" lang="en-IN" altLang="en-US" dirty="0"/>
            </a:br>
            <a:r>
              <a:rPr kumimoji="0" lang="en-IN" altLang="en-US" dirty="0">
                <a:latin typeface="inherit"/>
              </a:rPr>
              <a:t>How many candidate keys does the relation R have?</a:t>
            </a:r>
            <a:endParaRPr kumimoji="0" lang="en-IN" altLang="en-US" dirty="0"/>
          </a:p>
          <a:p>
            <a:pPr>
              <a:spcBef>
                <a:spcPct val="0"/>
              </a:spcBef>
              <a:buClrTx/>
              <a:buSzTx/>
              <a:buFontTx/>
              <a:buNone/>
            </a:pPr>
            <a:r>
              <a:rPr kumimoji="0" lang="en-IN" altLang="en-US" dirty="0">
                <a:latin typeface="inherit"/>
              </a:rPr>
              <a:t>(a) 3    (b)</a:t>
            </a:r>
            <a:r>
              <a:rPr kumimoji="0" lang="en-IN" altLang="en-US" b="1" dirty="0">
                <a:latin typeface="inherit"/>
              </a:rPr>
              <a:t> 4    </a:t>
            </a:r>
            <a:r>
              <a:rPr kumimoji="0" lang="en-IN" altLang="en-US" dirty="0">
                <a:latin typeface="inherit"/>
              </a:rPr>
              <a:t>(c) 5    (d) 6				=&gt; AD,BD,ED,FD</a:t>
            </a:r>
            <a:endParaRPr kumimoji="0" lang="en-IN" altLang="en-US" dirty="0"/>
          </a:p>
        </p:txBody>
      </p:sp>
    </p:spTree>
    <p:extLst>
      <p:ext uri="{BB962C8B-B14F-4D97-AF65-F5344CB8AC3E}">
        <p14:creationId xmlns:p14="http://schemas.microsoft.com/office/powerpoint/2010/main" val="3213028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decomposition?</a:t>
            </a:r>
          </a:p>
        </p:txBody>
      </p:sp>
      <p:sp>
        <p:nvSpPr>
          <p:cNvPr id="3" name="Content Placeholder 2"/>
          <p:cNvSpPr>
            <a:spLocks noGrp="1"/>
          </p:cNvSpPr>
          <p:nvPr>
            <p:ph idx="1"/>
          </p:nvPr>
        </p:nvSpPr>
        <p:spPr/>
        <p:txBody>
          <a:bodyPr/>
          <a:lstStyle/>
          <a:p>
            <a:pPr algn="just"/>
            <a:r>
              <a:rPr lang="en-US" dirty="0"/>
              <a:t>Decomposition is the </a:t>
            </a:r>
            <a:r>
              <a:rPr lang="en-US" b="1" dirty="0">
                <a:solidFill>
                  <a:srgbClr val="C00000"/>
                </a:solidFill>
              </a:rPr>
              <a:t>process of breaking down given relation </a:t>
            </a:r>
            <a:r>
              <a:rPr lang="en-US" dirty="0"/>
              <a:t>into </a:t>
            </a:r>
            <a:r>
              <a:rPr lang="en-US" b="1" dirty="0">
                <a:solidFill>
                  <a:srgbClr val="C00000"/>
                </a:solidFill>
              </a:rPr>
              <a:t>two or more relations</a:t>
            </a:r>
            <a:r>
              <a:rPr lang="en-US" dirty="0"/>
              <a:t>.</a:t>
            </a:r>
          </a:p>
          <a:p>
            <a:pPr algn="just"/>
            <a:r>
              <a:rPr lang="en-US" dirty="0"/>
              <a:t>Relation R is replaced by two or more relations in such a way that:</a:t>
            </a:r>
          </a:p>
          <a:p>
            <a:pPr marL="914400" lvl="1" indent="-457200" algn="just">
              <a:buFont typeface="+mj-lt"/>
              <a:buAutoNum type="arabicPeriod"/>
            </a:pPr>
            <a:r>
              <a:rPr lang="en-US" dirty="0"/>
              <a:t>Each new relation contains a </a:t>
            </a:r>
            <a:r>
              <a:rPr lang="en-US" b="1" dirty="0">
                <a:solidFill>
                  <a:srgbClr val="C00000"/>
                </a:solidFill>
              </a:rPr>
              <a:t>subset </a:t>
            </a:r>
            <a:r>
              <a:rPr lang="en-US" dirty="0"/>
              <a:t>of the </a:t>
            </a:r>
            <a:r>
              <a:rPr lang="en-US" b="1" dirty="0">
                <a:solidFill>
                  <a:srgbClr val="C00000"/>
                </a:solidFill>
              </a:rPr>
              <a:t>attributes of R</a:t>
            </a:r>
          </a:p>
          <a:p>
            <a:pPr marL="914400" lvl="1" indent="-457200" algn="just">
              <a:buFont typeface="+mj-lt"/>
              <a:buAutoNum type="arabicPeriod"/>
            </a:pPr>
            <a:r>
              <a:rPr lang="en-US" dirty="0"/>
              <a:t>Together, they all </a:t>
            </a:r>
            <a:r>
              <a:rPr lang="en-US" b="1" dirty="0">
                <a:solidFill>
                  <a:srgbClr val="C00000"/>
                </a:solidFill>
              </a:rPr>
              <a:t>include all tuples</a:t>
            </a:r>
            <a:r>
              <a:rPr lang="en-US" dirty="0"/>
              <a:t> and </a:t>
            </a:r>
            <a:r>
              <a:rPr lang="en-US" b="1" dirty="0">
                <a:solidFill>
                  <a:srgbClr val="C00000"/>
                </a:solidFill>
              </a:rPr>
              <a:t>attributes of R</a:t>
            </a:r>
          </a:p>
          <a:p>
            <a:pPr algn="just"/>
            <a:r>
              <a:rPr lang="en-US" dirty="0"/>
              <a:t>Types of decomposition</a:t>
            </a:r>
          </a:p>
          <a:p>
            <a:pPr marL="914400" lvl="1" indent="-457200" algn="just">
              <a:buFont typeface="+mj-lt"/>
              <a:buAutoNum type="arabicPeriod"/>
            </a:pPr>
            <a:r>
              <a:rPr lang="en-US" dirty="0" err="1"/>
              <a:t>Lossy</a:t>
            </a:r>
            <a:r>
              <a:rPr lang="en-US" dirty="0"/>
              <a:t> decomposition</a:t>
            </a:r>
          </a:p>
          <a:p>
            <a:pPr marL="914400" lvl="1" indent="-457200" algn="just">
              <a:buFont typeface="+mj-lt"/>
              <a:buAutoNum type="arabicPeriod"/>
            </a:pPr>
            <a:r>
              <a:rPr lang="en-US" dirty="0"/>
              <a:t>Lossless decomposition (non-loss decomposition)</a:t>
            </a:r>
          </a:p>
          <a:p>
            <a:pPr lvl="1" algn="just"/>
            <a:endParaRPr lang="en-US" dirty="0"/>
          </a:p>
          <a:p>
            <a:pPr lvl="1" algn="just"/>
            <a:endParaRPr lang="en-US" dirty="0"/>
          </a:p>
        </p:txBody>
      </p:sp>
    </p:spTree>
    <p:extLst>
      <p:ext uri="{BB962C8B-B14F-4D97-AF65-F5344CB8AC3E}">
        <p14:creationId xmlns:p14="http://schemas.microsoft.com/office/powerpoint/2010/main" val="170389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anomaly in database design?</a:t>
            </a:r>
          </a:p>
        </p:txBody>
      </p:sp>
      <p:sp>
        <p:nvSpPr>
          <p:cNvPr id="3" name="Content Placeholder 2"/>
          <p:cNvSpPr>
            <a:spLocks noGrp="1"/>
          </p:cNvSpPr>
          <p:nvPr>
            <p:ph idx="1"/>
          </p:nvPr>
        </p:nvSpPr>
        <p:spPr/>
        <p:txBody>
          <a:bodyPr/>
          <a:lstStyle/>
          <a:p>
            <a:pPr algn="just"/>
            <a:r>
              <a:rPr lang="en-US" dirty="0"/>
              <a:t>Anomalies are </a:t>
            </a:r>
            <a:r>
              <a:rPr lang="en-US" b="1" dirty="0">
                <a:solidFill>
                  <a:srgbClr val="C00000"/>
                </a:solidFill>
              </a:rPr>
              <a:t>problems that can occur in poorly planned, un-normalized database</a:t>
            </a:r>
            <a:r>
              <a:rPr lang="en-US" dirty="0"/>
              <a:t> where all the data are stored in one table.</a:t>
            </a:r>
          </a:p>
          <a:p>
            <a:pPr algn="just"/>
            <a:r>
              <a:rPr lang="en-US" dirty="0"/>
              <a:t>There are three types of anomalies that can arise in the database because of redundancy are</a:t>
            </a:r>
          </a:p>
          <a:p>
            <a:pPr marL="914400" lvl="1" indent="-457200">
              <a:buFont typeface="+mj-lt"/>
              <a:buAutoNum type="arabicPeriod"/>
            </a:pPr>
            <a:r>
              <a:rPr lang="en-US" dirty="0"/>
              <a:t>Insert anomaly</a:t>
            </a:r>
          </a:p>
          <a:p>
            <a:pPr marL="914400" lvl="1" indent="-457200">
              <a:buFont typeface="+mj-lt"/>
              <a:buAutoNum type="arabicPeriod"/>
            </a:pPr>
            <a:r>
              <a:rPr lang="en-US" dirty="0"/>
              <a:t>Delete anomaly</a:t>
            </a:r>
          </a:p>
          <a:p>
            <a:pPr marL="914400" lvl="1" indent="-457200">
              <a:buFont typeface="+mj-lt"/>
              <a:buAutoNum type="arabicPeriod"/>
            </a:pPr>
            <a:r>
              <a:rPr lang="en-US" dirty="0"/>
              <a:t>Update / Modification anomaly</a:t>
            </a:r>
          </a:p>
        </p:txBody>
      </p:sp>
    </p:spTree>
    <p:extLst>
      <p:ext uri="{BB962C8B-B14F-4D97-AF65-F5344CB8AC3E}">
        <p14:creationId xmlns:p14="http://schemas.microsoft.com/office/powerpoint/2010/main" val="390947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p>
        </p:txBody>
      </p:sp>
      <p:sp>
        <p:nvSpPr>
          <p:cNvPr id="3" name="Content Placeholder 2"/>
          <p:cNvSpPr>
            <a:spLocks noGrp="1"/>
          </p:cNvSpPr>
          <p:nvPr>
            <p:ph idx="1"/>
          </p:nvPr>
        </p:nvSpPr>
        <p:spPr>
          <a:xfrm>
            <a:off x="1714500" y="990600"/>
            <a:ext cx="8763000" cy="5410200"/>
          </a:xfrm>
        </p:spPr>
        <p:txBody>
          <a:bodyPr>
            <a:normAutofit fontScale="92500"/>
          </a:bodyPr>
          <a:lstStyle/>
          <a:p>
            <a:pPr algn="just"/>
            <a:r>
              <a:rPr lang="en-US" dirty="0"/>
              <a:t>Consider a relation </a:t>
            </a:r>
          </a:p>
          <a:p>
            <a:pPr lvl="1"/>
            <a:r>
              <a:rPr lang="en-US" dirty="0" err="1"/>
              <a:t>emp_dept</a:t>
            </a:r>
            <a:r>
              <a:rPr lang="en-US" dirty="0"/>
              <a:t> (</a:t>
            </a:r>
            <a:r>
              <a:rPr lang="en-US" u="sng" dirty="0"/>
              <a:t>E#</a:t>
            </a:r>
            <a:r>
              <a:rPr lang="en-US" dirty="0"/>
              <a:t>, </a:t>
            </a:r>
            <a:r>
              <a:rPr lang="en-US" dirty="0" err="1"/>
              <a:t>Ename</a:t>
            </a:r>
            <a:r>
              <a:rPr lang="en-US" dirty="0"/>
              <a:t>, Address, D#, </a:t>
            </a:r>
            <a:r>
              <a:rPr lang="en-US" dirty="0" err="1"/>
              <a:t>Dname</a:t>
            </a:r>
            <a:r>
              <a:rPr lang="en-US" dirty="0"/>
              <a:t>, </a:t>
            </a:r>
            <a:r>
              <a:rPr lang="en-US" dirty="0" err="1"/>
              <a:t>Dmgr</a:t>
            </a:r>
            <a:r>
              <a:rPr lang="en-US" dirty="0"/>
              <a:t>#) </a:t>
            </a:r>
            <a:r>
              <a:rPr lang="en-US" dirty="0">
                <a:solidFill>
                  <a:srgbClr val="C00000"/>
                </a:solidFill>
              </a:rPr>
              <a:t>E# as a primary key</a:t>
            </a:r>
          </a:p>
          <a:p>
            <a:pPr marL="457200" lvl="1" indent="0">
              <a:buNone/>
            </a:pPr>
            <a:endParaRPr lang="en-US" dirty="0"/>
          </a:p>
          <a:p>
            <a:pPr marL="457200" lvl="1" indent="0">
              <a:buNone/>
            </a:pPr>
            <a:endParaRPr lang="en-US" dirty="0"/>
          </a:p>
          <a:p>
            <a:pPr marL="342900" lvl="1" indent="-342900">
              <a:buFont typeface="Wingdings" panose="05000000000000000000" pitchFamily="2" charset="2"/>
              <a:buChar char="§"/>
            </a:pPr>
            <a:endParaRPr lang="en-US" sz="2400" dirty="0"/>
          </a:p>
          <a:p>
            <a:pPr marL="342900" lvl="1" indent="-342900" algn="just">
              <a:buFont typeface="Wingdings" panose="05000000000000000000" pitchFamily="2" charset="2"/>
              <a:buChar char="§"/>
            </a:pPr>
            <a:r>
              <a:rPr lang="en-US" sz="2400" dirty="0"/>
              <a:t>Suppose a </a:t>
            </a:r>
            <a:r>
              <a:rPr lang="en-US" sz="2400" b="1" dirty="0">
                <a:solidFill>
                  <a:srgbClr val="C00000"/>
                </a:solidFill>
              </a:rPr>
              <a:t>new department (IT) has been started </a:t>
            </a:r>
            <a:r>
              <a:rPr lang="en-US" sz="2400" dirty="0"/>
              <a:t>by the organization but </a:t>
            </a:r>
            <a:r>
              <a:rPr lang="en-US" sz="2400" b="1" dirty="0">
                <a:solidFill>
                  <a:srgbClr val="C00000"/>
                </a:solidFill>
              </a:rPr>
              <a:t>initially there is no employee </a:t>
            </a:r>
            <a:r>
              <a:rPr lang="en-US" sz="2400" dirty="0"/>
              <a:t>appointed for that department.</a:t>
            </a:r>
          </a:p>
          <a:p>
            <a:pPr marL="342900" lvl="1" indent="-342900" algn="just">
              <a:buFont typeface="Wingdings" panose="05000000000000000000" pitchFamily="2" charset="2"/>
              <a:buChar char="§"/>
            </a:pPr>
            <a:r>
              <a:rPr lang="en-US" sz="2400" dirty="0"/>
              <a:t>We </a:t>
            </a:r>
            <a:r>
              <a:rPr lang="en-US" sz="2400" b="1" dirty="0">
                <a:solidFill>
                  <a:srgbClr val="C00000"/>
                </a:solidFill>
              </a:rPr>
              <a:t>want to insert that department detail</a:t>
            </a:r>
            <a:r>
              <a:rPr lang="en-US" sz="2400" dirty="0"/>
              <a:t> in </a:t>
            </a:r>
            <a:r>
              <a:rPr lang="en-US" sz="2400" dirty="0" err="1"/>
              <a:t>emp_dept</a:t>
            </a:r>
            <a:r>
              <a:rPr lang="en-US" sz="2400" dirty="0"/>
              <a:t> table.</a:t>
            </a:r>
          </a:p>
          <a:p>
            <a:pPr marL="342900" lvl="1" indent="-342900" algn="just">
              <a:buFont typeface="Wingdings" panose="05000000000000000000" pitchFamily="2" charset="2"/>
              <a:buChar char="§"/>
            </a:pPr>
            <a:r>
              <a:rPr lang="en-US" sz="2400" dirty="0"/>
              <a:t>But the </a:t>
            </a:r>
            <a:r>
              <a:rPr lang="en-US" sz="2400" b="1" dirty="0">
                <a:solidFill>
                  <a:srgbClr val="C00000"/>
                </a:solidFill>
              </a:rPr>
              <a:t>tuple for this department cannot be inserted </a:t>
            </a:r>
            <a:r>
              <a:rPr lang="en-US" sz="2400" dirty="0"/>
              <a:t>into this table as the </a:t>
            </a:r>
            <a:r>
              <a:rPr lang="en-US" sz="2400" b="1" dirty="0">
                <a:solidFill>
                  <a:srgbClr val="C00000"/>
                </a:solidFill>
              </a:rPr>
              <a:t>E# will have NULL value</a:t>
            </a:r>
            <a:r>
              <a:rPr lang="en-US" sz="2400" dirty="0"/>
              <a:t>, </a:t>
            </a:r>
            <a:r>
              <a:rPr lang="en-US" sz="2400" b="1" dirty="0">
                <a:solidFill>
                  <a:srgbClr val="C00000"/>
                </a:solidFill>
              </a:rPr>
              <a:t>which is not allowed </a:t>
            </a:r>
            <a:r>
              <a:rPr lang="en-US" sz="2400" dirty="0"/>
              <a:t>because </a:t>
            </a:r>
            <a:r>
              <a:rPr lang="en-US" sz="2400" b="1" dirty="0">
                <a:solidFill>
                  <a:srgbClr val="C00000"/>
                </a:solidFill>
              </a:rPr>
              <a:t>E# is primary key</a:t>
            </a:r>
            <a:r>
              <a:rPr lang="en-US" sz="2400" dirty="0"/>
              <a:t>.</a:t>
            </a:r>
          </a:p>
          <a:p>
            <a:pPr marL="342900" lvl="1" indent="-342900" algn="just">
              <a:buFont typeface="Wingdings" panose="05000000000000000000" pitchFamily="2" charset="2"/>
              <a:buChar char="§"/>
            </a:pPr>
            <a:r>
              <a:rPr lang="en-US" sz="2400" dirty="0"/>
              <a:t>This kind of problem in the relation where some tuple cannot be inserted is known as insert anomaly.</a:t>
            </a:r>
          </a:p>
        </p:txBody>
      </p:sp>
      <p:graphicFrame>
        <p:nvGraphicFramePr>
          <p:cNvPr id="4" name="Table 3"/>
          <p:cNvGraphicFramePr>
            <a:graphicFrameLocks noGrp="1"/>
          </p:cNvGraphicFramePr>
          <p:nvPr>
            <p:extLst>
              <p:ext uri="{D42A27DB-BD31-4B8C-83A1-F6EECF244321}">
                <p14:modId xmlns:p14="http://schemas.microsoft.com/office/powerpoint/2010/main" val="321376746"/>
              </p:ext>
            </p:extLst>
          </p:nvPr>
        </p:nvGraphicFramePr>
        <p:xfrm>
          <a:off x="5029200" y="1828800"/>
          <a:ext cx="4611054" cy="1112520"/>
        </p:xfrm>
        <a:graphic>
          <a:graphicData uri="http://schemas.openxmlformats.org/drawingml/2006/table">
            <a:tbl>
              <a:tblPr firstRow="1" bandRow="1">
                <a:tableStyleId>{073A0DAA-6AF3-43AB-8588-CEC1D06C72B9}</a:tableStyleId>
              </a:tblPr>
              <a:tblGrid>
                <a:gridCol w="460693">
                  <a:extLst>
                    <a:ext uri="{9D8B030D-6E8A-4147-A177-3AD203B41FA5}">
                      <a16:colId xmlns:a16="http://schemas.microsoft.com/office/drawing/2014/main" val="20000"/>
                    </a:ext>
                  </a:extLst>
                </a:gridCol>
                <a:gridCol w="881380">
                  <a:extLst>
                    <a:ext uri="{9D8B030D-6E8A-4147-A177-3AD203B41FA5}">
                      <a16:colId xmlns:a16="http://schemas.microsoft.com/office/drawing/2014/main" val="20001"/>
                    </a:ext>
                  </a:extLst>
                </a:gridCol>
                <a:gridCol w="991553">
                  <a:extLst>
                    <a:ext uri="{9D8B030D-6E8A-4147-A177-3AD203B41FA5}">
                      <a16:colId xmlns:a16="http://schemas.microsoft.com/office/drawing/2014/main" val="20002"/>
                    </a:ext>
                  </a:extLst>
                </a:gridCol>
                <a:gridCol w="494030">
                  <a:extLst>
                    <a:ext uri="{9D8B030D-6E8A-4147-A177-3AD203B41FA5}">
                      <a16:colId xmlns:a16="http://schemas.microsoft.com/office/drawing/2014/main" val="20003"/>
                    </a:ext>
                  </a:extLst>
                </a:gridCol>
                <a:gridCol w="914718">
                  <a:extLst>
                    <a:ext uri="{9D8B030D-6E8A-4147-A177-3AD203B41FA5}">
                      <a16:colId xmlns:a16="http://schemas.microsoft.com/office/drawing/2014/main" val="20004"/>
                    </a:ext>
                  </a:extLst>
                </a:gridCol>
                <a:gridCol w="868680">
                  <a:extLst>
                    <a:ext uri="{9D8B030D-6E8A-4147-A177-3AD203B41FA5}">
                      <a16:colId xmlns:a16="http://schemas.microsoft.com/office/drawing/2014/main" val="20005"/>
                    </a:ext>
                  </a:extLst>
                </a:gridCol>
              </a:tblGrid>
              <a:tr h="370840">
                <a:tc>
                  <a:txBody>
                    <a:bodyPr/>
                    <a:lstStyle/>
                    <a:p>
                      <a:r>
                        <a:rPr lang="en-US" u="sng" dirty="0"/>
                        <a:t>E#</a:t>
                      </a:r>
                    </a:p>
                  </a:txBody>
                  <a:tcPr/>
                </a:tc>
                <a:tc>
                  <a:txBody>
                    <a:bodyPr/>
                    <a:lstStyle/>
                    <a:p>
                      <a:r>
                        <a:rPr lang="en-US" dirty="0" err="1"/>
                        <a:t>Ename</a:t>
                      </a:r>
                      <a:endParaRPr lang="en-US" dirty="0"/>
                    </a:p>
                  </a:txBody>
                  <a:tcPr/>
                </a:tc>
                <a:tc>
                  <a:txBody>
                    <a:bodyPr/>
                    <a:lstStyle/>
                    <a:p>
                      <a:r>
                        <a:rPr lang="en-US" dirty="0"/>
                        <a:t>Address</a:t>
                      </a:r>
                    </a:p>
                  </a:txBody>
                  <a:tcPr/>
                </a:tc>
                <a:tc>
                  <a:txBody>
                    <a:bodyPr/>
                    <a:lstStyle/>
                    <a:p>
                      <a:r>
                        <a:rPr lang="en-US" dirty="0"/>
                        <a:t>D#</a:t>
                      </a:r>
                    </a:p>
                  </a:txBody>
                  <a:tcPr/>
                </a:tc>
                <a:tc>
                  <a:txBody>
                    <a:bodyPr/>
                    <a:lstStyle/>
                    <a:p>
                      <a:r>
                        <a:rPr lang="en-US" dirty="0" err="1"/>
                        <a:t>Dname</a:t>
                      </a:r>
                      <a:endParaRPr lang="en-US" dirty="0"/>
                    </a:p>
                  </a:txBody>
                  <a:tcPr/>
                </a:tc>
                <a:tc>
                  <a:txBody>
                    <a:bodyPr/>
                    <a:lstStyle/>
                    <a:p>
                      <a:r>
                        <a:rPr lang="en-US" dirty="0" err="1"/>
                        <a:t>Dmgr</a:t>
                      </a:r>
                      <a:r>
                        <a:rPr lang="en-US" dirty="0"/>
                        <a: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Raj</a:t>
                      </a:r>
                    </a:p>
                  </a:txBody>
                  <a:tcPr/>
                </a:tc>
                <a:tc>
                  <a:txBody>
                    <a:bodyPr/>
                    <a:lstStyle/>
                    <a:p>
                      <a:r>
                        <a:rPr lang="en-US" dirty="0"/>
                        <a:t>Rajkot</a:t>
                      </a:r>
                    </a:p>
                  </a:txBody>
                  <a:tcPr/>
                </a:tc>
                <a:tc>
                  <a:txBody>
                    <a:bodyPr/>
                    <a:lstStyle/>
                    <a:p>
                      <a:r>
                        <a:rPr lang="en-US" dirty="0"/>
                        <a:t>1</a:t>
                      </a:r>
                    </a:p>
                  </a:txBody>
                  <a:tcPr/>
                </a:tc>
                <a:tc>
                  <a:txBody>
                    <a:bodyPr/>
                    <a:lstStyle/>
                    <a:p>
                      <a:r>
                        <a:rPr lang="en-US" dirty="0"/>
                        <a:t>CE</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Meet</a:t>
                      </a:r>
                    </a:p>
                  </a:txBody>
                  <a:tcPr/>
                </a:tc>
                <a:tc>
                  <a:txBody>
                    <a:bodyPr/>
                    <a:lstStyle/>
                    <a:p>
                      <a:r>
                        <a:rPr lang="en-US" dirty="0" err="1"/>
                        <a:t>Surat</a:t>
                      </a:r>
                      <a:endParaRPr lang="en-US" dirty="0"/>
                    </a:p>
                  </a:txBody>
                  <a:tcPr/>
                </a:tc>
                <a:tc>
                  <a:txBody>
                    <a:bodyPr/>
                    <a:lstStyle/>
                    <a:p>
                      <a:r>
                        <a:rPr lang="en-US" dirty="0"/>
                        <a:t>1</a:t>
                      </a:r>
                    </a:p>
                  </a:txBody>
                  <a:tcPr/>
                </a:tc>
                <a:tc>
                  <a:txBody>
                    <a:bodyPr/>
                    <a:lstStyle/>
                    <a:p>
                      <a:r>
                        <a:rPr lang="en-US" dirty="0"/>
                        <a:t>CE</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
        <p:nvSpPr>
          <p:cNvPr id="5" name="Rounded Rectangular Callout 4"/>
          <p:cNvSpPr/>
          <p:nvPr/>
        </p:nvSpPr>
        <p:spPr>
          <a:xfrm>
            <a:off x="2209800" y="2286000"/>
            <a:ext cx="2514600" cy="609600"/>
          </a:xfrm>
          <a:prstGeom prst="wedgeRoundRectCallout">
            <a:avLst>
              <a:gd name="adj1" fmla="val 68590"/>
              <a:gd name="adj2" fmla="val 50781"/>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insert new department detail (IT)</a:t>
            </a:r>
          </a:p>
        </p:txBody>
      </p:sp>
    </p:spTree>
    <p:extLst>
      <p:ext uri="{BB962C8B-B14F-4D97-AF65-F5344CB8AC3E}">
        <p14:creationId xmlns:p14="http://schemas.microsoft.com/office/powerpoint/2010/main" val="5643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Diagrammatic representation</a:t>
            </a:r>
          </a:p>
        </p:txBody>
      </p:sp>
      <p:sp>
        <p:nvSpPr>
          <p:cNvPr id="3" name="Content Placeholder 2"/>
          <p:cNvSpPr>
            <a:spLocks noGrp="1"/>
          </p:cNvSpPr>
          <p:nvPr>
            <p:ph idx="1"/>
          </p:nvPr>
        </p:nvSpPr>
        <p:spPr/>
        <p:txBody>
          <a:bodyPr>
            <a:normAutofit/>
          </a:bodyPr>
          <a:lstStyle/>
          <a:p>
            <a:pPr algn="just"/>
            <a:endParaRPr lang="en-US" dirty="0"/>
          </a:p>
          <a:p>
            <a:pPr algn="just"/>
            <a:endParaRPr lang="en-US" dirty="0"/>
          </a:p>
          <a:p>
            <a:pPr algn="just"/>
            <a:endParaRPr lang="en-US" dirty="0"/>
          </a:p>
          <a:p>
            <a:pPr algn="just"/>
            <a:r>
              <a:rPr lang="en-US" b="1" dirty="0"/>
              <a:t>Example</a:t>
            </a:r>
          </a:p>
          <a:p>
            <a:pPr algn="just"/>
            <a:r>
              <a:rPr lang="en-US" dirty="0"/>
              <a:t>Consider the relation Account(</a:t>
            </a:r>
            <a:r>
              <a:rPr lang="en-US" dirty="0" err="1"/>
              <a:t>account_no</a:t>
            </a:r>
            <a:r>
              <a:rPr lang="en-US" dirty="0"/>
              <a:t>, balance, branch). </a:t>
            </a:r>
          </a:p>
          <a:p>
            <a:pPr algn="just">
              <a:buClr>
                <a:schemeClr val="tx1"/>
              </a:buClr>
            </a:pPr>
            <a:r>
              <a:rPr lang="en-US" b="1" dirty="0" err="1">
                <a:solidFill>
                  <a:srgbClr val="C00000"/>
                </a:solidFill>
              </a:rPr>
              <a:t>account_no</a:t>
            </a:r>
            <a:r>
              <a:rPr lang="en-US" dirty="0"/>
              <a:t> can </a:t>
            </a:r>
            <a:r>
              <a:rPr lang="en-US" b="1" dirty="0">
                <a:solidFill>
                  <a:srgbClr val="C00000"/>
                </a:solidFill>
              </a:rPr>
              <a:t>determine balance </a:t>
            </a:r>
            <a:r>
              <a:rPr lang="en-US" dirty="0"/>
              <a:t>and </a:t>
            </a:r>
            <a:r>
              <a:rPr lang="en-US" b="1" dirty="0">
                <a:solidFill>
                  <a:srgbClr val="C00000"/>
                </a:solidFill>
              </a:rPr>
              <a:t>branch</a:t>
            </a:r>
            <a:r>
              <a:rPr lang="en-US" dirty="0"/>
              <a:t>. </a:t>
            </a:r>
          </a:p>
          <a:p>
            <a:pPr algn="just"/>
            <a:r>
              <a:rPr lang="en-US" dirty="0"/>
              <a:t>So, there is a functional dependency from </a:t>
            </a:r>
            <a:r>
              <a:rPr lang="en-US" b="1" dirty="0" err="1">
                <a:solidFill>
                  <a:srgbClr val="C00000"/>
                </a:solidFill>
              </a:rPr>
              <a:t>account_no</a:t>
            </a:r>
            <a:r>
              <a:rPr lang="en-US" dirty="0"/>
              <a:t> to</a:t>
            </a:r>
            <a:r>
              <a:rPr lang="en-US" b="1" dirty="0">
                <a:solidFill>
                  <a:srgbClr val="C00000"/>
                </a:solidFill>
              </a:rPr>
              <a:t> balance </a:t>
            </a:r>
            <a:r>
              <a:rPr lang="en-US" dirty="0"/>
              <a:t>and </a:t>
            </a:r>
            <a:r>
              <a:rPr lang="en-US" b="1" dirty="0">
                <a:solidFill>
                  <a:srgbClr val="C00000"/>
                </a:solidFill>
              </a:rPr>
              <a:t>branch</a:t>
            </a:r>
            <a:r>
              <a:rPr lang="en-US" dirty="0"/>
              <a:t>.</a:t>
            </a:r>
          </a:p>
          <a:p>
            <a:pPr algn="just"/>
            <a:r>
              <a:rPr lang="en-US" dirty="0"/>
              <a:t>This can be denoted by </a:t>
            </a:r>
            <a:r>
              <a:rPr lang="en-US" b="1" dirty="0" err="1">
                <a:solidFill>
                  <a:srgbClr val="C00000"/>
                </a:solidFill>
              </a:rPr>
              <a:t>account_no</a:t>
            </a:r>
            <a:r>
              <a:rPr lang="en-US" dirty="0"/>
              <a:t> </a:t>
            </a:r>
            <a:r>
              <a:rPr lang="en-US" b="1" dirty="0">
                <a:solidFill>
                  <a:srgbClr val="C00000"/>
                </a:solidFill>
              </a:rPr>
              <a:t>→ {balance, branch}</a:t>
            </a:r>
            <a:r>
              <a:rPr lang="en-US" dirty="0"/>
              <a:t>.</a:t>
            </a:r>
          </a:p>
        </p:txBody>
      </p:sp>
      <p:sp>
        <p:nvSpPr>
          <p:cNvPr id="7" name="TextBox 6"/>
          <p:cNvSpPr txBox="1"/>
          <p:nvPr/>
        </p:nvSpPr>
        <p:spPr>
          <a:xfrm>
            <a:off x="2362200" y="1435389"/>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8" name="TextBox 7"/>
          <p:cNvSpPr txBox="1"/>
          <p:nvPr/>
        </p:nvSpPr>
        <p:spPr>
          <a:xfrm>
            <a:off x="3124200" y="1435388"/>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10" name="Straight Connector 9"/>
          <p:cNvCxnSpPr/>
          <p:nvPr/>
        </p:nvCxnSpPr>
        <p:spPr>
          <a:xfrm>
            <a:off x="2743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05200" y="2012951"/>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67000" y="5293486"/>
            <a:ext cx="2651760" cy="584775"/>
          </a:xfrm>
          <a:prstGeom prst="rect">
            <a:avLst/>
          </a:prstGeom>
          <a:noFill/>
          <a:ln w="28575">
            <a:solidFill>
              <a:srgbClr val="0070C0"/>
            </a:solidFill>
          </a:ln>
        </p:spPr>
        <p:txBody>
          <a:bodyPr wrap="square" rtlCol="0">
            <a:spAutoFit/>
          </a:bodyPr>
          <a:lstStyle/>
          <a:p>
            <a:pPr algn="ctr"/>
            <a:r>
              <a:rPr lang="en-US" sz="3200" u="sng" dirty="0" err="1"/>
              <a:t>account_no</a:t>
            </a:r>
            <a:endParaRPr lang="en-US" sz="3200" u="sng" dirty="0"/>
          </a:p>
        </p:txBody>
      </p:sp>
      <p:sp>
        <p:nvSpPr>
          <p:cNvPr id="44" name="TextBox 43"/>
          <p:cNvSpPr txBox="1"/>
          <p:nvPr/>
        </p:nvSpPr>
        <p:spPr>
          <a:xfrm>
            <a:off x="5318760" y="5293486"/>
            <a:ext cx="1524000" cy="584775"/>
          </a:xfrm>
          <a:prstGeom prst="rect">
            <a:avLst/>
          </a:prstGeom>
          <a:noFill/>
          <a:ln w="28575">
            <a:solidFill>
              <a:srgbClr val="0070C0"/>
            </a:solidFill>
          </a:ln>
        </p:spPr>
        <p:txBody>
          <a:bodyPr wrap="square" rtlCol="0">
            <a:spAutoFit/>
          </a:bodyPr>
          <a:lstStyle/>
          <a:p>
            <a:pPr algn="ctr"/>
            <a:r>
              <a:rPr lang="en-US" sz="3200" dirty="0"/>
              <a:t>balance</a:t>
            </a:r>
          </a:p>
        </p:txBody>
      </p:sp>
      <p:sp>
        <p:nvSpPr>
          <p:cNvPr id="45" name="TextBox 44"/>
          <p:cNvSpPr txBox="1"/>
          <p:nvPr/>
        </p:nvSpPr>
        <p:spPr>
          <a:xfrm>
            <a:off x="6842760" y="5293486"/>
            <a:ext cx="1920240" cy="584775"/>
          </a:xfrm>
          <a:prstGeom prst="rect">
            <a:avLst/>
          </a:prstGeom>
          <a:noFill/>
          <a:ln w="28575">
            <a:solidFill>
              <a:srgbClr val="0070C0"/>
            </a:solidFill>
          </a:ln>
        </p:spPr>
        <p:txBody>
          <a:bodyPr wrap="square" rtlCol="0">
            <a:spAutoFit/>
          </a:bodyPr>
          <a:lstStyle/>
          <a:p>
            <a:pPr algn="ctr"/>
            <a:r>
              <a:rPr lang="en-US" sz="3200" dirty="0"/>
              <a:t>branch</a:t>
            </a:r>
          </a:p>
        </p:txBody>
      </p:sp>
      <p:grpSp>
        <p:nvGrpSpPr>
          <p:cNvPr id="25" name="Group 24"/>
          <p:cNvGrpSpPr/>
          <p:nvPr/>
        </p:nvGrpSpPr>
        <p:grpSpPr>
          <a:xfrm>
            <a:off x="4114801" y="5882640"/>
            <a:ext cx="3483381" cy="374904"/>
            <a:chOff x="2590800" y="5882640"/>
            <a:chExt cx="3483381" cy="374904"/>
          </a:xfrm>
        </p:grpSpPr>
        <p:cxnSp>
          <p:nvCxnSpPr>
            <p:cNvPr id="47" name="Straight Connector 46"/>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648200" y="1435389"/>
            <a:ext cx="762000" cy="584775"/>
          </a:xfrm>
          <a:prstGeom prst="rect">
            <a:avLst/>
          </a:prstGeom>
          <a:noFill/>
          <a:ln w="28575">
            <a:solidFill>
              <a:srgbClr val="0070C0"/>
            </a:solidFill>
          </a:ln>
        </p:spPr>
        <p:txBody>
          <a:bodyPr wrap="square" rtlCol="0">
            <a:spAutoFit/>
          </a:bodyPr>
          <a:lstStyle/>
          <a:p>
            <a:pPr algn="ctr"/>
            <a:r>
              <a:rPr lang="en-US" sz="3200" dirty="0"/>
              <a:t>X1</a:t>
            </a:r>
          </a:p>
        </p:txBody>
      </p:sp>
      <p:sp>
        <p:nvSpPr>
          <p:cNvPr id="19" name="TextBox 18"/>
          <p:cNvSpPr txBox="1"/>
          <p:nvPr/>
        </p:nvSpPr>
        <p:spPr>
          <a:xfrm>
            <a:off x="5410200" y="1435388"/>
            <a:ext cx="762000" cy="584775"/>
          </a:xfrm>
          <a:prstGeom prst="rect">
            <a:avLst/>
          </a:prstGeom>
          <a:noFill/>
          <a:ln w="28575">
            <a:solidFill>
              <a:srgbClr val="0070C0"/>
            </a:solidFill>
          </a:ln>
        </p:spPr>
        <p:txBody>
          <a:bodyPr wrap="square" rtlCol="0">
            <a:spAutoFit/>
          </a:bodyPr>
          <a:lstStyle/>
          <a:p>
            <a:pPr algn="ctr"/>
            <a:r>
              <a:rPr lang="en-US" sz="3200" dirty="0"/>
              <a:t>X2</a:t>
            </a:r>
          </a:p>
        </p:txBody>
      </p:sp>
      <p:cxnSp>
        <p:nvCxnSpPr>
          <p:cNvPr id="21" name="Straight Connector 20"/>
          <p:cNvCxnSpPr/>
          <p:nvPr/>
        </p:nvCxnSpPr>
        <p:spPr>
          <a:xfrm>
            <a:off x="5029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029200" y="2349788"/>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72200" y="1435388"/>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27" name="Straight Arrow Connector 26"/>
          <p:cNvCxnSpPr/>
          <p:nvPr/>
        </p:nvCxnSpPr>
        <p:spPr>
          <a:xfrm flipV="1">
            <a:off x="6553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91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96200" y="1435389"/>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31" name="TextBox 30"/>
          <p:cNvSpPr txBox="1"/>
          <p:nvPr/>
        </p:nvSpPr>
        <p:spPr>
          <a:xfrm>
            <a:off x="8458200" y="1435388"/>
            <a:ext cx="762000" cy="584775"/>
          </a:xfrm>
          <a:prstGeom prst="rect">
            <a:avLst/>
          </a:prstGeom>
          <a:noFill/>
          <a:ln w="28575">
            <a:solidFill>
              <a:srgbClr val="0070C0"/>
            </a:solidFill>
          </a:ln>
        </p:spPr>
        <p:txBody>
          <a:bodyPr wrap="square" rtlCol="0">
            <a:spAutoFit/>
          </a:bodyPr>
          <a:lstStyle/>
          <a:p>
            <a:pPr algn="ctr"/>
            <a:r>
              <a:rPr lang="en-US" sz="3200" dirty="0"/>
              <a:t>Y1</a:t>
            </a:r>
          </a:p>
        </p:txBody>
      </p:sp>
      <p:cxnSp>
        <p:nvCxnSpPr>
          <p:cNvPr id="32" name="Straight Connector 31"/>
          <p:cNvCxnSpPr/>
          <p:nvPr/>
        </p:nvCxnSpPr>
        <p:spPr>
          <a:xfrm>
            <a:off x="7924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222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0200" y="1435388"/>
            <a:ext cx="762000" cy="584775"/>
          </a:xfrm>
          <a:prstGeom prst="rect">
            <a:avLst/>
          </a:prstGeom>
          <a:noFill/>
          <a:ln w="28575">
            <a:solidFill>
              <a:srgbClr val="0070C0"/>
            </a:solidFill>
          </a:ln>
        </p:spPr>
        <p:txBody>
          <a:bodyPr wrap="square" rtlCol="0">
            <a:spAutoFit/>
          </a:bodyPr>
          <a:lstStyle/>
          <a:p>
            <a:pPr algn="ctr"/>
            <a:r>
              <a:rPr lang="en-US" sz="3200" dirty="0"/>
              <a:t>Y2</a:t>
            </a:r>
          </a:p>
        </p:txBody>
      </p:sp>
      <p:cxnSp>
        <p:nvCxnSpPr>
          <p:cNvPr id="35" name="Straight Arrow Connector 34"/>
          <p:cNvCxnSpPr/>
          <p:nvPr/>
        </p:nvCxnSpPr>
        <p:spPr>
          <a:xfrm flipV="1">
            <a:off x="9601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839200" y="2020163"/>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20139" y="978872"/>
            <a:ext cx="822960" cy="400110"/>
          </a:xfrm>
          <a:prstGeom prst="rect">
            <a:avLst/>
          </a:prstGeom>
          <a:noFill/>
        </p:spPr>
        <p:txBody>
          <a:bodyPr wrap="square" rtlCol="0">
            <a:spAutoFit/>
          </a:bodyPr>
          <a:lstStyle/>
          <a:p>
            <a:pPr algn="ctr"/>
            <a:r>
              <a:rPr lang="en-US" sz="2000" b="1" dirty="0">
                <a:solidFill>
                  <a:srgbClr val="C00000"/>
                </a:solidFill>
              </a:rPr>
              <a:t>X → Y</a:t>
            </a:r>
            <a:endParaRPr lang="en-US" sz="2000" dirty="0"/>
          </a:p>
        </p:txBody>
      </p:sp>
      <p:sp>
        <p:nvSpPr>
          <p:cNvPr id="39" name="TextBox 38"/>
          <p:cNvSpPr txBox="1"/>
          <p:nvPr/>
        </p:nvSpPr>
        <p:spPr>
          <a:xfrm>
            <a:off x="4978400" y="975042"/>
            <a:ext cx="1554480" cy="400110"/>
          </a:xfrm>
          <a:prstGeom prst="rect">
            <a:avLst/>
          </a:prstGeom>
          <a:noFill/>
        </p:spPr>
        <p:txBody>
          <a:bodyPr wrap="square" rtlCol="0">
            <a:spAutoFit/>
          </a:bodyPr>
          <a:lstStyle/>
          <a:p>
            <a:pPr algn="ctr"/>
            <a:r>
              <a:rPr lang="en-US" sz="2000" b="1" dirty="0">
                <a:solidFill>
                  <a:srgbClr val="C00000"/>
                </a:solidFill>
              </a:rPr>
              <a:t>{X1, X2} → Y</a:t>
            </a:r>
            <a:endParaRPr lang="en-US" sz="2000" dirty="0"/>
          </a:p>
        </p:txBody>
      </p:sp>
      <p:sp>
        <p:nvSpPr>
          <p:cNvPr id="40" name="TextBox 39"/>
          <p:cNvSpPr txBox="1"/>
          <p:nvPr/>
        </p:nvSpPr>
        <p:spPr>
          <a:xfrm>
            <a:off x="8102599" y="976914"/>
            <a:ext cx="1554480" cy="400110"/>
          </a:xfrm>
          <a:prstGeom prst="rect">
            <a:avLst/>
          </a:prstGeom>
          <a:noFill/>
        </p:spPr>
        <p:txBody>
          <a:bodyPr wrap="square" rtlCol="0">
            <a:spAutoFit/>
          </a:bodyPr>
          <a:lstStyle/>
          <a:p>
            <a:pPr algn="ctr"/>
            <a:r>
              <a:rPr lang="en-US" sz="2000" b="1" dirty="0">
                <a:solidFill>
                  <a:srgbClr val="C00000"/>
                </a:solidFill>
              </a:rPr>
              <a:t>X → {Y1, Y2}</a:t>
            </a:r>
            <a:endParaRPr lang="en-US" sz="2000" dirty="0"/>
          </a:p>
        </p:txBody>
      </p:sp>
      <p:cxnSp>
        <p:nvCxnSpPr>
          <p:cNvPr id="36" name="Straight Connector 35"/>
          <p:cNvCxnSpPr/>
          <p:nvPr/>
        </p:nvCxnSpPr>
        <p:spPr>
          <a:xfrm>
            <a:off x="5410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98295" y="2652799"/>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29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24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7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3" grpId="0" animBg="1"/>
      <p:bldP spid="44" grpId="0" animBg="1"/>
      <p:bldP spid="45" grpId="0" animBg="1"/>
      <p:bldP spid="18" grpId="0" animBg="1"/>
      <p:bldP spid="19" grpId="0" animBg="1"/>
      <p:bldP spid="26" grpId="0" animBg="1"/>
      <p:bldP spid="30" grpId="0" animBg="1"/>
      <p:bldP spid="31" grpId="0" animBg="1"/>
      <p:bldP spid="34" grpId="0" animBg="1"/>
      <p:bldP spid="9" grpId="0"/>
      <p:bldP spid="39"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Insert anomaly?</a:t>
            </a:r>
          </a:p>
        </p:txBody>
      </p:sp>
      <p:sp>
        <p:nvSpPr>
          <p:cNvPr id="3" name="Content Placeholder 2"/>
          <p:cNvSpPr>
            <a:spLocks noGrp="1"/>
          </p:cNvSpPr>
          <p:nvPr>
            <p:ph idx="1"/>
          </p:nvPr>
        </p:nvSpPr>
        <p:spPr>
          <a:xfrm>
            <a:off x="1714500" y="990600"/>
            <a:ext cx="8763000" cy="5410200"/>
          </a:xfrm>
        </p:spPr>
        <p:txBody>
          <a:bodyPr>
            <a:normAutofit/>
          </a:bodyPr>
          <a:lstStyle/>
          <a:p>
            <a:pPr algn="just"/>
            <a:r>
              <a:rPr lang="en-US" dirty="0"/>
              <a:t>An insert anomaly occurs when </a:t>
            </a:r>
            <a:r>
              <a:rPr lang="en-US" b="1" dirty="0">
                <a:solidFill>
                  <a:srgbClr val="C00000"/>
                </a:solidFill>
              </a:rPr>
              <a:t>certain attributes cannot be inserted</a:t>
            </a:r>
            <a:r>
              <a:rPr lang="en-US" dirty="0"/>
              <a:t> into the database </a:t>
            </a:r>
            <a:r>
              <a:rPr lang="en-US" b="1" dirty="0">
                <a:solidFill>
                  <a:srgbClr val="C00000"/>
                </a:solidFill>
              </a:rPr>
              <a:t>without the presence of another attribute</a:t>
            </a:r>
            <a:r>
              <a:rPr lang="en-US" dirty="0"/>
              <a:t>.</a:t>
            </a:r>
          </a:p>
        </p:txBody>
      </p:sp>
    </p:spTree>
    <p:extLst>
      <p:ext uri="{BB962C8B-B14F-4D97-AF65-F5344CB8AC3E}">
        <p14:creationId xmlns:p14="http://schemas.microsoft.com/office/powerpoint/2010/main" val="242725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anomaly</a:t>
            </a:r>
          </a:p>
        </p:txBody>
      </p:sp>
      <p:sp>
        <p:nvSpPr>
          <p:cNvPr id="3" name="Content Placeholder 2"/>
          <p:cNvSpPr>
            <a:spLocks noGrp="1"/>
          </p:cNvSpPr>
          <p:nvPr>
            <p:ph idx="1"/>
          </p:nvPr>
        </p:nvSpPr>
        <p:spPr>
          <a:xfrm>
            <a:off x="1714500" y="990600"/>
            <a:ext cx="8763000" cy="5486400"/>
          </a:xfrm>
        </p:spPr>
        <p:txBody>
          <a:bodyPr>
            <a:normAutofit/>
          </a:bodyPr>
          <a:lstStyle/>
          <a:p>
            <a:pPr algn="just"/>
            <a:r>
              <a:rPr lang="en-US" sz="2200" dirty="0"/>
              <a:t>Consider a relation </a:t>
            </a:r>
          </a:p>
          <a:p>
            <a:pPr lvl="1"/>
            <a:r>
              <a:rPr lang="en-US" sz="1900" dirty="0" err="1"/>
              <a:t>emp_dept</a:t>
            </a:r>
            <a:r>
              <a:rPr lang="en-US" sz="1900" dirty="0"/>
              <a:t> (</a:t>
            </a:r>
            <a:r>
              <a:rPr lang="en-US" sz="1900" u="sng" dirty="0"/>
              <a:t>E#</a:t>
            </a:r>
            <a:r>
              <a:rPr lang="en-US" sz="1900" dirty="0"/>
              <a:t>, </a:t>
            </a:r>
            <a:r>
              <a:rPr lang="en-US" sz="1900" dirty="0" err="1"/>
              <a:t>Ename</a:t>
            </a:r>
            <a:r>
              <a:rPr lang="en-US" sz="1900" dirty="0"/>
              <a:t>, Address, D#, </a:t>
            </a:r>
            <a:r>
              <a:rPr lang="en-US" sz="1900" dirty="0" err="1"/>
              <a:t>Dname</a:t>
            </a:r>
            <a:r>
              <a:rPr lang="en-US" sz="1900" dirty="0"/>
              <a:t>, </a:t>
            </a:r>
            <a:r>
              <a:rPr lang="en-US" sz="1900" dirty="0" err="1"/>
              <a:t>Dmgr</a:t>
            </a:r>
            <a:r>
              <a:rPr lang="en-US" sz="1900" dirty="0"/>
              <a:t>#) </a:t>
            </a:r>
            <a:r>
              <a:rPr lang="en-US" sz="1800" dirty="0">
                <a:solidFill>
                  <a:srgbClr val="C00000"/>
                </a:solidFill>
              </a:rPr>
              <a:t>E# as a primary key</a:t>
            </a:r>
            <a:endParaRPr lang="en-US" sz="1900" dirty="0"/>
          </a:p>
          <a:p>
            <a:pPr marL="342900" lvl="1" indent="-342900">
              <a:buFont typeface="Wingdings" panose="05000000000000000000" pitchFamily="2" charset="2"/>
              <a:buChar char="§"/>
            </a:pPr>
            <a:endParaRPr lang="en-US" sz="2400" dirty="0"/>
          </a:p>
          <a:p>
            <a:pPr marL="342900" lvl="1" indent="-342900">
              <a:buFont typeface="Wingdings" panose="05000000000000000000" pitchFamily="2" charset="2"/>
              <a:buChar char="§"/>
            </a:pPr>
            <a:endParaRPr lang="en-US" sz="2400" dirty="0"/>
          </a:p>
          <a:p>
            <a:pPr marL="342900" lvl="1" indent="-342900">
              <a:buFont typeface="Wingdings" panose="05000000000000000000" pitchFamily="2" charset="2"/>
              <a:buChar char="§"/>
            </a:pPr>
            <a:endParaRPr lang="en-US" sz="2400" dirty="0"/>
          </a:p>
          <a:p>
            <a:pPr marL="342900" lvl="1" indent="-342900" algn="just">
              <a:buFont typeface="Wingdings" panose="05000000000000000000" pitchFamily="2" charset="2"/>
              <a:buChar char="§"/>
            </a:pPr>
            <a:r>
              <a:rPr lang="en-US" sz="2200" dirty="0"/>
              <a:t>Now consider </a:t>
            </a:r>
            <a:r>
              <a:rPr lang="en-US" sz="2200" b="1" dirty="0">
                <a:solidFill>
                  <a:srgbClr val="C00000"/>
                </a:solidFill>
              </a:rPr>
              <a:t>there is only one employee in some department (IT) </a:t>
            </a:r>
            <a:r>
              <a:rPr lang="en-US" sz="2200" dirty="0"/>
              <a:t>and that </a:t>
            </a:r>
            <a:r>
              <a:rPr lang="en-US" sz="2200" b="1" dirty="0">
                <a:solidFill>
                  <a:srgbClr val="C00000"/>
                </a:solidFill>
              </a:rPr>
              <a:t>employee leaves the organization</a:t>
            </a:r>
            <a:r>
              <a:rPr lang="en-US" sz="2200" dirty="0"/>
              <a:t>.</a:t>
            </a:r>
          </a:p>
          <a:p>
            <a:pPr marL="342900" lvl="1" indent="-342900" algn="just">
              <a:buFont typeface="Wingdings" panose="05000000000000000000" pitchFamily="2" charset="2"/>
              <a:buChar char="§"/>
            </a:pPr>
            <a:r>
              <a:rPr lang="en-US" sz="2200" dirty="0"/>
              <a:t>So we </a:t>
            </a:r>
            <a:r>
              <a:rPr lang="en-US" sz="2200" b="1" dirty="0">
                <a:solidFill>
                  <a:srgbClr val="C00000"/>
                </a:solidFill>
              </a:rPr>
              <a:t>need to delete tuple</a:t>
            </a:r>
            <a:r>
              <a:rPr lang="en-US" sz="2200" dirty="0"/>
              <a:t> </a:t>
            </a:r>
            <a:r>
              <a:rPr lang="en-US" sz="2200" b="1" dirty="0">
                <a:solidFill>
                  <a:srgbClr val="C00000"/>
                </a:solidFill>
              </a:rPr>
              <a:t>of that employee (Meet)</a:t>
            </a:r>
            <a:r>
              <a:rPr lang="en-US" sz="2200" dirty="0"/>
              <a:t>.</a:t>
            </a:r>
          </a:p>
          <a:p>
            <a:pPr marL="342900" lvl="1" indent="-342900" algn="just">
              <a:buFont typeface="Wingdings" panose="05000000000000000000" pitchFamily="2" charset="2"/>
              <a:buChar char="§"/>
            </a:pPr>
            <a:r>
              <a:rPr lang="en-US" sz="2200" dirty="0"/>
              <a:t>But in </a:t>
            </a:r>
            <a:r>
              <a:rPr lang="en-US" sz="2200" b="1" dirty="0">
                <a:solidFill>
                  <a:srgbClr val="C00000"/>
                </a:solidFill>
              </a:rPr>
              <a:t>addition to that information </a:t>
            </a:r>
            <a:r>
              <a:rPr lang="en-US" sz="2200" dirty="0"/>
              <a:t>about the </a:t>
            </a:r>
            <a:r>
              <a:rPr lang="en-US" sz="2200" b="1" dirty="0">
                <a:solidFill>
                  <a:srgbClr val="C00000"/>
                </a:solidFill>
              </a:rPr>
              <a:t>department also deleted</a:t>
            </a:r>
            <a:r>
              <a:rPr lang="en-US" sz="2200" dirty="0"/>
              <a:t>.</a:t>
            </a:r>
          </a:p>
          <a:p>
            <a:pPr marL="342900" lvl="1" indent="-342900" algn="just">
              <a:buFont typeface="Wingdings" panose="05000000000000000000" pitchFamily="2" charset="2"/>
              <a:buChar char="§"/>
            </a:pPr>
            <a:r>
              <a:rPr lang="en-US" sz="2200" dirty="0"/>
              <a:t>This kind of problem in the relation where deletion of some tuples can lead to loss of some other data not intended to be removed is known as delete anomaly.</a:t>
            </a:r>
          </a:p>
        </p:txBody>
      </p:sp>
      <p:graphicFrame>
        <p:nvGraphicFramePr>
          <p:cNvPr id="4" name="Table 3"/>
          <p:cNvGraphicFramePr>
            <a:graphicFrameLocks noGrp="1"/>
          </p:cNvGraphicFramePr>
          <p:nvPr>
            <p:extLst>
              <p:ext uri="{D42A27DB-BD31-4B8C-83A1-F6EECF244321}">
                <p14:modId xmlns:p14="http://schemas.microsoft.com/office/powerpoint/2010/main" val="2822399217"/>
              </p:ext>
            </p:extLst>
          </p:nvPr>
        </p:nvGraphicFramePr>
        <p:xfrm>
          <a:off x="5029200" y="1828800"/>
          <a:ext cx="4611054" cy="1112520"/>
        </p:xfrm>
        <a:graphic>
          <a:graphicData uri="http://schemas.openxmlformats.org/drawingml/2006/table">
            <a:tbl>
              <a:tblPr firstRow="1" bandRow="1">
                <a:tableStyleId>{073A0DAA-6AF3-43AB-8588-CEC1D06C72B9}</a:tableStyleId>
              </a:tblPr>
              <a:tblGrid>
                <a:gridCol w="460693">
                  <a:extLst>
                    <a:ext uri="{9D8B030D-6E8A-4147-A177-3AD203B41FA5}">
                      <a16:colId xmlns:a16="http://schemas.microsoft.com/office/drawing/2014/main" val="20000"/>
                    </a:ext>
                  </a:extLst>
                </a:gridCol>
                <a:gridCol w="881380">
                  <a:extLst>
                    <a:ext uri="{9D8B030D-6E8A-4147-A177-3AD203B41FA5}">
                      <a16:colId xmlns:a16="http://schemas.microsoft.com/office/drawing/2014/main" val="20001"/>
                    </a:ext>
                  </a:extLst>
                </a:gridCol>
                <a:gridCol w="991553">
                  <a:extLst>
                    <a:ext uri="{9D8B030D-6E8A-4147-A177-3AD203B41FA5}">
                      <a16:colId xmlns:a16="http://schemas.microsoft.com/office/drawing/2014/main" val="20002"/>
                    </a:ext>
                  </a:extLst>
                </a:gridCol>
                <a:gridCol w="494030">
                  <a:extLst>
                    <a:ext uri="{9D8B030D-6E8A-4147-A177-3AD203B41FA5}">
                      <a16:colId xmlns:a16="http://schemas.microsoft.com/office/drawing/2014/main" val="20003"/>
                    </a:ext>
                  </a:extLst>
                </a:gridCol>
                <a:gridCol w="914718">
                  <a:extLst>
                    <a:ext uri="{9D8B030D-6E8A-4147-A177-3AD203B41FA5}">
                      <a16:colId xmlns:a16="http://schemas.microsoft.com/office/drawing/2014/main" val="20004"/>
                    </a:ext>
                  </a:extLst>
                </a:gridCol>
                <a:gridCol w="868680">
                  <a:extLst>
                    <a:ext uri="{9D8B030D-6E8A-4147-A177-3AD203B41FA5}">
                      <a16:colId xmlns:a16="http://schemas.microsoft.com/office/drawing/2014/main" val="20005"/>
                    </a:ext>
                  </a:extLst>
                </a:gridCol>
              </a:tblGrid>
              <a:tr h="370840">
                <a:tc>
                  <a:txBody>
                    <a:bodyPr/>
                    <a:lstStyle/>
                    <a:p>
                      <a:r>
                        <a:rPr lang="en-US" u="sng" dirty="0"/>
                        <a:t>E#</a:t>
                      </a:r>
                    </a:p>
                  </a:txBody>
                  <a:tcPr/>
                </a:tc>
                <a:tc>
                  <a:txBody>
                    <a:bodyPr/>
                    <a:lstStyle/>
                    <a:p>
                      <a:r>
                        <a:rPr lang="en-US" dirty="0" err="1"/>
                        <a:t>Ename</a:t>
                      </a:r>
                      <a:endParaRPr lang="en-US" dirty="0"/>
                    </a:p>
                  </a:txBody>
                  <a:tcPr/>
                </a:tc>
                <a:tc>
                  <a:txBody>
                    <a:bodyPr/>
                    <a:lstStyle/>
                    <a:p>
                      <a:r>
                        <a:rPr lang="en-US" dirty="0"/>
                        <a:t>Address</a:t>
                      </a:r>
                    </a:p>
                  </a:txBody>
                  <a:tcPr/>
                </a:tc>
                <a:tc>
                  <a:txBody>
                    <a:bodyPr/>
                    <a:lstStyle/>
                    <a:p>
                      <a:r>
                        <a:rPr lang="en-US" dirty="0"/>
                        <a:t>D#</a:t>
                      </a:r>
                    </a:p>
                  </a:txBody>
                  <a:tcPr/>
                </a:tc>
                <a:tc>
                  <a:txBody>
                    <a:bodyPr/>
                    <a:lstStyle/>
                    <a:p>
                      <a:r>
                        <a:rPr lang="en-US" dirty="0" err="1"/>
                        <a:t>Dname</a:t>
                      </a:r>
                      <a:endParaRPr lang="en-US" dirty="0"/>
                    </a:p>
                  </a:txBody>
                  <a:tcPr/>
                </a:tc>
                <a:tc>
                  <a:txBody>
                    <a:bodyPr/>
                    <a:lstStyle/>
                    <a:p>
                      <a:r>
                        <a:rPr lang="en-US" dirty="0" err="1"/>
                        <a:t>Dmgr</a:t>
                      </a:r>
                      <a:r>
                        <a:rPr lang="en-US" dirty="0"/>
                        <a: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Raj</a:t>
                      </a:r>
                    </a:p>
                  </a:txBody>
                  <a:tcPr/>
                </a:tc>
                <a:tc>
                  <a:txBody>
                    <a:bodyPr/>
                    <a:lstStyle/>
                    <a:p>
                      <a:r>
                        <a:rPr lang="en-US" dirty="0"/>
                        <a:t>Rajkot</a:t>
                      </a:r>
                    </a:p>
                  </a:txBody>
                  <a:tcPr/>
                </a:tc>
                <a:tc>
                  <a:txBody>
                    <a:bodyPr/>
                    <a:lstStyle/>
                    <a:p>
                      <a:r>
                        <a:rPr lang="en-US" dirty="0"/>
                        <a:t>1</a:t>
                      </a:r>
                    </a:p>
                  </a:txBody>
                  <a:tcPr/>
                </a:tc>
                <a:tc>
                  <a:txBody>
                    <a:bodyPr/>
                    <a:lstStyle/>
                    <a:p>
                      <a:r>
                        <a:rPr lang="en-US" dirty="0"/>
                        <a:t>CE</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Meet</a:t>
                      </a:r>
                    </a:p>
                  </a:txBody>
                  <a:tcPr/>
                </a:tc>
                <a:tc>
                  <a:txBody>
                    <a:bodyPr/>
                    <a:lstStyle/>
                    <a:p>
                      <a:r>
                        <a:rPr lang="en-US" dirty="0" err="1"/>
                        <a:t>Surat</a:t>
                      </a:r>
                      <a:endParaRPr lang="en-US" dirty="0"/>
                    </a:p>
                  </a:txBody>
                  <a:tcPr/>
                </a:tc>
                <a:tc>
                  <a:txBody>
                    <a:bodyPr/>
                    <a:lstStyle/>
                    <a:p>
                      <a:r>
                        <a:rPr lang="en-US" dirty="0"/>
                        <a:t>1</a:t>
                      </a:r>
                    </a:p>
                  </a:txBody>
                  <a:tcPr/>
                </a:tc>
                <a:tc>
                  <a:txBody>
                    <a:bodyPr/>
                    <a:lstStyle/>
                    <a:p>
                      <a:r>
                        <a:rPr lang="en-US" dirty="0"/>
                        <a:t>IT</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5" name="Rounded Rectangular Callout 4"/>
          <p:cNvSpPr/>
          <p:nvPr/>
        </p:nvSpPr>
        <p:spPr>
          <a:xfrm>
            <a:off x="2209800" y="2286000"/>
            <a:ext cx="2514600" cy="609600"/>
          </a:xfrm>
          <a:prstGeom prst="wedgeRoundRectCallout">
            <a:avLst>
              <a:gd name="adj1" fmla="val 68590"/>
              <a:gd name="adj2" fmla="val 50781"/>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delete Meet employee's detail</a:t>
            </a:r>
          </a:p>
        </p:txBody>
      </p:sp>
    </p:spTree>
    <p:extLst>
      <p:ext uri="{BB962C8B-B14F-4D97-AF65-F5344CB8AC3E}">
        <p14:creationId xmlns:p14="http://schemas.microsoft.com/office/powerpoint/2010/main" val="6635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Delete anomaly?</a:t>
            </a:r>
          </a:p>
        </p:txBody>
      </p:sp>
      <p:sp>
        <p:nvSpPr>
          <p:cNvPr id="3" name="Content Placeholder 2"/>
          <p:cNvSpPr>
            <a:spLocks noGrp="1"/>
          </p:cNvSpPr>
          <p:nvPr>
            <p:ph idx="1"/>
          </p:nvPr>
        </p:nvSpPr>
        <p:spPr>
          <a:xfrm>
            <a:off x="1714500" y="990600"/>
            <a:ext cx="8763000" cy="5410200"/>
          </a:xfrm>
        </p:spPr>
        <p:txBody>
          <a:bodyPr>
            <a:normAutofit/>
          </a:bodyPr>
          <a:lstStyle/>
          <a:p>
            <a:pPr algn="just"/>
            <a:r>
              <a:rPr lang="en-US" dirty="0"/>
              <a:t>A delete anomaly exists when </a:t>
            </a:r>
            <a:r>
              <a:rPr lang="en-US" b="1" dirty="0">
                <a:solidFill>
                  <a:srgbClr val="C00000"/>
                </a:solidFill>
              </a:rPr>
              <a:t>certain attributes are lost</a:t>
            </a:r>
            <a:r>
              <a:rPr lang="en-US" dirty="0"/>
              <a:t> </a:t>
            </a:r>
            <a:r>
              <a:rPr lang="en-US" b="1" dirty="0">
                <a:solidFill>
                  <a:srgbClr val="C00000"/>
                </a:solidFill>
              </a:rPr>
              <a:t>because of the deletion of</a:t>
            </a:r>
            <a:r>
              <a:rPr lang="en-US" dirty="0"/>
              <a:t> </a:t>
            </a:r>
            <a:r>
              <a:rPr lang="en-US" b="1" dirty="0">
                <a:solidFill>
                  <a:srgbClr val="C00000"/>
                </a:solidFill>
              </a:rPr>
              <a:t>another attribute</a:t>
            </a:r>
            <a:r>
              <a:rPr lang="en-US" dirty="0"/>
              <a:t>.</a:t>
            </a:r>
          </a:p>
        </p:txBody>
      </p:sp>
    </p:spTree>
    <p:extLst>
      <p:ext uri="{BB962C8B-B14F-4D97-AF65-F5344CB8AC3E}">
        <p14:creationId xmlns:p14="http://schemas.microsoft.com/office/powerpoint/2010/main" val="24105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sp>
        <p:nvSpPr>
          <p:cNvPr id="3" name="Content Placeholder 2"/>
          <p:cNvSpPr>
            <a:spLocks noGrp="1"/>
          </p:cNvSpPr>
          <p:nvPr>
            <p:ph idx="1"/>
          </p:nvPr>
        </p:nvSpPr>
        <p:spPr>
          <a:xfrm>
            <a:off x="1714500" y="990600"/>
            <a:ext cx="8763000" cy="5486400"/>
          </a:xfrm>
        </p:spPr>
        <p:txBody>
          <a:bodyPr>
            <a:normAutofit/>
          </a:bodyPr>
          <a:lstStyle/>
          <a:p>
            <a:pPr algn="just"/>
            <a:r>
              <a:rPr lang="en-US" sz="2200" dirty="0"/>
              <a:t>Consider a relation </a:t>
            </a:r>
          </a:p>
          <a:p>
            <a:pPr lvl="1"/>
            <a:r>
              <a:rPr lang="en-US" sz="1900" dirty="0" err="1"/>
              <a:t>emp_dept</a:t>
            </a:r>
            <a:r>
              <a:rPr lang="en-US" sz="1900" dirty="0"/>
              <a:t> (</a:t>
            </a:r>
            <a:r>
              <a:rPr lang="en-US" sz="1900" u="sng" dirty="0"/>
              <a:t>E#</a:t>
            </a:r>
            <a:r>
              <a:rPr lang="en-US" sz="1900" dirty="0"/>
              <a:t>, </a:t>
            </a:r>
            <a:r>
              <a:rPr lang="en-US" sz="1900" dirty="0" err="1"/>
              <a:t>Ename</a:t>
            </a:r>
            <a:r>
              <a:rPr lang="en-US" sz="1900" dirty="0"/>
              <a:t>, Address, D#, </a:t>
            </a:r>
            <a:r>
              <a:rPr lang="en-US" sz="1900" dirty="0" err="1"/>
              <a:t>Dname</a:t>
            </a:r>
            <a:r>
              <a:rPr lang="en-US" sz="1900" dirty="0"/>
              <a:t>, </a:t>
            </a:r>
            <a:r>
              <a:rPr lang="en-US" sz="1900" dirty="0" err="1"/>
              <a:t>Dmgr</a:t>
            </a:r>
            <a:r>
              <a:rPr lang="en-US" sz="1900" dirty="0"/>
              <a:t>#) </a:t>
            </a:r>
            <a:r>
              <a:rPr lang="en-US" sz="1800" dirty="0">
                <a:solidFill>
                  <a:srgbClr val="C00000"/>
                </a:solidFill>
              </a:rPr>
              <a:t>E# as a primary key</a:t>
            </a:r>
            <a:endParaRPr lang="en-US" sz="1900" dirty="0"/>
          </a:p>
          <a:p>
            <a:pPr marL="342900" lvl="1" indent="-342900">
              <a:buFont typeface="Wingdings" panose="05000000000000000000" pitchFamily="2" charset="2"/>
              <a:buChar char="§"/>
            </a:pPr>
            <a:endParaRPr lang="en-US" sz="2400" dirty="0"/>
          </a:p>
          <a:p>
            <a:pPr marL="342900" lvl="1" indent="-342900">
              <a:buFont typeface="Wingdings" panose="05000000000000000000" pitchFamily="2" charset="2"/>
              <a:buChar char="§"/>
            </a:pPr>
            <a:endParaRPr lang="en-US" sz="2400" dirty="0"/>
          </a:p>
          <a:p>
            <a:pPr marL="342900" lvl="1" indent="-342900">
              <a:buFont typeface="Wingdings" panose="05000000000000000000" pitchFamily="2" charset="2"/>
              <a:buChar char="§"/>
            </a:pPr>
            <a:endParaRPr lang="en-US" sz="2400" dirty="0"/>
          </a:p>
          <a:p>
            <a:pPr marL="342900" lvl="1" indent="-342900">
              <a:buFont typeface="Wingdings" panose="05000000000000000000" pitchFamily="2" charset="2"/>
              <a:buChar char="§"/>
            </a:pPr>
            <a:endParaRPr lang="en-US" sz="2200" dirty="0"/>
          </a:p>
          <a:p>
            <a:pPr marL="342900" lvl="1" indent="-342900" algn="just">
              <a:buFont typeface="Wingdings" panose="05000000000000000000" pitchFamily="2" charset="2"/>
              <a:buChar char="§"/>
            </a:pPr>
            <a:r>
              <a:rPr lang="en-US" sz="2200" dirty="0"/>
              <a:t>Suppose the </a:t>
            </a:r>
            <a:r>
              <a:rPr lang="en-US" sz="2200" b="1" dirty="0">
                <a:solidFill>
                  <a:srgbClr val="C00000"/>
                </a:solidFill>
              </a:rPr>
              <a:t>manager of a (CE) department has changed</a:t>
            </a:r>
            <a:r>
              <a:rPr lang="en-US" sz="2200" dirty="0"/>
              <a:t>, this requires that the </a:t>
            </a:r>
            <a:r>
              <a:rPr lang="en-US" sz="2200" b="1" dirty="0" err="1">
                <a:solidFill>
                  <a:srgbClr val="C00000"/>
                </a:solidFill>
              </a:rPr>
              <a:t>Dmgr</a:t>
            </a:r>
            <a:r>
              <a:rPr lang="en-US" sz="2200" b="1" dirty="0">
                <a:solidFill>
                  <a:srgbClr val="C00000"/>
                </a:solidFill>
              </a:rPr>
              <a:t># in all the tuples corresponding to that department must be changed</a:t>
            </a:r>
            <a:r>
              <a:rPr lang="en-US" sz="2200" dirty="0"/>
              <a:t> to reflect the new status.</a:t>
            </a:r>
          </a:p>
          <a:p>
            <a:pPr marL="342900" lvl="1" indent="-342900" algn="just">
              <a:buFont typeface="Wingdings" panose="05000000000000000000" pitchFamily="2" charset="2"/>
              <a:buChar char="§"/>
            </a:pPr>
            <a:r>
              <a:rPr lang="en-US" sz="2200" dirty="0"/>
              <a:t>If we </a:t>
            </a:r>
            <a:r>
              <a:rPr lang="en-US" sz="2200" b="1" dirty="0">
                <a:solidFill>
                  <a:srgbClr val="C00000"/>
                </a:solidFill>
              </a:rPr>
              <a:t>fail to update all the tuples of given department</a:t>
            </a:r>
            <a:r>
              <a:rPr lang="en-US" sz="2200" dirty="0"/>
              <a:t>, then two </a:t>
            </a:r>
            <a:r>
              <a:rPr lang="en-US" sz="2200" b="1" dirty="0">
                <a:solidFill>
                  <a:srgbClr val="C00000"/>
                </a:solidFill>
              </a:rPr>
              <a:t>different records of employee working in the same department might show different </a:t>
            </a:r>
            <a:r>
              <a:rPr lang="en-US" sz="2200" b="1" dirty="0" err="1">
                <a:solidFill>
                  <a:srgbClr val="C00000"/>
                </a:solidFill>
              </a:rPr>
              <a:t>Dmgr</a:t>
            </a:r>
            <a:r>
              <a:rPr lang="en-US" sz="2200" b="1" dirty="0">
                <a:solidFill>
                  <a:srgbClr val="C00000"/>
                </a:solidFill>
              </a:rPr>
              <a:t>#</a:t>
            </a:r>
            <a:r>
              <a:rPr lang="en-US" sz="2200" dirty="0"/>
              <a:t> lead to inconsistency in the database.</a:t>
            </a:r>
          </a:p>
        </p:txBody>
      </p:sp>
      <p:graphicFrame>
        <p:nvGraphicFramePr>
          <p:cNvPr id="4" name="Table 3"/>
          <p:cNvGraphicFramePr>
            <a:graphicFrameLocks noGrp="1"/>
          </p:cNvGraphicFramePr>
          <p:nvPr>
            <p:extLst>
              <p:ext uri="{D42A27DB-BD31-4B8C-83A1-F6EECF244321}">
                <p14:modId xmlns:p14="http://schemas.microsoft.com/office/powerpoint/2010/main" val="1777411724"/>
              </p:ext>
            </p:extLst>
          </p:nvPr>
        </p:nvGraphicFramePr>
        <p:xfrm>
          <a:off x="5029200" y="1828800"/>
          <a:ext cx="4611054" cy="1483360"/>
        </p:xfrm>
        <a:graphic>
          <a:graphicData uri="http://schemas.openxmlformats.org/drawingml/2006/table">
            <a:tbl>
              <a:tblPr firstRow="1" bandRow="1">
                <a:tableStyleId>{073A0DAA-6AF3-43AB-8588-CEC1D06C72B9}</a:tableStyleId>
              </a:tblPr>
              <a:tblGrid>
                <a:gridCol w="460693">
                  <a:extLst>
                    <a:ext uri="{9D8B030D-6E8A-4147-A177-3AD203B41FA5}">
                      <a16:colId xmlns:a16="http://schemas.microsoft.com/office/drawing/2014/main" val="20000"/>
                    </a:ext>
                  </a:extLst>
                </a:gridCol>
                <a:gridCol w="881380">
                  <a:extLst>
                    <a:ext uri="{9D8B030D-6E8A-4147-A177-3AD203B41FA5}">
                      <a16:colId xmlns:a16="http://schemas.microsoft.com/office/drawing/2014/main" val="20001"/>
                    </a:ext>
                  </a:extLst>
                </a:gridCol>
                <a:gridCol w="991553">
                  <a:extLst>
                    <a:ext uri="{9D8B030D-6E8A-4147-A177-3AD203B41FA5}">
                      <a16:colId xmlns:a16="http://schemas.microsoft.com/office/drawing/2014/main" val="20002"/>
                    </a:ext>
                  </a:extLst>
                </a:gridCol>
                <a:gridCol w="494030">
                  <a:extLst>
                    <a:ext uri="{9D8B030D-6E8A-4147-A177-3AD203B41FA5}">
                      <a16:colId xmlns:a16="http://schemas.microsoft.com/office/drawing/2014/main" val="20003"/>
                    </a:ext>
                  </a:extLst>
                </a:gridCol>
                <a:gridCol w="914718">
                  <a:extLst>
                    <a:ext uri="{9D8B030D-6E8A-4147-A177-3AD203B41FA5}">
                      <a16:colId xmlns:a16="http://schemas.microsoft.com/office/drawing/2014/main" val="20004"/>
                    </a:ext>
                  </a:extLst>
                </a:gridCol>
                <a:gridCol w="868680">
                  <a:extLst>
                    <a:ext uri="{9D8B030D-6E8A-4147-A177-3AD203B41FA5}">
                      <a16:colId xmlns:a16="http://schemas.microsoft.com/office/drawing/2014/main" val="20005"/>
                    </a:ext>
                  </a:extLst>
                </a:gridCol>
              </a:tblGrid>
              <a:tr h="370840">
                <a:tc>
                  <a:txBody>
                    <a:bodyPr/>
                    <a:lstStyle/>
                    <a:p>
                      <a:r>
                        <a:rPr lang="en-US" u="sng" dirty="0"/>
                        <a:t>E#</a:t>
                      </a:r>
                    </a:p>
                  </a:txBody>
                  <a:tcPr/>
                </a:tc>
                <a:tc>
                  <a:txBody>
                    <a:bodyPr/>
                    <a:lstStyle/>
                    <a:p>
                      <a:r>
                        <a:rPr lang="en-US" dirty="0" err="1"/>
                        <a:t>Ename</a:t>
                      </a:r>
                      <a:endParaRPr lang="en-US" dirty="0"/>
                    </a:p>
                  </a:txBody>
                  <a:tcPr/>
                </a:tc>
                <a:tc>
                  <a:txBody>
                    <a:bodyPr/>
                    <a:lstStyle/>
                    <a:p>
                      <a:r>
                        <a:rPr lang="en-US" dirty="0"/>
                        <a:t>Address</a:t>
                      </a:r>
                    </a:p>
                  </a:txBody>
                  <a:tcPr/>
                </a:tc>
                <a:tc>
                  <a:txBody>
                    <a:bodyPr/>
                    <a:lstStyle/>
                    <a:p>
                      <a:r>
                        <a:rPr lang="en-US" dirty="0"/>
                        <a:t>D#</a:t>
                      </a:r>
                    </a:p>
                  </a:txBody>
                  <a:tcPr/>
                </a:tc>
                <a:tc>
                  <a:txBody>
                    <a:bodyPr/>
                    <a:lstStyle/>
                    <a:p>
                      <a:r>
                        <a:rPr lang="en-US" dirty="0" err="1"/>
                        <a:t>Dname</a:t>
                      </a:r>
                      <a:endParaRPr lang="en-US" dirty="0"/>
                    </a:p>
                  </a:txBody>
                  <a:tcPr/>
                </a:tc>
                <a:tc>
                  <a:txBody>
                    <a:bodyPr/>
                    <a:lstStyle/>
                    <a:p>
                      <a:r>
                        <a:rPr lang="en-US" dirty="0" err="1"/>
                        <a:t>Dmgr</a:t>
                      </a:r>
                      <a:r>
                        <a:rPr lang="en-US" dirty="0"/>
                        <a: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Raj</a:t>
                      </a:r>
                    </a:p>
                  </a:txBody>
                  <a:tcPr/>
                </a:tc>
                <a:tc>
                  <a:txBody>
                    <a:bodyPr/>
                    <a:lstStyle/>
                    <a:p>
                      <a:r>
                        <a:rPr lang="en-US" dirty="0"/>
                        <a:t>Rajkot</a:t>
                      </a:r>
                    </a:p>
                  </a:txBody>
                  <a:tcPr/>
                </a:tc>
                <a:tc>
                  <a:txBody>
                    <a:bodyPr/>
                    <a:lstStyle/>
                    <a:p>
                      <a:r>
                        <a:rPr lang="en-US" dirty="0"/>
                        <a:t>1</a:t>
                      </a:r>
                    </a:p>
                  </a:txBody>
                  <a:tcPr/>
                </a:tc>
                <a:tc>
                  <a:txBody>
                    <a:bodyPr/>
                    <a:lstStyle/>
                    <a:p>
                      <a:r>
                        <a:rPr lang="en-US" dirty="0"/>
                        <a:t>CE</a:t>
                      </a:r>
                    </a:p>
                  </a:txBody>
                  <a:tcPr/>
                </a:tc>
                <a:tc>
                  <a:txBody>
                    <a:bodyPr/>
                    <a:lstStyle/>
                    <a:p>
                      <a:r>
                        <a:rPr lang="en-US" dirty="0"/>
                        <a:t>M1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Meet</a:t>
                      </a:r>
                    </a:p>
                  </a:txBody>
                  <a:tcPr/>
                </a:tc>
                <a:tc>
                  <a:txBody>
                    <a:bodyPr/>
                    <a:lstStyle/>
                    <a:p>
                      <a:r>
                        <a:rPr lang="en-US" dirty="0" err="1"/>
                        <a:t>Surat</a:t>
                      </a:r>
                      <a:endParaRPr lang="en-US" dirty="0"/>
                    </a:p>
                  </a:txBody>
                  <a:tcPr/>
                </a:tc>
                <a:tc>
                  <a:txBody>
                    <a:bodyPr/>
                    <a:lstStyle/>
                    <a:p>
                      <a:r>
                        <a:rPr lang="en-US" dirty="0"/>
                        <a:t>2</a:t>
                      </a:r>
                    </a:p>
                  </a:txBody>
                  <a:tcPr/>
                </a:tc>
                <a:tc>
                  <a:txBody>
                    <a:bodyPr/>
                    <a:lstStyle/>
                    <a:p>
                      <a:r>
                        <a:rPr lang="en-US" dirty="0"/>
                        <a:t>IT</a:t>
                      </a:r>
                    </a:p>
                  </a:txBody>
                  <a:tcPr/>
                </a:tc>
                <a:tc>
                  <a:txBody>
                    <a:bodyPr/>
                    <a:lstStyle/>
                    <a:p>
                      <a:r>
                        <a:rPr lang="en-US" dirty="0"/>
                        <a:t>M2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Jay</a:t>
                      </a:r>
                    </a:p>
                  </a:txBody>
                  <a:tcPr/>
                </a:tc>
                <a:tc>
                  <a:txBody>
                    <a:bodyPr/>
                    <a:lstStyle/>
                    <a:p>
                      <a:r>
                        <a:rPr lang="en-US" dirty="0"/>
                        <a:t>Rajkot</a:t>
                      </a:r>
                    </a:p>
                  </a:txBody>
                  <a:tcPr/>
                </a:tc>
                <a:tc>
                  <a:txBody>
                    <a:bodyPr/>
                    <a:lstStyle/>
                    <a:p>
                      <a:r>
                        <a:rPr lang="en-US" dirty="0"/>
                        <a:t>2</a:t>
                      </a:r>
                    </a:p>
                  </a:txBody>
                  <a:tcPr/>
                </a:tc>
                <a:tc>
                  <a:txBody>
                    <a:bodyPr/>
                    <a:lstStyle/>
                    <a:p>
                      <a:r>
                        <a:rPr lang="en-US" dirty="0"/>
                        <a:t>CE</a:t>
                      </a:r>
                    </a:p>
                  </a:txBody>
                  <a:tcPr/>
                </a:tc>
                <a:tc>
                  <a:txBody>
                    <a:bodyPr/>
                    <a:lstStyle/>
                    <a:p>
                      <a:r>
                        <a:rPr lang="en-US" dirty="0"/>
                        <a:t>M2</a:t>
                      </a:r>
                    </a:p>
                  </a:txBody>
                  <a:tcPr/>
                </a:tc>
                <a:extLst>
                  <a:ext uri="{0D108BD9-81ED-4DB2-BD59-A6C34878D82A}">
                    <a16:rowId xmlns:a16="http://schemas.microsoft.com/office/drawing/2014/main" val="10003"/>
                  </a:ext>
                </a:extLst>
              </a:tr>
            </a:tbl>
          </a:graphicData>
        </a:graphic>
      </p:graphicFrame>
      <p:sp>
        <p:nvSpPr>
          <p:cNvPr id="5" name="Rounded Rectangular Callout 4"/>
          <p:cNvSpPr/>
          <p:nvPr/>
        </p:nvSpPr>
        <p:spPr>
          <a:xfrm>
            <a:off x="2209800" y="2286000"/>
            <a:ext cx="2514600" cy="609600"/>
          </a:xfrm>
          <a:prstGeom prst="wedgeRoundRectCallout">
            <a:avLst>
              <a:gd name="adj1" fmla="val 70194"/>
              <a:gd name="adj2" fmla="val -6572"/>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update CE department’s manager</a:t>
            </a:r>
          </a:p>
        </p:txBody>
      </p:sp>
    </p:spTree>
    <p:extLst>
      <p:ext uri="{BB962C8B-B14F-4D97-AF65-F5344CB8AC3E}">
        <p14:creationId xmlns:p14="http://schemas.microsoft.com/office/powerpoint/2010/main" val="252078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Update anomaly?</a:t>
            </a:r>
          </a:p>
        </p:txBody>
      </p:sp>
      <p:sp>
        <p:nvSpPr>
          <p:cNvPr id="3" name="Content Placeholder 2"/>
          <p:cNvSpPr>
            <a:spLocks noGrp="1"/>
          </p:cNvSpPr>
          <p:nvPr>
            <p:ph idx="1"/>
          </p:nvPr>
        </p:nvSpPr>
        <p:spPr>
          <a:xfrm>
            <a:off x="1714500" y="990600"/>
            <a:ext cx="8763000" cy="5410200"/>
          </a:xfrm>
        </p:spPr>
        <p:txBody>
          <a:bodyPr>
            <a:normAutofit/>
          </a:bodyPr>
          <a:lstStyle/>
          <a:p>
            <a:pPr algn="just"/>
            <a:r>
              <a:rPr lang="en-US" dirty="0"/>
              <a:t>An update anomaly exists when </a:t>
            </a:r>
            <a:r>
              <a:rPr lang="en-US" b="1" dirty="0">
                <a:solidFill>
                  <a:srgbClr val="C00000"/>
                </a:solidFill>
              </a:rPr>
              <a:t>one or more records (instance) of duplicated data is updated, but not all</a:t>
            </a:r>
            <a:r>
              <a:rPr lang="en-US" dirty="0"/>
              <a:t>.</a:t>
            </a:r>
          </a:p>
        </p:txBody>
      </p:sp>
    </p:spTree>
    <p:extLst>
      <p:ext uri="{BB962C8B-B14F-4D97-AF65-F5344CB8AC3E}">
        <p14:creationId xmlns:p14="http://schemas.microsoft.com/office/powerpoint/2010/main" val="11393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(Summary)</a:t>
            </a:r>
            <a:endParaRPr lang="en-IN" dirty="0"/>
          </a:p>
        </p:txBody>
      </p:sp>
      <p:sp>
        <p:nvSpPr>
          <p:cNvPr id="3" name="Content Placeholder 2"/>
          <p:cNvSpPr>
            <a:spLocks noGrp="1"/>
          </p:cNvSpPr>
          <p:nvPr>
            <p:ph idx="1"/>
          </p:nvPr>
        </p:nvSpPr>
        <p:spPr>
          <a:xfrm>
            <a:off x="1714500" y="990600"/>
            <a:ext cx="8763000" cy="5410200"/>
          </a:xfrm>
          <a:ln>
            <a:noFill/>
          </a:ln>
        </p:spPr>
        <p:txBody>
          <a:bodyPr/>
          <a:lstStyle/>
          <a:p>
            <a:endParaRPr lang="en-IN" dirty="0"/>
          </a:p>
        </p:txBody>
      </p:sp>
      <p:graphicFrame>
        <p:nvGraphicFramePr>
          <p:cNvPr id="4" name="Content Placeholder 6"/>
          <p:cNvGraphicFramePr>
            <a:graphicFrameLocks/>
          </p:cNvGraphicFramePr>
          <p:nvPr>
            <p:extLst>
              <p:ext uri="{D42A27DB-BD31-4B8C-83A1-F6EECF244321}">
                <p14:modId xmlns:p14="http://schemas.microsoft.com/office/powerpoint/2010/main" val="3425003773"/>
              </p:ext>
            </p:extLst>
          </p:nvPr>
        </p:nvGraphicFramePr>
        <p:xfrm>
          <a:off x="2519870" y="1009471"/>
          <a:ext cx="6776530"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6934200" y="3702547"/>
            <a:ext cx="3429000" cy="1200329"/>
          </a:xfrm>
          <a:prstGeom prst="rect">
            <a:avLst/>
          </a:prstGeom>
          <a:solidFill>
            <a:schemeClr val="bg1">
              <a:lumMod val="95000"/>
            </a:schemeClr>
          </a:solidFill>
          <a:ln>
            <a:solidFill>
              <a:schemeClr val="bg1">
                <a:lumMod val="65000"/>
              </a:schemeClr>
            </a:solidFill>
          </a:ln>
        </p:spPr>
        <p:txBody>
          <a:bodyPr wrap="square" rtlCol="0">
            <a:spAutoFit/>
          </a:bodyPr>
          <a:lstStyle/>
          <a:p>
            <a:pPr algn="r"/>
            <a:r>
              <a:rPr lang="en-US" altLang="en-US" b="1" dirty="0">
                <a:cs typeface="Times New Roman" panose="02020603050405020304" pitchFamily="18" charset="0"/>
              </a:rPr>
              <a:t>Insert Anomaly</a:t>
            </a:r>
            <a:r>
              <a:rPr lang="en-US" altLang="en-US" dirty="0"/>
              <a:t> </a:t>
            </a:r>
          </a:p>
          <a:p>
            <a:pPr marL="0" lvl="2" algn="just"/>
            <a:r>
              <a:rPr lang="en-US" altLang="en-US" dirty="0">
                <a:cs typeface="Times New Roman" panose="02020603050405020304" pitchFamily="18" charset="0"/>
              </a:rPr>
              <a:t>Do not allow to insert new Department “Chemical” until an employee is assign to it. </a:t>
            </a:r>
            <a:endParaRPr lang="en-IN" dirty="0"/>
          </a:p>
        </p:txBody>
      </p:sp>
      <p:sp>
        <p:nvSpPr>
          <p:cNvPr id="6" name="TextBox 5"/>
          <p:cNvSpPr txBox="1"/>
          <p:nvPr/>
        </p:nvSpPr>
        <p:spPr>
          <a:xfrm>
            <a:off x="1905000" y="5105400"/>
            <a:ext cx="8382000" cy="923330"/>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en-US" b="1" dirty="0">
                <a:cs typeface="Times New Roman" panose="02020603050405020304" pitchFamily="18" charset="0"/>
              </a:rPr>
              <a:t>Update Anomaly</a:t>
            </a:r>
            <a:r>
              <a:rPr lang="en-US" altLang="en-US" dirty="0"/>
              <a:t> </a:t>
            </a:r>
          </a:p>
          <a:p>
            <a:pPr algn="just"/>
            <a:r>
              <a:rPr lang="en-IN" altLang="en-US" dirty="0">
                <a:cs typeface="Times New Roman" panose="02020603050405020304" pitchFamily="18" charset="0"/>
              </a:rPr>
              <a:t>An update anomaly exists when one or more records of duplicated data is updated, but not all.</a:t>
            </a:r>
            <a:endParaRPr lang="en-US" altLang="en-US" dirty="0">
              <a:cs typeface="Times New Roman" panose="02020603050405020304" pitchFamily="18" charset="0"/>
            </a:endParaRPr>
          </a:p>
        </p:txBody>
      </p:sp>
      <p:sp>
        <p:nvSpPr>
          <p:cNvPr id="7" name="TextBox 6"/>
          <p:cNvSpPr txBox="1"/>
          <p:nvPr/>
        </p:nvSpPr>
        <p:spPr>
          <a:xfrm>
            <a:off x="1828800" y="3702546"/>
            <a:ext cx="4140000" cy="1198800"/>
          </a:xfrm>
          <a:prstGeom prst="rect">
            <a:avLst/>
          </a:prstGeom>
          <a:solidFill>
            <a:schemeClr val="bg1">
              <a:lumMod val="95000"/>
            </a:schemeClr>
          </a:solidFill>
          <a:ln>
            <a:solidFill>
              <a:schemeClr val="bg1">
                <a:lumMod val="65000"/>
              </a:schemeClr>
            </a:solidFill>
          </a:ln>
        </p:spPr>
        <p:txBody>
          <a:bodyPr wrap="square" rtlCol="0">
            <a:spAutoFit/>
          </a:bodyPr>
          <a:lstStyle/>
          <a:p>
            <a:pPr algn="just"/>
            <a:r>
              <a:rPr lang="en-US" altLang="en-US" b="1" dirty="0">
                <a:cs typeface="Times New Roman" panose="02020603050405020304" pitchFamily="18" charset="0"/>
              </a:rPr>
              <a:t>Delete Anomaly</a:t>
            </a:r>
            <a:r>
              <a:rPr lang="en-US" altLang="en-US" dirty="0"/>
              <a:t> </a:t>
            </a:r>
          </a:p>
          <a:p>
            <a:pPr marL="0" lvl="2" algn="just"/>
            <a:r>
              <a:rPr lang="en-US" altLang="en-US" dirty="0">
                <a:cs typeface="Times New Roman" panose="02020603050405020304" pitchFamily="18" charset="0"/>
              </a:rPr>
              <a:t>If we delete Employee having ID “E2” then Civil department will also delete because there is only one record of Civil dept.</a:t>
            </a:r>
            <a:endParaRPr lang="en-IN" dirty="0"/>
          </a:p>
        </p:txBody>
      </p:sp>
      <p:cxnSp>
        <p:nvCxnSpPr>
          <p:cNvPr id="8" name="Elbow Connector 7"/>
          <p:cNvCxnSpPr>
            <a:endCxn id="11" idx="1"/>
          </p:cNvCxnSpPr>
          <p:nvPr/>
        </p:nvCxnSpPr>
        <p:spPr>
          <a:xfrm rot="5400000" flipH="1" flipV="1">
            <a:off x="1480093" y="2670427"/>
            <a:ext cx="1768976" cy="295275"/>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a:off x="9300759" y="3447873"/>
            <a:ext cx="534313" cy="254675"/>
          </a:xfrm>
          <a:prstGeom prst="bentConnector3">
            <a:avLst>
              <a:gd name="adj1" fmla="val 3548"/>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12219" y="1743075"/>
            <a:ext cx="6772274"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2" name="Content Placeholder 6"/>
          <p:cNvGraphicFramePr>
            <a:graphicFrameLocks/>
          </p:cNvGraphicFramePr>
          <p:nvPr>
            <p:extLst>
              <p:ext uri="{D42A27DB-BD31-4B8C-83A1-F6EECF244321}">
                <p14:modId xmlns:p14="http://schemas.microsoft.com/office/powerpoint/2010/main" val="1672372133"/>
              </p:ext>
            </p:extLst>
          </p:nvPr>
        </p:nvGraphicFramePr>
        <p:xfrm>
          <a:off x="2519870" y="3233033"/>
          <a:ext cx="6776530" cy="3708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null</a:t>
                      </a:r>
                      <a:endParaRPr lang="en-IN" b="0" dirty="0">
                        <a:solidFill>
                          <a:schemeClr val="tx1"/>
                        </a:solidFill>
                      </a:endParaRPr>
                    </a:p>
                  </a:txBody>
                  <a:tcPr>
                    <a:solidFill>
                      <a:schemeClr val="bg1">
                        <a:lumMod val="95000"/>
                      </a:schemeClr>
                    </a:solidFill>
                  </a:tcPr>
                </a:tc>
                <a:tc>
                  <a:txBody>
                    <a:bodyPr/>
                    <a:lstStyle/>
                    <a:p>
                      <a:pPr algn="ctr"/>
                      <a:r>
                        <a:rPr lang="en-US" b="0" dirty="0">
                          <a:solidFill>
                            <a:schemeClr val="tx1"/>
                          </a:solidFill>
                        </a:rPr>
                        <a:t>null</a:t>
                      </a:r>
                      <a:endParaRPr lang="en-IN" b="0" dirty="0">
                        <a:solidFill>
                          <a:schemeClr val="tx1"/>
                        </a:solidFill>
                      </a:endParaRPr>
                    </a:p>
                  </a:txBody>
                  <a:tcPr>
                    <a:solidFill>
                      <a:schemeClr val="bg1">
                        <a:lumMod val="95000"/>
                      </a:schemeClr>
                    </a:solidFill>
                  </a:tcPr>
                </a:tc>
                <a:tc>
                  <a:txBody>
                    <a:bodyPr/>
                    <a:lstStyle/>
                    <a:p>
                      <a:pPr algn="ctr"/>
                      <a:r>
                        <a:rPr lang="en-US" b="0" dirty="0">
                          <a:solidFill>
                            <a:schemeClr val="tx1"/>
                          </a:solidFill>
                        </a:rPr>
                        <a:t>null</a:t>
                      </a:r>
                      <a:endParaRPr lang="en-IN" b="0" dirty="0">
                        <a:solidFill>
                          <a:schemeClr val="tx1"/>
                        </a:solidFill>
                      </a:endParaRPr>
                    </a:p>
                  </a:txBody>
                  <a:tcPr>
                    <a:solidFill>
                      <a:schemeClr val="bg1">
                        <a:lumMod val="95000"/>
                      </a:schemeClr>
                    </a:solidFill>
                  </a:tcPr>
                </a:tc>
                <a:tc>
                  <a:txBody>
                    <a:bodyPr/>
                    <a:lstStyle/>
                    <a:p>
                      <a:pPr algn="ctr"/>
                      <a:r>
                        <a:rPr lang="en-US" b="0" dirty="0">
                          <a:solidFill>
                            <a:schemeClr val="tx1"/>
                          </a:solidFill>
                        </a:rPr>
                        <a:t>D4</a:t>
                      </a:r>
                      <a:endParaRPr lang="en-IN" b="0" dirty="0">
                        <a:solidFill>
                          <a:schemeClr val="tx1"/>
                        </a:solidFill>
                      </a:endParaRPr>
                    </a:p>
                  </a:txBody>
                  <a:tcPr>
                    <a:solidFill>
                      <a:schemeClr val="bg1">
                        <a:lumMod val="95000"/>
                      </a:schemeClr>
                    </a:solidFill>
                  </a:tcPr>
                </a:tc>
                <a:tc>
                  <a:txBody>
                    <a:bodyPr/>
                    <a:lstStyle/>
                    <a:p>
                      <a:pPr algn="ctr"/>
                      <a:r>
                        <a:rPr lang="en-US" b="0" dirty="0">
                          <a:solidFill>
                            <a:schemeClr val="tx1"/>
                          </a:solidFill>
                        </a:rPr>
                        <a:t>Chemical</a:t>
                      </a:r>
                      <a:endParaRPr lang="en-IN" b="0" dirty="0">
                        <a:solidFill>
                          <a:schemeClr val="tx1"/>
                        </a:solidFill>
                      </a:endParaRPr>
                    </a:p>
                  </a:txBody>
                  <a:tcPr>
                    <a:solidFill>
                      <a:schemeClr val="bg1">
                        <a:lumMod val="95000"/>
                      </a:schemeClr>
                    </a:solidFill>
                  </a:tcPr>
                </a:tc>
                <a:tc>
                  <a:txBody>
                    <a:bodyPr/>
                    <a:lstStyle/>
                    <a:p>
                      <a:pPr algn="ctr"/>
                      <a:r>
                        <a:rPr lang="en-US" b="0" dirty="0">
                          <a:solidFill>
                            <a:schemeClr val="tx1"/>
                          </a:solidFill>
                        </a:rPr>
                        <a:t>null</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15" name="Rounded Rectangle 14"/>
          <p:cNvSpPr/>
          <p:nvPr/>
        </p:nvSpPr>
        <p:spPr>
          <a:xfrm>
            <a:off x="2528095" y="3233034"/>
            <a:ext cx="840581" cy="34836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6" name="Multiply 15"/>
          <p:cNvSpPr/>
          <p:nvPr/>
        </p:nvSpPr>
        <p:spPr>
          <a:xfrm>
            <a:off x="2721769" y="3118733"/>
            <a:ext cx="381000" cy="576967"/>
          </a:xfrm>
          <a:prstGeom prst="mathMultiply">
            <a:avLst>
              <a:gd name="adj1" fmla="val 154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0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ontent Placeholder 6"/>
          <p:cNvGraphicFramePr>
            <a:graphicFrameLocks/>
          </p:cNvGraphicFramePr>
          <p:nvPr>
            <p:extLst>
              <p:ext uri="{D42A27DB-BD31-4B8C-83A1-F6EECF244321}">
                <p14:modId xmlns:p14="http://schemas.microsoft.com/office/powerpoint/2010/main" val="1797671623"/>
              </p:ext>
            </p:extLst>
          </p:nvPr>
        </p:nvGraphicFramePr>
        <p:xfrm>
          <a:off x="2519870" y="997439"/>
          <a:ext cx="6776530" cy="259588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r h="370840">
                <a:tc>
                  <a:txBody>
                    <a:bodyPr/>
                    <a:lstStyle/>
                    <a:p>
                      <a:pPr algn="ctr"/>
                      <a:r>
                        <a:rPr lang="en-US" dirty="0"/>
                        <a:t>null</a:t>
                      </a:r>
                      <a:endParaRPr lang="en-IN" dirty="0">
                        <a:solidFill>
                          <a:srgbClr val="FF0000"/>
                        </a:solidFill>
                      </a:endParaRPr>
                    </a:p>
                  </a:txBody>
                  <a:tcPr/>
                </a:tc>
                <a:tc>
                  <a:txBody>
                    <a:bodyPr/>
                    <a:lstStyle/>
                    <a:p>
                      <a:pPr algn="ctr"/>
                      <a:r>
                        <a:rPr lang="en-US" dirty="0"/>
                        <a:t>null</a:t>
                      </a:r>
                      <a:endParaRPr lang="en-IN" dirty="0">
                        <a:solidFill>
                          <a:srgbClr val="FF0000"/>
                        </a:solidFill>
                      </a:endParaRPr>
                    </a:p>
                  </a:txBody>
                  <a:tcPr/>
                </a:tc>
                <a:tc>
                  <a:txBody>
                    <a:bodyPr/>
                    <a:lstStyle/>
                    <a:p>
                      <a:pPr algn="ctr"/>
                      <a:r>
                        <a:rPr lang="en-US" dirty="0"/>
                        <a:t>null</a:t>
                      </a:r>
                      <a:endParaRPr lang="en-IN" dirty="0">
                        <a:solidFill>
                          <a:srgbClr val="FF0000"/>
                        </a:solidFill>
                      </a:endParaRPr>
                    </a:p>
                  </a:txBody>
                  <a:tcPr/>
                </a:tc>
                <a:tc>
                  <a:txBody>
                    <a:bodyPr/>
                    <a:lstStyle/>
                    <a:p>
                      <a:pPr algn="ctr"/>
                      <a:r>
                        <a:rPr lang="en-US" dirty="0"/>
                        <a:t>D4</a:t>
                      </a:r>
                      <a:endParaRPr lang="en-IN" dirty="0"/>
                    </a:p>
                  </a:txBody>
                  <a:tcPr/>
                </a:tc>
                <a:tc>
                  <a:txBody>
                    <a:bodyPr/>
                    <a:lstStyle/>
                    <a:p>
                      <a:pPr algn="ctr"/>
                      <a:r>
                        <a:rPr lang="en-US" dirty="0"/>
                        <a:t>Chemical</a:t>
                      </a:r>
                      <a:endParaRPr lang="en-IN" dirty="0"/>
                    </a:p>
                  </a:txBody>
                  <a:tcPr/>
                </a:tc>
                <a:tc>
                  <a:txBody>
                    <a:bodyPr/>
                    <a:lstStyle/>
                    <a:p>
                      <a:pPr algn="ctr"/>
                      <a:r>
                        <a:rPr lang="en-US" dirty="0"/>
                        <a:t>null</a:t>
                      </a:r>
                      <a:endParaRPr lang="en-IN" dirty="0">
                        <a:solidFill>
                          <a:srgbClr val="FF0000"/>
                        </a:solidFill>
                      </a:endParaRP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dirty="0"/>
              <a:t>How to deal with insert anomaly</a:t>
            </a:r>
            <a:endParaRPr lang="en-IN" dirty="0"/>
          </a:p>
        </p:txBody>
      </p:sp>
      <p:sp>
        <p:nvSpPr>
          <p:cNvPr id="3" name="Content Placeholder 2"/>
          <p:cNvSpPr>
            <a:spLocks noGrp="1"/>
          </p:cNvSpPr>
          <p:nvPr>
            <p:ph idx="1"/>
          </p:nvPr>
        </p:nvSpPr>
        <p:spPr>
          <a:xfrm>
            <a:off x="1714500" y="990600"/>
            <a:ext cx="8763000" cy="5410200"/>
          </a:xfrm>
        </p:spPr>
        <p:txBody>
          <a:bodyPr/>
          <a:lstStyle/>
          <a:p>
            <a:endParaRPr lang="en-IN" dirty="0"/>
          </a:p>
        </p:txBody>
      </p:sp>
      <p:graphicFrame>
        <p:nvGraphicFramePr>
          <p:cNvPr id="4" name="Content Placeholder 6"/>
          <p:cNvGraphicFramePr>
            <a:graphicFrameLocks/>
          </p:cNvGraphicFramePr>
          <p:nvPr>
            <p:extLst>
              <p:ext uri="{D42A27DB-BD31-4B8C-83A1-F6EECF244321}">
                <p14:modId xmlns:p14="http://schemas.microsoft.com/office/powerpoint/2010/main" val="624101297"/>
              </p:ext>
            </p:extLst>
          </p:nvPr>
        </p:nvGraphicFramePr>
        <p:xfrm>
          <a:off x="2519870" y="997439"/>
          <a:ext cx="6776530" cy="221996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97837016"/>
              </p:ext>
            </p:extLst>
          </p:nvPr>
        </p:nvGraphicFramePr>
        <p:xfrm>
          <a:off x="1899205" y="4114800"/>
          <a:ext cx="3968178"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991552">
                  <a:extLst>
                    <a:ext uri="{9D8B030D-6E8A-4147-A177-3AD203B41FA5}">
                      <a16:colId xmlns:a16="http://schemas.microsoft.com/office/drawing/2014/main" val="20002"/>
                    </a:ext>
                  </a:extLst>
                </a:gridCol>
                <a:gridCol w="899541">
                  <a:extLst>
                    <a:ext uri="{9D8B030D-6E8A-4147-A177-3AD203B41FA5}">
                      <a16:colId xmlns:a16="http://schemas.microsoft.com/office/drawing/2014/main" val="20003"/>
                    </a:ext>
                  </a:extLst>
                </a:gridCol>
              </a:tblGrid>
              <a:tr h="370840">
                <a:tc>
                  <a:txBody>
                    <a:bodyPr/>
                    <a:lstStyle/>
                    <a:p>
                      <a:pPr algn="ctr"/>
                      <a:r>
                        <a:rPr lang="en-US" u="sng" dirty="0" err="1"/>
                        <a:t>EmpID</a:t>
                      </a:r>
                      <a:endParaRPr lang="en-US" dirty="0"/>
                    </a:p>
                  </a:txBody>
                  <a:tcPr/>
                </a:tc>
                <a:tc>
                  <a:txBody>
                    <a:bodyPr/>
                    <a:lstStyle/>
                    <a:p>
                      <a:pPr algn="ctr"/>
                      <a:r>
                        <a:rPr lang="en-US" dirty="0" err="1"/>
                        <a:t>EmpName</a:t>
                      </a:r>
                      <a:endParaRPr lang="en-US" dirty="0"/>
                    </a:p>
                  </a:txBody>
                  <a:tcPr/>
                </a:tc>
                <a:tc>
                  <a:txBody>
                    <a:bodyPr/>
                    <a:lstStyle/>
                    <a:p>
                      <a:pPr algn="ctr"/>
                      <a:r>
                        <a:rPr lang="en-US" dirty="0"/>
                        <a:t>Address</a:t>
                      </a:r>
                    </a:p>
                  </a:txBody>
                  <a:tcPr/>
                </a:tc>
                <a:tc>
                  <a:txBody>
                    <a:bodyPr/>
                    <a:lstStyle/>
                    <a:p>
                      <a:pPr algn="ctr"/>
                      <a:r>
                        <a:rPr lang="en-US" dirty="0" err="1"/>
                        <a:t>DeptID</a:t>
                      </a:r>
                      <a:endParaRPr lang="en-US"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1"/>
                  </a:ext>
                </a:extLst>
              </a:tr>
              <a:tr h="370840">
                <a:tc>
                  <a:txBody>
                    <a:bodyPr/>
                    <a:lstStyle/>
                    <a:p>
                      <a:pPr algn="ctr"/>
                      <a:r>
                        <a:rPr lang="en-IN" dirty="0"/>
                        <a:t>E2</a:t>
                      </a:r>
                    </a:p>
                  </a:txBody>
                  <a:tcPr/>
                </a:tc>
                <a:tc>
                  <a:txBody>
                    <a:bodyPr/>
                    <a:lstStyle/>
                    <a:p>
                      <a:pPr algn="ctr"/>
                      <a:r>
                        <a:rPr lang="en-IN" dirty="0"/>
                        <a:t>Samir</a:t>
                      </a:r>
                    </a:p>
                  </a:txBody>
                  <a:tcPr/>
                </a:tc>
                <a:tc>
                  <a:txBody>
                    <a:bodyPr/>
                    <a:lstStyle/>
                    <a:p>
                      <a:pPr algn="ctr"/>
                      <a:r>
                        <a:rPr lang="en-IN" dirty="0"/>
                        <a:t>Rajkot</a:t>
                      </a:r>
                    </a:p>
                  </a:txBody>
                  <a:tcPr/>
                </a:tc>
                <a:tc>
                  <a:txBody>
                    <a:bodyPr/>
                    <a:lstStyle/>
                    <a:p>
                      <a:pPr algn="ctr"/>
                      <a:r>
                        <a:rPr lang="en-IN" dirty="0"/>
                        <a:t>D2</a:t>
                      </a:r>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71085402"/>
              </p:ext>
            </p:extLst>
          </p:nvPr>
        </p:nvGraphicFramePr>
        <p:xfrm>
          <a:off x="6490548" y="4114800"/>
          <a:ext cx="3363786" cy="1483360"/>
        </p:xfrm>
        <a:graphic>
          <a:graphicData uri="http://schemas.openxmlformats.org/drawingml/2006/table">
            <a:tbl>
              <a:tblPr firstRow="1" bandRow="1">
                <a:tableStyleId>{073A0DAA-6AF3-43AB-8588-CEC1D06C72B9}</a:tableStyleId>
              </a:tblPr>
              <a:tblGrid>
                <a:gridCol w="899541">
                  <a:extLst>
                    <a:ext uri="{9D8B030D-6E8A-4147-A177-3AD203B41FA5}">
                      <a16:colId xmlns:a16="http://schemas.microsoft.com/office/drawing/2014/main" val="20000"/>
                    </a:ext>
                  </a:extLst>
                </a:gridCol>
                <a:gridCol w="1258316">
                  <a:extLst>
                    <a:ext uri="{9D8B030D-6E8A-4147-A177-3AD203B41FA5}">
                      <a16:colId xmlns:a16="http://schemas.microsoft.com/office/drawing/2014/main" val="20001"/>
                    </a:ext>
                  </a:extLst>
                </a:gridCol>
                <a:gridCol w="1205929">
                  <a:extLst>
                    <a:ext uri="{9D8B030D-6E8A-4147-A177-3AD203B41FA5}">
                      <a16:colId xmlns:a16="http://schemas.microsoft.com/office/drawing/2014/main" val="20002"/>
                    </a:ext>
                  </a:extLst>
                </a:gridCol>
              </a:tblGrid>
              <a:tr h="370840">
                <a:tc>
                  <a:txBody>
                    <a:bodyPr/>
                    <a:lstStyle/>
                    <a:p>
                      <a:r>
                        <a:rPr lang="en-US" u="sng" dirty="0" err="1"/>
                        <a:t>DeptID</a:t>
                      </a:r>
                      <a:endParaRPr lang="en-US" b="1" u="sng" dirty="0"/>
                    </a:p>
                  </a:txBody>
                  <a:tcPr/>
                </a:tc>
                <a:tc>
                  <a:txBody>
                    <a:bodyPr/>
                    <a:lstStyle/>
                    <a:p>
                      <a:r>
                        <a:rPr lang="en-US" dirty="0" err="1"/>
                        <a:t>DeptName</a:t>
                      </a:r>
                      <a:endParaRPr lang="en-US" dirty="0"/>
                    </a:p>
                  </a:txBody>
                  <a:tcPr/>
                </a:tc>
                <a:tc>
                  <a:txBody>
                    <a:bodyPr/>
                    <a:lstStyle/>
                    <a:p>
                      <a:r>
                        <a:rPr lang="en-US" dirty="0" err="1"/>
                        <a:t>DeptMngr</a:t>
                      </a:r>
                      <a:endParaRPr lang="en-US" dirty="0"/>
                    </a:p>
                  </a:txBody>
                  <a:tcPr/>
                </a:tc>
                <a:extLst>
                  <a:ext uri="{0D108BD9-81ED-4DB2-BD59-A6C34878D82A}">
                    <a16:rowId xmlns:a16="http://schemas.microsoft.com/office/drawing/2014/main" val="10000"/>
                  </a:ext>
                </a:extLst>
              </a:tr>
              <a:tr h="370840">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3"/>
                  </a:ext>
                </a:extLst>
              </a:tr>
            </a:tbl>
          </a:graphicData>
        </a:graphic>
      </p:graphicFrame>
      <p:sp>
        <p:nvSpPr>
          <p:cNvPr id="14" name="Rectangle 13"/>
          <p:cNvSpPr/>
          <p:nvPr/>
        </p:nvSpPr>
        <p:spPr>
          <a:xfrm>
            <a:off x="2514602" y="3211882"/>
            <a:ext cx="6781799"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521500" y="3660059"/>
            <a:ext cx="7956000" cy="369332"/>
          </a:xfrm>
          <a:prstGeom prst="rect">
            <a:avLst/>
          </a:prstGeom>
          <a:ln>
            <a:solidFill>
              <a:schemeClr val="bg1">
                <a:lumMod val="6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marL="0" lvl="2" algn="just"/>
            <a:r>
              <a:rPr lang="en-US" altLang="en-US" dirty="0">
                <a:cs typeface="Times New Roman" panose="02020603050405020304" pitchFamily="18" charset="0"/>
              </a:rPr>
              <a:t>Do not allow to insert new department “Chemical” until an employee is assign to it. </a:t>
            </a:r>
            <a:endParaRPr lang="en-IN" dirty="0"/>
          </a:p>
        </p:txBody>
      </p:sp>
      <p:cxnSp>
        <p:nvCxnSpPr>
          <p:cNvPr id="18" name="Elbow Connector 17"/>
          <p:cNvCxnSpPr/>
          <p:nvPr/>
        </p:nvCxnSpPr>
        <p:spPr>
          <a:xfrm rot="10800000">
            <a:off x="9296401" y="3390366"/>
            <a:ext cx="452839" cy="270070"/>
          </a:xfrm>
          <a:prstGeom prst="bentConnector3">
            <a:avLst>
              <a:gd name="adj1" fmla="val -184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2851707636"/>
              </p:ext>
            </p:extLst>
          </p:nvPr>
        </p:nvGraphicFramePr>
        <p:xfrm>
          <a:off x="6488068" y="5587147"/>
          <a:ext cx="3363786" cy="370840"/>
        </p:xfrm>
        <a:graphic>
          <a:graphicData uri="http://schemas.openxmlformats.org/drawingml/2006/table">
            <a:tbl>
              <a:tblPr firstRow="1" bandRow="1">
                <a:tableStyleId>{073A0DAA-6AF3-43AB-8588-CEC1D06C72B9}</a:tableStyleId>
              </a:tblPr>
              <a:tblGrid>
                <a:gridCol w="899541">
                  <a:extLst>
                    <a:ext uri="{9D8B030D-6E8A-4147-A177-3AD203B41FA5}">
                      <a16:colId xmlns:a16="http://schemas.microsoft.com/office/drawing/2014/main" val="20000"/>
                    </a:ext>
                  </a:extLst>
                </a:gridCol>
                <a:gridCol w="1258316">
                  <a:extLst>
                    <a:ext uri="{9D8B030D-6E8A-4147-A177-3AD203B41FA5}">
                      <a16:colId xmlns:a16="http://schemas.microsoft.com/office/drawing/2014/main" val="20001"/>
                    </a:ext>
                  </a:extLst>
                </a:gridCol>
                <a:gridCol w="1205929">
                  <a:extLst>
                    <a:ext uri="{9D8B030D-6E8A-4147-A177-3AD203B41FA5}">
                      <a16:colId xmlns:a16="http://schemas.microsoft.com/office/drawing/2014/main" val="20002"/>
                    </a:ext>
                  </a:extLst>
                </a:gridCol>
              </a:tblGrid>
              <a:tr h="370840">
                <a:tc>
                  <a:txBody>
                    <a:bodyPr/>
                    <a:lstStyle/>
                    <a:p>
                      <a:pPr algn="ctr"/>
                      <a:r>
                        <a:rPr lang="en-US" dirty="0">
                          <a:solidFill>
                            <a:schemeClr val="tx1"/>
                          </a:solidFill>
                        </a:rPr>
                        <a:t>D4</a:t>
                      </a:r>
                      <a:endParaRPr lang="en-IN" dirty="0">
                        <a:solidFill>
                          <a:schemeClr val="tx1"/>
                        </a:solidFill>
                      </a:endParaRPr>
                    </a:p>
                  </a:txBody>
                  <a:tcPr>
                    <a:solidFill>
                      <a:schemeClr val="bg1">
                        <a:lumMod val="85000"/>
                      </a:schemeClr>
                    </a:solidFill>
                  </a:tcPr>
                </a:tc>
                <a:tc>
                  <a:txBody>
                    <a:bodyPr/>
                    <a:lstStyle/>
                    <a:p>
                      <a:pPr algn="ctr"/>
                      <a:r>
                        <a:rPr lang="en-US" dirty="0">
                          <a:solidFill>
                            <a:schemeClr val="tx1"/>
                          </a:solidFill>
                        </a:rPr>
                        <a:t>Chemical</a:t>
                      </a:r>
                      <a:endParaRPr lang="en-IN" dirty="0">
                        <a:solidFill>
                          <a:schemeClr val="tx1"/>
                        </a:solidFill>
                      </a:endParaRPr>
                    </a:p>
                  </a:txBody>
                  <a:tcPr>
                    <a:solidFill>
                      <a:schemeClr val="bg1">
                        <a:lumMod val="85000"/>
                      </a:schemeClr>
                    </a:solidFill>
                  </a:tcPr>
                </a:tc>
                <a:tc>
                  <a:txBody>
                    <a:bodyPr/>
                    <a:lstStyle/>
                    <a:p>
                      <a:pPr algn="ctr"/>
                      <a:r>
                        <a:rPr lang="en-US" dirty="0">
                          <a:solidFill>
                            <a:schemeClr val="tx1"/>
                          </a:solidFill>
                        </a:rPr>
                        <a:t>null</a:t>
                      </a:r>
                      <a:endParaRPr lang="en-IN"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30" name="Straight Connector 29"/>
          <p:cNvCxnSpPr/>
          <p:nvPr/>
        </p:nvCxnSpPr>
        <p:spPr>
          <a:xfrm>
            <a:off x="1714500" y="4074696"/>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46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0"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990600"/>
            <a:ext cx="8763000" cy="5410200"/>
          </a:xfrm>
        </p:spPr>
        <p:txBody>
          <a:bodyPr/>
          <a:lstStyle/>
          <a:p>
            <a:endParaRPr lang="en-IN" dirty="0"/>
          </a:p>
        </p:txBody>
      </p:sp>
      <p:graphicFrame>
        <p:nvGraphicFramePr>
          <p:cNvPr id="21" name="Content Placeholder 6"/>
          <p:cNvGraphicFramePr>
            <a:graphicFrameLocks/>
          </p:cNvGraphicFramePr>
          <p:nvPr>
            <p:extLst>
              <p:ext uri="{D42A27DB-BD31-4B8C-83A1-F6EECF244321}">
                <p14:modId xmlns:p14="http://schemas.microsoft.com/office/powerpoint/2010/main" val="966942970"/>
              </p:ext>
            </p:extLst>
          </p:nvPr>
        </p:nvGraphicFramePr>
        <p:xfrm>
          <a:off x="2519870" y="997439"/>
          <a:ext cx="6776530"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How to deal with delete anomaly</a:t>
            </a:r>
            <a:endParaRPr lang="en-IN" dirty="0"/>
          </a:p>
        </p:txBody>
      </p:sp>
      <p:graphicFrame>
        <p:nvGraphicFramePr>
          <p:cNvPr id="4" name="Content Placeholder 6"/>
          <p:cNvGraphicFramePr>
            <a:graphicFrameLocks/>
          </p:cNvGraphicFramePr>
          <p:nvPr>
            <p:extLst>
              <p:ext uri="{D42A27DB-BD31-4B8C-83A1-F6EECF244321}">
                <p14:modId xmlns:p14="http://schemas.microsoft.com/office/powerpoint/2010/main" val="2810577409"/>
              </p:ext>
            </p:extLst>
          </p:nvPr>
        </p:nvGraphicFramePr>
        <p:xfrm>
          <a:off x="2519870" y="997439"/>
          <a:ext cx="6776530" cy="221996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61266962"/>
              </p:ext>
            </p:extLst>
          </p:nvPr>
        </p:nvGraphicFramePr>
        <p:xfrm>
          <a:off x="1899205" y="4114800"/>
          <a:ext cx="3968178"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991552">
                  <a:extLst>
                    <a:ext uri="{9D8B030D-6E8A-4147-A177-3AD203B41FA5}">
                      <a16:colId xmlns:a16="http://schemas.microsoft.com/office/drawing/2014/main" val="20002"/>
                    </a:ext>
                  </a:extLst>
                </a:gridCol>
                <a:gridCol w="899541">
                  <a:extLst>
                    <a:ext uri="{9D8B030D-6E8A-4147-A177-3AD203B41FA5}">
                      <a16:colId xmlns:a16="http://schemas.microsoft.com/office/drawing/2014/main" val="20003"/>
                    </a:ext>
                  </a:extLst>
                </a:gridCol>
              </a:tblGrid>
              <a:tr h="370840">
                <a:tc>
                  <a:txBody>
                    <a:bodyPr/>
                    <a:lstStyle/>
                    <a:p>
                      <a:pPr algn="ctr"/>
                      <a:r>
                        <a:rPr lang="en-US" u="sng" dirty="0" err="1"/>
                        <a:t>EmpID</a:t>
                      </a:r>
                      <a:endParaRPr lang="en-US" dirty="0"/>
                    </a:p>
                  </a:txBody>
                  <a:tcPr/>
                </a:tc>
                <a:tc>
                  <a:txBody>
                    <a:bodyPr/>
                    <a:lstStyle/>
                    <a:p>
                      <a:pPr algn="ctr"/>
                      <a:r>
                        <a:rPr lang="en-US" dirty="0" err="1"/>
                        <a:t>EmpName</a:t>
                      </a:r>
                      <a:endParaRPr lang="en-US" dirty="0"/>
                    </a:p>
                  </a:txBody>
                  <a:tcPr/>
                </a:tc>
                <a:tc>
                  <a:txBody>
                    <a:bodyPr/>
                    <a:lstStyle/>
                    <a:p>
                      <a:pPr algn="ctr"/>
                      <a:r>
                        <a:rPr lang="en-US" dirty="0"/>
                        <a:t>Address</a:t>
                      </a:r>
                    </a:p>
                  </a:txBody>
                  <a:tcPr/>
                </a:tc>
                <a:tc>
                  <a:txBody>
                    <a:bodyPr/>
                    <a:lstStyle/>
                    <a:p>
                      <a:pPr algn="ctr"/>
                      <a:r>
                        <a:rPr lang="en-US" dirty="0" err="1"/>
                        <a:t>DeptID</a:t>
                      </a:r>
                      <a:endParaRPr lang="en-US"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1"/>
                  </a:ext>
                </a:extLst>
              </a:tr>
              <a:tr h="370840">
                <a:tc>
                  <a:txBody>
                    <a:bodyPr/>
                    <a:lstStyle/>
                    <a:p>
                      <a:pPr algn="ctr"/>
                      <a:r>
                        <a:rPr lang="en-IN" dirty="0"/>
                        <a:t>E2</a:t>
                      </a:r>
                    </a:p>
                  </a:txBody>
                  <a:tcPr/>
                </a:tc>
                <a:tc>
                  <a:txBody>
                    <a:bodyPr/>
                    <a:lstStyle/>
                    <a:p>
                      <a:pPr algn="ctr"/>
                      <a:r>
                        <a:rPr lang="en-IN" dirty="0"/>
                        <a:t>Samir</a:t>
                      </a:r>
                    </a:p>
                  </a:txBody>
                  <a:tcPr/>
                </a:tc>
                <a:tc>
                  <a:txBody>
                    <a:bodyPr/>
                    <a:lstStyle/>
                    <a:p>
                      <a:pPr algn="ctr"/>
                      <a:r>
                        <a:rPr lang="en-IN" dirty="0"/>
                        <a:t>Rajkot</a:t>
                      </a:r>
                    </a:p>
                  </a:txBody>
                  <a:tcPr/>
                </a:tc>
                <a:tc>
                  <a:txBody>
                    <a:bodyPr/>
                    <a:lstStyle/>
                    <a:p>
                      <a:pPr algn="ctr"/>
                      <a:r>
                        <a:rPr lang="en-IN" dirty="0"/>
                        <a:t>D2</a:t>
                      </a:r>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71085402"/>
              </p:ext>
            </p:extLst>
          </p:nvPr>
        </p:nvGraphicFramePr>
        <p:xfrm>
          <a:off x="6490548" y="4114800"/>
          <a:ext cx="3363786" cy="1483360"/>
        </p:xfrm>
        <a:graphic>
          <a:graphicData uri="http://schemas.openxmlformats.org/drawingml/2006/table">
            <a:tbl>
              <a:tblPr firstRow="1" bandRow="1">
                <a:tableStyleId>{073A0DAA-6AF3-43AB-8588-CEC1D06C72B9}</a:tableStyleId>
              </a:tblPr>
              <a:tblGrid>
                <a:gridCol w="899541">
                  <a:extLst>
                    <a:ext uri="{9D8B030D-6E8A-4147-A177-3AD203B41FA5}">
                      <a16:colId xmlns:a16="http://schemas.microsoft.com/office/drawing/2014/main" val="20000"/>
                    </a:ext>
                  </a:extLst>
                </a:gridCol>
                <a:gridCol w="1258316">
                  <a:extLst>
                    <a:ext uri="{9D8B030D-6E8A-4147-A177-3AD203B41FA5}">
                      <a16:colId xmlns:a16="http://schemas.microsoft.com/office/drawing/2014/main" val="20001"/>
                    </a:ext>
                  </a:extLst>
                </a:gridCol>
                <a:gridCol w="1205929">
                  <a:extLst>
                    <a:ext uri="{9D8B030D-6E8A-4147-A177-3AD203B41FA5}">
                      <a16:colId xmlns:a16="http://schemas.microsoft.com/office/drawing/2014/main" val="20002"/>
                    </a:ext>
                  </a:extLst>
                </a:gridCol>
              </a:tblGrid>
              <a:tr h="370840">
                <a:tc>
                  <a:txBody>
                    <a:bodyPr/>
                    <a:lstStyle/>
                    <a:p>
                      <a:r>
                        <a:rPr lang="en-US" u="sng" dirty="0" err="1"/>
                        <a:t>DeptID</a:t>
                      </a:r>
                      <a:endParaRPr lang="en-US" b="1" u="sng" dirty="0"/>
                    </a:p>
                  </a:txBody>
                  <a:tcPr/>
                </a:tc>
                <a:tc>
                  <a:txBody>
                    <a:bodyPr/>
                    <a:lstStyle/>
                    <a:p>
                      <a:r>
                        <a:rPr lang="en-US" dirty="0" err="1"/>
                        <a:t>DeptName</a:t>
                      </a:r>
                      <a:endParaRPr lang="en-US" dirty="0"/>
                    </a:p>
                  </a:txBody>
                  <a:tcPr/>
                </a:tc>
                <a:tc>
                  <a:txBody>
                    <a:bodyPr/>
                    <a:lstStyle/>
                    <a:p>
                      <a:r>
                        <a:rPr lang="en-US" dirty="0" err="1"/>
                        <a:t>DeptMngr</a:t>
                      </a:r>
                      <a:endParaRPr lang="en-US" dirty="0"/>
                    </a:p>
                  </a:txBody>
                  <a:tcPr/>
                </a:tc>
                <a:extLst>
                  <a:ext uri="{0D108BD9-81ED-4DB2-BD59-A6C34878D82A}">
                    <a16:rowId xmlns:a16="http://schemas.microsoft.com/office/drawing/2014/main" val="10000"/>
                  </a:ext>
                </a:extLst>
              </a:tr>
              <a:tr h="370840">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3"/>
                  </a:ext>
                </a:extLst>
              </a:tr>
            </a:tbl>
          </a:graphicData>
        </a:graphic>
      </p:graphicFrame>
      <p:sp>
        <p:nvSpPr>
          <p:cNvPr id="14" name="Rectangle 13"/>
          <p:cNvSpPr/>
          <p:nvPr/>
        </p:nvSpPr>
        <p:spPr>
          <a:xfrm>
            <a:off x="2538920" y="1755991"/>
            <a:ext cx="6732000" cy="33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Connector 29"/>
          <p:cNvCxnSpPr/>
          <p:nvPr/>
        </p:nvCxnSpPr>
        <p:spPr>
          <a:xfrm>
            <a:off x="1714500" y="4074696"/>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887219" y="3369171"/>
            <a:ext cx="8323581" cy="646331"/>
          </a:xfrm>
          <a:prstGeom prst="rect">
            <a:avLst/>
          </a:prstGeom>
          <a:ln>
            <a:solidFill>
              <a:schemeClr val="bg1">
                <a:lumMod val="6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marL="0" lvl="2" algn="just">
              <a:defRPr>
                <a:solidFill>
                  <a:schemeClr val="dk1"/>
                </a:solidFill>
                <a:cs typeface="Times New Roman" panose="02020603050405020304" pitchFamily="18" charset="0"/>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lvl="2"/>
            <a:r>
              <a:rPr lang="en-US" altLang="en-US" dirty="0"/>
              <a:t>If we delete Employee having ID “E2” then Civil department will also delete because there is only one record of Civil dept.</a:t>
            </a:r>
            <a:endParaRPr lang="en-IN" dirty="0"/>
          </a:p>
        </p:txBody>
      </p:sp>
      <p:cxnSp>
        <p:nvCxnSpPr>
          <p:cNvPr id="19" name="Elbow Connector 18"/>
          <p:cNvCxnSpPr>
            <a:endCxn id="14" idx="1"/>
          </p:cNvCxnSpPr>
          <p:nvPr/>
        </p:nvCxnSpPr>
        <p:spPr>
          <a:xfrm rot="5400000" flipH="1" flipV="1">
            <a:off x="1688993" y="2534080"/>
            <a:ext cx="1460617" cy="239240"/>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26220" y="1738310"/>
            <a:ext cx="6768000" cy="37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899205" y="4856814"/>
            <a:ext cx="3960000" cy="37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25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0" grpId="0" animBg="1"/>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990600"/>
            <a:ext cx="8763000" cy="5410200"/>
          </a:xfrm>
        </p:spPr>
        <p:txBody>
          <a:bodyPr/>
          <a:lstStyle/>
          <a:p>
            <a:endParaRPr lang="en-IN" dirty="0"/>
          </a:p>
        </p:txBody>
      </p:sp>
      <p:graphicFrame>
        <p:nvGraphicFramePr>
          <p:cNvPr id="21" name="Content Placeholder 6"/>
          <p:cNvGraphicFramePr>
            <a:graphicFrameLocks/>
          </p:cNvGraphicFramePr>
          <p:nvPr>
            <p:extLst>
              <p:ext uri="{D42A27DB-BD31-4B8C-83A1-F6EECF244321}">
                <p14:modId xmlns:p14="http://schemas.microsoft.com/office/powerpoint/2010/main" val="966942970"/>
              </p:ext>
            </p:extLst>
          </p:nvPr>
        </p:nvGraphicFramePr>
        <p:xfrm>
          <a:off x="2519870" y="997439"/>
          <a:ext cx="6776530"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How to deal with update anomaly</a:t>
            </a:r>
            <a:endParaRPr lang="en-IN" dirty="0"/>
          </a:p>
        </p:txBody>
      </p:sp>
      <p:graphicFrame>
        <p:nvGraphicFramePr>
          <p:cNvPr id="4" name="Content Placeholder 6"/>
          <p:cNvGraphicFramePr>
            <a:graphicFrameLocks/>
          </p:cNvGraphicFramePr>
          <p:nvPr>
            <p:extLst>
              <p:ext uri="{D42A27DB-BD31-4B8C-83A1-F6EECF244321}">
                <p14:modId xmlns:p14="http://schemas.microsoft.com/office/powerpoint/2010/main" val="2104596843"/>
              </p:ext>
            </p:extLst>
          </p:nvPr>
        </p:nvGraphicFramePr>
        <p:xfrm>
          <a:off x="2519870" y="997439"/>
          <a:ext cx="6776530" cy="221996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258316">
                  <a:extLst>
                    <a:ext uri="{9D8B030D-6E8A-4147-A177-3AD203B41FA5}">
                      <a16:colId xmlns:a16="http://schemas.microsoft.com/office/drawing/2014/main" val="20004"/>
                    </a:ext>
                  </a:extLst>
                </a:gridCol>
                <a:gridCol w="1205929">
                  <a:extLst>
                    <a:ext uri="{9D8B030D-6E8A-4147-A177-3AD203B41FA5}">
                      <a16:colId xmlns:a16="http://schemas.microsoft.com/office/drawing/2014/main" val="20005"/>
                    </a:ext>
                  </a:extLst>
                </a:gridCol>
              </a:tblGrid>
              <a:tr h="370840">
                <a:tc>
                  <a:txBody>
                    <a:bodyPr/>
                    <a:lstStyle/>
                    <a:p>
                      <a:pPr algn="ctr"/>
                      <a:r>
                        <a:rPr lang="en-US" u="sng" dirty="0" err="1"/>
                        <a:t>EmpID</a:t>
                      </a:r>
                      <a:endParaRPr lang="en-IN" u="sng" dirty="0"/>
                    </a:p>
                  </a:txBody>
                  <a:tcPr/>
                </a:tc>
                <a:tc>
                  <a:txBody>
                    <a:bodyPr/>
                    <a:lstStyle/>
                    <a:p>
                      <a:pPr algn="ctr"/>
                      <a:r>
                        <a:rPr lang="en-US" dirty="0" err="1"/>
                        <a:t>EmpName</a:t>
                      </a:r>
                      <a:endParaRPr lang="en-IN" dirty="0"/>
                    </a:p>
                  </a:txBody>
                  <a:tcPr/>
                </a:tc>
                <a:tc>
                  <a:txBody>
                    <a:bodyPr/>
                    <a:lstStyle/>
                    <a:p>
                      <a:pPr algn="ctr"/>
                      <a:r>
                        <a:rPr lang="en-US" dirty="0"/>
                        <a:t>Address</a:t>
                      </a:r>
                      <a:endParaRPr lang="en-IN" dirty="0"/>
                    </a:p>
                  </a:txBody>
                  <a:tcPr/>
                </a:tc>
                <a:tc>
                  <a:txBody>
                    <a:bodyPr/>
                    <a:lstStyle/>
                    <a:p>
                      <a:pPr algn="ctr"/>
                      <a:r>
                        <a:rPr lang="en-US" dirty="0" err="1"/>
                        <a:t>DeptID</a:t>
                      </a:r>
                      <a:endParaRPr lang="en-IN" dirty="0"/>
                    </a:p>
                  </a:txBody>
                  <a:tcPr/>
                </a:tc>
                <a:tc>
                  <a:txBody>
                    <a:bodyPr/>
                    <a:lstStyle/>
                    <a:p>
                      <a:pPr algn="ctr"/>
                      <a:r>
                        <a:rPr lang="en-US" dirty="0" err="1"/>
                        <a:t>DeptName</a:t>
                      </a:r>
                      <a:endParaRPr lang="en-IN" dirty="0"/>
                    </a:p>
                  </a:txBody>
                  <a:tcPr/>
                </a:tc>
                <a:tc>
                  <a:txBody>
                    <a:bodyPr/>
                    <a:lstStyle/>
                    <a:p>
                      <a:pPr algn="ctr"/>
                      <a:r>
                        <a:rPr lang="en-US" dirty="0" err="1"/>
                        <a:t>DeptMngr</a:t>
                      </a:r>
                      <a:endParaRPr lang="en-IN"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E2</a:t>
                      </a:r>
                      <a:endParaRPr lang="en-IN" dirty="0"/>
                    </a:p>
                  </a:txBody>
                  <a:tcPr/>
                </a:tc>
                <a:tc>
                  <a:txBody>
                    <a:bodyPr/>
                    <a:lstStyle/>
                    <a:p>
                      <a:pPr algn="ctr"/>
                      <a:r>
                        <a:rPr lang="en-US" dirty="0"/>
                        <a:t>Samir</a:t>
                      </a:r>
                      <a:endParaRPr lang="en-IN" dirty="0"/>
                    </a:p>
                  </a:txBody>
                  <a:tcPr/>
                </a:tc>
                <a:tc>
                  <a:txBody>
                    <a:bodyPr/>
                    <a:lstStyle/>
                    <a:p>
                      <a:pPr algn="ctr"/>
                      <a:r>
                        <a:rPr lang="en-US" dirty="0"/>
                        <a:t>Rajkot</a:t>
                      </a:r>
                      <a:endParaRPr lang="en-IN" dirty="0"/>
                    </a:p>
                  </a:txBody>
                  <a:tcPr/>
                </a:tc>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tc>
                  <a:txBody>
                    <a:bodyPr/>
                    <a:lstStyle/>
                    <a:p>
                      <a:pPr algn="ctr"/>
                      <a:r>
                        <a:rPr lang="en-US" dirty="0"/>
                        <a:t>C.E</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61266962"/>
              </p:ext>
            </p:extLst>
          </p:nvPr>
        </p:nvGraphicFramePr>
        <p:xfrm>
          <a:off x="1899205" y="4114800"/>
          <a:ext cx="3968178" cy="2225040"/>
        </p:xfrm>
        <a:graphic>
          <a:graphicData uri="http://schemas.openxmlformats.org/drawingml/2006/table">
            <a:tbl>
              <a:tblPr firstRow="1" bandRow="1">
                <a:tableStyleId>{073A0DAA-6AF3-43AB-8588-CEC1D06C72B9}</a:tableStyleId>
              </a:tblPr>
              <a:tblGrid>
                <a:gridCol w="85915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991552">
                  <a:extLst>
                    <a:ext uri="{9D8B030D-6E8A-4147-A177-3AD203B41FA5}">
                      <a16:colId xmlns:a16="http://schemas.microsoft.com/office/drawing/2014/main" val="20002"/>
                    </a:ext>
                  </a:extLst>
                </a:gridCol>
                <a:gridCol w="899541">
                  <a:extLst>
                    <a:ext uri="{9D8B030D-6E8A-4147-A177-3AD203B41FA5}">
                      <a16:colId xmlns:a16="http://schemas.microsoft.com/office/drawing/2014/main" val="20003"/>
                    </a:ext>
                  </a:extLst>
                </a:gridCol>
              </a:tblGrid>
              <a:tr h="370840">
                <a:tc>
                  <a:txBody>
                    <a:bodyPr/>
                    <a:lstStyle/>
                    <a:p>
                      <a:pPr algn="ctr"/>
                      <a:r>
                        <a:rPr lang="en-US" u="sng" dirty="0" err="1"/>
                        <a:t>EmpID</a:t>
                      </a:r>
                      <a:endParaRPr lang="en-US" dirty="0"/>
                    </a:p>
                  </a:txBody>
                  <a:tcPr/>
                </a:tc>
                <a:tc>
                  <a:txBody>
                    <a:bodyPr/>
                    <a:lstStyle/>
                    <a:p>
                      <a:pPr algn="ctr"/>
                      <a:r>
                        <a:rPr lang="en-US" dirty="0" err="1"/>
                        <a:t>EmpName</a:t>
                      </a:r>
                      <a:endParaRPr lang="en-US" dirty="0"/>
                    </a:p>
                  </a:txBody>
                  <a:tcPr/>
                </a:tc>
                <a:tc>
                  <a:txBody>
                    <a:bodyPr/>
                    <a:lstStyle/>
                    <a:p>
                      <a:pPr algn="ctr"/>
                      <a:r>
                        <a:rPr lang="en-US" dirty="0"/>
                        <a:t>Address</a:t>
                      </a:r>
                    </a:p>
                  </a:txBody>
                  <a:tcPr/>
                </a:tc>
                <a:tc>
                  <a:txBody>
                    <a:bodyPr/>
                    <a:lstStyle/>
                    <a:p>
                      <a:pPr algn="ctr"/>
                      <a:r>
                        <a:rPr lang="en-US" dirty="0" err="1"/>
                        <a:t>DeptID</a:t>
                      </a:r>
                      <a:endParaRPr lang="en-US" dirty="0"/>
                    </a:p>
                  </a:txBody>
                  <a:tcPr/>
                </a:tc>
                <a:extLst>
                  <a:ext uri="{0D108BD9-81ED-4DB2-BD59-A6C34878D82A}">
                    <a16:rowId xmlns:a16="http://schemas.microsoft.com/office/drawing/2014/main" val="10000"/>
                  </a:ext>
                </a:extLst>
              </a:tr>
              <a:tr h="370840">
                <a:tc>
                  <a:txBody>
                    <a:bodyPr/>
                    <a:lstStyle/>
                    <a:p>
                      <a:pPr algn="ctr"/>
                      <a:r>
                        <a:rPr lang="en-US" dirty="0"/>
                        <a:t>E1</a:t>
                      </a:r>
                      <a:endParaRPr lang="en-IN" dirty="0"/>
                    </a:p>
                  </a:txBody>
                  <a:tcPr/>
                </a:tc>
                <a:tc>
                  <a:txBody>
                    <a:bodyPr/>
                    <a:lstStyle/>
                    <a:p>
                      <a:pPr algn="ctr"/>
                      <a:r>
                        <a:rPr lang="en-US" dirty="0"/>
                        <a:t>Raj</a:t>
                      </a:r>
                      <a:endParaRPr lang="en-IN" dirty="0"/>
                    </a:p>
                  </a:txBody>
                  <a:tcPr/>
                </a:tc>
                <a:tc>
                  <a:txBody>
                    <a:bodyPr/>
                    <a:lstStyle/>
                    <a:p>
                      <a:pPr algn="ctr"/>
                      <a:r>
                        <a:rPr lang="en-US" dirty="0"/>
                        <a:t>Rajkot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1"/>
                  </a:ext>
                </a:extLst>
              </a:tr>
              <a:tr h="370840">
                <a:tc>
                  <a:txBody>
                    <a:bodyPr/>
                    <a:lstStyle/>
                    <a:p>
                      <a:pPr algn="ctr"/>
                      <a:r>
                        <a:rPr lang="en-IN" dirty="0"/>
                        <a:t>E2</a:t>
                      </a:r>
                    </a:p>
                  </a:txBody>
                  <a:tcPr/>
                </a:tc>
                <a:tc>
                  <a:txBody>
                    <a:bodyPr/>
                    <a:lstStyle/>
                    <a:p>
                      <a:pPr algn="ctr"/>
                      <a:r>
                        <a:rPr lang="en-IN" dirty="0"/>
                        <a:t>Samir</a:t>
                      </a:r>
                    </a:p>
                  </a:txBody>
                  <a:tcPr/>
                </a:tc>
                <a:tc>
                  <a:txBody>
                    <a:bodyPr/>
                    <a:lstStyle/>
                    <a:p>
                      <a:pPr algn="ctr"/>
                      <a:r>
                        <a:rPr lang="en-IN" dirty="0"/>
                        <a:t>Rajkot</a:t>
                      </a:r>
                    </a:p>
                  </a:txBody>
                  <a:tcPr/>
                </a:tc>
                <a:tc>
                  <a:txBody>
                    <a:bodyPr/>
                    <a:lstStyle/>
                    <a:p>
                      <a:pPr algn="ctr"/>
                      <a:r>
                        <a:rPr lang="en-IN" dirty="0"/>
                        <a:t>D2</a:t>
                      </a:r>
                    </a:p>
                  </a:txBody>
                  <a:tcPr/>
                </a:tc>
                <a:extLst>
                  <a:ext uri="{0D108BD9-81ED-4DB2-BD59-A6C34878D82A}">
                    <a16:rowId xmlns:a16="http://schemas.microsoft.com/office/drawing/2014/main" val="10002"/>
                  </a:ext>
                </a:extLst>
              </a:tr>
              <a:tr h="370840">
                <a:tc>
                  <a:txBody>
                    <a:bodyPr/>
                    <a:lstStyle/>
                    <a:p>
                      <a:pPr algn="ctr"/>
                      <a:r>
                        <a:rPr lang="en-US" dirty="0"/>
                        <a:t>E3</a:t>
                      </a:r>
                      <a:endParaRPr lang="en-IN" dirty="0"/>
                    </a:p>
                  </a:txBody>
                  <a:tcPr/>
                </a:tc>
                <a:tc>
                  <a:txBody>
                    <a:bodyPr/>
                    <a:lstStyle/>
                    <a:p>
                      <a:pPr algn="ctr"/>
                      <a:r>
                        <a:rPr lang="en-US" dirty="0"/>
                        <a:t>Meet</a:t>
                      </a:r>
                      <a:endParaRPr lang="en-IN" dirty="0"/>
                    </a:p>
                  </a:txBody>
                  <a:tcPr/>
                </a:tc>
                <a:tc>
                  <a:txBody>
                    <a:bodyPr/>
                    <a:lstStyle/>
                    <a:p>
                      <a:pPr algn="ctr"/>
                      <a:r>
                        <a:rPr lang="en-US" dirty="0"/>
                        <a:t>Baroda</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3"/>
                  </a:ext>
                </a:extLst>
              </a:tr>
              <a:tr h="370840">
                <a:tc>
                  <a:txBody>
                    <a:bodyPr/>
                    <a:lstStyle/>
                    <a:p>
                      <a:pPr algn="ctr"/>
                      <a:r>
                        <a:rPr lang="en-US" dirty="0"/>
                        <a:t>E4</a:t>
                      </a:r>
                      <a:endParaRPr lang="en-IN" dirty="0"/>
                    </a:p>
                  </a:txBody>
                  <a:tcPr/>
                </a:tc>
                <a:tc>
                  <a:txBody>
                    <a:bodyPr/>
                    <a:lstStyle/>
                    <a:p>
                      <a:pPr algn="ctr"/>
                      <a:r>
                        <a:rPr lang="en-US" dirty="0"/>
                        <a:t>Deepak</a:t>
                      </a:r>
                      <a:endParaRPr lang="en-IN" dirty="0"/>
                    </a:p>
                  </a:txBody>
                  <a:tcPr/>
                </a:tc>
                <a:tc>
                  <a:txBody>
                    <a:bodyPr/>
                    <a:lstStyle/>
                    <a:p>
                      <a:pPr algn="ctr"/>
                      <a:r>
                        <a:rPr lang="en-US" dirty="0" err="1"/>
                        <a:t>Surat</a:t>
                      </a:r>
                      <a:endParaRPr lang="en-IN" dirty="0"/>
                    </a:p>
                  </a:txBody>
                  <a:tcPr/>
                </a:tc>
                <a:tc>
                  <a:txBody>
                    <a:bodyPr/>
                    <a:lstStyle/>
                    <a:p>
                      <a:pPr algn="ctr"/>
                      <a:r>
                        <a:rPr lang="en-US" dirty="0"/>
                        <a:t>D1</a:t>
                      </a:r>
                      <a:endParaRPr lang="en-IN" dirty="0"/>
                    </a:p>
                  </a:txBody>
                  <a:tcPr/>
                </a:tc>
                <a:extLst>
                  <a:ext uri="{0D108BD9-81ED-4DB2-BD59-A6C34878D82A}">
                    <a16:rowId xmlns:a16="http://schemas.microsoft.com/office/drawing/2014/main" val="10004"/>
                  </a:ext>
                </a:extLst>
              </a:tr>
              <a:tr h="370840">
                <a:tc>
                  <a:txBody>
                    <a:bodyPr/>
                    <a:lstStyle/>
                    <a:p>
                      <a:pPr algn="ctr"/>
                      <a:r>
                        <a:rPr lang="en-US" dirty="0"/>
                        <a:t>E5</a:t>
                      </a:r>
                      <a:endParaRPr lang="en-IN" dirty="0"/>
                    </a:p>
                  </a:txBody>
                  <a:tcPr/>
                </a:tc>
                <a:tc>
                  <a:txBody>
                    <a:bodyPr/>
                    <a:lstStyle/>
                    <a:p>
                      <a:pPr algn="ctr"/>
                      <a:r>
                        <a:rPr lang="en-US" dirty="0"/>
                        <a:t>Suresh</a:t>
                      </a:r>
                      <a:endParaRPr lang="en-IN" dirty="0"/>
                    </a:p>
                  </a:txBody>
                  <a:tcPr/>
                </a:tc>
                <a:tc>
                  <a:txBody>
                    <a:bodyPr/>
                    <a:lstStyle/>
                    <a:p>
                      <a:pPr algn="ctr"/>
                      <a:r>
                        <a:rPr lang="en-US" dirty="0" err="1"/>
                        <a:t>Surat</a:t>
                      </a:r>
                      <a:endParaRPr lang="en-IN" dirty="0"/>
                    </a:p>
                  </a:txBody>
                  <a:tcPr/>
                </a:tc>
                <a:tc>
                  <a:txBody>
                    <a:bodyPr/>
                    <a:lstStyle/>
                    <a:p>
                      <a:pPr algn="ctr"/>
                      <a:r>
                        <a:rPr lang="en-US" dirty="0"/>
                        <a:t>D3</a:t>
                      </a:r>
                      <a:endParaRPr lang="en-IN" dirty="0"/>
                    </a:p>
                  </a:txBody>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71085402"/>
              </p:ext>
            </p:extLst>
          </p:nvPr>
        </p:nvGraphicFramePr>
        <p:xfrm>
          <a:off x="6490548" y="4114800"/>
          <a:ext cx="3363786" cy="1483360"/>
        </p:xfrm>
        <a:graphic>
          <a:graphicData uri="http://schemas.openxmlformats.org/drawingml/2006/table">
            <a:tbl>
              <a:tblPr firstRow="1" bandRow="1">
                <a:tableStyleId>{073A0DAA-6AF3-43AB-8588-CEC1D06C72B9}</a:tableStyleId>
              </a:tblPr>
              <a:tblGrid>
                <a:gridCol w="899541">
                  <a:extLst>
                    <a:ext uri="{9D8B030D-6E8A-4147-A177-3AD203B41FA5}">
                      <a16:colId xmlns:a16="http://schemas.microsoft.com/office/drawing/2014/main" val="20000"/>
                    </a:ext>
                  </a:extLst>
                </a:gridCol>
                <a:gridCol w="1258316">
                  <a:extLst>
                    <a:ext uri="{9D8B030D-6E8A-4147-A177-3AD203B41FA5}">
                      <a16:colId xmlns:a16="http://schemas.microsoft.com/office/drawing/2014/main" val="20001"/>
                    </a:ext>
                  </a:extLst>
                </a:gridCol>
                <a:gridCol w="1205929">
                  <a:extLst>
                    <a:ext uri="{9D8B030D-6E8A-4147-A177-3AD203B41FA5}">
                      <a16:colId xmlns:a16="http://schemas.microsoft.com/office/drawing/2014/main" val="20002"/>
                    </a:ext>
                  </a:extLst>
                </a:gridCol>
              </a:tblGrid>
              <a:tr h="370840">
                <a:tc>
                  <a:txBody>
                    <a:bodyPr/>
                    <a:lstStyle/>
                    <a:p>
                      <a:r>
                        <a:rPr lang="en-US" u="sng" dirty="0" err="1"/>
                        <a:t>DeptID</a:t>
                      </a:r>
                      <a:endParaRPr lang="en-US" b="1" u="sng" dirty="0"/>
                    </a:p>
                  </a:txBody>
                  <a:tcPr/>
                </a:tc>
                <a:tc>
                  <a:txBody>
                    <a:bodyPr/>
                    <a:lstStyle/>
                    <a:p>
                      <a:r>
                        <a:rPr lang="en-US" dirty="0" err="1"/>
                        <a:t>DeptName</a:t>
                      </a:r>
                      <a:endParaRPr lang="en-US" dirty="0"/>
                    </a:p>
                  </a:txBody>
                  <a:tcPr/>
                </a:tc>
                <a:tc>
                  <a:txBody>
                    <a:bodyPr/>
                    <a:lstStyle/>
                    <a:p>
                      <a:r>
                        <a:rPr lang="en-US" dirty="0" err="1"/>
                        <a:t>DeptMngr</a:t>
                      </a:r>
                      <a:endParaRPr lang="en-US" dirty="0"/>
                    </a:p>
                  </a:txBody>
                  <a:tcPr/>
                </a:tc>
                <a:extLst>
                  <a:ext uri="{0D108BD9-81ED-4DB2-BD59-A6C34878D82A}">
                    <a16:rowId xmlns:a16="http://schemas.microsoft.com/office/drawing/2014/main" val="10000"/>
                  </a:ext>
                </a:extLst>
              </a:tr>
              <a:tr h="370840">
                <a:tc>
                  <a:txBody>
                    <a:bodyPr/>
                    <a:lstStyle/>
                    <a:p>
                      <a:pPr algn="ctr"/>
                      <a:r>
                        <a:rPr lang="en-US" dirty="0"/>
                        <a:t>D1</a:t>
                      </a:r>
                      <a:endParaRPr lang="en-IN" dirty="0"/>
                    </a:p>
                  </a:txBody>
                  <a:tcPr/>
                </a:tc>
                <a:tc>
                  <a:txBody>
                    <a:bodyPr/>
                    <a:lstStyle/>
                    <a:p>
                      <a:pPr algn="ctr"/>
                      <a:r>
                        <a:rPr lang="en-US" dirty="0"/>
                        <a:t>Computer</a:t>
                      </a:r>
                      <a:endParaRPr lang="en-IN" dirty="0"/>
                    </a:p>
                  </a:txBody>
                  <a:tcPr/>
                </a:tc>
                <a:tc>
                  <a:txBody>
                    <a:bodyPr/>
                    <a:lstStyle/>
                    <a:p>
                      <a:pPr algn="ctr"/>
                      <a:r>
                        <a:rPr lang="en-US" dirty="0"/>
                        <a:t>Patel</a:t>
                      </a:r>
                      <a:endParaRPr lang="en-IN" dirty="0"/>
                    </a:p>
                  </a:txBody>
                  <a:tcPr/>
                </a:tc>
                <a:extLst>
                  <a:ext uri="{0D108BD9-81ED-4DB2-BD59-A6C34878D82A}">
                    <a16:rowId xmlns:a16="http://schemas.microsoft.com/office/drawing/2014/main" val="10001"/>
                  </a:ext>
                </a:extLst>
              </a:tr>
              <a:tr h="370840">
                <a:tc>
                  <a:txBody>
                    <a:bodyPr/>
                    <a:lstStyle/>
                    <a:p>
                      <a:pPr algn="ctr"/>
                      <a:r>
                        <a:rPr lang="en-US" dirty="0"/>
                        <a:t>D2</a:t>
                      </a:r>
                      <a:endParaRPr lang="en-IN" dirty="0"/>
                    </a:p>
                  </a:txBody>
                  <a:tcPr/>
                </a:tc>
                <a:tc>
                  <a:txBody>
                    <a:bodyPr/>
                    <a:lstStyle/>
                    <a:p>
                      <a:pPr algn="ctr"/>
                      <a:r>
                        <a:rPr lang="en-US" dirty="0"/>
                        <a:t>Civil</a:t>
                      </a:r>
                      <a:endParaRPr lang="en-IN" dirty="0"/>
                    </a:p>
                  </a:txBody>
                  <a:tcPr/>
                </a:tc>
                <a:tc>
                  <a:txBody>
                    <a:bodyPr/>
                    <a:lstStyle/>
                    <a:p>
                      <a:pPr algn="ctr"/>
                      <a:r>
                        <a:rPr lang="en-US" dirty="0"/>
                        <a:t>Shah</a:t>
                      </a:r>
                      <a:endParaRPr lang="en-IN" dirty="0"/>
                    </a:p>
                  </a:txBody>
                  <a:tcPr/>
                </a:tc>
                <a:extLst>
                  <a:ext uri="{0D108BD9-81ED-4DB2-BD59-A6C34878D82A}">
                    <a16:rowId xmlns:a16="http://schemas.microsoft.com/office/drawing/2014/main" val="10002"/>
                  </a:ext>
                </a:extLst>
              </a:tr>
              <a:tr h="370840">
                <a:tc>
                  <a:txBody>
                    <a:bodyPr/>
                    <a:lstStyle/>
                    <a:p>
                      <a:pPr algn="ctr"/>
                      <a:r>
                        <a:rPr lang="en-US" dirty="0"/>
                        <a:t>D3</a:t>
                      </a:r>
                      <a:endParaRPr lang="en-IN" dirty="0"/>
                    </a:p>
                  </a:txBody>
                  <a:tcPr/>
                </a:tc>
                <a:tc>
                  <a:txBody>
                    <a:bodyPr/>
                    <a:lstStyle/>
                    <a:p>
                      <a:pPr algn="ctr"/>
                      <a:r>
                        <a:rPr lang="en-US" dirty="0"/>
                        <a:t>Electrical</a:t>
                      </a:r>
                      <a:endParaRPr lang="en-IN" dirty="0"/>
                    </a:p>
                  </a:txBody>
                  <a:tcPr/>
                </a:tc>
                <a:tc>
                  <a:txBody>
                    <a:bodyPr/>
                    <a:lstStyle/>
                    <a:p>
                      <a:pPr algn="ctr"/>
                      <a:r>
                        <a:rPr lang="en-US" dirty="0"/>
                        <a:t>Joshi</a:t>
                      </a:r>
                      <a:endParaRPr lang="en-IN" dirty="0"/>
                    </a:p>
                  </a:txBody>
                  <a:tcPr/>
                </a:tc>
                <a:extLst>
                  <a:ext uri="{0D108BD9-81ED-4DB2-BD59-A6C34878D82A}">
                    <a16:rowId xmlns:a16="http://schemas.microsoft.com/office/drawing/2014/main" val="10003"/>
                  </a:ext>
                </a:extLst>
              </a:tr>
            </a:tbl>
          </a:graphicData>
        </a:graphic>
      </p:graphicFrame>
      <p:cxnSp>
        <p:nvCxnSpPr>
          <p:cNvPr id="30" name="Straight Connector 29"/>
          <p:cNvCxnSpPr/>
          <p:nvPr/>
        </p:nvCxnSpPr>
        <p:spPr>
          <a:xfrm>
            <a:off x="1714500" y="4074696"/>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899205" y="3296768"/>
            <a:ext cx="7956000" cy="646331"/>
          </a:xfrm>
          <a:prstGeom prst="rect">
            <a:avLst/>
          </a:prstGeom>
          <a:ln>
            <a:solidFill>
              <a:schemeClr val="bg1">
                <a:lumMod val="6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marL="0" lvl="2" algn="just">
              <a:defRPr>
                <a:solidFill>
                  <a:schemeClr val="dk1"/>
                </a:solidFill>
                <a:cs typeface="Times New Roman" panose="02020603050405020304" pitchFamily="18" charset="0"/>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en-US" dirty="0"/>
              <a:t>Changing the name of  department D1 from “Computer” to “IT” </a:t>
            </a:r>
            <a:r>
              <a:rPr lang="en-IN" altLang="en-US" dirty="0">
                <a:cs typeface="Times New Roman" panose="02020603050405020304" pitchFamily="18" charset="0"/>
              </a:rPr>
              <a:t>may update one or more records, but not all.</a:t>
            </a:r>
            <a:endParaRPr lang="en-US" altLang="en-US" dirty="0"/>
          </a:p>
        </p:txBody>
      </p:sp>
      <p:sp>
        <p:nvSpPr>
          <p:cNvPr id="18" name="Rectangle 17"/>
          <p:cNvSpPr/>
          <p:nvPr/>
        </p:nvSpPr>
        <p:spPr>
          <a:xfrm>
            <a:off x="6502452" y="4483892"/>
            <a:ext cx="3327348"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514602" y="1371600"/>
            <a:ext cx="6781799"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2514601" y="2116933"/>
            <a:ext cx="6781799"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2514601" y="2478885"/>
            <a:ext cx="6781799"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510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3" grpId="0" animBg="1"/>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AC33-9089-4C05-8D2B-2AAE93B90720}"/>
              </a:ext>
            </a:extLst>
          </p:cNvPr>
          <p:cNvSpPr>
            <a:spLocks noGrp="1"/>
          </p:cNvSpPr>
          <p:nvPr>
            <p:ph type="title"/>
          </p:nvPr>
        </p:nvSpPr>
        <p:spPr/>
        <p:txBody>
          <a:bodyPr/>
          <a:lstStyle/>
          <a:p>
            <a:r>
              <a:rPr lang="en-IN" dirty="0"/>
              <a:t>Summary </a:t>
            </a:r>
          </a:p>
        </p:txBody>
      </p:sp>
      <p:graphicFrame>
        <p:nvGraphicFramePr>
          <p:cNvPr id="4" name="Table 3">
            <a:extLst>
              <a:ext uri="{FF2B5EF4-FFF2-40B4-BE49-F238E27FC236}">
                <a16:creationId xmlns:a16="http://schemas.microsoft.com/office/drawing/2014/main" id="{E077C9B5-29FD-4609-B614-7386E28DEE2B}"/>
              </a:ext>
            </a:extLst>
          </p:cNvPr>
          <p:cNvGraphicFramePr>
            <a:graphicFrameLocks noGrp="1"/>
          </p:cNvGraphicFramePr>
          <p:nvPr>
            <p:extLst>
              <p:ext uri="{D42A27DB-BD31-4B8C-83A1-F6EECF244321}">
                <p14:modId xmlns:p14="http://schemas.microsoft.com/office/powerpoint/2010/main" val="3794363614"/>
              </p:ext>
            </p:extLst>
          </p:nvPr>
        </p:nvGraphicFramePr>
        <p:xfrm>
          <a:off x="7467600" y="228600"/>
          <a:ext cx="4162425" cy="2179635"/>
        </p:xfrm>
        <a:graphic>
          <a:graphicData uri="http://schemas.openxmlformats.org/drawingml/2006/table">
            <a:tbl>
              <a:tblPr firstRow="1" bandRow="1">
                <a:tableStyleId>{5940675A-B579-460E-94D1-54222C63F5DA}</a:tableStyleId>
              </a:tblPr>
              <a:tblGrid>
                <a:gridCol w="567191">
                  <a:extLst>
                    <a:ext uri="{9D8B030D-6E8A-4147-A177-3AD203B41FA5}">
                      <a16:colId xmlns:a16="http://schemas.microsoft.com/office/drawing/2014/main" val="20000"/>
                    </a:ext>
                  </a:extLst>
                </a:gridCol>
                <a:gridCol w="672392">
                  <a:extLst>
                    <a:ext uri="{9D8B030D-6E8A-4147-A177-3AD203B41FA5}">
                      <a16:colId xmlns:a16="http://schemas.microsoft.com/office/drawing/2014/main" val="20001"/>
                    </a:ext>
                  </a:extLst>
                </a:gridCol>
                <a:gridCol w="507724">
                  <a:extLst>
                    <a:ext uri="{9D8B030D-6E8A-4147-A177-3AD203B41FA5}">
                      <a16:colId xmlns:a16="http://schemas.microsoft.com/office/drawing/2014/main" val="20002"/>
                    </a:ext>
                  </a:extLst>
                </a:gridCol>
                <a:gridCol w="878225">
                  <a:extLst>
                    <a:ext uri="{9D8B030D-6E8A-4147-A177-3AD203B41FA5}">
                      <a16:colId xmlns:a16="http://schemas.microsoft.com/office/drawing/2014/main" val="20003"/>
                    </a:ext>
                  </a:extLst>
                </a:gridCol>
                <a:gridCol w="933113">
                  <a:extLst>
                    <a:ext uri="{9D8B030D-6E8A-4147-A177-3AD203B41FA5}">
                      <a16:colId xmlns:a16="http://schemas.microsoft.com/office/drawing/2014/main" val="20004"/>
                    </a:ext>
                  </a:extLst>
                </a:gridCol>
                <a:gridCol w="603780">
                  <a:extLst>
                    <a:ext uri="{9D8B030D-6E8A-4147-A177-3AD203B41FA5}">
                      <a16:colId xmlns:a16="http://schemas.microsoft.com/office/drawing/2014/main" val="20005"/>
                    </a:ext>
                  </a:extLst>
                </a:gridCol>
              </a:tblGrid>
              <a:tr h="350061">
                <a:tc>
                  <a:txBody>
                    <a:bodyPr/>
                    <a:lstStyle/>
                    <a:p>
                      <a:r>
                        <a:rPr lang="en-IN" sz="1400" dirty="0"/>
                        <a:t>S-ID</a:t>
                      </a:r>
                    </a:p>
                  </a:txBody>
                  <a:tcPr marL="91437" marR="91437" marT="45739" marB="45739"/>
                </a:tc>
                <a:tc>
                  <a:txBody>
                    <a:bodyPr/>
                    <a:lstStyle/>
                    <a:p>
                      <a:r>
                        <a:rPr lang="en-IN" sz="1400" dirty="0"/>
                        <a:t>Name</a:t>
                      </a:r>
                    </a:p>
                  </a:txBody>
                  <a:tcPr marL="91437" marR="91437" marT="45739" marB="45739"/>
                </a:tc>
                <a:tc>
                  <a:txBody>
                    <a:bodyPr/>
                    <a:lstStyle/>
                    <a:p>
                      <a:r>
                        <a:rPr lang="en-IN" sz="1400" dirty="0"/>
                        <a:t>Age</a:t>
                      </a:r>
                    </a:p>
                  </a:txBody>
                  <a:tcPr marL="91437" marR="91437" marT="45739" marB="45739"/>
                </a:tc>
                <a:tc>
                  <a:txBody>
                    <a:bodyPr/>
                    <a:lstStyle/>
                    <a:p>
                      <a:r>
                        <a:rPr lang="en-IN" sz="1400" dirty="0" err="1"/>
                        <a:t>Br_code</a:t>
                      </a:r>
                      <a:endParaRPr lang="en-IN" sz="1400" dirty="0"/>
                    </a:p>
                  </a:txBody>
                  <a:tcPr marL="91437" marR="91437" marT="45739" marB="45739"/>
                </a:tc>
                <a:tc>
                  <a:txBody>
                    <a:bodyPr/>
                    <a:lstStyle/>
                    <a:p>
                      <a:r>
                        <a:rPr lang="en-IN" sz="1400" dirty="0" err="1"/>
                        <a:t>Br_name</a:t>
                      </a:r>
                      <a:endParaRPr lang="en-IN" sz="1400" dirty="0"/>
                    </a:p>
                  </a:txBody>
                  <a:tcPr marL="91437" marR="91437" marT="45739" marB="45739"/>
                </a:tc>
                <a:tc>
                  <a:txBody>
                    <a:bodyPr/>
                    <a:lstStyle/>
                    <a:p>
                      <a:r>
                        <a:rPr lang="en-IN" sz="1400" dirty="0"/>
                        <a:t>HOD</a:t>
                      </a:r>
                    </a:p>
                  </a:txBody>
                  <a:tcPr marL="91437" marR="91437" marT="45739" marB="45739"/>
                </a:tc>
                <a:extLst>
                  <a:ext uri="{0D108BD9-81ED-4DB2-BD59-A6C34878D82A}">
                    <a16:rowId xmlns:a16="http://schemas.microsoft.com/office/drawing/2014/main" val="10000"/>
                  </a:ext>
                </a:extLst>
              </a:tr>
              <a:tr h="304929">
                <a:tc>
                  <a:txBody>
                    <a:bodyPr/>
                    <a:lstStyle/>
                    <a:p>
                      <a:r>
                        <a:rPr lang="en-IN" sz="1400" dirty="0"/>
                        <a:t>1</a:t>
                      </a:r>
                    </a:p>
                  </a:txBody>
                  <a:tcPr marL="91437" marR="91437" marT="45739" marB="45739"/>
                </a:tc>
                <a:tc>
                  <a:txBody>
                    <a:bodyPr/>
                    <a:lstStyle/>
                    <a:p>
                      <a:r>
                        <a:rPr lang="en-IN" sz="1400" dirty="0"/>
                        <a:t>A</a:t>
                      </a:r>
                    </a:p>
                  </a:txBody>
                  <a:tcPr marL="91437" marR="91437" marT="45739" marB="45739"/>
                </a:tc>
                <a:tc>
                  <a:txBody>
                    <a:bodyPr/>
                    <a:lstStyle/>
                    <a:p>
                      <a:r>
                        <a:rPr lang="en-IN" sz="1400" dirty="0"/>
                        <a:t>18</a:t>
                      </a:r>
                    </a:p>
                  </a:txBody>
                  <a:tcPr marL="91437" marR="91437" marT="45739" marB="45739"/>
                </a:tc>
                <a:tc>
                  <a:txBody>
                    <a:bodyPr/>
                    <a:lstStyle/>
                    <a:p>
                      <a:r>
                        <a:rPr lang="en-IN" sz="1400" dirty="0"/>
                        <a:t>101</a:t>
                      </a:r>
                    </a:p>
                  </a:txBody>
                  <a:tcPr marL="91437" marR="91437" marT="45739" marB="45739"/>
                </a:tc>
                <a:tc>
                  <a:txBody>
                    <a:bodyPr/>
                    <a:lstStyle/>
                    <a:p>
                      <a:r>
                        <a:rPr lang="en-IN" sz="1400" dirty="0"/>
                        <a:t>CSE</a:t>
                      </a:r>
                    </a:p>
                  </a:txBody>
                  <a:tcPr marL="91437" marR="91437" marT="45739" marB="45739"/>
                </a:tc>
                <a:tc>
                  <a:txBody>
                    <a:bodyPr/>
                    <a:lstStyle/>
                    <a:p>
                      <a:r>
                        <a:rPr lang="en-IN" sz="1400" dirty="0"/>
                        <a:t>AAA</a:t>
                      </a:r>
                    </a:p>
                  </a:txBody>
                  <a:tcPr marL="91437" marR="91437" marT="45739" marB="45739"/>
                </a:tc>
                <a:extLst>
                  <a:ext uri="{0D108BD9-81ED-4DB2-BD59-A6C34878D82A}">
                    <a16:rowId xmlns:a16="http://schemas.microsoft.com/office/drawing/2014/main" val="10001"/>
                  </a:ext>
                </a:extLst>
              </a:tr>
              <a:tr h="304929">
                <a:tc>
                  <a:txBody>
                    <a:bodyPr/>
                    <a:lstStyle/>
                    <a:p>
                      <a:r>
                        <a:rPr lang="en-IN" sz="1400" dirty="0"/>
                        <a:t>2</a:t>
                      </a:r>
                    </a:p>
                  </a:txBody>
                  <a:tcPr marL="91437" marR="91437" marT="45739" marB="45739"/>
                </a:tc>
                <a:tc>
                  <a:txBody>
                    <a:bodyPr/>
                    <a:lstStyle/>
                    <a:p>
                      <a:r>
                        <a:rPr lang="en-IN" sz="1400" dirty="0"/>
                        <a:t>B</a:t>
                      </a:r>
                    </a:p>
                  </a:txBody>
                  <a:tcPr marL="91437" marR="91437" marT="45739" marB="45739"/>
                </a:tc>
                <a:tc>
                  <a:txBody>
                    <a:bodyPr/>
                    <a:lstStyle/>
                    <a:p>
                      <a:r>
                        <a:rPr lang="en-IN" sz="1400" dirty="0"/>
                        <a:t>19</a:t>
                      </a:r>
                    </a:p>
                  </a:txBody>
                  <a:tcPr marL="91437" marR="91437" marT="45739" marB="45739"/>
                </a:tc>
                <a:tc>
                  <a:txBody>
                    <a:bodyPr/>
                    <a:lstStyle/>
                    <a:p>
                      <a:r>
                        <a:rPr lang="en-IN" sz="1400" dirty="0"/>
                        <a:t>101</a:t>
                      </a:r>
                    </a:p>
                  </a:txBody>
                  <a:tcPr marL="91437" marR="91437" marT="45739" marB="45739"/>
                </a:tc>
                <a:tc>
                  <a:txBody>
                    <a:bodyPr/>
                    <a:lstStyle/>
                    <a:p>
                      <a:r>
                        <a:rPr lang="en-IN" sz="1400" dirty="0"/>
                        <a:t>CSE</a:t>
                      </a:r>
                    </a:p>
                  </a:txBody>
                  <a:tcPr marL="91437" marR="91437" marT="45739" marB="45739"/>
                </a:tc>
                <a:tc>
                  <a:txBody>
                    <a:bodyPr/>
                    <a:lstStyle/>
                    <a:p>
                      <a:r>
                        <a:rPr lang="en-IN" sz="1400" dirty="0"/>
                        <a:t>AAA</a:t>
                      </a:r>
                    </a:p>
                  </a:txBody>
                  <a:tcPr marL="91437" marR="91437" marT="45739" marB="45739"/>
                </a:tc>
                <a:extLst>
                  <a:ext uri="{0D108BD9-81ED-4DB2-BD59-A6C34878D82A}">
                    <a16:rowId xmlns:a16="http://schemas.microsoft.com/office/drawing/2014/main" val="10002"/>
                  </a:ext>
                </a:extLst>
              </a:tr>
              <a:tr h="304929">
                <a:tc>
                  <a:txBody>
                    <a:bodyPr/>
                    <a:lstStyle/>
                    <a:p>
                      <a:r>
                        <a:rPr lang="en-IN" sz="1400" dirty="0"/>
                        <a:t>3</a:t>
                      </a:r>
                    </a:p>
                  </a:txBody>
                  <a:tcPr marL="91437" marR="91437" marT="45739" marB="45739"/>
                </a:tc>
                <a:tc>
                  <a:txBody>
                    <a:bodyPr/>
                    <a:lstStyle/>
                    <a:p>
                      <a:r>
                        <a:rPr lang="en-IN" sz="1400" dirty="0"/>
                        <a:t>C</a:t>
                      </a:r>
                    </a:p>
                  </a:txBody>
                  <a:tcPr marL="91437" marR="91437" marT="45739" marB="45739"/>
                </a:tc>
                <a:tc>
                  <a:txBody>
                    <a:bodyPr/>
                    <a:lstStyle/>
                    <a:p>
                      <a:r>
                        <a:rPr lang="en-IN" sz="1400" dirty="0"/>
                        <a:t>18</a:t>
                      </a:r>
                    </a:p>
                  </a:txBody>
                  <a:tcPr marL="91437" marR="91437" marT="45739" marB="45739"/>
                </a:tc>
                <a:tc>
                  <a:txBody>
                    <a:bodyPr/>
                    <a:lstStyle/>
                    <a:p>
                      <a:r>
                        <a:rPr lang="en-IN" sz="1400" dirty="0"/>
                        <a:t>101</a:t>
                      </a:r>
                    </a:p>
                  </a:txBody>
                  <a:tcPr marL="91437" marR="91437" marT="45739" marB="45739"/>
                </a:tc>
                <a:tc>
                  <a:txBody>
                    <a:bodyPr/>
                    <a:lstStyle/>
                    <a:p>
                      <a:r>
                        <a:rPr lang="en-IN" sz="1400" dirty="0"/>
                        <a:t>CSE</a:t>
                      </a:r>
                    </a:p>
                  </a:txBody>
                  <a:tcPr marL="91437" marR="91437" marT="45739" marB="45739"/>
                </a:tc>
                <a:tc>
                  <a:txBody>
                    <a:bodyPr/>
                    <a:lstStyle/>
                    <a:p>
                      <a:r>
                        <a:rPr lang="en-IN" sz="1400" dirty="0"/>
                        <a:t>AAA</a:t>
                      </a:r>
                    </a:p>
                  </a:txBody>
                  <a:tcPr marL="91437" marR="91437" marT="45739" marB="45739"/>
                </a:tc>
                <a:extLst>
                  <a:ext uri="{0D108BD9-81ED-4DB2-BD59-A6C34878D82A}">
                    <a16:rowId xmlns:a16="http://schemas.microsoft.com/office/drawing/2014/main" val="10003"/>
                  </a:ext>
                </a:extLst>
              </a:tr>
              <a:tr h="304929">
                <a:tc>
                  <a:txBody>
                    <a:bodyPr/>
                    <a:lstStyle/>
                    <a:p>
                      <a:r>
                        <a:rPr lang="en-IN" sz="1400" dirty="0"/>
                        <a:t>4</a:t>
                      </a:r>
                    </a:p>
                  </a:txBody>
                  <a:tcPr marL="91437" marR="91437" marT="45739" marB="45739"/>
                </a:tc>
                <a:tc>
                  <a:txBody>
                    <a:bodyPr/>
                    <a:lstStyle/>
                    <a:p>
                      <a:r>
                        <a:rPr lang="en-IN" sz="1400" dirty="0"/>
                        <a:t>D</a:t>
                      </a:r>
                    </a:p>
                  </a:txBody>
                  <a:tcPr marL="91437" marR="91437" marT="45739" marB="45739"/>
                </a:tc>
                <a:tc>
                  <a:txBody>
                    <a:bodyPr/>
                    <a:lstStyle/>
                    <a:p>
                      <a:r>
                        <a:rPr lang="en-IN" sz="1400" dirty="0"/>
                        <a:t>20</a:t>
                      </a:r>
                    </a:p>
                  </a:txBody>
                  <a:tcPr marL="91437" marR="91437" marT="45739" marB="45739"/>
                </a:tc>
                <a:tc>
                  <a:txBody>
                    <a:bodyPr/>
                    <a:lstStyle/>
                    <a:p>
                      <a:r>
                        <a:rPr lang="en-IN" sz="1400" dirty="0"/>
                        <a:t>102</a:t>
                      </a:r>
                    </a:p>
                  </a:txBody>
                  <a:tcPr marL="91437" marR="91437" marT="45739" marB="45739"/>
                </a:tc>
                <a:tc>
                  <a:txBody>
                    <a:bodyPr/>
                    <a:lstStyle/>
                    <a:p>
                      <a:r>
                        <a:rPr lang="en-IN" sz="1400" dirty="0"/>
                        <a:t>EC</a:t>
                      </a:r>
                    </a:p>
                  </a:txBody>
                  <a:tcPr marL="91437" marR="91437" marT="45739" marB="45739"/>
                </a:tc>
                <a:tc>
                  <a:txBody>
                    <a:bodyPr/>
                    <a:lstStyle/>
                    <a:p>
                      <a:r>
                        <a:rPr lang="en-IN" sz="1400" dirty="0"/>
                        <a:t>BBB</a:t>
                      </a:r>
                    </a:p>
                  </a:txBody>
                  <a:tcPr marL="91437" marR="91437" marT="45739" marB="45739"/>
                </a:tc>
                <a:extLst>
                  <a:ext uri="{0D108BD9-81ED-4DB2-BD59-A6C34878D82A}">
                    <a16:rowId xmlns:a16="http://schemas.microsoft.com/office/drawing/2014/main" val="10004"/>
                  </a:ext>
                </a:extLst>
              </a:tr>
              <a:tr h="304929">
                <a:tc>
                  <a:txBody>
                    <a:bodyPr/>
                    <a:lstStyle/>
                    <a:p>
                      <a:r>
                        <a:rPr lang="en-IN" sz="1400" dirty="0"/>
                        <a:t>5</a:t>
                      </a:r>
                    </a:p>
                  </a:txBody>
                  <a:tcPr marL="91437" marR="91437" marT="45739" marB="45739"/>
                </a:tc>
                <a:tc>
                  <a:txBody>
                    <a:bodyPr/>
                    <a:lstStyle/>
                    <a:p>
                      <a:r>
                        <a:rPr lang="en-IN" sz="1400" dirty="0"/>
                        <a:t>E</a:t>
                      </a:r>
                    </a:p>
                  </a:txBody>
                  <a:tcPr marL="91437" marR="91437" marT="45739" marB="45739"/>
                </a:tc>
                <a:tc>
                  <a:txBody>
                    <a:bodyPr/>
                    <a:lstStyle/>
                    <a:p>
                      <a:r>
                        <a:rPr lang="en-IN" sz="1400" dirty="0"/>
                        <a:t>18</a:t>
                      </a:r>
                    </a:p>
                  </a:txBody>
                  <a:tcPr marL="91437" marR="91437" marT="45739" marB="45739"/>
                </a:tc>
                <a:tc>
                  <a:txBody>
                    <a:bodyPr/>
                    <a:lstStyle/>
                    <a:p>
                      <a:r>
                        <a:rPr lang="en-IN" sz="1400" dirty="0"/>
                        <a:t>102</a:t>
                      </a:r>
                    </a:p>
                  </a:txBody>
                  <a:tcPr marL="91437" marR="91437" marT="45739" marB="45739"/>
                </a:tc>
                <a:tc>
                  <a:txBody>
                    <a:bodyPr/>
                    <a:lstStyle/>
                    <a:p>
                      <a:r>
                        <a:rPr lang="en-IN" sz="1400" dirty="0"/>
                        <a:t>EC</a:t>
                      </a:r>
                    </a:p>
                  </a:txBody>
                  <a:tcPr marL="91437" marR="91437" marT="45739" marB="45739"/>
                </a:tc>
                <a:tc>
                  <a:txBody>
                    <a:bodyPr/>
                    <a:lstStyle/>
                    <a:p>
                      <a:r>
                        <a:rPr lang="en-IN" sz="1400" dirty="0"/>
                        <a:t>BBB</a:t>
                      </a:r>
                    </a:p>
                  </a:txBody>
                  <a:tcPr marL="91437" marR="91437" marT="45739" marB="45739"/>
                </a:tc>
                <a:extLst>
                  <a:ext uri="{0D108BD9-81ED-4DB2-BD59-A6C34878D82A}">
                    <a16:rowId xmlns:a16="http://schemas.microsoft.com/office/drawing/2014/main" val="10005"/>
                  </a:ext>
                </a:extLst>
              </a:tr>
              <a:tr h="304929">
                <a:tc>
                  <a:txBody>
                    <a:bodyPr/>
                    <a:lstStyle/>
                    <a:p>
                      <a:r>
                        <a:rPr lang="en-IN" sz="1400" dirty="0"/>
                        <a:t>6</a:t>
                      </a:r>
                    </a:p>
                  </a:txBody>
                  <a:tcPr marL="91437" marR="91437" marT="45739" marB="45739"/>
                </a:tc>
                <a:tc>
                  <a:txBody>
                    <a:bodyPr/>
                    <a:lstStyle/>
                    <a:p>
                      <a:r>
                        <a:rPr lang="en-IN" sz="1400" dirty="0"/>
                        <a:t>F</a:t>
                      </a:r>
                    </a:p>
                  </a:txBody>
                  <a:tcPr marL="91437" marR="91437" marT="45739" marB="45739"/>
                </a:tc>
                <a:tc>
                  <a:txBody>
                    <a:bodyPr/>
                    <a:lstStyle/>
                    <a:p>
                      <a:r>
                        <a:rPr lang="en-IN" sz="1400" dirty="0"/>
                        <a:t>19</a:t>
                      </a:r>
                    </a:p>
                  </a:txBody>
                  <a:tcPr marL="91437" marR="91437" marT="45739" marB="45739"/>
                </a:tc>
                <a:tc>
                  <a:txBody>
                    <a:bodyPr/>
                    <a:lstStyle/>
                    <a:p>
                      <a:r>
                        <a:rPr lang="en-IN" sz="1400" dirty="0"/>
                        <a:t>103</a:t>
                      </a:r>
                    </a:p>
                  </a:txBody>
                  <a:tcPr marL="91437" marR="91437" marT="45739" marB="45739"/>
                </a:tc>
                <a:tc>
                  <a:txBody>
                    <a:bodyPr/>
                    <a:lstStyle/>
                    <a:p>
                      <a:r>
                        <a:rPr lang="en-IN" sz="1400" dirty="0"/>
                        <a:t>ME</a:t>
                      </a:r>
                    </a:p>
                  </a:txBody>
                  <a:tcPr marL="91437" marR="91437" marT="45739" marB="45739"/>
                </a:tc>
                <a:tc>
                  <a:txBody>
                    <a:bodyPr/>
                    <a:lstStyle/>
                    <a:p>
                      <a:r>
                        <a:rPr lang="en-IN" sz="1400" dirty="0"/>
                        <a:t>CCC</a:t>
                      </a:r>
                    </a:p>
                  </a:txBody>
                  <a:tcPr marL="91437" marR="91437" marT="45739" marB="45739"/>
                </a:tc>
                <a:extLst>
                  <a:ext uri="{0D108BD9-81ED-4DB2-BD59-A6C34878D82A}">
                    <a16:rowId xmlns:a16="http://schemas.microsoft.com/office/drawing/2014/main" val="10006"/>
                  </a:ext>
                </a:extLst>
              </a:tr>
            </a:tbl>
          </a:graphicData>
        </a:graphic>
      </p:graphicFrame>
      <p:sp>
        <p:nvSpPr>
          <p:cNvPr id="5" name="TextBox 4">
            <a:extLst>
              <a:ext uri="{FF2B5EF4-FFF2-40B4-BE49-F238E27FC236}">
                <a16:creationId xmlns:a16="http://schemas.microsoft.com/office/drawing/2014/main" id="{FCA42055-C34A-474B-A568-FAAD286DCF24}"/>
              </a:ext>
            </a:extLst>
          </p:cNvPr>
          <p:cNvSpPr txBox="1"/>
          <p:nvPr/>
        </p:nvSpPr>
        <p:spPr>
          <a:xfrm>
            <a:off x="452438" y="1447800"/>
            <a:ext cx="8543925" cy="4524315"/>
          </a:xfrm>
          <a:prstGeom prst="rect">
            <a:avLst/>
          </a:prstGeom>
          <a:noFill/>
        </p:spPr>
        <p:txBody>
          <a:bodyPr>
            <a:spAutoFit/>
          </a:bodyPr>
          <a:lstStyle/>
          <a:p>
            <a:pPr>
              <a:defRPr/>
            </a:pPr>
            <a:r>
              <a:rPr lang="en-IN" b="1" dirty="0"/>
              <a:t>Idea: </a:t>
            </a:r>
            <a:r>
              <a:rPr lang="en-IN" dirty="0"/>
              <a:t>In this table we have to stored the entire college data.</a:t>
            </a:r>
          </a:p>
          <a:p>
            <a:pPr>
              <a:defRPr/>
            </a:pPr>
            <a:r>
              <a:rPr lang="en-IN" b="1" dirty="0"/>
              <a:t>Result: </a:t>
            </a:r>
            <a:r>
              <a:rPr lang="en-IN" dirty="0"/>
              <a:t>Entire branch data is repeated for every student of same branch.</a:t>
            </a:r>
          </a:p>
          <a:p>
            <a:pPr>
              <a:defRPr/>
            </a:pPr>
            <a:r>
              <a:rPr lang="en-IN" b="1" dirty="0"/>
              <a:t>Redundancy: </a:t>
            </a:r>
            <a:r>
              <a:rPr lang="en-IN" dirty="0"/>
              <a:t>When same data is stored multiple time.</a:t>
            </a:r>
            <a:r>
              <a:rPr lang="en-IN" b="1" dirty="0"/>
              <a:t> </a:t>
            </a:r>
          </a:p>
          <a:p>
            <a:pPr>
              <a:defRPr/>
            </a:pPr>
            <a:endParaRPr lang="en-IN" b="1" dirty="0"/>
          </a:p>
          <a:p>
            <a:pPr>
              <a:defRPr/>
            </a:pPr>
            <a:r>
              <a:rPr lang="en-IN" b="1" dirty="0"/>
              <a:t>Disadvantage: </a:t>
            </a:r>
            <a:r>
              <a:rPr lang="en-IN" dirty="0"/>
              <a:t>(</a:t>
            </a:r>
            <a:r>
              <a:rPr lang="en-IN" dirty="0" err="1"/>
              <a:t>i</a:t>
            </a:r>
            <a:r>
              <a:rPr lang="en-IN" dirty="0"/>
              <a:t>) Insertion, deletion and modification anomalies.</a:t>
            </a:r>
          </a:p>
          <a:p>
            <a:pPr>
              <a:defRPr/>
            </a:pPr>
            <a:r>
              <a:rPr lang="en-IN" b="1" dirty="0"/>
              <a:t>                         </a:t>
            </a:r>
            <a:r>
              <a:rPr lang="en-IN" dirty="0"/>
              <a:t>(ii) Inconsistency in data.</a:t>
            </a:r>
          </a:p>
          <a:p>
            <a:pPr>
              <a:defRPr/>
            </a:pPr>
            <a:r>
              <a:rPr lang="en-IN" dirty="0"/>
              <a:t>                         (iii) Increases the database size and increase the access time.</a:t>
            </a:r>
          </a:p>
          <a:p>
            <a:pPr>
              <a:defRPr/>
            </a:pPr>
            <a:endParaRPr lang="en-IN" dirty="0"/>
          </a:p>
          <a:p>
            <a:pPr>
              <a:defRPr/>
            </a:pPr>
            <a:r>
              <a:rPr lang="en-IN" b="1" dirty="0"/>
              <a:t>Insertion anomalies : </a:t>
            </a:r>
            <a:r>
              <a:rPr lang="en-IN" dirty="0"/>
              <a:t>When certain data(attribute) can not be inserted in to database without  the presence of other data.(</a:t>
            </a:r>
            <a:r>
              <a:rPr lang="en-IN" sz="1050" dirty="0"/>
              <a:t>civil branch information depends students enrolment</a:t>
            </a:r>
            <a:r>
              <a:rPr lang="en-IN" dirty="0"/>
              <a:t>)</a:t>
            </a:r>
          </a:p>
          <a:p>
            <a:pPr>
              <a:defRPr/>
            </a:pPr>
            <a:endParaRPr lang="en-IN" b="1" dirty="0"/>
          </a:p>
          <a:p>
            <a:pPr>
              <a:defRPr/>
            </a:pPr>
            <a:r>
              <a:rPr lang="en-IN" b="1" dirty="0"/>
              <a:t>Deletion anomalies :  </a:t>
            </a:r>
            <a:r>
              <a:rPr lang="en-IN" dirty="0"/>
              <a:t>if we delete some data(unwanted), it cause deletion of some other data(wanted).(</a:t>
            </a:r>
            <a:r>
              <a:rPr lang="en-IN" sz="1100" dirty="0"/>
              <a:t>mechanical students passed out from the college the information related to mechanical </a:t>
            </a:r>
            <a:r>
              <a:rPr lang="en-IN" dirty="0"/>
              <a:t>)</a:t>
            </a:r>
          </a:p>
          <a:p>
            <a:pPr>
              <a:defRPr/>
            </a:pPr>
            <a:endParaRPr lang="en-IN" b="1" dirty="0"/>
          </a:p>
          <a:p>
            <a:pPr>
              <a:defRPr/>
            </a:pPr>
            <a:r>
              <a:rPr lang="en-IN" b="1" dirty="0" err="1"/>
              <a:t>Updation</a:t>
            </a:r>
            <a:r>
              <a:rPr lang="en-IN" b="1" dirty="0"/>
              <a:t> anomalies : </a:t>
            </a:r>
            <a:r>
              <a:rPr lang="en-IN" dirty="0"/>
              <a:t>when we want to update a single piece of data, it must be updated at all the places.(</a:t>
            </a:r>
            <a:r>
              <a:rPr lang="en-IN" sz="1050" dirty="0"/>
              <a:t>HOD changed, missed somewhere</a:t>
            </a:r>
            <a:r>
              <a:rPr lang="en-IN" dirty="0"/>
              <a:t>)</a:t>
            </a:r>
            <a:endParaRPr lang="en-IN" b="1" dirty="0"/>
          </a:p>
        </p:txBody>
      </p:sp>
    </p:spTree>
    <p:extLst>
      <p:ext uri="{BB962C8B-B14F-4D97-AF65-F5344CB8AC3E}">
        <p14:creationId xmlns:p14="http://schemas.microsoft.com/office/powerpoint/2010/main" val="58569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C070-CE78-4898-A182-B4D65D3D48F8}"/>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7B5CCD00-112D-49B0-8565-5CE24AEACAD5}"/>
              </a:ext>
            </a:extLst>
          </p:cNvPr>
          <p:cNvSpPr txBox="1">
            <a:spLocks noChangeArrowheads="1"/>
          </p:cNvSpPr>
          <p:nvPr/>
        </p:nvSpPr>
        <p:spPr bwMode="auto">
          <a:xfrm>
            <a:off x="254001" y="941388"/>
            <a:ext cx="80264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latin typeface="+mj-lt"/>
              </a:rPr>
              <a:t>FD is a constraint between two sets of attributes in a relation from a database</a:t>
            </a:r>
          </a:p>
          <a:p>
            <a:pPr>
              <a:spcBef>
                <a:spcPct val="0"/>
              </a:spcBef>
              <a:buClrTx/>
              <a:buSzTx/>
              <a:buFontTx/>
              <a:buNone/>
            </a:pPr>
            <a:r>
              <a:rPr kumimoji="0" lang="en-IN" altLang="en-US" dirty="0">
                <a:latin typeface="+mj-lt"/>
              </a:rPr>
              <a:t>FD is the generalization of the concept of key</a:t>
            </a:r>
          </a:p>
          <a:p>
            <a:pPr>
              <a:spcBef>
                <a:spcPct val="0"/>
              </a:spcBef>
              <a:buClrTx/>
              <a:buSzTx/>
              <a:buFontTx/>
              <a:buNone/>
            </a:pPr>
            <a:endParaRPr kumimoji="0" lang="en-IN" altLang="en-US" dirty="0">
              <a:latin typeface="+mj-lt"/>
            </a:endParaRPr>
          </a:p>
          <a:p>
            <a:pPr>
              <a:spcBef>
                <a:spcPct val="0"/>
              </a:spcBef>
              <a:buClrTx/>
              <a:buSzTx/>
              <a:buFontTx/>
              <a:buNone/>
            </a:pPr>
            <a:r>
              <a:rPr kumimoji="0" lang="en-IN" altLang="en-US" dirty="0">
                <a:latin typeface="+mj-lt"/>
              </a:rPr>
              <a:t>X</a:t>
            </a:r>
            <a:r>
              <a:rPr kumimoji="0" lang="en-IN" altLang="en-US" dirty="0">
                <a:latin typeface="+mj-lt"/>
                <a:sym typeface="Wingdings" panose="05000000000000000000" pitchFamily="2" charset="2"/>
              </a:rPr>
              <a:t>Y    {X determine Y   or X decides Y}</a:t>
            </a:r>
          </a:p>
          <a:p>
            <a:pPr>
              <a:spcBef>
                <a:spcPct val="0"/>
              </a:spcBef>
              <a:buClrTx/>
              <a:buSzTx/>
              <a:buFontTx/>
              <a:buNone/>
            </a:pPr>
            <a:endParaRPr kumimoji="0" lang="en-IN" altLang="en-US" dirty="0">
              <a:latin typeface="+mj-lt"/>
              <a:sym typeface="Wingdings" panose="05000000000000000000" pitchFamily="2" charset="2"/>
            </a:endParaRPr>
          </a:p>
          <a:p>
            <a:pPr>
              <a:spcBef>
                <a:spcPct val="0"/>
              </a:spcBef>
              <a:buClrTx/>
              <a:buSzTx/>
              <a:buFontTx/>
              <a:buNone/>
            </a:pPr>
            <a:r>
              <a:rPr kumimoji="0" lang="en-IN" altLang="en-US" dirty="0">
                <a:solidFill>
                  <a:schemeClr val="tx2"/>
                </a:solidFill>
                <a:latin typeface="+mj-lt"/>
                <a:sym typeface="Wingdings" panose="05000000000000000000" pitchFamily="2" charset="2"/>
              </a:rPr>
              <a:t>Single value of LHS we will get single value</a:t>
            </a:r>
          </a:p>
          <a:p>
            <a:pPr>
              <a:spcBef>
                <a:spcPct val="0"/>
              </a:spcBef>
              <a:buClrTx/>
              <a:buSzTx/>
              <a:buFontTx/>
              <a:buNone/>
            </a:pPr>
            <a:r>
              <a:rPr kumimoji="0" lang="en-IN" altLang="en-US" dirty="0">
                <a:solidFill>
                  <a:schemeClr val="tx2"/>
                </a:solidFill>
                <a:latin typeface="+mj-lt"/>
                <a:sym typeface="Wingdings" panose="05000000000000000000" pitchFamily="2" charset="2"/>
              </a:rPr>
              <a:t>at RHS.</a:t>
            </a:r>
          </a:p>
          <a:p>
            <a:pPr>
              <a:spcBef>
                <a:spcPct val="0"/>
              </a:spcBef>
              <a:buClrTx/>
              <a:buSzTx/>
              <a:buFontTx/>
              <a:buNone/>
            </a:pPr>
            <a:r>
              <a:rPr kumimoji="0" lang="en-IN" altLang="en-US" b="1" dirty="0" err="1">
                <a:solidFill>
                  <a:schemeClr val="tx2"/>
                </a:solidFill>
                <a:latin typeface="+mj-lt"/>
                <a:sym typeface="Wingdings" panose="05000000000000000000" pitchFamily="2" charset="2"/>
              </a:rPr>
              <a:t>RollnoName</a:t>
            </a:r>
            <a:r>
              <a:rPr kumimoji="0" lang="en-IN" altLang="en-US" b="1" dirty="0">
                <a:solidFill>
                  <a:schemeClr val="tx2"/>
                </a:solidFill>
                <a:latin typeface="+mj-lt"/>
                <a:sym typeface="Wingdings" panose="05000000000000000000" pitchFamily="2" charset="2"/>
              </a:rPr>
              <a:t>     Yes</a:t>
            </a:r>
          </a:p>
          <a:p>
            <a:pPr>
              <a:spcBef>
                <a:spcPct val="0"/>
              </a:spcBef>
              <a:buClrTx/>
              <a:buSzTx/>
              <a:buFontTx/>
              <a:buNone/>
            </a:pPr>
            <a:r>
              <a:rPr kumimoji="0" lang="en-IN" altLang="en-US" b="1" dirty="0" err="1">
                <a:solidFill>
                  <a:schemeClr val="tx2"/>
                </a:solidFill>
                <a:latin typeface="+mj-lt"/>
                <a:sym typeface="Wingdings" panose="05000000000000000000" pitchFamily="2" charset="2"/>
              </a:rPr>
              <a:t>NameRollno</a:t>
            </a:r>
            <a:r>
              <a:rPr kumimoji="0" lang="en-IN" altLang="en-US" b="1" dirty="0">
                <a:solidFill>
                  <a:schemeClr val="tx2"/>
                </a:solidFill>
                <a:latin typeface="+mj-lt"/>
                <a:sym typeface="Wingdings" panose="05000000000000000000" pitchFamily="2" charset="2"/>
              </a:rPr>
              <a:t>     No</a:t>
            </a:r>
            <a:endParaRPr kumimoji="0" lang="en-IN" altLang="en-US" b="1" dirty="0">
              <a:solidFill>
                <a:schemeClr val="tx2"/>
              </a:solidFill>
              <a:latin typeface="+mj-lt"/>
            </a:endParaRPr>
          </a:p>
        </p:txBody>
      </p:sp>
      <p:graphicFrame>
        <p:nvGraphicFramePr>
          <p:cNvPr id="5" name="Table 4">
            <a:extLst>
              <a:ext uri="{FF2B5EF4-FFF2-40B4-BE49-F238E27FC236}">
                <a16:creationId xmlns:a16="http://schemas.microsoft.com/office/drawing/2014/main" id="{BF0F2668-3DC8-48AC-9A0E-6F5F3E63A9AA}"/>
              </a:ext>
            </a:extLst>
          </p:cNvPr>
          <p:cNvGraphicFramePr>
            <a:graphicFrameLocks noGrp="1"/>
          </p:cNvGraphicFramePr>
          <p:nvPr>
            <p:extLst>
              <p:ext uri="{D42A27DB-BD31-4B8C-83A1-F6EECF244321}">
                <p14:modId xmlns:p14="http://schemas.microsoft.com/office/powerpoint/2010/main" val="905435290"/>
              </p:ext>
            </p:extLst>
          </p:nvPr>
        </p:nvGraphicFramePr>
        <p:xfrm>
          <a:off x="8508818" y="1076342"/>
          <a:ext cx="3446464" cy="1874836"/>
        </p:xfrm>
        <a:graphic>
          <a:graphicData uri="http://schemas.openxmlformats.org/drawingml/2006/table">
            <a:tbl>
              <a:tblPr firstRow="1" bandRow="1">
                <a:tableStyleId>{5C22544A-7EE6-4342-B048-85BDC9FD1C3A}</a:tableStyleId>
              </a:tblPr>
              <a:tblGrid>
                <a:gridCol w="1723232">
                  <a:extLst>
                    <a:ext uri="{9D8B030D-6E8A-4147-A177-3AD203B41FA5}">
                      <a16:colId xmlns:a16="http://schemas.microsoft.com/office/drawing/2014/main" val="20000"/>
                    </a:ext>
                  </a:extLst>
                </a:gridCol>
                <a:gridCol w="1723232">
                  <a:extLst>
                    <a:ext uri="{9D8B030D-6E8A-4147-A177-3AD203B41FA5}">
                      <a16:colId xmlns:a16="http://schemas.microsoft.com/office/drawing/2014/main" val="20001"/>
                    </a:ext>
                  </a:extLst>
                </a:gridCol>
              </a:tblGrid>
              <a:tr h="468709">
                <a:tc>
                  <a:txBody>
                    <a:bodyPr/>
                    <a:lstStyle/>
                    <a:p>
                      <a:r>
                        <a:rPr lang="en-IN" sz="1800" dirty="0" err="1">
                          <a:solidFill>
                            <a:schemeClr val="tx1"/>
                          </a:solidFill>
                        </a:rPr>
                        <a:t>Rollno</a:t>
                      </a:r>
                      <a:endParaRPr lang="en-IN" sz="1800" dirty="0">
                        <a:solidFill>
                          <a:schemeClr val="tx1"/>
                        </a:solidFill>
                      </a:endParaRPr>
                    </a:p>
                  </a:txBody>
                  <a:tcPr marL="91439" marR="91439" marT="45728" marB="45728"/>
                </a:tc>
                <a:tc>
                  <a:txBody>
                    <a:bodyPr/>
                    <a:lstStyle/>
                    <a:p>
                      <a:r>
                        <a:rPr lang="en-IN" sz="1800" dirty="0">
                          <a:solidFill>
                            <a:schemeClr val="tx1"/>
                          </a:solidFill>
                        </a:rPr>
                        <a:t>Name</a:t>
                      </a:r>
                    </a:p>
                  </a:txBody>
                  <a:tcPr marL="91439" marR="91439" marT="45728" marB="45728"/>
                </a:tc>
                <a:extLst>
                  <a:ext uri="{0D108BD9-81ED-4DB2-BD59-A6C34878D82A}">
                    <a16:rowId xmlns:a16="http://schemas.microsoft.com/office/drawing/2014/main" val="10000"/>
                  </a:ext>
                </a:extLst>
              </a:tr>
              <a:tr h="468709">
                <a:tc>
                  <a:txBody>
                    <a:bodyPr/>
                    <a:lstStyle/>
                    <a:p>
                      <a:r>
                        <a:rPr lang="en-IN" sz="1800" dirty="0">
                          <a:solidFill>
                            <a:schemeClr val="tx1"/>
                          </a:solidFill>
                        </a:rPr>
                        <a:t>101</a:t>
                      </a:r>
                    </a:p>
                  </a:txBody>
                  <a:tcPr marL="91439" marR="91439" marT="45728" marB="45728"/>
                </a:tc>
                <a:tc>
                  <a:txBody>
                    <a:bodyPr/>
                    <a:lstStyle/>
                    <a:p>
                      <a:r>
                        <a:rPr lang="en-IN" sz="1800" dirty="0">
                          <a:solidFill>
                            <a:schemeClr val="tx1"/>
                          </a:solidFill>
                        </a:rPr>
                        <a:t>John</a:t>
                      </a:r>
                    </a:p>
                  </a:txBody>
                  <a:tcPr marL="91439" marR="91439" marT="45728" marB="45728"/>
                </a:tc>
                <a:extLst>
                  <a:ext uri="{0D108BD9-81ED-4DB2-BD59-A6C34878D82A}">
                    <a16:rowId xmlns:a16="http://schemas.microsoft.com/office/drawing/2014/main" val="10001"/>
                  </a:ext>
                </a:extLst>
              </a:tr>
              <a:tr h="468709">
                <a:tc>
                  <a:txBody>
                    <a:bodyPr/>
                    <a:lstStyle/>
                    <a:p>
                      <a:r>
                        <a:rPr lang="en-IN" sz="1800" dirty="0">
                          <a:solidFill>
                            <a:schemeClr val="tx1"/>
                          </a:solidFill>
                        </a:rPr>
                        <a:t>102</a:t>
                      </a:r>
                    </a:p>
                  </a:txBody>
                  <a:tcPr marL="91439" marR="91439" marT="45728" marB="45728"/>
                </a:tc>
                <a:tc>
                  <a:txBody>
                    <a:bodyPr/>
                    <a:lstStyle/>
                    <a:p>
                      <a:r>
                        <a:rPr lang="en-IN" sz="1800" dirty="0">
                          <a:solidFill>
                            <a:schemeClr val="tx1"/>
                          </a:solidFill>
                        </a:rPr>
                        <a:t>Mike</a:t>
                      </a:r>
                    </a:p>
                  </a:txBody>
                  <a:tcPr marL="91439" marR="91439" marT="45728" marB="45728"/>
                </a:tc>
                <a:extLst>
                  <a:ext uri="{0D108BD9-81ED-4DB2-BD59-A6C34878D82A}">
                    <a16:rowId xmlns:a16="http://schemas.microsoft.com/office/drawing/2014/main" val="10002"/>
                  </a:ext>
                </a:extLst>
              </a:tr>
              <a:tr h="468709">
                <a:tc>
                  <a:txBody>
                    <a:bodyPr/>
                    <a:lstStyle/>
                    <a:p>
                      <a:r>
                        <a:rPr lang="en-IN" sz="1800" dirty="0">
                          <a:solidFill>
                            <a:schemeClr val="tx1"/>
                          </a:solidFill>
                        </a:rPr>
                        <a:t>103</a:t>
                      </a:r>
                    </a:p>
                  </a:txBody>
                  <a:tcPr marL="91439" marR="91439" marT="45728" marB="45728"/>
                </a:tc>
                <a:tc>
                  <a:txBody>
                    <a:bodyPr/>
                    <a:lstStyle/>
                    <a:p>
                      <a:r>
                        <a:rPr lang="en-IN" sz="1800" dirty="0">
                          <a:solidFill>
                            <a:schemeClr val="tx1"/>
                          </a:solidFill>
                        </a:rPr>
                        <a:t>John</a:t>
                      </a:r>
                    </a:p>
                  </a:txBody>
                  <a:tcPr marL="91439" marR="91439" marT="45728" marB="45728"/>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76F70F11-0EE1-4D24-A4D4-DA2180746911}"/>
              </a:ext>
            </a:extLst>
          </p:cNvPr>
          <p:cNvGraphicFramePr>
            <a:graphicFrameLocks noGrp="1"/>
          </p:cNvGraphicFramePr>
          <p:nvPr/>
        </p:nvGraphicFramePr>
        <p:xfrm>
          <a:off x="0" y="3957638"/>
          <a:ext cx="2460624" cy="2900359"/>
        </p:xfrm>
        <a:graphic>
          <a:graphicData uri="http://schemas.openxmlformats.org/drawingml/2006/table">
            <a:tbl>
              <a:tblPr firstRow="1" bandRow="1">
                <a:tableStyleId>{5C22544A-7EE6-4342-B048-85BDC9FD1C3A}</a:tableStyleId>
              </a:tblPr>
              <a:tblGrid>
                <a:gridCol w="615156">
                  <a:extLst>
                    <a:ext uri="{9D8B030D-6E8A-4147-A177-3AD203B41FA5}">
                      <a16:colId xmlns:a16="http://schemas.microsoft.com/office/drawing/2014/main" val="20000"/>
                    </a:ext>
                  </a:extLst>
                </a:gridCol>
                <a:gridCol w="615156">
                  <a:extLst>
                    <a:ext uri="{9D8B030D-6E8A-4147-A177-3AD203B41FA5}">
                      <a16:colId xmlns:a16="http://schemas.microsoft.com/office/drawing/2014/main" val="20001"/>
                    </a:ext>
                  </a:extLst>
                </a:gridCol>
                <a:gridCol w="615156">
                  <a:extLst>
                    <a:ext uri="{9D8B030D-6E8A-4147-A177-3AD203B41FA5}">
                      <a16:colId xmlns:a16="http://schemas.microsoft.com/office/drawing/2014/main" val="20002"/>
                    </a:ext>
                  </a:extLst>
                </a:gridCol>
                <a:gridCol w="615156">
                  <a:extLst>
                    <a:ext uri="{9D8B030D-6E8A-4147-A177-3AD203B41FA5}">
                      <a16:colId xmlns:a16="http://schemas.microsoft.com/office/drawing/2014/main" val="20003"/>
                    </a:ext>
                  </a:extLst>
                </a:gridCol>
              </a:tblGrid>
              <a:tr h="414337">
                <a:tc>
                  <a:txBody>
                    <a:bodyPr/>
                    <a:lstStyle/>
                    <a:p>
                      <a:r>
                        <a:rPr lang="en-IN" sz="1800" dirty="0">
                          <a:solidFill>
                            <a:schemeClr val="tx1"/>
                          </a:solidFill>
                        </a:rPr>
                        <a:t>A</a:t>
                      </a:r>
                    </a:p>
                  </a:txBody>
                  <a:tcPr marL="91426" marR="91426" marT="45715" marB="45715"/>
                </a:tc>
                <a:tc>
                  <a:txBody>
                    <a:bodyPr/>
                    <a:lstStyle/>
                    <a:p>
                      <a:r>
                        <a:rPr lang="en-IN" sz="1800" dirty="0">
                          <a:solidFill>
                            <a:schemeClr val="tx1"/>
                          </a:solidFill>
                        </a:rPr>
                        <a:t>B</a:t>
                      </a:r>
                    </a:p>
                  </a:txBody>
                  <a:tcPr marL="91426" marR="91426" marT="45715" marB="45715"/>
                </a:tc>
                <a:tc>
                  <a:txBody>
                    <a:bodyPr/>
                    <a:lstStyle/>
                    <a:p>
                      <a:r>
                        <a:rPr lang="en-IN" sz="1800" dirty="0">
                          <a:solidFill>
                            <a:schemeClr val="tx1"/>
                          </a:solidFill>
                        </a:rPr>
                        <a:t>C</a:t>
                      </a:r>
                    </a:p>
                  </a:txBody>
                  <a:tcPr marL="91426" marR="91426" marT="45715" marB="45715"/>
                </a:tc>
                <a:tc>
                  <a:txBody>
                    <a:bodyPr/>
                    <a:lstStyle/>
                    <a:p>
                      <a:r>
                        <a:rPr lang="en-IN" sz="1800" dirty="0">
                          <a:solidFill>
                            <a:schemeClr val="tx1"/>
                          </a:solidFill>
                        </a:rPr>
                        <a:t>D</a:t>
                      </a:r>
                    </a:p>
                  </a:txBody>
                  <a:tcPr marL="91426" marR="91426" marT="45715" marB="45715"/>
                </a:tc>
                <a:extLst>
                  <a:ext uri="{0D108BD9-81ED-4DB2-BD59-A6C34878D82A}">
                    <a16:rowId xmlns:a16="http://schemas.microsoft.com/office/drawing/2014/main" val="10000"/>
                  </a:ext>
                </a:extLst>
              </a:tr>
              <a:tr h="414337">
                <a:tc>
                  <a:txBody>
                    <a:bodyPr/>
                    <a:lstStyle/>
                    <a:p>
                      <a:r>
                        <a:rPr lang="en-IN" sz="1800" dirty="0">
                          <a:solidFill>
                            <a:schemeClr val="tx1"/>
                          </a:solidFill>
                        </a:rPr>
                        <a:t>A1</a:t>
                      </a:r>
                    </a:p>
                  </a:txBody>
                  <a:tcPr marL="91426" marR="91426" marT="45715" marB="45715"/>
                </a:tc>
                <a:tc>
                  <a:txBody>
                    <a:bodyPr/>
                    <a:lstStyle/>
                    <a:p>
                      <a:r>
                        <a:rPr lang="en-IN" sz="1800" dirty="0">
                          <a:solidFill>
                            <a:schemeClr val="tx1"/>
                          </a:solidFill>
                        </a:rPr>
                        <a:t>B1</a:t>
                      </a:r>
                    </a:p>
                  </a:txBody>
                  <a:tcPr marL="91426" marR="91426" marT="45715" marB="45715"/>
                </a:tc>
                <a:tc>
                  <a:txBody>
                    <a:bodyPr/>
                    <a:lstStyle/>
                    <a:p>
                      <a:r>
                        <a:rPr lang="en-IN" sz="1800" dirty="0">
                          <a:solidFill>
                            <a:schemeClr val="tx1"/>
                          </a:solidFill>
                        </a:rPr>
                        <a:t>C1</a:t>
                      </a:r>
                    </a:p>
                  </a:txBody>
                  <a:tcPr marL="91426" marR="91426" marT="45715" marB="45715"/>
                </a:tc>
                <a:tc>
                  <a:txBody>
                    <a:bodyPr/>
                    <a:lstStyle/>
                    <a:p>
                      <a:r>
                        <a:rPr lang="en-IN" sz="1800" dirty="0">
                          <a:solidFill>
                            <a:schemeClr val="tx1"/>
                          </a:solidFill>
                        </a:rPr>
                        <a:t>D1</a:t>
                      </a:r>
                    </a:p>
                  </a:txBody>
                  <a:tcPr marL="91426" marR="91426" marT="45715" marB="45715"/>
                </a:tc>
                <a:extLst>
                  <a:ext uri="{0D108BD9-81ED-4DB2-BD59-A6C34878D82A}">
                    <a16:rowId xmlns:a16="http://schemas.microsoft.com/office/drawing/2014/main" val="10001"/>
                  </a:ext>
                </a:extLst>
              </a:tr>
              <a:tr h="414337">
                <a:tc>
                  <a:txBody>
                    <a:bodyPr/>
                    <a:lstStyle/>
                    <a:p>
                      <a:r>
                        <a:rPr lang="en-IN" sz="1800" dirty="0">
                          <a:solidFill>
                            <a:schemeClr val="tx1"/>
                          </a:solidFill>
                        </a:rPr>
                        <a:t>A1</a:t>
                      </a:r>
                    </a:p>
                  </a:txBody>
                  <a:tcPr marL="91426" marR="91426" marT="45715" marB="45715"/>
                </a:tc>
                <a:tc>
                  <a:txBody>
                    <a:bodyPr/>
                    <a:lstStyle/>
                    <a:p>
                      <a:r>
                        <a:rPr lang="en-IN" sz="1800" dirty="0">
                          <a:solidFill>
                            <a:schemeClr val="tx1"/>
                          </a:solidFill>
                        </a:rPr>
                        <a:t>B2</a:t>
                      </a:r>
                    </a:p>
                  </a:txBody>
                  <a:tcPr marL="91426" marR="91426" marT="45715" marB="45715"/>
                </a:tc>
                <a:tc>
                  <a:txBody>
                    <a:bodyPr/>
                    <a:lstStyle/>
                    <a:p>
                      <a:r>
                        <a:rPr lang="en-IN" sz="1800" dirty="0">
                          <a:solidFill>
                            <a:schemeClr val="tx1"/>
                          </a:solidFill>
                        </a:rPr>
                        <a:t>C2</a:t>
                      </a:r>
                    </a:p>
                  </a:txBody>
                  <a:tcPr marL="91426" marR="91426" marT="45715" marB="45715"/>
                </a:tc>
                <a:tc>
                  <a:txBody>
                    <a:bodyPr/>
                    <a:lstStyle/>
                    <a:p>
                      <a:r>
                        <a:rPr lang="en-IN" sz="1800" dirty="0">
                          <a:solidFill>
                            <a:schemeClr val="tx1"/>
                          </a:solidFill>
                        </a:rPr>
                        <a:t>D1</a:t>
                      </a:r>
                    </a:p>
                  </a:txBody>
                  <a:tcPr marL="91426" marR="91426" marT="45715" marB="45715"/>
                </a:tc>
                <a:extLst>
                  <a:ext uri="{0D108BD9-81ED-4DB2-BD59-A6C34878D82A}">
                    <a16:rowId xmlns:a16="http://schemas.microsoft.com/office/drawing/2014/main" val="10002"/>
                  </a:ext>
                </a:extLst>
              </a:tr>
              <a:tr h="414337">
                <a:tc>
                  <a:txBody>
                    <a:bodyPr/>
                    <a:lstStyle/>
                    <a:p>
                      <a:r>
                        <a:rPr lang="en-IN" sz="1800" dirty="0">
                          <a:solidFill>
                            <a:schemeClr val="tx1"/>
                          </a:solidFill>
                        </a:rPr>
                        <a:t>A2</a:t>
                      </a:r>
                    </a:p>
                  </a:txBody>
                  <a:tcPr marL="91426" marR="91426" marT="45715" marB="45715"/>
                </a:tc>
                <a:tc>
                  <a:txBody>
                    <a:bodyPr/>
                    <a:lstStyle/>
                    <a:p>
                      <a:r>
                        <a:rPr lang="en-IN" sz="1800" dirty="0">
                          <a:solidFill>
                            <a:schemeClr val="tx1"/>
                          </a:solidFill>
                        </a:rPr>
                        <a:t>B2</a:t>
                      </a:r>
                    </a:p>
                  </a:txBody>
                  <a:tcPr marL="91426" marR="91426" marT="45715" marB="45715"/>
                </a:tc>
                <a:tc>
                  <a:txBody>
                    <a:bodyPr/>
                    <a:lstStyle/>
                    <a:p>
                      <a:r>
                        <a:rPr lang="en-IN" sz="1800" dirty="0">
                          <a:solidFill>
                            <a:schemeClr val="tx1"/>
                          </a:solidFill>
                        </a:rPr>
                        <a:t>C1</a:t>
                      </a:r>
                    </a:p>
                  </a:txBody>
                  <a:tcPr marL="91426" marR="91426" marT="45715" marB="45715"/>
                </a:tc>
                <a:tc>
                  <a:txBody>
                    <a:bodyPr/>
                    <a:lstStyle/>
                    <a:p>
                      <a:r>
                        <a:rPr lang="en-IN" sz="1800" dirty="0">
                          <a:solidFill>
                            <a:schemeClr val="tx1"/>
                          </a:solidFill>
                        </a:rPr>
                        <a:t>D2</a:t>
                      </a:r>
                    </a:p>
                  </a:txBody>
                  <a:tcPr marL="91426" marR="91426" marT="45715" marB="45715"/>
                </a:tc>
                <a:extLst>
                  <a:ext uri="{0D108BD9-81ED-4DB2-BD59-A6C34878D82A}">
                    <a16:rowId xmlns:a16="http://schemas.microsoft.com/office/drawing/2014/main" val="10003"/>
                  </a:ext>
                </a:extLst>
              </a:tr>
              <a:tr h="414337">
                <a:tc>
                  <a:txBody>
                    <a:bodyPr/>
                    <a:lstStyle/>
                    <a:p>
                      <a:r>
                        <a:rPr lang="en-IN" sz="1800" dirty="0">
                          <a:solidFill>
                            <a:schemeClr val="tx1"/>
                          </a:solidFill>
                        </a:rPr>
                        <a:t>A3</a:t>
                      </a:r>
                    </a:p>
                  </a:txBody>
                  <a:tcPr marL="91426" marR="91426" marT="45715" marB="45715"/>
                </a:tc>
                <a:tc>
                  <a:txBody>
                    <a:bodyPr/>
                    <a:lstStyle/>
                    <a:p>
                      <a:r>
                        <a:rPr lang="en-IN" sz="1800" dirty="0">
                          <a:solidFill>
                            <a:schemeClr val="tx1"/>
                          </a:solidFill>
                        </a:rPr>
                        <a:t>B3</a:t>
                      </a:r>
                    </a:p>
                  </a:txBody>
                  <a:tcPr marL="91426" marR="91426" marT="45715" marB="45715"/>
                </a:tc>
                <a:tc>
                  <a:txBody>
                    <a:bodyPr/>
                    <a:lstStyle/>
                    <a:p>
                      <a:r>
                        <a:rPr lang="en-IN" sz="1800" dirty="0">
                          <a:solidFill>
                            <a:schemeClr val="tx1"/>
                          </a:solidFill>
                        </a:rPr>
                        <a:t>C2</a:t>
                      </a:r>
                    </a:p>
                  </a:txBody>
                  <a:tcPr marL="91426" marR="91426" marT="45715" marB="45715"/>
                </a:tc>
                <a:tc>
                  <a:txBody>
                    <a:bodyPr/>
                    <a:lstStyle/>
                    <a:p>
                      <a:r>
                        <a:rPr lang="en-IN" sz="1800" dirty="0">
                          <a:solidFill>
                            <a:schemeClr val="tx1"/>
                          </a:solidFill>
                        </a:rPr>
                        <a:t>D2</a:t>
                      </a:r>
                    </a:p>
                  </a:txBody>
                  <a:tcPr marL="91426" marR="91426" marT="45715" marB="45715"/>
                </a:tc>
                <a:extLst>
                  <a:ext uri="{0D108BD9-81ED-4DB2-BD59-A6C34878D82A}">
                    <a16:rowId xmlns:a16="http://schemas.microsoft.com/office/drawing/2014/main" val="10004"/>
                  </a:ext>
                </a:extLst>
              </a:tr>
              <a:tr h="414337">
                <a:tc>
                  <a:txBody>
                    <a:bodyPr/>
                    <a:lstStyle/>
                    <a:p>
                      <a:r>
                        <a:rPr lang="en-IN" sz="1800" dirty="0">
                          <a:solidFill>
                            <a:schemeClr val="tx1"/>
                          </a:solidFill>
                        </a:rPr>
                        <a:t>A4</a:t>
                      </a:r>
                    </a:p>
                  </a:txBody>
                  <a:tcPr marL="91426" marR="91426" marT="45715" marB="45715"/>
                </a:tc>
                <a:tc>
                  <a:txBody>
                    <a:bodyPr/>
                    <a:lstStyle/>
                    <a:p>
                      <a:r>
                        <a:rPr lang="en-IN" sz="1800" dirty="0">
                          <a:solidFill>
                            <a:schemeClr val="tx1"/>
                          </a:solidFill>
                        </a:rPr>
                        <a:t>B4</a:t>
                      </a:r>
                    </a:p>
                  </a:txBody>
                  <a:tcPr marL="91426" marR="91426" marT="45715" marB="45715"/>
                </a:tc>
                <a:tc>
                  <a:txBody>
                    <a:bodyPr/>
                    <a:lstStyle/>
                    <a:p>
                      <a:r>
                        <a:rPr lang="en-IN" sz="1800" dirty="0">
                          <a:solidFill>
                            <a:schemeClr val="tx1"/>
                          </a:solidFill>
                        </a:rPr>
                        <a:t>C4</a:t>
                      </a:r>
                    </a:p>
                  </a:txBody>
                  <a:tcPr marL="91426" marR="91426" marT="45715" marB="45715"/>
                </a:tc>
                <a:tc>
                  <a:txBody>
                    <a:bodyPr/>
                    <a:lstStyle/>
                    <a:p>
                      <a:r>
                        <a:rPr lang="en-IN" sz="1800" dirty="0">
                          <a:solidFill>
                            <a:schemeClr val="tx1"/>
                          </a:solidFill>
                        </a:rPr>
                        <a:t>D4</a:t>
                      </a:r>
                    </a:p>
                  </a:txBody>
                  <a:tcPr marL="91426" marR="91426" marT="45715" marB="45715"/>
                </a:tc>
                <a:extLst>
                  <a:ext uri="{0D108BD9-81ED-4DB2-BD59-A6C34878D82A}">
                    <a16:rowId xmlns:a16="http://schemas.microsoft.com/office/drawing/2014/main" val="10005"/>
                  </a:ext>
                </a:extLst>
              </a:tr>
              <a:tr h="414337">
                <a:tc>
                  <a:txBody>
                    <a:bodyPr/>
                    <a:lstStyle/>
                    <a:p>
                      <a:r>
                        <a:rPr lang="en-IN" sz="1800" dirty="0">
                          <a:solidFill>
                            <a:schemeClr val="tx1"/>
                          </a:solidFill>
                        </a:rPr>
                        <a:t>A5</a:t>
                      </a:r>
                    </a:p>
                  </a:txBody>
                  <a:tcPr marL="91426" marR="91426" marT="45715" marB="45715"/>
                </a:tc>
                <a:tc>
                  <a:txBody>
                    <a:bodyPr/>
                    <a:lstStyle/>
                    <a:p>
                      <a:r>
                        <a:rPr lang="en-IN" sz="1800" dirty="0">
                          <a:solidFill>
                            <a:schemeClr val="tx1"/>
                          </a:solidFill>
                        </a:rPr>
                        <a:t>B3</a:t>
                      </a:r>
                    </a:p>
                  </a:txBody>
                  <a:tcPr marL="91426" marR="91426" marT="45715" marB="45715"/>
                </a:tc>
                <a:tc>
                  <a:txBody>
                    <a:bodyPr/>
                    <a:lstStyle/>
                    <a:p>
                      <a:r>
                        <a:rPr lang="en-IN" sz="1800" dirty="0">
                          <a:solidFill>
                            <a:schemeClr val="tx1"/>
                          </a:solidFill>
                        </a:rPr>
                        <a:t>C3</a:t>
                      </a:r>
                    </a:p>
                  </a:txBody>
                  <a:tcPr marL="91426" marR="91426" marT="45715" marB="45715"/>
                </a:tc>
                <a:tc>
                  <a:txBody>
                    <a:bodyPr/>
                    <a:lstStyle/>
                    <a:p>
                      <a:r>
                        <a:rPr lang="en-IN" sz="1800" dirty="0">
                          <a:solidFill>
                            <a:schemeClr val="tx1"/>
                          </a:solidFill>
                        </a:rPr>
                        <a:t>D3</a:t>
                      </a:r>
                    </a:p>
                  </a:txBody>
                  <a:tcPr marL="91426" marR="91426" marT="45715" marB="45715"/>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DB8F2217-4B05-46BF-A0C9-F2E0C699BE63}"/>
              </a:ext>
            </a:extLst>
          </p:cNvPr>
          <p:cNvSpPr txBox="1">
            <a:spLocks noChangeArrowheads="1"/>
          </p:cNvSpPr>
          <p:nvPr/>
        </p:nvSpPr>
        <p:spPr bwMode="auto">
          <a:xfrm>
            <a:off x="3725863" y="4130675"/>
            <a:ext cx="8001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A</a:t>
            </a:r>
            <a:r>
              <a:rPr kumimoji="0" lang="en-IN" altLang="en-US" dirty="0">
                <a:sym typeface="Wingdings" panose="05000000000000000000" pitchFamily="2" charset="2"/>
              </a:rPr>
              <a:t>B</a:t>
            </a:r>
          </a:p>
          <a:p>
            <a:pPr>
              <a:spcBef>
                <a:spcPct val="0"/>
              </a:spcBef>
              <a:buClrTx/>
              <a:buSzTx/>
              <a:buFontTx/>
              <a:buNone/>
            </a:pPr>
            <a:r>
              <a:rPr kumimoji="0" lang="en-IN" altLang="en-US" dirty="0">
                <a:sym typeface="Wingdings" panose="05000000000000000000" pitchFamily="2" charset="2"/>
              </a:rPr>
              <a:t>AC</a:t>
            </a:r>
          </a:p>
          <a:p>
            <a:pPr>
              <a:spcBef>
                <a:spcPct val="0"/>
              </a:spcBef>
              <a:buClrTx/>
              <a:buSzTx/>
              <a:buFontTx/>
              <a:buNone/>
            </a:pPr>
            <a:r>
              <a:rPr kumimoji="0" lang="en-IN" altLang="en-US" dirty="0">
                <a:sym typeface="Wingdings" panose="05000000000000000000" pitchFamily="2" charset="2"/>
              </a:rPr>
              <a:t>AD</a:t>
            </a:r>
          </a:p>
          <a:p>
            <a:pPr>
              <a:spcBef>
                <a:spcPct val="0"/>
              </a:spcBef>
              <a:buClrTx/>
              <a:buSzTx/>
              <a:buFontTx/>
              <a:buNone/>
            </a:pPr>
            <a:r>
              <a:rPr kumimoji="0" lang="en-IN" altLang="en-US" dirty="0">
                <a:sym typeface="Wingdings" panose="05000000000000000000" pitchFamily="2" charset="2"/>
              </a:rPr>
              <a:t>BA</a:t>
            </a:r>
          </a:p>
          <a:p>
            <a:pPr>
              <a:spcBef>
                <a:spcPct val="0"/>
              </a:spcBef>
              <a:buClrTx/>
              <a:buSzTx/>
              <a:buFontTx/>
              <a:buNone/>
            </a:pPr>
            <a:r>
              <a:rPr kumimoji="0" lang="en-IN" altLang="en-US" dirty="0">
                <a:sym typeface="Wingdings" panose="05000000000000000000" pitchFamily="2" charset="2"/>
              </a:rPr>
              <a:t>BC</a:t>
            </a:r>
          </a:p>
          <a:p>
            <a:pPr>
              <a:spcBef>
                <a:spcPct val="0"/>
              </a:spcBef>
              <a:buClrTx/>
              <a:buSzTx/>
              <a:buFontTx/>
              <a:buNone/>
            </a:pPr>
            <a:r>
              <a:rPr kumimoji="0" lang="en-IN" altLang="en-US" dirty="0">
                <a:sym typeface="Wingdings" panose="05000000000000000000" pitchFamily="2" charset="2"/>
              </a:rPr>
              <a:t>BD</a:t>
            </a:r>
          </a:p>
          <a:p>
            <a:pPr>
              <a:spcBef>
                <a:spcPct val="0"/>
              </a:spcBef>
              <a:buClrTx/>
              <a:buSzTx/>
              <a:buFontTx/>
              <a:buNone/>
            </a:pPr>
            <a:r>
              <a:rPr kumimoji="0" lang="en-IN" altLang="en-US" dirty="0">
                <a:sym typeface="Wingdings" panose="05000000000000000000" pitchFamily="2" charset="2"/>
              </a:rPr>
              <a:t>CA</a:t>
            </a:r>
          </a:p>
          <a:p>
            <a:pPr>
              <a:spcBef>
                <a:spcPct val="0"/>
              </a:spcBef>
              <a:buClrTx/>
              <a:buSzTx/>
              <a:buFontTx/>
              <a:buNone/>
            </a:pPr>
            <a:r>
              <a:rPr kumimoji="0" lang="en-IN" altLang="en-US" dirty="0">
                <a:sym typeface="Wingdings" panose="05000000000000000000" pitchFamily="2" charset="2"/>
              </a:rPr>
              <a:t>CB</a:t>
            </a:r>
          </a:p>
          <a:p>
            <a:pPr>
              <a:spcBef>
                <a:spcPct val="0"/>
              </a:spcBef>
              <a:buClrTx/>
              <a:buSzTx/>
              <a:buFontTx/>
              <a:buNone/>
            </a:pPr>
            <a:r>
              <a:rPr kumimoji="0" lang="en-IN" altLang="en-US" dirty="0">
                <a:sym typeface="Wingdings" panose="05000000000000000000" pitchFamily="2" charset="2"/>
              </a:rPr>
              <a:t>CD</a:t>
            </a:r>
          </a:p>
          <a:p>
            <a:pPr>
              <a:spcBef>
                <a:spcPct val="0"/>
              </a:spcBef>
              <a:buClrTx/>
              <a:buSzTx/>
              <a:buFontTx/>
              <a:buNone/>
            </a:pPr>
            <a:r>
              <a:rPr kumimoji="0" lang="en-IN" altLang="en-US" dirty="0">
                <a:sym typeface="Wingdings" panose="05000000000000000000" pitchFamily="2" charset="2"/>
              </a:rPr>
              <a:t>………</a:t>
            </a:r>
          </a:p>
        </p:txBody>
      </p:sp>
      <p:sp>
        <p:nvSpPr>
          <p:cNvPr id="8" name="TextBox 7">
            <a:extLst>
              <a:ext uri="{FF2B5EF4-FFF2-40B4-BE49-F238E27FC236}">
                <a16:creationId xmlns:a16="http://schemas.microsoft.com/office/drawing/2014/main" id="{F272D206-D0B4-437D-80A0-6A2D0DDF0FFD}"/>
              </a:ext>
            </a:extLst>
          </p:cNvPr>
          <p:cNvSpPr txBox="1">
            <a:spLocks noChangeArrowheads="1"/>
          </p:cNvSpPr>
          <p:nvPr/>
        </p:nvSpPr>
        <p:spPr bwMode="auto">
          <a:xfrm>
            <a:off x="4506913" y="4130675"/>
            <a:ext cx="54373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solidFill>
                  <a:srgbClr val="FF0000"/>
                </a:solidFill>
              </a:rPr>
              <a:t>Y</a:t>
            </a:r>
          </a:p>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t>N</a:t>
            </a:r>
          </a:p>
          <a:p>
            <a:pPr>
              <a:spcBef>
                <a:spcPct val="0"/>
              </a:spcBef>
              <a:buClrTx/>
              <a:buSzTx/>
              <a:buFontTx/>
              <a:buNone/>
            </a:pPr>
            <a:r>
              <a:rPr kumimoji="0" lang="en-IN" altLang="en-US" dirty="0"/>
              <a:t>…..</a:t>
            </a:r>
          </a:p>
        </p:txBody>
      </p:sp>
      <p:sp>
        <p:nvSpPr>
          <p:cNvPr id="9" name="TextBox 8">
            <a:extLst>
              <a:ext uri="{FF2B5EF4-FFF2-40B4-BE49-F238E27FC236}">
                <a16:creationId xmlns:a16="http://schemas.microsoft.com/office/drawing/2014/main" id="{55C38E7C-D18E-4CF1-A415-2904BC299A93}"/>
              </a:ext>
            </a:extLst>
          </p:cNvPr>
          <p:cNvSpPr txBox="1">
            <a:spLocks noChangeArrowheads="1"/>
          </p:cNvSpPr>
          <p:nvPr/>
        </p:nvSpPr>
        <p:spPr bwMode="auto">
          <a:xfrm>
            <a:off x="5881688" y="4298950"/>
            <a:ext cx="8048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AB</a:t>
            </a:r>
            <a:r>
              <a:rPr kumimoji="0" lang="en-IN" altLang="en-US">
                <a:sym typeface="Wingdings" panose="05000000000000000000" pitchFamily="2" charset="2"/>
              </a:rPr>
              <a:t>C</a:t>
            </a:r>
          </a:p>
          <a:p>
            <a:pPr>
              <a:spcBef>
                <a:spcPct val="0"/>
              </a:spcBef>
              <a:buClrTx/>
              <a:buSzTx/>
              <a:buFontTx/>
              <a:buNone/>
            </a:pPr>
            <a:r>
              <a:rPr kumimoji="0" lang="en-IN" altLang="en-US">
                <a:sym typeface="Wingdings" panose="05000000000000000000" pitchFamily="2" charset="2"/>
              </a:rPr>
              <a:t>ABD</a:t>
            </a:r>
          </a:p>
          <a:p>
            <a:pPr>
              <a:spcBef>
                <a:spcPct val="0"/>
              </a:spcBef>
              <a:buClrTx/>
              <a:buSzTx/>
              <a:buFontTx/>
              <a:buNone/>
            </a:pPr>
            <a:r>
              <a:rPr kumimoji="0" lang="en-IN" altLang="en-US">
                <a:sym typeface="Wingdings" panose="05000000000000000000" pitchFamily="2" charset="2"/>
              </a:rPr>
              <a:t>BCA</a:t>
            </a:r>
          </a:p>
          <a:p>
            <a:pPr>
              <a:spcBef>
                <a:spcPct val="0"/>
              </a:spcBef>
              <a:buClrTx/>
              <a:buSzTx/>
              <a:buFontTx/>
              <a:buNone/>
            </a:pPr>
            <a:r>
              <a:rPr kumimoji="0" lang="en-IN" altLang="en-US">
                <a:sym typeface="Wingdings" panose="05000000000000000000" pitchFamily="2" charset="2"/>
              </a:rPr>
              <a:t>……..</a:t>
            </a:r>
            <a:endParaRPr kumimoji="0" lang="en-IN" altLang="en-US"/>
          </a:p>
        </p:txBody>
      </p:sp>
      <p:sp>
        <p:nvSpPr>
          <p:cNvPr id="10" name="TextBox 9">
            <a:extLst>
              <a:ext uri="{FF2B5EF4-FFF2-40B4-BE49-F238E27FC236}">
                <a16:creationId xmlns:a16="http://schemas.microsoft.com/office/drawing/2014/main" id="{15F4444F-590E-4869-92DE-48B158F5E474}"/>
              </a:ext>
            </a:extLst>
          </p:cNvPr>
          <p:cNvSpPr txBox="1">
            <a:spLocks noChangeArrowheads="1"/>
          </p:cNvSpPr>
          <p:nvPr/>
        </p:nvSpPr>
        <p:spPr bwMode="auto">
          <a:xfrm>
            <a:off x="7095370" y="4421981"/>
            <a:ext cx="45260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chemeClr val="tx2"/>
                </a:solidFill>
                <a:latin typeface="+mj-lt"/>
              </a:rPr>
              <a:t>So with the help of this FD can we determine </a:t>
            </a:r>
          </a:p>
          <a:p>
            <a:pPr>
              <a:spcBef>
                <a:spcPct val="0"/>
              </a:spcBef>
              <a:buClrTx/>
              <a:buSzTx/>
              <a:buFontTx/>
              <a:buNone/>
            </a:pPr>
            <a:r>
              <a:rPr kumimoji="0" lang="en-IN" altLang="en-US" b="1" dirty="0">
                <a:solidFill>
                  <a:schemeClr val="tx2"/>
                </a:solidFill>
                <a:latin typeface="+mj-lt"/>
              </a:rPr>
              <a:t> every other attribute uniquely ?? </a:t>
            </a:r>
          </a:p>
          <a:p>
            <a:pPr>
              <a:spcBef>
                <a:spcPct val="0"/>
              </a:spcBef>
              <a:buClrTx/>
              <a:buSzTx/>
              <a:buFontTx/>
              <a:buNone/>
            </a:pPr>
            <a:r>
              <a:rPr kumimoji="0" lang="en-IN" altLang="en-US" dirty="0"/>
              <a:t>=&gt; YES</a:t>
            </a:r>
          </a:p>
        </p:txBody>
      </p:sp>
    </p:spTree>
    <p:extLst>
      <p:ext uri="{BB962C8B-B14F-4D97-AF65-F5344CB8AC3E}">
        <p14:creationId xmlns:p14="http://schemas.microsoft.com/office/powerpoint/2010/main" val="399716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How anomalies in database design can be solved?</a:t>
            </a:r>
          </a:p>
        </p:txBody>
      </p:sp>
      <p:sp>
        <p:nvSpPr>
          <p:cNvPr id="3" name="Content Placeholder 2"/>
          <p:cNvSpPr>
            <a:spLocks noGrp="1"/>
          </p:cNvSpPr>
          <p:nvPr>
            <p:ph idx="1"/>
          </p:nvPr>
        </p:nvSpPr>
        <p:spPr/>
        <p:txBody>
          <a:bodyPr/>
          <a:lstStyle/>
          <a:p>
            <a:pPr algn="just"/>
            <a:r>
              <a:rPr lang="en-US" dirty="0"/>
              <a:t>Such type of anomalies in database design can be solved by using </a:t>
            </a:r>
            <a:r>
              <a:rPr lang="en-US" sz="4000" b="1" dirty="0">
                <a:solidFill>
                  <a:srgbClr val="C00000"/>
                </a:solidFill>
              </a:rPr>
              <a:t>normalization</a:t>
            </a:r>
            <a:r>
              <a:rPr lang="en-US" dirty="0"/>
              <a:t>.</a:t>
            </a:r>
          </a:p>
        </p:txBody>
      </p:sp>
    </p:spTree>
    <p:extLst>
      <p:ext uri="{BB962C8B-B14F-4D97-AF65-F5344CB8AC3E}">
        <p14:creationId xmlns:p14="http://schemas.microsoft.com/office/powerpoint/2010/main" val="96371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normalization?</a:t>
            </a:r>
          </a:p>
        </p:txBody>
      </p:sp>
      <p:sp>
        <p:nvSpPr>
          <p:cNvPr id="3" name="Content Placeholder 2"/>
          <p:cNvSpPr>
            <a:spLocks noGrp="1"/>
          </p:cNvSpPr>
          <p:nvPr>
            <p:ph idx="1"/>
          </p:nvPr>
        </p:nvSpPr>
        <p:spPr>
          <a:xfrm>
            <a:off x="1714500" y="990600"/>
            <a:ext cx="8763000" cy="5486400"/>
          </a:xfrm>
        </p:spPr>
        <p:txBody>
          <a:bodyPr>
            <a:normAutofit/>
          </a:bodyPr>
          <a:lstStyle/>
          <a:p>
            <a:pPr algn="just"/>
            <a:r>
              <a:rPr lang="en-US" dirty="0"/>
              <a:t>Normalization is the process of </a:t>
            </a:r>
            <a:r>
              <a:rPr lang="en-US" b="1" dirty="0">
                <a:solidFill>
                  <a:srgbClr val="C00000"/>
                </a:solidFill>
              </a:rPr>
              <a:t>removing redundant data </a:t>
            </a:r>
            <a:r>
              <a:rPr lang="en-US" dirty="0"/>
              <a:t>from tables to </a:t>
            </a:r>
            <a:r>
              <a:rPr lang="en-US" b="1" dirty="0">
                <a:solidFill>
                  <a:srgbClr val="C00000"/>
                </a:solidFill>
              </a:rPr>
              <a:t>improve data integrity</a:t>
            </a:r>
            <a:r>
              <a:rPr lang="en-US" dirty="0"/>
              <a:t>, </a:t>
            </a:r>
            <a:r>
              <a:rPr lang="en-US" b="1" dirty="0">
                <a:solidFill>
                  <a:srgbClr val="C00000"/>
                </a:solidFill>
              </a:rPr>
              <a:t>scalability </a:t>
            </a:r>
            <a:r>
              <a:rPr lang="en-US" dirty="0"/>
              <a:t>and </a:t>
            </a:r>
            <a:r>
              <a:rPr lang="en-US" b="1" dirty="0">
                <a:solidFill>
                  <a:srgbClr val="C00000"/>
                </a:solidFill>
              </a:rPr>
              <a:t>storage efficiency</a:t>
            </a:r>
            <a:r>
              <a:rPr lang="en-US" dirty="0"/>
              <a:t>.</a:t>
            </a:r>
          </a:p>
          <a:p>
            <a:pPr marL="1314450" lvl="2" indent="-457200" algn="just">
              <a:buClr>
                <a:schemeClr val="tx1"/>
              </a:buClr>
              <a:buFont typeface="+mj-lt"/>
              <a:buAutoNum type="arabicPeriod"/>
            </a:pPr>
            <a:r>
              <a:rPr lang="en-US" sz="2000" b="1" dirty="0">
                <a:solidFill>
                  <a:srgbClr val="C00000"/>
                </a:solidFill>
              </a:rPr>
              <a:t>data</a:t>
            </a:r>
            <a:r>
              <a:rPr lang="en-US" sz="2000" dirty="0"/>
              <a:t> </a:t>
            </a:r>
            <a:r>
              <a:rPr lang="en-US" sz="2000" b="1" dirty="0">
                <a:solidFill>
                  <a:srgbClr val="C00000"/>
                </a:solidFill>
              </a:rPr>
              <a:t>integrity</a:t>
            </a:r>
            <a:r>
              <a:rPr lang="en-US" sz="2000" dirty="0"/>
              <a:t> (completeness, accuracy and consistency of data)</a:t>
            </a:r>
          </a:p>
          <a:p>
            <a:pPr marL="1314450" lvl="2" indent="-457200" algn="just">
              <a:buClr>
                <a:schemeClr val="tx1"/>
              </a:buClr>
              <a:buFont typeface="+mj-lt"/>
              <a:buAutoNum type="arabicPeriod"/>
            </a:pPr>
            <a:r>
              <a:rPr lang="en-US" sz="2000" b="1" dirty="0">
                <a:solidFill>
                  <a:srgbClr val="C00000"/>
                </a:solidFill>
              </a:rPr>
              <a:t>scalability</a:t>
            </a:r>
            <a:r>
              <a:rPr lang="en-US" sz="2000" dirty="0"/>
              <a:t> (ability of a system to continue to function well in a growing amount of work)</a:t>
            </a:r>
          </a:p>
          <a:p>
            <a:pPr marL="1314450" lvl="2" indent="-457200" algn="just">
              <a:buClr>
                <a:schemeClr val="tx1"/>
              </a:buClr>
              <a:buFont typeface="+mj-lt"/>
              <a:buAutoNum type="arabicPeriod"/>
            </a:pPr>
            <a:r>
              <a:rPr lang="en-US" sz="2000" b="1" dirty="0">
                <a:solidFill>
                  <a:srgbClr val="C00000"/>
                </a:solidFill>
              </a:rPr>
              <a:t>storage efficiency </a:t>
            </a:r>
            <a:r>
              <a:rPr lang="en-US" sz="2000" dirty="0"/>
              <a:t>(ability to store and manage data that consumes the least amount of space)</a:t>
            </a:r>
          </a:p>
        </p:txBody>
      </p:sp>
    </p:spTree>
    <p:extLst>
      <p:ext uri="{BB962C8B-B14F-4D97-AF65-F5344CB8AC3E}">
        <p14:creationId xmlns:p14="http://schemas.microsoft.com/office/powerpoint/2010/main" val="159780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do in normalization?</a:t>
            </a:r>
          </a:p>
        </p:txBody>
      </p:sp>
      <p:sp>
        <p:nvSpPr>
          <p:cNvPr id="3" name="Content Placeholder 2"/>
          <p:cNvSpPr>
            <a:spLocks noGrp="1"/>
          </p:cNvSpPr>
          <p:nvPr>
            <p:ph idx="1"/>
          </p:nvPr>
        </p:nvSpPr>
        <p:spPr>
          <a:xfrm>
            <a:off x="1714500" y="990600"/>
            <a:ext cx="8763000" cy="5486400"/>
          </a:xfrm>
        </p:spPr>
        <p:txBody>
          <a:bodyPr>
            <a:normAutofit/>
          </a:bodyPr>
          <a:lstStyle/>
          <a:p>
            <a:pPr algn="just"/>
            <a:r>
              <a:rPr lang="en-US" dirty="0"/>
              <a:t>Normalization generally involves </a:t>
            </a:r>
            <a:r>
              <a:rPr lang="en-US" b="1" dirty="0">
                <a:solidFill>
                  <a:srgbClr val="C00000"/>
                </a:solidFill>
              </a:rPr>
              <a:t>splitting an existing table </a:t>
            </a:r>
            <a:r>
              <a:rPr lang="en-US" dirty="0"/>
              <a:t>into multiple (more than one) tables, which can be </a:t>
            </a:r>
            <a:r>
              <a:rPr lang="en-US" b="1" dirty="0">
                <a:solidFill>
                  <a:srgbClr val="C00000"/>
                </a:solidFill>
              </a:rPr>
              <a:t>re-joined</a:t>
            </a:r>
            <a:r>
              <a:rPr lang="en-US" dirty="0"/>
              <a:t> or </a:t>
            </a:r>
            <a:r>
              <a:rPr lang="en-US" b="1" dirty="0">
                <a:solidFill>
                  <a:srgbClr val="C00000"/>
                </a:solidFill>
              </a:rPr>
              <a:t>linked</a:t>
            </a:r>
            <a:r>
              <a:rPr lang="en-US" dirty="0"/>
              <a:t> each time a query is issued (executed).</a:t>
            </a:r>
          </a:p>
        </p:txBody>
      </p:sp>
    </p:spTree>
    <p:extLst>
      <p:ext uri="{BB962C8B-B14F-4D97-AF65-F5344CB8AC3E}">
        <p14:creationId xmlns:p14="http://schemas.microsoft.com/office/powerpoint/2010/main" val="8147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normal forms are there?</a:t>
            </a:r>
          </a:p>
        </p:txBody>
      </p:sp>
      <p:sp>
        <p:nvSpPr>
          <p:cNvPr id="3" name="Content Placeholder 2"/>
          <p:cNvSpPr>
            <a:spLocks noGrp="1"/>
          </p:cNvSpPr>
          <p:nvPr>
            <p:ph idx="1"/>
          </p:nvPr>
        </p:nvSpPr>
        <p:spPr>
          <a:xfrm>
            <a:off x="1714500" y="990600"/>
            <a:ext cx="8763000" cy="5486400"/>
          </a:xfrm>
        </p:spPr>
        <p:txBody>
          <a:bodyPr>
            <a:normAutofit/>
          </a:bodyPr>
          <a:lstStyle/>
          <a:p>
            <a:pPr algn="just"/>
            <a:r>
              <a:rPr lang="en-US" dirty="0"/>
              <a:t>Normal forms:</a:t>
            </a:r>
          </a:p>
          <a:p>
            <a:pPr marL="914400" lvl="1" indent="-457200">
              <a:buFont typeface="+mj-lt"/>
              <a:buAutoNum type="arabicPeriod"/>
            </a:pPr>
            <a:r>
              <a:rPr lang="en-US" dirty="0"/>
              <a:t>1NF (First normal form)</a:t>
            </a:r>
          </a:p>
          <a:p>
            <a:pPr marL="914400" lvl="1" indent="-457200">
              <a:buFont typeface="+mj-lt"/>
              <a:buAutoNum type="arabicPeriod"/>
            </a:pPr>
            <a:r>
              <a:rPr lang="en-US" dirty="0"/>
              <a:t>2NF (Second normal form)</a:t>
            </a:r>
          </a:p>
          <a:p>
            <a:pPr marL="914400" lvl="1" indent="-457200">
              <a:buFont typeface="+mj-lt"/>
              <a:buAutoNum type="arabicPeriod"/>
            </a:pPr>
            <a:r>
              <a:rPr lang="en-US" dirty="0"/>
              <a:t>3NF (Third normal form)</a:t>
            </a:r>
          </a:p>
          <a:p>
            <a:pPr marL="914400" lvl="1" indent="-457200">
              <a:buFont typeface="+mj-lt"/>
              <a:buAutoNum type="arabicPeriod"/>
            </a:pPr>
            <a:r>
              <a:rPr lang="en-US" dirty="0"/>
              <a:t>BCNF (Boyce–</a:t>
            </a:r>
            <a:r>
              <a:rPr lang="en-US" dirty="0" err="1"/>
              <a:t>Codd</a:t>
            </a:r>
            <a:r>
              <a:rPr lang="en-US" dirty="0"/>
              <a:t> normal form)</a:t>
            </a:r>
          </a:p>
          <a:p>
            <a:pPr marL="914400" lvl="1" indent="-457200">
              <a:buFont typeface="+mj-lt"/>
              <a:buAutoNum type="arabicPeriod"/>
            </a:pPr>
            <a:r>
              <a:rPr lang="en-US" dirty="0"/>
              <a:t>4NF (Forth normal form)</a:t>
            </a:r>
          </a:p>
          <a:p>
            <a:pPr marL="914400" lvl="1" indent="-457200">
              <a:buFont typeface="+mj-lt"/>
              <a:buAutoNum type="arabicPeriod"/>
            </a:pPr>
            <a:r>
              <a:rPr lang="en-US" dirty="0"/>
              <a:t>5NF (Fifth normal form)</a:t>
            </a:r>
          </a:p>
        </p:txBody>
      </p:sp>
      <p:sp>
        <p:nvSpPr>
          <p:cNvPr id="4" name="TextBox 3"/>
          <p:cNvSpPr txBox="1"/>
          <p:nvPr/>
        </p:nvSpPr>
        <p:spPr>
          <a:xfrm>
            <a:off x="2667000" y="4267201"/>
            <a:ext cx="6858000" cy="830997"/>
          </a:xfrm>
          <a:prstGeom prst="rect">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As we </a:t>
            </a:r>
            <a:r>
              <a:rPr lang="en-US" sz="2400" b="1" dirty="0">
                <a:solidFill>
                  <a:srgbClr val="C00000"/>
                </a:solidFill>
              </a:rPr>
              <a:t>move from 1NF to 5NF number of tables </a:t>
            </a:r>
            <a:r>
              <a:rPr lang="en-US" sz="2400" dirty="0"/>
              <a:t>and</a:t>
            </a:r>
            <a:r>
              <a:rPr lang="en-US" sz="2400" b="1" dirty="0">
                <a:solidFill>
                  <a:srgbClr val="C00000"/>
                </a:solidFill>
              </a:rPr>
              <a:t> complexity increases </a:t>
            </a:r>
            <a:r>
              <a:rPr lang="en-US" sz="2400" dirty="0"/>
              <a:t>but</a:t>
            </a:r>
            <a:r>
              <a:rPr lang="en-US" sz="2400" b="1" dirty="0">
                <a:solidFill>
                  <a:srgbClr val="C00000"/>
                </a:solidFill>
              </a:rPr>
              <a:t> redundancy decreases</a:t>
            </a:r>
            <a:r>
              <a:rPr lang="en-US" sz="2400" dirty="0"/>
              <a:t>.</a:t>
            </a:r>
          </a:p>
        </p:txBody>
      </p:sp>
    </p:spTree>
    <p:extLst>
      <p:ext uri="{BB962C8B-B14F-4D97-AF65-F5344CB8AC3E}">
        <p14:creationId xmlns:p14="http://schemas.microsoft.com/office/powerpoint/2010/main" val="365314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a:t>
            </a:r>
          </a:p>
        </p:txBody>
      </p:sp>
      <p:sp>
        <p:nvSpPr>
          <p:cNvPr id="3" name="Content Placeholder 2"/>
          <p:cNvSpPr>
            <a:spLocks noGrp="1"/>
          </p:cNvSpPr>
          <p:nvPr>
            <p:ph idx="1"/>
          </p:nvPr>
        </p:nvSpPr>
        <p:spPr/>
        <p:txBody>
          <a:bodyPr>
            <a:normAutofit/>
          </a:bodyPr>
          <a:lstStyle/>
          <a:p>
            <a:pPr algn="just"/>
            <a:r>
              <a:rPr lang="en-US" sz="2000" dirty="0"/>
              <a:t>Conditions for 1NF</a:t>
            </a:r>
          </a:p>
          <a:p>
            <a:pPr algn="just"/>
            <a:endParaRPr lang="en-US" sz="2000" dirty="0"/>
          </a:p>
          <a:p>
            <a:pPr algn="just"/>
            <a:endParaRPr lang="en-US" sz="2000" dirty="0"/>
          </a:p>
          <a:p>
            <a:pPr algn="just"/>
            <a:r>
              <a:rPr lang="en-US" sz="2000" dirty="0"/>
              <a:t>A relation R is in first normal form (1NF) if and only if </a:t>
            </a:r>
            <a:r>
              <a:rPr lang="en-US" sz="2000" dirty="0">
                <a:solidFill>
                  <a:srgbClr val="C00000"/>
                </a:solidFill>
              </a:rPr>
              <a:t>each cell </a:t>
            </a:r>
            <a:r>
              <a:rPr lang="en-US" sz="2000" dirty="0"/>
              <a:t>of the table contains only an </a:t>
            </a:r>
            <a:r>
              <a:rPr lang="en-US" sz="2000" dirty="0">
                <a:solidFill>
                  <a:srgbClr val="C00000"/>
                </a:solidFill>
              </a:rPr>
              <a:t>atomic value</a:t>
            </a:r>
            <a:r>
              <a:rPr lang="en-US" sz="2000" dirty="0"/>
              <a:t>. </a:t>
            </a:r>
          </a:p>
          <a:p>
            <a:pPr marL="0" indent="0" algn="just">
              <a:buNone/>
            </a:pPr>
            <a:r>
              <a:rPr lang="en-US" sz="2000" dirty="0"/>
              <a:t>				OR</a:t>
            </a:r>
          </a:p>
          <a:p>
            <a:pPr algn="just"/>
            <a:r>
              <a:rPr lang="en-US" sz="2000" dirty="0"/>
              <a:t>A relation R is in first normal form (1NF) if </a:t>
            </a:r>
            <a:r>
              <a:rPr lang="en-IN" altLang="en-US" sz="2000" dirty="0"/>
              <a:t>the attribute of </a:t>
            </a:r>
            <a:r>
              <a:rPr lang="en-IN" altLang="en-US" sz="2000" dirty="0">
                <a:solidFill>
                  <a:srgbClr val="C00000"/>
                </a:solidFill>
              </a:rPr>
              <a:t>every tuple </a:t>
            </a:r>
            <a:r>
              <a:rPr lang="en-IN" altLang="en-US" sz="2000" dirty="0"/>
              <a:t>is either </a:t>
            </a:r>
            <a:r>
              <a:rPr lang="en-IN" altLang="en-US" sz="2000" dirty="0">
                <a:solidFill>
                  <a:srgbClr val="C00000"/>
                </a:solidFill>
              </a:rPr>
              <a:t>single valued </a:t>
            </a:r>
            <a:r>
              <a:rPr lang="en-IN" altLang="en-US" sz="2000" dirty="0"/>
              <a:t>or a </a:t>
            </a:r>
            <a:r>
              <a:rPr lang="en-IN" altLang="en-US" sz="2000" dirty="0">
                <a:solidFill>
                  <a:srgbClr val="C00000"/>
                </a:solidFill>
              </a:rPr>
              <a:t>null value</a:t>
            </a:r>
            <a:r>
              <a:rPr lang="en-IN" altLang="en-US" sz="2000" dirty="0"/>
              <a:t>.</a:t>
            </a:r>
            <a:endParaRPr lang="en-US" sz="2000" dirty="0"/>
          </a:p>
          <a:p>
            <a:pPr marL="0" indent="0" algn="just">
              <a:buNone/>
            </a:pPr>
            <a:r>
              <a:rPr lang="en-US" sz="2000" dirty="0"/>
              <a:t>	</a:t>
            </a:r>
          </a:p>
        </p:txBody>
      </p:sp>
      <p:sp>
        <p:nvSpPr>
          <p:cNvPr id="5" name="TextBox 4"/>
          <p:cNvSpPr txBox="1"/>
          <p:nvPr/>
        </p:nvSpPr>
        <p:spPr>
          <a:xfrm>
            <a:off x="2849880" y="1535648"/>
            <a:ext cx="6492240" cy="457200"/>
          </a:xfrm>
          <a:prstGeom prst="rect">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Each </a:t>
            </a:r>
            <a:r>
              <a:rPr lang="en-US" sz="2400" b="1" dirty="0">
                <a:solidFill>
                  <a:srgbClr val="C00000"/>
                </a:solidFill>
              </a:rPr>
              <a:t>cells of a table should contain a single value</a:t>
            </a:r>
            <a:r>
              <a:rPr lang="en-US" sz="2400" dirty="0"/>
              <a:t>.</a:t>
            </a:r>
          </a:p>
        </p:txBody>
      </p:sp>
      <p:cxnSp>
        <p:nvCxnSpPr>
          <p:cNvPr id="6" name="Straight Connector 5"/>
          <p:cNvCxnSpPr/>
          <p:nvPr/>
        </p:nvCxnSpPr>
        <p:spPr>
          <a:xfrm>
            <a:off x="1714500" y="2286000"/>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7" name="Picture 4">
            <a:extLst>
              <a:ext uri="{FF2B5EF4-FFF2-40B4-BE49-F238E27FC236}">
                <a16:creationId xmlns:a16="http://schemas.microsoft.com/office/drawing/2014/main" id="{0B78F404-115C-4782-93CB-F267C4D979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431" y="3962400"/>
            <a:ext cx="54483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1A15B396-C9A8-44FE-B99A-252B5BCCEE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5852" y="3984089"/>
            <a:ext cx="54578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a:extLst>
              <a:ext uri="{FF2B5EF4-FFF2-40B4-BE49-F238E27FC236}">
                <a16:creationId xmlns:a16="http://schemas.microsoft.com/office/drawing/2014/main" id="{A19DE32E-6D9C-4A9A-984C-51267393C899}"/>
              </a:ext>
            </a:extLst>
          </p:cNvPr>
          <p:cNvSpPr>
            <a:spLocks noChangeArrowheads="1"/>
          </p:cNvSpPr>
          <p:nvPr/>
        </p:nvSpPr>
        <p:spPr bwMode="auto">
          <a:xfrm>
            <a:off x="381000" y="6154470"/>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rPr>
              <a:t>#By default, every table is in 1NF.</a:t>
            </a:r>
          </a:p>
        </p:txBody>
      </p:sp>
    </p:spTree>
    <p:extLst>
      <p:ext uri="{BB962C8B-B14F-4D97-AF65-F5344CB8AC3E}">
        <p14:creationId xmlns:p14="http://schemas.microsoft.com/office/powerpoint/2010/main" val="23080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 </a:t>
            </a:r>
            <a:r>
              <a:rPr lang="en-US" sz="3100" dirty="0"/>
              <a:t>[Composite attribute]</a:t>
            </a:r>
            <a:endParaRPr lang="en-US" dirty="0"/>
          </a:p>
        </p:txBody>
      </p:sp>
      <p:sp>
        <p:nvSpPr>
          <p:cNvPr id="3" name="Content Placeholder 2"/>
          <p:cNvSpPr>
            <a:spLocks noGrp="1"/>
          </p:cNvSpPr>
          <p:nvPr>
            <p:ph idx="1"/>
          </p:nvPr>
        </p:nvSpPr>
        <p:spPr/>
        <p:txBody>
          <a:bodyPr/>
          <a:lstStyle/>
          <a:p>
            <a:pPr algn="just"/>
            <a:endParaRPr lang="en-US" dirty="0"/>
          </a:p>
          <a:p>
            <a:pPr algn="just"/>
            <a:endParaRPr lang="en-US" dirty="0"/>
          </a:p>
          <a:p>
            <a:pPr algn="just"/>
            <a:endParaRPr lang="en-US" dirty="0"/>
          </a:p>
          <a:p>
            <a:pPr algn="just"/>
            <a:endParaRPr lang="en-US" b="1" dirty="0"/>
          </a:p>
          <a:p>
            <a:pPr algn="just"/>
            <a:r>
              <a:rPr lang="en-US" b="1" dirty="0"/>
              <a:t>Problem</a:t>
            </a:r>
            <a:r>
              <a:rPr lang="en-US" dirty="0"/>
              <a:t>: It is </a:t>
            </a:r>
            <a:r>
              <a:rPr lang="en-US" b="1" dirty="0">
                <a:solidFill>
                  <a:srgbClr val="C00000"/>
                </a:solidFill>
              </a:rPr>
              <a:t>difficult to retrieve the list of customers living in ‘Jamnagar’ </a:t>
            </a:r>
            <a:r>
              <a:rPr lang="en-US" dirty="0"/>
              <a:t>from above table.</a:t>
            </a:r>
          </a:p>
          <a:p>
            <a:pPr algn="just"/>
            <a:r>
              <a:rPr lang="en-US" dirty="0"/>
              <a:t>The reason is that </a:t>
            </a:r>
            <a:r>
              <a:rPr lang="en-US" b="1" dirty="0">
                <a:solidFill>
                  <a:srgbClr val="C00000"/>
                </a:solidFill>
              </a:rPr>
              <a:t>address attribute is composite attribute </a:t>
            </a:r>
            <a:r>
              <a:rPr lang="en-US" dirty="0"/>
              <a:t>which </a:t>
            </a:r>
            <a:r>
              <a:rPr lang="en-US" b="1" dirty="0">
                <a:solidFill>
                  <a:srgbClr val="C00000"/>
                </a:solidFill>
              </a:rPr>
              <a:t>contains road name as well as city name </a:t>
            </a:r>
            <a:r>
              <a:rPr lang="en-US" dirty="0"/>
              <a:t>in single cell.</a:t>
            </a:r>
          </a:p>
          <a:p>
            <a:pPr algn="just"/>
            <a:r>
              <a:rPr lang="en-US" dirty="0"/>
              <a:t>It is </a:t>
            </a:r>
            <a:r>
              <a:rPr lang="en-US" b="1" dirty="0">
                <a:solidFill>
                  <a:srgbClr val="C00000"/>
                </a:solidFill>
              </a:rPr>
              <a:t>possible that city name word is also there in road name</a:t>
            </a:r>
            <a:r>
              <a:rPr lang="en-US" dirty="0"/>
              <a:t>.</a:t>
            </a:r>
          </a:p>
          <a:p>
            <a:pPr algn="just"/>
            <a:r>
              <a:rPr lang="en-US" dirty="0"/>
              <a:t>In our example, ‘</a:t>
            </a:r>
            <a:r>
              <a:rPr lang="en-US" b="1" dirty="0">
                <a:solidFill>
                  <a:srgbClr val="C00000"/>
                </a:solidFill>
              </a:rPr>
              <a:t>Jamnagar’</a:t>
            </a:r>
            <a:r>
              <a:rPr lang="en-US" dirty="0"/>
              <a:t> word </a:t>
            </a:r>
            <a:r>
              <a:rPr lang="en-US" b="1" dirty="0">
                <a:solidFill>
                  <a:srgbClr val="C00000"/>
                </a:solidFill>
              </a:rPr>
              <a:t>occurs in both records</a:t>
            </a:r>
            <a:r>
              <a:rPr lang="en-US" dirty="0"/>
              <a:t>, in </a:t>
            </a:r>
            <a:r>
              <a:rPr lang="en-US" b="1" dirty="0">
                <a:solidFill>
                  <a:srgbClr val="C00000"/>
                </a:solidFill>
              </a:rPr>
              <a:t>first record it is a part of road name </a:t>
            </a:r>
            <a:r>
              <a:rPr lang="en-US" dirty="0"/>
              <a:t>and in </a:t>
            </a:r>
            <a:r>
              <a:rPr lang="en-US" b="1" dirty="0">
                <a:solidFill>
                  <a:srgbClr val="C00000"/>
                </a:solidFill>
              </a:rPr>
              <a:t>second one it is the name of city</a:t>
            </a:r>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1113493512"/>
              </p:ext>
            </p:extLst>
          </p:nvPr>
        </p:nvGraphicFramePr>
        <p:xfrm>
          <a:off x="3865594" y="1554431"/>
          <a:ext cx="4460812" cy="1112520"/>
        </p:xfrm>
        <a:graphic>
          <a:graphicData uri="http://schemas.openxmlformats.org/drawingml/2006/table">
            <a:tbl>
              <a:tblPr firstRow="1" bandRow="1">
                <a:tableStyleId>{073A0DAA-6AF3-43AB-8588-CEC1D06C72B9}</a:tableStyleId>
              </a:tblPr>
              <a:tblGrid>
                <a:gridCol w="1324293">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2337689">
                  <a:extLst>
                    <a:ext uri="{9D8B030D-6E8A-4147-A177-3AD203B41FA5}">
                      <a16:colId xmlns:a16="http://schemas.microsoft.com/office/drawing/2014/main" val="20002"/>
                    </a:ext>
                  </a:extLst>
                </a:gridCol>
              </a:tblGrid>
              <a:tr h="370840">
                <a:tc>
                  <a:txBody>
                    <a:bodyPr/>
                    <a:lstStyle/>
                    <a:p>
                      <a:r>
                        <a:rPr lang="en-US" u="sng" dirty="0" err="1"/>
                        <a:t>CustomerID</a:t>
                      </a:r>
                      <a:endParaRPr lang="en-US" u="sng" dirty="0"/>
                    </a:p>
                  </a:txBody>
                  <a:tcPr/>
                </a:tc>
                <a:tc>
                  <a:txBody>
                    <a:bodyPr/>
                    <a:lstStyle/>
                    <a:p>
                      <a:r>
                        <a:rPr lang="en-US" dirty="0"/>
                        <a:t>Name</a:t>
                      </a:r>
                    </a:p>
                  </a:txBody>
                  <a:tcPr/>
                </a:tc>
                <a:tc>
                  <a:txBody>
                    <a:bodyPr/>
                    <a:lstStyle/>
                    <a:p>
                      <a:r>
                        <a:rPr lang="en-US" dirty="0"/>
                        <a:t>Address</a:t>
                      </a:r>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Raj</a:t>
                      </a:r>
                    </a:p>
                  </a:txBody>
                  <a:tcPr/>
                </a:tc>
                <a:tc>
                  <a:txBody>
                    <a:bodyPr/>
                    <a:lstStyle/>
                    <a:p>
                      <a:r>
                        <a:rPr lang="en-US" dirty="0"/>
                        <a:t>Jamnagar Road,</a:t>
                      </a:r>
                      <a:r>
                        <a:rPr lang="en-US" baseline="0" dirty="0"/>
                        <a:t> Rajkot</a:t>
                      </a:r>
                      <a:endParaRPr lang="en-US" dirty="0"/>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Meet</a:t>
                      </a:r>
                    </a:p>
                  </a:txBody>
                  <a:tcPr/>
                </a:tc>
                <a:tc>
                  <a:txBody>
                    <a:bodyPr/>
                    <a:lstStyle/>
                    <a:p>
                      <a:r>
                        <a:rPr lang="en-US" dirty="0"/>
                        <a:t>Nehru Road, Jamnagar</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872132" y="114300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Customer</a:t>
            </a:r>
          </a:p>
        </p:txBody>
      </p:sp>
      <p:sp>
        <p:nvSpPr>
          <p:cNvPr id="9" name="TextBox 8">
            <a:extLst>
              <a:ext uri="{FF2B5EF4-FFF2-40B4-BE49-F238E27FC236}">
                <a16:creationId xmlns:a16="http://schemas.microsoft.com/office/drawing/2014/main" id="{54C6FC09-7E5B-4728-A0C6-5E09D5A556DA}"/>
              </a:ext>
            </a:extLst>
          </p:cNvPr>
          <p:cNvSpPr txBox="1"/>
          <p:nvPr/>
        </p:nvSpPr>
        <p:spPr>
          <a:xfrm>
            <a:off x="8534400" y="1926025"/>
            <a:ext cx="2274216" cy="369332"/>
          </a:xfrm>
          <a:prstGeom prst="rect">
            <a:avLst/>
          </a:prstGeom>
          <a:noFill/>
        </p:spPr>
        <p:txBody>
          <a:bodyPr wrap="square">
            <a:spAutoFit/>
          </a:bodyPr>
          <a:lstStyle/>
          <a:p>
            <a:r>
              <a:rPr lang="en-US" dirty="0"/>
              <a:t>relation is not in 1NF</a:t>
            </a:r>
            <a:endParaRPr lang="en-IN" dirty="0"/>
          </a:p>
        </p:txBody>
      </p:sp>
    </p:spTree>
    <p:extLst>
      <p:ext uri="{BB962C8B-B14F-4D97-AF65-F5344CB8AC3E}">
        <p14:creationId xmlns:p14="http://schemas.microsoft.com/office/powerpoint/2010/main" val="165581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 </a:t>
            </a:r>
            <a:r>
              <a:rPr lang="en-US" sz="3100" dirty="0"/>
              <a:t>[Composite attribute]</a:t>
            </a:r>
            <a:endParaRPr lang="en-US" dirty="0"/>
          </a:p>
        </p:txBody>
      </p:sp>
      <p:sp>
        <p:nvSpPr>
          <p:cNvPr id="3" name="Content Placeholder 2"/>
          <p:cNvSpPr>
            <a:spLocks noGrp="1"/>
          </p:cNvSpPr>
          <p:nvPr>
            <p:ph idx="1"/>
          </p:nvPr>
        </p:nvSpPr>
        <p:spPr/>
        <p:txBody>
          <a:bodyPr/>
          <a:lstStyle/>
          <a:p>
            <a:pPr algn="just"/>
            <a:endParaRPr lang="en-US" dirty="0"/>
          </a:p>
          <a:p>
            <a:pPr algn="just"/>
            <a:endParaRPr lang="en-US" dirty="0"/>
          </a:p>
          <a:p>
            <a:pPr algn="just"/>
            <a:endParaRPr lang="en-US" dirty="0"/>
          </a:p>
          <a:p>
            <a:pPr algn="just"/>
            <a:endParaRPr lang="en-US" b="1" dirty="0"/>
          </a:p>
          <a:p>
            <a:pPr algn="just"/>
            <a:r>
              <a:rPr lang="en-US" b="1" dirty="0"/>
              <a:t>Solution</a:t>
            </a:r>
            <a:r>
              <a:rPr lang="en-US" dirty="0"/>
              <a:t>: </a:t>
            </a:r>
            <a:r>
              <a:rPr lang="en-US" b="1" dirty="0">
                <a:solidFill>
                  <a:srgbClr val="C00000"/>
                </a:solidFill>
              </a:rPr>
              <a:t>Divide composite attributes </a:t>
            </a:r>
            <a:r>
              <a:rPr lang="en-US" dirty="0"/>
              <a:t>into </a:t>
            </a:r>
            <a:r>
              <a:rPr lang="en-US" b="1" dirty="0">
                <a:solidFill>
                  <a:srgbClr val="C00000"/>
                </a:solidFill>
              </a:rPr>
              <a:t>number of sub-attributes </a:t>
            </a:r>
            <a:r>
              <a:rPr lang="en-US" dirty="0"/>
              <a:t>and insert value in proper sub-attribute. </a:t>
            </a:r>
          </a:p>
        </p:txBody>
      </p:sp>
      <p:graphicFrame>
        <p:nvGraphicFramePr>
          <p:cNvPr id="10" name="Table 9"/>
          <p:cNvGraphicFramePr>
            <a:graphicFrameLocks noGrp="1"/>
          </p:cNvGraphicFramePr>
          <p:nvPr>
            <p:extLst>
              <p:ext uri="{D42A27DB-BD31-4B8C-83A1-F6EECF244321}">
                <p14:modId xmlns:p14="http://schemas.microsoft.com/office/powerpoint/2010/main" val="755867962"/>
              </p:ext>
            </p:extLst>
          </p:nvPr>
        </p:nvGraphicFramePr>
        <p:xfrm>
          <a:off x="3636583" y="4469959"/>
          <a:ext cx="4918837" cy="1112520"/>
        </p:xfrm>
        <a:graphic>
          <a:graphicData uri="http://schemas.openxmlformats.org/drawingml/2006/table">
            <a:tbl>
              <a:tblPr firstRow="1" bandRow="1">
                <a:tableStyleId>{073A0DAA-6AF3-43AB-8588-CEC1D06C72B9}</a:tableStyleId>
              </a:tblPr>
              <a:tblGrid>
                <a:gridCol w="1351280">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1645539">
                  <a:extLst>
                    <a:ext uri="{9D8B030D-6E8A-4147-A177-3AD203B41FA5}">
                      <a16:colId xmlns:a16="http://schemas.microsoft.com/office/drawing/2014/main" val="20002"/>
                    </a:ext>
                  </a:extLst>
                </a:gridCol>
                <a:gridCol w="1123188">
                  <a:extLst>
                    <a:ext uri="{9D8B030D-6E8A-4147-A177-3AD203B41FA5}">
                      <a16:colId xmlns:a16="http://schemas.microsoft.com/office/drawing/2014/main" val="20003"/>
                    </a:ext>
                  </a:extLst>
                </a:gridCol>
              </a:tblGrid>
              <a:tr h="370840">
                <a:tc>
                  <a:txBody>
                    <a:bodyPr/>
                    <a:lstStyle/>
                    <a:p>
                      <a:r>
                        <a:rPr lang="en-US" u="sng" dirty="0" err="1"/>
                        <a:t>CustomerID</a:t>
                      </a:r>
                      <a:endParaRPr lang="en-US" u="sng" dirty="0"/>
                    </a:p>
                  </a:txBody>
                  <a:tcPr/>
                </a:tc>
                <a:tc>
                  <a:txBody>
                    <a:bodyPr/>
                    <a:lstStyle/>
                    <a:p>
                      <a:r>
                        <a:rPr lang="en-US" dirty="0"/>
                        <a:t>Name</a:t>
                      </a:r>
                    </a:p>
                  </a:txBody>
                  <a:tcPr/>
                </a:tc>
                <a:tc>
                  <a:txBody>
                    <a:bodyPr/>
                    <a:lstStyle/>
                    <a:p>
                      <a:r>
                        <a:rPr lang="en-US" dirty="0"/>
                        <a:t>Road</a:t>
                      </a:r>
                    </a:p>
                  </a:txBody>
                  <a:tcPr/>
                </a:tc>
                <a:tc>
                  <a:txBody>
                    <a:bodyPr/>
                    <a:lstStyle/>
                    <a:p>
                      <a:r>
                        <a:rPr lang="en-US" dirty="0"/>
                        <a:t>City</a:t>
                      </a:r>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Raj</a:t>
                      </a:r>
                    </a:p>
                  </a:txBody>
                  <a:tcPr/>
                </a:tc>
                <a:tc>
                  <a:txBody>
                    <a:bodyPr/>
                    <a:lstStyle/>
                    <a:p>
                      <a:r>
                        <a:rPr lang="en-US" dirty="0"/>
                        <a:t>Jamnagar Road</a:t>
                      </a:r>
                    </a:p>
                  </a:txBody>
                  <a:tcPr/>
                </a:tc>
                <a:tc>
                  <a:txBody>
                    <a:bodyPr/>
                    <a:lstStyle/>
                    <a:p>
                      <a:r>
                        <a:rPr lang="en-US" baseline="0" dirty="0"/>
                        <a:t>Rajkot</a:t>
                      </a:r>
                      <a:endParaRPr lang="en-US" dirty="0"/>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Meet</a:t>
                      </a:r>
                    </a:p>
                  </a:txBody>
                  <a:tcPr/>
                </a:tc>
                <a:tc>
                  <a:txBody>
                    <a:bodyPr/>
                    <a:lstStyle/>
                    <a:p>
                      <a:r>
                        <a:rPr lang="en-US" dirty="0"/>
                        <a:t>Nehru Road</a:t>
                      </a:r>
                    </a:p>
                  </a:txBody>
                  <a:tcPr/>
                </a:tc>
                <a:tc>
                  <a:txBody>
                    <a:bodyPr/>
                    <a:lstStyle/>
                    <a:p>
                      <a:r>
                        <a:rPr lang="en-US" dirty="0"/>
                        <a:t>Jamnagar</a:t>
                      </a:r>
                    </a:p>
                  </a:txBody>
                  <a:tcPr/>
                </a:tc>
                <a:extLst>
                  <a:ext uri="{0D108BD9-81ED-4DB2-BD59-A6C34878D82A}">
                    <a16:rowId xmlns:a16="http://schemas.microsoft.com/office/drawing/2014/main" val="10002"/>
                  </a:ext>
                </a:extLst>
              </a:tr>
            </a:tbl>
          </a:graphicData>
        </a:graphic>
      </p:graphicFrame>
      <p:sp>
        <p:nvSpPr>
          <p:cNvPr id="11" name="TextBox 10"/>
          <p:cNvSpPr txBox="1"/>
          <p:nvPr/>
        </p:nvSpPr>
        <p:spPr>
          <a:xfrm>
            <a:off x="3645881" y="4058528"/>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Customer</a:t>
            </a:r>
          </a:p>
        </p:txBody>
      </p:sp>
      <p:graphicFrame>
        <p:nvGraphicFramePr>
          <p:cNvPr id="12" name="Table 11"/>
          <p:cNvGraphicFramePr>
            <a:graphicFrameLocks noGrp="1"/>
          </p:cNvGraphicFramePr>
          <p:nvPr>
            <p:extLst>
              <p:ext uri="{D42A27DB-BD31-4B8C-83A1-F6EECF244321}">
                <p14:modId xmlns:p14="http://schemas.microsoft.com/office/powerpoint/2010/main" val="1113493512"/>
              </p:ext>
            </p:extLst>
          </p:nvPr>
        </p:nvGraphicFramePr>
        <p:xfrm>
          <a:off x="3865594" y="1554431"/>
          <a:ext cx="4460812" cy="1112520"/>
        </p:xfrm>
        <a:graphic>
          <a:graphicData uri="http://schemas.openxmlformats.org/drawingml/2006/table">
            <a:tbl>
              <a:tblPr firstRow="1" bandRow="1">
                <a:tableStyleId>{073A0DAA-6AF3-43AB-8588-CEC1D06C72B9}</a:tableStyleId>
              </a:tblPr>
              <a:tblGrid>
                <a:gridCol w="1324293">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2337689">
                  <a:extLst>
                    <a:ext uri="{9D8B030D-6E8A-4147-A177-3AD203B41FA5}">
                      <a16:colId xmlns:a16="http://schemas.microsoft.com/office/drawing/2014/main" val="20002"/>
                    </a:ext>
                  </a:extLst>
                </a:gridCol>
              </a:tblGrid>
              <a:tr h="370840">
                <a:tc>
                  <a:txBody>
                    <a:bodyPr/>
                    <a:lstStyle/>
                    <a:p>
                      <a:r>
                        <a:rPr lang="en-US" u="sng" dirty="0" err="1"/>
                        <a:t>CustomerID</a:t>
                      </a:r>
                      <a:endParaRPr lang="en-US" u="sng" dirty="0"/>
                    </a:p>
                  </a:txBody>
                  <a:tcPr/>
                </a:tc>
                <a:tc>
                  <a:txBody>
                    <a:bodyPr/>
                    <a:lstStyle/>
                    <a:p>
                      <a:r>
                        <a:rPr lang="en-US" dirty="0"/>
                        <a:t>Name</a:t>
                      </a:r>
                    </a:p>
                  </a:txBody>
                  <a:tcPr/>
                </a:tc>
                <a:tc>
                  <a:txBody>
                    <a:bodyPr/>
                    <a:lstStyle/>
                    <a:p>
                      <a:r>
                        <a:rPr lang="en-US" dirty="0"/>
                        <a:t>Address</a:t>
                      </a:r>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Raj</a:t>
                      </a:r>
                    </a:p>
                  </a:txBody>
                  <a:tcPr/>
                </a:tc>
                <a:tc>
                  <a:txBody>
                    <a:bodyPr/>
                    <a:lstStyle/>
                    <a:p>
                      <a:r>
                        <a:rPr lang="en-US" dirty="0"/>
                        <a:t>Jamnagar Road,</a:t>
                      </a:r>
                      <a:r>
                        <a:rPr lang="en-US" baseline="0" dirty="0"/>
                        <a:t> Rajkot</a:t>
                      </a:r>
                      <a:endParaRPr lang="en-US" dirty="0"/>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Meet</a:t>
                      </a:r>
                    </a:p>
                  </a:txBody>
                  <a:tcPr/>
                </a:tc>
                <a:tc>
                  <a:txBody>
                    <a:bodyPr/>
                    <a:lstStyle/>
                    <a:p>
                      <a:r>
                        <a:rPr lang="en-US" dirty="0"/>
                        <a:t>Nehru Road, Jamnagar</a:t>
                      </a:r>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3872132" y="114300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Customer</a:t>
            </a:r>
          </a:p>
        </p:txBody>
      </p:sp>
    </p:spTree>
    <p:extLst>
      <p:ext uri="{BB962C8B-B14F-4D97-AF65-F5344CB8AC3E}">
        <p14:creationId xmlns:p14="http://schemas.microsoft.com/office/powerpoint/2010/main" val="77940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 </a:t>
            </a:r>
            <a:r>
              <a:rPr lang="en-US" sz="3000" dirty="0"/>
              <a:t>[Multivalued attribute]</a:t>
            </a:r>
            <a:endParaRPr lang="en-US" dirty="0"/>
          </a:p>
        </p:txBody>
      </p:sp>
      <p:sp>
        <p:nvSpPr>
          <p:cNvPr id="3" name="Content Placeholder 2"/>
          <p:cNvSpPr>
            <a:spLocks noGrp="1"/>
          </p:cNvSpPr>
          <p:nvPr>
            <p:ph idx="1"/>
          </p:nvPr>
        </p:nvSpPr>
        <p:spPr/>
        <p:txBody>
          <a:bodyPr>
            <a:normAutofit/>
          </a:bodyPr>
          <a:lstStyle/>
          <a:p>
            <a:pPr algn="just"/>
            <a:endParaRPr lang="en-US" dirty="0"/>
          </a:p>
          <a:p>
            <a:pPr algn="just"/>
            <a:endParaRPr lang="en-US" dirty="0"/>
          </a:p>
          <a:p>
            <a:pPr algn="just"/>
            <a:endParaRPr lang="en-US" dirty="0"/>
          </a:p>
          <a:p>
            <a:pPr algn="just"/>
            <a:endParaRPr lang="en-US" b="1" dirty="0"/>
          </a:p>
          <a:p>
            <a:pPr algn="just"/>
            <a:endParaRPr lang="en-US" b="1" dirty="0"/>
          </a:p>
          <a:p>
            <a:pPr algn="just"/>
            <a:endParaRPr lang="en-US" b="1" dirty="0"/>
          </a:p>
          <a:p>
            <a:pPr algn="just"/>
            <a:r>
              <a:rPr lang="en-US" b="1" dirty="0"/>
              <a:t>Problem</a:t>
            </a:r>
            <a:r>
              <a:rPr lang="en-US" dirty="0"/>
              <a:t>: It is </a:t>
            </a:r>
            <a:r>
              <a:rPr lang="en-US" b="1" dirty="0">
                <a:solidFill>
                  <a:srgbClr val="C00000"/>
                </a:solidFill>
              </a:rPr>
              <a:t>difficult to retrieve the list of students failed in ‘DBMS’ as well as ‘DS’ but not in other subjects </a:t>
            </a:r>
            <a:r>
              <a:rPr lang="en-US" dirty="0"/>
              <a:t>from above table.</a:t>
            </a:r>
          </a:p>
          <a:p>
            <a:pPr algn="just"/>
            <a:r>
              <a:rPr lang="en-US" dirty="0"/>
              <a:t>The reason is that </a:t>
            </a:r>
            <a:r>
              <a:rPr lang="en-US" dirty="0" err="1"/>
              <a:t>FailedinSubjects</a:t>
            </a:r>
            <a:r>
              <a:rPr lang="en-US" dirty="0"/>
              <a:t> attribute is multi-valued attribute so it contains more than one value.</a:t>
            </a:r>
          </a:p>
        </p:txBody>
      </p:sp>
      <p:graphicFrame>
        <p:nvGraphicFramePr>
          <p:cNvPr id="7" name="Table 6"/>
          <p:cNvGraphicFramePr>
            <a:graphicFrameLocks noGrp="1"/>
          </p:cNvGraphicFramePr>
          <p:nvPr>
            <p:extLst>
              <p:ext uri="{D42A27DB-BD31-4B8C-83A1-F6EECF244321}">
                <p14:modId xmlns:p14="http://schemas.microsoft.com/office/powerpoint/2010/main" val="531166562"/>
              </p:ext>
            </p:extLst>
          </p:nvPr>
        </p:nvGraphicFramePr>
        <p:xfrm>
          <a:off x="4382168" y="1554431"/>
          <a:ext cx="3427667" cy="2225040"/>
        </p:xfrm>
        <a:graphic>
          <a:graphicData uri="http://schemas.openxmlformats.org/drawingml/2006/table">
            <a:tbl>
              <a:tblPr firstRow="1" bandRow="1">
                <a:tableStyleId>{073A0DAA-6AF3-43AB-8588-CEC1D06C72B9}</a:tableStyleId>
              </a:tblPr>
              <a:tblGrid>
                <a:gridCol w="86626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1762570">
                  <a:extLst>
                    <a:ext uri="{9D8B030D-6E8A-4147-A177-3AD203B41FA5}">
                      <a16:colId xmlns:a16="http://schemas.microsoft.com/office/drawing/2014/main" val="20002"/>
                    </a:ext>
                  </a:extLst>
                </a:gridCol>
              </a:tblGrid>
              <a:tr h="370840">
                <a:tc>
                  <a:txBody>
                    <a:bodyPr/>
                    <a:lstStyle/>
                    <a:p>
                      <a:r>
                        <a:rPr lang="en-US" u="sng" dirty="0" err="1"/>
                        <a:t>RollNo</a:t>
                      </a:r>
                      <a:endParaRPr lang="en-US" u="sng" dirty="0"/>
                    </a:p>
                  </a:txBody>
                  <a:tcPr/>
                </a:tc>
                <a:tc>
                  <a:txBody>
                    <a:bodyPr/>
                    <a:lstStyle/>
                    <a:p>
                      <a:r>
                        <a:rPr lang="en-US" dirty="0"/>
                        <a:t>Name</a:t>
                      </a:r>
                    </a:p>
                  </a:txBody>
                  <a:tcPr/>
                </a:tc>
                <a:tc>
                  <a:txBody>
                    <a:bodyPr/>
                    <a:lstStyle/>
                    <a:p>
                      <a:r>
                        <a:rPr lang="en-US" dirty="0" err="1"/>
                        <a:t>FailedinSubjects</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Raj</a:t>
                      </a:r>
                    </a:p>
                  </a:txBody>
                  <a:tcPr/>
                </a:tc>
                <a:tc>
                  <a:txBody>
                    <a:bodyPr/>
                    <a:lstStyle/>
                    <a:p>
                      <a:r>
                        <a:rPr lang="en-US" dirty="0"/>
                        <a:t>DS, DBMS</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Meet</a:t>
                      </a:r>
                    </a:p>
                  </a:txBody>
                  <a:tcPr/>
                </a:tc>
                <a:tc>
                  <a:txBody>
                    <a:bodyPr/>
                    <a:lstStyle/>
                    <a:p>
                      <a:r>
                        <a:rPr lang="en-US" dirty="0"/>
                        <a:t>DBMS, DS</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err="1"/>
                        <a:t>Jeet</a:t>
                      </a:r>
                      <a:endParaRPr lang="en-US" dirty="0"/>
                    </a:p>
                  </a:txBody>
                  <a:tcPr/>
                </a:tc>
                <a:tc>
                  <a:txBody>
                    <a:bodyPr/>
                    <a:lstStyle/>
                    <a:p>
                      <a:r>
                        <a:rPr lang="en-US" dirty="0"/>
                        <a:t>DS, DBMS, DE</a:t>
                      </a:r>
                    </a:p>
                  </a:txBody>
                  <a:tcPr/>
                </a:tc>
                <a:extLst>
                  <a:ext uri="{0D108BD9-81ED-4DB2-BD59-A6C34878D82A}">
                    <a16:rowId xmlns:a16="http://schemas.microsoft.com/office/drawing/2014/main" val="10003"/>
                  </a:ext>
                </a:extLst>
              </a:tr>
              <a:tr h="370840">
                <a:tc>
                  <a:txBody>
                    <a:bodyPr/>
                    <a:lstStyle/>
                    <a:p>
                      <a:r>
                        <a:rPr lang="en-US" dirty="0"/>
                        <a:t>104</a:t>
                      </a:r>
                    </a:p>
                  </a:txBody>
                  <a:tcPr/>
                </a:tc>
                <a:tc>
                  <a:txBody>
                    <a:bodyPr/>
                    <a:lstStyle/>
                    <a:p>
                      <a:r>
                        <a:rPr lang="en-US" dirty="0"/>
                        <a:t>Harsh</a:t>
                      </a:r>
                    </a:p>
                  </a:txBody>
                  <a:tcPr/>
                </a:tc>
                <a:tc>
                  <a:txBody>
                    <a:bodyPr/>
                    <a:lstStyle/>
                    <a:p>
                      <a:r>
                        <a:rPr lang="en-US" dirty="0"/>
                        <a:t>DBMS, DE, DS</a:t>
                      </a:r>
                    </a:p>
                  </a:txBody>
                  <a:tcPr/>
                </a:tc>
                <a:extLst>
                  <a:ext uri="{0D108BD9-81ED-4DB2-BD59-A6C34878D82A}">
                    <a16:rowId xmlns:a16="http://schemas.microsoft.com/office/drawing/2014/main" val="10004"/>
                  </a:ext>
                </a:extLst>
              </a:tr>
              <a:tr h="370840">
                <a:tc>
                  <a:txBody>
                    <a:bodyPr/>
                    <a:lstStyle/>
                    <a:p>
                      <a:r>
                        <a:rPr lang="en-US" dirty="0"/>
                        <a:t>105</a:t>
                      </a:r>
                    </a:p>
                  </a:txBody>
                  <a:tcPr/>
                </a:tc>
                <a:tc>
                  <a:txBody>
                    <a:bodyPr/>
                    <a:lstStyle/>
                    <a:p>
                      <a:r>
                        <a:rPr lang="en-US" dirty="0" err="1"/>
                        <a:t>Nayan</a:t>
                      </a:r>
                      <a:endParaRPr lang="en-US" dirty="0"/>
                    </a:p>
                  </a:txBody>
                  <a:tcPr/>
                </a:tc>
                <a:tc>
                  <a:txBody>
                    <a:bodyPr/>
                    <a:lstStyle/>
                    <a:p>
                      <a:r>
                        <a:rPr lang="en-US" dirty="0"/>
                        <a:t>DE, DBMS, DS</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4392120" y="114300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Student</a:t>
            </a:r>
          </a:p>
        </p:txBody>
      </p:sp>
      <p:sp>
        <p:nvSpPr>
          <p:cNvPr id="9" name="TextBox 8">
            <a:extLst>
              <a:ext uri="{FF2B5EF4-FFF2-40B4-BE49-F238E27FC236}">
                <a16:creationId xmlns:a16="http://schemas.microsoft.com/office/drawing/2014/main" id="{3E14C9B3-F6DB-4697-B227-B526740E69CC}"/>
              </a:ext>
            </a:extLst>
          </p:cNvPr>
          <p:cNvSpPr txBox="1"/>
          <p:nvPr/>
        </p:nvSpPr>
        <p:spPr>
          <a:xfrm>
            <a:off x="7848600" y="2209800"/>
            <a:ext cx="2655216" cy="369332"/>
          </a:xfrm>
          <a:prstGeom prst="rect">
            <a:avLst/>
          </a:prstGeom>
          <a:noFill/>
        </p:spPr>
        <p:txBody>
          <a:bodyPr wrap="square">
            <a:spAutoFit/>
          </a:bodyPr>
          <a:lstStyle/>
          <a:p>
            <a:r>
              <a:rPr lang="en-US" dirty="0"/>
              <a:t>relation is not in 1NF</a:t>
            </a:r>
            <a:endParaRPr lang="en-IN" dirty="0"/>
          </a:p>
        </p:txBody>
      </p:sp>
    </p:spTree>
    <p:extLst>
      <p:ext uri="{BB962C8B-B14F-4D97-AF65-F5344CB8AC3E}">
        <p14:creationId xmlns:p14="http://schemas.microsoft.com/office/powerpoint/2010/main" val="284501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 </a:t>
            </a:r>
            <a:r>
              <a:rPr lang="en-US" sz="3000" dirty="0"/>
              <a:t>[Multivalued attribute]</a:t>
            </a:r>
            <a:endParaRPr lang="en-US" dirty="0"/>
          </a:p>
        </p:txBody>
      </p:sp>
      <p:sp>
        <p:nvSpPr>
          <p:cNvPr id="3" name="Content Placeholder 2"/>
          <p:cNvSpPr>
            <a:spLocks noGrp="1"/>
          </p:cNvSpPr>
          <p:nvPr>
            <p:ph idx="1"/>
          </p:nvPr>
        </p:nvSpPr>
        <p:spPr>
          <a:xfrm>
            <a:off x="1714500" y="990600"/>
            <a:ext cx="8763000" cy="5486400"/>
          </a:xfrm>
        </p:spPr>
        <p:txBody>
          <a:bodyPr/>
          <a:lstStyle/>
          <a:p>
            <a:pPr algn="just"/>
            <a:endParaRPr lang="en-US" dirty="0"/>
          </a:p>
          <a:p>
            <a:pPr algn="just"/>
            <a:endParaRPr lang="en-US" dirty="0"/>
          </a:p>
          <a:p>
            <a:pPr algn="just"/>
            <a:endParaRPr lang="en-US" dirty="0"/>
          </a:p>
          <a:p>
            <a:pPr algn="just"/>
            <a:endParaRPr lang="en-US" b="1" dirty="0"/>
          </a:p>
          <a:p>
            <a:pPr algn="just"/>
            <a:endParaRPr lang="en-US" b="1" dirty="0"/>
          </a:p>
          <a:p>
            <a:pPr algn="just"/>
            <a:endParaRPr lang="en-US" b="1" dirty="0"/>
          </a:p>
          <a:p>
            <a:pPr algn="just"/>
            <a:endParaRPr lang="en-US" b="1" dirty="0"/>
          </a:p>
          <a:p>
            <a:pPr algn="just"/>
            <a:r>
              <a:rPr lang="en-US" b="1" dirty="0"/>
              <a:t>Solution</a:t>
            </a:r>
            <a:r>
              <a:rPr lang="en-US" dirty="0"/>
              <a:t>: </a:t>
            </a:r>
            <a:r>
              <a:rPr lang="en-US" b="1" dirty="0">
                <a:solidFill>
                  <a:srgbClr val="C00000"/>
                </a:solidFill>
              </a:rPr>
              <a:t>Split the table </a:t>
            </a:r>
            <a:r>
              <a:rPr lang="en-US" dirty="0"/>
              <a:t>into </a:t>
            </a:r>
            <a:r>
              <a:rPr lang="en-US" b="1" dirty="0">
                <a:solidFill>
                  <a:srgbClr val="C00000"/>
                </a:solidFill>
              </a:rPr>
              <a:t>two tables </a:t>
            </a:r>
            <a:r>
              <a:rPr lang="en-US" dirty="0"/>
              <a:t>in such as way that </a:t>
            </a:r>
          </a:p>
          <a:p>
            <a:pPr lvl="1" algn="just"/>
            <a:r>
              <a:rPr lang="en-US" dirty="0"/>
              <a:t>the first table contains </a:t>
            </a:r>
            <a:r>
              <a:rPr lang="en-US" b="1" dirty="0">
                <a:solidFill>
                  <a:srgbClr val="C00000"/>
                </a:solidFill>
              </a:rPr>
              <a:t>all attributes except multi-valued attribute with same primary key </a:t>
            </a:r>
            <a:r>
              <a:rPr lang="en-US" dirty="0"/>
              <a:t>and </a:t>
            </a:r>
          </a:p>
          <a:p>
            <a:pPr lvl="1"/>
            <a:r>
              <a:rPr lang="en-US" dirty="0"/>
              <a:t>other table contains </a:t>
            </a:r>
            <a:r>
              <a:rPr lang="en-US" b="1" dirty="0">
                <a:solidFill>
                  <a:srgbClr val="C00000"/>
                </a:solidFill>
              </a:rPr>
              <a:t>multi-valued attribute </a:t>
            </a:r>
            <a:r>
              <a:rPr lang="en-US" dirty="0"/>
              <a:t>and </a:t>
            </a:r>
            <a:r>
              <a:rPr lang="en-US" b="1" dirty="0">
                <a:solidFill>
                  <a:srgbClr val="C00000"/>
                </a:solidFill>
              </a:rPr>
              <a:t>place a primary key in it. </a:t>
            </a:r>
            <a:endParaRPr lang="en-US" dirty="0"/>
          </a:p>
          <a:p>
            <a:pPr lvl="1">
              <a:buClr>
                <a:schemeClr val="tx1"/>
              </a:buClr>
            </a:pPr>
            <a:r>
              <a:rPr lang="en-US" b="1" dirty="0">
                <a:solidFill>
                  <a:srgbClr val="C00000"/>
                </a:solidFill>
              </a:rPr>
              <a:t>insert </a:t>
            </a:r>
            <a:r>
              <a:rPr lang="en-US" dirty="0"/>
              <a:t>the </a:t>
            </a:r>
            <a:r>
              <a:rPr lang="en-US" b="1" dirty="0">
                <a:solidFill>
                  <a:srgbClr val="C00000"/>
                </a:solidFill>
              </a:rPr>
              <a:t>primary key </a:t>
            </a:r>
            <a:r>
              <a:rPr lang="en-US" dirty="0"/>
              <a:t>of </a:t>
            </a:r>
            <a:r>
              <a:rPr lang="en-US" b="1" dirty="0">
                <a:solidFill>
                  <a:srgbClr val="C00000"/>
                </a:solidFill>
              </a:rPr>
              <a:t>first table </a:t>
            </a:r>
            <a:r>
              <a:rPr lang="en-US" dirty="0"/>
              <a:t>in the second table as a </a:t>
            </a:r>
            <a:r>
              <a:rPr lang="en-US" b="1" dirty="0">
                <a:solidFill>
                  <a:srgbClr val="C00000"/>
                </a:solidFill>
              </a:rPr>
              <a:t>foreign</a:t>
            </a:r>
            <a:r>
              <a:rPr lang="en-US" dirty="0"/>
              <a:t> </a:t>
            </a:r>
            <a:r>
              <a:rPr lang="en-US" b="1" dirty="0">
                <a:solidFill>
                  <a:srgbClr val="C00000"/>
                </a:solidFill>
              </a:rPr>
              <a:t>key</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430237429"/>
              </p:ext>
            </p:extLst>
          </p:nvPr>
        </p:nvGraphicFramePr>
        <p:xfrm>
          <a:off x="5745363" y="1551253"/>
          <a:ext cx="1665097" cy="2225040"/>
        </p:xfrm>
        <a:graphic>
          <a:graphicData uri="http://schemas.openxmlformats.org/drawingml/2006/table">
            <a:tbl>
              <a:tblPr firstRow="1" bandRow="1">
                <a:tableStyleId>{073A0DAA-6AF3-43AB-8588-CEC1D06C72B9}</a:tableStyleId>
              </a:tblPr>
              <a:tblGrid>
                <a:gridCol w="86626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tblGrid>
              <a:tr h="370840">
                <a:tc>
                  <a:txBody>
                    <a:bodyPr/>
                    <a:lstStyle/>
                    <a:p>
                      <a:r>
                        <a:rPr lang="en-US" u="sng" dirty="0" err="1"/>
                        <a:t>RollNo</a:t>
                      </a:r>
                      <a:endParaRPr lang="en-US" u="sng" dirty="0"/>
                    </a:p>
                  </a:txBody>
                  <a:tcPr/>
                </a:tc>
                <a:tc>
                  <a:txBody>
                    <a:bodyPr/>
                    <a:lstStyle/>
                    <a:p>
                      <a:r>
                        <a:rPr lang="en-US" dirty="0"/>
                        <a:t>Name</a:t>
                      </a:r>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Raj</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Meet</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err="1"/>
                        <a:t>Jeet</a:t>
                      </a:r>
                      <a:endParaRPr lang="en-US" dirty="0"/>
                    </a:p>
                  </a:txBody>
                  <a:tcPr/>
                </a:tc>
                <a:extLst>
                  <a:ext uri="{0D108BD9-81ED-4DB2-BD59-A6C34878D82A}">
                    <a16:rowId xmlns:a16="http://schemas.microsoft.com/office/drawing/2014/main" val="10003"/>
                  </a:ext>
                </a:extLst>
              </a:tr>
              <a:tr h="370840">
                <a:tc>
                  <a:txBody>
                    <a:bodyPr/>
                    <a:lstStyle/>
                    <a:p>
                      <a:r>
                        <a:rPr lang="en-US" dirty="0"/>
                        <a:t>104</a:t>
                      </a:r>
                    </a:p>
                  </a:txBody>
                  <a:tcPr/>
                </a:tc>
                <a:tc>
                  <a:txBody>
                    <a:bodyPr/>
                    <a:lstStyle/>
                    <a:p>
                      <a:r>
                        <a:rPr lang="en-US" dirty="0"/>
                        <a:t>Harsh</a:t>
                      </a:r>
                    </a:p>
                  </a:txBody>
                  <a:tcPr/>
                </a:tc>
                <a:extLst>
                  <a:ext uri="{0D108BD9-81ED-4DB2-BD59-A6C34878D82A}">
                    <a16:rowId xmlns:a16="http://schemas.microsoft.com/office/drawing/2014/main" val="10004"/>
                  </a:ext>
                </a:extLst>
              </a:tr>
              <a:tr h="370840">
                <a:tc>
                  <a:txBody>
                    <a:bodyPr/>
                    <a:lstStyle/>
                    <a:p>
                      <a:r>
                        <a:rPr lang="en-US" dirty="0"/>
                        <a:t>105</a:t>
                      </a:r>
                    </a:p>
                  </a:txBody>
                  <a:tcPr/>
                </a:tc>
                <a:tc>
                  <a:txBody>
                    <a:bodyPr/>
                    <a:lstStyle/>
                    <a:p>
                      <a:r>
                        <a:rPr lang="en-US" dirty="0" err="1"/>
                        <a:t>Nayan</a:t>
                      </a:r>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32985"/>
              </p:ext>
            </p:extLst>
          </p:nvPr>
        </p:nvGraphicFramePr>
        <p:xfrm>
          <a:off x="7527612" y="1551253"/>
          <a:ext cx="2900490" cy="2590800"/>
        </p:xfrm>
        <a:graphic>
          <a:graphicData uri="http://schemas.openxmlformats.org/drawingml/2006/table">
            <a:tbl>
              <a:tblPr firstRow="1" bandRow="1">
                <a:tableStyleId>{073A0DAA-6AF3-43AB-8588-CEC1D06C72B9}</a:tableStyleId>
              </a:tblPr>
              <a:tblGrid>
                <a:gridCol w="640080">
                  <a:extLst>
                    <a:ext uri="{9D8B030D-6E8A-4147-A177-3AD203B41FA5}">
                      <a16:colId xmlns:a16="http://schemas.microsoft.com/office/drawing/2014/main" val="20000"/>
                    </a:ext>
                  </a:extLst>
                </a:gridCol>
                <a:gridCol w="866267">
                  <a:extLst>
                    <a:ext uri="{9D8B030D-6E8A-4147-A177-3AD203B41FA5}">
                      <a16:colId xmlns:a16="http://schemas.microsoft.com/office/drawing/2014/main" val="20001"/>
                    </a:ext>
                  </a:extLst>
                </a:gridCol>
                <a:gridCol w="1394143">
                  <a:extLst>
                    <a:ext uri="{9D8B030D-6E8A-4147-A177-3AD203B41FA5}">
                      <a16:colId xmlns:a16="http://schemas.microsoft.com/office/drawing/2014/main" val="20002"/>
                    </a:ext>
                  </a:extLst>
                </a:gridCol>
              </a:tblGrid>
              <a:tr h="127241">
                <a:tc>
                  <a:txBody>
                    <a:bodyPr/>
                    <a:lstStyle/>
                    <a:p>
                      <a:r>
                        <a:rPr lang="en-US" u="sng" dirty="0"/>
                        <a:t>RID</a:t>
                      </a:r>
                    </a:p>
                  </a:txBody>
                  <a:tcPr/>
                </a:tc>
                <a:tc>
                  <a:txBody>
                    <a:bodyPr/>
                    <a:lstStyle/>
                    <a:p>
                      <a:r>
                        <a:rPr lang="en-US" u="none" dirty="0" err="1"/>
                        <a:t>RollNo</a:t>
                      </a:r>
                      <a:endParaRPr lang="en-US" u="none" dirty="0"/>
                    </a:p>
                  </a:txBody>
                  <a:tcPr/>
                </a:tc>
                <a:tc>
                  <a:txBody>
                    <a:bodyPr/>
                    <a:lstStyle/>
                    <a:p>
                      <a:r>
                        <a:rPr lang="en-US" dirty="0"/>
                        <a:t>Subject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101</a:t>
                      </a:r>
                    </a:p>
                  </a:txBody>
                  <a:tcPr/>
                </a:tc>
                <a:tc>
                  <a:txBody>
                    <a:bodyPr/>
                    <a:lstStyle/>
                    <a:p>
                      <a:r>
                        <a:rPr lang="en-US" dirty="0"/>
                        <a:t>DS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101</a:t>
                      </a:r>
                    </a:p>
                  </a:txBody>
                  <a:tcPr/>
                </a:tc>
                <a:tc>
                  <a:txBody>
                    <a:bodyPr/>
                    <a:lstStyle/>
                    <a:p>
                      <a:r>
                        <a:rPr lang="en-US" dirty="0"/>
                        <a:t>DBMS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102</a:t>
                      </a:r>
                    </a:p>
                  </a:txBody>
                  <a:tcPr/>
                </a:tc>
                <a:tc>
                  <a:txBody>
                    <a:bodyPr/>
                    <a:lstStyle/>
                    <a:p>
                      <a:r>
                        <a:rPr lang="en-US" dirty="0"/>
                        <a:t>DBMS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102</a:t>
                      </a:r>
                    </a:p>
                  </a:txBody>
                  <a:tcPr/>
                </a:tc>
                <a:tc>
                  <a:txBody>
                    <a:bodyPr/>
                    <a:lstStyle/>
                    <a:p>
                      <a:r>
                        <a:rPr lang="en-US" dirty="0"/>
                        <a:t>DS</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103</a:t>
                      </a:r>
                    </a:p>
                  </a:txBody>
                  <a:tcPr/>
                </a:tc>
                <a:tc>
                  <a:txBody>
                    <a:bodyPr/>
                    <a:lstStyle/>
                    <a:p>
                      <a:r>
                        <a:rPr lang="en-US" dirty="0"/>
                        <a:t>DS</a:t>
                      </a:r>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20939959"/>
              </p:ext>
            </p:extLst>
          </p:nvPr>
        </p:nvGraphicFramePr>
        <p:xfrm>
          <a:off x="1828801" y="1554431"/>
          <a:ext cx="3427667" cy="2225040"/>
        </p:xfrm>
        <a:graphic>
          <a:graphicData uri="http://schemas.openxmlformats.org/drawingml/2006/table">
            <a:tbl>
              <a:tblPr firstRow="1" bandRow="1">
                <a:tableStyleId>{073A0DAA-6AF3-43AB-8588-CEC1D06C72B9}</a:tableStyleId>
              </a:tblPr>
              <a:tblGrid>
                <a:gridCol w="866267">
                  <a:extLst>
                    <a:ext uri="{9D8B030D-6E8A-4147-A177-3AD203B41FA5}">
                      <a16:colId xmlns:a16="http://schemas.microsoft.com/office/drawing/2014/main" val="20000"/>
                    </a:ext>
                  </a:extLst>
                </a:gridCol>
                <a:gridCol w="798830">
                  <a:extLst>
                    <a:ext uri="{9D8B030D-6E8A-4147-A177-3AD203B41FA5}">
                      <a16:colId xmlns:a16="http://schemas.microsoft.com/office/drawing/2014/main" val="20001"/>
                    </a:ext>
                  </a:extLst>
                </a:gridCol>
                <a:gridCol w="1762570">
                  <a:extLst>
                    <a:ext uri="{9D8B030D-6E8A-4147-A177-3AD203B41FA5}">
                      <a16:colId xmlns:a16="http://schemas.microsoft.com/office/drawing/2014/main" val="20002"/>
                    </a:ext>
                  </a:extLst>
                </a:gridCol>
              </a:tblGrid>
              <a:tr h="370840">
                <a:tc>
                  <a:txBody>
                    <a:bodyPr/>
                    <a:lstStyle/>
                    <a:p>
                      <a:r>
                        <a:rPr lang="en-US" u="sng" dirty="0" err="1"/>
                        <a:t>RollNo</a:t>
                      </a:r>
                      <a:endParaRPr lang="en-US" u="sng" dirty="0"/>
                    </a:p>
                  </a:txBody>
                  <a:tcPr/>
                </a:tc>
                <a:tc>
                  <a:txBody>
                    <a:bodyPr/>
                    <a:lstStyle/>
                    <a:p>
                      <a:r>
                        <a:rPr lang="en-US" dirty="0"/>
                        <a:t>Name</a:t>
                      </a:r>
                    </a:p>
                  </a:txBody>
                  <a:tcPr/>
                </a:tc>
                <a:tc>
                  <a:txBody>
                    <a:bodyPr/>
                    <a:lstStyle/>
                    <a:p>
                      <a:r>
                        <a:rPr lang="en-US" dirty="0" err="1"/>
                        <a:t>FailedinSubjects</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Raj</a:t>
                      </a:r>
                    </a:p>
                  </a:txBody>
                  <a:tcPr/>
                </a:tc>
                <a:tc>
                  <a:txBody>
                    <a:bodyPr/>
                    <a:lstStyle/>
                    <a:p>
                      <a:r>
                        <a:rPr lang="en-US" dirty="0"/>
                        <a:t>DS, DBMS</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Meet</a:t>
                      </a:r>
                    </a:p>
                  </a:txBody>
                  <a:tcPr/>
                </a:tc>
                <a:tc>
                  <a:txBody>
                    <a:bodyPr/>
                    <a:lstStyle/>
                    <a:p>
                      <a:r>
                        <a:rPr lang="en-US" dirty="0"/>
                        <a:t>DBMS, DS</a:t>
                      </a:r>
                    </a:p>
                  </a:txBody>
                  <a:tcPr/>
                </a:tc>
                <a:extLst>
                  <a:ext uri="{0D108BD9-81ED-4DB2-BD59-A6C34878D82A}">
                    <a16:rowId xmlns:a16="http://schemas.microsoft.com/office/drawing/2014/main" val="10002"/>
                  </a:ext>
                </a:extLst>
              </a:tr>
              <a:tr h="370840">
                <a:tc>
                  <a:txBody>
                    <a:bodyPr/>
                    <a:lstStyle/>
                    <a:p>
                      <a:r>
                        <a:rPr lang="en-US" dirty="0"/>
                        <a:t>103</a:t>
                      </a:r>
                    </a:p>
                  </a:txBody>
                  <a:tcPr/>
                </a:tc>
                <a:tc>
                  <a:txBody>
                    <a:bodyPr/>
                    <a:lstStyle/>
                    <a:p>
                      <a:r>
                        <a:rPr lang="en-US" dirty="0" err="1"/>
                        <a:t>Jeet</a:t>
                      </a:r>
                      <a:endParaRPr lang="en-US" dirty="0"/>
                    </a:p>
                  </a:txBody>
                  <a:tcPr/>
                </a:tc>
                <a:tc>
                  <a:txBody>
                    <a:bodyPr/>
                    <a:lstStyle/>
                    <a:p>
                      <a:r>
                        <a:rPr lang="en-US" dirty="0"/>
                        <a:t>DS, DBMS, DE</a:t>
                      </a:r>
                    </a:p>
                  </a:txBody>
                  <a:tcPr/>
                </a:tc>
                <a:extLst>
                  <a:ext uri="{0D108BD9-81ED-4DB2-BD59-A6C34878D82A}">
                    <a16:rowId xmlns:a16="http://schemas.microsoft.com/office/drawing/2014/main" val="10003"/>
                  </a:ext>
                </a:extLst>
              </a:tr>
              <a:tr h="370840">
                <a:tc>
                  <a:txBody>
                    <a:bodyPr/>
                    <a:lstStyle/>
                    <a:p>
                      <a:r>
                        <a:rPr lang="en-US" dirty="0"/>
                        <a:t>104</a:t>
                      </a:r>
                    </a:p>
                  </a:txBody>
                  <a:tcPr/>
                </a:tc>
                <a:tc>
                  <a:txBody>
                    <a:bodyPr/>
                    <a:lstStyle/>
                    <a:p>
                      <a:r>
                        <a:rPr lang="en-US" dirty="0"/>
                        <a:t>Harsh</a:t>
                      </a:r>
                    </a:p>
                  </a:txBody>
                  <a:tcPr/>
                </a:tc>
                <a:tc>
                  <a:txBody>
                    <a:bodyPr/>
                    <a:lstStyle/>
                    <a:p>
                      <a:r>
                        <a:rPr lang="en-US" dirty="0"/>
                        <a:t>DBMS, DE, DS</a:t>
                      </a:r>
                    </a:p>
                  </a:txBody>
                  <a:tcPr/>
                </a:tc>
                <a:extLst>
                  <a:ext uri="{0D108BD9-81ED-4DB2-BD59-A6C34878D82A}">
                    <a16:rowId xmlns:a16="http://schemas.microsoft.com/office/drawing/2014/main" val="10004"/>
                  </a:ext>
                </a:extLst>
              </a:tr>
              <a:tr h="370840">
                <a:tc>
                  <a:txBody>
                    <a:bodyPr/>
                    <a:lstStyle/>
                    <a:p>
                      <a:r>
                        <a:rPr lang="en-US" dirty="0"/>
                        <a:t>105</a:t>
                      </a:r>
                    </a:p>
                  </a:txBody>
                  <a:tcPr/>
                </a:tc>
                <a:tc>
                  <a:txBody>
                    <a:bodyPr/>
                    <a:lstStyle/>
                    <a:p>
                      <a:r>
                        <a:rPr lang="en-US" dirty="0" err="1"/>
                        <a:t>Nayan</a:t>
                      </a:r>
                      <a:endParaRPr lang="en-US" dirty="0"/>
                    </a:p>
                  </a:txBody>
                  <a:tcPr/>
                </a:tc>
                <a:tc>
                  <a:txBody>
                    <a:bodyPr/>
                    <a:lstStyle/>
                    <a:p>
                      <a:r>
                        <a:rPr lang="en-US" dirty="0"/>
                        <a:t>DE, DBMS, DS</a:t>
                      </a:r>
                    </a:p>
                  </a:txBody>
                  <a:tcPr/>
                </a:tc>
                <a:extLst>
                  <a:ext uri="{0D108BD9-81ED-4DB2-BD59-A6C34878D82A}">
                    <a16:rowId xmlns:a16="http://schemas.microsoft.com/office/drawing/2014/main" val="10005"/>
                  </a:ext>
                </a:extLst>
              </a:tr>
            </a:tbl>
          </a:graphicData>
        </a:graphic>
      </p:graphicFrame>
      <p:sp>
        <p:nvSpPr>
          <p:cNvPr id="11" name="TextBox 10"/>
          <p:cNvSpPr txBox="1"/>
          <p:nvPr/>
        </p:nvSpPr>
        <p:spPr>
          <a:xfrm>
            <a:off x="1828800" y="114300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Student</a:t>
            </a:r>
          </a:p>
        </p:txBody>
      </p:sp>
      <p:cxnSp>
        <p:nvCxnSpPr>
          <p:cNvPr id="12" name="Straight Connector 11"/>
          <p:cNvCxnSpPr/>
          <p:nvPr/>
        </p:nvCxnSpPr>
        <p:spPr>
          <a:xfrm>
            <a:off x="1714500" y="4256818"/>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3826914" y="2592030"/>
            <a:ext cx="3348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747894" y="113688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Student</a:t>
            </a:r>
          </a:p>
        </p:txBody>
      </p:sp>
      <p:sp>
        <p:nvSpPr>
          <p:cNvPr id="15" name="TextBox 14"/>
          <p:cNvSpPr txBox="1"/>
          <p:nvPr/>
        </p:nvSpPr>
        <p:spPr>
          <a:xfrm>
            <a:off x="7527612" y="1136880"/>
            <a:ext cx="1524000" cy="400110"/>
          </a:xfrm>
          <a:prstGeom prst="rect">
            <a:avLst/>
          </a:prstGeom>
          <a:solidFill>
            <a:schemeClr val="tx1">
              <a:lumMod val="95000"/>
              <a:lumOff val="5000"/>
            </a:schemeClr>
          </a:solidFill>
        </p:spPr>
        <p:txBody>
          <a:bodyPr wrap="square" rtlCol="0">
            <a:spAutoFit/>
          </a:bodyPr>
          <a:lstStyle/>
          <a:p>
            <a:r>
              <a:rPr lang="en-US" sz="2000" b="1" dirty="0">
                <a:solidFill>
                  <a:schemeClr val="bg1">
                    <a:lumMod val="95000"/>
                  </a:schemeClr>
                </a:solidFill>
                <a:latin typeface="Cambria" panose="02040503050406030204" pitchFamily="18" charset="0"/>
              </a:rPr>
              <a:t>Result</a:t>
            </a:r>
          </a:p>
        </p:txBody>
      </p:sp>
    </p:spTree>
    <p:extLst>
      <p:ext uri="{BB962C8B-B14F-4D97-AF65-F5344CB8AC3E}">
        <p14:creationId xmlns:p14="http://schemas.microsoft.com/office/powerpoint/2010/main" val="156243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2NF (Second Normal Form)</a:t>
            </a:r>
          </a:p>
        </p:txBody>
      </p:sp>
      <p:sp>
        <p:nvSpPr>
          <p:cNvPr id="3" name="Content Placeholder 2"/>
          <p:cNvSpPr>
            <a:spLocks noGrp="1"/>
          </p:cNvSpPr>
          <p:nvPr>
            <p:ph idx="1"/>
          </p:nvPr>
        </p:nvSpPr>
        <p:spPr/>
        <p:txBody>
          <a:bodyPr>
            <a:normAutofit lnSpcReduction="10000"/>
          </a:bodyPr>
          <a:lstStyle/>
          <a:p>
            <a:pPr algn="just"/>
            <a:r>
              <a:rPr lang="en-US" dirty="0"/>
              <a:t>Conditions for 2NF</a:t>
            </a:r>
          </a:p>
          <a:p>
            <a:pPr algn="just"/>
            <a:endParaRPr lang="en-US" dirty="0"/>
          </a:p>
          <a:p>
            <a:pPr algn="just"/>
            <a:endParaRPr lang="en-US" dirty="0"/>
          </a:p>
          <a:p>
            <a:pPr algn="just"/>
            <a:r>
              <a:rPr lang="en-US" dirty="0"/>
              <a:t>A relation R is in second normal form (2NF) </a:t>
            </a:r>
          </a:p>
          <a:p>
            <a:pPr lvl="1"/>
            <a:r>
              <a:rPr lang="en-US" dirty="0"/>
              <a:t>if and only if it is in </a:t>
            </a:r>
            <a:r>
              <a:rPr lang="en-US" b="1" dirty="0">
                <a:solidFill>
                  <a:srgbClr val="C00000"/>
                </a:solidFill>
              </a:rPr>
              <a:t>1NF</a:t>
            </a:r>
            <a:r>
              <a:rPr lang="en-US" dirty="0"/>
              <a:t> and </a:t>
            </a:r>
          </a:p>
          <a:p>
            <a:pPr lvl="1" algn="just">
              <a:buClr>
                <a:schemeClr val="tx1"/>
              </a:buClr>
            </a:pPr>
            <a:r>
              <a:rPr lang="en-US" b="1" dirty="0">
                <a:solidFill>
                  <a:srgbClr val="C00000"/>
                </a:solidFill>
              </a:rPr>
              <a:t>every non-key attribute is fully dependent on the primary key</a:t>
            </a:r>
            <a:endParaRPr lang="en-US" dirty="0"/>
          </a:p>
          <a:p>
            <a:pPr marL="0" indent="0" algn="just">
              <a:buNone/>
            </a:pPr>
            <a:r>
              <a:rPr lang="en-US" dirty="0"/>
              <a:t>	</a:t>
            </a:r>
          </a:p>
          <a:p>
            <a:pPr>
              <a:spcBef>
                <a:spcPct val="0"/>
              </a:spcBef>
              <a:buNone/>
            </a:pPr>
            <a:r>
              <a:rPr lang="en-IN" altLang="en-US" b="1" i="1" u="sng" dirty="0"/>
              <a:t>Partial Dependency:  </a:t>
            </a:r>
            <a:r>
              <a:rPr lang="en-IN" altLang="en-US" i="1" dirty="0"/>
              <a:t>When a prime attribute determines non-prime attribute(s).</a:t>
            </a:r>
          </a:p>
          <a:p>
            <a:pPr>
              <a:spcBef>
                <a:spcPct val="0"/>
              </a:spcBef>
              <a:buNone/>
            </a:pPr>
            <a:r>
              <a:rPr lang="en-IN" altLang="en-US" i="1" dirty="0"/>
              <a:t>Prime attribute</a:t>
            </a:r>
            <a:r>
              <a:rPr lang="en-IN" altLang="en-US" i="1" dirty="0">
                <a:solidFill>
                  <a:srgbClr val="C00000"/>
                </a:solidFill>
              </a:rPr>
              <a:t>: parts </a:t>
            </a:r>
            <a:r>
              <a:rPr lang="en-IN" altLang="en-US" i="1" dirty="0"/>
              <a:t>of </a:t>
            </a:r>
            <a:r>
              <a:rPr lang="en-IN" altLang="en-US" i="1" dirty="0">
                <a:solidFill>
                  <a:srgbClr val="C00000"/>
                </a:solidFill>
              </a:rPr>
              <a:t>candidate key/primary key</a:t>
            </a:r>
          </a:p>
          <a:p>
            <a:pPr>
              <a:spcBef>
                <a:spcPct val="0"/>
              </a:spcBef>
              <a:buNone/>
            </a:pPr>
            <a:r>
              <a:rPr lang="en-IN" altLang="en-US" dirty="0"/>
              <a:t>In other words,</a:t>
            </a:r>
          </a:p>
          <a:p>
            <a:pPr lvl="2">
              <a:spcBef>
                <a:spcPct val="0"/>
              </a:spcBef>
              <a:buNone/>
            </a:pPr>
            <a:r>
              <a:rPr lang="en-IN" altLang="en-US" b="1" dirty="0"/>
              <a:t>A → B </a:t>
            </a:r>
            <a:r>
              <a:rPr lang="en-IN" altLang="en-US" dirty="0"/>
              <a:t>is called a partial dependency if and only if-</a:t>
            </a:r>
          </a:p>
          <a:p>
            <a:pPr lvl="2">
              <a:spcBef>
                <a:spcPct val="0"/>
              </a:spcBef>
              <a:buNone/>
            </a:pPr>
            <a:r>
              <a:rPr lang="en-IN" altLang="en-US" b="1" dirty="0"/>
              <a:t>A</a:t>
            </a:r>
            <a:r>
              <a:rPr lang="en-IN" altLang="en-US" dirty="0"/>
              <a:t> is a subset of some candidate key</a:t>
            </a:r>
          </a:p>
          <a:p>
            <a:pPr lvl="2">
              <a:spcBef>
                <a:spcPct val="0"/>
              </a:spcBef>
              <a:buNone/>
            </a:pPr>
            <a:r>
              <a:rPr lang="en-IN" altLang="en-US" b="1" dirty="0"/>
              <a:t>B</a:t>
            </a:r>
            <a:r>
              <a:rPr lang="en-IN" altLang="en-US" dirty="0"/>
              <a:t> is a non-prime attribute.</a:t>
            </a:r>
          </a:p>
          <a:p>
            <a:pPr>
              <a:spcBef>
                <a:spcPct val="0"/>
              </a:spcBef>
              <a:buNone/>
            </a:pPr>
            <a:r>
              <a:rPr lang="en-IN" altLang="en-US" i="1" dirty="0"/>
              <a:t>However when a relation does not exist a composite candidate key, then no PD</a:t>
            </a:r>
            <a:r>
              <a:rPr lang="en-US" dirty="0"/>
              <a:t>		</a:t>
            </a:r>
          </a:p>
        </p:txBody>
      </p:sp>
      <p:sp>
        <p:nvSpPr>
          <p:cNvPr id="5" name="TextBox 4"/>
          <p:cNvSpPr txBox="1"/>
          <p:nvPr/>
        </p:nvSpPr>
        <p:spPr>
          <a:xfrm>
            <a:off x="2100000" y="1572904"/>
            <a:ext cx="7992000" cy="457200"/>
          </a:xfrm>
          <a:prstGeom prst="rect">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It is </a:t>
            </a:r>
            <a:r>
              <a:rPr lang="en-US" sz="2400" b="1" dirty="0">
                <a:solidFill>
                  <a:srgbClr val="C00000"/>
                </a:solidFill>
              </a:rPr>
              <a:t>in 1NF </a:t>
            </a:r>
            <a:r>
              <a:rPr lang="en-US" sz="2400" dirty="0"/>
              <a:t>and </a:t>
            </a:r>
            <a:r>
              <a:rPr lang="en-US" sz="2400" b="1" dirty="0">
                <a:solidFill>
                  <a:srgbClr val="C00000"/>
                </a:solidFill>
              </a:rPr>
              <a:t>no partial dependency </a:t>
            </a:r>
            <a:r>
              <a:rPr lang="en-US" sz="2400" dirty="0"/>
              <a:t>exist in the relation.</a:t>
            </a:r>
          </a:p>
        </p:txBody>
      </p:sp>
      <p:cxnSp>
        <p:nvCxnSpPr>
          <p:cNvPr id="6" name="Straight Connector 5"/>
          <p:cNvCxnSpPr/>
          <p:nvPr/>
        </p:nvCxnSpPr>
        <p:spPr>
          <a:xfrm>
            <a:off x="1714500" y="2286000"/>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8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D58C-5923-40C1-B243-457058299671}"/>
              </a:ext>
            </a:extLst>
          </p:cNvPr>
          <p:cNvSpPr>
            <a:spLocks noGrp="1"/>
          </p:cNvSpPr>
          <p:nvPr>
            <p:ph type="title"/>
          </p:nvPr>
        </p:nvSpPr>
        <p:spPr/>
        <p:txBody>
          <a:bodyPr/>
          <a:lstStyle/>
          <a:p>
            <a:r>
              <a:rPr lang="en-IN" dirty="0"/>
              <a:t>Application of FD</a:t>
            </a:r>
          </a:p>
        </p:txBody>
      </p:sp>
      <p:sp>
        <p:nvSpPr>
          <p:cNvPr id="3" name="Content Placeholder 2">
            <a:extLst>
              <a:ext uri="{FF2B5EF4-FFF2-40B4-BE49-F238E27FC236}">
                <a16:creationId xmlns:a16="http://schemas.microsoft.com/office/drawing/2014/main" id="{7A4B4814-DEC5-4DCD-8433-2C8D46FCF187}"/>
              </a:ext>
            </a:extLst>
          </p:cNvPr>
          <p:cNvSpPr>
            <a:spLocks noGrp="1"/>
          </p:cNvSpPr>
          <p:nvPr>
            <p:ph idx="1"/>
          </p:nvPr>
        </p:nvSpPr>
        <p:spPr/>
        <p:txBody>
          <a:bodyPr>
            <a:normAutofit/>
          </a:bodyPr>
          <a:lstStyle/>
          <a:p>
            <a:pPr lvl="1">
              <a:buFont typeface="Wingdings" panose="05000000000000000000" pitchFamily="2" charset="2"/>
              <a:buChar char="Ø"/>
            </a:pPr>
            <a:r>
              <a:rPr lang="en-US" dirty="0"/>
              <a:t>We can determine </a:t>
            </a:r>
            <a:r>
              <a:rPr lang="en-US" dirty="0">
                <a:solidFill>
                  <a:srgbClr val="C00000"/>
                </a:solidFill>
              </a:rPr>
              <a:t>additional FD</a:t>
            </a:r>
          </a:p>
          <a:p>
            <a:pPr lvl="1">
              <a:buFont typeface="Wingdings" panose="05000000000000000000" pitchFamily="2" charset="2"/>
              <a:buChar char="Ø"/>
            </a:pPr>
            <a:r>
              <a:rPr lang="en-US" dirty="0"/>
              <a:t>We can </a:t>
            </a:r>
            <a:r>
              <a:rPr lang="en-US" dirty="0">
                <a:solidFill>
                  <a:srgbClr val="C00000"/>
                </a:solidFill>
              </a:rPr>
              <a:t>identify key</a:t>
            </a:r>
            <a:r>
              <a:rPr lang="en-US" dirty="0"/>
              <a:t>(</a:t>
            </a:r>
            <a:r>
              <a:rPr lang="en-US" dirty="0" err="1"/>
              <a:t>pk,sk,ck</a:t>
            </a:r>
            <a:r>
              <a:rPr lang="en-US" dirty="0"/>
              <a:t>…)</a:t>
            </a:r>
          </a:p>
          <a:p>
            <a:pPr lvl="1">
              <a:buFont typeface="Wingdings" panose="05000000000000000000" pitchFamily="2" charset="2"/>
              <a:buChar char="Ø"/>
            </a:pPr>
            <a:r>
              <a:rPr lang="en-US" dirty="0">
                <a:solidFill>
                  <a:srgbClr val="C00000"/>
                </a:solidFill>
              </a:rPr>
              <a:t>Equivalence</a:t>
            </a:r>
            <a:r>
              <a:rPr lang="en-US" dirty="0"/>
              <a:t> of FD</a:t>
            </a:r>
          </a:p>
          <a:p>
            <a:pPr lvl="1">
              <a:buFont typeface="Wingdings" panose="05000000000000000000" pitchFamily="2" charset="2"/>
              <a:buChar char="Ø"/>
            </a:pPr>
            <a:r>
              <a:rPr lang="en-US" dirty="0">
                <a:solidFill>
                  <a:srgbClr val="C00000"/>
                </a:solidFill>
              </a:rPr>
              <a:t>Minimal FD set</a:t>
            </a:r>
            <a:r>
              <a:rPr lang="en-US" dirty="0"/>
              <a:t>(we can represent the same information with less no of FD)</a:t>
            </a:r>
          </a:p>
          <a:p>
            <a:endParaRPr lang="en-US" dirty="0"/>
          </a:p>
          <a:p>
            <a:endParaRPr lang="en-US" dirty="0"/>
          </a:p>
          <a:p>
            <a:endParaRPr lang="en-US" dirty="0"/>
          </a:p>
          <a:p>
            <a:endParaRPr lang="en-IN" dirty="0"/>
          </a:p>
        </p:txBody>
      </p:sp>
      <p:sp>
        <p:nvSpPr>
          <p:cNvPr id="5" name="TextBox 4">
            <a:extLst>
              <a:ext uri="{FF2B5EF4-FFF2-40B4-BE49-F238E27FC236}">
                <a16:creationId xmlns:a16="http://schemas.microsoft.com/office/drawing/2014/main" id="{A5B2EB42-AFEB-4A1F-AB76-4DF0243BFC89}"/>
              </a:ext>
            </a:extLst>
          </p:cNvPr>
          <p:cNvSpPr txBox="1"/>
          <p:nvPr/>
        </p:nvSpPr>
        <p:spPr>
          <a:xfrm>
            <a:off x="457200" y="2971800"/>
            <a:ext cx="9448800" cy="3693319"/>
          </a:xfrm>
          <a:prstGeom prst="rect">
            <a:avLst/>
          </a:prstGeom>
          <a:noFill/>
        </p:spPr>
        <p:txBody>
          <a:bodyPr wrap="square">
            <a:spAutoFit/>
          </a:bodyPr>
          <a:lstStyle/>
          <a:p>
            <a:r>
              <a:rPr lang="en-US" dirty="0"/>
              <a:t>Examle:1 Given the following relation instance.</a:t>
            </a:r>
          </a:p>
          <a:p>
            <a:r>
              <a:rPr lang="en-US" dirty="0"/>
              <a:t>X  Y  Z</a:t>
            </a:r>
          </a:p>
          <a:p>
            <a:r>
              <a:rPr lang="en-US" dirty="0"/>
              <a:t>-------</a:t>
            </a:r>
          </a:p>
          <a:p>
            <a:r>
              <a:rPr lang="en-US" dirty="0"/>
              <a:t>1  4  2</a:t>
            </a:r>
          </a:p>
          <a:p>
            <a:r>
              <a:rPr lang="en-US" dirty="0"/>
              <a:t>1  5  3</a:t>
            </a:r>
          </a:p>
          <a:p>
            <a:r>
              <a:rPr lang="en-US" dirty="0"/>
              <a:t>1  6  3</a:t>
            </a:r>
          </a:p>
          <a:p>
            <a:r>
              <a:rPr lang="en-US" dirty="0"/>
              <a:t>3  2  2 </a:t>
            </a:r>
          </a:p>
          <a:p>
            <a:endParaRPr lang="en-US" dirty="0"/>
          </a:p>
          <a:p>
            <a:r>
              <a:rPr lang="en-US" dirty="0"/>
              <a:t>Which of the following functional dependencies are satisfied by the instance?</a:t>
            </a:r>
          </a:p>
          <a:p>
            <a:r>
              <a:rPr lang="en-US" dirty="0"/>
              <a:t>(a) XY -&gt; Z and Z -&gt; Y</a:t>
            </a:r>
            <a:br>
              <a:rPr lang="en-US" dirty="0"/>
            </a:br>
            <a:r>
              <a:rPr lang="en-US" b="1" dirty="0"/>
              <a:t>(b) YZ -&gt; X and Y -&gt; Z</a:t>
            </a:r>
          </a:p>
          <a:p>
            <a:r>
              <a:rPr lang="en-US" dirty="0"/>
              <a:t>(c) YZ -&gt; X and X -&gt; Z</a:t>
            </a:r>
            <a:br>
              <a:rPr lang="en-US" dirty="0"/>
            </a:br>
            <a:r>
              <a:rPr lang="en-US" dirty="0"/>
              <a:t>(d) XZ -&gt; Y and Y -&gt; X</a:t>
            </a:r>
          </a:p>
        </p:txBody>
      </p:sp>
    </p:spTree>
    <p:extLst>
      <p:ext uri="{BB962C8B-B14F-4D97-AF65-F5344CB8AC3E}">
        <p14:creationId xmlns:p14="http://schemas.microsoft.com/office/powerpoint/2010/main" val="328255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5E1-F665-4296-9BB6-6F34A38382E4}"/>
              </a:ext>
            </a:extLst>
          </p:cNvPr>
          <p:cNvSpPr>
            <a:spLocks noGrp="1"/>
          </p:cNvSpPr>
          <p:nvPr>
            <p:ph type="title"/>
          </p:nvPr>
        </p:nvSpPr>
        <p:spPr/>
        <p:txBody>
          <a:bodyPr/>
          <a:lstStyle/>
          <a:p>
            <a:endParaRPr lang="en-IN"/>
          </a:p>
        </p:txBody>
      </p:sp>
      <p:sp>
        <p:nvSpPr>
          <p:cNvPr id="7" name="TextBox 6">
            <a:extLst>
              <a:ext uri="{FF2B5EF4-FFF2-40B4-BE49-F238E27FC236}">
                <a16:creationId xmlns:a16="http://schemas.microsoft.com/office/drawing/2014/main" id="{D864BB5B-DC90-40AE-932B-6F10A2EF1C35}"/>
              </a:ext>
            </a:extLst>
          </p:cNvPr>
          <p:cNvSpPr txBox="1"/>
          <p:nvPr/>
        </p:nvSpPr>
        <p:spPr>
          <a:xfrm>
            <a:off x="838200" y="949752"/>
            <a:ext cx="9144785" cy="5632311"/>
          </a:xfrm>
          <a:prstGeom prst="rect">
            <a:avLst/>
          </a:prstGeom>
          <a:noFill/>
        </p:spPr>
        <p:txBody>
          <a:bodyPr wrap="square">
            <a:spAutoFit/>
          </a:bodyPr>
          <a:lstStyle/>
          <a:p>
            <a:pPr>
              <a:defRPr/>
            </a:pPr>
            <a:r>
              <a:rPr lang="en-IN" sz="2000" dirty="0"/>
              <a:t>Consider a relation- R ( V , W , X , Y , Z ) with functional dependencies-</a:t>
            </a:r>
          </a:p>
          <a:p>
            <a:pPr algn="ctr">
              <a:defRPr/>
            </a:pPr>
            <a:r>
              <a:rPr lang="en-IN" sz="2000" dirty="0"/>
              <a:t>VW → XY</a:t>
            </a:r>
          </a:p>
          <a:p>
            <a:pPr algn="ctr">
              <a:defRPr/>
            </a:pPr>
            <a:r>
              <a:rPr lang="en-IN" sz="2000" dirty="0"/>
              <a:t>Y → V</a:t>
            </a:r>
          </a:p>
          <a:p>
            <a:pPr algn="ctr">
              <a:defRPr/>
            </a:pPr>
            <a:r>
              <a:rPr lang="en-IN" sz="2000" dirty="0"/>
              <a:t>WX → YZ</a:t>
            </a:r>
          </a:p>
          <a:p>
            <a:pPr>
              <a:defRPr/>
            </a:pPr>
            <a:r>
              <a:rPr lang="en-IN" sz="2000" dirty="0"/>
              <a:t> </a:t>
            </a:r>
          </a:p>
          <a:p>
            <a:pPr>
              <a:defRPr/>
            </a:pPr>
            <a:r>
              <a:rPr lang="en-IN" sz="2000" dirty="0"/>
              <a:t>The possible candidate keys for this relation are-</a:t>
            </a:r>
          </a:p>
          <a:p>
            <a:pPr algn="ctr">
              <a:defRPr/>
            </a:pPr>
            <a:r>
              <a:rPr lang="en-IN" sz="2000" dirty="0"/>
              <a:t>VW , WX , WY</a:t>
            </a:r>
          </a:p>
          <a:p>
            <a:pPr>
              <a:defRPr/>
            </a:pPr>
            <a:r>
              <a:rPr lang="en-IN" sz="2000" dirty="0"/>
              <a:t> </a:t>
            </a:r>
          </a:p>
          <a:p>
            <a:pPr>
              <a:defRPr/>
            </a:pPr>
            <a:r>
              <a:rPr lang="en-IN" sz="2000" dirty="0"/>
              <a:t>From here,</a:t>
            </a:r>
          </a:p>
          <a:p>
            <a:pPr marL="285750" indent="-285750">
              <a:buFont typeface="Arial" panose="020B0604020202020204" pitchFamily="34" charset="0"/>
              <a:buChar char="•"/>
              <a:defRPr/>
            </a:pPr>
            <a:r>
              <a:rPr lang="en-IN" sz="2000" dirty="0"/>
              <a:t>Prime attributes = { V , W , X , Y }</a:t>
            </a:r>
          </a:p>
          <a:p>
            <a:pPr marL="285750" indent="-285750">
              <a:buFont typeface="Arial" panose="020B0604020202020204" pitchFamily="34" charset="0"/>
              <a:buChar char="•"/>
              <a:defRPr/>
            </a:pPr>
            <a:r>
              <a:rPr lang="en-IN" sz="2000" dirty="0"/>
              <a:t>Non-prime attributes = { Z }</a:t>
            </a:r>
          </a:p>
          <a:p>
            <a:pPr>
              <a:defRPr/>
            </a:pPr>
            <a:r>
              <a:rPr lang="en-IN" sz="2000" dirty="0"/>
              <a:t> </a:t>
            </a:r>
          </a:p>
          <a:p>
            <a:pPr>
              <a:defRPr/>
            </a:pPr>
            <a:r>
              <a:rPr lang="en-IN" sz="2000" dirty="0"/>
              <a:t>Now, if we observe the given dependencies-</a:t>
            </a:r>
          </a:p>
          <a:p>
            <a:pPr marL="285750" indent="-285750">
              <a:buFont typeface="Arial" panose="020B0604020202020204" pitchFamily="34" charset="0"/>
              <a:buChar char="•"/>
              <a:defRPr/>
            </a:pPr>
            <a:r>
              <a:rPr lang="en-IN" sz="2000" dirty="0"/>
              <a:t>There is no partial dependency.</a:t>
            </a:r>
          </a:p>
          <a:p>
            <a:pPr marL="285750" indent="-285750">
              <a:buFont typeface="Arial" panose="020B0604020202020204" pitchFamily="34" charset="0"/>
              <a:buChar char="•"/>
              <a:defRPr/>
            </a:pPr>
            <a:r>
              <a:rPr lang="en-IN" sz="2000" dirty="0"/>
              <a:t>This is because there exists no dependency where incomplete candidate key determines any non-prime attribute.</a:t>
            </a:r>
          </a:p>
          <a:p>
            <a:pPr>
              <a:defRPr/>
            </a:pPr>
            <a:r>
              <a:rPr lang="en-IN" sz="2000" dirty="0"/>
              <a:t> </a:t>
            </a:r>
          </a:p>
          <a:p>
            <a:pPr>
              <a:defRPr/>
            </a:pPr>
            <a:r>
              <a:rPr lang="en-IN" sz="2000" dirty="0"/>
              <a:t>Thus, we conclude that the given relation is in 2NF.</a:t>
            </a:r>
          </a:p>
        </p:txBody>
      </p:sp>
    </p:spTree>
    <p:extLst>
      <p:ext uri="{BB962C8B-B14F-4D97-AF65-F5344CB8AC3E}">
        <p14:creationId xmlns:p14="http://schemas.microsoft.com/office/powerpoint/2010/main" val="11621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Effect transition="in" filter="fade">
                                      <p:cBhvr>
                                        <p:cTn id="41" dur="500"/>
                                        <p:tgtEl>
                                          <p:spTgt spid="7">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13" end="13"/>
                                            </p:txEl>
                                          </p:spTgt>
                                        </p:tgtEl>
                                        <p:attrNameLst>
                                          <p:attrName>style.visibility</p:attrName>
                                        </p:attrNameLst>
                                      </p:cBhvr>
                                      <p:to>
                                        <p:strVal val="visible"/>
                                      </p:to>
                                    </p:set>
                                    <p:animEffect transition="in" filter="fade">
                                      <p:cBhvr>
                                        <p:cTn id="44" dur="500"/>
                                        <p:tgtEl>
                                          <p:spTgt spid="7">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animEffect transition="in" filter="fade">
                                      <p:cBhvr>
                                        <p:cTn id="47" dur="500"/>
                                        <p:tgtEl>
                                          <p:spTgt spid="7">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6" end="16"/>
                                            </p:txEl>
                                          </p:spTgt>
                                        </p:tgtEl>
                                        <p:attrNameLst>
                                          <p:attrName>style.visibility</p:attrName>
                                        </p:attrNameLst>
                                      </p:cBhvr>
                                      <p:to>
                                        <p:strVal val="visible"/>
                                      </p:to>
                                    </p:set>
                                    <p:animEffect transition="in" filter="fade">
                                      <p:cBhvr>
                                        <p:cTn id="52"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2NF (Second Normal Form)</a:t>
            </a:r>
          </a:p>
        </p:txBody>
      </p:sp>
      <p:sp>
        <p:nvSpPr>
          <p:cNvPr id="3" name="Content Placeholder 2"/>
          <p:cNvSpPr>
            <a:spLocks noGrp="1"/>
          </p:cNvSpPr>
          <p:nvPr>
            <p:ph idx="1"/>
          </p:nvPr>
        </p:nvSpPr>
        <p:spPr>
          <a:xfrm>
            <a:off x="609600" y="1524000"/>
            <a:ext cx="11404600" cy="5410200"/>
          </a:xfrm>
        </p:spPr>
        <p:txBody>
          <a:bodyPr>
            <a:normAutofit fontScale="77500" lnSpcReduction="20000"/>
          </a:bodyPr>
          <a:lstStyle/>
          <a:p>
            <a:pPr algn="just"/>
            <a:endParaRPr lang="en-US" dirty="0"/>
          </a:p>
          <a:p>
            <a:pPr algn="just"/>
            <a:endParaRPr lang="en-US" dirty="0"/>
          </a:p>
          <a:p>
            <a:pPr algn="just"/>
            <a:endParaRPr lang="en-US"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FD1: {</a:t>
            </a:r>
            <a:r>
              <a:rPr lang="en-US" sz="2200" dirty="0" err="1"/>
              <a:t>CustomerID</a:t>
            </a:r>
            <a:r>
              <a:rPr lang="en-US" sz="2200" dirty="0"/>
              <a:t>, </a:t>
            </a:r>
            <a:r>
              <a:rPr lang="en-US" sz="2200" dirty="0" err="1"/>
              <a:t>AccountNO</a:t>
            </a:r>
            <a:r>
              <a:rPr lang="en-US" sz="2200" dirty="0"/>
              <a:t>} → {</a:t>
            </a:r>
            <a:r>
              <a:rPr lang="en-US" sz="2200" dirty="0" err="1"/>
              <a:t>AccesssDate</a:t>
            </a:r>
            <a:r>
              <a:rPr lang="en-US" sz="2200" dirty="0"/>
              <a:t>, Balance, </a:t>
            </a:r>
            <a:r>
              <a:rPr lang="en-US" sz="2200" dirty="0" err="1"/>
              <a:t>BranchName</a:t>
            </a:r>
            <a:r>
              <a:rPr lang="en-US" sz="2200" dirty="0"/>
              <a:t>}</a:t>
            </a:r>
          </a:p>
          <a:p>
            <a:pPr algn="just"/>
            <a:r>
              <a:rPr lang="en-US" sz="2200" dirty="0"/>
              <a:t>FD2: </a:t>
            </a:r>
            <a:r>
              <a:rPr lang="en-US" sz="2200" dirty="0" err="1"/>
              <a:t>AccountNO</a:t>
            </a:r>
            <a:r>
              <a:rPr lang="en-US" sz="2200" dirty="0"/>
              <a:t> → {Balance, </a:t>
            </a:r>
            <a:r>
              <a:rPr lang="en-US" sz="2200" dirty="0" err="1"/>
              <a:t>BranchName</a:t>
            </a:r>
            <a:r>
              <a:rPr lang="en-US" sz="2200" dirty="0"/>
              <a:t>}</a:t>
            </a:r>
          </a:p>
          <a:p>
            <a:pPr algn="just">
              <a:spcBef>
                <a:spcPts val="1200"/>
              </a:spcBef>
              <a:buClr>
                <a:schemeClr val="tx1"/>
              </a:buClr>
            </a:pPr>
            <a:r>
              <a:rPr lang="en-US" b="1" dirty="0">
                <a:solidFill>
                  <a:srgbClr val="C00000"/>
                </a:solidFill>
              </a:rPr>
              <a:t>Balance and </a:t>
            </a:r>
            <a:r>
              <a:rPr lang="en-US" b="1" dirty="0" err="1">
                <a:solidFill>
                  <a:srgbClr val="C00000"/>
                </a:solidFill>
              </a:rPr>
              <a:t>BranchName</a:t>
            </a:r>
            <a:r>
              <a:rPr lang="en-US" b="1" dirty="0">
                <a:solidFill>
                  <a:srgbClr val="C00000"/>
                </a:solidFill>
              </a:rPr>
              <a:t> are partial dependent</a:t>
            </a:r>
            <a:r>
              <a:rPr lang="en-US" dirty="0"/>
              <a:t> on primary key. So above relation is not in 2NF.</a:t>
            </a:r>
          </a:p>
          <a:p>
            <a:pPr algn="just"/>
            <a:r>
              <a:rPr lang="en-US" b="1" dirty="0"/>
              <a:t>Problem</a:t>
            </a:r>
            <a:r>
              <a:rPr lang="en-US" dirty="0"/>
              <a:t>: For example, in case of a joint account multiple customers have common (one) accounts. </a:t>
            </a:r>
          </a:p>
          <a:p>
            <a:pPr algn="just"/>
            <a:r>
              <a:rPr lang="en-US" dirty="0"/>
              <a:t>If an account </a:t>
            </a:r>
            <a:r>
              <a:rPr lang="en-US" b="1" dirty="0">
                <a:solidFill>
                  <a:srgbClr val="C00000"/>
                </a:solidFill>
              </a:rPr>
              <a:t>‘A01’ is operated jointly by two customers </a:t>
            </a:r>
            <a:r>
              <a:rPr lang="en-US" dirty="0"/>
              <a:t>says ‘</a:t>
            </a:r>
            <a:r>
              <a:rPr lang="en-US" b="1" dirty="0">
                <a:solidFill>
                  <a:srgbClr val="C00000"/>
                </a:solidFill>
              </a:rPr>
              <a:t>C01’ and ‘C02’</a:t>
            </a:r>
            <a:r>
              <a:rPr lang="en-US" dirty="0"/>
              <a:t> then </a:t>
            </a:r>
            <a:r>
              <a:rPr lang="en-US" b="1" dirty="0">
                <a:solidFill>
                  <a:srgbClr val="C00000"/>
                </a:solidFill>
              </a:rPr>
              <a:t>data values </a:t>
            </a:r>
            <a:r>
              <a:rPr lang="en-US" dirty="0"/>
              <a:t>for attributes</a:t>
            </a:r>
            <a:r>
              <a:rPr lang="en-US" b="1" dirty="0">
                <a:solidFill>
                  <a:srgbClr val="C00000"/>
                </a:solidFill>
              </a:rPr>
              <a:t> Balance and </a:t>
            </a:r>
            <a:r>
              <a:rPr lang="en-US" b="1" dirty="0" err="1">
                <a:solidFill>
                  <a:srgbClr val="C00000"/>
                </a:solidFill>
              </a:rPr>
              <a:t>BranchName</a:t>
            </a:r>
            <a:r>
              <a:rPr lang="en-US" b="1" dirty="0">
                <a:solidFill>
                  <a:srgbClr val="C00000"/>
                </a:solidFill>
              </a:rPr>
              <a:t> </a:t>
            </a:r>
            <a:r>
              <a:rPr lang="en-US" dirty="0"/>
              <a:t>will be </a:t>
            </a:r>
            <a:r>
              <a:rPr lang="en-US" b="1" dirty="0">
                <a:solidFill>
                  <a:srgbClr val="C00000"/>
                </a:solidFill>
              </a:rPr>
              <a:t>duplicated in two different tuples </a:t>
            </a:r>
            <a:r>
              <a:rPr lang="en-US" dirty="0"/>
              <a:t>of </a:t>
            </a:r>
            <a:r>
              <a:rPr lang="en-US" b="1" dirty="0">
                <a:solidFill>
                  <a:srgbClr val="C00000"/>
                </a:solidFill>
              </a:rPr>
              <a:t>customers ‘C01’ and ‘C02’</a:t>
            </a:r>
            <a:r>
              <a:rPr lang="en-US" dirty="0"/>
              <a:t>.</a:t>
            </a:r>
          </a:p>
        </p:txBody>
      </p:sp>
      <p:sp>
        <p:nvSpPr>
          <p:cNvPr id="4" name="TextBox 3"/>
          <p:cNvSpPr txBox="1"/>
          <p:nvPr/>
        </p:nvSpPr>
        <p:spPr>
          <a:xfrm>
            <a:off x="3561600" y="3348144"/>
            <a:ext cx="1620000" cy="460800"/>
          </a:xfrm>
          <a:prstGeom prst="rect">
            <a:avLst/>
          </a:prstGeom>
          <a:noFill/>
          <a:ln w="28575">
            <a:solidFill>
              <a:srgbClr val="0070C0"/>
            </a:solidFill>
          </a:ln>
        </p:spPr>
        <p:txBody>
          <a:bodyPr wrap="square" rtlCol="0">
            <a:spAutoFit/>
          </a:bodyPr>
          <a:lstStyle/>
          <a:p>
            <a:pPr algn="ctr"/>
            <a:r>
              <a:rPr lang="en-US" sz="2400" u="sng" dirty="0" err="1"/>
              <a:t>AccountNO</a:t>
            </a:r>
            <a:endParaRPr lang="en-US" sz="2400" u="sng" dirty="0"/>
          </a:p>
        </p:txBody>
      </p:sp>
      <p:sp>
        <p:nvSpPr>
          <p:cNvPr id="5" name="TextBox 4"/>
          <p:cNvSpPr txBox="1"/>
          <p:nvPr/>
        </p:nvSpPr>
        <p:spPr>
          <a:xfrm>
            <a:off x="5178600" y="3348144"/>
            <a:ext cx="1908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6" name="TextBox 5"/>
          <p:cNvSpPr txBox="1"/>
          <p:nvPr/>
        </p:nvSpPr>
        <p:spPr>
          <a:xfrm>
            <a:off x="7086600" y="3348145"/>
            <a:ext cx="1404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8" name="Straight Connector 7"/>
          <p:cNvCxnSpPr/>
          <p:nvPr/>
        </p:nvCxnSpPr>
        <p:spPr>
          <a:xfrm>
            <a:off x="4180630" y="3800819"/>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019800"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772400"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55892" y="4166579"/>
            <a:ext cx="6800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87000" y="3348145"/>
            <a:ext cx="1908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21" name="TextBox 20"/>
          <p:cNvSpPr txBox="1"/>
          <p:nvPr/>
        </p:nvSpPr>
        <p:spPr>
          <a:xfrm>
            <a:off x="1907060" y="3348144"/>
            <a:ext cx="1656000" cy="460800"/>
          </a:xfrm>
          <a:prstGeom prst="rect">
            <a:avLst/>
          </a:prstGeom>
          <a:noFill/>
          <a:ln w="28575">
            <a:solidFill>
              <a:srgbClr val="0070C0"/>
            </a:solidFill>
          </a:ln>
        </p:spPr>
        <p:txBody>
          <a:bodyPr wrap="square" rtlCol="0">
            <a:spAutoFit/>
          </a:bodyPr>
          <a:lstStyle/>
          <a:p>
            <a:pPr algn="ctr"/>
            <a:r>
              <a:rPr lang="en-US" sz="2400" u="sng" dirty="0" err="1"/>
              <a:t>CustomerID</a:t>
            </a:r>
            <a:endParaRPr lang="en-US" sz="2400" u="sng" dirty="0"/>
          </a:p>
        </p:txBody>
      </p:sp>
      <p:cxnSp>
        <p:nvCxnSpPr>
          <p:cNvPr id="22" name="Straight Connector 21"/>
          <p:cNvCxnSpPr/>
          <p:nvPr/>
        </p:nvCxnSpPr>
        <p:spPr>
          <a:xfrm>
            <a:off x="2667000" y="3800819"/>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447832"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181598" y="2971800"/>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773368" y="297180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83917" y="2983844"/>
            <a:ext cx="525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448800" y="297180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051565887"/>
              </p:ext>
            </p:extLst>
          </p:nvPr>
        </p:nvGraphicFramePr>
        <p:xfrm>
          <a:off x="2806922" y="990599"/>
          <a:ext cx="6578156" cy="1854200"/>
        </p:xfrm>
        <a:graphic>
          <a:graphicData uri="http://schemas.openxmlformats.org/drawingml/2006/table">
            <a:tbl>
              <a:tblPr firstRow="1" bandRow="1">
                <a:tableStyleId>{073A0DAA-6AF3-43AB-8588-CEC1D06C72B9}</a:tableStyleId>
              </a:tblPr>
              <a:tblGrid>
                <a:gridCol w="1298893">
                  <a:extLst>
                    <a:ext uri="{9D8B030D-6E8A-4147-A177-3AD203B41FA5}">
                      <a16:colId xmlns:a16="http://schemas.microsoft.com/office/drawing/2014/main" val="20000"/>
                    </a:ext>
                  </a:extLst>
                </a:gridCol>
                <a:gridCol w="1311529">
                  <a:extLst>
                    <a:ext uri="{9D8B030D-6E8A-4147-A177-3AD203B41FA5}">
                      <a16:colId xmlns:a16="http://schemas.microsoft.com/office/drawing/2014/main" val="20001"/>
                    </a:ext>
                  </a:extLst>
                </a:gridCol>
                <a:gridCol w="1462278">
                  <a:extLst>
                    <a:ext uri="{9D8B030D-6E8A-4147-A177-3AD203B41FA5}">
                      <a16:colId xmlns:a16="http://schemas.microsoft.com/office/drawing/2014/main" val="20002"/>
                    </a:ext>
                  </a:extLst>
                </a:gridCol>
                <a:gridCol w="970280">
                  <a:extLst>
                    <a:ext uri="{9D8B030D-6E8A-4147-A177-3AD203B41FA5}">
                      <a16:colId xmlns:a16="http://schemas.microsoft.com/office/drawing/2014/main" val="20003"/>
                    </a:ext>
                  </a:extLst>
                </a:gridCol>
                <a:gridCol w="1535176">
                  <a:extLst>
                    <a:ext uri="{9D8B030D-6E8A-4147-A177-3AD203B41FA5}">
                      <a16:colId xmlns:a16="http://schemas.microsoft.com/office/drawing/2014/main" val="20004"/>
                    </a:ext>
                  </a:extLst>
                </a:gridCol>
              </a:tblGrid>
              <a:tr h="370840">
                <a:tc>
                  <a:txBody>
                    <a:bodyPr/>
                    <a:lstStyle/>
                    <a:p>
                      <a:r>
                        <a:rPr lang="en-US" sz="1800" u="sng" dirty="0" err="1"/>
                        <a:t>CustomerID</a:t>
                      </a:r>
                      <a:endParaRPr lang="en-US" u="sng" dirty="0"/>
                    </a:p>
                  </a:txBody>
                  <a:tcPr/>
                </a:tc>
                <a:tc>
                  <a:txBody>
                    <a:bodyPr/>
                    <a:lstStyle/>
                    <a:p>
                      <a:r>
                        <a:rPr lang="en-US" sz="1800" u="sng" dirty="0" err="1"/>
                        <a:t>AccountNO</a:t>
                      </a:r>
                      <a:endParaRPr lang="en-US" u="sng" dirty="0"/>
                    </a:p>
                  </a:txBody>
                  <a:tcPr/>
                </a:tc>
                <a:tc>
                  <a:txBody>
                    <a:bodyPr/>
                    <a:lstStyle/>
                    <a:p>
                      <a:r>
                        <a:rPr lang="en-US" sz="1800" dirty="0" err="1"/>
                        <a:t>AccesssDate</a:t>
                      </a:r>
                      <a:endParaRPr lang="en-US" dirty="0"/>
                    </a:p>
                  </a:txBody>
                  <a:tcPr/>
                </a:tc>
                <a:tc>
                  <a:txBody>
                    <a:bodyPr/>
                    <a:lstStyle/>
                    <a:p>
                      <a:r>
                        <a:rPr lang="en-US" dirty="0"/>
                        <a:t>Balance</a:t>
                      </a:r>
                    </a:p>
                  </a:txBody>
                  <a:tcPr/>
                </a:tc>
                <a:tc>
                  <a:txBody>
                    <a:bodyPr/>
                    <a:lstStyle/>
                    <a:p>
                      <a:r>
                        <a:rPr lang="en-US" sz="1800" dirty="0" err="1"/>
                        <a:t>BranchName</a:t>
                      </a:r>
                      <a:endParaRPr lang="en-US" dirty="0"/>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A01</a:t>
                      </a:r>
                    </a:p>
                  </a:txBody>
                  <a:tcPr/>
                </a:tc>
                <a:tc>
                  <a:txBody>
                    <a:bodyPr/>
                    <a:lstStyle/>
                    <a:p>
                      <a:r>
                        <a:rPr lang="en-US" dirty="0"/>
                        <a:t>01-01-2017</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A01</a:t>
                      </a:r>
                    </a:p>
                  </a:txBody>
                  <a:tcPr/>
                </a:tc>
                <a:tc>
                  <a:txBody>
                    <a:bodyPr/>
                    <a:lstStyle/>
                    <a:p>
                      <a:r>
                        <a:rPr lang="en-US" dirty="0"/>
                        <a:t>01-03-2017</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2"/>
                  </a:ext>
                </a:extLst>
              </a:tr>
              <a:tr h="370840">
                <a:tc>
                  <a:txBody>
                    <a:bodyPr/>
                    <a:lstStyle/>
                    <a:p>
                      <a:r>
                        <a:rPr lang="en-US" dirty="0"/>
                        <a:t>C01</a:t>
                      </a:r>
                    </a:p>
                  </a:txBody>
                  <a:tcPr/>
                </a:tc>
                <a:tc>
                  <a:txBody>
                    <a:bodyPr/>
                    <a:lstStyle/>
                    <a:p>
                      <a:r>
                        <a:rPr lang="en-US" dirty="0"/>
                        <a:t>A02</a:t>
                      </a:r>
                    </a:p>
                  </a:txBody>
                  <a:tcPr/>
                </a:tc>
                <a:tc>
                  <a:txBody>
                    <a:bodyPr/>
                    <a:lstStyle/>
                    <a:p>
                      <a:r>
                        <a:rPr lang="en-US" dirty="0"/>
                        <a:t>01-05-2017</a:t>
                      </a:r>
                    </a:p>
                  </a:txBody>
                  <a:tcPr/>
                </a:tc>
                <a:tc>
                  <a:txBody>
                    <a:bodyPr/>
                    <a:lstStyle/>
                    <a:p>
                      <a:r>
                        <a:rPr lang="en-US" dirty="0"/>
                        <a:t>25000</a:t>
                      </a:r>
                    </a:p>
                  </a:txBody>
                  <a:tcPr/>
                </a:tc>
                <a:tc>
                  <a:txBody>
                    <a:bodyPr/>
                    <a:lstStyle/>
                    <a:p>
                      <a:r>
                        <a:rPr lang="en-US" dirty="0" err="1"/>
                        <a:t>Surat</a:t>
                      </a:r>
                      <a:endParaRPr lang="en-US" dirty="0"/>
                    </a:p>
                  </a:txBody>
                  <a:tcPr/>
                </a:tc>
                <a:extLst>
                  <a:ext uri="{0D108BD9-81ED-4DB2-BD59-A6C34878D82A}">
                    <a16:rowId xmlns:a16="http://schemas.microsoft.com/office/drawing/2014/main" val="10003"/>
                  </a:ext>
                </a:extLst>
              </a:tr>
              <a:tr h="370840">
                <a:tc>
                  <a:txBody>
                    <a:bodyPr/>
                    <a:lstStyle/>
                    <a:p>
                      <a:r>
                        <a:rPr lang="en-US" dirty="0"/>
                        <a:t>C03</a:t>
                      </a:r>
                    </a:p>
                  </a:txBody>
                  <a:tcPr/>
                </a:tc>
                <a:tc>
                  <a:txBody>
                    <a:bodyPr/>
                    <a:lstStyle/>
                    <a:p>
                      <a:r>
                        <a:rPr lang="en-US" dirty="0"/>
                        <a:t>A02</a:t>
                      </a:r>
                    </a:p>
                  </a:txBody>
                  <a:tcPr/>
                </a:tc>
                <a:tc>
                  <a:txBody>
                    <a:bodyPr/>
                    <a:lstStyle/>
                    <a:p>
                      <a:r>
                        <a:rPr lang="en-US" dirty="0"/>
                        <a:t>01-07-2017</a:t>
                      </a:r>
                    </a:p>
                  </a:txBody>
                  <a:tcPr/>
                </a:tc>
                <a:tc>
                  <a:txBody>
                    <a:bodyPr/>
                    <a:lstStyle/>
                    <a:p>
                      <a:r>
                        <a:rPr lang="en-US" dirty="0"/>
                        <a:t>25000</a:t>
                      </a:r>
                    </a:p>
                  </a:txBody>
                  <a:tcPr/>
                </a:tc>
                <a:tc>
                  <a:txBody>
                    <a:bodyPr/>
                    <a:lstStyle/>
                    <a:p>
                      <a:r>
                        <a:rPr lang="en-US" dirty="0" err="1"/>
                        <a:t>Surat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622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0" grpId="0" animBg="1"/>
      <p:bldP spid="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14500" y="917575"/>
            <a:ext cx="4305300" cy="1008000"/>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p>
            <a:pPr marL="0" indent="0" algn="just">
              <a:buNone/>
            </a:pPr>
            <a:r>
              <a:rPr lang="en-US" sz="2000" b="1" dirty="0"/>
              <a:t>Solution</a:t>
            </a:r>
            <a:r>
              <a:rPr lang="en-US" sz="2000" dirty="0"/>
              <a:t>: </a:t>
            </a:r>
            <a:r>
              <a:rPr lang="en-US" sz="2000" dirty="0">
                <a:solidFill>
                  <a:srgbClr val="C00000"/>
                </a:solidFill>
              </a:rPr>
              <a:t>Decompose relation </a:t>
            </a:r>
            <a:r>
              <a:rPr lang="en-US" sz="2000" dirty="0"/>
              <a:t>in such a way that </a:t>
            </a:r>
            <a:r>
              <a:rPr lang="en-US" sz="2000" dirty="0">
                <a:solidFill>
                  <a:srgbClr val="C00000"/>
                </a:solidFill>
              </a:rPr>
              <a:t>resultant relations do not have any partial FD</a:t>
            </a:r>
            <a:r>
              <a:rPr lang="en-US" sz="2000" dirty="0"/>
              <a:t>.</a:t>
            </a:r>
          </a:p>
        </p:txBody>
      </p:sp>
      <p:sp>
        <p:nvSpPr>
          <p:cNvPr id="4" name="Content Placeholder 3"/>
          <p:cNvSpPr>
            <a:spLocks noGrp="1"/>
          </p:cNvSpPr>
          <p:nvPr>
            <p:ph sz="half" idx="2"/>
          </p:nvPr>
        </p:nvSpPr>
        <p:spPr>
          <a:xfrm>
            <a:off x="6019800" y="918127"/>
            <a:ext cx="4457700" cy="5555147"/>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a:lstStyle/>
          <a:p>
            <a:endParaRPr lang="en-US" dirty="0"/>
          </a:p>
        </p:txBody>
      </p:sp>
      <p:sp>
        <p:nvSpPr>
          <p:cNvPr id="2" name="Title 1"/>
          <p:cNvSpPr>
            <a:spLocks noGrp="1"/>
          </p:cNvSpPr>
          <p:nvPr>
            <p:ph type="title"/>
          </p:nvPr>
        </p:nvSpPr>
        <p:spPr/>
        <p:txBody>
          <a:bodyPr>
            <a:normAutofit/>
          </a:bodyPr>
          <a:lstStyle/>
          <a:p>
            <a:r>
              <a:rPr lang="en-US" dirty="0"/>
              <a:t>2NF (Second Normal Form)</a:t>
            </a:r>
          </a:p>
        </p:txBody>
      </p:sp>
      <p:graphicFrame>
        <p:nvGraphicFramePr>
          <p:cNvPr id="34" name="Table 33"/>
          <p:cNvGraphicFramePr>
            <a:graphicFrameLocks noGrp="1"/>
          </p:cNvGraphicFramePr>
          <p:nvPr>
            <p:extLst>
              <p:ext uri="{D42A27DB-BD31-4B8C-83A1-F6EECF244321}">
                <p14:modId xmlns:p14="http://schemas.microsoft.com/office/powerpoint/2010/main" val="1938261576"/>
              </p:ext>
            </p:extLst>
          </p:nvPr>
        </p:nvGraphicFramePr>
        <p:xfrm>
          <a:off x="6138955" y="1070192"/>
          <a:ext cx="422618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val="20000"/>
                    </a:ext>
                  </a:extLst>
                </a:gridCol>
                <a:gridCol w="705168">
                  <a:extLst>
                    <a:ext uri="{9D8B030D-6E8A-4147-A177-3AD203B41FA5}">
                      <a16:colId xmlns:a16="http://schemas.microsoft.com/office/drawing/2014/main" val="20001"/>
                    </a:ext>
                  </a:extLst>
                </a:gridCol>
                <a:gridCol w="1302068">
                  <a:extLst>
                    <a:ext uri="{9D8B030D-6E8A-4147-A177-3AD203B41FA5}">
                      <a16:colId xmlns:a16="http://schemas.microsoft.com/office/drawing/2014/main" val="20002"/>
                    </a:ext>
                  </a:extLst>
                </a:gridCol>
                <a:gridCol w="814705">
                  <a:extLst>
                    <a:ext uri="{9D8B030D-6E8A-4147-A177-3AD203B41FA5}">
                      <a16:colId xmlns:a16="http://schemas.microsoft.com/office/drawing/2014/main" val="20003"/>
                    </a:ext>
                  </a:extLst>
                </a:gridCol>
                <a:gridCol w="814959">
                  <a:extLst>
                    <a:ext uri="{9D8B030D-6E8A-4147-A177-3AD203B41FA5}">
                      <a16:colId xmlns:a16="http://schemas.microsoft.com/office/drawing/2014/main" val="20004"/>
                    </a:ext>
                  </a:extLst>
                </a:gridCol>
              </a:tblGrid>
              <a:tr h="370840">
                <a:tc>
                  <a:txBody>
                    <a:bodyPr/>
                    <a:lstStyle/>
                    <a:p>
                      <a:r>
                        <a:rPr lang="en-US" sz="1400" b="1" u="sng" kern="1200" dirty="0" err="1">
                          <a:solidFill>
                            <a:schemeClr val="lt1"/>
                          </a:solidFill>
                          <a:latin typeface="+mn-lt"/>
                          <a:ea typeface="+mn-ea"/>
                          <a:cs typeface="+mn-cs"/>
                        </a:rPr>
                        <a:t>CstID</a:t>
                      </a:r>
                      <a:endParaRPr lang="en-US" sz="1400" b="1" u="sng" kern="1200" dirty="0">
                        <a:solidFill>
                          <a:schemeClr val="lt1"/>
                        </a:solidFill>
                        <a:latin typeface="+mn-lt"/>
                        <a:ea typeface="+mn-ea"/>
                        <a:cs typeface="+mn-cs"/>
                      </a:endParaRPr>
                    </a:p>
                  </a:txBody>
                  <a:tcPr/>
                </a:tc>
                <a:tc>
                  <a:txBody>
                    <a:bodyPr/>
                    <a:lstStyle/>
                    <a:p>
                      <a:r>
                        <a:rPr lang="en-US" sz="1400" b="1" u="sng" kern="1200" dirty="0" err="1">
                          <a:solidFill>
                            <a:schemeClr val="lt1"/>
                          </a:solidFill>
                          <a:latin typeface="+mn-lt"/>
                          <a:ea typeface="+mn-ea"/>
                          <a:cs typeface="+mn-cs"/>
                        </a:rPr>
                        <a:t>ActNO</a:t>
                      </a:r>
                      <a:endParaRPr lang="en-US" sz="1400" b="1" u="sng" kern="1200" dirty="0">
                        <a:solidFill>
                          <a:schemeClr val="lt1"/>
                        </a:solidFill>
                        <a:latin typeface="+mn-lt"/>
                        <a:ea typeface="+mn-ea"/>
                        <a:cs typeface="+mn-cs"/>
                      </a:endParaRPr>
                    </a:p>
                  </a:txBody>
                  <a:tcPr/>
                </a:tc>
                <a:tc>
                  <a:txBody>
                    <a:bodyPr/>
                    <a:lstStyle/>
                    <a:p>
                      <a:r>
                        <a:rPr lang="en-US" sz="1400" b="1" kern="1200" dirty="0" err="1">
                          <a:solidFill>
                            <a:schemeClr val="lt1"/>
                          </a:solidFill>
                          <a:latin typeface="+mn-lt"/>
                          <a:ea typeface="+mn-ea"/>
                          <a:cs typeface="+mn-cs"/>
                        </a:rPr>
                        <a:t>AccessDate</a:t>
                      </a:r>
                      <a:endParaRPr lang="en-US" sz="1400" b="1" kern="1200" dirty="0">
                        <a:solidFill>
                          <a:schemeClr val="lt1"/>
                        </a:solidFill>
                        <a:latin typeface="+mn-lt"/>
                        <a:ea typeface="+mn-ea"/>
                        <a:cs typeface="+mn-cs"/>
                      </a:endParaRPr>
                    </a:p>
                  </a:txBody>
                  <a:tcPr/>
                </a:tc>
                <a:tc>
                  <a:txBody>
                    <a:bodyPr/>
                    <a:lstStyle/>
                    <a:p>
                      <a:r>
                        <a:rPr lang="en-US" sz="1400" dirty="0"/>
                        <a:t>Balance</a:t>
                      </a:r>
                    </a:p>
                  </a:txBody>
                  <a:tcPr/>
                </a:tc>
                <a:tc>
                  <a:txBody>
                    <a:bodyPr/>
                    <a:lstStyle/>
                    <a:p>
                      <a:r>
                        <a:rPr lang="en-US" sz="1400" b="1" kern="1200" dirty="0">
                          <a:solidFill>
                            <a:schemeClr val="lt1"/>
                          </a:solidFill>
                          <a:latin typeface="+mn-lt"/>
                          <a:ea typeface="+mn-ea"/>
                          <a:cs typeface="+mn-cs"/>
                        </a:rPr>
                        <a:t>Branch</a:t>
                      </a:r>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A01</a:t>
                      </a:r>
                    </a:p>
                  </a:txBody>
                  <a:tcPr/>
                </a:tc>
                <a:tc>
                  <a:txBody>
                    <a:bodyPr/>
                    <a:lstStyle/>
                    <a:p>
                      <a:r>
                        <a:rPr lang="en-US" dirty="0"/>
                        <a:t>01-01-2017</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A01</a:t>
                      </a:r>
                    </a:p>
                  </a:txBody>
                  <a:tcPr/>
                </a:tc>
                <a:tc>
                  <a:txBody>
                    <a:bodyPr/>
                    <a:lstStyle/>
                    <a:p>
                      <a:r>
                        <a:rPr lang="en-US" dirty="0"/>
                        <a:t>01-03-2017</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2"/>
                  </a:ext>
                </a:extLst>
              </a:tr>
              <a:tr h="370840">
                <a:tc>
                  <a:txBody>
                    <a:bodyPr/>
                    <a:lstStyle/>
                    <a:p>
                      <a:r>
                        <a:rPr lang="en-US" dirty="0"/>
                        <a:t>C01</a:t>
                      </a:r>
                    </a:p>
                  </a:txBody>
                  <a:tcPr/>
                </a:tc>
                <a:tc>
                  <a:txBody>
                    <a:bodyPr/>
                    <a:lstStyle/>
                    <a:p>
                      <a:r>
                        <a:rPr lang="en-US" dirty="0"/>
                        <a:t>A02</a:t>
                      </a:r>
                    </a:p>
                  </a:txBody>
                  <a:tcPr/>
                </a:tc>
                <a:tc>
                  <a:txBody>
                    <a:bodyPr/>
                    <a:lstStyle/>
                    <a:p>
                      <a:r>
                        <a:rPr lang="en-US" dirty="0"/>
                        <a:t>01-05-2017</a:t>
                      </a:r>
                    </a:p>
                  </a:txBody>
                  <a:tcPr/>
                </a:tc>
                <a:tc>
                  <a:txBody>
                    <a:bodyPr/>
                    <a:lstStyle/>
                    <a:p>
                      <a:r>
                        <a:rPr lang="en-US" dirty="0"/>
                        <a:t>25000</a:t>
                      </a:r>
                    </a:p>
                  </a:txBody>
                  <a:tcPr/>
                </a:tc>
                <a:tc>
                  <a:txBody>
                    <a:bodyPr/>
                    <a:lstStyle/>
                    <a:p>
                      <a:r>
                        <a:rPr lang="en-US" dirty="0" err="1"/>
                        <a:t>Surat</a:t>
                      </a:r>
                      <a:endParaRPr lang="en-US" dirty="0"/>
                    </a:p>
                  </a:txBody>
                  <a:tcPr/>
                </a:tc>
                <a:extLst>
                  <a:ext uri="{0D108BD9-81ED-4DB2-BD59-A6C34878D82A}">
                    <a16:rowId xmlns:a16="http://schemas.microsoft.com/office/drawing/2014/main" val="10003"/>
                  </a:ext>
                </a:extLst>
              </a:tr>
              <a:tr h="370840">
                <a:tc>
                  <a:txBody>
                    <a:bodyPr/>
                    <a:lstStyle/>
                    <a:p>
                      <a:r>
                        <a:rPr lang="en-US" dirty="0"/>
                        <a:t>C03</a:t>
                      </a:r>
                    </a:p>
                  </a:txBody>
                  <a:tcPr/>
                </a:tc>
                <a:tc>
                  <a:txBody>
                    <a:bodyPr/>
                    <a:lstStyle/>
                    <a:p>
                      <a:r>
                        <a:rPr lang="en-US" dirty="0"/>
                        <a:t>A02</a:t>
                      </a:r>
                    </a:p>
                  </a:txBody>
                  <a:tcPr/>
                </a:tc>
                <a:tc>
                  <a:txBody>
                    <a:bodyPr/>
                    <a:lstStyle/>
                    <a:p>
                      <a:r>
                        <a:rPr lang="en-US" dirty="0"/>
                        <a:t>01-07-2017</a:t>
                      </a:r>
                    </a:p>
                  </a:txBody>
                  <a:tcPr/>
                </a:tc>
                <a:tc>
                  <a:txBody>
                    <a:bodyPr/>
                    <a:lstStyle/>
                    <a:p>
                      <a:r>
                        <a:rPr lang="en-US" dirty="0"/>
                        <a:t>25000</a:t>
                      </a:r>
                    </a:p>
                  </a:txBody>
                  <a:tcPr/>
                </a:tc>
                <a:tc>
                  <a:txBody>
                    <a:bodyPr/>
                    <a:lstStyle/>
                    <a:p>
                      <a:r>
                        <a:rPr lang="en-US" dirty="0" err="1"/>
                        <a:t>Surat</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1228243"/>
              </p:ext>
            </p:extLst>
          </p:nvPr>
        </p:nvGraphicFramePr>
        <p:xfrm>
          <a:off x="7391400" y="4495800"/>
          <a:ext cx="2596516" cy="178816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val="20000"/>
                    </a:ext>
                  </a:extLst>
                </a:gridCol>
                <a:gridCol w="705168">
                  <a:extLst>
                    <a:ext uri="{9D8B030D-6E8A-4147-A177-3AD203B41FA5}">
                      <a16:colId xmlns:a16="http://schemas.microsoft.com/office/drawing/2014/main" val="20001"/>
                    </a:ext>
                  </a:extLst>
                </a:gridCol>
                <a:gridCol w="1302068">
                  <a:extLst>
                    <a:ext uri="{9D8B030D-6E8A-4147-A177-3AD203B41FA5}">
                      <a16:colId xmlns:a16="http://schemas.microsoft.com/office/drawing/2014/main" val="20002"/>
                    </a:ext>
                  </a:extLst>
                </a:gridCol>
              </a:tblGrid>
              <a:tr h="0">
                <a:tc>
                  <a:txBody>
                    <a:bodyPr/>
                    <a:lstStyle/>
                    <a:p>
                      <a:r>
                        <a:rPr lang="en-US" sz="1400" b="1" u="sng" kern="1200" dirty="0" err="1">
                          <a:solidFill>
                            <a:schemeClr val="lt1"/>
                          </a:solidFill>
                          <a:latin typeface="+mn-lt"/>
                          <a:ea typeface="+mn-ea"/>
                          <a:cs typeface="+mn-cs"/>
                        </a:rPr>
                        <a:t>CstID</a:t>
                      </a:r>
                      <a:endParaRPr lang="en-US" sz="1400" b="1" u="sng" kern="1200" dirty="0">
                        <a:solidFill>
                          <a:schemeClr val="lt1"/>
                        </a:solidFill>
                        <a:latin typeface="+mn-lt"/>
                        <a:ea typeface="+mn-ea"/>
                        <a:cs typeface="+mn-cs"/>
                      </a:endParaRPr>
                    </a:p>
                  </a:txBody>
                  <a:tcPr/>
                </a:tc>
                <a:tc>
                  <a:txBody>
                    <a:bodyPr/>
                    <a:lstStyle/>
                    <a:p>
                      <a:r>
                        <a:rPr lang="en-US" sz="1400" b="1" u="sng" kern="1200" dirty="0" err="1">
                          <a:solidFill>
                            <a:schemeClr val="lt1"/>
                          </a:solidFill>
                          <a:latin typeface="+mn-lt"/>
                          <a:ea typeface="+mn-ea"/>
                          <a:cs typeface="+mn-cs"/>
                        </a:rPr>
                        <a:t>ActNO</a:t>
                      </a:r>
                      <a:endParaRPr lang="en-US" sz="1400" b="1" u="sng" kern="1200" dirty="0">
                        <a:solidFill>
                          <a:schemeClr val="lt1"/>
                        </a:solidFill>
                        <a:latin typeface="+mn-lt"/>
                        <a:ea typeface="+mn-ea"/>
                        <a:cs typeface="+mn-cs"/>
                      </a:endParaRPr>
                    </a:p>
                  </a:txBody>
                  <a:tcPr/>
                </a:tc>
                <a:tc>
                  <a:txBody>
                    <a:bodyPr/>
                    <a:lstStyle/>
                    <a:p>
                      <a:r>
                        <a:rPr lang="en-US" sz="1400" b="1" kern="1200" dirty="0" err="1">
                          <a:solidFill>
                            <a:schemeClr val="lt1"/>
                          </a:solidFill>
                          <a:latin typeface="+mn-lt"/>
                          <a:ea typeface="+mn-ea"/>
                          <a:cs typeface="+mn-cs"/>
                        </a:rPr>
                        <a:t>AccessDate</a:t>
                      </a:r>
                      <a:endParaRPr lang="en-US" sz="1400" b="1" u="none"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dirty="0"/>
                        <a:t>C01</a:t>
                      </a:r>
                    </a:p>
                  </a:txBody>
                  <a:tcPr/>
                </a:tc>
                <a:tc>
                  <a:txBody>
                    <a:bodyPr/>
                    <a:lstStyle/>
                    <a:p>
                      <a:r>
                        <a:rPr lang="en-US" dirty="0"/>
                        <a:t>A01</a:t>
                      </a:r>
                    </a:p>
                  </a:txBody>
                  <a:tcPr/>
                </a:tc>
                <a:tc>
                  <a:txBody>
                    <a:bodyPr/>
                    <a:lstStyle/>
                    <a:p>
                      <a:r>
                        <a:rPr lang="en-US" dirty="0"/>
                        <a:t>01-01-2017</a:t>
                      </a:r>
                    </a:p>
                  </a:txBody>
                  <a:tcPr/>
                </a:tc>
                <a:extLst>
                  <a:ext uri="{0D108BD9-81ED-4DB2-BD59-A6C34878D82A}">
                    <a16:rowId xmlns:a16="http://schemas.microsoft.com/office/drawing/2014/main" val="10001"/>
                  </a:ext>
                </a:extLst>
              </a:tr>
              <a:tr h="370840">
                <a:tc>
                  <a:txBody>
                    <a:bodyPr/>
                    <a:lstStyle/>
                    <a:p>
                      <a:r>
                        <a:rPr lang="en-US" dirty="0"/>
                        <a:t>C02</a:t>
                      </a:r>
                    </a:p>
                  </a:txBody>
                  <a:tcPr/>
                </a:tc>
                <a:tc>
                  <a:txBody>
                    <a:bodyPr/>
                    <a:lstStyle/>
                    <a:p>
                      <a:r>
                        <a:rPr lang="en-US" dirty="0"/>
                        <a:t>A01</a:t>
                      </a:r>
                    </a:p>
                  </a:txBody>
                  <a:tcPr/>
                </a:tc>
                <a:tc>
                  <a:txBody>
                    <a:bodyPr/>
                    <a:lstStyle/>
                    <a:p>
                      <a:r>
                        <a:rPr lang="en-US" dirty="0"/>
                        <a:t>01-03-2017</a:t>
                      </a:r>
                    </a:p>
                  </a:txBody>
                  <a:tcPr/>
                </a:tc>
                <a:extLst>
                  <a:ext uri="{0D108BD9-81ED-4DB2-BD59-A6C34878D82A}">
                    <a16:rowId xmlns:a16="http://schemas.microsoft.com/office/drawing/2014/main" val="10002"/>
                  </a:ext>
                </a:extLst>
              </a:tr>
              <a:tr h="370840">
                <a:tc>
                  <a:txBody>
                    <a:bodyPr/>
                    <a:lstStyle/>
                    <a:p>
                      <a:r>
                        <a:rPr lang="en-US" dirty="0"/>
                        <a:t>C01</a:t>
                      </a:r>
                    </a:p>
                  </a:txBody>
                  <a:tcPr/>
                </a:tc>
                <a:tc>
                  <a:txBody>
                    <a:bodyPr/>
                    <a:lstStyle/>
                    <a:p>
                      <a:r>
                        <a:rPr lang="en-US" dirty="0"/>
                        <a:t>A02</a:t>
                      </a:r>
                    </a:p>
                  </a:txBody>
                  <a:tcPr/>
                </a:tc>
                <a:tc>
                  <a:txBody>
                    <a:bodyPr/>
                    <a:lstStyle/>
                    <a:p>
                      <a:r>
                        <a:rPr lang="en-US" dirty="0"/>
                        <a:t>01-05-2017</a:t>
                      </a:r>
                    </a:p>
                  </a:txBody>
                  <a:tcPr/>
                </a:tc>
                <a:extLst>
                  <a:ext uri="{0D108BD9-81ED-4DB2-BD59-A6C34878D82A}">
                    <a16:rowId xmlns:a16="http://schemas.microsoft.com/office/drawing/2014/main" val="10003"/>
                  </a:ext>
                </a:extLst>
              </a:tr>
              <a:tr h="370840">
                <a:tc>
                  <a:txBody>
                    <a:bodyPr/>
                    <a:lstStyle/>
                    <a:p>
                      <a:r>
                        <a:rPr lang="en-US" dirty="0"/>
                        <a:t>C03</a:t>
                      </a:r>
                    </a:p>
                  </a:txBody>
                  <a:tcPr/>
                </a:tc>
                <a:tc>
                  <a:txBody>
                    <a:bodyPr/>
                    <a:lstStyle/>
                    <a:p>
                      <a:r>
                        <a:rPr lang="en-US" dirty="0"/>
                        <a:t>A02</a:t>
                      </a:r>
                    </a:p>
                  </a:txBody>
                  <a:tcPr/>
                </a:tc>
                <a:tc>
                  <a:txBody>
                    <a:bodyPr/>
                    <a:lstStyle/>
                    <a:p>
                      <a:r>
                        <a:rPr lang="en-US" dirty="0"/>
                        <a:t>01-07-2017</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2715899"/>
              </p:ext>
            </p:extLst>
          </p:nvPr>
        </p:nvGraphicFramePr>
        <p:xfrm>
          <a:off x="7391401" y="3276600"/>
          <a:ext cx="2567941" cy="1112520"/>
        </p:xfrm>
        <a:graphic>
          <a:graphicData uri="http://schemas.openxmlformats.org/drawingml/2006/table">
            <a:tbl>
              <a:tblPr firstRow="1" bandRow="1">
                <a:tableStyleId>{073A0DAA-6AF3-43AB-8588-CEC1D06C72B9}</a:tableStyleId>
              </a:tblPr>
              <a:tblGrid>
                <a:gridCol w="705168">
                  <a:extLst>
                    <a:ext uri="{9D8B030D-6E8A-4147-A177-3AD203B41FA5}">
                      <a16:colId xmlns:a16="http://schemas.microsoft.com/office/drawing/2014/main" val="20000"/>
                    </a:ext>
                  </a:extLst>
                </a:gridCol>
                <a:gridCol w="970280">
                  <a:extLst>
                    <a:ext uri="{9D8B030D-6E8A-4147-A177-3AD203B41FA5}">
                      <a16:colId xmlns:a16="http://schemas.microsoft.com/office/drawing/2014/main" val="20001"/>
                    </a:ext>
                  </a:extLst>
                </a:gridCol>
                <a:gridCol w="892493">
                  <a:extLst>
                    <a:ext uri="{9D8B030D-6E8A-4147-A177-3AD203B41FA5}">
                      <a16:colId xmlns:a16="http://schemas.microsoft.com/office/drawing/2014/main" val="20002"/>
                    </a:ext>
                  </a:extLst>
                </a:gridCol>
              </a:tblGrid>
              <a:tr h="370840">
                <a:tc>
                  <a:txBody>
                    <a:bodyPr/>
                    <a:lstStyle/>
                    <a:p>
                      <a:r>
                        <a:rPr lang="en-US" sz="1400" b="1" u="sng" kern="1200" dirty="0" err="1">
                          <a:solidFill>
                            <a:schemeClr val="lt1"/>
                          </a:solidFill>
                          <a:latin typeface="+mn-lt"/>
                          <a:ea typeface="+mn-ea"/>
                          <a:cs typeface="+mn-cs"/>
                        </a:rPr>
                        <a:t>ActNO</a:t>
                      </a:r>
                      <a:endParaRPr lang="en-US" sz="1400" b="1" u="sng" kern="1200" dirty="0">
                        <a:solidFill>
                          <a:schemeClr val="lt1"/>
                        </a:solidFill>
                        <a:latin typeface="+mn-lt"/>
                        <a:ea typeface="+mn-ea"/>
                        <a:cs typeface="+mn-cs"/>
                      </a:endParaRPr>
                    </a:p>
                  </a:txBody>
                  <a:tcPr/>
                </a:tc>
                <a:tc>
                  <a:txBody>
                    <a:bodyPr/>
                    <a:lstStyle/>
                    <a:p>
                      <a:r>
                        <a:rPr lang="en-US" sz="1400" dirty="0"/>
                        <a:t>Balance</a:t>
                      </a:r>
                      <a:endParaRPr lang="en-US" sz="1400" b="1" u="none" kern="1200" dirty="0">
                        <a:solidFill>
                          <a:schemeClr val="lt1"/>
                        </a:solidFill>
                        <a:latin typeface="+mn-lt"/>
                        <a:ea typeface="+mn-ea"/>
                        <a:cs typeface="+mn-cs"/>
                      </a:endParaRPr>
                    </a:p>
                  </a:txBody>
                  <a:tcPr/>
                </a:tc>
                <a:tc>
                  <a:txBody>
                    <a:bodyPr/>
                    <a:lstStyle/>
                    <a:p>
                      <a:r>
                        <a:rPr lang="en-US" sz="1400" b="1" kern="1200" dirty="0">
                          <a:solidFill>
                            <a:schemeClr val="lt1"/>
                          </a:solidFill>
                          <a:latin typeface="+mn-lt"/>
                          <a:ea typeface="+mn-ea"/>
                          <a:cs typeface="+mn-cs"/>
                        </a:rPr>
                        <a:t>Branch</a:t>
                      </a:r>
                      <a:endParaRPr lang="en-US" sz="1400" b="1" u="none"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25000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6553200" y="3691972"/>
            <a:ext cx="914400" cy="381000"/>
          </a:xfrm>
          <a:prstGeom prst="rect">
            <a:avLst/>
          </a:prstGeom>
          <a:noFill/>
        </p:spPr>
        <p:txBody>
          <a:bodyPr wrap="square" rtlCol="0">
            <a:spAutoFit/>
          </a:bodyPr>
          <a:lstStyle/>
          <a:p>
            <a:r>
              <a:rPr lang="en-US" dirty="0"/>
              <a:t>Table 1</a:t>
            </a:r>
          </a:p>
        </p:txBody>
      </p:sp>
      <p:sp>
        <p:nvSpPr>
          <p:cNvPr id="9" name="TextBox 8"/>
          <p:cNvSpPr txBox="1"/>
          <p:nvPr/>
        </p:nvSpPr>
        <p:spPr>
          <a:xfrm>
            <a:off x="6553200" y="5074260"/>
            <a:ext cx="914400" cy="381000"/>
          </a:xfrm>
          <a:prstGeom prst="rect">
            <a:avLst/>
          </a:prstGeom>
          <a:noFill/>
        </p:spPr>
        <p:txBody>
          <a:bodyPr wrap="square" rtlCol="0">
            <a:spAutoFit/>
          </a:bodyPr>
          <a:lstStyle/>
          <a:p>
            <a:r>
              <a:rPr lang="en-US" dirty="0"/>
              <a:t>Table 2</a:t>
            </a:r>
          </a:p>
        </p:txBody>
      </p:sp>
      <p:cxnSp>
        <p:nvCxnSpPr>
          <p:cNvPr id="10" name="Straight Connector 9"/>
          <p:cNvCxnSpPr/>
          <p:nvPr/>
        </p:nvCxnSpPr>
        <p:spPr>
          <a:xfrm>
            <a:off x="6019800" y="3096490"/>
            <a:ext cx="4464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1" name="Content Placeholder 2"/>
          <p:cNvSpPr txBox="1">
            <a:spLocks/>
          </p:cNvSpPr>
          <p:nvPr/>
        </p:nvSpPr>
        <p:spPr>
          <a:xfrm>
            <a:off x="1714500" y="3022886"/>
            <a:ext cx="4305300" cy="720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solidFill>
                  <a:srgbClr val="C00000"/>
                </a:solidFill>
              </a:rPr>
              <a:t>Remove partial dependent attributes </a:t>
            </a:r>
            <a:r>
              <a:rPr lang="en-IN" sz="2000" dirty="0"/>
              <a:t>from the relation that violets 2NF. </a:t>
            </a:r>
            <a:endParaRPr lang="en-US" sz="2000" dirty="0"/>
          </a:p>
        </p:txBody>
      </p:sp>
      <p:sp>
        <p:nvSpPr>
          <p:cNvPr id="12" name="Content Placeholder 2"/>
          <p:cNvSpPr txBox="1">
            <a:spLocks/>
          </p:cNvSpPr>
          <p:nvPr/>
        </p:nvSpPr>
        <p:spPr>
          <a:xfrm>
            <a:off x="1714500" y="4749687"/>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t>The </a:t>
            </a:r>
            <a:r>
              <a:rPr lang="en-IN" sz="2000" dirty="0">
                <a:solidFill>
                  <a:srgbClr val="C00000"/>
                </a:solidFill>
              </a:rPr>
              <a:t>primary key of new relation </a:t>
            </a:r>
            <a:r>
              <a:rPr lang="en-IN" sz="2000" dirty="0"/>
              <a:t>will be the </a:t>
            </a:r>
            <a:r>
              <a:rPr lang="en-IN" sz="2000" dirty="0">
                <a:solidFill>
                  <a:srgbClr val="C00000"/>
                </a:solidFill>
              </a:rPr>
              <a:t>attribute on which it is fully dependent</a:t>
            </a:r>
            <a:r>
              <a:rPr lang="en-IN" sz="2000" dirty="0"/>
              <a:t>.</a:t>
            </a:r>
            <a:endParaRPr lang="en-US" sz="2000" dirty="0"/>
          </a:p>
        </p:txBody>
      </p:sp>
      <p:sp>
        <p:nvSpPr>
          <p:cNvPr id="13" name="Content Placeholder 2"/>
          <p:cNvSpPr txBox="1">
            <a:spLocks/>
          </p:cNvSpPr>
          <p:nvPr/>
        </p:nvSpPr>
        <p:spPr>
          <a:xfrm>
            <a:off x="1714500" y="5757000"/>
            <a:ext cx="4305300" cy="720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t>Keep </a:t>
            </a:r>
            <a:r>
              <a:rPr lang="en-IN" sz="2000" dirty="0">
                <a:solidFill>
                  <a:srgbClr val="C00000"/>
                </a:solidFill>
              </a:rPr>
              <a:t>other attributes same as in that table</a:t>
            </a:r>
            <a:r>
              <a:rPr lang="en-IN" sz="2000" dirty="0"/>
              <a:t> with the same primary key.</a:t>
            </a:r>
          </a:p>
        </p:txBody>
      </p:sp>
      <p:pic>
        <p:nvPicPr>
          <p:cNvPr id="1026" name="Picture 2" descr="Image result for how"/>
          <p:cNvPicPr>
            <a:picLocks noChangeAspect="1" noChangeArrowheads="1"/>
          </p:cNvPicPr>
          <p:nvPr/>
        </p:nvPicPr>
        <p:blipFill rotWithShape="1">
          <a:blip r:embed="rId2">
            <a:extLst>
              <a:ext uri="{28A0092B-C50C-407E-A947-70E740481C1C}">
                <a14:useLocalDpi xmlns:a14="http://schemas.microsoft.com/office/drawing/2010/main" val="0"/>
              </a:ext>
            </a:extLst>
          </a:blip>
          <a:srcRect l="8475" t="22748" r="14078" b="23919"/>
          <a:stretch/>
        </p:blipFill>
        <p:spPr bwMode="auto">
          <a:xfrm>
            <a:off x="1887150" y="2063749"/>
            <a:ext cx="3960000" cy="826815"/>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1714500" y="3741344"/>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solidFill>
                  <a:srgbClr val="C00000"/>
                </a:solidFill>
              </a:rPr>
              <a:t>Place them in separate relation</a:t>
            </a:r>
            <a:r>
              <a:rPr lang="en-IN" sz="2000" dirty="0"/>
              <a:t> along with the </a:t>
            </a:r>
            <a:r>
              <a:rPr lang="en-IN" sz="2000" dirty="0">
                <a:solidFill>
                  <a:srgbClr val="C00000"/>
                </a:solidFill>
              </a:rPr>
              <a:t>prime attribute on which they are fully dependent</a:t>
            </a:r>
            <a:r>
              <a:rPr lang="en-IN" sz="2000" dirty="0"/>
              <a:t>.</a:t>
            </a:r>
            <a:endParaRPr lang="en-US" sz="2000" dirty="0"/>
          </a:p>
        </p:txBody>
      </p:sp>
    </p:spTree>
    <p:extLst>
      <p:ext uri="{BB962C8B-B14F-4D97-AF65-F5344CB8AC3E}">
        <p14:creationId xmlns:p14="http://schemas.microsoft.com/office/powerpoint/2010/main" val="17314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p:bldP spid="9" grpId="0"/>
      <p:bldP spid="11" grpId="0" animBg="1"/>
      <p:bldP spid="12" grpId="0" animBg="1"/>
      <p:bldP spid="13"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3NF (Third Normal Form)</a:t>
            </a:r>
          </a:p>
        </p:txBody>
      </p:sp>
      <p:sp>
        <p:nvSpPr>
          <p:cNvPr id="3" name="Content Placeholder 2"/>
          <p:cNvSpPr>
            <a:spLocks noGrp="1"/>
          </p:cNvSpPr>
          <p:nvPr>
            <p:ph idx="1"/>
          </p:nvPr>
        </p:nvSpPr>
        <p:spPr>
          <a:xfrm>
            <a:off x="254000" y="1295400"/>
            <a:ext cx="11684000" cy="5334000"/>
          </a:xfrm>
        </p:spPr>
        <p:txBody>
          <a:bodyPr>
            <a:normAutofit fontScale="92500" lnSpcReduction="10000"/>
          </a:bodyPr>
          <a:lstStyle/>
          <a:p>
            <a:pPr algn="just"/>
            <a:r>
              <a:rPr lang="en-US" dirty="0"/>
              <a:t>Conditions for 3NF</a:t>
            </a:r>
          </a:p>
          <a:p>
            <a:pPr algn="just"/>
            <a:endParaRPr lang="en-US" dirty="0"/>
          </a:p>
          <a:p>
            <a:pPr algn="just"/>
            <a:endParaRPr lang="en-US" dirty="0"/>
          </a:p>
          <a:p>
            <a:pPr algn="just"/>
            <a:endParaRPr lang="en-US" dirty="0"/>
          </a:p>
          <a:p>
            <a:pPr algn="just"/>
            <a:r>
              <a:rPr lang="en-IN" dirty="0"/>
              <a:t>A relation R is in third normal form (3NF) </a:t>
            </a:r>
          </a:p>
          <a:p>
            <a:pPr lvl="1"/>
            <a:r>
              <a:rPr lang="en-IN" dirty="0"/>
              <a:t>if and only if it is in </a:t>
            </a:r>
            <a:r>
              <a:rPr lang="en-IN" b="1" dirty="0">
                <a:solidFill>
                  <a:srgbClr val="C00000"/>
                </a:solidFill>
              </a:rPr>
              <a:t>2NF</a:t>
            </a:r>
            <a:r>
              <a:rPr lang="en-IN" dirty="0"/>
              <a:t> and </a:t>
            </a:r>
          </a:p>
          <a:p>
            <a:pPr lvl="1">
              <a:buClr>
                <a:schemeClr val="tx1"/>
              </a:buClr>
            </a:pPr>
            <a:r>
              <a:rPr lang="en-IN" b="1" dirty="0">
                <a:solidFill>
                  <a:srgbClr val="C00000"/>
                </a:solidFill>
              </a:rPr>
              <a:t>every non-key attribute is non-transitively dependent on the primary key</a:t>
            </a:r>
          </a:p>
          <a:p>
            <a:pPr marL="0" indent="0" algn="just">
              <a:buNone/>
            </a:pPr>
            <a:r>
              <a:rPr lang="en-IN" dirty="0"/>
              <a:t>				OR</a:t>
            </a:r>
          </a:p>
          <a:p>
            <a:pPr algn="just"/>
            <a:r>
              <a:rPr lang="en-IN" dirty="0"/>
              <a:t>A relation R is in third normal form (3NF) </a:t>
            </a:r>
          </a:p>
          <a:p>
            <a:pPr lvl="1"/>
            <a:r>
              <a:rPr lang="en-IN" dirty="0"/>
              <a:t>if and only if it is in </a:t>
            </a:r>
            <a:r>
              <a:rPr lang="en-IN" b="1" dirty="0">
                <a:solidFill>
                  <a:srgbClr val="C00000"/>
                </a:solidFill>
              </a:rPr>
              <a:t>2NF</a:t>
            </a:r>
            <a:r>
              <a:rPr lang="en-IN" dirty="0"/>
              <a:t> and </a:t>
            </a:r>
          </a:p>
          <a:p>
            <a:pPr lvl="1">
              <a:buClr>
                <a:schemeClr val="tx1"/>
              </a:buClr>
            </a:pPr>
            <a:r>
              <a:rPr lang="en-US" b="1" dirty="0">
                <a:solidFill>
                  <a:srgbClr val="C00000"/>
                </a:solidFill>
              </a:rPr>
              <a:t>Any one condition holds for each non-trivial functional dependency A → B</a:t>
            </a:r>
          </a:p>
          <a:p>
            <a:pPr lvl="2">
              <a:buClr>
                <a:schemeClr val="tx1"/>
              </a:buClr>
            </a:pPr>
            <a:r>
              <a:rPr lang="en-US" b="1" dirty="0">
                <a:solidFill>
                  <a:srgbClr val="C00000"/>
                </a:solidFill>
              </a:rPr>
              <a:t>A is a super key</a:t>
            </a:r>
          </a:p>
          <a:p>
            <a:pPr lvl="2">
              <a:buClr>
                <a:schemeClr val="tx1"/>
              </a:buClr>
            </a:pPr>
            <a:r>
              <a:rPr lang="en-US" b="1" dirty="0">
                <a:solidFill>
                  <a:srgbClr val="C00000"/>
                </a:solidFill>
              </a:rPr>
              <a:t>B is a prime attribute</a:t>
            </a:r>
          </a:p>
        </p:txBody>
      </p:sp>
      <p:sp>
        <p:nvSpPr>
          <p:cNvPr id="5" name="TextBox 4"/>
          <p:cNvSpPr txBox="1"/>
          <p:nvPr/>
        </p:nvSpPr>
        <p:spPr>
          <a:xfrm>
            <a:off x="2484120" y="1600200"/>
            <a:ext cx="7223760" cy="457200"/>
          </a:xfrm>
          <a:prstGeom prst="rect">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It is </a:t>
            </a:r>
            <a:r>
              <a:rPr lang="en-US" sz="2400" b="1" dirty="0">
                <a:solidFill>
                  <a:srgbClr val="C00000"/>
                </a:solidFill>
              </a:rPr>
              <a:t>in 2NF </a:t>
            </a:r>
            <a:r>
              <a:rPr lang="en-US" sz="2400" dirty="0"/>
              <a:t>and there is </a:t>
            </a:r>
            <a:r>
              <a:rPr lang="en-US" sz="2400" b="1" dirty="0">
                <a:solidFill>
                  <a:srgbClr val="C00000"/>
                </a:solidFill>
              </a:rPr>
              <a:t>no transitive dependency</a:t>
            </a:r>
            <a:r>
              <a:rPr lang="en-US" sz="2400" dirty="0"/>
              <a:t>.</a:t>
            </a:r>
          </a:p>
        </p:txBody>
      </p:sp>
      <p:sp>
        <p:nvSpPr>
          <p:cNvPr id="6" name="TextBox 5"/>
          <p:cNvSpPr txBox="1"/>
          <p:nvPr/>
        </p:nvSpPr>
        <p:spPr>
          <a:xfrm>
            <a:off x="2484120" y="2214283"/>
            <a:ext cx="9250680" cy="646331"/>
          </a:xfrm>
          <a:prstGeom prst="rect">
            <a:avLst/>
          </a:prstGeom>
          <a:solidFill>
            <a:schemeClr val="bg1"/>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(Transitive dependency???) </a:t>
            </a:r>
            <a:r>
              <a:rPr lang="en-US" sz="2400" b="1" dirty="0">
                <a:solidFill>
                  <a:srgbClr val="C00000"/>
                </a:solidFill>
              </a:rPr>
              <a:t>A → B</a:t>
            </a:r>
            <a:r>
              <a:rPr lang="en-US" sz="2400" dirty="0"/>
              <a:t> &amp; </a:t>
            </a:r>
            <a:r>
              <a:rPr lang="en-US" sz="2400" b="1" dirty="0">
                <a:solidFill>
                  <a:srgbClr val="C00000"/>
                </a:solidFill>
              </a:rPr>
              <a:t>B →</a:t>
            </a:r>
            <a:r>
              <a:rPr lang="en-US" sz="2400" dirty="0"/>
              <a:t> </a:t>
            </a:r>
            <a:r>
              <a:rPr lang="en-US" sz="2400" b="1" dirty="0">
                <a:solidFill>
                  <a:srgbClr val="C00000"/>
                </a:solidFill>
              </a:rPr>
              <a:t>C</a:t>
            </a:r>
            <a:r>
              <a:rPr lang="en-US" sz="2400" dirty="0"/>
              <a:t> then </a:t>
            </a:r>
            <a:r>
              <a:rPr lang="en-US" sz="2400" b="1" dirty="0">
                <a:solidFill>
                  <a:srgbClr val="C00000"/>
                </a:solidFill>
              </a:rPr>
              <a:t>A → C</a:t>
            </a:r>
            <a:r>
              <a:rPr lang="en-US" sz="3600" dirty="0"/>
              <a:t>.</a:t>
            </a:r>
            <a:r>
              <a:rPr lang="en-US" dirty="0"/>
              <a:t>(</a:t>
            </a:r>
            <a:r>
              <a:rPr lang="en-IN" dirty="0"/>
              <a:t>A,C </a:t>
            </a:r>
            <a:r>
              <a:rPr lang="en-IN" dirty="0">
                <a:sym typeface="Symbol" panose="05050102010706020507" pitchFamily="18" charset="2"/>
              </a:rPr>
              <a:t> non Prime</a:t>
            </a:r>
            <a:r>
              <a:rPr lang="en-US" dirty="0"/>
              <a:t>)</a:t>
            </a:r>
            <a:endParaRPr lang="en-US" sz="2400" dirty="0"/>
          </a:p>
        </p:txBody>
      </p:sp>
      <p:cxnSp>
        <p:nvCxnSpPr>
          <p:cNvPr id="7" name="Straight Connector 6"/>
          <p:cNvCxnSpPr/>
          <p:nvPr/>
        </p:nvCxnSpPr>
        <p:spPr>
          <a:xfrm>
            <a:off x="1714500" y="2859741"/>
            <a:ext cx="8763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BA26-2506-4D07-BA13-E0D5396DDB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DAAE6F-53B2-4C37-8D11-B4A95ECB74F2}"/>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4C1E009B-F51F-4A48-9F13-014C23267E72}"/>
              </a:ext>
            </a:extLst>
          </p:cNvPr>
          <p:cNvSpPr>
            <a:spLocks noChangeArrowheads="1"/>
          </p:cNvSpPr>
          <p:nvPr/>
        </p:nvSpPr>
        <p:spPr bwMode="auto">
          <a:xfrm>
            <a:off x="914400" y="734200"/>
            <a:ext cx="776934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pt-BR" altLang="en-US" dirty="0"/>
              <a:t>Consider a relation- R ( A , B , C , D , E ) with functional dependencies-</a:t>
            </a:r>
          </a:p>
          <a:p>
            <a:pPr algn="ctr">
              <a:spcBef>
                <a:spcPct val="0"/>
              </a:spcBef>
              <a:buClrTx/>
              <a:buSzTx/>
              <a:buFontTx/>
              <a:buNone/>
            </a:pPr>
            <a:r>
              <a:rPr kumimoji="0" lang="pt-BR" altLang="en-US" dirty="0"/>
              <a:t>A → BC</a:t>
            </a:r>
          </a:p>
          <a:p>
            <a:pPr algn="ctr">
              <a:spcBef>
                <a:spcPct val="0"/>
              </a:spcBef>
              <a:buClrTx/>
              <a:buSzTx/>
              <a:buFontTx/>
              <a:buNone/>
            </a:pPr>
            <a:r>
              <a:rPr kumimoji="0" lang="pt-BR" altLang="en-US" dirty="0"/>
              <a:t>CD → E</a:t>
            </a:r>
          </a:p>
          <a:p>
            <a:pPr algn="ctr">
              <a:spcBef>
                <a:spcPct val="0"/>
              </a:spcBef>
              <a:buClrTx/>
              <a:buSzTx/>
              <a:buFontTx/>
              <a:buNone/>
            </a:pPr>
            <a:r>
              <a:rPr kumimoji="0" lang="pt-BR" altLang="en-US" dirty="0"/>
              <a:t>B → D</a:t>
            </a:r>
          </a:p>
          <a:p>
            <a:pPr algn="ctr">
              <a:spcBef>
                <a:spcPct val="0"/>
              </a:spcBef>
              <a:buClrTx/>
              <a:buSzTx/>
              <a:buFontTx/>
              <a:buNone/>
            </a:pPr>
            <a:r>
              <a:rPr kumimoji="0" lang="pt-BR" altLang="en-US" dirty="0"/>
              <a:t>E → A</a:t>
            </a:r>
          </a:p>
          <a:p>
            <a:pPr algn="ctr">
              <a:spcBef>
                <a:spcPct val="0"/>
              </a:spcBef>
              <a:buClrTx/>
              <a:buSzTx/>
              <a:buFontTx/>
              <a:buNone/>
            </a:pPr>
            <a:endParaRPr kumimoji="0" lang="pt-BR" altLang="en-US" dirty="0"/>
          </a:p>
        </p:txBody>
      </p:sp>
      <p:sp>
        <p:nvSpPr>
          <p:cNvPr id="5" name="Rectangle 4">
            <a:extLst>
              <a:ext uri="{FF2B5EF4-FFF2-40B4-BE49-F238E27FC236}">
                <a16:creationId xmlns:a16="http://schemas.microsoft.com/office/drawing/2014/main" id="{D3860AAE-D2CD-4B50-8CCD-B8494EF2D498}"/>
              </a:ext>
            </a:extLst>
          </p:cNvPr>
          <p:cNvSpPr/>
          <p:nvPr/>
        </p:nvSpPr>
        <p:spPr>
          <a:xfrm>
            <a:off x="990600" y="2209800"/>
            <a:ext cx="6049962" cy="1754326"/>
          </a:xfrm>
          <a:prstGeom prst="rect">
            <a:avLst/>
          </a:prstGeom>
        </p:spPr>
        <p:txBody>
          <a:bodyPr wrap="square">
            <a:spAutoFit/>
          </a:bodyPr>
          <a:lstStyle/>
          <a:p>
            <a:pPr>
              <a:defRPr/>
            </a:pPr>
            <a:r>
              <a:rPr lang="en-IN" dirty="0"/>
              <a:t>The possible candidate keys for this relation are-</a:t>
            </a:r>
          </a:p>
          <a:p>
            <a:pPr algn="ctr">
              <a:defRPr/>
            </a:pPr>
            <a:r>
              <a:rPr lang="en-IN" dirty="0"/>
              <a:t>A , E , CD , BC</a:t>
            </a:r>
          </a:p>
          <a:p>
            <a:pPr>
              <a:defRPr/>
            </a:pPr>
            <a:r>
              <a:rPr lang="en-IN" dirty="0"/>
              <a:t> </a:t>
            </a:r>
          </a:p>
          <a:p>
            <a:pPr>
              <a:defRPr/>
            </a:pPr>
            <a:r>
              <a:rPr lang="en-IN" dirty="0"/>
              <a:t>From here,</a:t>
            </a:r>
          </a:p>
          <a:p>
            <a:pPr marL="285750" indent="-285750">
              <a:buFont typeface="Arial" panose="020B0604020202020204" pitchFamily="34" charset="0"/>
              <a:buChar char="•"/>
              <a:defRPr/>
            </a:pPr>
            <a:r>
              <a:rPr lang="en-IN" dirty="0"/>
              <a:t>Prime attributes = { A , B , C , D , E }</a:t>
            </a:r>
          </a:p>
          <a:p>
            <a:pPr marL="285750" indent="-285750">
              <a:buFont typeface="Arial" panose="020B0604020202020204" pitchFamily="34" charset="0"/>
              <a:buChar char="•"/>
              <a:defRPr/>
            </a:pPr>
            <a:r>
              <a:rPr lang="en-IN" dirty="0"/>
              <a:t>There are no non-prime attributes</a:t>
            </a:r>
          </a:p>
        </p:txBody>
      </p:sp>
      <p:sp>
        <p:nvSpPr>
          <p:cNvPr id="6" name="Rectangle 5">
            <a:extLst>
              <a:ext uri="{FF2B5EF4-FFF2-40B4-BE49-F238E27FC236}">
                <a16:creationId xmlns:a16="http://schemas.microsoft.com/office/drawing/2014/main" id="{19C5CF49-58A1-4305-9B95-0596D2972398}"/>
              </a:ext>
            </a:extLst>
          </p:cNvPr>
          <p:cNvSpPr/>
          <p:nvPr/>
        </p:nvSpPr>
        <p:spPr>
          <a:xfrm>
            <a:off x="914400" y="4369474"/>
            <a:ext cx="7878006" cy="2031325"/>
          </a:xfrm>
          <a:prstGeom prst="rect">
            <a:avLst/>
          </a:prstGeom>
        </p:spPr>
        <p:txBody>
          <a:bodyPr wrap="square">
            <a:spAutoFit/>
          </a:bodyPr>
          <a:lstStyle/>
          <a:p>
            <a:pPr>
              <a:defRPr/>
            </a:pPr>
            <a:r>
              <a:rPr lang="en-IN" dirty="0"/>
              <a:t>Now,</a:t>
            </a:r>
          </a:p>
          <a:p>
            <a:pPr marL="285750" indent="-285750">
              <a:buFont typeface="Arial" panose="020B0604020202020204" pitchFamily="34" charset="0"/>
              <a:buChar char="•"/>
              <a:defRPr/>
            </a:pPr>
            <a:r>
              <a:rPr lang="en-IN" dirty="0"/>
              <a:t>It is clear that there are no non-prime attributes in the relation.</a:t>
            </a:r>
          </a:p>
          <a:p>
            <a:pPr marL="285750" indent="-285750">
              <a:buFont typeface="Arial" panose="020B0604020202020204" pitchFamily="34" charset="0"/>
              <a:buChar char="•"/>
              <a:defRPr/>
            </a:pPr>
            <a:r>
              <a:rPr lang="en-IN" dirty="0"/>
              <a:t>In other words, all the attributes of relation are prime attributes.</a:t>
            </a:r>
          </a:p>
          <a:p>
            <a:pPr marL="285750" indent="-285750">
              <a:buFont typeface="Arial" panose="020B0604020202020204" pitchFamily="34" charset="0"/>
              <a:buChar char="•"/>
              <a:defRPr/>
            </a:pPr>
            <a:r>
              <a:rPr lang="en-IN" dirty="0"/>
              <a:t>Thus, all the attributes on RHS of each functional dependency are prime attributes.</a:t>
            </a:r>
          </a:p>
          <a:p>
            <a:pPr>
              <a:defRPr/>
            </a:pPr>
            <a:r>
              <a:rPr lang="en-IN" dirty="0"/>
              <a:t> </a:t>
            </a:r>
          </a:p>
          <a:p>
            <a:pPr>
              <a:defRPr/>
            </a:pPr>
            <a:r>
              <a:rPr lang="en-IN" dirty="0"/>
              <a:t>Thus, we conclude that the given relation is in 3NF.</a:t>
            </a:r>
          </a:p>
        </p:txBody>
      </p:sp>
    </p:spTree>
    <p:extLst>
      <p:ext uri="{BB962C8B-B14F-4D97-AF65-F5344CB8AC3E}">
        <p14:creationId xmlns:p14="http://schemas.microsoft.com/office/powerpoint/2010/main" val="40687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3NF (Third Normal Form)</a:t>
            </a:r>
          </a:p>
        </p:txBody>
      </p:sp>
      <p:sp>
        <p:nvSpPr>
          <p:cNvPr id="3" name="Content Placeholder 2"/>
          <p:cNvSpPr>
            <a:spLocks noGrp="1"/>
          </p:cNvSpPr>
          <p:nvPr>
            <p:ph idx="1"/>
          </p:nvPr>
        </p:nvSpPr>
        <p:spPr>
          <a:xfrm>
            <a:off x="1714500" y="990600"/>
            <a:ext cx="8763000" cy="5410200"/>
          </a:xfrm>
        </p:spPr>
        <p:txBody>
          <a:bodyPr>
            <a:normAutofit fontScale="92500" lnSpcReduction="1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FD1: </a:t>
            </a:r>
            <a:r>
              <a:rPr lang="en-US" dirty="0" err="1"/>
              <a:t>AccountNO</a:t>
            </a:r>
            <a:r>
              <a:rPr lang="en-US" dirty="0"/>
              <a:t> → {Balance, </a:t>
            </a:r>
            <a:r>
              <a:rPr lang="en-US" dirty="0" err="1"/>
              <a:t>BranchName</a:t>
            </a:r>
            <a:r>
              <a:rPr lang="en-US" dirty="0"/>
              <a:t>, </a:t>
            </a:r>
            <a:r>
              <a:rPr lang="en-US" dirty="0" err="1"/>
              <a:t>BranchAddress</a:t>
            </a:r>
            <a:r>
              <a:rPr lang="en-US" dirty="0"/>
              <a:t>} and</a:t>
            </a:r>
          </a:p>
          <a:p>
            <a:pPr algn="just"/>
            <a:r>
              <a:rPr lang="en-US" dirty="0"/>
              <a:t>FD2: </a:t>
            </a:r>
            <a:r>
              <a:rPr lang="en-US" dirty="0" err="1"/>
              <a:t>BranchName</a:t>
            </a:r>
            <a:r>
              <a:rPr lang="en-US" dirty="0"/>
              <a:t> → </a:t>
            </a:r>
            <a:r>
              <a:rPr lang="en-US" dirty="0" err="1"/>
              <a:t>BranchAddress</a:t>
            </a:r>
            <a:endParaRPr lang="en-US" dirty="0"/>
          </a:p>
          <a:p>
            <a:pPr algn="just"/>
            <a:r>
              <a:rPr lang="en-US" dirty="0"/>
              <a:t>So </a:t>
            </a:r>
            <a:r>
              <a:rPr lang="en-US" dirty="0" err="1"/>
              <a:t>AccountNO</a:t>
            </a:r>
            <a:r>
              <a:rPr lang="en-US" dirty="0"/>
              <a:t> → </a:t>
            </a:r>
            <a:r>
              <a:rPr lang="en-US" dirty="0" err="1"/>
              <a:t>BranchAddress</a:t>
            </a:r>
            <a:r>
              <a:rPr lang="en-US" dirty="0"/>
              <a:t> (Using </a:t>
            </a:r>
            <a:r>
              <a:rPr lang="en-US" b="1" dirty="0"/>
              <a:t>Transitivity rule</a:t>
            </a:r>
            <a:r>
              <a:rPr lang="en-US" dirty="0"/>
              <a:t>)</a:t>
            </a:r>
          </a:p>
          <a:p>
            <a:pPr algn="just">
              <a:spcBef>
                <a:spcPts val="1200"/>
              </a:spcBef>
            </a:pPr>
            <a:r>
              <a:rPr lang="en-US" b="1" dirty="0"/>
              <a:t>Problem</a:t>
            </a:r>
            <a:r>
              <a:rPr lang="en-US" dirty="0"/>
              <a:t>: </a:t>
            </a:r>
            <a:r>
              <a:rPr lang="en-IN" dirty="0"/>
              <a:t>In this relation, </a:t>
            </a:r>
            <a:r>
              <a:rPr lang="en-IN" b="1" dirty="0">
                <a:solidFill>
                  <a:srgbClr val="C00000"/>
                </a:solidFill>
              </a:rPr>
              <a:t>branch address will be stored repeatedly </a:t>
            </a:r>
            <a:r>
              <a:rPr lang="en-IN" dirty="0"/>
              <a:t>for each </a:t>
            </a:r>
            <a:r>
              <a:rPr lang="en-IN" b="1" dirty="0">
                <a:solidFill>
                  <a:srgbClr val="C00000"/>
                </a:solidFill>
              </a:rPr>
              <a:t>account of the same branch </a:t>
            </a:r>
            <a:r>
              <a:rPr lang="en-IN" dirty="0"/>
              <a:t>which </a:t>
            </a:r>
            <a:r>
              <a:rPr lang="en-IN" b="1" dirty="0">
                <a:solidFill>
                  <a:srgbClr val="C00000"/>
                </a:solidFill>
              </a:rPr>
              <a:t>occupies more space</a:t>
            </a:r>
            <a:r>
              <a:rPr lang="en-IN" dirty="0"/>
              <a:t>.</a:t>
            </a:r>
          </a:p>
        </p:txBody>
      </p:sp>
      <p:graphicFrame>
        <p:nvGraphicFramePr>
          <p:cNvPr id="34" name="Table 33"/>
          <p:cNvGraphicFramePr>
            <a:graphicFrameLocks noGrp="1"/>
          </p:cNvGraphicFramePr>
          <p:nvPr>
            <p:extLst>
              <p:ext uri="{D42A27DB-BD31-4B8C-83A1-F6EECF244321}">
                <p14:modId xmlns:p14="http://schemas.microsoft.com/office/powerpoint/2010/main" val="2552099500"/>
              </p:ext>
            </p:extLst>
          </p:nvPr>
        </p:nvGraphicFramePr>
        <p:xfrm>
          <a:off x="3402933" y="990600"/>
          <a:ext cx="5386134" cy="1854200"/>
        </p:xfrm>
        <a:graphic>
          <a:graphicData uri="http://schemas.openxmlformats.org/drawingml/2006/table">
            <a:tbl>
              <a:tblPr firstRow="1" bandRow="1">
                <a:tableStyleId>{073A0DAA-6AF3-43AB-8588-CEC1D06C72B9}</a:tableStyleId>
              </a:tblPr>
              <a:tblGrid>
                <a:gridCol w="1311529">
                  <a:extLst>
                    <a:ext uri="{9D8B030D-6E8A-4147-A177-3AD203B41FA5}">
                      <a16:colId xmlns:a16="http://schemas.microsoft.com/office/drawing/2014/main" val="20000"/>
                    </a:ext>
                  </a:extLst>
                </a:gridCol>
                <a:gridCol w="970280">
                  <a:extLst>
                    <a:ext uri="{9D8B030D-6E8A-4147-A177-3AD203B41FA5}">
                      <a16:colId xmlns:a16="http://schemas.microsoft.com/office/drawing/2014/main" val="20001"/>
                    </a:ext>
                  </a:extLst>
                </a:gridCol>
                <a:gridCol w="1455801">
                  <a:extLst>
                    <a:ext uri="{9D8B030D-6E8A-4147-A177-3AD203B41FA5}">
                      <a16:colId xmlns:a16="http://schemas.microsoft.com/office/drawing/2014/main" val="20002"/>
                    </a:ext>
                  </a:extLst>
                </a:gridCol>
                <a:gridCol w="1648524">
                  <a:extLst>
                    <a:ext uri="{9D8B030D-6E8A-4147-A177-3AD203B41FA5}">
                      <a16:colId xmlns:a16="http://schemas.microsoft.com/office/drawing/2014/main" val="20003"/>
                    </a:ext>
                  </a:extLst>
                </a:gridCol>
              </a:tblGrid>
              <a:tr h="370840">
                <a:tc>
                  <a:txBody>
                    <a:bodyPr/>
                    <a:lstStyle/>
                    <a:p>
                      <a:r>
                        <a:rPr lang="en-US" u="sng" dirty="0" err="1"/>
                        <a:t>AccountNO</a:t>
                      </a:r>
                      <a:endParaRPr lang="en-US" u="sng" dirty="0"/>
                    </a:p>
                  </a:txBody>
                  <a:tcPr/>
                </a:tc>
                <a:tc>
                  <a:txBody>
                    <a:bodyPr/>
                    <a:lstStyle/>
                    <a:p>
                      <a:r>
                        <a:rPr lang="en-US" dirty="0"/>
                        <a:t>Balance</a:t>
                      </a:r>
                    </a:p>
                  </a:txBody>
                  <a:tcPr/>
                </a:tc>
                <a:tc>
                  <a:txBody>
                    <a:bodyPr/>
                    <a:lstStyle/>
                    <a:p>
                      <a:r>
                        <a:rPr lang="en-US" dirty="0" err="1"/>
                        <a:t>BranchName</a:t>
                      </a:r>
                      <a:endParaRPr lang="en-US" dirty="0"/>
                    </a:p>
                  </a:txBody>
                  <a:tcPr/>
                </a:tc>
                <a:tc>
                  <a:txBody>
                    <a:bodyPr/>
                    <a:lstStyle/>
                    <a:p>
                      <a:r>
                        <a:rPr lang="en-US" dirty="0" err="1"/>
                        <a:t>BranchAddress</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40000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2"/>
                  </a:ext>
                </a:extLst>
              </a:tr>
              <a:tr h="370840">
                <a:tc>
                  <a:txBody>
                    <a:bodyPr/>
                    <a:lstStyle/>
                    <a:p>
                      <a:r>
                        <a:rPr lang="en-US" dirty="0"/>
                        <a:t>A03</a:t>
                      </a:r>
                    </a:p>
                  </a:txBody>
                  <a:tcPr/>
                </a:tc>
                <a:tc>
                  <a:txBody>
                    <a:bodyPr/>
                    <a:lstStyle/>
                    <a:p>
                      <a:r>
                        <a:rPr lang="en-US" dirty="0"/>
                        <a:t>35000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3"/>
                  </a:ext>
                </a:extLst>
              </a:tr>
              <a:tr h="370840">
                <a:tc>
                  <a:txBody>
                    <a:bodyPr/>
                    <a:lstStyle/>
                    <a:p>
                      <a:r>
                        <a:rPr lang="en-US" dirty="0"/>
                        <a:t>A04</a:t>
                      </a:r>
                    </a:p>
                  </a:txBody>
                  <a:tcPr/>
                </a:tc>
                <a:tc>
                  <a:txBody>
                    <a:bodyPr/>
                    <a:lstStyle/>
                    <a:p>
                      <a:r>
                        <a:rPr lang="en-US" dirty="0"/>
                        <a:t>25000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2464104" y="3348144"/>
            <a:ext cx="1620000" cy="460800"/>
          </a:xfrm>
          <a:prstGeom prst="rect">
            <a:avLst/>
          </a:prstGeom>
          <a:noFill/>
          <a:ln w="28575">
            <a:solidFill>
              <a:srgbClr val="0070C0"/>
            </a:solidFill>
          </a:ln>
        </p:spPr>
        <p:txBody>
          <a:bodyPr wrap="square" rtlCol="0">
            <a:spAutoFit/>
          </a:bodyPr>
          <a:lstStyle/>
          <a:p>
            <a:pPr algn="ctr"/>
            <a:r>
              <a:rPr lang="en-US" sz="2400" u="sng" dirty="0" err="1"/>
              <a:t>AccountNO</a:t>
            </a:r>
            <a:endParaRPr lang="en-US" sz="2400" u="sng" dirty="0"/>
          </a:p>
        </p:txBody>
      </p:sp>
      <p:sp>
        <p:nvSpPr>
          <p:cNvPr id="18" name="TextBox 17"/>
          <p:cNvSpPr txBox="1"/>
          <p:nvPr/>
        </p:nvSpPr>
        <p:spPr>
          <a:xfrm>
            <a:off x="7396800" y="3352800"/>
            <a:ext cx="2052000"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sp>
        <p:nvSpPr>
          <p:cNvPr id="19" name="TextBox 18"/>
          <p:cNvSpPr txBox="1"/>
          <p:nvPr/>
        </p:nvSpPr>
        <p:spPr>
          <a:xfrm>
            <a:off x="4084104" y="3348145"/>
            <a:ext cx="1404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21" name="Straight Connector 20"/>
          <p:cNvCxnSpPr/>
          <p:nvPr/>
        </p:nvCxnSpPr>
        <p:spPr>
          <a:xfrm>
            <a:off x="3083134" y="3800819"/>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2304"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674904"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78838" y="4166579"/>
            <a:ext cx="528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84504" y="3348145"/>
            <a:ext cx="1908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30" name="Straight Arrow Connector 29"/>
          <p:cNvCxnSpPr/>
          <p:nvPr/>
        </p:nvCxnSpPr>
        <p:spPr>
          <a:xfrm flipV="1">
            <a:off x="8350336" y="380081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77528" y="2983844"/>
            <a:ext cx="1666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351304" y="297180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674904" y="2982384"/>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0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Image result for how"/>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75" t="22748" r="14078" b="23919"/>
          <a:stretch/>
        </p:blipFill>
        <p:spPr bwMode="auto">
          <a:xfrm>
            <a:off x="2346672" y="1918447"/>
            <a:ext cx="2758729" cy="576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019800" y="918127"/>
            <a:ext cx="4457700" cy="5555147"/>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a:lstStyle/>
          <a:p>
            <a:endParaRPr lang="en-US" dirty="0"/>
          </a:p>
        </p:txBody>
      </p:sp>
      <p:sp>
        <p:nvSpPr>
          <p:cNvPr id="2" name="Title 1"/>
          <p:cNvSpPr>
            <a:spLocks noGrp="1"/>
          </p:cNvSpPr>
          <p:nvPr>
            <p:ph type="title"/>
          </p:nvPr>
        </p:nvSpPr>
        <p:spPr/>
        <p:txBody>
          <a:bodyPr>
            <a:normAutofit/>
          </a:bodyPr>
          <a:lstStyle/>
          <a:p>
            <a:r>
              <a:rPr lang="en-US" dirty="0"/>
              <a:t>3NF (Third Normal Form)</a:t>
            </a:r>
          </a:p>
        </p:txBody>
      </p:sp>
      <p:graphicFrame>
        <p:nvGraphicFramePr>
          <p:cNvPr id="34" name="Table 33"/>
          <p:cNvGraphicFramePr>
            <a:graphicFrameLocks noGrp="1"/>
          </p:cNvGraphicFramePr>
          <p:nvPr>
            <p:extLst>
              <p:ext uri="{D42A27DB-BD31-4B8C-83A1-F6EECF244321}">
                <p14:modId xmlns:p14="http://schemas.microsoft.com/office/powerpoint/2010/main" val="2875905652"/>
              </p:ext>
            </p:extLst>
          </p:nvPr>
        </p:nvGraphicFramePr>
        <p:xfrm>
          <a:off x="6167718" y="1070192"/>
          <a:ext cx="4158996" cy="1854200"/>
        </p:xfrm>
        <a:graphic>
          <a:graphicData uri="http://schemas.openxmlformats.org/drawingml/2006/table">
            <a:tbl>
              <a:tblPr firstRow="1" bandRow="1">
                <a:tableStyleId>{073A0DAA-6AF3-43AB-8588-CEC1D06C72B9}</a:tableStyleId>
              </a:tblPr>
              <a:tblGrid>
                <a:gridCol w="678180">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970280">
                  <a:extLst>
                    <a:ext uri="{9D8B030D-6E8A-4147-A177-3AD203B41FA5}">
                      <a16:colId xmlns:a16="http://schemas.microsoft.com/office/drawing/2014/main" val="20002"/>
                    </a:ext>
                  </a:extLst>
                </a:gridCol>
                <a:gridCol w="1533906">
                  <a:extLst>
                    <a:ext uri="{9D8B030D-6E8A-4147-A177-3AD203B41FA5}">
                      <a16:colId xmlns:a16="http://schemas.microsoft.com/office/drawing/2014/main" val="20003"/>
                    </a:ext>
                  </a:extLst>
                </a:gridCol>
              </a:tblGrid>
              <a:tr h="370840">
                <a:tc>
                  <a:txBody>
                    <a:bodyPr/>
                    <a:lstStyle/>
                    <a:p>
                      <a:r>
                        <a:rPr lang="en-US" u="sng" dirty="0"/>
                        <a:t>ANO</a:t>
                      </a:r>
                    </a:p>
                  </a:txBody>
                  <a:tcPr/>
                </a:tc>
                <a:tc>
                  <a:txBody>
                    <a:bodyPr/>
                    <a:lstStyle/>
                    <a:p>
                      <a:r>
                        <a:rPr lang="en-US" dirty="0"/>
                        <a:t>Balance</a:t>
                      </a:r>
                    </a:p>
                  </a:txBody>
                  <a:tcPr/>
                </a:tc>
                <a:tc>
                  <a:txBody>
                    <a:bodyPr/>
                    <a:lstStyle/>
                    <a:p>
                      <a:r>
                        <a:rPr lang="en-US" dirty="0" err="1"/>
                        <a:t>BName</a:t>
                      </a:r>
                      <a:endParaRPr lang="en-US" dirty="0"/>
                    </a:p>
                  </a:txBody>
                  <a:tcPr/>
                </a:tc>
                <a:tc>
                  <a:txBody>
                    <a:bodyPr/>
                    <a:lstStyle/>
                    <a:p>
                      <a:r>
                        <a:rPr lang="en-US" dirty="0" err="1"/>
                        <a:t>BAddress</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40000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2"/>
                  </a:ext>
                </a:extLst>
              </a:tr>
              <a:tr h="370840">
                <a:tc>
                  <a:txBody>
                    <a:bodyPr/>
                    <a:lstStyle/>
                    <a:p>
                      <a:r>
                        <a:rPr lang="en-US" dirty="0"/>
                        <a:t>A03</a:t>
                      </a:r>
                    </a:p>
                  </a:txBody>
                  <a:tcPr/>
                </a:tc>
                <a:tc>
                  <a:txBody>
                    <a:bodyPr/>
                    <a:lstStyle/>
                    <a:p>
                      <a:r>
                        <a:rPr lang="en-US" dirty="0"/>
                        <a:t>35000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3"/>
                  </a:ext>
                </a:extLst>
              </a:tr>
              <a:tr h="370840">
                <a:tc>
                  <a:txBody>
                    <a:bodyPr/>
                    <a:lstStyle/>
                    <a:p>
                      <a:r>
                        <a:rPr lang="en-US" dirty="0"/>
                        <a:t>A04</a:t>
                      </a:r>
                    </a:p>
                  </a:txBody>
                  <a:tcPr/>
                </a:tc>
                <a:tc>
                  <a:txBody>
                    <a:bodyPr/>
                    <a:lstStyle/>
                    <a:p>
                      <a:r>
                        <a:rPr lang="en-US" dirty="0"/>
                        <a:t>25000</a:t>
                      </a:r>
                    </a:p>
                  </a:txBody>
                  <a:tcPr/>
                </a:tc>
                <a:tc>
                  <a:txBody>
                    <a:bodyPr/>
                    <a:lstStyle/>
                    <a:p>
                      <a:r>
                        <a:rPr lang="en-US" dirty="0"/>
                        <a:t>Rajkot</a:t>
                      </a:r>
                    </a:p>
                  </a:txBody>
                  <a:tcPr/>
                </a:tc>
                <a:tc>
                  <a:txBody>
                    <a:bodyPr/>
                    <a:lstStyle/>
                    <a:p>
                      <a:r>
                        <a:rPr lang="en-US" dirty="0" err="1"/>
                        <a:t>Kalawad</a:t>
                      </a:r>
                      <a:r>
                        <a:rPr lang="en-US" baseline="0" dirty="0"/>
                        <a:t> Road</a:t>
                      </a:r>
                      <a:endParaRPr lang="en-IN"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3644821"/>
              </p:ext>
            </p:extLst>
          </p:nvPr>
        </p:nvGraphicFramePr>
        <p:xfrm>
          <a:off x="7391401" y="4495800"/>
          <a:ext cx="2540953" cy="1849120"/>
        </p:xfrm>
        <a:graphic>
          <a:graphicData uri="http://schemas.openxmlformats.org/drawingml/2006/table">
            <a:tbl>
              <a:tblPr firstRow="1" bandRow="1">
                <a:tableStyleId>{073A0DAA-6AF3-43AB-8588-CEC1D06C72B9}</a:tableStyleId>
              </a:tblPr>
              <a:tblGrid>
                <a:gridCol w="678180">
                  <a:extLst>
                    <a:ext uri="{9D8B030D-6E8A-4147-A177-3AD203B41FA5}">
                      <a16:colId xmlns:a16="http://schemas.microsoft.com/office/drawing/2014/main" val="20000"/>
                    </a:ext>
                  </a:extLst>
                </a:gridCol>
                <a:gridCol w="970280">
                  <a:extLst>
                    <a:ext uri="{9D8B030D-6E8A-4147-A177-3AD203B41FA5}">
                      <a16:colId xmlns:a16="http://schemas.microsoft.com/office/drawing/2014/main" val="20001"/>
                    </a:ext>
                  </a:extLst>
                </a:gridCol>
                <a:gridCol w="892493">
                  <a:extLst>
                    <a:ext uri="{9D8B030D-6E8A-4147-A177-3AD203B41FA5}">
                      <a16:colId xmlns:a16="http://schemas.microsoft.com/office/drawing/2014/main" val="20002"/>
                    </a:ext>
                  </a:extLst>
                </a:gridCol>
              </a:tblGrid>
              <a:tr h="0">
                <a:tc>
                  <a:txBody>
                    <a:bodyPr/>
                    <a:lstStyle/>
                    <a:p>
                      <a:r>
                        <a:rPr lang="en-US" u="sng" dirty="0"/>
                        <a:t>ANO</a:t>
                      </a:r>
                    </a:p>
                  </a:txBody>
                  <a:tcPr/>
                </a:tc>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40000</a:t>
                      </a:r>
                    </a:p>
                  </a:txBody>
                  <a:tcPr/>
                </a:tc>
                <a:tc>
                  <a:txBody>
                    <a:bodyPr/>
                    <a:lstStyle/>
                    <a:p>
                      <a:r>
                        <a:rPr lang="en-US" dirty="0"/>
                        <a:t>Rajkot</a:t>
                      </a:r>
                    </a:p>
                  </a:txBody>
                  <a:tcPr/>
                </a:tc>
                <a:extLst>
                  <a:ext uri="{0D108BD9-81ED-4DB2-BD59-A6C34878D82A}">
                    <a16:rowId xmlns:a16="http://schemas.microsoft.com/office/drawing/2014/main" val="10002"/>
                  </a:ext>
                </a:extLst>
              </a:tr>
              <a:tr h="370840">
                <a:tc>
                  <a:txBody>
                    <a:bodyPr/>
                    <a:lstStyle/>
                    <a:p>
                      <a:r>
                        <a:rPr lang="en-US" dirty="0"/>
                        <a:t>A03</a:t>
                      </a:r>
                    </a:p>
                  </a:txBody>
                  <a:tcPr/>
                </a:tc>
                <a:tc>
                  <a:txBody>
                    <a:bodyPr/>
                    <a:lstStyle/>
                    <a:p>
                      <a:r>
                        <a:rPr lang="en-US" dirty="0"/>
                        <a:t>35000</a:t>
                      </a:r>
                    </a:p>
                  </a:txBody>
                  <a:tcPr/>
                </a:tc>
                <a:tc>
                  <a:txBody>
                    <a:bodyPr/>
                    <a:lstStyle/>
                    <a:p>
                      <a:r>
                        <a:rPr lang="en-US" dirty="0"/>
                        <a:t>Rajkot</a:t>
                      </a:r>
                    </a:p>
                  </a:txBody>
                  <a:tcPr/>
                </a:tc>
                <a:extLst>
                  <a:ext uri="{0D108BD9-81ED-4DB2-BD59-A6C34878D82A}">
                    <a16:rowId xmlns:a16="http://schemas.microsoft.com/office/drawing/2014/main" val="10003"/>
                  </a:ext>
                </a:extLst>
              </a:tr>
              <a:tr h="370840">
                <a:tc>
                  <a:txBody>
                    <a:bodyPr/>
                    <a:lstStyle/>
                    <a:p>
                      <a:r>
                        <a:rPr lang="en-US" dirty="0"/>
                        <a:t>A04</a:t>
                      </a:r>
                    </a:p>
                  </a:txBody>
                  <a:tcPr/>
                </a:tc>
                <a:tc>
                  <a:txBody>
                    <a:bodyPr/>
                    <a:lstStyle/>
                    <a:p>
                      <a:r>
                        <a:rPr lang="en-US" dirty="0"/>
                        <a:t>25000</a:t>
                      </a:r>
                    </a:p>
                  </a:txBody>
                  <a:tcPr/>
                </a:tc>
                <a:tc>
                  <a:txBody>
                    <a:bodyPr/>
                    <a:lstStyle/>
                    <a:p>
                      <a:r>
                        <a:rPr lang="en-US" dirty="0"/>
                        <a:t>Rajkot</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3347591"/>
              </p:ext>
            </p:extLst>
          </p:nvPr>
        </p:nvGraphicFramePr>
        <p:xfrm>
          <a:off x="7391400" y="3276600"/>
          <a:ext cx="2504186" cy="741680"/>
        </p:xfrm>
        <a:graphic>
          <a:graphicData uri="http://schemas.openxmlformats.org/drawingml/2006/table">
            <a:tbl>
              <a:tblPr firstRow="1" bandRow="1">
                <a:tableStyleId>{073A0DAA-6AF3-43AB-8588-CEC1D06C72B9}</a:tableStyleId>
              </a:tblPr>
              <a:tblGrid>
                <a:gridCol w="970280">
                  <a:extLst>
                    <a:ext uri="{9D8B030D-6E8A-4147-A177-3AD203B41FA5}">
                      <a16:colId xmlns:a16="http://schemas.microsoft.com/office/drawing/2014/main" val="20000"/>
                    </a:ext>
                  </a:extLst>
                </a:gridCol>
                <a:gridCol w="1533906">
                  <a:extLst>
                    <a:ext uri="{9D8B030D-6E8A-4147-A177-3AD203B41FA5}">
                      <a16:colId xmlns:a16="http://schemas.microsoft.com/office/drawing/2014/main" val="20001"/>
                    </a:ext>
                  </a:extLst>
                </a:gridCol>
              </a:tblGrid>
              <a:tr h="370840">
                <a:tc>
                  <a:txBody>
                    <a:bodyPr/>
                    <a:lstStyle/>
                    <a:p>
                      <a:r>
                        <a:rPr lang="en-US" u="sng" dirty="0" err="1"/>
                        <a:t>BName</a:t>
                      </a:r>
                      <a:endParaRPr lang="en-US" u="sng" dirty="0"/>
                    </a:p>
                  </a:txBody>
                  <a:tcPr/>
                </a:tc>
                <a:tc>
                  <a:txBody>
                    <a:bodyPr/>
                    <a:lstStyle/>
                    <a:p>
                      <a:r>
                        <a:rPr lang="en-US" dirty="0" err="1"/>
                        <a:t>BAddress</a:t>
                      </a:r>
                      <a:endParaRPr lang="en-US" dirty="0"/>
                    </a:p>
                  </a:txBody>
                  <a:tcPr/>
                </a:tc>
                <a:extLst>
                  <a:ext uri="{0D108BD9-81ED-4DB2-BD59-A6C34878D82A}">
                    <a16:rowId xmlns:a16="http://schemas.microsoft.com/office/drawing/2014/main" val="10000"/>
                  </a:ext>
                </a:extLst>
              </a:tr>
              <a:tr h="370840">
                <a:tc>
                  <a:txBody>
                    <a:bodyPr/>
                    <a:lstStyle/>
                    <a:p>
                      <a:r>
                        <a:rPr lang="en-US" dirty="0"/>
                        <a:t>Rajkot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Kalawad</a:t>
                      </a:r>
                      <a:r>
                        <a:rPr lang="en-US" baseline="0" dirty="0"/>
                        <a:t> Road</a:t>
                      </a:r>
                      <a:endParaRPr lang="en-IN"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6553200" y="3691972"/>
            <a:ext cx="914400" cy="381000"/>
          </a:xfrm>
          <a:prstGeom prst="rect">
            <a:avLst/>
          </a:prstGeom>
          <a:noFill/>
        </p:spPr>
        <p:txBody>
          <a:bodyPr wrap="square" rtlCol="0">
            <a:spAutoFit/>
          </a:bodyPr>
          <a:lstStyle/>
          <a:p>
            <a:r>
              <a:rPr lang="en-US" dirty="0"/>
              <a:t>Table 1</a:t>
            </a:r>
          </a:p>
        </p:txBody>
      </p:sp>
      <p:sp>
        <p:nvSpPr>
          <p:cNvPr id="9" name="TextBox 8"/>
          <p:cNvSpPr txBox="1"/>
          <p:nvPr/>
        </p:nvSpPr>
        <p:spPr>
          <a:xfrm>
            <a:off x="6553200" y="5074260"/>
            <a:ext cx="914400" cy="381000"/>
          </a:xfrm>
          <a:prstGeom prst="rect">
            <a:avLst/>
          </a:prstGeom>
          <a:noFill/>
        </p:spPr>
        <p:txBody>
          <a:bodyPr wrap="square" rtlCol="0">
            <a:spAutoFit/>
          </a:bodyPr>
          <a:lstStyle/>
          <a:p>
            <a:r>
              <a:rPr lang="en-US" dirty="0"/>
              <a:t>Table 2</a:t>
            </a:r>
          </a:p>
        </p:txBody>
      </p:sp>
      <p:cxnSp>
        <p:nvCxnSpPr>
          <p:cNvPr id="10" name="Straight Connector 9"/>
          <p:cNvCxnSpPr/>
          <p:nvPr/>
        </p:nvCxnSpPr>
        <p:spPr>
          <a:xfrm>
            <a:off x="6019800" y="3096490"/>
            <a:ext cx="4464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sz="half" idx="1"/>
          </p:nvPr>
        </p:nvSpPr>
        <p:spPr>
          <a:xfrm>
            <a:off x="1714500" y="917575"/>
            <a:ext cx="4305300" cy="1008000"/>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p>
            <a:pPr marL="0" indent="0" algn="just">
              <a:buNone/>
            </a:pPr>
            <a:r>
              <a:rPr lang="en-US" sz="2000" b="1" dirty="0"/>
              <a:t>Solution</a:t>
            </a:r>
            <a:r>
              <a:rPr lang="en-US" sz="2000" dirty="0"/>
              <a:t>: </a:t>
            </a:r>
            <a:r>
              <a:rPr lang="en-IN" sz="2000" dirty="0">
                <a:solidFill>
                  <a:srgbClr val="C00000"/>
                </a:solidFill>
              </a:rPr>
              <a:t>Decompose relation </a:t>
            </a:r>
            <a:r>
              <a:rPr lang="en-IN" sz="2000" dirty="0"/>
              <a:t>in such a way that</a:t>
            </a:r>
            <a:r>
              <a:rPr lang="en-IN" sz="2000" dirty="0">
                <a:solidFill>
                  <a:srgbClr val="C00000"/>
                </a:solidFill>
              </a:rPr>
              <a:t> resultant relations do not have any transitive FD</a:t>
            </a:r>
            <a:r>
              <a:rPr lang="en-US" sz="2000" dirty="0"/>
              <a:t>.</a:t>
            </a:r>
          </a:p>
        </p:txBody>
      </p:sp>
      <p:sp>
        <p:nvSpPr>
          <p:cNvPr id="13" name="Content Placeholder 2"/>
          <p:cNvSpPr txBox="1">
            <a:spLocks/>
          </p:cNvSpPr>
          <p:nvPr/>
        </p:nvSpPr>
        <p:spPr>
          <a:xfrm>
            <a:off x="1714500" y="2501153"/>
            <a:ext cx="4305300" cy="720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solidFill>
                  <a:srgbClr val="C00000"/>
                </a:solidFill>
              </a:rPr>
              <a:t>Remove transitive dependent attributes  </a:t>
            </a:r>
            <a:r>
              <a:rPr lang="en-IN" sz="2000" dirty="0"/>
              <a:t> from the relation that violets 3NF.</a:t>
            </a:r>
            <a:endParaRPr lang="en-US" sz="2000" dirty="0"/>
          </a:p>
        </p:txBody>
      </p:sp>
      <p:sp>
        <p:nvSpPr>
          <p:cNvPr id="14" name="Content Placeholder 2"/>
          <p:cNvSpPr txBox="1">
            <a:spLocks/>
          </p:cNvSpPr>
          <p:nvPr/>
        </p:nvSpPr>
        <p:spPr>
          <a:xfrm>
            <a:off x="1714500" y="4238603"/>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t>The </a:t>
            </a:r>
            <a:r>
              <a:rPr lang="en-IN" sz="2000" dirty="0">
                <a:solidFill>
                  <a:srgbClr val="C00000"/>
                </a:solidFill>
              </a:rPr>
              <a:t>primary key of the new relation</a:t>
            </a:r>
            <a:r>
              <a:rPr lang="en-IN" sz="2000" dirty="0"/>
              <a:t> will be </a:t>
            </a:r>
            <a:r>
              <a:rPr lang="en-IN" sz="2000" dirty="0">
                <a:solidFill>
                  <a:srgbClr val="C00000"/>
                </a:solidFill>
              </a:rPr>
              <a:t>non-prime attributes due to which transitive dependency occurred</a:t>
            </a:r>
            <a:r>
              <a:rPr lang="en-IN" sz="2000" dirty="0"/>
              <a:t>.</a:t>
            </a:r>
          </a:p>
        </p:txBody>
      </p:sp>
      <p:sp>
        <p:nvSpPr>
          <p:cNvPr id="15" name="Content Placeholder 2"/>
          <p:cNvSpPr txBox="1">
            <a:spLocks/>
          </p:cNvSpPr>
          <p:nvPr/>
        </p:nvSpPr>
        <p:spPr>
          <a:xfrm>
            <a:off x="1714500" y="5245916"/>
            <a:ext cx="4305300" cy="1224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t>Keep </a:t>
            </a:r>
            <a:r>
              <a:rPr lang="en-IN" sz="2000" dirty="0">
                <a:solidFill>
                  <a:srgbClr val="C00000"/>
                </a:solidFill>
              </a:rPr>
              <a:t>other attributes same as in the table</a:t>
            </a:r>
            <a:r>
              <a:rPr lang="en-IN" sz="2000" dirty="0"/>
              <a:t> with </a:t>
            </a:r>
            <a:r>
              <a:rPr lang="en-IN" sz="2000" dirty="0">
                <a:solidFill>
                  <a:srgbClr val="C00000"/>
                </a:solidFill>
              </a:rPr>
              <a:t>same primary key </a:t>
            </a:r>
            <a:r>
              <a:rPr lang="en-IN" sz="2000" dirty="0"/>
              <a:t>and </a:t>
            </a:r>
            <a:r>
              <a:rPr lang="en-IN" sz="2000" dirty="0">
                <a:solidFill>
                  <a:srgbClr val="C00000"/>
                </a:solidFill>
              </a:rPr>
              <a:t>add prime attributes of other relation into it as a foreign key</a:t>
            </a:r>
            <a:r>
              <a:rPr lang="en-IN" sz="2000" dirty="0"/>
              <a:t>.</a:t>
            </a:r>
          </a:p>
        </p:txBody>
      </p:sp>
      <p:sp>
        <p:nvSpPr>
          <p:cNvPr id="17" name="Content Placeholder 2"/>
          <p:cNvSpPr txBox="1">
            <a:spLocks/>
          </p:cNvSpPr>
          <p:nvPr/>
        </p:nvSpPr>
        <p:spPr>
          <a:xfrm>
            <a:off x="1713612" y="3227246"/>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IN" sz="2000" dirty="0">
                <a:solidFill>
                  <a:srgbClr val="C00000"/>
                </a:solidFill>
              </a:rPr>
              <a:t>Place them in a new relation along with the non-prime attributes due to which transitive dependency occurred</a:t>
            </a:r>
            <a:r>
              <a:rPr lang="en-IN" sz="2000" dirty="0"/>
              <a:t>.</a:t>
            </a:r>
          </a:p>
        </p:txBody>
      </p:sp>
      <p:cxnSp>
        <p:nvCxnSpPr>
          <p:cNvPr id="19" name="Straight Arrow Connector 18"/>
          <p:cNvCxnSpPr/>
          <p:nvPr/>
        </p:nvCxnSpPr>
        <p:spPr>
          <a:xfrm>
            <a:off x="7848600" y="4018280"/>
            <a:ext cx="1676400" cy="477520"/>
          </a:xfrm>
          <a:prstGeom prst="straightConnector1">
            <a:avLst/>
          </a:prstGeom>
          <a:ln>
            <a:tailEnd type="triangle"/>
          </a:ln>
          <a:effectLst/>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rot="898610">
            <a:off x="8437746" y="4013136"/>
            <a:ext cx="1296000" cy="369332"/>
          </a:xfrm>
          <a:prstGeom prst="rect">
            <a:avLst/>
          </a:prstGeom>
          <a:noFill/>
        </p:spPr>
        <p:txBody>
          <a:bodyPr wrap="square" rtlCol="0">
            <a:spAutoFit/>
          </a:bodyPr>
          <a:lstStyle/>
          <a:p>
            <a:r>
              <a:rPr lang="en-US" dirty="0"/>
              <a:t>Foreign Key</a:t>
            </a:r>
            <a:endParaRPr lang="en-IN" dirty="0"/>
          </a:p>
        </p:txBody>
      </p:sp>
    </p:spTree>
    <p:extLst>
      <p:ext uri="{BB962C8B-B14F-4D97-AF65-F5344CB8AC3E}">
        <p14:creationId xmlns:p14="http://schemas.microsoft.com/office/powerpoint/2010/main" val="10977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uiExpand="1" build="p" animBg="1"/>
      <p:bldP spid="13" grpId="0" animBg="1"/>
      <p:bldP spid="14" grpId="0" animBg="1"/>
      <p:bldP spid="15" grpId="0" animBg="1"/>
      <p:bldP spid="17" grpId="0" animBg="1"/>
      <p:bldP spid="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BCNF (Boyce-</a:t>
            </a:r>
            <a:r>
              <a:rPr lang="en-US" dirty="0" err="1"/>
              <a:t>Codd</a:t>
            </a:r>
            <a:r>
              <a:rPr lang="en-US" dirty="0"/>
              <a:t> Normal Form)</a:t>
            </a:r>
          </a:p>
        </p:txBody>
      </p:sp>
      <p:sp>
        <p:nvSpPr>
          <p:cNvPr id="3" name="Content Placeholder 2"/>
          <p:cNvSpPr>
            <a:spLocks noGrp="1"/>
          </p:cNvSpPr>
          <p:nvPr>
            <p:ph idx="1"/>
          </p:nvPr>
        </p:nvSpPr>
        <p:spPr>
          <a:xfrm>
            <a:off x="269711" y="1123801"/>
            <a:ext cx="11684000" cy="5334000"/>
          </a:xfrm>
        </p:spPr>
        <p:txBody>
          <a:bodyPr/>
          <a:lstStyle/>
          <a:p>
            <a:pPr algn="just"/>
            <a:r>
              <a:rPr lang="en-US" dirty="0"/>
              <a:t>Conditions for BCNF</a:t>
            </a:r>
          </a:p>
          <a:p>
            <a:pPr marL="0" indent="0">
              <a:buNone/>
            </a:pPr>
            <a:r>
              <a:rPr lang="en-IN" altLang="en-US" dirty="0"/>
              <a:t>  if and only if-</a:t>
            </a:r>
          </a:p>
          <a:p>
            <a:pPr lvl="1">
              <a:buFont typeface="Helvetica" panose="020B0604020202020204" pitchFamily="34" charset="0"/>
              <a:buAutoNum type="arabicPeriod"/>
            </a:pPr>
            <a:r>
              <a:rPr lang="en-IN" altLang="en-US" dirty="0"/>
              <a:t>Relation already exists in 3NF.</a:t>
            </a:r>
          </a:p>
          <a:p>
            <a:pPr lvl="1">
              <a:buFont typeface="Helvetica" panose="020B0604020202020204" pitchFamily="34" charset="0"/>
              <a:buAutoNum type="arabicPeriod"/>
            </a:pPr>
            <a:r>
              <a:rPr lang="en-IN" altLang="en-US" dirty="0"/>
              <a:t>For each non-</a:t>
            </a:r>
          </a:p>
          <a:p>
            <a:pPr lvl="1">
              <a:buFont typeface="Helvetica" panose="020B0604020202020204" pitchFamily="34" charset="0"/>
              <a:buAutoNum type="arabicPeriod"/>
            </a:pPr>
            <a:endParaRPr lang="en-IN" altLang="en-US" dirty="0"/>
          </a:p>
          <a:p>
            <a:pPr lvl="1">
              <a:buFont typeface="Helvetica" panose="020B0604020202020204" pitchFamily="34" charset="0"/>
              <a:buAutoNum type="arabicPeriod"/>
            </a:pPr>
            <a:endParaRPr lang="en-IN" altLang="en-US" dirty="0"/>
          </a:p>
          <a:p>
            <a:pPr lvl="1">
              <a:buFont typeface="Helvetica" panose="020B0604020202020204" pitchFamily="34" charset="0"/>
              <a:buAutoNum type="arabicPeriod"/>
            </a:pPr>
            <a:endParaRPr lang="en-IN" altLang="en-US" dirty="0"/>
          </a:p>
          <a:p>
            <a:pPr lvl="1">
              <a:buFont typeface="Helvetica" panose="020B0604020202020204" pitchFamily="34" charset="0"/>
              <a:buAutoNum type="arabicPeriod"/>
            </a:pPr>
            <a:endParaRPr lang="en-IN" altLang="en-US" dirty="0"/>
          </a:p>
          <a:p>
            <a:pPr lvl="1">
              <a:buFont typeface="Helvetica" panose="020B0604020202020204" pitchFamily="34" charset="0"/>
              <a:buAutoNum type="arabicPeriod"/>
            </a:pPr>
            <a:r>
              <a:rPr lang="en-IN" altLang="en-US" dirty="0"/>
              <a:t> functional dependency A → B, </a:t>
            </a:r>
            <a:r>
              <a:rPr lang="en-IN" altLang="en-US" b="1" dirty="0"/>
              <a:t>A must be a super key </a:t>
            </a:r>
            <a:r>
              <a:rPr lang="en-IN" altLang="en-US" dirty="0"/>
              <a:t>of the relation.</a:t>
            </a:r>
          </a:p>
          <a:p>
            <a:pPr algn="just"/>
            <a:endParaRPr lang="en-US" dirty="0"/>
          </a:p>
          <a:p>
            <a:pPr marL="0" indent="0" algn="just">
              <a:buNone/>
            </a:pPr>
            <a:r>
              <a:rPr lang="en-US" dirty="0"/>
              <a:t>	</a:t>
            </a:r>
          </a:p>
        </p:txBody>
      </p:sp>
      <p:sp>
        <p:nvSpPr>
          <p:cNvPr id="16" name="Rectangle 1">
            <a:extLst>
              <a:ext uri="{FF2B5EF4-FFF2-40B4-BE49-F238E27FC236}">
                <a16:creationId xmlns:a16="http://schemas.microsoft.com/office/drawing/2014/main" id="{9B9934B7-4FBD-419D-B81A-7B1044F34E22}"/>
              </a:ext>
            </a:extLst>
          </p:cNvPr>
          <p:cNvSpPr>
            <a:spLocks noChangeArrowheads="1"/>
          </p:cNvSpPr>
          <p:nvPr/>
        </p:nvSpPr>
        <p:spPr bwMode="auto">
          <a:xfrm>
            <a:off x="685800" y="3429000"/>
            <a:ext cx="9677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t>Consider a relation- R ( A , B , C ) with the functional dependencies-</a:t>
            </a:r>
          </a:p>
          <a:p>
            <a:pPr>
              <a:spcBef>
                <a:spcPct val="0"/>
              </a:spcBef>
              <a:buClrTx/>
              <a:buSzTx/>
              <a:buFontTx/>
              <a:buNone/>
            </a:pPr>
            <a:r>
              <a:rPr kumimoji="0" lang="en-US" altLang="en-US" dirty="0"/>
              <a:t>A → B</a:t>
            </a:r>
          </a:p>
          <a:p>
            <a:pPr>
              <a:spcBef>
                <a:spcPct val="0"/>
              </a:spcBef>
              <a:buClrTx/>
              <a:buSzTx/>
              <a:buFontTx/>
              <a:buNone/>
            </a:pPr>
            <a:r>
              <a:rPr kumimoji="0" lang="en-US" altLang="en-US" dirty="0"/>
              <a:t>B → C</a:t>
            </a:r>
          </a:p>
          <a:p>
            <a:pPr>
              <a:spcBef>
                <a:spcPct val="0"/>
              </a:spcBef>
              <a:buClrTx/>
              <a:buSzTx/>
              <a:buFontTx/>
              <a:buNone/>
            </a:pPr>
            <a:r>
              <a:rPr kumimoji="0" lang="en-US" altLang="en-US" dirty="0"/>
              <a:t>C → A</a:t>
            </a:r>
          </a:p>
          <a:p>
            <a:pPr>
              <a:spcBef>
                <a:spcPct val="0"/>
              </a:spcBef>
              <a:buClrTx/>
              <a:buSzTx/>
              <a:buFontTx/>
              <a:buNone/>
            </a:pPr>
            <a:r>
              <a:rPr kumimoji="0" lang="en-US" altLang="en-US" dirty="0"/>
              <a:t> </a:t>
            </a:r>
          </a:p>
          <a:p>
            <a:pPr>
              <a:spcBef>
                <a:spcPct val="0"/>
              </a:spcBef>
              <a:buClrTx/>
              <a:buSzTx/>
              <a:buFontTx/>
              <a:buNone/>
            </a:pPr>
            <a:r>
              <a:rPr kumimoji="0" lang="en-US" altLang="en-US" dirty="0"/>
              <a:t>The possible candidate keys for this relation are-</a:t>
            </a:r>
          </a:p>
          <a:p>
            <a:pPr>
              <a:spcBef>
                <a:spcPct val="0"/>
              </a:spcBef>
              <a:buClrTx/>
              <a:buSzTx/>
              <a:buFontTx/>
              <a:buNone/>
            </a:pPr>
            <a:r>
              <a:rPr kumimoji="0" lang="en-US" altLang="en-US" dirty="0"/>
              <a:t>A , B , C</a:t>
            </a:r>
          </a:p>
          <a:p>
            <a:pPr>
              <a:spcBef>
                <a:spcPct val="0"/>
              </a:spcBef>
              <a:buClrTx/>
              <a:buSzTx/>
              <a:buFontTx/>
              <a:buNone/>
            </a:pPr>
            <a:r>
              <a:rPr kumimoji="0" lang="en-US" altLang="en-US" dirty="0"/>
              <a:t> </a:t>
            </a:r>
          </a:p>
          <a:p>
            <a:pPr>
              <a:spcBef>
                <a:spcPct val="0"/>
              </a:spcBef>
              <a:buClrTx/>
              <a:buSzTx/>
              <a:buFontTx/>
              <a:buNone/>
            </a:pPr>
            <a:r>
              <a:rPr kumimoji="0" lang="en-US" altLang="en-US" dirty="0"/>
              <a:t>Now, we can observe that LHS of each given functional dependency is a candidate key.</a:t>
            </a:r>
          </a:p>
          <a:p>
            <a:pPr>
              <a:spcBef>
                <a:spcPct val="0"/>
              </a:spcBef>
              <a:buClrTx/>
              <a:buSzTx/>
              <a:buFontTx/>
              <a:buNone/>
            </a:pPr>
            <a:r>
              <a:rPr kumimoji="0" lang="en-US" altLang="en-US" dirty="0"/>
              <a:t>Thus, we conclude that the given relation is in BCNF.</a:t>
            </a:r>
          </a:p>
        </p:txBody>
      </p:sp>
    </p:spTree>
    <p:extLst>
      <p:ext uri="{BB962C8B-B14F-4D97-AF65-F5344CB8AC3E}">
        <p14:creationId xmlns:p14="http://schemas.microsoft.com/office/powerpoint/2010/main" val="358556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BCNF (Boyce-</a:t>
            </a:r>
            <a:r>
              <a:rPr lang="en-US" dirty="0" err="1"/>
              <a:t>Codd</a:t>
            </a:r>
            <a:r>
              <a:rPr lang="en-US" dirty="0"/>
              <a:t> Normal Form)</a:t>
            </a:r>
          </a:p>
        </p:txBody>
      </p:sp>
      <p:sp>
        <p:nvSpPr>
          <p:cNvPr id="3" name="Content Placeholder 2"/>
          <p:cNvSpPr>
            <a:spLocks noGrp="1"/>
          </p:cNvSpPr>
          <p:nvPr>
            <p:ph idx="1"/>
          </p:nvPr>
        </p:nvSpPr>
        <p:spPr>
          <a:xfrm>
            <a:off x="1714500" y="990600"/>
            <a:ext cx="8763000" cy="5410200"/>
          </a:xfrm>
        </p:spPr>
        <p:txBody>
          <a:bodyPr>
            <a:normAutofit/>
          </a:bodyPr>
          <a:lstStyle/>
          <a:p>
            <a:pPr algn="just"/>
            <a:r>
              <a:rPr lang="en-US" dirty="0"/>
              <a:t>FD1: Student, Language→ Faculty</a:t>
            </a:r>
          </a:p>
          <a:p>
            <a:pPr algn="just"/>
            <a:r>
              <a:rPr lang="en-US" dirty="0"/>
              <a:t>FD2: Faculty → Language</a:t>
            </a:r>
          </a:p>
          <a:p>
            <a:pPr algn="just"/>
            <a:r>
              <a:rPr lang="en-US" dirty="0"/>
              <a:t>So {Student, Language} → Language</a:t>
            </a:r>
          </a:p>
          <a:p>
            <a:pPr marL="0" indent="0" algn="just">
              <a:buNone/>
            </a:pPr>
            <a:r>
              <a:rPr lang="en-US" dirty="0"/>
              <a:t>	 (Using Transitivity rule)</a:t>
            </a:r>
          </a:p>
          <a:p>
            <a:pPr algn="just"/>
            <a:endParaRPr lang="en-US" dirty="0"/>
          </a:p>
          <a:p>
            <a:pPr algn="just"/>
            <a:endParaRPr lang="en-US" dirty="0"/>
          </a:p>
          <a:p>
            <a:pPr algn="just"/>
            <a:endParaRPr lang="en-US" dirty="0"/>
          </a:p>
          <a:p>
            <a:pPr algn="just"/>
            <a:endParaRPr lang="en-US" dirty="0"/>
          </a:p>
          <a:p>
            <a:pPr algn="just"/>
            <a:r>
              <a:rPr lang="en-US" b="1" dirty="0"/>
              <a:t>Problem</a:t>
            </a:r>
            <a:r>
              <a:rPr lang="en-US" dirty="0"/>
              <a:t>: </a:t>
            </a:r>
            <a:r>
              <a:rPr lang="en-IN" dirty="0"/>
              <a:t>In this relation </a:t>
            </a:r>
            <a:r>
              <a:rPr lang="en-IN" b="1" dirty="0">
                <a:solidFill>
                  <a:srgbClr val="C00000"/>
                </a:solidFill>
              </a:rPr>
              <a:t>one student has more than one project with different guide (faculty)</a:t>
            </a:r>
            <a:r>
              <a:rPr lang="en-IN" dirty="0"/>
              <a:t> then </a:t>
            </a:r>
            <a:r>
              <a:rPr lang="en-IN" b="1" dirty="0">
                <a:solidFill>
                  <a:srgbClr val="C00000"/>
                </a:solidFill>
              </a:rPr>
              <a:t>records will be stored repeatedly for each student, language and guide </a:t>
            </a:r>
            <a:r>
              <a:rPr lang="en-IN" b="1">
                <a:solidFill>
                  <a:srgbClr val="C00000"/>
                </a:solidFill>
              </a:rPr>
              <a:t>(faculty) </a:t>
            </a:r>
            <a:r>
              <a:rPr lang="en-IN" b="1" dirty="0">
                <a:solidFill>
                  <a:srgbClr val="C00000"/>
                </a:solidFill>
              </a:rPr>
              <a:t>combination</a:t>
            </a:r>
            <a:r>
              <a:rPr lang="en-IN" dirty="0"/>
              <a:t> which occupies more space.</a:t>
            </a:r>
          </a:p>
        </p:txBody>
      </p:sp>
      <p:graphicFrame>
        <p:nvGraphicFramePr>
          <p:cNvPr id="34" name="Table 33"/>
          <p:cNvGraphicFramePr>
            <a:graphicFrameLocks noGrp="1"/>
          </p:cNvGraphicFramePr>
          <p:nvPr>
            <p:extLst>
              <p:ext uri="{D42A27DB-BD31-4B8C-83A1-F6EECF244321}">
                <p14:modId xmlns:p14="http://schemas.microsoft.com/office/powerpoint/2010/main" val="2708059070"/>
              </p:ext>
            </p:extLst>
          </p:nvPr>
        </p:nvGraphicFramePr>
        <p:xfrm>
          <a:off x="7315201" y="990600"/>
          <a:ext cx="3229357" cy="3362960"/>
        </p:xfrm>
        <a:graphic>
          <a:graphicData uri="http://schemas.openxmlformats.org/drawingml/2006/table">
            <a:tbl>
              <a:tblPr firstRow="1" bandRow="1">
                <a:tableStyleId>{073A0DAA-6AF3-43AB-8588-CEC1D06C72B9}</a:tableStyleId>
              </a:tblPr>
              <a:tblGrid>
                <a:gridCol w="1049211">
                  <a:extLst>
                    <a:ext uri="{9D8B030D-6E8A-4147-A177-3AD203B41FA5}">
                      <a16:colId xmlns:a16="http://schemas.microsoft.com/office/drawing/2014/main" val="20000"/>
                    </a:ext>
                  </a:extLst>
                </a:gridCol>
                <a:gridCol w="1192975">
                  <a:extLst>
                    <a:ext uri="{9D8B030D-6E8A-4147-A177-3AD203B41FA5}">
                      <a16:colId xmlns:a16="http://schemas.microsoft.com/office/drawing/2014/main" val="20001"/>
                    </a:ext>
                  </a:extLst>
                </a:gridCol>
                <a:gridCol w="987171">
                  <a:extLst>
                    <a:ext uri="{9D8B030D-6E8A-4147-A177-3AD203B41FA5}">
                      <a16:colId xmlns:a16="http://schemas.microsoft.com/office/drawing/2014/main" val="20002"/>
                    </a:ext>
                  </a:extLst>
                </a:gridCol>
              </a:tblGrid>
              <a:tr h="370840">
                <a:tc>
                  <a:txBody>
                    <a:bodyPr/>
                    <a:lstStyle/>
                    <a:p>
                      <a:r>
                        <a:rPr lang="en-US" sz="2000" u="sng" dirty="0"/>
                        <a:t>Student</a:t>
                      </a:r>
                    </a:p>
                  </a:txBody>
                  <a:tcPr/>
                </a:tc>
                <a:tc>
                  <a:txBody>
                    <a:bodyPr/>
                    <a:lstStyle/>
                    <a:p>
                      <a:r>
                        <a:rPr lang="en-US" sz="2000" u="sng" dirty="0"/>
                        <a:t>Language</a:t>
                      </a:r>
                    </a:p>
                  </a:txBody>
                  <a:tcPr/>
                </a:tc>
                <a:tc>
                  <a:txBody>
                    <a:bodyPr/>
                    <a:lstStyle/>
                    <a:p>
                      <a:r>
                        <a:rPr lang="en-US" sz="2000" dirty="0"/>
                        <a:t>Faculty</a:t>
                      </a:r>
                    </a:p>
                  </a:txBody>
                  <a:tcPr/>
                </a:tc>
                <a:extLst>
                  <a:ext uri="{0D108BD9-81ED-4DB2-BD59-A6C34878D82A}">
                    <a16:rowId xmlns:a16="http://schemas.microsoft.com/office/drawing/2014/main" val="10000"/>
                  </a:ext>
                </a:extLst>
              </a:tr>
              <a:tr h="370840">
                <a:tc>
                  <a:txBody>
                    <a:bodyPr/>
                    <a:lstStyle/>
                    <a:p>
                      <a:pPr>
                        <a:lnSpc>
                          <a:spcPct val="115000"/>
                        </a:lnSpc>
                        <a:spcAft>
                          <a:spcPts val="0"/>
                        </a:spcAft>
                      </a:pPr>
                      <a:r>
                        <a:rPr lang="en-US" sz="1800" dirty="0" err="1">
                          <a:effectLst/>
                        </a:rPr>
                        <a:t>Mita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JAVA</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15000"/>
                        </a:lnSpc>
                        <a:spcAft>
                          <a:spcPts val="0"/>
                        </a:spcAft>
                      </a:pPr>
                      <a:r>
                        <a:rPr lang="en-US" sz="1800" dirty="0">
                          <a:effectLst/>
                        </a:rPr>
                        <a:t>Nita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VB</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Shah</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15000"/>
                        </a:lnSpc>
                        <a:spcAft>
                          <a:spcPts val="0"/>
                        </a:spcAft>
                      </a:pPr>
                      <a:r>
                        <a:rPr lang="en-US" sz="1800" dirty="0" err="1">
                          <a:effectLst/>
                        </a:rPr>
                        <a:t>Sita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JAVA</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Jadeja</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15000"/>
                        </a:lnSpc>
                        <a:spcAft>
                          <a:spcPts val="0"/>
                        </a:spcAft>
                      </a:pPr>
                      <a:r>
                        <a:rPr lang="en-US" sz="1800" dirty="0">
                          <a:effectLst/>
                        </a:rPr>
                        <a:t>Gita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VB</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Dave</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15000"/>
                        </a:lnSpc>
                        <a:spcAft>
                          <a:spcPts val="0"/>
                        </a:spcAft>
                      </a:pPr>
                      <a:r>
                        <a:rPr lang="en-US" sz="1800" dirty="0">
                          <a:effectLst/>
                        </a:rPr>
                        <a:t>Rita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VB</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Shah</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nSpc>
                          <a:spcPct val="115000"/>
                        </a:lnSpc>
                        <a:spcAft>
                          <a:spcPts val="0"/>
                        </a:spcAft>
                      </a:pPr>
                      <a:r>
                        <a:rPr lang="en-US" sz="1800" dirty="0">
                          <a:effectLst/>
                        </a:rPr>
                        <a:t>Nita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JAVA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Patel</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70840">
                <a:tc>
                  <a:txBody>
                    <a:bodyPr/>
                    <a:lstStyle/>
                    <a:p>
                      <a:pPr>
                        <a:lnSpc>
                          <a:spcPct val="115000"/>
                        </a:lnSpc>
                        <a:spcAft>
                          <a:spcPts val="0"/>
                        </a:spcAft>
                      </a:pPr>
                      <a:r>
                        <a:rPr lang="en-US" sz="1800" dirty="0" err="1">
                          <a:effectLst/>
                        </a:rPr>
                        <a:t>Mita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VB</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a:effectLst/>
                        </a:rPr>
                        <a:t>Dave</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70840">
                <a:tc>
                  <a:txBody>
                    <a:bodyPr/>
                    <a:lstStyle/>
                    <a:p>
                      <a:pPr>
                        <a:lnSpc>
                          <a:spcPct val="115000"/>
                        </a:lnSpc>
                        <a:spcAft>
                          <a:spcPts val="0"/>
                        </a:spcAft>
                      </a:pPr>
                      <a:r>
                        <a:rPr lang="en-US" sz="1800">
                          <a:effectLst/>
                        </a:rPr>
                        <a:t>Rita</a:t>
                      </a:r>
                      <a:endParaRPr lang="en-IN"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JAVA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Jadeja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4" name="Rounded Rectangle 3"/>
          <p:cNvSpPr/>
          <p:nvPr/>
        </p:nvSpPr>
        <p:spPr>
          <a:xfrm>
            <a:off x="1847266" y="2975700"/>
            <a:ext cx="5364000" cy="735270"/>
          </a:xfrm>
          <a:prstGeom prst="roundRect">
            <a:avLst>
              <a:gd name="adj" fmla="val 6432"/>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000" dirty="0"/>
              <a:t>Here, one faculty teaches only one subject, but a subject may be taught by more than one faculty.</a:t>
            </a:r>
          </a:p>
        </p:txBody>
      </p:sp>
      <p:sp>
        <p:nvSpPr>
          <p:cNvPr id="6" name="Rounded Rectangle 5"/>
          <p:cNvSpPr/>
          <p:nvPr/>
        </p:nvSpPr>
        <p:spPr>
          <a:xfrm>
            <a:off x="1847266" y="3808970"/>
            <a:ext cx="5364000" cy="735270"/>
          </a:xfrm>
          <a:prstGeom prst="roundRect">
            <a:avLst>
              <a:gd name="adj" fmla="val 6432"/>
            </a:avLst>
          </a:prstGeom>
          <a:solidFill>
            <a:schemeClr val="bg1">
              <a:lumMod val="9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2000" dirty="0"/>
              <a:t>In FD2, </a:t>
            </a:r>
            <a:r>
              <a:rPr lang="en-IN" sz="2000" b="1" dirty="0">
                <a:solidFill>
                  <a:srgbClr val="C00000"/>
                </a:solidFill>
              </a:rPr>
              <a:t>determinant is Faculty which is not a primary key</a:t>
            </a:r>
            <a:r>
              <a:rPr lang="en-IN" sz="2000" dirty="0"/>
              <a:t>. So table is not in BCNF.</a:t>
            </a:r>
          </a:p>
        </p:txBody>
      </p:sp>
    </p:spTree>
    <p:extLst>
      <p:ext uri="{BB962C8B-B14F-4D97-AF65-F5344CB8AC3E}">
        <p14:creationId xmlns:p14="http://schemas.microsoft.com/office/powerpoint/2010/main" val="5527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Image result for how"/>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75" t="22748" r="14078" b="23919"/>
          <a:stretch/>
        </p:blipFill>
        <p:spPr bwMode="auto">
          <a:xfrm>
            <a:off x="2771596" y="1931274"/>
            <a:ext cx="1724205" cy="360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019800" y="918127"/>
            <a:ext cx="4457700" cy="5555147"/>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a:lstStyle/>
          <a:p>
            <a:endParaRPr lang="en-US" dirty="0"/>
          </a:p>
        </p:txBody>
      </p:sp>
      <p:sp>
        <p:nvSpPr>
          <p:cNvPr id="2" name="Title 1"/>
          <p:cNvSpPr>
            <a:spLocks noGrp="1"/>
          </p:cNvSpPr>
          <p:nvPr>
            <p:ph type="title"/>
          </p:nvPr>
        </p:nvSpPr>
        <p:spPr/>
        <p:txBody>
          <a:bodyPr>
            <a:normAutofit/>
          </a:bodyPr>
          <a:lstStyle/>
          <a:p>
            <a:r>
              <a:rPr lang="en-US" dirty="0"/>
              <a:t>BCNF (Boyce-</a:t>
            </a:r>
            <a:r>
              <a:rPr lang="en-US" dirty="0" err="1"/>
              <a:t>Codd</a:t>
            </a:r>
            <a:r>
              <a:rPr lang="en-US" dirty="0"/>
              <a:t> Normal Form)</a:t>
            </a:r>
          </a:p>
        </p:txBody>
      </p:sp>
      <p:graphicFrame>
        <p:nvGraphicFramePr>
          <p:cNvPr id="6" name="Table 5"/>
          <p:cNvGraphicFramePr>
            <a:graphicFrameLocks noGrp="1"/>
          </p:cNvGraphicFramePr>
          <p:nvPr>
            <p:extLst>
              <p:ext uri="{D42A27DB-BD31-4B8C-83A1-F6EECF244321}">
                <p14:modId xmlns:p14="http://schemas.microsoft.com/office/powerpoint/2010/main" val="3758700683"/>
              </p:ext>
            </p:extLst>
          </p:nvPr>
        </p:nvGraphicFramePr>
        <p:xfrm>
          <a:off x="8482381" y="2971800"/>
          <a:ext cx="1862773" cy="3332480"/>
        </p:xfrm>
        <a:graphic>
          <a:graphicData uri="http://schemas.openxmlformats.org/drawingml/2006/table">
            <a:tbl>
              <a:tblPr firstRow="1" bandRow="1">
                <a:tableStyleId>{073A0DAA-6AF3-43AB-8588-CEC1D06C72B9}</a:tableStyleId>
              </a:tblPr>
              <a:tblGrid>
                <a:gridCol w="970280">
                  <a:extLst>
                    <a:ext uri="{9D8B030D-6E8A-4147-A177-3AD203B41FA5}">
                      <a16:colId xmlns:a16="http://schemas.microsoft.com/office/drawing/2014/main" val="20000"/>
                    </a:ext>
                  </a:extLst>
                </a:gridCol>
                <a:gridCol w="892493">
                  <a:extLst>
                    <a:ext uri="{9D8B030D-6E8A-4147-A177-3AD203B41FA5}">
                      <a16:colId xmlns:a16="http://schemas.microsoft.com/office/drawing/2014/main" val="20001"/>
                    </a:ext>
                  </a:extLst>
                </a:gridCol>
              </a:tblGrid>
              <a:tr h="0">
                <a:tc>
                  <a:txBody>
                    <a:bodyPr/>
                    <a:lstStyle/>
                    <a:p>
                      <a:r>
                        <a:rPr lang="en-US" u="sng" dirty="0"/>
                        <a:t>Student</a:t>
                      </a:r>
                    </a:p>
                  </a:txBody>
                  <a:tcPr/>
                </a:tc>
                <a:tc>
                  <a:txBody>
                    <a:bodyPr/>
                    <a:lstStyle/>
                    <a:p>
                      <a:r>
                        <a:rPr lang="en-US" u="sng" dirty="0"/>
                        <a:t>Faculty</a:t>
                      </a:r>
                    </a:p>
                  </a:txBody>
                  <a:tcPr/>
                </a:tc>
                <a:extLst>
                  <a:ext uri="{0D108BD9-81ED-4DB2-BD59-A6C34878D82A}">
                    <a16:rowId xmlns:a16="http://schemas.microsoft.com/office/drawing/2014/main" val="10000"/>
                  </a:ext>
                </a:extLst>
              </a:tr>
              <a:tr h="370840">
                <a:tc>
                  <a:txBody>
                    <a:bodyPr/>
                    <a:lstStyle/>
                    <a:p>
                      <a:pPr>
                        <a:lnSpc>
                          <a:spcPct val="115000"/>
                        </a:lnSpc>
                        <a:spcAft>
                          <a:spcPts val="0"/>
                        </a:spcAft>
                      </a:pPr>
                      <a:r>
                        <a:rPr lang="en-US" sz="1600" dirty="0" err="1">
                          <a:effectLst/>
                        </a:rPr>
                        <a:t>Mita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Patel</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15000"/>
                        </a:lnSpc>
                        <a:spcAft>
                          <a:spcPts val="0"/>
                        </a:spcAft>
                      </a:pPr>
                      <a:r>
                        <a:rPr lang="en-US" sz="1600" dirty="0">
                          <a:effectLst/>
                        </a:rPr>
                        <a:t>Nita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Shah</a:t>
                      </a:r>
                      <a:endParaRPr lang="en-IN"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15000"/>
                        </a:lnSpc>
                        <a:spcAft>
                          <a:spcPts val="0"/>
                        </a:spcAft>
                      </a:pPr>
                      <a:r>
                        <a:rPr lang="en-US" sz="1600" dirty="0" err="1">
                          <a:effectLst/>
                        </a:rPr>
                        <a:t>Sita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Jadeja</a:t>
                      </a:r>
                      <a:endParaRPr lang="en-IN"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15000"/>
                        </a:lnSpc>
                        <a:spcAft>
                          <a:spcPts val="0"/>
                        </a:spcAft>
                      </a:pPr>
                      <a:r>
                        <a:rPr lang="en-US" sz="1600" dirty="0">
                          <a:effectLst/>
                        </a:rPr>
                        <a:t>Gita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Dave</a:t>
                      </a:r>
                      <a:endParaRPr lang="en-IN"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15000"/>
                        </a:lnSpc>
                        <a:spcAft>
                          <a:spcPts val="0"/>
                        </a:spcAft>
                      </a:pPr>
                      <a:r>
                        <a:rPr lang="en-US" sz="1600" dirty="0">
                          <a:effectLst/>
                        </a:rPr>
                        <a:t>Rita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Shah</a:t>
                      </a:r>
                      <a:endParaRPr lang="en-IN"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pPr>
                        <a:lnSpc>
                          <a:spcPct val="115000"/>
                        </a:lnSpc>
                        <a:spcAft>
                          <a:spcPts val="0"/>
                        </a:spcAft>
                      </a:pPr>
                      <a:r>
                        <a:rPr lang="en-US" sz="1600" dirty="0">
                          <a:effectLst/>
                        </a:rPr>
                        <a:t>Nita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Patel</a:t>
                      </a:r>
                      <a:endParaRPr lang="en-IN"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70840">
                <a:tc>
                  <a:txBody>
                    <a:bodyPr/>
                    <a:lstStyle/>
                    <a:p>
                      <a:pPr>
                        <a:lnSpc>
                          <a:spcPct val="115000"/>
                        </a:lnSpc>
                        <a:spcAft>
                          <a:spcPts val="0"/>
                        </a:spcAft>
                      </a:pPr>
                      <a:r>
                        <a:rPr lang="en-US" sz="1600" dirty="0" err="1">
                          <a:effectLst/>
                        </a:rPr>
                        <a:t>Mita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Dave</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70840">
                <a:tc>
                  <a:txBody>
                    <a:bodyPr/>
                    <a:lstStyle/>
                    <a:p>
                      <a:pPr>
                        <a:lnSpc>
                          <a:spcPct val="115000"/>
                        </a:lnSpc>
                        <a:spcAft>
                          <a:spcPts val="0"/>
                        </a:spcAft>
                      </a:pPr>
                      <a:r>
                        <a:rPr lang="en-US" sz="1600" dirty="0">
                          <a:effectLst/>
                        </a:rPr>
                        <a:t>Rita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err="1">
                          <a:effectLst/>
                        </a:rPr>
                        <a:t>Jadeja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85551164"/>
              </p:ext>
            </p:extLst>
          </p:nvPr>
        </p:nvGraphicFramePr>
        <p:xfrm>
          <a:off x="6221723" y="2990256"/>
          <a:ext cx="2058734" cy="1854200"/>
        </p:xfrm>
        <a:graphic>
          <a:graphicData uri="http://schemas.openxmlformats.org/drawingml/2006/table">
            <a:tbl>
              <a:tblPr firstRow="1" bandRow="1">
                <a:tableStyleId>{073A0DAA-6AF3-43AB-8588-CEC1D06C72B9}</a:tableStyleId>
              </a:tblPr>
              <a:tblGrid>
                <a:gridCol w="970280">
                  <a:extLst>
                    <a:ext uri="{9D8B030D-6E8A-4147-A177-3AD203B41FA5}">
                      <a16:colId xmlns:a16="http://schemas.microsoft.com/office/drawing/2014/main" val="20000"/>
                    </a:ext>
                  </a:extLst>
                </a:gridCol>
                <a:gridCol w="1088454">
                  <a:extLst>
                    <a:ext uri="{9D8B030D-6E8A-4147-A177-3AD203B41FA5}">
                      <a16:colId xmlns:a16="http://schemas.microsoft.com/office/drawing/2014/main" val="20001"/>
                    </a:ext>
                  </a:extLst>
                </a:gridCol>
              </a:tblGrid>
              <a:tr h="370840">
                <a:tc>
                  <a:txBody>
                    <a:bodyPr/>
                    <a:lstStyle/>
                    <a:p>
                      <a:r>
                        <a:rPr lang="en-US" u="sng" dirty="0"/>
                        <a:t>Faculty</a:t>
                      </a:r>
                    </a:p>
                  </a:txBody>
                  <a:tcPr/>
                </a:tc>
                <a:tc>
                  <a:txBody>
                    <a:bodyPr/>
                    <a:lstStyle/>
                    <a:p>
                      <a:r>
                        <a:rPr lang="en-US" dirty="0"/>
                        <a:t>Language</a:t>
                      </a:r>
                    </a:p>
                  </a:txBody>
                  <a:tcPr/>
                </a:tc>
                <a:extLst>
                  <a:ext uri="{0D108BD9-81ED-4DB2-BD59-A6C34878D82A}">
                    <a16:rowId xmlns:a16="http://schemas.microsoft.com/office/drawing/2014/main" val="10000"/>
                  </a:ext>
                </a:extLst>
              </a:tr>
              <a:tr h="370840">
                <a:tc>
                  <a:txBody>
                    <a:bodyPr/>
                    <a:lstStyle/>
                    <a:p>
                      <a:pPr>
                        <a:lnSpc>
                          <a:spcPct val="115000"/>
                        </a:lnSpc>
                        <a:spcAft>
                          <a:spcPts val="0"/>
                        </a:spcAft>
                      </a:pPr>
                      <a:r>
                        <a:rPr lang="en-US" sz="1600" dirty="0">
                          <a:effectLst/>
                        </a:rPr>
                        <a:t>Patel</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JAVA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15000"/>
                        </a:lnSpc>
                        <a:spcAft>
                          <a:spcPts val="0"/>
                        </a:spcAft>
                      </a:pPr>
                      <a:r>
                        <a:rPr lang="en-US" sz="1600" dirty="0">
                          <a:effectLst/>
                        </a:rPr>
                        <a:t>Shah</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VB</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pPr>
                        <a:lnSpc>
                          <a:spcPct val="115000"/>
                        </a:lnSpc>
                        <a:spcAft>
                          <a:spcPts val="0"/>
                        </a:spcAft>
                      </a:pPr>
                      <a:r>
                        <a:rPr lang="en-US" sz="1600" dirty="0" err="1">
                          <a:effectLst/>
                        </a:rPr>
                        <a:t>Jadeja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JAVA</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pPr>
                        <a:lnSpc>
                          <a:spcPct val="115000"/>
                        </a:lnSpc>
                        <a:spcAft>
                          <a:spcPts val="0"/>
                        </a:spcAft>
                      </a:pPr>
                      <a:r>
                        <a:rPr lang="en-US" sz="1600" dirty="0">
                          <a:effectLst/>
                        </a:rPr>
                        <a:t>Dave</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VB</a:t>
                      </a:r>
                      <a:endParaRPr lang="en-IN"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6793890" y="2543216"/>
            <a:ext cx="914400" cy="381000"/>
          </a:xfrm>
          <a:prstGeom prst="rect">
            <a:avLst/>
          </a:prstGeom>
          <a:noFill/>
        </p:spPr>
        <p:txBody>
          <a:bodyPr wrap="square" rtlCol="0">
            <a:spAutoFit/>
          </a:bodyPr>
          <a:lstStyle/>
          <a:p>
            <a:r>
              <a:rPr lang="en-US" dirty="0"/>
              <a:t>Table 1</a:t>
            </a:r>
          </a:p>
        </p:txBody>
      </p:sp>
      <p:sp>
        <p:nvSpPr>
          <p:cNvPr id="9" name="TextBox 8"/>
          <p:cNvSpPr txBox="1"/>
          <p:nvPr/>
        </p:nvSpPr>
        <p:spPr>
          <a:xfrm>
            <a:off x="8940991" y="2524760"/>
            <a:ext cx="914400" cy="381000"/>
          </a:xfrm>
          <a:prstGeom prst="rect">
            <a:avLst/>
          </a:prstGeom>
          <a:noFill/>
        </p:spPr>
        <p:txBody>
          <a:bodyPr wrap="square" rtlCol="0">
            <a:spAutoFit/>
          </a:bodyPr>
          <a:lstStyle/>
          <a:p>
            <a:r>
              <a:rPr lang="en-US" dirty="0"/>
              <a:t>Table 2</a:t>
            </a:r>
          </a:p>
        </p:txBody>
      </p:sp>
      <p:graphicFrame>
        <p:nvGraphicFramePr>
          <p:cNvPr id="11" name="Table 10"/>
          <p:cNvGraphicFramePr>
            <a:graphicFrameLocks noGrp="1"/>
          </p:cNvGraphicFramePr>
          <p:nvPr>
            <p:extLst>
              <p:ext uri="{D42A27DB-BD31-4B8C-83A1-F6EECF244321}">
                <p14:modId xmlns:p14="http://schemas.microsoft.com/office/powerpoint/2010/main" val="585426165"/>
              </p:ext>
            </p:extLst>
          </p:nvPr>
        </p:nvGraphicFramePr>
        <p:xfrm>
          <a:off x="6858001" y="1229360"/>
          <a:ext cx="2956243" cy="370840"/>
        </p:xfrm>
        <a:graphic>
          <a:graphicData uri="http://schemas.openxmlformats.org/drawingml/2006/table">
            <a:tbl>
              <a:tblPr firstRow="1" bandRow="1">
                <a:tableStyleId>{073A0DAA-6AF3-43AB-8588-CEC1D06C72B9}</a:tableStyleId>
              </a:tblPr>
              <a:tblGrid>
                <a:gridCol w="960882">
                  <a:extLst>
                    <a:ext uri="{9D8B030D-6E8A-4147-A177-3AD203B41FA5}">
                      <a16:colId xmlns:a16="http://schemas.microsoft.com/office/drawing/2014/main" val="20000"/>
                    </a:ext>
                  </a:extLst>
                </a:gridCol>
                <a:gridCol w="1088454">
                  <a:extLst>
                    <a:ext uri="{9D8B030D-6E8A-4147-A177-3AD203B41FA5}">
                      <a16:colId xmlns:a16="http://schemas.microsoft.com/office/drawing/2014/main" val="20001"/>
                    </a:ext>
                  </a:extLst>
                </a:gridCol>
                <a:gridCol w="906907">
                  <a:extLst>
                    <a:ext uri="{9D8B030D-6E8A-4147-A177-3AD203B41FA5}">
                      <a16:colId xmlns:a16="http://schemas.microsoft.com/office/drawing/2014/main" val="20002"/>
                    </a:ext>
                  </a:extLst>
                </a:gridCol>
              </a:tblGrid>
              <a:tr h="370840">
                <a:tc>
                  <a:txBody>
                    <a:bodyPr/>
                    <a:lstStyle/>
                    <a:p>
                      <a:r>
                        <a:rPr lang="en-US" u="sng" dirty="0"/>
                        <a:t>Student</a:t>
                      </a:r>
                    </a:p>
                  </a:txBody>
                  <a:tcPr/>
                </a:tc>
                <a:tc>
                  <a:txBody>
                    <a:bodyPr/>
                    <a:lstStyle/>
                    <a:p>
                      <a:r>
                        <a:rPr lang="en-US" u="sng" dirty="0"/>
                        <a:t>Language</a:t>
                      </a:r>
                    </a:p>
                  </a:txBody>
                  <a:tcPr/>
                </a:tc>
                <a:tc>
                  <a:txBody>
                    <a:bodyPr/>
                    <a:lstStyle/>
                    <a:p>
                      <a:r>
                        <a:rPr lang="en-US" dirty="0"/>
                        <a:t>Faculty</a:t>
                      </a:r>
                    </a:p>
                  </a:txBody>
                  <a:tcPr/>
                </a:tc>
                <a:extLst>
                  <a:ext uri="{0D108BD9-81ED-4DB2-BD59-A6C34878D82A}">
                    <a16:rowId xmlns:a16="http://schemas.microsoft.com/office/drawing/2014/main" val="10000"/>
                  </a:ext>
                </a:extLst>
              </a:tr>
            </a:tbl>
          </a:graphicData>
        </a:graphic>
      </p:graphicFrame>
      <p:cxnSp>
        <p:nvCxnSpPr>
          <p:cNvPr id="10" name="Straight Connector 9"/>
          <p:cNvCxnSpPr/>
          <p:nvPr/>
        </p:nvCxnSpPr>
        <p:spPr>
          <a:xfrm>
            <a:off x="6019800" y="2209800"/>
            <a:ext cx="446400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2" name="Content Placeholder 2"/>
          <p:cNvSpPr>
            <a:spLocks noGrp="1"/>
          </p:cNvSpPr>
          <p:nvPr>
            <p:ph sz="half" idx="1"/>
          </p:nvPr>
        </p:nvSpPr>
        <p:spPr>
          <a:xfrm>
            <a:off x="1714500" y="917575"/>
            <a:ext cx="4305300" cy="1008000"/>
          </a:xfrm>
          <a:ln w="28575">
            <a:solidFill>
              <a:schemeClr val="bg1">
                <a:lumMod val="50000"/>
              </a:schemeClr>
            </a:solidFill>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p>
            <a:pPr marL="0" indent="0" algn="just">
              <a:buNone/>
            </a:pPr>
            <a:r>
              <a:rPr lang="en-US" sz="2000" b="1" dirty="0"/>
              <a:t>Solution</a:t>
            </a:r>
            <a:r>
              <a:rPr lang="en-US" sz="2000" dirty="0"/>
              <a:t>: </a:t>
            </a:r>
            <a:r>
              <a:rPr lang="en-US" sz="2000" dirty="0">
                <a:solidFill>
                  <a:srgbClr val="C00000"/>
                </a:solidFill>
              </a:rPr>
              <a:t>Decompose </a:t>
            </a:r>
            <a:r>
              <a:rPr lang="en-US" sz="2000" dirty="0"/>
              <a:t>relation in such a way that </a:t>
            </a:r>
            <a:r>
              <a:rPr lang="en-US" sz="2000" dirty="0">
                <a:solidFill>
                  <a:srgbClr val="C00000"/>
                </a:solidFill>
              </a:rPr>
              <a:t>resultant relations do not have any transitive FD</a:t>
            </a:r>
            <a:r>
              <a:rPr lang="en-US" sz="2000" dirty="0"/>
              <a:t>.</a:t>
            </a:r>
          </a:p>
        </p:txBody>
      </p:sp>
      <p:sp>
        <p:nvSpPr>
          <p:cNvPr id="13" name="Content Placeholder 2"/>
          <p:cNvSpPr txBox="1">
            <a:spLocks/>
          </p:cNvSpPr>
          <p:nvPr/>
        </p:nvSpPr>
        <p:spPr>
          <a:xfrm>
            <a:off x="1714500" y="2286000"/>
            <a:ext cx="4305300" cy="936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C00000"/>
                </a:solidFill>
              </a:rPr>
              <a:t>Remove transitive dependent prime attribute</a:t>
            </a:r>
            <a:r>
              <a:rPr lang="en-US" sz="2000" dirty="0"/>
              <a:t> from relation that violets BCNF.</a:t>
            </a:r>
          </a:p>
        </p:txBody>
      </p:sp>
      <p:sp>
        <p:nvSpPr>
          <p:cNvPr id="14" name="Content Placeholder 2"/>
          <p:cNvSpPr txBox="1">
            <a:spLocks/>
          </p:cNvSpPr>
          <p:nvPr/>
        </p:nvSpPr>
        <p:spPr>
          <a:xfrm>
            <a:off x="1714500" y="4238603"/>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sz="2000" dirty="0"/>
              <a:t>The </a:t>
            </a:r>
            <a:r>
              <a:rPr lang="en-US" sz="2000" dirty="0">
                <a:solidFill>
                  <a:srgbClr val="C00000"/>
                </a:solidFill>
              </a:rPr>
              <a:t>primary key of new relation </a:t>
            </a:r>
            <a:r>
              <a:rPr lang="en-US" sz="2000" dirty="0"/>
              <a:t>will be this </a:t>
            </a:r>
            <a:r>
              <a:rPr lang="en-US" sz="2000" dirty="0">
                <a:solidFill>
                  <a:srgbClr val="C00000"/>
                </a:solidFill>
              </a:rPr>
              <a:t>non-prime attribute </a:t>
            </a:r>
            <a:r>
              <a:rPr lang="en-IN" sz="2000" dirty="0">
                <a:solidFill>
                  <a:srgbClr val="C00000"/>
                </a:solidFill>
              </a:rPr>
              <a:t>due to which transitive dependency occurred</a:t>
            </a:r>
            <a:r>
              <a:rPr lang="en-US" sz="2000" dirty="0"/>
              <a:t>.</a:t>
            </a:r>
            <a:endParaRPr lang="en-IN" sz="2000" dirty="0"/>
          </a:p>
        </p:txBody>
      </p:sp>
      <p:sp>
        <p:nvSpPr>
          <p:cNvPr id="15" name="Content Placeholder 2"/>
          <p:cNvSpPr txBox="1">
            <a:spLocks/>
          </p:cNvSpPr>
          <p:nvPr/>
        </p:nvSpPr>
        <p:spPr>
          <a:xfrm>
            <a:off x="1714500" y="5245916"/>
            <a:ext cx="4305300" cy="1224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sz="2000" dirty="0"/>
              <a:t>Keep </a:t>
            </a:r>
            <a:r>
              <a:rPr lang="en-US" sz="2000" dirty="0">
                <a:solidFill>
                  <a:srgbClr val="C00000"/>
                </a:solidFill>
              </a:rPr>
              <a:t>other attributes same as in that table</a:t>
            </a:r>
            <a:r>
              <a:rPr lang="en-US" sz="2000" dirty="0"/>
              <a:t> with </a:t>
            </a:r>
            <a:r>
              <a:rPr lang="en-US" sz="2000" dirty="0">
                <a:solidFill>
                  <a:srgbClr val="C00000"/>
                </a:solidFill>
              </a:rPr>
              <a:t>same primary key </a:t>
            </a:r>
            <a:r>
              <a:rPr lang="en-US" sz="2000" dirty="0"/>
              <a:t>and </a:t>
            </a:r>
            <a:r>
              <a:rPr lang="en-US" sz="2000" dirty="0">
                <a:solidFill>
                  <a:srgbClr val="C00000"/>
                </a:solidFill>
              </a:rPr>
              <a:t>add a prime attribute of other relation into it </a:t>
            </a:r>
            <a:r>
              <a:rPr lang="en-IN" sz="2000" dirty="0">
                <a:solidFill>
                  <a:srgbClr val="C00000"/>
                </a:solidFill>
              </a:rPr>
              <a:t>as a foreign key</a:t>
            </a:r>
            <a:r>
              <a:rPr lang="en-US" sz="2000" dirty="0"/>
              <a:t>.</a:t>
            </a:r>
            <a:endParaRPr lang="en-IN" sz="2000" dirty="0"/>
          </a:p>
        </p:txBody>
      </p:sp>
      <p:sp>
        <p:nvSpPr>
          <p:cNvPr id="17" name="Content Placeholder 2"/>
          <p:cNvSpPr txBox="1">
            <a:spLocks/>
          </p:cNvSpPr>
          <p:nvPr/>
        </p:nvSpPr>
        <p:spPr>
          <a:xfrm>
            <a:off x="1714500" y="3225114"/>
            <a:ext cx="4305300" cy="1008000"/>
          </a:xfrm>
          <a:prstGeom prst="rect">
            <a:avLst/>
          </a:prstGeom>
          <a:ln w="28575" cap="flat" cmpd="sng" algn="ctr">
            <a:solidFill>
              <a:schemeClr val="bg1">
                <a:lumMod val="50000"/>
              </a:schemeClr>
            </a:solidFill>
            <a:prstDash val="solid"/>
          </a:ln>
        </p:spPr>
        <p:style>
          <a:lnRef idx="1">
            <a:schemeClr val="dk1"/>
          </a:lnRef>
          <a:fillRef idx="0">
            <a:schemeClr val="dk1"/>
          </a:fillRef>
          <a:effectRef idx="0">
            <a:schemeClr val="dk1"/>
          </a:effectRef>
          <a:fontRef idx="minor">
            <a:schemeClr val="tx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C00000"/>
                </a:solidFill>
              </a:rPr>
              <a:t>Place them in separate new relation along with the non-prime attribute due to which transitive dependency occurred</a:t>
            </a:r>
            <a:r>
              <a:rPr lang="en-US" sz="2000" dirty="0"/>
              <a:t>.</a:t>
            </a:r>
            <a:endParaRPr lang="en-IN" sz="2000" dirty="0"/>
          </a:p>
        </p:txBody>
      </p:sp>
    </p:spTree>
    <p:extLst>
      <p:ext uri="{BB962C8B-B14F-4D97-AF65-F5344CB8AC3E}">
        <p14:creationId xmlns:p14="http://schemas.microsoft.com/office/powerpoint/2010/main" val="202060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uiExpand="1" build="p" animBg="1"/>
      <p:bldP spid="13" grpId="0" animBg="1"/>
      <p:bldP spid="14" grpId="0" animBg="1"/>
      <p:bldP spid="1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Dependencies</a:t>
            </a:r>
          </a:p>
        </p:txBody>
      </p:sp>
      <p:sp>
        <p:nvSpPr>
          <p:cNvPr id="3" name="Content Placeholder 2"/>
          <p:cNvSpPr>
            <a:spLocks noGrp="1"/>
          </p:cNvSpPr>
          <p:nvPr>
            <p:ph idx="1"/>
          </p:nvPr>
        </p:nvSpPr>
        <p:spPr/>
        <p:txBody>
          <a:bodyPr/>
          <a:lstStyle/>
          <a:p>
            <a:pPr marL="0" indent="0">
              <a:buNone/>
            </a:pPr>
            <a:r>
              <a:rPr lang="en-US" dirty="0"/>
              <a:t>1.   Trivial Functional Dependency</a:t>
            </a:r>
          </a:p>
          <a:p>
            <a:pPr marL="857250" lvl="1" indent="-457200">
              <a:buClr>
                <a:schemeClr val="tx1"/>
              </a:buClr>
            </a:pPr>
            <a:r>
              <a:rPr lang="en-US" b="1" dirty="0">
                <a:solidFill>
                  <a:srgbClr val="C00000"/>
                </a:solidFill>
              </a:rPr>
              <a:t>X → Y is trivial FD </a:t>
            </a:r>
            <a:r>
              <a:rPr lang="en-US" dirty="0"/>
              <a:t>if </a:t>
            </a:r>
            <a:r>
              <a:rPr lang="en-US" b="1" dirty="0">
                <a:solidFill>
                  <a:srgbClr val="C00000"/>
                </a:solidFill>
              </a:rPr>
              <a:t>Y is a subset of X</a:t>
            </a:r>
          </a:p>
          <a:p>
            <a:pPr marL="857250" lvl="1" indent="-457200"/>
            <a:r>
              <a:rPr lang="en-US" dirty="0" err="1"/>
              <a:t>Eg</a:t>
            </a:r>
            <a:r>
              <a:rPr lang="en-US" dirty="0"/>
              <a:t>. {</a:t>
            </a:r>
            <a:r>
              <a:rPr lang="en-US" dirty="0" err="1"/>
              <a:t>Roll_No</a:t>
            </a:r>
            <a:r>
              <a:rPr lang="en-US" dirty="0"/>
              <a:t>, </a:t>
            </a:r>
            <a:r>
              <a:rPr lang="en-US" dirty="0" err="1"/>
              <a:t>Department_Name</a:t>
            </a:r>
            <a:r>
              <a:rPr lang="en-US" dirty="0"/>
              <a:t>} → </a:t>
            </a:r>
            <a:r>
              <a:rPr lang="en-US" dirty="0" err="1"/>
              <a:t>Roll_No</a:t>
            </a:r>
            <a:endParaRPr lang="en-US" dirty="0"/>
          </a:p>
          <a:p>
            <a:pPr marL="0" indent="0">
              <a:buNone/>
            </a:pPr>
            <a:r>
              <a:rPr lang="en-US" dirty="0"/>
              <a:t>2.   Nontrivial Functional Dependency</a:t>
            </a:r>
          </a:p>
          <a:p>
            <a:pPr marL="857250" lvl="1" indent="-457200">
              <a:buClr>
                <a:schemeClr val="tx1"/>
              </a:buClr>
            </a:pPr>
            <a:r>
              <a:rPr lang="en-US" b="1" dirty="0">
                <a:solidFill>
                  <a:srgbClr val="C00000"/>
                </a:solidFill>
              </a:rPr>
              <a:t>X → Y is nontrivial FD </a:t>
            </a:r>
            <a:r>
              <a:rPr lang="en-US" dirty="0"/>
              <a:t>if </a:t>
            </a:r>
            <a:r>
              <a:rPr lang="en-US" b="1" dirty="0">
                <a:solidFill>
                  <a:srgbClr val="C00000"/>
                </a:solidFill>
              </a:rPr>
              <a:t>Y is not a subset of X</a:t>
            </a:r>
          </a:p>
          <a:p>
            <a:pPr marL="857250" lvl="1" indent="-457200"/>
            <a:r>
              <a:rPr lang="en-US" dirty="0" err="1"/>
              <a:t>Eg</a:t>
            </a:r>
            <a:r>
              <a:rPr lang="en-US" dirty="0"/>
              <a:t>. {</a:t>
            </a:r>
            <a:r>
              <a:rPr lang="en-US" dirty="0" err="1"/>
              <a:t>Roll_No</a:t>
            </a:r>
            <a:r>
              <a:rPr lang="en-US" dirty="0"/>
              <a:t>, </a:t>
            </a:r>
            <a:r>
              <a:rPr lang="en-US" dirty="0" err="1"/>
              <a:t>Department_Name</a:t>
            </a:r>
            <a:r>
              <a:rPr lang="en-US" dirty="0"/>
              <a:t>} → </a:t>
            </a:r>
            <a:r>
              <a:rPr lang="en-US" dirty="0" err="1"/>
              <a:t>Student_Name</a:t>
            </a:r>
            <a:endParaRPr lang="en-US" dirty="0"/>
          </a:p>
          <a:p>
            <a:pPr marL="857250" lvl="1" indent="-457200"/>
            <a:r>
              <a:rPr lang="en-IN" sz="1600" dirty="0"/>
              <a:t>{Thus, if there exists at least one attribute in the RHS of a functional dependency that is not a part of LHS, then it is called as a non-trivial functional dependency}</a:t>
            </a:r>
          </a:p>
          <a:p>
            <a:pPr marL="400050" lvl="1" indent="0">
              <a:buNone/>
            </a:pPr>
            <a:endParaRPr lang="en-US" dirty="0"/>
          </a:p>
        </p:txBody>
      </p:sp>
    </p:spTree>
    <p:extLst>
      <p:ext uri="{BB962C8B-B14F-4D97-AF65-F5344CB8AC3E}">
        <p14:creationId xmlns:p14="http://schemas.microsoft.com/office/powerpoint/2010/main" val="381619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Multivalued dependency (MVD)</a:t>
            </a:r>
          </a:p>
        </p:txBody>
      </p:sp>
      <p:sp>
        <p:nvSpPr>
          <p:cNvPr id="3" name="Content Placeholder 2"/>
          <p:cNvSpPr>
            <a:spLocks noGrp="1"/>
          </p:cNvSpPr>
          <p:nvPr>
            <p:ph idx="1"/>
          </p:nvPr>
        </p:nvSpPr>
        <p:spPr/>
        <p:txBody>
          <a:bodyPr/>
          <a:lstStyle/>
          <a:p>
            <a:pPr algn="just"/>
            <a:r>
              <a:rPr lang="en-US" dirty="0"/>
              <a:t>For a dependency X → Y, if </a:t>
            </a:r>
            <a:r>
              <a:rPr lang="en-US" b="1" dirty="0">
                <a:solidFill>
                  <a:srgbClr val="C00000"/>
                </a:solidFill>
              </a:rPr>
              <a:t>for a single value of X</a:t>
            </a:r>
            <a:r>
              <a:rPr lang="en-US" dirty="0"/>
              <a:t>, </a:t>
            </a:r>
            <a:r>
              <a:rPr lang="en-US" b="1" dirty="0">
                <a:solidFill>
                  <a:srgbClr val="C00000"/>
                </a:solidFill>
              </a:rPr>
              <a:t>multiple values of Y exists</a:t>
            </a:r>
            <a:r>
              <a:rPr lang="en-US" dirty="0"/>
              <a:t>, then the </a:t>
            </a:r>
            <a:r>
              <a:rPr lang="en-US" b="1" dirty="0">
                <a:solidFill>
                  <a:srgbClr val="C00000"/>
                </a:solidFill>
              </a:rPr>
              <a:t>table may have multi-valued dependency</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1664403572"/>
              </p:ext>
            </p:extLst>
          </p:nvPr>
        </p:nvGraphicFramePr>
        <p:xfrm>
          <a:off x="2317135" y="2575560"/>
          <a:ext cx="3786887" cy="185420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253617">
                  <a:extLst>
                    <a:ext uri="{9D8B030D-6E8A-4147-A177-3AD203B41FA5}">
                      <a16:colId xmlns:a16="http://schemas.microsoft.com/office/drawing/2014/main" val="20001"/>
                    </a:ext>
                  </a:extLst>
                </a:gridCol>
                <a:gridCol w="1367600">
                  <a:extLst>
                    <a:ext uri="{9D8B030D-6E8A-4147-A177-3AD203B41FA5}">
                      <a16:colId xmlns:a16="http://schemas.microsoft.com/office/drawing/2014/main" val="20002"/>
                    </a:ext>
                  </a:extLst>
                </a:gridCol>
              </a:tblGrid>
              <a:tr h="370840">
                <a:tc>
                  <a:txBody>
                    <a:bodyPr/>
                    <a:lstStyle/>
                    <a:p>
                      <a:r>
                        <a:rPr lang="en-US" u="sng" dirty="0" err="1"/>
                        <a:t>studentID</a:t>
                      </a:r>
                      <a:endParaRPr lang="en-US" u="sng" dirty="0"/>
                    </a:p>
                  </a:txBody>
                  <a:tcPr/>
                </a:tc>
                <a:tc>
                  <a:txBody>
                    <a:bodyPr/>
                    <a:lstStyle/>
                    <a:p>
                      <a:r>
                        <a:rPr lang="en-US" u="sng" dirty="0"/>
                        <a:t>subject</a:t>
                      </a:r>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DS</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Cricket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DS</a:t>
                      </a:r>
                    </a:p>
                  </a:txBody>
                  <a:tcPr/>
                </a:tc>
                <a:tc>
                  <a:txBody>
                    <a:bodyPr/>
                    <a:lstStyle/>
                    <a:p>
                      <a:r>
                        <a:rPr lang="en-US" u="none" dirty="0"/>
                        <a:t>Football</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tc>
                  <a:txBody>
                    <a:bodyPr/>
                    <a:lstStyle/>
                    <a:p>
                      <a:r>
                        <a:rPr lang="en-US" u="none" dirty="0"/>
                        <a:t>Football</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2318416" y="2575560"/>
            <a:ext cx="1161288"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730750" y="2575560"/>
            <a:ext cx="1368000"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ular Callout 7"/>
          <p:cNvSpPr/>
          <p:nvPr/>
        </p:nvSpPr>
        <p:spPr>
          <a:xfrm>
            <a:off x="2667000" y="1981200"/>
            <a:ext cx="685800" cy="381000"/>
          </a:xfrm>
          <a:prstGeom prst="wedgeRoundRectCallout">
            <a:avLst>
              <a:gd name="adj1" fmla="val -20833"/>
              <a:gd name="adj2" fmla="val 93357"/>
              <a:gd name="adj3" fmla="val 16667"/>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endParaRPr lang="en-IN" dirty="0"/>
          </a:p>
        </p:txBody>
      </p:sp>
      <p:sp>
        <p:nvSpPr>
          <p:cNvPr id="10" name="Rounded Rectangular Callout 9"/>
          <p:cNvSpPr/>
          <p:nvPr/>
        </p:nvSpPr>
        <p:spPr>
          <a:xfrm>
            <a:off x="5257800" y="1981200"/>
            <a:ext cx="685800" cy="381000"/>
          </a:xfrm>
          <a:prstGeom prst="wedgeRoundRectCallout">
            <a:avLst>
              <a:gd name="adj1" fmla="val -20833"/>
              <a:gd name="adj2" fmla="val 93357"/>
              <a:gd name="adj3" fmla="val 16667"/>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Y</a:t>
            </a:r>
            <a:endParaRPr lang="en-IN" dirty="0"/>
          </a:p>
        </p:txBody>
      </p:sp>
      <p:sp>
        <p:nvSpPr>
          <p:cNvPr id="11" name="Rectangle 10"/>
          <p:cNvSpPr/>
          <p:nvPr/>
        </p:nvSpPr>
        <p:spPr>
          <a:xfrm>
            <a:off x="2319226" y="3696335"/>
            <a:ext cx="3780000" cy="365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319453" y="2960973"/>
            <a:ext cx="378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416040" y="2541600"/>
            <a:ext cx="3566160" cy="762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Multivalued dependency (MVD)  is denoted by </a:t>
            </a:r>
            <a:r>
              <a:rPr lang="en-US" sz="2400" b="1" dirty="0">
                <a:solidFill>
                  <a:srgbClr val="C00000"/>
                </a:solidFill>
              </a:rPr>
              <a:t>→→</a:t>
            </a:r>
            <a:endParaRPr lang="en-US" sz="2400" dirty="0"/>
          </a:p>
        </p:txBody>
      </p:sp>
      <p:sp>
        <p:nvSpPr>
          <p:cNvPr id="13" name="Rectangle 12"/>
          <p:cNvSpPr/>
          <p:nvPr/>
        </p:nvSpPr>
        <p:spPr>
          <a:xfrm>
            <a:off x="6415937" y="3379800"/>
            <a:ext cx="3566160" cy="1116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Multivalued dependency (MVD)  is represented as </a:t>
            </a:r>
          </a:p>
          <a:p>
            <a:pPr algn="ctr"/>
            <a:r>
              <a:rPr lang="en-US" sz="2400" b="1" dirty="0">
                <a:solidFill>
                  <a:srgbClr val="C00000"/>
                </a:solidFill>
              </a:rPr>
              <a:t>X</a:t>
            </a:r>
            <a:r>
              <a:rPr lang="en-US" sz="2400" dirty="0">
                <a:solidFill>
                  <a:schemeClr val="tx1"/>
                </a:solidFill>
              </a:rPr>
              <a:t> </a:t>
            </a:r>
            <a:r>
              <a:rPr lang="en-US" sz="2400" b="1" dirty="0">
                <a:solidFill>
                  <a:srgbClr val="C00000"/>
                </a:solidFill>
              </a:rPr>
              <a:t>→→ Y</a:t>
            </a:r>
            <a:endParaRPr lang="en-US" sz="2400" dirty="0"/>
          </a:p>
        </p:txBody>
      </p:sp>
    </p:spTree>
    <p:extLst>
      <p:ext uri="{BB962C8B-B14F-4D97-AF65-F5344CB8AC3E}">
        <p14:creationId xmlns:p14="http://schemas.microsoft.com/office/powerpoint/2010/main" val="35192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4" grpId="0" animBg="1"/>
      <p:bldP spid="1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4NF (Fourth Normal Form)</a:t>
            </a:r>
          </a:p>
        </p:txBody>
      </p:sp>
      <p:sp>
        <p:nvSpPr>
          <p:cNvPr id="3" name="Content Placeholder 2"/>
          <p:cNvSpPr>
            <a:spLocks noGrp="1"/>
          </p:cNvSpPr>
          <p:nvPr>
            <p:ph idx="1"/>
          </p:nvPr>
        </p:nvSpPr>
        <p:spPr/>
        <p:txBody>
          <a:bodyPr/>
          <a:lstStyle/>
          <a:p>
            <a:pPr algn="just"/>
            <a:r>
              <a:rPr lang="en-IN" dirty="0"/>
              <a:t>A relation R is in fourth normal form (4NF) </a:t>
            </a:r>
          </a:p>
          <a:p>
            <a:pPr lvl="1"/>
            <a:r>
              <a:rPr lang="en-IN" dirty="0"/>
              <a:t>if and only if it is in </a:t>
            </a:r>
            <a:r>
              <a:rPr lang="en-IN" b="1" dirty="0">
                <a:solidFill>
                  <a:srgbClr val="C00000"/>
                </a:solidFill>
              </a:rPr>
              <a:t>BCNF</a:t>
            </a:r>
            <a:r>
              <a:rPr lang="en-IN" dirty="0"/>
              <a:t> and </a:t>
            </a:r>
          </a:p>
          <a:p>
            <a:pPr lvl="1"/>
            <a:r>
              <a:rPr lang="en-US" dirty="0"/>
              <a:t>has </a:t>
            </a:r>
            <a:r>
              <a:rPr lang="en-US" b="1" dirty="0">
                <a:solidFill>
                  <a:srgbClr val="C00000"/>
                </a:solidFill>
              </a:rPr>
              <a:t>no multivalued dependencies </a:t>
            </a:r>
          </a:p>
          <a:p>
            <a:pPr lvl="1"/>
            <a:r>
              <a:rPr lang="en-US" dirty="0">
                <a:solidFill>
                  <a:srgbClr val="C00000"/>
                </a:solidFill>
              </a:rPr>
              <a:t>The following table is not in 4NF, </a:t>
            </a:r>
            <a:r>
              <a:rPr lang="en-US" dirty="0" err="1">
                <a:solidFill>
                  <a:srgbClr val="C00000"/>
                </a:solidFill>
              </a:rPr>
              <a:t>stu_id</a:t>
            </a:r>
            <a:r>
              <a:rPr lang="en-US" dirty="0">
                <a:solidFill>
                  <a:srgbClr val="C00000"/>
                </a:solidFill>
                <a:sym typeface="Wingdings" panose="05000000000000000000" pitchFamily="2" charset="2"/>
              </a:rPr>
              <a:t> ---&gt;&gt; course, </a:t>
            </a:r>
            <a:r>
              <a:rPr lang="en-US" dirty="0" err="1">
                <a:solidFill>
                  <a:srgbClr val="C00000"/>
                </a:solidFill>
              </a:rPr>
              <a:t>stu_id</a:t>
            </a:r>
            <a:r>
              <a:rPr lang="en-US" dirty="0">
                <a:solidFill>
                  <a:srgbClr val="C00000"/>
                </a:solidFill>
                <a:sym typeface="Wingdings" panose="05000000000000000000" pitchFamily="2" charset="2"/>
              </a:rPr>
              <a:t> ---&gt;&gt; hobby </a:t>
            </a:r>
            <a:endParaRPr lang="en-IN" dirty="0">
              <a:solidFill>
                <a:srgbClr val="C00000"/>
              </a:solidFill>
            </a:endParaRPr>
          </a:p>
          <a:p>
            <a:pPr marL="457200" lvl="1" indent="0">
              <a:buNone/>
            </a:pPr>
            <a:endParaRPr lang="en-IN" dirty="0"/>
          </a:p>
          <a:p>
            <a:pPr lvl="1"/>
            <a:endParaRPr lang="en-IN" dirty="0"/>
          </a:p>
        </p:txBody>
      </p:sp>
      <p:graphicFrame>
        <p:nvGraphicFramePr>
          <p:cNvPr id="4" name="Table 3">
            <a:extLst>
              <a:ext uri="{FF2B5EF4-FFF2-40B4-BE49-F238E27FC236}">
                <a16:creationId xmlns:a16="http://schemas.microsoft.com/office/drawing/2014/main" id="{84682603-51DF-42A7-AEEE-E587CE5F77A0}"/>
              </a:ext>
            </a:extLst>
          </p:cNvPr>
          <p:cNvGraphicFramePr>
            <a:graphicFrameLocks noGrp="1"/>
          </p:cNvGraphicFramePr>
          <p:nvPr>
            <p:extLst>
              <p:ext uri="{D42A27DB-BD31-4B8C-83A1-F6EECF244321}">
                <p14:modId xmlns:p14="http://schemas.microsoft.com/office/powerpoint/2010/main" val="1814675278"/>
              </p:ext>
            </p:extLst>
          </p:nvPr>
        </p:nvGraphicFramePr>
        <p:xfrm>
          <a:off x="1981200" y="2971800"/>
          <a:ext cx="4740276" cy="1828800"/>
        </p:xfrm>
        <a:graphic>
          <a:graphicData uri="http://schemas.openxmlformats.org/drawingml/2006/table">
            <a:tbl>
              <a:tblPr/>
              <a:tblGrid>
                <a:gridCol w="1580092">
                  <a:extLst>
                    <a:ext uri="{9D8B030D-6E8A-4147-A177-3AD203B41FA5}">
                      <a16:colId xmlns:a16="http://schemas.microsoft.com/office/drawing/2014/main" val="20000"/>
                    </a:ext>
                  </a:extLst>
                </a:gridCol>
                <a:gridCol w="1580092">
                  <a:extLst>
                    <a:ext uri="{9D8B030D-6E8A-4147-A177-3AD203B41FA5}">
                      <a16:colId xmlns:a16="http://schemas.microsoft.com/office/drawing/2014/main" val="20001"/>
                    </a:ext>
                  </a:extLst>
                </a:gridCol>
                <a:gridCol w="1580092">
                  <a:extLst>
                    <a:ext uri="{9D8B030D-6E8A-4147-A177-3AD203B41FA5}">
                      <a16:colId xmlns:a16="http://schemas.microsoft.com/office/drawing/2014/main" val="20002"/>
                    </a:ext>
                  </a:extLst>
                </a:gridCol>
              </a:tblGrid>
              <a:tr h="301617">
                <a:tc>
                  <a:txBody>
                    <a:bodyPr/>
                    <a:lstStyle/>
                    <a:p>
                      <a:r>
                        <a:rPr lang="en-IN" sz="1400"/>
                        <a:t>STU_ID</a:t>
                      </a:r>
                    </a:p>
                  </a:txBody>
                  <a:tcPr anchor="ctr">
                    <a:lnL>
                      <a:noFill/>
                    </a:lnL>
                    <a:lnR>
                      <a:noFill/>
                    </a:lnR>
                    <a:lnT>
                      <a:noFill/>
                    </a:lnT>
                    <a:lnB>
                      <a:noFill/>
                    </a:lnB>
                  </a:tcPr>
                </a:tc>
                <a:tc>
                  <a:txBody>
                    <a:bodyPr/>
                    <a:lstStyle/>
                    <a:p>
                      <a:r>
                        <a:rPr lang="en-IN" sz="1400"/>
                        <a:t>COURSE</a:t>
                      </a:r>
                    </a:p>
                  </a:txBody>
                  <a:tcPr anchor="ctr">
                    <a:lnL>
                      <a:noFill/>
                    </a:lnL>
                    <a:lnR>
                      <a:noFill/>
                    </a:lnR>
                    <a:lnT>
                      <a:noFill/>
                    </a:lnT>
                    <a:lnB>
                      <a:noFill/>
                    </a:lnB>
                  </a:tcPr>
                </a:tc>
                <a:tc>
                  <a:txBody>
                    <a:bodyPr/>
                    <a:lstStyle/>
                    <a:p>
                      <a:r>
                        <a:rPr lang="en-IN" sz="1400"/>
                        <a:t>HOBBY</a:t>
                      </a:r>
                    </a:p>
                  </a:txBody>
                  <a:tcPr anchor="ctr">
                    <a:lnL>
                      <a:noFill/>
                    </a:lnL>
                    <a:lnR>
                      <a:noFill/>
                    </a:lnR>
                    <a:lnT>
                      <a:noFill/>
                    </a:lnT>
                    <a:lnB>
                      <a:noFill/>
                    </a:lnB>
                  </a:tcPr>
                </a:tc>
                <a:extLst>
                  <a:ext uri="{0D108BD9-81ED-4DB2-BD59-A6C34878D82A}">
                    <a16:rowId xmlns:a16="http://schemas.microsoft.com/office/drawing/2014/main" val="10000"/>
                  </a:ext>
                </a:extLst>
              </a:tr>
              <a:tr h="301617">
                <a:tc>
                  <a:txBody>
                    <a:bodyPr/>
                    <a:lstStyle/>
                    <a:p>
                      <a:r>
                        <a:rPr lang="en-IN" sz="1400"/>
                        <a:t>21</a:t>
                      </a:r>
                    </a:p>
                  </a:txBody>
                  <a:tcPr anchor="ctr">
                    <a:lnL>
                      <a:noFill/>
                    </a:lnL>
                    <a:lnR>
                      <a:noFill/>
                    </a:lnR>
                    <a:lnT>
                      <a:noFill/>
                    </a:lnT>
                    <a:lnB>
                      <a:noFill/>
                    </a:lnB>
                  </a:tcPr>
                </a:tc>
                <a:tc>
                  <a:txBody>
                    <a:bodyPr/>
                    <a:lstStyle/>
                    <a:p>
                      <a:r>
                        <a:rPr lang="en-IN" sz="1400"/>
                        <a:t>Computer</a:t>
                      </a:r>
                    </a:p>
                  </a:txBody>
                  <a:tcPr anchor="ctr">
                    <a:lnL>
                      <a:noFill/>
                    </a:lnL>
                    <a:lnR>
                      <a:noFill/>
                    </a:lnR>
                    <a:lnT>
                      <a:noFill/>
                    </a:lnT>
                    <a:lnB>
                      <a:noFill/>
                    </a:lnB>
                  </a:tcPr>
                </a:tc>
                <a:tc>
                  <a:txBody>
                    <a:bodyPr/>
                    <a:lstStyle/>
                    <a:p>
                      <a:r>
                        <a:rPr lang="en-IN" sz="1400"/>
                        <a:t>Dancing</a:t>
                      </a:r>
                    </a:p>
                  </a:txBody>
                  <a:tcPr anchor="ctr">
                    <a:lnL>
                      <a:noFill/>
                    </a:lnL>
                    <a:lnR>
                      <a:noFill/>
                    </a:lnR>
                    <a:lnT>
                      <a:noFill/>
                    </a:lnT>
                    <a:lnB>
                      <a:noFill/>
                    </a:lnB>
                  </a:tcPr>
                </a:tc>
                <a:extLst>
                  <a:ext uri="{0D108BD9-81ED-4DB2-BD59-A6C34878D82A}">
                    <a16:rowId xmlns:a16="http://schemas.microsoft.com/office/drawing/2014/main" val="10001"/>
                  </a:ext>
                </a:extLst>
              </a:tr>
              <a:tr h="301617">
                <a:tc>
                  <a:txBody>
                    <a:bodyPr/>
                    <a:lstStyle/>
                    <a:p>
                      <a:r>
                        <a:rPr lang="en-IN" sz="1400"/>
                        <a:t>21</a:t>
                      </a:r>
                    </a:p>
                  </a:txBody>
                  <a:tcPr anchor="ctr">
                    <a:lnL>
                      <a:noFill/>
                    </a:lnL>
                    <a:lnR>
                      <a:noFill/>
                    </a:lnR>
                    <a:lnT>
                      <a:noFill/>
                    </a:lnT>
                    <a:lnB>
                      <a:noFill/>
                    </a:lnB>
                  </a:tcPr>
                </a:tc>
                <a:tc>
                  <a:txBody>
                    <a:bodyPr/>
                    <a:lstStyle/>
                    <a:p>
                      <a:r>
                        <a:rPr lang="en-IN" sz="1400"/>
                        <a:t>Math</a:t>
                      </a:r>
                    </a:p>
                  </a:txBody>
                  <a:tcPr anchor="ctr">
                    <a:lnL>
                      <a:noFill/>
                    </a:lnL>
                    <a:lnR>
                      <a:noFill/>
                    </a:lnR>
                    <a:lnT>
                      <a:noFill/>
                    </a:lnT>
                    <a:lnB>
                      <a:noFill/>
                    </a:lnB>
                  </a:tcPr>
                </a:tc>
                <a:tc>
                  <a:txBody>
                    <a:bodyPr/>
                    <a:lstStyle/>
                    <a:p>
                      <a:r>
                        <a:rPr lang="en-IN" sz="1400"/>
                        <a:t>Singing</a:t>
                      </a:r>
                    </a:p>
                  </a:txBody>
                  <a:tcPr anchor="ctr">
                    <a:lnL>
                      <a:noFill/>
                    </a:lnL>
                    <a:lnR>
                      <a:noFill/>
                    </a:lnR>
                    <a:lnT>
                      <a:noFill/>
                    </a:lnT>
                    <a:lnB>
                      <a:noFill/>
                    </a:lnB>
                  </a:tcPr>
                </a:tc>
                <a:extLst>
                  <a:ext uri="{0D108BD9-81ED-4DB2-BD59-A6C34878D82A}">
                    <a16:rowId xmlns:a16="http://schemas.microsoft.com/office/drawing/2014/main" val="10002"/>
                  </a:ext>
                </a:extLst>
              </a:tr>
              <a:tr h="301617">
                <a:tc>
                  <a:txBody>
                    <a:bodyPr/>
                    <a:lstStyle/>
                    <a:p>
                      <a:r>
                        <a:rPr lang="en-IN" sz="1400" dirty="0"/>
                        <a:t>34</a:t>
                      </a:r>
                    </a:p>
                  </a:txBody>
                  <a:tcPr anchor="ctr">
                    <a:lnL>
                      <a:noFill/>
                    </a:lnL>
                    <a:lnR>
                      <a:noFill/>
                    </a:lnR>
                    <a:lnT>
                      <a:noFill/>
                    </a:lnT>
                    <a:lnB>
                      <a:noFill/>
                    </a:lnB>
                  </a:tcPr>
                </a:tc>
                <a:tc>
                  <a:txBody>
                    <a:bodyPr/>
                    <a:lstStyle/>
                    <a:p>
                      <a:r>
                        <a:rPr lang="en-IN" sz="1400"/>
                        <a:t>Chemistry </a:t>
                      </a:r>
                    </a:p>
                  </a:txBody>
                  <a:tcPr anchor="ctr">
                    <a:lnL>
                      <a:noFill/>
                    </a:lnL>
                    <a:lnR>
                      <a:noFill/>
                    </a:lnR>
                    <a:lnT>
                      <a:noFill/>
                    </a:lnT>
                    <a:lnB>
                      <a:noFill/>
                    </a:lnB>
                  </a:tcPr>
                </a:tc>
                <a:tc>
                  <a:txBody>
                    <a:bodyPr/>
                    <a:lstStyle/>
                    <a:p>
                      <a:r>
                        <a:rPr lang="en-IN" sz="1400"/>
                        <a:t>Dancing</a:t>
                      </a:r>
                    </a:p>
                  </a:txBody>
                  <a:tcPr anchor="ctr">
                    <a:lnL>
                      <a:noFill/>
                    </a:lnL>
                    <a:lnR>
                      <a:noFill/>
                    </a:lnR>
                    <a:lnT>
                      <a:noFill/>
                    </a:lnT>
                    <a:lnB>
                      <a:noFill/>
                    </a:lnB>
                  </a:tcPr>
                </a:tc>
                <a:extLst>
                  <a:ext uri="{0D108BD9-81ED-4DB2-BD59-A6C34878D82A}">
                    <a16:rowId xmlns:a16="http://schemas.microsoft.com/office/drawing/2014/main" val="10003"/>
                  </a:ext>
                </a:extLst>
              </a:tr>
              <a:tr h="301617">
                <a:tc>
                  <a:txBody>
                    <a:bodyPr/>
                    <a:lstStyle/>
                    <a:p>
                      <a:r>
                        <a:rPr lang="en-IN" sz="1400"/>
                        <a:t>74</a:t>
                      </a:r>
                    </a:p>
                  </a:txBody>
                  <a:tcPr anchor="ctr">
                    <a:lnL>
                      <a:noFill/>
                    </a:lnL>
                    <a:lnR>
                      <a:noFill/>
                    </a:lnR>
                    <a:lnT>
                      <a:noFill/>
                    </a:lnT>
                    <a:lnB>
                      <a:noFill/>
                    </a:lnB>
                  </a:tcPr>
                </a:tc>
                <a:tc>
                  <a:txBody>
                    <a:bodyPr/>
                    <a:lstStyle/>
                    <a:p>
                      <a:r>
                        <a:rPr lang="en-IN" sz="1400"/>
                        <a:t>Biology</a:t>
                      </a:r>
                    </a:p>
                  </a:txBody>
                  <a:tcPr anchor="ctr">
                    <a:lnL>
                      <a:noFill/>
                    </a:lnL>
                    <a:lnR>
                      <a:noFill/>
                    </a:lnR>
                    <a:lnT>
                      <a:noFill/>
                    </a:lnT>
                    <a:lnB>
                      <a:noFill/>
                    </a:lnB>
                  </a:tcPr>
                </a:tc>
                <a:tc>
                  <a:txBody>
                    <a:bodyPr/>
                    <a:lstStyle/>
                    <a:p>
                      <a:r>
                        <a:rPr lang="en-IN" sz="1400"/>
                        <a:t>Cricket</a:t>
                      </a:r>
                    </a:p>
                  </a:txBody>
                  <a:tcPr anchor="ctr">
                    <a:lnL>
                      <a:noFill/>
                    </a:lnL>
                    <a:lnR>
                      <a:noFill/>
                    </a:lnR>
                    <a:lnT>
                      <a:noFill/>
                    </a:lnT>
                    <a:lnB>
                      <a:noFill/>
                    </a:lnB>
                  </a:tcPr>
                </a:tc>
                <a:extLst>
                  <a:ext uri="{0D108BD9-81ED-4DB2-BD59-A6C34878D82A}">
                    <a16:rowId xmlns:a16="http://schemas.microsoft.com/office/drawing/2014/main" val="10004"/>
                  </a:ext>
                </a:extLst>
              </a:tr>
              <a:tr h="301617">
                <a:tc>
                  <a:txBody>
                    <a:bodyPr/>
                    <a:lstStyle/>
                    <a:p>
                      <a:r>
                        <a:rPr lang="en-IN" sz="1400"/>
                        <a:t>59</a:t>
                      </a:r>
                    </a:p>
                  </a:txBody>
                  <a:tcPr anchor="ctr">
                    <a:lnL>
                      <a:noFill/>
                    </a:lnL>
                    <a:lnR>
                      <a:noFill/>
                    </a:lnR>
                    <a:lnT>
                      <a:noFill/>
                    </a:lnT>
                    <a:lnB>
                      <a:noFill/>
                    </a:lnB>
                  </a:tcPr>
                </a:tc>
                <a:tc>
                  <a:txBody>
                    <a:bodyPr/>
                    <a:lstStyle/>
                    <a:p>
                      <a:r>
                        <a:rPr lang="en-IN" sz="1400"/>
                        <a:t>Physics</a:t>
                      </a:r>
                    </a:p>
                  </a:txBody>
                  <a:tcPr anchor="ctr">
                    <a:lnL>
                      <a:noFill/>
                    </a:lnL>
                    <a:lnR>
                      <a:noFill/>
                    </a:lnR>
                    <a:lnT>
                      <a:noFill/>
                    </a:lnT>
                    <a:lnB>
                      <a:noFill/>
                    </a:lnB>
                  </a:tcPr>
                </a:tc>
                <a:tc>
                  <a:txBody>
                    <a:bodyPr/>
                    <a:lstStyle/>
                    <a:p>
                      <a:r>
                        <a:rPr lang="en-IN" sz="1400" dirty="0"/>
                        <a:t>Hockey</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34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4NF (Fourth Normal Form)</a:t>
            </a:r>
          </a:p>
        </p:txBody>
      </p:sp>
      <p:sp>
        <p:nvSpPr>
          <p:cNvPr id="3" name="Content Placeholder 2"/>
          <p:cNvSpPr>
            <a:spLocks noGrp="1"/>
          </p:cNvSpPr>
          <p:nvPr>
            <p:ph idx="1"/>
          </p:nvPr>
        </p:nvSpPr>
        <p:spPr/>
        <p:txBody>
          <a:bodyPr/>
          <a:lstStyle/>
          <a:p>
            <a:pPr algn="just"/>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767535142"/>
              </p:ext>
            </p:extLst>
          </p:nvPr>
        </p:nvGraphicFramePr>
        <p:xfrm>
          <a:off x="4031037" y="1437640"/>
          <a:ext cx="3786887" cy="185420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253617">
                  <a:extLst>
                    <a:ext uri="{9D8B030D-6E8A-4147-A177-3AD203B41FA5}">
                      <a16:colId xmlns:a16="http://schemas.microsoft.com/office/drawing/2014/main" val="20001"/>
                    </a:ext>
                  </a:extLst>
                </a:gridCol>
                <a:gridCol w="1367600">
                  <a:extLst>
                    <a:ext uri="{9D8B030D-6E8A-4147-A177-3AD203B41FA5}">
                      <a16:colId xmlns:a16="http://schemas.microsoft.com/office/drawing/2014/main" val="20002"/>
                    </a:ext>
                  </a:extLst>
                </a:gridCol>
              </a:tblGrid>
              <a:tr h="370840">
                <a:tc>
                  <a:txBody>
                    <a:bodyPr/>
                    <a:lstStyle/>
                    <a:p>
                      <a:r>
                        <a:rPr lang="en-US" u="sng" dirty="0" err="1"/>
                        <a:t>studentID</a:t>
                      </a:r>
                      <a:endParaRPr lang="en-US" u="sng" dirty="0"/>
                    </a:p>
                  </a:txBody>
                  <a:tcPr/>
                </a:tc>
                <a:tc>
                  <a:txBody>
                    <a:bodyPr/>
                    <a:lstStyle/>
                    <a:p>
                      <a:r>
                        <a:rPr lang="en-US" u="sng" dirty="0"/>
                        <a:t>subject</a:t>
                      </a:r>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DS</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Cricket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DS</a:t>
                      </a:r>
                    </a:p>
                  </a:txBody>
                  <a:tcPr/>
                </a:tc>
                <a:tc>
                  <a:txBody>
                    <a:bodyPr/>
                    <a:lstStyle/>
                    <a:p>
                      <a:r>
                        <a:rPr lang="en-US" u="none" dirty="0"/>
                        <a:t>Football</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tc>
                  <a:txBody>
                    <a:bodyPr/>
                    <a:lstStyle/>
                    <a:p>
                      <a:r>
                        <a:rPr lang="en-US" u="none" dirty="0"/>
                        <a:t>Football</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76491189"/>
              </p:ext>
            </p:extLst>
          </p:nvPr>
        </p:nvGraphicFramePr>
        <p:xfrm>
          <a:off x="2821393" y="4678680"/>
          <a:ext cx="2419287" cy="111252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253617">
                  <a:extLst>
                    <a:ext uri="{9D8B030D-6E8A-4147-A177-3AD203B41FA5}">
                      <a16:colId xmlns:a16="http://schemas.microsoft.com/office/drawing/2014/main" val="20001"/>
                    </a:ext>
                  </a:extLst>
                </a:gridCol>
              </a:tblGrid>
              <a:tr h="370840">
                <a:tc>
                  <a:txBody>
                    <a:bodyPr/>
                    <a:lstStyle/>
                    <a:p>
                      <a:r>
                        <a:rPr lang="en-US" u="sng" dirty="0" err="1"/>
                        <a:t>studentID</a:t>
                      </a:r>
                      <a:endParaRPr lang="en-US" u="sng" dirty="0"/>
                    </a:p>
                  </a:txBody>
                  <a:tcPr/>
                </a:tc>
                <a:tc>
                  <a:txBody>
                    <a:bodyPr/>
                    <a:lstStyle/>
                    <a:p>
                      <a:r>
                        <a:rPr lang="en-US" u="sng" dirty="0"/>
                        <a:t>subject</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DS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25022335"/>
              </p:ext>
            </p:extLst>
          </p:nvPr>
        </p:nvGraphicFramePr>
        <p:xfrm>
          <a:off x="6686930" y="4678680"/>
          <a:ext cx="2533270" cy="111252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367600">
                  <a:extLst>
                    <a:ext uri="{9D8B030D-6E8A-4147-A177-3AD203B41FA5}">
                      <a16:colId xmlns:a16="http://schemas.microsoft.com/office/drawing/2014/main" val="20001"/>
                    </a:ext>
                  </a:extLst>
                </a:gridCol>
              </a:tblGrid>
              <a:tr h="370840">
                <a:tc>
                  <a:txBody>
                    <a:bodyPr/>
                    <a:lstStyle/>
                    <a:p>
                      <a:r>
                        <a:rPr lang="en-US" u="sng" dirty="0" err="1"/>
                        <a:t>studentID</a:t>
                      </a:r>
                      <a:endParaRPr lang="en-US" u="sng" dirty="0"/>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Football</a:t>
                      </a:r>
                    </a:p>
                  </a:txBody>
                  <a:tcPr/>
                </a:tc>
                <a:extLst>
                  <a:ext uri="{0D108BD9-81ED-4DB2-BD59-A6C34878D82A}">
                    <a16:rowId xmlns:a16="http://schemas.microsoft.com/office/drawing/2014/main" val="10002"/>
                  </a:ext>
                </a:extLst>
              </a:tr>
            </a:tbl>
          </a:graphicData>
        </a:graphic>
      </p:graphicFrame>
      <p:cxnSp>
        <p:nvCxnSpPr>
          <p:cNvPr id="9" name="Straight Arrow Connector 8"/>
          <p:cNvCxnSpPr>
            <a:stCxn id="5" idx="2"/>
            <a:endCxn id="12" idx="0"/>
          </p:cNvCxnSpPr>
          <p:nvPr/>
        </p:nvCxnSpPr>
        <p:spPr>
          <a:xfrm flipH="1">
            <a:off x="4031035" y="3291840"/>
            <a:ext cx="1893444" cy="1386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5" idx="0"/>
          </p:cNvCxnSpPr>
          <p:nvPr/>
        </p:nvCxnSpPr>
        <p:spPr>
          <a:xfrm>
            <a:off x="5924479" y="3291840"/>
            <a:ext cx="2029086" cy="1386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45601" y="3802380"/>
            <a:ext cx="1295400" cy="365760"/>
          </a:xfrm>
          <a:prstGeom prst="rect">
            <a:avLst/>
          </a:prstGeom>
          <a:noFill/>
        </p:spPr>
        <p:txBody>
          <a:bodyPr wrap="square" rtlCol="0">
            <a:spAutoFit/>
          </a:bodyPr>
          <a:lstStyle/>
          <a:p>
            <a:r>
              <a:rPr lang="en-US" dirty="0"/>
              <a:t>Decompose</a:t>
            </a:r>
            <a:endParaRPr lang="en-IN" dirty="0"/>
          </a:p>
        </p:txBody>
      </p:sp>
    </p:spTree>
    <p:extLst>
      <p:ext uri="{BB962C8B-B14F-4D97-AF65-F5344CB8AC3E}">
        <p14:creationId xmlns:p14="http://schemas.microsoft.com/office/powerpoint/2010/main" val="341448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Functional dependency &amp; Multivalued dependency</a:t>
            </a:r>
          </a:p>
        </p:txBody>
      </p:sp>
      <p:sp>
        <p:nvSpPr>
          <p:cNvPr id="3" name="Content Placeholder 2"/>
          <p:cNvSpPr>
            <a:spLocks noGrp="1"/>
          </p:cNvSpPr>
          <p:nvPr>
            <p:ph idx="1"/>
          </p:nvPr>
        </p:nvSpPr>
        <p:spPr/>
        <p:txBody>
          <a:bodyPr/>
          <a:lstStyle/>
          <a:p>
            <a:pPr algn="just"/>
            <a:r>
              <a:rPr lang="en-US" dirty="0"/>
              <a:t>A table can have both functional dependency as well as multi-valued dependency to gather.</a:t>
            </a:r>
          </a:p>
          <a:p>
            <a:pPr lvl="1" algn="just">
              <a:buClr>
                <a:schemeClr val="tx1"/>
              </a:buClr>
            </a:pPr>
            <a:r>
              <a:rPr lang="en-US" b="1" dirty="0" err="1">
                <a:solidFill>
                  <a:srgbClr val="C00000"/>
                </a:solidFill>
              </a:rPr>
              <a:t>studentID</a:t>
            </a:r>
            <a:r>
              <a:rPr lang="en-US" b="1" dirty="0">
                <a:solidFill>
                  <a:srgbClr val="C00000"/>
                </a:solidFill>
              </a:rPr>
              <a:t> →</a:t>
            </a:r>
            <a:r>
              <a:rPr lang="en-IN" b="1" dirty="0">
                <a:solidFill>
                  <a:srgbClr val="C00000"/>
                </a:solidFill>
              </a:rPr>
              <a:t> address</a:t>
            </a:r>
          </a:p>
          <a:p>
            <a:pPr lvl="1" algn="just">
              <a:buClr>
                <a:schemeClr val="tx1"/>
              </a:buClr>
            </a:pPr>
            <a:r>
              <a:rPr lang="en-US" b="1" dirty="0" err="1">
                <a:solidFill>
                  <a:srgbClr val="C00000"/>
                </a:solidFill>
              </a:rPr>
              <a:t>studentID</a:t>
            </a:r>
            <a:r>
              <a:rPr lang="en-US" b="1" dirty="0">
                <a:solidFill>
                  <a:srgbClr val="C00000"/>
                </a:solidFill>
              </a:rPr>
              <a:t> →→</a:t>
            </a:r>
            <a:r>
              <a:rPr lang="en-IN" b="1" dirty="0">
                <a:solidFill>
                  <a:srgbClr val="C00000"/>
                </a:solidFill>
              </a:rPr>
              <a:t> </a:t>
            </a:r>
            <a:r>
              <a:rPr lang="en-US" b="1" dirty="0">
                <a:solidFill>
                  <a:srgbClr val="C00000"/>
                </a:solidFill>
              </a:rPr>
              <a:t>subject</a:t>
            </a:r>
          </a:p>
          <a:p>
            <a:pPr lvl="1" algn="just">
              <a:buClr>
                <a:schemeClr val="tx1"/>
              </a:buClr>
            </a:pPr>
            <a:r>
              <a:rPr lang="en-US" b="1" dirty="0" err="1">
                <a:solidFill>
                  <a:srgbClr val="C00000"/>
                </a:solidFill>
              </a:rPr>
              <a:t>studentID</a:t>
            </a:r>
            <a:r>
              <a:rPr lang="en-US" b="1" dirty="0">
                <a:solidFill>
                  <a:srgbClr val="C00000"/>
                </a:solidFill>
              </a:rPr>
              <a:t> →→</a:t>
            </a:r>
            <a:r>
              <a:rPr lang="en-IN" b="1" dirty="0">
                <a:solidFill>
                  <a:srgbClr val="C00000"/>
                </a:solidFill>
              </a:rPr>
              <a:t> </a:t>
            </a:r>
            <a:r>
              <a:rPr lang="en-US" b="1" dirty="0">
                <a:solidFill>
                  <a:srgbClr val="C00000"/>
                </a:solidFill>
              </a:rPr>
              <a:t>activity</a:t>
            </a:r>
          </a:p>
          <a:p>
            <a:pPr lvl="1" algn="just">
              <a:buClr>
                <a:schemeClr val="tx1"/>
              </a:buClr>
            </a:pPr>
            <a:endParaRPr lang="en-US" b="1" dirty="0">
              <a:solidFill>
                <a:srgbClr val="C00000"/>
              </a:solidFill>
            </a:endParaRPr>
          </a:p>
          <a:p>
            <a:pPr lvl="1" algn="just">
              <a:buClr>
                <a:schemeClr val="tx1"/>
              </a:buClr>
            </a:pPr>
            <a:endParaRPr lang="en-US" b="1" dirty="0">
              <a:solidFill>
                <a:srgbClr val="C0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536896464"/>
              </p:ext>
            </p:extLst>
          </p:nvPr>
        </p:nvGraphicFramePr>
        <p:xfrm>
          <a:off x="2317135" y="3505200"/>
          <a:ext cx="4360945" cy="185420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191006">
                  <a:extLst>
                    <a:ext uri="{9D8B030D-6E8A-4147-A177-3AD203B41FA5}">
                      <a16:colId xmlns:a16="http://schemas.microsoft.com/office/drawing/2014/main" val="20001"/>
                    </a:ext>
                  </a:extLst>
                </a:gridCol>
                <a:gridCol w="958557">
                  <a:extLst>
                    <a:ext uri="{9D8B030D-6E8A-4147-A177-3AD203B41FA5}">
                      <a16:colId xmlns:a16="http://schemas.microsoft.com/office/drawing/2014/main" val="20002"/>
                    </a:ext>
                  </a:extLst>
                </a:gridCol>
                <a:gridCol w="1045712">
                  <a:extLst>
                    <a:ext uri="{9D8B030D-6E8A-4147-A177-3AD203B41FA5}">
                      <a16:colId xmlns:a16="http://schemas.microsoft.com/office/drawing/2014/main" val="20003"/>
                    </a:ext>
                  </a:extLst>
                </a:gridCol>
              </a:tblGrid>
              <a:tr h="370840">
                <a:tc>
                  <a:txBody>
                    <a:bodyPr/>
                    <a:lstStyle/>
                    <a:p>
                      <a:r>
                        <a:rPr lang="en-US" u="sng" dirty="0" err="1"/>
                        <a:t>studentID</a:t>
                      </a:r>
                      <a:endParaRPr lang="en-US" u="sng" dirty="0"/>
                    </a:p>
                  </a:txBody>
                  <a:tcPr/>
                </a:tc>
                <a:tc>
                  <a:txBody>
                    <a:bodyPr/>
                    <a:lstStyle/>
                    <a:p>
                      <a:r>
                        <a:rPr lang="en-US" u="none" dirty="0"/>
                        <a:t>address</a:t>
                      </a:r>
                    </a:p>
                  </a:txBody>
                  <a:tcPr/>
                </a:tc>
                <a:tc>
                  <a:txBody>
                    <a:bodyPr/>
                    <a:lstStyle/>
                    <a:p>
                      <a:r>
                        <a:rPr lang="en-US" u="sng" dirty="0"/>
                        <a:t>subject</a:t>
                      </a:r>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C. G.</a:t>
                      </a:r>
                      <a:r>
                        <a:rPr lang="en-US" u="none" baseline="0" dirty="0"/>
                        <a:t> Road</a:t>
                      </a:r>
                      <a:endParaRPr lang="en-US" u="none" dirty="0"/>
                    </a:p>
                  </a:txBody>
                  <a:tcPr/>
                </a:tc>
                <a:tc>
                  <a:txBody>
                    <a:bodyPr/>
                    <a:lstStyle/>
                    <a:p>
                      <a:r>
                        <a:rPr lang="en-US" u="none" dirty="0"/>
                        <a:t>DS</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r>
                        <a:rPr lang="en-US" u="none" dirty="0"/>
                        <a:t>DBMS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Cricket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DS</a:t>
                      </a:r>
                    </a:p>
                  </a:txBody>
                  <a:tcPr/>
                </a:tc>
                <a:tc>
                  <a:txBody>
                    <a:bodyPr/>
                    <a:lstStyle/>
                    <a:p>
                      <a:r>
                        <a:rPr lang="en-US" u="none" dirty="0"/>
                        <a:t>Football</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r>
                        <a:rPr lang="en-US" u="none" dirty="0"/>
                        <a:t>DBMS</a:t>
                      </a:r>
                    </a:p>
                  </a:txBody>
                  <a:tcPr/>
                </a:tc>
                <a:tc>
                  <a:txBody>
                    <a:bodyPr/>
                    <a:lstStyle/>
                    <a:p>
                      <a:r>
                        <a:rPr lang="en-US" u="none" dirty="0"/>
                        <a:t>Football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70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Functional dependency &amp; Multivalued dependency</a:t>
            </a:r>
          </a:p>
        </p:txBody>
      </p:sp>
      <p:sp>
        <p:nvSpPr>
          <p:cNvPr id="3" name="Content Placeholder 2"/>
          <p:cNvSpPr>
            <a:spLocks noGrp="1"/>
          </p:cNvSpPr>
          <p:nvPr>
            <p:ph idx="1"/>
          </p:nvPr>
        </p:nvSpPr>
        <p:spPr/>
        <p:txBody>
          <a:bodyPr/>
          <a:lstStyle/>
          <a:p>
            <a:pPr marL="457200" lvl="1" indent="0" algn="just">
              <a:buClr>
                <a:schemeClr val="tx1"/>
              </a:buClr>
              <a:buNone/>
            </a:pPr>
            <a:endParaRPr lang="en-US" b="1" dirty="0">
              <a:solidFill>
                <a:srgbClr val="C0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59314658"/>
              </p:ext>
            </p:extLst>
          </p:nvPr>
        </p:nvGraphicFramePr>
        <p:xfrm>
          <a:off x="3845226" y="1219200"/>
          <a:ext cx="4360945" cy="185420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191006">
                  <a:extLst>
                    <a:ext uri="{9D8B030D-6E8A-4147-A177-3AD203B41FA5}">
                      <a16:colId xmlns:a16="http://schemas.microsoft.com/office/drawing/2014/main" val="20001"/>
                    </a:ext>
                  </a:extLst>
                </a:gridCol>
                <a:gridCol w="958557">
                  <a:extLst>
                    <a:ext uri="{9D8B030D-6E8A-4147-A177-3AD203B41FA5}">
                      <a16:colId xmlns:a16="http://schemas.microsoft.com/office/drawing/2014/main" val="20002"/>
                    </a:ext>
                  </a:extLst>
                </a:gridCol>
                <a:gridCol w="1045712">
                  <a:extLst>
                    <a:ext uri="{9D8B030D-6E8A-4147-A177-3AD203B41FA5}">
                      <a16:colId xmlns:a16="http://schemas.microsoft.com/office/drawing/2014/main" val="20003"/>
                    </a:ext>
                  </a:extLst>
                </a:gridCol>
              </a:tblGrid>
              <a:tr h="370840">
                <a:tc>
                  <a:txBody>
                    <a:bodyPr/>
                    <a:lstStyle/>
                    <a:p>
                      <a:r>
                        <a:rPr lang="en-US" u="sng" dirty="0" err="1"/>
                        <a:t>studentID</a:t>
                      </a:r>
                      <a:endParaRPr lang="en-US" u="sng" dirty="0"/>
                    </a:p>
                  </a:txBody>
                  <a:tcPr/>
                </a:tc>
                <a:tc>
                  <a:txBody>
                    <a:bodyPr/>
                    <a:lstStyle/>
                    <a:p>
                      <a:r>
                        <a:rPr lang="en-US" u="none" dirty="0"/>
                        <a:t>address</a:t>
                      </a:r>
                    </a:p>
                  </a:txBody>
                  <a:tcPr/>
                </a:tc>
                <a:tc>
                  <a:txBody>
                    <a:bodyPr/>
                    <a:lstStyle/>
                    <a:p>
                      <a:r>
                        <a:rPr lang="en-US" u="sng" dirty="0"/>
                        <a:t>subject</a:t>
                      </a:r>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C. G.</a:t>
                      </a:r>
                      <a:r>
                        <a:rPr lang="en-US" u="none" baseline="0" dirty="0"/>
                        <a:t> Road</a:t>
                      </a:r>
                      <a:endParaRPr lang="en-US" u="none" dirty="0"/>
                    </a:p>
                  </a:txBody>
                  <a:tcPr/>
                </a:tc>
                <a:tc>
                  <a:txBody>
                    <a:bodyPr/>
                    <a:lstStyle/>
                    <a:p>
                      <a:r>
                        <a:rPr lang="en-US" u="none" dirty="0"/>
                        <a:t>DS</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r>
                        <a:rPr lang="en-US" u="none" dirty="0"/>
                        <a:t>DBMS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Cricket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DS</a:t>
                      </a:r>
                    </a:p>
                  </a:txBody>
                  <a:tcPr/>
                </a:tc>
                <a:tc>
                  <a:txBody>
                    <a:bodyPr/>
                    <a:lstStyle/>
                    <a:p>
                      <a:r>
                        <a:rPr lang="en-US" u="none" dirty="0"/>
                        <a:t>Football</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tc>
                  <a:txBody>
                    <a:bodyPr/>
                    <a:lstStyle/>
                    <a:p>
                      <a:r>
                        <a:rPr lang="en-US" u="none" dirty="0"/>
                        <a:t>DBMS</a:t>
                      </a:r>
                    </a:p>
                  </a:txBody>
                  <a:tcPr/>
                </a:tc>
                <a:tc>
                  <a:txBody>
                    <a:bodyPr/>
                    <a:lstStyle/>
                    <a:p>
                      <a:r>
                        <a:rPr lang="en-US" u="none" dirty="0"/>
                        <a:t>Football</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8169168"/>
              </p:ext>
            </p:extLst>
          </p:nvPr>
        </p:nvGraphicFramePr>
        <p:xfrm>
          <a:off x="2114931" y="4678680"/>
          <a:ext cx="2419287" cy="111252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253617">
                  <a:extLst>
                    <a:ext uri="{9D8B030D-6E8A-4147-A177-3AD203B41FA5}">
                      <a16:colId xmlns:a16="http://schemas.microsoft.com/office/drawing/2014/main" val="20001"/>
                    </a:ext>
                  </a:extLst>
                </a:gridCol>
              </a:tblGrid>
              <a:tr h="370840">
                <a:tc>
                  <a:txBody>
                    <a:bodyPr/>
                    <a:lstStyle/>
                    <a:p>
                      <a:r>
                        <a:rPr lang="en-US" u="sng" dirty="0" err="1"/>
                        <a:t>studentID</a:t>
                      </a:r>
                      <a:endParaRPr lang="en-US" u="sng" dirty="0"/>
                    </a:p>
                  </a:txBody>
                  <a:tcPr/>
                </a:tc>
                <a:tc>
                  <a:txBody>
                    <a:bodyPr/>
                    <a:lstStyle/>
                    <a:p>
                      <a:r>
                        <a:rPr lang="en-US" u="sng" dirty="0"/>
                        <a:t>subject</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DS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DBMS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85361833"/>
              </p:ext>
            </p:extLst>
          </p:nvPr>
        </p:nvGraphicFramePr>
        <p:xfrm>
          <a:off x="7601330" y="4678680"/>
          <a:ext cx="2533270" cy="111252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367600">
                  <a:extLst>
                    <a:ext uri="{9D8B030D-6E8A-4147-A177-3AD203B41FA5}">
                      <a16:colId xmlns:a16="http://schemas.microsoft.com/office/drawing/2014/main" val="20001"/>
                    </a:ext>
                  </a:extLst>
                </a:gridCol>
              </a:tblGrid>
              <a:tr h="370840">
                <a:tc>
                  <a:txBody>
                    <a:bodyPr/>
                    <a:lstStyle/>
                    <a:p>
                      <a:r>
                        <a:rPr lang="en-US" u="sng" dirty="0" err="1"/>
                        <a:t>studentID</a:t>
                      </a:r>
                      <a:endParaRPr lang="en-US" u="sng" dirty="0"/>
                    </a:p>
                  </a:txBody>
                  <a:tcPr/>
                </a:tc>
                <a:tc>
                  <a:txBody>
                    <a:bodyPr/>
                    <a:lstStyle/>
                    <a:p>
                      <a:r>
                        <a:rPr lang="en-US" u="sng" dirty="0"/>
                        <a:t>activity</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r>
                        <a:rPr lang="en-US" u="none" dirty="0"/>
                        <a:t>Cricket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101</a:t>
                      </a:r>
                    </a:p>
                  </a:txBody>
                  <a:tcPr/>
                </a:tc>
                <a:tc>
                  <a:txBody>
                    <a:bodyPr/>
                    <a:lstStyle/>
                    <a:p>
                      <a:r>
                        <a:rPr lang="en-US" u="none" dirty="0"/>
                        <a:t>Football</a:t>
                      </a:r>
                    </a:p>
                  </a:txBody>
                  <a:tcPr/>
                </a:tc>
                <a:extLst>
                  <a:ext uri="{0D108BD9-81ED-4DB2-BD59-A6C34878D82A}">
                    <a16:rowId xmlns:a16="http://schemas.microsoft.com/office/drawing/2014/main" val="10002"/>
                  </a:ext>
                </a:extLst>
              </a:tr>
            </a:tbl>
          </a:graphicData>
        </a:graphic>
      </p:graphicFrame>
      <p:cxnSp>
        <p:nvCxnSpPr>
          <p:cNvPr id="7" name="Straight Arrow Connector 6"/>
          <p:cNvCxnSpPr>
            <a:stCxn id="12" idx="2"/>
            <a:endCxn id="5" idx="0"/>
          </p:cNvCxnSpPr>
          <p:nvPr/>
        </p:nvCxnSpPr>
        <p:spPr>
          <a:xfrm flipH="1">
            <a:off x="3324573" y="3073400"/>
            <a:ext cx="2701124" cy="1605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 idx="2"/>
            <a:endCxn id="6" idx="0"/>
          </p:cNvCxnSpPr>
          <p:nvPr/>
        </p:nvCxnSpPr>
        <p:spPr>
          <a:xfrm>
            <a:off x="6025697" y="3073400"/>
            <a:ext cx="2842268" cy="1605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86400" y="3651885"/>
            <a:ext cx="1295400" cy="365760"/>
          </a:xfrm>
          <a:prstGeom prst="rect">
            <a:avLst/>
          </a:prstGeom>
          <a:solidFill>
            <a:schemeClr val="bg1">
              <a:lumMod val="95000"/>
            </a:schemeClr>
          </a:solidFill>
          <a:ln>
            <a:solidFill>
              <a:schemeClr val="bg1">
                <a:lumMod val="65000"/>
              </a:schemeClr>
            </a:solidFill>
          </a:ln>
        </p:spPr>
        <p:txBody>
          <a:bodyPr wrap="square" rtlCol="0">
            <a:spAutoFit/>
          </a:bodyPr>
          <a:lstStyle/>
          <a:p>
            <a:r>
              <a:rPr lang="en-US" dirty="0"/>
              <a:t>Decompose</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845709307"/>
              </p:ext>
            </p:extLst>
          </p:nvPr>
        </p:nvGraphicFramePr>
        <p:xfrm>
          <a:off x="4858131" y="4663440"/>
          <a:ext cx="2419287" cy="741680"/>
        </p:xfrm>
        <a:graphic>
          <a:graphicData uri="http://schemas.openxmlformats.org/drawingml/2006/table">
            <a:tbl>
              <a:tblPr firstRow="1" bandRow="1">
                <a:tableStyleId>{073A0DAA-6AF3-43AB-8588-CEC1D06C72B9}</a:tableStyleId>
              </a:tblPr>
              <a:tblGrid>
                <a:gridCol w="1165670">
                  <a:extLst>
                    <a:ext uri="{9D8B030D-6E8A-4147-A177-3AD203B41FA5}">
                      <a16:colId xmlns:a16="http://schemas.microsoft.com/office/drawing/2014/main" val="20000"/>
                    </a:ext>
                  </a:extLst>
                </a:gridCol>
                <a:gridCol w="1253617">
                  <a:extLst>
                    <a:ext uri="{9D8B030D-6E8A-4147-A177-3AD203B41FA5}">
                      <a16:colId xmlns:a16="http://schemas.microsoft.com/office/drawing/2014/main" val="20001"/>
                    </a:ext>
                  </a:extLst>
                </a:gridCol>
              </a:tblGrid>
              <a:tr h="370840">
                <a:tc>
                  <a:txBody>
                    <a:bodyPr/>
                    <a:lstStyle/>
                    <a:p>
                      <a:r>
                        <a:rPr lang="en-US" u="sng" dirty="0" err="1"/>
                        <a:t>studentID</a:t>
                      </a:r>
                      <a:endParaRPr lang="en-US" u="sng" dirty="0"/>
                    </a:p>
                  </a:txBody>
                  <a:tcPr/>
                </a:tc>
                <a:tc>
                  <a:txBody>
                    <a:bodyPr/>
                    <a:lstStyle/>
                    <a:p>
                      <a:r>
                        <a:rPr lang="en-US" u="none" dirty="0"/>
                        <a:t>address</a:t>
                      </a:r>
                    </a:p>
                  </a:txBody>
                  <a:tcPr/>
                </a:tc>
                <a:extLst>
                  <a:ext uri="{0D108BD9-81ED-4DB2-BD59-A6C34878D82A}">
                    <a16:rowId xmlns:a16="http://schemas.microsoft.com/office/drawing/2014/main" val="10000"/>
                  </a:ext>
                </a:extLst>
              </a:tr>
              <a:tr h="370840">
                <a:tc>
                  <a:txBody>
                    <a:bodyPr/>
                    <a:lstStyle/>
                    <a:p>
                      <a:r>
                        <a:rPr lang="en-US" u="none"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C. G.</a:t>
                      </a:r>
                      <a:r>
                        <a:rPr lang="en-US" u="none" baseline="0" dirty="0"/>
                        <a:t> Road</a:t>
                      </a:r>
                      <a:endParaRPr lang="en-US" u="none"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12" idx="2"/>
            <a:endCxn id="10" idx="0"/>
          </p:cNvCxnSpPr>
          <p:nvPr/>
        </p:nvCxnSpPr>
        <p:spPr>
          <a:xfrm>
            <a:off x="6025697" y="3073400"/>
            <a:ext cx="42076" cy="159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6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5NF (Fifth Normal Form)</a:t>
            </a:r>
          </a:p>
        </p:txBody>
      </p:sp>
      <p:sp>
        <p:nvSpPr>
          <p:cNvPr id="3" name="Content Placeholder 2"/>
          <p:cNvSpPr>
            <a:spLocks noGrp="1"/>
          </p:cNvSpPr>
          <p:nvPr>
            <p:ph idx="1"/>
          </p:nvPr>
        </p:nvSpPr>
        <p:spPr/>
        <p:txBody>
          <a:bodyPr/>
          <a:lstStyle/>
          <a:p>
            <a:pPr algn="just"/>
            <a:r>
              <a:rPr lang="en-IN" dirty="0"/>
              <a:t>A relation R is in fifth normal form (5NF) </a:t>
            </a:r>
          </a:p>
          <a:p>
            <a:pPr lvl="1"/>
            <a:r>
              <a:rPr lang="en-IN" dirty="0"/>
              <a:t>if and only if it is in </a:t>
            </a:r>
            <a:r>
              <a:rPr lang="en-IN" b="1" dirty="0">
                <a:solidFill>
                  <a:srgbClr val="C00000"/>
                </a:solidFill>
              </a:rPr>
              <a:t>4NF</a:t>
            </a:r>
            <a:r>
              <a:rPr lang="en-IN" dirty="0"/>
              <a:t> and </a:t>
            </a:r>
          </a:p>
          <a:p>
            <a:pPr lvl="1" algn="just"/>
            <a:r>
              <a:rPr lang="en-IN" dirty="0"/>
              <a:t>If we can decompose table further to eliminate redundancy and anomaly, and when we re-join the decomposed tables by means of candidate keys, we should not be losing the original data or any new record set should not arise. In simple words, joining two or more decomposed table should not lose records nor create new records.</a:t>
            </a:r>
          </a:p>
          <a:p>
            <a:pPr lvl="1" algn="just"/>
            <a:r>
              <a:rPr lang="pt-BR" b="1" dirty="0"/>
              <a:t>R</a:t>
            </a:r>
            <a:r>
              <a:rPr lang="pt-BR" b="1" baseline="-25000" dirty="0"/>
              <a:t>1</a:t>
            </a:r>
            <a:r>
              <a:rPr lang="pt-BR" b="1" dirty="0"/>
              <a:t> ⋈ R</a:t>
            </a:r>
            <a:r>
              <a:rPr lang="pt-BR" b="1" baseline="-25000" dirty="0"/>
              <a:t>2</a:t>
            </a:r>
            <a:r>
              <a:rPr lang="pt-BR" b="1" dirty="0"/>
              <a:t> ⋈ R</a:t>
            </a:r>
            <a:r>
              <a:rPr lang="pt-BR" b="1" baseline="-25000" dirty="0"/>
              <a:t>3</a:t>
            </a:r>
            <a:r>
              <a:rPr lang="pt-BR" b="1" dirty="0"/>
              <a:t> ……. ⋈ R</a:t>
            </a:r>
            <a:r>
              <a:rPr lang="pt-BR" b="1" baseline="-25000" dirty="0"/>
              <a:t>n</a:t>
            </a:r>
            <a:r>
              <a:rPr lang="pt-BR" b="1" dirty="0"/>
              <a:t> = R </a:t>
            </a:r>
          </a:p>
          <a:p>
            <a:pPr lvl="1" algn="just"/>
            <a:r>
              <a:rPr lang="pt-BR" dirty="0"/>
              <a:t>Or </a:t>
            </a:r>
            <a:r>
              <a:rPr lang="en-IN" dirty="0"/>
              <a:t>it cannot be decomposed into any number of smaller tables without loss of data.</a:t>
            </a:r>
            <a:endParaRPr lang="pt-BR" dirty="0"/>
          </a:p>
          <a:p>
            <a:pPr marL="457200" lvl="1" indent="0" algn="just">
              <a:buNone/>
            </a:pPr>
            <a:endParaRPr lang="en-IN" dirty="0"/>
          </a:p>
        </p:txBody>
      </p:sp>
    </p:spTree>
    <p:extLst>
      <p:ext uri="{BB962C8B-B14F-4D97-AF65-F5344CB8AC3E}">
        <p14:creationId xmlns:p14="http://schemas.microsoft.com/office/powerpoint/2010/main" val="189173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C8B1-6DF4-4B08-9658-8DF085967067}"/>
              </a:ext>
            </a:extLst>
          </p:cNvPr>
          <p:cNvSpPr>
            <a:spLocks noGrp="1"/>
          </p:cNvSpPr>
          <p:nvPr>
            <p:ph type="title"/>
          </p:nvPr>
        </p:nvSpPr>
        <p:spPr/>
        <p:txBody>
          <a:bodyPr/>
          <a:lstStyle/>
          <a:p>
            <a:r>
              <a:rPr lang="en-IN" dirty="0"/>
              <a:t>Example</a:t>
            </a:r>
          </a:p>
        </p:txBody>
      </p:sp>
      <p:sp>
        <p:nvSpPr>
          <p:cNvPr id="9" name="TextBox 8">
            <a:extLst>
              <a:ext uri="{FF2B5EF4-FFF2-40B4-BE49-F238E27FC236}">
                <a16:creationId xmlns:a16="http://schemas.microsoft.com/office/drawing/2014/main" id="{7FE153E8-9BD1-462D-818C-4E03A7F422C0}"/>
              </a:ext>
            </a:extLst>
          </p:cNvPr>
          <p:cNvSpPr txBox="1"/>
          <p:nvPr/>
        </p:nvSpPr>
        <p:spPr>
          <a:xfrm>
            <a:off x="273638" y="990600"/>
            <a:ext cx="11664361" cy="1200329"/>
          </a:xfrm>
          <a:prstGeom prst="rect">
            <a:avLst/>
          </a:prstGeom>
          <a:noFill/>
        </p:spPr>
        <p:txBody>
          <a:bodyPr wrap="square">
            <a:spAutoFit/>
          </a:bodyPr>
          <a:lstStyle/>
          <a:p>
            <a:r>
              <a:rPr lang="en-IN" dirty="0"/>
              <a:t>Consider an example of different Subjects taught by different lecturers and the lecturers taking classes for different semesters</a:t>
            </a:r>
            <a:r>
              <a:rPr lang="en-US" dirty="0"/>
              <a:t>.</a:t>
            </a:r>
          </a:p>
          <a:p>
            <a:r>
              <a:rPr lang="en-IN" b="1" dirty="0"/>
              <a:t>Note</a:t>
            </a:r>
            <a:r>
              <a:rPr lang="en-IN" dirty="0"/>
              <a:t>: Please consider that Semester 1 has Mathematics, Physics and Chemistry and Semester 2 has only Mathematics in its academic year!!</a:t>
            </a:r>
          </a:p>
        </p:txBody>
      </p:sp>
      <p:pic>
        <p:nvPicPr>
          <p:cNvPr id="3" name="Picture 2"/>
          <p:cNvPicPr>
            <a:picLocks noChangeAspect="1"/>
          </p:cNvPicPr>
          <p:nvPr/>
        </p:nvPicPr>
        <p:blipFill>
          <a:blip r:embed="rId2"/>
          <a:stretch>
            <a:fillRect/>
          </a:stretch>
        </p:blipFill>
        <p:spPr>
          <a:xfrm>
            <a:off x="3708659" y="2190929"/>
            <a:ext cx="4210801" cy="1519238"/>
          </a:xfrm>
          <a:prstGeom prst="rect">
            <a:avLst/>
          </a:prstGeom>
        </p:spPr>
      </p:pic>
      <p:sp>
        <p:nvSpPr>
          <p:cNvPr id="8" name="Rectangle 7"/>
          <p:cNvSpPr/>
          <p:nvPr/>
        </p:nvSpPr>
        <p:spPr>
          <a:xfrm>
            <a:off x="457200" y="4114800"/>
            <a:ext cx="11353800" cy="2031325"/>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3A3A3A"/>
                </a:solidFill>
                <a:latin typeface="+mj-lt"/>
              </a:rPr>
              <a:t>In above table, Rose takes both Mathematics and Physics class for Semester 1, but she does not take Physics class for Semester 2. </a:t>
            </a:r>
          </a:p>
          <a:p>
            <a:pPr marL="285750" indent="-285750" algn="just">
              <a:buFont typeface="Arial" panose="020B0604020202020204" pitchFamily="34" charset="0"/>
              <a:buChar char="•"/>
            </a:pPr>
            <a:r>
              <a:rPr lang="en-IN" dirty="0">
                <a:solidFill>
                  <a:srgbClr val="3A3A3A"/>
                </a:solidFill>
                <a:latin typeface="+mj-lt"/>
              </a:rPr>
              <a:t>In this case, combination of all these 3 fields is required to identify a valid data.</a:t>
            </a:r>
          </a:p>
          <a:p>
            <a:pPr marL="285750" indent="-285750" algn="just">
              <a:buFont typeface="Arial" panose="020B0604020202020204" pitchFamily="34" charset="0"/>
              <a:buChar char="•"/>
            </a:pPr>
            <a:r>
              <a:rPr lang="en-IN" dirty="0">
                <a:solidFill>
                  <a:srgbClr val="3A3A3A"/>
                </a:solidFill>
                <a:latin typeface="+mj-lt"/>
              </a:rPr>
              <a:t>Imagine we want to add a new class – Semester3 but do not know which Subject and who will be taking that subject. </a:t>
            </a:r>
          </a:p>
          <a:p>
            <a:pPr marL="285750" indent="-285750" algn="just">
              <a:buFont typeface="Arial" panose="020B0604020202020204" pitchFamily="34" charset="0"/>
              <a:buChar char="•"/>
            </a:pPr>
            <a:r>
              <a:rPr lang="en-IN" dirty="0">
                <a:solidFill>
                  <a:srgbClr val="3A3A3A"/>
                </a:solidFill>
                <a:latin typeface="+mj-lt"/>
              </a:rPr>
              <a:t>We would be simply inserting a new entry with Class as Semester3 and leaving Lecturer and subject as NULL. As we discussed above, it’s not a good to have such entries. Moreover, all the three columns together act as a primary key, we cannot leave other two columns blank!</a:t>
            </a:r>
            <a:endParaRPr lang="en-IN" dirty="0">
              <a:latin typeface="+mj-lt"/>
            </a:endParaRPr>
          </a:p>
        </p:txBody>
      </p:sp>
    </p:spTree>
    <p:extLst>
      <p:ext uri="{BB962C8B-B14F-4D97-AF65-F5344CB8AC3E}">
        <p14:creationId xmlns:p14="http://schemas.microsoft.com/office/powerpoint/2010/main" val="38393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457200" y="914401"/>
            <a:ext cx="11201400" cy="1754326"/>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3A3A3A"/>
                </a:solidFill>
                <a:latin typeface="+mj-lt"/>
              </a:rPr>
              <a:t>Hence we have to decompose the table in such a way that it satisfies all the rules till 4NF</a:t>
            </a:r>
          </a:p>
          <a:p>
            <a:pPr marL="285750" indent="-285750" algn="just">
              <a:buFont typeface="Arial" panose="020B0604020202020204" pitchFamily="34" charset="0"/>
              <a:buChar char="•"/>
            </a:pPr>
            <a:r>
              <a:rPr lang="en-IN" dirty="0" err="1">
                <a:solidFill>
                  <a:srgbClr val="3A3A3A"/>
                </a:solidFill>
                <a:latin typeface="+mj-lt"/>
              </a:rPr>
              <a:t>Ans</a:t>
            </a:r>
            <a:r>
              <a:rPr lang="en-IN" dirty="0">
                <a:solidFill>
                  <a:srgbClr val="3A3A3A"/>
                </a:solidFill>
                <a:latin typeface="+mj-lt"/>
              </a:rPr>
              <a:t> when join them by using keys, it should yield correct record. Here, we can represent each lecturer’s Subject area and their classes in a better way. We can divide above table into three – (SUBJECT, LECTURER), (LECTURER, CLASS), (SUBJECT, CLASS)</a:t>
            </a:r>
          </a:p>
          <a:p>
            <a:br>
              <a:rPr lang="en-IN" dirty="0"/>
            </a:br>
            <a:endParaRPr lang="en-IN" dirty="0"/>
          </a:p>
        </p:txBody>
      </p:sp>
      <p:pic>
        <p:nvPicPr>
          <p:cNvPr id="5" name="Picture 4"/>
          <p:cNvPicPr>
            <a:picLocks noChangeAspect="1"/>
          </p:cNvPicPr>
          <p:nvPr/>
        </p:nvPicPr>
        <p:blipFill>
          <a:blip r:embed="rId2"/>
          <a:stretch>
            <a:fillRect/>
          </a:stretch>
        </p:blipFill>
        <p:spPr>
          <a:xfrm>
            <a:off x="4606924" y="2783495"/>
            <a:ext cx="1685925" cy="1209675"/>
          </a:xfrm>
          <a:prstGeom prst="rect">
            <a:avLst/>
          </a:prstGeom>
        </p:spPr>
      </p:pic>
      <p:pic>
        <p:nvPicPr>
          <p:cNvPr id="6" name="Picture 5"/>
          <p:cNvPicPr>
            <a:picLocks noChangeAspect="1"/>
          </p:cNvPicPr>
          <p:nvPr/>
        </p:nvPicPr>
        <p:blipFill>
          <a:blip r:embed="rId3"/>
          <a:stretch>
            <a:fillRect/>
          </a:stretch>
        </p:blipFill>
        <p:spPr>
          <a:xfrm>
            <a:off x="6743889" y="2768710"/>
            <a:ext cx="2505075" cy="1209675"/>
          </a:xfrm>
          <a:prstGeom prst="rect">
            <a:avLst/>
          </a:prstGeom>
        </p:spPr>
      </p:pic>
      <p:pic>
        <p:nvPicPr>
          <p:cNvPr id="7" name="Picture 6"/>
          <p:cNvPicPr>
            <a:picLocks noChangeAspect="1"/>
          </p:cNvPicPr>
          <p:nvPr/>
        </p:nvPicPr>
        <p:blipFill>
          <a:blip r:embed="rId4"/>
          <a:stretch>
            <a:fillRect/>
          </a:stretch>
        </p:blipFill>
        <p:spPr>
          <a:xfrm>
            <a:off x="9700004" y="2863959"/>
            <a:ext cx="2466975" cy="1019175"/>
          </a:xfrm>
          <a:prstGeom prst="rect">
            <a:avLst/>
          </a:prstGeom>
        </p:spPr>
      </p:pic>
      <p:pic>
        <p:nvPicPr>
          <p:cNvPr id="8" name="Picture 7"/>
          <p:cNvPicPr>
            <a:picLocks noChangeAspect="1"/>
          </p:cNvPicPr>
          <p:nvPr/>
        </p:nvPicPr>
        <p:blipFill>
          <a:blip r:embed="rId5"/>
          <a:stretch>
            <a:fillRect/>
          </a:stretch>
        </p:blipFill>
        <p:spPr>
          <a:xfrm>
            <a:off x="129002" y="2668727"/>
            <a:ext cx="4210801" cy="1519238"/>
          </a:xfrm>
          <a:prstGeom prst="rect">
            <a:avLst/>
          </a:prstGeom>
        </p:spPr>
      </p:pic>
      <p:sp>
        <p:nvSpPr>
          <p:cNvPr id="9" name="Rectangle 8"/>
          <p:cNvSpPr/>
          <p:nvPr/>
        </p:nvSpPr>
        <p:spPr>
          <a:xfrm>
            <a:off x="647888" y="4736338"/>
            <a:ext cx="10858311" cy="646331"/>
          </a:xfrm>
          <a:prstGeom prst="rect">
            <a:avLst/>
          </a:prstGeom>
        </p:spPr>
        <p:txBody>
          <a:bodyPr wrap="square">
            <a:spAutoFit/>
          </a:bodyPr>
          <a:lstStyle/>
          <a:p>
            <a:r>
              <a:rPr lang="en-IN" dirty="0">
                <a:solidFill>
                  <a:srgbClr val="3A3A3A"/>
                </a:solidFill>
                <a:latin typeface="+mj-lt"/>
              </a:rPr>
              <a:t>Now, each of combinations is in three different tables. If we need to identify who is teaching which subject to which semester, we need join the keys of each table and get the result.</a:t>
            </a:r>
            <a:endParaRPr lang="en-IN" dirty="0">
              <a:latin typeface="+mj-lt"/>
            </a:endParaRPr>
          </a:p>
        </p:txBody>
      </p:sp>
    </p:spTree>
    <p:extLst>
      <p:ext uri="{BB962C8B-B14F-4D97-AF65-F5344CB8AC3E}">
        <p14:creationId xmlns:p14="http://schemas.microsoft.com/office/powerpoint/2010/main" val="331749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7D9C-CD28-49A6-9541-65AA84C325F7}"/>
              </a:ext>
            </a:extLst>
          </p:cNvPr>
          <p:cNvSpPr>
            <a:spLocks noGrp="1"/>
          </p:cNvSpPr>
          <p:nvPr>
            <p:ph type="title"/>
          </p:nvPr>
        </p:nvSpPr>
        <p:spPr/>
        <p:txBody>
          <a:bodyPr/>
          <a:lstStyle/>
          <a:p>
            <a:r>
              <a:rPr lang="en-IN" dirty="0"/>
              <a:t>Points to remember</a:t>
            </a:r>
          </a:p>
        </p:txBody>
      </p:sp>
      <p:sp>
        <p:nvSpPr>
          <p:cNvPr id="4" name="Rectangle 3">
            <a:extLst>
              <a:ext uri="{FF2B5EF4-FFF2-40B4-BE49-F238E27FC236}">
                <a16:creationId xmlns:a16="http://schemas.microsoft.com/office/drawing/2014/main" id="{154E593F-0740-4C41-90FA-8768A70EDD70}"/>
              </a:ext>
            </a:extLst>
          </p:cNvPr>
          <p:cNvSpPr>
            <a:spLocks noChangeArrowheads="1"/>
          </p:cNvSpPr>
          <p:nvPr/>
        </p:nvSpPr>
        <p:spPr bwMode="auto">
          <a:xfrm>
            <a:off x="505904" y="1044576"/>
            <a:ext cx="787609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C00000"/>
                </a:solidFill>
                <a:latin typeface="+mj-lt"/>
              </a:rPr>
              <a:t>Point-1</a:t>
            </a:r>
          </a:p>
          <a:p>
            <a:pPr>
              <a:spcBef>
                <a:spcPct val="0"/>
              </a:spcBef>
              <a:buClrTx/>
              <a:buSzTx/>
              <a:buFontTx/>
              <a:buNone/>
            </a:pPr>
            <a:r>
              <a:rPr kumimoji="0" lang="en-IN" altLang="en-US" dirty="0">
                <a:latin typeface="+mj-lt"/>
              </a:rPr>
              <a:t>Remember the following diagram which implies-</a:t>
            </a:r>
          </a:p>
          <a:p>
            <a:pPr lvl="1">
              <a:spcBef>
                <a:spcPct val="0"/>
              </a:spcBef>
              <a:buClrTx/>
              <a:buSzTx/>
              <a:buFont typeface="Arial" panose="020B0604020202020204" pitchFamily="34" charset="0"/>
              <a:buChar char="•"/>
            </a:pPr>
            <a:r>
              <a:rPr kumimoji="0" lang="en-IN" altLang="en-US" dirty="0">
                <a:latin typeface="+mj-lt"/>
              </a:rPr>
              <a:t>A relation in BCNF will surely be in all other normal forms.</a:t>
            </a:r>
          </a:p>
          <a:p>
            <a:pPr lvl="1">
              <a:spcBef>
                <a:spcPct val="0"/>
              </a:spcBef>
              <a:buClrTx/>
              <a:buSzTx/>
              <a:buFont typeface="Arial" panose="020B0604020202020204" pitchFamily="34" charset="0"/>
              <a:buChar char="•"/>
            </a:pPr>
            <a:r>
              <a:rPr kumimoji="0" lang="en-IN" altLang="en-US" dirty="0">
                <a:latin typeface="+mj-lt"/>
              </a:rPr>
              <a:t>A relation in 3NF will surely be in 2NF and 1NF.</a:t>
            </a:r>
          </a:p>
          <a:p>
            <a:pPr lvl="1">
              <a:spcBef>
                <a:spcPct val="0"/>
              </a:spcBef>
              <a:buClrTx/>
              <a:buSzTx/>
              <a:buFont typeface="Arial" panose="020B0604020202020204" pitchFamily="34" charset="0"/>
              <a:buChar char="•"/>
            </a:pPr>
            <a:r>
              <a:rPr kumimoji="0" lang="en-IN" altLang="en-US" dirty="0">
                <a:latin typeface="+mj-lt"/>
              </a:rPr>
              <a:t>A relation in 2NF will surely be in 1NF.</a:t>
            </a:r>
          </a:p>
        </p:txBody>
      </p:sp>
      <p:pic>
        <p:nvPicPr>
          <p:cNvPr id="5" name="Picture 4">
            <a:extLst>
              <a:ext uri="{FF2B5EF4-FFF2-40B4-BE49-F238E27FC236}">
                <a16:creationId xmlns:a16="http://schemas.microsoft.com/office/drawing/2014/main" id="{DABBD0E7-3DCE-4DD3-BA35-2EF68DC036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521904"/>
            <a:ext cx="47815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a:extLst>
              <a:ext uri="{FF2B5EF4-FFF2-40B4-BE49-F238E27FC236}">
                <a16:creationId xmlns:a16="http://schemas.microsoft.com/office/drawing/2014/main" id="{4A672611-3385-49FF-82CA-FF09051A594E}"/>
              </a:ext>
            </a:extLst>
          </p:cNvPr>
          <p:cNvSpPr>
            <a:spLocks noChangeArrowheads="1"/>
          </p:cNvSpPr>
          <p:nvPr/>
        </p:nvSpPr>
        <p:spPr bwMode="auto">
          <a:xfrm>
            <a:off x="533400" y="2903074"/>
            <a:ext cx="3505200" cy="1754326"/>
          </a:xfrm>
          <a:prstGeom prst="rect">
            <a:avLst/>
          </a:prstGeom>
          <a:noFill/>
          <a:ln>
            <a:noFill/>
          </a:ln>
          <a:effectLst/>
        </p:spPr>
        <p:txBody>
          <a:bodyPr wrap="square" anchor="ctr">
            <a:spAutoFit/>
          </a:bodyPr>
          <a:lstStyle/>
          <a:p>
            <a:pPr>
              <a:defRPr/>
            </a:pPr>
            <a:r>
              <a:rPr lang="en-IN" b="1" dirty="0">
                <a:solidFill>
                  <a:srgbClr val="C00000"/>
                </a:solidFill>
              </a:rPr>
              <a:t>Point-2</a:t>
            </a:r>
            <a:endParaRPr lang="en-US" altLang="en-US" dirty="0">
              <a:solidFill>
                <a:srgbClr val="C00000"/>
              </a:solidFill>
            </a:endParaRPr>
          </a:p>
          <a:p>
            <a:pPr>
              <a:defRPr/>
            </a:pPr>
            <a:r>
              <a:rPr lang="en-US" altLang="en-US" dirty="0"/>
              <a:t>The above diagram also implies-</a:t>
            </a:r>
          </a:p>
          <a:p>
            <a:pPr marL="285750" indent="-285750">
              <a:buFont typeface="Arial" panose="020B0604020202020204" pitchFamily="34" charset="0"/>
              <a:buChar char="•"/>
              <a:defRPr/>
            </a:pPr>
            <a:r>
              <a:rPr lang="en-US" altLang="en-US" dirty="0"/>
              <a:t>BCNF is stricter than 3NF.</a:t>
            </a:r>
          </a:p>
          <a:p>
            <a:pPr marL="285750" indent="-285750">
              <a:buFont typeface="Arial" panose="020B0604020202020204" pitchFamily="34" charset="0"/>
              <a:buChar char="•"/>
              <a:defRPr/>
            </a:pPr>
            <a:r>
              <a:rPr lang="en-US" altLang="en-US" dirty="0"/>
              <a:t>3NF is stricter than 2NF.</a:t>
            </a:r>
          </a:p>
          <a:p>
            <a:pPr marL="285750" indent="-285750">
              <a:buFont typeface="Arial" panose="020B0604020202020204" pitchFamily="34" charset="0"/>
              <a:buChar char="•"/>
              <a:defRPr/>
            </a:pPr>
            <a:r>
              <a:rPr lang="en-US" altLang="en-US" dirty="0"/>
              <a:t>2NF is stricter than 1NF.</a:t>
            </a:r>
          </a:p>
          <a:p>
            <a:pPr>
              <a:defRPr/>
            </a:pPr>
            <a:endParaRPr lang="en-US" altLang="en-US" dirty="0"/>
          </a:p>
        </p:txBody>
      </p:sp>
    </p:spTree>
    <p:extLst>
      <p:ext uri="{BB962C8B-B14F-4D97-AF65-F5344CB8AC3E}">
        <p14:creationId xmlns:p14="http://schemas.microsoft.com/office/powerpoint/2010/main" val="59078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27F0-F055-4274-9826-D085E63958A8}"/>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504EB809-B56B-4C11-AEBF-53B3A0F78C39}"/>
              </a:ext>
            </a:extLst>
          </p:cNvPr>
          <p:cNvSpPr/>
          <p:nvPr/>
        </p:nvSpPr>
        <p:spPr>
          <a:xfrm>
            <a:off x="685800" y="914401"/>
            <a:ext cx="10941050" cy="5508625"/>
          </a:xfrm>
          <a:prstGeom prst="rect">
            <a:avLst/>
          </a:prstGeom>
        </p:spPr>
        <p:txBody>
          <a:bodyPr wrap="square">
            <a:spAutoFit/>
          </a:bodyPr>
          <a:lstStyle/>
          <a:p>
            <a:pPr>
              <a:defRPr/>
            </a:pPr>
            <a:r>
              <a:rPr lang="en-IN" b="1" u="sng" dirty="0"/>
              <a:t>Point-03:</a:t>
            </a:r>
            <a:endParaRPr lang="en-IN" b="1" dirty="0"/>
          </a:p>
          <a:p>
            <a:pPr>
              <a:defRPr/>
            </a:pPr>
            <a:r>
              <a:rPr lang="en-IN" dirty="0"/>
              <a:t> </a:t>
            </a:r>
          </a:p>
          <a:p>
            <a:pPr>
              <a:defRPr/>
            </a:pPr>
            <a:r>
              <a:rPr lang="en-IN" dirty="0"/>
              <a:t>While determining the normal form of any given relation,</a:t>
            </a:r>
          </a:p>
          <a:p>
            <a:pPr marL="285750" indent="-285750">
              <a:buFont typeface="Arial" panose="020B0604020202020204" pitchFamily="34" charset="0"/>
              <a:buChar char="•"/>
              <a:defRPr/>
            </a:pPr>
            <a:r>
              <a:rPr lang="en-IN" dirty="0"/>
              <a:t>Start checking from BCNF.</a:t>
            </a:r>
          </a:p>
          <a:p>
            <a:pPr marL="285750" indent="-285750">
              <a:buFont typeface="Arial" panose="020B0604020202020204" pitchFamily="34" charset="0"/>
              <a:buChar char="•"/>
              <a:defRPr/>
            </a:pPr>
            <a:r>
              <a:rPr lang="en-IN" dirty="0"/>
              <a:t>This is because if it is found to be in BCNF, then it will surely be in all other normal forms.</a:t>
            </a:r>
          </a:p>
          <a:p>
            <a:pPr marL="285750" indent="-285750">
              <a:buFont typeface="Arial" panose="020B0604020202020204" pitchFamily="34" charset="0"/>
              <a:buChar char="•"/>
              <a:defRPr/>
            </a:pPr>
            <a:r>
              <a:rPr lang="en-IN" dirty="0"/>
              <a:t>If the relation is not in BCNF, then start moving towards the outer circles and check for other normal forms in the order they appear.</a:t>
            </a:r>
          </a:p>
          <a:p>
            <a:pPr>
              <a:defRPr/>
            </a:pPr>
            <a:r>
              <a:rPr lang="en-IN" dirty="0"/>
              <a:t> </a:t>
            </a:r>
          </a:p>
          <a:p>
            <a:pPr>
              <a:defRPr/>
            </a:pPr>
            <a:r>
              <a:rPr lang="en-IN" b="1" u="sng" dirty="0"/>
              <a:t>Point-04:</a:t>
            </a:r>
            <a:endParaRPr lang="en-IN" b="1" dirty="0"/>
          </a:p>
          <a:p>
            <a:pPr marL="285750" indent="-285750">
              <a:buFont typeface="Arial" panose="020B0604020202020204" pitchFamily="34" charset="0"/>
              <a:buChar char="•"/>
              <a:defRPr/>
            </a:pPr>
            <a:endParaRPr lang="en-IN" dirty="0"/>
          </a:p>
          <a:p>
            <a:pPr marL="285750" indent="-285750">
              <a:buFont typeface="Arial" panose="020B0604020202020204" pitchFamily="34" charset="0"/>
              <a:buChar char="•"/>
              <a:defRPr/>
            </a:pPr>
            <a:r>
              <a:rPr lang="en-IN" dirty="0"/>
              <a:t>In a relational database, a relation is always in First Normal Form (1NF) at least.</a:t>
            </a:r>
          </a:p>
          <a:p>
            <a:pPr>
              <a:defRPr/>
            </a:pPr>
            <a:r>
              <a:rPr lang="en-IN" dirty="0"/>
              <a:t> </a:t>
            </a:r>
          </a:p>
          <a:p>
            <a:pPr>
              <a:defRPr/>
            </a:pPr>
            <a:r>
              <a:rPr lang="en-IN" b="1" u="sng" dirty="0"/>
              <a:t>Point-05:</a:t>
            </a:r>
            <a:endParaRPr lang="en-IN" b="1" dirty="0"/>
          </a:p>
          <a:p>
            <a:pPr>
              <a:defRPr/>
            </a:pPr>
            <a:r>
              <a:rPr lang="en-IN" dirty="0"/>
              <a:t> </a:t>
            </a:r>
          </a:p>
          <a:p>
            <a:pPr marL="285750" indent="-285750">
              <a:buFont typeface="Arial" panose="020B0604020202020204" pitchFamily="34" charset="0"/>
              <a:buChar char="•"/>
              <a:defRPr/>
            </a:pPr>
            <a:r>
              <a:rPr lang="en-IN" dirty="0"/>
              <a:t>Singleton keys are those that consist of only a single attribute.</a:t>
            </a:r>
          </a:p>
          <a:p>
            <a:pPr marL="285750" indent="-285750">
              <a:buFont typeface="Arial" panose="020B0604020202020204" pitchFamily="34" charset="0"/>
              <a:buChar char="•"/>
              <a:defRPr/>
            </a:pPr>
            <a:r>
              <a:rPr lang="en-IN" dirty="0"/>
              <a:t>If all the candidate keys of a relation are singleton candidate keys, then it will always be in </a:t>
            </a:r>
            <a:r>
              <a:rPr lang="en-IN" b="1" dirty="0"/>
              <a:t>2NF at least.</a:t>
            </a:r>
          </a:p>
          <a:p>
            <a:pPr marL="285750" indent="-285750">
              <a:buFont typeface="Arial" panose="020B0604020202020204" pitchFamily="34" charset="0"/>
              <a:buChar char="•"/>
              <a:defRPr/>
            </a:pPr>
            <a:r>
              <a:rPr lang="en-IN" dirty="0"/>
              <a:t>This is because there will be no chances of existing any partial dependency.</a:t>
            </a:r>
          </a:p>
          <a:p>
            <a:pPr marL="285750" indent="-285750">
              <a:buFont typeface="Arial" panose="020B0604020202020204" pitchFamily="34" charset="0"/>
              <a:buChar char="•"/>
              <a:defRPr/>
            </a:pPr>
            <a:r>
              <a:rPr lang="en-IN" dirty="0"/>
              <a:t>The candidate keys will either fully appear or fully disappear from the dependencies.</a:t>
            </a:r>
          </a:p>
          <a:p>
            <a:pPr marL="285750" indent="-285750">
              <a:buFont typeface="Arial" panose="020B0604020202020204" pitchFamily="34" charset="0"/>
              <a:buChar char="•"/>
              <a:defRPr/>
            </a:pPr>
            <a:r>
              <a:rPr lang="en-IN" dirty="0"/>
              <a:t>Thus, an incomplete candidate key will never determine a non-prime attribute.</a:t>
            </a:r>
          </a:p>
        </p:txBody>
      </p:sp>
    </p:spTree>
    <p:extLst>
      <p:ext uri="{BB962C8B-B14F-4D97-AF65-F5344CB8AC3E}">
        <p14:creationId xmlns:p14="http://schemas.microsoft.com/office/powerpoint/2010/main" val="36060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fade">
                                      <p:cBhvr>
                                        <p:cTn id="33" dur="500"/>
                                        <p:tgtEl>
                                          <p:spTgt spid="4">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animEffect transition="in" filter="fade">
                                      <p:cBhvr>
                                        <p:cTn id="53" dur="500"/>
                                        <p:tgtEl>
                                          <p:spTgt spid="4">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7" end="17"/>
                                            </p:txEl>
                                          </p:spTgt>
                                        </p:tgtEl>
                                        <p:attrNameLst>
                                          <p:attrName>style.visibility</p:attrName>
                                        </p:attrNameLst>
                                      </p:cBhvr>
                                      <p:to>
                                        <p:strVal val="visible"/>
                                      </p:to>
                                    </p:set>
                                    <p:animEffect transition="in" filter="fade">
                                      <p:cBhvr>
                                        <p:cTn id="56"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Armstrong's axioms (inference rules)</a:t>
            </a:r>
          </a:p>
        </p:txBody>
      </p:sp>
      <p:sp>
        <p:nvSpPr>
          <p:cNvPr id="3" name="Content Placeholder 2"/>
          <p:cNvSpPr>
            <a:spLocks noGrp="1"/>
          </p:cNvSpPr>
          <p:nvPr>
            <p:ph idx="1"/>
          </p:nvPr>
        </p:nvSpPr>
        <p:spPr/>
        <p:txBody>
          <a:bodyPr/>
          <a:lstStyle/>
          <a:p>
            <a:pPr algn="just"/>
            <a:r>
              <a:rPr lang="en-US" dirty="0"/>
              <a:t>Armstrong's axioms are a </a:t>
            </a:r>
            <a:r>
              <a:rPr lang="en-US" b="1" dirty="0">
                <a:solidFill>
                  <a:srgbClr val="C00000"/>
                </a:solidFill>
              </a:rPr>
              <a:t>set of rules used to infer (derive) all the functional dependencies</a:t>
            </a:r>
            <a:r>
              <a:rPr lang="en-US" dirty="0"/>
              <a:t> on a relational database.</a:t>
            </a:r>
          </a:p>
        </p:txBody>
      </p:sp>
    </p:spTree>
    <p:extLst>
      <p:ext uri="{BB962C8B-B14F-4D97-AF65-F5344CB8AC3E}">
        <p14:creationId xmlns:p14="http://schemas.microsoft.com/office/powerpoint/2010/main" val="4056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68C7-1803-4A55-93B5-689E77309F99}"/>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285CD225-AF4A-4D14-96DC-3F158B88B9FF}"/>
              </a:ext>
            </a:extLst>
          </p:cNvPr>
          <p:cNvSpPr>
            <a:spLocks noChangeArrowheads="1"/>
          </p:cNvSpPr>
          <p:nvPr/>
        </p:nvSpPr>
        <p:spPr bwMode="auto">
          <a:xfrm>
            <a:off x="685800" y="949752"/>
            <a:ext cx="10820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C00000"/>
                </a:solidFill>
                <a:latin typeface="+mj-lt"/>
              </a:rPr>
              <a:t>Point-06</a:t>
            </a:r>
          </a:p>
          <a:p>
            <a:pPr>
              <a:spcBef>
                <a:spcPct val="0"/>
              </a:spcBef>
              <a:buClrTx/>
              <a:buSzTx/>
              <a:buFontTx/>
              <a:buNone/>
            </a:pPr>
            <a:endParaRPr kumimoji="0" lang="en-IN" altLang="en-US" b="1" dirty="0">
              <a:latin typeface="+mj-lt"/>
            </a:endParaRPr>
          </a:p>
          <a:p>
            <a:pPr marL="285750" indent="-285750">
              <a:spcBef>
                <a:spcPct val="0"/>
              </a:spcBef>
              <a:buClrTx/>
              <a:buSzTx/>
              <a:buFont typeface="Arial" panose="020B0604020202020204" pitchFamily="34" charset="0"/>
              <a:buChar char="•"/>
            </a:pPr>
            <a:r>
              <a:rPr kumimoji="0" lang="en-IN" altLang="en-US" dirty="0">
                <a:latin typeface="+mj-lt"/>
              </a:rPr>
              <a:t>Third Normal Form (3NF) is considered adequate for normal relational database design.</a:t>
            </a:r>
          </a:p>
          <a:p>
            <a:pPr marL="285750" indent="-285750">
              <a:spcBef>
                <a:spcPct val="0"/>
              </a:spcBef>
              <a:buClrTx/>
              <a:buSzTx/>
              <a:buFont typeface="Arial" panose="020B0604020202020204" pitchFamily="34" charset="0"/>
              <a:buChar char="•"/>
            </a:pPr>
            <a:r>
              <a:rPr kumimoji="0" lang="en-IN" altLang="en-US" dirty="0">
                <a:latin typeface="+mj-lt"/>
              </a:rPr>
              <a:t>Every binary relation (a relation with only two attributes) is always in BCNF.</a:t>
            </a:r>
          </a:p>
          <a:p>
            <a:pPr marL="285750" indent="-285750">
              <a:spcBef>
                <a:spcPct val="0"/>
              </a:spcBef>
              <a:buClrTx/>
              <a:buSzTx/>
              <a:buFont typeface="Arial" panose="020B0604020202020204" pitchFamily="34" charset="0"/>
              <a:buChar char="•"/>
            </a:pPr>
            <a:r>
              <a:rPr kumimoji="0" lang="en-IN" altLang="en-US" dirty="0">
                <a:latin typeface="+mj-lt"/>
              </a:rPr>
              <a:t>BCNF is free from redundancies arising out of functional dependencies (zero redundancy).</a:t>
            </a:r>
          </a:p>
          <a:p>
            <a:pPr>
              <a:spcBef>
                <a:spcPct val="0"/>
              </a:spcBef>
              <a:buClrTx/>
              <a:buSzTx/>
              <a:buFontTx/>
              <a:buNone/>
            </a:pPr>
            <a:r>
              <a:rPr kumimoji="0" lang="en-IN" altLang="en-US" dirty="0">
                <a:latin typeface="+mj-lt"/>
              </a:rPr>
              <a:t>A relation with only trivial functional dependencies is always in BCNF.</a:t>
            </a:r>
          </a:p>
          <a:p>
            <a:pPr>
              <a:spcBef>
                <a:spcPct val="0"/>
              </a:spcBef>
              <a:buClrTx/>
              <a:buSzTx/>
              <a:buFontTx/>
              <a:buNone/>
            </a:pPr>
            <a:r>
              <a:rPr kumimoji="0" lang="en-IN" altLang="en-US" dirty="0">
                <a:latin typeface="+mj-lt"/>
              </a:rPr>
              <a:t>In other words, a relation with no non-trivial functional dependencies is always in BCNF.</a:t>
            </a:r>
          </a:p>
          <a:p>
            <a:pPr>
              <a:spcBef>
                <a:spcPct val="0"/>
              </a:spcBef>
              <a:buClrTx/>
              <a:buSzTx/>
              <a:buFontTx/>
              <a:buNone/>
            </a:pPr>
            <a:r>
              <a:rPr kumimoji="0" lang="en-IN" altLang="en-US" dirty="0"/>
              <a:t> </a:t>
            </a:r>
          </a:p>
        </p:txBody>
      </p:sp>
    </p:spTree>
    <p:extLst>
      <p:ext uri="{BB962C8B-B14F-4D97-AF65-F5344CB8AC3E}">
        <p14:creationId xmlns:p14="http://schemas.microsoft.com/office/powerpoint/2010/main" val="3873168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graphicFrame>
        <p:nvGraphicFramePr>
          <p:cNvPr id="4" name="Table 3"/>
          <p:cNvGraphicFramePr>
            <a:graphicFrameLocks noGrp="1"/>
          </p:cNvGraphicFramePr>
          <p:nvPr>
            <p:extLst>
              <p:ext uri="{D42A27DB-BD31-4B8C-83A1-F6EECF244321}">
                <p14:modId xmlns:p14="http://schemas.microsoft.com/office/powerpoint/2010/main" val="2259897649"/>
              </p:ext>
            </p:extLst>
          </p:nvPr>
        </p:nvGraphicFramePr>
        <p:xfrm>
          <a:off x="838200" y="1219200"/>
          <a:ext cx="10439400" cy="3886200"/>
        </p:xfrm>
        <a:graphic>
          <a:graphicData uri="http://schemas.openxmlformats.org/drawingml/2006/table">
            <a:tbl>
              <a:tblPr/>
              <a:tblGrid>
                <a:gridCol w="1159933">
                  <a:extLst>
                    <a:ext uri="{9D8B030D-6E8A-4147-A177-3AD203B41FA5}">
                      <a16:colId xmlns:a16="http://schemas.microsoft.com/office/drawing/2014/main" val="20000"/>
                    </a:ext>
                  </a:extLst>
                </a:gridCol>
                <a:gridCol w="9279467">
                  <a:extLst>
                    <a:ext uri="{9D8B030D-6E8A-4147-A177-3AD203B41FA5}">
                      <a16:colId xmlns:a16="http://schemas.microsoft.com/office/drawing/2014/main" val="20001"/>
                    </a:ext>
                  </a:extLst>
                </a:gridCol>
              </a:tblGrid>
              <a:tr h="402579">
                <a:tc>
                  <a:txBody>
                    <a:bodyPr/>
                    <a:lstStyle/>
                    <a:p>
                      <a:pPr algn="l" fontAlgn="t"/>
                      <a:r>
                        <a:rPr lang="en-IN" sz="1800" dirty="0">
                          <a:solidFill>
                            <a:srgbClr val="000000"/>
                          </a:solidFill>
                          <a:effectLst/>
                          <a:latin typeface="+mj-lt"/>
                        </a:rPr>
                        <a:t>Normal Form</a:t>
                      </a:r>
                    </a:p>
                  </a:txBody>
                  <a:tcPr marL="91495" marR="91495" marT="91495" marB="91495">
                    <a:lnL w="9525" cap="flat" cmpd="sng" algn="ctr">
                      <a:solidFill>
                        <a:srgbClr val="C02051"/>
                      </a:solidFill>
                      <a:prstDash val="solid"/>
                      <a:round/>
                      <a:headEnd type="none" w="med" len="med"/>
                      <a:tailEnd type="none" w="med" len="med"/>
                    </a:lnL>
                    <a:lnR w="9525" cap="flat" cmpd="sng" algn="ctr">
                      <a:solidFill>
                        <a:srgbClr val="C02051"/>
                      </a:solidFill>
                      <a:prstDash val="solid"/>
                      <a:round/>
                      <a:headEnd type="none" w="med" len="med"/>
                      <a:tailEnd type="none" w="med" len="med"/>
                    </a:lnR>
                    <a:lnT w="9525" cap="flat" cmpd="sng" algn="ctr">
                      <a:solidFill>
                        <a:srgbClr val="C0205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mj-lt"/>
                        </a:rPr>
                        <a:t>Description</a:t>
                      </a:r>
                    </a:p>
                  </a:txBody>
                  <a:tcPr marL="91495" marR="91495" marT="91495" marB="91495">
                    <a:lnL w="9525" cap="flat" cmpd="sng" algn="ctr">
                      <a:solidFill>
                        <a:srgbClr val="C02051"/>
                      </a:solidFill>
                      <a:prstDash val="solid"/>
                      <a:round/>
                      <a:headEnd type="none" w="med" len="med"/>
                      <a:tailEnd type="none" w="med" len="med"/>
                    </a:lnL>
                    <a:lnR w="9525" cap="flat" cmpd="sng" algn="ctr">
                      <a:solidFill>
                        <a:srgbClr val="C02051"/>
                      </a:solidFill>
                      <a:prstDash val="solid"/>
                      <a:round/>
                      <a:headEnd type="none" w="med" len="med"/>
                      <a:tailEnd type="none" w="med" len="med"/>
                    </a:lnR>
                    <a:lnT w="9525" cap="flat" cmpd="sng" algn="ctr">
                      <a:solidFill>
                        <a:srgbClr val="C0205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57090">
                <a:tc>
                  <a:txBody>
                    <a:bodyPr/>
                    <a:lstStyle/>
                    <a:p>
                      <a:pPr algn="l" fontAlgn="t"/>
                      <a:r>
                        <a:rPr lang="en-IN" sz="1600" u="none" strike="noStrike" dirty="0">
                          <a:solidFill>
                            <a:srgbClr val="008000"/>
                          </a:solidFill>
                          <a:effectLst/>
                          <a:latin typeface="+mj-lt"/>
                        </a:rPr>
                        <a:t>1NF</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mj-lt"/>
                        </a:rPr>
                        <a:t>A relation is in 1NF if it contains an atomic value.</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3400">
                <a:tc>
                  <a:txBody>
                    <a:bodyPr/>
                    <a:lstStyle/>
                    <a:p>
                      <a:pPr algn="l" fontAlgn="t"/>
                      <a:r>
                        <a:rPr lang="en-IN" sz="1600" u="none" strike="noStrike" dirty="0">
                          <a:solidFill>
                            <a:srgbClr val="008000"/>
                          </a:solidFill>
                          <a:effectLst/>
                          <a:latin typeface="+mj-lt"/>
                        </a:rPr>
                        <a:t>2NF</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mj-lt"/>
                        </a:rPr>
                        <a:t>A relation will be in 2NF if it is in 1NF and all non-key attributes are fully functional dependent on the primary key. </a:t>
                      </a:r>
                      <a:r>
                        <a:rPr lang="en-IN" sz="1600" b="1" dirty="0">
                          <a:solidFill>
                            <a:srgbClr val="000000"/>
                          </a:solidFill>
                          <a:effectLst/>
                          <a:latin typeface="+mj-lt"/>
                        </a:rPr>
                        <a:t>{No PA</a:t>
                      </a:r>
                      <a:r>
                        <a:rPr lang="en-IN" altLang="en-US" sz="1600" b="1" kern="1200" dirty="0">
                          <a:solidFill>
                            <a:schemeClr val="tx1"/>
                          </a:solidFill>
                          <a:latin typeface="+mn-lt"/>
                          <a:ea typeface="+mn-ea"/>
                          <a:cs typeface="+mn-cs"/>
                        </a:rPr>
                        <a:t>→ </a:t>
                      </a:r>
                      <a:r>
                        <a:rPr lang="en-IN" sz="1600" b="1" baseline="0" dirty="0">
                          <a:solidFill>
                            <a:srgbClr val="000000"/>
                          </a:solidFill>
                          <a:effectLst/>
                          <a:latin typeface="+mj-lt"/>
                        </a:rPr>
                        <a:t>NPA</a:t>
                      </a:r>
                      <a:r>
                        <a:rPr lang="en-IN" sz="1600" b="1" dirty="0">
                          <a:solidFill>
                            <a:srgbClr val="000000"/>
                          </a:solidFill>
                          <a:effectLst/>
                          <a:latin typeface="+mj-lt"/>
                        </a:rPr>
                        <a:t>}.</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57200">
                <a:tc>
                  <a:txBody>
                    <a:bodyPr/>
                    <a:lstStyle/>
                    <a:p>
                      <a:pPr algn="l" fontAlgn="t"/>
                      <a:r>
                        <a:rPr lang="en-IN" sz="1600" u="none" strike="noStrike" dirty="0">
                          <a:solidFill>
                            <a:srgbClr val="008000"/>
                          </a:solidFill>
                          <a:effectLst/>
                          <a:latin typeface="+mj-lt"/>
                        </a:rPr>
                        <a:t>3NF</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mj-lt"/>
                        </a:rPr>
                        <a:t>A relation will be in 3NF if it is in 2NF and </a:t>
                      </a:r>
                      <a:r>
                        <a:rPr lang="en-IN" sz="1600" b="1" dirty="0">
                          <a:solidFill>
                            <a:srgbClr val="000000"/>
                          </a:solidFill>
                          <a:effectLst/>
                          <a:latin typeface="+mj-lt"/>
                        </a:rPr>
                        <a:t>no transition dependency exists.</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3400">
                <a:tc>
                  <a:txBody>
                    <a:bodyPr/>
                    <a:lstStyle/>
                    <a:p>
                      <a:pPr marL="0" algn="l" defTabSz="914400" rtl="0" eaLnBrk="1" fontAlgn="t" latinLnBrk="0" hangingPunct="1"/>
                      <a:r>
                        <a:rPr lang="en-IN" sz="1600" u="none" strike="noStrike" kern="1200" dirty="0">
                          <a:solidFill>
                            <a:srgbClr val="008000"/>
                          </a:solidFill>
                          <a:effectLst/>
                          <a:latin typeface="+mj-lt"/>
                          <a:ea typeface="+mn-ea"/>
                          <a:cs typeface="+mn-cs"/>
                        </a:rPr>
                        <a:t>BCNF</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ltLang="en-US" sz="1600" dirty="0">
                          <a:latin typeface="+mj-lt"/>
                        </a:rPr>
                        <a:t>If it is 3NF and For each non-trivial functional dependency A → B, </a:t>
                      </a:r>
                      <a:r>
                        <a:rPr lang="en-IN" altLang="en-US" sz="1600" b="1" dirty="0">
                          <a:latin typeface="+mj-lt"/>
                        </a:rPr>
                        <a:t>A must be a super key. </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7200">
                <a:tc>
                  <a:txBody>
                    <a:bodyPr/>
                    <a:lstStyle/>
                    <a:p>
                      <a:pPr algn="l" fontAlgn="t"/>
                      <a:r>
                        <a:rPr lang="en-IN" sz="1600" u="none" strike="noStrike" dirty="0">
                          <a:solidFill>
                            <a:srgbClr val="008000"/>
                          </a:solidFill>
                          <a:effectLst/>
                          <a:latin typeface="+mj-lt"/>
                        </a:rPr>
                        <a:t>4NF</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b="0" dirty="0">
                          <a:solidFill>
                            <a:srgbClr val="000000"/>
                          </a:solidFill>
                          <a:effectLst/>
                          <a:latin typeface="+mj-lt"/>
                        </a:rPr>
                        <a:t>A relation will be in 4NF if it is in BCNF and </a:t>
                      </a:r>
                      <a:r>
                        <a:rPr lang="en-IN" sz="1600" b="1" dirty="0">
                          <a:solidFill>
                            <a:srgbClr val="000000"/>
                          </a:solidFill>
                          <a:effectLst/>
                          <a:latin typeface="+mj-lt"/>
                        </a:rPr>
                        <a:t>has no multi-valued dependency.</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40006">
                <a:tc>
                  <a:txBody>
                    <a:bodyPr/>
                    <a:lstStyle/>
                    <a:p>
                      <a:pPr algn="l" fontAlgn="t"/>
                      <a:r>
                        <a:rPr lang="en-IN" sz="1600" u="none" strike="noStrike" dirty="0">
                          <a:solidFill>
                            <a:srgbClr val="008000"/>
                          </a:solidFill>
                          <a:effectLst/>
                          <a:latin typeface="+mj-lt"/>
                        </a:rPr>
                        <a:t>5NF</a:t>
                      </a:r>
                      <a:endParaRPr lang="en-IN" sz="1600" dirty="0">
                        <a:solidFill>
                          <a:srgbClr val="000000"/>
                        </a:solidFill>
                        <a:effectLst/>
                        <a:latin typeface="+mj-lt"/>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b="1" dirty="0">
                          <a:solidFill>
                            <a:srgbClr val="000000"/>
                          </a:solidFill>
                          <a:effectLst/>
                          <a:latin typeface="+mj-lt"/>
                        </a:rPr>
                        <a:t>A relation is in 5NF if it is in 4NF and not contains any join dependency and joining should be lossless</a:t>
                      </a:r>
                      <a:r>
                        <a:rPr lang="en-IN" sz="1600" dirty="0">
                          <a:solidFill>
                            <a:srgbClr val="000000"/>
                          </a:solidFill>
                          <a:effectLst/>
                          <a:latin typeface="+mj-lt"/>
                        </a:rPr>
                        <a:t>.{</a:t>
                      </a:r>
                      <a:r>
                        <a:rPr lang="en-IN" sz="1600" dirty="0" err="1">
                          <a:solidFill>
                            <a:srgbClr val="000000"/>
                          </a:solidFill>
                          <a:effectLst/>
                          <a:latin typeface="+mj-lt"/>
                        </a:rPr>
                        <a:t>i.e</a:t>
                      </a:r>
                      <a:r>
                        <a:rPr lang="en-IN" sz="1600" dirty="0">
                          <a:solidFill>
                            <a:srgbClr val="000000"/>
                          </a:solidFill>
                          <a:effectLst/>
                          <a:latin typeface="+mj-lt"/>
                        </a:rPr>
                        <a:t> relation can not be decomposed</a:t>
                      </a:r>
                      <a:r>
                        <a:rPr lang="en-IN" sz="1600" baseline="0" dirty="0">
                          <a:solidFill>
                            <a:srgbClr val="000000"/>
                          </a:solidFill>
                          <a:effectLst/>
                          <a:latin typeface="+mj-lt"/>
                        </a:rPr>
                        <a:t> further and have </a:t>
                      </a:r>
                      <a:r>
                        <a:rPr lang="en-IN" sz="1600" baseline="0" dirty="0" err="1">
                          <a:solidFill>
                            <a:srgbClr val="000000"/>
                          </a:solidFill>
                          <a:effectLst/>
                          <a:latin typeface="+mj-lt"/>
                        </a:rPr>
                        <a:t>losseless</a:t>
                      </a:r>
                      <a:r>
                        <a:rPr lang="en-IN" sz="1600" baseline="0" dirty="0">
                          <a:solidFill>
                            <a:srgbClr val="000000"/>
                          </a:solidFill>
                          <a:effectLst/>
                          <a:latin typeface="+mj-lt"/>
                        </a:rPr>
                        <a:t> join</a:t>
                      </a:r>
                      <a:r>
                        <a:rPr lang="en-IN" sz="1600" dirty="0">
                          <a:solidFill>
                            <a:srgbClr val="000000"/>
                          </a:solidFill>
                          <a:effectLst/>
                          <a:latin typeface="+mj-lt"/>
                        </a:rPr>
                        <a:t>}</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07016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80AD-A97D-43CE-B028-6D6273F95A68}"/>
              </a:ext>
            </a:extLst>
          </p:cNvPr>
          <p:cNvSpPr>
            <a:spLocks noGrp="1"/>
          </p:cNvSpPr>
          <p:nvPr>
            <p:ph type="title"/>
          </p:nvPr>
        </p:nvSpPr>
        <p:spPr/>
        <p:txBody>
          <a:bodyPr/>
          <a:lstStyle/>
          <a:p>
            <a:pPr>
              <a:defRPr/>
            </a:pPr>
            <a:r>
              <a:rPr lang="en-IN" dirty="0"/>
              <a:t>Step by step: Candidate key</a:t>
            </a:r>
          </a:p>
        </p:txBody>
      </p:sp>
      <p:sp>
        <p:nvSpPr>
          <p:cNvPr id="46083" name="Rectangle 3">
            <a:extLst>
              <a:ext uri="{FF2B5EF4-FFF2-40B4-BE49-F238E27FC236}">
                <a16:creationId xmlns:a16="http://schemas.microsoft.com/office/drawing/2014/main" id="{E37C7B18-E7F2-4FBD-B0CA-AFDD0CFDD0A6}"/>
              </a:ext>
            </a:extLst>
          </p:cNvPr>
          <p:cNvSpPr>
            <a:spLocks noChangeArrowheads="1"/>
          </p:cNvSpPr>
          <p:nvPr/>
        </p:nvSpPr>
        <p:spPr bwMode="auto">
          <a:xfrm>
            <a:off x="914400" y="1108075"/>
            <a:ext cx="94551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008000"/>
                </a:solidFill>
              </a:rPr>
              <a:t>Consider another relation R(A, B, C, D, E) having the Functional dependencies</a:t>
            </a:r>
            <a:r>
              <a:rPr kumimoji="0" lang="en-IN" altLang="en-US" b="1" dirty="0">
                <a:solidFill>
                  <a:srgbClr val="E06092"/>
                </a:solidFill>
              </a:rPr>
              <a:t> :</a:t>
            </a:r>
            <a:endParaRPr kumimoji="0" lang="en-IN" altLang="en-US" b="1" dirty="0"/>
          </a:p>
          <a:p>
            <a:pPr>
              <a:spcBef>
                <a:spcPct val="0"/>
              </a:spcBef>
              <a:buClrTx/>
              <a:buSzTx/>
              <a:buFontTx/>
              <a:buNone/>
            </a:pPr>
            <a:r>
              <a:rPr kumimoji="0" lang="en-IN" altLang="en-US" b="1" dirty="0">
                <a:solidFill>
                  <a:srgbClr val="FF0000"/>
                </a:solidFill>
              </a:rPr>
              <a:t>FD1</a:t>
            </a:r>
            <a:r>
              <a:rPr kumimoji="0" lang="en-IN" altLang="en-US" b="1" dirty="0">
                <a:solidFill>
                  <a:srgbClr val="E06092"/>
                </a:solidFill>
              </a:rPr>
              <a:t> : </a:t>
            </a:r>
            <a:r>
              <a:rPr kumimoji="0" lang="en-IN" altLang="en-US" b="1" dirty="0">
                <a:solidFill>
                  <a:srgbClr val="0000FF"/>
                </a:solidFill>
              </a:rPr>
              <a:t>A</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BC</a:t>
            </a:r>
            <a:endParaRPr kumimoji="0" lang="en-IN" altLang="en-US" dirty="0"/>
          </a:p>
          <a:p>
            <a:pPr>
              <a:spcBef>
                <a:spcPct val="0"/>
              </a:spcBef>
              <a:buClrTx/>
              <a:buSzTx/>
              <a:buFontTx/>
              <a:buNone/>
            </a:pPr>
            <a:r>
              <a:rPr kumimoji="0" lang="en-IN" altLang="en-US" b="1" dirty="0">
                <a:solidFill>
                  <a:srgbClr val="FF0000"/>
                </a:solidFill>
              </a:rPr>
              <a:t>FD2</a:t>
            </a:r>
            <a:r>
              <a:rPr kumimoji="0" lang="en-IN" altLang="en-US" b="1" dirty="0">
                <a:solidFill>
                  <a:srgbClr val="E06092"/>
                </a:solidFill>
              </a:rPr>
              <a:t> :</a:t>
            </a:r>
            <a:r>
              <a:rPr kumimoji="0" lang="en-IN" altLang="en-US" b="1" dirty="0">
                <a:solidFill>
                  <a:srgbClr val="0000FF"/>
                </a:solidFill>
              </a:rPr>
              <a:t> C</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B</a:t>
            </a:r>
            <a:endParaRPr kumimoji="0" lang="en-IN" altLang="en-US" dirty="0"/>
          </a:p>
          <a:p>
            <a:pPr>
              <a:spcBef>
                <a:spcPct val="0"/>
              </a:spcBef>
              <a:buClrTx/>
              <a:buSzTx/>
              <a:buFontTx/>
              <a:buNone/>
            </a:pPr>
            <a:r>
              <a:rPr kumimoji="0" lang="en-IN" altLang="en-US" b="1" dirty="0">
                <a:solidFill>
                  <a:srgbClr val="FF0000"/>
                </a:solidFill>
              </a:rPr>
              <a:t>FD3</a:t>
            </a:r>
            <a:r>
              <a:rPr kumimoji="0" lang="en-IN" altLang="en-US" b="1" dirty="0">
                <a:solidFill>
                  <a:srgbClr val="E06092"/>
                </a:solidFill>
              </a:rPr>
              <a:t> : </a:t>
            </a:r>
            <a:r>
              <a:rPr kumimoji="0" lang="en-IN" altLang="en-US" b="1" dirty="0">
                <a:solidFill>
                  <a:srgbClr val="0000FF"/>
                </a:solidFill>
              </a:rPr>
              <a:t>D</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E</a:t>
            </a:r>
            <a:endParaRPr kumimoji="0" lang="en-IN" altLang="en-US" dirty="0"/>
          </a:p>
          <a:p>
            <a:pPr>
              <a:spcBef>
                <a:spcPct val="0"/>
              </a:spcBef>
              <a:buClrTx/>
              <a:buSzTx/>
              <a:buFontTx/>
              <a:buNone/>
            </a:pPr>
            <a:r>
              <a:rPr kumimoji="0" lang="en-IN" altLang="en-US" b="1" dirty="0">
                <a:solidFill>
                  <a:srgbClr val="FF0000"/>
                </a:solidFill>
              </a:rPr>
              <a:t>FD4</a:t>
            </a:r>
            <a:r>
              <a:rPr kumimoji="0" lang="en-IN" altLang="en-US" b="1" dirty="0">
                <a:solidFill>
                  <a:srgbClr val="E06092"/>
                </a:solidFill>
              </a:rPr>
              <a:t> : </a:t>
            </a:r>
            <a:r>
              <a:rPr kumimoji="0" lang="en-IN" altLang="en-US" b="1" dirty="0">
                <a:solidFill>
                  <a:srgbClr val="0000FF"/>
                </a:solidFill>
              </a:rPr>
              <a:t>E</a:t>
            </a:r>
            <a:r>
              <a:rPr kumimoji="0" lang="en-IN" altLang="en-US" b="1" dirty="0">
                <a:solidFill>
                  <a:srgbClr val="0000FF"/>
                </a:solidFill>
                <a:sym typeface="Wingdings" panose="05000000000000000000" pitchFamily="2" charset="2"/>
              </a:rPr>
              <a:t></a:t>
            </a:r>
            <a:r>
              <a:rPr kumimoji="0" lang="en-IN" altLang="en-US" b="1" dirty="0">
                <a:solidFill>
                  <a:srgbClr val="E06092"/>
                </a:solidFill>
              </a:rPr>
              <a:t> </a:t>
            </a:r>
            <a:r>
              <a:rPr kumimoji="0" lang="en-IN" altLang="en-US" b="1" dirty="0">
                <a:solidFill>
                  <a:srgbClr val="008000"/>
                </a:solidFill>
              </a:rPr>
              <a:t>D</a:t>
            </a:r>
            <a:endParaRPr kumimoji="0" lang="en-IN" altLang="en-US" dirty="0"/>
          </a:p>
        </p:txBody>
      </p:sp>
      <p:sp>
        <p:nvSpPr>
          <p:cNvPr id="5" name="TextBox 4">
            <a:extLst>
              <a:ext uri="{FF2B5EF4-FFF2-40B4-BE49-F238E27FC236}">
                <a16:creationId xmlns:a16="http://schemas.microsoft.com/office/drawing/2014/main" id="{C35199F8-C5FF-4129-93B5-7A8052A55245}"/>
              </a:ext>
            </a:extLst>
          </p:cNvPr>
          <p:cNvSpPr txBox="1">
            <a:spLocks noChangeArrowheads="1"/>
          </p:cNvSpPr>
          <p:nvPr/>
        </p:nvSpPr>
        <p:spPr bwMode="auto">
          <a:xfrm>
            <a:off x="5087938" y="2430464"/>
            <a:ext cx="3092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2800"/>
              <a:t>R(A   B   C   D   E)</a:t>
            </a:r>
          </a:p>
        </p:txBody>
      </p:sp>
      <p:pic>
        <p:nvPicPr>
          <p:cNvPr id="6" name="Picture 5">
            <a:extLst>
              <a:ext uri="{FF2B5EF4-FFF2-40B4-BE49-F238E27FC236}">
                <a16:creationId xmlns:a16="http://schemas.microsoft.com/office/drawing/2014/main" id="{2B3B411F-22C6-4556-B3B7-3657E2BA9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538" y="2203451"/>
            <a:ext cx="2990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9453115-8F87-4DB1-B896-3ED4F4F82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4" y="2225675"/>
            <a:ext cx="29622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814B5903-1444-4CD8-9C14-626B26797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114" y="2268538"/>
            <a:ext cx="29813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DA20533C-9190-4D53-AA78-809D39B7CF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39" y="2254251"/>
            <a:ext cx="29432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CF1E0503-3102-4640-9F78-0977C9A66F56}"/>
              </a:ext>
            </a:extLst>
          </p:cNvPr>
          <p:cNvSpPr txBox="1">
            <a:spLocks noChangeArrowheads="1"/>
          </p:cNvSpPr>
          <p:nvPr/>
        </p:nvSpPr>
        <p:spPr bwMode="auto">
          <a:xfrm>
            <a:off x="762000" y="3505200"/>
            <a:ext cx="10668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Arial" panose="020B0604020202020204" pitchFamily="34" charset="0"/>
              <a:buChar char="•"/>
            </a:pPr>
            <a:r>
              <a:rPr kumimoji="0" lang="en-IN" altLang="en-US" dirty="0"/>
              <a:t>Now we will find the element with no incoming edge, which A here , which conclude that A is not at the right hand side and it is not determine by any other element so it’s a must attribute of candidate key, because no combination of element’s closer contains A.</a:t>
            </a:r>
          </a:p>
          <a:p>
            <a:pPr>
              <a:spcBef>
                <a:spcPct val="0"/>
              </a:spcBef>
              <a:buClrTx/>
              <a:buSzTx/>
              <a:buFont typeface="Arial" panose="020B0604020202020204" pitchFamily="34" charset="0"/>
              <a:buChar char="•"/>
            </a:pPr>
            <a:endParaRPr kumimoji="0" lang="en-IN" altLang="en-US" dirty="0"/>
          </a:p>
          <a:p>
            <a:pPr>
              <a:spcBef>
                <a:spcPct val="0"/>
              </a:spcBef>
              <a:buClrTx/>
              <a:buSzTx/>
              <a:buFont typeface="Arial" panose="020B0604020202020204" pitchFamily="34" charset="0"/>
              <a:buChar char="•"/>
            </a:pPr>
            <a:r>
              <a:rPr kumimoji="0" lang="en-IN" altLang="en-US" dirty="0"/>
              <a:t>Now we will try A alone and find closer {A}+={ A,B,C }</a:t>
            </a:r>
          </a:p>
          <a:p>
            <a:pPr>
              <a:spcBef>
                <a:spcPct val="0"/>
              </a:spcBef>
              <a:buClrTx/>
              <a:buSzTx/>
              <a:buFont typeface="Arial" panose="020B0604020202020204" pitchFamily="34" charset="0"/>
              <a:buChar char="•"/>
            </a:pPr>
            <a:r>
              <a:rPr kumimoji="0" lang="en-IN" altLang="en-US" dirty="0"/>
              <a:t>Now we will try combination with A with left hand side </a:t>
            </a:r>
            <a:r>
              <a:rPr kumimoji="0" lang="en-IN" altLang="en-US" dirty="0" err="1"/>
              <a:t>attr</a:t>
            </a:r>
            <a:r>
              <a:rPr kumimoji="0" lang="en-IN" altLang="en-US" dirty="0"/>
              <a:t>, {AC}+={A,B,C}</a:t>
            </a:r>
          </a:p>
          <a:p>
            <a:pPr>
              <a:spcBef>
                <a:spcPct val="0"/>
              </a:spcBef>
              <a:buClrTx/>
              <a:buSzTx/>
              <a:buFont typeface="Arial" panose="020B0604020202020204" pitchFamily="34" charset="0"/>
              <a:buChar char="•"/>
            </a:pPr>
            <a:r>
              <a:rPr kumimoji="0" lang="en-IN" altLang="en-US" dirty="0"/>
              <a:t>Now we will try {AD}+={A,B,C,D,E}</a:t>
            </a:r>
          </a:p>
          <a:p>
            <a:pPr>
              <a:spcBef>
                <a:spcPct val="0"/>
              </a:spcBef>
              <a:buClrTx/>
              <a:buSzTx/>
              <a:buFont typeface="Arial" panose="020B0604020202020204" pitchFamily="34" charset="0"/>
              <a:buChar char="•"/>
            </a:pPr>
            <a:r>
              <a:rPr kumimoji="0" lang="en-IN" altLang="en-US" dirty="0"/>
              <a:t>Now we will try {AE}+={A,B,C,D,E}</a:t>
            </a:r>
          </a:p>
          <a:p>
            <a:pPr>
              <a:spcBef>
                <a:spcPct val="0"/>
              </a:spcBef>
              <a:buClrTx/>
              <a:buSzTx/>
              <a:buFont typeface="Arial" panose="020B0604020202020204" pitchFamily="34" charset="0"/>
              <a:buChar char="•"/>
            </a:pPr>
            <a:endParaRPr kumimoji="0" lang="en-IN" altLang="en-US" dirty="0"/>
          </a:p>
          <a:p>
            <a:pPr>
              <a:spcBef>
                <a:spcPct val="0"/>
              </a:spcBef>
              <a:buClrTx/>
              <a:buSzTx/>
              <a:buFont typeface="Arial" panose="020B0604020202020204" pitchFamily="34" charset="0"/>
              <a:buChar char="•"/>
            </a:pPr>
            <a:r>
              <a:rPr kumimoji="0" lang="en-IN" altLang="en-US" dirty="0"/>
              <a:t>So we have consider all the cases, so final candidate key for the relation is AD and AE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32E-C1E1-4574-9C3D-D66373F500A5}"/>
              </a:ext>
            </a:extLst>
          </p:cNvPr>
          <p:cNvSpPr>
            <a:spLocks noGrp="1"/>
          </p:cNvSpPr>
          <p:nvPr>
            <p:ph type="title"/>
          </p:nvPr>
        </p:nvSpPr>
        <p:spPr/>
        <p:txBody>
          <a:bodyPr/>
          <a:lstStyle/>
          <a:p>
            <a:pPr>
              <a:defRPr/>
            </a:pPr>
            <a:r>
              <a:rPr lang="en-IN" dirty="0"/>
              <a:t>Decomposition of relation</a:t>
            </a:r>
          </a:p>
        </p:txBody>
      </p:sp>
      <p:sp>
        <p:nvSpPr>
          <p:cNvPr id="47107" name="Rectangle 3">
            <a:extLst>
              <a:ext uri="{FF2B5EF4-FFF2-40B4-BE49-F238E27FC236}">
                <a16:creationId xmlns:a16="http://schemas.microsoft.com/office/drawing/2014/main" id="{42171473-E53F-4F3C-84A7-DA721A497577}"/>
              </a:ext>
            </a:extLst>
          </p:cNvPr>
          <p:cNvSpPr>
            <a:spLocks noChangeArrowheads="1"/>
          </p:cNvSpPr>
          <p:nvPr/>
        </p:nvSpPr>
        <p:spPr bwMode="auto">
          <a:xfrm>
            <a:off x="685800" y="1250950"/>
            <a:ext cx="10744199"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sz="2000" b="1" dirty="0">
                <a:solidFill>
                  <a:srgbClr val="0000FF"/>
                </a:solidFill>
                <a:latin typeface="Comic Sans MS" panose="030F0702030302020204" pitchFamily="66" charset="0"/>
              </a:rPr>
              <a:t>2NF</a:t>
            </a:r>
            <a:endParaRPr kumimoji="0" lang="en-IN" altLang="en-US" b="1" dirty="0">
              <a:solidFill>
                <a:srgbClr val="0000FF"/>
              </a:solidFill>
              <a:latin typeface="Comic Sans MS" panose="030F0702030302020204" pitchFamily="66" charset="0"/>
            </a:endParaRPr>
          </a:p>
          <a:p>
            <a:pPr algn="just">
              <a:spcBef>
                <a:spcPct val="0"/>
              </a:spcBef>
              <a:buClrTx/>
              <a:buSzTx/>
              <a:buFontTx/>
              <a:buNone/>
            </a:pPr>
            <a:r>
              <a:rPr kumimoji="0" lang="en-IN" altLang="en-US" dirty="0">
                <a:solidFill>
                  <a:srgbClr val="0000FF"/>
                </a:solidFill>
                <a:latin typeface="Comic Sans MS" panose="030F0702030302020204" pitchFamily="66" charset="0"/>
              </a:rPr>
              <a:t>Step 1: Create a separate relation for each partial dependency</a:t>
            </a:r>
            <a:endParaRPr kumimoji="0" lang="en-IN" altLang="en-US" dirty="0"/>
          </a:p>
          <a:p>
            <a:pPr algn="just">
              <a:spcBef>
                <a:spcPct val="0"/>
              </a:spcBef>
              <a:buClrTx/>
              <a:buSzTx/>
              <a:buFontTx/>
              <a:buNone/>
            </a:pPr>
            <a:br>
              <a:rPr kumimoji="0" lang="en-IN" altLang="en-US" dirty="0"/>
            </a:br>
            <a:r>
              <a:rPr kumimoji="0" lang="en-IN" altLang="en-US" dirty="0">
                <a:solidFill>
                  <a:srgbClr val="0000FF"/>
                </a:solidFill>
                <a:latin typeface="Comic Sans MS" panose="030F0702030302020204" pitchFamily="66" charset="0"/>
              </a:rPr>
              <a:t>Step 2: Remove the right hand side attribute of the partial dependency from the relation that is being decomposed.</a:t>
            </a:r>
          </a:p>
          <a:p>
            <a:pPr algn="just">
              <a:spcBef>
                <a:spcPct val="0"/>
              </a:spcBef>
              <a:buClrTx/>
              <a:buSzTx/>
              <a:buFontTx/>
              <a:buNone/>
            </a:pPr>
            <a:r>
              <a:rPr kumimoji="0" lang="en-IN" altLang="en-US" dirty="0">
                <a:solidFill>
                  <a:srgbClr val="0000FF"/>
                </a:solidFill>
                <a:latin typeface="Comic Sans MS" panose="030F0702030302020204" pitchFamily="66" charset="0"/>
              </a:rPr>
              <a:t>Step 3: </a:t>
            </a:r>
            <a:r>
              <a:rPr kumimoji="0" lang="en-IN" altLang="en-US" dirty="0">
                <a:solidFill>
                  <a:srgbClr val="FF0000"/>
                </a:solidFill>
                <a:latin typeface="Comic Sans MS" panose="030F0702030302020204" pitchFamily="66" charset="0"/>
              </a:rPr>
              <a:t>we always create one table for CK if it is not a </a:t>
            </a:r>
          </a:p>
          <a:p>
            <a:pPr algn="just">
              <a:spcBef>
                <a:spcPct val="0"/>
              </a:spcBef>
              <a:buClrTx/>
              <a:buSzTx/>
              <a:buFontTx/>
              <a:buNone/>
            </a:pPr>
            <a:r>
              <a:rPr kumimoji="0" lang="en-IN" altLang="en-US" dirty="0">
                <a:solidFill>
                  <a:srgbClr val="FF0000"/>
                </a:solidFill>
                <a:latin typeface="Comic Sans MS" panose="030F0702030302020204" pitchFamily="66" charset="0"/>
              </a:rPr>
              <a:t>Part of a relation.</a:t>
            </a:r>
          </a:p>
          <a:p>
            <a:pPr algn="just">
              <a:spcBef>
                <a:spcPct val="0"/>
              </a:spcBef>
              <a:buClrTx/>
              <a:buSzTx/>
              <a:buFontTx/>
              <a:buNone/>
            </a:pPr>
            <a:endParaRPr kumimoji="0" lang="en-IN" altLang="en-US" dirty="0">
              <a:solidFill>
                <a:srgbClr val="0000FF"/>
              </a:solidFill>
              <a:latin typeface="Comic Sans MS" panose="030F0702030302020204" pitchFamily="66" charset="0"/>
            </a:endParaRPr>
          </a:p>
          <a:p>
            <a:pPr algn="just">
              <a:spcBef>
                <a:spcPct val="0"/>
              </a:spcBef>
              <a:buClrTx/>
              <a:buSzTx/>
              <a:buFontTx/>
              <a:buNone/>
            </a:pPr>
            <a:r>
              <a:rPr kumimoji="0" lang="en-IN" altLang="en-US" dirty="0">
                <a:solidFill>
                  <a:srgbClr val="0000FF"/>
                </a:solidFill>
                <a:latin typeface="Comic Sans MS" panose="030F0702030302020204" pitchFamily="66" charset="0"/>
              </a:rPr>
              <a:t>Example:</a:t>
            </a:r>
            <a:r>
              <a:rPr kumimoji="0" lang="en-IN" altLang="en-US" dirty="0"/>
              <a:t> R(A,B,C)</a:t>
            </a:r>
          </a:p>
          <a:p>
            <a:pPr algn="just">
              <a:spcBef>
                <a:spcPct val="0"/>
              </a:spcBef>
              <a:buClrTx/>
              <a:buSzTx/>
              <a:buFontTx/>
              <a:buNone/>
            </a:pPr>
            <a:r>
              <a:rPr kumimoji="0" lang="en-IN" altLang="en-US" dirty="0">
                <a:solidFill>
                  <a:srgbClr val="0000FF"/>
                </a:solidFill>
                <a:latin typeface="Comic Sans MS" panose="030F0702030302020204" pitchFamily="66" charset="0"/>
              </a:rPr>
              <a:t>                </a:t>
            </a:r>
            <a:r>
              <a:rPr kumimoji="0" lang="en-IN" altLang="en-US" dirty="0"/>
              <a:t>B</a:t>
            </a:r>
            <a:r>
              <a:rPr kumimoji="0" lang="en-IN" altLang="en-US" dirty="0">
                <a:sym typeface="Wingdings" panose="05000000000000000000" pitchFamily="2" charset="2"/>
              </a:rPr>
              <a:t>C     </a:t>
            </a:r>
          </a:p>
          <a:p>
            <a:pPr algn="just">
              <a:spcBef>
                <a:spcPct val="0"/>
              </a:spcBef>
              <a:buClrTx/>
              <a:buSzTx/>
              <a:buFontTx/>
              <a:buNone/>
            </a:pPr>
            <a:r>
              <a:rPr kumimoji="0" lang="en-IN" altLang="en-US" dirty="0">
                <a:sym typeface="Wingdings" panose="05000000000000000000" pitchFamily="2" charset="2"/>
              </a:rPr>
              <a:t>Solution:</a:t>
            </a:r>
          </a:p>
          <a:p>
            <a:pPr algn="just">
              <a:spcBef>
                <a:spcPct val="0"/>
              </a:spcBef>
              <a:buClrTx/>
              <a:buSzTx/>
              <a:buFontTx/>
              <a:buNone/>
            </a:pPr>
            <a:r>
              <a:rPr kumimoji="0" lang="en-IN" altLang="en-US" dirty="0">
                <a:sym typeface="Wingdings" panose="05000000000000000000" pitchFamily="2" charset="2"/>
              </a:rPr>
              <a:t>  key: AB</a:t>
            </a:r>
          </a:p>
          <a:p>
            <a:pPr algn="just">
              <a:spcBef>
                <a:spcPct val="0"/>
              </a:spcBef>
              <a:buClrTx/>
              <a:buSzTx/>
              <a:buFontTx/>
              <a:buNone/>
            </a:pPr>
            <a:r>
              <a:rPr kumimoji="0" lang="en-IN" altLang="en-US" dirty="0">
                <a:sym typeface="Wingdings" panose="05000000000000000000" pitchFamily="2" charset="2"/>
              </a:rPr>
              <a:t>  step 1:    R1(</a:t>
            </a:r>
            <a:r>
              <a:rPr kumimoji="0" lang="en-IN" altLang="en-US" u="sng" dirty="0">
                <a:sym typeface="Wingdings" panose="05000000000000000000" pitchFamily="2" charset="2"/>
              </a:rPr>
              <a:t>B</a:t>
            </a:r>
            <a:r>
              <a:rPr kumimoji="0" lang="en-IN" altLang="en-US" dirty="0">
                <a:sym typeface="Wingdings" panose="05000000000000000000" pitchFamily="2" charset="2"/>
              </a:rPr>
              <a:t>,C)</a:t>
            </a:r>
          </a:p>
          <a:p>
            <a:pPr algn="just">
              <a:spcBef>
                <a:spcPct val="0"/>
              </a:spcBef>
              <a:buClrTx/>
              <a:buSzTx/>
              <a:buFontTx/>
              <a:buNone/>
            </a:pPr>
            <a:r>
              <a:rPr kumimoji="0" lang="en-IN" altLang="en-US" dirty="0">
                <a:sym typeface="Wingdings" panose="05000000000000000000" pitchFamily="2" charset="2"/>
              </a:rPr>
              <a:t>  step 2:    R(</a:t>
            </a:r>
            <a:r>
              <a:rPr kumimoji="0" lang="en-IN" altLang="en-US" u="sng" dirty="0">
                <a:sym typeface="Wingdings" panose="05000000000000000000" pitchFamily="2" charset="2"/>
              </a:rPr>
              <a:t>A,B</a:t>
            </a:r>
            <a:r>
              <a:rPr kumimoji="0" lang="en-IN" altLang="en-US" dirty="0">
                <a:sym typeface="Wingdings" panose="05000000000000000000" pitchFamily="2" charset="2"/>
              </a:rPr>
              <a:t>)  or  R2(</a:t>
            </a:r>
            <a:r>
              <a:rPr kumimoji="0" lang="en-IN" altLang="en-US" u="sng" dirty="0">
                <a:sym typeface="Wingdings" panose="05000000000000000000" pitchFamily="2" charset="2"/>
              </a:rPr>
              <a:t>A,B</a:t>
            </a:r>
            <a:r>
              <a:rPr kumimoji="0" lang="en-IN" altLang="en-US" dirty="0">
                <a:sym typeface="Wingdings" panose="05000000000000000000" pitchFamily="2" charset="2"/>
              </a:rPr>
              <a:t>)</a:t>
            </a:r>
          </a:p>
          <a:p>
            <a:pPr algn="just">
              <a:spcBef>
                <a:spcPct val="0"/>
              </a:spcBef>
              <a:buClrTx/>
              <a:buSzTx/>
              <a:buFontTx/>
              <a:buNone/>
            </a:pPr>
            <a:endParaRPr kumimoji="0" lang="en-IN" altLang="en-US" dirty="0">
              <a:sym typeface="Wingdings" panose="05000000000000000000" pitchFamily="2" charset="2"/>
            </a:endParaRPr>
          </a:p>
          <a:p>
            <a:pPr algn="just">
              <a:spcBef>
                <a:spcPct val="0"/>
              </a:spcBef>
              <a:buClrTx/>
              <a:buSzTx/>
              <a:buFontTx/>
              <a:buNone/>
            </a:pPr>
            <a:endParaRPr kumimoji="0" lang="en-IN" altLang="en-US" dirty="0">
              <a:sym typeface="Wingdings" panose="05000000000000000000" pitchFamily="2" charset="2"/>
            </a:endParaRPr>
          </a:p>
          <a:p>
            <a:pPr algn="just">
              <a:spcBef>
                <a:spcPct val="0"/>
              </a:spcBef>
              <a:buClrTx/>
              <a:buSzTx/>
              <a:buFontTx/>
              <a:buNone/>
            </a:pPr>
            <a:endParaRPr kumimoji="0" lang="en-IN" altLang="en-US" dirty="0"/>
          </a:p>
        </p:txBody>
      </p:sp>
      <p:graphicFrame>
        <p:nvGraphicFramePr>
          <p:cNvPr id="5" name="Table 4">
            <a:extLst>
              <a:ext uri="{FF2B5EF4-FFF2-40B4-BE49-F238E27FC236}">
                <a16:creationId xmlns:a16="http://schemas.microsoft.com/office/drawing/2014/main" id="{5821A00F-7799-44F0-B9F9-19F3E63CFE1A}"/>
              </a:ext>
            </a:extLst>
          </p:cNvPr>
          <p:cNvGraphicFramePr>
            <a:graphicFrameLocks noGrp="1"/>
          </p:cNvGraphicFramePr>
          <p:nvPr/>
        </p:nvGraphicFramePr>
        <p:xfrm>
          <a:off x="8297863" y="2657475"/>
          <a:ext cx="1901826" cy="2133600"/>
        </p:xfrm>
        <a:graphic>
          <a:graphicData uri="http://schemas.openxmlformats.org/drawingml/2006/table">
            <a:tbl>
              <a:tblPr firstRow="1" bandRow="1">
                <a:tableStyleId>{5940675A-B579-460E-94D1-54222C63F5DA}</a:tableStyleId>
              </a:tblPr>
              <a:tblGrid>
                <a:gridCol w="633942">
                  <a:extLst>
                    <a:ext uri="{9D8B030D-6E8A-4147-A177-3AD203B41FA5}">
                      <a16:colId xmlns:a16="http://schemas.microsoft.com/office/drawing/2014/main" val="20000"/>
                    </a:ext>
                  </a:extLst>
                </a:gridCol>
                <a:gridCol w="633942">
                  <a:extLst>
                    <a:ext uri="{9D8B030D-6E8A-4147-A177-3AD203B41FA5}">
                      <a16:colId xmlns:a16="http://schemas.microsoft.com/office/drawing/2014/main" val="20001"/>
                    </a:ext>
                  </a:extLst>
                </a:gridCol>
                <a:gridCol w="633942">
                  <a:extLst>
                    <a:ext uri="{9D8B030D-6E8A-4147-A177-3AD203B41FA5}">
                      <a16:colId xmlns:a16="http://schemas.microsoft.com/office/drawing/2014/main" val="20002"/>
                    </a:ext>
                  </a:extLst>
                </a:gridCol>
              </a:tblGrid>
              <a:tr h="277505">
                <a:tc>
                  <a:txBody>
                    <a:bodyPr/>
                    <a:lstStyle/>
                    <a:p>
                      <a:r>
                        <a:rPr lang="en-IN" sz="1400" b="1" dirty="0"/>
                        <a:t>A</a:t>
                      </a:r>
                    </a:p>
                  </a:txBody>
                  <a:tcPr marL="91451" marR="91451"/>
                </a:tc>
                <a:tc>
                  <a:txBody>
                    <a:bodyPr/>
                    <a:lstStyle/>
                    <a:p>
                      <a:r>
                        <a:rPr lang="en-IN" sz="1400" b="1" dirty="0"/>
                        <a:t>B</a:t>
                      </a:r>
                    </a:p>
                  </a:txBody>
                  <a:tcPr marL="91451" marR="91451"/>
                </a:tc>
                <a:tc>
                  <a:txBody>
                    <a:bodyPr/>
                    <a:lstStyle/>
                    <a:p>
                      <a:r>
                        <a:rPr lang="en-IN" sz="1400" b="1" dirty="0"/>
                        <a:t>C</a:t>
                      </a:r>
                    </a:p>
                  </a:txBody>
                  <a:tcPr marL="91451" marR="91451"/>
                </a:tc>
                <a:extLst>
                  <a:ext uri="{0D108BD9-81ED-4DB2-BD59-A6C34878D82A}">
                    <a16:rowId xmlns:a16="http://schemas.microsoft.com/office/drawing/2014/main" val="10000"/>
                  </a:ext>
                </a:extLst>
              </a:tr>
              <a:tr h="265806">
                <a:tc>
                  <a:txBody>
                    <a:bodyPr/>
                    <a:lstStyle/>
                    <a:p>
                      <a:r>
                        <a:rPr lang="en-IN" sz="1400" dirty="0"/>
                        <a:t>a</a:t>
                      </a:r>
                    </a:p>
                  </a:txBody>
                  <a:tcPr marL="91451" marR="91451"/>
                </a:tc>
                <a:tc>
                  <a:txBody>
                    <a:bodyPr/>
                    <a:lstStyle/>
                    <a:p>
                      <a:r>
                        <a:rPr lang="en-IN" sz="1400" dirty="0"/>
                        <a:t>1</a:t>
                      </a:r>
                    </a:p>
                  </a:txBody>
                  <a:tcPr marL="91451" marR="91451"/>
                </a:tc>
                <a:tc>
                  <a:txBody>
                    <a:bodyPr/>
                    <a:lstStyle/>
                    <a:p>
                      <a:r>
                        <a:rPr lang="en-IN" sz="1400" dirty="0"/>
                        <a:t>X</a:t>
                      </a:r>
                    </a:p>
                  </a:txBody>
                  <a:tcPr marL="91451" marR="91451"/>
                </a:tc>
                <a:extLst>
                  <a:ext uri="{0D108BD9-81ED-4DB2-BD59-A6C34878D82A}">
                    <a16:rowId xmlns:a16="http://schemas.microsoft.com/office/drawing/2014/main" val="10001"/>
                  </a:ext>
                </a:extLst>
              </a:tr>
              <a:tr h="265806">
                <a:tc>
                  <a:txBody>
                    <a:bodyPr/>
                    <a:lstStyle/>
                    <a:p>
                      <a:r>
                        <a:rPr lang="en-IN" sz="1400" dirty="0"/>
                        <a:t>b</a:t>
                      </a:r>
                    </a:p>
                  </a:txBody>
                  <a:tcPr marL="91451" marR="91451"/>
                </a:tc>
                <a:tc>
                  <a:txBody>
                    <a:bodyPr/>
                    <a:lstStyle/>
                    <a:p>
                      <a:r>
                        <a:rPr lang="en-IN" sz="1400" dirty="0"/>
                        <a:t>2</a:t>
                      </a:r>
                    </a:p>
                  </a:txBody>
                  <a:tcPr marL="91451" marR="91451"/>
                </a:tc>
                <a:tc>
                  <a:txBody>
                    <a:bodyPr/>
                    <a:lstStyle/>
                    <a:p>
                      <a:r>
                        <a:rPr lang="en-IN" sz="1400" dirty="0"/>
                        <a:t>Y</a:t>
                      </a:r>
                    </a:p>
                  </a:txBody>
                  <a:tcPr marL="91451" marR="91451"/>
                </a:tc>
                <a:extLst>
                  <a:ext uri="{0D108BD9-81ED-4DB2-BD59-A6C34878D82A}">
                    <a16:rowId xmlns:a16="http://schemas.microsoft.com/office/drawing/2014/main" val="10002"/>
                  </a:ext>
                </a:extLst>
              </a:tr>
              <a:tr h="265806">
                <a:tc>
                  <a:txBody>
                    <a:bodyPr/>
                    <a:lstStyle/>
                    <a:p>
                      <a:r>
                        <a:rPr lang="en-IN" sz="1400" dirty="0"/>
                        <a:t>a</a:t>
                      </a:r>
                    </a:p>
                  </a:txBody>
                  <a:tcPr marL="91451" marR="91451"/>
                </a:tc>
                <a:tc>
                  <a:txBody>
                    <a:bodyPr/>
                    <a:lstStyle/>
                    <a:p>
                      <a:r>
                        <a:rPr lang="en-IN" sz="1400" dirty="0"/>
                        <a:t>3</a:t>
                      </a:r>
                    </a:p>
                  </a:txBody>
                  <a:tcPr marL="91451" marR="91451"/>
                </a:tc>
                <a:tc>
                  <a:txBody>
                    <a:bodyPr/>
                    <a:lstStyle/>
                    <a:p>
                      <a:r>
                        <a:rPr lang="en-IN" sz="1400" dirty="0"/>
                        <a:t>Z</a:t>
                      </a:r>
                    </a:p>
                  </a:txBody>
                  <a:tcPr marL="91451" marR="91451"/>
                </a:tc>
                <a:extLst>
                  <a:ext uri="{0D108BD9-81ED-4DB2-BD59-A6C34878D82A}">
                    <a16:rowId xmlns:a16="http://schemas.microsoft.com/office/drawing/2014/main" val="10003"/>
                  </a:ext>
                </a:extLst>
              </a:tr>
              <a:tr h="265806">
                <a:tc>
                  <a:txBody>
                    <a:bodyPr/>
                    <a:lstStyle/>
                    <a:p>
                      <a:r>
                        <a:rPr lang="en-IN" sz="1400" dirty="0"/>
                        <a:t>c</a:t>
                      </a:r>
                    </a:p>
                  </a:txBody>
                  <a:tcPr marL="91451" marR="91451"/>
                </a:tc>
                <a:tc>
                  <a:txBody>
                    <a:bodyPr/>
                    <a:lstStyle/>
                    <a:p>
                      <a:r>
                        <a:rPr lang="en-IN" sz="1400" dirty="0"/>
                        <a:t>3</a:t>
                      </a:r>
                    </a:p>
                  </a:txBody>
                  <a:tcPr marL="91451" marR="91451"/>
                </a:tc>
                <a:tc>
                  <a:txBody>
                    <a:bodyPr/>
                    <a:lstStyle/>
                    <a:p>
                      <a:r>
                        <a:rPr lang="en-IN" sz="1400" dirty="0"/>
                        <a:t>Z</a:t>
                      </a:r>
                    </a:p>
                  </a:txBody>
                  <a:tcPr marL="91451" marR="91451"/>
                </a:tc>
                <a:extLst>
                  <a:ext uri="{0D108BD9-81ED-4DB2-BD59-A6C34878D82A}">
                    <a16:rowId xmlns:a16="http://schemas.microsoft.com/office/drawing/2014/main" val="10004"/>
                  </a:ext>
                </a:extLst>
              </a:tr>
              <a:tr h="265806">
                <a:tc>
                  <a:txBody>
                    <a:bodyPr/>
                    <a:lstStyle/>
                    <a:p>
                      <a:r>
                        <a:rPr lang="en-IN" sz="1400" dirty="0"/>
                        <a:t>d</a:t>
                      </a:r>
                    </a:p>
                  </a:txBody>
                  <a:tcPr marL="91451" marR="91451"/>
                </a:tc>
                <a:tc>
                  <a:txBody>
                    <a:bodyPr/>
                    <a:lstStyle/>
                    <a:p>
                      <a:r>
                        <a:rPr lang="en-IN" sz="1400" dirty="0"/>
                        <a:t>3</a:t>
                      </a:r>
                    </a:p>
                  </a:txBody>
                  <a:tcPr marL="91451" marR="91451"/>
                </a:tc>
                <a:tc>
                  <a:txBody>
                    <a:bodyPr/>
                    <a:lstStyle/>
                    <a:p>
                      <a:r>
                        <a:rPr lang="en-IN" sz="1400" dirty="0"/>
                        <a:t>Z</a:t>
                      </a:r>
                    </a:p>
                  </a:txBody>
                  <a:tcPr marL="91451" marR="91451"/>
                </a:tc>
                <a:extLst>
                  <a:ext uri="{0D108BD9-81ED-4DB2-BD59-A6C34878D82A}">
                    <a16:rowId xmlns:a16="http://schemas.microsoft.com/office/drawing/2014/main" val="10005"/>
                  </a:ext>
                </a:extLst>
              </a:tr>
              <a:tr h="265806">
                <a:tc>
                  <a:txBody>
                    <a:bodyPr/>
                    <a:lstStyle/>
                    <a:p>
                      <a:r>
                        <a:rPr lang="en-IN" sz="1400" dirty="0"/>
                        <a:t>e</a:t>
                      </a:r>
                    </a:p>
                  </a:txBody>
                  <a:tcPr marL="91451" marR="91451"/>
                </a:tc>
                <a:tc>
                  <a:txBody>
                    <a:bodyPr/>
                    <a:lstStyle/>
                    <a:p>
                      <a:r>
                        <a:rPr lang="en-IN" sz="1400" dirty="0"/>
                        <a:t>3</a:t>
                      </a:r>
                    </a:p>
                  </a:txBody>
                  <a:tcPr marL="91451" marR="91451"/>
                </a:tc>
                <a:tc>
                  <a:txBody>
                    <a:bodyPr/>
                    <a:lstStyle/>
                    <a:p>
                      <a:r>
                        <a:rPr lang="en-IN" sz="1400" dirty="0"/>
                        <a:t>Z</a:t>
                      </a:r>
                    </a:p>
                  </a:txBody>
                  <a:tcPr marL="91451" marR="91451"/>
                </a:tc>
                <a:extLst>
                  <a:ext uri="{0D108BD9-81ED-4DB2-BD59-A6C34878D82A}">
                    <a16:rowId xmlns:a16="http://schemas.microsoft.com/office/drawing/2014/main" val="10006"/>
                  </a:ext>
                </a:extLst>
              </a:tr>
            </a:tbl>
          </a:graphicData>
        </a:graphic>
      </p:graphicFrame>
      <p:sp>
        <p:nvSpPr>
          <p:cNvPr id="6" name="Oval 5">
            <a:extLst>
              <a:ext uri="{FF2B5EF4-FFF2-40B4-BE49-F238E27FC236}">
                <a16:creationId xmlns:a16="http://schemas.microsoft.com/office/drawing/2014/main" id="{A3ACA560-4C43-40FA-83F8-F2EEDACDC771}"/>
              </a:ext>
            </a:extLst>
          </p:cNvPr>
          <p:cNvSpPr>
            <a:spLocks noChangeArrowheads="1"/>
          </p:cNvSpPr>
          <p:nvPr/>
        </p:nvSpPr>
        <p:spPr bwMode="auto">
          <a:xfrm>
            <a:off x="8785225" y="3348038"/>
            <a:ext cx="1587500" cy="163671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graphicFrame>
        <p:nvGraphicFramePr>
          <p:cNvPr id="7" name="Table 6">
            <a:extLst>
              <a:ext uri="{FF2B5EF4-FFF2-40B4-BE49-F238E27FC236}">
                <a16:creationId xmlns:a16="http://schemas.microsoft.com/office/drawing/2014/main" id="{276DEFB4-DC56-4584-9D10-B4E957EA62D7}"/>
              </a:ext>
            </a:extLst>
          </p:cNvPr>
          <p:cNvGraphicFramePr>
            <a:graphicFrameLocks noGrp="1"/>
          </p:cNvGraphicFramePr>
          <p:nvPr/>
        </p:nvGraphicFramePr>
        <p:xfrm>
          <a:off x="5364163" y="4556125"/>
          <a:ext cx="1190626" cy="2133600"/>
        </p:xfrm>
        <a:graphic>
          <a:graphicData uri="http://schemas.openxmlformats.org/drawingml/2006/table">
            <a:tbl>
              <a:tblPr firstRow="1" bandRow="1">
                <a:tableStyleId>{5940675A-B579-460E-94D1-54222C63F5DA}</a:tableStyleId>
              </a:tblPr>
              <a:tblGrid>
                <a:gridCol w="595313">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tblGrid>
              <a:tr h="267377">
                <a:tc>
                  <a:txBody>
                    <a:bodyPr/>
                    <a:lstStyle/>
                    <a:p>
                      <a:r>
                        <a:rPr lang="en-IN" sz="1400" b="1" dirty="0"/>
                        <a:t>A</a:t>
                      </a:r>
                    </a:p>
                  </a:txBody>
                  <a:tcPr marL="91342" marR="91342"/>
                </a:tc>
                <a:tc>
                  <a:txBody>
                    <a:bodyPr/>
                    <a:lstStyle/>
                    <a:p>
                      <a:r>
                        <a:rPr lang="en-IN" sz="1400" b="1" dirty="0"/>
                        <a:t>B</a:t>
                      </a:r>
                    </a:p>
                  </a:txBody>
                  <a:tcPr marL="91342" marR="91342"/>
                </a:tc>
                <a:extLst>
                  <a:ext uri="{0D108BD9-81ED-4DB2-BD59-A6C34878D82A}">
                    <a16:rowId xmlns:a16="http://schemas.microsoft.com/office/drawing/2014/main" val="10000"/>
                  </a:ext>
                </a:extLst>
              </a:tr>
              <a:tr h="267377">
                <a:tc>
                  <a:txBody>
                    <a:bodyPr/>
                    <a:lstStyle/>
                    <a:p>
                      <a:r>
                        <a:rPr lang="en-IN" sz="1400" dirty="0"/>
                        <a:t>a</a:t>
                      </a:r>
                    </a:p>
                  </a:txBody>
                  <a:tcPr marL="91342" marR="91342"/>
                </a:tc>
                <a:tc>
                  <a:txBody>
                    <a:bodyPr/>
                    <a:lstStyle/>
                    <a:p>
                      <a:r>
                        <a:rPr lang="en-IN" sz="1400" dirty="0"/>
                        <a:t>1</a:t>
                      </a:r>
                    </a:p>
                  </a:txBody>
                  <a:tcPr marL="91342" marR="91342"/>
                </a:tc>
                <a:extLst>
                  <a:ext uri="{0D108BD9-81ED-4DB2-BD59-A6C34878D82A}">
                    <a16:rowId xmlns:a16="http://schemas.microsoft.com/office/drawing/2014/main" val="10001"/>
                  </a:ext>
                </a:extLst>
              </a:tr>
              <a:tr h="267377">
                <a:tc>
                  <a:txBody>
                    <a:bodyPr/>
                    <a:lstStyle/>
                    <a:p>
                      <a:r>
                        <a:rPr lang="en-IN" sz="1400" dirty="0"/>
                        <a:t>b</a:t>
                      </a:r>
                    </a:p>
                  </a:txBody>
                  <a:tcPr marL="91342" marR="91342"/>
                </a:tc>
                <a:tc>
                  <a:txBody>
                    <a:bodyPr/>
                    <a:lstStyle/>
                    <a:p>
                      <a:r>
                        <a:rPr lang="en-IN" sz="1400" dirty="0"/>
                        <a:t>2</a:t>
                      </a:r>
                    </a:p>
                  </a:txBody>
                  <a:tcPr marL="91342" marR="91342"/>
                </a:tc>
                <a:extLst>
                  <a:ext uri="{0D108BD9-81ED-4DB2-BD59-A6C34878D82A}">
                    <a16:rowId xmlns:a16="http://schemas.microsoft.com/office/drawing/2014/main" val="10002"/>
                  </a:ext>
                </a:extLst>
              </a:tr>
              <a:tr h="267377">
                <a:tc>
                  <a:txBody>
                    <a:bodyPr/>
                    <a:lstStyle/>
                    <a:p>
                      <a:r>
                        <a:rPr lang="en-IN" sz="1400" dirty="0"/>
                        <a:t>a</a:t>
                      </a:r>
                    </a:p>
                  </a:txBody>
                  <a:tcPr marL="91342" marR="91342"/>
                </a:tc>
                <a:tc>
                  <a:txBody>
                    <a:bodyPr/>
                    <a:lstStyle/>
                    <a:p>
                      <a:r>
                        <a:rPr lang="en-IN" sz="1400" dirty="0"/>
                        <a:t>3</a:t>
                      </a:r>
                    </a:p>
                  </a:txBody>
                  <a:tcPr marL="91342" marR="91342"/>
                </a:tc>
                <a:extLst>
                  <a:ext uri="{0D108BD9-81ED-4DB2-BD59-A6C34878D82A}">
                    <a16:rowId xmlns:a16="http://schemas.microsoft.com/office/drawing/2014/main" val="10003"/>
                  </a:ext>
                </a:extLst>
              </a:tr>
              <a:tr h="267377">
                <a:tc>
                  <a:txBody>
                    <a:bodyPr/>
                    <a:lstStyle/>
                    <a:p>
                      <a:r>
                        <a:rPr lang="en-IN" sz="1400" dirty="0"/>
                        <a:t>c</a:t>
                      </a:r>
                    </a:p>
                  </a:txBody>
                  <a:tcPr marL="91342" marR="91342"/>
                </a:tc>
                <a:tc>
                  <a:txBody>
                    <a:bodyPr/>
                    <a:lstStyle/>
                    <a:p>
                      <a:r>
                        <a:rPr lang="en-IN" sz="1400" dirty="0"/>
                        <a:t>3</a:t>
                      </a:r>
                    </a:p>
                  </a:txBody>
                  <a:tcPr marL="91342" marR="91342"/>
                </a:tc>
                <a:extLst>
                  <a:ext uri="{0D108BD9-81ED-4DB2-BD59-A6C34878D82A}">
                    <a16:rowId xmlns:a16="http://schemas.microsoft.com/office/drawing/2014/main" val="10004"/>
                  </a:ext>
                </a:extLst>
              </a:tr>
              <a:tr h="267377">
                <a:tc>
                  <a:txBody>
                    <a:bodyPr/>
                    <a:lstStyle/>
                    <a:p>
                      <a:r>
                        <a:rPr lang="en-IN" sz="1400" dirty="0"/>
                        <a:t>d</a:t>
                      </a:r>
                    </a:p>
                  </a:txBody>
                  <a:tcPr marL="91342" marR="91342"/>
                </a:tc>
                <a:tc>
                  <a:txBody>
                    <a:bodyPr/>
                    <a:lstStyle/>
                    <a:p>
                      <a:r>
                        <a:rPr lang="en-IN" sz="1400" dirty="0"/>
                        <a:t>3</a:t>
                      </a:r>
                    </a:p>
                  </a:txBody>
                  <a:tcPr marL="91342" marR="91342"/>
                </a:tc>
                <a:extLst>
                  <a:ext uri="{0D108BD9-81ED-4DB2-BD59-A6C34878D82A}">
                    <a16:rowId xmlns:a16="http://schemas.microsoft.com/office/drawing/2014/main" val="10005"/>
                  </a:ext>
                </a:extLst>
              </a:tr>
              <a:tr h="267377">
                <a:tc>
                  <a:txBody>
                    <a:bodyPr/>
                    <a:lstStyle/>
                    <a:p>
                      <a:r>
                        <a:rPr lang="en-IN" sz="1400" dirty="0"/>
                        <a:t>e</a:t>
                      </a:r>
                    </a:p>
                  </a:txBody>
                  <a:tcPr marL="91342" marR="91342"/>
                </a:tc>
                <a:tc>
                  <a:txBody>
                    <a:bodyPr/>
                    <a:lstStyle/>
                    <a:p>
                      <a:r>
                        <a:rPr lang="en-IN" sz="1400" dirty="0"/>
                        <a:t>3</a:t>
                      </a:r>
                    </a:p>
                  </a:txBody>
                  <a:tcPr marL="91342" marR="91342"/>
                </a:tc>
                <a:extLst>
                  <a:ext uri="{0D108BD9-81ED-4DB2-BD59-A6C34878D82A}">
                    <a16:rowId xmlns:a16="http://schemas.microsoft.com/office/drawing/2014/main" val="10006"/>
                  </a:ext>
                </a:extLst>
              </a:tr>
            </a:tbl>
          </a:graphicData>
        </a:graphic>
      </p:graphicFrame>
      <p:graphicFrame>
        <p:nvGraphicFramePr>
          <p:cNvPr id="8" name="Table 7">
            <a:extLst>
              <a:ext uri="{FF2B5EF4-FFF2-40B4-BE49-F238E27FC236}">
                <a16:creationId xmlns:a16="http://schemas.microsoft.com/office/drawing/2014/main" id="{4C9EC612-FE31-4DA2-94A3-0723957B8790}"/>
              </a:ext>
            </a:extLst>
          </p:cNvPr>
          <p:cNvGraphicFramePr>
            <a:graphicFrameLocks noGrp="1"/>
          </p:cNvGraphicFramePr>
          <p:nvPr/>
        </p:nvGraphicFramePr>
        <p:xfrm>
          <a:off x="7510463" y="5237163"/>
          <a:ext cx="1069976" cy="1298576"/>
        </p:xfrm>
        <a:graphic>
          <a:graphicData uri="http://schemas.openxmlformats.org/drawingml/2006/table">
            <a:tbl>
              <a:tblPr firstRow="1" bandRow="1">
                <a:tableStyleId>{5940675A-B579-460E-94D1-54222C63F5DA}</a:tableStyleId>
              </a:tblPr>
              <a:tblGrid>
                <a:gridCol w="534988">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tblGrid>
              <a:tr h="324644">
                <a:tc>
                  <a:txBody>
                    <a:bodyPr/>
                    <a:lstStyle/>
                    <a:p>
                      <a:r>
                        <a:rPr lang="en-IN" sz="1400" b="1" dirty="0"/>
                        <a:t>B</a:t>
                      </a:r>
                    </a:p>
                  </a:txBody>
                  <a:tcPr marL="91517" marR="91517" marT="45701" marB="45701"/>
                </a:tc>
                <a:tc>
                  <a:txBody>
                    <a:bodyPr/>
                    <a:lstStyle/>
                    <a:p>
                      <a:r>
                        <a:rPr lang="en-IN" sz="1400" b="1" dirty="0"/>
                        <a:t>C</a:t>
                      </a:r>
                    </a:p>
                  </a:txBody>
                  <a:tcPr marL="91517" marR="91517" marT="45701" marB="45701"/>
                </a:tc>
                <a:extLst>
                  <a:ext uri="{0D108BD9-81ED-4DB2-BD59-A6C34878D82A}">
                    <a16:rowId xmlns:a16="http://schemas.microsoft.com/office/drawing/2014/main" val="10000"/>
                  </a:ext>
                </a:extLst>
              </a:tr>
              <a:tr h="324644">
                <a:tc>
                  <a:txBody>
                    <a:bodyPr/>
                    <a:lstStyle/>
                    <a:p>
                      <a:r>
                        <a:rPr lang="en-IN" sz="1400" dirty="0"/>
                        <a:t>1</a:t>
                      </a:r>
                    </a:p>
                  </a:txBody>
                  <a:tcPr marL="91517" marR="91517" marT="45701" marB="45701"/>
                </a:tc>
                <a:tc>
                  <a:txBody>
                    <a:bodyPr/>
                    <a:lstStyle/>
                    <a:p>
                      <a:r>
                        <a:rPr lang="en-IN" sz="1400" dirty="0"/>
                        <a:t>X</a:t>
                      </a:r>
                    </a:p>
                  </a:txBody>
                  <a:tcPr marL="91517" marR="91517" marT="45701" marB="45701"/>
                </a:tc>
                <a:extLst>
                  <a:ext uri="{0D108BD9-81ED-4DB2-BD59-A6C34878D82A}">
                    <a16:rowId xmlns:a16="http://schemas.microsoft.com/office/drawing/2014/main" val="10001"/>
                  </a:ext>
                </a:extLst>
              </a:tr>
              <a:tr h="324644">
                <a:tc>
                  <a:txBody>
                    <a:bodyPr/>
                    <a:lstStyle/>
                    <a:p>
                      <a:r>
                        <a:rPr lang="en-IN" sz="1400" dirty="0"/>
                        <a:t>2</a:t>
                      </a:r>
                    </a:p>
                  </a:txBody>
                  <a:tcPr marL="91517" marR="91517" marT="45701" marB="45701"/>
                </a:tc>
                <a:tc>
                  <a:txBody>
                    <a:bodyPr/>
                    <a:lstStyle/>
                    <a:p>
                      <a:r>
                        <a:rPr lang="en-IN" sz="1400" dirty="0"/>
                        <a:t>Y</a:t>
                      </a:r>
                    </a:p>
                  </a:txBody>
                  <a:tcPr marL="91517" marR="91517" marT="45701" marB="45701"/>
                </a:tc>
                <a:extLst>
                  <a:ext uri="{0D108BD9-81ED-4DB2-BD59-A6C34878D82A}">
                    <a16:rowId xmlns:a16="http://schemas.microsoft.com/office/drawing/2014/main" val="10002"/>
                  </a:ext>
                </a:extLst>
              </a:tr>
              <a:tr h="324644">
                <a:tc>
                  <a:txBody>
                    <a:bodyPr/>
                    <a:lstStyle/>
                    <a:p>
                      <a:r>
                        <a:rPr lang="en-IN" sz="1400" dirty="0"/>
                        <a:t>3</a:t>
                      </a:r>
                    </a:p>
                  </a:txBody>
                  <a:tcPr marL="91517" marR="91517" marT="45701" marB="45701"/>
                </a:tc>
                <a:tc>
                  <a:txBody>
                    <a:bodyPr/>
                    <a:lstStyle/>
                    <a:p>
                      <a:r>
                        <a:rPr lang="en-IN" sz="1400" dirty="0"/>
                        <a:t>Z</a:t>
                      </a:r>
                    </a:p>
                  </a:txBody>
                  <a:tcPr marL="91517" marR="91517" marT="45701" marB="45701"/>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E7AD553D-A456-4AED-9599-2B20342AC77B}"/>
              </a:ext>
            </a:extLst>
          </p:cNvPr>
          <p:cNvSpPr txBox="1">
            <a:spLocks noChangeArrowheads="1"/>
          </p:cNvSpPr>
          <p:nvPr/>
        </p:nvSpPr>
        <p:spPr bwMode="auto">
          <a:xfrm>
            <a:off x="7842250" y="2411413"/>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a:t>
            </a:r>
          </a:p>
        </p:txBody>
      </p:sp>
      <p:sp>
        <p:nvSpPr>
          <p:cNvPr id="10" name="TextBox 9">
            <a:extLst>
              <a:ext uri="{FF2B5EF4-FFF2-40B4-BE49-F238E27FC236}">
                <a16:creationId xmlns:a16="http://schemas.microsoft.com/office/drawing/2014/main" id="{24E6CF4D-4B12-4E52-89FE-D1AD7E795498}"/>
              </a:ext>
            </a:extLst>
          </p:cNvPr>
          <p:cNvSpPr txBox="1">
            <a:spLocks noChangeArrowheads="1"/>
          </p:cNvSpPr>
          <p:nvPr/>
        </p:nvSpPr>
        <p:spPr bwMode="auto">
          <a:xfrm>
            <a:off x="5727701" y="4217988"/>
            <a:ext cx="58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R2</a:t>
            </a:r>
          </a:p>
        </p:txBody>
      </p:sp>
      <p:sp>
        <p:nvSpPr>
          <p:cNvPr id="11" name="TextBox 10">
            <a:extLst>
              <a:ext uri="{FF2B5EF4-FFF2-40B4-BE49-F238E27FC236}">
                <a16:creationId xmlns:a16="http://schemas.microsoft.com/office/drawing/2014/main" id="{B12257A9-3E7B-44B0-AAC8-F825027AE487}"/>
              </a:ext>
            </a:extLst>
          </p:cNvPr>
          <p:cNvSpPr txBox="1">
            <a:spLocks noChangeArrowheads="1"/>
          </p:cNvSpPr>
          <p:nvPr/>
        </p:nvSpPr>
        <p:spPr bwMode="auto">
          <a:xfrm>
            <a:off x="7715250" y="4959350"/>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R1</a:t>
            </a:r>
          </a:p>
        </p:txBody>
      </p:sp>
      <p:sp>
        <p:nvSpPr>
          <p:cNvPr id="12" name="TextBox 11">
            <a:extLst>
              <a:ext uri="{FF2B5EF4-FFF2-40B4-BE49-F238E27FC236}">
                <a16:creationId xmlns:a16="http://schemas.microsoft.com/office/drawing/2014/main" id="{3EDA03C1-631D-46F8-A793-A3F9B10C7E88}"/>
              </a:ext>
            </a:extLst>
          </p:cNvPr>
          <p:cNvSpPr txBox="1">
            <a:spLocks noChangeArrowheads="1"/>
          </p:cNvSpPr>
          <p:nvPr/>
        </p:nvSpPr>
        <p:spPr bwMode="auto">
          <a:xfrm>
            <a:off x="753360" y="5367240"/>
            <a:ext cx="30566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solidFill>
                  <a:srgbClr val="FF0000"/>
                </a:solidFill>
              </a:rPr>
              <a:t>Why ? </a:t>
            </a:r>
          </a:p>
          <a:p>
            <a:pPr>
              <a:spcBef>
                <a:spcPct val="0"/>
              </a:spcBef>
              <a:buClrTx/>
              <a:buSzTx/>
              <a:buFontTx/>
              <a:buNone/>
            </a:pPr>
            <a:r>
              <a:rPr kumimoji="0" lang="en-IN" altLang="en-US"/>
              <a:t>AB is the key</a:t>
            </a:r>
          </a:p>
          <a:p>
            <a:pPr>
              <a:spcBef>
                <a:spcPct val="0"/>
              </a:spcBef>
              <a:buClrTx/>
              <a:buSzTx/>
              <a:buFontTx/>
              <a:buNone/>
            </a:pPr>
            <a:r>
              <a:rPr kumimoji="0" lang="en-IN" altLang="en-US"/>
              <a:t>B may be null</a:t>
            </a:r>
          </a:p>
          <a:p>
            <a:pPr>
              <a:spcBef>
                <a:spcPct val="0"/>
              </a:spcBef>
              <a:buClrTx/>
              <a:buSzTx/>
              <a:buFontTx/>
              <a:buNone/>
            </a:pPr>
            <a:r>
              <a:rPr kumimoji="0" lang="en-IN" altLang="en-US"/>
              <a:t>So B</a:t>
            </a:r>
            <a:r>
              <a:rPr kumimoji="0" lang="en-IN" altLang="en-US">
                <a:sym typeface="Wingdings" panose="05000000000000000000" pitchFamily="2" charset="2"/>
              </a:rPr>
              <a:t>C ?</a:t>
            </a:r>
          </a:p>
          <a:p>
            <a:pPr>
              <a:spcBef>
                <a:spcPct val="0"/>
              </a:spcBef>
              <a:buClrTx/>
              <a:buSzTx/>
              <a:buFontTx/>
              <a:buNone/>
            </a:pPr>
            <a:r>
              <a:rPr kumimoji="0" lang="en-IN" altLang="en-US">
                <a:sym typeface="Wingdings" panose="05000000000000000000" pitchFamily="2" charset="2"/>
              </a:rPr>
              <a:t>nullC</a:t>
            </a:r>
            <a:endParaRPr kumimoji="0"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EA11-2D7A-487F-AA44-0F5673188EB8}"/>
              </a:ext>
            </a:extLst>
          </p:cNvPr>
          <p:cNvSpPr>
            <a:spLocks noGrp="1"/>
          </p:cNvSpPr>
          <p:nvPr>
            <p:ph type="title"/>
          </p:nvPr>
        </p:nvSpPr>
        <p:spPr/>
        <p:txBody>
          <a:bodyPr/>
          <a:lstStyle/>
          <a:p>
            <a:pPr>
              <a:defRPr/>
            </a:pPr>
            <a:r>
              <a:rPr lang="en-IN" dirty="0"/>
              <a:t>Examples</a:t>
            </a:r>
          </a:p>
        </p:txBody>
      </p:sp>
      <p:sp>
        <p:nvSpPr>
          <p:cNvPr id="4" name="TextBox 3">
            <a:extLst>
              <a:ext uri="{FF2B5EF4-FFF2-40B4-BE49-F238E27FC236}">
                <a16:creationId xmlns:a16="http://schemas.microsoft.com/office/drawing/2014/main" id="{CF5F2DE2-045E-402B-A2F0-62031146D71F}"/>
              </a:ext>
            </a:extLst>
          </p:cNvPr>
          <p:cNvSpPr txBox="1">
            <a:spLocks noChangeArrowheads="1"/>
          </p:cNvSpPr>
          <p:nvPr/>
        </p:nvSpPr>
        <p:spPr bwMode="auto">
          <a:xfrm>
            <a:off x="2087564" y="4406901"/>
            <a:ext cx="16224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IN" altLang="en-US"/>
              <a:t>1. R(A B C D E)</a:t>
            </a:r>
          </a:p>
          <a:p>
            <a:pPr lvl="1"/>
            <a:r>
              <a:rPr lang="en-IN" altLang="en-US"/>
              <a:t>AB</a:t>
            </a:r>
            <a:r>
              <a:rPr lang="en-IN" altLang="en-US">
                <a:sym typeface="Wingdings" panose="05000000000000000000" pitchFamily="2" charset="2"/>
              </a:rPr>
              <a:t>C</a:t>
            </a:r>
          </a:p>
          <a:p>
            <a:pPr lvl="1"/>
            <a:r>
              <a:rPr lang="en-IN" altLang="en-US">
                <a:sym typeface="Wingdings" panose="05000000000000000000" pitchFamily="2" charset="2"/>
              </a:rPr>
              <a:t>DE</a:t>
            </a:r>
          </a:p>
          <a:p>
            <a:pPr lvl="1"/>
            <a:endParaRPr lang="en-IN" altLang="en-US">
              <a:sym typeface="Wingdings" panose="05000000000000000000" pitchFamily="2" charset="2"/>
            </a:endParaRPr>
          </a:p>
          <a:p>
            <a:endParaRPr lang="en-IN" altLang="en-US">
              <a:sym typeface="Wingdings" panose="05000000000000000000" pitchFamily="2" charset="2"/>
            </a:endParaRPr>
          </a:p>
        </p:txBody>
      </p:sp>
      <p:sp>
        <p:nvSpPr>
          <p:cNvPr id="48132" name="TextBox 4">
            <a:extLst>
              <a:ext uri="{FF2B5EF4-FFF2-40B4-BE49-F238E27FC236}">
                <a16:creationId xmlns:a16="http://schemas.microsoft.com/office/drawing/2014/main" id="{516A4126-89C9-4957-BBC4-48DA1F828A38}"/>
              </a:ext>
            </a:extLst>
          </p:cNvPr>
          <p:cNvSpPr txBox="1">
            <a:spLocks noChangeArrowheads="1"/>
          </p:cNvSpPr>
          <p:nvPr/>
        </p:nvSpPr>
        <p:spPr bwMode="auto">
          <a:xfrm>
            <a:off x="6805614" y="150177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6" name="Rectangle 5">
            <a:extLst>
              <a:ext uri="{FF2B5EF4-FFF2-40B4-BE49-F238E27FC236}">
                <a16:creationId xmlns:a16="http://schemas.microsoft.com/office/drawing/2014/main" id="{B26BA1F2-4555-452A-B87F-10CA709846D0}"/>
              </a:ext>
            </a:extLst>
          </p:cNvPr>
          <p:cNvSpPr>
            <a:spLocks noChangeArrowheads="1"/>
          </p:cNvSpPr>
          <p:nvPr/>
        </p:nvSpPr>
        <p:spPr bwMode="auto">
          <a:xfrm>
            <a:off x="533400" y="1112838"/>
            <a:ext cx="11049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dirty="0">
                <a:latin typeface="Comic Sans MS" panose="030F0702030302020204" pitchFamily="66" charset="0"/>
              </a:rPr>
              <a:t>Assume a relation R (A, B, C, D, E) with the following set of functional dependencies;</a:t>
            </a:r>
            <a:endParaRPr kumimoji="0" lang="en-IN" altLang="en-US" dirty="0"/>
          </a:p>
          <a:p>
            <a:pPr algn="ctr">
              <a:spcBef>
                <a:spcPct val="0"/>
              </a:spcBef>
              <a:buClrTx/>
              <a:buSzTx/>
              <a:buFontTx/>
              <a:buNone/>
            </a:pPr>
            <a:r>
              <a:rPr kumimoji="0" lang="en-IN" altLang="en-US" dirty="0">
                <a:latin typeface="Comic Sans MS" panose="030F0702030302020204" pitchFamily="66" charset="0"/>
              </a:rPr>
              <a:t>F = {AB </a:t>
            </a:r>
            <a:r>
              <a:rPr kumimoji="0" lang="en-IN" altLang="en-US" sz="2400" dirty="0"/>
              <a:t>→</a:t>
            </a:r>
            <a:r>
              <a:rPr kumimoji="0" lang="en-IN" altLang="en-US" dirty="0">
                <a:latin typeface="Comic Sans MS" panose="030F0702030302020204" pitchFamily="66" charset="0"/>
              </a:rPr>
              <a:t> C, B </a:t>
            </a:r>
            <a:r>
              <a:rPr kumimoji="0" lang="en-IN" altLang="en-US" sz="2400" dirty="0"/>
              <a:t>→</a:t>
            </a:r>
            <a:r>
              <a:rPr kumimoji="0" lang="en-IN" altLang="en-US" dirty="0">
                <a:latin typeface="Comic Sans MS" panose="030F0702030302020204" pitchFamily="66" charset="0"/>
              </a:rPr>
              <a:t> D, E </a:t>
            </a:r>
            <a:r>
              <a:rPr kumimoji="0" lang="en-IN" altLang="en-US" sz="2400" dirty="0"/>
              <a:t>→</a:t>
            </a:r>
            <a:r>
              <a:rPr kumimoji="0" lang="en-IN" altLang="en-US" dirty="0">
                <a:latin typeface="Comic Sans MS" panose="030F0702030302020204" pitchFamily="66" charset="0"/>
              </a:rPr>
              <a:t> D}</a:t>
            </a:r>
            <a:endParaRPr kumimoji="0" lang="en-IN" altLang="en-US" dirty="0"/>
          </a:p>
          <a:p>
            <a:pPr algn="just">
              <a:spcBef>
                <a:spcPct val="0"/>
              </a:spcBef>
              <a:buClrTx/>
              <a:buSzTx/>
              <a:buFontTx/>
              <a:buNone/>
            </a:pPr>
            <a:r>
              <a:rPr kumimoji="0" lang="en-IN" altLang="en-US" dirty="0">
                <a:latin typeface="Comic Sans MS" panose="030F0702030302020204" pitchFamily="66" charset="0"/>
              </a:rPr>
              <a:t>The key for this relation is ABE. Then, all three given FDs are partial dependencies, viz., AB </a:t>
            </a:r>
            <a:r>
              <a:rPr kumimoji="0" lang="en-IN" altLang="en-US" sz="2400" dirty="0">
                <a:latin typeface="Comic Sans MS" panose="030F0702030302020204" pitchFamily="66" charset="0"/>
              </a:rPr>
              <a:t>→</a:t>
            </a:r>
            <a:r>
              <a:rPr kumimoji="0" lang="en-IN" altLang="en-US" dirty="0">
                <a:latin typeface="Comic Sans MS" panose="030F0702030302020204" pitchFamily="66" charset="0"/>
              </a:rPr>
              <a:t> C, B </a:t>
            </a:r>
            <a:r>
              <a:rPr kumimoji="0" lang="en-IN" altLang="en-US" sz="2400" dirty="0"/>
              <a:t>→</a:t>
            </a:r>
            <a:r>
              <a:rPr kumimoji="0" lang="en-IN" altLang="en-US" dirty="0">
                <a:latin typeface="Comic Sans MS" panose="030F0702030302020204" pitchFamily="66" charset="0"/>
              </a:rPr>
              <a:t> D, and E </a:t>
            </a:r>
            <a:r>
              <a:rPr kumimoji="0" lang="en-IN" altLang="en-US" sz="2400" dirty="0"/>
              <a:t>→</a:t>
            </a:r>
            <a:r>
              <a:rPr kumimoji="0" lang="en-IN" altLang="en-US" dirty="0">
                <a:latin typeface="Comic Sans MS" panose="030F0702030302020204" pitchFamily="66" charset="0"/>
              </a:rPr>
              <a:t> D.</a:t>
            </a:r>
            <a:endParaRPr kumimoji="0" lang="en-IN" altLang="en-US" dirty="0"/>
          </a:p>
          <a:p>
            <a:pPr algn="just">
              <a:spcBef>
                <a:spcPct val="0"/>
              </a:spcBef>
              <a:buClrTx/>
              <a:buSzTx/>
              <a:buFontTx/>
              <a:buNone/>
            </a:pPr>
            <a:r>
              <a:rPr kumimoji="0" lang="en-IN" altLang="en-US" dirty="0">
                <a:latin typeface="Comic Sans MS" panose="030F0702030302020204" pitchFamily="66" charset="0"/>
              </a:rPr>
              <a:t>Step 1: separate tables for partial dependencies; hence, R1 (ABC), R2 (BD) and R3 (ED).</a:t>
            </a:r>
            <a:endParaRPr kumimoji="0" lang="en-IN" altLang="en-US" dirty="0"/>
          </a:p>
          <a:p>
            <a:pPr algn="just">
              <a:spcBef>
                <a:spcPct val="0"/>
              </a:spcBef>
              <a:buClrTx/>
              <a:buSzTx/>
              <a:buFontTx/>
              <a:buNone/>
            </a:pPr>
            <a:endParaRPr kumimoji="0" lang="en-IN" altLang="en-US" dirty="0"/>
          </a:p>
          <a:p>
            <a:pPr algn="just">
              <a:spcBef>
                <a:spcPct val="0"/>
              </a:spcBef>
              <a:buClrTx/>
              <a:buSzTx/>
              <a:buFontTx/>
              <a:buNone/>
            </a:pPr>
            <a:r>
              <a:rPr kumimoji="0" lang="en-IN" altLang="en-US" dirty="0">
                <a:latin typeface="Comic Sans MS" panose="030F0702030302020204" pitchFamily="66" charset="0"/>
              </a:rPr>
              <a:t>Step 2: remove RHS of these three partial FDs from R; hence, R4(A, B, E).</a:t>
            </a:r>
          </a:p>
          <a:p>
            <a:pPr algn="just">
              <a:spcBef>
                <a:spcPct val="0"/>
              </a:spcBef>
              <a:buClrTx/>
              <a:buSzTx/>
              <a:buFontTx/>
              <a:buNone/>
            </a:pPr>
            <a:r>
              <a:rPr kumimoji="0" lang="en-IN" altLang="en-US" dirty="0">
                <a:latin typeface="Comic Sans MS" panose="030F0702030302020204" pitchFamily="66" charset="0"/>
              </a:rPr>
              <a:t>Step 3: is candidate key is a part of any relation?</a:t>
            </a:r>
            <a:endParaRPr kumimoji="0" lang="en-IN" altLang="en-US" dirty="0"/>
          </a:p>
          <a:p>
            <a:pPr algn="just">
              <a:spcBef>
                <a:spcPct val="0"/>
              </a:spcBef>
              <a:buClrTx/>
              <a:buSzTx/>
              <a:buFontTx/>
              <a:buNone/>
            </a:pPr>
            <a:endParaRPr kumimoji="0" lang="en-IN" altLang="en-US" dirty="0"/>
          </a:p>
          <a:p>
            <a:pPr algn="just">
              <a:spcBef>
                <a:spcPct val="0"/>
              </a:spcBef>
              <a:buClrTx/>
              <a:buSzTx/>
              <a:buFontTx/>
              <a:buNone/>
            </a:pPr>
            <a:r>
              <a:rPr kumimoji="0" lang="en-IN" altLang="en-US" dirty="0">
                <a:latin typeface="Comic Sans MS" panose="030F0702030302020204" pitchFamily="66" charset="0"/>
              </a:rPr>
              <a:t>Thus, we have four tables </a:t>
            </a:r>
            <a:r>
              <a:rPr kumimoji="0" lang="en-IN" altLang="en-US" b="1" i="1" dirty="0">
                <a:latin typeface="Comic Sans MS" panose="030F0702030302020204" pitchFamily="66" charset="0"/>
              </a:rPr>
              <a:t>R1 (ABC), R2 (BD), R3 (ED)</a:t>
            </a:r>
            <a:r>
              <a:rPr kumimoji="0" lang="en-IN" altLang="en-US" dirty="0">
                <a:latin typeface="Comic Sans MS" panose="030F0702030302020204" pitchFamily="66" charset="0"/>
              </a:rPr>
              <a:t> and </a:t>
            </a:r>
            <a:r>
              <a:rPr kumimoji="0" lang="en-IN" altLang="en-US" b="1" i="1" dirty="0">
                <a:latin typeface="Comic Sans MS" panose="030F0702030302020204" pitchFamily="66" charset="0"/>
              </a:rPr>
              <a:t>R4 (ABE)</a:t>
            </a:r>
            <a:r>
              <a:rPr kumimoji="0" lang="en-IN" altLang="en-US" dirty="0">
                <a:latin typeface="Comic Sans MS" panose="030F0702030302020204" pitchFamily="66" charset="0"/>
              </a:rPr>
              <a:t>.</a:t>
            </a:r>
            <a:endParaRPr kumimoji="0" lang="en-IN" altLang="en-US" dirty="0"/>
          </a:p>
        </p:txBody>
      </p:sp>
      <p:sp>
        <p:nvSpPr>
          <p:cNvPr id="7" name="TextBox 6">
            <a:extLst>
              <a:ext uri="{FF2B5EF4-FFF2-40B4-BE49-F238E27FC236}">
                <a16:creationId xmlns:a16="http://schemas.microsoft.com/office/drawing/2014/main" id="{6E3BCA88-10CF-447F-9840-AF5B327C71E4}"/>
              </a:ext>
            </a:extLst>
          </p:cNvPr>
          <p:cNvSpPr txBox="1">
            <a:spLocks noChangeArrowheads="1"/>
          </p:cNvSpPr>
          <p:nvPr/>
        </p:nvSpPr>
        <p:spPr bwMode="auto">
          <a:xfrm>
            <a:off x="5195889" y="4162425"/>
            <a:ext cx="16224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sym typeface="Wingdings" panose="05000000000000000000" pitchFamily="2" charset="2"/>
            </a:endParaRPr>
          </a:p>
          <a:p>
            <a:r>
              <a:rPr lang="en-IN" altLang="en-US">
                <a:sym typeface="Wingdings" panose="05000000000000000000" pitchFamily="2" charset="2"/>
              </a:rPr>
              <a:t>2. R(A B C D E)</a:t>
            </a:r>
          </a:p>
          <a:p>
            <a:pPr lvl="1"/>
            <a:r>
              <a:rPr lang="en-IN" altLang="en-US">
                <a:sym typeface="Wingdings" panose="05000000000000000000" pitchFamily="2" charset="2"/>
              </a:rPr>
              <a:t>AB</a:t>
            </a:r>
          </a:p>
          <a:p>
            <a:pPr lvl="1"/>
            <a:r>
              <a:rPr lang="en-IN" altLang="en-US">
                <a:sym typeface="Wingdings" panose="05000000000000000000" pitchFamily="2" charset="2"/>
              </a:rPr>
              <a:t>BE</a:t>
            </a:r>
          </a:p>
          <a:p>
            <a:pPr lvl="1"/>
            <a:r>
              <a:rPr lang="en-IN" altLang="en-US">
                <a:sym typeface="Wingdings" panose="05000000000000000000" pitchFamily="2" charset="2"/>
              </a:rPr>
              <a:t>CD</a:t>
            </a:r>
          </a:p>
          <a:p>
            <a:endParaRPr lang="en-IN" altLang="en-US"/>
          </a:p>
        </p:txBody>
      </p:sp>
      <p:sp>
        <p:nvSpPr>
          <p:cNvPr id="9" name="TextBox 8">
            <a:extLst>
              <a:ext uri="{FF2B5EF4-FFF2-40B4-BE49-F238E27FC236}">
                <a16:creationId xmlns:a16="http://schemas.microsoft.com/office/drawing/2014/main" id="{3638BAE2-D996-40A6-9B18-3A498F6D8752}"/>
              </a:ext>
            </a:extLst>
          </p:cNvPr>
          <p:cNvSpPr txBox="1">
            <a:spLocks noChangeArrowheads="1"/>
          </p:cNvSpPr>
          <p:nvPr/>
        </p:nvSpPr>
        <p:spPr bwMode="auto">
          <a:xfrm>
            <a:off x="7978776" y="4162426"/>
            <a:ext cx="25050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sym typeface="Wingdings" panose="05000000000000000000" pitchFamily="2" charset="2"/>
            </a:endParaRPr>
          </a:p>
          <a:p>
            <a:r>
              <a:rPr lang="en-IN" altLang="en-US">
                <a:sym typeface="Wingdings" panose="05000000000000000000" pitchFamily="2" charset="2"/>
              </a:rPr>
              <a:t>3. R(A B C D E F G H I J)</a:t>
            </a:r>
          </a:p>
          <a:p>
            <a:pPr lvl="1"/>
            <a:r>
              <a:rPr lang="en-IN" altLang="en-US">
                <a:sym typeface="Wingdings" panose="05000000000000000000" pitchFamily="2" charset="2"/>
              </a:rPr>
              <a:t>ABC</a:t>
            </a:r>
          </a:p>
          <a:p>
            <a:pPr lvl="1"/>
            <a:r>
              <a:rPr lang="en-IN" altLang="en-US">
                <a:sym typeface="Wingdings" panose="05000000000000000000" pitchFamily="2" charset="2"/>
              </a:rPr>
              <a:t>ADGH</a:t>
            </a:r>
          </a:p>
          <a:p>
            <a:pPr lvl="1"/>
            <a:r>
              <a:rPr lang="en-IN" altLang="en-US">
                <a:sym typeface="Wingdings" panose="05000000000000000000" pitchFamily="2" charset="2"/>
              </a:rPr>
              <a:t>BDEF</a:t>
            </a:r>
          </a:p>
          <a:p>
            <a:pPr lvl="1"/>
            <a:r>
              <a:rPr lang="en-IN" altLang="en-US">
                <a:sym typeface="Wingdings" panose="05000000000000000000" pitchFamily="2" charset="2"/>
              </a:rPr>
              <a:t>AI</a:t>
            </a:r>
          </a:p>
          <a:p>
            <a:pPr lvl="1"/>
            <a:r>
              <a:rPr lang="en-IN" altLang="en-US">
                <a:sym typeface="Wingdings" panose="05000000000000000000" pitchFamily="2" charset="2"/>
              </a:rPr>
              <a:t>HJ</a:t>
            </a:r>
          </a:p>
          <a:p>
            <a:endParaRPr lang="en-IN" altLang="en-US"/>
          </a:p>
        </p:txBody>
      </p:sp>
      <p:sp>
        <p:nvSpPr>
          <p:cNvPr id="47112" name="TextBox 9">
            <a:extLst>
              <a:ext uri="{FF2B5EF4-FFF2-40B4-BE49-F238E27FC236}">
                <a16:creationId xmlns:a16="http://schemas.microsoft.com/office/drawing/2014/main" id="{F8E45AA2-DDD0-447A-BD7C-168E27C318FB}"/>
              </a:ext>
            </a:extLst>
          </p:cNvPr>
          <p:cNvSpPr txBox="1">
            <a:spLocks noChangeArrowheads="1"/>
          </p:cNvSpPr>
          <p:nvPr/>
        </p:nvSpPr>
        <p:spPr bwMode="auto">
          <a:xfrm>
            <a:off x="2292350" y="5511801"/>
            <a:ext cx="12682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CK={ABD}</a:t>
            </a:r>
          </a:p>
          <a:p>
            <a:pPr>
              <a:spcBef>
                <a:spcPct val="0"/>
              </a:spcBef>
              <a:buClrTx/>
              <a:buSzTx/>
              <a:buFontTx/>
              <a:buNone/>
            </a:pPr>
            <a:r>
              <a:rPr kumimoji="0" lang="en-IN" altLang="en-US"/>
              <a:t>R1(ABC)</a:t>
            </a:r>
          </a:p>
          <a:p>
            <a:pPr>
              <a:spcBef>
                <a:spcPct val="0"/>
              </a:spcBef>
              <a:buClrTx/>
              <a:buSzTx/>
              <a:buFontTx/>
              <a:buNone/>
            </a:pPr>
            <a:r>
              <a:rPr kumimoji="0" lang="en-IN" altLang="en-US"/>
              <a:t>R2(DE)</a:t>
            </a:r>
          </a:p>
          <a:p>
            <a:pPr>
              <a:spcBef>
                <a:spcPct val="0"/>
              </a:spcBef>
              <a:buClrTx/>
              <a:buSzTx/>
              <a:buFontTx/>
              <a:buNone/>
            </a:pPr>
            <a:r>
              <a:rPr kumimoji="0" lang="en-IN" altLang="en-US"/>
              <a:t>R3(ABD)</a:t>
            </a:r>
          </a:p>
        </p:txBody>
      </p:sp>
      <p:sp>
        <p:nvSpPr>
          <p:cNvPr id="47113" name="TextBox 10">
            <a:extLst>
              <a:ext uri="{FF2B5EF4-FFF2-40B4-BE49-F238E27FC236}">
                <a16:creationId xmlns:a16="http://schemas.microsoft.com/office/drawing/2014/main" id="{47158A21-E745-4F2F-B88C-C85357E0EDF6}"/>
              </a:ext>
            </a:extLst>
          </p:cNvPr>
          <p:cNvSpPr txBox="1">
            <a:spLocks noChangeArrowheads="1"/>
          </p:cNvSpPr>
          <p:nvPr/>
        </p:nvSpPr>
        <p:spPr bwMode="auto">
          <a:xfrm>
            <a:off x="5502275" y="5538789"/>
            <a:ext cx="11144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CK={AC}</a:t>
            </a:r>
          </a:p>
          <a:p>
            <a:pPr>
              <a:spcBef>
                <a:spcPct val="0"/>
              </a:spcBef>
              <a:buClrTx/>
              <a:buSzTx/>
              <a:buFontTx/>
              <a:buNone/>
            </a:pPr>
            <a:r>
              <a:rPr kumimoji="0" lang="en-IN" altLang="en-US"/>
              <a:t>R1(ABE)</a:t>
            </a:r>
          </a:p>
          <a:p>
            <a:pPr>
              <a:spcBef>
                <a:spcPct val="0"/>
              </a:spcBef>
              <a:buClrTx/>
              <a:buSzTx/>
              <a:buFontTx/>
              <a:buNone/>
            </a:pPr>
            <a:r>
              <a:rPr kumimoji="0" lang="en-IN" altLang="en-US"/>
              <a:t>R2(CD)</a:t>
            </a:r>
          </a:p>
          <a:p>
            <a:pPr>
              <a:spcBef>
                <a:spcPct val="0"/>
              </a:spcBef>
              <a:buClrTx/>
              <a:buSzTx/>
              <a:buFontTx/>
              <a:buNone/>
            </a:pPr>
            <a:r>
              <a:rPr kumimoji="0" lang="en-IN" altLang="en-US"/>
              <a:t>R3(AC)</a:t>
            </a:r>
          </a:p>
        </p:txBody>
      </p:sp>
      <p:sp>
        <p:nvSpPr>
          <p:cNvPr id="47114" name="TextBox 12">
            <a:extLst>
              <a:ext uri="{FF2B5EF4-FFF2-40B4-BE49-F238E27FC236}">
                <a16:creationId xmlns:a16="http://schemas.microsoft.com/office/drawing/2014/main" id="{F87B54AE-3347-4D2A-9027-D4418DAC80C3}"/>
              </a:ext>
            </a:extLst>
          </p:cNvPr>
          <p:cNvSpPr txBox="1">
            <a:spLocks noChangeArrowheads="1"/>
          </p:cNvSpPr>
          <p:nvPr/>
        </p:nvSpPr>
        <p:spPr bwMode="auto">
          <a:xfrm>
            <a:off x="7134225" y="6030914"/>
            <a:ext cx="3615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CK={ABD} R1(ABC) R2(ADGHJ) </a:t>
            </a:r>
          </a:p>
          <a:p>
            <a:pPr>
              <a:spcBef>
                <a:spcPct val="0"/>
              </a:spcBef>
              <a:buClrTx/>
              <a:buSzTx/>
              <a:buFontTx/>
              <a:buNone/>
            </a:pPr>
            <a:r>
              <a:rPr kumimoji="0" lang="en-IN" altLang="en-US"/>
              <a:t>R3(BDEF) R4(AI)R5(ABD)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112">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7113">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7114">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7112">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112">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112">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7113">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113">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11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1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86057249-EFAA-402F-AB9B-6960B949A9CF}"/>
              </a:ext>
            </a:extLst>
          </p:cNvPr>
          <p:cNvSpPr>
            <a:spLocks noChangeArrowheads="1"/>
          </p:cNvSpPr>
          <p:nvPr/>
        </p:nvSpPr>
        <p:spPr bwMode="auto">
          <a:xfrm>
            <a:off x="685800" y="674689"/>
            <a:ext cx="10668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sz="2000" b="1" dirty="0">
                <a:solidFill>
                  <a:srgbClr val="0000FF"/>
                </a:solidFill>
                <a:latin typeface="Comic Sans MS" panose="030F0702030302020204" pitchFamily="66" charset="0"/>
              </a:rPr>
              <a:t>3NF</a:t>
            </a:r>
            <a:endParaRPr kumimoji="0" lang="en-IN" altLang="en-US" b="1" dirty="0">
              <a:solidFill>
                <a:srgbClr val="0000FF"/>
              </a:solidFill>
              <a:latin typeface="Comic Sans MS" panose="030F0702030302020204" pitchFamily="66" charset="0"/>
            </a:endParaRPr>
          </a:p>
          <a:p>
            <a:pPr algn="just">
              <a:spcBef>
                <a:spcPct val="0"/>
              </a:spcBef>
              <a:buClrTx/>
              <a:buSzTx/>
              <a:buFontTx/>
              <a:buNone/>
            </a:pPr>
            <a:r>
              <a:rPr kumimoji="0" lang="en-IN" altLang="en-US" dirty="0">
                <a:solidFill>
                  <a:srgbClr val="0000FF"/>
                </a:solidFill>
                <a:latin typeface="Comic Sans MS" panose="030F0702030302020204" pitchFamily="66" charset="0"/>
              </a:rPr>
              <a:t>Step 1: Create a separate relation for each transitive dependency</a:t>
            </a:r>
            <a:endParaRPr kumimoji="0" lang="en-IN" altLang="en-US" dirty="0"/>
          </a:p>
          <a:p>
            <a:pPr algn="just">
              <a:spcBef>
                <a:spcPct val="0"/>
              </a:spcBef>
              <a:buClrTx/>
              <a:buSzTx/>
              <a:buFontTx/>
              <a:buNone/>
            </a:pPr>
            <a:br>
              <a:rPr kumimoji="0" lang="en-IN" altLang="en-US" dirty="0"/>
            </a:br>
            <a:r>
              <a:rPr kumimoji="0" lang="en-IN" altLang="en-US" dirty="0">
                <a:solidFill>
                  <a:srgbClr val="0000FF"/>
                </a:solidFill>
                <a:latin typeface="Comic Sans MS" panose="030F0702030302020204" pitchFamily="66" charset="0"/>
              </a:rPr>
              <a:t>Step 2: Remove the right hand side attribute of the partial dependency from the relation that is being decomposed.</a:t>
            </a:r>
          </a:p>
          <a:p>
            <a:pPr algn="just">
              <a:spcBef>
                <a:spcPct val="0"/>
              </a:spcBef>
              <a:buClrTx/>
              <a:buSzTx/>
              <a:buFontTx/>
              <a:buNone/>
            </a:pPr>
            <a:r>
              <a:rPr kumimoji="0" lang="en-IN" altLang="en-US" dirty="0">
                <a:solidFill>
                  <a:srgbClr val="FF0000"/>
                </a:solidFill>
                <a:latin typeface="Comic Sans MS" panose="030F0702030302020204" pitchFamily="66" charset="0"/>
              </a:rPr>
              <a:t>Step 3: we always create one table for CK if it is not a </a:t>
            </a:r>
          </a:p>
          <a:p>
            <a:pPr algn="just">
              <a:spcBef>
                <a:spcPct val="0"/>
              </a:spcBef>
              <a:buClrTx/>
              <a:buSzTx/>
              <a:buFontTx/>
              <a:buNone/>
            </a:pPr>
            <a:r>
              <a:rPr kumimoji="0" lang="en-IN" altLang="en-US" dirty="0">
                <a:solidFill>
                  <a:srgbClr val="FF0000"/>
                </a:solidFill>
                <a:latin typeface="Comic Sans MS" panose="030F0702030302020204" pitchFamily="66" charset="0"/>
              </a:rPr>
              <a:t>Part of a relation.</a:t>
            </a:r>
          </a:p>
        </p:txBody>
      </p:sp>
      <p:graphicFrame>
        <p:nvGraphicFramePr>
          <p:cNvPr id="5" name="Table 4">
            <a:extLst>
              <a:ext uri="{FF2B5EF4-FFF2-40B4-BE49-F238E27FC236}">
                <a16:creationId xmlns:a16="http://schemas.microsoft.com/office/drawing/2014/main" id="{1D21EDD6-CC7C-4E11-8BE0-39031CD4E176}"/>
              </a:ext>
            </a:extLst>
          </p:cNvPr>
          <p:cNvGraphicFramePr>
            <a:graphicFrameLocks noGrp="1"/>
          </p:cNvGraphicFramePr>
          <p:nvPr/>
        </p:nvGraphicFramePr>
        <p:xfrm>
          <a:off x="8056563" y="2084388"/>
          <a:ext cx="1901826" cy="2438400"/>
        </p:xfrm>
        <a:graphic>
          <a:graphicData uri="http://schemas.openxmlformats.org/drawingml/2006/table">
            <a:tbl>
              <a:tblPr firstRow="1" bandRow="1">
                <a:tableStyleId>{5940675A-B579-460E-94D1-54222C63F5DA}</a:tableStyleId>
              </a:tblPr>
              <a:tblGrid>
                <a:gridCol w="633942">
                  <a:extLst>
                    <a:ext uri="{9D8B030D-6E8A-4147-A177-3AD203B41FA5}">
                      <a16:colId xmlns:a16="http://schemas.microsoft.com/office/drawing/2014/main" val="20000"/>
                    </a:ext>
                  </a:extLst>
                </a:gridCol>
                <a:gridCol w="633942">
                  <a:extLst>
                    <a:ext uri="{9D8B030D-6E8A-4147-A177-3AD203B41FA5}">
                      <a16:colId xmlns:a16="http://schemas.microsoft.com/office/drawing/2014/main" val="20001"/>
                    </a:ext>
                  </a:extLst>
                </a:gridCol>
                <a:gridCol w="633942">
                  <a:extLst>
                    <a:ext uri="{9D8B030D-6E8A-4147-A177-3AD203B41FA5}">
                      <a16:colId xmlns:a16="http://schemas.microsoft.com/office/drawing/2014/main" val="20002"/>
                    </a:ext>
                  </a:extLst>
                </a:gridCol>
              </a:tblGrid>
              <a:tr h="265806">
                <a:tc>
                  <a:txBody>
                    <a:bodyPr/>
                    <a:lstStyle/>
                    <a:p>
                      <a:r>
                        <a:rPr lang="en-IN" sz="1400" b="1" dirty="0"/>
                        <a:t>A</a:t>
                      </a:r>
                    </a:p>
                  </a:txBody>
                  <a:tcPr marL="91451" marR="91451"/>
                </a:tc>
                <a:tc>
                  <a:txBody>
                    <a:bodyPr/>
                    <a:lstStyle/>
                    <a:p>
                      <a:r>
                        <a:rPr lang="en-IN" sz="1400" b="1" dirty="0"/>
                        <a:t>B</a:t>
                      </a:r>
                    </a:p>
                  </a:txBody>
                  <a:tcPr marL="91451" marR="91451"/>
                </a:tc>
                <a:tc>
                  <a:txBody>
                    <a:bodyPr/>
                    <a:lstStyle/>
                    <a:p>
                      <a:r>
                        <a:rPr lang="en-IN" sz="1400" b="1" dirty="0"/>
                        <a:t>C</a:t>
                      </a:r>
                    </a:p>
                  </a:txBody>
                  <a:tcPr marL="91451" marR="91451"/>
                </a:tc>
                <a:extLst>
                  <a:ext uri="{0D108BD9-81ED-4DB2-BD59-A6C34878D82A}">
                    <a16:rowId xmlns:a16="http://schemas.microsoft.com/office/drawing/2014/main" val="10000"/>
                  </a:ext>
                </a:extLst>
              </a:tr>
              <a:tr h="265806">
                <a:tc>
                  <a:txBody>
                    <a:bodyPr/>
                    <a:lstStyle/>
                    <a:p>
                      <a:r>
                        <a:rPr lang="en-IN" sz="1400" dirty="0"/>
                        <a:t>a</a:t>
                      </a:r>
                    </a:p>
                  </a:txBody>
                  <a:tcPr marL="91451" marR="91451"/>
                </a:tc>
                <a:tc>
                  <a:txBody>
                    <a:bodyPr/>
                    <a:lstStyle/>
                    <a:p>
                      <a:r>
                        <a:rPr lang="en-IN" sz="1400" dirty="0"/>
                        <a:t>1</a:t>
                      </a:r>
                    </a:p>
                  </a:txBody>
                  <a:tcPr marL="91451" marR="91451"/>
                </a:tc>
                <a:tc>
                  <a:txBody>
                    <a:bodyPr/>
                    <a:lstStyle/>
                    <a:p>
                      <a:r>
                        <a:rPr lang="en-IN" sz="1400" dirty="0"/>
                        <a:t>X</a:t>
                      </a:r>
                    </a:p>
                  </a:txBody>
                  <a:tcPr marL="91451" marR="91451"/>
                </a:tc>
                <a:extLst>
                  <a:ext uri="{0D108BD9-81ED-4DB2-BD59-A6C34878D82A}">
                    <a16:rowId xmlns:a16="http://schemas.microsoft.com/office/drawing/2014/main" val="10001"/>
                  </a:ext>
                </a:extLst>
              </a:tr>
              <a:tr h="265806">
                <a:tc>
                  <a:txBody>
                    <a:bodyPr/>
                    <a:lstStyle/>
                    <a:p>
                      <a:r>
                        <a:rPr lang="en-IN" sz="1400" dirty="0"/>
                        <a:t>b</a:t>
                      </a:r>
                    </a:p>
                  </a:txBody>
                  <a:tcPr marL="91451" marR="91451"/>
                </a:tc>
                <a:tc>
                  <a:txBody>
                    <a:bodyPr/>
                    <a:lstStyle/>
                    <a:p>
                      <a:r>
                        <a:rPr lang="en-IN" sz="1400" dirty="0"/>
                        <a:t>1</a:t>
                      </a:r>
                    </a:p>
                  </a:txBody>
                  <a:tcPr marL="91451" marR="91451"/>
                </a:tc>
                <a:tc>
                  <a:txBody>
                    <a:bodyPr/>
                    <a:lstStyle/>
                    <a:p>
                      <a:r>
                        <a:rPr lang="en-IN" sz="1400" dirty="0"/>
                        <a:t>X</a:t>
                      </a:r>
                    </a:p>
                  </a:txBody>
                  <a:tcPr marL="91451" marR="91451"/>
                </a:tc>
                <a:extLst>
                  <a:ext uri="{0D108BD9-81ED-4DB2-BD59-A6C34878D82A}">
                    <a16:rowId xmlns:a16="http://schemas.microsoft.com/office/drawing/2014/main" val="10002"/>
                  </a:ext>
                </a:extLst>
              </a:tr>
              <a:tr h="265806">
                <a:tc>
                  <a:txBody>
                    <a:bodyPr/>
                    <a:lstStyle/>
                    <a:p>
                      <a:r>
                        <a:rPr lang="en-IN" sz="1400" dirty="0"/>
                        <a:t>c</a:t>
                      </a:r>
                    </a:p>
                  </a:txBody>
                  <a:tcPr marL="91451" marR="91451"/>
                </a:tc>
                <a:tc>
                  <a:txBody>
                    <a:bodyPr/>
                    <a:lstStyle/>
                    <a:p>
                      <a:r>
                        <a:rPr lang="en-IN" sz="1400" dirty="0"/>
                        <a:t>1</a:t>
                      </a:r>
                    </a:p>
                  </a:txBody>
                  <a:tcPr marL="91451" marR="91451"/>
                </a:tc>
                <a:tc>
                  <a:txBody>
                    <a:bodyPr/>
                    <a:lstStyle/>
                    <a:p>
                      <a:r>
                        <a:rPr lang="en-IN" sz="1400" dirty="0"/>
                        <a:t>X</a:t>
                      </a:r>
                    </a:p>
                  </a:txBody>
                  <a:tcPr marL="91451" marR="91451"/>
                </a:tc>
                <a:extLst>
                  <a:ext uri="{0D108BD9-81ED-4DB2-BD59-A6C34878D82A}">
                    <a16:rowId xmlns:a16="http://schemas.microsoft.com/office/drawing/2014/main" val="10003"/>
                  </a:ext>
                </a:extLst>
              </a:tr>
              <a:tr h="265806">
                <a:tc>
                  <a:txBody>
                    <a:bodyPr/>
                    <a:lstStyle/>
                    <a:p>
                      <a:r>
                        <a:rPr lang="en-IN" sz="1400" dirty="0"/>
                        <a:t>d</a:t>
                      </a:r>
                    </a:p>
                  </a:txBody>
                  <a:tcPr marL="91451" marR="91451"/>
                </a:tc>
                <a:tc>
                  <a:txBody>
                    <a:bodyPr/>
                    <a:lstStyle/>
                    <a:p>
                      <a:r>
                        <a:rPr lang="en-IN" sz="1400" dirty="0"/>
                        <a:t>2</a:t>
                      </a:r>
                    </a:p>
                  </a:txBody>
                  <a:tcPr marL="91451" marR="91451"/>
                </a:tc>
                <a:tc>
                  <a:txBody>
                    <a:bodyPr/>
                    <a:lstStyle/>
                    <a:p>
                      <a:r>
                        <a:rPr lang="en-IN" sz="1400" dirty="0"/>
                        <a:t>Y</a:t>
                      </a:r>
                    </a:p>
                  </a:txBody>
                  <a:tcPr marL="91451" marR="91451"/>
                </a:tc>
                <a:extLst>
                  <a:ext uri="{0D108BD9-81ED-4DB2-BD59-A6C34878D82A}">
                    <a16:rowId xmlns:a16="http://schemas.microsoft.com/office/drawing/2014/main" val="10004"/>
                  </a:ext>
                </a:extLst>
              </a:tr>
              <a:tr h="265806">
                <a:tc>
                  <a:txBody>
                    <a:bodyPr/>
                    <a:lstStyle/>
                    <a:p>
                      <a:r>
                        <a:rPr lang="en-IN" sz="1400" dirty="0"/>
                        <a:t>e</a:t>
                      </a:r>
                    </a:p>
                  </a:txBody>
                  <a:tcPr marL="91451" marR="91451"/>
                </a:tc>
                <a:tc>
                  <a:txBody>
                    <a:bodyPr/>
                    <a:lstStyle/>
                    <a:p>
                      <a:r>
                        <a:rPr lang="en-IN" sz="1400" dirty="0"/>
                        <a:t>2</a:t>
                      </a:r>
                    </a:p>
                  </a:txBody>
                  <a:tcPr marL="91451" marR="91451"/>
                </a:tc>
                <a:tc>
                  <a:txBody>
                    <a:bodyPr/>
                    <a:lstStyle/>
                    <a:p>
                      <a:r>
                        <a:rPr lang="en-IN" sz="1400" dirty="0"/>
                        <a:t>Y</a:t>
                      </a:r>
                    </a:p>
                  </a:txBody>
                  <a:tcPr marL="91451" marR="91451"/>
                </a:tc>
                <a:extLst>
                  <a:ext uri="{0D108BD9-81ED-4DB2-BD59-A6C34878D82A}">
                    <a16:rowId xmlns:a16="http://schemas.microsoft.com/office/drawing/2014/main" val="10005"/>
                  </a:ext>
                </a:extLst>
              </a:tr>
              <a:tr h="265806">
                <a:tc>
                  <a:txBody>
                    <a:bodyPr/>
                    <a:lstStyle/>
                    <a:p>
                      <a:r>
                        <a:rPr lang="en-IN" sz="1400" dirty="0"/>
                        <a:t>f</a:t>
                      </a:r>
                    </a:p>
                  </a:txBody>
                  <a:tcPr marL="91451" marR="91451"/>
                </a:tc>
                <a:tc>
                  <a:txBody>
                    <a:bodyPr/>
                    <a:lstStyle/>
                    <a:p>
                      <a:r>
                        <a:rPr lang="en-IN" sz="1400" dirty="0"/>
                        <a:t>3</a:t>
                      </a:r>
                    </a:p>
                  </a:txBody>
                  <a:tcPr marL="91451" marR="91451"/>
                </a:tc>
                <a:tc>
                  <a:txBody>
                    <a:bodyPr/>
                    <a:lstStyle/>
                    <a:p>
                      <a:r>
                        <a:rPr lang="en-IN" sz="1400" dirty="0"/>
                        <a:t>Z</a:t>
                      </a:r>
                    </a:p>
                  </a:txBody>
                  <a:tcPr marL="91451" marR="91451"/>
                </a:tc>
                <a:extLst>
                  <a:ext uri="{0D108BD9-81ED-4DB2-BD59-A6C34878D82A}">
                    <a16:rowId xmlns:a16="http://schemas.microsoft.com/office/drawing/2014/main" val="10006"/>
                  </a:ext>
                </a:extLst>
              </a:tr>
              <a:tr h="265806">
                <a:tc>
                  <a:txBody>
                    <a:bodyPr/>
                    <a:lstStyle/>
                    <a:p>
                      <a:r>
                        <a:rPr lang="en-IN" sz="1400" dirty="0"/>
                        <a:t>g</a:t>
                      </a:r>
                    </a:p>
                  </a:txBody>
                  <a:tcPr marL="91451" marR="91451"/>
                </a:tc>
                <a:tc>
                  <a:txBody>
                    <a:bodyPr/>
                    <a:lstStyle/>
                    <a:p>
                      <a:r>
                        <a:rPr lang="en-IN" sz="1400" dirty="0"/>
                        <a:t>3</a:t>
                      </a:r>
                    </a:p>
                  </a:txBody>
                  <a:tcPr marL="91451" marR="91451"/>
                </a:tc>
                <a:tc>
                  <a:txBody>
                    <a:bodyPr/>
                    <a:lstStyle/>
                    <a:p>
                      <a:r>
                        <a:rPr lang="en-IN" sz="1400" dirty="0"/>
                        <a:t>Z </a:t>
                      </a:r>
                    </a:p>
                  </a:txBody>
                  <a:tcPr marL="91451" marR="91451"/>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E2A9F36C-382C-4A36-B56A-FAB5F5577228}"/>
              </a:ext>
            </a:extLst>
          </p:cNvPr>
          <p:cNvGraphicFramePr>
            <a:graphicFrameLocks noGrp="1"/>
          </p:cNvGraphicFramePr>
          <p:nvPr>
            <p:extLst>
              <p:ext uri="{D42A27DB-BD31-4B8C-83A1-F6EECF244321}">
                <p14:modId xmlns:p14="http://schemas.microsoft.com/office/powerpoint/2010/main" val="52270137"/>
              </p:ext>
            </p:extLst>
          </p:nvPr>
        </p:nvGraphicFramePr>
        <p:xfrm>
          <a:off x="6391276" y="3917671"/>
          <a:ext cx="1192212" cy="2438400"/>
        </p:xfrm>
        <a:graphic>
          <a:graphicData uri="http://schemas.openxmlformats.org/drawingml/2006/table">
            <a:tbl>
              <a:tblPr firstRow="1" bandRow="1">
                <a:tableStyleId>{5940675A-B579-460E-94D1-54222C63F5DA}</a:tableStyleId>
              </a:tblPr>
              <a:tblGrid>
                <a:gridCol w="596106">
                  <a:extLst>
                    <a:ext uri="{9D8B030D-6E8A-4147-A177-3AD203B41FA5}">
                      <a16:colId xmlns:a16="http://schemas.microsoft.com/office/drawing/2014/main" val="20000"/>
                    </a:ext>
                  </a:extLst>
                </a:gridCol>
                <a:gridCol w="596106">
                  <a:extLst>
                    <a:ext uri="{9D8B030D-6E8A-4147-A177-3AD203B41FA5}">
                      <a16:colId xmlns:a16="http://schemas.microsoft.com/office/drawing/2014/main" val="20001"/>
                    </a:ext>
                  </a:extLst>
                </a:gridCol>
              </a:tblGrid>
              <a:tr h="267377">
                <a:tc>
                  <a:txBody>
                    <a:bodyPr/>
                    <a:lstStyle/>
                    <a:p>
                      <a:r>
                        <a:rPr lang="en-IN" sz="1400" b="1" dirty="0"/>
                        <a:t>A</a:t>
                      </a:r>
                    </a:p>
                  </a:txBody>
                  <a:tcPr marL="91464" marR="91464"/>
                </a:tc>
                <a:tc>
                  <a:txBody>
                    <a:bodyPr/>
                    <a:lstStyle/>
                    <a:p>
                      <a:r>
                        <a:rPr lang="en-IN" sz="1400" b="1" dirty="0"/>
                        <a:t>B</a:t>
                      </a:r>
                    </a:p>
                  </a:txBody>
                  <a:tcPr marL="91464" marR="91464"/>
                </a:tc>
                <a:extLst>
                  <a:ext uri="{0D108BD9-81ED-4DB2-BD59-A6C34878D82A}">
                    <a16:rowId xmlns:a16="http://schemas.microsoft.com/office/drawing/2014/main" val="10000"/>
                  </a:ext>
                </a:extLst>
              </a:tr>
              <a:tr h="267377">
                <a:tc>
                  <a:txBody>
                    <a:bodyPr/>
                    <a:lstStyle/>
                    <a:p>
                      <a:r>
                        <a:rPr lang="en-IN" sz="1400" dirty="0"/>
                        <a:t>a</a:t>
                      </a:r>
                    </a:p>
                  </a:txBody>
                  <a:tcPr marL="91464" marR="91464"/>
                </a:tc>
                <a:tc>
                  <a:txBody>
                    <a:bodyPr/>
                    <a:lstStyle/>
                    <a:p>
                      <a:r>
                        <a:rPr lang="en-IN" sz="1400" dirty="0"/>
                        <a:t>1</a:t>
                      </a:r>
                    </a:p>
                  </a:txBody>
                  <a:tcPr marL="91464" marR="91464"/>
                </a:tc>
                <a:extLst>
                  <a:ext uri="{0D108BD9-81ED-4DB2-BD59-A6C34878D82A}">
                    <a16:rowId xmlns:a16="http://schemas.microsoft.com/office/drawing/2014/main" val="10001"/>
                  </a:ext>
                </a:extLst>
              </a:tr>
              <a:tr h="267377">
                <a:tc>
                  <a:txBody>
                    <a:bodyPr/>
                    <a:lstStyle/>
                    <a:p>
                      <a:r>
                        <a:rPr lang="en-IN" sz="1400" dirty="0"/>
                        <a:t>b</a:t>
                      </a:r>
                    </a:p>
                  </a:txBody>
                  <a:tcPr marL="91464" marR="91464"/>
                </a:tc>
                <a:tc>
                  <a:txBody>
                    <a:bodyPr/>
                    <a:lstStyle/>
                    <a:p>
                      <a:r>
                        <a:rPr lang="en-IN" sz="1400" dirty="0"/>
                        <a:t>1</a:t>
                      </a:r>
                    </a:p>
                  </a:txBody>
                  <a:tcPr marL="91464" marR="91464"/>
                </a:tc>
                <a:extLst>
                  <a:ext uri="{0D108BD9-81ED-4DB2-BD59-A6C34878D82A}">
                    <a16:rowId xmlns:a16="http://schemas.microsoft.com/office/drawing/2014/main" val="10002"/>
                  </a:ext>
                </a:extLst>
              </a:tr>
              <a:tr h="267377">
                <a:tc>
                  <a:txBody>
                    <a:bodyPr/>
                    <a:lstStyle/>
                    <a:p>
                      <a:r>
                        <a:rPr lang="en-IN" sz="1400" dirty="0"/>
                        <a:t>c</a:t>
                      </a:r>
                    </a:p>
                  </a:txBody>
                  <a:tcPr marL="91464" marR="91464"/>
                </a:tc>
                <a:tc>
                  <a:txBody>
                    <a:bodyPr/>
                    <a:lstStyle/>
                    <a:p>
                      <a:r>
                        <a:rPr lang="en-IN" sz="1400" dirty="0"/>
                        <a:t>1</a:t>
                      </a:r>
                    </a:p>
                  </a:txBody>
                  <a:tcPr marL="91464" marR="91464"/>
                </a:tc>
                <a:extLst>
                  <a:ext uri="{0D108BD9-81ED-4DB2-BD59-A6C34878D82A}">
                    <a16:rowId xmlns:a16="http://schemas.microsoft.com/office/drawing/2014/main" val="10003"/>
                  </a:ext>
                </a:extLst>
              </a:tr>
              <a:tr h="267377">
                <a:tc>
                  <a:txBody>
                    <a:bodyPr/>
                    <a:lstStyle/>
                    <a:p>
                      <a:r>
                        <a:rPr lang="en-IN" sz="1400" dirty="0"/>
                        <a:t>d</a:t>
                      </a:r>
                    </a:p>
                  </a:txBody>
                  <a:tcPr marL="91464" marR="91464"/>
                </a:tc>
                <a:tc>
                  <a:txBody>
                    <a:bodyPr/>
                    <a:lstStyle/>
                    <a:p>
                      <a:r>
                        <a:rPr lang="en-IN" sz="1400" dirty="0"/>
                        <a:t>2</a:t>
                      </a:r>
                    </a:p>
                  </a:txBody>
                  <a:tcPr marL="91464" marR="91464"/>
                </a:tc>
                <a:extLst>
                  <a:ext uri="{0D108BD9-81ED-4DB2-BD59-A6C34878D82A}">
                    <a16:rowId xmlns:a16="http://schemas.microsoft.com/office/drawing/2014/main" val="10004"/>
                  </a:ext>
                </a:extLst>
              </a:tr>
              <a:tr h="267377">
                <a:tc>
                  <a:txBody>
                    <a:bodyPr/>
                    <a:lstStyle/>
                    <a:p>
                      <a:r>
                        <a:rPr lang="en-IN" sz="1400" dirty="0"/>
                        <a:t>e</a:t>
                      </a:r>
                    </a:p>
                  </a:txBody>
                  <a:tcPr marL="91464" marR="91464"/>
                </a:tc>
                <a:tc>
                  <a:txBody>
                    <a:bodyPr/>
                    <a:lstStyle/>
                    <a:p>
                      <a:r>
                        <a:rPr lang="en-IN" sz="1400" dirty="0"/>
                        <a:t>2</a:t>
                      </a:r>
                    </a:p>
                  </a:txBody>
                  <a:tcPr marL="91464" marR="91464"/>
                </a:tc>
                <a:extLst>
                  <a:ext uri="{0D108BD9-81ED-4DB2-BD59-A6C34878D82A}">
                    <a16:rowId xmlns:a16="http://schemas.microsoft.com/office/drawing/2014/main" val="10005"/>
                  </a:ext>
                </a:extLst>
              </a:tr>
              <a:tr h="152072">
                <a:tc>
                  <a:txBody>
                    <a:bodyPr/>
                    <a:lstStyle/>
                    <a:p>
                      <a:r>
                        <a:rPr lang="en-IN" sz="1400" dirty="0"/>
                        <a:t>f</a:t>
                      </a:r>
                    </a:p>
                  </a:txBody>
                  <a:tcPr marL="91464" marR="91464"/>
                </a:tc>
                <a:tc>
                  <a:txBody>
                    <a:bodyPr/>
                    <a:lstStyle/>
                    <a:p>
                      <a:r>
                        <a:rPr lang="en-IN" sz="1400" dirty="0"/>
                        <a:t>3</a:t>
                      </a:r>
                    </a:p>
                  </a:txBody>
                  <a:tcPr marL="91464" marR="91464"/>
                </a:tc>
                <a:extLst>
                  <a:ext uri="{0D108BD9-81ED-4DB2-BD59-A6C34878D82A}">
                    <a16:rowId xmlns:a16="http://schemas.microsoft.com/office/drawing/2014/main" val="10006"/>
                  </a:ext>
                </a:extLst>
              </a:tr>
              <a:tr h="152072">
                <a:tc>
                  <a:txBody>
                    <a:bodyPr/>
                    <a:lstStyle/>
                    <a:p>
                      <a:r>
                        <a:rPr lang="en-IN" sz="1400" dirty="0"/>
                        <a:t>g</a:t>
                      </a:r>
                    </a:p>
                  </a:txBody>
                  <a:tcPr marL="91464" marR="91464"/>
                </a:tc>
                <a:tc>
                  <a:txBody>
                    <a:bodyPr/>
                    <a:lstStyle/>
                    <a:p>
                      <a:r>
                        <a:rPr lang="en-IN" sz="1400" dirty="0"/>
                        <a:t>3</a:t>
                      </a:r>
                    </a:p>
                  </a:txBody>
                  <a:tcPr marL="91464" marR="91464"/>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D941F3EA-7164-475A-89A8-7879DD9897E0}"/>
              </a:ext>
            </a:extLst>
          </p:cNvPr>
          <p:cNvGraphicFramePr>
            <a:graphicFrameLocks noGrp="1"/>
          </p:cNvGraphicFramePr>
          <p:nvPr/>
        </p:nvGraphicFramePr>
        <p:xfrm>
          <a:off x="8388350" y="4964113"/>
          <a:ext cx="1069976" cy="1298576"/>
        </p:xfrm>
        <a:graphic>
          <a:graphicData uri="http://schemas.openxmlformats.org/drawingml/2006/table">
            <a:tbl>
              <a:tblPr firstRow="1" bandRow="1">
                <a:tableStyleId>{5940675A-B579-460E-94D1-54222C63F5DA}</a:tableStyleId>
              </a:tblPr>
              <a:tblGrid>
                <a:gridCol w="534988">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tblGrid>
              <a:tr h="324644">
                <a:tc>
                  <a:txBody>
                    <a:bodyPr/>
                    <a:lstStyle/>
                    <a:p>
                      <a:r>
                        <a:rPr lang="en-IN" sz="1400" b="1" dirty="0"/>
                        <a:t>B</a:t>
                      </a:r>
                    </a:p>
                  </a:txBody>
                  <a:tcPr marL="91517" marR="91517" marT="45701" marB="45701"/>
                </a:tc>
                <a:tc>
                  <a:txBody>
                    <a:bodyPr/>
                    <a:lstStyle/>
                    <a:p>
                      <a:r>
                        <a:rPr lang="en-IN" sz="1400" b="1" dirty="0"/>
                        <a:t>C</a:t>
                      </a:r>
                    </a:p>
                  </a:txBody>
                  <a:tcPr marL="91517" marR="91517" marT="45701" marB="45701"/>
                </a:tc>
                <a:extLst>
                  <a:ext uri="{0D108BD9-81ED-4DB2-BD59-A6C34878D82A}">
                    <a16:rowId xmlns:a16="http://schemas.microsoft.com/office/drawing/2014/main" val="10000"/>
                  </a:ext>
                </a:extLst>
              </a:tr>
              <a:tr h="324644">
                <a:tc>
                  <a:txBody>
                    <a:bodyPr/>
                    <a:lstStyle/>
                    <a:p>
                      <a:r>
                        <a:rPr lang="en-IN" sz="1400" dirty="0"/>
                        <a:t>1</a:t>
                      </a:r>
                    </a:p>
                  </a:txBody>
                  <a:tcPr marL="91517" marR="91517" marT="45701" marB="45701"/>
                </a:tc>
                <a:tc>
                  <a:txBody>
                    <a:bodyPr/>
                    <a:lstStyle/>
                    <a:p>
                      <a:r>
                        <a:rPr lang="en-IN" sz="1400" dirty="0"/>
                        <a:t>X</a:t>
                      </a:r>
                    </a:p>
                  </a:txBody>
                  <a:tcPr marL="91517" marR="91517" marT="45701" marB="45701"/>
                </a:tc>
                <a:extLst>
                  <a:ext uri="{0D108BD9-81ED-4DB2-BD59-A6C34878D82A}">
                    <a16:rowId xmlns:a16="http://schemas.microsoft.com/office/drawing/2014/main" val="10001"/>
                  </a:ext>
                </a:extLst>
              </a:tr>
              <a:tr h="324644">
                <a:tc>
                  <a:txBody>
                    <a:bodyPr/>
                    <a:lstStyle/>
                    <a:p>
                      <a:r>
                        <a:rPr lang="en-IN" sz="1400" dirty="0"/>
                        <a:t>2</a:t>
                      </a:r>
                    </a:p>
                  </a:txBody>
                  <a:tcPr marL="91517" marR="91517" marT="45701" marB="45701"/>
                </a:tc>
                <a:tc>
                  <a:txBody>
                    <a:bodyPr/>
                    <a:lstStyle/>
                    <a:p>
                      <a:r>
                        <a:rPr lang="en-IN" sz="1400" dirty="0"/>
                        <a:t>Y</a:t>
                      </a:r>
                    </a:p>
                  </a:txBody>
                  <a:tcPr marL="91517" marR="91517" marT="45701" marB="45701"/>
                </a:tc>
                <a:extLst>
                  <a:ext uri="{0D108BD9-81ED-4DB2-BD59-A6C34878D82A}">
                    <a16:rowId xmlns:a16="http://schemas.microsoft.com/office/drawing/2014/main" val="10002"/>
                  </a:ext>
                </a:extLst>
              </a:tr>
              <a:tr h="324644">
                <a:tc>
                  <a:txBody>
                    <a:bodyPr/>
                    <a:lstStyle/>
                    <a:p>
                      <a:r>
                        <a:rPr lang="en-IN" sz="1400" dirty="0"/>
                        <a:t>3</a:t>
                      </a:r>
                    </a:p>
                  </a:txBody>
                  <a:tcPr marL="91517" marR="91517" marT="45701" marB="45701"/>
                </a:tc>
                <a:tc>
                  <a:txBody>
                    <a:bodyPr/>
                    <a:lstStyle/>
                    <a:p>
                      <a:r>
                        <a:rPr lang="en-IN" sz="1400" dirty="0"/>
                        <a:t>Z</a:t>
                      </a:r>
                    </a:p>
                  </a:txBody>
                  <a:tcPr marL="91517" marR="91517" marT="45701" marB="45701"/>
                </a:tc>
                <a:extLst>
                  <a:ext uri="{0D108BD9-81ED-4DB2-BD59-A6C34878D82A}">
                    <a16:rowId xmlns:a16="http://schemas.microsoft.com/office/drawing/2014/main" val="10003"/>
                  </a:ext>
                </a:extLst>
              </a:tr>
            </a:tbl>
          </a:graphicData>
        </a:graphic>
      </p:graphicFrame>
      <p:sp>
        <p:nvSpPr>
          <p:cNvPr id="8" name="Oval 7">
            <a:extLst>
              <a:ext uri="{FF2B5EF4-FFF2-40B4-BE49-F238E27FC236}">
                <a16:creationId xmlns:a16="http://schemas.microsoft.com/office/drawing/2014/main" id="{B4815C0D-00DE-4795-9A03-34F06A166C92}"/>
              </a:ext>
            </a:extLst>
          </p:cNvPr>
          <p:cNvSpPr>
            <a:spLocks noChangeArrowheads="1"/>
          </p:cNvSpPr>
          <p:nvPr/>
        </p:nvSpPr>
        <p:spPr bwMode="auto">
          <a:xfrm>
            <a:off x="8474075" y="2357438"/>
            <a:ext cx="1587500" cy="21653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IN" altLang="en-US"/>
          </a:p>
        </p:txBody>
      </p:sp>
      <p:sp>
        <p:nvSpPr>
          <p:cNvPr id="49240" name="Rectangle 8">
            <a:extLst>
              <a:ext uri="{FF2B5EF4-FFF2-40B4-BE49-F238E27FC236}">
                <a16:creationId xmlns:a16="http://schemas.microsoft.com/office/drawing/2014/main" id="{71118DE5-510B-4B73-A8D7-348DB10DDDDC}"/>
              </a:ext>
            </a:extLst>
          </p:cNvPr>
          <p:cNvSpPr>
            <a:spLocks noChangeArrowheads="1"/>
          </p:cNvSpPr>
          <p:nvPr/>
        </p:nvSpPr>
        <p:spPr bwMode="auto">
          <a:xfrm>
            <a:off x="796132" y="3105546"/>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dirty="0">
                <a:solidFill>
                  <a:srgbClr val="0000FF"/>
                </a:solidFill>
                <a:latin typeface="Comic Sans MS" panose="030F0702030302020204" pitchFamily="66" charset="0"/>
              </a:rPr>
              <a:t>Example:</a:t>
            </a:r>
            <a:r>
              <a:rPr kumimoji="0" lang="en-IN" altLang="en-US" dirty="0"/>
              <a:t> R(A,B,C)</a:t>
            </a:r>
          </a:p>
          <a:p>
            <a:pPr algn="just">
              <a:spcBef>
                <a:spcPct val="0"/>
              </a:spcBef>
              <a:buClrTx/>
              <a:buSzTx/>
              <a:buFontTx/>
              <a:buNone/>
            </a:pPr>
            <a:r>
              <a:rPr kumimoji="0" lang="en-IN" altLang="en-US" dirty="0"/>
              <a:t>                 A</a:t>
            </a:r>
            <a:r>
              <a:rPr kumimoji="0" lang="en-IN" altLang="en-US" dirty="0">
                <a:sym typeface="Wingdings" panose="05000000000000000000" pitchFamily="2" charset="2"/>
              </a:rPr>
              <a:t>B</a:t>
            </a:r>
            <a:endParaRPr kumimoji="0" lang="en-IN" altLang="en-US" dirty="0"/>
          </a:p>
          <a:p>
            <a:pPr algn="just">
              <a:spcBef>
                <a:spcPct val="0"/>
              </a:spcBef>
              <a:buClrTx/>
              <a:buSzTx/>
              <a:buFontTx/>
              <a:buNone/>
            </a:pPr>
            <a:r>
              <a:rPr kumimoji="0" lang="en-IN" altLang="en-US" dirty="0">
                <a:solidFill>
                  <a:srgbClr val="0000FF"/>
                </a:solidFill>
                <a:latin typeface="Comic Sans MS" panose="030F0702030302020204" pitchFamily="66" charset="0"/>
              </a:rPr>
              <a:t>                </a:t>
            </a:r>
            <a:r>
              <a:rPr kumimoji="0" lang="en-IN" altLang="en-US" dirty="0"/>
              <a:t>B</a:t>
            </a:r>
            <a:r>
              <a:rPr kumimoji="0" lang="en-IN" altLang="en-US" dirty="0">
                <a:sym typeface="Wingdings" panose="05000000000000000000" pitchFamily="2" charset="2"/>
              </a:rPr>
              <a:t>C     </a:t>
            </a:r>
          </a:p>
          <a:p>
            <a:pPr algn="just">
              <a:spcBef>
                <a:spcPct val="0"/>
              </a:spcBef>
              <a:buClrTx/>
              <a:buSzTx/>
              <a:buFontTx/>
              <a:buNone/>
            </a:pPr>
            <a:r>
              <a:rPr kumimoji="0" lang="en-IN" altLang="en-US" dirty="0">
                <a:sym typeface="Wingdings" panose="05000000000000000000" pitchFamily="2" charset="2"/>
              </a:rPr>
              <a:t>Solution:</a:t>
            </a:r>
          </a:p>
          <a:p>
            <a:pPr algn="just">
              <a:spcBef>
                <a:spcPct val="0"/>
              </a:spcBef>
              <a:buClrTx/>
              <a:buSzTx/>
              <a:buFontTx/>
              <a:buNone/>
            </a:pPr>
            <a:r>
              <a:rPr kumimoji="0" lang="en-IN" altLang="en-US" dirty="0">
                <a:sym typeface="Wingdings" panose="05000000000000000000" pitchFamily="2" charset="2"/>
              </a:rPr>
              <a:t>  key: A</a:t>
            </a:r>
          </a:p>
          <a:p>
            <a:pPr algn="just">
              <a:spcBef>
                <a:spcPct val="0"/>
              </a:spcBef>
              <a:buClrTx/>
              <a:buSzTx/>
              <a:buFontTx/>
              <a:buNone/>
            </a:pPr>
            <a:r>
              <a:rPr kumimoji="0" lang="en-IN" altLang="en-US" dirty="0">
                <a:sym typeface="Wingdings" panose="05000000000000000000" pitchFamily="2" charset="2"/>
              </a:rPr>
              <a:t>  step 1:    R1(</a:t>
            </a:r>
            <a:r>
              <a:rPr kumimoji="0" lang="en-IN" altLang="en-US" u="sng" dirty="0">
                <a:sym typeface="Wingdings" panose="05000000000000000000" pitchFamily="2" charset="2"/>
              </a:rPr>
              <a:t>B</a:t>
            </a:r>
            <a:r>
              <a:rPr kumimoji="0" lang="en-IN" altLang="en-US" dirty="0">
                <a:sym typeface="Wingdings" panose="05000000000000000000" pitchFamily="2" charset="2"/>
              </a:rPr>
              <a:t>,C)</a:t>
            </a:r>
          </a:p>
          <a:p>
            <a:pPr algn="just">
              <a:spcBef>
                <a:spcPct val="0"/>
              </a:spcBef>
              <a:buClrTx/>
              <a:buSzTx/>
              <a:buFontTx/>
              <a:buNone/>
            </a:pPr>
            <a:r>
              <a:rPr kumimoji="0" lang="en-IN" altLang="en-US" dirty="0">
                <a:sym typeface="Wingdings" panose="05000000000000000000" pitchFamily="2" charset="2"/>
              </a:rPr>
              <a:t>  step 2:    R(</a:t>
            </a:r>
            <a:r>
              <a:rPr kumimoji="0" lang="en-IN" altLang="en-US" u="sng" dirty="0">
                <a:sym typeface="Wingdings" panose="05000000000000000000" pitchFamily="2" charset="2"/>
              </a:rPr>
              <a:t>A,</a:t>
            </a:r>
            <a:r>
              <a:rPr kumimoji="0" lang="en-IN" altLang="en-US" dirty="0">
                <a:sym typeface="Wingdings" panose="05000000000000000000" pitchFamily="2" charset="2"/>
              </a:rPr>
              <a:t>B)  or  R2(</a:t>
            </a:r>
            <a:r>
              <a:rPr kumimoji="0" lang="en-IN" altLang="en-US" u="sng" dirty="0">
                <a:sym typeface="Wingdings" panose="05000000000000000000" pitchFamily="2" charset="2"/>
              </a:rPr>
              <a:t>A,</a:t>
            </a:r>
            <a:r>
              <a:rPr kumimoji="0" lang="en-IN" altLang="en-US" dirty="0">
                <a:sym typeface="Wingdings" panose="05000000000000000000" pitchFamily="2" charset="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553913-E048-4215-8120-5B105E16E2D0}"/>
              </a:ext>
            </a:extLst>
          </p:cNvPr>
          <p:cNvSpPr>
            <a:spLocks noChangeArrowheads="1"/>
          </p:cNvSpPr>
          <p:nvPr/>
        </p:nvSpPr>
        <p:spPr bwMode="auto">
          <a:xfrm>
            <a:off x="1182689" y="742426"/>
            <a:ext cx="4572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dirty="0">
                <a:solidFill>
                  <a:srgbClr val="0000FF"/>
                </a:solidFill>
                <a:latin typeface="Comic Sans MS" panose="030F0702030302020204" pitchFamily="66" charset="0"/>
              </a:rPr>
              <a:t>Example 1:</a:t>
            </a:r>
            <a:r>
              <a:rPr kumimoji="0" lang="en-IN" altLang="en-US" dirty="0"/>
              <a:t> R(A,B,C,D,E)</a:t>
            </a:r>
          </a:p>
          <a:p>
            <a:pPr algn="just">
              <a:spcBef>
                <a:spcPct val="0"/>
              </a:spcBef>
              <a:buClrTx/>
              <a:buSzTx/>
              <a:buFontTx/>
              <a:buNone/>
            </a:pPr>
            <a:r>
              <a:rPr kumimoji="0" lang="en-IN" altLang="en-US" dirty="0"/>
              <a:t>                 A</a:t>
            </a:r>
            <a:r>
              <a:rPr kumimoji="0" lang="en-IN" altLang="en-US" dirty="0">
                <a:sym typeface="Wingdings" panose="05000000000000000000" pitchFamily="2" charset="2"/>
              </a:rPr>
              <a:t>B</a:t>
            </a:r>
            <a:endParaRPr kumimoji="0" lang="en-IN" altLang="en-US" dirty="0"/>
          </a:p>
          <a:p>
            <a:pPr algn="just">
              <a:spcBef>
                <a:spcPct val="0"/>
              </a:spcBef>
              <a:buClrTx/>
              <a:buSzTx/>
              <a:buFontTx/>
              <a:buNone/>
            </a:pPr>
            <a:r>
              <a:rPr kumimoji="0" lang="en-IN" altLang="en-US" dirty="0">
                <a:solidFill>
                  <a:srgbClr val="0000FF"/>
                </a:solidFill>
                <a:latin typeface="Comic Sans MS" panose="030F0702030302020204" pitchFamily="66" charset="0"/>
              </a:rPr>
              <a:t>                </a:t>
            </a:r>
            <a:r>
              <a:rPr kumimoji="0" lang="en-IN" altLang="en-US" dirty="0"/>
              <a:t>B</a:t>
            </a:r>
            <a:r>
              <a:rPr kumimoji="0" lang="en-IN" altLang="en-US" dirty="0">
                <a:sym typeface="Wingdings" panose="05000000000000000000" pitchFamily="2" charset="2"/>
              </a:rPr>
              <a:t>E</a:t>
            </a:r>
          </a:p>
          <a:p>
            <a:pPr algn="just">
              <a:spcBef>
                <a:spcPct val="0"/>
              </a:spcBef>
              <a:buClrTx/>
              <a:buSzTx/>
              <a:buFontTx/>
              <a:buNone/>
            </a:pPr>
            <a:r>
              <a:rPr kumimoji="0" lang="en-IN" altLang="en-US" dirty="0">
                <a:sym typeface="Wingdings" panose="05000000000000000000" pitchFamily="2" charset="2"/>
              </a:rPr>
              <a:t>                 CD     </a:t>
            </a:r>
          </a:p>
          <a:p>
            <a:pPr algn="just">
              <a:spcBef>
                <a:spcPct val="0"/>
              </a:spcBef>
              <a:buClrTx/>
              <a:buSzTx/>
              <a:buFontTx/>
              <a:buNone/>
            </a:pPr>
            <a:r>
              <a:rPr kumimoji="0" lang="en-IN" altLang="en-US" dirty="0">
                <a:sym typeface="Wingdings" panose="05000000000000000000" pitchFamily="2" charset="2"/>
              </a:rPr>
              <a:t>Solution:</a:t>
            </a:r>
          </a:p>
          <a:p>
            <a:pPr algn="just">
              <a:spcBef>
                <a:spcPct val="0"/>
              </a:spcBef>
              <a:buClrTx/>
              <a:buSzTx/>
              <a:buFontTx/>
              <a:buNone/>
            </a:pPr>
            <a:r>
              <a:rPr kumimoji="0" lang="en-IN" altLang="en-US" dirty="0">
                <a:sym typeface="Wingdings" panose="05000000000000000000" pitchFamily="2" charset="2"/>
              </a:rPr>
              <a:t>  key: AC</a:t>
            </a:r>
          </a:p>
          <a:p>
            <a:pPr algn="just">
              <a:spcBef>
                <a:spcPct val="0"/>
              </a:spcBef>
              <a:buClrTx/>
              <a:buSzTx/>
              <a:buFontTx/>
              <a:buNone/>
            </a:pPr>
            <a:r>
              <a:rPr kumimoji="0" lang="en-IN" altLang="en-US" dirty="0">
                <a:sym typeface="Wingdings" panose="05000000000000000000" pitchFamily="2" charset="2"/>
              </a:rPr>
              <a:t>  step 1:    R1(</a:t>
            </a:r>
            <a:r>
              <a:rPr kumimoji="0" lang="en-IN" altLang="en-US" u="sng" dirty="0">
                <a:sym typeface="Wingdings" panose="05000000000000000000" pitchFamily="2" charset="2"/>
              </a:rPr>
              <a:t>A</a:t>
            </a:r>
            <a:r>
              <a:rPr kumimoji="0" lang="en-IN" altLang="en-US" dirty="0">
                <a:sym typeface="Wingdings" panose="05000000000000000000" pitchFamily="2" charset="2"/>
              </a:rPr>
              <a:t>,B,E)</a:t>
            </a:r>
            <a:r>
              <a:rPr kumimoji="0" lang="en-IN" altLang="en-US" sz="1200" dirty="0">
                <a:sym typeface="Wingdings" panose="05000000000000000000" pitchFamily="2" charset="2"/>
              </a:rPr>
              <a:t>(still not in 3 NF)</a:t>
            </a:r>
            <a:endParaRPr kumimoji="0" lang="en-IN" altLang="en-US" dirty="0">
              <a:sym typeface="Wingdings" panose="05000000000000000000" pitchFamily="2" charset="2"/>
            </a:endParaRPr>
          </a:p>
          <a:p>
            <a:pPr algn="just">
              <a:spcBef>
                <a:spcPct val="0"/>
              </a:spcBef>
              <a:buClrTx/>
              <a:buSzTx/>
              <a:buFontTx/>
              <a:buNone/>
            </a:pPr>
            <a:r>
              <a:rPr kumimoji="0" lang="en-IN" altLang="en-US" dirty="0">
                <a:sym typeface="Wingdings" panose="05000000000000000000" pitchFamily="2" charset="2"/>
              </a:rPr>
              <a:t>                      --- R11(</a:t>
            </a:r>
            <a:r>
              <a:rPr kumimoji="0" lang="en-IN" altLang="en-US" u="sng" dirty="0">
                <a:sym typeface="Wingdings" panose="05000000000000000000" pitchFamily="2" charset="2"/>
              </a:rPr>
              <a:t>A</a:t>
            </a:r>
            <a:r>
              <a:rPr kumimoji="0" lang="en-IN" altLang="en-US" dirty="0">
                <a:sym typeface="Wingdings" panose="05000000000000000000" pitchFamily="2" charset="2"/>
              </a:rPr>
              <a:t>,B)</a:t>
            </a:r>
          </a:p>
          <a:p>
            <a:pPr algn="just">
              <a:spcBef>
                <a:spcPct val="0"/>
              </a:spcBef>
              <a:buClrTx/>
              <a:buSzTx/>
              <a:buFontTx/>
              <a:buNone/>
            </a:pPr>
            <a:r>
              <a:rPr kumimoji="0" lang="en-IN" altLang="en-US" dirty="0">
                <a:sym typeface="Wingdings" panose="05000000000000000000" pitchFamily="2" charset="2"/>
              </a:rPr>
              <a:t>                      --- R12(</a:t>
            </a:r>
            <a:r>
              <a:rPr kumimoji="0" lang="en-IN" altLang="en-US" u="sng" dirty="0">
                <a:sym typeface="Wingdings" panose="05000000000000000000" pitchFamily="2" charset="2"/>
              </a:rPr>
              <a:t>B</a:t>
            </a:r>
            <a:r>
              <a:rPr kumimoji="0" lang="en-IN" altLang="en-US" dirty="0">
                <a:sym typeface="Wingdings" panose="05000000000000000000" pitchFamily="2" charset="2"/>
              </a:rPr>
              <a:t>,E)</a:t>
            </a:r>
          </a:p>
          <a:p>
            <a:pPr algn="just">
              <a:spcBef>
                <a:spcPct val="0"/>
              </a:spcBef>
              <a:buClrTx/>
              <a:buSzTx/>
              <a:buFontTx/>
              <a:buNone/>
            </a:pPr>
            <a:r>
              <a:rPr kumimoji="0" lang="en-IN" altLang="en-US" dirty="0">
                <a:sym typeface="Wingdings" panose="05000000000000000000" pitchFamily="2" charset="2"/>
              </a:rPr>
              <a:t>  step 2:    R2(</a:t>
            </a:r>
            <a:r>
              <a:rPr kumimoji="0" lang="en-IN" altLang="en-US" u="sng" dirty="0">
                <a:sym typeface="Wingdings" panose="05000000000000000000" pitchFamily="2" charset="2"/>
              </a:rPr>
              <a:t>C</a:t>
            </a:r>
            <a:r>
              <a:rPr kumimoji="0" lang="en-IN" altLang="en-US" dirty="0">
                <a:sym typeface="Wingdings" panose="05000000000000000000" pitchFamily="2" charset="2"/>
              </a:rPr>
              <a:t>,D)</a:t>
            </a:r>
          </a:p>
          <a:p>
            <a:pPr algn="just">
              <a:spcBef>
                <a:spcPct val="0"/>
              </a:spcBef>
              <a:buClrTx/>
              <a:buSzTx/>
              <a:buFontTx/>
              <a:buNone/>
            </a:pPr>
            <a:r>
              <a:rPr kumimoji="0" lang="en-IN" altLang="en-US" dirty="0">
                <a:sym typeface="Wingdings" panose="05000000000000000000" pitchFamily="2" charset="2"/>
              </a:rPr>
              <a:t>  step 3:    R3(</a:t>
            </a:r>
            <a:r>
              <a:rPr kumimoji="0" lang="en-IN" altLang="en-US" u="sng" dirty="0">
                <a:sym typeface="Wingdings" panose="05000000000000000000" pitchFamily="2" charset="2"/>
              </a:rPr>
              <a:t>A,C</a:t>
            </a:r>
            <a:r>
              <a:rPr kumimoji="0" lang="en-IN" altLang="en-US" dirty="0">
                <a:sym typeface="Wingdings" panose="05000000000000000000" pitchFamily="2" charset="2"/>
              </a:rPr>
              <a:t>)</a:t>
            </a:r>
          </a:p>
        </p:txBody>
      </p:sp>
      <p:sp>
        <p:nvSpPr>
          <p:cNvPr id="5" name="TextBox 4">
            <a:extLst>
              <a:ext uri="{FF2B5EF4-FFF2-40B4-BE49-F238E27FC236}">
                <a16:creationId xmlns:a16="http://schemas.microsoft.com/office/drawing/2014/main" id="{0D303EC5-C2C6-4183-AE4D-8BED39483E29}"/>
              </a:ext>
            </a:extLst>
          </p:cNvPr>
          <p:cNvSpPr txBox="1">
            <a:spLocks noChangeArrowheads="1"/>
          </p:cNvSpPr>
          <p:nvPr/>
        </p:nvSpPr>
        <p:spPr bwMode="auto">
          <a:xfrm>
            <a:off x="6615114" y="768350"/>
            <a:ext cx="460901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R(A B C D E F G H I J)</a:t>
            </a:r>
          </a:p>
          <a:p>
            <a:pPr>
              <a:spcBef>
                <a:spcPct val="0"/>
              </a:spcBef>
              <a:buClrTx/>
              <a:buSzTx/>
              <a:buFontTx/>
              <a:buNone/>
            </a:pPr>
            <a:r>
              <a:rPr kumimoji="0" lang="en-IN" altLang="en-US"/>
              <a:t>AB</a:t>
            </a:r>
            <a:r>
              <a:rPr kumimoji="0" lang="en-IN" altLang="en-US">
                <a:sym typeface="Wingdings" panose="05000000000000000000" pitchFamily="2" charset="2"/>
              </a:rPr>
              <a:t>C</a:t>
            </a:r>
          </a:p>
          <a:p>
            <a:pPr>
              <a:spcBef>
                <a:spcPct val="0"/>
              </a:spcBef>
              <a:buClrTx/>
              <a:buSzTx/>
              <a:buFontTx/>
              <a:buNone/>
            </a:pPr>
            <a:r>
              <a:rPr kumimoji="0" lang="en-IN" altLang="en-US"/>
              <a:t>A</a:t>
            </a:r>
            <a:r>
              <a:rPr kumimoji="0" lang="en-IN" altLang="en-US">
                <a:sym typeface="Wingdings" panose="05000000000000000000" pitchFamily="2" charset="2"/>
              </a:rPr>
              <a:t> DE</a:t>
            </a:r>
          </a:p>
          <a:p>
            <a:pPr>
              <a:spcBef>
                <a:spcPct val="0"/>
              </a:spcBef>
              <a:buClrTx/>
              <a:buSzTx/>
              <a:buFontTx/>
              <a:buNone/>
            </a:pPr>
            <a:r>
              <a:rPr kumimoji="0" lang="en-IN" altLang="en-US">
                <a:sym typeface="Wingdings" panose="05000000000000000000" pitchFamily="2" charset="2"/>
              </a:rPr>
              <a:t>B F</a:t>
            </a:r>
          </a:p>
          <a:p>
            <a:pPr>
              <a:spcBef>
                <a:spcPct val="0"/>
              </a:spcBef>
              <a:buClrTx/>
              <a:buSzTx/>
              <a:buFontTx/>
              <a:buNone/>
            </a:pPr>
            <a:r>
              <a:rPr kumimoji="0" lang="en-IN" altLang="en-US">
                <a:sym typeface="Wingdings" panose="05000000000000000000" pitchFamily="2" charset="2"/>
              </a:rPr>
              <a:t>F GH</a:t>
            </a:r>
          </a:p>
          <a:p>
            <a:pPr>
              <a:spcBef>
                <a:spcPct val="0"/>
              </a:spcBef>
              <a:buClrTx/>
              <a:buSzTx/>
              <a:buFontTx/>
              <a:buNone/>
            </a:pPr>
            <a:r>
              <a:rPr kumimoji="0" lang="en-IN" altLang="en-US">
                <a:sym typeface="Wingdings" panose="05000000000000000000" pitchFamily="2" charset="2"/>
              </a:rPr>
              <a:t>D IJ</a:t>
            </a:r>
          </a:p>
          <a:p>
            <a:pPr>
              <a:spcBef>
                <a:spcPct val="0"/>
              </a:spcBef>
              <a:buClrTx/>
              <a:buSzTx/>
              <a:buFontTx/>
              <a:buNone/>
            </a:pPr>
            <a:endParaRPr kumimoji="0" lang="en-IN" altLang="en-US"/>
          </a:p>
          <a:p>
            <a:pPr>
              <a:spcBef>
                <a:spcPct val="0"/>
              </a:spcBef>
              <a:buClrTx/>
              <a:buSzTx/>
              <a:buFontTx/>
              <a:buNone/>
            </a:pPr>
            <a:r>
              <a:rPr kumimoji="0" lang="en-IN" altLang="en-US"/>
              <a:t>Solution:</a:t>
            </a:r>
          </a:p>
          <a:p>
            <a:pPr>
              <a:spcBef>
                <a:spcPct val="0"/>
              </a:spcBef>
              <a:buClrTx/>
              <a:buSzTx/>
              <a:buFontTx/>
              <a:buNone/>
            </a:pPr>
            <a:r>
              <a:rPr kumimoji="0" lang="en-IN" altLang="en-US"/>
              <a:t>  key: AB</a:t>
            </a:r>
          </a:p>
          <a:p>
            <a:pPr>
              <a:spcBef>
                <a:spcPct val="0"/>
              </a:spcBef>
              <a:buClrTx/>
              <a:buSzTx/>
              <a:buFontTx/>
              <a:buNone/>
            </a:pPr>
            <a:r>
              <a:rPr kumimoji="0" lang="en-IN" altLang="en-US"/>
              <a:t>  step 1:    R1(A,D,E,I,J)(still not in 3 NF)</a:t>
            </a:r>
          </a:p>
          <a:p>
            <a:pPr>
              <a:spcBef>
                <a:spcPct val="0"/>
              </a:spcBef>
              <a:buClrTx/>
              <a:buSzTx/>
              <a:buFontTx/>
              <a:buNone/>
            </a:pPr>
            <a:r>
              <a:rPr kumimoji="0" lang="en-IN" altLang="en-US"/>
              <a:t>                      --- R11(A,D,E)</a:t>
            </a:r>
          </a:p>
          <a:p>
            <a:pPr>
              <a:spcBef>
                <a:spcPct val="0"/>
              </a:spcBef>
              <a:buClrTx/>
              <a:buSzTx/>
              <a:buFontTx/>
              <a:buNone/>
            </a:pPr>
            <a:r>
              <a:rPr kumimoji="0" lang="en-IN" altLang="en-US"/>
              <a:t>                      --- R12(D,I,J)</a:t>
            </a:r>
          </a:p>
          <a:p>
            <a:pPr>
              <a:spcBef>
                <a:spcPct val="0"/>
              </a:spcBef>
              <a:buClrTx/>
              <a:buSzTx/>
              <a:buFontTx/>
              <a:buNone/>
            </a:pPr>
            <a:r>
              <a:rPr kumimoji="0" lang="en-IN" altLang="en-US"/>
              <a:t>  step 2:    R2(B,F,G,H)</a:t>
            </a:r>
          </a:p>
          <a:p>
            <a:pPr>
              <a:spcBef>
                <a:spcPct val="0"/>
              </a:spcBef>
              <a:buClrTx/>
              <a:buSzTx/>
              <a:buFontTx/>
              <a:buNone/>
            </a:pPr>
            <a:r>
              <a:rPr kumimoji="0" lang="en-IN" altLang="en-US"/>
              <a:t>                      ---R21(B,F)</a:t>
            </a:r>
          </a:p>
          <a:p>
            <a:pPr>
              <a:spcBef>
                <a:spcPct val="0"/>
              </a:spcBef>
              <a:buClrTx/>
              <a:buSzTx/>
              <a:buFontTx/>
              <a:buNone/>
            </a:pPr>
            <a:r>
              <a:rPr kumimoji="0" lang="en-IN" altLang="en-US"/>
              <a:t>                      ---R22(G,H)</a:t>
            </a:r>
          </a:p>
          <a:p>
            <a:pPr>
              <a:spcBef>
                <a:spcPct val="0"/>
              </a:spcBef>
              <a:buClrTx/>
              <a:buSzTx/>
              <a:buFontTx/>
              <a:buNone/>
            </a:pPr>
            <a:r>
              <a:rPr kumimoji="0" lang="en-IN" altLang="en-US"/>
              <a:t>  step 3:    R3(A,B,C) AB keeps c with itself </a:t>
            </a:r>
          </a:p>
          <a:p>
            <a:pPr>
              <a:spcBef>
                <a:spcPct val="0"/>
              </a:spcBef>
              <a:buClrTx/>
              <a:buSzTx/>
              <a:buFontTx/>
              <a:buNone/>
            </a:pPr>
            <a:endParaRPr kumimoji="0" lang="en-IN" altLang="en-US"/>
          </a:p>
        </p:txBody>
      </p:sp>
      <p:sp>
        <p:nvSpPr>
          <p:cNvPr id="6" name="TextBox 5">
            <a:extLst>
              <a:ext uri="{FF2B5EF4-FFF2-40B4-BE49-F238E27FC236}">
                <a16:creationId xmlns:a16="http://schemas.microsoft.com/office/drawing/2014/main" id="{6DA1C7A6-92DB-46E5-A689-7CCBA5339F16}"/>
              </a:ext>
            </a:extLst>
          </p:cNvPr>
          <p:cNvSpPr txBox="1">
            <a:spLocks noChangeArrowheads="1"/>
          </p:cNvSpPr>
          <p:nvPr/>
        </p:nvSpPr>
        <p:spPr bwMode="auto">
          <a:xfrm>
            <a:off x="2028826" y="4325939"/>
            <a:ext cx="201850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pt-BR" altLang="en-US"/>
              <a:t>R(A,B,C,D,E)</a:t>
            </a:r>
          </a:p>
          <a:p>
            <a:pPr>
              <a:spcBef>
                <a:spcPct val="0"/>
              </a:spcBef>
              <a:buClrTx/>
              <a:buSzTx/>
              <a:buFontTx/>
              <a:buNone/>
            </a:pPr>
            <a:r>
              <a:rPr kumimoji="0" lang="pt-BR" altLang="en-US"/>
              <a:t>                AB</a:t>
            </a:r>
            <a:r>
              <a:rPr kumimoji="0" lang="pt-BR" altLang="en-US">
                <a:sym typeface="Wingdings" panose="05000000000000000000" pitchFamily="2" charset="2"/>
              </a:rPr>
              <a:t>C</a:t>
            </a:r>
            <a:endParaRPr kumimoji="0" lang="pt-BR" altLang="en-US"/>
          </a:p>
          <a:p>
            <a:pPr>
              <a:spcBef>
                <a:spcPct val="0"/>
              </a:spcBef>
              <a:buClrTx/>
              <a:buSzTx/>
              <a:buFontTx/>
              <a:buNone/>
            </a:pPr>
            <a:r>
              <a:rPr kumimoji="0" lang="pt-BR" altLang="en-US"/>
              <a:t>                B</a:t>
            </a:r>
            <a:r>
              <a:rPr kumimoji="0" lang="pt-BR" altLang="en-US">
                <a:sym typeface="Wingdings" panose="05000000000000000000" pitchFamily="2" charset="2"/>
              </a:rPr>
              <a:t></a:t>
            </a:r>
            <a:r>
              <a:rPr kumimoji="0" lang="pt-BR" altLang="en-US"/>
              <a:t>D</a:t>
            </a:r>
          </a:p>
          <a:p>
            <a:pPr>
              <a:spcBef>
                <a:spcPct val="0"/>
              </a:spcBef>
              <a:buClrTx/>
              <a:buSzTx/>
              <a:buFontTx/>
              <a:buNone/>
            </a:pPr>
            <a:r>
              <a:rPr kumimoji="0" lang="pt-BR" altLang="en-US"/>
              <a:t>                D</a:t>
            </a:r>
            <a:r>
              <a:rPr kumimoji="0" lang="pt-BR" altLang="en-US">
                <a:sym typeface="Wingdings" panose="05000000000000000000" pitchFamily="2" charset="2"/>
              </a:rPr>
              <a:t>E</a:t>
            </a:r>
            <a:r>
              <a:rPr kumimoji="0" lang="pt-BR" altLang="en-US"/>
              <a:t> </a:t>
            </a:r>
          </a:p>
          <a:p>
            <a:pPr>
              <a:spcBef>
                <a:spcPct val="0"/>
              </a:spcBef>
              <a:buClrTx/>
              <a:buSzTx/>
              <a:buFontTx/>
              <a:buNone/>
            </a:pPr>
            <a:r>
              <a:rPr kumimoji="0" lang="pt-BR" altLang="en-US"/>
              <a:t>Solution: Key AB</a:t>
            </a:r>
          </a:p>
          <a:p>
            <a:pPr>
              <a:spcBef>
                <a:spcPct val="0"/>
              </a:spcBef>
              <a:buClrTx/>
              <a:buSzTx/>
              <a:buFontTx/>
              <a:buNone/>
            </a:pPr>
            <a:r>
              <a:rPr kumimoji="0" lang="pt-BR" altLang="en-US"/>
              <a:t>Step 1:R1(BDE)</a:t>
            </a:r>
          </a:p>
          <a:p>
            <a:pPr>
              <a:spcBef>
                <a:spcPct val="0"/>
              </a:spcBef>
              <a:buClrTx/>
              <a:buSzTx/>
              <a:buFontTx/>
              <a:buNone/>
            </a:pPr>
            <a:r>
              <a:rPr kumimoji="0" lang="pt-BR" altLang="en-US"/>
              <a:t>           ---R11(BD)</a:t>
            </a:r>
          </a:p>
          <a:p>
            <a:pPr>
              <a:spcBef>
                <a:spcPct val="0"/>
              </a:spcBef>
              <a:buClrTx/>
              <a:buSzTx/>
              <a:buFontTx/>
              <a:buNone/>
            </a:pPr>
            <a:r>
              <a:rPr kumimoji="0" lang="pt-BR" altLang="en-US"/>
              <a:t>           ---R12(DE)</a:t>
            </a:r>
          </a:p>
          <a:p>
            <a:pPr>
              <a:spcBef>
                <a:spcPct val="0"/>
              </a:spcBef>
              <a:buClrTx/>
              <a:buSzTx/>
              <a:buFontTx/>
              <a:buNone/>
            </a:pPr>
            <a:r>
              <a:rPr kumimoji="0" lang="pt-BR" altLang="en-US"/>
              <a:t>Step 2:R2(ABC)</a:t>
            </a:r>
            <a:endParaRPr kumimoji="0" lang="en-IN" altLang="en-US"/>
          </a:p>
        </p:txBody>
      </p:sp>
      <p:sp>
        <p:nvSpPr>
          <p:cNvPr id="7" name="TextBox 6">
            <a:extLst>
              <a:ext uri="{FF2B5EF4-FFF2-40B4-BE49-F238E27FC236}">
                <a16:creationId xmlns:a16="http://schemas.microsoft.com/office/drawing/2014/main" id="{45BB02C0-56CD-4B67-A968-B680EAFD8699}"/>
              </a:ext>
            </a:extLst>
          </p:cNvPr>
          <p:cNvSpPr txBox="1">
            <a:spLocks noChangeArrowheads="1"/>
          </p:cNvSpPr>
          <p:nvPr/>
        </p:nvSpPr>
        <p:spPr bwMode="auto">
          <a:xfrm>
            <a:off x="4771086" y="4602937"/>
            <a:ext cx="196720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R(ABCDEFGHIJ)</a:t>
            </a:r>
          </a:p>
          <a:p>
            <a:pPr>
              <a:spcBef>
                <a:spcPct val="0"/>
              </a:spcBef>
              <a:buClrTx/>
              <a:buSzTx/>
              <a:buFontTx/>
              <a:buNone/>
            </a:pPr>
            <a:r>
              <a:rPr kumimoji="0" lang="en-IN" altLang="en-US" dirty="0"/>
              <a:t>AB</a:t>
            </a:r>
            <a:r>
              <a:rPr kumimoji="0" lang="en-IN" altLang="en-US" dirty="0">
                <a:sym typeface="Wingdings" panose="05000000000000000000" pitchFamily="2" charset="2"/>
              </a:rPr>
              <a:t>C</a:t>
            </a:r>
          </a:p>
          <a:p>
            <a:pPr>
              <a:spcBef>
                <a:spcPct val="0"/>
              </a:spcBef>
              <a:buClrTx/>
              <a:buSzTx/>
              <a:buFontTx/>
              <a:buNone/>
            </a:pPr>
            <a:r>
              <a:rPr kumimoji="0" lang="en-IN" altLang="en-US" dirty="0"/>
              <a:t>AD</a:t>
            </a:r>
            <a:r>
              <a:rPr kumimoji="0" lang="en-IN" altLang="en-US" dirty="0">
                <a:sym typeface="Wingdings" panose="05000000000000000000" pitchFamily="2" charset="2"/>
              </a:rPr>
              <a:t> GH</a:t>
            </a:r>
          </a:p>
          <a:p>
            <a:pPr>
              <a:spcBef>
                <a:spcPct val="0"/>
              </a:spcBef>
              <a:buClrTx/>
              <a:buSzTx/>
              <a:buFontTx/>
              <a:buNone/>
            </a:pPr>
            <a:r>
              <a:rPr kumimoji="0" lang="en-IN" altLang="en-US" dirty="0">
                <a:sym typeface="Wingdings" panose="05000000000000000000" pitchFamily="2" charset="2"/>
              </a:rPr>
              <a:t>BD EF</a:t>
            </a:r>
          </a:p>
          <a:p>
            <a:pPr>
              <a:spcBef>
                <a:spcPct val="0"/>
              </a:spcBef>
              <a:buClrTx/>
              <a:buSzTx/>
              <a:buFontTx/>
              <a:buNone/>
            </a:pPr>
            <a:r>
              <a:rPr kumimoji="0" lang="en-IN" altLang="en-US" dirty="0">
                <a:sym typeface="Wingdings" panose="05000000000000000000" pitchFamily="2" charset="2"/>
              </a:rPr>
              <a:t>AI</a:t>
            </a:r>
          </a:p>
          <a:p>
            <a:pPr>
              <a:spcBef>
                <a:spcPct val="0"/>
              </a:spcBef>
              <a:buClrTx/>
              <a:buSzTx/>
              <a:buFontTx/>
              <a:buNone/>
            </a:pPr>
            <a:r>
              <a:rPr kumimoji="0" lang="en-IN" altLang="en-US" dirty="0">
                <a:sym typeface="Wingdings" panose="05000000000000000000" pitchFamily="2" charset="2"/>
              </a:rPr>
              <a:t>H J</a:t>
            </a:r>
          </a:p>
          <a:p>
            <a:pPr>
              <a:spcBef>
                <a:spcPct val="0"/>
              </a:spcBef>
              <a:buClrTx/>
              <a:buSzTx/>
              <a:buFontTx/>
              <a:buNone/>
            </a:pPr>
            <a:endParaRPr kumimoji="0" lang="en-IN" altLang="en-US" dirty="0"/>
          </a:p>
        </p:txBody>
      </p:sp>
      <p:sp>
        <p:nvSpPr>
          <p:cNvPr id="8" name="TextBox 7">
            <a:extLst>
              <a:ext uri="{FF2B5EF4-FFF2-40B4-BE49-F238E27FC236}">
                <a16:creationId xmlns:a16="http://schemas.microsoft.com/office/drawing/2014/main" id="{4A12422A-A14A-4F5F-B9C7-B78A2A789987}"/>
              </a:ext>
            </a:extLst>
          </p:cNvPr>
          <p:cNvSpPr txBox="1">
            <a:spLocks noChangeArrowheads="1"/>
          </p:cNvSpPr>
          <p:nvPr/>
        </p:nvSpPr>
        <p:spPr bwMode="auto">
          <a:xfrm>
            <a:off x="7064375" y="5141913"/>
            <a:ext cx="37176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Key: ABD</a:t>
            </a:r>
          </a:p>
          <a:p>
            <a:pPr>
              <a:spcBef>
                <a:spcPct val="0"/>
              </a:spcBef>
              <a:buClrTx/>
              <a:buSzTx/>
              <a:buFontTx/>
              <a:buNone/>
            </a:pPr>
            <a:r>
              <a:rPr kumimoji="0" lang="en-IN" altLang="en-US"/>
              <a:t>R1(ABCI)= R11(ABC)  R12(AI)</a:t>
            </a:r>
          </a:p>
          <a:p>
            <a:pPr>
              <a:spcBef>
                <a:spcPct val="0"/>
              </a:spcBef>
              <a:buClrTx/>
              <a:buSzTx/>
              <a:buFontTx/>
              <a:buNone/>
            </a:pPr>
            <a:r>
              <a:rPr kumimoji="0" lang="en-IN" altLang="en-US"/>
              <a:t>R2(ADGHJ)=R21(ADGH) R22(HJ)</a:t>
            </a:r>
          </a:p>
          <a:p>
            <a:pPr>
              <a:spcBef>
                <a:spcPct val="0"/>
              </a:spcBef>
              <a:buClrTx/>
              <a:buSzTx/>
              <a:buFontTx/>
              <a:buNone/>
            </a:pPr>
            <a:r>
              <a:rPr kumimoji="0" lang="en-IN" altLang="en-US"/>
              <a:t>R3(BDEF)</a:t>
            </a:r>
          </a:p>
          <a:p>
            <a:pPr>
              <a:spcBef>
                <a:spcPct val="0"/>
              </a:spcBef>
              <a:buClrTx/>
              <a:buSzTx/>
              <a:buFontTx/>
              <a:buNone/>
            </a:pPr>
            <a:r>
              <a:rPr kumimoji="0" lang="en-IN" altLang="en-US"/>
              <a:t>R4(ABD)</a:t>
            </a:r>
          </a:p>
          <a:p>
            <a:pPr>
              <a:spcBef>
                <a:spcPct val="0"/>
              </a:spcBef>
              <a:buClrTx/>
              <a:buSzTx/>
              <a:buFontTx/>
              <a:buNone/>
            </a:pPr>
            <a:endParaRPr kumimoji="0"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2" end="2"/>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6" end="6"/>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0" end="0"/>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
                                            <p:txEl>
                                              <p:pRg st="1" end="1"/>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
                                            <p:txEl>
                                              <p:pRg st="2" end="2"/>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
                                            <p:txEl>
                                              <p:pRg st="3" end="3"/>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
                                            <p:txEl>
                                              <p:pRg st="4" end="4"/>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17391936-E68E-4866-8A21-80ACB3ACCED3}"/>
              </a:ext>
            </a:extLst>
          </p:cNvPr>
          <p:cNvSpPr>
            <a:spLocks noChangeArrowheads="1"/>
          </p:cNvSpPr>
          <p:nvPr/>
        </p:nvSpPr>
        <p:spPr bwMode="auto">
          <a:xfrm>
            <a:off x="838200" y="674689"/>
            <a:ext cx="10439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sz="2000" b="1" dirty="0">
                <a:solidFill>
                  <a:srgbClr val="0000FF"/>
                </a:solidFill>
                <a:latin typeface="Comic Sans MS" panose="030F0702030302020204" pitchFamily="66" charset="0"/>
              </a:rPr>
              <a:t>BCNF</a:t>
            </a:r>
            <a:endParaRPr kumimoji="0" lang="en-IN" altLang="en-US" b="1" dirty="0">
              <a:solidFill>
                <a:srgbClr val="0000FF"/>
              </a:solidFill>
              <a:latin typeface="Comic Sans MS" panose="030F0702030302020204" pitchFamily="66" charset="0"/>
            </a:endParaRPr>
          </a:p>
          <a:p>
            <a:pPr algn="just">
              <a:spcBef>
                <a:spcPct val="0"/>
              </a:spcBef>
              <a:buClrTx/>
              <a:buSzTx/>
              <a:buFontTx/>
              <a:buNone/>
            </a:pPr>
            <a:r>
              <a:rPr kumimoji="0" lang="en-IN" altLang="en-US" dirty="0">
                <a:solidFill>
                  <a:srgbClr val="0000FF"/>
                </a:solidFill>
                <a:latin typeface="Comic Sans MS" panose="030F0702030302020204" pitchFamily="66" charset="0"/>
              </a:rPr>
              <a:t>Step 1: Create a separate relation for each violated dependency</a:t>
            </a:r>
            <a:endParaRPr kumimoji="0" lang="en-IN" altLang="en-US" dirty="0"/>
          </a:p>
          <a:p>
            <a:pPr algn="just">
              <a:spcBef>
                <a:spcPct val="0"/>
              </a:spcBef>
              <a:buClrTx/>
              <a:buSzTx/>
              <a:buFontTx/>
              <a:buNone/>
            </a:pPr>
            <a:br>
              <a:rPr kumimoji="0" lang="en-IN" altLang="en-US" dirty="0"/>
            </a:br>
            <a:r>
              <a:rPr kumimoji="0" lang="en-IN" altLang="en-US" dirty="0">
                <a:solidFill>
                  <a:srgbClr val="0000FF"/>
                </a:solidFill>
                <a:latin typeface="Comic Sans MS" panose="030F0702030302020204" pitchFamily="66" charset="0"/>
              </a:rPr>
              <a:t>Step 2: Remove the right hand side attribute of the dependency from the relation that is being decomposed.</a:t>
            </a:r>
          </a:p>
          <a:p>
            <a:pPr algn="just">
              <a:spcBef>
                <a:spcPct val="0"/>
              </a:spcBef>
              <a:buClrTx/>
              <a:buSzTx/>
              <a:buFontTx/>
              <a:buNone/>
            </a:pPr>
            <a:r>
              <a:rPr kumimoji="0" lang="en-IN" altLang="en-US" dirty="0">
                <a:solidFill>
                  <a:srgbClr val="FF0000"/>
                </a:solidFill>
                <a:latin typeface="Comic Sans MS" panose="030F0702030302020204" pitchFamily="66" charset="0"/>
              </a:rPr>
              <a:t>Step 3: we always create one table for CK if it is not a </a:t>
            </a:r>
          </a:p>
          <a:p>
            <a:pPr algn="just">
              <a:spcBef>
                <a:spcPct val="0"/>
              </a:spcBef>
              <a:buClrTx/>
              <a:buSzTx/>
              <a:buFontTx/>
              <a:buNone/>
            </a:pPr>
            <a:r>
              <a:rPr kumimoji="0" lang="en-IN" altLang="en-US" dirty="0">
                <a:solidFill>
                  <a:srgbClr val="FF0000"/>
                </a:solidFill>
                <a:latin typeface="Comic Sans MS" panose="030F0702030302020204" pitchFamily="66" charset="0"/>
              </a:rPr>
              <a:t>Part of a relation.</a:t>
            </a:r>
          </a:p>
        </p:txBody>
      </p:sp>
      <p:graphicFrame>
        <p:nvGraphicFramePr>
          <p:cNvPr id="5" name="Table 4">
            <a:extLst>
              <a:ext uri="{FF2B5EF4-FFF2-40B4-BE49-F238E27FC236}">
                <a16:creationId xmlns:a16="http://schemas.microsoft.com/office/drawing/2014/main" id="{D30A195B-1F44-4BCD-A707-1BAC5C7C2DE2}"/>
              </a:ext>
            </a:extLst>
          </p:cNvPr>
          <p:cNvGraphicFramePr>
            <a:graphicFrameLocks noGrp="1"/>
          </p:cNvGraphicFramePr>
          <p:nvPr/>
        </p:nvGraphicFramePr>
        <p:xfrm>
          <a:off x="8070850" y="2193925"/>
          <a:ext cx="1901826" cy="2438400"/>
        </p:xfrm>
        <a:graphic>
          <a:graphicData uri="http://schemas.openxmlformats.org/drawingml/2006/table">
            <a:tbl>
              <a:tblPr firstRow="1" bandRow="1">
                <a:tableStyleId>{5940675A-B579-460E-94D1-54222C63F5DA}</a:tableStyleId>
              </a:tblPr>
              <a:tblGrid>
                <a:gridCol w="633942">
                  <a:extLst>
                    <a:ext uri="{9D8B030D-6E8A-4147-A177-3AD203B41FA5}">
                      <a16:colId xmlns:a16="http://schemas.microsoft.com/office/drawing/2014/main" val="20000"/>
                    </a:ext>
                  </a:extLst>
                </a:gridCol>
                <a:gridCol w="633942">
                  <a:extLst>
                    <a:ext uri="{9D8B030D-6E8A-4147-A177-3AD203B41FA5}">
                      <a16:colId xmlns:a16="http://schemas.microsoft.com/office/drawing/2014/main" val="20001"/>
                    </a:ext>
                  </a:extLst>
                </a:gridCol>
                <a:gridCol w="633942">
                  <a:extLst>
                    <a:ext uri="{9D8B030D-6E8A-4147-A177-3AD203B41FA5}">
                      <a16:colId xmlns:a16="http://schemas.microsoft.com/office/drawing/2014/main" val="20002"/>
                    </a:ext>
                  </a:extLst>
                </a:gridCol>
              </a:tblGrid>
              <a:tr h="265806">
                <a:tc>
                  <a:txBody>
                    <a:bodyPr/>
                    <a:lstStyle/>
                    <a:p>
                      <a:r>
                        <a:rPr lang="en-IN" sz="1400" b="1" dirty="0"/>
                        <a:t>A</a:t>
                      </a:r>
                    </a:p>
                  </a:txBody>
                  <a:tcPr marL="91451" marR="91451"/>
                </a:tc>
                <a:tc>
                  <a:txBody>
                    <a:bodyPr/>
                    <a:lstStyle/>
                    <a:p>
                      <a:r>
                        <a:rPr lang="en-IN" sz="1400" b="1" dirty="0"/>
                        <a:t>B</a:t>
                      </a:r>
                    </a:p>
                  </a:txBody>
                  <a:tcPr marL="91451" marR="91451"/>
                </a:tc>
                <a:tc>
                  <a:txBody>
                    <a:bodyPr/>
                    <a:lstStyle/>
                    <a:p>
                      <a:r>
                        <a:rPr lang="en-IN" sz="1400" b="1" dirty="0"/>
                        <a:t>C</a:t>
                      </a:r>
                    </a:p>
                  </a:txBody>
                  <a:tcPr marL="91451" marR="91451"/>
                </a:tc>
                <a:extLst>
                  <a:ext uri="{0D108BD9-81ED-4DB2-BD59-A6C34878D82A}">
                    <a16:rowId xmlns:a16="http://schemas.microsoft.com/office/drawing/2014/main" val="10000"/>
                  </a:ext>
                </a:extLst>
              </a:tr>
              <a:tr h="265806">
                <a:tc>
                  <a:txBody>
                    <a:bodyPr/>
                    <a:lstStyle/>
                    <a:p>
                      <a:r>
                        <a:rPr lang="en-IN" sz="1400" dirty="0"/>
                        <a:t>a</a:t>
                      </a:r>
                    </a:p>
                  </a:txBody>
                  <a:tcPr marL="91451" marR="91451"/>
                </a:tc>
                <a:tc>
                  <a:txBody>
                    <a:bodyPr/>
                    <a:lstStyle/>
                    <a:p>
                      <a:r>
                        <a:rPr lang="en-IN" sz="1400" dirty="0"/>
                        <a:t>1</a:t>
                      </a:r>
                    </a:p>
                  </a:txBody>
                  <a:tcPr marL="91451" marR="91451"/>
                </a:tc>
                <a:tc>
                  <a:txBody>
                    <a:bodyPr/>
                    <a:lstStyle/>
                    <a:p>
                      <a:r>
                        <a:rPr lang="en-IN" sz="1400" dirty="0"/>
                        <a:t>X</a:t>
                      </a:r>
                    </a:p>
                  </a:txBody>
                  <a:tcPr marL="91451" marR="91451"/>
                </a:tc>
                <a:extLst>
                  <a:ext uri="{0D108BD9-81ED-4DB2-BD59-A6C34878D82A}">
                    <a16:rowId xmlns:a16="http://schemas.microsoft.com/office/drawing/2014/main" val="10001"/>
                  </a:ext>
                </a:extLst>
              </a:tr>
              <a:tr h="265806">
                <a:tc>
                  <a:txBody>
                    <a:bodyPr/>
                    <a:lstStyle/>
                    <a:p>
                      <a:r>
                        <a:rPr lang="en-IN" sz="1400" dirty="0"/>
                        <a:t>b</a:t>
                      </a:r>
                    </a:p>
                  </a:txBody>
                  <a:tcPr marL="91451" marR="91451"/>
                </a:tc>
                <a:tc>
                  <a:txBody>
                    <a:bodyPr/>
                    <a:lstStyle/>
                    <a:p>
                      <a:r>
                        <a:rPr lang="en-IN" sz="1400" dirty="0"/>
                        <a:t>2</a:t>
                      </a:r>
                    </a:p>
                  </a:txBody>
                  <a:tcPr marL="91451" marR="91451"/>
                </a:tc>
                <a:tc>
                  <a:txBody>
                    <a:bodyPr/>
                    <a:lstStyle/>
                    <a:p>
                      <a:r>
                        <a:rPr lang="en-IN" sz="1400" dirty="0"/>
                        <a:t>Y</a:t>
                      </a:r>
                    </a:p>
                  </a:txBody>
                  <a:tcPr marL="91451" marR="91451"/>
                </a:tc>
                <a:extLst>
                  <a:ext uri="{0D108BD9-81ED-4DB2-BD59-A6C34878D82A}">
                    <a16:rowId xmlns:a16="http://schemas.microsoft.com/office/drawing/2014/main" val="10002"/>
                  </a:ext>
                </a:extLst>
              </a:tr>
              <a:tr h="265806">
                <a:tc>
                  <a:txBody>
                    <a:bodyPr/>
                    <a:lstStyle/>
                    <a:p>
                      <a:r>
                        <a:rPr lang="en-IN" sz="1400" dirty="0"/>
                        <a:t>c</a:t>
                      </a:r>
                    </a:p>
                  </a:txBody>
                  <a:tcPr marL="91451" marR="91451"/>
                </a:tc>
                <a:tc>
                  <a:txBody>
                    <a:bodyPr/>
                    <a:lstStyle/>
                    <a:p>
                      <a:r>
                        <a:rPr lang="en-IN" sz="1400" dirty="0"/>
                        <a:t>2</a:t>
                      </a:r>
                    </a:p>
                  </a:txBody>
                  <a:tcPr marL="91451" marR="91451"/>
                </a:tc>
                <a:tc>
                  <a:txBody>
                    <a:bodyPr/>
                    <a:lstStyle/>
                    <a:p>
                      <a:r>
                        <a:rPr lang="en-IN" sz="1400" dirty="0"/>
                        <a:t>Z</a:t>
                      </a:r>
                    </a:p>
                  </a:txBody>
                  <a:tcPr marL="91451" marR="91451"/>
                </a:tc>
                <a:extLst>
                  <a:ext uri="{0D108BD9-81ED-4DB2-BD59-A6C34878D82A}">
                    <a16:rowId xmlns:a16="http://schemas.microsoft.com/office/drawing/2014/main" val="10003"/>
                  </a:ext>
                </a:extLst>
              </a:tr>
              <a:tr h="265806">
                <a:tc>
                  <a:txBody>
                    <a:bodyPr/>
                    <a:lstStyle/>
                    <a:p>
                      <a:r>
                        <a:rPr lang="en-IN" sz="1400" dirty="0"/>
                        <a:t>c</a:t>
                      </a:r>
                    </a:p>
                  </a:txBody>
                  <a:tcPr marL="91451" marR="91451"/>
                </a:tc>
                <a:tc>
                  <a:txBody>
                    <a:bodyPr/>
                    <a:lstStyle/>
                    <a:p>
                      <a:r>
                        <a:rPr lang="en-IN" sz="1400" dirty="0"/>
                        <a:t>2</a:t>
                      </a:r>
                    </a:p>
                  </a:txBody>
                  <a:tcPr marL="91451" marR="91451"/>
                </a:tc>
                <a:tc>
                  <a:txBody>
                    <a:bodyPr/>
                    <a:lstStyle/>
                    <a:p>
                      <a:r>
                        <a:rPr lang="en-IN" sz="1400" dirty="0"/>
                        <a:t>Z </a:t>
                      </a:r>
                    </a:p>
                  </a:txBody>
                  <a:tcPr marL="91451" marR="91451"/>
                </a:tc>
                <a:extLst>
                  <a:ext uri="{0D108BD9-81ED-4DB2-BD59-A6C34878D82A}">
                    <a16:rowId xmlns:a16="http://schemas.microsoft.com/office/drawing/2014/main" val="10004"/>
                  </a:ext>
                </a:extLst>
              </a:tr>
              <a:tr h="265806">
                <a:tc>
                  <a:txBody>
                    <a:bodyPr/>
                    <a:lstStyle/>
                    <a:p>
                      <a:r>
                        <a:rPr lang="en-IN" sz="1400" dirty="0"/>
                        <a:t>d</a:t>
                      </a:r>
                    </a:p>
                  </a:txBody>
                  <a:tcPr marL="91451" marR="91451"/>
                </a:tc>
                <a:tc>
                  <a:txBody>
                    <a:bodyPr/>
                    <a:lstStyle/>
                    <a:p>
                      <a:r>
                        <a:rPr lang="en-IN" sz="1400" dirty="0"/>
                        <a:t>3</a:t>
                      </a:r>
                    </a:p>
                  </a:txBody>
                  <a:tcPr marL="91451" marR="91451"/>
                </a:tc>
                <a:tc>
                  <a:txBody>
                    <a:bodyPr/>
                    <a:lstStyle/>
                    <a:p>
                      <a:r>
                        <a:rPr lang="en-IN" sz="1400" dirty="0"/>
                        <a:t>W</a:t>
                      </a:r>
                    </a:p>
                  </a:txBody>
                  <a:tcPr marL="91451" marR="91451"/>
                </a:tc>
                <a:extLst>
                  <a:ext uri="{0D108BD9-81ED-4DB2-BD59-A6C34878D82A}">
                    <a16:rowId xmlns:a16="http://schemas.microsoft.com/office/drawing/2014/main" val="10005"/>
                  </a:ext>
                </a:extLst>
              </a:tr>
              <a:tr h="265806">
                <a:tc>
                  <a:txBody>
                    <a:bodyPr/>
                    <a:lstStyle/>
                    <a:p>
                      <a:r>
                        <a:rPr lang="en-IN" sz="1400" dirty="0"/>
                        <a:t>e</a:t>
                      </a:r>
                    </a:p>
                  </a:txBody>
                  <a:tcPr marL="91451" marR="91451"/>
                </a:tc>
                <a:tc>
                  <a:txBody>
                    <a:bodyPr/>
                    <a:lstStyle/>
                    <a:p>
                      <a:r>
                        <a:rPr lang="en-IN" sz="1400" dirty="0"/>
                        <a:t>3</a:t>
                      </a:r>
                    </a:p>
                  </a:txBody>
                  <a:tcPr marL="91451" marR="91451"/>
                </a:tc>
                <a:tc>
                  <a:txBody>
                    <a:bodyPr/>
                    <a:lstStyle/>
                    <a:p>
                      <a:r>
                        <a:rPr lang="en-IN" sz="1400" dirty="0"/>
                        <a:t>W</a:t>
                      </a:r>
                    </a:p>
                  </a:txBody>
                  <a:tcPr marL="91451" marR="91451"/>
                </a:tc>
                <a:extLst>
                  <a:ext uri="{0D108BD9-81ED-4DB2-BD59-A6C34878D82A}">
                    <a16:rowId xmlns:a16="http://schemas.microsoft.com/office/drawing/2014/main" val="10006"/>
                  </a:ext>
                </a:extLst>
              </a:tr>
              <a:tr h="265806">
                <a:tc>
                  <a:txBody>
                    <a:bodyPr/>
                    <a:lstStyle/>
                    <a:p>
                      <a:r>
                        <a:rPr lang="en-IN" sz="1400" dirty="0"/>
                        <a:t>g</a:t>
                      </a:r>
                    </a:p>
                  </a:txBody>
                  <a:tcPr marL="91451" marR="91451"/>
                </a:tc>
                <a:tc>
                  <a:txBody>
                    <a:bodyPr/>
                    <a:lstStyle/>
                    <a:p>
                      <a:r>
                        <a:rPr lang="en-IN" sz="1400" dirty="0"/>
                        <a:t>3</a:t>
                      </a:r>
                    </a:p>
                  </a:txBody>
                  <a:tcPr marL="91451" marR="91451"/>
                </a:tc>
                <a:tc>
                  <a:txBody>
                    <a:bodyPr/>
                    <a:lstStyle/>
                    <a:p>
                      <a:r>
                        <a:rPr lang="en-IN" sz="1400" dirty="0"/>
                        <a:t>W</a:t>
                      </a:r>
                    </a:p>
                  </a:txBody>
                  <a:tcPr marL="91451" marR="91451"/>
                </a:tc>
                <a:extLst>
                  <a:ext uri="{0D108BD9-81ED-4DB2-BD59-A6C34878D82A}">
                    <a16:rowId xmlns:a16="http://schemas.microsoft.com/office/drawing/2014/main" val="10007"/>
                  </a:ext>
                </a:extLst>
              </a:tr>
            </a:tbl>
          </a:graphicData>
        </a:graphic>
      </p:graphicFrame>
      <p:sp>
        <p:nvSpPr>
          <p:cNvPr id="6" name="Rectangle 5">
            <a:extLst>
              <a:ext uri="{FF2B5EF4-FFF2-40B4-BE49-F238E27FC236}">
                <a16:creationId xmlns:a16="http://schemas.microsoft.com/office/drawing/2014/main" id="{159A9DD5-09B8-4C3D-BA83-0291BFA13504}"/>
              </a:ext>
            </a:extLst>
          </p:cNvPr>
          <p:cNvSpPr>
            <a:spLocks noChangeArrowheads="1"/>
          </p:cNvSpPr>
          <p:nvPr/>
        </p:nvSpPr>
        <p:spPr bwMode="auto">
          <a:xfrm>
            <a:off x="838200" y="2993113"/>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dirty="0">
                <a:solidFill>
                  <a:srgbClr val="0000FF"/>
                </a:solidFill>
                <a:latin typeface="Comic Sans MS" panose="030F0702030302020204" pitchFamily="66" charset="0"/>
              </a:rPr>
              <a:t>Example:</a:t>
            </a:r>
            <a:r>
              <a:rPr kumimoji="0" lang="en-IN" altLang="en-US" dirty="0"/>
              <a:t> R(A,B,C)</a:t>
            </a:r>
          </a:p>
          <a:p>
            <a:pPr algn="just">
              <a:spcBef>
                <a:spcPct val="0"/>
              </a:spcBef>
              <a:buClrTx/>
              <a:buSzTx/>
              <a:buFontTx/>
              <a:buNone/>
            </a:pPr>
            <a:r>
              <a:rPr kumimoji="0" lang="en-IN" altLang="en-US" dirty="0"/>
              <a:t>                 AB</a:t>
            </a:r>
            <a:r>
              <a:rPr kumimoji="0" lang="en-IN" altLang="en-US" dirty="0">
                <a:sym typeface="Wingdings" panose="05000000000000000000" pitchFamily="2" charset="2"/>
              </a:rPr>
              <a:t>C</a:t>
            </a:r>
            <a:endParaRPr kumimoji="0" lang="en-IN" altLang="en-US" dirty="0"/>
          </a:p>
          <a:p>
            <a:pPr algn="just">
              <a:spcBef>
                <a:spcPct val="0"/>
              </a:spcBef>
              <a:buClrTx/>
              <a:buSzTx/>
              <a:buFontTx/>
              <a:buNone/>
            </a:pPr>
            <a:r>
              <a:rPr kumimoji="0" lang="en-IN" altLang="en-US" dirty="0">
                <a:solidFill>
                  <a:srgbClr val="0000FF"/>
                </a:solidFill>
                <a:latin typeface="Comic Sans MS" panose="030F0702030302020204" pitchFamily="66" charset="0"/>
              </a:rPr>
              <a:t>                </a:t>
            </a:r>
            <a:r>
              <a:rPr kumimoji="0" lang="en-IN" altLang="en-US" dirty="0"/>
              <a:t>C</a:t>
            </a:r>
            <a:r>
              <a:rPr kumimoji="0" lang="en-IN" altLang="en-US" dirty="0">
                <a:sym typeface="Wingdings" panose="05000000000000000000" pitchFamily="2" charset="2"/>
              </a:rPr>
              <a:t>B  </a:t>
            </a:r>
            <a:r>
              <a:rPr kumimoji="0" lang="en-IN" altLang="en-US" sz="1200" dirty="0">
                <a:solidFill>
                  <a:srgbClr val="FF0000"/>
                </a:solidFill>
                <a:sym typeface="Wingdings" panose="05000000000000000000" pitchFamily="2" charset="2"/>
              </a:rPr>
              <a:t>{violation}  </a:t>
            </a:r>
            <a:r>
              <a:rPr kumimoji="0" lang="en-IN" altLang="en-US" dirty="0">
                <a:sym typeface="Wingdings" panose="05000000000000000000" pitchFamily="2" charset="2"/>
              </a:rPr>
              <a:t> </a:t>
            </a:r>
          </a:p>
          <a:p>
            <a:pPr algn="just">
              <a:spcBef>
                <a:spcPct val="0"/>
              </a:spcBef>
              <a:buClrTx/>
              <a:buSzTx/>
              <a:buFontTx/>
              <a:buNone/>
            </a:pPr>
            <a:r>
              <a:rPr kumimoji="0" lang="en-IN" altLang="en-US" dirty="0">
                <a:sym typeface="Wingdings" panose="05000000000000000000" pitchFamily="2" charset="2"/>
              </a:rPr>
              <a:t>Solution:</a:t>
            </a:r>
          </a:p>
          <a:p>
            <a:pPr algn="just">
              <a:spcBef>
                <a:spcPct val="0"/>
              </a:spcBef>
              <a:buClrTx/>
              <a:buSzTx/>
              <a:buFontTx/>
              <a:buNone/>
            </a:pPr>
            <a:r>
              <a:rPr kumimoji="0" lang="en-IN" altLang="en-US" dirty="0">
                <a:sym typeface="Wingdings" panose="05000000000000000000" pitchFamily="2" charset="2"/>
              </a:rPr>
              <a:t>  key: AB,AC</a:t>
            </a:r>
          </a:p>
          <a:p>
            <a:pPr algn="just">
              <a:spcBef>
                <a:spcPct val="0"/>
              </a:spcBef>
              <a:buClrTx/>
              <a:buSzTx/>
              <a:buFontTx/>
              <a:buNone/>
            </a:pPr>
            <a:r>
              <a:rPr kumimoji="0" lang="en-IN" altLang="en-US" dirty="0">
                <a:sym typeface="Wingdings" panose="05000000000000000000" pitchFamily="2" charset="2"/>
              </a:rPr>
              <a:t>  step 1:    R1(</a:t>
            </a:r>
            <a:r>
              <a:rPr kumimoji="0" lang="en-IN" altLang="en-US" u="sng" dirty="0">
                <a:sym typeface="Wingdings" panose="05000000000000000000" pitchFamily="2" charset="2"/>
              </a:rPr>
              <a:t>C</a:t>
            </a:r>
            <a:r>
              <a:rPr kumimoji="0" lang="en-IN" altLang="en-US" dirty="0">
                <a:sym typeface="Wingdings" panose="05000000000000000000" pitchFamily="2" charset="2"/>
              </a:rPr>
              <a:t>,B)</a:t>
            </a:r>
          </a:p>
          <a:p>
            <a:pPr algn="just">
              <a:spcBef>
                <a:spcPct val="0"/>
              </a:spcBef>
              <a:buClrTx/>
              <a:buSzTx/>
              <a:buFontTx/>
              <a:buNone/>
            </a:pPr>
            <a:r>
              <a:rPr kumimoji="0" lang="en-IN" altLang="en-US" dirty="0">
                <a:sym typeface="Wingdings" panose="05000000000000000000" pitchFamily="2" charset="2"/>
              </a:rPr>
              <a:t>  step 2:    R(</a:t>
            </a:r>
            <a:r>
              <a:rPr kumimoji="0" lang="en-IN" altLang="en-US" u="sng" dirty="0">
                <a:sym typeface="Wingdings" panose="05000000000000000000" pitchFamily="2" charset="2"/>
              </a:rPr>
              <a:t>A,C</a:t>
            </a:r>
            <a:r>
              <a:rPr kumimoji="0" lang="en-IN" altLang="en-US" dirty="0">
                <a:sym typeface="Wingdings" panose="05000000000000000000" pitchFamily="2" charset="2"/>
              </a:rPr>
              <a:t>)  or  R2(</a:t>
            </a:r>
            <a:r>
              <a:rPr kumimoji="0" lang="en-IN" altLang="en-US" u="sng" dirty="0">
                <a:sym typeface="Wingdings" panose="05000000000000000000" pitchFamily="2" charset="2"/>
              </a:rPr>
              <a:t>A,C</a:t>
            </a:r>
            <a:r>
              <a:rPr kumimoji="0" lang="en-IN" altLang="en-US" dirty="0">
                <a:sym typeface="Wingdings" panose="05000000000000000000" pitchFamily="2" charset="2"/>
              </a:rPr>
              <a:t>)</a:t>
            </a:r>
          </a:p>
        </p:txBody>
      </p:sp>
      <p:graphicFrame>
        <p:nvGraphicFramePr>
          <p:cNvPr id="7" name="Table 6">
            <a:extLst>
              <a:ext uri="{FF2B5EF4-FFF2-40B4-BE49-F238E27FC236}">
                <a16:creationId xmlns:a16="http://schemas.microsoft.com/office/drawing/2014/main" id="{F59F21A8-B358-450B-A387-9CBA8DB6749B}"/>
              </a:ext>
            </a:extLst>
          </p:cNvPr>
          <p:cNvGraphicFramePr>
            <a:graphicFrameLocks noGrp="1"/>
          </p:cNvGraphicFramePr>
          <p:nvPr/>
        </p:nvGraphicFramePr>
        <p:xfrm>
          <a:off x="6018213" y="3754438"/>
          <a:ext cx="1504950" cy="2816224"/>
        </p:xfrm>
        <a:graphic>
          <a:graphicData uri="http://schemas.openxmlformats.org/drawingml/2006/table">
            <a:tbl>
              <a:tblPr firstRow="1" bandRow="1">
                <a:tableStyleId>{5940675A-B579-460E-94D1-54222C63F5DA}</a:tableStyleId>
              </a:tblPr>
              <a:tblGrid>
                <a:gridCol w="7524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tblGrid>
              <a:tr h="352028">
                <a:tc>
                  <a:txBody>
                    <a:bodyPr/>
                    <a:lstStyle/>
                    <a:p>
                      <a:r>
                        <a:rPr lang="en-IN" sz="1400" b="1" dirty="0"/>
                        <a:t>A</a:t>
                      </a:r>
                    </a:p>
                  </a:txBody>
                  <a:tcPr marL="91388" marR="91388" marT="45699" marB="45699"/>
                </a:tc>
                <a:tc>
                  <a:txBody>
                    <a:bodyPr/>
                    <a:lstStyle/>
                    <a:p>
                      <a:r>
                        <a:rPr lang="en-IN" sz="1400" b="1" dirty="0"/>
                        <a:t>C</a:t>
                      </a:r>
                    </a:p>
                  </a:txBody>
                  <a:tcPr marL="91388" marR="91388" marT="45699" marB="45699"/>
                </a:tc>
                <a:extLst>
                  <a:ext uri="{0D108BD9-81ED-4DB2-BD59-A6C34878D82A}">
                    <a16:rowId xmlns:a16="http://schemas.microsoft.com/office/drawing/2014/main" val="10000"/>
                  </a:ext>
                </a:extLst>
              </a:tr>
              <a:tr h="352028">
                <a:tc>
                  <a:txBody>
                    <a:bodyPr/>
                    <a:lstStyle/>
                    <a:p>
                      <a:r>
                        <a:rPr lang="en-IN" sz="1400" dirty="0"/>
                        <a:t>a</a:t>
                      </a:r>
                    </a:p>
                  </a:txBody>
                  <a:tcPr marL="91388" marR="91388" marT="45699" marB="45699"/>
                </a:tc>
                <a:tc>
                  <a:txBody>
                    <a:bodyPr/>
                    <a:lstStyle/>
                    <a:p>
                      <a:r>
                        <a:rPr lang="en-IN" sz="1400" dirty="0"/>
                        <a:t>X</a:t>
                      </a:r>
                    </a:p>
                  </a:txBody>
                  <a:tcPr marL="91451" marR="91451"/>
                </a:tc>
                <a:extLst>
                  <a:ext uri="{0D108BD9-81ED-4DB2-BD59-A6C34878D82A}">
                    <a16:rowId xmlns:a16="http://schemas.microsoft.com/office/drawing/2014/main" val="10001"/>
                  </a:ext>
                </a:extLst>
              </a:tr>
              <a:tr h="352028">
                <a:tc>
                  <a:txBody>
                    <a:bodyPr/>
                    <a:lstStyle/>
                    <a:p>
                      <a:r>
                        <a:rPr lang="en-IN" sz="1400" dirty="0"/>
                        <a:t>b</a:t>
                      </a:r>
                    </a:p>
                  </a:txBody>
                  <a:tcPr marL="91388" marR="91388" marT="45699" marB="45699"/>
                </a:tc>
                <a:tc>
                  <a:txBody>
                    <a:bodyPr/>
                    <a:lstStyle/>
                    <a:p>
                      <a:r>
                        <a:rPr lang="en-IN" sz="1400" dirty="0"/>
                        <a:t>Y</a:t>
                      </a:r>
                    </a:p>
                  </a:txBody>
                  <a:tcPr marL="91451" marR="91451"/>
                </a:tc>
                <a:extLst>
                  <a:ext uri="{0D108BD9-81ED-4DB2-BD59-A6C34878D82A}">
                    <a16:rowId xmlns:a16="http://schemas.microsoft.com/office/drawing/2014/main" val="10002"/>
                  </a:ext>
                </a:extLst>
              </a:tr>
              <a:tr h="352028">
                <a:tc>
                  <a:txBody>
                    <a:bodyPr/>
                    <a:lstStyle/>
                    <a:p>
                      <a:r>
                        <a:rPr lang="en-IN" sz="1400" dirty="0"/>
                        <a:t>c</a:t>
                      </a:r>
                    </a:p>
                  </a:txBody>
                  <a:tcPr marL="91388" marR="91388" marT="45699" marB="45699"/>
                </a:tc>
                <a:tc>
                  <a:txBody>
                    <a:bodyPr/>
                    <a:lstStyle/>
                    <a:p>
                      <a:r>
                        <a:rPr lang="en-IN" sz="1400" dirty="0"/>
                        <a:t>Z</a:t>
                      </a:r>
                    </a:p>
                  </a:txBody>
                  <a:tcPr marL="91451" marR="91451"/>
                </a:tc>
                <a:extLst>
                  <a:ext uri="{0D108BD9-81ED-4DB2-BD59-A6C34878D82A}">
                    <a16:rowId xmlns:a16="http://schemas.microsoft.com/office/drawing/2014/main" val="10003"/>
                  </a:ext>
                </a:extLst>
              </a:tr>
              <a:tr h="352028">
                <a:tc>
                  <a:txBody>
                    <a:bodyPr/>
                    <a:lstStyle/>
                    <a:p>
                      <a:r>
                        <a:rPr lang="en-IN" sz="1400" dirty="0"/>
                        <a:t>c</a:t>
                      </a:r>
                    </a:p>
                  </a:txBody>
                  <a:tcPr marL="91388" marR="91388" marT="45699" marB="45699"/>
                </a:tc>
                <a:tc>
                  <a:txBody>
                    <a:bodyPr/>
                    <a:lstStyle/>
                    <a:p>
                      <a:r>
                        <a:rPr lang="en-IN" sz="1400" dirty="0"/>
                        <a:t>Z </a:t>
                      </a:r>
                    </a:p>
                  </a:txBody>
                  <a:tcPr marL="91451" marR="91451"/>
                </a:tc>
                <a:extLst>
                  <a:ext uri="{0D108BD9-81ED-4DB2-BD59-A6C34878D82A}">
                    <a16:rowId xmlns:a16="http://schemas.microsoft.com/office/drawing/2014/main" val="10004"/>
                  </a:ext>
                </a:extLst>
              </a:tr>
              <a:tr h="352028">
                <a:tc>
                  <a:txBody>
                    <a:bodyPr/>
                    <a:lstStyle/>
                    <a:p>
                      <a:r>
                        <a:rPr lang="en-IN" sz="1400" dirty="0"/>
                        <a:t>d</a:t>
                      </a:r>
                    </a:p>
                  </a:txBody>
                  <a:tcPr marL="91388" marR="91388" marT="45699" marB="45699"/>
                </a:tc>
                <a:tc>
                  <a:txBody>
                    <a:bodyPr/>
                    <a:lstStyle/>
                    <a:p>
                      <a:r>
                        <a:rPr lang="en-IN" sz="1400" dirty="0"/>
                        <a:t>W</a:t>
                      </a:r>
                    </a:p>
                  </a:txBody>
                  <a:tcPr marL="91451" marR="91451"/>
                </a:tc>
                <a:extLst>
                  <a:ext uri="{0D108BD9-81ED-4DB2-BD59-A6C34878D82A}">
                    <a16:rowId xmlns:a16="http://schemas.microsoft.com/office/drawing/2014/main" val="10005"/>
                  </a:ext>
                </a:extLst>
              </a:tr>
              <a:tr h="352028">
                <a:tc>
                  <a:txBody>
                    <a:bodyPr/>
                    <a:lstStyle/>
                    <a:p>
                      <a:r>
                        <a:rPr lang="en-IN" sz="1400" dirty="0"/>
                        <a:t>e</a:t>
                      </a:r>
                    </a:p>
                  </a:txBody>
                  <a:tcPr marL="91388" marR="91388" marT="45699" marB="45699"/>
                </a:tc>
                <a:tc>
                  <a:txBody>
                    <a:bodyPr/>
                    <a:lstStyle/>
                    <a:p>
                      <a:r>
                        <a:rPr lang="en-IN" sz="1400" dirty="0"/>
                        <a:t>W</a:t>
                      </a:r>
                    </a:p>
                  </a:txBody>
                  <a:tcPr marL="91451" marR="91451"/>
                </a:tc>
                <a:extLst>
                  <a:ext uri="{0D108BD9-81ED-4DB2-BD59-A6C34878D82A}">
                    <a16:rowId xmlns:a16="http://schemas.microsoft.com/office/drawing/2014/main" val="10006"/>
                  </a:ext>
                </a:extLst>
              </a:tr>
              <a:tr h="352028">
                <a:tc>
                  <a:txBody>
                    <a:bodyPr/>
                    <a:lstStyle/>
                    <a:p>
                      <a:r>
                        <a:rPr lang="en-IN" sz="1400" dirty="0"/>
                        <a:t>g</a:t>
                      </a:r>
                    </a:p>
                  </a:txBody>
                  <a:tcPr marL="91388" marR="91388" marT="45699" marB="45699"/>
                </a:tc>
                <a:tc>
                  <a:txBody>
                    <a:bodyPr/>
                    <a:lstStyle/>
                    <a:p>
                      <a:r>
                        <a:rPr lang="en-IN" sz="1400" dirty="0"/>
                        <a:t>W</a:t>
                      </a:r>
                    </a:p>
                  </a:txBody>
                  <a:tcPr marL="91451" marR="91451"/>
                </a:tc>
                <a:extLst>
                  <a:ext uri="{0D108BD9-81ED-4DB2-BD59-A6C34878D82A}">
                    <a16:rowId xmlns:a16="http://schemas.microsoft.com/office/drawing/2014/main" val="10007"/>
                  </a:ext>
                </a:extLst>
              </a:tr>
            </a:tbl>
          </a:graphicData>
        </a:graphic>
      </p:graphicFrame>
      <p:graphicFrame>
        <p:nvGraphicFramePr>
          <p:cNvPr id="8" name="Table 7">
            <a:extLst>
              <a:ext uri="{FF2B5EF4-FFF2-40B4-BE49-F238E27FC236}">
                <a16:creationId xmlns:a16="http://schemas.microsoft.com/office/drawing/2014/main" id="{14366E00-74BF-432D-9D6D-13C186DD5328}"/>
              </a:ext>
            </a:extLst>
          </p:cNvPr>
          <p:cNvGraphicFramePr>
            <a:graphicFrameLocks noGrp="1"/>
          </p:cNvGraphicFramePr>
          <p:nvPr/>
        </p:nvGraphicFramePr>
        <p:xfrm>
          <a:off x="7893050" y="4932363"/>
          <a:ext cx="1436688" cy="1562100"/>
        </p:xfrm>
        <a:graphic>
          <a:graphicData uri="http://schemas.openxmlformats.org/drawingml/2006/table">
            <a:tbl>
              <a:tblPr firstRow="1" bandRow="1">
                <a:tableStyleId>{5940675A-B579-460E-94D1-54222C63F5DA}</a:tableStyleId>
              </a:tblPr>
              <a:tblGrid>
                <a:gridCol w="718344">
                  <a:extLst>
                    <a:ext uri="{9D8B030D-6E8A-4147-A177-3AD203B41FA5}">
                      <a16:colId xmlns:a16="http://schemas.microsoft.com/office/drawing/2014/main" val="20000"/>
                    </a:ext>
                  </a:extLst>
                </a:gridCol>
                <a:gridCol w="718344">
                  <a:extLst>
                    <a:ext uri="{9D8B030D-6E8A-4147-A177-3AD203B41FA5}">
                      <a16:colId xmlns:a16="http://schemas.microsoft.com/office/drawing/2014/main" val="20001"/>
                    </a:ext>
                  </a:extLst>
                </a:gridCol>
              </a:tblGrid>
              <a:tr h="312420">
                <a:tc>
                  <a:txBody>
                    <a:bodyPr/>
                    <a:lstStyle/>
                    <a:p>
                      <a:r>
                        <a:rPr lang="en-IN" sz="1400" dirty="0"/>
                        <a:t>C</a:t>
                      </a:r>
                    </a:p>
                  </a:txBody>
                  <a:tcPr marL="91384" marR="91384" marT="45703" marB="45703"/>
                </a:tc>
                <a:tc>
                  <a:txBody>
                    <a:bodyPr/>
                    <a:lstStyle/>
                    <a:p>
                      <a:r>
                        <a:rPr lang="en-IN" sz="1400" dirty="0"/>
                        <a:t>B</a:t>
                      </a:r>
                    </a:p>
                  </a:txBody>
                  <a:tcPr marL="91384" marR="91384" marT="45703" marB="45703"/>
                </a:tc>
                <a:extLst>
                  <a:ext uri="{0D108BD9-81ED-4DB2-BD59-A6C34878D82A}">
                    <a16:rowId xmlns:a16="http://schemas.microsoft.com/office/drawing/2014/main" val="10000"/>
                  </a:ext>
                </a:extLst>
              </a:tr>
              <a:tr h="312420">
                <a:tc>
                  <a:txBody>
                    <a:bodyPr/>
                    <a:lstStyle/>
                    <a:p>
                      <a:r>
                        <a:rPr lang="en-IN" sz="1400" dirty="0"/>
                        <a:t>X</a:t>
                      </a:r>
                    </a:p>
                  </a:txBody>
                  <a:tcPr marL="91384" marR="91384" marT="45703" marB="45703"/>
                </a:tc>
                <a:tc>
                  <a:txBody>
                    <a:bodyPr/>
                    <a:lstStyle/>
                    <a:p>
                      <a:r>
                        <a:rPr lang="en-IN" sz="1400" dirty="0"/>
                        <a:t>1</a:t>
                      </a:r>
                    </a:p>
                  </a:txBody>
                  <a:tcPr marL="91384" marR="91384" marT="45703" marB="45703"/>
                </a:tc>
                <a:extLst>
                  <a:ext uri="{0D108BD9-81ED-4DB2-BD59-A6C34878D82A}">
                    <a16:rowId xmlns:a16="http://schemas.microsoft.com/office/drawing/2014/main" val="10001"/>
                  </a:ext>
                </a:extLst>
              </a:tr>
              <a:tr h="312420">
                <a:tc>
                  <a:txBody>
                    <a:bodyPr/>
                    <a:lstStyle/>
                    <a:p>
                      <a:r>
                        <a:rPr lang="en-IN" sz="1400" dirty="0"/>
                        <a:t>Y</a:t>
                      </a:r>
                    </a:p>
                  </a:txBody>
                  <a:tcPr marL="91384" marR="91384" marT="45703" marB="45703"/>
                </a:tc>
                <a:tc>
                  <a:txBody>
                    <a:bodyPr/>
                    <a:lstStyle/>
                    <a:p>
                      <a:r>
                        <a:rPr lang="en-IN" sz="1400" dirty="0"/>
                        <a:t>2</a:t>
                      </a:r>
                    </a:p>
                  </a:txBody>
                  <a:tcPr marL="91384" marR="91384" marT="45703" marB="45703"/>
                </a:tc>
                <a:extLst>
                  <a:ext uri="{0D108BD9-81ED-4DB2-BD59-A6C34878D82A}">
                    <a16:rowId xmlns:a16="http://schemas.microsoft.com/office/drawing/2014/main" val="10002"/>
                  </a:ext>
                </a:extLst>
              </a:tr>
              <a:tr h="312420">
                <a:tc>
                  <a:txBody>
                    <a:bodyPr/>
                    <a:lstStyle/>
                    <a:p>
                      <a:r>
                        <a:rPr lang="en-IN" sz="1400" dirty="0"/>
                        <a:t>Z</a:t>
                      </a:r>
                    </a:p>
                  </a:txBody>
                  <a:tcPr marL="91384" marR="91384" marT="45703" marB="45703"/>
                </a:tc>
                <a:tc>
                  <a:txBody>
                    <a:bodyPr/>
                    <a:lstStyle/>
                    <a:p>
                      <a:r>
                        <a:rPr lang="en-IN" sz="1400" dirty="0"/>
                        <a:t>2</a:t>
                      </a:r>
                    </a:p>
                  </a:txBody>
                  <a:tcPr marL="91384" marR="91384" marT="45703" marB="45703"/>
                </a:tc>
                <a:extLst>
                  <a:ext uri="{0D108BD9-81ED-4DB2-BD59-A6C34878D82A}">
                    <a16:rowId xmlns:a16="http://schemas.microsoft.com/office/drawing/2014/main" val="10003"/>
                  </a:ext>
                </a:extLst>
              </a:tr>
              <a:tr h="312420">
                <a:tc>
                  <a:txBody>
                    <a:bodyPr/>
                    <a:lstStyle/>
                    <a:p>
                      <a:r>
                        <a:rPr lang="en-IN" sz="1400" dirty="0"/>
                        <a:t>W</a:t>
                      </a:r>
                    </a:p>
                  </a:txBody>
                  <a:tcPr marL="91384" marR="91384" marT="45703" marB="45703"/>
                </a:tc>
                <a:tc>
                  <a:txBody>
                    <a:bodyPr/>
                    <a:lstStyle/>
                    <a:p>
                      <a:r>
                        <a:rPr lang="en-IN" sz="1400" dirty="0"/>
                        <a:t>3</a:t>
                      </a:r>
                    </a:p>
                  </a:txBody>
                  <a:tcPr marL="91384" marR="91384" marT="45703" marB="45703"/>
                </a:tc>
                <a:extLst>
                  <a:ext uri="{0D108BD9-81ED-4DB2-BD59-A6C34878D82A}">
                    <a16:rowId xmlns:a16="http://schemas.microsoft.com/office/drawing/2014/main" val="10004"/>
                  </a:ext>
                </a:extLst>
              </a:tr>
            </a:tbl>
          </a:graphicData>
        </a:graphic>
      </p:graphicFrame>
      <p:sp>
        <p:nvSpPr>
          <p:cNvPr id="50267" name="TextBox 1">
            <a:extLst>
              <a:ext uri="{FF2B5EF4-FFF2-40B4-BE49-F238E27FC236}">
                <a16:creationId xmlns:a16="http://schemas.microsoft.com/office/drawing/2014/main" id="{FF8E0F7A-99B4-48B3-9EC6-4C2239944BA6}"/>
              </a:ext>
            </a:extLst>
          </p:cNvPr>
          <p:cNvSpPr txBox="1">
            <a:spLocks noChangeArrowheads="1"/>
          </p:cNvSpPr>
          <p:nvPr/>
        </p:nvSpPr>
        <p:spPr bwMode="auto">
          <a:xfrm>
            <a:off x="990600" y="5713413"/>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sz="1400" dirty="0">
                <a:solidFill>
                  <a:srgbClr val="FF0000"/>
                </a:solidFill>
              </a:rPr>
              <a:t>We can decompose the relation in the </a:t>
            </a:r>
          </a:p>
          <a:p>
            <a:pPr>
              <a:spcBef>
                <a:spcPct val="0"/>
              </a:spcBef>
              <a:buClrTx/>
              <a:buSzTx/>
              <a:buFontTx/>
              <a:buNone/>
            </a:pPr>
            <a:r>
              <a:rPr kumimoji="0" lang="en-IN" altLang="en-US" sz="1400" dirty="0">
                <a:solidFill>
                  <a:srgbClr val="FF0000"/>
                </a:solidFill>
              </a:rPr>
              <a:t>reference of only one key, selected: AC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131049-3803-4FCA-97D6-A46A58159596}"/>
              </a:ext>
            </a:extLst>
          </p:cNvPr>
          <p:cNvSpPr txBox="1">
            <a:spLocks noChangeArrowheads="1"/>
          </p:cNvSpPr>
          <p:nvPr/>
        </p:nvSpPr>
        <p:spPr bwMode="auto">
          <a:xfrm>
            <a:off x="2384425" y="982663"/>
            <a:ext cx="16065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IN" altLang="en-US"/>
              <a:t>R(ABCDEFGH)</a:t>
            </a:r>
          </a:p>
          <a:p>
            <a:pPr lvl="1"/>
            <a:r>
              <a:rPr lang="en-IN" altLang="en-US"/>
              <a:t>AB</a:t>
            </a:r>
            <a:r>
              <a:rPr lang="en-IN" altLang="en-US">
                <a:sym typeface="Wingdings" panose="05000000000000000000" pitchFamily="2" charset="2"/>
              </a:rPr>
              <a:t> </a:t>
            </a:r>
            <a:r>
              <a:rPr lang="en-IN" altLang="en-US"/>
              <a:t>C</a:t>
            </a:r>
          </a:p>
          <a:p>
            <a:pPr lvl="1"/>
            <a:r>
              <a:rPr lang="en-IN" altLang="en-US"/>
              <a:t>A</a:t>
            </a:r>
            <a:r>
              <a:rPr lang="en-IN" altLang="en-US">
                <a:sym typeface="Wingdings" panose="05000000000000000000" pitchFamily="2" charset="2"/>
              </a:rPr>
              <a:t>  </a:t>
            </a:r>
            <a:r>
              <a:rPr lang="en-IN" altLang="en-US"/>
              <a:t>DE</a:t>
            </a:r>
          </a:p>
          <a:p>
            <a:pPr lvl="1"/>
            <a:r>
              <a:rPr lang="en-IN" altLang="en-US"/>
              <a:t>B</a:t>
            </a:r>
            <a:r>
              <a:rPr lang="en-IN" altLang="en-US">
                <a:sym typeface="Wingdings" panose="05000000000000000000" pitchFamily="2" charset="2"/>
              </a:rPr>
              <a:t>  </a:t>
            </a:r>
            <a:r>
              <a:rPr lang="en-IN" altLang="en-US"/>
              <a:t>F</a:t>
            </a:r>
          </a:p>
          <a:p>
            <a:pPr lvl="1"/>
            <a:r>
              <a:rPr lang="en-IN" altLang="en-US"/>
              <a:t>F</a:t>
            </a:r>
            <a:r>
              <a:rPr lang="en-IN" altLang="en-US">
                <a:sym typeface="Wingdings" panose="05000000000000000000" pitchFamily="2" charset="2"/>
              </a:rPr>
              <a:t>  </a:t>
            </a:r>
            <a:r>
              <a:rPr lang="en-IN" altLang="en-US"/>
              <a:t>GH  </a:t>
            </a:r>
          </a:p>
          <a:p>
            <a:pPr lvl="1"/>
            <a:endParaRPr lang="en-IN" altLang="en-US"/>
          </a:p>
          <a:p>
            <a:pPr lvl="1"/>
            <a:r>
              <a:rPr lang="en-IN" altLang="en-US"/>
              <a:t>Key: AB</a:t>
            </a:r>
          </a:p>
          <a:p>
            <a:pPr lvl="1"/>
            <a:r>
              <a:rPr lang="en-IN" altLang="en-US"/>
              <a:t>     </a:t>
            </a:r>
          </a:p>
        </p:txBody>
      </p:sp>
      <p:sp>
        <p:nvSpPr>
          <p:cNvPr id="5" name="TextBox 4">
            <a:extLst>
              <a:ext uri="{FF2B5EF4-FFF2-40B4-BE49-F238E27FC236}">
                <a16:creationId xmlns:a16="http://schemas.microsoft.com/office/drawing/2014/main" id="{A5C3C3C8-519D-4911-9DF4-E8B5BADBEFED}"/>
              </a:ext>
            </a:extLst>
          </p:cNvPr>
          <p:cNvSpPr txBox="1">
            <a:spLocks noChangeArrowheads="1"/>
          </p:cNvSpPr>
          <p:nvPr/>
        </p:nvSpPr>
        <p:spPr bwMode="auto">
          <a:xfrm>
            <a:off x="4954588" y="982663"/>
            <a:ext cx="141096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R(ABCDE)</a:t>
            </a:r>
          </a:p>
          <a:p>
            <a:pPr>
              <a:spcBef>
                <a:spcPct val="0"/>
              </a:spcBef>
              <a:buClrTx/>
              <a:buSzTx/>
              <a:buFontTx/>
              <a:buNone/>
            </a:pPr>
            <a:r>
              <a:rPr kumimoji="0" lang="en-IN" altLang="en-US" dirty="0"/>
              <a:t>      CE</a:t>
            </a:r>
            <a:r>
              <a:rPr kumimoji="0" lang="en-IN" altLang="en-US" dirty="0">
                <a:sym typeface="Wingdings" panose="05000000000000000000" pitchFamily="2" charset="2"/>
              </a:rPr>
              <a:t>  </a:t>
            </a:r>
            <a:r>
              <a:rPr kumimoji="0" lang="en-IN" altLang="en-US" dirty="0"/>
              <a:t>D</a:t>
            </a:r>
          </a:p>
          <a:p>
            <a:pPr>
              <a:spcBef>
                <a:spcPct val="0"/>
              </a:spcBef>
              <a:buClrTx/>
              <a:buSzTx/>
              <a:buFontTx/>
              <a:buNone/>
            </a:pPr>
            <a:r>
              <a:rPr kumimoji="0" lang="en-IN" altLang="en-US" dirty="0"/>
              <a:t>      D</a:t>
            </a:r>
            <a:r>
              <a:rPr kumimoji="0" lang="en-IN" altLang="en-US" dirty="0">
                <a:sym typeface="Wingdings" panose="05000000000000000000" pitchFamily="2" charset="2"/>
              </a:rPr>
              <a:t>  </a:t>
            </a:r>
            <a:r>
              <a:rPr kumimoji="0" lang="en-IN" altLang="en-US" dirty="0"/>
              <a:t>B</a:t>
            </a:r>
          </a:p>
          <a:p>
            <a:pPr>
              <a:spcBef>
                <a:spcPct val="0"/>
              </a:spcBef>
              <a:buClrTx/>
              <a:buSzTx/>
              <a:buFontTx/>
              <a:buNone/>
            </a:pPr>
            <a:r>
              <a:rPr kumimoji="0" lang="en-IN" altLang="en-US" dirty="0"/>
              <a:t>      C</a:t>
            </a:r>
            <a:r>
              <a:rPr kumimoji="0" lang="en-IN" altLang="en-US" dirty="0">
                <a:sym typeface="Wingdings" panose="05000000000000000000" pitchFamily="2" charset="2"/>
              </a:rPr>
              <a:t>  </a:t>
            </a:r>
            <a:r>
              <a:rPr kumimoji="0" lang="en-IN" altLang="en-US" dirty="0"/>
              <a:t>A </a:t>
            </a:r>
          </a:p>
          <a:p>
            <a:pPr>
              <a:spcBef>
                <a:spcPct val="0"/>
              </a:spcBef>
              <a:buClrTx/>
              <a:buSzTx/>
              <a:buFontTx/>
              <a:buNone/>
            </a:pPr>
            <a:endParaRPr kumimoji="0" lang="en-IN" altLang="en-US" dirty="0"/>
          </a:p>
          <a:p>
            <a:pPr>
              <a:spcBef>
                <a:spcPct val="0"/>
              </a:spcBef>
              <a:buClrTx/>
              <a:buSzTx/>
              <a:buFontTx/>
              <a:buNone/>
            </a:pPr>
            <a:r>
              <a:rPr kumimoji="0" lang="en-IN" altLang="en-US" dirty="0"/>
              <a:t>Key: CE</a:t>
            </a:r>
          </a:p>
        </p:txBody>
      </p:sp>
      <p:sp>
        <p:nvSpPr>
          <p:cNvPr id="6" name="TextBox 5">
            <a:extLst>
              <a:ext uri="{FF2B5EF4-FFF2-40B4-BE49-F238E27FC236}">
                <a16:creationId xmlns:a16="http://schemas.microsoft.com/office/drawing/2014/main" id="{0AB390E0-C084-456B-8535-0FD6CFBA0F2A}"/>
              </a:ext>
            </a:extLst>
          </p:cNvPr>
          <p:cNvSpPr txBox="1">
            <a:spLocks noChangeArrowheads="1"/>
          </p:cNvSpPr>
          <p:nvPr/>
        </p:nvSpPr>
        <p:spPr bwMode="auto">
          <a:xfrm>
            <a:off x="7343775" y="996950"/>
            <a:ext cx="210833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R(ABCDEF)</a:t>
            </a:r>
          </a:p>
          <a:p>
            <a:pPr>
              <a:spcBef>
                <a:spcPct val="0"/>
              </a:spcBef>
              <a:buClrTx/>
              <a:buSzTx/>
              <a:buFontTx/>
              <a:buNone/>
            </a:pPr>
            <a:r>
              <a:rPr kumimoji="0" lang="en-IN" altLang="en-US"/>
              <a:t>AB</a:t>
            </a:r>
            <a:r>
              <a:rPr kumimoji="0" lang="en-IN" altLang="en-US">
                <a:sym typeface="Wingdings" panose="05000000000000000000" pitchFamily="2" charset="2"/>
              </a:rPr>
              <a:t>  </a:t>
            </a:r>
            <a:r>
              <a:rPr kumimoji="0" lang="en-IN" altLang="en-US"/>
              <a:t>C</a:t>
            </a:r>
          </a:p>
          <a:p>
            <a:pPr>
              <a:spcBef>
                <a:spcPct val="0"/>
              </a:spcBef>
              <a:buClrTx/>
              <a:buSzTx/>
              <a:buFontTx/>
              <a:buNone/>
            </a:pPr>
            <a:r>
              <a:rPr kumimoji="0" lang="en-IN" altLang="en-US"/>
              <a:t>DC</a:t>
            </a:r>
            <a:r>
              <a:rPr kumimoji="0" lang="en-IN" altLang="en-US">
                <a:sym typeface="Wingdings" panose="05000000000000000000" pitchFamily="2" charset="2"/>
              </a:rPr>
              <a:t>  </a:t>
            </a:r>
            <a:r>
              <a:rPr kumimoji="0" lang="en-IN" altLang="en-US"/>
              <a:t>AE</a:t>
            </a:r>
          </a:p>
          <a:p>
            <a:pPr>
              <a:spcBef>
                <a:spcPct val="0"/>
              </a:spcBef>
              <a:buClrTx/>
              <a:buSzTx/>
              <a:buFontTx/>
              <a:buNone/>
            </a:pPr>
            <a:r>
              <a:rPr kumimoji="0" lang="en-IN" altLang="en-US"/>
              <a:t>E</a:t>
            </a:r>
            <a:r>
              <a:rPr kumimoji="0" lang="en-IN" altLang="en-US">
                <a:sym typeface="Wingdings" panose="05000000000000000000" pitchFamily="2" charset="2"/>
              </a:rPr>
              <a:t>  </a:t>
            </a:r>
            <a:r>
              <a:rPr kumimoji="0" lang="en-IN" altLang="en-US"/>
              <a:t>F  </a:t>
            </a:r>
          </a:p>
          <a:p>
            <a:pPr>
              <a:spcBef>
                <a:spcPct val="0"/>
              </a:spcBef>
              <a:buClrTx/>
              <a:buSzTx/>
              <a:buFontTx/>
              <a:buNone/>
            </a:pPr>
            <a:endParaRPr kumimoji="0" lang="en-IN" altLang="en-US"/>
          </a:p>
          <a:p>
            <a:pPr>
              <a:spcBef>
                <a:spcPct val="0"/>
              </a:spcBef>
              <a:buClrTx/>
              <a:buSzTx/>
              <a:buFontTx/>
              <a:buNone/>
            </a:pPr>
            <a:r>
              <a:rPr kumimoji="0" lang="en-IN" altLang="en-US"/>
              <a:t>Key: ABD, BCD     </a:t>
            </a:r>
          </a:p>
        </p:txBody>
      </p:sp>
      <p:sp>
        <p:nvSpPr>
          <p:cNvPr id="7" name="TextBox 6">
            <a:extLst>
              <a:ext uri="{FF2B5EF4-FFF2-40B4-BE49-F238E27FC236}">
                <a16:creationId xmlns:a16="http://schemas.microsoft.com/office/drawing/2014/main" id="{1E68F3AB-AAD0-40D9-8BE0-E148A20276C8}"/>
              </a:ext>
            </a:extLst>
          </p:cNvPr>
          <p:cNvSpPr txBox="1">
            <a:spLocks noChangeArrowheads="1"/>
          </p:cNvSpPr>
          <p:nvPr/>
        </p:nvSpPr>
        <p:spPr bwMode="auto">
          <a:xfrm>
            <a:off x="2632076" y="4097339"/>
            <a:ext cx="185178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R(ABCDEFGHI)</a:t>
            </a:r>
          </a:p>
          <a:p>
            <a:pPr>
              <a:spcBef>
                <a:spcPct val="0"/>
              </a:spcBef>
              <a:buClrTx/>
              <a:buSzTx/>
              <a:buFontTx/>
              <a:buNone/>
            </a:pPr>
            <a:r>
              <a:rPr kumimoji="0" lang="en-IN" altLang="en-US"/>
              <a:t>AB</a:t>
            </a:r>
            <a:r>
              <a:rPr kumimoji="0" lang="en-IN" altLang="en-US">
                <a:sym typeface="Wingdings" panose="05000000000000000000" pitchFamily="2" charset="2"/>
              </a:rPr>
              <a:t>  </a:t>
            </a:r>
            <a:r>
              <a:rPr kumimoji="0" lang="en-IN" altLang="en-US"/>
              <a:t>C</a:t>
            </a:r>
          </a:p>
          <a:p>
            <a:pPr>
              <a:spcBef>
                <a:spcPct val="0"/>
              </a:spcBef>
              <a:buClrTx/>
              <a:buSzTx/>
              <a:buFontTx/>
              <a:buNone/>
            </a:pPr>
            <a:r>
              <a:rPr kumimoji="0" lang="en-IN" altLang="en-US"/>
              <a:t>BD</a:t>
            </a:r>
            <a:r>
              <a:rPr kumimoji="0" lang="en-IN" altLang="en-US">
                <a:sym typeface="Wingdings" panose="05000000000000000000" pitchFamily="2" charset="2"/>
              </a:rPr>
              <a:t>  </a:t>
            </a:r>
            <a:r>
              <a:rPr kumimoji="0" lang="en-IN" altLang="en-US"/>
              <a:t>EF</a:t>
            </a:r>
          </a:p>
          <a:p>
            <a:pPr>
              <a:spcBef>
                <a:spcPct val="0"/>
              </a:spcBef>
              <a:buClrTx/>
              <a:buSzTx/>
              <a:buFontTx/>
              <a:buNone/>
            </a:pPr>
            <a:r>
              <a:rPr kumimoji="0" lang="en-IN" altLang="en-US"/>
              <a:t>AD</a:t>
            </a:r>
            <a:r>
              <a:rPr kumimoji="0" lang="en-IN" altLang="en-US">
                <a:sym typeface="Wingdings" panose="05000000000000000000" pitchFamily="2" charset="2"/>
              </a:rPr>
              <a:t>  </a:t>
            </a:r>
            <a:r>
              <a:rPr kumimoji="0" lang="en-IN" altLang="en-US"/>
              <a:t>GH</a:t>
            </a:r>
          </a:p>
          <a:p>
            <a:pPr>
              <a:spcBef>
                <a:spcPct val="0"/>
              </a:spcBef>
              <a:buClrTx/>
              <a:buSzTx/>
              <a:buFontTx/>
              <a:buNone/>
            </a:pPr>
            <a:r>
              <a:rPr kumimoji="0" lang="en-IN" altLang="en-US"/>
              <a:t>A</a:t>
            </a:r>
            <a:r>
              <a:rPr kumimoji="0" lang="en-IN" altLang="en-US">
                <a:sym typeface="Wingdings" panose="05000000000000000000" pitchFamily="2" charset="2"/>
              </a:rPr>
              <a:t>  </a:t>
            </a:r>
            <a:r>
              <a:rPr kumimoji="0" lang="en-IN" altLang="en-US"/>
              <a:t>I   </a:t>
            </a:r>
          </a:p>
          <a:p>
            <a:pPr>
              <a:spcBef>
                <a:spcPct val="0"/>
              </a:spcBef>
              <a:buClrTx/>
              <a:buSzTx/>
              <a:buFontTx/>
              <a:buNone/>
            </a:pPr>
            <a:endParaRPr kumimoji="0" lang="en-IN" altLang="en-US"/>
          </a:p>
          <a:p>
            <a:pPr>
              <a:spcBef>
                <a:spcPct val="0"/>
              </a:spcBef>
              <a:buClrTx/>
              <a:buSzTx/>
              <a:buFontTx/>
              <a:buNone/>
            </a:pPr>
            <a:r>
              <a:rPr kumimoji="0" lang="en-IN" altLang="en-US"/>
              <a:t>Key: ABD    </a:t>
            </a:r>
          </a:p>
        </p:txBody>
      </p:sp>
      <p:sp>
        <p:nvSpPr>
          <p:cNvPr id="8" name="TextBox 7">
            <a:extLst>
              <a:ext uri="{FF2B5EF4-FFF2-40B4-BE49-F238E27FC236}">
                <a16:creationId xmlns:a16="http://schemas.microsoft.com/office/drawing/2014/main" id="{73561A58-3D81-4D74-90A9-2F0C95B9F6D2}"/>
              </a:ext>
            </a:extLst>
          </p:cNvPr>
          <p:cNvSpPr txBox="1">
            <a:spLocks noChangeArrowheads="1"/>
          </p:cNvSpPr>
          <p:nvPr/>
        </p:nvSpPr>
        <p:spPr bwMode="auto">
          <a:xfrm>
            <a:off x="5065713" y="4097338"/>
            <a:ext cx="19031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R(ABCDE)</a:t>
            </a:r>
          </a:p>
          <a:p>
            <a:pPr>
              <a:spcBef>
                <a:spcPct val="0"/>
              </a:spcBef>
              <a:buClrTx/>
              <a:buSzTx/>
              <a:buFontTx/>
              <a:buNone/>
            </a:pPr>
            <a:r>
              <a:rPr kumimoji="0" lang="en-IN" altLang="en-US"/>
              <a:t>AB</a:t>
            </a:r>
            <a:r>
              <a:rPr kumimoji="0" lang="en-IN" altLang="en-US">
                <a:sym typeface="Wingdings" panose="05000000000000000000" pitchFamily="2" charset="2"/>
              </a:rPr>
              <a:t>  </a:t>
            </a:r>
            <a:r>
              <a:rPr kumimoji="0" lang="en-IN" altLang="en-US"/>
              <a:t>CD</a:t>
            </a:r>
          </a:p>
          <a:p>
            <a:pPr>
              <a:spcBef>
                <a:spcPct val="0"/>
              </a:spcBef>
              <a:buClrTx/>
              <a:buSzTx/>
              <a:buFontTx/>
              <a:buNone/>
            </a:pPr>
            <a:r>
              <a:rPr kumimoji="0" lang="en-IN" altLang="en-US"/>
              <a:t>D</a:t>
            </a:r>
            <a:r>
              <a:rPr kumimoji="0" lang="en-IN" altLang="en-US">
                <a:sym typeface="Wingdings" panose="05000000000000000000" pitchFamily="2" charset="2"/>
              </a:rPr>
              <a:t>  </a:t>
            </a:r>
            <a:r>
              <a:rPr kumimoji="0" lang="en-IN" altLang="en-US"/>
              <a:t>A</a:t>
            </a:r>
          </a:p>
          <a:p>
            <a:pPr>
              <a:spcBef>
                <a:spcPct val="0"/>
              </a:spcBef>
              <a:buClrTx/>
              <a:buSzTx/>
              <a:buFontTx/>
              <a:buNone/>
            </a:pPr>
            <a:r>
              <a:rPr kumimoji="0" lang="en-IN" altLang="en-US"/>
              <a:t>BC</a:t>
            </a:r>
            <a:r>
              <a:rPr kumimoji="0" lang="en-IN" altLang="en-US">
                <a:sym typeface="Wingdings" panose="05000000000000000000" pitchFamily="2" charset="2"/>
              </a:rPr>
              <a:t>  </a:t>
            </a:r>
            <a:r>
              <a:rPr kumimoji="0" lang="en-IN" altLang="en-US"/>
              <a:t>DE</a:t>
            </a:r>
          </a:p>
          <a:p>
            <a:pPr>
              <a:spcBef>
                <a:spcPct val="0"/>
              </a:spcBef>
              <a:buClrTx/>
              <a:buSzTx/>
              <a:buFontTx/>
              <a:buNone/>
            </a:pPr>
            <a:endParaRPr kumimoji="0" lang="en-IN" altLang="en-US"/>
          </a:p>
          <a:p>
            <a:pPr>
              <a:spcBef>
                <a:spcPct val="0"/>
              </a:spcBef>
              <a:buClrTx/>
              <a:buSzTx/>
              <a:buFontTx/>
              <a:buNone/>
            </a:pPr>
            <a:r>
              <a:rPr kumimoji="0" lang="en-IN" altLang="en-US"/>
              <a:t>Key: AB, BD, BC</a:t>
            </a:r>
          </a:p>
          <a:p>
            <a:pPr>
              <a:spcBef>
                <a:spcPct val="0"/>
              </a:spcBef>
              <a:buClrTx/>
              <a:buSzTx/>
              <a:buFontTx/>
              <a:buNone/>
            </a:pPr>
            <a:endParaRPr kumimoji="0" lang="en-IN" altLang="en-US"/>
          </a:p>
          <a:p>
            <a:pPr>
              <a:spcBef>
                <a:spcPct val="0"/>
              </a:spcBef>
              <a:buClrTx/>
              <a:buSzTx/>
              <a:buFontTx/>
              <a:buNone/>
            </a:pPr>
            <a:r>
              <a:rPr kumimoji="0" lang="en-IN" altLang="en-US"/>
              <a:t>       </a:t>
            </a:r>
          </a:p>
        </p:txBody>
      </p:sp>
      <p:sp>
        <p:nvSpPr>
          <p:cNvPr id="9" name="TextBox 8">
            <a:extLst>
              <a:ext uri="{FF2B5EF4-FFF2-40B4-BE49-F238E27FC236}">
                <a16:creationId xmlns:a16="http://schemas.microsoft.com/office/drawing/2014/main" id="{8A499F8E-1496-4D50-98C1-EC6C8708FCD2}"/>
              </a:ext>
            </a:extLst>
          </p:cNvPr>
          <p:cNvSpPr txBox="1">
            <a:spLocks noChangeArrowheads="1"/>
          </p:cNvSpPr>
          <p:nvPr/>
        </p:nvSpPr>
        <p:spPr bwMode="auto">
          <a:xfrm>
            <a:off x="7343776" y="4097338"/>
            <a:ext cx="272382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R(ABCDEFGH)</a:t>
            </a:r>
          </a:p>
          <a:p>
            <a:pPr>
              <a:spcBef>
                <a:spcPct val="0"/>
              </a:spcBef>
              <a:buClrTx/>
              <a:buSzTx/>
              <a:buFontTx/>
              <a:buNone/>
            </a:pPr>
            <a:r>
              <a:rPr kumimoji="0" lang="en-IN" altLang="en-US" dirty="0"/>
              <a:t>BC</a:t>
            </a:r>
            <a:r>
              <a:rPr kumimoji="0" lang="en-IN" altLang="en-US" dirty="0">
                <a:sym typeface="Wingdings" panose="05000000000000000000" pitchFamily="2" charset="2"/>
              </a:rPr>
              <a:t> ADE</a:t>
            </a:r>
          </a:p>
          <a:p>
            <a:pPr>
              <a:spcBef>
                <a:spcPct val="0"/>
              </a:spcBef>
              <a:buClrTx/>
              <a:buSzTx/>
              <a:buFontTx/>
              <a:buNone/>
            </a:pPr>
            <a:r>
              <a:rPr kumimoji="0" lang="en-IN" altLang="en-US" dirty="0">
                <a:sym typeface="Wingdings" panose="05000000000000000000" pitchFamily="2" charset="2"/>
              </a:rPr>
              <a:t> D B</a:t>
            </a:r>
            <a:r>
              <a:rPr kumimoji="0" lang="en-IN" altLang="en-US" dirty="0"/>
              <a:t>   </a:t>
            </a:r>
          </a:p>
          <a:p>
            <a:pPr>
              <a:spcBef>
                <a:spcPct val="0"/>
              </a:spcBef>
              <a:buClrTx/>
              <a:buSzTx/>
              <a:buFontTx/>
              <a:buNone/>
            </a:pPr>
            <a:endParaRPr kumimoji="0" lang="en-IN" altLang="en-US" dirty="0"/>
          </a:p>
          <a:p>
            <a:pPr>
              <a:spcBef>
                <a:spcPct val="0"/>
              </a:spcBef>
              <a:buClrTx/>
              <a:buSzTx/>
              <a:buFontTx/>
              <a:buNone/>
            </a:pPr>
            <a:r>
              <a:rPr kumimoji="0" lang="en-IN" altLang="en-US" dirty="0"/>
              <a:t>Key: BCFGH, CDFGH    </a:t>
            </a:r>
          </a:p>
        </p:txBody>
      </p:sp>
      <p:sp>
        <p:nvSpPr>
          <p:cNvPr id="10" name="TextBox 9">
            <a:extLst>
              <a:ext uri="{FF2B5EF4-FFF2-40B4-BE49-F238E27FC236}">
                <a16:creationId xmlns:a16="http://schemas.microsoft.com/office/drawing/2014/main" id="{0D23ADE9-A117-41A9-93C9-B0E06CFA3A77}"/>
              </a:ext>
            </a:extLst>
          </p:cNvPr>
          <p:cNvSpPr txBox="1">
            <a:spLocks noChangeArrowheads="1"/>
          </p:cNvSpPr>
          <p:nvPr/>
        </p:nvSpPr>
        <p:spPr bwMode="auto">
          <a:xfrm>
            <a:off x="5046691" y="2776169"/>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1NF</a:t>
            </a:r>
          </a:p>
        </p:txBody>
      </p:sp>
      <p:sp>
        <p:nvSpPr>
          <p:cNvPr id="11" name="TextBox 10">
            <a:extLst>
              <a:ext uri="{FF2B5EF4-FFF2-40B4-BE49-F238E27FC236}">
                <a16:creationId xmlns:a16="http://schemas.microsoft.com/office/drawing/2014/main" id="{28798C1E-1E8E-4867-A39C-02F0EF60402B}"/>
              </a:ext>
            </a:extLst>
          </p:cNvPr>
          <p:cNvSpPr txBox="1">
            <a:spLocks noChangeArrowheads="1"/>
          </p:cNvSpPr>
          <p:nvPr/>
        </p:nvSpPr>
        <p:spPr bwMode="auto">
          <a:xfrm>
            <a:off x="2851151" y="282733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1NF</a:t>
            </a:r>
          </a:p>
        </p:txBody>
      </p:sp>
      <p:sp>
        <p:nvSpPr>
          <p:cNvPr id="12" name="TextBox 11">
            <a:extLst>
              <a:ext uri="{FF2B5EF4-FFF2-40B4-BE49-F238E27FC236}">
                <a16:creationId xmlns:a16="http://schemas.microsoft.com/office/drawing/2014/main" id="{FFCE5507-BF7E-4C41-9514-A2440F9947C7}"/>
              </a:ext>
            </a:extLst>
          </p:cNvPr>
          <p:cNvSpPr txBox="1">
            <a:spLocks noChangeArrowheads="1"/>
          </p:cNvSpPr>
          <p:nvPr/>
        </p:nvSpPr>
        <p:spPr bwMode="auto">
          <a:xfrm>
            <a:off x="7343775" y="2752847"/>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1NF</a:t>
            </a:r>
          </a:p>
        </p:txBody>
      </p:sp>
      <p:sp>
        <p:nvSpPr>
          <p:cNvPr id="13" name="TextBox 12">
            <a:extLst>
              <a:ext uri="{FF2B5EF4-FFF2-40B4-BE49-F238E27FC236}">
                <a16:creationId xmlns:a16="http://schemas.microsoft.com/office/drawing/2014/main" id="{8F658602-5AA6-40A1-AE52-A8828ABD4563}"/>
              </a:ext>
            </a:extLst>
          </p:cNvPr>
          <p:cNvSpPr txBox="1">
            <a:spLocks noChangeArrowheads="1"/>
          </p:cNvSpPr>
          <p:nvPr/>
        </p:nvSpPr>
        <p:spPr bwMode="auto">
          <a:xfrm>
            <a:off x="2599225" y="606391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1NF</a:t>
            </a:r>
          </a:p>
        </p:txBody>
      </p:sp>
      <p:sp>
        <p:nvSpPr>
          <p:cNvPr id="14" name="TextBox 13">
            <a:extLst>
              <a:ext uri="{FF2B5EF4-FFF2-40B4-BE49-F238E27FC236}">
                <a16:creationId xmlns:a16="http://schemas.microsoft.com/office/drawing/2014/main" id="{3CA31316-8634-49FA-993A-665F88DA9150}"/>
              </a:ext>
            </a:extLst>
          </p:cNvPr>
          <p:cNvSpPr txBox="1">
            <a:spLocks noChangeArrowheads="1"/>
          </p:cNvSpPr>
          <p:nvPr/>
        </p:nvSpPr>
        <p:spPr bwMode="auto">
          <a:xfrm>
            <a:off x="5039387" y="5879252"/>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3NF</a:t>
            </a:r>
          </a:p>
        </p:txBody>
      </p:sp>
      <p:sp>
        <p:nvSpPr>
          <p:cNvPr id="15" name="TextBox 14">
            <a:extLst>
              <a:ext uri="{FF2B5EF4-FFF2-40B4-BE49-F238E27FC236}">
                <a16:creationId xmlns:a16="http://schemas.microsoft.com/office/drawing/2014/main" id="{508C8DAE-3FE0-4725-A040-4405D88A3A8F}"/>
              </a:ext>
            </a:extLst>
          </p:cNvPr>
          <p:cNvSpPr txBox="1">
            <a:spLocks noChangeArrowheads="1"/>
          </p:cNvSpPr>
          <p:nvPr/>
        </p:nvSpPr>
        <p:spPr bwMode="auto">
          <a:xfrm>
            <a:off x="7329635" y="5861050"/>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2NF</a:t>
            </a:r>
          </a:p>
        </p:txBody>
      </p:sp>
      <p:sp>
        <p:nvSpPr>
          <p:cNvPr id="16" name="Title 1">
            <a:extLst>
              <a:ext uri="{FF2B5EF4-FFF2-40B4-BE49-F238E27FC236}">
                <a16:creationId xmlns:a16="http://schemas.microsoft.com/office/drawing/2014/main" id="{AE4EEA11-2D7A-487F-AA44-0F5673188EB8}"/>
              </a:ext>
            </a:extLst>
          </p:cNvPr>
          <p:cNvSpPr>
            <a:spLocks noGrp="1"/>
          </p:cNvSpPr>
          <p:nvPr>
            <p:ph type="title"/>
          </p:nvPr>
        </p:nvSpPr>
        <p:spPr>
          <a:xfrm>
            <a:off x="254000" y="106364"/>
            <a:ext cx="11684000" cy="808037"/>
          </a:xfrm>
        </p:spPr>
        <p:txBody>
          <a:bodyPr/>
          <a:lstStyle/>
          <a:p>
            <a:pPr>
              <a:defRPr/>
            </a:pPr>
            <a:r>
              <a:rPr lang="en-IN" dirty="0"/>
              <a:t>Find the highest Normal Form of the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95D126-2476-4556-A009-9D586C232AD0}"/>
              </a:ext>
            </a:extLst>
          </p:cNvPr>
          <p:cNvSpPr txBox="1">
            <a:spLocks noChangeArrowheads="1"/>
          </p:cNvSpPr>
          <p:nvPr/>
        </p:nvSpPr>
        <p:spPr bwMode="auto">
          <a:xfrm>
            <a:off x="2566208" y="977924"/>
            <a:ext cx="1820862"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IN" altLang="en-US" dirty="0"/>
              <a:t>R(VWXYZ)</a:t>
            </a:r>
          </a:p>
          <a:p>
            <a:pPr lvl="1"/>
            <a:r>
              <a:rPr lang="en-IN" altLang="en-US" dirty="0"/>
              <a:t>X</a:t>
            </a:r>
            <a:r>
              <a:rPr lang="en-IN" altLang="en-US" dirty="0">
                <a:sym typeface="Wingdings" panose="05000000000000000000" pitchFamily="2" charset="2"/>
              </a:rPr>
              <a:t>  </a:t>
            </a:r>
            <a:r>
              <a:rPr lang="en-IN" altLang="en-US" dirty="0"/>
              <a:t>YV</a:t>
            </a:r>
          </a:p>
          <a:p>
            <a:pPr lvl="1"/>
            <a:r>
              <a:rPr lang="en-IN" altLang="en-US" dirty="0"/>
              <a:t>Y</a:t>
            </a:r>
            <a:r>
              <a:rPr lang="en-IN" altLang="en-US" dirty="0">
                <a:sym typeface="Wingdings" panose="05000000000000000000" pitchFamily="2" charset="2"/>
              </a:rPr>
              <a:t>  </a:t>
            </a:r>
            <a:r>
              <a:rPr lang="en-IN" altLang="en-US" dirty="0"/>
              <a:t>Z</a:t>
            </a:r>
          </a:p>
          <a:p>
            <a:pPr lvl="1"/>
            <a:r>
              <a:rPr lang="en-IN" altLang="en-US" dirty="0"/>
              <a:t>Z</a:t>
            </a:r>
            <a:r>
              <a:rPr lang="en-IN" altLang="en-US" dirty="0">
                <a:sym typeface="Wingdings" panose="05000000000000000000" pitchFamily="2" charset="2"/>
              </a:rPr>
              <a:t>  </a:t>
            </a:r>
            <a:r>
              <a:rPr lang="en-IN" altLang="en-US" dirty="0"/>
              <a:t>Y</a:t>
            </a:r>
          </a:p>
          <a:p>
            <a:pPr lvl="1"/>
            <a:r>
              <a:rPr lang="en-IN" altLang="en-US" dirty="0"/>
              <a:t>VW</a:t>
            </a:r>
            <a:r>
              <a:rPr lang="en-IN" altLang="en-US" dirty="0">
                <a:sym typeface="Wingdings" panose="05000000000000000000" pitchFamily="2" charset="2"/>
              </a:rPr>
              <a:t>  </a:t>
            </a:r>
            <a:r>
              <a:rPr lang="en-IN" altLang="en-US" dirty="0"/>
              <a:t>X</a:t>
            </a:r>
          </a:p>
          <a:p>
            <a:pPr lvl="1"/>
            <a:endParaRPr lang="en-IN" altLang="en-US" dirty="0"/>
          </a:p>
          <a:p>
            <a:pPr lvl="1"/>
            <a:r>
              <a:rPr lang="en-IN" altLang="en-US" dirty="0"/>
              <a:t>Key: VW,XW</a:t>
            </a:r>
          </a:p>
          <a:p>
            <a:pPr lvl="1"/>
            <a:r>
              <a:rPr lang="en-IN" altLang="en-US" dirty="0"/>
              <a:t>     </a:t>
            </a:r>
          </a:p>
        </p:txBody>
      </p:sp>
      <p:sp>
        <p:nvSpPr>
          <p:cNvPr id="5" name="TextBox 4">
            <a:extLst>
              <a:ext uri="{FF2B5EF4-FFF2-40B4-BE49-F238E27FC236}">
                <a16:creationId xmlns:a16="http://schemas.microsoft.com/office/drawing/2014/main" id="{F6E74FF5-494D-4F5C-9532-4EEC619BC56A}"/>
              </a:ext>
            </a:extLst>
          </p:cNvPr>
          <p:cNvSpPr txBox="1">
            <a:spLocks noChangeArrowheads="1"/>
          </p:cNvSpPr>
          <p:nvPr/>
        </p:nvSpPr>
        <p:spPr bwMode="auto">
          <a:xfrm>
            <a:off x="6061076" y="960912"/>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IN" altLang="en-US" dirty="0"/>
              <a:t>R(ABCDEF)</a:t>
            </a:r>
          </a:p>
          <a:p>
            <a:pPr lvl="1"/>
            <a:r>
              <a:rPr lang="en-IN" altLang="en-US" dirty="0"/>
              <a:t>ABC</a:t>
            </a:r>
            <a:r>
              <a:rPr lang="en-IN" altLang="en-US" dirty="0">
                <a:sym typeface="Wingdings" panose="05000000000000000000" pitchFamily="2" charset="2"/>
              </a:rPr>
              <a:t>  </a:t>
            </a:r>
            <a:r>
              <a:rPr lang="en-IN" altLang="en-US" dirty="0"/>
              <a:t>D</a:t>
            </a:r>
          </a:p>
          <a:p>
            <a:pPr lvl="1"/>
            <a:r>
              <a:rPr lang="en-IN" altLang="en-US" dirty="0"/>
              <a:t>ABD</a:t>
            </a:r>
            <a:r>
              <a:rPr lang="en-IN" altLang="en-US" dirty="0">
                <a:sym typeface="Wingdings" panose="05000000000000000000" pitchFamily="2" charset="2"/>
              </a:rPr>
              <a:t>  </a:t>
            </a:r>
            <a:r>
              <a:rPr lang="en-IN" altLang="en-US" dirty="0"/>
              <a:t>E</a:t>
            </a:r>
          </a:p>
          <a:p>
            <a:pPr lvl="1"/>
            <a:r>
              <a:rPr lang="en-IN" altLang="en-US" dirty="0"/>
              <a:t>CD</a:t>
            </a:r>
            <a:r>
              <a:rPr lang="en-IN" altLang="en-US" dirty="0">
                <a:sym typeface="Wingdings" panose="05000000000000000000" pitchFamily="2" charset="2"/>
              </a:rPr>
              <a:t>  </a:t>
            </a:r>
            <a:r>
              <a:rPr lang="en-IN" altLang="en-US" dirty="0"/>
              <a:t>F</a:t>
            </a:r>
          </a:p>
          <a:p>
            <a:pPr lvl="1"/>
            <a:r>
              <a:rPr lang="en-IN" altLang="en-US" dirty="0"/>
              <a:t>CDF</a:t>
            </a:r>
            <a:r>
              <a:rPr lang="en-IN" altLang="en-US" dirty="0">
                <a:sym typeface="Wingdings" panose="05000000000000000000" pitchFamily="2" charset="2"/>
              </a:rPr>
              <a:t>  </a:t>
            </a:r>
            <a:r>
              <a:rPr lang="en-IN" altLang="en-US" dirty="0"/>
              <a:t>B</a:t>
            </a:r>
          </a:p>
          <a:p>
            <a:pPr lvl="1"/>
            <a:r>
              <a:rPr lang="en-IN" altLang="en-US" dirty="0"/>
              <a:t>BF</a:t>
            </a:r>
            <a:r>
              <a:rPr lang="en-IN" altLang="en-US" dirty="0">
                <a:sym typeface="Wingdings" panose="05000000000000000000" pitchFamily="2" charset="2"/>
              </a:rPr>
              <a:t>  </a:t>
            </a:r>
            <a:r>
              <a:rPr lang="en-IN" altLang="en-US" dirty="0"/>
              <a:t>D</a:t>
            </a:r>
          </a:p>
          <a:p>
            <a:pPr lvl="1"/>
            <a:endParaRPr lang="en-IN" altLang="en-US" dirty="0"/>
          </a:p>
          <a:p>
            <a:pPr lvl="1"/>
            <a:r>
              <a:rPr lang="en-IN" altLang="en-US" dirty="0"/>
              <a:t>Key: ABC, ACD</a:t>
            </a:r>
          </a:p>
          <a:p>
            <a:pPr lvl="1"/>
            <a:r>
              <a:rPr lang="en-IN" altLang="en-US" dirty="0"/>
              <a:t>     </a:t>
            </a:r>
          </a:p>
        </p:txBody>
      </p:sp>
      <p:sp>
        <p:nvSpPr>
          <p:cNvPr id="6" name="TextBox 5">
            <a:extLst>
              <a:ext uri="{FF2B5EF4-FFF2-40B4-BE49-F238E27FC236}">
                <a16:creationId xmlns:a16="http://schemas.microsoft.com/office/drawing/2014/main" id="{C37DBEFF-D43B-46B9-9AE6-B517F0FECCA1}"/>
              </a:ext>
            </a:extLst>
          </p:cNvPr>
          <p:cNvSpPr txBox="1">
            <a:spLocks noChangeArrowheads="1"/>
          </p:cNvSpPr>
          <p:nvPr/>
        </p:nvSpPr>
        <p:spPr bwMode="auto">
          <a:xfrm>
            <a:off x="4421189" y="3590925"/>
            <a:ext cx="16398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IN" altLang="en-US"/>
              <a:t>R(ABC)</a:t>
            </a:r>
          </a:p>
          <a:p>
            <a:pPr lvl="1"/>
            <a:r>
              <a:rPr lang="en-IN" altLang="en-US"/>
              <a:t>A</a:t>
            </a:r>
            <a:r>
              <a:rPr lang="en-IN" altLang="en-US">
                <a:sym typeface="Wingdings" panose="05000000000000000000" pitchFamily="2" charset="2"/>
              </a:rPr>
              <a:t>  </a:t>
            </a:r>
            <a:r>
              <a:rPr lang="en-IN" altLang="en-US"/>
              <a:t>B</a:t>
            </a:r>
          </a:p>
          <a:p>
            <a:pPr lvl="1"/>
            <a:r>
              <a:rPr lang="en-IN" altLang="en-US">
                <a:sym typeface="Wingdings" panose="05000000000000000000" pitchFamily="2" charset="2"/>
              </a:rPr>
              <a:t>B C</a:t>
            </a:r>
            <a:endParaRPr lang="en-IN" altLang="en-US"/>
          </a:p>
          <a:p>
            <a:pPr lvl="1"/>
            <a:r>
              <a:rPr lang="en-IN" altLang="en-US">
                <a:sym typeface="Wingdings" panose="05000000000000000000" pitchFamily="2" charset="2"/>
              </a:rPr>
              <a:t>C  A</a:t>
            </a:r>
            <a:endParaRPr lang="en-IN" altLang="en-US"/>
          </a:p>
          <a:p>
            <a:pPr lvl="1"/>
            <a:endParaRPr lang="en-IN" altLang="en-US"/>
          </a:p>
          <a:p>
            <a:pPr lvl="1"/>
            <a:r>
              <a:rPr lang="en-IN" altLang="en-US"/>
              <a:t>Key: A,B,C</a:t>
            </a:r>
          </a:p>
          <a:p>
            <a:pPr lvl="1"/>
            <a:r>
              <a:rPr lang="en-I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527901" y="914400"/>
            <a:ext cx="5392839" cy="5410200"/>
          </a:xfrm>
          <a:solidFill>
            <a:schemeClr val="bg1">
              <a:lumMod val="85000"/>
            </a:schemeClr>
          </a:solidFill>
          <a:ln w="12700">
            <a:solidFill>
              <a:schemeClr val="bg1">
                <a:lumMod val="65000"/>
              </a:schemeClr>
            </a:solidFill>
          </a:ln>
        </p:spPr>
        <p:txBody>
          <a:bodyPr>
            <a:normAutofit lnSpcReduction="10000"/>
          </a:bodyPr>
          <a:lstStyle/>
          <a:p>
            <a:pPr marL="457200" indent="-457200">
              <a:buFont typeface="+mj-lt"/>
              <a:buAutoNum type="arabicPeriod"/>
            </a:pPr>
            <a:r>
              <a:rPr lang="en-US" dirty="0"/>
              <a:t>Reflexivity</a:t>
            </a:r>
          </a:p>
          <a:p>
            <a:pPr lvl="1"/>
            <a:r>
              <a:rPr lang="en-US" dirty="0"/>
              <a:t>If </a:t>
            </a:r>
            <a:r>
              <a:rPr lang="en-US" b="1" dirty="0">
                <a:solidFill>
                  <a:srgbClr val="C00000"/>
                </a:solidFill>
              </a:rPr>
              <a:t>B is a subset of A </a:t>
            </a:r>
          </a:p>
          <a:p>
            <a:pPr marL="457200" lvl="1" indent="0">
              <a:buNone/>
            </a:pPr>
            <a:r>
              <a:rPr lang="en-US" b="1" dirty="0">
                <a:solidFill>
                  <a:srgbClr val="C00000"/>
                </a:solidFill>
              </a:rPr>
              <a:t>	</a:t>
            </a:r>
            <a:r>
              <a:rPr lang="en-US" dirty="0"/>
              <a:t>then </a:t>
            </a:r>
            <a:r>
              <a:rPr lang="en-US" b="1" dirty="0">
                <a:solidFill>
                  <a:srgbClr val="C00000"/>
                </a:solidFill>
              </a:rPr>
              <a:t>A → B </a:t>
            </a:r>
            <a:r>
              <a:rPr lang="en-US" dirty="0"/>
              <a:t>always hold</a:t>
            </a:r>
          </a:p>
          <a:p>
            <a:pPr marL="457200" indent="-457200">
              <a:buFont typeface="+mj-lt"/>
              <a:buAutoNum type="arabicPeriod"/>
            </a:pPr>
            <a:r>
              <a:rPr lang="en-US" dirty="0"/>
              <a:t>Augmentation</a:t>
            </a:r>
          </a:p>
          <a:p>
            <a:pPr lvl="1"/>
            <a:r>
              <a:rPr lang="en-US" dirty="0"/>
              <a:t>If </a:t>
            </a:r>
            <a:r>
              <a:rPr lang="en-US" b="1" dirty="0">
                <a:solidFill>
                  <a:srgbClr val="C00000"/>
                </a:solidFill>
              </a:rPr>
              <a:t>A → B</a:t>
            </a:r>
            <a:r>
              <a:rPr lang="en-US" dirty="0"/>
              <a:t> </a:t>
            </a:r>
          </a:p>
          <a:p>
            <a:pPr marL="457200" lvl="1" indent="0">
              <a:buNone/>
            </a:pPr>
            <a:r>
              <a:rPr lang="en-US" dirty="0"/>
              <a:t>	then </a:t>
            </a:r>
            <a:r>
              <a:rPr lang="en-US" b="1" dirty="0">
                <a:solidFill>
                  <a:srgbClr val="C00000"/>
                </a:solidFill>
              </a:rPr>
              <a:t>AC → BC </a:t>
            </a:r>
            <a:r>
              <a:rPr lang="en-US" dirty="0"/>
              <a:t>always hold</a:t>
            </a:r>
            <a:endParaRPr lang="en-US" b="1" dirty="0">
              <a:solidFill>
                <a:srgbClr val="C00000"/>
              </a:solidFill>
            </a:endParaRPr>
          </a:p>
          <a:p>
            <a:pPr marL="457200" indent="-457200">
              <a:buFont typeface="+mj-lt"/>
              <a:buAutoNum type="arabicPeriod"/>
            </a:pPr>
            <a:r>
              <a:rPr lang="en-US" dirty="0"/>
              <a:t>Transitivity</a:t>
            </a:r>
          </a:p>
          <a:p>
            <a:pPr lvl="1"/>
            <a:r>
              <a:rPr lang="en-US" dirty="0"/>
              <a:t>If </a:t>
            </a:r>
            <a:r>
              <a:rPr lang="en-US" b="1" dirty="0">
                <a:solidFill>
                  <a:srgbClr val="C00000"/>
                </a:solidFill>
              </a:rPr>
              <a:t>A → B </a:t>
            </a:r>
            <a:r>
              <a:rPr lang="en-US" dirty="0"/>
              <a:t>and</a:t>
            </a:r>
            <a:r>
              <a:rPr lang="en-US" b="1" dirty="0">
                <a:solidFill>
                  <a:srgbClr val="C00000"/>
                </a:solidFill>
              </a:rPr>
              <a:t> B → C </a:t>
            </a:r>
          </a:p>
          <a:p>
            <a:pPr marL="457200" lvl="1" indent="0">
              <a:buNone/>
            </a:pPr>
            <a:r>
              <a:rPr lang="en-US" dirty="0"/>
              <a:t>	then </a:t>
            </a:r>
            <a:r>
              <a:rPr lang="en-US" b="1" dirty="0">
                <a:solidFill>
                  <a:srgbClr val="C00000"/>
                </a:solidFill>
              </a:rPr>
              <a:t>A → C </a:t>
            </a:r>
            <a:r>
              <a:rPr lang="en-US" dirty="0"/>
              <a:t>always hold</a:t>
            </a:r>
            <a:endParaRPr lang="en-US" b="1" dirty="0">
              <a:solidFill>
                <a:srgbClr val="C00000"/>
              </a:solidFill>
            </a:endParaRPr>
          </a:p>
          <a:p>
            <a:pPr marL="457200" indent="-457200">
              <a:buFont typeface="+mj-lt"/>
              <a:buAutoNum type="arabicPeriod"/>
            </a:pPr>
            <a:r>
              <a:rPr lang="en-US" dirty="0"/>
              <a:t>Pseudo Transitivity</a:t>
            </a:r>
          </a:p>
          <a:p>
            <a:pPr lvl="1"/>
            <a:r>
              <a:rPr lang="en-US" dirty="0"/>
              <a:t>If </a:t>
            </a:r>
            <a:r>
              <a:rPr lang="en-US" b="1" dirty="0">
                <a:solidFill>
                  <a:srgbClr val="C00000"/>
                </a:solidFill>
              </a:rPr>
              <a:t>A → B </a:t>
            </a:r>
            <a:r>
              <a:rPr lang="en-US" dirty="0"/>
              <a:t>and</a:t>
            </a:r>
            <a:r>
              <a:rPr lang="en-US" b="1" dirty="0">
                <a:solidFill>
                  <a:srgbClr val="C00000"/>
                </a:solidFill>
              </a:rPr>
              <a:t> BD → C </a:t>
            </a:r>
          </a:p>
          <a:p>
            <a:pPr marL="457200" lvl="1" indent="0">
              <a:buNone/>
            </a:pPr>
            <a:r>
              <a:rPr lang="en-US" b="1" dirty="0">
                <a:solidFill>
                  <a:srgbClr val="C00000"/>
                </a:solidFill>
              </a:rPr>
              <a:t>	</a:t>
            </a:r>
            <a:r>
              <a:rPr lang="en-US" dirty="0"/>
              <a:t>then </a:t>
            </a:r>
            <a:r>
              <a:rPr lang="en-US" b="1" dirty="0">
                <a:solidFill>
                  <a:srgbClr val="C00000"/>
                </a:solidFill>
              </a:rPr>
              <a:t>AD → C	</a:t>
            </a:r>
          </a:p>
        </p:txBody>
      </p:sp>
      <p:sp>
        <p:nvSpPr>
          <p:cNvPr id="5" name="Content Placeholder 4"/>
          <p:cNvSpPr>
            <a:spLocks noGrp="1"/>
          </p:cNvSpPr>
          <p:nvPr>
            <p:ph sz="half" idx="2"/>
          </p:nvPr>
        </p:nvSpPr>
        <p:spPr>
          <a:xfrm>
            <a:off x="6233160" y="914400"/>
            <a:ext cx="5425440" cy="5410200"/>
          </a:xfrm>
          <a:solidFill>
            <a:schemeClr val="bg1">
              <a:lumMod val="85000"/>
            </a:schemeClr>
          </a:solidFill>
          <a:ln>
            <a:solidFill>
              <a:schemeClr val="bg1">
                <a:lumMod val="65000"/>
              </a:schemeClr>
            </a:solidFill>
          </a:ln>
        </p:spPr>
        <p:txBody>
          <a:bodyPr>
            <a:normAutofit/>
          </a:bodyPr>
          <a:lstStyle/>
          <a:p>
            <a:pPr marL="457200" indent="-457200">
              <a:buFont typeface="+mj-lt"/>
              <a:buAutoNum type="arabicPeriod" startAt="5"/>
            </a:pPr>
            <a:r>
              <a:rPr lang="en-US" dirty="0"/>
              <a:t>Self-determination</a:t>
            </a:r>
          </a:p>
          <a:p>
            <a:pPr lvl="1">
              <a:buClr>
                <a:schemeClr val="tx1"/>
              </a:buClr>
            </a:pPr>
            <a:r>
              <a:rPr lang="en-US" b="1" dirty="0">
                <a:solidFill>
                  <a:srgbClr val="C00000"/>
                </a:solidFill>
              </a:rPr>
              <a:t>A → A</a:t>
            </a:r>
            <a:endParaRPr lang="en-US" dirty="0"/>
          </a:p>
          <a:p>
            <a:pPr marL="457200" indent="-457200">
              <a:buFont typeface="+mj-lt"/>
              <a:buAutoNum type="arabicPeriod" startAt="5"/>
            </a:pPr>
            <a:r>
              <a:rPr lang="en-US" dirty="0"/>
              <a:t>Decomposition</a:t>
            </a:r>
          </a:p>
          <a:p>
            <a:pPr lvl="1"/>
            <a:r>
              <a:rPr lang="en-US" dirty="0"/>
              <a:t>If </a:t>
            </a:r>
            <a:r>
              <a:rPr lang="en-US" b="1" dirty="0">
                <a:solidFill>
                  <a:srgbClr val="C00000"/>
                </a:solidFill>
              </a:rPr>
              <a:t>A → BC </a:t>
            </a:r>
          </a:p>
          <a:p>
            <a:pPr marL="457200" lvl="1" indent="0">
              <a:buNone/>
            </a:pPr>
            <a:r>
              <a:rPr lang="en-US" b="1" dirty="0">
                <a:solidFill>
                  <a:srgbClr val="C00000"/>
                </a:solidFill>
              </a:rPr>
              <a:t>	</a:t>
            </a:r>
            <a:r>
              <a:rPr lang="en-US" dirty="0"/>
              <a:t>then</a:t>
            </a:r>
            <a:r>
              <a:rPr lang="en-US" dirty="0">
                <a:solidFill>
                  <a:srgbClr val="FF0000"/>
                </a:solidFill>
              </a:rPr>
              <a:t> </a:t>
            </a:r>
            <a:r>
              <a:rPr lang="en-US" b="1" dirty="0">
                <a:solidFill>
                  <a:srgbClr val="C00000"/>
                </a:solidFill>
              </a:rPr>
              <a:t>A → B </a:t>
            </a:r>
            <a:r>
              <a:rPr lang="en-US" dirty="0"/>
              <a:t>and</a:t>
            </a:r>
            <a:r>
              <a:rPr lang="en-US" b="1" dirty="0">
                <a:solidFill>
                  <a:srgbClr val="C00000"/>
                </a:solidFill>
              </a:rPr>
              <a:t> A → C</a:t>
            </a:r>
          </a:p>
          <a:p>
            <a:pPr marL="457200" indent="-457200">
              <a:buFont typeface="+mj-lt"/>
              <a:buAutoNum type="arabicPeriod" startAt="5"/>
            </a:pPr>
            <a:r>
              <a:rPr lang="en-US" dirty="0"/>
              <a:t>Union</a:t>
            </a:r>
          </a:p>
          <a:p>
            <a:pPr lvl="1"/>
            <a:r>
              <a:rPr lang="en-US" dirty="0"/>
              <a:t>If </a:t>
            </a:r>
            <a:r>
              <a:rPr lang="en-US" b="1" dirty="0">
                <a:solidFill>
                  <a:srgbClr val="C00000"/>
                </a:solidFill>
              </a:rPr>
              <a:t>A → B </a:t>
            </a:r>
            <a:r>
              <a:rPr lang="en-US" dirty="0"/>
              <a:t>and</a:t>
            </a:r>
            <a:r>
              <a:rPr lang="en-US" b="1" dirty="0">
                <a:solidFill>
                  <a:srgbClr val="C00000"/>
                </a:solidFill>
              </a:rPr>
              <a:t> A → C </a:t>
            </a:r>
          </a:p>
          <a:p>
            <a:pPr marL="457200" lvl="1" indent="0">
              <a:buNone/>
            </a:pPr>
            <a:r>
              <a:rPr lang="en-US" b="1" dirty="0">
                <a:solidFill>
                  <a:srgbClr val="C00000"/>
                </a:solidFill>
              </a:rPr>
              <a:t>	</a:t>
            </a:r>
            <a:r>
              <a:rPr lang="en-US" dirty="0"/>
              <a:t>then </a:t>
            </a:r>
            <a:r>
              <a:rPr lang="en-US" b="1" dirty="0">
                <a:solidFill>
                  <a:srgbClr val="C00000"/>
                </a:solidFill>
              </a:rPr>
              <a:t>A → BC</a:t>
            </a:r>
          </a:p>
          <a:p>
            <a:pPr marL="457200" indent="-457200">
              <a:buFont typeface="+mj-lt"/>
              <a:buAutoNum type="arabicPeriod" startAt="5"/>
            </a:pPr>
            <a:r>
              <a:rPr lang="en-US" dirty="0"/>
              <a:t>Composition</a:t>
            </a:r>
          </a:p>
          <a:p>
            <a:pPr lvl="1"/>
            <a:r>
              <a:rPr lang="en-US" dirty="0"/>
              <a:t>If </a:t>
            </a:r>
            <a:r>
              <a:rPr lang="en-US" b="1" dirty="0">
                <a:solidFill>
                  <a:srgbClr val="C00000"/>
                </a:solidFill>
              </a:rPr>
              <a:t>A → B </a:t>
            </a:r>
            <a:r>
              <a:rPr lang="en-US" dirty="0"/>
              <a:t>and</a:t>
            </a:r>
            <a:r>
              <a:rPr lang="en-US" b="1" dirty="0">
                <a:solidFill>
                  <a:srgbClr val="C00000"/>
                </a:solidFill>
              </a:rPr>
              <a:t> C → D </a:t>
            </a:r>
          </a:p>
          <a:p>
            <a:pPr marL="457200" lvl="1" indent="0">
              <a:buNone/>
            </a:pPr>
            <a:r>
              <a:rPr lang="en-US" b="1" dirty="0">
                <a:solidFill>
                  <a:srgbClr val="C00000"/>
                </a:solidFill>
              </a:rPr>
              <a:t>	</a:t>
            </a:r>
            <a:r>
              <a:rPr lang="en-US" dirty="0"/>
              <a:t>then </a:t>
            </a:r>
            <a:r>
              <a:rPr lang="en-US" b="1" dirty="0">
                <a:solidFill>
                  <a:srgbClr val="C00000"/>
                </a:solidFill>
              </a:rPr>
              <a:t>AC → BD</a:t>
            </a:r>
          </a:p>
        </p:txBody>
      </p:sp>
      <p:sp>
        <p:nvSpPr>
          <p:cNvPr id="2" name="Title 1"/>
          <p:cNvSpPr>
            <a:spLocks noGrp="1"/>
          </p:cNvSpPr>
          <p:nvPr>
            <p:ph type="title"/>
          </p:nvPr>
        </p:nvSpPr>
        <p:spPr/>
        <p:txBody>
          <a:bodyPr>
            <a:normAutofit/>
          </a:bodyPr>
          <a:lstStyle/>
          <a:p>
            <a:r>
              <a:rPr lang="en-US" b="1" dirty="0">
                <a:latin typeface="+mj-lt"/>
              </a:rPr>
              <a:t>Armstrong's axioms (inference rules)</a:t>
            </a:r>
          </a:p>
        </p:txBody>
      </p:sp>
    </p:spTree>
    <p:extLst>
      <p:ext uri="{BB962C8B-B14F-4D97-AF65-F5344CB8AC3E}">
        <p14:creationId xmlns:p14="http://schemas.microsoft.com/office/powerpoint/2010/main" val="375404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9" end="9"/>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928AB17C-149C-48B2-805F-0F60AEB73044}"/>
              </a:ext>
            </a:extLst>
          </p:cNvPr>
          <p:cNvSpPr>
            <a:spLocks noChangeArrowheads="1"/>
          </p:cNvSpPr>
          <p:nvPr/>
        </p:nvSpPr>
        <p:spPr bwMode="auto">
          <a:xfrm>
            <a:off x="914400" y="725488"/>
            <a:ext cx="1036319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sz="2000" b="1" dirty="0">
                <a:solidFill>
                  <a:srgbClr val="0000FF"/>
                </a:solidFill>
                <a:latin typeface="Comic Sans MS" panose="030F0702030302020204" pitchFamily="66" charset="0"/>
              </a:rPr>
              <a:t>4 NF</a:t>
            </a:r>
            <a:endParaRPr kumimoji="0" lang="en-IN" altLang="en-US" b="1" dirty="0">
              <a:solidFill>
                <a:srgbClr val="0000FF"/>
              </a:solidFill>
              <a:latin typeface="Comic Sans MS" panose="030F0702030302020204" pitchFamily="66" charset="0"/>
            </a:endParaRPr>
          </a:p>
          <a:p>
            <a:pPr algn="just">
              <a:spcBef>
                <a:spcPct val="0"/>
              </a:spcBef>
              <a:buClrTx/>
              <a:buSzTx/>
              <a:buFontTx/>
              <a:buNone/>
            </a:pPr>
            <a:r>
              <a:rPr kumimoji="0" lang="en-IN" altLang="en-US" dirty="0">
                <a:solidFill>
                  <a:srgbClr val="0000FF"/>
                </a:solidFill>
                <a:latin typeface="Comic Sans MS" panose="030F0702030302020204" pitchFamily="66" charset="0"/>
              </a:rPr>
              <a:t>Step 1: Create a separate relation for each violated multi valued dependency</a:t>
            </a:r>
            <a:endParaRPr kumimoji="0" lang="en-IN" altLang="en-US" dirty="0"/>
          </a:p>
          <a:p>
            <a:pPr algn="just">
              <a:spcBef>
                <a:spcPct val="0"/>
              </a:spcBef>
              <a:buClrTx/>
              <a:buSzTx/>
              <a:buFontTx/>
              <a:buNone/>
            </a:pPr>
            <a:br>
              <a:rPr kumimoji="0" lang="en-IN" altLang="en-US" dirty="0"/>
            </a:br>
            <a:r>
              <a:rPr kumimoji="0" lang="en-IN" altLang="en-US" dirty="0">
                <a:solidFill>
                  <a:srgbClr val="0000FF"/>
                </a:solidFill>
                <a:latin typeface="Comic Sans MS" panose="030F0702030302020204" pitchFamily="66" charset="0"/>
              </a:rPr>
              <a:t>Step 2: Remove the right hand side attribute of the dependency from the relation that is being decomposed.</a:t>
            </a:r>
          </a:p>
          <a:p>
            <a:pPr algn="just">
              <a:spcBef>
                <a:spcPct val="0"/>
              </a:spcBef>
              <a:buClrTx/>
              <a:buSzTx/>
              <a:buFontTx/>
              <a:buNone/>
            </a:pPr>
            <a:r>
              <a:rPr kumimoji="0" lang="en-IN" altLang="en-US" dirty="0">
                <a:solidFill>
                  <a:srgbClr val="FF0000"/>
                </a:solidFill>
                <a:latin typeface="Comic Sans MS" panose="030F0702030302020204" pitchFamily="66" charset="0"/>
              </a:rPr>
              <a:t>Step 3: we always create one table for CK if it is not a </a:t>
            </a:r>
          </a:p>
          <a:p>
            <a:pPr algn="just">
              <a:spcBef>
                <a:spcPct val="0"/>
              </a:spcBef>
              <a:buClrTx/>
              <a:buSzTx/>
              <a:buFontTx/>
              <a:buNone/>
            </a:pPr>
            <a:r>
              <a:rPr kumimoji="0" lang="en-IN" altLang="en-US" dirty="0">
                <a:solidFill>
                  <a:srgbClr val="FF0000"/>
                </a:solidFill>
                <a:latin typeface="Comic Sans MS" panose="030F0702030302020204" pitchFamily="66" charset="0"/>
              </a:rPr>
              <a:t>Part of a relation.</a:t>
            </a:r>
          </a:p>
        </p:txBody>
      </p:sp>
      <p:sp>
        <p:nvSpPr>
          <p:cNvPr id="5" name="Rectangle 4">
            <a:extLst>
              <a:ext uri="{FF2B5EF4-FFF2-40B4-BE49-F238E27FC236}">
                <a16:creationId xmlns:a16="http://schemas.microsoft.com/office/drawing/2014/main" id="{2FA48592-BE14-4F8C-95C4-2A4A100D0CE2}"/>
              </a:ext>
            </a:extLst>
          </p:cNvPr>
          <p:cNvSpPr>
            <a:spLocks noChangeArrowheads="1"/>
          </p:cNvSpPr>
          <p:nvPr/>
        </p:nvSpPr>
        <p:spPr bwMode="auto">
          <a:xfrm>
            <a:off x="2590800" y="3124200"/>
            <a:ext cx="6477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spcBef>
                <a:spcPct val="0"/>
              </a:spcBef>
              <a:buClrTx/>
              <a:buSzTx/>
              <a:buFontTx/>
              <a:buNone/>
            </a:pPr>
            <a:r>
              <a:rPr kumimoji="0" lang="en-IN" altLang="en-US" dirty="0">
                <a:solidFill>
                  <a:srgbClr val="0000FF"/>
                </a:solidFill>
                <a:latin typeface="Comic Sans MS" panose="030F0702030302020204" pitchFamily="66" charset="0"/>
              </a:rPr>
              <a:t>Example:</a:t>
            </a:r>
            <a:r>
              <a:rPr kumimoji="0" lang="en-IN" altLang="en-US" dirty="0"/>
              <a:t> R(Person, Mobile, Hobby)</a:t>
            </a:r>
          </a:p>
          <a:p>
            <a:pPr algn="just">
              <a:spcBef>
                <a:spcPct val="0"/>
              </a:spcBef>
              <a:buClrTx/>
              <a:buSzTx/>
              <a:buFontTx/>
              <a:buNone/>
            </a:pPr>
            <a:r>
              <a:rPr kumimoji="0" lang="en-IN" altLang="en-US" dirty="0"/>
              <a:t>Person ---</a:t>
            </a:r>
            <a:r>
              <a:rPr kumimoji="0" lang="en-IN" altLang="en-US" sz="2800" dirty="0">
                <a:latin typeface="Shonar Bangla" panose="02020603050405020304" pitchFamily="18" charset="0"/>
                <a:cs typeface="Shonar Bangla" panose="02020603050405020304" pitchFamily="18" charset="0"/>
                <a:sym typeface="Wingdings" panose="05000000000000000000" pitchFamily="2" charset="2"/>
              </a:rPr>
              <a:t>» </a:t>
            </a:r>
            <a:r>
              <a:rPr kumimoji="0" lang="en-IN" altLang="en-US" dirty="0">
                <a:sym typeface="Wingdings" panose="05000000000000000000" pitchFamily="2" charset="2"/>
              </a:rPr>
              <a:t>Mobile  “Person Multi-</a:t>
            </a:r>
            <a:r>
              <a:rPr kumimoji="0" lang="en-IN" altLang="en-US" dirty="0" err="1">
                <a:sym typeface="Wingdings" panose="05000000000000000000" pitchFamily="2" charset="2"/>
              </a:rPr>
              <a:t>deteremines</a:t>
            </a:r>
            <a:r>
              <a:rPr kumimoji="0" lang="en-IN" altLang="en-US" dirty="0">
                <a:sym typeface="Wingdings" panose="05000000000000000000" pitchFamily="2" charset="2"/>
              </a:rPr>
              <a:t> mobile”</a:t>
            </a:r>
            <a:endParaRPr kumimoji="0" lang="en-IN" altLang="en-US" dirty="0"/>
          </a:p>
          <a:p>
            <a:pPr algn="just">
              <a:spcBef>
                <a:spcPct val="0"/>
              </a:spcBef>
              <a:buClrTx/>
              <a:buSzTx/>
              <a:buFontTx/>
              <a:buNone/>
            </a:pPr>
            <a:r>
              <a:rPr kumimoji="0" lang="en-IN" altLang="en-US" dirty="0"/>
              <a:t>Person ---</a:t>
            </a:r>
            <a:r>
              <a:rPr kumimoji="0" lang="en-IN" altLang="en-US" sz="2400" dirty="0">
                <a:sym typeface="Wingdings" panose="05000000000000000000" pitchFamily="2" charset="2"/>
              </a:rPr>
              <a:t>»</a:t>
            </a:r>
            <a:r>
              <a:rPr kumimoji="0" lang="en-IN" altLang="en-US" dirty="0">
                <a:sym typeface="Wingdings" panose="05000000000000000000" pitchFamily="2" charset="2"/>
              </a:rPr>
              <a:t> Hobby     </a:t>
            </a:r>
          </a:p>
          <a:p>
            <a:pPr algn="just">
              <a:spcBef>
                <a:spcPct val="0"/>
              </a:spcBef>
              <a:buClrTx/>
              <a:buSzTx/>
              <a:buFontTx/>
              <a:buNone/>
            </a:pPr>
            <a:endParaRPr kumimoji="0" lang="en-IN" altLang="en-US" dirty="0">
              <a:sym typeface="Wingdings" panose="05000000000000000000" pitchFamily="2" charset="2"/>
            </a:endParaRPr>
          </a:p>
          <a:p>
            <a:pPr algn="just">
              <a:spcBef>
                <a:spcPct val="0"/>
              </a:spcBef>
              <a:buClrTx/>
              <a:buSzTx/>
              <a:buFontTx/>
              <a:buNone/>
            </a:pPr>
            <a:r>
              <a:rPr kumimoji="0" lang="en-IN" altLang="en-US" dirty="0">
                <a:sym typeface="Wingdings" panose="05000000000000000000" pitchFamily="2" charset="2"/>
              </a:rPr>
              <a:t>Solution:</a:t>
            </a:r>
          </a:p>
          <a:p>
            <a:pPr algn="just">
              <a:spcBef>
                <a:spcPct val="0"/>
              </a:spcBef>
              <a:buClrTx/>
              <a:buSzTx/>
              <a:buFontTx/>
              <a:buNone/>
            </a:pPr>
            <a:r>
              <a:rPr kumimoji="0" lang="en-IN" altLang="en-US" dirty="0">
                <a:sym typeface="Wingdings" panose="05000000000000000000" pitchFamily="2" charset="2"/>
              </a:rPr>
              <a:t>  key: Person</a:t>
            </a:r>
          </a:p>
          <a:p>
            <a:pPr algn="just">
              <a:spcBef>
                <a:spcPct val="0"/>
              </a:spcBef>
              <a:buClrTx/>
              <a:buSzTx/>
              <a:buFontTx/>
              <a:buNone/>
            </a:pPr>
            <a:r>
              <a:rPr kumimoji="0" lang="en-IN" altLang="en-US" dirty="0">
                <a:sym typeface="Wingdings" panose="05000000000000000000" pitchFamily="2" charset="2"/>
              </a:rPr>
              <a:t>  step 1:    R1(</a:t>
            </a:r>
            <a:r>
              <a:rPr kumimoji="0" lang="en-IN" altLang="en-US" u="sng" dirty="0">
                <a:sym typeface="Wingdings" panose="05000000000000000000" pitchFamily="2" charset="2"/>
              </a:rPr>
              <a:t>Person</a:t>
            </a:r>
            <a:r>
              <a:rPr kumimoji="0" lang="en-IN" altLang="en-US" dirty="0">
                <a:sym typeface="Wingdings" panose="05000000000000000000" pitchFamily="2" charset="2"/>
              </a:rPr>
              <a:t>, </a:t>
            </a:r>
            <a:r>
              <a:rPr kumimoji="0" lang="en-IN" altLang="en-US" u="sng" dirty="0">
                <a:sym typeface="Wingdings" panose="05000000000000000000" pitchFamily="2" charset="2"/>
              </a:rPr>
              <a:t>Mobile</a:t>
            </a:r>
            <a:r>
              <a:rPr kumimoji="0" lang="en-IN" altLang="en-US" dirty="0">
                <a:sym typeface="Wingdings" panose="05000000000000000000" pitchFamily="2" charset="2"/>
              </a:rPr>
              <a:t>)</a:t>
            </a:r>
          </a:p>
          <a:p>
            <a:pPr algn="just">
              <a:spcBef>
                <a:spcPct val="0"/>
              </a:spcBef>
              <a:buClrTx/>
              <a:buSzTx/>
              <a:buFontTx/>
              <a:buNone/>
            </a:pPr>
            <a:r>
              <a:rPr kumimoji="0" lang="en-IN" altLang="en-US" dirty="0">
                <a:sym typeface="Wingdings" panose="05000000000000000000" pitchFamily="2" charset="2"/>
              </a:rPr>
              <a:t>  step 2:    R(</a:t>
            </a:r>
            <a:r>
              <a:rPr kumimoji="0" lang="en-IN" altLang="en-US" u="sng" dirty="0">
                <a:sym typeface="Wingdings" panose="05000000000000000000" pitchFamily="2" charset="2"/>
              </a:rPr>
              <a:t>Person</a:t>
            </a:r>
            <a:r>
              <a:rPr kumimoji="0" lang="en-IN" altLang="en-US" dirty="0">
                <a:sym typeface="Wingdings" panose="05000000000000000000" pitchFamily="2" charset="2"/>
              </a:rPr>
              <a:t>, </a:t>
            </a:r>
            <a:r>
              <a:rPr kumimoji="0" lang="en-IN" altLang="en-US" u="sng" dirty="0">
                <a:sym typeface="Wingdings" panose="05000000000000000000" pitchFamily="2" charset="2"/>
              </a:rPr>
              <a:t>Hobby</a:t>
            </a:r>
            <a:r>
              <a:rPr kumimoji="0" lang="en-IN" altLang="en-US" dirty="0">
                <a:sym typeface="Wingdings" panose="05000000000000000000" pitchFamily="2" charset="2"/>
              </a:rPr>
              <a:t>) </a:t>
            </a:r>
            <a:endParaRPr kumimoji="0" lang="en-I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C5EDE556-8CE6-44DD-A30A-AEED18BCA200}"/>
              </a:ext>
            </a:extLst>
          </p:cNvPr>
          <p:cNvSpPr>
            <a:spLocks noChangeArrowheads="1"/>
          </p:cNvSpPr>
          <p:nvPr/>
        </p:nvSpPr>
        <p:spPr bwMode="auto">
          <a:xfrm>
            <a:off x="914400" y="639763"/>
            <a:ext cx="10287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t>Decomposition of a Relation- </a:t>
            </a:r>
            <a:r>
              <a:rPr kumimoji="0" lang="en-IN" altLang="en-US" dirty="0"/>
              <a:t>The process of breaking up or dividing a single relation into two or more sub relations is called as decomposition of a relation.</a:t>
            </a:r>
          </a:p>
          <a:p>
            <a:pPr>
              <a:spcBef>
                <a:spcPct val="0"/>
              </a:spcBef>
              <a:buClrTx/>
              <a:buSzTx/>
              <a:buFontTx/>
              <a:buNone/>
            </a:pPr>
            <a:endParaRPr kumimoji="0" lang="en-IN" altLang="en-US" dirty="0"/>
          </a:p>
          <a:p>
            <a:pPr>
              <a:spcBef>
                <a:spcPct val="0"/>
              </a:spcBef>
              <a:buClrTx/>
              <a:buSzTx/>
              <a:buFontTx/>
              <a:buNone/>
            </a:pPr>
            <a:r>
              <a:rPr kumimoji="0" lang="en-IN" altLang="en-US" b="1" dirty="0">
                <a:solidFill>
                  <a:srgbClr val="FF0000"/>
                </a:solidFill>
              </a:rPr>
              <a:t>Goal : elimination of redundancy by decomposing a relation in to several relation</a:t>
            </a:r>
          </a:p>
        </p:txBody>
      </p:sp>
      <p:sp>
        <p:nvSpPr>
          <p:cNvPr id="55299" name="Rectangle 4">
            <a:extLst>
              <a:ext uri="{FF2B5EF4-FFF2-40B4-BE49-F238E27FC236}">
                <a16:creationId xmlns:a16="http://schemas.microsoft.com/office/drawing/2014/main" id="{DD6A6BBA-2A51-4C2A-9CF6-06155C43C58F}"/>
              </a:ext>
            </a:extLst>
          </p:cNvPr>
          <p:cNvSpPr>
            <a:spLocks noChangeArrowheads="1"/>
          </p:cNvSpPr>
          <p:nvPr/>
        </p:nvSpPr>
        <p:spPr bwMode="auto">
          <a:xfrm>
            <a:off x="914400" y="1902222"/>
            <a:ext cx="99059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t>Properties of Decomposition-</a:t>
            </a:r>
            <a:endParaRPr kumimoji="0" lang="en-IN" altLang="en-US" b="1" dirty="0"/>
          </a:p>
          <a:p>
            <a:pPr>
              <a:spcBef>
                <a:spcPct val="0"/>
              </a:spcBef>
              <a:buClrTx/>
              <a:buSzTx/>
              <a:buFontTx/>
              <a:buNone/>
            </a:pPr>
            <a:r>
              <a:rPr kumimoji="0" lang="en-IN" altLang="en-US" dirty="0"/>
              <a:t> </a:t>
            </a:r>
          </a:p>
          <a:p>
            <a:pPr>
              <a:spcBef>
                <a:spcPct val="0"/>
              </a:spcBef>
              <a:buClrTx/>
              <a:buSzTx/>
              <a:buFontTx/>
              <a:buNone/>
            </a:pPr>
            <a:r>
              <a:rPr kumimoji="0" lang="en-IN" altLang="en-US" dirty="0"/>
              <a:t>The following two properties must be followed when decomposing a given relation-</a:t>
            </a:r>
          </a:p>
        </p:txBody>
      </p:sp>
      <p:sp>
        <p:nvSpPr>
          <p:cNvPr id="6" name="Rectangle 5">
            <a:extLst>
              <a:ext uri="{FF2B5EF4-FFF2-40B4-BE49-F238E27FC236}">
                <a16:creationId xmlns:a16="http://schemas.microsoft.com/office/drawing/2014/main" id="{1E23AE11-01C2-44F2-9FA2-B68580D66171}"/>
              </a:ext>
            </a:extLst>
          </p:cNvPr>
          <p:cNvSpPr/>
          <p:nvPr/>
        </p:nvSpPr>
        <p:spPr>
          <a:xfrm>
            <a:off x="990600" y="2887682"/>
            <a:ext cx="10668000" cy="3970318"/>
          </a:xfrm>
          <a:prstGeom prst="rect">
            <a:avLst/>
          </a:prstGeom>
        </p:spPr>
        <p:txBody>
          <a:bodyPr wrap="square">
            <a:spAutoFit/>
          </a:bodyPr>
          <a:lstStyle/>
          <a:p>
            <a:pPr>
              <a:defRPr/>
            </a:pPr>
            <a:r>
              <a:rPr lang="en-IN" b="1" u="sng" dirty="0"/>
              <a:t>1. Lossless decomposition-</a:t>
            </a:r>
            <a:endParaRPr lang="en-IN" b="1" dirty="0"/>
          </a:p>
          <a:p>
            <a:pPr>
              <a:defRPr/>
            </a:pPr>
            <a:r>
              <a:rPr lang="en-IN" dirty="0"/>
              <a:t> </a:t>
            </a:r>
          </a:p>
          <a:p>
            <a:pPr>
              <a:defRPr/>
            </a:pPr>
            <a:r>
              <a:rPr lang="en-IN" dirty="0"/>
              <a:t>Lossless decomposition ensures-</a:t>
            </a:r>
          </a:p>
          <a:p>
            <a:pPr marL="285750" indent="-285750">
              <a:buFont typeface="Arial" panose="020B0604020202020204" pitchFamily="34" charset="0"/>
              <a:buChar char="•"/>
              <a:defRPr/>
            </a:pPr>
            <a:r>
              <a:rPr lang="en-IN" dirty="0"/>
              <a:t>No information is lost from the original relation during decomposition. </a:t>
            </a:r>
          </a:p>
          <a:p>
            <a:pPr marL="285750" indent="-285750">
              <a:buFont typeface="Arial" panose="020B0604020202020204" pitchFamily="34" charset="0"/>
              <a:buChar char="•"/>
              <a:defRPr/>
            </a:pPr>
            <a:r>
              <a:rPr lang="en-IN" dirty="0"/>
              <a:t>When the sub relations are joined back, the same relation is obtained that was decomposed.</a:t>
            </a:r>
          </a:p>
          <a:p>
            <a:pPr marL="285750" indent="-285750">
              <a:buFont typeface="Arial" panose="020B0604020202020204" pitchFamily="34" charset="0"/>
              <a:buChar char="•"/>
              <a:defRPr/>
            </a:pPr>
            <a:r>
              <a:rPr lang="en-IN" dirty="0"/>
              <a:t>If after joining we get more tuple? (spurious tuple)</a:t>
            </a:r>
          </a:p>
          <a:p>
            <a:pPr algn="ctr">
              <a:defRPr/>
            </a:pPr>
            <a:r>
              <a:rPr lang="en-IN" dirty="0">
                <a:solidFill>
                  <a:srgbClr val="FF0000"/>
                </a:solidFill>
              </a:rPr>
              <a:t>**Every decomposition must always be lossless.</a:t>
            </a:r>
          </a:p>
          <a:p>
            <a:pPr algn="ctr">
              <a:defRPr/>
            </a:pPr>
            <a:endParaRPr lang="en-IN" dirty="0"/>
          </a:p>
          <a:p>
            <a:pPr>
              <a:defRPr/>
            </a:pPr>
            <a:r>
              <a:rPr lang="en-IN" b="1" u="sng" dirty="0"/>
              <a:t>2. Dependency Preservation-</a:t>
            </a:r>
            <a:endParaRPr lang="en-IN" b="1" dirty="0"/>
          </a:p>
          <a:p>
            <a:pPr>
              <a:defRPr/>
            </a:pPr>
            <a:r>
              <a:rPr lang="en-IN" dirty="0"/>
              <a:t> </a:t>
            </a:r>
          </a:p>
          <a:p>
            <a:pPr>
              <a:defRPr/>
            </a:pPr>
            <a:r>
              <a:rPr lang="en-IN" dirty="0"/>
              <a:t>Dependency preservation ensures-</a:t>
            </a:r>
          </a:p>
          <a:p>
            <a:pPr marL="285750" indent="-285750">
              <a:buFont typeface="Arial" panose="020B0604020202020204" pitchFamily="34" charset="0"/>
              <a:buChar char="•"/>
              <a:defRPr/>
            </a:pPr>
            <a:r>
              <a:rPr lang="en-IN" dirty="0"/>
              <a:t>None of the functional dependencies that holds on the original relation are lost.</a:t>
            </a:r>
          </a:p>
          <a:p>
            <a:pPr marL="285750" indent="-285750">
              <a:buFont typeface="Arial" panose="020B0604020202020204" pitchFamily="34" charset="0"/>
              <a:buChar char="•"/>
              <a:defRPr/>
            </a:pPr>
            <a:r>
              <a:rPr lang="en-IN" dirty="0"/>
              <a:t>The sub relations still hold or satisfy the functional dependencies of the original relation.</a:t>
            </a:r>
          </a:p>
          <a:p>
            <a:pPr algn="just">
              <a:defRPr/>
            </a:pP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C3576CA4-A90E-419B-AB33-2E5289B76E5E}"/>
              </a:ext>
            </a:extLst>
          </p:cNvPr>
          <p:cNvSpPr>
            <a:spLocks noChangeArrowheads="1"/>
          </p:cNvSpPr>
          <p:nvPr/>
        </p:nvSpPr>
        <p:spPr bwMode="auto">
          <a:xfrm>
            <a:off x="990600" y="652463"/>
            <a:ext cx="1066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u="sng" dirty="0"/>
              <a:t>Types of Decomposition- </a:t>
            </a:r>
            <a:r>
              <a:rPr kumimoji="0" lang="en-IN" altLang="en-US" dirty="0"/>
              <a:t>Decomposition of a relation can be completed in the following two ways-</a:t>
            </a:r>
            <a:endParaRPr kumimoji="0" lang="en-IN" altLang="en-US" b="1" dirty="0"/>
          </a:p>
        </p:txBody>
      </p:sp>
      <p:pic>
        <p:nvPicPr>
          <p:cNvPr id="56323" name="Picture 4">
            <a:extLst>
              <a:ext uri="{FF2B5EF4-FFF2-40B4-BE49-F238E27FC236}">
                <a16:creationId xmlns:a16="http://schemas.microsoft.com/office/drawing/2014/main" id="{00D0908A-9BE9-49AD-87C3-8A8A8F8B06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1513" y="1412876"/>
            <a:ext cx="549116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AB0121DB-CD20-4D83-B0F7-0E8B0455F940}"/>
              </a:ext>
            </a:extLst>
          </p:cNvPr>
          <p:cNvGraphicFramePr>
            <a:graphicFrameLocks noGrp="1"/>
          </p:cNvGraphicFramePr>
          <p:nvPr/>
        </p:nvGraphicFramePr>
        <p:xfrm>
          <a:off x="4456113" y="5038725"/>
          <a:ext cx="3001962" cy="334998"/>
        </p:xfrm>
        <a:graphic>
          <a:graphicData uri="http://schemas.openxmlformats.org/drawingml/2006/table">
            <a:tbl>
              <a:tblPr/>
              <a:tblGrid>
                <a:gridCol w="3001962">
                  <a:extLst>
                    <a:ext uri="{9D8B030D-6E8A-4147-A177-3AD203B41FA5}">
                      <a16:colId xmlns:a16="http://schemas.microsoft.com/office/drawing/2014/main" val="20000"/>
                    </a:ext>
                  </a:extLst>
                </a:gridCol>
              </a:tblGrid>
              <a:tr h="334963">
                <a:tc>
                  <a:txBody>
                    <a:bodyPr/>
                    <a:lstStyle/>
                    <a:p>
                      <a:pPr algn="ctr"/>
                      <a:r>
                        <a:rPr lang="pt-BR" sz="1600" b="1" dirty="0">
                          <a:effectLst/>
                        </a:rPr>
                        <a:t>R</a:t>
                      </a:r>
                      <a:r>
                        <a:rPr lang="pt-BR" sz="1600" b="1" baseline="-25000" dirty="0">
                          <a:effectLst/>
                        </a:rPr>
                        <a:t>1</a:t>
                      </a:r>
                      <a:r>
                        <a:rPr lang="pt-BR" sz="1600" b="1" dirty="0">
                          <a:effectLst/>
                        </a:rPr>
                        <a:t> ⋈ R</a:t>
                      </a:r>
                      <a:r>
                        <a:rPr lang="pt-BR" sz="1600" b="1" baseline="-25000" dirty="0">
                          <a:effectLst/>
                        </a:rPr>
                        <a:t>2</a:t>
                      </a:r>
                      <a:r>
                        <a:rPr lang="pt-BR" sz="1600" b="1" dirty="0">
                          <a:effectLst/>
                        </a:rPr>
                        <a:t> ⋈ R</a:t>
                      </a:r>
                      <a:r>
                        <a:rPr lang="pt-BR" sz="1600" b="1" baseline="-25000" dirty="0">
                          <a:effectLst/>
                        </a:rPr>
                        <a:t>3</a:t>
                      </a:r>
                      <a:r>
                        <a:rPr lang="pt-BR" sz="1600" b="1" dirty="0">
                          <a:effectLst/>
                        </a:rPr>
                        <a:t> ……. ⋈ R</a:t>
                      </a:r>
                      <a:r>
                        <a:rPr lang="pt-BR" sz="1600" b="1" baseline="-25000" dirty="0">
                          <a:effectLst/>
                        </a:rPr>
                        <a:t>n</a:t>
                      </a:r>
                      <a:r>
                        <a:rPr lang="pt-BR" sz="1600" b="1" dirty="0">
                          <a:effectLst/>
                        </a:rPr>
                        <a:t> = R </a:t>
                      </a:r>
                      <a:endParaRPr lang="pt-BR" sz="2400" dirty="0">
                        <a:effectLst/>
                      </a:endParaRPr>
                    </a:p>
                  </a:txBody>
                  <a:tcPr marL="91423" marR="91423" marT="45579" marB="45579"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1">
            <a:extLst>
              <a:ext uri="{FF2B5EF4-FFF2-40B4-BE49-F238E27FC236}">
                <a16:creationId xmlns:a16="http://schemas.microsoft.com/office/drawing/2014/main" id="{90A1B206-31BC-447C-A21F-D40F19852F19}"/>
              </a:ext>
            </a:extLst>
          </p:cNvPr>
          <p:cNvSpPr>
            <a:spLocks noChangeArrowheads="1"/>
          </p:cNvSpPr>
          <p:nvPr/>
        </p:nvSpPr>
        <p:spPr bwMode="auto">
          <a:xfrm>
            <a:off x="1143000" y="3482490"/>
            <a:ext cx="10287000" cy="2431435"/>
          </a:xfrm>
          <a:prstGeom prst="rect">
            <a:avLst/>
          </a:prstGeom>
          <a:noFill/>
          <a:ln>
            <a:noFill/>
          </a:ln>
          <a:effectLst/>
        </p:spPr>
        <p:txBody>
          <a:bodyPr wrap="square" anchor="ctr">
            <a:spAutoFit/>
          </a:bodyPr>
          <a:lstStyle/>
          <a:p>
            <a:pPr algn="just">
              <a:defRPr/>
            </a:pPr>
            <a:r>
              <a:rPr lang="en-US" altLang="en-US" b="1" u="sng" dirty="0"/>
              <a:t>1. Lossless Join Decomposition-</a:t>
            </a:r>
            <a:endParaRPr lang="en-US" altLang="en-US" b="1" dirty="0"/>
          </a:p>
          <a:p>
            <a:pPr algn="just">
              <a:defRPr/>
            </a:pPr>
            <a:r>
              <a:rPr lang="en-US" altLang="en-US" sz="800" dirty="0"/>
              <a:t> </a:t>
            </a:r>
            <a:endParaRPr lang="en-US" altLang="en-US" dirty="0"/>
          </a:p>
          <a:p>
            <a:pPr marL="285750" indent="-285750" algn="just">
              <a:buFont typeface="Arial" panose="020B0604020202020204" pitchFamily="34" charset="0"/>
              <a:buChar char="•"/>
              <a:defRPr/>
            </a:pPr>
            <a:r>
              <a:rPr lang="en-US" altLang="en-US" dirty="0"/>
              <a:t>Consider there is a relation R which is decomposed into sub relations R</a:t>
            </a:r>
            <a:r>
              <a:rPr lang="en-US" altLang="en-US" baseline="-30000" dirty="0"/>
              <a:t>1</a:t>
            </a:r>
            <a:r>
              <a:rPr lang="en-US" altLang="en-US" dirty="0"/>
              <a:t> , R</a:t>
            </a:r>
            <a:r>
              <a:rPr lang="en-US" altLang="en-US" baseline="-30000" dirty="0"/>
              <a:t>2</a:t>
            </a:r>
            <a:r>
              <a:rPr lang="en-US" altLang="en-US" dirty="0"/>
              <a:t> , …. , R</a:t>
            </a:r>
            <a:r>
              <a:rPr lang="en-US" altLang="en-US" baseline="-30000" dirty="0"/>
              <a:t>n.</a:t>
            </a:r>
            <a:endParaRPr lang="en-US" altLang="en-US" dirty="0"/>
          </a:p>
          <a:p>
            <a:pPr marL="285750" indent="-285750" algn="just">
              <a:buFont typeface="Arial" panose="020B0604020202020204" pitchFamily="34" charset="0"/>
              <a:buChar char="•"/>
              <a:defRPr/>
            </a:pPr>
            <a:r>
              <a:rPr lang="en-US" altLang="en-US" dirty="0"/>
              <a:t>This decomposition is called lossless join decomposition when the join of the sub relations results in the same relation R that was decomposed.</a:t>
            </a:r>
          </a:p>
          <a:p>
            <a:pPr marL="285750" indent="-285750" algn="just">
              <a:buFont typeface="Arial" panose="020B0604020202020204" pitchFamily="34" charset="0"/>
              <a:buChar char="•"/>
              <a:defRPr/>
            </a:pPr>
            <a:r>
              <a:rPr lang="en-US" altLang="en-US" dirty="0"/>
              <a:t>For lossless join decomposition, we always have-</a:t>
            </a:r>
          </a:p>
          <a:p>
            <a:pPr marL="285750" indent="-285750" algn="just">
              <a:buFont typeface="Arial" panose="020B0604020202020204" pitchFamily="34" charset="0"/>
              <a:buChar char="•"/>
              <a:defRPr/>
            </a:pPr>
            <a:endParaRPr lang="en-US" altLang="en-US" dirty="0"/>
          </a:p>
          <a:p>
            <a:pPr algn="just">
              <a:defRPr/>
            </a:pPr>
            <a:r>
              <a:rPr lang="en-US" altLang="en-US" dirty="0"/>
              <a:t> </a:t>
            </a:r>
          </a:p>
          <a:p>
            <a:pPr algn="just">
              <a:defRPr/>
            </a:pPr>
            <a:r>
              <a:rPr lang="en-US" altLang="en-US" dirty="0"/>
              <a:t>where ⋈ is a natural join operator</a:t>
            </a:r>
          </a:p>
        </p:txBody>
      </p:sp>
      <p:sp>
        <p:nvSpPr>
          <p:cNvPr id="56327" name="Rectangle 7">
            <a:extLst>
              <a:ext uri="{FF2B5EF4-FFF2-40B4-BE49-F238E27FC236}">
                <a16:creationId xmlns:a16="http://schemas.microsoft.com/office/drawing/2014/main" id="{A088BDC4-82B0-4BE8-B7B3-BD3EEC7E087D}"/>
              </a:ext>
            </a:extLst>
          </p:cNvPr>
          <p:cNvSpPr>
            <a:spLocks noChangeArrowheads="1"/>
          </p:cNvSpPr>
          <p:nvPr/>
        </p:nvSpPr>
        <p:spPr bwMode="auto">
          <a:xfrm>
            <a:off x="1981200" y="5913925"/>
            <a:ext cx="8885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dirty="0">
                <a:solidFill>
                  <a:srgbClr val="FF0000"/>
                </a:solidFill>
              </a:rPr>
              <a:t>No extraneous tuples should appear after joining of the sub-relations</a:t>
            </a:r>
            <a:r>
              <a:rPr kumimoji="0" lang="en-IN" altLang="en-US" dirty="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DE176C5C-3C1B-468A-972B-969A3BBE46C2}"/>
              </a:ext>
            </a:extLst>
          </p:cNvPr>
          <p:cNvSpPr>
            <a:spLocks noChangeArrowheads="1"/>
          </p:cNvSpPr>
          <p:nvPr/>
        </p:nvSpPr>
        <p:spPr bwMode="auto">
          <a:xfrm>
            <a:off x="2262188" y="612775"/>
            <a:ext cx="4698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Consider the following relation R( A , B , C )-</a:t>
            </a:r>
          </a:p>
        </p:txBody>
      </p:sp>
      <p:pic>
        <p:nvPicPr>
          <p:cNvPr id="56323" name="Picture 4">
            <a:extLst>
              <a:ext uri="{FF2B5EF4-FFF2-40B4-BE49-F238E27FC236}">
                <a16:creationId xmlns:a16="http://schemas.microsoft.com/office/drawing/2014/main" id="{5A52C75C-5B51-42C0-82F1-3C9081F48E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2189" y="950913"/>
            <a:ext cx="14001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5">
            <a:extLst>
              <a:ext uri="{FF2B5EF4-FFF2-40B4-BE49-F238E27FC236}">
                <a16:creationId xmlns:a16="http://schemas.microsoft.com/office/drawing/2014/main" id="{CF82ED7D-F13B-46B2-8D2E-863750D82C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6814" y="1212851"/>
            <a:ext cx="26765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6">
            <a:extLst>
              <a:ext uri="{FF2B5EF4-FFF2-40B4-BE49-F238E27FC236}">
                <a16:creationId xmlns:a16="http://schemas.microsoft.com/office/drawing/2014/main" id="{2B49C649-755C-4DC7-B7D3-84F01E5847A8}"/>
              </a:ext>
            </a:extLst>
          </p:cNvPr>
          <p:cNvSpPr>
            <a:spLocks noChangeArrowheads="1"/>
          </p:cNvSpPr>
          <p:nvPr/>
        </p:nvSpPr>
        <p:spPr bwMode="auto">
          <a:xfrm>
            <a:off x="2114551" y="3062288"/>
            <a:ext cx="2852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The two sub relations are-</a:t>
            </a:r>
          </a:p>
        </p:txBody>
      </p:sp>
      <p:pic>
        <p:nvPicPr>
          <p:cNvPr id="56326" name="Picture 7">
            <a:extLst>
              <a:ext uri="{FF2B5EF4-FFF2-40B4-BE49-F238E27FC236}">
                <a16:creationId xmlns:a16="http://schemas.microsoft.com/office/drawing/2014/main" id="{E7121BEA-E6FA-4FC1-A260-2D00DA7F06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62188" y="3749675"/>
            <a:ext cx="10096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8">
            <a:extLst>
              <a:ext uri="{FF2B5EF4-FFF2-40B4-BE49-F238E27FC236}">
                <a16:creationId xmlns:a16="http://schemas.microsoft.com/office/drawing/2014/main" id="{D571FE06-CDBB-4AEA-B13A-55BB5486893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38589" y="3749675"/>
            <a:ext cx="1038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Rectangle 9">
            <a:extLst>
              <a:ext uri="{FF2B5EF4-FFF2-40B4-BE49-F238E27FC236}">
                <a16:creationId xmlns:a16="http://schemas.microsoft.com/office/drawing/2014/main" id="{9910E5BF-D096-4CB7-8458-EC7585D880D9}"/>
              </a:ext>
            </a:extLst>
          </p:cNvPr>
          <p:cNvSpPr>
            <a:spLocks noChangeArrowheads="1"/>
          </p:cNvSpPr>
          <p:nvPr/>
        </p:nvSpPr>
        <p:spPr bwMode="auto">
          <a:xfrm>
            <a:off x="5434014" y="2919413"/>
            <a:ext cx="50688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Now, let us check whether this decomposition is lossless or not.</a:t>
            </a:r>
          </a:p>
          <a:p>
            <a:pPr>
              <a:spcBef>
                <a:spcPct val="0"/>
              </a:spcBef>
              <a:buClrTx/>
              <a:buSzTx/>
              <a:buFontTx/>
              <a:buNone/>
            </a:pPr>
            <a:r>
              <a:rPr kumimoji="0" lang="en-IN" altLang="en-US"/>
              <a:t>For lossless decomposition, we must have-</a:t>
            </a:r>
          </a:p>
        </p:txBody>
      </p:sp>
      <p:sp>
        <p:nvSpPr>
          <p:cNvPr id="56329" name="Rectangle 10">
            <a:extLst>
              <a:ext uri="{FF2B5EF4-FFF2-40B4-BE49-F238E27FC236}">
                <a16:creationId xmlns:a16="http://schemas.microsoft.com/office/drawing/2014/main" id="{8BBD3E5D-C3B6-4505-BB48-A1BC477C9F43}"/>
              </a:ext>
            </a:extLst>
          </p:cNvPr>
          <p:cNvSpPr>
            <a:spLocks noChangeArrowheads="1"/>
          </p:cNvSpPr>
          <p:nvPr/>
        </p:nvSpPr>
        <p:spPr bwMode="auto">
          <a:xfrm>
            <a:off x="6840538" y="3775075"/>
            <a:ext cx="1433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b="1"/>
              <a:t>R</a:t>
            </a:r>
            <a:r>
              <a:rPr kumimoji="0" lang="en-IN" altLang="en-US" b="1" baseline="-25000"/>
              <a:t>1</a:t>
            </a:r>
            <a:r>
              <a:rPr kumimoji="0" lang="en-IN" altLang="en-US" b="1"/>
              <a:t> ⋈ R</a:t>
            </a:r>
            <a:r>
              <a:rPr kumimoji="0" lang="en-IN" altLang="en-US" b="1" baseline="-25000"/>
              <a:t>2</a:t>
            </a:r>
            <a:r>
              <a:rPr kumimoji="0" lang="en-IN" altLang="en-US" b="1"/>
              <a:t> = R</a:t>
            </a:r>
            <a:endParaRPr kumimoji="0" lang="en-IN" altLang="en-US"/>
          </a:p>
        </p:txBody>
      </p:sp>
      <p:pic>
        <p:nvPicPr>
          <p:cNvPr id="57354" name="Picture 11">
            <a:extLst>
              <a:ext uri="{FF2B5EF4-FFF2-40B4-BE49-F238E27FC236}">
                <a16:creationId xmlns:a16="http://schemas.microsoft.com/office/drawing/2014/main" id="{9DB38113-88F7-49D4-B956-8125A3121A3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3226" y="4144964"/>
            <a:ext cx="13811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1" name="Rectangle 12">
            <a:extLst>
              <a:ext uri="{FF2B5EF4-FFF2-40B4-BE49-F238E27FC236}">
                <a16:creationId xmlns:a16="http://schemas.microsoft.com/office/drawing/2014/main" id="{66D4D83D-348D-4163-9916-CFCAF2CFA661}"/>
              </a:ext>
            </a:extLst>
          </p:cNvPr>
          <p:cNvSpPr>
            <a:spLocks noChangeArrowheads="1"/>
          </p:cNvSpPr>
          <p:nvPr/>
        </p:nvSpPr>
        <p:spPr bwMode="auto">
          <a:xfrm>
            <a:off x="4457700" y="5862638"/>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 typeface="Arial" panose="020B0604020202020204" pitchFamily="34" charset="0"/>
              <a:buChar char="•"/>
            </a:pPr>
            <a:r>
              <a:rPr kumimoji="0" lang="en-IN" altLang="en-US"/>
              <a:t>This relation is same as the original relation R.</a:t>
            </a:r>
          </a:p>
          <a:p>
            <a:pPr>
              <a:spcBef>
                <a:spcPct val="0"/>
              </a:spcBef>
              <a:buClrTx/>
              <a:buSzTx/>
              <a:buFont typeface="Arial" panose="020B0604020202020204" pitchFamily="34" charset="0"/>
              <a:buChar char="•"/>
            </a:pPr>
            <a:r>
              <a:rPr kumimoji="0" lang="en-IN" altLang="en-US"/>
              <a:t>Thus, we conclude that the above decomposition is lossless join decomposition.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8">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329">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633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57D421-E43B-4C2F-A461-A1D585D5B248}"/>
              </a:ext>
            </a:extLst>
          </p:cNvPr>
          <p:cNvSpPr/>
          <p:nvPr/>
        </p:nvSpPr>
        <p:spPr>
          <a:xfrm>
            <a:off x="990600" y="663576"/>
            <a:ext cx="10287000" cy="2031325"/>
          </a:xfrm>
          <a:prstGeom prst="rect">
            <a:avLst/>
          </a:prstGeom>
        </p:spPr>
        <p:txBody>
          <a:bodyPr wrap="square">
            <a:spAutoFit/>
          </a:bodyPr>
          <a:lstStyle/>
          <a:p>
            <a:pPr>
              <a:defRPr/>
            </a:pPr>
            <a:r>
              <a:rPr lang="en-IN" b="1" u="sng" dirty="0"/>
              <a:t>2. </a:t>
            </a:r>
            <a:r>
              <a:rPr lang="en-IN" b="1" u="sng" dirty="0" err="1"/>
              <a:t>Lossy</a:t>
            </a:r>
            <a:r>
              <a:rPr lang="en-IN" b="1" u="sng" dirty="0"/>
              <a:t> Join Decomposition-</a:t>
            </a:r>
            <a:endParaRPr lang="en-IN" b="1" dirty="0"/>
          </a:p>
          <a:p>
            <a:pPr>
              <a:defRPr/>
            </a:pPr>
            <a:r>
              <a:rPr lang="en-IN" dirty="0"/>
              <a:t> </a:t>
            </a:r>
          </a:p>
          <a:p>
            <a:pPr marL="285750" indent="-285750">
              <a:buFont typeface="Arial" panose="020B0604020202020204" pitchFamily="34" charset="0"/>
              <a:buChar char="•"/>
              <a:defRPr/>
            </a:pPr>
            <a:r>
              <a:rPr lang="en-IN" dirty="0"/>
              <a:t>Consider there is a relation R which is decomposed into sub relations R</a:t>
            </a:r>
            <a:r>
              <a:rPr lang="en-IN" baseline="-25000" dirty="0"/>
              <a:t>1</a:t>
            </a:r>
            <a:r>
              <a:rPr lang="en-IN" dirty="0"/>
              <a:t> , R</a:t>
            </a:r>
            <a:r>
              <a:rPr lang="en-IN" baseline="-25000" dirty="0"/>
              <a:t>2</a:t>
            </a:r>
            <a:r>
              <a:rPr lang="en-IN" dirty="0"/>
              <a:t> , …. , R</a:t>
            </a:r>
            <a:r>
              <a:rPr lang="en-IN" baseline="-25000" dirty="0"/>
              <a:t>n.</a:t>
            </a:r>
            <a:endParaRPr lang="en-IN" dirty="0"/>
          </a:p>
          <a:p>
            <a:pPr marL="285750" indent="-285750">
              <a:buFont typeface="Arial" panose="020B0604020202020204" pitchFamily="34" charset="0"/>
              <a:buChar char="•"/>
              <a:defRPr/>
            </a:pPr>
            <a:r>
              <a:rPr lang="en-IN" dirty="0"/>
              <a:t>This decomposition is called </a:t>
            </a:r>
            <a:r>
              <a:rPr lang="en-IN" dirty="0" err="1"/>
              <a:t>lossy</a:t>
            </a:r>
            <a:r>
              <a:rPr lang="en-IN" dirty="0"/>
              <a:t> join decomposition when the join of the sub relations does not result in the same relation R that was decomposed.</a:t>
            </a:r>
          </a:p>
          <a:p>
            <a:pPr marL="285750" indent="-285750">
              <a:buFont typeface="Arial" panose="020B0604020202020204" pitchFamily="34" charset="0"/>
              <a:buChar char="•"/>
              <a:defRPr/>
            </a:pPr>
            <a:r>
              <a:rPr lang="en-IN" dirty="0"/>
              <a:t>The natural join of the sub relations is always found to have some extraneous tuples.</a:t>
            </a:r>
          </a:p>
          <a:p>
            <a:pPr marL="285750" indent="-285750">
              <a:buFont typeface="Arial" panose="020B0604020202020204" pitchFamily="34" charset="0"/>
              <a:buChar char="•"/>
              <a:defRPr/>
            </a:pPr>
            <a:r>
              <a:rPr lang="en-IN" dirty="0"/>
              <a:t>For </a:t>
            </a:r>
            <a:r>
              <a:rPr lang="en-IN" dirty="0" err="1"/>
              <a:t>lossy</a:t>
            </a:r>
            <a:r>
              <a:rPr lang="en-IN" dirty="0"/>
              <a:t> join decomposition, we always have-</a:t>
            </a:r>
          </a:p>
        </p:txBody>
      </p:sp>
      <p:sp>
        <p:nvSpPr>
          <p:cNvPr id="58371" name="Rectangle 4">
            <a:extLst>
              <a:ext uri="{FF2B5EF4-FFF2-40B4-BE49-F238E27FC236}">
                <a16:creationId xmlns:a16="http://schemas.microsoft.com/office/drawing/2014/main" id="{6CF00496-093C-44F0-AAD4-02DBEDCB1699}"/>
              </a:ext>
            </a:extLst>
          </p:cNvPr>
          <p:cNvSpPr>
            <a:spLocks noChangeArrowheads="1"/>
          </p:cNvSpPr>
          <p:nvPr/>
        </p:nvSpPr>
        <p:spPr bwMode="auto">
          <a:xfrm>
            <a:off x="4551364" y="2646363"/>
            <a:ext cx="3203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pt-BR" altLang="en-US" b="1"/>
              <a:t>R</a:t>
            </a:r>
            <a:r>
              <a:rPr kumimoji="0" lang="pt-BR" altLang="en-US" b="1" baseline="-25000"/>
              <a:t>1</a:t>
            </a:r>
            <a:r>
              <a:rPr kumimoji="0" lang="pt-BR" altLang="en-US" b="1"/>
              <a:t> ⋈ R</a:t>
            </a:r>
            <a:r>
              <a:rPr kumimoji="0" lang="pt-BR" altLang="en-US" b="1" baseline="-25000"/>
              <a:t>2</a:t>
            </a:r>
            <a:r>
              <a:rPr kumimoji="0" lang="pt-BR" altLang="en-US" b="1"/>
              <a:t> ⋈ R</a:t>
            </a:r>
            <a:r>
              <a:rPr kumimoji="0" lang="pt-BR" altLang="en-US" b="1" baseline="-25000"/>
              <a:t>3</a:t>
            </a:r>
            <a:r>
              <a:rPr kumimoji="0" lang="pt-BR" altLang="en-US" b="1"/>
              <a:t> ……. ⋈ R</a:t>
            </a:r>
            <a:r>
              <a:rPr kumimoji="0" lang="pt-BR" altLang="en-US" b="1" baseline="-25000"/>
              <a:t>n</a:t>
            </a:r>
            <a:r>
              <a:rPr kumimoji="0" lang="pt-BR" altLang="en-US" b="1"/>
              <a:t> ⊃ R</a:t>
            </a:r>
            <a:endParaRPr kumimoji="0" lang="en-IN" altLang="en-US"/>
          </a:p>
        </p:txBody>
      </p:sp>
      <p:sp>
        <p:nvSpPr>
          <p:cNvPr id="58372" name="Rectangle 5">
            <a:extLst>
              <a:ext uri="{FF2B5EF4-FFF2-40B4-BE49-F238E27FC236}">
                <a16:creationId xmlns:a16="http://schemas.microsoft.com/office/drawing/2014/main" id="{7273EE99-E318-48D9-BFCF-37BE460C553D}"/>
              </a:ext>
            </a:extLst>
          </p:cNvPr>
          <p:cNvSpPr>
            <a:spLocks noChangeArrowheads="1"/>
          </p:cNvSpPr>
          <p:nvPr/>
        </p:nvSpPr>
        <p:spPr bwMode="auto">
          <a:xfrm>
            <a:off x="4538663" y="3014663"/>
            <a:ext cx="36070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where ⋈ is a natural join operator</a:t>
            </a:r>
          </a:p>
        </p:txBody>
      </p:sp>
      <p:pic>
        <p:nvPicPr>
          <p:cNvPr id="58373" name="Picture 6">
            <a:extLst>
              <a:ext uri="{FF2B5EF4-FFF2-40B4-BE49-F238E27FC236}">
                <a16:creationId xmlns:a16="http://schemas.microsoft.com/office/drawing/2014/main" id="{F674C7EE-44B8-4527-B65D-7C9621F0F4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4613276"/>
            <a:ext cx="25336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7">
            <a:extLst>
              <a:ext uri="{FF2B5EF4-FFF2-40B4-BE49-F238E27FC236}">
                <a16:creationId xmlns:a16="http://schemas.microsoft.com/office/drawing/2014/main" id="{5ED15D22-0771-406B-8FB0-A4CE14D755EA}"/>
              </a:ext>
            </a:extLst>
          </p:cNvPr>
          <p:cNvSpPr>
            <a:spLocks noChangeArrowheads="1"/>
          </p:cNvSpPr>
          <p:nvPr/>
        </p:nvSpPr>
        <p:spPr bwMode="auto">
          <a:xfrm>
            <a:off x="2063751" y="3971926"/>
            <a:ext cx="8467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Consider this relation is decomposed into two sub relations as R</a:t>
            </a:r>
            <a:r>
              <a:rPr kumimoji="0" lang="en-IN" altLang="en-US" baseline="-25000"/>
              <a:t>1</a:t>
            </a:r>
            <a:r>
              <a:rPr kumimoji="0" lang="en-IN" altLang="en-US"/>
              <a:t>( A , C ) and R</a:t>
            </a:r>
            <a:r>
              <a:rPr kumimoji="0" lang="en-IN" altLang="en-US" baseline="-25000"/>
              <a:t>2</a:t>
            </a:r>
            <a:r>
              <a:rPr kumimoji="0" lang="en-IN" altLang="en-US"/>
              <a:t>( B , C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a:extLst>
              <a:ext uri="{FF2B5EF4-FFF2-40B4-BE49-F238E27FC236}">
                <a16:creationId xmlns:a16="http://schemas.microsoft.com/office/drawing/2014/main" id="{4B303D3B-6725-4D4F-A0E0-A360B2A882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2851" y="719138"/>
            <a:ext cx="10572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3">
            <a:extLst>
              <a:ext uri="{FF2B5EF4-FFF2-40B4-BE49-F238E27FC236}">
                <a16:creationId xmlns:a16="http://schemas.microsoft.com/office/drawing/2014/main" id="{14E8117D-C1A5-4E3E-AFAF-FBF9180EDFF6}"/>
              </a:ext>
            </a:extLst>
          </p:cNvPr>
          <p:cNvSpPr>
            <a:spLocks noChangeArrowheads="1"/>
          </p:cNvSpPr>
          <p:nvPr/>
        </p:nvSpPr>
        <p:spPr bwMode="auto">
          <a:xfrm>
            <a:off x="5049839" y="719139"/>
            <a:ext cx="64563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Now, let us check whether this decomposition is lossy or not.</a:t>
            </a:r>
          </a:p>
          <a:p>
            <a:pPr>
              <a:spcBef>
                <a:spcPct val="0"/>
              </a:spcBef>
              <a:buClrTx/>
              <a:buSzTx/>
              <a:buFontTx/>
              <a:buNone/>
            </a:pPr>
            <a:r>
              <a:rPr kumimoji="0" lang="en-IN" altLang="en-US" dirty="0"/>
              <a:t>For lossy decomposition, we must have-</a:t>
            </a:r>
          </a:p>
          <a:p>
            <a:pPr algn="ctr">
              <a:spcBef>
                <a:spcPct val="0"/>
              </a:spcBef>
              <a:buClrTx/>
              <a:buSzTx/>
              <a:buFontTx/>
              <a:buNone/>
            </a:pPr>
            <a:r>
              <a:rPr kumimoji="0" lang="en-IN" altLang="en-US" b="1" dirty="0"/>
              <a:t>R</a:t>
            </a:r>
            <a:r>
              <a:rPr kumimoji="0" lang="en-IN" altLang="en-US" b="1" baseline="-25000" dirty="0"/>
              <a:t>1</a:t>
            </a:r>
            <a:r>
              <a:rPr kumimoji="0" lang="en-IN" altLang="en-US" b="1" dirty="0"/>
              <a:t> ⋈ R</a:t>
            </a:r>
            <a:r>
              <a:rPr kumimoji="0" lang="en-IN" altLang="en-US" b="1" baseline="-25000" dirty="0"/>
              <a:t>2</a:t>
            </a:r>
            <a:r>
              <a:rPr kumimoji="0" lang="en-IN" altLang="en-US" b="1" dirty="0"/>
              <a:t> ⊃ R</a:t>
            </a:r>
            <a:endParaRPr kumimoji="0" lang="en-IN" altLang="en-US" sz="2800" dirty="0"/>
          </a:p>
        </p:txBody>
      </p:sp>
      <p:sp>
        <p:nvSpPr>
          <p:cNvPr id="58373" name="Rectangle 4">
            <a:extLst>
              <a:ext uri="{FF2B5EF4-FFF2-40B4-BE49-F238E27FC236}">
                <a16:creationId xmlns:a16="http://schemas.microsoft.com/office/drawing/2014/main" id="{B20F0B9F-46DD-412D-89CB-46940E434928}"/>
              </a:ext>
            </a:extLst>
          </p:cNvPr>
          <p:cNvSpPr>
            <a:spLocks noChangeArrowheads="1"/>
          </p:cNvSpPr>
          <p:nvPr/>
        </p:nvSpPr>
        <p:spPr bwMode="auto">
          <a:xfrm>
            <a:off x="2622550" y="2932114"/>
            <a:ext cx="7404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a:t>Now, if we perform the natural join ( ⋈</a:t>
            </a:r>
            <a:r>
              <a:rPr kumimoji="0" lang="en-IN" altLang="en-US" sz="1100"/>
              <a:t> ) </a:t>
            </a:r>
            <a:r>
              <a:rPr kumimoji="0" lang="en-IN" altLang="en-US"/>
              <a:t>of the sub relations R</a:t>
            </a:r>
            <a:r>
              <a:rPr kumimoji="0" lang="en-IN" altLang="en-US" baseline="-25000"/>
              <a:t>1</a:t>
            </a:r>
            <a:r>
              <a:rPr kumimoji="0" lang="en-IN" altLang="en-US"/>
              <a:t> and R</a:t>
            </a:r>
            <a:r>
              <a:rPr kumimoji="0" lang="en-IN" altLang="en-US" baseline="-25000"/>
              <a:t>2 </a:t>
            </a:r>
            <a:r>
              <a:rPr kumimoji="0" lang="en-IN" altLang="en-US"/>
              <a:t>we get-</a:t>
            </a:r>
          </a:p>
        </p:txBody>
      </p:sp>
      <p:pic>
        <p:nvPicPr>
          <p:cNvPr id="58374" name="Picture 5">
            <a:extLst>
              <a:ext uri="{FF2B5EF4-FFF2-40B4-BE49-F238E27FC236}">
                <a16:creationId xmlns:a16="http://schemas.microsoft.com/office/drawing/2014/main" id="{B9FCEE79-E875-4EC8-81ED-4672CA5959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9915" y="3795712"/>
            <a:ext cx="1371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6">
            <a:extLst>
              <a:ext uri="{FF2B5EF4-FFF2-40B4-BE49-F238E27FC236}">
                <a16:creationId xmlns:a16="http://schemas.microsoft.com/office/drawing/2014/main" id="{5A254FE9-A221-4EAA-AB5C-8DFA5C81FB00}"/>
              </a:ext>
            </a:extLst>
          </p:cNvPr>
          <p:cNvSpPr>
            <a:spLocks noChangeArrowheads="1"/>
          </p:cNvSpPr>
          <p:nvPr/>
        </p:nvSpPr>
        <p:spPr bwMode="auto">
          <a:xfrm>
            <a:off x="4451350" y="3560763"/>
            <a:ext cx="70548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IN" altLang="en-US" dirty="0"/>
              <a:t>This relation is not same as the original relation R and contains some extraneous tuples.</a:t>
            </a:r>
          </a:p>
          <a:p>
            <a:pPr>
              <a:spcBef>
                <a:spcPct val="0"/>
              </a:spcBef>
              <a:buClrTx/>
              <a:buSzTx/>
              <a:buFontTx/>
              <a:buNone/>
            </a:pPr>
            <a:r>
              <a:rPr kumimoji="0" lang="en-IN" altLang="en-US" dirty="0"/>
              <a:t>Clearly, </a:t>
            </a:r>
            <a:r>
              <a:rPr kumimoji="0" lang="en-IN" altLang="en-US" b="1" dirty="0"/>
              <a:t>R</a:t>
            </a:r>
            <a:r>
              <a:rPr kumimoji="0" lang="en-IN" altLang="en-US" b="1" baseline="-25000" dirty="0"/>
              <a:t>1</a:t>
            </a:r>
            <a:r>
              <a:rPr kumimoji="0" lang="en-IN" altLang="en-US" b="1" dirty="0"/>
              <a:t> ⋈ R</a:t>
            </a:r>
            <a:r>
              <a:rPr kumimoji="0" lang="en-IN" altLang="en-US" b="1" baseline="-25000" dirty="0"/>
              <a:t>2</a:t>
            </a:r>
            <a:r>
              <a:rPr kumimoji="0" lang="en-IN" altLang="en-US" b="1" dirty="0"/>
              <a:t> ⊃ R.</a:t>
            </a:r>
          </a:p>
          <a:p>
            <a:pPr>
              <a:spcBef>
                <a:spcPct val="0"/>
              </a:spcBef>
              <a:buClrTx/>
              <a:buSzTx/>
              <a:buFontTx/>
              <a:buNone/>
            </a:pPr>
            <a:r>
              <a:rPr kumimoji="0" lang="en-IN" altLang="en-US" dirty="0"/>
              <a:t>Thus, we conclude that the above decomposition is lossy join decomposition.</a:t>
            </a:r>
          </a:p>
        </p:txBody>
      </p:sp>
      <p:sp>
        <p:nvSpPr>
          <p:cNvPr id="8" name="Rectangle 7">
            <a:extLst>
              <a:ext uri="{FF2B5EF4-FFF2-40B4-BE49-F238E27FC236}">
                <a16:creationId xmlns:a16="http://schemas.microsoft.com/office/drawing/2014/main" id="{24E9A527-EDDD-4A8B-9CD2-CF1A1673ED43}"/>
              </a:ext>
            </a:extLst>
          </p:cNvPr>
          <p:cNvSpPr/>
          <p:nvPr/>
        </p:nvSpPr>
        <p:spPr>
          <a:xfrm>
            <a:off x="3648075" y="5038091"/>
            <a:ext cx="8661399" cy="1477328"/>
          </a:xfrm>
          <a:prstGeom prst="rect">
            <a:avLst/>
          </a:prstGeom>
        </p:spPr>
        <p:txBody>
          <a:bodyPr wrap="square">
            <a:spAutoFit/>
          </a:bodyPr>
          <a:lstStyle/>
          <a:p>
            <a:pPr>
              <a:defRPr/>
            </a:pPr>
            <a:r>
              <a:rPr lang="en-IN" b="1" u="sng" dirty="0"/>
              <a:t>NOTE-</a:t>
            </a:r>
            <a:endParaRPr lang="en-IN" b="1" dirty="0"/>
          </a:p>
          <a:p>
            <a:pPr>
              <a:defRPr/>
            </a:pPr>
            <a:r>
              <a:rPr lang="en-IN" dirty="0"/>
              <a:t> </a:t>
            </a:r>
          </a:p>
          <a:p>
            <a:pPr marL="285750" indent="-285750">
              <a:buFont typeface="Arial" panose="020B0604020202020204" pitchFamily="34" charset="0"/>
              <a:buChar char="•"/>
              <a:defRPr/>
            </a:pPr>
            <a:r>
              <a:rPr lang="en-IN" dirty="0" err="1"/>
              <a:t>Lossy</a:t>
            </a:r>
            <a:r>
              <a:rPr lang="en-IN" dirty="0"/>
              <a:t> join decomposition is also known as </a:t>
            </a:r>
            <a:r>
              <a:rPr lang="en-IN" b="1" dirty="0"/>
              <a:t>careless decomposition.</a:t>
            </a:r>
            <a:endParaRPr lang="en-IN" dirty="0"/>
          </a:p>
          <a:p>
            <a:pPr marL="285750" indent="-285750">
              <a:buFont typeface="Arial" panose="020B0604020202020204" pitchFamily="34" charset="0"/>
              <a:buChar char="•"/>
              <a:defRPr/>
            </a:pPr>
            <a:r>
              <a:rPr lang="en-IN" dirty="0"/>
              <a:t>This is because extraneous tuples get introduced in the natural join of the sub-relations.</a:t>
            </a:r>
          </a:p>
          <a:p>
            <a:pPr marL="285750" indent="-285750">
              <a:buFont typeface="Arial" panose="020B0604020202020204" pitchFamily="34" charset="0"/>
              <a:buChar char="•"/>
              <a:defRPr/>
            </a:pPr>
            <a:r>
              <a:rPr lang="en-IN" dirty="0"/>
              <a:t>Extraneous tuples make the identification of the original tuples difficult.</a:t>
            </a:r>
          </a:p>
        </p:txBody>
      </p:sp>
      <p:pic>
        <p:nvPicPr>
          <p:cNvPr id="2" name="Picture 1">
            <a:extLst>
              <a:ext uri="{FF2B5EF4-FFF2-40B4-BE49-F238E27FC236}">
                <a16:creationId xmlns:a16="http://schemas.microsoft.com/office/drawing/2014/main" id="{596D51CD-D680-4F6F-933F-F25A7FAFB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1" y="700088"/>
            <a:ext cx="11715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837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8375">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8375">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8375">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Lossy</a:t>
            </a:r>
            <a:r>
              <a:rPr lang="en-US" dirty="0"/>
              <a:t> decomposition</a:t>
            </a:r>
          </a:p>
        </p:txBody>
      </p:sp>
      <p:graphicFrame>
        <p:nvGraphicFramePr>
          <p:cNvPr id="4" name="Content Placeholder 3"/>
          <p:cNvGraphicFramePr>
            <a:graphicFrameLocks noGrp="1"/>
          </p:cNvGraphicFramePr>
          <p:nvPr>
            <p:ph idx="1"/>
          </p:nvPr>
        </p:nvGraphicFramePr>
        <p:xfrm>
          <a:off x="4495800" y="1143000"/>
          <a:ext cx="2493328" cy="111252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dirty="0" err="1"/>
                        <a:t>Ano</a:t>
                      </a:r>
                      <a:endParaRPr lang="en-US" dirty="0"/>
                    </a:p>
                  </a:txBody>
                  <a:tcPr/>
                </a:tc>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nvGraphicFramePr>
        <p:xfrm>
          <a:off x="2825116" y="2697480"/>
          <a:ext cx="1594485" cy="111252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tblGrid>
              <a:tr h="370840">
                <a:tc>
                  <a:txBody>
                    <a:bodyPr/>
                    <a:lstStyle/>
                    <a:p>
                      <a:r>
                        <a:rPr lang="en-US" dirty="0" err="1"/>
                        <a:t>Ano</a:t>
                      </a:r>
                      <a:endParaRPr lang="en-US" dirty="0"/>
                    </a:p>
                  </a:txBody>
                  <a:tcPr/>
                </a:tc>
                <a:tc>
                  <a:txBody>
                    <a:bodyPr/>
                    <a:lstStyle/>
                    <a:p>
                      <a:r>
                        <a:rPr lang="en-US" dirty="0"/>
                        <a:t>Balance</a:t>
                      </a:r>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5000</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nvGraphicFramePr>
        <p:xfrm>
          <a:off x="7039928" y="2683197"/>
          <a:ext cx="1875473" cy="1112520"/>
        </p:xfrm>
        <a:graphic>
          <a:graphicData uri="http://schemas.openxmlformats.org/drawingml/2006/table">
            <a:tbl>
              <a:tblPr firstRow="1" bandRow="1">
                <a:tableStyleId>{073A0DAA-6AF3-43AB-8588-CEC1D06C72B9}</a:tableStyleId>
              </a:tblPr>
              <a:tblGrid>
                <a:gridCol w="976630">
                  <a:extLst>
                    <a:ext uri="{9D8B030D-6E8A-4147-A177-3AD203B41FA5}">
                      <a16:colId xmlns:a16="http://schemas.microsoft.com/office/drawing/2014/main" val="20000"/>
                    </a:ext>
                  </a:extLst>
                </a:gridCol>
                <a:gridCol w="898843">
                  <a:extLst>
                    <a:ext uri="{9D8B030D-6E8A-4147-A177-3AD203B41FA5}">
                      <a16:colId xmlns:a16="http://schemas.microsoft.com/office/drawing/2014/main" val="20001"/>
                    </a:ext>
                  </a:extLst>
                </a:gridCol>
              </a:tblGrid>
              <a:tr h="370840">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4495800" y="4241800"/>
          <a:ext cx="2493328" cy="185420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dirty="0" err="1"/>
                        <a:t>Ano</a:t>
                      </a:r>
                      <a:endParaRPr lang="en-US" dirty="0"/>
                    </a:p>
                  </a:txBody>
                  <a:tcPr/>
                </a:tc>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A01</a:t>
                      </a:r>
                    </a:p>
                  </a:txBody>
                  <a:tcPr/>
                </a:tc>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r h="370840">
                <a:tc>
                  <a:txBody>
                    <a:bodyPr/>
                    <a:lstStyle/>
                    <a:p>
                      <a:r>
                        <a:rPr lang="en-US" dirty="0"/>
                        <a:t>A02</a:t>
                      </a:r>
                    </a:p>
                  </a:txBody>
                  <a:tcPr/>
                </a:tc>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3"/>
                  </a:ext>
                </a:extLst>
              </a:tr>
              <a:tr h="370840">
                <a:tc>
                  <a:txBody>
                    <a:bodyPr/>
                    <a:lstStyle/>
                    <a:p>
                      <a:r>
                        <a:rPr lang="en-US" dirty="0"/>
                        <a:t>A02</a:t>
                      </a:r>
                    </a:p>
                  </a:txBody>
                  <a:tcPr/>
                </a:tc>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4"/>
                  </a:ext>
                </a:extLst>
              </a:tr>
            </a:tbl>
          </a:graphicData>
        </a:graphic>
      </p:graphicFrame>
      <p:cxnSp>
        <p:nvCxnSpPr>
          <p:cNvPr id="9" name="Straight Arrow Connector 8"/>
          <p:cNvCxnSpPr>
            <a:stCxn id="4" idx="1"/>
            <a:endCxn id="5" idx="0"/>
          </p:cNvCxnSpPr>
          <p:nvPr/>
        </p:nvCxnSpPr>
        <p:spPr>
          <a:xfrm flipH="1">
            <a:off x="3622358" y="1699260"/>
            <a:ext cx="873443" cy="99822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4" idx="3"/>
            <a:endCxn id="6" idx="0"/>
          </p:cNvCxnSpPr>
          <p:nvPr/>
        </p:nvCxnSpPr>
        <p:spPr>
          <a:xfrm>
            <a:off x="6989129" y="1699261"/>
            <a:ext cx="988535" cy="98393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5" idx="2"/>
            <a:endCxn id="7" idx="1"/>
          </p:cNvCxnSpPr>
          <p:nvPr/>
        </p:nvCxnSpPr>
        <p:spPr>
          <a:xfrm>
            <a:off x="3622358" y="3810000"/>
            <a:ext cx="873443" cy="1358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2"/>
            <a:endCxn id="7" idx="3"/>
          </p:cNvCxnSpPr>
          <p:nvPr/>
        </p:nvCxnSpPr>
        <p:spPr>
          <a:xfrm flipH="1">
            <a:off x="6989129" y="3795718"/>
            <a:ext cx="988535" cy="13731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4" name="Rectangle 23"/>
          <p:cNvSpPr/>
          <p:nvPr/>
        </p:nvSpPr>
        <p:spPr>
          <a:xfrm>
            <a:off x="4491037" y="4987431"/>
            <a:ext cx="2493328" cy="73152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ight Brace 25"/>
          <p:cNvSpPr/>
          <p:nvPr/>
        </p:nvSpPr>
        <p:spPr>
          <a:xfrm>
            <a:off x="7162800" y="4987431"/>
            <a:ext cx="152400" cy="731520"/>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7" name="TextBox 26"/>
          <p:cNvSpPr txBox="1"/>
          <p:nvPr/>
        </p:nvSpPr>
        <p:spPr>
          <a:xfrm>
            <a:off x="7315200" y="5168900"/>
            <a:ext cx="1447800" cy="369332"/>
          </a:xfrm>
          <a:prstGeom prst="rect">
            <a:avLst/>
          </a:prstGeom>
          <a:noFill/>
        </p:spPr>
        <p:txBody>
          <a:bodyPr wrap="square" rtlCol="0">
            <a:spAutoFit/>
          </a:bodyPr>
          <a:lstStyle/>
          <a:p>
            <a:r>
              <a:rPr lang="en-US" dirty="0"/>
              <a:t>Extra records</a:t>
            </a:r>
          </a:p>
        </p:txBody>
      </p:sp>
      <p:sp>
        <p:nvSpPr>
          <p:cNvPr id="16" name="TextBox 15"/>
          <p:cNvSpPr txBox="1"/>
          <p:nvPr/>
        </p:nvSpPr>
        <p:spPr>
          <a:xfrm>
            <a:off x="5011152" y="2976158"/>
            <a:ext cx="1437222" cy="461665"/>
          </a:xfrm>
          <a:prstGeom prst="rect">
            <a:avLst/>
          </a:prstGeom>
          <a:noFill/>
        </p:spPr>
        <p:txBody>
          <a:bodyPr wrap="square" rtlCol="0">
            <a:spAutoFit/>
          </a:bodyPr>
          <a:lstStyle/>
          <a:p>
            <a:r>
              <a:rPr lang="en-US" sz="2400" dirty="0"/>
              <a:t>Not Same</a:t>
            </a:r>
            <a:endParaRPr lang="en-IN" sz="2400" dirty="0"/>
          </a:p>
        </p:txBody>
      </p:sp>
      <p:sp>
        <p:nvSpPr>
          <p:cNvPr id="17" name="Right Arrow 16"/>
          <p:cNvSpPr/>
          <p:nvPr/>
        </p:nvSpPr>
        <p:spPr>
          <a:xfrm rot="5400000">
            <a:off x="5286714" y="3716563"/>
            <a:ext cx="685800" cy="28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6200000">
            <a:off x="5294334" y="2472637"/>
            <a:ext cx="685800" cy="28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48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p:bldP spid="16" grpId="0"/>
      <p:bldP spid="17" grpId="0" animBg="1"/>
      <p:bldP spid="1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Lossless decomposition</a:t>
            </a:r>
          </a:p>
        </p:txBody>
      </p:sp>
      <p:graphicFrame>
        <p:nvGraphicFramePr>
          <p:cNvPr id="4" name="Content Placeholder 3"/>
          <p:cNvGraphicFramePr>
            <a:graphicFrameLocks noGrp="1"/>
          </p:cNvGraphicFramePr>
          <p:nvPr>
            <p:ph idx="1"/>
          </p:nvPr>
        </p:nvGraphicFramePr>
        <p:xfrm>
          <a:off x="4495800" y="1143000"/>
          <a:ext cx="2493328" cy="111252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dirty="0" err="1"/>
                        <a:t>Ano</a:t>
                      </a:r>
                      <a:endParaRPr lang="en-US" dirty="0"/>
                    </a:p>
                  </a:txBody>
                  <a:tcPr/>
                </a:tc>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nvGraphicFramePr>
        <p:xfrm>
          <a:off x="2825116" y="2697480"/>
          <a:ext cx="1594485" cy="111252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tblGrid>
              <a:tr h="370840">
                <a:tc>
                  <a:txBody>
                    <a:bodyPr/>
                    <a:lstStyle/>
                    <a:p>
                      <a:r>
                        <a:rPr lang="en-US" dirty="0" err="1"/>
                        <a:t>Ano</a:t>
                      </a:r>
                      <a:endParaRPr lang="en-US" dirty="0"/>
                    </a:p>
                  </a:txBody>
                  <a:tcPr/>
                </a:tc>
                <a:tc>
                  <a:txBody>
                    <a:bodyPr/>
                    <a:lstStyle/>
                    <a:p>
                      <a:r>
                        <a:rPr lang="en-US" dirty="0"/>
                        <a:t>Balance</a:t>
                      </a:r>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5000</a:t>
                      </a:r>
                    </a:p>
                  </a:txBody>
                  <a:tcP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p:cNvGraphicFramePr>
          <p:nvPr/>
        </p:nvGraphicFramePr>
        <p:xfrm>
          <a:off x="7039928" y="2683197"/>
          <a:ext cx="1597661" cy="1112520"/>
        </p:xfrm>
        <a:graphic>
          <a:graphicData uri="http://schemas.openxmlformats.org/drawingml/2006/table">
            <a:tbl>
              <a:tblPr firstRow="1" bandRow="1">
                <a:tableStyleId>{073A0DAA-6AF3-43AB-8588-CEC1D06C72B9}</a:tableStyleId>
              </a:tblPr>
              <a:tblGrid>
                <a:gridCol w="698818">
                  <a:extLst>
                    <a:ext uri="{9D8B030D-6E8A-4147-A177-3AD203B41FA5}">
                      <a16:colId xmlns:a16="http://schemas.microsoft.com/office/drawing/2014/main" val="20000"/>
                    </a:ext>
                  </a:extLst>
                </a:gridCol>
                <a:gridCol w="898843">
                  <a:extLst>
                    <a:ext uri="{9D8B030D-6E8A-4147-A177-3AD203B41FA5}">
                      <a16:colId xmlns:a16="http://schemas.microsoft.com/office/drawing/2014/main" val="20001"/>
                    </a:ext>
                  </a:extLst>
                </a:gridCol>
              </a:tblGrid>
              <a:tr h="370840">
                <a:tc>
                  <a:txBody>
                    <a:bodyPr/>
                    <a:lstStyle/>
                    <a:p>
                      <a:r>
                        <a:rPr lang="en-US" dirty="0" err="1"/>
                        <a:t>Ano</a:t>
                      </a:r>
                      <a:endParaRPr lang="en-US" dirty="0"/>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nvGraphicFramePr>
        <p:xfrm>
          <a:off x="4495800" y="4241800"/>
          <a:ext cx="2493328" cy="111252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dirty="0" err="1"/>
                        <a:t>Ano</a:t>
                      </a:r>
                      <a:endParaRPr lang="en-US" dirty="0"/>
                    </a:p>
                  </a:txBody>
                  <a:tcPr/>
                </a:tc>
                <a:tc>
                  <a:txBody>
                    <a:bodyPr/>
                    <a:lstStyle/>
                    <a:p>
                      <a:r>
                        <a:rPr lang="en-US" dirty="0"/>
                        <a:t>Balance</a:t>
                      </a:r>
                    </a:p>
                  </a:txBody>
                  <a:tcPr/>
                </a:tc>
                <a:tc>
                  <a:txBody>
                    <a:bodyPr/>
                    <a:lstStyle/>
                    <a:p>
                      <a:r>
                        <a:rPr lang="en-US" dirty="0" err="1"/>
                        <a:t>Bname</a:t>
                      </a:r>
                      <a:endParaRPr lang="en-US" dirty="0"/>
                    </a:p>
                  </a:txBody>
                  <a:tcPr/>
                </a:tc>
                <a:extLst>
                  <a:ext uri="{0D108BD9-81ED-4DB2-BD59-A6C34878D82A}">
                    <a16:rowId xmlns:a16="http://schemas.microsoft.com/office/drawing/2014/main" val="10000"/>
                  </a:ext>
                </a:extLst>
              </a:tr>
              <a:tr h="370840">
                <a:tc>
                  <a:txBody>
                    <a:bodyPr/>
                    <a:lstStyle/>
                    <a:p>
                      <a:r>
                        <a:rPr lang="en-US" dirty="0"/>
                        <a:t>A01</a:t>
                      </a:r>
                    </a:p>
                  </a:txBody>
                  <a:tcPr/>
                </a:tc>
                <a:tc>
                  <a:txBody>
                    <a:bodyPr/>
                    <a:lstStyle/>
                    <a:p>
                      <a:r>
                        <a:rPr lang="en-US" dirty="0"/>
                        <a:t>5000</a:t>
                      </a:r>
                    </a:p>
                  </a:txBody>
                  <a:tcPr/>
                </a:tc>
                <a:tc>
                  <a:txBody>
                    <a:bodyPr/>
                    <a:lstStyle/>
                    <a:p>
                      <a:r>
                        <a:rPr lang="en-US" dirty="0"/>
                        <a:t>Rajkot</a:t>
                      </a:r>
                    </a:p>
                  </a:txBody>
                  <a:tcPr/>
                </a:tc>
                <a:extLst>
                  <a:ext uri="{0D108BD9-81ED-4DB2-BD59-A6C34878D82A}">
                    <a16:rowId xmlns:a16="http://schemas.microsoft.com/office/drawing/2014/main" val="10001"/>
                  </a:ext>
                </a:extLst>
              </a:tr>
              <a:tr h="370840">
                <a:tc>
                  <a:txBody>
                    <a:bodyPr/>
                    <a:lstStyle/>
                    <a:p>
                      <a:r>
                        <a:rPr lang="en-US" dirty="0"/>
                        <a:t>A02</a:t>
                      </a:r>
                    </a:p>
                  </a:txBody>
                  <a:tcPr/>
                </a:tc>
                <a:tc>
                  <a:txBody>
                    <a:bodyPr/>
                    <a:lstStyle/>
                    <a:p>
                      <a:r>
                        <a:rPr lang="en-US" dirty="0"/>
                        <a:t>5000</a:t>
                      </a:r>
                    </a:p>
                  </a:txBody>
                  <a:tcPr/>
                </a:tc>
                <a:tc>
                  <a:txBody>
                    <a:bodyPr/>
                    <a:lstStyle/>
                    <a:p>
                      <a:r>
                        <a:rPr lang="en-US" dirty="0" err="1"/>
                        <a:t>Surat</a:t>
                      </a:r>
                      <a:endParaRPr lang="en-US" dirty="0"/>
                    </a:p>
                  </a:txBody>
                  <a:tcPr/>
                </a:tc>
                <a:extLst>
                  <a:ext uri="{0D108BD9-81ED-4DB2-BD59-A6C34878D82A}">
                    <a16:rowId xmlns:a16="http://schemas.microsoft.com/office/drawing/2014/main" val="10002"/>
                  </a:ext>
                </a:extLst>
              </a:tr>
            </a:tbl>
          </a:graphicData>
        </a:graphic>
      </p:graphicFrame>
      <p:cxnSp>
        <p:nvCxnSpPr>
          <p:cNvPr id="9" name="Straight Arrow Connector 8"/>
          <p:cNvCxnSpPr>
            <a:stCxn id="4" idx="1"/>
            <a:endCxn id="5" idx="0"/>
          </p:cNvCxnSpPr>
          <p:nvPr/>
        </p:nvCxnSpPr>
        <p:spPr>
          <a:xfrm flipH="1">
            <a:off x="3622358" y="1699260"/>
            <a:ext cx="873443" cy="99822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4" idx="3"/>
            <a:endCxn id="6" idx="0"/>
          </p:cNvCxnSpPr>
          <p:nvPr/>
        </p:nvCxnSpPr>
        <p:spPr>
          <a:xfrm>
            <a:off x="6989129" y="1699261"/>
            <a:ext cx="849629" cy="98393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5" idx="2"/>
            <a:endCxn id="7" idx="1"/>
          </p:cNvCxnSpPr>
          <p:nvPr/>
        </p:nvCxnSpPr>
        <p:spPr>
          <a:xfrm>
            <a:off x="3622358" y="3810000"/>
            <a:ext cx="873443" cy="9880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2"/>
            <a:endCxn id="7" idx="3"/>
          </p:cNvCxnSpPr>
          <p:nvPr/>
        </p:nvCxnSpPr>
        <p:spPr>
          <a:xfrm flipH="1">
            <a:off x="6989129" y="3795718"/>
            <a:ext cx="849629" cy="100234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7114857" y="4648201"/>
            <a:ext cx="2410143" cy="646331"/>
          </a:xfrm>
          <a:prstGeom prst="rect">
            <a:avLst/>
          </a:prstGeom>
          <a:noFill/>
        </p:spPr>
        <p:txBody>
          <a:bodyPr wrap="square" rtlCol="0">
            <a:spAutoFit/>
          </a:bodyPr>
          <a:lstStyle/>
          <a:p>
            <a:r>
              <a:rPr lang="en-US" dirty="0"/>
              <a:t>Same as original table</a:t>
            </a:r>
          </a:p>
          <a:p>
            <a:r>
              <a:rPr lang="en-US" dirty="0"/>
              <a:t>No extra records</a:t>
            </a:r>
          </a:p>
        </p:txBody>
      </p:sp>
      <p:sp>
        <p:nvSpPr>
          <p:cNvPr id="12" name="TextBox 11"/>
          <p:cNvSpPr txBox="1"/>
          <p:nvPr/>
        </p:nvSpPr>
        <p:spPr>
          <a:xfrm>
            <a:off x="5163390" y="2976158"/>
            <a:ext cx="932448" cy="461665"/>
          </a:xfrm>
          <a:prstGeom prst="rect">
            <a:avLst/>
          </a:prstGeom>
          <a:noFill/>
        </p:spPr>
        <p:txBody>
          <a:bodyPr wrap="square" rtlCol="0">
            <a:spAutoFit/>
          </a:bodyPr>
          <a:lstStyle/>
          <a:p>
            <a:r>
              <a:rPr lang="en-US" sz="2400" dirty="0"/>
              <a:t>Same</a:t>
            </a:r>
            <a:endParaRPr lang="en-IN" sz="2400" dirty="0"/>
          </a:p>
        </p:txBody>
      </p:sp>
      <p:sp>
        <p:nvSpPr>
          <p:cNvPr id="13" name="Right Arrow 12"/>
          <p:cNvSpPr/>
          <p:nvPr/>
        </p:nvSpPr>
        <p:spPr>
          <a:xfrm rot="5400000">
            <a:off x="5286714" y="3716563"/>
            <a:ext cx="685800" cy="28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16200000">
            <a:off x="5294334" y="2472637"/>
            <a:ext cx="685800" cy="28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652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13" grpId="0" animBg="1"/>
      <p:bldP spid="1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Dependency Preserving Decomposition</a:t>
            </a:r>
          </a:p>
        </p:txBody>
      </p:sp>
      <p:sp>
        <p:nvSpPr>
          <p:cNvPr id="3" name="Content Placeholder 2"/>
          <p:cNvSpPr>
            <a:spLocks noGrp="1"/>
          </p:cNvSpPr>
          <p:nvPr>
            <p:ph idx="1"/>
          </p:nvPr>
        </p:nvSpPr>
        <p:spPr/>
        <p:txBody>
          <a:bodyPr>
            <a:normAutofit fontScale="92500" lnSpcReduction="10000"/>
          </a:bodyPr>
          <a:lstStyle/>
          <a:p>
            <a:r>
              <a:rPr lang="en-IN" dirty="0"/>
              <a:t>A Decomposition D = { R1, R2, R3….Rn } of R is dependency preserving </a:t>
            </a:r>
            <a:r>
              <a:rPr lang="en-IN" dirty="0" err="1"/>
              <a:t>wrt</a:t>
            </a:r>
            <a:r>
              <a:rPr lang="en-IN" dirty="0"/>
              <a:t> a set F of Functional dependency if</a:t>
            </a:r>
          </a:p>
          <a:p>
            <a:endParaRPr lang="en-IN" dirty="0"/>
          </a:p>
          <a:p>
            <a:endParaRPr lang="en-IN" dirty="0"/>
          </a:p>
          <a:p>
            <a:endParaRPr lang="en-IN" dirty="0"/>
          </a:p>
          <a:p>
            <a:endParaRPr lang="en-IN" dirty="0"/>
          </a:p>
          <a:p>
            <a:endParaRPr lang="en-IN" dirty="0"/>
          </a:p>
          <a:p>
            <a:endParaRPr lang="en-IN" dirty="0"/>
          </a:p>
          <a:p>
            <a:endParaRPr lang="en-IN" dirty="0"/>
          </a:p>
          <a:p>
            <a:r>
              <a:rPr lang="en-IN" dirty="0"/>
              <a:t>In the dependency preservation, at least one decomposed table must satisfy every dependency.</a:t>
            </a:r>
          </a:p>
          <a:p>
            <a:r>
              <a:rPr lang="en-IN" dirty="0"/>
              <a:t>If a relation R is decomposed into relation R1 and R2, then the dependencies of R either must be a part of R1 or R2 or must be derivable from the combination of functional dependencies of R1 and R2.</a:t>
            </a:r>
          </a:p>
          <a:p>
            <a:endParaRPr lang="en-IN" dirty="0"/>
          </a:p>
        </p:txBody>
      </p:sp>
      <p:sp>
        <p:nvSpPr>
          <p:cNvPr id="5" name="Rectangle 2"/>
          <p:cNvSpPr>
            <a:spLocks noChangeArrowheads="1"/>
          </p:cNvSpPr>
          <p:nvPr/>
        </p:nvSpPr>
        <p:spPr bwMode="auto">
          <a:xfrm>
            <a:off x="762000" y="1903512"/>
            <a:ext cx="11049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(F1 ∪ F2 ∪ … ∪ </a:t>
            </a:r>
            <a:r>
              <a:rPr kumimoji="0" lang="en-US" altLang="en-US" sz="2000" b="1"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Fm</a:t>
            </a: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F+.</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Consider a relation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R ---&gt; F{...with some functional dependency(FD)....}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R is decomposed or divided into R1 with FD { f1 } and R2 with { f2 }, then there can be three cases: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f1 U f2 = F</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sz="2000" b="0" i="0" u="none" strike="noStrike" cap="none" normalizeH="0" dirty="0">
                <a:ln>
                  <a:noFill/>
                </a:ln>
                <a:solidFill>
                  <a:schemeClr val="tx1"/>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Decomposition is dependency preserving. </a:t>
            </a:r>
          </a:p>
          <a:p>
            <a:pPr lvl="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f1 U f2</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lang="en-IN" sz="2000" b="1" dirty="0"/>
              <a:t>⊂</a:t>
            </a:r>
            <a:r>
              <a:rPr lang="en-IN" sz="2000" dirty="0"/>
              <a:t> </a:t>
            </a: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a:t>
            </a:r>
            <a:r>
              <a:rPr kumimoji="0" lang="en-US" altLang="en-US" sz="2000" b="1" i="0" u="none" strike="noStrike" cap="none" normalizeH="0" dirty="0">
                <a:ln>
                  <a:noFill/>
                </a:ln>
                <a:solidFill>
                  <a:schemeClr val="tx1"/>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:Not Dependency preserving. </a:t>
            </a:r>
          </a:p>
          <a:p>
            <a:pPr lvl="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f1 U f2 </a:t>
            </a:r>
            <a:r>
              <a:rPr lang="en-IN" sz="2000" b="1" dirty="0"/>
              <a:t>⊃ </a:t>
            </a:r>
            <a:r>
              <a:rPr kumimoji="0" lang="en-US" altLang="en-US" sz="20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F</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altLang="en-US" sz="2000" b="0" i="0" u="none" strike="noStrike" cap="none" normalizeH="0" dirty="0">
                <a:ln>
                  <a:noFill/>
                </a:ln>
                <a:solidFill>
                  <a:schemeClr val="tx1"/>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This case is not possible.</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471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pPr marL="0" indent="0">
              <a:buNone/>
            </a:pPr>
            <a:r>
              <a:rPr lang="en-IN" b="1" dirty="0"/>
              <a:t>Problem:</a:t>
            </a:r>
            <a:r>
              <a:rPr lang="en-IN" dirty="0"/>
              <a:t> Let a relation R (A, B, C, D ) and F+= {A –&gt; B, B –&gt; C, C –&gt; D,D –&gt;B}. Relation R is decomposed into R1( A, B), R2(B,C) and R3(B, D). Check whether decomposition is dependency preserving or not.</a:t>
            </a:r>
            <a:br>
              <a:rPr lang="en-IN" dirty="0"/>
            </a:br>
            <a:r>
              <a:rPr lang="en-IN" b="1" dirty="0"/>
              <a:t>Solution: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77110471"/>
              </p:ext>
            </p:extLst>
          </p:nvPr>
        </p:nvGraphicFramePr>
        <p:xfrm>
          <a:off x="1905000" y="2743200"/>
          <a:ext cx="8127999" cy="173736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IN" dirty="0"/>
                        <a:t>R1(A,B)</a:t>
                      </a:r>
                    </a:p>
                    <a:p>
                      <a:endParaRPr lang="en-IN" dirty="0"/>
                    </a:p>
                    <a:p>
                      <a:r>
                        <a:rPr lang="en-IN" dirty="0"/>
                        <a:t>A–&gt;B</a:t>
                      </a:r>
                    </a:p>
                    <a:p>
                      <a:r>
                        <a:rPr lang="en-IN" dirty="0"/>
                        <a:t>B–&gt;A</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F1={A–&gt;B}</a:t>
                      </a:r>
                    </a:p>
                  </a:txBody>
                  <a:tcPr/>
                </a:tc>
                <a:tc>
                  <a:txBody>
                    <a:bodyPr/>
                    <a:lstStyle/>
                    <a:p>
                      <a:r>
                        <a:rPr lang="en-IN" dirty="0"/>
                        <a:t>R2(B,C)</a:t>
                      </a:r>
                    </a:p>
                    <a:p>
                      <a:endParaRPr lang="en-IN" dirty="0"/>
                    </a:p>
                    <a:p>
                      <a:r>
                        <a:rPr lang="en-IN" dirty="0"/>
                        <a:t>B–&gt;C</a:t>
                      </a:r>
                    </a:p>
                    <a:p>
                      <a:r>
                        <a:rPr lang="en-IN" dirty="0"/>
                        <a:t>C–&gt;B</a:t>
                      </a:r>
                    </a:p>
                    <a:p>
                      <a:endParaRPr lang="en-IN" dirty="0"/>
                    </a:p>
                    <a:p>
                      <a:r>
                        <a:rPr lang="en-IN" dirty="0"/>
                        <a:t>F2={B–&gt;C,</a:t>
                      </a:r>
                      <a:r>
                        <a:rPr lang="en-IN" baseline="0" dirty="0"/>
                        <a:t> </a:t>
                      </a:r>
                      <a:r>
                        <a:rPr lang="en-IN" dirty="0"/>
                        <a:t>C–&gt;B}</a:t>
                      </a:r>
                    </a:p>
                  </a:txBody>
                  <a:tcPr/>
                </a:tc>
                <a:tc>
                  <a:txBody>
                    <a:bodyPr/>
                    <a:lstStyle/>
                    <a:p>
                      <a:r>
                        <a:rPr lang="en-IN" dirty="0"/>
                        <a:t>R3(B,D)</a:t>
                      </a:r>
                    </a:p>
                    <a:p>
                      <a:endParaRPr lang="en-IN" dirty="0"/>
                    </a:p>
                    <a:p>
                      <a:r>
                        <a:rPr lang="en-IN" dirty="0"/>
                        <a:t>B–&gt;D</a:t>
                      </a:r>
                    </a:p>
                    <a:p>
                      <a:r>
                        <a:rPr lang="en-IN" dirty="0"/>
                        <a:t>D–&gt;B</a:t>
                      </a:r>
                    </a:p>
                    <a:p>
                      <a:endParaRPr lang="en-IN" dirty="0"/>
                    </a:p>
                    <a:p>
                      <a:r>
                        <a:rPr lang="en-IN" dirty="0"/>
                        <a:t>F3={B–&gt;D,</a:t>
                      </a:r>
                      <a:r>
                        <a:rPr lang="en-IN" baseline="0" dirty="0"/>
                        <a:t> </a:t>
                      </a:r>
                      <a:r>
                        <a:rPr lang="en-IN" dirty="0"/>
                        <a:t>D–&gt;B}</a:t>
                      </a:r>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2819400" y="5033248"/>
            <a:ext cx="3350597" cy="923330"/>
          </a:xfrm>
          <a:prstGeom prst="rect">
            <a:avLst/>
          </a:prstGeom>
        </p:spPr>
        <p:txBody>
          <a:bodyPr wrap="none">
            <a:spAutoFit/>
          </a:bodyPr>
          <a:lstStyle/>
          <a:p>
            <a:r>
              <a:rPr lang="en-US" altLang="en-US" b="1" dirty="0">
                <a:latin typeface="Consolas" panose="020B0609020204030204" pitchFamily="49" charset="0"/>
                <a:cs typeface="Consolas" panose="020B0609020204030204" pitchFamily="49" charset="0"/>
              </a:rPr>
              <a:t>F1 ∪ F2 ∪ F3 = F+ </a:t>
            </a:r>
          </a:p>
          <a:p>
            <a:endParaRPr lang="en-US" b="1"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Yes Dependency preserving</a:t>
            </a:r>
            <a:endParaRPr lang="en-IN" dirty="0"/>
          </a:p>
        </p:txBody>
      </p:sp>
    </p:spTree>
    <p:extLst>
      <p:ext uri="{BB962C8B-B14F-4D97-AF65-F5344CB8AC3E}">
        <p14:creationId xmlns:p14="http://schemas.microsoft.com/office/powerpoint/2010/main" val="76325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32595</TotalTime>
  <Words>11782</Words>
  <Application>Microsoft Macintosh PowerPoint</Application>
  <PresentationFormat>Widescreen</PresentationFormat>
  <Paragraphs>2429</Paragraphs>
  <Slides>101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101</vt:i4>
      </vt:variant>
    </vt:vector>
  </HeadingPairs>
  <TitlesOfParts>
    <vt:vector size="118" baseType="lpstr">
      <vt:lpstr>Arial</vt:lpstr>
      <vt:lpstr>Calibri</vt:lpstr>
      <vt:lpstr>Cambria</vt:lpstr>
      <vt:lpstr>Comic Sans MS</vt:lpstr>
      <vt:lpstr>Consolas</vt:lpstr>
      <vt:lpstr>Courier New</vt:lpstr>
      <vt:lpstr>Helvetica</vt:lpstr>
      <vt:lpstr>inherit</vt:lpstr>
      <vt:lpstr>Monotype Sorts</vt:lpstr>
      <vt:lpstr>Open Sans Extrabold</vt:lpstr>
      <vt:lpstr>Open Sans Semibold</vt:lpstr>
      <vt:lpstr>Shonar Bangla</vt:lpstr>
      <vt:lpstr>Symbol</vt:lpstr>
      <vt:lpstr>Trebuchet MS</vt:lpstr>
      <vt:lpstr>Webdings</vt:lpstr>
      <vt:lpstr>Wingdings</vt:lpstr>
      <vt:lpstr>Office Theme</vt:lpstr>
      <vt:lpstr>Normalization</vt:lpstr>
      <vt:lpstr>Topics to be covered</vt:lpstr>
      <vt:lpstr>What is Functional Dependency?</vt:lpstr>
      <vt:lpstr>Diagrammatic representation</vt:lpstr>
      <vt:lpstr>PowerPoint Presentation</vt:lpstr>
      <vt:lpstr>Application of FD</vt:lpstr>
      <vt:lpstr>Types of Functional Dependencies</vt:lpstr>
      <vt:lpstr>Armstrong's axioms (inference rules)</vt:lpstr>
      <vt:lpstr>Armstrong's axioms (inference rules)</vt:lpstr>
      <vt:lpstr>Rules for Functional Dependency-</vt:lpstr>
      <vt:lpstr>Rules for Functional Dependency-</vt:lpstr>
      <vt:lpstr>What is closure of a set of FDs?</vt:lpstr>
      <vt:lpstr>Example of closure of a set of FDs </vt:lpstr>
      <vt:lpstr>Example of closure of a set of FDs </vt:lpstr>
      <vt:lpstr>Example of closure of a set of FDs </vt:lpstr>
      <vt:lpstr>Example of closure of a set of FDs </vt:lpstr>
      <vt:lpstr>What is a closure of attribute sets?</vt:lpstr>
      <vt:lpstr>Algorithm to find closure of attribute sets</vt:lpstr>
      <vt:lpstr>Examples</vt:lpstr>
      <vt:lpstr>PowerPoint Presentation</vt:lpstr>
      <vt:lpstr>Closure Of Functional Dependency : Calculating Candidate Key</vt:lpstr>
      <vt:lpstr>PowerPoint Presentation</vt:lpstr>
      <vt:lpstr>Exercise</vt:lpstr>
      <vt:lpstr>What is extraneous attributes?</vt:lpstr>
      <vt:lpstr>What is canonical cover?</vt:lpstr>
      <vt:lpstr>Steps to Find Canonical cover</vt:lpstr>
      <vt:lpstr>PowerPoint Presentation</vt:lpstr>
      <vt:lpstr>PowerPoint Presentation</vt:lpstr>
      <vt:lpstr>Exercise</vt:lpstr>
      <vt:lpstr>PowerPoint Presentation</vt:lpstr>
      <vt:lpstr>PowerPoint Presentation</vt:lpstr>
      <vt:lpstr>PowerPoint Presentation</vt:lpstr>
      <vt:lpstr>Exercise</vt:lpstr>
      <vt:lpstr>PowerPoint Presentation</vt:lpstr>
      <vt:lpstr>PowerPoint Presentation</vt:lpstr>
      <vt:lpstr>PowerPoint Presentation</vt:lpstr>
      <vt:lpstr>What is decomposition?</vt:lpstr>
      <vt:lpstr>What is an anomaly in database design?</vt:lpstr>
      <vt:lpstr>Insert anomaly</vt:lpstr>
      <vt:lpstr>What is Insert anomaly?</vt:lpstr>
      <vt:lpstr>Delete anomaly</vt:lpstr>
      <vt:lpstr>What is Delete anomaly?</vt:lpstr>
      <vt:lpstr>Update anomaly</vt:lpstr>
      <vt:lpstr>What is Update anomaly?</vt:lpstr>
      <vt:lpstr>Anomaly (Summary)</vt:lpstr>
      <vt:lpstr>How to deal with insert anomaly</vt:lpstr>
      <vt:lpstr>How to deal with delete anomaly</vt:lpstr>
      <vt:lpstr>How to deal with update anomaly</vt:lpstr>
      <vt:lpstr>Summary </vt:lpstr>
      <vt:lpstr>How anomalies in database design can be solved?</vt:lpstr>
      <vt:lpstr>What is normalization?</vt:lpstr>
      <vt:lpstr>What we do in normalization?</vt:lpstr>
      <vt:lpstr>How many normal forms are there?</vt:lpstr>
      <vt:lpstr>1NF (First Normal Form)</vt:lpstr>
      <vt:lpstr>1NF (First Normal Form) [Composite attribute]</vt:lpstr>
      <vt:lpstr>1NF (First Normal Form) [Composite attribute]</vt:lpstr>
      <vt:lpstr>1NF (First Normal Form) [Multivalued attribute]</vt:lpstr>
      <vt:lpstr>1NF (First Normal Form) [Multivalued attribute]</vt:lpstr>
      <vt:lpstr>2NF (Second Normal Form)</vt:lpstr>
      <vt:lpstr>PowerPoint Presentation</vt:lpstr>
      <vt:lpstr>2NF (Second Normal Form)</vt:lpstr>
      <vt:lpstr>2NF (Second Normal Form)</vt:lpstr>
      <vt:lpstr>3NF (Third Normal Form)</vt:lpstr>
      <vt:lpstr>PowerPoint Presentation</vt:lpstr>
      <vt:lpstr>3NF (Third Normal Form)</vt:lpstr>
      <vt:lpstr>3NF (Third Normal Form)</vt:lpstr>
      <vt:lpstr>BCNF (Boyce-Codd Normal Form)</vt:lpstr>
      <vt:lpstr>BCNF (Boyce-Codd Normal Form)</vt:lpstr>
      <vt:lpstr>BCNF (Boyce-Codd Normal Form)</vt:lpstr>
      <vt:lpstr>Multivalued dependency (MVD)</vt:lpstr>
      <vt:lpstr>4NF (Fourth Normal Form)</vt:lpstr>
      <vt:lpstr>4NF (Fourth Normal Form)</vt:lpstr>
      <vt:lpstr>Functional dependency &amp; Multivalued dependency</vt:lpstr>
      <vt:lpstr>Functional dependency &amp; Multivalued dependency</vt:lpstr>
      <vt:lpstr>5NF (Fifth Normal Form)</vt:lpstr>
      <vt:lpstr>Example</vt:lpstr>
      <vt:lpstr>PowerPoint Presentation</vt:lpstr>
      <vt:lpstr>Points to remember</vt:lpstr>
      <vt:lpstr>PowerPoint Presentation</vt:lpstr>
      <vt:lpstr>PowerPoint Presentation</vt:lpstr>
      <vt:lpstr>Summary</vt:lpstr>
      <vt:lpstr>Step by step: Candidate key</vt:lpstr>
      <vt:lpstr>Decomposition of relation</vt:lpstr>
      <vt:lpstr>Examples</vt:lpstr>
      <vt:lpstr>PowerPoint Presentation</vt:lpstr>
      <vt:lpstr>PowerPoint Presentation</vt:lpstr>
      <vt:lpstr>PowerPoint Presentation</vt:lpstr>
      <vt:lpstr>Find the highest Normal Form of the 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Lossy decomposition</vt:lpstr>
      <vt:lpstr>Lossless decomposition</vt:lpstr>
      <vt:lpstr>Dependency Preserving Decomposition</vt:lpstr>
      <vt:lpstr>Exercise</vt:lpstr>
      <vt:lpstr>PowerPoint Presentation</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shahaayush349@outlook.com</cp:lastModifiedBy>
  <cp:revision>3780</cp:revision>
  <cp:lastPrinted>2018-07-17T12:35:04Z</cp:lastPrinted>
  <dcterms:created xsi:type="dcterms:W3CDTF">2013-05-17T03:00:03Z</dcterms:created>
  <dcterms:modified xsi:type="dcterms:W3CDTF">2021-04-06T07:38:12Z</dcterms:modified>
</cp:coreProperties>
</file>