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3"/>
  </p:notesMasterIdLst>
  <p:sldIdLst>
    <p:sldId id="426" r:id="rId3"/>
    <p:sldId id="351" r:id="rId4"/>
    <p:sldId id="374" r:id="rId5"/>
    <p:sldId id="375" r:id="rId6"/>
    <p:sldId id="376" r:id="rId7"/>
    <p:sldId id="377" r:id="rId8"/>
    <p:sldId id="418" r:id="rId9"/>
    <p:sldId id="378" r:id="rId10"/>
    <p:sldId id="379" r:id="rId11"/>
    <p:sldId id="261" r:id="rId12"/>
    <p:sldId id="262" r:id="rId13"/>
    <p:sldId id="275" r:id="rId14"/>
    <p:sldId id="263" r:id="rId15"/>
    <p:sldId id="264" r:id="rId16"/>
    <p:sldId id="428" r:id="rId17"/>
    <p:sldId id="429" r:id="rId18"/>
    <p:sldId id="427" r:id="rId19"/>
    <p:sldId id="405" r:id="rId20"/>
    <p:sldId id="384" r:id="rId21"/>
    <p:sldId id="385" r:id="rId22"/>
    <p:sldId id="420" r:id="rId23"/>
    <p:sldId id="421" r:id="rId24"/>
    <p:sldId id="422" r:id="rId25"/>
    <p:sldId id="423" r:id="rId26"/>
    <p:sldId id="386" r:id="rId27"/>
    <p:sldId id="424" r:id="rId28"/>
    <p:sldId id="425" r:id="rId29"/>
    <p:sldId id="415" r:id="rId30"/>
    <p:sldId id="430" r:id="rId31"/>
    <p:sldId id="4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3716" autoAdjust="0"/>
  </p:normalViewPr>
  <p:slideViewPr>
    <p:cSldViewPr>
      <p:cViewPr varScale="1">
        <p:scale>
          <a:sx n="69" d="100"/>
          <a:sy n="69" d="100"/>
        </p:scale>
        <p:origin x="762" y="5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4-28T05:36:22.544"/>
    </inkml:context>
    <inkml:brush xml:id="br0">
      <inkml:brushProperty name="width" value="0.05292" units="cm"/>
      <inkml:brushProperty name="height" value="0.05292" units="cm"/>
      <inkml:brushProperty name="color" value="#FF0000"/>
    </inkml:brush>
  </inkml:definitions>
  <inkml:trace contextRef="#ctx0" brushRef="#br0">5569 7807 98 0,'-9'-8'106'94,"-1"0"-92"-94,1 0 24 0,-2 3 48 0,7-2 0 0,-1 3-29 0,-1-2-17 0,3 2 18 0,0 2-30 0,2 1 18 0,1 1 4 0,0 0-11 0,0 0-16 16,0 0-12-16,0 0-7 0,1 6-4 0,20 20 0 15,12 12 9-15,4 7 20 16,-1 6-14-1,-3 1-15-15,3-5 1 0,-6-3 0 16,-2-6-1-16,-3-3 0 16,-4-3 0-16,-3-7 1 15,-3-5-1-15,-3-9 0 16,-3-4 0-16,-2-6 0 16,-1-1-2-16,5 0 2 15,2-19 1-15,11-14 6 16,9-15-7-16,9-12 0 15,9-11-7-15,8-2-12 0,14-4-6 16,5 3 15-16,7 3 8 16,-3 4 2-16,-9 10 0 15,-9 8 0-15,-7 8 1 16,-12 9 1-16,-8 5-1 16,-9 9 0-16,-7 6-1 15,-5 3 0-15,-8 3 0 16,1 2 0-16,-4 1-1 15,-1 2 0-15,-4 1-1 16,0 0-2-16,0 0 1 16,0 0-5-16,0 0-6 15,0 0-18-15,0 0-27 16,0 1-40-16,1 6-75 0,-1 4-69 16</inkml:trace>
  <inkml:trace contextRef="#ctx0" brushRef="#br0" timeOffset="2855.2799">5669 9310 1 0,'-6'-6'102'0,"3"3"-95"0,3 1 17 16,-2 0 24-16,2 1-18 15,0-1 18-15,0 1 10 16,0 1-2-16,0 0-7 16,0-3-3-16,0 3-14 15,0 0-13-15,0 0-15 16,0 0-4-16,0 0-3 15,0 7 1-15,2 10 2 16,7 7 6-16,7 6-2 16,-2 1 2-16,2 2-1 15,1 0-1-15,-3-2-1 0,3-2-2 16,-4-5 2 0,1-5 1-16,-2-3-1 0,-2-6-3 15,-1-4 1-15,-1-5-1 16,0-1-1-16,3 0 1 15,7-4 0-15,9-22 7 16,10-12-5-16,9-19-1 16,11-9-1-16,7-3-2 15,3 3-2-15,1 9-2 16,-6 8 4-16,-7 12 0 16,-10 9-8-16,-9 10-17 15,-8 4 4-15,-5 5 0 0,-4 2 12 16,3 1 2-1,-5 2 0-15,2 1-4 0,-4 3-1 16,-3 0-7-16,-3 0 5 16,0 0-10-16,-2 8-23 15,-1 4-52-15,0-5-99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4-28T05:52:58.344"/>
    </inkml:context>
    <inkml:brush xml:id="br0">
      <inkml:brushProperty name="width" value="0.05292" units="cm"/>
      <inkml:brushProperty name="height" value="0.05292" units="cm"/>
      <inkml:brushProperty name="color" value="#FF0000"/>
    </inkml:brush>
  </inkml:definitions>
  <inkml:trace contextRef="#ctx0" brushRef="#br0">20357 4201 218 0,'-7'-8'10'0,"-2"4"38"15,3 0-30-15,1 3 13 16,2-2-16-16,2 1 14 16,1 0 10-16,0 1-1 15,0-2-18-15,0 3 3 16,0 0-1-16,0 0-12 15,0 0-2-15,0 0 1 16,0-3-5-16,0 0 1 0,4 2-5 16,1-2 0-16,1 0 1 15,1 2-1-15,1-1-2 16,-1 1 2-16,6-1 1 16,4-1 1-16,7 2-2 15,6-3 0-15,10 4 0 16,14-2 0-16,8 2 0 15,12 0 4-15,4 0-3 16,0 0-1-16,1 0 0 16,-2 0 0-16,0 0 0 15,0 0-1-15,1 0 1 16,4-2 0-16,7 0 1 0,7 2 0 16,2-2 2-16,6 1-2 15,-2 1 0-15,-2-1-1 16,-4 1 0-16,-10 0 0 15,-11 0-1-15,-6 0 0 16,-1 0 1-16,-2 0 3 16,2 0-2-16,1 0-1 15,4 1-3-15,3 3 3 16,5 1 4-16,0-3-4 16,-1 3 0-16,-2-4 2 15,-4 2-2-15,-5-1 0 16,-3-1-2-16,-4 2 2 15,-5 0 0-15,-5-2 2 16,-7-1-2-16,-2 0 0 16,-6 0 0-16,-2 0 0 0,-3 0 0 15,-6 0 1-15,-10 0-1 16,-4 0 0-16,-7 0 1 16,-4 0-2-16,-1 0-2 15,0 0-1-15,0 3-35 16,0 3-78-16,0 2-64 15,-3-3 45-15</inkml:trace>
  <inkml:trace contextRef="#ctx0" brushRef="#br0" timeOffset="949.67">23070 4195 22 0,'0'-3'46'16,"0"0"-16"-16,0 0-22 15,0-1 23-15,0 1-13 16,0 1 14-16,0 1 13 15,0 1-2-15,0 0-10 16,1 0-10-16,5 0-11 16,7 0-10-16,8 0 8 15,8-3 5-15,12 3-9 0,10 0-6 16,12-2 11-16,11-2-7 16,11 1-4-16,12-4 1 15,8 0 3-15,11-2 0 16,13 2-3-16,6-1 21 15,16 2-4-15,14 4-6 16,3 1-6-16,8 1 2 16,3 0-3-16,-5 0-5 15,-1 0 3-15,-11 0-3 16,-12 1 3-16,-13 5 0 16,-17-2 5-16,-13 2-8 0,-11-4-3 15,-11 2-1-15,-6-3 4 16,-6 2 0-16,-12-1-15 15,-9-2 13-15,-10 0-1 16,-14 0 3-16,-11 0 0 16,-8 0 0-16,-6 0-1 15,-3 0 1-15,0 0-8 16,0 0-32-16,0 2-85 16,0 0-57-16</inkml:trace>
  <inkml:trace contextRef="#ctx0" brushRef="#br0" timeOffset="2008.38">27830 4198 143 0,'0'-6'10'0,"0"5"10"16,0-1-20-16,8 1 0 16,7-2 3-16,4 2 5 15,8-1 1-15,4 1 16 16,13-1-6-16,15 1 12 15,25 1-14-15,20-1 6 16,23 0-6-16,27-5 1 0,20 0-10 16,19-1-1-16,16 1 1 15,12 3 17-15,6 1-13 16,5 0 21-16,8 0-26 16,-1 2 0-16,5-1-2 15,-2 0-4-15,-11 1-1 16,-8 0 0-16,-19 0 0 15,-22 0 9-15,-22 6-8 16,-19-2-2-16,-24 0-4 16,-17 1-22-16,-27-4-23 15,-18-1 23-15,-21 0-8 16,-11 0-11-16,-14 0 34 16,-8 0 11-16,-1-1 0 15,0-2-15-15,-4-2-26 0,-9 0 13 16,-3 3 6-1,-1 0-22-15,0 1 24 0,-4 1-32 16</inkml:trace>
  <inkml:trace contextRef="#ctx0" brushRef="#br0" timeOffset="5141.35">2784 5016 173 0,'0'0'22'0,"5"0"-22"16,1 0-11-16,5 0 11 15,5 0 0-15,4-5 8 16,8 3-2-16,2-4 0 16,9 0 12-16,4 2 1 15,5 0-4-15,4-1-4 16,0 0-4-16,3-1 12 16,1 3 3-16,5 0 2 15,6 0-6-15,6 2-16 0,3-1 5 16,9 0-7-16,3-1 13 15,6 0-9-15,5 0 2 16,3 0 11-16,6 0 6 16,11-1-22-16,8-4 27 15,12-2 6-15,4-1-32 16,3 3 0-16,5 0 4 16,1 2-5-16,3-1-1 15,5 3 6-15,10-1-6 16,2-1 0-16,5 2 3 15,-1-5-3-15,5 0 0 16,1 2 1-16,0 3 1 0,6-2-2 16,1 1 0-1,-1 0 0-15,-6 0-2 0,-1 3 2 16,-2 2 1-16,-3 0 0 16,0 0-1-16,-3 0 0 15,3 0-1-15,-3 0 1 16,0 0 0-16,-1-1 0 15,-2-2-3-15,7-1-1 16,-4-1 4-16,-1 4-2 16,-2-3-3-16,-9 4 5 15,0 0-1-15,-7 0 4 16,3 0-3-16,-2 0 0 0,0-1-1 16,-1-2-6-1,-5-1 6-15,-6-2 0 0,-4 4 1 16,-5-2-3-1,-7 4 6-15,-5 0-3 0,-4 0 0 16,-6 0 0-16,-3 0 0 16,-8-1 0-16,-7-2-1 15,-3 1 1-15,-6-1 1 16,-8 0 0-16,-8 3-1 16,-6 0 0-16,-10 0-1 15,-6 0 0-15,-9 0-4 16,-7 0-23-16,-7 0-14 15,-5 3-27-15,-4 4-23 16,-3 1 10-16,0 2-55 16</inkml:trace>
  <inkml:trace contextRef="#ctx0" brushRef="#br0" timeOffset="26547.87">12978 7679 195 0,'-12'-4'11'16,"6"1"-1"-16,6 2-7 15,-2-1 4-15,2 2 11 16,-1 0 4-16,1 0 7 16,0 0 6-16,0 0-7 0,0 0-4 15,0 0-18-15,0 0-6 16,12 0 0-16,12 0 1 15,10 3 4-15,11 1 10 16,12 3-7 0,4-2-3-16,9 1-3 0,0-1 0 15,3 0 1-15,6 1 3 16,4-2-5-16,4 2-1 16,1-4 1-16,0 4-4 15,2 0 1-15,-2 1-3 16,-3 2 2-16,-1-2 6 15,2-1-10-15,2 0 6 0,1 2-16 16,-2-3 9-16,-8 2-2 16,0-3 2-16,4-3 4 15,8-1 4-15,10 0 17 16,6 0 10-16,5 0-20 16,3 0-1-16,-2 0-6 15,4 0-1-15,2 0-1 16,-1 0 2-16,3 0-5 15,-1 0 3-15,3 0-3 16,2 0 1-16,3 0 3 16,1 0 0-16,-1 0 2 15,4 0 4-15,0 0-5 16,0 0-4-16,0 0 2 16,-3 0 2-16,0 0 0 15,1 0-1-15,0 3-6 0,-2-3-14 16,1 0 5-16,2 2 8 15,-1-2-13-15,1 0 12 16,-2 0-5-16,-4 0 10 16,-4 0 3-16,-4 0 0 15,-3 0 0-15,-4 0-4 16,-2 0 6-16,2 0-1 16,0 0 0-16,4 0 1 15,-4 0-6-15,1 0 7 16,-4-2-4-16,0-2 2 0,0 2 0 15,-3-1 0-15,-3 0 2 16,-4 0-2-16,-4 2 0 16,-1-1 0-16,-1 0 0 15,0 0 0-15,-1 1-3 16,-2-4 3-16,0-1 9 16,-3 0-9-16,3 0 3 15,2 0 8-15,-4 1-3 16,0-1-3-16,-2 3 2 15,-2 0-2-15,-3 0-5 16,-3 0 4-16,2 1-1 16,-2-2-3-16,6-1-12 15,-4 0 12-15,1-1-5 16,-1-1-1-16,0 0 4 16,4-1 2-16,1-1 1 15,3 1-1-15,-1 1-2 0,0 2-1 16,-4-1 3-16,-1-1-1 15,-4 5 1-15,2-3 0 16,-3 3 3-16,3-1-2 16,0 1-1-16,1-1 9 15,-4 2-6-15,2-1 4 16,2-1-3-16,1 0 0 16,1 0-4-16,-1 0 0 15,-3 2 0-15,1 1 0 16,-2 0 1-16,-3 0 0 15,-2 0 2-15,0 0-2 16,0-1-1-16,7 1 6 0,1-2-4 16,4-1-2-16,1-2 0 15,-3 1 6-15,2-2-6 16,2 3 0-16,2-1 7 16,-4 3-6-16,2-3 7 15,2 4-8-15,1-1-6 16,-3 1 6-16,3-2 6 15,2 1-6-15,5-2-4 16,5-1-1-16,-2 1-9 16,2 0 8-16,-1-1 5 15,-1 0 1-15,4 1 2 16,-4 0 3-16,-1 3-4 0,0 0-1 16,-3 0 0-1,-1 0-2-15,1 0-11 0,1 0 7 16,-1-1-10-16,1-2 14 15,-5 1-1-15,-3 0 3 16,1-1 4-16,0 2-1 16,-3-1 11-16,-3 1-5 15,1 1 4-15,2 0 9 16,-3 0-22-16,-1 0 2 16,4-2-3-16,1 2 2 15,7-1 0-15,-2 1-1 16,0-2-1-16,-2 1 1 0,0 1 4 15,0 0 3-15,2 0 7 16,-1 0-9-16,1 0 9 16,1 0-14-16,-1 0 0 15,5 0-1-15,4 0 1 16,6 1-3-16,3 5 1 16,4 0-7-16,0-2 6 15,-4 0-6-15,2 0 9 16,-5 2-4-16,-2-6 9 15,-6 4 0-15,-2-2 6 16,-5-1-6-16,-3 2 2 16,3-1 0-16,3 2-1 15,0 0-6-15,1-1 0 16,-2 1 0-16,-2-1 0 16,-2 0 0-16,-4 5 0 0,-5-4 0 15,-1 5 3 1,-6 1-3-16,0-1 2 0,-2 4-2 15,-2 1-4-15,0-2 4 16,1 2-1-16,-5-4 5 16,-2-1-3-16,-5 0 0 15,-5-4 6-15,-4 1-4 16,-6 0 5-16,0-2-3 16,-5 0-1-16,-3-1-4 15,-2-2 1-15,-6 1 3 16,-5-2-3-16,-5 0 0 15,-2 0 1-15,-6 0-1 0,-3 0-1 16,0 0 2 0,-2-2-2-16,-3-2-5 0,-1-6-42 15,0-9-228-15</inkml:trace>
  <inkml:trace contextRef="#ctx0" brushRef="#br0" timeOffset="34456.8">12345 15524 331 0,'-6'-8'33'16,"3"7"-1"-16,3-1-25 15,0 1 6-15,0 1 19 16,0-3 11-16,0 1-7 16,0-4-16-16,11 0-9 15,1-2 7-15,6 2-1 16,7 0-8-16,8-1-4 16,13-1 9-16,17 0-6 15,22 0 12-15,15 1-5 16,13 0-4-16,14 3-7 15,10 1-3-15,2 3-1 16,6 0-2-16,-2 0 1 0,5 0-2 16,2 9 6-16,4 0-3 15,0 0 0-15,-1-1-4 16,-2-4 4-16,-6 0-6 16,-8-2 2-16,-5-2 0 15,-7 0-4-15,-6 0 2 16,-7 0 5-16,-9 0 1 15,-9 0 1-15,-5 0 0 16,-4 0-2-16,0 0 0 16,-7 0 1-16,-7 0-2 15,-9 0-1-15,-8 2-5 16,-2-1 7-16,-2 2 1 0,-2 0 0 16,-2 3 0-16,-2 1 2 15,-5-2 0-15,-5-1-2 16,-7 1 1-16,-5-2-1 15,-6-2 0-15,-7 0 0 16,-4 1 1-16,-2-2-1 16,-3 0 0-16,1 0 0 15,-1 0-1-15,0 0-28 16,0 0-16-16,0 1-5 16,0 2-51-16,0 0-114 15</inkml:trace>
  <inkml:trace contextRef="#ctx0" brushRef="#br0" timeOffset="42391.47">9076 14634 308 0,'0'-7'15'0,"0"2"26"16,0-1-17-16,0 2 9 16,0-2-18-16,0 4 3 15,0-1 11-15,0-1-18 16,0 2-10-16,0-2 2 15,0 2-1-15,2-1 1 0,-1 3-3 16,1 0-4-16,1 0-8 16,3 0 8-16,6 5 1 15,0 9 2-15,3 3-2 16,6 5 2-16,-1 2 2 16,0-1 1-16,1 0-1 15,-2-1-1-15,-2 0 0 16,0-3 0-16,0-3 3 15,-4 0-3-15,-2-3 0 16,-2-1-4-16,0-3 0 16,-2 0-1-16,-4-3 1 15,0-4 0-15,-3 0-3 0,0-2 3 16,2 0 4-16,-1 0 3 16,5 0-3-16,9-18 6 15,7-12-7-15,14-14 1 16,12-14-17-16,12-11-5 15,13-6 19-15,6-3-25 16,3 2 24-16,-3 5 4 16,-8 10 6-16,-12 8 1 15,-13 14-3-15,-12 11 2 16,-5 7-6-16,-7 7 0 16,-4 2-9-16,-3 2-11 15,-3 3-11-15,-3 2 30 16,-6 3 1-16,-3 2 1 15,0 0-1-15,0 0-16 16,0 0-34-16,0 0-70 0</inkml:trace>
  <inkml:trace contextRef="#ctx0" brushRef="#br0" timeOffset="43834.0199">17745 12169 198 0,'-3'-7'18'0,"1"4"-9"0,1 3 8 16,1 0-5-16,0 0 22 15,0 0 16-15,0 0-16 16,0 0-22-16,0 0-9 16,0 0-3-16,0 0-3 15,0 0-2-15,0 0 1 16,0 13 4-16,13 5 8 16,4 6 5-16,-2 6 11 15,1 1-10-15,-2 0-7 16,-3 0-6-16,0-3 4 15,-4-2-3-15,2-5 1 0,-3-1-1 16,-1-4-1-16,-1 0 4 16,1-5-4-16,-2-1 3 15,1-1-3-15,-1-3-1 16,-3-3 0-16,1-1 1 16,-1-2-1-16,0 0 2 15,0 0 2-15,0 0 1 16,2 0 0-16,-1 0 4 15,2-3 8-15,6-16 1 16,8-12-18-16,8-10-9 16,8-13-2-16,10-6-11 15,12-1-3-15,6 0 17 0,5 6-27 16,0 7 26 0,-11 9 2-16,-7 7 7 15,-11 7-12-15,-11 8 7 0,-7 4-9 16,-4 4 4-16,-6 3 9 15,-5 1 1-15,-1 2 4 16,-3 3 4-16,0 0 2 16,0 0-3-16,0 0-6 15,0 0-1-15,0 0-5 16,0 0-11-16,0 0-50 16,0 0-54-16,-7 5-20 15</inkml:trace>
  <inkml:trace contextRef="#ctx0" brushRef="#br0" timeOffset="48362.41">8702 6711 197 0,'-15'-13'14'0,"3"3"41"16,-1 2-19-16,7 1 2 15,0 0 19-15,0 1-17 16,3 0 5-16,0 2-5 15,3 1-18-15,0 3 3 16,0-3-11-16,0 3-10 16,0-1-3-16,0 0-1 0,0 0-2 15,0 1-2-15,0 0-2 16,18 0 6-16,7 0 1 16,11 0 1-16,10 0 2 15,17 6-4-15,10 0 2 16,18 2 0-16,25-1-1 15,28-3 0-15,26-4-1 16,22 0 0-16,14-9-1 16,6-10 1-16,-3-3 0 15,-3-1 0-15,-12 2 4 16,-15 4-4-16,-21 6 1 16,-18 3-2-16,-16 7 1 0,-18-1-4 15,-8 1 4-15,-14-1 6 16,-11-3-6-16,-14-1-7 15,-14-2 6-15,-12 2 0 16,-12 1 2-16,-9 2-1 16,-10 3 4-16,-2 0-4 15,0 0 11-15,0-4 9 16,0 2 0-16,-3-4-17 16,-5 3-3-16,5 0-2 15,-2 3-20-15,-5 0-62 16,-3 3-137-16,-11 7-91 15</inkml:trace>
  <inkml:trace contextRef="#ctx0" brushRef="#br0" timeOffset="51061.81">27588 9983 175 0,'2'-16'11'16,"0"6"15"-16,-2 4-5 16,0 5 42-16,1 0 0 15,-1-1-8-15,0 0-10 16,0 2 2-16,2 0-25 16,-2 0-19-16,4 4-3 15,2 15 0-15,3 12 7 16,1 16 6-16,-2 10 3 0,-5 18-7 15,0 21 1 1,-3 11-2-16,0 15 6 0,0 10 2 16,4 2-3-16,5 4-7 15,0 1-1-15,0-5-5 16,1 0 1-16,-5-3 3 16,1-4-1-16,0-2 12 15,1-3 17-15,-4-2-26 16,-1-1 0-16,-2-2 4 15,0-2 3-15,0 3-4 16,-9 5 7-16,3-1 0 16,0 1-14-16,5-1 0 15,1-6-1-15,0-5-1 16,9-4 2-16,7-5-2 16,2 3 0-16,0 3-1 0,-2 13 2 15,-1 1 2-15,-1 7 2 16,-1 2-4-16,-3-4 2 15,2-2-3-15,-3 1 0 16,-1-5 0-16,-2-4 2 16,-3 4-2-16,2-3 1 15,-2-5-2-15,-3-1 1 16,2-10 0-16,-2-4 0 16,0-6 0-16,0-6 0 15,0-10-2-15,-2-8 2 16,-5-9 0-16,1-8 2 15,2-8-4-15,-2-8-3 0,3-10-12 16,0-7-2 0,1-7-5-16,2-3-3 0,0-6-23 15,0-2-24-15,0 0-26 16,0-15-84-16</inkml:trace>
  <inkml:trace contextRef="#ctx0" brushRef="#br0" timeOffset="52180.2699">27377 10061 12 0,'-3'-8'11'0,"3"-2"2"15,0-1 19-15,0 3-27 0,0-2 25 16,0 5 6 0,0 0 25-16,0 5-51 0,0 0 11 15,0 0 14-15,0 0-18 16,-3 9-7-16,-7 12 6 16,-4 8 33-16,-4 7-17 15,0 2-14-15,-3 1-6 16,-1 0-3-16,2-1-2 15,1-3 0-15,4-2-2 16,0-8 1-16,3-5-4 16,6-10 2-16,1-5 1 15,5-5-5-15,0 0 1 16,0 0 9-16,0-19 23 16,10-19-33-16,15-14-2 0,8-8-22 15,3-3 16-15,0 1 6 16,-4 11 4-16,-6 8-2 15,-7 13 3-15,-4 16 10 16,-6 5-2-16,0 6-10 16,-5 3-1-16,1 0-3 15,1 0 3-15,6 8 0 16,6 14 14-16,5 10 11 16,7 13-3-16,5 11 6 15,1 9-9-15,-1 7-7 16,1 0-12-16,-1-1 0 15,0-2 3-15,-2-6-3 16,-2-9-19-16,1-1-15 0,-6-3-22 16,-3-1-60-16,-7-2-13 15,-7-6 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5/13/2021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515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4000"/>
              </a:lnSpc>
              <a:spcBef>
                <a:spcPts val="0"/>
              </a:spcBef>
              <a:spcAft>
                <a:spcPts val="12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spcBef>
                <a:spcPts val="0"/>
              </a:spcBef>
              <a:spcAft>
                <a:spcPts val="1200"/>
              </a:spcAft>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marL="1200150" indent="-285750" algn="just">
              <a:lnSpc>
                <a:spcPct val="114000"/>
              </a:lnSpc>
              <a:spcBef>
                <a:spcPts val="0"/>
              </a:spcBef>
              <a:spcAft>
                <a:spcPts val="1200"/>
              </a:spcAft>
              <a:buClrTx/>
              <a:buSzPct val="80000"/>
              <a:buFont typeface="Wingdings" panose="05000000000000000000" pitchFamily="2" charset="2"/>
              <a:buChar char="q"/>
              <a:defRPr sz="1800">
                <a:latin typeface="+mj-lt"/>
                <a:ea typeface="Times New Roman" panose="02020603050405020304" pitchFamily="18" charset="0"/>
                <a:cs typeface="Times New Roman" panose="02020603050405020304" pitchFamily="18" charset="0"/>
              </a:defRPr>
            </a:lvl3pPr>
            <a:lvl4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4pPr>
            <a:lvl5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401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0182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3613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6422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8512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754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336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b="1">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00000"/>
              </a:lnSpc>
              <a:spcBef>
                <a:spcPts val="900"/>
              </a:spcBef>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00000"/>
              </a:lnSpc>
              <a:spcBef>
                <a:spcPts val="900"/>
              </a:spcBef>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00000"/>
              </a:lnSpc>
              <a:spcBef>
                <a:spcPts val="900"/>
              </a:spcBef>
              <a:buClrTx/>
              <a:defRPr sz="1800">
                <a:latin typeface="+mj-lt"/>
                <a:ea typeface="Times New Roman" panose="02020603050405020304" pitchFamily="18" charset="0"/>
                <a:cs typeface="Times New Roman" panose="02020603050405020304" pitchFamily="18" charset="0"/>
              </a:defRPr>
            </a:lvl3pPr>
            <a:lvl4pPr>
              <a:lnSpc>
                <a:spcPct val="100000"/>
              </a:lnSpc>
              <a:spcBef>
                <a:spcPts val="900"/>
              </a:spcBef>
              <a:buClrTx/>
              <a:defRPr sz="1600">
                <a:latin typeface="+mj-lt"/>
                <a:ea typeface="Times New Roman" panose="02020603050405020304" pitchFamily="18" charset="0"/>
                <a:cs typeface="Times New Roman" panose="02020603050405020304" pitchFamily="18" charset="0"/>
              </a:defRPr>
            </a:lvl4pPr>
            <a:lvl5pPr>
              <a:lnSpc>
                <a:spcPct val="100000"/>
              </a:lnSpc>
              <a:spcBef>
                <a:spcPts val="900"/>
              </a:spcBef>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5383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0878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17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000" y="910673"/>
            <a:ext cx="5740400" cy="5562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8127"/>
            <a:ext cx="5740400" cy="55551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254000" y="106364"/>
            <a:ext cx="11684000" cy="808037"/>
          </a:xfrm>
        </p:spPr>
        <p:txBody>
          <a:bodyPr>
            <a:normAutofit/>
          </a:bodyPr>
          <a:lstStyle>
            <a:lvl1pPr algn="l">
              <a:defRPr lang="en-US" sz="4400" b="1"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1338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dn5.vectorstock.com/i/1000x1000/21/59/dbms-database-management-system-computer-data-vector-8212159.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7848600" y="1761200"/>
            <a:ext cx="2819400" cy="262244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xmlns="" id="{0FC2AB25-D1A8-494D-AFB1-A0F02086A488}"/>
              </a:ext>
            </a:extLst>
          </p:cNvPr>
          <p:cNvSpPr txBox="1"/>
          <p:nvPr/>
        </p:nvSpPr>
        <p:spPr>
          <a:xfrm>
            <a:off x="2209800" y="2533813"/>
            <a:ext cx="6097656" cy="1077218"/>
          </a:xfrm>
          <a:prstGeom prst="rect">
            <a:avLst/>
          </a:prstGeom>
          <a:noFill/>
        </p:spPr>
        <p:txBody>
          <a:bodyPr wrap="square">
            <a:spAutoFit/>
          </a:bodyPr>
          <a:lstStyle/>
          <a:p>
            <a:r>
              <a:rPr lang="en-US" sz="3200" b="1" dirty="0">
                <a:latin typeface="+mj-lt"/>
              </a:rPr>
              <a:t>Query Processing and Optimization</a:t>
            </a:r>
            <a:endParaRPr lang="en-IN" sz="3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1B73B7FB-8564-44A3-B9E5-635E17EA593A}"/>
                  </a:ext>
                </a:extLst>
              </p14:cNvPr>
              <p14:cNvContentPartPr/>
              <p14:nvPr/>
            </p14:nvContentPartPr>
            <p14:xfrm>
              <a:off x="1982880" y="2656800"/>
              <a:ext cx="463680" cy="799920"/>
            </p14:xfrm>
          </p:contentPart>
        </mc:Choice>
        <mc:Fallback xmlns="">
          <p:pic>
            <p:nvPicPr>
              <p:cNvPr id="2" name="Ink 1">
                <a:extLst>
                  <a:ext uri="{FF2B5EF4-FFF2-40B4-BE49-F238E27FC236}">
                    <a16:creationId xmlns:a16="http://schemas.microsoft.com/office/drawing/2014/main" id="{1B73B7FB-8564-44A3-B9E5-635E17EA593A}"/>
                  </a:ext>
                </a:extLst>
              </p:cNvPr>
              <p:cNvPicPr/>
              <p:nvPr/>
            </p:nvPicPr>
            <p:blipFill>
              <a:blip r:embed="rId4"/>
              <a:stretch>
                <a:fillRect/>
              </a:stretch>
            </p:blipFill>
            <p:spPr>
              <a:xfrm>
                <a:off x="1973520" y="2647440"/>
                <a:ext cx="482400" cy="818640"/>
              </a:xfrm>
              <a:prstGeom prst="rect">
                <a:avLst/>
              </a:prstGeom>
            </p:spPr>
          </p:pic>
        </mc:Fallback>
      </mc:AlternateContent>
    </p:spTree>
    <p:extLst>
      <p:ext uri="{BB962C8B-B14F-4D97-AF65-F5344CB8AC3E}">
        <p14:creationId xmlns:p14="http://schemas.microsoft.com/office/powerpoint/2010/main" val="129927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20914"/>
            <a:ext cx="10972799" cy="5827486"/>
          </a:xfrm>
        </p:spPr>
        <p:txBody>
          <a:bodyPr>
            <a:normAutofit/>
          </a:bodyPr>
          <a:lstStyle/>
          <a:p>
            <a:pPr marL="0" indent="0">
              <a:buNone/>
            </a:pPr>
            <a:endParaRPr lang="en-US" dirty="0"/>
          </a:p>
          <a:p>
            <a:pPr marL="0" indent="0">
              <a:buNone/>
            </a:pPr>
            <a:r>
              <a:rPr lang="en-US" dirty="0"/>
              <a:t>While calculating the disk I/O time, usually only two factors are considered – </a:t>
            </a:r>
            <a:r>
              <a:rPr lang="en-US" dirty="0">
                <a:solidFill>
                  <a:srgbClr val="FF0000"/>
                </a:solidFill>
              </a:rPr>
              <a:t>seek time and block transfer time. </a:t>
            </a:r>
          </a:p>
          <a:p>
            <a:pPr marL="914400" lvl="1" indent="-457200">
              <a:buFont typeface="+mj-lt"/>
              <a:buAutoNum type="arabicPeriod"/>
            </a:pPr>
            <a:r>
              <a:rPr lang="en-US" dirty="0"/>
              <a:t>The </a:t>
            </a:r>
            <a:r>
              <a:rPr lang="en-US" b="1" dirty="0"/>
              <a:t>seek time</a:t>
            </a:r>
            <a:r>
              <a:rPr lang="en-US" dirty="0"/>
              <a:t> is the time taken the processor to find a single record in the disk memory and is represented by </a:t>
            </a:r>
            <a:r>
              <a:rPr lang="en-US" sz="2400" dirty="0">
                <a:solidFill>
                  <a:srgbClr val="FF0000"/>
                </a:solidFill>
              </a:rPr>
              <a:t>t</a:t>
            </a:r>
            <a:r>
              <a:rPr lang="en-US" sz="2400" baseline="-25000" dirty="0">
                <a:solidFill>
                  <a:srgbClr val="FF0000"/>
                </a:solidFill>
              </a:rPr>
              <a:t>S</a:t>
            </a:r>
          </a:p>
          <a:p>
            <a:pPr marL="914400" lvl="1" indent="-457200">
              <a:buFont typeface="+mj-lt"/>
              <a:buAutoNum type="arabicPeriod"/>
            </a:pPr>
            <a:r>
              <a:rPr lang="en-US" dirty="0"/>
              <a:t>The time taken by the disk to return fetched result back to the processor / user is called transfer time and is represented by </a:t>
            </a:r>
            <a:r>
              <a:rPr lang="en-US" sz="2400" dirty="0" err="1">
                <a:solidFill>
                  <a:srgbClr val="FF0000"/>
                </a:solidFill>
              </a:rPr>
              <a:t>t</a:t>
            </a:r>
            <a:r>
              <a:rPr lang="en-US" sz="2400" baseline="-25000" dirty="0" err="1">
                <a:solidFill>
                  <a:srgbClr val="FF0000"/>
                </a:solidFill>
              </a:rPr>
              <a:t>T</a:t>
            </a:r>
            <a:r>
              <a:rPr lang="en-US" sz="2400" dirty="0">
                <a:solidFill>
                  <a:srgbClr val="FF0000"/>
                </a:solidFill>
              </a:rPr>
              <a:t>.</a:t>
            </a:r>
          </a:p>
          <a:p>
            <a:pPr marL="0" indent="0">
              <a:buNone/>
            </a:pPr>
            <a:r>
              <a:rPr lang="en-US" dirty="0"/>
              <a:t>Typically disk access is the predominant cost, and is also relatively easy to estimate. </a:t>
            </a:r>
          </a:p>
          <a:p>
            <a:pPr marL="0" indent="0">
              <a:buNone/>
            </a:pPr>
            <a:r>
              <a:rPr lang="en-US" dirty="0"/>
              <a:t>Suppose a query need to seek S times to fetch a record and there is B blocks needs to be returned to the user. Then the disk I/O cost is calculated as below</a:t>
            </a:r>
          </a:p>
          <a:p>
            <a:endParaRPr lang="en-US" sz="2800" dirty="0"/>
          </a:p>
          <a:p>
            <a:pPr marL="0" indent="0">
              <a:buNone/>
            </a:pPr>
            <a:r>
              <a:rPr lang="en-US" sz="2800" dirty="0"/>
              <a:t>             </a:t>
            </a:r>
            <a:r>
              <a:rPr lang="en-US" sz="2800" b="1" dirty="0"/>
              <a:t>Disk I/O cost = (S* t</a:t>
            </a:r>
            <a:r>
              <a:rPr lang="en-US" sz="2800" b="1" baseline="-25000" dirty="0"/>
              <a:t>S</a:t>
            </a:r>
            <a:r>
              <a:rPr lang="en-US" sz="2800" b="1" dirty="0"/>
              <a:t>)+ (B* t</a:t>
            </a:r>
            <a:r>
              <a:rPr lang="en-US" sz="2800" b="1" baseline="-25000" dirty="0"/>
              <a:t>T</a:t>
            </a:r>
            <a:r>
              <a:rPr lang="en-US" sz="2800" b="1" dirty="0"/>
              <a:t>)</a:t>
            </a:r>
          </a:p>
          <a:p>
            <a:endParaRPr lang="en-US" dirty="0"/>
          </a:p>
        </p:txBody>
      </p:sp>
    </p:spTree>
    <p:extLst>
      <p:ext uri="{BB962C8B-B14F-4D97-AF65-F5344CB8AC3E}">
        <p14:creationId xmlns:p14="http://schemas.microsoft.com/office/powerpoint/2010/main" val="137854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1" y="622726"/>
            <a:ext cx="11125200" cy="635853"/>
          </a:xfrm>
        </p:spPr>
        <p:txBody>
          <a:bodyPr>
            <a:noAutofit/>
          </a:bodyPr>
          <a:lstStyle/>
          <a:p>
            <a:pPr algn="ctr"/>
            <a:r>
              <a:rPr lang="en-US" sz="3600" b="1" dirty="0"/>
              <a:t>Algorithms for evaluating relational Algebra operations</a:t>
            </a:r>
            <a:r>
              <a:rPr lang="en-US" sz="4000" b="1" dirty="0"/>
              <a:t/>
            </a:r>
            <a:br>
              <a:rPr lang="en-US" sz="4000" b="1" dirty="0"/>
            </a:br>
            <a:endParaRPr lang="en-US" sz="4000" dirty="0"/>
          </a:p>
        </p:txBody>
      </p:sp>
      <p:sp>
        <p:nvSpPr>
          <p:cNvPr id="3" name="Content Placeholder 2"/>
          <p:cNvSpPr>
            <a:spLocks noGrp="1"/>
          </p:cNvSpPr>
          <p:nvPr>
            <p:ph idx="1"/>
          </p:nvPr>
        </p:nvSpPr>
        <p:spPr>
          <a:xfrm>
            <a:off x="685800" y="1066800"/>
            <a:ext cx="10609943" cy="6225774"/>
          </a:xfrm>
        </p:spPr>
        <p:txBody>
          <a:bodyPr>
            <a:normAutofit/>
          </a:bodyPr>
          <a:lstStyle/>
          <a:p>
            <a:pPr marL="0" indent="0">
              <a:buNone/>
            </a:pPr>
            <a:r>
              <a:rPr lang="en-US" b="1" dirty="0"/>
              <a:t>Selection Operation</a:t>
            </a:r>
          </a:p>
          <a:p>
            <a:pPr marL="457200" indent="-457200">
              <a:buFont typeface="+mj-lt"/>
              <a:buAutoNum type="arabicPeriod"/>
            </a:pPr>
            <a:r>
              <a:rPr lang="en-US" b="1" dirty="0"/>
              <a:t>File Scan</a:t>
            </a:r>
          </a:p>
          <a:p>
            <a:pPr lvl="1">
              <a:buFont typeface="Courier New" panose="02070309020205020404" pitchFamily="49" charset="0"/>
              <a:buChar char="o"/>
            </a:pPr>
            <a:r>
              <a:rPr lang="en-US" dirty="0"/>
              <a:t>Based on the filter condition, the file is traversed and the records are fetched. This is the lowest level of query processing method. It has linear search and binary search methods.</a:t>
            </a:r>
          </a:p>
          <a:p>
            <a:pPr marL="457200" indent="-457200">
              <a:buFont typeface="+mj-lt"/>
              <a:buAutoNum type="alphaUcPeriod"/>
            </a:pPr>
            <a:r>
              <a:rPr lang="en-US" b="1" dirty="0"/>
              <a:t>A1 (Linear Search)</a:t>
            </a:r>
          </a:p>
          <a:p>
            <a:pPr lvl="1">
              <a:buFont typeface="Courier New" panose="02070309020205020404" pitchFamily="49" charset="0"/>
              <a:buChar char="o"/>
            </a:pPr>
            <a:r>
              <a:rPr lang="en-US" dirty="0"/>
              <a:t>Scan each file block and test all</a:t>
            </a:r>
          </a:p>
          <a:p>
            <a:pPr lvl="1">
              <a:buFont typeface="Courier New" panose="02070309020205020404" pitchFamily="49" charset="0"/>
              <a:buChar char="o"/>
            </a:pPr>
            <a:r>
              <a:rPr lang="en-US" dirty="0"/>
              <a:t>Records to see whether they satisfy the selection condition</a:t>
            </a:r>
          </a:p>
          <a:p>
            <a:pPr lvl="1">
              <a:buFont typeface="Courier New" panose="02070309020205020404" pitchFamily="49" charset="0"/>
              <a:buChar char="o"/>
            </a:pPr>
            <a:r>
              <a:rPr lang="en-US" dirty="0"/>
              <a:t>Suppose t</a:t>
            </a:r>
            <a:r>
              <a:rPr lang="en-US" baseline="-25000" dirty="0"/>
              <a:t>S</a:t>
            </a:r>
            <a:r>
              <a:rPr lang="en-US" dirty="0"/>
              <a:t> is the seek time (number of seek is usually </a:t>
            </a:r>
            <a:r>
              <a:rPr lang="en-US" b="1" dirty="0"/>
              <a:t>one</a:t>
            </a:r>
            <a:r>
              <a:rPr lang="en-US" dirty="0"/>
              <a:t> – to reach the beginning of the file) , t</a:t>
            </a:r>
            <a:r>
              <a:rPr lang="en-US" baseline="-25000" dirty="0"/>
              <a:t>T</a:t>
            </a:r>
            <a:r>
              <a:rPr lang="en-US" dirty="0"/>
              <a:t> is the number of traversal time for one block, and B is the number of blocks to be transferred, then the cost is calculated as:</a:t>
            </a:r>
          </a:p>
          <a:p>
            <a:pPr marL="0" indent="0">
              <a:buNone/>
            </a:pPr>
            <a:r>
              <a:rPr lang="en-US" dirty="0">
                <a:solidFill>
                  <a:srgbClr val="FF0000"/>
                </a:solidFill>
              </a:rPr>
              <a:t>            t</a:t>
            </a:r>
            <a:r>
              <a:rPr lang="en-US" baseline="-25000" dirty="0">
                <a:solidFill>
                  <a:srgbClr val="FF0000"/>
                </a:solidFill>
              </a:rPr>
              <a:t>S</a:t>
            </a:r>
            <a:r>
              <a:rPr lang="en-US" dirty="0">
                <a:solidFill>
                  <a:srgbClr val="FF0000"/>
                </a:solidFill>
              </a:rPr>
              <a:t> + (B* t</a:t>
            </a:r>
            <a:r>
              <a:rPr lang="en-US" baseline="-25000" dirty="0">
                <a:solidFill>
                  <a:srgbClr val="FF0000"/>
                </a:solidFill>
              </a:rPr>
              <a:t>T</a:t>
            </a:r>
            <a:r>
              <a:rPr lang="en-US" dirty="0">
                <a:solidFill>
                  <a:srgbClr val="FF0000"/>
                </a:solidFill>
              </a:rPr>
              <a:t>)</a:t>
            </a:r>
          </a:p>
          <a:p>
            <a:pPr marL="0" indent="0">
              <a:buNone/>
            </a:pPr>
            <a:r>
              <a:rPr lang="en-US" sz="1800" dirty="0"/>
              <a:t> </a:t>
            </a:r>
          </a:p>
          <a:p>
            <a:pPr marL="0" indent="0">
              <a:buNone/>
            </a:pPr>
            <a:r>
              <a:rPr lang="en-US" sz="1800" dirty="0"/>
              <a:t>We assume blocks are stored contiguously so 1 seek operation is enough (disk head does not need to move to seek next block)</a:t>
            </a:r>
          </a:p>
          <a:p>
            <a:endParaRPr lang="en-US" dirty="0"/>
          </a:p>
        </p:txBody>
      </p:sp>
    </p:spTree>
    <p:extLst>
      <p:ext uri="{BB962C8B-B14F-4D97-AF65-F5344CB8AC3E}">
        <p14:creationId xmlns:p14="http://schemas.microsoft.com/office/powerpoint/2010/main" val="31540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17600"/>
            <a:ext cx="10174288" cy="5130799"/>
          </a:xfrm>
        </p:spPr>
        <p:txBody>
          <a:bodyPr/>
          <a:lstStyle/>
          <a:p>
            <a:pPr>
              <a:buFont typeface="Courier New" panose="02070309020205020404" pitchFamily="49" charset="0"/>
              <a:buChar char="o"/>
            </a:pPr>
            <a:r>
              <a:rPr lang="en-US" b="1" dirty="0"/>
              <a:t>If selection is on a key attribute</a:t>
            </a:r>
            <a:r>
              <a:rPr lang="en-US" dirty="0"/>
              <a:t>, can stop on finding record</a:t>
            </a:r>
          </a:p>
          <a:p>
            <a:pPr>
              <a:buFont typeface="Courier New" panose="02070309020205020404" pitchFamily="49" charset="0"/>
              <a:buChar char="o"/>
            </a:pPr>
            <a:r>
              <a:rPr lang="en-US" dirty="0"/>
              <a:t>Then the average cost of query is</a:t>
            </a:r>
          </a:p>
          <a:p>
            <a:pPr marL="0" indent="0">
              <a:buNone/>
            </a:pPr>
            <a:r>
              <a:rPr lang="en-US" dirty="0"/>
              <a:t>                   </a:t>
            </a:r>
            <a:r>
              <a:rPr lang="en-US" dirty="0">
                <a:solidFill>
                  <a:srgbClr val="FF0000"/>
                </a:solidFill>
              </a:rPr>
              <a:t>( </a:t>
            </a:r>
            <a:r>
              <a:rPr lang="en-US" dirty="0" err="1">
                <a:solidFill>
                  <a:srgbClr val="FF0000"/>
                </a:solidFill>
              </a:rPr>
              <a:t>t</a:t>
            </a:r>
            <a:r>
              <a:rPr lang="en-US" baseline="-25000" dirty="0" err="1">
                <a:solidFill>
                  <a:srgbClr val="FF0000"/>
                </a:solidFill>
              </a:rPr>
              <a:t>S</a:t>
            </a:r>
            <a:r>
              <a:rPr lang="en-US" dirty="0">
                <a:solidFill>
                  <a:srgbClr val="FF0000"/>
                </a:solidFill>
              </a:rPr>
              <a:t> + (B/2)* </a:t>
            </a:r>
            <a:r>
              <a:rPr lang="en-US" dirty="0" err="1">
                <a:solidFill>
                  <a:srgbClr val="FF0000"/>
                </a:solidFill>
              </a:rPr>
              <a:t>t</a:t>
            </a:r>
            <a:r>
              <a:rPr lang="en-US" baseline="-25000" dirty="0" err="1">
                <a:solidFill>
                  <a:srgbClr val="FF0000"/>
                </a:solidFill>
              </a:rPr>
              <a:t>T</a:t>
            </a:r>
            <a:r>
              <a:rPr lang="en-US" dirty="0">
                <a:solidFill>
                  <a:srgbClr val="FF0000"/>
                </a:solidFill>
              </a:rPr>
              <a:t>)  </a:t>
            </a:r>
          </a:p>
          <a:p>
            <a:pPr marL="0" indent="0">
              <a:buNone/>
            </a:pPr>
            <a:endParaRPr lang="en-US" b="1" dirty="0"/>
          </a:p>
          <a:p>
            <a:pPr marL="457200" indent="-457200">
              <a:buFont typeface="+mj-lt"/>
              <a:buAutoNum type="alphaUcPeriod" startAt="2"/>
            </a:pPr>
            <a:r>
              <a:rPr lang="en-US" b="1" dirty="0"/>
              <a:t>Binary Search</a:t>
            </a:r>
          </a:p>
          <a:p>
            <a:r>
              <a:rPr lang="en-US" dirty="0"/>
              <a:t>Suppose blocks of records are stored continuously in the memory and the cost of the query to fetch first record is calculated as </a:t>
            </a:r>
          </a:p>
          <a:p>
            <a:pPr marL="0" indent="0">
              <a:buNone/>
            </a:pPr>
            <a:r>
              <a:rPr lang="en-US" dirty="0"/>
              <a:t>                    </a:t>
            </a:r>
            <a:r>
              <a:rPr lang="en-US" dirty="0">
                <a:solidFill>
                  <a:srgbClr val="FF0000"/>
                </a:solidFill>
              </a:rPr>
              <a:t>log (B)* (t</a:t>
            </a:r>
            <a:r>
              <a:rPr lang="en-US" baseline="-25000" dirty="0">
                <a:solidFill>
                  <a:srgbClr val="FF0000"/>
                </a:solidFill>
              </a:rPr>
              <a:t>S </a:t>
            </a:r>
            <a:r>
              <a:rPr lang="en-US" dirty="0">
                <a:solidFill>
                  <a:srgbClr val="FF0000"/>
                </a:solidFill>
              </a:rPr>
              <a:t>+ t</a:t>
            </a:r>
            <a:r>
              <a:rPr lang="en-US" baseline="-25000" dirty="0">
                <a:solidFill>
                  <a:srgbClr val="FF0000"/>
                </a:solidFill>
              </a:rPr>
              <a:t>T</a:t>
            </a:r>
            <a:r>
              <a:rPr lang="en-US" dirty="0">
                <a:solidFill>
                  <a:srgbClr val="FF0000"/>
                </a:solidFill>
              </a:rPr>
              <a:t>).</a:t>
            </a:r>
          </a:p>
          <a:p>
            <a:endParaRPr lang="en-US" dirty="0"/>
          </a:p>
        </p:txBody>
      </p:sp>
    </p:spTree>
    <p:extLst>
      <p:ext uri="{BB962C8B-B14F-4D97-AF65-F5344CB8AC3E}">
        <p14:creationId xmlns:p14="http://schemas.microsoft.com/office/powerpoint/2010/main" val="393110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8729"/>
            <a:ext cx="4484873" cy="596153"/>
          </a:xfrm>
        </p:spPr>
        <p:txBody>
          <a:bodyPr>
            <a:normAutofit fontScale="90000"/>
          </a:bodyPr>
          <a:lstStyle/>
          <a:p>
            <a:pPr algn="ctr"/>
            <a:r>
              <a:rPr lang="en-US" sz="3600" b="1" dirty="0"/>
              <a:t>Selections Using Indices</a:t>
            </a:r>
            <a:endParaRPr lang="en-US" sz="3600" dirty="0"/>
          </a:p>
        </p:txBody>
      </p:sp>
      <p:sp>
        <p:nvSpPr>
          <p:cNvPr id="3" name="Content Placeholder 2"/>
          <p:cNvSpPr>
            <a:spLocks noGrp="1"/>
          </p:cNvSpPr>
          <p:nvPr>
            <p:ph idx="1"/>
          </p:nvPr>
        </p:nvSpPr>
        <p:spPr>
          <a:xfrm>
            <a:off x="646111" y="1048871"/>
            <a:ext cx="11110460" cy="5078505"/>
          </a:xfrm>
        </p:spPr>
        <p:txBody>
          <a:bodyPr/>
          <a:lstStyle/>
          <a:p>
            <a:r>
              <a:rPr lang="en-US" b="1" dirty="0"/>
              <a:t>Index Scan</a:t>
            </a:r>
          </a:p>
          <a:p>
            <a:pPr marL="0" indent="0" algn="just">
              <a:buNone/>
            </a:pPr>
            <a:r>
              <a:rPr lang="en-US" dirty="0"/>
              <a:t>This method of selection uses indexes to traverse the record. The search key should be indexed and should be used in the filter condition for an Index scan to work. We have different types of index scan based on primary key and the type of operator used in the condition.</a:t>
            </a:r>
          </a:p>
          <a:p>
            <a:r>
              <a:rPr lang="en-US" b="1" dirty="0"/>
              <a:t>A2 (primary index, equality on key)</a:t>
            </a:r>
          </a:p>
          <a:p>
            <a:endParaRPr lang="en-US" dirty="0"/>
          </a:p>
          <a:p>
            <a:endParaRPr lang="en-US" dirty="0"/>
          </a:p>
          <a:p>
            <a:endParaRPr lang="en-US" dirty="0"/>
          </a:p>
        </p:txBody>
      </p:sp>
      <p:sp>
        <p:nvSpPr>
          <p:cNvPr id="4" name="Rectangle 1"/>
          <p:cNvSpPr>
            <a:spLocks noChangeArrowheads="1"/>
          </p:cNvSpPr>
          <p:nvPr/>
        </p:nvSpPr>
        <p:spPr bwMode="auto">
          <a:xfrm>
            <a:off x="762000" y="3684280"/>
            <a:ext cx="11224148"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mj-lt"/>
                <a:ea typeface="+mj-ea"/>
                <a:cs typeface="+mj-cs"/>
              </a:rPr>
              <a:t>These</a:t>
            </a:r>
            <a:r>
              <a:rPr kumimoji="0" lang="en-US" altLang="en-US" sz="2000" b="0" i="0" u="none" strike="noStrike" cap="none" normalizeH="0" baseline="0" dirty="0">
                <a:ln>
                  <a:noFill/>
                </a:ln>
                <a:solidFill>
                  <a:schemeClr val="tx1"/>
                </a:solidFill>
                <a:effectLst/>
                <a:latin typeface="+mj-lt"/>
              </a:rPr>
              <a:t> types of indexes are usually stored in B+ tree structure with height ‘hi’. </a:t>
            </a:r>
          </a:p>
          <a:p>
            <a:pPr lvl="0"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mj-lt"/>
              </a:rPr>
              <a:t>Then the worst case cost of the query is given as </a:t>
            </a:r>
          </a:p>
          <a:p>
            <a:pPr lvl="0" algn="just" eaLnBrk="0" fontAlgn="base" hangingPunct="0">
              <a:spcBef>
                <a:spcPct val="0"/>
              </a:spcBef>
              <a:spcAft>
                <a:spcPct val="0"/>
              </a:spcAft>
            </a:pPr>
            <a:endParaRPr lang="en-US" altLang="en-US" sz="2000" dirty="0">
              <a:latin typeface="+mj-lt"/>
            </a:endParaRPr>
          </a:p>
          <a:p>
            <a:pPr lvl="0" algn="just" eaLnBrk="0" fontAlgn="base" hangingPunct="0">
              <a:spcBef>
                <a:spcPct val="0"/>
              </a:spcBef>
              <a:spcAft>
                <a:spcPct val="0"/>
              </a:spcAft>
            </a:pPr>
            <a:r>
              <a:rPr kumimoji="0" lang="en-US" altLang="en-US" sz="2000" b="0" i="0" u="none" strike="noStrike" cap="none" normalizeH="0" baseline="0" dirty="0">
                <a:ln>
                  <a:noFill/>
                </a:ln>
                <a:solidFill>
                  <a:srgbClr val="FF0000"/>
                </a:solidFill>
                <a:effectLst/>
                <a:latin typeface="+mj-lt"/>
              </a:rPr>
              <a:t>                                        </a:t>
            </a:r>
            <a:r>
              <a:rPr kumimoji="0" lang="en-US" altLang="en-US" sz="2800" b="0" i="0" u="none" strike="noStrike" cap="none" normalizeH="0" baseline="0" dirty="0">
                <a:ln>
                  <a:noFill/>
                </a:ln>
                <a:solidFill>
                  <a:srgbClr val="FF0000"/>
                </a:solidFill>
                <a:effectLst/>
                <a:latin typeface="+mj-lt"/>
              </a:rPr>
              <a:t>(hi+1)* (</a:t>
            </a:r>
            <a:r>
              <a:rPr lang="en-US" sz="2800" dirty="0">
                <a:solidFill>
                  <a:srgbClr val="FF0000"/>
                </a:solidFill>
                <a:latin typeface="+mj-lt"/>
              </a:rPr>
              <a:t>t</a:t>
            </a:r>
            <a:r>
              <a:rPr lang="en-US" sz="2800" baseline="-25000" dirty="0">
                <a:solidFill>
                  <a:srgbClr val="FF0000"/>
                </a:solidFill>
                <a:latin typeface="+mj-lt"/>
              </a:rPr>
              <a:t>S </a:t>
            </a:r>
            <a:r>
              <a:rPr kumimoji="0" lang="en-US" altLang="en-US" sz="2800" b="0" i="0" u="none" strike="noStrike" cap="none" normalizeH="0" baseline="0" dirty="0">
                <a:ln>
                  <a:noFill/>
                </a:ln>
                <a:solidFill>
                  <a:srgbClr val="FF0000"/>
                </a:solidFill>
                <a:effectLst/>
                <a:latin typeface="+mj-lt"/>
              </a:rPr>
              <a:t>+ </a:t>
            </a:r>
            <a:r>
              <a:rPr lang="en-US" sz="2800" dirty="0">
                <a:solidFill>
                  <a:srgbClr val="FF0000"/>
                </a:solidFill>
                <a:latin typeface="+mj-lt"/>
              </a:rPr>
              <a:t>t</a:t>
            </a:r>
            <a:r>
              <a:rPr lang="en-US" sz="2800" baseline="-25000" dirty="0">
                <a:solidFill>
                  <a:srgbClr val="FF0000"/>
                </a:solidFill>
                <a:latin typeface="+mj-lt"/>
              </a:rPr>
              <a:t>T</a:t>
            </a:r>
            <a:r>
              <a:rPr kumimoji="0" lang="en-US" altLang="en-US" sz="2800" b="0" i="0" u="none" strike="noStrike" cap="none" normalizeH="0" baseline="0" dirty="0">
                <a:ln>
                  <a:noFill/>
                </a:ln>
                <a:solidFill>
                  <a:srgbClr val="FF0000"/>
                </a:solidFill>
                <a:effectLst/>
                <a:latin typeface="+mj-lt"/>
              </a:rPr>
              <a:t>). </a:t>
            </a:r>
          </a:p>
          <a:p>
            <a:pPr lvl="0"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Here (hi+1) is given because h seek to traverse the B+ tree of height hi and  we need one seek to traverse the data file where the record is stored.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7500" b="0" i="0" u="none" strike="noStrike" cap="none" normalizeH="0" baseline="0" dirty="0">
              <a:ln>
                <a:noFill/>
              </a:ln>
              <a:solidFill>
                <a:schemeClr val="tx1"/>
              </a:solidFill>
              <a:effectLst/>
              <a:latin typeface="Arial" panose="020B0604020202020204" pitchFamily="34" charset="0"/>
            </a:endParaRPr>
          </a:p>
        </p:txBody>
      </p:sp>
      <p:sp>
        <p:nvSpPr>
          <p:cNvPr id="5" name="AutoShape 2" descr="data:image/png;base64,iVBORw0KGgoAAAANSUhEUgAAAoMAAACTCAIAAAB6RYRrAAAgAElEQVR4nO2dTXDbRpr34Zt8mC0eeeRlt3jk3njkkVU+vJw95FXVzoGVPYR7yK7emvfAw9ayamuqWNn3QC1tmhPPJPQkVjRJNKYdxqa/GdmOKFmCqA9TkGRQlKkPSLJkWLJkmJZkvIdOGIQEQRAE0A3g+dVTKgjd7OdB4+OPbjQalGgWPM8nEolQKGSaRwAAAAAgH8ocN6VSyePxDAwMlEolczwCAAAAgCUwQ4kZhvH7/TzPm+ALAAAAAKyFGUrs8/mgKQwAAAAAshiuxJlMJhwOG+0FAAAAACyK4UocCAQKhYLRXgAAAADAohirxBzHud1uQ10AAAAAgKUxVokTicTAwIChLgAAAADA0hirxMFgMJ/PG+oCAAAAACyNsUrs9XoZhjHUBQAAAABYGmOV2OVywWvEAAAAAKCAgUosCEJfX59x5QMAAACADTBQiRmG8Xq9xpUPAAAAADbAQCUuFAqBQMC48gEAAADABoASAwAAAABOQIkBAAAAACegxAAAAACAE1BiAAAAAMAJKLFz8fl8lArOnj2rJhte1GyLz+fDXeUAAAAygBI7F4pStfdVZsOLmiAtsSEAADgQUGLnAkoMAABAAqDEzgWUGAAAgARAiZ0LKDEAAAAJgBI7F1BiAAAAEgAldi6gxAAAACQASuxcQIkBAABIAJTYuYASAwCgge2jt+Obe2C92yT38uT0vQhK7GTMUWI0q0brGunK1jwavOiSBwCAjtxd3fm+wmGXMRvY5fnn6wdvRFBiJ2OCEqPfNomu7AIoMQBYhburOwu7B7ijsANXlzdAiZ2Oab3TCkrcaA2DEgOAVQAl1ouRpfVSbUsEJXYyhCixLl5AiQHANO6u7pR3D96LIliPNlxeHczdF0GJnQwhSixFFxe95AEAoCN3V3fKLw7evxfBejRQYoAIJdbLCygxAOjOS6G+fvCm1a4/2yy/2H8P9AwoMWDSiK2m9m675i8oMQAQxdG7kz+WKleXN1rt0mw1SbNgKm2YWTt9/17WQImBZmXKZrN+v59hGOVsZKIQZDAYjMfjynkAAGhiv358ef55OwkBU29JmgUlBtrSUKZCoeDz+fx+f6FQUMhGMgpBchzn9/v9fr8lNgQACAGUGJQYMAOKotA+8vl82WxWIZuZUWmjY5CxWIyiKIXNBABAClLik/fvwXq0JM22S/oKlNjhlEoliqI8Hs/w8LByTnsoMcrj8XjC4bAgCCaEBACW5iclPn0P1qMlabZd0ldPQYmdCsMwoVDI7XY7cN5pnuf7+/u9Xm+pVDIhKgCwLkiJj0/fg/VoSZptlwRK7ESq1Wo4HHa73YlEQhAEByoxWshkMm63Gw3jAgCHM7PNy06J/HBt92Kpgn3gsVXsK2bt3emprCVptl0SKLGz4DhuYGDA5XLFYrFG36xjlVgURYZh/H5/MBjkOM7IuACAaPbrx5/OrIxt7Mra8svX7SQETL3cghIDIs/zDQ3meV6a5GQlRkSjUbfbnc/njQkKAEgHdUG/OzkF69GSNKshCZTY/vA8H4vF3G73wMCAbMsPlFgUxUKhgKoIhnEBDgQpcf3kFKxHS9KshiRQYjsjCEIikXC5XOFwWKH3FZQYwfN8KBTy+Xyts5oAgL3Zrx9n5p+/PT4B69GSNKshCZTYtiQSCbfb3d/fX61WlXO6XC5KBWfOnFGTDS9qgnS5XAq1kU6nXS5XOp3Wc2cAANkgJRaOT8B6tCTNakgaAiW2H5lMxuPxhEIheEVHGwzD+Hy+UCjU9EAdAOwKUuI3xydgPVqSZjUkgRLbimw26/V6A4EAaHCPCIIwMDDgdruLxSLuWADAcJASH707AevRkjSrIQmU2Cbk83mfzxcIBGSnjAa0kc/n3W53NBrFHQgAGMt+/TgzR7oSUxSFPQajlHi+OvjdPRGU2LqomTIa0AzHccFg0O/3d3zcDgDWBSnxYf1Y2ZqGXKjJ3zGPcuHSEroqDZclaVZD0tD8CiixVSmVSsFg0OPxgAYbDRr+lslkcAcCAIaAlPh1/VjZKIpS+Ldj/h4zd1UaLkvSrIYkUGJLgqaM9ng8oA2mUSqVvF5vOByGYVyA/divH2dmnx+8fadsFEUprGk0Z5v+VcijXHhr+a3lNP1KoXxzLEmzGpKG5kCJLUXTlNG4w3EWgiBEIhGv1wvDuEyjqcdS35I1pzblbBcbWqlv2AaBlPjV23fKRlFUuzXSJNmV7fIorOm2WNkSTLYkzWpIugJKbBU4jotEIi6XKx6PgwZjJJvNor2AOxAHYYSYKWhnVx4VclpOiXmhrmwURXVcI10pm6pQlJTWbO2KVePONEvSrIYkUGILgD7b4Ha7W6eMBrDAcVwgEAgEAk0zl8HAdYOQiplsE1m2YSqbp7VM6UIjj4KXVhdNitu04BwlVtbRdnlUinqT4srKdiMJlFgGUGKVxGKxpveAO04ZDWAkHo+7XK7GcLlCoUBRFLzJbQTKCirKqV07OVSWyXbZ2vlVk9NCSrz3pq5sFEW1WyNNkl3ZLo/CGpXFqonTNEvSrIYkUGJSKBaLFEWFQiH0ryAI6EIfiURAg4mlWCx6vV60jzweD0VRPp8Pd1A2pKMSi21awApt3NYGrmzhTflbf2UjJV7dPXqrbBRFtfu3sYyqSDm/NE+7wpVddBWnmZakWQ1JX4ISkwDP8+g6TlFUsVhE78yEw2F4h5V8eJ4Ph8N9fX2NyzS8VKY7apS4XTblzBraxO2cWl2JP59d3Tl6q2zUr5FNRQutKxXyNJJkPbZbbo2kXWBmWpJmNSSBEhNBf3+/9KiCKaOtRSaTke4+aBbrDtW+sdu0sulX0pWt/7YrXDlVQbxlXVBWUeK51e1DAaxHS9KshqQv56sw2yVmmq7jFDxrtBQMw0gbxAhoFgPWAinx1msBrEdL0qyGpC/nQImxInsdDwaDuOMC1BIMBqkWoFkMWAukxJsHb8B6tCTNakj6ApQYI4Ig+P3+1us4NKqshSAIhUIhnU5Ho9FAIIAe+cMeBCwEUuKNgzdgPVqSZjUkOVeJfT6frAQ2tWw65sHO2bNn1WSDVppt9jilLk7Y44B6kBKv778B69GSNKshyQwlzmazjZdzyIFSMYxCTR7sqAzSEttiKLbZ46K9tgUgAaTEtVdHYD1akmY1JH0xt2K4EqfT6UgkYlz52rDNtQyUWCW22eOivbYFIAGkxKuvDsF6tCTNakj6iwYllvaAqckfjUYJnKTXNtcyUGKV2GaPi/baFoAE9uvHn82tVvlDsB4tSbMakrpWYg2ndzgcJvDjfba5loESq8Q2e1y017YAJICUuPLyNViPlqRZDUlmKLHH4yFwrijbXMtAiVVimz0u2mtbTKapWrrq3tNQvlVASvzs5WuwHi1JsxqSLhutxMVi0e/3d31cGI9trmWgxCqxzR4X7bUtJtOqxIaWb5wjfUFKvLT3GqxHS9KshqTLs6qVWPZNiY6/ikQi6XRahyNFb2xzLQMlVolt9rhor23pSNPVpvXKo3Bpkv7betVql6pQjsLVT6EE5cJJACnx4u4BWI+WpFkNSV0osQYEQfB4PGR+Ssica5nCVaNdBg0udMxmY0jY43pdhc3ZFkJo0s52C8qpsvmNLkdhvewajOzXjz+bXWVe7IP1aEma1ZCUMVSJ4/F4NBo1ouTeMeFa1rj4thbYlNSLI1BilRC1x3vEyUrcei/bmhO7EivEqdfdmL4gJS7v7IP1aEma1ZBkoBKXSiW/3y8Igu4l64Jp1zLlM7x3R6DEKiFhj4MSa0C2PpVTSVDibkvAC1LipzuvwHq0JM1qSMrMVvRX4lKpFIvF/H4/z/M6FqsvJFyXG8ugxCZAwh7XqzHkWCUW5eqQkqP1t7KVr5yzKx2V/kS2hHZJJLBfP/7z7OrcziuwHi1JsxqSulZi5ftTURQTiQRFUS6Xi8A3l6SQcF3WxQsosUrI2eO9O3KUEgMmgJR4ZvuVgl2+z6ZyDHa7fJ9VjhOvJem24Skkfd6VEre78WxCEIRMJuP3+0kWY0Kuy+Y0j3RxZHUI2eO6OAIlBvQFKXFpiy9t8Y9qu2ihyVI5BneYoiiKqRwjGx4hlqRZDUmfz3TfJlbZu1KtVv1+P5kDp0VTrmXteqha/+3FESixSoja4714URkn7HFAPUiJaY6nOf5/XS3+x6OFe6s76N+GpXLM6XsRu6VyTFNgRFmSZjUkaVFi9Xs3k8mEw2Etx4Xx2OZaBkqsEtvscdFe2wKQAFLiqc2XU5svz42MIfu/D+ZHmHW0cmrzZSrHnJy+x26pHPN4ZasRFWmWpFkNSZ8ZqsQiqVNdija6loESq8Q2e1y017YAJICUeHLj5eTGL0qMLHKrlJldndx4mcox745PsVsqx4yMzaNQCbQkzcquL67vXaArn81UPpuppGk22WzPEtdui8YpMZkfYhLbb0gwGMxms8p5iKIpyHazqVhiWwxFtgby+XwwGFTOQyCyccZiMenr+1bZFsBkKvzhULmWmGKjo2Vk4s9KPLGx1yTDDfuvMSaVY4T6CXZL5ZhvxuYmNvbItCTNyq6/V91OPWEGc/cHc/cT2VuJb3OtJqpRYkqOjr9iGMbr9fZ+9OiObPCZTMbn8ynnIY3WIAcGBlofClhiWwxFtgbC4bB0Nlar1JJsnDzPu93uQqGgkAdwCGMbe0hrf/9g/tzIGJJbRIU/RAJ8abY6VK4NlWviz0o8vrH3NbP+v7+bkGrwR7dKXzPr4xt7qRxz+OYddkvlmK/H5sY39si0JM3Krr9b3b44sSArwN0psWa8Xi/DEDHoTkrrdYrjOI/HUyqVFPIQSGuQgiC43W7phshmcxqyNeB2u6VPT6xSS+3izOfzHo8HTadjlW0BNMPsHYzWXgyVa//5eOGj26Vry5uNpBsVLjpaTkyxSGuZvQPlopASF9f3iut7//z9JNLgf/5+8s8zVbSyuL6XyjGvDt9it1SO+frHuUZUpFmSZmXX31nZvjixcOXuaLG8NL28sraz22qi5veJ1ZztVvk+cX9/fywWU85DIGoa9+2yOYrWGigUCk0fCrNKLSnEGYlEUI+IVbYFUEmFPxzb2Dt8d9xYg9q7v38w/8nE8lC5tnbwRnPh+/XjP82u/ri2++Pa7r/emfmn7ETiybPR5y/QGmSpHPPilYDdUjlm+PGcNDCiLEmzsutvV7ZSEwu3J2eUd0TXbzGJP5/qHU/4WCzWpHAk0BR2Npv1er1Nc3Na4lrWLkifzye9AbLEthhKaw1EIpGmQQxWqSWFONFAgXw+b5Vt6Yjsu2F4QzKN+snppdnqx/dmG33FYxt7jdSXwju9HO3Xj/80s/p4bffx2u7FUuX+6jZalloqx2zuHikY2kety/paKsd89XiuNTxCLEmzsutvVbYuTJT1VGLZvwqk0+lIJKKyfNOQho0esBWLRYU8xNIuyFKp5Ha7G/cWltgWQ2mtgaauadk8ZKIcZ7FYdLvdVtmWjrRuiG02rZUKf/jN4nr95LSx5g9ji5dmq6O1Fx17mHthv378p5nqw9oLBUvlmOdbrxUMqa90uUFThqb1XVkqx1x5NKscKkZL0mzh+c5NlrvJcteWN79ZXEN2pVzTWYmbblE7nhXZbDYUCqks3zSkYUciEdl7BUuc8ApBhsPhgYGBjtkcQlMNFIvF1rGEVqmljnFGo1GrbIsyspca6YINNrN+cnp3dfuTieXffT95bmTsg+tPto7emhwDUuLR2gsFS+WYZ+uvFIyiKPRXutD4t5FBmlO6UqUhJVYOFaNdnF45P7V8YaJ8YaKcfFQavFf8xW78oJsSiy0N4o5nQqFQCAQC6ss3h0bYhUJB2naUzUMyCkFyHOdyudBwOUtsi6E01UA0Gm19aGKVWuoYpyAIFEUNDw+bE4+hyAqw7HqLUj85/W12PDpa/mZxvcIfYolBpRKXV18qGEVR6G/rgjRD00JjWaURrsRfL64N3iu2Gx2tpxJ3C5lK7HK5qE6oyYOdM2fOqMnmcrlwVzlmbLPHKXVx/uY3v3G73cRON6seqr0SN8AWXJfUT05Hay8SU+zvvp/U8Slv7yAl/uH5CwVL5ZgSu6tgFEU1/qKFBtIMsgvqLZVjvnw0qxwqRvua+UWJL1679e3omNQmF58p7wi1U/Y0ne1q9jGZSoyIRqPEzsepC4IgeL3exlwlAKJUKpH5mru+xGIx6bwlFkVBibHF1D31k9PEFPvB9SdotPM3i+vSUdDYQUpceL6jYKkc82RxR1+jKKrbn6RyzBePZpRDxWh/ZdYG7xXLq2vadoTj2sTiz2OabNBoUEZ2WLjDaZqOysb4/X7p1CVWpJ0Si79+ikw+n0ws36hwRDWFG+zXj/80W32wuqNgqRzzY3kLu6VyzF8eziiHitFAibtDEASfz2ePB2kdCYVCZM45iguv19s6VN6WMAxD/sfCbUmFP0xMsbie+3YLUuL7qzsKlsoxo3McdkvlmMsPZ5RDxWW3V7a/eFozSYkbN6GW7p2Ox+M26LhTSbVadblctm/9q4RhGI/HgzsK80in000TmACGMraxFx0tnxsZ+/je7NzOPu5wVIF6p+9VdxQslWMezGxit1SOuTw6oxyqXnaT5b5b3vyGWR9eWBteWMvMrlwqsQ37dLr5Qw7np5ZT4wuDN34wXImpXw+cVvMTApWYYRgn9EtLiUaj/f39uKMggng83ni5yyEEAgHoFDGHS7NVNM/zFMfjjqULkBLfrW4rWCrH3J3ewG6pHJMZLSmH2q3dYDevL29+w6x9tVBDcnuBfpak2QuTS6nx8vmH0+g1pMTNUfQJh58+5PDdvXZjpEGJVREIBKz+8Kxb0GTUDumSVcbv9zc+k+AQOI5zu90ETv9uP9YO3lhLgxEqlfgOvYHddFHi755tjiyuf/n0+aUS26S4SG4TV/PKX2tQNlDizqTTaaLiMY3h4eGmyagdSLVadbvduKPAAJqKHAbuGYFVuqAVQEp8p7qtYH+8sZjKMdjt/PWnn4+WlENtstsr29eWN79aqGXmqn+cZpM0e2GCOf9oZvDO48Hc/cTI9x2V9crd0W9Hx36YeVosLzVscvFZ0ycc9o+0T/2N6Po5sfrxikQpsXSyCwdig5G0PRKPxwmce9UcQqEQgTPAW5rDd8eJKfbcyJgV28FSflLilW1l+38jD/49cQW7ff5DqWOod1a2ry1tfrVQ+3SaTdLPUuPlZOHJYP5h4vodlYrLbnBrO7tv35k61t0pY6eDwaCTH5ihF7d43tpXjV4IBAL5fB53FHhAfdTwhEIvDt8df3xv9nffT1pdhsWflfj2yray/ffIg39LXMFun/1Qkg3vZmXr6tLGULmG+pxT4+XBe0WFp7lX7o7eHKeL5SVdmrO6oGpmj1bUFE2OEqPuWYd30EUiEaeNV2qAekScfADAy+V6gWT4wzxt/hzRRrBfP740U721sq1sf/lx/vzNInb7psRKo7q2vDm0UPvjNHt+avnC2NPEnbHB3P1W3T1/9ca3o2OP55jy6hq39xJ3lcvT9bzT6iFEiTmO83g8pVIJdyCYQQ0jZ9ZDOp2295RqagiHw47tn9eRraO30dGyPWRY/EWJt6xiNyrct8z657PVC/SzC08Wk4Unsm3f81dvZB+NTy4+2+Gt8Szf/krc39/vkGmVOpJIJJzzLrUUJ3dNN+B53uPxOG30OKDMfv34YqkyvFDLLm1gV1kF9R1ZXP/i6XPU/D3/4+xg/mHrIOdLudvf/Tg5vbxCbMNXAZsrcT6fh065Bmh+MadNRs3zvMO7phsUCgWPx+Pk4QJAKwu7BzeW11Pj5STNXqTZz2YrQ+Xa1aWNGyyXr2zhshssN7K4/sV8Q33nBu88lh119df7j6eXV14evMZdkT1h5+fE6FVaaARIUfgWpF3JZDIwt0mDSCQCHfVAE2s7uz8J27XbiZujycKT1Hj5/NTyBZr9dJr9Yv758ILh2vzdM+7q0saVcu3PM5WLdAf1vXjt1u3JmaXahskjnI3DzmOnI5EIPBhrxWnvtASDQYdMM64G+EiXZu6ubn90257DLPaP3mQfjX92s2W4099uDubuD955/D+FKaTNSZpNT7OfTrOX51avlGvDC7W/LW1cf8bdrGypt78tbfxtaWN4oXalXPt8toomj7wwuYzGPA/e+CFx7Xar+qLO58nFZ1bsfO6IbZW4WCw6/L2ddqCBxA6Z8lMQBOiabgKdGg45AHQkMcX+/sE87iiM5eTkdG1nd3p55T4999f7j+XfArp+ZzB3P3Hr0eC94vmH06nx8oXJ5STNpqbYT6eVLDX10yzNqfHyL3NJ5h/KDnhuqO/NcXqusmr1zueO2FOJ0Y0/DNJpRywWC4VCuKMwg+HhYWcOUlPGOQeAjnx0u3Rptoo7CrN5efCa3eCK5SX5RrPUsrekkzO3WiJ7q+OcVo03jpZqG7ZXXyn2VGL47IEyznmC3t/fn8lkcEdBHGjsHtSMesY29s6NjNlgesseQY1m1G4ulpd+mHn67ehY29ZzJ/vr/cfZR+PF8tJcZXVtZ/dIsMm7YRqwoRKXSiWPxwOdb8pks1nbT0aNuqbhCYUsDvwuWS98fG/2k4ll3FEQzZHwdm1nd66yKp2iuclWuZ21nV2rvONrJjZUYrjZV0kgEEgkErijMJB8Po/9PTqSicfjUD8qOXx3fPjuGHcUgG2xmxLH43F4LqgSNBm1jVtF4XDY4d+96Ah8GgQASMAOSuz3+9FHlhiGcc6oYF0YGBhAk1FzHGePR6rDw8OhUCiTyThqiLhmqtVq4xtlHMcFg0HozG/A7B3cqMDxA5iB5ZW4Wq1SFNXX1xeLxQKBANzgdwWajHpgYKCvr4+iKBvUXrFYbMw/43K50uk0iLEy6XTa7/dnMhmXy0VRFHyySRTF+snp5fnn50bG/jC2iDsWwBFYXomlV96+vj64jnRFPp93u92NCrTBjB88z7dOCQdv7CjA87z0GIBZUKY4/sM8/dvsODSIAdOwvBIPDw83XXYjkQj0sHWEYZhgMNhUdfb4VIZUV1DL2JlfoFJD062YPe7GeqF+cvphnv5kYtk2X1sCLIHllTgejzfJicvlgvv6jnAcFwqFmqrOHjMS+/1+kGE1FAqF1v4DZ76ILx0XXT85xRgJ4Ewsr8QDAwNNDWJ4LqiepiaRPa7C4XAYZFgl1Wq16YbM7/fjDso86ienaDZpeB4M4MXySty4jvj9fnhIrAGe5xvSZY+3S1E3CciweorFYiAQaNy+4A7HDNYO3qSmVz64/uS32fHEFLt28AZ3RICjsbwS+/1+t9ttg9dv8IIax/ZoD2WzWZBhDWSzWa/XS1GUE4ZZjNZefHS7dKPCwXwdAAmYrcQ+n6/10ZSZnD17FotfhaklcdUJUVWB/cCwBNatOlwHG+LvPH//Dx/8yz/+n/9C/9p+nlfAcpitxBRloEc14ApAwS+BIZnvF/uBoRK8cVq36rAEuXX09tJs9cM8fW5k7MM8nZpeQaOxLFFjgKMAJcbvl8CQzPeL/cBQCSixNkwLssIfSpc/vjd7abYqXWlmMACgElBi/H4JDMl8v9gPDJWAEmvDuCC3jt6O1l5cmq3+/sH8uZGx32bHO76GZIkaAxwFKDF+vwSGZL5f7AeGSkCJtaFjkFtHb6VtXPTl4I/vzaamV+6ubquZkcMSNQY4ClBi/H4JDMl8v9gPDJWAEmujxyDndvYTU2x0tHxuZOzcyNhHt38ZGF8/Oe12Lg5L1BjgKECJ8fslMCTz/WI/MFQCSqwNNUHWT07ndvbndvaHyrVPJpal0z6PbexFR8uX55/fqHBzO/s9ToNliRoDHAUoMX6/BIZkvl/sB4ZKQIm10QgSae1o7cVQuTZUrkn7mf8wtoiavB/m6ehoeWxjz+hgAIAQQInx+1UfEnobsnVNY2VrBm0hGYp15UTEHSc5Vbd28AZp6hTHD5Vrd1e3G0lbR2+HyjXUmYxMGuQH158guf3d95PR0fIUx0vLbBrkbBBWOdgA50C6EqvUHiPkxzTZU1kIyibNLI2k9d9eQpLNrFAblARtfnu/OHbcX7J5NHjp5ec9gqXqZHduYopFgooMyS2iwh82NPjSbHWoXJMGyewdqJ/WSvfTv/GrrvIDgNEQrcS6a4/6nCpdm6nErZnbbb7uStyxNroq0wg5URNht7tMwREusFSdLpusoRDjAgMlBkiDaCVu/YlpStzRtY5+dQ9JdyVW6VplmQY17MROhwooscqSCVFi4wIDJQZIA5RYo2sd/RIYkgbXPd4BmCYnoMQdS5a9icFVb2oC6+VIBgASACXW6FpHvzqGpLmo3l2rLxOvnPQoKg5UYl0cGdomBiUGrA4osUbXOvpV35RsEpJ2/6ovUE022fyWU2K9HIES916+XoGBEgO2gWglVq89XZWpr+veZQ/XdaGr2wgdd4QRctIxQh0d9fLzHsFSdRrOMl2CVLNPtQWGdycCQCtEK7ERECh7BIZkvl/sB4ZK7KfE5kBUkEQFAwAiKDEJfgkMyXy/2A8MlYASa4OoIIkKBgBEQ5W4Wq16PJ5mf7jPAaLkp2OSoRDlF/uBoRJQYm0QFSRRwQCAaKgSC4LQ19fX7A/3OUCU/HRMMhSi/GI/MFQCSqwNooIkKhgAEA1VYlEU3W43x3HSNdjPAaLkp2OSoRDlF/uBoRJQYm0QFSRRwQCAaLQS+3y+UqkkXYP9HCBKfjomGQpRfrEfGCoBJdYGUUESFQwAiEYrcTAYzOfzv/KH+xwgSn46JhkKUX6xHxgqASXWBlFBEhUMAIhGK3E6nY5EIr/yh/scIEp+OiYZClF+sR8YKgEl1gZRQRIVDACIRisxz/Nut1sQhF/84T4HiJKfjkmGQpRf7AeGSkCJtUFUkEQFAwCi0UosimIoFMpms7/4w30OECU/HZMMhSi/2A8MlYASa4OoIIkKBgBEE5Q4m82GQqHGv0JcsGIAAAB0SURBVC6Xi8LKmTNnsPh1uVztqghXnRBVFdgPDEtg3arDdbDJonAyAgAWzLg3bB23BQAAAAAAwgwl5nk+EAgUi0UTfAEAAACAtTDpeUm1WvX5fMFgMJFImOMRAAAAACyBqSMX8vl8PB6XDqUGAAAAAIfz/wHeVE19DM6wBQAAAABJRU5ErkJgggA="/>
          <p:cNvSpPr>
            <a:spLocks noChangeAspect="1" noChangeArrowheads="1"/>
          </p:cNvSpPr>
          <p:nvPr/>
        </p:nvSpPr>
        <p:spPr bwMode="auto">
          <a:xfrm>
            <a:off x="63500" y="138113"/>
            <a:ext cx="5229225" cy="1200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6217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38200"/>
            <a:ext cx="9535659" cy="5783942"/>
          </a:xfrm>
        </p:spPr>
        <p:txBody>
          <a:bodyPr>
            <a:normAutofit lnSpcReduction="10000"/>
          </a:bodyPr>
          <a:lstStyle/>
          <a:p>
            <a:r>
              <a:rPr lang="en-US" b="1" dirty="0"/>
              <a:t>A3 (primary index, equality on </a:t>
            </a:r>
            <a:r>
              <a:rPr lang="en-US" b="1" dirty="0" err="1"/>
              <a:t>nonkey</a:t>
            </a:r>
            <a:r>
              <a:rPr lang="en-US" b="1" dirty="0"/>
              <a:t>)</a:t>
            </a:r>
            <a:r>
              <a:rPr lang="en-US" dirty="0"/>
              <a:t>. </a:t>
            </a:r>
          </a:p>
          <a:p>
            <a:pPr lvl="1">
              <a:buFont typeface="Wingdings" panose="05000000000000000000" pitchFamily="2" charset="2"/>
              <a:buChar char="§"/>
            </a:pPr>
            <a:r>
              <a:rPr lang="en-US" dirty="0"/>
              <a:t>Retrieve multiple records</a:t>
            </a:r>
          </a:p>
          <a:p>
            <a:pPr lvl="1">
              <a:buFont typeface="Wingdings" panose="05000000000000000000" pitchFamily="2" charset="2"/>
              <a:buChar char="§"/>
            </a:pPr>
            <a:r>
              <a:rPr lang="en-US" dirty="0"/>
              <a:t> Let </a:t>
            </a:r>
            <a:r>
              <a:rPr lang="en-US" i="1" dirty="0"/>
              <a:t>b </a:t>
            </a:r>
            <a:r>
              <a:rPr lang="en-US" dirty="0"/>
              <a:t>= number of blocks containing matching records</a:t>
            </a:r>
          </a:p>
          <a:p>
            <a:pPr lvl="1">
              <a:buFont typeface="Wingdings" panose="05000000000000000000" pitchFamily="2" charset="2"/>
              <a:buChar char="§"/>
            </a:pPr>
            <a:r>
              <a:rPr lang="en-US" dirty="0"/>
              <a:t> Records will be on consecutive blocks</a:t>
            </a:r>
          </a:p>
          <a:p>
            <a:pPr marL="0" indent="0">
              <a:buNone/>
            </a:pPr>
            <a:r>
              <a:rPr lang="en-US" dirty="0">
                <a:solidFill>
                  <a:srgbClr val="FF0000"/>
                </a:solidFill>
              </a:rPr>
              <a:t>        </a:t>
            </a:r>
            <a:r>
              <a:rPr lang="en-US" i="1" dirty="0">
                <a:solidFill>
                  <a:srgbClr val="FF0000"/>
                </a:solidFill>
              </a:rPr>
              <a:t>Cost </a:t>
            </a:r>
            <a:r>
              <a:rPr lang="en-US" dirty="0">
                <a:solidFill>
                  <a:srgbClr val="FF0000"/>
                </a:solidFill>
              </a:rPr>
              <a:t>= </a:t>
            </a:r>
            <a:r>
              <a:rPr lang="en-US" i="1" dirty="0">
                <a:solidFill>
                  <a:srgbClr val="FF0000"/>
                </a:solidFill>
              </a:rPr>
              <a:t>hi * </a:t>
            </a:r>
            <a:r>
              <a:rPr lang="en-US" dirty="0">
                <a:solidFill>
                  <a:srgbClr val="FF0000"/>
                </a:solidFill>
              </a:rPr>
              <a:t>(t</a:t>
            </a:r>
            <a:r>
              <a:rPr lang="en-US" baseline="-25000" dirty="0">
                <a:solidFill>
                  <a:srgbClr val="FF0000"/>
                </a:solidFill>
              </a:rPr>
              <a:t>T</a:t>
            </a:r>
            <a:r>
              <a:rPr lang="en-US" dirty="0">
                <a:solidFill>
                  <a:srgbClr val="FF0000"/>
                </a:solidFill>
              </a:rPr>
              <a:t> + t</a:t>
            </a:r>
            <a:r>
              <a:rPr lang="en-US" baseline="-25000" dirty="0">
                <a:solidFill>
                  <a:srgbClr val="FF0000"/>
                </a:solidFill>
              </a:rPr>
              <a:t>S</a:t>
            </a:r>
            <a:r>
              <a:rPr lang="en-US" dirty="0">
                <a:solidFill>
                  <a:srgbClr val="FF0000"/>
                </a:solidFill>
              </a:rPr>
              <a:t> ) + t</a:t>
            </a:r>
            <a:r>
              <a:rPr lang="en-US" baseline="-25000" dirty="0">
                <a:solidFill>
                  <a:srgbClr val="FF0000"/>
                </a:solidFill>
              </a:rPr>
              <a:t>S</a:t>
            </a:r>
            <a:r>
              <a:rPr lang="en-US" i="1" dirty="0">
                <a:solidFill>
                  <a:srgbClr val="FF0000"/>
                </a:solidFill>
              </a:rPr>
              <a:t> </a:t>
            </a:r>
            <a:r>
              <a:rPr lang="en-US" dirty="0">
                <a:solidFill>
                  <a:srgbClr val="FF0000"/>
                </a:solidFill>
              </a:rPr>
              <a:t>+ t</a:t>
            </a:r>
            <a:r>
              <a:rPr lang="en-US" baseline="-25000" dirty="0">
                <a:solidFill>
                  <a:srgbClr val="FF0000"/>
                </a:solidFill>
              </a:rPr>
              <a:t>T</a:t>
            </a:r>
            <a:r>
              <a:rPr lang="en-US" i="1" dirty="0">
                <a:solidFill>
                  <a:srgbClr val="FF0000"/>
                </a:solidFill>
              </a:rPr>
              <a:t> </a:t>
            </a:r>
            <a:r>
              <a:rPr lang="en-US" dirty="0">
                <a:solidFill>
                  <a:srgbClr val="FF0000"/>
                </a:solidFill>
              </a:rPr>
              <a:t>* b</a:t>
            </a:r>
          </a:p>
          <a:p>
            <a:pPr marL="0" indent="0">
              <a:buNone/>
            </a:pPr>
            <a:r>
              <a:rPr lang="en-US" b="1" dirty="0"/>
              <a:t>   A4 (secondary index, equality on key</a:t>
            </a:r>
            <a:r>
              <a:rPr lang="en-US" dirty="0"/>
              <a:t>)</a:t>
            </a:r>
          </a:p>
          <a:p>
            <a:pPr lvl="1">
              <a:buFont typeface="Wingdings" panose="05000000000000000000" pitchFamily="2" charset="2"/>
              <a:buChar char="§"/>
            </a:pPr>
            <a:r>
              <a:rPr lang="en-US" dirty="0"/>
              <a:t> Equal to </a:t>
            </a:r>
            <a:r>
              <a:rPr lang="en-US" b="1" dirty="0"/>
              <a:t>A2</a:t>
            </a:r>
          </a:p>
          <a:p>
            <a:pPr marL="0" indent="0">
              <a:buNone/>
            </a:pPr>
            <a:r>
              <a:rPr lang="en-US" i="1" dirty="0">
                <a:solidFill>
                  <a:srgbClr val="FF0000"/>
                </a:solidFill>
              </a:rPr>
              <a:t>        Cost = (hi </a:t>
            </a:r>
            <a:r>
              <a:rPr lang="en-US" dirty="0">
                <a:solidFill>
                  <a:srgbClr val="FF0000"/>
                </a:solidFill>
              </a:rPr>
              <a:t>+ 1+1) * (t</a:t>
            </a:r>
            <a:r>
              <a:rPr lang="en-US" baseline="-25000" dirty="0">
                <a:solidFill>
                  <a:srgbClr val="FF0000"/>
                </a:solidFill>
              </a:rPr>
              <a:t>T</a:t>
            </a:r>
            <a:r>
              <a:rPr lang="en-US" i="1" dirty="0">
                <a:solidFill>
                  <a:srgbClr val="FF0000"/>
                </a:solidFill>
              </a:rPr>
              <a:t> </a:t>
            </a:r>
            <a:r>
              <a:rPr lang="en-US" dirty="0">
                <a:solidFill>
                  <a:srgbClr val="FF0000"/>
                </a:solidFill>
              </a:rPr>
              <a:t>+ t</a:t>
            </a:r>
            <a:r>
              <a:rPr lang="en-US" baseline="-25000" dirty="0">
                <a:solidFill>
                  <a:srgbClr val="FF0000"/>
                </a:solidFill>
              </a:rPr>
              <a:t>S</a:t>
            </a:r>
            <a:r>
              <a:rPr lang="en-US" dirty="0">
                <a:solidFill>
                  <a:srgbClr val="FF0000"/>
                </a:solidFill>
              </a:rPr>
              <a:t>)</a:t>
            </a:r>
          </a:p>
          <a:p>
            <a:pPr marL="0" indent="0">
              <a:buNone/>
            </a:pPr>
            <a:r>
              <a:rPr lang="en-US" dirty="0"/>
              <a:t>    </a:t>
            </a:r>
            <a:r>
              <a:rPr lang="en-US" b="1" dirty="0"/>
              <a:t>A4 </a:t>
            </a:r>
            <a:r>
              <a:rPr lang="en-US" dirty="0"/>
              <a:t>(</a:t>
            </a:r>
            <a:r>
              <a:rPr lang="en-US" b="1" dirty="0"/>
              <a:t>secondary index, equality on </a:t>
            </a:r>
            <a:r>
              <a:rPr lang="en-US" b="1" dirty="0" err="1"/>
              <a:t>nonkey</a:t>
            </a:r>
            <a:r>
              <a:rPr lang="en-US" dirty="0"/>
              <a:t>)</a:t>
            </a:r>
          </a:p>
          <a:p>
            <a:pPr lvl="1">
              <a:buFont typeface="Wingdings" panose="05000000000000000000" pitchFamily="2" charset="2"/>
              <a:buChar char="§"/>
            </a:pPr>
            <a:r>
              <a:rPr lang="en-US" dirty="0"/>
              <a:t>Retrieve multiple records</a:t>
            </a:r>
          </a:p>
          <a:p>
            <a:pPr lvl="1">
              <a:buFont typeface="Wingdings" panose="05000000000000000000" pitchFamily="2" charset="2"/>
              <a:buChar char="§"/>
            </a:pPr>
            <a:r>
              <a:rPr lang="en-US" dirty="0"/>
              <a:t>each of </a:t>
            </a:r>
            <a:r>
              <a:rPr lang="en-US" i="1" dirty="0"/>
              <a:t>n </a:t>
            </a:r>
            <a:r>
              <a:rPr lang="en-US" dirty="0"/>
              <a:t>matching records may be on a different block</a:t>
            </a:r>
          </a:p>
          <a:p>
            <a:pPr marL="0" indent="0">
              <a:buNone/>
            </a:pPr>
            <a:r>
              <a:rPr lang="en-US" dirty="0">
                <a:solidFill>
                  <a:srgbClr val="FF0000"/>
                </a:solidFill>
              </a:rPr>
              <a:t>        Cost = (</a:t>
            </a:r>
            <a:r>
              <a:rPr lang="en-US" i="1" dirty="0">
                <a:solidFill>
                  <a:srgbClr val="FF0000"/>
                </a:solidFill>
              </a:rPr>
              <a:t>hi </a:t>
            </a:r>
            <a:r>
              <a:rPr lang="en-US" dirty="0">
                <a:solidFill>
                  <a:srgbClr val="FF0000"/>
                </a:solidFill>
              </a:rPr>
              <a:t>+ </a:t>
            </a:r>
            <a:r>
              <a:rPr lang="en-US" i="1" dirty="0">
                <a:solidFill>
                  <a:srgbClr val="FF0000"/>
                </a:solidFill>
              </a:rPr>
              <a:t>n) * </a:t>
            </a:r>
            <a:r>
              <a:rPr lang="en-US" dirty="0">
                <a:solidFill>
                  <a:srgbClr val="FF0000"/>
                </a:solidFill>
              </a:rPr>
              <a:t>(t</a:t>
            </a:r>
            <a:r>
              <a:rPr lang="en-US" baseline="-25000" dirty="0">
                <a:solidFill>
                  <a:srgbClr val="FF0000"/>
                </a:solidFill>
              </a:rPr>
              <a:t>T</a:t>
            </a:r>
            <a:r>
              <a:rPr lang="en-US" i="1" dirty="0">
                <a:solidFill>
                  <a:srgbClr val="FF0000"/>
                </a:solidFill>
              </a:rPr>
              <a:t> </a:t>
            </a:r>
            <a:r>
              <a:rPr lang="en-US" dirty="0">
                <a:solidFill>
                  <a:srgbClr val="FF0000"/>
                </a:solidFill>
              </a:rPr>
              <a:t>+ t</a:t>
            </a:r>
            <a:r>
              <a:rPr lang="en-US" baseline="-25000" dirty="0">
                <a:solidFill>
                  <a:srgbClr val="FF0000"/>
                </a:solidFill>
              </a:rPr>
              <a:t>S</a:t>
            </a:r>
            <a:r>
              <a:rPr lang="en-US" dirty="0">
                <a:solidFill>
                  <a:srgbClr val="FF0000"/>
                </a:solidFill>
              </a:rPr>
              <a:t>)</a:t>
            </a:r>
          </a:p>
          <a:p>
            <a:pPr lvl="1">
              <a:buFont typeface="Wingdings" panose="05000000000000000000" pitchFamily="2" charset="2"/>
              <a:buChar char="§"/>
            </a:pPr>
            <a:r>
              <a:rPr lang="en-US" dirty="0"/>
              <a:t>– Can be very expensive! Can be worse than file scan</a:t>
            </a:r>
          </a:p>
        </p:txBody>
      </p:sp>
    </p:spTree>
    <p:extLst>
      <p:ext uri="{BB962C8B-B14F-4D97-AF65-F5344CB8AC3E}">
        <p14:creationId xmlns:p14="http://schemas.microsoft.com/office/powerpoint/2010/main" val="374617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5F6E3-1431-4BF8-8E0C-3A848C03486C}"/>
              </a:ext>
            </a:extLst>
          </p:cNvPr>
          <p:cNvSpPr>
            <a:spLocks noGrp="1"/>
          </p:cNvSpPr>
          <p:nvPr>
            <p:ph type="title"/>
          </p:nvPr>
        </p:nvSpPr>
        <p:spPr/>
        <p:txBody>
          <a:bodyPr/>
          <a:lstStyle/>
          <a:p>
            <a:r>
              <a:rPr lang="en-US" dirty="0"/>
              <a:t>Query optimization</a:t>
            </a:r>
            <a:endParaRPr lang="en-IN" dirty="0"/>
          </a:p>
        </p:txBody>
      </p:sp>
      <p:sp>
        <p:nvSpPr>
          <p:cNvPr id="3" name="Content Placeholder 2">
            <a:extLst>
              <a:ext uri="{FF2B5EF4-FFF2-40B4-BE49-F238E27FC236}">
                <a16:creationId xmlns:a16="http://schemas.microsoft.com/office/drawing/2014/main" xmlns="" id="{1FBD8964-3689-4CD6-B5C4-C0F3BAB3329D}"/>
              </a:ext>
            </a:extLst>
          </p:cNvPr>
          <p:cNvSpPr>
            <a:spLocks noGrp="1"/>
          </p:cNvSpPr>
          <p:nvPr>
            <p:ph idx="1"/>
          </p:nvPr>
        </p:nvSpPr>
        <p:spPr/>
        <p:txBody>
          <a:bodyPr>
            <a:normAutofit/>
          </a:bodyPr>
          <a:lstStyle/>
          <a:p>
            <a:r>
              <a:rPr lang="en-US" dirty="0"/>
              <a:t>A single query can be executed through different algorithms or re-written in different forms and structures. Hence, the question of query optimization comes into the picture – Which of these forms or pathways is the most optimal? The query optimizer attempts to determine the most efficient way to execute a given query by considering the possible query plans.</a:t>
            </a:r>
          </a:p>
          <a:p>
            <a:pPr marL="0" indent="0">
              <a:buNone/>
            </a:pPr>
            <a:endParaRPr lang="en-US" dirty="0"/>
          </a:p>
          <a:p>
            <a:r>
              <a:rPr lang="en-US" dirty="0"/>
              <a:t>The goal of query optimization is to reduce the system resources required to fulfill a query, and ultimately provide the user with the correct result set faster.</a:t>
            </a:r>
          </a:p>
          <a:p>
            <a:pPr lvl="1"/>
            <a:r>
              <a:rPr lang="en-US" dirty="0"/>
              <a:t>First, it provides the user with faster results, which makes the application seem faster to the user.</a:t>
            </a:r>
          </a:p>
          <a:p>
            <a:pPr lvl="1"/>
            <a:r>
              <a:rPr lang="en-US" dirty="0"/>
              <a:t>Secondly, it allows the system to service more queries in the same amount of time, because each request takes less time than unoptimized queries.</a:t>
            </a:r>
          </a:p>
          <a:p>
            <a:pPr lvl="1"/>
            <a:r>
              <a:rPr lang="en-US" dirty="0"/>
              <a:t>Thirdly, query optimization ultimately reduces the amount of wear on the hardware (e.g. disk drives), and allows the server to run more efficiently (e.g. lower power consumption, less memory usage).</a:t>
            </a:r>
          </a:p>
          <a:p>
            <a:endParaRPr lang="en-IN" dirty="0"/>
          </a:p>
        </p:txBody>
      </p:sp>
    </p:spTree>
    <p:extLst>
      <p:ext uri="{BB962C8B-B14F-4D97-AF65-F5344CB8AC3E}">
        <p14:creationId xmlns:p14="http://schemas.microsoft.com/office/powerpoint/2010/main" val="34095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78E43-0D50-40F8-A2EF-30E2B5C250AE}"/>
              </a:ext>
            </a:extLst>
          </p:cNvPr>
          <p:cNvSpPr>
            <a:spLocks noGrp="1"/>
          </p:cNvSpPr>
          <p:nvPr>
            <p:ph type="title"/>
          </p:nvPr>
        </p:nvSpPr>
        <p:spPr/>
        <p:txBody>
          <a:bodyPr>
            <a:normAutofit fontScale="90000"/>
          </a:bodyPr>
          <a:lstStyle/>
          <a:p>
            <a:r>
              <a:rPr lang="en-US" dirty="0"/>
              <a:t>There are broadly two ways a query can be optimized:</a:t>
            </a:r>
            <a:endParaRPr lang="en-IN" dirty="0"/>
          </a:p>
        </p:txBody>
      </p:sp>
      <p:sp>
        <p:nvSpPr>
          <p:cNvPr id="3" name="Content Placeholder 2">
            <a:extLst>
              <a:ext uri="{FF2B5EF4-FFF2-40B4-BE49-F238E27FC236}">
                <a16:creationId xmlns:a16="http://schemas.microsoft.com/office/drawing/2014/main" xmlns="" id="{25C2CD2F-F0D5-42E0-BA21-9E13D94DEE22}"/>
              </a:ext>
            </a:extLst>
          </p:cNvPr>
          <p:cNvSpPr>
            <a:spLocks noGrp="1"/>
          </p:cNvSpPr>
          <p:nvPr>
            <p:ph idx="1"/>
          </p:nvPr>
        </p:nvSpPr>
        <p:spPr/>
        <p:txBody>
          <a:bodyPr/>
          <a:lstStyle/>
          <a:p>
            <a:r>
              <a:rPr lang="en-US" dirty="0"/>
              <a:t>Analyze and transform equivalent relational expressions: Try to minimize the tuple and column counts of the intermediate and final query processes.</a:t>
            </a:r>
          </a:p>
          <a:p>
            <a:r>
              <a:rPr lang="en-US" dirty="0"/>
              <a:t>Using different algorithms for each operation: These underlying algorithms determine how tuples are accessed from the data structures they are stored in, indexing, hashing, data retrieval and hence influence the number of disk and block accesses.</a:t>
            </a:r>
            <a:endParaRPr lang="en-IN" dirty="0"/>
          </a:p>
        </p:txBody>
      </p:sp>
    </p:spTree>
    <p:extLst>
      <p:ext uri="{BB962C8B-B14F-4D97-AF65-F5344CB8AC3E}">
        <p14:creationId xmlns:p14="http://schemas.microsoft.com/office/powerpoint/2010/main" val="150954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endParaRPr lang="en-US" dirty="0"/>
          </a:p>
        </p:txBody>
      </p:sp>
      <p:sp>
        <p:nvSpPr>
          <p:cNvPr id="4" name="TextBox 3"/>
          <p:cNvSpPr txBox="1"/>
          <p:nvPr/>
        </p:nvSpPr>
        <p:spPr>
          <a:xfrm>
            <a:off x="2057400" y="1824466"/>
            <a:ext cx="8153400"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sym typeface="Symbol" pitchFamily="18" charset="2"/>
              </a:rPr>
              <a:t> </a:t>
            </a:r>
            <a:r>
              <a:rPr lang="en-US" sz="2800" i="1" baseline="-25000" dirty="0" err="1">
                <a:sym typeface="Symbol" pitchFamily="18" charset="2"/>
              </a:rPr>
              <a:t>Cust_Name</a:t>
            </a:r>
            <a:r>
              <a:rPr lang="en-US" sz="2800" i="1" baseline="-25000" dirty="0">
                <a:sym typeface="Symbol" pitchFamily="18" charset="2"/>
              </a:rPr>
              <a:t> </a:t>
            </a:r>
            <a:r>
              <a:rPr lang="en-US" sz="2800" dirty="0">
                <a:sym typeface="Symbol" pitchFamily="18" charset="2"/>
              </a:rPr>
              <a:t>(</a:t>
            </a:r>
            <a:r>
              <a:rPr lang="en-US" sz="2800" i="1" dirty="0">
                <a:sym typeface="Symbol" pitchFamily="18" charset="2"/>
              </a:rPr>
              <a:t></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(Account)      Customer )</a:t>
            </a:r>
          </a:p>
        </p:txBody>
      </p:sp>
      <p:sp>
        <p:nvSpPr>
          <p:cNvPr id="5" name="AutoShape 11"/>
          <p:cNvSpPr>
            <a:spLocks noChangeArrowheads="1"/>
          </p:cNvSpPr>
          <p:nvPr/>
        </p:nvSpPr>
        <p:spPr bwMode="auto">
          <a:xfrm rot="5400000">
            <a:off x="7591426" y="199955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sp>
        <p:nvSpPr>
          <p:cNvPr id="6" name="TextBox 5"/>
          <p:cNvSpPr txBox="1"/>
          <p:nvPr/>
        </p:nvSpPr>
        <p:spPr>
          <a:xfrm>
            <a:off x="2057400" y="3134380"/>
            <a:ext cx="8153400" cy="523220"/>
          </a:xfrm>
          <a:prstGeom prst="rect">
            <a:avLst/>
          </a:prstGeom>
          <a:noFill/>
        </p:spPr>
        <p:txBody>
          <a:bodyPr wrap="square" rtlCol="0">
            <a:spAutoFit/>
          </a:bodyPr>
          <a:lstStyle/>
          <a:p>
            <a:pPr algn="ctr"/>
            <a:r>
              <a:rPr lang="en-US" sz="2800" dirty="0">
                <a:sym typeface="Symbol" pitchFamily="18" charset="2"/>
              </a:rPr>
              <a:t> </a:t>
            </a:r>
            <a:r>
              <a:rPr lang="en-US" sz="2800" i="1" baseline="-25000" dirty="0" err="1">
                <a:sym typeface="Symbol" pitchFamily="18" charset="2"/>
              </a:rPr>
              <a:t>Cust_Name</a:t>
            </a:r>
            <a:r>
              <a:rPr lang="en-US" sz="2800" i="1" baseline="-25000" dirty="0">
                <a:sym typeface="Symbol" pitchFamily="18" charset="2"/>
              </a:rPr>
              <a:t> </a:t>
            </a:r>
            <a:r>
              <a:rPr lang="en-US" sz="2800" dirty="0">
                <a:sym typeface="Symbol" pitchFamily="18" charset="2"/>
              </a:rPr>
              <a:t>(</a:t>
            </a:r>
            <a:r>
              <a:rPr lang="en-US" sz="2800" i="1" dirty="0">
                <a:sym typeface="Symbol" pitchFamily="18" charset="2"/>
              </a:rPr>
              <a:t></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(Account      Customer ))</a:t>
            </a:r>
          </a:p>
        </p:txBody>
      </p:sp>
      <p:sp>
        <p:nvSpPr>
          <p:cNvPr id="7" name="AutoShape 11"/>
          <p:cNvSpPr>
            <a:spLocks noChangeArrowheads="1"/>
          </p:cNvSpPr>
          <p:nvPr/>
        </p:nvSpPr>
        <p:spPr bwMode="auto">
          <a:xfrm rot="5400000">
            <a:off x="7532804" y="3309472"/>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9" name="Table 8"/>
          <p:cNvGraphicFramePr>
            <a:graphicFrameLocks noGrp="1"/>
          </p:cNvGraphicFramePr>
          <p:nvPr/>
        </p:nvGraphicFramePr>
        <p:xfrm>
          <a:off x="3352800" y="4394200"/>
          <a:ext cx="247650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69365">
                  <a:extLst>
                    <a:ext uri="{9D8B030D-6E8A-4147-A177-3AD203B41FA5}">
                      <a16:colId xmlns:a16="http://schemas.microsoft.com/office/drawing/2014/main" xmlns="" val="20002"/>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A01</a:t>
                      </a:r>
                    </a:p>
                  </a:txBody>
                  <a:tcPr/>
                </a:tc>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A02</a:t>
                      </a:r>
                    </a:p>
                  </a:txBody>
                  <a:tcPr/>
                </a:tc>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A03</a:t>
                      </a:r>
                    </a:p>
                  </a:txBody>
                  <a:tcPr/>
                </a:tc>
                <a:tc>
                  <a:txBody>
                    <a:bodyPr/>
                    <a:lstStyle/>
                    <a:p>
                      <a:r>
                        <a:rPr lang="en-US" dirty="0"/>
                        <a:t>Harsh</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A04</a:t>
                      </a:r>
                    </a:p>
                  </a:txBody>
                  <a:tcPr/>
                </a:tc>
                <a:tc>
                  <a:txBody>
                    <a:bodyPr/>
                    <a:lstStyle/>
                    <a:p>
                      <a:r>
                        <a:rPr lang="en-US" dirty="0" err="1"/>
                        <a:t>Punit</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10" name="Table 9"/>
          <p:cNvGraphicFramePr>
            <a:graphicFrameLocks noGrp="1"/>
          </p:cNvGraphicFramePr>
          <p:nvPr/>
        </p:nvGraphicFramePr>
        <p:xfrm>
          <a:off x="7086600" y="4394200"/>
          <a:ext cx="1887220" cy="185420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xmlns="" val="20001"/>
                    </a:ext>
                  </a:extLst>
                </a:gridCol>
                <a:gridCol w="1269365">
                  <a:extLst>
                    <a:ext uri="{9D8B030D-6E8A-4147-A177-3AD203B41FA5}">
                      <a16:colId xmlns:a16="http://schemas.microsoft.com/office/drawing/2014/main" xmlns="" val="20002"/>
                    </a:ext>
                  </a:extLst>
                </a:gridCol>
              </a:tblGrid>
              <a:tr h="370840">
                <a:tc>
                  <a:txBody>
                    <a:bodyPr/>
                    <a:lstStyle/>
                    <a:p>
                      <a:r>
                        <a:rPr lang="en-US" u="sng" dirty="0" err="1"/>
                        <a:t>Ano</a:t>
                      </a:r>
                      <a:endParaRPr lang="en-US" u="sng"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A01</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A02</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A03</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A04</a:t>
                      </a:r>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13" name="Left Brace 12"/>
          <p:cNvSpPr/>
          <p:nvPr/>
        </p:nvSpPr>
        <p:spPr>
          <a:xfrm rot="16200000">
            <a:off x="5654767" y="868678"/>
            <a:ext cx="548640" cy="3048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733628" y="2710855"/>
            <a:ext cx="1116000" cy="408623"/>
          </a:xfrm>
          <a:prstGeom prst="wedgeRoundRectCallout">
            <a:avLst>
              <a:gd name="adj1" fmla="val -32574"/>
              <a:gd name="adj2" fmla="val -77693"/>
              <a:gd name="adj3" fmla="val 16667"/>
            </a:avLst>
          </a:prstGeom>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 records</a:t>
            </a:r>
          </a:p>
        </p:txBody>
      </p:sp>
      <p:sp>
        <p:nvSpPr>
          <p:cNvPr id="16" name="Left Brace 15"/>
          <p:cNvSpPr/>
          <p:nvPr/>
        </p:nvSpPr>
        <p:spPr>
          <a:xfrm rot="16200000">
            <a:off x="8406967" y="1652692"/>
            <a:ext cx="486468" cy="1463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6510384" y="3029187"/>
            <a:ext cx="548640" cy="1188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8330764" y="2883560"/>
            <a:ext cx="486468" cy="1463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714500" y="2627446"/>
            <a:ext cx="1594806" cy="442674"/>
          </a:xfrm>
          <a:prstGeom prst="roundRect">
            <a:avLst/>
          </a:prstGeom>
          <a:solidFill>
            <a:schemeClr val="bg1">
              <a:lumMod val="85000"/>
            </a:schemeClr>
          </a:solidFill>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Efficient plan</a:t>
            </a:r>
          </a:p>
        </p:txBody>
      </p:sp>
      <p:cxnSp>
        <p:nvCxnSpPr>
          <p:cNvPr id="27" name="Straight Arrow Connector 26"/>
          <p:cNvCxnSpPr/>
          <p:nvPr/>
        </p:nvCxnSpPr>
        <p:spPr>
          <a:xfrm flipV="1">
            <a:off x="2511904" y="2347686"/>
            <a:ext cx="383697" cy="279760"/>
          </a:xfrm>
          <a:prstGeom prst="straightConnector1">
            <a:avLst/>
          </a:prstGeom>
          <a:ln w="28575">
            <a:solidFill>
              <a:schemeClr val="bg1">
                <a:lumMod val="6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3357197" y="398139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26" name="TextBox 25"/>
          <p:cNvSpPr txBox="1"/>
          <p:nvPr/>
        </p:nvSpPr>
        <p:spPr>
          <a:xfrm>
            <a:off x="7090199" y="3980199"/>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Account</a:t>
            </a:r>
            <a:endParaRPr lang="en-US" sz="2000" b="1" dirty="0">
              <a:solidFill>
                <a:schemeClr val="bg1"/>
              </a:solidFill>
              <a:latin typeface="Cambria" panose="02040503050406030204" pitchFamily="18" charset="0"/>
            </a:endParaRPr>
          </a:p>
        </p:txBody>
      </p:sp>
      <p:sp>
        <p:nvSpPr>
          <p:cNvPr id="28" name="TextBox 27"/>
          <p:cNvSpPr txBox="1"/>
          <p:nvPr/>
        </p:nvSpPr>
        <p:spPr>
          <a:xfrm>
            <a:off x="8453289" y="2713221"/>
            <a:ext cx="1116000" cy="408623"/>
          </a:xfrm>
          <a:prstGeom prst="wedgeRoundRectCallout">
            <a:avLst>
              <a:gd name="adj1" fmla="val -32574"/>
              <a:gd name="adj2" fmla="val -77693"/>
              <a:gd name="adj3" fmla="val 16667"/>
            </a:avLst>
          </a:prstGeom>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9" name="TextBox 28"/>
          <p:cNvSpPr txBox="1"/>
          <p:nvPr/>
        </p:nvSpPr>
        <p:spPr>
          <a:xfrm>
            <a:off x="8415820" y="3911366"/>
            <a:ext cx="1116000" cy="408623"/>
          </a:xfrm>
          <a:prstGeom prst="wedgeRoundRectCallout">
            <a:avLst>
              <a:gd name="adj1" fmla="val -36074"/>
              <a:gd name="adj2" fmla="val -94093"/>
              <a:gd name="adj3" fmla="val 16667"/>
            </a:avLst>
          </a:prstGeom>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30" name="TextBox 29"/>
          <p:cNvSpPr txBox="1"/>
          <p:nvPr/>
        </p:nvSpPr>
        <p:spPr>
          <a:xfrm>
            <a:off x="5943600" y="3906172"/>
            <a:ext cx="1116000" cy="408623"/>
          </a:xfrm>
          <a:prstGeom prst="wedgeRoundRectCallout">
            <a:avLst>
              <a:gd name="adj1" fmla="val 26631"/>
              <a:gd name="adj2" fmla="val -86357"/>
              <a:gd name="adj3" fmla="val 16667"/>
            </a:avLst>
          </a:prstGeom>
          <a:ln w="1270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Tree>
    <p:extLst>
      <p:ext uri="{BB962C8B-B14F-4D97-AF65-F5344CB8AC3E}">
        <p14:creationId xmlns:p14="http://schemas.microsoft.com/office/powerpoint/2010/main" val="377172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3" grpId="0" animBg="1"/>
      <p:bldP spid="14" grpId="0" animBg="1"/>
      <p:bldP spid="16" grpId="0" animBg="1"/>
      <p:bldP spid="20" grpId="0" animBg="1"/>
      <p:bldP spid="22" grpId="0" animBg="1"/>
      <p:bldP spid="25" grpId="0" animBg="1"/>
      <p:bldP spid="24" grpId="0" animBg="1"/>
      <p:bldP spid="26" grpId="0" animBg="1"/>
      <p:bldP spid="28" grpId="0" animBg="1"/>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Query Optimization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Exhaustive Search Optimization</a:t>
            </a:r>
          </a:p>
          <a:p>
            <a:pPr lvl="1">
              <a:buClr>
                <a:schemeClr val="tx1"/>
              </a:buClr>
            </a:pPr>
            <a:r>
              <a:rPr lang="en-US" b="1" dirty="0">
                <a:solidFill>
                  <a:srgbClr val="C00000"/>
                </a:solidFill>
              </a:rPr>
              <a:t>Generates all possible query plans </a:t>
            </a:r>
            <a:r>
              <a:rPr lang="en-US" dirty="0"/>
              <a:t>and then the </a:t>
            </a:r>
            <a:r>
              <a:rPr lang="en-US" b="1" dirty="0">
                <a:solidFill>
                  <a:srgbClr val="C00000"/>
                </a:solidFill>
              </a:rPr>
              <a:t>best plan is selected</a:t>
            </a:r>
            <a:r>
              <a:rPr lang="en-US" dirty="0"/>
              <a:t>. </a:t>
            </a:r>
          </a:p>
          <a:p>
            <a:pPr lvl="1"/>
            <a:r>
              <a:rPr lang="en-US" dirty="0"/>
              <a:t>It </a:t>
            </a:r>
            <a:r>
              <a:rPr lang="en-US" b="1" dirty="0">
                <a:solidFill>
                  <a:srgbClr val="C00000"/>
                </a:solidFill>
              </a:rPr>
              <a:t>provides best solution</a:t>
            </a:r>
            <a:r>
              <a:rPr lang="en-US" dirty="0"/>
              <a:t>.</a:t>
            </a:r>
          </a:p>
          <a:p>
            <a:pPr marL="457200" indent="-457200">
              <a:buFont typeface="+mj-lt"/>
              <a:buAutoNum type="arabicPeriod"/>
            </a:pPr>
            <a:r>
              <a:rPr lang="en-US" dirty="0"/>
              <a:t>Heuristic Based Optimization</a:t>
            </a:r>
          </a:p>
          <a:p>
            <a:pPr marL="711200" indent="-261938" algn="just"/>
            <a:r>
              <a:rPr lang="en-IN" dirty="0"/>
              <a:t>Heuristic based optimization uses rule-based optimization approaches for query optimization.</a:t>
            </a:r>
            <a:endParaRPr lang="en-US" dirty="0"/>
          </a:p>
          <a:p>
            <a:pPr lvl="1">
              <a:buClr>
                <a:schemeClr val="tx1"/>
              </a:buClr>
            </a:pPr>
            <a:r>
              <a:rPr lang="en-US" b="1" dirty="0">
                <a:solidFill>
                  <a:srgbClr val="C00000"/>
                </a:solidFill>
              </a:rPr>
              <a:t>Performs select and project operations before join operations</a:t>
            </a:r>
            <a:r>
              <a:rPr lang="en-US" dirty="0"/>
              <a:t>. This is done by moving the select and project operations down the query tree. This </a:t>
            </a:r>
            <a:r>
              <a:rPr lang="en-US" b="1" dirty="0">
                <a:solidFill>
                  <a:srgbClr val="C00000"/>
                </a:solidFill>
              </a:rPr>
              <a:t>reduces the number of tuples available for join</a:t>
            </a:r>
            <a:r>
              <a:rPr lang="en-US" dirty="0"/>
              <a:t>.</a:t>
            </a:r>
          </a:p>
          <a:p>
            <a:pPr lvl="1"/>
            <a:r>
              <a:rPr lang="en-US" dirty="0"/>
              <a:t>Avoid </a:t>
            </a:r>
            <a:r>
              <a:rPr lang="en-US" b="1" dirty="0">
                <a:solidFill>
                  <a:srgbClr val="C00000"/>
                </a:solidFill>
              </a:rPr>
              <a:t>cross-product operation </a:t>
            </a:r>
            <a:r>
              <a:rPr lang="en-US" dirty="0"/>
              <a:t>because they result in very large-sized intermediate tables.</a:t>
            </a:r>
          </a:p>
          <a:p>
            <a:pPr lvl="1"/>
            <a:r>
              <a:rPr lang="en-US" dirty="0"/>
              <a:t>This </a:t>
            </a:r>
            <a:r>
              <a:rPr lang="en-US" b="1" dirty="0">
                <a:solidFill>
                  <a:srgbClr val="C00000"/>
                </a:solidFill>
              </a:rPr>
              <a:t>algorithms do not necessarily produce the best query plan</a:t>
            </a:r>
            <a:r>
              <a:rPr lang="en-US" dirty="0"/>
              <a:t>.</a:t>
            </a:r>
          </a:p>
        </p:txBody>
      </p:sp>
    </p:spTree>
    <p:extLst>
      <p:ext uri="{BB962C8B-B14F-4D97-AF65-F5344CB8AC3E}">
        <p14:creationId xmlns:p14="http://schemas.microsoft.com/office/powerpoint/2010/main" val="35094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algn="just"/>
            <a:r>
              <a:rPr lang="en-US" dirty="0"/>
              <a:t>Two relational algebra expressions are said to be </a:t>
            </a:r>
            <a:r>
              <a:rPr lang="en-US" b="1" dirty="0">
                <a:solidFill>
                  <a:srgbClr val="C00000"/>
                </a:solidFill>
              </a:rPr>
              <a:t>equivalent if the two expressions generate the same set of tuples</a:t>
            </a:r>
            <a:r>
              <a:rPr lang="en-US" dirty="0"/>
              <a:t>.</a:t>
            </a:r>
          </a:p>
          <a:p>
            <a:pPr algn="just"/>
            <a:r>
              <a:rPr lang="en-US" dirty="0"/>
              <a:t>Example:</a:t>
            </a:r>
          </a:p>
          <a:p>
            <a:pPr algn="just"/>
            <a:endParaRPr lang="en-US" dirty="0"/>
          </a:p>
        </p:txBody>
      </p:sp>
      <p:sp>
        <p:nvSpPr>
          <p:cNvPr id="4" name="TextBox 3"/>
          <p:cNvSpPr txBox="1"/>
          <p:nvPr/>
        </p:nvSpPr>
        <p:spPr>
          <a:xfrm>
            <a:off x="2057400" y="4806446"/>
            <a:ext cx="8153400" cy="5232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sym typeface="Symbol" pitchFamily="18" charset="2"/>
              </a:rPr>
              <a:t> </a:t>
            </a:r>
            <a:r>
              <a:rPr lang="en-US" sz="2800" i="1" baseline="-25000" dirty="0" err="1">
                <a:sym typeface="Symbol" pitchFamily="18" charset="2"/>
              </a:rPr>
              <a:t>Cust_Name</a:t>
            </a:r>
            <a:r>
              <a:rPr lang="en-US" sz="2800" i="1" baseline="-25000" dirty="0">
                <a:sym typeface="Symbol" pitchFamily="18" charset="2"/>
              </a:rPr>
              <a:t> </a:t>
            </a:r>
            <a:r>
              <a:rPr lang="en-US" sz="2800" dirty="0">
                <a:sym typeface="Symbol" pitchFamily="18" charset="2"/>
              </a:rPr>
              <a:t>(</a:t>
            </a:r>
            <a:r>
              <a:rPr lang="en-US" sz="2800" i="1" dirty="0">
                <a:sym typeface="Symbol" pitchFamily="18" charset="2"/>
              </a:rPr>
              <a:t></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(Account      Customer ))</a:t>
            </a:r>
          </a:p>
        </p:txBody>
      </p:sp>
      <p:sp>
        <p:nvSpPr>
          <p:cNvPr id="5" name="TextBox 4"/>
          <p:cNvSpPr txBox="1"/>
          <p:nvPr/>
        </p:nvSpPr>
        <p:spPr>
          <a:xfrm>
            <a:off x="2057400" y="5572780"/>
            <a:ext cx="8153400" cy="523220"/>
          </a:xfrm>
          <a:prstGeom prst="rect">
            <a:avLst/>
          </a:prstGeom>
          <a:noFill/>
        </p:spPr>
        <p:txBody>
          <a:bodyPr wrap="square" rtlCol="0">
            <a:spAutoFit/>
          </a:bodyPr>
          <a:lstStyle/>
          <a:p>
            <a:pPr algn="ctr"/>
            <a:r>
              <a:rPr lang="en-US" sz="2800" dirty="0">
                <a:sym typeface="Symbol" pitchFamily="18" charset="2"/>
              </a:rPr>
              <a:t> </a:t>
            </a:r>
            <a:r>
              <a:rPr lang="en-US" sz="2800" i="1" baseline="-25000" dirty="0" err="1">
                <a:sym typeface="Symbol" pitchFamily="18" charset="2"/>
              </a:rPr>
              <a:t>Cust_Name</a:t>
            </a:r>
            <a:r>
              <a:rPr lang="en-US" sz="2800" i="1" baseline="-25000" dirty="0">
                <a:sym typeface="Symbol" pitchFamily="18" charset="2"/>
              </a:rPr>
              <a:t> </a:t>
            </a:r>
            <a:r>
              <a:rPr lang="en-US" sz="2800" dirty="0">
                <a:sym typeface="Symbol" pitchFamily="18" charset="2"/>
              </a:rPr>
              <a:t>(</a:t>
            </a:r>
            <a:r>
              <a:rPr lang="en-US" sz="2800" i="1" dirty="0">
                <a:sym typeface="Symbol" pitchFamily="18" charset="2"/>
              </a:rPr>
              <a:t></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(Account)      Customer )</a:t>
            </a:r>
          </a:p>
        </p:txBody>
      </p:sp>
      <p:sp>
        <p:nvSpPr>
          <p:cNvPr id="6" name="AutoShape 11"/>
          <p:cNvSpPr>
            <a:spLocks noChangeArrowheads="1"/>
          </p:cNvSpPr>
          <p:nvPr/>
        </p:nvSpPr>
        <p:spPr bwMode="auto">
          <a:xfrm rot="5400000">
            <a:off x="7587795" y="5747872"/>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sp>
        <p:nvSpPr>
          <p:cNvPr id="7" name="AutoShape 11"/>
          <p:cNvSpPr>
            <a:spLocks noChangeArrowheads="1"/>
          </p:cNvSpPr>
          <p:nvPr/>
        </p:nvSpPr>
        <p:spPr bwMode="auto">
          <a:xfrm rot="5400000">
            <a:off x="7515226" y="5004960"/>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8" name="Table 7"/>
          <p:cNvGraphicFramePr>
            <a:graphicFrameLocks noGrp="1"/>
          </p:cNvGraphicFramePr>
          <p:nvPr>
            <p:extLst>
              <p:ext uri="{D42A27DB-BD31-4B8C-83A1-F6EECF244321}">
                <p14:modId xmlns:p14="http://schemas.microsoft.com/office/powerpoint/2010/main" val="3748933795"/>
              </p:ext>
            </p:extLst>
          </p:nvPr>
        </p:nvGraphicFramePr>
        <p:xfrm>
          <a:off x="3352800" y="2641600"/>
          <a:ext cx="247650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69365">
                  <a:extLst>
                    <a:ext uri="{9D8B030D-6E8A-4147-A177-3AD203B41FA5}">
                      <a16:colId xmlns:a16="http://schemas.microsoft.com/office/drawing/2014/main" xmlns="" val="20002"/>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A01</a:t>
                      </a:r>
                    </a:p>
                  </a:txBody>
                  <a:tcPr/>
                </a:tc>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A02</a:t>
                      </a:r>
                    </a:p>
                  </a:txBody>
                  <a:tcPr/>
                </a:tc>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A03</a:t>
                      </a:r>
                    </a:p>
                  </a:txBody>
                  <a:tcPr/>
                </a:tc>
                <a:tc>
                  <a:txBody>
                    <a:bodyPr/>
                    <a:lstStyle/>
                    <a:p>
                      <a:r>
                        <a:rPr lang="en-US" dirty="0"/>
                        <a:t>Harsh</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A04</a:t>
                      </a:r>
                    </a:p>
                  </a:txBody>
                  <a:tcPr/>
                </a:tc>
                <a:tc>
                  <a:txBody>
                    <a:bodyPr/>
                    <a:lstStyle/>
                    <a:p>
                      <a:r>
                        <a:rPr lang="en-US" dirty="0" err="1"/>
                        <a:t>Punit</a:t>
                      </a:r>
                      <a:endParaRPr lang="en-US" dirty="0"/>
                    </a:p>
                  </a:txBody>
                  <a:tcP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22473197"/>
              </p:ext>
            </p:extLst>
          </p:nvPr>
        </p:nvGraphicFramePr>
        <p:xfrm>
          <a:off x="6096000" y="2641600"/>
          <a:ext cx="1887220" cy="185420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xmlns="" val="20001"/>
                    </a:ext>
                  </a:extLst>
                </a:gridCol>
                <a:gridCol w="1269365">
                  <a:extLst>
                    <a:ext uri="{9D8B030D-6E8A-4147-A177-3AD203B41FA5}">
                      <a16:colId xmlns:a16="http://schemas.microsoft.com/office/drawing/2014/main" xmlns="" val="20002"/>
                    </a:ext>
                  </a:extLst>
                </a:gridCol>
              </a:tblGrid>
              <a:tr h="370840">
                <a:tc>
                  <a:txBody>
                    <a:bodyPr/>
                    <a:lstStyle/>
                    <a:p>
                      <a:r>
                        <a:rPr lang="en-US" u="sng" dirty="0" err="1"/>
                        <a:t>Ano</a:t>
                      </a:r>
                      <a:endParaRPr lang="en-US" u="sng"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A01</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A02</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A03</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A04</a:t>
                      </a:r>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10" name="TextBox 9"/>
          <p:cNvSpPr txBox="1"/>
          <p:nvPr/>
        </p:nvSpPr>
        <p:spPr>
          <a:xfrm>
            <a:off x="3357197" y="222879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11" name="TextBox 10"/>
          <p:cNvSpPr txBox="1"/>
          <p:nvPr/>
        </p:nvSpPr>
        <p:spPr>
          <a:xfrm>
            <a:off x="6099599" y="2227599"/>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Account</a:t>
            </a:r>
            <a:endParaRPr lang="en-US" sz="2000" b="1" dirty="0">
              <a:solidFill>
                <a:schemeClr val="bg1"/>
              </a:solidFill>
              <a:latin typeface="Cambria" panose="020405030504060302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617695070"/>
              </p:ext>
            </p:extLst>
          </p:nvPr>
        </p:nvGraphicFramePr>
        <p:xfrm>
          <a:off x="8706804" y="2641600"/>
          <a:ext cx="1269365" cy="1107440"/>
        </p:xfrm>
        <a:graphic>
          <a:graphicData uri="http://schemas.openxmlformats.org/drawingml/2006/table">
            <a:tbl>
              <a:tblPr firstRow="1" bandRow="1">
                <a:tableStyleId>{073A0DAA-6AF3-43AB-8588-CEC1D06C72B9}</a:tableStyleId>
              </a:tblPr>
              <a:tblGrid>
                <a:gridCol w="1269365">
                  <a:extLst>
                    <a:ext uri="{9D8B030D-6E8A-4147-A177-3AD203B41FA5}">
                      <a16:colId xmlns:a16="http://schemas.microsoft.com/office/drawing/2014/main" xmlns="" val="20002"/>
                    </a:ext>
                  </a:extLst>
                </a:gridCol>
              </a:tblGrid>
              <a:tr h="331549">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Harsh</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2761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Topics to be covered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Overview (Query Processing)</a:t>
            </a:r>
          </a:p>
          <a:p>
            <a:pPr>
              <a:buFont typeface="Arial" panose="020B0604020202020204" pitchFamily="34" charset="0"/>
              <a:buChar char="•"/>
            </a:pPr>
            <a:r>
              <a:rPr lang="en-US" sz="3200" dirty="0"/>
              <a:t>Measures of query cost</a:t>
            </a:r>
          </a:p>
          <a:p>
            <a:pPr>
              <a:buFont typeface="Arial" panose="020B0604020202020204" pitchFamily="34" charset="0"/>
              <a:buChar char="•"/>
            </a:pPr>
            <a:r>
              <a:rPr lang="en-US" sz="3200" dirty="0"/>
              <a:t>Selection operation</a:t>
            </a:r>
          </a:p>
          <a:p>
            <a:pPr>
              <a:buFont typeface="Arial" panose="020B0604020202020204" pitchFamily="34" charset="0"/>
              <a:buChar char="•"/>
            </a:pPr>
            <a:r>
              <a:rPr lang="en-US" sz="3200" dirty="0"/>
              <a:t>Evaluation of expressions</a:t>
            </a:r>
          </a:p>
          <a:p>
            <a:pPr>
              <a:buFont typeface="Arial" panose="020B0604020202020204" pitchFamily="34" charset="0"/>
              <a:buChar char="•"/>
            </a:pPr>
            <a:r>
              <a:rPr lang="en-US" sz="3200" dirty="0"/>
              <a:t>Query optimization</a:t>
            </a:r>
          </a:p>
          <a:p>
            <a:pPr>
              <a:buFont typeface="Arial" panose="020B0604020202020204" pitchFamily="34" charset="0"/>
              <a:buChar char="•"/>
            </a:pPr>
            <a:r>
              <a:rPr lang="en-US" sz="3200" dirty="0"/>
              <a:t>Transformation of relational expressions</a:t>
            </a:r>
          </a:p>
          <a:p>
            <a:pPr>
              <a:buFont typeface="Arial" panose="020B0604020202020204" pitchFamily="34" charset="0"/>
              <a:buChar char="•"/>
            </a:pPr>
            <a:r>
              <a:rPr lang="en-US" sz="3200" dirty="0"/>
              <a:t>Sorting and join</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29439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a:pPr>
            <a:r>
              <a:rPr lang="en-US" b="1" dirty="0">
                <a:solidFill>
                  <a:srgbClr val="C00000"/>
                </a:solidFill>
              </a:rPr>
              <a:t>Combined selection operation </a:t>
            </a:r>
            <a:r>
              <a:rPr lang="en-US" dirty="0"/>
              <a:t>can be </a:t>
            </a:r>
            <a:r>
              <a:rPr lang="en-US" b="1" dirty="0">
                <a:solidFill>
                  <a:srgbClr val="C00000"/>
                </a:solidFill>
              </a:rPr>
              <a:t>divided into sequence of individual selections</a:t>
            </a:r>
            <a:r>
              <a:rPr lang="en-US" dirty="0"/>
              <a:t>. This transformation is called </a:t>
            </a:r>
            <a:r>
              <a:rPr lang="en-US" b="1" dirty="0">
                <a:solidFill>
                  <a:srgbClr val="C00000"/>
                </a:solidFill>
              </a:rPr>
              <a:t>cascade of σ</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829801266"/>
              </p:ext>
            </p:extLst>
          </p:nvPr>
        </p:nvGraphicFramePr>
        <p:xfrm>
          <a:off x="2362200" y="2317810"/>
          <a:ext cx="347853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3</a:t>
                      </a:r>
                    </a:p>
                  </a:txBody>
                  <a:tcPr/>
                </a:tc>
                <a:tc>
                  <a:txBody>
                    <a:bodyPr/>
                    <a:lstStyle/>
                    <a:p>
                      <a:r>
                        <a:rPr lang="en-US" dirty="0"/>
                        <a:t>Harsh</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4</a:t>
                      </a:r>
                    </a:p>
                  </a:txBody>
                  <a:tcPr/>
                </a:tc>
                <a:tc>
                  <a:txBody>
                    <a:bodyPr/>
                    <a:lstStyle/>
                    <a:p>
                      <a:r>
                        <a:rPr lang="en-US" dirty="0" err="1"/>
                        <a:t>Punit</a:t>
                      </a:r>
                      <a:endParaRPr lang="en-US" dirty="0"/>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2364105" y="19050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6" name="Rectangle 5"/>
          <p:cNvSpPr/>
          <p:nvPr/>
        </p:nvSpPr>
        <p:spPr>
          <a:xfrm>
            <a:off x="1981200" y="4586514"/>
            <a:ext cx="3816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Λ Balance&lt;2000</a:t>
            </a:r>
            <a:r>
              <a:rPr lang="en-US" sz="2400" dirty="0">
                <a:solidFill>
                  <a:schemeClr val="tx1"/>
                </a:solidFill>
              </a:rPr>
              <a:t> (Customer)</a:t>
            </a:r>
            <a:endParaRPr lang="en-IN" sz="1600" dirty="0">
              <a:solidFill>
                <a:schemeClr val="tx1"/>
              </a:solidFill>
            </a:endParaRPr>
          </a:p>
        </p:txBody>
      </p:sp>
      <p:sp>
        <p:nvSpPr>
          <p:cNvPr id="7" name="Rectangle 6"/>
          <p:cNvSpPr/>
          <p:nvPr/>
        </p:nvSpPr>
        <p:spPr>
          <a:xfrm>
            <a:off x="6400800" y="4586514"/>
            <a:ext cx="4068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a:t>
            </a:r>
            <a:r>
              <a:rPr lang="en-US" sz="3600" dirty="0" err="1">
                <a:solidFill>
                  <a:schemeClr val="tx1"/>
                </a:solidFill>
              </a:rPr>
              <a:t>σ</a:t>
            </a:r>
            <a:r>
              <a:rPr lang="en-US" sz="2400" baseline="-25000" dirty="0" err="1">
                <a:solidFill>
                  <a:schemeClr val="tx1"/>
                </a:solidFill>
              </a:rPr>
              <a:t>Balance</a:t>
            </a:r>
            <a:r>
              <a:rPr lang="en-US" sz="2400" baseline="-25000" dirty="0">
                <a:solidFill>
                  <a:schemeClr val="tx1"/>
                </a:solidFill>
              </a:rPr>
              <a:t>&lt;2000</a:t>
            </a:r>
            <a:r>
              <a:rPr lang="en-US" sz="2400" dirty="0">
                <a:solidFill>
                  <a:schemeClr val="tx1"/>
                </a:solidFill>
              </a:rPr>
              <a:t> (Customer))</a:t>
            </a:r>
            <a:endParaRPr lang="en-IN" sz="1600" dirty="0">
              <a:solidFill>
                <a:schemeClr val="tx1"/>
              </a:solidFill>
            </a:endParaRPr>
          </a:p>
        </p:txBody>
      </p:sp>
      <p:sp>
        <p:nvSpPr>
          <p:cNvPr id="8" name="Rectangle 7"/>
          <p:cNvSpPr/>
          <p:nvPr/>
        </p:nvSpPr>
        <p:spPr>
          <a:xfrm>
            <a:off x="5919000" y="4586514"/>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414000" y="5477329"/>
            <a:ext cx="5364000" cy="72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800" dirty="0">
                <a:solidFill>
                  <a:schemeClr val="tx1"/>
                </a:solidFill>
              </a:rPr>
              <a:t>σ</a:t>
            </a:r>
            <a:r>
              <a:rPr lang="en-US" sz="3600" baseline="-25000" dirty="0">
                <a:solidFill>
                  <a:schemeClr val="tx1"/>
                </a:solidFill>
              </a:rPr>
              <a:t>θ1Λθ2</a:t>
            </a:r>
            <a:r>
              <a:rPr lang="en-US" sz="3600" dirty="0">
                <a:solidFill>
                  <a:schemeClr val="tx1"/>
                </a:solidFill>
              </a:rPr>
              <a:t> (E)     =     </a:t>
            </a:r>
            <a:r>
              <a:rPr lang="en-US" sz="4800" dirty="0">
                <a:solidFill>
                  <a:schemeClr val="tx1"/>
                </a:solidFill>
              </a:rPr>
              <a:t>σ</a:t>
            </a:r>
            <a:r>
              <a:rPr lang="en-US" sz="3600" baseline="-25000" dirty="0">
                <a:solidFill>
                  <a:schemeClr val="tx1"/>
                </a:solidFill>
              </a:rPr>
              <a:t>θ1</a:t>
            </a:r>
            <a:r>
              <a:rPr lang="en-US" sz="3600" dirty="0">
                <a:solidFill>
                  <a:schemeClr val="tx1"/>
                </a:solidFill>
              </a:rPr>
              <a:t>(</a:t>
            </a:r>
            <a:r>
              <a:rPr lang="en-US" sz="4800" dirty="0">
                <a:solidFill>
                  <a:schemeClr val="tx1"/>
                </a:solidFill>
              </a:rPr>
              <a:t>σ</a:t>
            </a:r>
            <a:r>
              <a:rPr lang="en-US" sz="3600" baseline="-25000" dirty="0">
                <a:solidFill>
                  <a:schemeClr val="tx1"/>
                </a:solidFill>
              </a:rPr>
              <a:t>θ2</a:t>
            </a:r>
            <a:r>
              <a:rPr lang="en-US" sz="3600" dirty="0">
                <a:solidFill>
                  <a:schemeClr val="tx1"/>
                </a:solidFill>
              </a:rPr>
              <a:t> (E))</a:t>
            </a:r>
          </a:p>
        </p:txBody>
      </p:sp>
      <p:graphicFrame>
        <p:nvGraphicFramePr>
          <p:cNvPr id="10" name="Table 9"/>
          <p:cNvGraphicFramePr>
            <a:graphicFrameLocks noGrp="1"/>
          </p:cNvGraphicFramePr>
          <p:nvPr>
            <p:extLst>
              <p:ext uri="{D42A27DB-BD31-4B8C-83A1-F6EECF244321}">
                <p14:modId xmlns:p14="http://schemas.microsoft.com/office/powerpoint/2010/main" val="820999887"/>
              </p:ext>
            </p:extLst>
          </p:nvPr>
        </p:nvGraphicFramePr>
        <p:xfrm>
          <a:off x="6506573" y="2317810"/>
          <a:ext cx="3478530" cy="74168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bl>
          </a:graphicData>
        </a:graphic>
      </p:graphicFrame>
      <p:sp>
        <p:nvSpPr>
          <p:cNvPr id="11" name="TextBox 10"/>
          <p:cNvSpPr txBox="1"/>
          <p:nvPr/>
        </p:nvSpPr>
        <p:spPr>
          <a:xfrm>
            <a:off x="6508478" y="19050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41126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2"/>
            </a:pPr>
            <a:r>
              <a:rPr lang="en-US" b="1" dirty="0">
                <a:solidFill>
                  <a:srgbClr val="C00000"/>
                </a:solidFill>
              </a:rPr>
              <a:t>Selection operations are commutative</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829801266"/>
              </p:ext>
            </p:extLst>
          </p:nvPr>
        </p:nvGraphicFramePr>
        <p:xfrm>
          <a:off x="2362200" y="2317810"/>
          <a:ext cx="347853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3</a:t>
                      </a:r>
                    </a:p>
                  </a:txBody>
                  <a:tcPr/>
                </a:tc>
                <a:tc>
                  <a:txBody>
                    <a:bodyPr/>
                    <a:lstStyle/>
                    <a:p>
                      <a:r>
                        <a:rPr lang="en-US" dirty="0"/>
                        <a:t>Harsh</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4</a:t>
                      </a:r>
                    </a:p>
                  </a:txBody>
                  <a:tcPr/>
                </a:tc>
                <a:tc>
                  <a:txBody>
                    <a:bodyPr/>
                    <a:lstStyle/>
                    <a:p>
                      <a:r>
                        <a:rPr lang="en-US" dirty="0" err="1"/>
                        <a:t>Punit</a:t>
                      </a:r>
                      <a:endParaRPr lang="en-US" dirty="0"/>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2364105" y="19050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7" name="Rectangle 6"/>
          <p:cNvSpPr/>
          <p:nvPr/>
        </p:nvSpPr>
        <p:spPr>
          <a:xfrm>
            <a:off x="1705800" y="4608286"/>
            <a:ext cx="4068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a:t>
            </a:r>
            <a:r>
              <a:rPr lang="en-US" sz="3600" dirty="0" err="1">
                <a:solidFill>
                  <a:schemeClr val="tx1"/>
                </a:solidFill>
              </a:rPr>
              <a:t>σ</a:t>
            </a:r>
            <a:r>
              <a:rPr lang="en-US" sz="2400" baseline="-25000" dirty="0" err="1">
                <a:solidFill>
                  <a:schemeClr val="tx1"/>
                </a:solidFill>
              </a:rPr>
              <a:t>Balance</a:t>
            </a:r>
            <a:r>
              <a:rPr lang="en-US" sz="2400" baseline="-25000" dirty="0">
                <a:solidFill>
                  <a:schemeClr val="tx1"/>
                </a:solidFill>
              </a:rPr>
              <a:t>&lt;2000</a:t>
            </a:r>
            <a:r>
              <a:rPr lang="en-US" sz="2400" dirty="0">
                <a:solidFill>
                  <a:schemeClr val="tx1"/>
                </a:solidFill>
              </a:rPr>
              <a:t> (Customer))</a:t>
            </a:r>
            <a:endParaRPr lang="en-IN" sz="1600" dirty="0">
              <a:solidFill>
                <a:schemeClr val="tx1"/>
              </a:solidFill>
            </a:endParaRPr>
          </a:p>
        </p:txBody>
      </p:sp>
      <p:sp>
        <p:nvSpPr>
          <p:cNvPr id="8" name="Rectangle 7"/>
          <p:cNvSpPr/>
          <p:nvPr/>
        </p:nvSpPr>
        <p:spPr>
          <a:xfrm>
            <a:off x="5911650" y="4608286"/>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270000" y="5477329"/>
            <a:ext cx="5652000" cy="72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800" dirty="0">
                <a:solidFill>
                  <a:schemeClr val="tx1"/>
                </a:solidFill>
              </a:rPr>
              <a:t>σ</a:t>
            </a:r>
            <a:r>
              <a:rPr lang="en-US" sz="3600" baseline="-25000" dirty="0">
                <a:solidFill>
                  <a:schemeClr val="tx1"/>
                </a:solidFill>
              </a:rPr>
              <a:t>θ1</a:t>
            </a:r>
            <a:r>
              <a:rPr lang="en-US" sz="3600" dirty="0">
                <a:solidFill>
                  <a:schemeClr val="tx1"/>
                </a:solidFill>
              </a:rPr>
              <a:t>(</a:t>
            </a:r>
            <a:r>
              <a:rPr lang="en-US" sz="4800" dirty="0">
                <a:solidFill>
                  <a:schemeClr val="tx1"/>
                </a:solidFill>
              </a:rPr>
              <a:t>σ</a:t>
            </a:r>
            <a:r>
              <a:rPr lang="en-US" sz="3600" baseline="-25000" dirty="0">
                <a:solidFill>
                  <a:schemeClr val="tx1"/>
                </a:solidFill>
              </a:rPr>
              <a:t>θ2</a:t>
            </a:r>
            <a:r>
              <a:rPr lang="en-US" sz="3600" dirty="0">
                <a:solidFill>
                  <a:schemeClr val="tx1"/>
                </a:solidFill>
              </a:rPr>
              <a:t> (E)     =     </a:t>
            </a:r>
            <a:r>
              <a:rPr lang="en-US" sz="4800" dirty="0">
                <a:solidFill>
                  <a:schemeClr val="tx1"/>
                </a:solidFill>
              </a:rPr>
              <a:t>σ</a:t>
            </a:r>
            <a:r>
              <a:rPr lang="en-US" sz="3600" baseline="-25000" dirty="0">
                <a:solidFill>
                  <a:schemeClr val="tx1"/>
                </a:solidFill>
              </a:rPr>
              <a:t>θ2</a:t>
            </a:r>
            <a:r>
              <a:rPr lang="en-US" sz="3600" dirty="0">
                <a:solidFill>
                  <a:schemeClr val="tx1"/>
                </a:solidFill>
              </a:rPr>
              <a:t>(</a:t>
            </a:r>
            <a:r>
              <a:rPr lang="en-US" sz="4800" dirty="0">
                <a:solidFill>
                  <a:schemeClr val="tx1"/>
                </a:solidFill>
              </a:rPr>
              <a:t>σ</a:t>
            </a:r>
            <a:r>
              <a:rPr lang="en-US" sz="3600" baseline="-25000" dirty="0">
                <a:solidFill>
                  <a:schemeClr val="tx1"/>
                </a:solidFill>
              </a:rPr>
              <a:t>θ1</a:t>
            </a:r>
            <a:r>
              <a:rPr lang="en-US" sz="3600" dirty="0">
                <a:solidFill>
                  <a:schemeClr val="tx1"/>
                </a:solidFill>
              </a:rPr>
              <a:t> (E))</a:t>
            </a:r>
          </a:p>
        </p:txBody>
      </p:sp>
      <p:graphicFrame>
        <p:nvGraphicFramePr>
          <p:cNvPr id="10" name="Table 9"/>
          <p:cNvGraphicFramePr>
            <a:graphicFrameLocks noGrp="1"/>
          </p:cNvGraphicFramePr>
          <p:nvPr>
            <p:extLst>
              <p:ext uri="{D42A27DB-BD31-4B8C-83A1-F6EECF244321}">
                <p14:modId xmlns:p14="http://schemas.microsoft.com/office/powerpoint/2010/main" val="820999887"/>
              </p:ext>
            </p:extLst>
          </p:nvPr>
        </p:nvGraphicFramePr>
        <p:xfrm>
          <a:off x="6506573" y="2317810"/>
          <a:ext cx="3478530" cy="74168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bl>
          </a:graphicData>
        </a:graphic>
      </p:graphicFrame>
      <p:sp>
        <p:nvSpPr>
          <p:cNvPr id="11" name="TextBox 10"/>
          <p:cNvSpPr txBox="1"/>
          <p:nvPr/>
        </p:nvSpPr>
        <p:spPr>
          <a:xfrm>
            <a:off x="6508478" y="19050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sp>
        <p:nvSpPr>
          <p:cNvPr id="12" name="Rectangle 11"/>
          <p:cNvSpPr/>
          <p:nvPr/>
        </p:nvSpPr>
        <p:spPr>
          <a:xfrm>
            <a:off x="6409500" y="4608286"/>
            <a:ext cx="4068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σ</a:t>
            </a:r>
            <a:r>
              <a:rPr lang="en-US" sz="2400" baseline="-25000" dirty="0" err="1">
                <a:solidFill>
                  <a:schemeClr val="tx1"/>
                </a:solidFill>
              </a:rPr>
              <a:t>Balance</a:t>
            </a:r>
            <a:r>
              <a:rPr lang="en-US" sz="2400" baseline="-25000" dirty="0">
                <a:solidFill>
                  <a:schemeClr val="tx1"/>
                </a:solidFill>
              </a:rPr>
              <a:t>&lt;2000 </a:t>
            </a:r>
            <a:r>
              <a:rPr lang="en-US" sz="2400" dirty="0">
                <a:solidFill>
                  <a:schemeClr val="tx1"/>
                </a:solidFill>
              </a:rPr>
              <a:t>(</a:t>
            </a: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a:t>
            </a:r>
            <a:r>
              <a:rPr lang="en-US" sz="2400" dirty="0">
                <a:solidFill>
                  <a:schemeClr val="tx1"/>
                </a:solidFill>
              </a:rPr>
              <a:t> (Customer))</a:t>
            </a:r>
            <a:endParaRPr lang="en-IN" sz="1600" dirty="0">
              <a:solidFill>
                <a:schemeClr val="tx1"/>
              </a:solidFill>
            </a:endParaRPr>
          </a:p>
        </p:txBody>
      </p:sp>
    </p:spTree>
    <p:extLst>
      <p:ext uri="{BB962C8B-B14F-4D97-AF65-F5344CB8AC3E}">
        <p14:creationId xmlns:p14="http://schemas.microsoft.com/office/powerpoint/2010/main" val="17913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3"/>
            </a:pPr>
            <a:r>
              <a:rPr lang="en-US" dirty="0"/>
              <a:t>If </a:t>
            </a:r>
            <a:r>
              <a:rPr lang="en-US" b="1" dirty="0">
                <a:solidFill>
                  <a:srgbClr val="C00000"/>
                </a:solidFill>
              </a:rPr>
              <a:t>more than one projection operation </a:t>
            </a:r>
            <a:r>
              <a:rPr lang="en-US" dirty="0"/>
              <a:t>is used in expression then </a:t>
            </a:r>
            <a:r>
              <a:rPr lang="en-US" b="1" dirty="0">
                <a:solidFill>
                  <a:srgbClr val="C00000"/>
                </a:solidFill>
              </a:rPr>
              <a:t>only the outer projection operation is required</a:t>
            </a:r>
            <a:r>
              <a:rPr lang="en-US" dirty="0"/>
              <a:t>. So </a:t>
            </a:r>
            <a:r>
              <a:rPr lang="en-US" b="1" dirty="0">
                <a:solidFill>
                  <a:srgbClr val="C00000"/>
                </a:solidFill>
              </a:rPr>
              <a:t>skip</a:t>
            </a:r>
            <a:r>
              <a:rPr lang="en-US" dirty="0"/>
              <a:t> all the other </a:t>
            </a:r>
            <a:r>
              <a:rPr lang="en-US" b="1" dirty="0">
                <a:solidFill>
                  <a:srgbClr val="C00000"/>
                </a:solidFill>
              </a:rPr>
              <a:t>inner projection operation</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993492033"/>
              </p:ext>
            </p:extLst>
          </p:nvPr>
        </p:nvGraphicFramePr>
        <p:xfrm>
          <a:off x="2362200" y="2622610"/>
          <a:ext cx="347853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3</a:t>
                      </a:r>
                    </a:p>
                  </a:txBody>
                  <a:tcPr/>
                </a:tc>
                <a:tc>
                  <a:txBody>
                    <a:bodyPr/>
                    <a:lstStyle/>
                    <a:p>
                      <a:r>
                        <a:rPr lang="en-US" dirty="0"/>
                        <a:t>Harsh</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4</a:t>
                      </a:r>
                    </a:p>
                  </a:txBody>
                  <a:tcPr/>
                </a:tc>
                <a:tc>
                  <a:txBody>
                    <a:bodyPr/>
                    <a:lstStyle/>
                    <a:p>
                      <a:r>
                        <a:rPr lang="en-US" dirty="0" err="1"/>
                        <a:t>Punit</a:t>
                      </a:r>
                      <a:endParaRPr lang="en-US" dirty="0"/>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2364105" y="2209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7" name="Rectangle 6"/>
          <p:cNvSpPr/>
          <p:nvPr/>
        </p:nvSpPr>
        <p:spPr>
          <a:xfrm>
            <a:off x="1773600" y="4608286"/>
            <a:ext cx="4932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r>
              <a:rPr lang="en-US" sz="2400" baseline="-25000" dirty="0" err="1">
                <a:solidFill>
                  <a:schemeClr val="tx1"/>
                </a:solidFill>
              </a:rPr>
              <a:t>Cust_name</a:t>
            </a:r>
            <a:r>
              <a:rPr lang="en-US" sz="3600" dirty="0">
                <a:solidFill>
                  <a:schemeClr val="tx1"/>
                </a:solidFill>
              </a:rPr>
              <a:t> </a:t>
            </a:r>
            <a:r>
              <a:rPr lang="en-US" sz="3200" dirty="0">
                <a:solidFill>
                  <a:schemeClr val="tx1"/>
                </a:solidFill>
              </a:rPr>
              <a:t>(∏</a:t>
            </a:r>
            <a:r>
              <a:rPr lang="en-US" sz="2400" baseline="-25000" dirty="0" err="1">
                <a:solidFill>
                  <a:schemeClr val="tx1"/>
                </a:solidFill>
              </a:rPr>
              <a:t>Ano</a:t>
            </a:r>
            <a:r>
              <a:rPr lang="en-US" sz="2400" baseline="-25000" dirty="0">
                <a:solidFill>
                  <a:schemeClr val="tx1"/>
                </a:solidFill>
              </a:rPr>
              <a:t>, </a:t>
            </a:r>
            <a:r>
              <a:rPr lang="en-US" sz="2400" baseline="-25000" dirty="0" err="1">
                <a:solidFill>
                  <a:schemeClr val="tx1"/>
                </a:solidFill>
              </a:rPr>
              <a:t>Cust_name</a:t>
            </a:r>
            <a:r>
              <a:rPr lang="en-US" sz="2400" dirty="0">
                <a:solidFill>
                  <a:schemeClr val="tx1"/>
                </a:solidFill>
              </a:rPr>
              <a:t> (Customer)</a:t>
            </a:r>
            <a:r>
              <a:rPr lang="en-US" sz="3200" dirty="0">
                <a:solidFill>
                  <a:schemeClr val="tx1"/>
                </a:solidFill>
              </a:rPr>
              <a:t>)</a:t>
            </a:r>
            <a:endParaRPr lang="en-IN" sz="3200" dirty="0">
              <a:solidFill>
                <a:schemeClr val="tx1"/>
              </a:solidFill>
            </a:endParaRPr>
          </a:p>
        </p:txBody>
      </p:sp>
      <p:sp>
        <p:nvSpPr>
          <p:cNvPr id="8" name="Rectangle 7"/>
          <p:cNvSpPr/>
          <p:nvPr/>
        </p:nvSpPr>
        <p:spPr>
          <a:xfrm>
            <a:off x="6844500" y="4608286"/>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252000" y="5477329"/>
            <a:ext cx="5688000" cy="72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rPr>
              <a:t>∏</a:t>
            </a:r>
            <a:r>
              <a:rPr lang="en-US" sz="2800" baseline="-25000" dirty="0">
                <a:solidFill>
                  <a:schemeClr val="tx1"/>
                </a:solidFill>
              </a:rPr>
              <a:t>L1</a:t>
            </a:r>
            <a:r>
              <a:rPr lang="en-US" sz="2800" dirty="0">
                <a:solidFill>
                  <a:schemeClr val="tx1"/>
                </a:solidFill>
              </a:rPr>
              <a:t> (</a:t>
            </a:r>
            <a:r>
              <a:rPr lang="en-US" sz="3200" dirty="0">
                <a:solidFill>
                  <a:schemeClr val="tx1"/>
                </a:solidFill>
              </a:rPr>
              <a:t>∏</a:t>
            </a:r>
            <a:r>
              <a:rPr lang="en-US" sz="2800" baseline="-25000" dirty="0">
                <a:solidFill>
                  <a:schemeClr val="tx1"/>
                </a:solidFill>
              </a:rPr>
              <a:t>L2</a:t>
            </a:r>
            <a:r>
              <a:rPr lang="en-US" sz="2800" dirty="0">
                <a:solidFill>
                  <a:schemeClr val="tx1"/>
                </a:solidFill>
              </a:rPr>
              <a:t> (… (</a:t>
            </a:r>
            <a:r>
              <a:rPr lang="en-US" sz="3200" dirty="0">
                <a:solidFill>
                  <a:schemeClr val="tx1"/>
                </a:solidFill>
              </a:rPr>
              <a:t>∏</a:t>
            </a:r>
            <a:r>
              <a:rPr lang="en-US" sz="2800" baseline="-25000" dirty="0">
                <a:solidFill>
                  <a:schemeClr val="tx1"/>
                </a:solidFill>
              </a:rPr>
              <a:t>Ln</a:t>
            </a:r>
            <a:r>
              <a:rPr lang="en-US" sz="2800" dirty="0">
                <a:solidFill>
                  <a:schemeClr val="tx1"/>
                </a:solidFill>
              </a:rPr>
              <a:t> (E))…))     =     </a:t>
            </a:r>
            <a:r>
              <a:rPr lang="en-US" sz="3200" dirty="0">
                <a:solidFill>
                  <a:schemeClr val="tx1"/>
                </a:solidFill>
              </a:rPr>
              <a:t>∏</a:t>
            </a:r>
            <a:r>
              <a:rPr lang="en-US" sz="2800" baseline="-25000" dirty="0">
                <a:solidFill>
                  <a:schemeClr val="tx1"/>
                </a:solidFill>
              </a:rPr>
              <a:t>L1</a:t>
            </a:r>
            <a:r>
              <a:rPr lang="en-US" sz="2800" dirty="0">
                <a:solidFill>
                  <a:schemeClr val="tx1"/>
                </a:solidFill>
              </a:rPr>
              <a:t> (E)</a:t>
            </a:r>
            <a:endParaRPr lang="en-US"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323627325"/>
              </p:ext>
            </p:extLst>
          </p:nvPr>
        </p:nvGraphicFramePr>
        <p:xfrm>
          <a:off x="6934836" y="2622610"/>
          <a:ext cx="1294765" cy="185420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2"/>
                  </a:ext>
                </a:extLst>
              </a:tr>
              <a:tr h="370840">
                <a:tc>
                  <a:txBody>
                    <a:bodyPr/>
                    <a:lstStyle/>
                    <a:p>
                      <a:r>
                        <a:rPr lang="en-US" dirty="0"/>
                        <a:t>Meet</a:t>
                      </a:r>
                    </a:p>
                  </a:txBody>
                  <a:tcPr/>
                </a:tc>
                <a:extLst>
                  <a:ext uri="{0D108BD9-81ED-4DB2-BD59-A6C34878D82A}">
                    <a16:rowId xmlns:a16="http://schemas.microsoft.com/office/drawing/2014/main" xmlns="" val="10003"/>
                  </a:ext>
                </a:extLst>
              </a:tr>
              <a:tr h="370840">
                <a:tc>
                  <a:txBody>
                    <a:bodyPr/>
                    <a:lstStyle/>
                    <a:p>
                      <a:r>
                        <a:rPr lang="en-US" dirty="0"/>
                        <a:t>Harsh</a:t>
                      </a:r>
                    </a:p>
                  </a:txBody>
                  <a:tcPr/>
                </a:tc>
                <a:extLst>
                  <a:ext uri="{0D108BD9-81ED-4DB2-BD59-A6C34878D82A}">
                    <a16:rowId xmlns:a16="http://schemas.microsoft.com/office/drawing/2014/main" xmlns="" val="10004"/>
                  </a:ext>
                </a:extLst>
              </a:tr>
              <a:tr h="370840">
                <a:tc>
                  <a:txBody>
                    <a:bodyPr/>
                    <a:lstStyle/>
                    <a:p>
                      <a:r>
                        <a:rPr lang="en-US" dirty="0" err="1"/>
                        <a:t>Punit</a:t>
                      </a:r>
                      <a:endParaRPr lang="en-US" dirty="0"/>
                    </a:p>
                  </a:txBody>
                  <a:tcPr/>
                </a:tc>
                <a:extLst>
                  <a:ext uri="{0D108BD9-81ED-4DB2-BD59-A6C34878D82A}">
                    <a16:rowId xmlns:a16="http://schemas.microsoft.com/office/drawing/2014/main" xmlns="" val="10005"/>
                  </a:ext>
                </a:extLst>
              </a:tr>
            </a:tbl>
          </a:graphicData>
        </a:graphic>
      </p:graphicFrame>
      <p:sp>
        <p:nvSpPr>
          <p:cNvPr id="11" name="TextBox 10"/>
          <p:cNvSpPr txBox="1"/>
          <p:nvPr/>
        </p:nvSpPr>
        <p:spPr>
          <a:xfrm>
            <a:off x="6936740" y="2209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sp>
        <p:nvSpPr>
          <p:cNvPr id="12" name="Rectangle 11"/>
          <p:cNvSpPr/>
          <p:nvPr/>
        </p:nvSpPr>
        <p:spPr>
          <a:xfrm>
            <a:off x="7343400" y="4608286"/>
            <a:ext cx="3096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r>
              <a:rPr lang="en-US" sz="2400" baseline="-25000" dirty="0" err="1">
                <a:solidFill>
                  <a:schemeClr val="tx1"/>
                </a:solidFill>
              </a:rPr>
              <a:t>Cust_name</a:t>
            </a:r>
            <a:r>
              <a:rPr lang="en-US" sz="4800" dirty="0">
                <a:solidFill>
                  <a:schemeClr val="tx1"/>
                </a:solidFill>
              </a:rPr>
              <a:t> </a:t>
            </a:r>
            <a:r>
              <a:rPr lang="en-US" sz="2400" dirty="0">
                <a:solidFill>
                  <a:schemeClr val="tx1"/>
                </a:solidFill>
              </a:rPr>
              <a:t>(Customer)</a:t>
            </a:r>
            <a:endParaRPr lang="en-IN" sz="2400" dirty="0">
              <a:solidFill>
                <a:schemeClr val="tx1"/>
              </a:solidFill>
            </a:endParaRPr>
          </a:p>
        </p:txBody>
      </p:sp>
    </p:spTree>
    <p:extLst>
      <p:ext uri="{BB962C8B-B14F-4D97-AF65-F5344CB8AC3E}">
        <p14:creationId xmlns:p14="http://schemas.microsoft.com/office/powerpoint/2010/main" val="71919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4"/>
            </a:pPr>
            <a:r>
              <a:rPr lang="en-US" b="1" dirty="0">
                <a:solidFill>
                  <a:srgbClr val="C00000"/>
                </a:solidFill>
              </a:rPr>
              <a:t>Selection operation can be joined with </a:t>
            </a:r>
            <a:r>
              <a:rPr lang="en-US" b="1" dirty="0" err="1">
                <a:solidFill>
                  <a:srgbClr val="C00000"/>
                </a:solidFill>
              </a:rPr>
              <a:t>cartesian</a:t>
            </a:r>
            <a:r>
              <a:rPr lang="en-US" b="1" dirty="0">
                <a:solidFill>
                  <a:srgbClr val="C00000"/>
                </a:solidFill>
              </a:rPr>
              <a:t> product and theta join</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2632414329"/>
              </p:ext>
            </p:extLst>
          </p:nvPr>
        </p:nvGraphicFramePr>
        <p:xfrm>
          <a:off x="2286000" y="2241610"/>
          <a:ext cx="250190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3</a:t>
                      </a:r>
                    </a:p>
                  </a:txBody>
                  <a:tcPr/>
                </a:tc>
                <a:tc>
                  <a:txBody>
                    <a:bodyPr/>
                    <a:lstStyle/>
                    <a:p>
                      <a:r>
                        <a:rPr lang="en-US" dirty="0"/>
                        <a:t>Harsh</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4</a:t>
                      </a:r>
                    </a:p>
                  </a:txBody>
                  <a:tcPr/>
                </a:tc>
                <a:tc>
                  <a:txBody>
                    <a:bodyPr/>
                    <a:lstStyle/>
                    <a:p>
                      <a:r>
                        <a:rPr lang="en-US" dirty="0" err="1"/>
                        <a:t>Punit</a:t>
                      </a:r>
                      <a:endParaRPr lang="en-US" dirty="0"/>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2287905"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7" name="Rectangle 6"/>
          <p:cNvSpPr/>
          <p:nvPr/>
        </p:nvSpPr>
        <p:spPr>
          <a:xfrm>
            <a:off x="1773600" y="4272503"/>
            <a:ext cx="378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(Customer     Balance)</a:t>
            </a:r>
            <a:endParaRPr lang="en-IN" sz="2400" dirty="0">
              <a:solidFill>
                <a:schemeClr val="tx1"/>
              </a:solidFill>
            </a:endParaRPr>
          </a:p>
        </p:txBody>
      </p:sp>
      <p:sp>
        <p:nvSpPr>
          <p:cNvPr id="8" name="Rectangle 7"/>
          <p:cNvSpPr/>
          <p:nvPr/>
        </p:nvSpPr>
        <p:spPr>
          <a:xfrm>
            <a:off x="5797200" y="4267200"/>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252000" y="5105400"/>
            <a:ext cx="5580000" cy="576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4" algn="ctr"/>
            <a:r>
              <a:rPr lang="el-GR" sz="3600" dirty="0">
                <a:solidFill>
                  <a:schemeClr val="tx1"/>
                </a:solidFill>
              </a:rPr>
              <a:t>σ</a:t>
            </a:r>
            <a:r>
              <a:rPr lang="el-GR" sz="2400" baseline="-25000" dirty="0">
                <a:solidFill>
                  <a:schemeClr val="tx1"/>
                </a:solidFill>
              </a:rPr>
              <a:t>θ</a:t>
            </a:r>
            <a:r>
              <a:rPr lang="el-GR" sz="2400" dirty="0">
                <a:solidFill>
                  <a:schemeClr val="tx1"/>
                </a:solidFill>
              </a:rPr>
              <a:t> (</a:t>
            </a:r>
            <a:r>
              <a:rPr lang="en-US" sz="2400" dirty="0">
                <a:solidFill>
                  <a:schemeClr val="tx1"/>
                </a:solidFill>
              </a:rPr>
              <a:t>E1       E2)    =     E1      </a:t>
            </a:r>
            <a:r>
              <a:rPr lang="el-GR" sz="2400" baseline="-25000" dirty="0">
                <a:solidFill>
                  <a:schemeClr val="tx1"/>
                </a:solidFill>
              </a:rPr>
              <a:t>θ</a:t>
            </a:r>
            <a:r>
              <a:rPr lang="el-GR" sz="2400" dirty="0">
                <a:solidFill>
                  <a:schemeClr val="tx1"/>
                </a:solidFill>
              </a:rPr>
              <a:t> </a:t>
            </a:r>
            <a:r>
              <a:rPr lang="en-US" sz="2400" dirty="0">
                <a:solidFill>
                  <a:schemeClr val="tx1"/>
                </a:solidFill>
              </a:rPr>
              <a:t>E2</a:t>
            </a:r>
          </a:p>
        </p:txBody>
      </p:sp>
      <p:graphicFrame>
        <p:nvGraphicFramePr>
          <p:cNvPr id="10" name="Table 9"/>
          <p:cNvGraphicFramePr>
            <a:graphicFrameLocks noGrp="1"/>
          </p:cNvGraphicFramePr>
          <p:nvPr>
            <p:extLst>
              <p:ext uri="{D42A27DB-BD31-4B8C-83A1-F6EECF244321}">
                <p14:modId xmlns:p14="http://schemas.microsoft.com/office/powerpoint/2010/main" val="400971999"/>
              </p:ext>
            </p:extLst>
          </p:nvPr>
        </p:nvGraphicFramePr>
        <p:xfrm>
          <a:off x="6808470" y="2241610"/>
          <a:ext cx="3478530" cy="111252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bl>
          </a:graphicData>
        </a:graphic>
      </p:graphicFrame>
      <p:sp>
        <p:nvSpPr>
          <p:cNvPr id="11" name="TextBox 10"/>
          <p:cNvSpPr txBox="1"/>
          <p:nvPr/>
        </p:nvSpPr>
        <p:spPr>
          <a:xfrm>
            <a:off x="6810375"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946351698"/>
              </p:ext>
            </p:extLst>
          </p:nvPr>
        </p:nvGraphicFramePr>
        <p:xfrm>
          <a:off x="4882516" y="2241610"/>
          <a:ext cx="1594485" cy="185420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xmlns="" val="20001"/>
                    </a:ext>
                  </a:extLst>
                </a:gridCol>
                <a:gridCol w="976630">
                  <a:extLst>
                    <a:ext uri="{9D8B030D-6E8A-4147-A177-3AD203B41FA5}">
                      <a16:colId xmlns:a16="http://schemas.microsoft.com/office/drawing/2014/main" xmlns="" val="20002"/>
                    </a:ext>
                  </a:extLst>
                </a:gridCol>
              </a:tblGrid>
              <a:tr h="370840">
                <a:tc>
                  <a:txBody>
                    <a:bodyPr/>
                    <a:lstStyle/>
                    <a:p>
                      <a:r>
                        <a:rPr lang="en-US" u="sng" dirty="0" err="1"/>
                        <a:t>Ano</a:t>
                      </a:r>
                      <a:endParaRPr lang="en-US" u="sng"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14" name="TextBox 13"/>
          <p:cNvSpPr txBox="1"/>
          <p:nvPr/>
        </p:nvSpPr>
        <p:spPr>
          <a:xfrm>
            <a:off x="4884420"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Balance</a:t>
            </a:r>
            <a:endParaRPr lang="en-US" sz="2000" b="1" dirty="0">
              <a:solidFill>
                <a:schemeClr val="bg1"/>
              </a:solidFill>
              <a:latin typeface="Cambria" panose="02040503050406030204" pitchFamily="18" charset="0"/>
            </a:endParaRPr>
          </a:p>
        </p:txBody>
      </p:sp>
      <p:sp>
        <p:nvSpPr>
          <p:cNvPr id="15" name="AutoShape 6"/>
          <p:cNvSpPr>
            <a:spLocks noChangeArrowheads="1"/>
          </p:cNvSpPr>
          <p:nvPr/>
        </p:nvSpPr>
        <p:spPr bwMode="auto">
          <a:xfrm rot="5400000">
            <a:off x="4100288" y="4537979"/>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6400800" y="4272503"/>
            <a:ext cx="3996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(Customer)     </a:t>
            </a: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(Balance)</a:t>
            </a:r>
            <a:endParaRPr lang="en-IN" sz="2400" dirty="0">
              <a:solidFill>
                <a:schemeClr val="tx1"/>
              </a:solidFill>
            </a:endParaRPr>
          </a:p>
        </p:txBody>
      </p:sp>
      <p:sp>
        <p:nvSpPr>
          <p:cNvPr id="17" name="AutoShape 6"/>
          <p:cNvSpPr>
            <a:spLocks noChangeArrowheads="1"/>
          </p:cNvSpPr>
          <p:nvPr/>
        </p:nvSpPr>
        <p:spPr bwMode="auto">
          <a:xfrm rot="5400000">
            <a:off x="8034392" y="4547362"/>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3252000" y="5775203"/>
            <a:ext cx="5580000" cy="576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4" algn="ctr"/>
            <a:r>
              <a:rPr lang="el-GR" sz="3600" dirty="0">
                <a:solidFill>
                  <a:schemeClr val="tx1"/>
                </a:solidFill>
              </a:rPr>
              <a:t>σ</a:t>
            </a:r>
            <a:r>
              <a:rPr lang="el-GR" sz="2400" baseline="-25000" dirty="0">
                <a:solidFill>
                  <a:schemeClr val="tx1"/>
                </a:solidFill>
              </a:rPr>
              <a:t>θ1</a:t>
            </a:r>
            <a:r>
              <a:rPr lang="el-GR" sz="3600" dirty="0">
                <a:solidFill>
                  <a:schemeClr val="tx1"/>
                </a:solidFill>
              </a:rPr>
              <a:t> </a:t>
            </a:r>
            <a:r>
              <a:rPr lang="el-GR" sz="2400" dirty="0">
                <a:solidFill>
                  <a:schemeClr val="tx1"/>
                </a:solidFill>
              </a:rPr>
              <a:t>(</a:t>
            </a:r>
            <a:r>
              <a:rPr lang="en-US" sz="2400" dirty="0">
                <a:solidFill>
                  <a:schemeClr val="tx1"/>
                </a:solidFill>
              </a:rPr>
              <a:t>E1     </a:t>
            </a:r>
            <a:r>
              <a:rPr lang="el-GR" sz="2400" baseline="-25000" dirty="0">
                <a:solidFill>
                  <a:schemeClr val="tx1"/>
                </a:solidFill>
              </a:rPr>
              <a:t>θ2</a:t>
            </a:r>
            <a:r>
              <a:rPr lang="el-GR" sz="2400" dirty="0">
                <a:solidFill>
                  <a:schemeClr val="tx1"/>
                </a:solidFill>
              </a:rPr>
              <a:t> </a:t>
            </a:r>
            <a:r>
              <a:rPr lang="en-US" sz="2400" dirty="0">
                <a:solidFill>
                  <a:schemeClr val="tx1"/>
                </a:solidFill>
              </a:rPr>
              <a:t>E2)    =    E1       </a:t>
            </a:r>
            <a:r>
              <a:rPr lang="el-GR" sz="2400" baseline="-25000" dirty="0">
                <a:solidFill>
                  <a:schemeClr val="tx1"/>
                </a:solidFill>
              </a:rPr>
              <a:t>θ1Λθ2</a:t>
            </a:r>
            <a:r>
              <a:rPr lang="el-GR" sz="3600" dirty="0">
                <a:solidFill>
                  <a:schemeClr val="tx1"/>
                </a:solidFill>
              </a:rPr>
              <a:t> </a:t>
            </a:r>
            <a:r>
              <a:rPr lang="en-US" sz="2400" dirty="0">
                <a:solidFill>
                  <a:schemeClr val="tx1"/>
                </a:solidFill>
              </a:rPr>
              <a:t>E2</a:t>
            </a:r>
          </a:p>
        </p:txBody>
      </p:sp>
      <p:sp>
        <p:nvSpPr>
          <p:cNvPr id="19" name="AutoShape 6"/>
          <p:cNvSpPr>
            <a:spLocks noChangeArrowheads="1"/>
          </p:cNvSpPr>
          <p:nvPr/>
        </p:nvSpPr>
        <p:spPr bwMode="auto">
          <a:xfrm rot="5400000">
            <a:off x="5167086" y="536133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6"/>
          <p:cNvSpPr>
            <a:spLocks noChangeArrowheads="1"/>
          </p:cNvSpPr>
          <p:nvPr/>
        </p:nvSpPr>
        <p:spPr bwMode="auto">
          <a:xfrm rot="5400000">
            <a:off x="7109175" y="536133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AutoShape 6"/>
          <p:cNvSpPr>
            <a:spLocks noChangeArrowheads="1"/>
          </p:cNvSpPr>
          <p:nvPr/>
        </p:nvSpPr>
        <p:spPr bwMode="auto">
          <a:xfrm rot="5400000">
            <a:off x="4850563" y="601647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AutoShape 6"/>
          <p:cNvSpPr>
            <a:spLocks noChangeArrowheads="1"/>
          </p:cNvSpPr>
          <p:nvPr/>
        </p:nvSpPr>
        <p:spPr bwMode="auto">
          <a:xfrm rot="5400000">
            <a:off x="6943132" y="601647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79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5"/>
            </a:pPr>
            <a:r>
              <a:rPr lang="en-US" b="1" dirty="0">
                <a:solidFill>
                  <a:srgbClr val="C00000"/>
                </a:solidFill>
              </a:rPr>
              <a:t>Theta operations are commutative</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2632414329"/>
              </p:ext>
            </p:extLst>
          </p:nvPr>
        </p:nvGraphicFramePr>
        <p:xfrm>
          <a:off x="2286000" y="2241610"/>
          <a:ext cx="2501900" cy="185420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C03</a:t>
                      </a:r>
                    </a:p>
                  </a:txBody>
                  <a:tcPr/>
                </a:tc>
                <a:tc>
                  <a:txBody>
                    <a:bodyPr/>
                    <a:lstStyle/>
                    <a:p>
                      <a:r>
                        <a:rPr lang="en-US" dirty="0"/>
                        <a:t>3</a:t>
                      </a:r>
                    </a:p>
                  </a:txBody>
                  <a:tcPr/>
                </a:tc>
                <a:tc>
                  <a:txBody>
                    <a:bodyPr/>
                    <a:lstStyle/>
                    <a:p>
                      <a:r>
                        <a:rPr lang="en-US" dirty="0"/>
                        <a:t>Harsh</a:t>
                      </a:r>
                    </a:p>
                  </a:txBody>
                  <a:tcPr/>
                </a:tc>
                <a:extLst>
                  <a:ext uri="{0D108BD9-81ED-4DB2-BD59-A6C34878D82A}">
                    <a16:rowId xmlns:a16="http://schemas.microsoft.com/office/drawing/2014/main" xmlns="" val="10003"/>
                  </a:ext>
                </a:extLst>
              </a:tr>
              <a:tr h="370840">
                <a:tc>
                  <a:txBody>
                    <a:bodyPr/>
                    <a:lstStyle/>
                    <a:p>
                      <a:r>
                        <a:rPr lang="en-US" dirty="0"/>
                        <a:t>C04</a:t>
                      </a:r>
                    </a:p>
                  </a:txBody>
                  <a:tcPr/>
                </a:tc>
                <a:tc>
                  <a:txBody>
                    <a:bodyPr/>
                    <a:lstStyle/>
                    <a:p>
                      <a:r>
                        <a:rPr lang="en-US" dirty="0"/>
                        <a:t>4</a:t>
                      </a:r>
                    </a:p>
                  </a:txBody>
                  <a:tcPr/>
                </a:tc>
                <a:tc>
                  <a:txBody>
                    <a:bodyPr/>
                    <a:lstStyle/>
                    <a:p>
                      <a:r>
                        <a:rPr lang="en-US" dirty="0" err="1"/>
                        <a:t>Punit</a:t>
                      </a:r>
                      <a:endParaRPr lang="en-US" dirty="0"/>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2287905"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8" name="Rectangle 7"/>
          <p:cNvSpPr/>
          <p:nvPr/>
        </p:nvSpPr>
        <p:spPr>
          <a:xfrm>
            <a:off x="5900989" y="4293153"/>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306000" y="5443800"/>
            <a:ext cx="5580000" cy="576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4" algn="ctr"/>
            <a:r>
              <a:rPr lang="en-US" sz="2400" dirty="0">
                <a:solidFill>
                  <a:schemeClr val="tx1"/>
                </a:solidFill>
              </a:rPr>
              <a:t>E1      </a:t>
            </a:r>
            <a:r>
              <a:rPr lang="el-GR" sz="2400" baseline="-25000" dirty="0">
                <a:solidFill>
                  <a:schemeClr val="tx1"/>
                </a:solidFill>
              </a:rPr>
              <a:t>θ</a:t>
            </a:r>
            <a:r>
              <a:rPr lang="en-US" sz="2400" dirty="0">
                <a:solidFill>
                  <a:schemeClr val="tx1"/>
                </a:solidFill>
              </a:rPr>
              <a:t> E2    =     E2      </a:t>
            </a:r>
            <a:r>
              <a:rPr lang="el-GR" sz="2400" baseline="-25000" dirty="0">
                <a:solidFill>
                  <a:schemeClr val="tx1"/>
                </a:solidFill>
              </a:rPr>
              <a:t>θ</a:t>
            </a:r>
            <a:r>
              <a:rPr lang="el-GR" sz="2400" dirty="0">
                <a:solidFill>
                  <a:schemeClr val="tx1"/>
                </a:solidFill>
              </a:rPr>
              <a:t> </a:t>
            </a:r>
            <a:r>
              <a:rPr lang="en-US" sz="2400" dirty="0">
                <a:solidFill>
                  <a:schemeClr val="tx1"/>
                </a:solidFill>
              </a:rPr>
              <a:t>E1</a:t>
            </a:r>
          </a:p>
        </p:txBody>
      </p:sp>
      <p:graphicFrame>
        <p:nvGraphicFramePr>
          <p:cNvPr id="10" name="Table 9"/>
          <p:cNvGraphicFramePr>
            <a:graphicFrameLocks noGrp="1"/>
          </p:cNvGraphicFramePr>
          <p:nvPr>
            <p:extLst>
              <p:ext uri="{D42A27DB-BD31-4B8C-83A1-F6EECF244321}">
                <p14:modId xmlns:p14="http://schemas.microsoft.com/office/powerpoint/2010/main" val="400971999"/>
              </p:ext>
            </p:extLst>
          </p:nvPr>
        </p:nvGraphicFramePr>
        <p:xfrm>
          <a:off x="6808470" y="2241610"/>
          <a:ext cx="3478530" cy="1112520"/>
        </p:xfrm>
        <a:graphic>
          <a:graphicData uri="http://schemas.openxmlformats.org/drawingml/2006/table">
            <a:tbl>
              <a:tblPr firstRow="1" bandRow="1">
                <a:tableStyleId>{073A0DAA-6AF3-43AB-8588-CEC1D06C72B9}</a:tableStyleId>
              </a:tblPr>
              <a:tblGrid>
                <a:gridCol w="589280">
                  <a:extLst>
                    <a:ext uri="{9D8B030D-6E8A-4147-A177-3AD203B41FA5}">
                      <a16:colId xmlns:a16="http://schemas.microsoft.com/office/drawing/2014/main" xmlns="" val="20000"/>
                    </a:ext>
                  </a:extLst>
                </a:gridCol>
                <a:gridCol w="617855">
                  <a:extLst>
                    <a:ext uri="{9D8B030D-6E8A-4147-A177-3AD203B41FA5}">
                      <a16:colId xmlns:a16="http://schemas.microsoft.com/office/drawing/2014/main" xmlns="" val="20001"/>
                    </a:ext>
                  </a:extLst>
                </a:gridCol>
                <a:gridCol w="1294765">
                  <a:extLst>
                    <a:ext uri="{9D8B030D-6E8A-4147-A177-3AD203B41FA5}">
                      <a16:colId xmlns:a16="http://schemas.microsoft.com/office/drawing/2014/main" xmlns="" val="20002"/>
                    </a:ext>
                  </a:extLst>
                </a:gridCol>
                <a:gridCol w="976630">
                  <a:extLst>
                    <a:ext uri="{9D8B030D-6E8A-4147-A177-3AD203B41FA5}">
                      <a16:colId xmlns:a16="http://schemas.microsoft.com/office/drawing/2014/main" xmlns="" val="20003"/>
                    </a:ext>
                  </a:extLst>
                </a:gridCol>
              </a:tblGrid>
              <a:tr h="370840">
                <a:tc>
                  <a:txBody>
                    <a:bodyPr/>
                    <a:lstStyle/>
                    <a:p>
                      <a:r>
                        <a:rPr lang="en-US" u="sng" dirty="0"/>
                        <a:t>Cid</a:t>
                      </a:r>
                    </a:p>
                  </a:txBody>
                  <a:tcPr/>
                </a:tc>
                <a:tc>
                  <a:txBody>
                    <a:bodyPr/>
                    <a:lstStyle/>
                    <a:p>
                      <a:r>
                        <a:rPr lang="en-US" u="sng" dirty="0" err="1"/>
                        <a:t>Ano</a:t>
                      </a:r>
                      <a:endParaRPr lang="en-US" u="sng" dirty="0"/>
                    </a:p>
                  </a:txBody>
                  <a:tcPr/>
                </a:tc>
                <a:tc>
                  <a:txBody>
                    <a:bodyPr/>
                    <a:lstStyle/>
                    <a:p>
                      <a:r>
                        <a:rPr lang="en-US" dirty="0" err="1"/>
                        <a:t>Cust_name</a:t>
                      </a:r>
                      <a:endParaRPr lang="en-US"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C01</a:t>
                      </a:r>
                    </a:p>
                  </a:txBody>
                  <a:tcPr/>
                </a:tc>
                <a:tc>
                  <a:txBody>
                    <a:bodyPr/>
                    <a:lstStyle/>
                    <a:p>
                      <a:r>
                        <a:rPr lang="en-US" dirty="0"/>
                        <a:t>1</a:t>
                      </a:r>
                    </a:p>
                  </a:txBody>
                  <a:tcPr/>
                </a:tc>
                <a:tc>
                  <a:txBody>
                    <a:bodyPr/>
                    <a:lstStyle/>
                    <a:p>
                      <a:r>
                        <a:rPr lang="en-US" dirty="0"/>
                        <a:t>Raj</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C02</a:t>
                      </a:r>
                    </a:p>
                  </a:txBody>
                  <a:tcPr/>
                </a:tc>
                <a:tc>
                  <a:txBody>
                    <a:bodyPr/>
                    <a:lstStyle/>
                    <a:p>
                      <a:r>
                        <a:rPr lang="en-US" dirty="0"/>
                        <a:t>2</a:t>
                      </a:r>
                    </a:p>
                  </a:txBody>
                  <a:tcPr/>
                </a:tc>
                <a:tc>
                  <a:txBody>
                    <a:bodyPr/>
                    <a:lstStyle/>
                    <a:p>
                      <a:r>
                        <a:rPr lang="en-US" dirty="0"/>
                        <a:t>Meet</a:t>
                      </a:r>
                    </a:p>
                  </a:txBody>
                  <a:tcPr/>
                </a:tc>
                <a:tc>
                  <a:txBody>
                    <a:bodyPr/>
                    <a:lstStyle/>
                    <a:p>
                      <a:r>
                        <a:rPr lang="en-US" dirty="0"/>
                        <a:t>1000</a:t>
                      </a:r>
                    </a:p>
                  </a:txBody>
                  <a:tcPr/>
                </a:tc>
                <a:extLst>
                  <a:ext uri="{0D108BD9-81ED-4DB2-BD59-A6C34878D82A}">
                    <a16:rowId xmlns:a16="http://schemas.microsoft.com/office/drawing/2014/main" xmlns="" val="10002"/>
                  </a:ext>
                </a:extLst>
              </a:tr>
            </a:tbl>
          </a:graphicData>
        </a:graphic>
      </p:graphicFrame>
      <p:sp>
        <p:nvSpPr>
          <p:cNvPr id="11" name="TextBox 10"/>
          <p:cNvSpPr txBox="1"/>
          <p:nvPr/>
        </p:nvSpPr>
        <p:spPr>
          <a:xfrm>
            <a:off x="6810375"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946351698"/>
              </p:ext>
            </p:extLst>
          </p:nvPr>
        </p:nvGraphicFramePr>
        <p:xfrm>
          <a:off x="4882516" y="2241610"/>
          <a:ext cx="1594485" cy="1854200"/>
        </p:xfrm>
        <a:graphic>
          <a:graphicData uri="http://schemas.openxmlformats.org/drawingml/2006/table">
            <a:tbl>
              <a:tblPr firstRow="1" bandRow="1">
                <a:tableStyleId>{073A0DAA-6AF3-43AB-8588-CEC1D06C72B9}</a:tableStyleId>
              </a:tblPr>
              <a:tblGrid>
                <a:gridCol w="617855">
                  <a:extLst>
                    <a:ext uri="{9D8B030D-6E8A-4147-A177-3AD203B41FA5}">
                      <a16:colId xmlns:a16="http://schemas.microsoft.com/office/drawing/2014/main" xmlns="" val="20001"/>
                    </a:ext>
                  </a:extLst>
                </a:gridCol>
                <a:gridCol w="976630">
                  <a:extLst>
                    <a:ext uri="{9D8B030D-6E8A-4147-A177-3AD203B41FA5}">
                      <a16:colId xmlns:a16="http://schemas.microsoft.com/office/drawing/2014/main" xmlns="" val="20002"/>
                    </a:ext>
                  </a:extLst>
                </a:gridCol>
              </a:tblGrid>
              <a:tr h="370840">
                <a:tc>
                  <a:txBody>
                    <a:bodyPr/>
                    <a:lstStyle/>
                    <a:p>
                      <a:r>
                        <a:rPr lang="en-US" u="sng" dirty="0" err="1"/>
                        <a:t>Ano</a:t>
                      </a:r>
                      <a:endParaRPr lang="en-US" u="sng" dirty="0"/>
                    </a:p>
                  </a:txBody>
                  <a:tcPr/>
                </a:tc>
                <a:tc>
                  <a:txBody>
                    <a:bodyPr/>
                    <a:lstStyle/>
                    <a:p>
                      <a:r>
                        <a:rPr lang="en-US" dirty="0"/>
                        <a:t>Balance</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3000</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1000</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2000</a:t>
                      </a:r>
                    </a:p>
                  </a:txBody>
                  <a:tcPr/>
                </a:tc>
                <a:extLst>
                  <a:ext uri="{0D108BD9-81ED-4DB2-BD59-A6C34878D82A}">
                    <a16:rowId xmlns:a16="http://schemas.microsoft.com/office/drawing/2014/main" xmlns="" val="10003"/>
                  </a:ext>
                </a:extLst>
              </a:tr>
              <a:tr h="370840">
                <a:tc>
                  <a:txBody>
                    <a:bodyPr/>
                    <a:lstStyle/>
                    <a:p>
                      <a:r>
                        <a:rPr lang="en-US" dirty="0"/>
                        <a:t>4</a:t>
                      </a:r>
                    </a:p>
                  </a:txBody>
                  <a:tcPr/>
                </a:tc>
                <a:tc>
                  <a:txBody>
                    <a:bodyPr/>
                    <a:lstStyle/>
                    <a:p>
                      <a:r>
                        <a:rPr lang="en-US" dirty="0"/>
                        <a:t>4000</a:t>
                      </a:r>
                    </a:p>
                  </a:txBody>
                  <a:tcPr/>
                </a:tc>
                <a:extLst>
                  <a:ext uri="{0D108BD9-81ED-4DB2-BD59-A6C34878D82A}">
                    <a16:rowId xmlns:a16="http://schemas.microsoft.com/office/drawing/2014/main" xmlns="" val="10004"/>
                  </a:ext>
                </a:extLst>
              </a:tr>
            </a:tbl>
          </a:graphicData>
        </a:graphic>
      </p:graphicFrame>
      <p:sp>
        <p:nvSpPr>
          <p:cNvPr id="14" name="TextBox 13"/>
          <p:cNvSpPr txBox="1"/>
          <p:nvPr/>
        </p:nvSpPr>
        <p:spPr>
          <a:xfrm>
            <a:off x="4884420" y="182880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Balance</a:t>
            </a:r>
            <a:endParaRPr lang="en-US" sz="2000" b="1" dirty="0">
              <a:solidFill>
                <a:schemeClr val="bg1"/>
              </a:solidFill>
              <a:latin typeface="Cambria" panose="02040503050406030204" pitchFamily="18" charset="0"/>
            </a:endParaRPr>
          </a:p>
        </p:txBody>
      </p:sp>
      <p:sp>
        <p:nvSpPr>
          <p:cNvPr id="16" name="Rectangle 15"/>
          <p:cNvSpPr/>
          <p:nvPr/>
        </p:nvSpPr>
        <p:spPr>
          <a:xfrm>
            <a:off x="6457950" y="4293153"/>
            <a:ext cx="3996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(Customer)     </a:t>
            </a: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(Balance)</a:t>
            </a:r>
            <a:endParaRPr lang="en-IN" sz="2400" dirty="0">
              <a:solidFill>
                <a:schemeClr val="tx1"/>
              </a:solidFill>
            </a:endParaRPr>
          </a:p>
        </p:txBody>
      </p:sp>
      <p:sp>
        <p:nvSpPr>
          <p:cNvPr id="17" name="AutoShape 6"/>
          <p:cNvSpPr>
            <a:spLocks noChangeArrowheads="1"/>
          </p:cNvSpPr>
          <p:nvPr/>
        </p:nvSpPr>
        <p:spPr bwMode="auto">
          <a:xfrm rot="5400000">
            <a:off x="8091542" y="4547362"/>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6"/>
          <p:cNvSpPr>
            <a:spLocks noChangeArrowheads="1"/>
          </p:cNvSpPr>
          <p:nvPr/>
        </p:nvSpPr>
        <p:spPr bwMode="auto">
          <a:xfrm rot="5400000">
            <a:off x="4940304" y="563201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6"/>
          <p:cNvSpPr>
            <a:spLocks noChangeArrowheads="1"/>
          </p:cNvSpPr>
          <p:nvPr/>
        </p:nvSpPr>
        <p:spPr bwMode="auto">
          <a:xfrm rot="5400000">
            <a:off x="6906986" y="5632014"/>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1708028" y="4293153"/>
            <a:ext cx="3996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(Balance)     </a:t>
            </a:r>
            <a:r>
              <a:rPr lang="en-US" sz="3600" dirty="0" err="1">
                <a:solidFill>
                  <a:schemeClr val="tx1"/>
                </a:solidFill>
              </a:rPr>
              <a:t>σ</a:t>
            </a:r>
            <a:r>
              <a:rPr lang="en-US" sz="2400" baseline="-25000" dirty="0" err="1">
                <a:solidFill>
                  <a:schemeClr val="tx1"/>
                </a:solidFill>
              </a:rPr>
              <a:t>Ano</a:t>
            </a:r>
            <a:r>
              <a:rPr lang="en-US" sz="2400" baseline="-25000" dirty="0">
                <a:solidFill>
                  <a:schemeClr val="tx1"/>
                </a:solidFill>
              </a:rPr>
              <a:t>&lt;3 </a:t>
            </a:r>
            <a:r>
              <a:rPr lang="en-US" sz="2400" dirty="0">
                <a:solidFill>
                  <a:schemeClr val="tx1"/>
                </a:solidFill>
              </a:rPr>
              <a:t>(Customer)</a:t>
            </a:r>
            <a:endParaRPr lang="en-IN" sz="2400" dirty="0">
              <a:solidFill>
                <a:schemeClr val="tx1"/>
              </a:solidFill>
            </a:endParaRPr>
          </a:p>
        </p:txBody>
      </p:sp>
      <p:sp>
        <p:nvSpPr>
          <p:cNvPr id="15" name="AutoShape 6"/>
          <p:cNvSpPr>
            <a:spLocks noChangeArrowheads="1"/>
          </p:cNvSpPr>
          <p:nvPr/>
        </p:nvSpPr>
        <p:spPr bwMode="auto">
          <a:xfrm rot="5400000">
            <a:off x="3113916" y="4536501"/>
            <a:ext cx="228600" cy="199572"/>
          </a:xfrm>
          <a:prstGeom prst="flowChartCollate">
            <a:avLst/>
          </a:prstGeom>
          <a:solidFill>
            <a:schemeClr val="bg1">
              <a:lumMod val="85000"/>
            </a:schemeClr>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8847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4" grpId="0" animBg="1"/>
      <p:bldP spid="16" grpId="0" animBg="1"/>
      <p:bldP spid="17" grpId="0" animBg="1"/>
      <p:bldP spid="19" grpId="0" animBg="1"/>
      <p:bldP spid="20" grpId="0" animBg="1"/>
      <p:bldP spid="2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lvl="4" indent="-457200" algn="just">
              <a:buClr>
                <a:schemeClr val="tx1"/>
              </a:buClr>
              <a:buFont typeface="+mj-lt"/>
              <a:buAutoNum type="arabicPeriod" startAt="6"/>
            </a:pPr>
            <a:r>
              <a:rPr lang="en-US" sz="2400" b="1" dirty="0">
                <a:solidFill>
                  <a:srgbClr val="C00000"/>
                </a:solidFill>
              </a:rPr>
              <a:t>Natural join operations are associative</a:t>
            </a:r>
            <a:r>
              <a:rPr lang="en-US" sz="2400" dirty="0"/>
              <a:t>.</a:t>
            </a:r>
          </a:p>
          <a:p>
            <a:pPr marL="914400" lvl="4" indent="0" algn="just">
              <a:buNone/>
            </a:pPr>
            <a:r>
              <a:rPr lang="en-US" sz="2400" dirty="0"/>
              <a:t>(E1        E2)       E3    =    E1        (E2        E3)</a:t>
            </a:r>
          </a:p>
          <a:p>
            <a:pPr marL="457200" indent="-457200" algn="just">
              <a:buClr>
                <a:schemeClr val="tx1"/>
              </a:buClr>
              <a:buFont typeface="+mj-lt"/>
              <a:buAutoNum type="arabicPeriod" startAt="7"/>
            </a:pPr>
            <a:r>
              <a:rPr lang="en-US" b="1" dirty="0">
                <a:solidFill>
                  <a:srgbClr val="C00000"/>
                </a:solidFill>
              </a:rPr>
              <a:t>Selection operation distribute over theta join operation </a:t>
            </a:r>
            <a:r>
              <a:rPr lang="en-US" dirty="0"/>
              <a:t>under the following condition</a:t>
            </a:r>
          </a:p>
          <a:p>
            <a:pPr lvl="1"/>
            <a:r>
              <a:rPr lang="en-US" dirty="0"/>
              <a:t>When all the attributes in the selection condition θ0 involves only the attributes of the one of the expression (says E1) being joined.</a:t>
            </a:r>
          </a:p>
          <a:p>
            <a:pPr marL="914400" lvl="4" indent="0" algn="just">
              <a:spcBef>
                <a:spcPts val="0"/>
              </a:spcBef>
              <a:buNone/>
            </a:pPr>
            <a:r>
              <a:rPr lang="en-US" sz="3600" dirty="0"/>
              <a:t>σ</a:t>
            </a:r>
            <a:r>
              <a:rPr lang="en-US" sz="2400" baseline="-25000" dirty="0"/>
              <a:t>θ0</a:t>
            </a:r>
            <a:r>
              <a:rPr lang="en-US" sz="2400" dirty="0"/>
              <a:t> (E1     </a:t>
            </a:r>
            <a:r>
              <a:rPr lang="en-US" sz="2400" baseline="-25000" dirty="0"/>
              <a:t>θ</a:t>
            </a:r>
            <a:r>
              <a:rPr lang="en-US" sz="2400" dirty="0"/>
              <a:t> E2)    =    (</a:t>
            </a:r>
            <a:r>
              <a:rPr lang="en-US" sz="3600" dirty="0"/>
              <a:t>σ</a:t>
            </a:r>
            <a:r>
              <a:rPr lang="en-US" sz="2400" baseline="-25000" dirty="0"/>
              <a:t>θ0</a:t>
            </a:r>
            <a:r>
              <a:rPr lang="en-US" sz="2400" dirty="0"/>
              <a:t> (E1))     </a:t>
            </a:r>
            <a:r>
              <a:rPr lang="en-US" sz="2400" baseline="-25000" dirty="0"/>
              <a:t>θ</a:t>
            </a:r>
            <a:r>
              <a:rPr lang="en-US" sz="2400" dirty="0"/>
              <a:t> E2</a:t>
            </a:r>
          </a:p>
          <a:p>
            <a:pPr lvl="1"/>
            <a:r>
              <a:rPr lang="en-US" dirty="0"/>
              <a:t>When the selection condition θ1 involves only the attributes of E1 and θ2 involves only the attributes of E2.</a:t>
            </a:r>
          </a:p>
          <a:p>
            <a:pPr marL="914400" lvl="4" indent="0" algn="just">
              <a:spcBef>
                <a:spcPts val="0"/>
              </a:spcBef>
              <a:buNone/>
            </a:pPr>
            <a:r>
              <a:rPr lang="en-US" sz="3600" dirty="0"/>
              <a:t>σ</a:t>
            </a:r>
            <a:r>
              <a:rPr lang="en-US" sz="2400" baseline="-25000" dirty="0"/>
              <a:t>θ1Λθ2</a:t>
            </a:r>
            <a:r>
              <a:rPr lang="en-US" sz="2400" dirty="0"/>
              <a:t> (E1     </a:t>
            </a:r>
            <a:r>
              <a:rPr lang="en-US" sz="2400" baseline="-25000" dirty="0"/>
              <a:t>θ</a:t>
            </a:r>
            <a:r>
              <a:rPr lang="en-US" sz="2400" dirty="0"/>
              <a:t> E2)     =    (</a:t>
            </a:r>
            <a:r>
              <a:rPr lang="en-US" sz="3600" dirty="0"/>
              <a:t>σ</a:t>
            </a:r>
            <a:r>
              <a:rPr lang="en-US" sz="2400" baseline="-25000" dirty="0"/>
              <a:t>θ1</a:t>
            </a:r>
            <a:r>
              <a:rPr lang="en-US" sz="2400" dirty="0"/>
              <a:t>(E1)      </a:t>
            </a:r>
            <a:r>
              <a:rPr lang="en-US" sz="2400" baseline="-25000" dirty="0"/>
              <a:t>θ</a:t>
            </a:r>
            <a:r>
              <a:rPr lang="en-US" sz="2400" dirty="0"/>
              <a:t> (</a:t>
            </a:r>
            <a:r>
              <a:rPr lang="en-US" sz="3600" dirty="0"/>
              <a:t>σ</a:t>
            </a:r>
            <a:r>
              <a:rPr lang="en-US" sz="2400" baseline="-25000" dirty="0"/>
              <a:t>θ2</a:t>
            </a:r>
            <a:r>
              <a:rPr lang="en-US" sz="2400" dirty="0"/>
              <a:t> (E2)))</a:t>
            </a:r>
          </a:p>
          <a:p>
            <a:pPr marL="914400" lvl="4" indent="0" algn="just">
              <a:buNone/>
            </a:pPr>
            <a:endParaRPr lang="en-US" sz="2400" dirty="0"/>
          </a:p>
        </p:txBody>
      </p:sp>
      <p:sp>
        <p:nvSpPr>
          <p:cNvPr id="16" name="AutoShape 6"/>
          <p:cNvSpPr>
            <a:spLocks noChangeArrowheads="1"/>
          </p:cNvSpPr>
          <p:nvPr/>
        </p:nvSpPr>
        <p:spPr bwMode="auto">
          <a:xfrm rot="5400000">
            <a:off x="1814286" y="1633332"/>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6"/>
          <p:cNvSpPr>
            <a:spLocks noChangeArrowheads="1"/>
          </p:cNvSpPr>
          <p:nvPr/>
        </p:nvSpPr>
        <p:spPr bwMode="auto">
          <a:xfrm rot="5400000">
            <a:off x="2752273" y="1633332"/>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6"/>
          <p:cNvSpPr>
            <a:spLocks noChangeArrowheads="1"/>
          </p:cNvSpPr>
          <p:nvPr/>
        </p:nvSpPr>
        <p:spPr bwMode="auto">
          <a:xfrm rot="5400000">
            <a:off x="4557486" y="1605839"/>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6"/>
          <p:cNvSpPr>
            <a:spLocks noChangeArrowheads="1"/>
          </p:cNvSpPr>
          <p:nvPr/>
        </p:nvSpPr>
        <p:spPr bwMode="auto">
          <a:xfrm rot="5400000">
            <a:off x="5478209" y="1605839"/>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6"/>
          <p:cNvSpPr>
            <a:spLocks noChangeArrowheads="1"/>
          </p:cNvSpPr>
          <p:nvPr/>
        </p:nvSpPr>
        <p:spPr bwMode="auto">
          <a:xfrm rot="5400000">
            <a:off x="2195286" y="3329214"/>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AutoShape 6"/>
          <p:cNvSpPr>
            <a:spLocks noChangeArrowheads="1"/>
          </p:cNvSpPr>
          <p:nvPr/>
        </p:nvSpPr>
        <p:spPr bwMode="auto">
          <a:xfrm rot="5400000">
            <a:off x="5014686" y="3329214"/>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AutoShape 6"/>
          <p:cNvSpPr>
            <a:spLocks noChangeArrowheads="1"/>
          </p:cNvSpPr>
          <p:nvPr/>
        </p:nvSpPr>
        <p:spPr bwMode="auto">
          <a:xfrm rot="5400000">
            <a:off x="2552701" y="4586514"/>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AutoShape 6"/>
          <p:cNvSpPr>
            <a:spLocks noChangeArrowheads="1"/>
          </p:cNvSpPr>
          <p:nvPr/>
        </p:nvSpPr>
        <p:spPr bwMode="auto">
          <a:xfrm rot="5400000">
            <a:off x="5352630" y="4586514"/>
            <a:ext cx="228600" cy="199572"/>
          </a:xfrm>
          <a:prstGeom prst="flowChartCollat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955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8"/>
            </a:pPr>
            <a:r>
              <a:rPr lang="en-US" b="1" dirty="0">
                <a:solidFill>
                  <a:srgbClr val="C00000"/>
                </a:solidFill>
              </a:rPr>
              <a:t>Set operations union and intersection are commutative</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3965515761"/>
              </p:ext>
            </p:extLst>
          </p:nvPr>
        </p:nvGraphicFramePr>
        <p:xfrm>
          <a:off x="2286001" y="2364596"/>
          <a:ext cx="1294765" cy="111252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Meet</a:t>
                      </a:r>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2287905"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8" name="Rectangle 7"/>
          <p:cNvSpPr/>
          <p:nvPr/>
        </p:nvSpPr>
        <p:spPr>
          <a:xfrm>
            <a:off x="5916000" y="4002312"/>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306000" y="5532600"/>
            <a:ext cx="5580000" cy="792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4" algn="ctr"/>
            <a:r>
              <a:rPr lang="en-US" sz="2400" dirty="0">
                <a:solidFill>
                  <a:schemeClr val="tx1"/>
                </a:solidFill>
              </a:rPr>
              <a:t>E1 U E2  =   E2 U E1</a:t>
            </a:r>
          </a:p>
          <a:p>
            <a:pPr marL="0" lvl="4" algn="ctr"/>
            <a:r>
              <a:rPr lang="en-US" sz="2400" dirty="0">
                <a:solidFill>
                  <a:schemeClr val="tx1"/>
                </a:solidFill>
              </a:rPr>
              <a:t>E1 </a:t>
            </a:r>
            <a:r>
              <a:rPr lang="en-US" sz="2400" b="1" dirty="0">
                <a:solidFill>
                  <a:schemeClr val="tx1"/>
                </a:solidFill>
              </a:rPr>
              <a:t>∩</a:t>
            </a:r>
            <a:r>
              <a:rPr lang="en-US" sz="2400" dirty="0">
                <a:solidFill>
                  <a:schemeClr val="tx1"/>
                </a:solidFill>
              </a:rPr>
              <a:t> E2  =   E2 </a:t>
            </a:r>
            <a:r>
              <a:rPr lang="en-US" sz="2400" b="1" dirty="0">
                <a:solidFill>
                  <a:schemeClr val="tx1"/>
                </a:solidFill>
              </a:rPr>
              <a:t>∩</a:t>
            </a:r>
            <a:r>
              <a:rPr lang="en-US" sz="2400" dirty="0">
                <a:solidFill>
                  <a:schemeClr val="tx1"/>
                </a:solidFill>
              </a:rPr>
              <a:t> E1</a:t>
            </a:r>
          </a:p>
        </p:txBody>
      </p:sp>
      <p:graphicFrame>
        <p:nvGraphicFramePr>
          <p:cNvPr id="10" name="Table 9"/>
          <p:cNvGraphicFramePr>
            <a:graphicFrameLocks noGrp="1"/>
          </p:cNvGraphicFramePr>
          <p:nvPr>
            <p:extLst>
              <p:ext uri="{D42A27DB-BD31-4B8C-83A1-F6EECF244321}">
                <p14:modId xmlns:p14="http://schemas.microsoft.com/office/powerpoint/2010/main" val="1301960285"/>
              </p:ext>
            </p:extLst>
          </p:nvPr>
        </p:nvGraphicFramePr>
        <p:xfrm>
          <a:off x="6477001" y="2364596"/>
          <a:ext cx="1294765" cy="148336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a:t>Name</a:t>
                      </a:r>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Suresh</a:t>
                      </a:r>
                    </a:p>
                  </a:txBody>
                  <a:tcPr/>
                </a:tc>
                <a:extLst>
                  <a:ext uri="{0D108BD9-81ED-4DB2-BD59-A6C34878D82A}">
                    <a16:rowId xmlns:a16="http://schemas.microsoft.com/office/drawing/2014/main" xmlns="" val="10003"/>
                  </a:ext>
                </a:extLst>
              </a:tr>
            </a:tbl>
          </a:graphicData>
        </a:graphic>
      </p:graphicFrame>
      <p:sp>
        <p:nvSpPr>
          <p:cNvPr id="11" name="TextBox 10"/>
          <p:cNvSpPr txBox="1"/>
          <p:nvPr/>
        </p:nvSpPr>
        <p:spPr>
          <a:xfrm>
            <a:off x="6478905"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317004323"/>
              </p:ext>
            </p:extLst>
          </p:nvPr>
        </p:nvGraphicFramePr>
        <p:xfrm>
          <a:off x="4038601" y="2364596"/>
          <a:ext cx="1303655" cy="1112520"/>
        </p:xfrm>
        <a:graphic>
          <a:graphicData uri="http://schemas.openxmlformats.org/drawingml/2006/table">
            <a:tbl>
              <a:tblPr firstRow="1" bandRow="1">
                <a:tableStyleId>{073A0DAA-6AF3-43AB-8588-CEC1D06C72B9}</a:tableStyleId>
              </a:tblPr>
              <a:tblGrid>
                <a:gridCol w="1303655">
                  <a:extLst>
                    <a:ext uri="{9D8B030D-6E8A-4147-A177-3AD203B41FA5}">
                      <a16:colId xmlns:a16="http://schemas.microsoft.com/office/drawing/2014/main" xmlns="" val="20000"/>
                    </a:ext>
                  </a:extLst>
                </a:gridCol>
              </a:tblGrid>
              <a:tr h="370840">
                <a:tc>
                  <a:txBody>
                    <a:bodyPr/>
                    <a:lstStyle/>
                    <a:p>
                      <a:r>
                        <a:rPr lang="en-US" dirty="0" err="1"/>
                        <a:t>Emp_name</a:t>
                      </a:r>
                      <a:endParaRPr lang="en-US" dirty="0"/>
                    </a:p>
                  </a:txBody>
                  <a:tcPr/>
                </a:tc>
                <a:extLst>
                  <a:ext uri="{0D108BD9-81ED-4DB2-BD59-A6C34878D82A}">
                    <a16:rowId xmlns:a16="http://schemas.microsoft.com/office/drawing/2014/main" xmlns="" val="10000"/>
                  </a:ext>
                </a:extLst>
              </a:tr>
              <a:tr h="370840">
                <a:tc>
                  <a:txBody>
                    <a:bodyPr/>
                    <a:lstStyle/>
                    <a:p>
                      <a:r>
                        <a:rPr lang="en-US" dirty="0"/>
                        <a:t>Meet</a:t>
                      </a:r>
                    </a:p>
                  </a:txBody>
                  <a:tcPr/>
                </a:tc>
                <a:extLst>
                  <a:ext uri="{0D108BD9-81ED-4DB2-BD59-A6C34878D82A}">
                    <a16:rowId xmlns:a16="http://schemas.microsoft.com/office/drawing/2014/main" xmlns="" val="10001"/>
                  </a:ext>
                </a:extLst>
              </a:tr>
              <a:tr h="370840">
                <a:tc>
                  <a:txBody>
                    <a:bodyPr/>
                    <a:lstStyle/>
                    <a:p>
                      <a:r>
                        <a:rPr lang="en-US" dirty="0"/>
                        <a:t>Suresh</a:t>
                      </a:r>
                    </a:p>
                  </a:txBody>
                  <a:tcPr/>
                </a:tc>
                <a:extLst>
                  <a:ext uri="{0D108BD9-81ED-4DB2-BD59-A6C34878D82A}">
                    <a16:rowId xmlns:a16="http://schemas.microsoft.com/office/drawing/2014/main" xmlns="" val="10002"/>
                  </a:ext>
                </a:extLst>
              </a:tr>
            </a:tbl>
          </a:graphicData>
        </a:graphic>
      </p:graphicFrame>
      <p:sp>
        <p:nvSpPr>
          <p:cNvPr id="14" name="TextBox 13"/>
          <p:cNvSpPr txBox="1"/>
          <p:nvPr/>
        </p:nvSpPr>
        <p:spPr>
          <a:xfrm>
            <a:off x="4040505"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Employee</a:t>
            </a:r>
            <a:endParaRPr lang="en-US" sz="2000" b="1" dirty="0">
              <a:solidFill>
                <a:schemeClr val="bg1"/>
              </a:solidFill>
              <a:latin typeface="Cambria" panose="02040503050406030204" pitchFamily="18" charset="0"/>
            </a:endParaRPr>
          </a:p>
        </p:txBody>
      </p:sp>
      <p:sp>
        <p:nvSpPr>
          <p:cNvPr id="16" name="Rectangle 15"/>
          <p:cNvSpPr/>
          <p:nvPr/>
        </p:nvSpPr>
        <p:spPr>
          <a:xfrm>
            <a:off x="6553200" y="4002312"/>
            <a:ext cx="360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Employee  </a:t>
            </a:r>
            <a:r>
              <a:rPr lang="en-US" sz="2400" b="1" dirty="0">
                <a:solidFill>
                  <a:schemeClr val="tx1"/>
                </a:solidFill>
              </a:rPr>
              <a:t>U</a:t>
            </a:r>
            <a:r>
              <a:rPr lang="en-US" sz="2400" dirty="0"/>
              <a:t>  </a:t>
            </a:r>
            <a:r>
              <a:rPr lang="en-US" sz="2400" dirty="0">
                <a:solidFill>
                  <a:schemeClr val="tx1"/>
                </a:solidFill>
              </a:rPr>
              <a:t>Customer</a:t>
            </a:r>
            <a:endParaRPr lang="en-IN" sz="2400" dirty="0">
              <a:solidFill>
                <a:schemeClr val="tx1"/>
              </a:solidFill>
            </a:endParaRPr>
          </a:p>
        </p:txBody>
      </p:sp>
      <p:sp>
        <p:nvSpPr>
          <p:cNvPr id="23" name="Rectangle 22"/>
          <p:cNvSpPr/>
          <p:nvPr/>
        </p:nvSpPr>
        <p:spPr>
          <a:xfrm>
            <a:off x="2038800" y="4002312"/>
            <a:ext cx="360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Customer  </a:t>
            </a:r>
            <a:r>
              <a:rPr lang="en-US" sz="2400" b="1" dirty="0">
                <a:solidFill>
                  <a:schemeClr val="tx1"/>
                </a:solidFill>
              </a:rPr>
              <a:t>U</a:t>
            </a:r>
            <a:r>
              <a:rPr lang="en-US" sz="2400" dirty="0"/>
              <a:t>  </a:t>
            </a:r>
            <a:r>
              <a:rPr lang="en-US" sz="2400" dirty="0">
                <a:solidFill>
                  <a:schemeClr val="tx1"/>
                </a:solidFill>
              </a:rPr>
              <a:t>Employee</a:t>
            </a:r>
            <a:endParaRPr lang="en-IN" sz="2400" dirty="0">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124456529"/>
              </p:ext>
            </p:extLst>
          </p:nvPr>
        </p:nvGraphicFramePr>
        <p:xfrm>
          <a:off x="8520522" y="2382740"/>
          <a:ext cx="1294765" cy="74168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a:t>Name</a:t>
                      </a:r>
                    </a:p>
                  </a:txBody>
                  <a:tcPr/>
                </a:tc>
                <a:extLst>
                  <a:ext uri="{0D108BD9-81ED-4DB2-BD59-A6C34878D82A}">
                    <a16:rowId xmlns:a16="http://schemas.microsoft.com/office/drawing/2014/main" xmlns="" val="10000"/>
                  </a:ext>
                </a:extLst>
              </a:tr>
              <a:tr h="370840">
                <a:tc>
                  <a:txBody>
                    <a:bodyPr/>
                    <a:lstStyle/>
                    <a:p>
                      <a:r>
                        <a:rPr lang="en-US" dirty="0"/>
                        <a:t>Meet</a:t>
                      </a:r>
                    </a:p>
                  </a:txBody>
                  <a:tcPr/>
                </a:tc>
                <a:extLst>
                  <a:ext uri="{0D108BD9-81ED-4DB2-BD59-A6C34878D82A}">
                    <a16:rowId xmlns:a16="http://schemas.microsoft.com/office/drawing/2014/main" xmlns="" val="10002"/>
                  </a:ext>
                </a:extLst>
              </a:tr>
            </a:tbl>
          </a:graphicData>
        </a:graphic>
      </p:graphicFrame>
      <p:sp>
        <p:nvSpPr>
          <p:cNvPr id="21" name="TextBox 20"/>
          <p:cNvSpPr txBox="1"/>
          <p:nvPr/>
        </p:nvSpPr>
        <p:spPr>
          <a:xfrm>
            <a:off x="8522426" y="196993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sp>
        <p:nvSpPr>
          <p:cNvPr id="6" name="TextBox 5"/>
          <p:cNvSpPr txBox="1"/>
          <p:nvPr/>
        </p:nvSpPr>
        <p:spPr>
          <a:xfrm>
            <a:off x="6477000" y="1447800"/>
            <a:ext cx="1143000" cy="400110"/>
          </a:xfrm>
          <a:prstGeom prst="rect">
            <a:avLst/>
          </a:prstGeom>
          <a:solidFill>
            <a:schemeClr val="bg1">
              <a:lumMod val="95000"/>
            </a:schemeClr>
          </a:solidFill>
        </p:spPr>
        <p:txBody>
          <a:bodyPr wrap="square" rtlCol="0">
            <a:spAutoFit/>
          </a:bodyPr>
          <a:lstStyle>
            <a:defPPr>
              <a:defRPr lang="en-US"/>
            </a:defPPr>
            <a:lvl1pPr>
              <a:defRPr sz="2000" b="1">
                <a:solidFill>
                  <a:schemeClr val="bg1"/>
                </a:solidFill>
              </a:defRPr>
            </a:lvl1pPr>
          </a:lstStyle>
          <a:p>
            <a:r>
              <a:rPr lang="en-US" dirty="0">
                <a:solidFill>
                  <a:schemeClr val="tx1"/>
                </a:solidFill>
              </a:rPr>
              <a:t>Union</a:t>
            </a:r>
            <a:endParaRPr lang="en-IN" dirty="0">
              <a:solidFill>
                <a:schemeClr val="tx1"/>
              </a:solidFill>
            </a:endParaRPr>
          </a:p>
        </p:txBody>
      </p:sp>
      <p:sp>
        <p:nvSpPr>
          <p:cNvPr id="24" name="TextBox 23"/>
          <p:cNvSpPr txBox="1"/>
          <p:nvPr/>
        </p:nvSpPr>
        <p:spPr>
          <a:xfrm>
            <a:off x="8520521" y="1447800"/>
            <a:ext cx="1143000" cy="400110"/>
          </a:xfrm>
          <a:prstGeom prst="rect">
            <a:avLst/>
          </a:prstGeom>
          <a:solidFill>
            <a:schemeClr val="bg1">
              <a:lumMod val="95000"/>
            </a:schemeClr>
          </a:solidFill>
        </p:spPr>
        <p:txBody>
          <a:bodyPr wrap="square" rtlCol="0">
            <a:spAutoFit/>
          </a:bodyPr>
          <a:lstStyle>
            <a:defPPr>
              <a:defRPr lang="en-US"/>
            </a:defPPr>
            <a:lvl1pPr>
              <a:defRPr sz="2000" b="1">
                <a:solidFill>
                  <a:schemeClr val="bg1"/>
                </a:solidFill>
              </a:defRPr>
            </a:lvl1pPr>
          </a:lstStyle>
          <a:p>
            <a:r>
              <a:rPr lang="en-US" dirty="0">
                <a:solidFill>
                  <a:schemeClr val="tx1"/>
                </a:solidFill>
              </a:rPr>
              <a:t>Intersect</a:t>
            </a:r>
            <a:endParaRPr lang="en-IN" dirty="0">
              <a:solidFill>
                <a:schemeClr val="tx1"/>
              </a:solidFill>
            </a:endParaRPr>
          </a:p>
        </p:txBody>
      </p:sp>
      <p:sp>
        <p:nvSpPr>
          <p:cNvPr id="25" name="Rectangle 24"/>
          <p:cNvSpPr/>
          <p:nvPr/>
        </p:nvSpPr>
        <p:spPr>
          <a:xfrm>
            <a:off x="5916000" y="4688112"/>
            <a:ext cx="36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26" name="Rectangle 25"/>
          <p:cNvSpPr/>
          <p:nvPr/>
        </p:nvSpPr>
        <p:spPr>
          <a:xfrm>
            <a:off x="6553200" y="4688112"/>
            <a:ext cx="360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Employee </a:t>
            </a:r>
            <a:r>
              <a:rPr lang="en-US" sz="2400" b="1" dirty="0">
                <a:solidFill>
                  <a:schemeClr val="tx1"/>
                </a:solidFill>
              </a:rPr>
              <a:t>∩</a:t>
            </a:r>
            <a:r>
              <a:rPr lang="en-US" sz="2400" dirty="0"/>
              <a:t>  </a:t>
            </a:r>
            <a:r>
              <a:rPr lang="en-US" sz="2400" dirty="0">
                <a:solidFill>
                  <a:schemeClr val="tx1"/>
                </a:solidFill>
              </a:rPr>
              <a:t>Customer</a:t>
            </a:r>
            <a:endParaRPr lang="en-IN" sz="2400" dirty="0">
              <a:solidFill>
                <a:schemeClr val="tx1"/>
              </a:solidFill>
            </a:endParaRPr>
          </a:p>
        </p:txBody>
      </p:sp>
      <p:sp>
        <p:nvSpPr>
          <p:cNvPr id="27" name="Rectangle 26"/>
          <p:cNvSpPr/>
          <p:nvPr/>
        </p:nvSpPr>
        <p:spPr>
          <a:xfrm>
            <a:off x="2038800" y="4688112"/>
            <a:ext cx="3600000" cy="6096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400" dirty="0">
                <a:solidFill>
                  <a:schemeClr val="tx1"/>
                </a:solidFill>
              </a:rPr>
              <a:t>Customer </a:t>
            </a:r>
            <a:r>
              <a:rPr lang="en-US" sz="2400" b="1" dirty="0">
                <a:solidFill>
                  <a:schemeClr val="tx1"/>
                </a:solidFill>
              </a:rPr>
              <a:t>∩</a:t>
            </a:r>
            <a:r>
              <a:rPr lang="en-US" sz="2400" dirty="0"/>
              <a:t>  </a:t>
            </a:r>
            <a:r>
              <a:rPr lang="en-US" sz="2400" dirty="0">
                <a:solidFill>
                  <a:schemeClr val="tx1"/>
                </a:solidFill>
              </a:rPr>
              <a:t>Employee</a:t>
            </a:r>
            <a:endParaRPr lang="en-IN" sz="2400" dirty="0">
              <a:solidFill>
                <a:schemeClr val="tx1"/>
              </a:solidFill>
            </a:endParaRPr>
          </a:p>
        </p:txBody>
      </p:sp>
      <p:sp>
        <p:nvSpPr>
          <p:cNvPr id="29" name="Rounded Rectangle 28"/>
          <p:cNvSpPr/>
          <p:nvPr/>
        </p:nvSpPr>
        <p:spPr>
          <a:xfrm>
            <a:off x="1886880" y="1428710"/>
            <a:ext cx="4389120" cy="432000"/>
          </a:xfrm>
          <a:prstGeom prst="roundRect">
            <a:avLst>
              <a:gd name="adj" fmla="val 8334"/>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set difference is not commutative</a:t>
            </a:r>
          </a:p>
        </p:txBody>
      </p:sp>
    </p:spTree>
    <p:extLst>
      <p:ext uri="{BB962C8B-B14F-4D97-AF65-F5344CB8AC3E}">
        <p14:creationId xmlns:p14="http://schemas.microsoft.com/office/powerpoint/2010/main" val="32667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4" grpId="0" animBg="1"/>
      <p:bldP spid="16" grpId="0" animBg="1"/>
      <p:bldP spid="23" grpId="0" animBg="1"/>
      <p:bldP spid="21" grpId="0" animBg="1"/>
      <p:bldP spid="6" grpId="0" animBg="1"/>
      <p:bldP spid="24" grpId="0" animBg="1"/>
      <p:bldP spid="25" grpId="0" animBg="1"/>
      <p:bldP spid="26" grpId="0" animBg="1"/>
      <p:bldP spid="27"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lstStyle/>
          <a:p>
            <a:pPr marL="457200" indent="-457200" algn="just">
              <a:buClr>
                <a:schemeClr val="tx1"/>
              </a:buClr>
              <a:buFont typeface="+mj-lt"/>
              <a:buAutoNum type="arabicPeriod" startAt="9"/>
            </a:pPr>
            <a:r>
              <a:rPr lang="en-US" b="1" dirty="0">
                <a:solidFill>
                  <a:srgbClr val="C00000"/>
                </a:solidFill>
              </a:rPr>
              <a:t>Set operations union and intersection are associative</a:t>
            </a:r>
            <a:r>
              <a:rPr lang="en-US" dirty="0"/>
              <a:t>.</a:t>
            </a:r>
            <a:endParaRPr lang="en-US" sz="36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a:p>
            <a:pPr marL="400050" lvl="1" indent="0">
              <a:buNone/>
            </a:pPr>
            <a:endParaRPr lang="en-US" sz="2400" baseline="-25000" dirty="0"/>
          </a:p>
        </p:txBody>
      </p:sp>
      <p:graphicFrame>
        <p:nvGraphicFramePr>
          <p:cNvPr id="4" name="Table 3"/>
          <p:cNvGraphicFramePr>
            <a:graphicFrameLocks noGrp="1"/>
          </p:cNvGraphicFramePr>
          <p:nvPr>
            <p:extLst>
              <p:ext uri="{D42A27DB-BD31-4B8C-83A1-F6EECF244321}">
                <p14:modId xmlns:p14="http://schemas.microsoft.com/office/powerpoint/2010/main" val="3965515761"/>
              </p:ext>
            </p:extLst>
          </p:nvPr>
        </p:nvGraphicFramePr>
        <p:xfrm>
          <a:off x="2286001" y="2364596"/>
          <a:ext cx="1294765" cy="111252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err="1"/>
                        <a:t>Cust_name</a:t>
                      </a:r>
                      <a:endParaRPr lang="en-US" dirty="0"/>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Meet</a:t>
                      </a:r>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2287905"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Customer</a:t>
            </a:r>
            <a:endParaRPr lang="en-US" sz="2000" b="1" dirty="0">
              <a:solidFill>
                <a:schemeClr val="bg1"/>
              </a:solidFill>
              <a:latin typeface="Cambria" panose="02040503050406030204" pitchFamily="18" charset="0"/>
            </a:endParaRPr>
          </a:p>
        </p:txBody>
      </p:sp>
      <p:sp>
        <p:nvSpPr>
          <p:cNvPr id="8" name="Rectangle 7"/>
          <p:cNvSpPr/>
          <p:nvPr/>
        </p:nvSpPr>
        <p:spPr>
          <a:xfrm>
            <a:off x="5928303" y="4011698"/>
            <a:ext cx="360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9" name="Rectangle 8"/>
          <p:cNvSpPr/>
          <p:nvPr/>
        </p:nvSpPr>
        <p:spPr>
          <a:xfrm>
            <a:off x="3306000" y="5532600"/>
            <a:ext cx="5580000" cy="792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4" algn="ctr"/>
            <a:r>
              <a:rPr lang="en-US" sz="2400" dirty="0">
                <a:solidFill>
                  <a:schemeClr val="tx1"/>
                </a:solidFill>
              </a:rPr>
              <a:t>(E1 U E2) U E3  =   E1 U (E2 U E3)</a:t>
            </a:r>
          </a:p>
          <a:p>
            <a:pPr marL="0" lvl="4" algn="ctr"/>
            <a:r>
              <a:rPr lang="en-US" sz="2400" dirty="0">
                <a:solidFill>
                  <a:schemeClr val="tx1"/>
                </a:solidFill>
              </a:rPr>
              <a:t>(E1 </a:t>
            </a:r>
            <a:r>
              <a:rPr lang="en-US" sz="2400" b="1" dirty="0">
                <a:solidFill>
                  <a:schemeClr val="tx1"/>
                </a:solidFill>
              </a:rPr>
              <a:t>∩</a:t>
            </a:r>
            <a:r>
              <a:rPr lang="en-US" sz="2400" dirty="0">
                <a:solidFill>
                  <a:schemeClr val="tx1"/>
                </a:solidFill>
              </a:rPr>
              <a:t> E2) </a:t>
            </a:r>
            <a:r>
              <a:rPr lang="en-US" sz="2400" b="1" dirty="0">
                <a:solidFill>
                  <a:schemeClr val="tx1"/>
                </a:solidFill>
              </a:rPr>
              <a:t>∩</a:t>
            </a:r>
            <a:r>
              <a:rPr lang="en-US" sz="2400" dirty="0">
                <a:solidFill>
                  <a:schemeClr val="tx1"/>
                </a:solidFill>
              </a:rPr>
              <a:t> E2  =   E1 </a:t>
            </a:r>
            <a:r>
              <a:rPr lang="en-US" sz="2400" b="1" dirty="0">
                <a:solidFill>
                  <a:schemeClr val="tx1"/>
                </a:solidFill>
              </a:rPr>
              <a:t>∩</a:t>
            </a:r>
            <a:r>
              <a:rPr lang="en-US" sz="2400" dirty="0">
                <a:solidFill>
                  <a:schemeClr val="tx1"/>
                </a:solidFill>
              </a:rPr>
              <a:t> (E2 </a:t>
            </a:r>
            <a:r>
              <a:rPr lang="en-US" sz="2400" b="1" dirty="0">
                <a:solidFill>
                  <a:schemeClr val="tx1"/>
                </a:solidFill>
              </a:rPr>
              <a:t>∩</a:t>
            </a:r>
            <a:r>
              <a:rPr lang="en-US" sz="2400" dirty="0">
                <a:solidFill>
                  <a:schemeClr val="tx1"/>
                </a:solidFill>
              </a:rPr>
              <a:t> E3)</a:t>
            </a:r>
          </a:p>
        </p:txBody>
      </p:sp>
      <p:graphicFrame>
        <p:nvGraphicFramePr>
          <p:cNvPr id="10" name="Table 9"/>
          <p:cNvGraphicFramePr>
            <a:graphicFrameLocks noGrp="1"/>
          </p:cNvGraphicFramePr>
          <p:nvPr>
            <p:extLst>
              <p:ext uri="{D42A27DB-BD31-4B8C-83A1-F6EECF244321}">
                <p14:modId xmlns:p14="http://schemas.microsoft.com/office/powerpoint/2010/main" val="2234779192"/>
              </p:ext>
            </p:extLst>
          </p:nvPr>
        </p:nvGraphicFramePr>
        <p:xfrm>
          <a:off x="7330350" y="2364596"/>
          <a:ext cx="1294765" cy="148336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a:t>Name</a:t>
                      </a:r>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Meet</a:t>
                      </a:r>
                    </a:p>
                  </a:txBody>
                  <a:tcPr/>
                </a:tc>
                <a:extLst>
                  <a:ext uri="{0D108BD9-81ED-4DB2-BD59-A6C34878D82A}">
                    <a16:rowId xmlns:a16="http://schemas.microsoft.com/office/drawing/2014/main" xmlns="" val="10002"/>
                  </a:ext>
                </a:extLst>
              </a:tr>
              <a:tr h="370840">
                <a:tc>
                  <a:txBody>
                    <a:bodyPr/>
                    <a:lstStyle/>
                    <a:p>
                      <a:r>
                        <a:rPr lang="en-US" dirty="0"/>
                        <a:t>Suresh</a:t>
                      </a:r>
                    </a:p>
                  </a:txBody>
                  <a:tcPr/>
                </a:tc>
                <a:extLst>
                  <a:ext uri="{0D108BD9-81ED-4DB2-BD59-A6C34878D82A}">
                    <a16:rowId xmlns:a16="http://schemas.microsoft.com/office/drawing/2014/main" xmlns="" val="10003"/>
                  </a:ext>
                </a:extLst>
              </a:tr>
            </a:tbl>
          </a:graphicData>
        </a:graphic>
      </p:graphicFrame>
      <p:sp>
        <p:nvSpPr>
          <p:cNvPr id="11" name="TextBox 10"/>
          <p:cNvSpPr txBox="1"/>
          <p:nvPr/>
        </p:nvSpPr>
        <p:spPr>
          <a:xfrm>
            <a:off x="7332254"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005610063"/>
              </p:ext>
            </p:extLst>
          </p:nvPr>
        </p:nvGraphicFramePr>
        <p:xfrm>
          <a:off x="3810001" y="2364596"/>
          <a:ext cx="1303655" cy="1112520"/>
        </p:xfrm>
        <a:graphic>
          <a:graphicData uri="http://schemas.openxmlformats.org/drawingml/2006/table">
            <a:tbl>
              <a:tblPr firstRow="1" bandRow="1">
                <a:tableStyleId>{073A0DAA-6AF3-43AB-8588-CEC1D06C72B9}</a:tableStyleId>
              </a:tblPr>
              <a:tblGrid>
                <a:gridCol w="1303655">
                  <a:extLst>
                    <a:ext uri="{9D8B030D-6E8A-4147-A177-3AD203B41FA5}">
                      <a16:colId xmlns:a16="http://schemas.microsoft.com/office/drawing/2014/main" xmlns="" val="20000"/>
                    </a:ext>
                  </a:extLst>
                </a:gridCol>
              </a:tblGrid>
              <a:tr h="370840">
                <a:tc>
                  <a:txBody>
                    <a:bodyPr/>
                    <a:lstStyle/>
                    <a:p>
                      <a:r>
                        <a:rPr lang="en-US" dirty="0" err="1"/>
                        <a:t>Emp_name</a:t>
                      </a:r>
                      <a:endParaRPr lang="en-US" dirty="0"/>
                    </a:p>
                  </a:txBody>
                  <a:tcPr/>
                </a:tc>
                <a:extLst>
                  <a:ext uri="{0D108BD9-81ED-4DB2-BD59-A6C34878D82A}">
                    <a16:rowId xmlns:a16="http://schemas.microsoft.com/office/drawing/2014/main" xmlns="" val="10000"/>
                  </a:ext>
                </a:extLst>
              </a:tr>
              <a:tr h="370840">
                <a:tc>
                  <a:txBody>
                    <a:bodyPr/>
                    <a:lstStyle/>
                    <a:p>
                      <a:r>
                        <a:rPr lang="en-US" dirty="0"/>
                        <a:t>Meet</a:t>
                      </a:r>
                    </a:p>
                  </a:txBody>
                  <a:tcPr/>
                </a:tc>
                <a:extLst>
                  <a:ext uri="{0D108BD9-81ED-4DB2-BD59-A6C34878D82A}">
                    <a16:rowId xmlns:a16="http://schemas.microsoft.com/office/drawing/2014/main" xmlns="" val="10001"/>
                  </a:ext>
                </a:extLst>
              </a:tr>
              <a:tr h="370840">
                <a:tc>
                  <a:txBody>
                    <a:bodyPr/>
                    <a:lstStyle/>
                    <a:p>
                      <a:r>
                        <a:rPr lang="en-US" dirty="0"/>
                        <a:t>Suresh</a:t>
                      </a:r>
                    </a:p>
                  </a:txBody>
                  <a:tcPr/>
                </a:tc>
                <a:extLst>
                  <a:ext uri="{0D108BD9-81ED-4DB2-BD59-A6C34878D82A}">
                    <a16:rowId xmlns:a16="http://schemas.microsoft.com/office/drawing/2014/main" xmlns="" val="10002"/>
                  </a:ext>
                </a:extLst>
              </a:tr>
            </a:tbl>
          </a:graphicData>
        </a:graphic>
      </p:graphicFrame>
      <p:sp>
        <p:nvSpPr>
          <p:cNvPr id="14" name="TextBox 13"/>
          <p:cNvSpPr txBox="1"/>
          <p:nvPr/>
        </p:nvSpPr>
        <p:spPr>
          <a:xfrm>
            <a:off x="3811905" y="195178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Employee</a:t>
            </a:r>
            <a:endParaRPr lang="en-US" sz="2000" b="1" dirty="0">
              <a:solidFill>
                <a:schemeClr val="bg1"/>
              </a:solidFill>
              <a:latin typeface="Cambria" panose="02040503050406030204" pitchFamily="18" charset="0"/>
            </a:endParaRPr>
          </a:p>
        </p:txBody>
      </p:sp>
      <p:sp>
        <p:nvSpPr>
          <p:cNvPr id="16" name="Rectangle 15"/>
          <p:cNvSpPr/>
          <p:nvPr/>
        </p:nvSpPr>
        <p:spPr>
          <a:xfrm>
            <a:off x="6400800" y="4011698"/>
            <a:ext cx="4212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200" dirty="0">
                <a:solidFill>
                  <a:schemeClr val="tx1"/>
                </a:solidFill>
              </a:rPr>
              <a:t>Customer </a:t>
            </a:r>
            <a:r>
              <a:rPr lang="en-US" sz="2200" b="1" dirty="0">
                <a:solidFill>
                  <a:schemeClr val="tx1"/>
                </a:solidFill>
              </a:rPr>
              <a:t>U</a:t>
            </a:r>
            <a:r>
              <a:rPr lang="en-US" sz="2200" dirty="0"/>
              <a:t> </a:t>
            </a:r>
            <a:r>
              <a:rPr lang="en-US" sz="2200" dirty="0">
                <a:solidFill>
                  <a:schemeClr val="tx1"/>
                </a:solidFill>
              </a:rPr>
              <a:t>(Employee </a:t>
            </a:r>
            <a:r>
              <a:rPr lang="en-US" sz="2200" b="1" dirty="0">
                <a:solidFill>
                  <a:schemeClr val="tx1"/>
                </a:solidFill>
              </a:rPr>
              <a:t>U</a:t>
            </a:r>
            <a:r>
              <a:rPr lang="en-US" sz="2200" dirty="0"/>
              <a:t> </a:t>
            </a:r>
            <a:r>
              <a:rPr lang="en-US" sz="2200" dirty="0">
                <a:solidFill>
                  <a:schemeClr val="tx1"/>
                </a:solidFill>
              </a:rPr>
              <a:t>Student)</a:t>
            </a:r>
            <a:endParaRPr lang="en-IN" sz="2200" dirty="0">
              <a:solidFill>
                <a:schemeClr val="tx1"/>
              </a:solidFill>
            </a:endParaRPr>
          </a:p>
        </p:txBody>
      </p:sp>
      <p:sp>
        <p:nvSpPr>
          <p:cNvPr id="23" name="Rectangle 22"/>
          <p:cNvSpPr/>
          <p:nvPr/>
        </p:nvSpPr>
        <p:spPr>
          <a:xfrm>
            <a:off x="1603806" y="4011698"/>
            <a:ext cx="4212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aseline="-25000" dirty="0">
                <a:solidFill>
                  <a:schemeClr val="tx1"/>
                </a:solidFill>
              </a:rPr>
              <a:t>  </a:t>
            </a:r>
            <a:r>
              <a:rPr lang="en-US" sz="2200" dirty="0">
                <a:solidFill>
                  <a:schemeClr val="tx1"/>
                </a:solidFill>
              </a:rPr>
              <a:t>(Customer </a:t>
            </a:r>
            <a:r>
              <a:rPr lang="en-US" sz="2200" b="1" dirty="0">
                <a:solidFill>
                  <a:schemeClr val="tx1"/>
                </a:solidFill>
              </a:rPr>
              <a:t>U</a:t>
            </a:r>
            <a:r>
              <a:rPr lang="en-US" sz="2200" dirty="0"/>
              <a:t> </a:t>
            </a:r>
            <a:r>
              <a:rPr lang="en-US" sz="2200" dirty="0">
                <a:solidFill>
                  <a:schemeClr val="tx1"/>
                </a:solidFill>
              </a:rPr>
              <a:t>Employee) </a:t>
            </a:r>
            <a:r>
              <a:rPr lang="en-US" sz="2200" b="1" dirty="0">
                <a:solidFill>
                  <a:schemeClr val="tx1"/>
                </a:solidFill>
              </a:rPr>
              <a:t>U</a:t>
            </a:r>
            <a:r>
              <a:rPr lang="en-US" sz="2200" dirty="0"/>
              <a:t> </a:t>
            </a:r>
            <a:r>
              <a:rPr lang="en-US" sz="2200" dirty="0">
                <a:solidFill>
                  <a:schemeClr val="tx1"/>
                </a:solidFill>
              </a:rPr>
              <a:t>Student</a:t>
            </a:r>
            <a:endParaRPr lang="en-IN" sz="2200" dirty="0">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13068776"/>
              </p:ext>
            </p:extLst>
          </p:nvPr>
        </p:nvGraphicFramePr>
        <p:xfrm>
          <a:off x="8839836" y="2382740"/>
          <a:ext cx="1294765" cy="741680"/>
        </p:xfrm>
        <a:graphic>
          <a:graphicData uri="http://schemas.openxmlformats.org/drawingml/2006/table">
            <a:tbl>
              <a:tblPr firstRow="1" bandRow="1">
                <a:tableStyleId>{073A0DAA-6AF3-43AB-8588-CEC1D06C72B9}</a:tableStyleId>
              </a:tblPr>
              <a:tblGrid>
                <a:gridCol w="1294765">
                  <a:extLst>
                    <a:ext uri="{9D8B030D-6E8A-4147-A177-3AD203B41FA5}">
                      <a16:colId xmlns:a16="http://schemas.microsoft.com/office/drawing/2014/main" xmlns="" val="20002"/>
                    </a:ext>
                  </a:extLst>
                </a:gridCol>
              </a:tblGrid>
              <a:tr h="370840">
                <a:tc>
                  <a:txBody>
                    <a:bodyPr/>
                    <a:lstStyle/>
                    <a:p>
                      <a:r>
                        <a:rPr lang="en-US" dirty="0"/>
                        <a:t>Name</a:t>
                      </a:r>
                    </a:p>
                  </a:txBody>
                  <a:tcPr/>
                </a:tc>
                <a:extLst>
                  <a:ext uri="{0D108BD9-81ED-4DB2-BD59-A6C34878D82A}">
                    <a16:rowId xmlns:a16="http://schemas.microsoft.com/office/drawing/2014/main" xmlns="" val="10000"/>
                  </a:ext>
                </a:extLst>
              </a:tr>
              <a:tr h="370840">
                <a:tc>
                  <a:txBody>
                    <a:bodyPr/>
                    <a:lstStyle/>
                    <a:p>
                      <a:r>
                        <a:rPr lang="en-US" dirty="0"/>
                        <a:t>Meet</a:t>
                      </a:r>
                    </a:p>
                  </a:txBody>
                  <a:tcPr/>
                </a:tc>
                <a:extLst>
                  <a:ext uri="{0D108BD9-81ED-4DB2-BD59-A6C34878D82A}">
                    <a16:rowId xmlns:a16="http://schemas.microsoft.com/office/drawing/2014/main" xmlns="" val="10002"/>
                  </a:ext>
                </a:extLst>
              </a:tr>
            </a:tbl>
          </a:graphicData>
        </a:graphic>
      </p:graphicFrame>
      <p:sp>
        <p:nvSpPr>
          <p:cNvPr id="21" name="TextBox 20"/>
          <p:cNvSpPr txBox="1"/>
          <p:nvPr/>
        </p:nvSpPr>
        <p:spPr>
          <a:xfrm>
            <a:off x="8841740" y="1969930"/>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Output</a:t>
            </a:r>
            <a:endParaRPr lang="en-US" sz="2000" b="1" dirty="0">
              <a:solidFill>
                <a:schemeClr val="bg1"/>
              </a:solidFill>
              <a:latin typeface="Cambria" panose="02040503050406030204" pitchFamily="18" charset="0"/>
            </a:endParaRPr>
          </a:p>
        </p:txBody>
      </p:sp>
      <p:sp>
        <p:nvSpPr>
          <p:cNvPr id="6" name="TextBox 5"/>
          <p:cNvSpPr txBox="1"/>
          <p:nvPr/>
        </p:nvSpPr>
        <p:spPr>
          <a:xfrm>
            <a:off x="7330349" y="1447800"/>
            <a:ext cx="1143000" cy="400110"/>
          </a:xfrm>
          <a:prstGeom prst="rect">
            <a:avLst/>
          </a:prstGeom>
          <a:solidFill>
            <a:schemeClr val="bg1">
              <a:lumMod val="95000"/>
            </a:schemeClr>
          </a:solidFill>
        </p:spPr>
        <p:txBody>
          <a:bodyPr wrap="square" rtlCol="0">
            <a:spAutoFit/>
          </a:bodyPr>
          <a:lstStyle>
            <a:defPPr>
              <a:defRPr lang="en-US"/>
            </a:defPPr>
            <a:lvl1pPr>
              <a:defRPr sz="2000" b="1">
                <a:solidFill>
                  <a:schemeClr val="bg1"/>
                </a:solidFill>
              </a:defRPr>
            </a:lvl1pPr>
          </a:lstStyle>
          <a:p>
            <a:r>
              <a:rPr lang="en-US" dirty="0">
                <a:solidFill>
                  <a:schemeClr val="tx1"/>
                </a:solidFill>
              </a:rPr>
              <a:t>Union</a:t>
            </a:r>
            <a:endParaRPr lang="en-IN" dirty="0">
              <a:solidFill>
                <a:schemeClr val="tx1"/>
              </a:solidFill>
            </a:endParaRPr>
          </a:p>
        </p:txBody>
      </p:sp>
      <p:sp>
        <p:nvSpPr>
          <p:cNvPr id="24" name="TextBox 23"/>
          <p:cNvSpPr txBox="1"/>
          <p:nvPr/>
        </p:nvSpPr>
        <p:spPr>
          <a:xfrm>
            <a:off x="8839835" y="1447800"/>
            <a:ext cx="1143000" cy="400110"/>
          </a:xfrm>
          <a:prstGeom prst="rect">
            <a:avLst/>
          </a:prstGeom>
          <a:solidFill>
            <a:schemeClr val="bg1">
              <a:lumMod val="95000"/>
            </a:schemeClr>
          </a:solidFill>
        </p:spPr>
        <p:txBody>
          <a:bodyPr wrap="square" rtlCol="0">
            <a:spAutoFit/>
          </a:bodyPr>
          <a:lstStyle>
            <a:defPPr>
              <a:defRPr lang="en-US"/>
            </a:defPPr>
            <a:lvl1pPr>
              <a:defRPr sz="2000" b="1">
                <a:solidFill>
                  <a:schemeClr val="bg1"/>
                </a:solidFill>
              </a:defRPr>
            </a:lvl1pPr>
          </a:lstStyle>
          <a:p>
            <a:r>
              <a:rPr lang="en-US" dirty="0">
                <a:solidFill>
                  <a:schemeClr val="tx1"/>
                </a:solidFill>
              </a:rPr>
              <a:t>Intersect</a:t>
            </a:r>
            <a:endParaRPr lang="en-IN" dirty="0">
              <a:solidFill>
                <a:schemeClr val="tx1"/>
              </a:solidFill>
            </a:endParaRPr>
          </a:p>
        </p:txBody>
      </p:sp>
      <p:sp>
        <p:nvSpPr>
          <p:cNvPr id="25" name="Rectangle 24"/>
          <p:cNvSpPr/>
          <p:nvPr/>
        </p:nvSpPr>
        <p:spPr>
          <a:xfrm>
            <a:off x="5928303" y="4666339"/>
            <a:ext cx="360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t>
            </a:r>
            <a:endParaRPr lang="en-IN" sz="1600" dirty="0">
              <a:solidFill>
                <a:schemeClr val="tx1"/>
              </a:solidFill>
            </a:endParaRPr>
          </a:p>
        </p:txBody>
      </p:sp>
      <p:sp>
        <p:nvSpPr>
          <p:cNvPr id="26" name="Rectangle 25"/>
          <p:cNvSpPr/>
          <p:nvPr/>
        </p:nvSpPr>
        <p:spPr>
          <a:xfrm>
            <a:off x="6400800" y="4666339"/>
            <a:ext cx="4212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aseline="-25000" dirty="0">
                <a:solidFill>
                  <a:schemeClr val="tx1"/>
                </a:solidFill>
              </a:rPr>
              <a:t> </a:t>
            </a:r>
            <a:r>
              <a:rPr lang="en-US" sz="2200" dirty="0">
                <a:solidFill>
                  <a:schemeClr val="tx1"/>
                </a:solidFill>
              </a:rPr>
              <a:t>Customer </a:t>
            </a:r>
            <a:r>
              <a:rPr lang="en-US" sz="2000" b="1" dirty="0">
                <a:solidFill>
                  <a:schemeClr val="tx1"/>
                </a:solidFill>
              </a:rPr>
              <a:t>∩</a:t>
            </a:r>
            <a:r>
              <a:rPr lang="en-US" sz="2200" dirty="0"/>
              <a:t> </a:t>
            </a:r>
            <a:r>
              <a:rPr lang="en-US" sz="2200" dirty="0">
                <a:solidFill>
                  <a:schemeClr val="tx1"/>
                </a:solidFill>
              </a:rPr>
              <a:t>(Employee </a:t>
            </a:r>
            <a:r>
              <a:rPr lang="en-US" sz="2000" b="1" dirty="0">
                <a:solidFill>
                  <a:schemeClr val="tx1"/>
                </a:solidFill>
              </a:rPr>
              <a:t>∩</a:t>
            </a:r>
            <a:r>
              <a:rPr lang="en-US" sz="2200" dirty="0"/>
              <a:t> </a:t>
            </a:r>
            <a:r>
              <a:rPr lang="en-US" sz="2200" dirty="0">
                <a:solidFill>
                  <a:schemeClr val="tx1"/>
                </a:solidFill>
              </a:rPr>
              <a:t>Student)</a:t>
            </a:r>
            <a:endParaRPr lang="en-IN" sz="2200" dirty="0">
              <a:solidFill>
                <a:schemeClr val="tx1"/>
              </a:solidFill>
            </a:endParaRPr>
          </a:p>
        </p:txBody>
      </p:sp>
      <p:sp>
        <p:nvSpPr>
          <p:cNvPr id="27" name="Rectangle 26"/>
          <p:cNvSpPr/>
          <p:nvPr/>
        </p:nvSpPr>
        <p:spPr>
          <a:xfrm>
            <a:off x="1603806" y="4666339"/>
            <a:ext cx="4212000" cy="540000"/>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aseline="-25000" dirty="0">
                <a:solidFill>
                  <a:schemeClr val="tx1"/>
                </a:solidFill>
              </a:rPr>
              <a:t> </a:t>
            </a:r>
            <a:r>
              <a:rPr lang="en-US" sz="2200" dirty="0">
                <a:solidFill>
                  <a:schemeClr val="tx1"/>
                </a:solidFill>
              </a:rPr>
              <a:t>(Customer </a:t>
            </a:r>
            <a:r>
              <a:rPr lang="en-US" sz="2000" b="1" dirty="0">
                <a:solidFill>
                  <a:schemeClr val="tx1"/>
                </a:solidFill>
              </a:rPr>
              <a:t>∩</a:t>
            </a:r>
            <a:r>
              <a:rPr lang="en-US" sz="2200" dirty="0"/>
              <a:t> </a:t>
            </a:r>
            <a:r>
              <a:rPr lang="en-US" sz="2200" dirty="0">
                <a:solidFill>
                  <a:schemeClr val="tx1"/>
                </a:solidFill>
              </a:rPr>
              <a:t>Employee) </a:t>
            </a:r>
            <a:r>
              <a:rPr lang="en-US" sz="2000" b="1" dirty="0">
                <a:solidFill>
                  <a:schemeClr val="tx1"/>
                </a:solidFill>
              </a:rPr>
              <a:t>∩</a:t>
            </a:r>
            <a:r>
              <a:rPr lang="en-US" sz="2200" dirty="0"/>
              <a:t> </a:t>
            </a:r>
            <a:r>
              <a:rPr lang="en-US" sz="2200" dirty="0">
                <a:solidFill>
                  <a:schemeClr val="tx1"/>
                </a:solidFill>
              </a:rPr>
              <a:t>Student</a:t>
            </a:r>
            <a:endParaRPr lang="en-IN" sz="2200" dirty="0">
              <a:solidFill>
                <a:schemeClr val="tx1"/>
              </a:solidFill>
            </a:endParaRPr>
          </a:p>
        </p:txBody>
      </p:sp>
      <p:graphicFrame>
        <p:nvGraphicFramePr>
          <p:cNvPr id="22" name="Table 21"/>
          <p:cNvGraphicFramePr>
            <a:graphicFrameLocks noGrp="1"/>
          </p:cNvGraphicFramePr>
          <p:nvPr>
            <p:extLst>
              <p:ext uri="{D42A27DB-BD31-4B8C-83A1-F6EECF244321}">
                <p14:modId xmlns:p14="http://schemas.microsoft.com/office/powerpoint/2010/main" val="1048379244"/>
              </p:ext>
            </p:extLst>
          </p:nvPr>
        </p:nvGraphicFramePr>
        <p:xfrm>
          <a:off x="5401946" y="2371856"/>
          <a:ext cx="1303655" cy="1112520"/>
        </p:xfrm>
        <a:graphic>
          <a:graphicData uri="http://schemas.openxmlformats.org/drawingml/2006/table">
            <a:tbl>
              <a:tblPr firstRow="1" bandRow="1">
                <a:tableStyleId>{073A0DAA-6AF3-43AB-8588-CEC1D06C72B9}</a:tableStyleId>
              </a:tblPr>
              <a:tblGrid>
                <a:gridCol w="1303655">
                  <a:extLst>
                    <a:ext uri="{9D8B030D-6E8A-4147-A177-3AD203B41FA5}">
                      <a16:colId xmlns:a16="http://schemas.microsoft.com/office/drawing/2014/main" xmlns="" val="20000"/>
                    </a:ext>
                  </a:extLst>
                </a:gridCol>
              </a:tblGrid>
              <a:tr h="370840">
                <a:tc>
                  <a:txBody>
                    <a:bodyPr/>
                    <a:lstStyle/>
                    <a:p>
                      <a:r>
                        <a:rPr lang="en-US" dirty="0" err="1"/>
                        <a:t>Emp_name</a:t>
                      </a:r>
                      <a:endParaRPr lang="en-US" dirty="0"/>
                    </a:p>
                  </a:txBody>
                  <a:tcPr/>
                </a:tc>
                <a:extLst>
                  <a:ext uri="{0D108BD9-81ED-4DB2-BD59-A6C34878D82A}">
                    <a16:rowId xmlns:a16="http://schemas.microsoft.com/office/drawing/2014/main" xmlns="" val="10000"/>
                  </a:ext>
                </a:extLst>
              </a:tr>
              <a:tr h="370840">
                <a:tc>
                  <a:txBody>
                    <a:bodyPr/>
                    <a:lstStyle/>
                    <a:p>
                      <a:r>
                        <a:rPr lang="en-US" dirty="0"/>
                        <a:t>Raj</a:t>
                      </a:r>
                    </a:p>
                  </a:txBody>
                  <a:tcPr/>
                </a:tc>
                <a:extLst>
                  <a:ext uri="{0D108BD9-81ED-4DB2-BD59-A6C34878D82A}">
                    <a16:rowId xmlns:a16="http://schemas.microsoft.com/office/drawing/2014/main" xmlns="" val="10001"/>
                  </a:ext>
                </a:extLst>
              </a:tr>
              <a:tr h="370840">
                <a:tc>
                  <a:txBody>
                    <a:bodyPr/>
                    <a:lstStyle/>
                    <a:p>
                      <a:r>
                        <a:rPr lang="en-US" dirty="0"/>
                        <a:t>Meet</a:t>
                      </a:r>
                    </a:p>
                  </a:txBody>
                  <a:tcPr/>
                </a:tc>
                <a:extLst>
                  <a:ext uri="{0D108BD9-81ED-4DB2-BD59-A6C34878D82A}">
                    <a16:rowId xmlns:a16="http://schemas.microsoft.com/office/drawing/2014/main" xmlns="" val="10002"/>
                  </a:ext>
                </a:extLst>
              </a:tr>
            </a:tbl>
          </a:graphicData>
        </a:graphic>
      </p:graphicFrame>
      <p:sp>
        <p:nvSpPr>
          <p:cNvPr id="28" name="TextBox 27"/>
          <p:cNvSpPr txBox="1"/>
          <p:nvPr/>
        </p:nvSpPr>
        <p:spPr>
          <a:xfrm>
            <a:off x="5403850" y="1959046"/>
            <a:ext cx="1280160" cy="400110"/>
          </a:xfrm>
          <a:prstGeom prst="rect">
            <a:avLst/>
          </a:prstGeom>
          <a:solidFill>
            <a:schemeClr val="tx1">
              <a:lumMod val="95000"/>
              <a:lumOff val="5000"/>
            </a:schemeClr>
          </a:solidFill>
        </p:spPr>
        <p:txBody>
          <a:bodyPr wrap="square" rtlCol="0">
            <a:spAutoFit/>
          </a:bodyPr>
          <a:lstStyle/>
          <a:p>
            <a:r>
              <a:rPr lang="en-US" sz="2000" b="1" dirty="0">
                <a:solidFill>
                  <a:schemeClr val="bg1"/>
                </a:solidFill>
              </a:rPr>
              <a:t>Student</a:t>
            </a:r>
            <a:endParaRPr lang="en-US" sz="2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8469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4" grpId="0" animBg="1"/>
      <p:bldP spid="16" grpId="0" animBg="1"/>
      <p:bldP spid="23" grpId="0" animBg="1"/>
      <p:bldP spid="21" grpId="0" animBg="1"/>
      <p:bldP spid="6" grpId="0" animBg="1"/>
      <p:bldP spid="24" grpId="0" animBg="1"/>
      <p:bldP spid="25" grpId="0" animBg="1"/>
      <p:bldP spid="26"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 of relational expressions</a:t>
            </a:r>
          </a:p>
        </p:txBody>
      </p:sp>
      <p:sp>
        <p:nvSpPr>
          <p:cNvPr id="3" name="Content Placeholder 2"/>
          <p:cNvSpPr>
            <a:spLocks noGrp="1"/>
          </p:cNvSpPr>
          <p:nvPr>
            <p:ph idx="1"/>
          </p:nvPr>
        </p:nvSpPr>
        <p:spPr/>
        <p:txBody>
          <a:bodyPr>
            <a:normAutofit/>
          </a:bodyPr>
          <a:lstStyle/>
          <a:p>
            <a:pPr marL="457200" indent="-457200" algn="just">
              <a:buClr>
                <a:schemeClr val="tx1"/>
              </a:buClr>
              <a:buFont typeface="+mj-lt"/>
              <a:buAutoNum type="arabicPeriod" startAt="10"/>
            </a:pPr>
            <a:r>
              <a:rPr lang="en-US" b="1" dirty="0">
                <a:solidFill>
                  <a:srgbClr val="C00000"/>
                </a:solidFill>
              </a:rPr>
              <a:t>Selection operation distributes over U, ∩ and –</a:t>
            </a:r>
            <a:r>
              <a:rPr lang="en-US" dirty="0"/>
              <a:t>.</a:t>
            </a:r>
          </a:p>
          <a:p>
            <a:pPr marL="0" indent="0" algn="just">
              <a:buNone/>
            </a:pPr>
            <a:r>
              <a:rPr lang="en-US" dirty="0"/>
              <a:t>   	</a:t>
            </a:r>
            <a:r>
              <a:rPr lang="el-GR" sz="3000" dirty="0"/>
              <a:t>σ</a:t>
            </a:r>
            <a:r>
              <a:rPr lang="el-GR" sz="1900" baseline="-25000" dirty="0"/>
              <a:t>θ</a:t>
            </a:r>
            <a:r>
              <a:rPr lang="en-US" dirty="0"/>
              <a:t>(E1 – E2)  = </a:t>
            </a:r>
            <a:r>
              <a:rPr lang="el-GR" sz="3000" dirty="0"/>
              <a:t>σ</a:t>
            </a:r>
            <a:r>
              <a:rPr lang="el-GR" sz="1900" baseline="-25000" dirty="0"/>
              <a:t>θ</a:t>
            </a:r>
            <a:r>
              <a:rPr lang="en-US" dirty="0"/>
              <a:t>(E1) – </a:t>
            </a:r>
            <a:r>
              <a:rPr lang="el-GR" sz="3000" dirty="0"/>
              <a:t>σ</a:t>
            </a:r>
            <a:r>
              <a:rPr lang="el-GR" sz="1900" baseline="-25000" dirty="0"/>
              <a:t>θ</a:t>
            </a:r>
            <a:r>
              <a:rPr lang="en-US" dirty="0"/>
              <a:t>(E2)</a:t>
            </a:r>
          </a:p>
          <a:p>
            <a:pPr marL="0" indent="0" algn="just">
              <a:buNone/>
            </a:pPr>
            <a:r>
              <a:rPr lang="en-US" dirty="0"/>
              <a:t>	similarly selection operation is distributed for U and ∩ also.</a:t>
            </a:r>
          </a:p>
        </p:txBody>
      </p:sp>
    </p:spTree>
    <p:extLst>
      <p:ext uri="{BB962C8B-B14F-4D97-AF65-F5344CB8AC3E}">
        <p14:creationId xmlns:p14="http://schemas.microsoft.com/office/powerpoint/2010/main" val="331656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94B8-B650-4DCB-99E5-4796725CA9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7FF4B8AA-F327-4C72-83B9-344CA0F88C4F}"/>
              </a:ext>
            </a:extLst>
          </p:cNvPr>
          <p:cNvSpPr>
            <a:spLocks noGrp="1"/>
          </p:cNvSpPr>
          <p:nvPr>
            <p:ph idx="1"/>
          </p:nvPr>
        </p:nvSpPr>
        <p:spPr/>
        <p:txBody>
          <a:bodyPr/>
          <a:lstStyle/>
          <a:p>
            <a:r>
              <a:rPr lang="en-US" dirty="0"/>
              <a:t>Assume the following tables:</a:t>
            </a:r>
          </a:p>
          <a:p>
            <a:pPr lvl="1"/>
            <a:r>
              <a:rPr lang="en-US" dirty="0"/>
              <a:t>instructor(ID, name, </a:t>
            </a:r>
            <a:r>
              <a:rPr lang="en-US" dirty="0" err="1"/>
              <a:t>dept_name</a:t>
            </a:r>
            <a:r>
              <a:rPr lang="en-US" dirty="0"/>
              <a:t>, salary)</a:t>
            </a:r>
          </a:p>
          <a:p>
            <a:pPr lvl="1"/>
            <a:r>
              <a:rPr lang="en-US" dirty="0"/>
              <a:t>teaches(ID, </a:t>
            </a:r>
            <a:r>
              <a:rPr lang="en-US" dirty="0" err="1"/>
              <a:t>course_id</a:t>
            </a:r>
            <a:r>
              <a:rPr lang="en-US" dirty="0"/>
              <a:t>, </a:t>
            </a:r>
            <a:r>
              <a:rPr lang="en-US" dirty="0" err="1"/>
              <a:t>sec_id</a:t>
            </a:r>
            <a:r>
              <a:rPr lang="en-US" dirty="0"/>
              <a:t>, semester, year)</a:t>
            </a:r>
          </a:p>
          <a:p>
            <a:pPr lvl="1"/>
            <a:r>
              <a:rPr lang="en-US" dirty="0"/>
              <a:t>course(</a:t>
            </a:r>
            <a:r>
              <a:rPr lang="en-US" dirty="0" err="1"/>
              <a:t>course_id</a:t>
            </a:r>
            <a:r>
              <a:rPr lang="en-US" dirty="0"/>
              <a:t>, title, </a:t>
            </a:r>
            <a:r>
              <a:rPr lang="en-US" dirty="0" err="1"/>
              <a:t>dept_name</a:t>
            </a:r>
            <a:r>
              <a:rPr lang="en-US" dirty="0"/>
              <a:t>, credits)</a:t>
            </a:r>
          </a:p>
          <a:p>
            <a:pPr marL="457200" lvl="1" indent="0">
              <a:buNone/>
            </a:pPr>
            <a:endParaRPr lang="en-US" b="1" dirty="0"/>
          </a:p>
          <a:p>
            <a:pPr marL="457200" lvl="1" indent="0">
              <a:buNone/>
            </a:pPr>
            <a:r>
              <a:rPr lang="en-US" b="1" dirty="0"/>
              <a:t>Query 1: Find the names of all instructors in the Music department, along with the titles of the courses that they teach</a:t>
            </a:r>
          </a:p>
          <a:p>
            <a:pPr lvl="1"/>
            <a:r>
              <a:rPr lang="en-US" dirty="0"/>
              <a:t>Here, </a:t>
            </a:r>
            <a:r>
              <a:rPr lang="en-US" dirty="0" err="1"/>
              <a:t>dept_name</a:t>
            </a:r>
            <a:r>
              <a:rPr lang="en-US" dirty="0"/>
              <a:t> is a field of only the instructor table. Hence, we can select out the Music instructors before joining the tables, hence reducing query time.</a:t>
            </a:r>
          </a:p>
          <a:p>
            <a:pPr lvl="1"/>
            <a:endParaRPr lang="en-US" dirty="0"/>
          </a:p>
          <a:p>
            <a:pPr lvl="1"/>
            <a:r>
              <a:rPr lang="en-US" b="1" dirty="0"/>
              <a:t>Optimized Query:</a:t>
            </a:r>
          </a:p>
          <a:p>
            <a:pPr marL="457200" lvl="1" indent="0">
              <a:buNone/>
            </a:pPr>
            <a:endParaRPr lang="en-IN" dirty="0"/>
          </a:p>
        </p:txBody>
      </p:sp>
      <p:pic>
        <p:nvPicPr>
          <p:cNvPr id="14" name="Graphic 13">
            <a:extLst>
              <a:ext uri="{FF2B5EF4-FFF2-40B4-BE49-F238E27FC236}">
                <a16:creationId xmlns:a16="http://schemas.microsoft.com/office/drawing/2014/main" xmlns="" id="{C3340852-686B-4D9F-A10E-032964ADE9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981200" y="4724400"/>
            <a:ext cx="8915400" cy="269619"/>
          </a:xfrm>
          <a:prstGeom prst="rect">
            <a:avLst/>
          </a:prstGeom>
        </p:spPr>
      </p:pic>
      <p:pic>
        <p:nvPicPr>
          <p:cNvPr id="16" name="Graphic 15">
            <a:extLst>
              <a:ext uri="{FF2B5EF4-FFF2-40B4-BE49-F238E27FC236}">
                <a16:creationId xmlns:a16="http://schemas.microsoft.com/office/drawing/2014/main" xmlns="" id="{F73E971F-3692-4EAC-822D-B98D0732F9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973344" y="5686386"/>
            <a:ext cx="9106542" cy="300422"/>
          </a:xfrm>
          <a:prstGeom prst="rect">
            <a:avLst/>
          </a:prstGeom>
        </p:spPr>
      </p:pic>
    </p:spTree>
    <p:extLst>
      <p:ext uri="{BB962C8B-B14F-4D97-AF65-F5344CB8AC3E}">
        <p14:creationId xmlns:p14="http://schemas.microsoft.com/office/powerpoint/2010/main" val="87267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dirty="0"/>
          </a:p>
        </p:txBody>
      </p:sp>
      <p:sp>
        <p:nvSpPr>
          <p:cNvPr id="2" name="Title 1"/>
          <p:cNvSpPr>
            <a:spLocks noGrp="1"/>
          </p:cNvSpPr>
          <p:nvPr>
            <p:ph type="title"/>
          </p:nvPr>
        </p:nvSpPr>
        <p:spPr/>
        <p:txBody>
          <a:bodyPr/>
          <a:lstStyle/>
          <a:p>
            <a:r>
              <a:rPr lang="en-US" dirty="0"/>
              <a:t>Steps in Query Processing</a:t>
            </a:r>
          </a:p>
        </p:txBody>
      </p:sp>
      <p:sp>
        <p:nvSpPr>
          <p:cNvPr id="8" name="Flowchart: Decision 7"/>
          <p:cNvSpPr/>
          <p:nvPr/>
        </p:nvSpPr>
        <p:spPr>
          <a:xfrm>
            <a:off x="4127500" y="1957867"/>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Parser and translator</a:t>
            </a:r>
            <a:endParaRPr lang="en-US" sz="2000" dirty="0">
              <a:solidFill>
                <a:schemeClr val="tx1"/>
              </a:solidFill>
            </a:endParaRPr>
          </a:p>
        </p:txBody>
      </p:sp>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4496" y="220003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28" name="Rounded Rectangle 27"/>
          <p:cNvSpPr/>
          <p:nvPr/>
        </p:nvSpPr>
        <p:spPr>
          <a:xfrm>
            <a:off x="2667000" y="2233816"/>
            <a:ext cx="9144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a:t>
            </a:r>
            <a:endParaRPr lang="en-US" sz="2000" dirty="0">
              <a:solidFill>
                <a:schemeClr val="tx1"/>
              </a:solidFill>
            </a:endParaRPr>
          </a:p>
        </p:txBody>
      </p:sp>
      <p:cxnSp>
        <p:nvCxnSpPr>
          <p:cNvPr id="30" name="Straight Arrow Connector 29"/>
          <p:cNvCxnSpPr/>
          <p:nvPr/>
        </p:nvCxnSpPr>
        <p:spPr>
          <a:xfrm flipV="1">
            <a:off x="3575050" y="2460421"/>
            <a:ext cx="54864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171300" y="2096656"/>
            <a:ext cx="2194560" cy="73152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Relational algebra </a:t>
            </a:r>
          </a:p>
          <a:p>
            <a:pPr algn="ctr"/>
            <a:r>
              <a:rPr lang="en-IN" sz="2000" dirty="0">
                <a:solidFill>
                  <a:schemeClr val="tx1"/>
                </a:solidFill>
              </a:rPr>
              <a:t>expression</a:t>
            </a:r>
            <a:endParaRPr lang="en-US" sz="2000" dirty="0">
              <a:solidFill>
                <a:schemeClr val="tx1"/>
              </a:solidFill>
            </a:endParaRPr>
          </a:p>
        </p:txBody>
      </p:sp>
      <p:cxnSp>
        <p:nvCxnSpPr>
          <p:cNvPr id="32" name="Straight Arrow Connector 31"/>
          <p:cNvCxnSpPr/>
          <p:nvPr/>
        </p:nvCxnSpPr>
        <p:spPr>
          <a:xfrm flipV="1">
            <a:off x="6713025" y="2455340"/>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Flowchart: Decision 32"/>
          <p:cNvSpPr/>
          <p:nvPr/>
        </p:nvSpPr>
        <p:spPr>
          <a:xfrm>
            <a:off x="7034140" y="3281266"/>
            <a:ext cx="2468880" cy="731520"/>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Optimizer</a:t>
            </a:r>
            <a:endParaRPr lang="en-US" sz="2000" dirty="0">
              <a:solidFill>
                <a:schemeClr val="tx1"/>
              </a:solidFill>
            </a:endParaRPr>
          </a:p>
        </p:txBody>
      </p:sp>
      <p:cxnSp>
        <p:nvCxnSpPr>
          <p:cNvPr id="34" name="Straight Arrow Connector 33"/>
          <p:cNvCxnSpPr/>
          <p:nvPr/>
        </p:nvCxnSpPr>
        <p:spPr>
          <a:xfrm rot="5400000" flipV="1">
            <a:off x="8037169" y="3053965"/>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7354180" y="4454074"/>
            <a:ext cx="18288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Execution plan</a:t>
            </a:r>
            <a:endParaRPr lang="en-US" sz="2000" dirty="0">
              <a:solidFill>
                <a:schemeClr val="tx1"/>
              </a:solidFill>
            </a:endParaRPr>
          </a:p>
        </p:txBody>
      </p:sp>
      <p:sp>
        <p:nvSpPr>
          <p:cNvPr id="37" name="Flowchart: Decision 36"/>
          <p:cNvSpPr/>
          <p:nvPr/>
        </p:nvSpPr>
        <p:spPr>
          <a:xfrm>
            <a:off x="4038600" y="4178125"/>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Evaluation</a:t>
            </a:r>
          </a:p>
          <a:p>
            <a:pPr algn="ctr"/>
            <a:r>
              <a:rPr lang="en-IN" sz="2000" dirty="0">
                <a:solidFill>
                  <a:schemeClr val="tx1"/>
                </a:solidFill>
              </a:rPr>
              <a:t>engine</a:t>
            </a:r>
            <a:endParaRPr lang="en-US" sz="2000" dirty="0">
              <a:solidFill>
                <a:schemeClr val="tx1"/>
              </a:solidFill>
            </a:endParaRPr>
          </a:p>
        </p:txBody>
      </p:sp>
      <p:sp>
        <p:nvSpPr>
          <p:cNvPr id="38" name="Rounded Rectangle 37"/>
          <p:cNvSpPr/>
          <p:nvPr/>
        </p:nvSpPr>
        <p:spPr>
          <a:xfrm>
            <a:off x="1935480" y="4454074"/>
            <a:ext cx="164592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 output</a:t>
            </a:r>
            <a:endParaRPr lang="en-US" sz="2000" dirty="0">
              <a:solidFill>
                <a:schemeClr val="tx1"/>
              </a:solidFill>
            </a:endParaRPr>
          </a:p>
        </p:txBody>
      </p:sp>
      <p:sp>
        <p:nvSpPr>
          <p:cNvPr id="39" name="Flowchart: Magnetic Disk 38"/>
          <p:cNvSpPr/>
          <p:nvPr/>
        </p:nvSpPr>
        <p:spPr>
          <a:xfrm>
            <a:off x="9503020" y="5543484"/>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943629" y="5543484"/>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42" name="TextBox 41"/>
          <p:cNvSpPr txBox="1"/>
          <p:nvPr/>
        </p:nvSpPr>
        <p:spPr>
          <a:xfrm>
            <a:off x="7354180" y="5532121"/>
            <a:ext cx="2143218" cy="646331"/>
          </a:xfrm>
          <a:prstGeom prst="rect">
            <a:avLst/>
          </a:prstGeom>
          <a:noFill/>
        </p:spPr>
        <p:txBody>
          <a:bodyPr wrap="square" rtlCol="0">
            <a:spAutoFit/>
          </a:bodyPr>
          <a:lstStyle/>
          <a:p>
            <a:pPr algn="ctr"/>
            <a:r>
              <a:rPr lang="en-US" b="1" dirty="0"/>
              <a:t>Database Catalog </a:t>
            </a:r>
            <a:r>
              <a:rPr lang="en-US" dirty="0"/>
              <a:t>Statistics about Data</a:t>
            </a:r>
          </a:p>
        </p:txBody>
      </p:sp>
      <p:cxnSp>
        <p:nvCxnSpPr>
          <p:cNvPr id="43" name="Straight Arrow Connector 42"/>
          <p:cNvCxnSpPr/>
          <p:nvPr/>
        </p:nvCxnSpPr>
        <p:spPr>
          <a:xfrm rot="5400000" flipV="1">
            <a:off x="8037169" y="4236773"/>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0" idx="0"/>
          </p:cNvCxnSpPr>
          <p:nvPr/>
        </p:nvCxnSpPr>
        <p:spPr>
          <a:xfrm flipH="1" flipV="1">
            <a:off x="5334001" y="5147022"/>
            <a:ext cx="1618" cy="402336"/>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6622660" y="4682674"/>
            <a:ext cx="73152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3559615" y="4682674"/>
            <a:ext cx="54864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V="1">
            <a:off x="8753658" y="4390767"/>
            <a:ext cx="1885094" cy="397613"/>
          </a:xfrm>
          <a:prstGeom prst="bentConnector3">
            <a:avLst>
              <a:gd name="adj1" fmla="val 100023"/>
            </a:avLst>
          </a:prstGeom>
          <a:ln w="381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ounded Rectangular Callout 53"/>
          <p:cNvSpPr/>
          <p:nvPr/>
        </p:nvSpPr>
        <p:spPr>
          <a:xfrm>
            <a:off x="2024495" y="1058745"/>
            <a:ext cx="2895600" cy="914400"/>
          </a:xfrm>
          <a:prstGeom prst="wedgeRoundRectCallout">
            <a:avLst>
              <a:gd name="adj1" fmla="val 48448"/>
              <a:gd name="adj2" fmla="val 83489"/>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 </a:t>
            </a:r>
            <a:r>
              <a:rPr lang="en-US" dirty="0">
                <a:solidFill>
                  <a:srgbClr val="C00000"/>
                </a:solidFill>
              </a:rPr>
              <a:t>checks the syntax of query </a:t>
            </a:r>
            <a:r>
              <a:rPr lang="en-US" dirty="0">
                <a:solidFill>
                  <a:schemeClr val="tx1"/>
                </a:solidFill>
              </a:rPr>
              <a:t>and</a:t>
            </a:r>
            <a:r>
              <a:rPr lang="en-US" dirty="0">
                <a:solidFill>
                  <a:srgbClr val="C00000"/>
                </a:solidFill>
              </a:rPr>
              <a:t> verifies attribute name </a:t>
            </a:r>
            <a:r>
              <a:rPr lang="en-US" dirty="0">
                <a:solidFill>
                  <a:schemeClr val="tx1"/>
                </a:solidFill>
              </a:rPr>
              <a:t>and</a:t>
            </a:r>
            <a:r>
              <a:rPr lang="en-US" dirty="0">
                <a:solidFill>
                  <a:srgbClr val="C00000"/>
                </a:solidFill>
              </a:rPr>
              <a:t> relation name</a:t>
            </a:r>
            <a:endParaRPr lang="en-US" dirty="0">
              <a:solidFill>
                <a:schemeClr val="tx1"/>
              </a:solidFill>
            </a:endParaRPr>
          </a:p>
        </p:txBody>
      </p:sp>
      <p:sp>
        <p:nvSpPr>
          <p:cNvPr id="55" name="Rounded Rectangular Callout 54"/>
          <p:cNvSpPr/>
          <p:nvPr/>
        </p:nvSpPr>
        <p:spPr>
          <a:xfrm>
            <a:off x="5689403" y="1042422"/>
            <a:ext cx="2560320" cy="914400"/>
          </a:xfrm>
          <a:prstGeom prst="wedgeRoundRectCallout">
            <a:avLst>
              <a:gd name="adj1" fmla="val -40764"/>
              <a:gd name="adj2" fmla="val 119830"/>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tx1"/>
                </a:solidFill>
                <a:ea typeface="ＭＳ Ｐゴシック" panose="020B0600070205080204" pitchFamily="34" charset="-128"/>
              </a:rPr>
              <a:t>Translator </a:t>
            </a:r>
            <a:r>
              <a:rPr lang="en-US" altLang="en-US" dirty="0">
                <a:solidFill>
                  <a:srgbClr val="C00000"/>
                </a:solidFill>
                <a:ea typeface="ＭＳ Ｐゴシック" panose="020B0600070205080204" pitchFamily="34" charset="-128"/>
              </a:rPr>
              <a:t>translates the query into its internal form (relational algebra)</a:t>
            </a:r>
            <a:endParaRPr lang="en-US" dirty="0">
              <a:solidFill>
                <a:srgbClr val="C00000"/>
              </a:solidFill>
            </a:endParaRPr>
          </a:p>
        </p:txBody>
      </p:sp>
      <p:sp>
        <p:nvSpPr>
          <p:cNvPr id="56" name="Rounded Rectangular Callout 55"/>
          <p:cNvSpPr/>
          <p:nvPr/>
        </p:nvSpPr>
        <p:spPr>
          <a:xfrm>
            <a:off x="4392878" y="3048000"/>
            <a:ext cx="2895600" cy="457200"/>
          </a:xfrm>
          <a:prstGeom prst="wedgeRoundRectCallout">
            <a:avLst>
              <a:gd name="adj1" fmla="val 66070"/>
              <a:gd name="adj2" fmla="val 59713"/>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Choose best execution plan</a:t>
            </a:r>
          </a:p>
        </p:txBody>
      </p:sp>
      <p:sp>
        <p:nvSpPr>
          <p:cNvPr id="57" name="Rounded Rectangular Callout 56"/>
          <p:cNvSpPr/>
          <p:nvPr/>
        </p:nvSpPr>
        <p:spPr>
          <a:xfrm>
            <a:off x="1950720" y="3647026"/>
            <a:ext cx="3017520" cy="644119"/>
          </a:xfrm>
          <a:prstGeom prst="wedgeRoundRectCallout">
            <a:avLst>
              <a:gd name="adj1" fmla="val 43345"/>
              <a:gd name="adj2" fmla="val 86128"/>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Execute </a:t>
            </a:r>
            <a:r>
              <a:rPr lang="en-US" dirty="0">
                <a:solidFill>
                  <a:schemeClr val="tx1"/>
                </a:solidFill>
              </a:rPr>
              <a:t>the</a:t>
            </a:r>
            <a:r>
              <a:rPr lang="en-US" dirty="0">
                <a:solidFill>
                  <a:srgbClr val="C00000"/>
                </a:solidFill>
              </a:rPr>
              <a:t> query-evaluation plan </a:t>
            </a:r>
            <a:r>
              <a:rPr lang="en-US" dirty="0">
                <a:solidFill>
                  <a:schemeClr val="tx1"/>
                </a:solidFill>
              </a:rPr>
              <a:t>and</a:t>
            </a:r>
            <a:r>
              <a:rPr lang="en-US" dirty="0">
                <a:solidFill>
                  <a:srgbClr val="C00000"/>
                </a:solidFill>
              </a:rPr>
              <a:t> returns output</a:t>
            </a:r>
            <a:endParaRPr lang="en-US" dirty="0">
              <a:solidFill>
                <a:schemeClr val="tx1"/>
              </a:solidFill>
            </a:endParaRPr>
          </a:p>
        </p:txBody>
      </p:sp>
    </p:spTree>
    <p:extLst>
      <p:ext uri="{BB962C8B-B14F-4D97-AF65-F5344CB8AC3E}">
        <p14:creationId xmlns:p14="http://schemas.microsoft.com/office/powerpoint/2010/main" val="305211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56"/>
                                        </p:tgtEl>
                                      </p:cBhvr>
                                    </p:animEffect>
                                    <p:set>
                                      <p:cBhvr>
                                        <p:cTn id="65" dur="1" fill="hold">
                                          <p:stCondLst>
                                            <p:cond delay="499"/>
                                          </p:stCondLst>
                                        </p:cTn>
                                        <p:tgtEl>
                                          <p:spTgt spid="5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57"/>
                                        </p:tgtEl>
                                      </p:cBhvr>
                                    </p:animEffect>
                                    <p:set>
                                      <p:cBhvr>
                                        <p:cTn id="94" dur="1" fill="hold">
                                          <p:stCondLst>
                                            <p:cond delay="499"/>
                                          </p:stCondLst>
                                        </p:cTn>
                                        <p:tgtEl>
                                          <p:spTgt spid="5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31" grpId="0" animBg="1"/>
      <p:bldP spid="33" grpId="0" animBg="1"/>
      <p:bldP spid="36" grpId="0" animBg="1"/>
      <p:bldP spid="37" grpId="0" animBg="1"/>
      <p:bldP spid="38" grpId="0" animBg="1"/>
      <p:bldP spid="39" grpId="0" animBg="1"/>
      <p:bldP spid="40" grpId="0" animBg="1"/>
      <p:bldP spid="42" grpId="0"/>
      <p:bldP spid="54" grpId="0" animBg="1"/>
      <p:bldP spid="54" grpId="1" animBg="1"/>
      <p:bldP spid="55" grpId="0" animBg="1"/>
      <p:bldP spid="55" grpId="1" animBg="1"/>
      <p:bldP spid="56" grpId="0" animBg="1"/>
      <p:bldP spid="56" grpId="1" animBg="1"/>
      <p:bldP spid="57" grpId="0" animBg="1"/>
      <p:bldP spid="5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94B8-B650-4DCB-99E5-4796725CA96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7FF4B8AA-F327-4C72-83B9-344CA0F88C4F}"/>
              </a:ext>
            </a:extLst>
          </p:cNvPr>
          <p:cNvSpPr>
            <a:spLocks noGrp="1"/>
          </p:cNvSpPr>
          <p:nvPr>
            <p:ph idx="1"/>
          </p:nvPr>
        </p:nvSpPr>
        <p:spPr/>
        <p:txBody>
          <a:bodyPr/>
          <a:lstStyle/>
          <a:p>
            <a:r>
              <a:rPr lang="en-US" dirty="0"/>
              <a:t>Assume the following tables:</a:t>
            </a:r>
          </a:p>
          <a:p>
            <a:pPr lvl="1"/>
            <a:r>
              <a:rPr lang="en-US" dirty="0"/>
              <a:t>instructor(ID, name, </a:t>
            </a:r>
            <a:r>
              <a:rPr lang="en-US" dirty="0" err="1"/>
              <a:t>dept_name</a:t>
            </a:r>
            <a:r>
              <a:rPr lang="en-US" dirty="0"/>
              <a:t>, salary)</a:t>
            </a:r>
          </a:p>
          <a:p>
            <a:pPr lvl="1"/>
            <a:r>
              <a:rPr lang="en-US" dirty="0"/>
              <a:t>teaches(ID, </a:t>
            </a:r>
            <a:r>
              <a:rPr lang="en-US" dirty="0" err="1"/>
              <a:t>course_id</a:t>
            </a:r>
            <a:r>
              <a:rPr lang="en-US" dirty="0"/>
              <a:t>, </a:t>
            </a:r>
            <a:r>
              <a:rPr lang="en-US" dirty="0" err="1"/>
              <a:t>sec_id</a:t>
            </a:r>
            <a:r>
              <a:rPr lang="en-US" dirty="0"/>
              <a:t>, semester, year)</a:t>
            </a:r>
          </a:p>
          <a:p>
            <a:pPr lvl="1"/>
            <a:r>
              <a:rPr lang="en-US" dirty="0"/>
              <a:t>course(</a:t>
            </a:r>
            <a:r>
              <a:rPr lang="en-US" dirty="0" err="1"/>
              <a:t>course_id</a:t>
            </a:r>
            <a:r>
              <a:rPr lang="en-US" dirty="0"/>
              <a:t>, title, </a:t>
            </a:r>
            <a:r>
              <a:rPr lang="en-US" dirty="0" err="1"/>
              <a:t>dept_name</a:t>
            </a:r>
            <a:r>
              <a:rPr lang="en-US" dirty="0"/>
              <a:t>, credits)</a:t>
            </a:r>
          </a:p>
          <a:p>
            <a:pPr marL="457200" lvl="1" indent="0">
              <a:buNone/>
            </a:pPr>
            <a:endParaRPr lang="en-US" b="1" dirty="0"/>
          </a:p>
          <a:p>
            <a:pPr marL="457200" lvl="1" indent="0">
              <a:buNone/>
            </a:pPr>
            <a:r>
              <a:rPr lang="en-US" b="1" dirty="0"/>
              <a:t>Query 2: Find the names of all instructors in the Music department who have taught a course in 2009, along with the titles of the courses that they taught</a:t>
            </a:r>
          </a:p>
          <a:p>
            <a:pPr lvl="1"/>
            <a:endParaRPr lang="en-US" dirty="0"/>
          </a:p>
          <a:p>
            <a:pPr lvl="1"/>
            <a:endParaRPr lang="en-US" dirty="0"/>
          </a:p>
          <a:p>
            <a:pPr lvl="1"/>
            <a:r>
              <a:rPr lang="en-US" b="1" dirty="0"/>
              <a:t>Optimized Query:</a:t>
            </a:r>
          </a:p>
          <a:p>
            <a:pPr marL="457200" lvl="1" indent="0">
              <a:buNone/>
            </a:pPr>
            <a:endParaRPr lang="en-IN" dirty="0"/>
          </a:p>
        </p:txBody>
      </p:sp>
      <p:pic>
        <p:nvPicPr>
          <p:cNvPr id="5" name="Graphic 4">
            <a:extLst>
              <a:ext uri="{FF2B5EF4-FFF2-40B4-BE49-F238E27FC236}">
                <a16:creationId xmlns:a16="http://schemas.microsoft.com/office/drawing/2014/main" xmlns="" id="{7E5846EE-CDB3-4E50-81CE-03F70766C1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676400" y="4114800"/>
            <a:ext cx="8305800" cy="381000"/>
          </a:xfrm>
          <a:prstGeom prst="rect">
            <a:avLst/>
          </a:prstGeom>
        </p:spPr>
      </p:pic>
      <p:pic>
        <p:nvPicPr>
          <p:cNvPr id="7" name="Graphic 6">
            <a:extLst>
              <a:ext uri="{FF2B5EF4-FFF2-40B4-BE49-F238E27FC236}">
                <a16:creationId xmlns:a16="http://schemas.microsoft.com/office/drawing/2014/main" xmlns="" id="{B6926996-A97A-4480-9A9E-552BCCF54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905000" y="5562600"/>
            <a:ext cx="8305800" cy="381000"/>
          </a:xfrm>
          <a:prstGeom prst="rect">
            <a:avLst/>
          </a:prstGeom>
        </p:spPr>
      </p:pic>
    </p:spTree>
    <p:extLst>
      <p:ext uri="{BB962C8B-B14F-4D97-AF65-F5344CB8AC3E}">
        <p14:creationId xmlns:p14="http://schemas.microsoft.com/office/powerpoint/2010/main" val="2044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Query Cost</a:t>
            </a:r>
          </a:p>
        </p:txBody>
      </p:sp>
      <p:sp>
        <p:nvSpPr>
          <p:cNvPr id="3" name="Content Placeholder 2"/>
          <p:cNvSpPr>
            <a:spLocks noGrp="1"/>
          </p:cNvSpPr>
          <p:nvPr>
            <p:ph idx="1"/>
          </p:nvPr>
        </p:nvSpPr>
        <p:spPr/>
        <p:txBody>
          <a:bodyPr>
            <a:normAutofit/>
          </a:bodyPr>
          <a:lstStyle/>
          <a:p>
            <a:pPr algn="just"/>
            <a:r>
              <a:rPr lang="en-US" dirty="0"/>
              <a:t>Cost is generally measured as the </a:t>
            </a:r>
            <a:r>
              <a:rPr lang="en-US" b="1" dirty="0">
                <a:solidFill>
                  <a:srgbClr val="C00000"/>
                </a:solidFill>
              </a:rPr>
              <a:t>total time required to execute a statement/query</a:t>
            </a:r>
            <a:r>
              <a:rPr lang="en-US" dirty="0"/>
              <a:t>. </a:t>
            </a:r>
          </a:p>
          <a:p>
            <a:pPr algn="just"/>
            <a:r>
              <a:rPr lang="en-US" dirty="0"/>
              <a:t>Factors contribute to time cost</a:t>
            </a:r>
          </a:p>
          <a:p>
            <a:pPr marL="914400" lvl="1" indent="-457200">
              <a:buClr>
                <a:schemeClr val="tx1"/>
              </a:buClr>
              <a:buFont typeface="+mj-lt"/>
              <a:buAutoNum type="arabicPeriod"/>
            </a:pPr>
            <a:r>
              <a:rPr lang="en-US" dirty="0">
                <a:solidFill>
                  <a:srgbClr val="C00000"/>
                </a:solidFill>
              </a:rPr>
              <a:t>Disk accesses</a:t>
            </a:r>
            <a:r>
              <a:rPr lang="en-US" dirty="0"/>
              <a:t> (time to process a data request and retrieve the required data from the storage device)</a:t>
            </a:r>
          </a:p>
          <a:p>
            <a:pPr marL="914400" lvl="1" indent="-457200">
              <a:buClr>
                <a:schemeClr val="tx1"/>
              </a:buClr>
              <a:buFont typeface="+mj-lt"/>
              <a:buAutoNum type="arabicPeriod"/>
            </a:pPr>
            <a:r>
              <a:rPr lang="en-US" dirty="0">
                <a:solidFill>
                  <a:srgbClr val="C00000"/>
                </a:solidFill>
              </a:rPr>
              <a:t>CPU time to execute a query</a:t>
            </a:r>
          </a:p>
          <a:p>
            <a:pPr marL="914400" lvl="1" indent="-457200">
              <a:buClr>
                <a:schemeClr val="tx1"/>
              </a:buClr>
              <a:buFont typeface="+mj-lt"/>
              <a:buAutoNum type="arabicPeriod"/>
            </a:pPr>
            <a:r>
              <a:rPr lang="en-US" dirty="0">
                <a:solidFill>
                  <a:srgbClr val="C00000"/>
                </a:solidFill>
              </a:rPr>
              <a:t>Network communication cost</a:t>
            </a:r>
          </a:p>
          <a:p>
            <a:pPr algn="just"/>
            <a:r>
              <a:rPr lang="en-US" dirty="0"/>
              <a:t>Disk access is the predominant (major) cost, since </a:t>
            </a:r>
            <a:r>
              <a:rPr lang="en-US" dirty="0">
                <a:solidFill>
                  <a:srgbClr val="C00000"/>
                </a:solidFill>
              </a:rPr>
              <a:t>disk access is slow as compared to in-memory operation</a:t>
            </a:r>
            <a:r>
              <a:rPr lang="en-US" dirty="0"/>
              <a:t>.   </a:t>
            </a:r>
          </a:p>
          <a:p>
            <a:pPr algn="just">
              <a:buClr>
                <a:schemeClr val="tx1"/>
              </a:buClr>
            </a:pPr>
            <a:r>
              <a:rPr lang="en-US" dirty="0">
                <a:solidFill>
                  <a:srgbClr val="C00000"/>
                </a:solidFill>
              </a:rPr>
              <a:t>Cost to write a block is greater than cost to read a block </a:t>
            </a:r>
            <a:r>
              <a:rPr lang="en-US" dirty="0"/>
              <a:t>because data is read back after being written to ensure that the write was successful.</a:t>
            </a:r>
          </a:p>
        </p:txBody>
      </p:sp>
    </p:spTree>
    <p:extLst>
      <p:ext uri="{BB962C8B-B14F-4D97-AF65-F5344CB8AC3E}">
        <p14:creationId xmlns:p14="http://schemas.microsoft.com/office/powerpoint/2010/main" val="103932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operation</a:t>
            </a:r>
          </a:p>
        </p:txBody>
      </p:sp>
      <p:sp>
        <p:nvSpPr>
          <p:cNvPr id="3" name="Content Placeholder 2"/>
          <p:cNvSpPr>
            <a:spLocks noGrp="1"/>
          </p:cNvSpPr>
          <p:nvPr>
            <p:ph idx="1"/>
          </p:nvPr>
        </p:nvSpPr>
        <p:spPr/>
        <p:txBody>
          <a:bodyPr>
            <a:normAutofit/>
          </a:bodyPr>
          <a:lstStyle/>
          <a:p>
            <a:r>
              <a:rPr lang="en-US" b="1" dirty="0"/>
              <a:t>Symbol</a:t>
            </a:r>
            <a:r>
              <a:rPr lang="en-US" dirty="0"/>
              <a:t>: </a:t>
            </a:r>
            <a:r>
              <a:rPr lang="en-US" i="1" dirty="0">
                <a:sym typeface="Symbol" pitchFamily="18" charset="2"/>
              </a:rPr>
              <a:t> </a:t>
            </a:r>
            <a:r>
              <a:rPr lang="en-US" dirty="0"/>
              <a:t>(Sigma)</a:t>
            </a:r>
            <a:endParaRPr lang="en-US" i="1" dirty="0">
              <a:sym typeface="Symbol" pitchFamily="18" charset="2"/>
            </a:endParaRPr>
          </a:p>
          <a:p>
            <a:r>
              <a:rPr lang="en-US" b="1" dirty="0"/>
              <a:t>Notation</a:t>
            </a:r>
            <a:r>
              <a:rPr lang="en-US" dirty="0"/>
              <a:t>: </a:t>
            </a:r>
            <a:r>
              <a:rPr lang="en-US" i="1" dirty="0">
                <a:sym typeface="Symbol" pitchFamily="18" charset="2"/>
              </a:rPr>
              <a:t></a:t>
            </a:r>
            <a:r>
              <a:rPr lang="en-US" dirty="0">
                <a:sym typeface="Symbol" pitchFamily="18" charset="2"/>
              </a:rPr>
              <a:t> </a:t>
            </a:r>
            <a:r>
              <a:rPr lang="en-US" i="1" baseline="-25000" dirty="0">
                <a:sym typeface="Symbol" pitchFamily="18" charset="2"/>
              </a:rPr>
              <a:t>condition</a:t>
            </a:r>
            <a:r>
              <a:rPr lang="en-US" dirty="0">
                <a:sym typeface="Symbol" pitchFamily="18" charset="2"/>
              </a:rPr>
              <a:t>(</a:t>
            </a:r>
            <a:r>
              <a:rPr lang="en-US" i="1" dirty="0">
                <a:sym typeface="Symbol" pitchFamily="18" charset="2"/>
              </a:rPr>
              <a:t>Relation</a:t>
            </a:r>
            <a:r>
              <a:rPr lang="en-US" dirty="0">
                <a:sym typeface="Symbol" pitchFamily="18" charset="2"/>
              </a:rPr>
              <a:t>)</a:t>
            </a:r>
          </a:p>
          <a:p>
            <a:pPr algn="just"/>
            <a:r>
              <a:rPr lang="en-US" b="1" dirty="0">
                <a:sym typeface="Symbol" pitchFamily="18" charset="2"/>
              </a:rPr>
              <a:t>Operation</a:t>
            </a:r>
            <a:r>
              <a:rPr lang="en-US" dirty="0">
                <a:sym typeface="Symbol" pitchFamily="18" charset="2"/>
              </a:rPr>
              <a:t>: </a:t>
            </a:r>
            <a:r>
              <a:rPr lang="en-US" dirty="0"/>
              <a:t>Selects tuples from a relation that satisfy a given condition.</a:t>
            </a:r>
          </a:p>
          <a:p>
            <a:pPr algn="just"/>
            <a:endParaRPr lang="en-US" dirty="0"/>
          </a:p>
        </p:txBody>
      </p:sp>
      <p:sp>
        <p:nvSpPr>
          <p:cNvPr id="4" name="TextBox 3"/>
          <p:cNvSpPr txBox="1"/>
          <p:nvPr/>
        </p:nvSpPr>
        <p:spPr>
          <a:xfrm>
            <a:off x="2971800" y="4572000"/>
            <a:ext cx="6248400" cy="523220"/>
          </a:xfrm>
          <a:prstGeom prst="rect">
            <a:avLst/>
          </a:prstGeom>
          <a:noFill/>
        </p:spPr>
        <p:txBody>
          <a:bodyPr wrap="square" rtlCol="0">
            <a:spAutoFit/>
          </a:bodyPr>
          <a:lstStyle/>
          <a:p>
            <a:pPr algn="ctr"/>
            <a:r>
              <a:rPr lang="en-US" sz="2800" i="1" dirty="0">
                <a:sym typeface="Symbol" pitchFamily="18" charset="2"/>
              </a:rPr>
              <a:t></a:t>
            </a:r>
            <a:r>
              <a:rPr lang="en-US" sz="2800" dirty="0">
                <a:sym typeface="Symbol" pitchFamily="18" charset="2"/>
              </a:rPr>
              <a:t> </a:t>
            </a:r>
            <a:r>
              <a:rPr lang="en-US" sz="2800" i="1" baseline="-25000" dirty="0">
                <a:sym typeface="Symbol" pitchFamily="18" charset="2"/>
              </a:rPr>
              <a:t>Branch=‘CE’ </a:t>
            </a:r>
            <a:r>
              <a:rPr lang="en-US" sz="2800" dirty="0">
                <a:sym typeface="Symbol" pitchFamily="18" charset="2"/>
              </a:rPr>
              <a:t>(</a:t>
            </a:r>
            <a:r>
              <a:rPr lang="en-US" sz="2800" i="1" dirty="0">
                <a:sym typeface="Symbol" pitchFamily="18" charset="2"/>
              </a:rPr>
              <a:t>Student</a:t>
            </a:r>
            <a:r>
              <a:rPr lang="en-US" sz="2800" dirty="0">
                <a:sym typeface="Symbol" pitchFamily="18" charset="2"/>
              </a:rPr>
              <a:t>)</a:t>
            </a:r>
          </a:p>
        </p:txBody>
      </p:sp>
      <p:graphicFrame>
        <p:nvGraphicFramePr>
          <p:cNvPr id="5" name="Table 4"/>
          <p:cNvGraphicFramePr>
            <a:graphicFrameLocks noGrp="1"/>
          </p:cNvGraphicFramePr>
          <p:nvPr>
            <p:extLst>
              <p:ext uri="{D42A27DB-BD31-4B8C-83A1-F6EECF244321}">
                <p14:modId xmlns:p14="http://schemas.microsoft.com/office/powerpoint/2010/main" val="3191717118"/>
              </p:ext>
            </p:extLst>
          </p:nvPr>
        </p:nvGraphicFramePr>
        <p:xfrm>
          <a:off x="3352800" y="2743200"/>
          <a:ext cx="6096000" cy="185420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r>
                        <a:rPr lang="en-US" dirty="0" err="1"/>
                        <a:t>RollNo</a:t>
                      </a:r>
                      <a:endParaRPr lang="en-US" dirty="0"/>
                    </a:p>
                  </a:txBody>
                  <a:tcPr/>
                </a:tc>
                <a:tc>
                  <a:txBody>
                    <a:bodyPr/>
                    <a:lstStyle/>
                    <a:p>
                      <a:r>
                        <a:rPr lang="en-US" dirty="0"/>
                        <a:t>Name</a:t>
                      </a:r>
                    </a:p>
                  </a:txBody>
                  <a:tcPr/>
                </a:tc>
                <a:tc>
                  <a:txBody>
                    <a:bodyPr/>
                    <a:lstStyle/>
                    <a:p>
                      <a:r>
                        <a:rPr lang="en-US" dirty="0"/>
                        <a:t>Branch</a:t>
                      </a:r>
                    </a:p>
                  </a:txBody>
                  <a:tcPr/>
                </a:tc>
                <a:tc>
                  <a:txBody>
                    <a:bodyPr/>
                    <a:lstStyle/>
                    <a:p>
                      <a:r>
                        <a:rPr lang="en-US" dirty="0"/>
                        <a:t>SPI</a:t>
                      </a:r>
                    </a:p>
                  </a:txBody>
                  <a:tcPr/>
                </a:tc>
                <a:extLst>
                  <a:ext uri="{0D108BD9-81ED-4DB2-BD59-A6C34878D82A}">
                    <a16:rowId xmlns:a16="http://schemas.microsoft.com/office/drawing/2014/main" xmlns="" val="10000"/>
                  </a:ext>
                </a:extLst>
              </a:tr>
              <a:tr h="370840">
                <a:tc>
                  <a:txBody>
                    <a:bodyPr/>
                    <a:lstStyle/>
                    <a:p>
                      <a:r>
                        <a:rPr lang="en-US" dirty="0"/>
                        <a:t>101</a:t>
                      </a:r>
                    </a:p>
                  </a:txBody>
                  <a:tcPr/>
                </a:tc>
                <a:tc>
                  <a:txBody>
                    <a:bodyPr/>
                    <a:lstStyle/>
                    <a:p>
                      <a:r>
                        <a:rPr lang="en-US" dirty="0"/>
                        <a:t>Raj</a:t>
                      </a:r>
                    </a:p>
                  </a:txBody>
                  <a:tcPr/>
                </a:tc>
                <a:tc>
                  <a:txBody>
                    <a:bodyPr/>
                    <a:lstStyle/>
                    <a:p>
                      <a:r>
                        <a:rPr lang="en-US" dirty="0"/>
                        <a:t>CE</a:t>
                      </a:r>
                    </a:p>
                  </a:txBody>
                  <a:tcPr/>
                </a:tc>
                <a:tc>
                  <a:txBody>
                    <a:bodyPr/>
                    <a:lstStyle/>
                    <a:p>
                      <a:r>
                        <a:rPr lang="en-US" dirty="0"/>
                        <a:t>8</a:t>
                      </a:r>
                    </a:p>
                  </a:txBody>
                  <a:tcPr/>
                </a:tc>
                <a:extLst>
                  <a:ext uri="{0D108BD9-81ED-4DB2-BD59-A6C34878D82A}">
                    <a16:rowId xmlns:a16="http://schemas.microsoft.com/office/drawing/2014/main" xmlns="" val="10001"/>
                  </a:ext>
                </a:extLst>
              </a:tr>
              <a:tr h="370840">
                <a:tc>
                  <a:txBody>
                    <a:bodyPr/>
                    <a:lstStyle/>
                    <a:p>
                      <a:r>
                        <a:rPr lang="en-US" dirty="0"/>
                        <a:t>102</a:t>
                      </a:r>
                    </a:p>
                  </a:txBody>
                  <a:tcPr/>
                </a:tc>
                <a:tc>
                  <a:txBody>
                    <a:bodyPr/>
                    <a:lstStyle/>
                    <a:p>
                      <a:r>
                        <a:rPr lang="en-US" dirty="0"/>
                        <a:t>Meet</a:t>
                      </a:r>
                    </a:p>
                  </a:txBody>
                  <a:tcPr/>
                </a:tc>
                <a:tc>
                  <a:txBody>
                    <a:bodyPr/>
                    <a:lstStyle/>
                    <a:p>
                      <a:r>
                        <a:rPr lang="en-US" dirty="0"/>
                        <a:t>ME</a:t>
                      </a:r>
                    </a:p>
                  </a:txBody>
                  <a:tcPr/>
                </a:tc>
                <a:tc>
                  <a:txBody>
                    <a:bodyPr/>
                    <a:lstStyle/>
                    <a:p>
                      <a:r>
                        <a:rPr lang="en-US" dirty="0"/>
                        <a:t>9</a:t>
                      </a:r>
                    </a:p>
                  </a:txBody>
                  <a:tcPr/>
                </a:tc>
                <a:extLst>
                  <a:ext uri="{0D108BD9-81ED-4DB2-BD59-A6C34878D82A}">
                    <a16:rowId xmlns:a16="http://schemas.microsoft.com/office/drawing/2014/main" xmlns="" val="10002"/>
                  </a:ext>
                </a:extLst>
              </a:tr>
              <a:tr h="370840">
                <a:tc>
                  <a:txBody>
                    <a:bodyPr/>
                    <a:lstStyle/>
                    <a:p>
                      <a:r>
                        <a:rPr lang="en-US" dirty="0"/>
                        <a:t>103</a:t>
                      </a:r>
                    </a:p>
                  </a:txBody>
                  <a:tcPr/>
                </a:tc>
                <a:tc>
                  <a:txBody>
                    <a:bodyPr/>
                    <a:lstStyle/>
                    <a:p>
                      <a:r>
                        <a:rPr lang="en-US" dirty="0"/>
                        <a:t>Harsh</a:t>
                      </a:r>
                    </a:p>
                  </a:txBody>
                  <a:tcPr/>
                </a:tc>
                <a:tc>
                  <a:txBody>
                    <a:bodyPr/>
                    <a:lstStyle/>
                    <a:p>
                      <a:r>
                        <a:rPr lang="en-US" dirty="0"/>
                        <a:t>EE</a:t>
                      </a:r>
                    </a:p>
                  </a:txBody>
                  <a:tcPr/>
                </a:tc>
                <a:tc>
                  <a:txBody>
                    <a:bodyPr/>
                    <a:lstStyle/>
                    <a:p>
                      <a:r>
                        <a:rPr lang="en-US" dirty="0"/>
                        <a:t>8</a:t>
                      </a:r>
                    </a:p>
                  </a:txBody>
                  <a:tcPr/>
                </a:tc>
                <a:extLst>
                  <a:ext uri="{0D108BD9-81ED-4DB2-BD59-A6C34878D82A}">
                    <a16:rowId xmlns:a16="http://schemas.microsoft.com/office/drawing/2014/main" xmlns="" val="10003"/>
                  </a:ext>
                </a:extLst>
              </a:tr>
              <a:tr h="370840">
                <a:tc>
                  <a:txBody>
                    <a:bodyPr/>
                    <a:lstStyle/>
                    <a:p>
                      <a:r>
                        <a:rPr lang="en-US" dirty="0"/>
                        <a:t>104</a:t>
                      </a:r>
                    </a:p>
                  </a:txBody>
                  <a:tcPr/>
                </a:tc>
                <a:tc>
                  <a:txBody>
                    <a:bodyPr/>
                    <a:lstStyle/>
                    <a:p>
                      <a:r>
                        <a:rPr lang="en-US" dirty="0" err="1"/>
                        <a:t>Punit</a:t>
                      </a:r>
                      <a:endParaRPr lang="en-US" dirty="0"/>
                    </a:p>
                  </a:txBody>
                  <a:tcPr/>
                </a:tc>
                <a:tc>
                  <a:txBody>
                    <a:bodyPr/>
                    <a:lstStyle/>
                    <a:p>
                      <a:r>
                        <a:rPr lang="en-US" dirty="0"/>
                        <a:t>CE</a:t>
                      </a:r>
                    </a:p>
                  </a:txBody>
                  <a:tcPr/>
                </a:tc>
                <a:tc>
                  <a:txBody>
                    <a:bodyPr/>
                    <a:lstStyle/>
                    <a:p>
                      <a:r>
                        <a:rPr lang="en-US" dirty="0"/>
                        <a:t>9</a:t>
                      </a: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03239335"/>
              </p:ext>
            </p:extLst>
          </p:nvPr>
        </p:nvGraphicFramePr>
        <p:xfrm>
          <a:off x="3352800" y="5181600"/>
          <a:ext cx="6096000" cy="110744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0">
                <a:tc>
                  <a:txBody>
                    <a:bodyPr/>
                    <a:lstStyle/>
                    <a:p>
                      <a:r>
                        <a:rPr lang="en-US" dirty="0" err="1"/>
                        <a:t>RollNo</a:t>
                      </a:r>
                      <a:endParaRPr lang="en-US" dirty="0"/>
                    </a:p>
                  </a:txBody>
                  <a:tcPr/>
                </a:tc>
                <a:tc>
                  <a:txBody>
                    <a:bodyPr/>
                    <a:lstStyle/>
                    <a:p>
                      <a:r>
                        <a:rPr lang="en-US" dirty="0"/>
                        <a:t>Name</a:t>
                      </a:r>
                    </a:p>
                  </a:txBody>
                  <a:tcPr/>
                </a:tc>
                <a:tc>
                  <a:txBody>
                    <a:bodyPr/>
                    <a:lstStyle/>
                    <a:p>
                      <a:r>
                        <a:rPr lang="en-US" dirty="0"/>
                        <a:t>Branch</a:t>
                      </a:r>
                    </a:p>
                  </a:txBody>
                  <a:tcPr/>
                </a:tc>
                <a:tc>
                  <a:txBody>
                    <a:bodyPr/>
                    <a:lstStyle/>
                    <a:p>
                      <a:r>
                        <a:rPr lang="en-US" dirty="0"/>
                        <a:t>SPI</a:t>
                      </a:r>
                    </a:p>
                  </a:txBody>
                  <a:tcPr/>
                </a:tc>
                <a:extLst>
                  <a:ext uri="{0D108BD9-81ED-4DB2-BD59-A6C34878D82A}">
                    <a16:rowId xmlns:a16="http://schemas.microsoft.com/office/drawing/2014/main" xmlns="" val="10000"/>
                  </a:ext>
                </a:extLst>
              </a:tr>
              <a:tr h="370840">
                <a:tc>
                  <a:txBody>
                    <a:bodyPr/>
                    <a:lstStyle/>
                    <a:p>
                      <a:r>
                        <a:rPr lang="en-US" dirty="0"/>
                        <a:t>101</a:t>
                      </a:r>
                    </a:p>
                  </a:txBody>
                  <a:tcPr/>
                </a:tc>
                <a:tc>
                  <a:txBody>
                    <a:bodyPr/>
                    <a:lstStyle/>
                    <a:p>
                      <a:r>
                        <a:rPr lang="en-US" dirty="0"/>
                        <a:t>Raj</a:t>
                      </a:r>
                    </a:p>
                  </a:txBody>
                  <a:tcPr/>
                </a:tc>
                <a:tc>
                  <a:txBody>
                    <a:bodyPr/>
                    <a:lstStyle/>
                    <a:p>
                      <a:r>
                        <a:rPr lang="en-US" dirty="0"/>
                        <a:t>CE</a:t>
                      </a:r>
                    </a:p>
                  </a:txBody>
                  <a:tcPr/>
                </a:tc>
                <a:tc>
                  <a:txBody>
                    <a:bodyPr/>
                    <a:lstStyle/>
                    <a:p>
                      <a:r>
                        <a:rPr lang="en-US" dirty="0"/>
                        <a:t>8</a:t>
                      </a:r>
                    </a:p>
                  </a:txBody>
                  <a:tcPr/>
                </a:tc>
                <a:extLst>
                  <a:ext uri="{0D108BD9-81ED-4DB2-BD59-A6C34878D82A}">
                    <a16:rowId xmlns:a16="http://schemas.microsoft.com/office/drawing/2014/main" xmlns="" val="10001"/>
                  </a:ext>
                </a:extLst>
              </a:tr>
              <a:tr h="370840">
                <a:tc>
                  <a:txBody>
                    <a:bodyPr/>
                    <a:lstStyle/>
                    <a:p>
                      <a:r>
                        <a:rPr lang="en-US" dirty="0"/>
                        <a:t>104</a:t>
                      </a:r>
                    </a:p>
                  </a:txBody>
                  <a:tcPr/>
                </a:tc>
                <a:tc>
                  <a:txBody>
                    <a:bodyPr/>
                    <a:lstStyle/>
                    <a:p>
                      <a:r>
                        <a:rPr lang="en-US" dirty="0" err="1"/>
                        <a:t>Punit</a:t>
                      </a:r>
                      <a:endParaRPr lang="en-US" dirty="0"/>
                    </a:p>
                  </a:txBody>
                  <a:tcPr/>
                </a:tc>
                <a:tc>
                  <a:txBody>
                    <a:bodyPr/>
                    <a:lstStyle/>
                    <a:p>
                      <a:r>
                        <a:rPr lang="en-US" dirty="0"/>
                        <a:t>CE</a:t>
                      </a:r>
                    </a:p>
                  </a:txBody>
                  <a:tcPr/>
                </a:tc>
                <a:tc>
                  <a:txBody>
                    <a:bodyPr/>
                    <a:lstStyle/>
                    <a:p>
                      <a:r>
                        <a:rPr lang="en-US" dirty="0"/>
                        <a:t>9</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439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 algorithm for selection operation</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b="1" dirty="0">
                <a:sym typeface="Symbol" pitchFamily="18" charset="2"/>
              </a:rPr>
              <a:t>Linear search (A1)</a:t>
            </a:r>
          </a:p>
          <a:p>
            <a:pPr marL="457200" indent="-457200" algn="just">
              <a:buFont typeface="+mj-lt"/>
              <a:buAutoNum type="arabicPeriod"/>
            </a:pPr>
            <a:r>
              <a:rPr lang="en-US" b="1" dirty="0">
                <a:sym typeface="Symbol" pitchFamily="18" charset="2"/>
              </a:rPr>
              <a:t>Binary search (A2)</a:t>
            </a:r>
          </a:p>
          <a:p>
            <a:pPr marL="457200" indent="-457200" algn="just">
              <a:buFont typeface="+mj-lt"/>
              <a:buAutoNum type="arabicPeriod"/>
            </a:pPr>
            <a:endParaRPr lang="en-US" dirty="0">
              <a:sym typeface="Symbol" pitchFamily="18" charset="2"/>
            </a:endParaRPr>
          </a:p>
        </p:txBody>
      </p:sp>
    </p:spTree>
    <p:extLst>
      <p:ext uri="{BB962C8B-B14F-4D97-AF65-F5344CB8AC3E}">
        <p14:creationId xmlns:p14="http://schemas.microsoft.com/office/powerpoint/2010/main" val="174041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search (A1)</a:t>
            </a:r>
          </a:p>
        </p:txBody>
      </p:sp>
      <p:sp>
        <p:nvSpPr>
          <p:cNvPr id="3" name="Content Placeholder 2"/>
          <p:cNvSpPr>
            <a:spLocks noGrp="1"/>
          </p:cNvSpPr>
          <p:nvPr>
            <p:ph idx="1"/>
          </p:nvPr>
        </p:nvSpPr>
        <p:spPr/>
        <p:txBody>
          <a:bodyPr>
            <a:normAutofit/>
          </a:bodyPr>
          <a:lstStyle/>
          <a:p>
            <a:pPr algn="just">
              <a:buClr>
                <a:schemeClr val="tx1"/>
              </a:buClr>
            </a:pPr>
            <a:r>
              <a:rPr lang="en-US" dirty="0">
                <a:sym typeface="Symbol" pitchFamily="18" charset="2"/>
              </a:rPr>
              <a:t>It </a:t>
            </a:r>
            <a:r>
              <a:rPr lang="en-US" b="1" dirty="0">
                <a:solidFill>
                  <a:srgbClr val="C00000"/>
                </a:solidFill>
                <a:sym typeface="Symbol" pitchFamily="18" charset="2"/>
              </a:rPr>
              <a:t>scans each blocks </a:t>
            </a:r>
            <a:r>
              <a:rPr lang="en-US" dirty="0">
                <a:sym typeface="Symbol" pitchFamily="18" charset="2"/>
              </a:rPr>
              <a:t>and </a:t>
            </a:r>
            <a:r>
              <a:rPr lang="en-US" b="1" dirty="0">
                <a:solidFill>
                  <a:srgbClr val="C00000"/>
                </a:solidFill>
                <a:sym typeface="Symbol" pitchFamily="18" charset="2"/>
              </a:rPr>
              <a:t>tests all records </a:t>
            </a:r>
            <a:r>
              <a:rPr lang="en-US" dirty="0">
                <a:sym typeface="Symbol" pitchFamily="18" charset="2"/>
              </a:rPr>
              <a:t>to see whether they </a:t>
            </a:r>
            <a:r>
              <a:rPr lang="en-US" b="1" dirty="0">
                <a:solidFill>
                  <a:srgbClr val="C00000"/>
                </a:solidFill>
                <a:sym typeface="Symbol" pitchFamily="18" charset="2"/>
              </a:rPr>
              <a:t>satisfy the selection condition</a:t>
            </a:r>
            <a:r>
              <a:rPr lang="en-US" dirty="0">
                <a:sym typeface="Symbol" pitchFamily="18" charset="2"/>
              </a:rPr>
              <a:t>.</a:t>
            </a:r>
          </a:p>
          <a:p>
            <a:pPr lvl="1"/>
            <a:r>
              <a:rPr lang="en-US" dirty="0">
                <a:sym typeface="Symbol" pitchFamily="18" charset="2"/>
              </a:rPr>
              <a:t>Cost of linear search (worst case) = </a:t>
            </a:r>
            <a:r>
              <a:rPr lang="en-US" b="1" dirty="0" err="1">
                <a:solidFill>
                  <a:srgbClr val="C00000"/>
                </a:solidFill>
                <a:sym typeface="Symbol" pitchFamily="18" charset="2"/>
              </a:rPr>
              <a:t>b</a:t>
            </a:r>
            <a:r>
              <a:rPr lang="en-US" b="1" baseline="-25000" dirty="0" err="1">
                <a:solidFill>
                  <a:srgbClr val="C00000"/>
                </a:solidFill>
                <a:sym typeface="Symbol" pitchFamily="18" charset="2"/>
              </a:rPr>
              <a:t>r</a:t>
            </a:r>
            <a:endParaRPr lang="en-US" b="1" dirty="0">
              <a:solidFill>
                <a:srgbClr val="C00000"/>
              </a:solidFill>
              <a:sym typeface="Symbol" pitchFamily="18" charset="2"/>
            </a:endParaRPr>
          </a:p>
          <a:p>
            <a:pPr marL="457200" lvl="1" indent="0">
              <a:buNone/>
            </a:pPr>
            <a:r>
              <a:rPr lang="en-US" dirty="0">
                <a:sym typeface="Symbol" pitchFamily="18" charset="2"/>
              </a:rPr>
              <a:t>	</a:t>
            </a:r>
            <a:r>
              <a:rPr lang="en-US" dirty="0" err="1">
                <a:sym typeface="Symbol" pitchFamily="18" charset="2"/>
              </a:rPr>
              <a:t>b</a:t>
            </a:r>
            <a:r>
              <a:rPr lang="en-US" baseline="-25000" dirty="0" err="1">
                <a:sym typeface="Symbol" pitchFamily="18" charset="2"/>
              </a:rPr>
              <a:t>r</a:t>
            </a:r>
            <a:r>
              <a:rPr lang="en-US" dirty="0">
                <a:sym typeface="Symbol" pitchFamily="18" charset="2"/>
              </a:rPr>
              <a:t>  denotes number of blocks containing records from relation r</a:t>
            </a:r>
          </a:p>
          <a:p>
            <a:pPr algn="just"/>
            <a:r>
              <a:rPr lang="en-US" dirty="0">
                <a:sym typeface="Symbol" pitchFamily="18" charset="2"/>
              </a:rPr>
              <a:t>If the </a:t>
            </a:r>
            <a:r>
              <a:rPr lang="en-US" b="1" dirty="0">
                <a:solidFill>
                  <a:srgbClr val="C00000"/>
                </a:solidFill>
                <a:sym typeface="Symbol" pitchFamily="18" charset="2"/>
              </a:rPr>
              <a:t>selection condition is there on a (primary) key attribute</a:t>
            </a:r>
            <a:r>
              <a:rPr lang="en-US" dirty="0">
                <a:sym typeface="Symbol" pitchFamily="18" charset="2"/>
              </a:rPr>
              <a:t>, then </a:t>
            </a:r>
            <a:r>
              <a:rPr lang="en-US" b="1" dirty="0">
                <a:solidFill>
                  <a:srgbClr val="C00000"/>
                </a:solidFill>
                <a:sym typeface="Symbol" pitchFamily="18" charset="2"/>
              </a:rPr>
              <a:t>system can stop searching if the required record is found</a:t>
            </a:r>
            <a:r>
              <a:rPr lang="en-US" dirty="0">
                <a:sym typeface="Symbol" pitchFamily="18" charset="2"/>
              </a:rPr>
              <a:t>.</a:t>
            </a:r>
          </a:p>
          <a:p>
            <a:pPr lvl="1"/>
            <a:r>
              <a:rPr lang="en-US" dirty="0">
                <a:sym typeface="Symbol" pitchFamily="18" charset="2"/>
              </a:rPr>
              <a:t>cost of linear search (best case) = </a:t>
            </a:r>
            <a:r>
              <a:rPr lang="en-US" b="1" dirty="0">
                <a:solidFill>
                  <a:srgbClr val="C00000"/>
                </a:solidFill>
                <a:sym typeface="Symbol" pitchFamily="18" charset="2"/>
              </a:rPr>
              <a:t>(</a:t>
            </a:r>
            <a:r>
              <a:rPr lang="en-US" b="1" dirty="0" err="1">
                <a:solidFill>
                  <a:srgbClr val="C00000"/>
                </a:solidFill>
                <a:sym typeface="Symbol" pitchFamily="18" charset="2"/>
              </a:rPr>
              <a:t>b</a:t>
            </a:r>
            <a:r>
              <a:rPr lang="en-US" b="1" baseline="-25000" dirty="0" err="1">
                <a:solidFill>
                  <a:srgbClr val="C00000"/>
                </a:solidFill>
                <a:sym typeface="Symbol" pitchFamily="18" charset="2"/>
              </a:rPr>
              <a:t>r</a:t>
            </a:r>
            <a:r>
              <a:rPr lang="en-US" b="1" dirty="0">
                <a:solidFill>
                  <a:srgbClr val="C00000"/>
                </a:solidFill>
                <a:sym typeface="Symbol" pitchFamily="18" charset="2"/>
              </a:rPr>
              <a:t> /2)</a:t>
            </a:r>
          </a:p>
          <a:p>
            <a:pPr algn="just"/>
            <a:r>
              <a:rPr lang="en-US" dirty="0">
                <a:sym typeface="Symbol" pitchFamily="18" charset="2"/>
              </a:rPr>
              <a:t>Linear search can be applied regardless of </a:t>
            </a:r>
          </a:p>
          <a:p>
            <a:pPr lvl="1">
              <a:buClr>
                <a:schemeClr val="tx1"/>
              </a:buClr>
            </a:pPr>
            <a:r>
              <a:rPr lang="en-US" b="1" dirty="0">
                <a:solidFill>
                  <a:srgbClr val="C00000"/>
                </a:solidFill>
                <a:sym typeface="Symbol" pitchFamily="18" charset="2"/>
              </a:rPr>
              <a:t>selection condition </a:t>
            </a:r>
            <a:r>
              <a:rPr lang="en-US" dirty="0">
                <a:sym typeface="Symbol" pitchFamily="18" charset="2"/>
              </a:rPr>
              <a:t>or</a:t>
            </a:r>
          </a:p>
          <a:p>
            <a:pPr lvl="1">
              <a:buClr>
                <a:schemeClr val="tx1"/>
              </a:buClr>
            </a:pPr>
            <a:r>
              <a:rPr lang="en-US" b="1" dirty="0">
                <a:solidFill>
                  <a:srgbClr val="C00000"/>
                </a:solidFill>
                <a:sym typeface="Symbol" pitchFamily="18" charset="2"/>
              </a:rPr>
              <a:t>ordering of records in the file (relation)</a:t>
            </a:r>
          </a:p>
          <a:p>
            <a:pPr algn="just"/>
            <a:r>
              <a:rPr lang="en-US" dirty="0">
                <a:sym typeface="Symbol" pitchFamily="18" charset="2"/>
              </a:rPr>
              <a:t>This algorithm is </a:t>
            </a:r>
            <a:r>
              <a:rPr lang="en-US" b="1" dirty="0">
                <a:solidFill>
                  <a:srgbClr val="C00000"/>
                </a:solidFill>
                <a:sym typeface="Symbol" pitchFamily="18" charset="2"/>
              </a:rPr>
              <a:t>slower</a:t>
            </a:r>
            <a:r>
              <a:rPr lang="en-US" dirty="0">
                <a:sym typeface="Symbol" pitchFamily="18" charset="2"/>
              </a:rPr>
              <a:t> than binary search algorithm.</a:t>
            </a:r>
          </a:p>
        </p:txBody>
      </p:sp>
    </p:spTree>
    <p:extLst>
      <p:ext uri="{BB962C8B-B14F-4D97-AF65-F5344CB8AC3E}">
        <p14:creationId xmlns:p14="http://schemas.microsoft.com/office/powerpoint/2010/main" val="311324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(A2)</a:t>
            </a:r>
          </a:p>
        </p:txBody>
      </p:sp>
      <p:sp>
        <p:nvSpPr>
          <p:cNvPr id="3" name="Content Placeholder 2"/>
          <p:cNvSpPr>
            <a:spLocks noGrp="1"/>
          </p:cNvSpPr>
          <p:nvPr>
            <p:ph idx="1"/>
          </p:nvPr>
        </p:nvSpPr>
        <p:spPr/>
        <p:txBody>
          <a:bodyPr>
            <a:normAutofit/>
          </a:bodyPr>
          <a:lstStyle/>
          <a:p>
            <a:pPr algn="just"/>
            <a:r>
              <a:rPr lang="en-US" dirty="0">
                <a:sym typeface="Symbol" pitchFamily="18" charset="2"/>
              </a:rPr>
              <a:t>Generally, this algorithm is used if </a:t>
            </a:r>
            <a:r>
              <a:rPr lang="en-US" b="1" dirty="0">
                <a:solidFill>
                  <a:srgbClr val="C00000"/>
                </a:solidFill>
                <a:sym typeface="Symbol" pitchFamily="18" charset="2"/>
              </a:rPr>
              <a:t>selection is an equality comparison on the (primary) key attribute </a:t>
            </a:r>
            <a:r>
              <a:rPr lang="en-US" dirty="0">
                <a:sym typeface="Symbol" pitchFamily="18" charset="2"/>
              </a:rPr>
              <a:t>and </a:t>
            </a:r>
            <a:r>
              <a:rPr lang="en-US" b="1" dirty="0">
                <a:solidFill>
                  <a:srgbClr val="C00000"/>
                </a:solidFill>
                <a:sym typeface="Symbol" pitchFamily="18" charset="2"/>
              </a:rPr>
              <a:t>file (relation) is ordered (sorted) on (primary) key attribute</a:t>
            </a:r>
            <a:r>
              <a:rPr lang="en-US" dirty="0">
                <a:sym typeface="Symbol" pitchFamily="18" charset="2"/>
              </a:rPr>
              <a:t>. </a:t>
            </a:r>
          </a:p>
          <a:p>
            <a:pPr algn="just"/>
            <a:r>
              <a:rPr lang="en-US" dirty="0">
                <a:sym typeface="Symbol" pitchFamily="18" charset="2"/>
              </a:rPr>
              <a:t>cost of binary search = </a:t>
            </a:r>
            <a:r>
              <a:rPr lang="en-US" b="1" dirty="0">
                <a:solidFill>
                  <a:srgbClr val="C00000"/>
                </a:solidFill>
                <a:sym typeface="Symbol" pitchFamily="18" charset="2"/>
              </a:rPr>
              <a:t>[log</a:t>
            </a:r>
            <a:r>
              <a:rPr lang="en-US" b="1" baseline="-25000" dirty="0">
                <a:solidFill>
                  <a:srgbClr val="C00000"/>
                </a:solidFill>
                <a:sym typeface="Symbol" pitchFamily="18" charset="2"/>
              </a:rPr>
              <a:t>2</a:t>
            </a:r>
            <a:r>
              <a:rPr lang="en-US" b="1" dirty="0">
                <a:solidFill>
                  <a:srgbClr val="C00000"/>
                </a:solidFill>
                <a:sym typeface="Symbol" pitchFamily="18" charset="2"/>
              </a:rPr>
              <a:t>(</a:t>
            </a:r>
            <a:r>
              <a:rPr lang="en-US" b="1" dirty="0" err="1">
                <a:solidFill>
                  <a:srgbClr val="C00000"/>
                </a:solidFill>
                <a:sym typeface="Symbol" pitchFamily="18" charset="2"/>
              </a:rPr>
              <a:t>b</a:t>
            </a:r>
            <a:r>
              <a:rPr lang="en-US" b="1" baseline="-25000" dirty="0" err="1">
                <a:solidFill>
                  <a:srgbClr val="C00000"/>
                </a:solidFill>
                <a:sym typeface="Symbol" pitchFamily="18" charset="2"/>
              </a:rPr>
              <a:t>r</a:t>
            </a:r>
            <a:r>
              <a:rPr lang="en-US" b="1" dirty="0">
                <a:solidFill>
                  <a:srgbClr val="C00000"/>
                </a:solidFill>
                <a:sym typeface="Symbol" pitchFamily="18" charset="2"/>
              </a:rPr>
              <a:t>)]</a:t>
            </a:r>
          </a:p>
          <a:p>
            <a:pPr lvl="1"/>
            <a:r>
              <a:rPr lang="en-US" dirty="0" err="1">
                <a:sym typeface="Symbol" pitchFamily="18" charset="2"/>
              </a:rPr>
              <a:t>b</a:t>
            </a:r>
            <a:r>
              <a:rPr lang="en-US" baseline="-25000" dirty="0" err="1">
                <a:sym typeface="Symbol" pitchFamily="18" charset="2"/>
              </a:rPr>
              <a:t>r</a:t>
            </a:r>
            <a:r>
              <a:rPr lang="en-US" dirty="0">
                <a:sym typeface="Symbol" pitchFamily="18" charset="2"/>
              </a:rPr>
              <a:t>  denotes number of blocks containing records from relation r</a:t>
            </a:r>
          </a:p>
          <a:p>
            <a:pPr marL="342900" lvl="1" indent="-342900">
              <a:buFont typeface="Wingdings" panose="05000000000000000000" pitchFamily="2" charset="2"/>
              <a:buChar char="§"/>
            </a:pPr>
            <a:r>
              <a:rPr lang="en-US" sz="2400" dirty="0">
                <a:sym typeface="Symbol" pitchFamily="18" charset="2"/>
              </a:rPr>
              <a:t>If the selection is on </a:t>
            </a:r>
            <a:r>
              <a:rPr lang="en-US" sz="2400" b="1" dirty="0">
                <a:solidFill>
                  <a:srgbClr val="C00000"/>
                </a:solidFill>
                <a:sym typeface="Symbol" pitchFamily="18" charset="2"/>
              </a:rPr>
              <a:t>non (primary) key attribute </a:t>
            </a:r>
            <a:r>
              <a:rPr lang="en-US" sz="2400" dirty="0">
                <a:sym typeface="Symbol" pitchFamily="18" charset="2"/>
              </a:rPr>
              <a:t>then </a:t>
            </a:r>
            <a:r>
              <a:rPr lang="en-US" sz="2400" b="1" dirty="0">
                <a:solidFill>
                  <a:srgbClr val="C00000"/>
                </a:solidFill>
                <a:sym typeface="Symbol" pitchFamily="18" charset="2"/>
              </a:rPr>
              <a:t>multiple block may contains required records</a:t>
            </a:r>
            <a:r>
              <a:rPr lang="en-US" sz="2400" dirty="0">
                <a:sym typeface="Symbol" pitchFamily="18" charset="2"/>
              </a:rPr>
              <a:t>, then the </a:t>
            </a:r>
            <a:r>
              <a:rPr lang="en-US" sz="2400" b="1" dirty="0">
                <a:solidFill>
                  <a:srgbClr val="C00000"/>
                </a:solidFill>
                <a:sym typeface="Symbol" pitchFamily="18" charset="2"/>
              </a:rPr>
              <a:t>cost of scanning such blocks need to be added to the cost estimate</a:t>
            </a:r>
            <a:r>
              <a:rPr lang="en-US" sz="2400" dirty="0">
                <a:sym typeface="Symbol" pitchFamily="18" charset="2"/>
              </a:rPr>
              <a:t>.</a:t>
            </a:r>
          </a:p>
          <a:p>
            <a:pPr marL="342900" lvl="1" indent="-342900">
              <a:buFont typeface="Wingdings" panose="05000000000000000000" pitchFamily="2" charset="2"/>
              <a:buChar char="§"/>
            </a:pPr>
            <a:r>
              <a:rPr lang="en-US" sz="2400" dirty="0">
                <a:sym typeface="Symbol" pitchFamily="18" charset="2"/>
              </a:rPr>
              <a:t>This algorithm is </a:t>
            </a:r>
            <a:r>
              <a:rPr lang="en-US" sz="2400" b="1" dirty="0">
                <a:solidFill>
                  <a:srgbClr val="C00000"/>
                </a:solidFill>
                <a:sym typeface="Symbol" pitchFamily="18" charset="2"/>
              </a:rPr>
              <a:t>faster </a:t>
            </a:r>
            <a:r>
              <a:rPr lang="en-US" sz="2400" dirty="0">
                <a:sym typeface="Symbol" pitchFamily="18" charset="2"/>
              </a:rPr>
              <a:t>than linear search algorithm.</a:t>
            </a:r>
          </a:p>
        </p:txBody>
      </p:sp>
    </p:spTree>
    <p:extLst>
      <p:ext uri="{BB962C8B-B14F-4D97-AF65-F5344CB8AC3E}">
        <p14:creationId xmlns:p14="http://schemas.microsoft.com/office/powerpoint/2010/main" val="324558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 of expressions</a:t>
            </a:r>
          </a:p>
        </p:txBody>
      </p:sp>
      <p:sp>
        <p:nvSpPr>
          <p:cNvPr id="3" name="Content Placeholder 2"/>
          <p:cNvSpPr>
            <a:spLocks noGrp="1"/>
          </p:cNvSpPr>
          <p:nvPr>
            <p:ph idx="1"/>
          </p:nvPr>
        </p:nvSpPr>
        <p:spPr/>
        <p:txBody>
          <a:bodyPr/>
          <a:lstStyle/>
          <a:p>
            <a:pPr algn="just"/>
            <a:r>
              <a:rPr lang="en-US" dirty="0"/>
              <a:t>Expression may contain more than one operations, solving expression will be difficult if it contains more than one expression.</a:t>
            </a:r>
          </a:p>
          <a:p>
            <a:pPr algn="just"/>
            <a:endParaRPr lang="en-US" dirty="0"/>
          </a:p>
          <a:p>
            <a:pPr algn="just"/>
            <a:r>
              <a:rPr lang="en-US" dirty="0"/>
              <a:t>To evaluate such expression we need to evaluate each operation one by one in appropriate order.</a:t>
            </a:r>
          </a:p>
          <a:p>
            <a:pPr algn="just"/>
            <a:endParaRPr lang="en-US" dirty="0"/>
          </a:p>
        </p:txBody>
      </p:sp>
      <p:sp>
        <p:nvSpPr>
          <p:cNvPr id="4" name="TextBox 3"/>
          <p:cNvSpPr txBox="1"/>
          <p:nvPr/>
        </p:nvSpPr>
        <p:spPr>
          <a:xfrm>
            <a:off x="2057400" y="1824466"/>
            <a:ext cx="8153400" cy="523220"/>
          </a:xfrm>
          <a:prstGeom prst="rect">
            <a:avLst/>
          </a:prstGeom>
          <a:noFill/>
        </p:spPr>
        <p:txBody>
          <a:bodyPr wrap="square" rtlCol="0">
            <a:spAutoFit/>
          </a:bodyPr>
          <a:lstStyle/>
          <a:p>
            <a:pPr algn="ctr"/>
            <a:r>
              <a:rPr lang="en-US" sz="2800" dirty="0">
                <a:sym typeface="Symbol" pitchFamily="18" charset="2"/>
              </a:rPr>
              <a:t> </a:t>
            </a:r>
            <a:r>
              <a:rPr lang="en-US" sz="2800" i="1" baseline="-25000" dirty="0" err="1">
                <a:sym typeface="Symbol" pitchFamily="18" charset="2"/>
              </a:rPr>
              <a:t>Cust_Name</a:t>
            </a:r>
            <a:r>
              <a:rPr lang="en-US" sz="2800" i="1" baseline="-25000" dirty="0">
                <a:sym typeface="Symbol" pitchFamily="18" charset="2"/>
              </a:rPr>
              <a:t> </a:t>
            </a:r>
            <a:r>
              <a:rPr lang="en-US" sz="2800" dirty="0">
                <a:sym typeface="Symbol" pitchFamily="18" charset="2"/>
              </a:rPr>
              <a:t>(</a:t>
            </a:r>
            <a:r>
              <a:rPr lang="en-US" sz="2800" i="1" dirty="0">
                <a:sym typeface="Symbol" pitchFamily="18" charset="2"/>
              </a:rPr>
              <a:t></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(account)      customer )</a:t>
            </a:r>
          </a:p>
        </p:txBody>
      </p:sp>
      <p:sp>
        <p:nvSpPr>
          <p:cNvPr id="5" name="AutoShape 11"/>
          <p:cNvSpPr>
            <a:spLocks noChangeArrowheads="1"/>
          </p:cNvSpPr>
          <p:nvPr/>
        </p:nvSpPr>
        <p:spPr bwMode="auto">
          <a:xfrm rot="5400000">
            <a:off x="7591426" y="199955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sp>
        <p:nvSpPr>
          <p:cNvPr id="6" name="TextBox 5"/>
          <p:cNvSpPr txBox="1"/>
          <p:nvPr/>
        </p:nvSpPr>
        <p:spPr>
          <a:xfrm>
            <a:off x="2133600" y="3148628"/>
            <a:ext cx="7200900" cy="3252172"/>
          </a:xfrm>
          <a:prstGeom prst="rect">
            <a:avLst/>
          </a:prstGeom>
          <a:noFill/>
        </p:spPr>
        <p:txBody>
          <a:bodyPr wrap="square" rtlCol="0">
            <a:spAutoFit/>
          </a:bodyPr>
          <a:lstStyle/>
          <a:p>
            <a:pPr marL="3200400" lvl="6" indent="-457200" algn="ctr">
              <a:buFont typeface="Symbol" panose="05050102010706020507" pitchFamily="18" charset="2"/>
              <a:buChar char="Õ"/>
            </a:pPr>
            <a:r>
              <a:rPr lang="en-US" sz="2800" i="1" baseline="-25000" dirty="0" err="1">
                <a:sym typeface="Symbol" pitchFamily="18" charset="2"/>
              </a:rPr>
              <a:t>Cust_Name</a:t>
            </a:r>
            <a:r>
              <a:rPr lang="en-US" sz="2800" i="1" baseline="-25000" dirty="0">
                <a:sym typeface="Symbol" pitchFamily="18" charset="2"/>
              </a:rPr>
              <a:t> </a:t>
            </a:r>
          </a:p>
          <a:p>
            <a:pPr algn="ctr"/>
            <a:endParaRPr lang="en-US" sz="2800" i="1" baseline="-25000" dirty="0">
              <a:sym typeface="Symbol" pitchFamily="18" charset="2"/>
            </a:endParaRPr>
          </a:p>
          <a:p>
            <a:pPr algn="ctr"/>
            <a:endParaRPr lang="en-US" sz="2800" i="1" dirty="0">
              <a:sym typeface="Symbol" pitchFamily="18" charset="2"/>
            </a:endParaRPr>
          </a:p>
          <a:p>
            <a:pPr algn="ctr"/>
            <a:endParaRPr lang="en-US" sz="2800" i="1" dirty="0">
              <a:sym typeface="Symbol" pitchFamily="18" charset="2"/>
            </a:endParaRPr>
          </a:p>
          <a:p>
            <a:pPr algn="ctr"/>
            <a:r>
              <a:rPr lang="en-US" sz="2800" i="1" dirty="0">
                <a:sym typeface="Symbol" pitchFamily="18" charset="2"/>
              </a:rPr>
              <a:t>                       </a:t>
            </a:r>
          </a:p>
          <a:p>
            <a:pPr algn="ctr"/>
            <a:r>
              <a:rPr lang="en-US" sz="2800" i="1" dirty="0">
                <a:sym typeface="Symbol" pitchFamily="18" charset="2"/>
              </a:rPr>
              <a:t>		</a:t>
            </a:r>
            <a:r>
              <a:rPr lang="en-US" sz="2800" dirty="0">
                <a:sym typeface="Symbol" pitchFamily="18" charset="2"/>
              </a:rPr>
              <a:t> </a:t>
            </a:r>
            <a:r>
              <a:rPr lang="en-US" sz="2800" i="1" baseline="-25000" dirty="0">
                <a:sym typeface="Symbol" pitchFamily="18" charset="2"/>
              </a:rPr>
              <a:t>Balance&lt;2500 			</a:t>
            </a:r>
            <a:r>
              <a:rPr lang="en-US" sz="2800" dirty="0">
                <a:sym typeface="Symbol" pitchFamily="18" charset="2"/>
              </a:rPr>
              <a:t>customer</a:t>
            </a:r>
            <a:endParaRPr lang="en-US" sz="2800" i="1" dirty="0">
              <a:sym typeface="Symbol" pitchFamily="18" charset="2"/>
            </a:endParaRPr>
          </a:p>
          <a:p>
            <a:pPr algn="ctr"/>
            <a:endParaRPr lang="en-US" sz="2800" i="1" dirty="0">
              <a:sym typeface="Symbol" pitchFamily="18" charset="2"/>
            </a:endParaRPr>
          </a:p>
          <a:p>
            <a:pPr algn="ctr">
              <a:tabLst>
                <a:tab pos="1712913" algn="l"/>
              </a:tabLst>
            </a:pPr>
            <a:r>
              <a:rPr lang="en-US" sz="2800" dirty="0">
                <a:sym typeface="Symbol" pitchFamily="18" charset="2"/>
              </a:rPr>
              <a:t>account</a:t>
            </a:r>
            <a:r>
              <a:rPr lang="en-US" sz="2800" i="1" dirty="0">
                <a:sym typeface="Symbol" pitchFamily="18" charset="2"/>
              </a:rPr>
              <a:t>				</a:t>
            </a:r>
            <a:endParaRPr lang="en-US" sz="2800" i="1" baseline="-25000" dirty="0">
              <a:sym typeface="Symbol" pitchFamily="18" charset="2"/>
            </a:endParaRPr>
          </a:p>
        </p:txBody>
      </p:sp>
      <p:cxnSp>
        <p:nvCxnSpPr>
          <p:cNvPr id="8" name="Straight Connector 7"/>
          <p:cNvCxnSpPr/>
          <p:nvPr/>
        </p:nvCxnSpPr>
        <p:spPr>
          <a:xfrm>
            <a:off x="6466115" y="3505200"/>
            <a:ext cx="0" cy="381000"/>
          </a:xfrm>
          <a:prstGeom prst="line">
            <a:avLst/>
          </a:prstGeom>
          <a:ln/>
        </p:spPr>
        <p:style>
          <a:lnRef idx="3">
            <a:schemeClr val="dk1"/>
          </a:lnRef>
          <a:fillRef idx="0">
            <a:schemeClr val="dk1"/>
          </a:fillRef>
          <a:effectRef idx="2">
            <a:schemeClr val="dk1"/>
          </a:effectRef>
          <a:fontRef idx="minor">
            <a:schemeClr val="tx1"/>
          </a:fontRef>
        </p:style>
      </p:cxnSp>
      <p:sp>
        <p:nvSpPr>
          <p:cNvPr id="9" name="AutoShape 11"/>
          <p:cNvSpPr>
            <a:spLocks noChangeArrowheads="1"/>
          </p:cNvSpPr>
          <p:nvPr/>
        </p:nvSpPr>
        <p:spPr bwMode="auto">
          <a:xfrm rot="5400000">
            <a:off x="6315246" y="3989899"/>
            <a:ext cx="308429" cy="253433"/>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cxnSp>
        <p:nvCxnSpPr>
          <p:cNvPr id="10" name="Straight Connector 9"/>
          <p:cNvCxnSpPr/>
          <p:nvPr/>
        </p:nvCxnSpPr>
        <p:spPr>
          <a:xfrm flipH="1">
            <a:off x="4252686" y="4343400"/>
            <a:ext cx="2075546" cy="762000"/>
          </a:xfrm>
          <a:prstGeom prst="line">
            <a:avLst/>
          </a:prstGeom>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596177" y="4343400"/>
            <a:ext cx="1992653" cy="725714"/>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4252686" y="5500914"/>
            <a:ext cx="0" cy="381000"/>
          </a:xfrm>
          <a:prstGeom prst="line">
            <a:avLst/>
          </a:prstGeom>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738336" y="5109029"/>
            <a:ext cx="3048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1</a:t>
            </a:r>
          </a:p>
        </p:txBody>
      </p:sp>
      <p:sp>
        <p:nvSpPr>
          <p:cNvPr id="26" name="TextBox 25"/>
          <p:cNvSpPr txBox="1"/>
          <p:nvPr/>
        </p:nvSpPr>
        <p:spPr>
          <a:xfrm>
            <a:off x="5943600" y="3924300"/>
            <a:ext cx="30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27" name="TextBox 26"/>
          <p:cNvSpPr txBox="1"/>
          <p:nvPr/>
        </p:nvSpPr>
        <p:spPr>
          <a:xfrm>
            <a:off x="5939975" y="3135868"/>
            <a:ext cx="304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3</a:t>
            </a:r>
          </a:p>
        </p:txBody>
      </p:sp>
      <p:sp>
        <p:nvSpPr>
          <p:cNvPr id="31" name="Up Arrow 30"/>
          <p:cNvSpPr/>
          <p:nvPr/>
        </p:nvSpPr>
        <p:spPr>
          <a:xfrm>
            <a:off x="2438400" y="3148628"/>
            <a:ext cx="1447800" cy="29473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Execution</a:t>
            </a:r>
          </a:p>
          <a:p>
            <a:pPr algn="ctr"/>
            <a:r>
              <a:rPr lang="en-US" dirty="0"/>
              <a:t>Bottom to top</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xmlns="" id="{0F4F47AE-6693-4ABB-8B30-C574A4A16961}"/>
                  </a:ext>
                </a:extLst>
              </p14:cNvPr>
              <p14:cNvContentPartPr/>
              <p14:nvPr/>
            </p14:nvContentPartPr>
            <p14:xfrm>
              <a:off x="1002240" y="1482120"/>
              <a:ext cx="10690920" cy="4243680"/>
            </p14:xfrm>
          </p:contentPart>
        </mc:Choice>
        <mc:Fallback xmlns="">
          <p:pic>
            <p:nvPicPr>
              <p:cNvPr id="7" name="Ink 6">
                <a:extLst>
                  <a:ext uri="{FF2B5EF4-FFF2-40B4-BE49-F238E27FC236}">
                    <a16:creationId xmlns:a16="http://schemas.microsoft.com/office/drawing/2014/main" id="{0F4F47AE-6693-4ABB-8B30-C574A4A16961}"/>
                  </a:ext>
                </a:extLst>
              </p:cNvPr>
              <p:cNvPicPr/>
              <p:nvPr/>
            </p:nvPicPr>
            <p:blipFill>
              <a:blip r:embed="rId3"/>
              <a:stretch>
                <a:fillRect/>
              </a:stretch>
            </p:blipFill>
            <p:spPr>
              <a:xfrm>
                <a:off x="992880" y="1472760"/>
                <a:ext cx="10709640" cy="4262400"/>
              </a:xfrm>
              <a:prstGeom prst="rect">
                <a:avLst/>
              </a:prstGeom>
            </p:spPr>
          </p:pic>
        </mc:Fallback>
      </mc:AlternateContent>
    </p:spTree>
    <p:extLst>
      <p:ext uri="{BB962C8B-B14F-4D97-AF65-F5344CB8AC3E}">
        <p14:creationId xmlns:p14="http://schemas.microsoft.com/office/powerpoint/2010/main" val="326226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animBg="1"/>
      <p:bldP spid="25" grpId="0" animBg="1"/>
      <p:bldP spid="26" grpId="0" animBg="1"/>
      <p:bldP spid="27"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39015</TotalTime>
  <Words>2396</Words>
  <Application>Microsoft Office PowerPoint</Application>
  <PresentationFormat>Widescreen</PresentationFormat>
  <Paragraphs>558</Paragraphs>
  <Slides>30</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30</vt:i4>
      </vt:variant>
    </vt:vector>
  </HeadingPairs>
  <TitlesOfParts>
    <vt:vector size="44" baseType="lpstr">
      <vt:lpstr>ＭＳ Ｐゴシック</vt:lpstr>
      <vt:lpstr>Arial</vt:lpstr>
      <vt:lpstr>Calibri</vt:lpstr>
      <vt:lpstr>Cambria</vt:lpstr>
      <vt:lpstr>Courier New</vt:lpstr>
      <vt:lpstr>Helvetica</vt:lpstr>
      <vt:lpstr>Open Sans</vt:lpstr>
      <vt:lpstr>Open Sans Extrabold</vt:lpstr>
      <vt:lpstr>Open Sans Semibold</vt:lpstr>
      <vt:lpstr>Symbol</vt:lpstr>
      <vt:lpstr>Times New Roman</vt:lpstr>
      <vt:lpstr>Wingdings</vt:lpstr>
      <vt:lpstr>Office Theme</vt:lpstr>
      <vt:lpstr>1_Office Theme</vt:lpstr>
      <vt:lpstr>PowerPoint Presentation</vt:lpstr>
      <vt:lpstr>Topics to be covered</vt:lpstr>
      <vt:lpstr>Steps in Query Processing</vt:lpstr>
      <vt:lpstr>Measures of Query Cost</vt:lpstr>
      <vt:lpstr>Selection operation</vt:lpstr>
      <vt:lpstr>Search algorithm for selection operation</vt:lpstr>
      <vt:lpstr>Linear search (A1)</vt:lpstr>
      <vt:lpstr>Binary search (A2)</vt:lpstr>
      <vt:lpstr>Evaluation of expressions</vt:lpstr>
      <vt:lpstr>PowerPoint Presentation</vt:lpstr>
      <vt:lpstr>Algorithms for evaluating relational Algebra operations </vt:lpstr>
      <vt:lpstr>PowerPoint Presentation</vt:lpstr>
      <vt:lpstr>Selections Using Indices</vt:lpstr>
      <vt:lpstr>PowerPoint Presentation</vt:lpstr>
      <vt:lpstr>Query optimization</vt:lpstr>
      <vt:lpstr>There are broadly two ways a query can be optimized:</vt:lpstr>
      <vt:lpstr>PowerPoint Presentation</vt:lpstr>
      <vt:lpstr>Approaches to Query Optimization</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Transformation of relational expressions</vt:lpstr>
      <vt:lpstr>Example</vt:lpstr>
      <vt:lpstr>Example</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DBMS-Chapter-5-Query Processing &amp; Query Optimization</dc:title>
  <dc:creator>Darshan Institute of Engg. &amp; Tech.</dc:creator>
  <cp:lastModifiedBy>ECEEIC258</cp:lastModifiedBy>
  <cp:revision>3381</cp:revision>
  <dcterms:created xsi:type="dcterms:W3CDTF">2013-05-17T03:00:03Z</dcterms:created>
  <dcterms:modified xsi:type="dcterms:W3CDTF">2021-05-13T07:18:49Z</dcterms:modified>
</cp:coreProperties>
</file>