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522" r:id="rId2"/>
    <p:sldId id="419" r:id="rId3"/>
    <p:sldId id="420" r:id="rId4"/>
    <p:sldId id="523" r:id="rId5"/>
    <p:sldId id="524" r:id="rId6"/>
    <p:sldId id="525" r:id="rId7"/>
    <p:sldId id="421" r:id="rId8"/>
    <p:sldId id="422" r:id="rId9"/>
    <p:sldId id="423" r:id="rId10"/>
    <p:sldId id="424" r:id="rId11"/>
    <p:sldId id="425" r:id="rId12"/>
    <p:sldId id="426" r:id="rId13"/>
    <p:sldId id="427" r:id="rId14"/>
    <p:sldId id="526" r:id="rId15"/>
    <p:sldId id="527" r:id="rId16"/>
    <p:sldId id="528" r:id="rId17"/>
    <p:sldId id="529" r:id="rId18"/>
    <p:sldId id="530" r:id="rId19"/>
    <p:sldId id="531" r:id="rId20"/>
    <p:sldId id="532" r:id="rId21"/>
    <p:sldId id="503" r:id="rId22"/>
    <p:sldId id="533" r:id="rId23"/>
    <p:sldId id="428" r:id="rId24"/>
    <p:sldId id="429" r:id="rId25"/>
    <p:sldId id="538" r:id="rId26"/>
    <p:sldId id="534" r:id="rId27"/>
    <p:sldId id="535" r:id="rId28"/>
    <p:sldId id="536" r:id="rId29"/>
    <p:sldId id="540" r:id="rId30"/>
    <p:sldId id="537" r:id="rId31"/>
    <p:sldId id="539" r:id="rId32"/>
    <p:sldId id="541" r:id="rId33"/>
    <p:sldId id="542" r:id="rId34"/>
    <p:sldId id="543" r:id="rId35"/>
    <p:sldId id="544" r:id="rId36"/>
    <p:sldId id="545" r:id="rId37"/>
    <p:sldId id="546" r:id="rId38"/>
    <p:sldId id="547" r:id="rId39"/>
    <p:sldId id="548" r:id="rId40"/>
    <p:sldId id="549" r:id="rId41"/>
    <p:sldId id="550" r:id="rId42"/>
    <p:sldId id="551" r:id="rId43"/>
    <p:sldId id="552" r:id="rId44"/>
    <p:sldId id="553" r:id="rId45"/>
    <p:sldId id="554" r:id="rId46"/>
    <p:sldId id="555" r:id="rId47"/>
    <p:sldId id="556" r:id="rId48"/>
    <p:sldId id="298" r:id="rId49"/>
    <p:sldId id="299" r:id="rId50"/>
    <p:sldId id="300" r:id="rId51"/>
    <p:sldId id="301" r:id="rId52"/>
    <p:sldId id="302" r:id="rId53"/>
    <p:sldId id="303" r:id="rId54"/>
    <p:sldId id="304" r:id="rId55"/>
    <p:sldId id="557"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70" r:id="rId69"/>
    <p:sldId id="571" r:id="rId70"/>
    <p:sldId id="572" r:id="rId71"/>
    <p:sldId id="573" r:id="rId72"/>
    <p:sldId id="505" r:id="rId73"/>
    <p:sldId id="506" r:id="rId74"/>
    <p:sldId id="507" r:id="rId75"/>
    <p:sldId id="508" r:id="rId76"/>
    <p:sldId id="510" r:id="rId77"/>
    <p:sldId id="454" r:id="rId78"/>
    <p:sldId id="456" r:id="rId79"/>
    <p:sldId id="457" r:id="rId80"/>
    <p:sldId id="458" r:id="rId81"/>
    <p:sldId id="459" r:id="rId82"/>
    <p:sldId id="460" r:id="rId83"/>
    <p:sldId id="462" r:id="rId84"/>
    <p:sldId id="512" r:id="rId85"/>
    <p:sldId id="511" r:id="rId86"/>
    <p:sldId id="463" r:id="rId87"/>
    <p:sldId id="464" r:id="rId88"/>
    <p:sldId id="483" r:id="rId89"/>
    <p:sldId id="486" r:id="rId90"/>
    <p:sldId id="513" r:id="rId91"/>
    <p:sldId id="514" r:id="rId92"/>
    <p:sldId id="488" r:id="rId93"/>
    <p:sldId id="516" r:id="rId94"/>
    <p:sldId id="489" r:id="rId95"/>
    <p:sldId id="520" r:id="rId96"/>
    <p:sldId id="519" r:id="rId97"/>
    <p:sldId id="491"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3732" autoAdjust="0"/>
  </p:normalViewPr>
  <p:slideViewPr>
    <p:cSldViewPr>
      <p:cViewPr varScale="1">
        <p:scale>
          <a:sx n="115" d="100"/>
          <a:sy n="115" d="100"/>
        </p:scale>
        <p:origin x="480" y="14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5/3/21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b="1">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00000"/>
              </a:lnSpc>
              <a:spcBef>
                <a:spcPts val="900"/>
              </a:spcBef>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00000"/>
              </a:lnSpc>
              <a:spcBef>
                <a:spcPts val="900"/>
              </a:spcBef>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00000"/>
              </a:lnSpc>
              <a:spcBef>
                <a:spcPts val="900"/>
              </a:spcBef>
              <a:buClrTx/>
              <a:defRPr sz="1800">
                <a:latin typeface="+mj-lt"/>
                <a:ea typeface="Times New Roman" panose="02020603050405020304" pitchFamily="18" charset="0"/>
                <a:cs typeface="Times New Roman" panose="02020603050405020304" pitchFamily="18" charset="0"/>
              </a:defRPr>
            </a:lvl3pPr>
            <a:lvl4pPr>
              <a:lnSpc>
                <a:spcPct val="100000"/>
              </a:lnSpc>
              <a:spcBef>
                <a:spcPts val="900"/>
              </a:spcBef>
              <a:buClrTx/>
              <a:defRPr sz="1600">
                <a:latin typeface="+mj-lt"/>
                <a:ea typeface="Times New Roman" panose="02020603050405020304" pitchFamily="18" charset="0"/>
                <a:cs typeface="Times New Roman" panose="02020603050405020304" pitchFamily="18" charset="0"/>
              </a:defRPr>
            </a:lvl4pPr>
            <a:lvl5pPr>
              <a:lnSpc>
                <a:spcPct val="100000"/>
              </a:lnSpc>
              <a:spcBef>
                <a:spcPts val="900"/>
              </a:spcBef>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000" y="910673"/>
            <a:ext cx="5740400" cy="55625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8127"/>
            <a:ext cx="5740400" cy="55551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Title 1"/>
          <p:cNvSpPr>
            <a:spLocks noGrp="1"/>
          </p:cNvSpPr>
          <p:nvPr>
            <p:ph type="title"/>
          </p:nvPr>
        </p:nvSpPr>
        <p:spPr>
          <a:xfrm>
            <a:off x="254000" y="106364"/>
            <a:ext cx="11684000" cy="808037"/>
          </a:xfrm>
        </p:spPr>
        <p:txBody>
          <a:bodyPr>
            <a:normAutofit/>
          </a:bodyPr>
          <a:lstStyle>
            <a:lvl1pPr algn="l">
              <a:defRPr lang="en-US" sz="4400" b="1"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12" name="Straight Connector 11"/>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6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cdn5.vectorstock.com/i/1000x1000/21/59/dbms-database-management-system-computer-data-vector-8212159.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7848600" y="1761200"/>
            <a:ext cx="2819400" cy="262244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28AC9F2-3459-4852-98D3-E625F8A9BD1F}"/>
              </a:ext>
            </a:extLst>
          </p:cNvPr>
          <p:cNvSpPr txBox="1"/>
          <p:nvPr/>
        </p:nvSpPr>
        <p:spPr>
          <a:xfrm>
            <a:off x="2667000" y="2782670"/>
            <a:ext cx="6477000" cy="646331"/>
          </a:xfrm>
          <a:prstGeom prst="rect">
            <a:avLst/>
          </a:prstGeom>
          <a:noFill/>
        </p:spPr>
        <p:txBody>
          <a:bodyPr wrap="square">
            <a:spAutoFit/>
          </a:bodyPr>
          <a:lstStyle/>
          <a:p>
            <a:r>
              <a:rPr lang="en-US" sz="3600" b="1" dirty="0">
                <a:ea typeface="Open Sans Bold" panose="020B0806030504020204" pitchFamily="34" charset="0"/>
                <a:cs typeface="Open Sans Bold" panose="020B0806030504020204" pitchFamily="34" charset="0"/>
              </a:rPr>
              <a:t>Transaction Processing</a:t>
            </a:r>
            <a:endParaRPr lang="en-US" sz="2000" b="1" dirty="0">
              <a:ea typeface="Open Sans Bold" panose="020B0806030504020204" pitchFamily="34" charset="0"/>
              <a:cs typeface="Open Sans Bold" panose="020B0806030504020204" pitchFamily="34" charset="0"/>
            </a:endParaRPr>
          </a:p>
        </p:txBody>
      </p:sp>
    </p:spTree>
    <p:extLst>
      <p:ext uri="{BB962C8B-B14F-4D97-AF65-F5344CB8AC3E}">
        <p14:creationId xmlns:p14="http://schemas.microsoft.com/office/powerpoint/2010/main" val="338471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0674"/>
            <a:ext cx="9525000" cy="5562599"/>
          </a:xfrm>
        </p:spPr>
        <p:txBody>
          <a:bodyPr>
            <a:normAutofit/>
          </a:bodyPr>
          <a:lstStyle/>
          <a:p>
            <a:pPr marL="0" indent="0" algn="just">
              <a:buNone/>
            </a:pPr>
            <a:r>
              <a:rPr lang="en-US" b="1" dirty="0"/>
              <a:t>3.  Isolation</a:t>
            </a:r>
          </a:p>
          <a:p>
            <a:pPr lvl="1" algn="just">
              <a:buClr>
                <a:schemeClr val="tx1"/>
              </a:buClr>
              <a:buFont typeface="Wingdings" panose="05000000000000000000" pitchFamily="2" charset="2"/>
              <a:buChar char="§"/>
            </a:pPr>
            <a:r>
              <a:rPr lang="en-US" b="1" dirty="0">
                <a:solidFill>
                  <a:srgbClr val="C00000"/>
                </a:solidFill>
              </a:rPr>
              <a:t>Changes occurring in a particular transaction will not be visible to any other transaction</a:t>
            </a:r>
            <a:r>
              <a:rPr lang="en-US" dirty="0"/>
              <a:t> </a:t>
            </a:r>
            <a:r>
              <a:rPr lang="en-US" b="1" dirty="0">
                <a:solidFill>
                  <a:srgbClr val="C00000"/>
                </a:solidFill>
              </a:rPr>
              <a:t>until it has been committed</a:t>
            </a:r>
            <a:r>
              <a:rPr lang="en-US" dirty="0"/>
              <a:t>.</a:t>
            </a:r>
            <a:endParaRPr lang="en-IN" dirty="0"/>
          </a:p>
          <a:p>
            <a:pPr lvl="1" algn="just">
              <a:buClr>
                <a:schemeClr val="tx1"/>
              </a:buClr>
              <a:buFont typeface="Wingdings" panose="05000000000000000000" pitchFamily="2" charset="2"/>
              <a:buChar char="§"/>
            </a:pPr>
            <a:r>
              <a:rPr lang="en-US" b="1" dirty="0">
                <a:solidFill>
                  <a:srgbClr val="C00000"/>
                </a:solidFill>
              </a:rPr>
              <a:t>Intermediate transaction results must be hidden from other concurrently executed transactions</a:t>
            </a:r>
            <a:r>
              <a:rPr lang="en-US" dirty="0"/>
              <a:t>.  </a:t>
            </a:r>
            <a:endParaRPr lang="en-IN" dirty="0"/>
          </a:p>
          <a:p>
            <a:pPr lvl="1" algn="just">
              <a:buFont typeface="Wingdings" panose="05000000000000000000" pitchFamily="2" charset="2"/>
              <a:buChar char="§"/>
            </a:pPr>
            <a:r>
              <a:rPr lang="en-US" dirty="0"/>
              <a:t>In our example once our transaction starts from first step (step 1) its result should not be access by any other transaction until last step (step 6) is completed. </a:t>
            </a:r>
          </a:p>
          <a:p>
            <a:pPr algn="just"/>
            <a:endParaRPr lang="en-US" dirty="0"/>
          </a:p>
        </p:txBody>
      </p:sp>
      <p:sp>
        <p:nvSpPr>
          <p:cNvPr id="2" name="Title 1"/>
          <p:cNvSpPr>
            <a:spLocks noGrp="1"/>
          </p:cNvSpPr>
          <p:nvPr>
            <p:ph type="title"/>
          </p:nvPr>
        </p:nvSpPr>
        <p:spPr/>
        <p:txBody>
          <a:bodyPr/>
          <a:lstStyle/>
          <a:p>
            <a:r>
              <a:rPr lang="en-US" dirty="0"/>
              <a:t>ACID properties of transaction</a:t>
            </a:r>
          </a:p>
        </p:txBody>
      </p:sp>
      <p:sp>
        <p:nvSpPr>
          <p:cNvPr id="12" name="Content Placeholder 3"/>
          <p:cNvSpPr>
            <a:spLocks noGrp="1"/>
          </p:cNvSpPr>
          <p:nvPr>
            <p:ph sz="half" idx="2"/>
          </p:nvPr>
        </p:nvSpPr>
        <p:spPr>
          <a:xfrm>
            <a:off x="9296400" y="1066800"/>
            <a:ext cx="2781300" cy="5555147"/>
          </a:xfrm>
        </p:spPr>
        <p:txBody>
          <a:bodyPr>
            <a:normAutofit/>
          </a:bodyPr>
          <a:lstStyle/>
          <a:p>
            <a:pPr marL="1876425" indent="-1517650" algn="ctr">
              <a:buNone/>
            </a:pPr>
            <a:r>
              <a:rPr lang="en-US" b="1" dirty="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p>
        </p:txBody>
      </p:sp>
    </p:spTree>
    <p:extLst>
      <p:ext uri="{BB962C8B-B14F-4D97-AF65-F5344CB8AC3E}">
        <p14:creationId xmlns:p14="http://schemas.microsoft.com/office/powerpoint/2010/main" val="213393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000" y="910674"/>
            <a:ext cx="9271000" cy="5562599"/>
          </a:xfrm>
        </p:spPr>
        <p:txBody>
          <a:bodyPr>
            <a:normAutofit/>
          </a:bodyPr>
          <a:lstStyle/>
          <a:p>
            <a:pPr marL="0" indent="0" algn="just">
              <a:buNone/>
            </a:pPr>
            <a:r>
              <a:rPr lang="en-US" b="1" dirty="0"/>
              <a:t>4.  Durability</a:t>
            </a:r>
          </a:p>
          <a:p>
            <a:pPr lvl="1" algn="just">
              <a:buFont typeface="Wingdings" panose="05000000000000000000" pitchFamily="2" charset="2"/>
              <a:buChar char="§"/>
            </a:pPr>
            <a:r>
              <a:rPr lang="en-US" sz="2000" dirty="0"/>
              <a:t>After a transaction completes successfully, </a:t>
            </a:r>
            <a:r>
              <a:rPr lang="en-US" sz="2000" b="1" dirty="0">
                <a:solidFill>
                  <a:srgbClr val="C00000"/>
                </a:solidFill>
              </a:rPr>
              <a:t>the changes it has made to the database persist (permanent)</a:t>
            </a:r>
            <a:r>
              <a:rPr lang="en-US" sz="2000" dirty="0"/>
              <a:t>, even if there are system failures.</a:t>
            </a:r>
            <a:endParaRPr lang="en-IN" sz="2000" dirty="0"/>
          </a:p>
          <a:p>
            <a:pPr lvl="1" algn="just">
              <a:buFont typeface="Wingdings" panose="05000000000000000000" pitchFamily="2" charset="2"/>
              <a:buChar char="§"/>
            </a:pPr>
            <a:r>
              <a:rPr lang="en-US" sz="2000" dirty="0"/>
              <a:t>Once our transaction completed up to last step (step 6) its result must be stored permanently. It should not be removed if system fails. </a:t>
            </a:r>
          </a:p>
          <a:p>
            <a:pPr algn="just"/>
            <a:endParaRPr lang="en-US" dirty="0"/>
          </a:p>
        </p:txBody>
      </p:sp>
      <p:sp>
        <p:nvSpPr>
          <p:cNvPr id="2" name="Title 1"/>
          <p:cNvSpPr>
            <a:spLocks noGrp="1"/>
          </p:cNvSpPr>
          <p:nvPr>
            <p:ph type="title"/>
          </p:nvPr>
        </p:nvSpPr>
        <p:spPr/>
        <p:txBody>
          <a:bodyPr/>
          <a:lstStyle/>
          <a:p>
            <a:r>
              <a:rPr lang="en-US" dirty="0"/>
              <a:t>ACID properties of transaction</a:t>
            </a:r>
          </a:p>
        </p:txBody>
      </p:sp>
      <p:sp>
        <p:nvSpPr>
          <p:cNvPr id="12" name="Content Placeholder 3"/>
          <p:cNvSpPr>
            <a:spLocks noGrp="1"/>
          </p:cNvSpPr>
          <p:nvPr>
            <p:ph sz="half" idx="2"/>
          </p:nvPr>
        </p:nvSpPr>
        <p:spPr>
          <a:xfrm>
            <a:off x="9296400" y="918126"/>
            <a:ext cx="2781300" cy="5555147"/>
          </a:xfrm>
        </p:spPr>
        <p:txBody>
          <a:bodyPr>
            <a:normAutofit/>
          </a:bodyPr>
          <a:lstStyle/>
          <a:p>
            <a:pPr marL="1876425" indent="-1779588" algn="ctr">
              <a:buNone/>
            </a:pPr>
            <a:r>
              <a:rPr lang="en-US" dirty="0">
                <a:solidFill>
                  <a:schemeClr val="accent4"/>
                </a:solidFill>
              </a:rPr>
              <a:t>A=500, B=500</a:t>
            </a:r>
          </a:p>
          <a:p>
            <a:pPr marL="1876425" indent="-1517650" algn="ctr">
              <a:buNone/>
            </a:pPr>
            <a:r>
              <a:rPr lang="en-US" b="1" dirty="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p>
          <a:p>
            <a:pPr marL="1876425" indent="-1517650" algn="ctr">
              <a:buNone/>
            </a:pPr>
            <a:r>
              <a:rPr lang="en-US" dirty="0">
                <a:solidFill>
                  <a:schemeClr val="accent4"/>
                </a:solidFill>
              </a:rPr>
              <a:t>A=450, B=550</a:t>
            </a:r>
          </a:p>
          <a:p>
            <a:pPr marL="1876425" indent="-1517650" algn="ctr">
              <a:buNone/>
            </a:pPr>
            <a:endParaRPr lang="en-US" dirty="0"/>
          </a:p>
        </p:txBody>
      </p:sp>
      <p:pic>
        <p:nvPicPr>
          <p:cNvPr id="5" name="Picture 4">
            <a:extLst>
              <a:ext uri="{FF2B5EF4-FFF2-40B4-BE49-F238E27FC236}">
                <a16:creationId xmlns:a16="http://schemas.microsoft.com/office/drawing/2014/main" id="{C9FEED35-8A4C-44B8-9C0E-8E16483D87A5}"/>
              </a:ext>
            </a:extLst>
          </p:cNvPr>
          <p:cNvPicPr>
            <a:picLocks noChangeAspect="1"/>
          </p:cNvPicPr>
          <p:nvPr/>
        </p:nvPicPr>
        <p:blipFill>
          <a:blip r:embed="rId2"/>
          <a:stretch>
            <a:fillRect/>
          </a:stretch>
        </p:blipFill>
        <p:spPr>
          <a:xfrm>
            <a:off x="2895600" y="3411718"/>
            <a:ext cx="5984269" cy="3025213"/>
          </a:xfrm>
          <a:prstGeom prst="rect">
            <a:avLst/>
          </a:prstGeom>
        </p:spPr>
      </p:pic>
    </p:spTree>
    <p:extLst>
      <p:ext uri="{BB962C8B-B14F-4D97-AF65-F5344CB8AC3E}">
        <p14:creationId xmlns:p14="http://schemas.microsoft.com/office/powerpoint/2010/main" val="19516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just"/>
            <a:endParaRPr lang="en-IN" dirty="0"/>
          </a:p>
          <a:p>
            <a:pPr marL="0" indent="0" algn="just">
              <a:buNone/>
            </a:pPr>
            <a:endParaRPr lang="en-US" dirty="0"/>
          </a:p>
          <a:p>
            <a:pPr algn="just"/>
            <a:endParaRPr lang="en-US" dirty="0"/>
          </a:p>
          <a:p>
            <a:pPr algn="just"/>
            <a:endParaRPr lang="en-US" dirty="0"/>
          </a:p>
          <a:p>
            <a:pPr algn="just"/>
            <a:endParaRPr lang="en-US" dirty="0"/>
          </a:p>
          <a:p>
            <a:pPr algn="just"/>
            <a:endParaRPr lang="en-US" dirty="0"/>
          </a:p>
        </p:txBody>
      </p:sp>
      <p:sp>
        <p:nvSpPr>
          <p:cNvPr id="5" name="Content Placeholder 4"/>
          <p:cNvSpPr>
            <a:spLocks noGrp="1"/>
          </p:cNvSpPr>
          <p:nvPr>
            <p:ph sz="half" idx="2"/>
          </p:nvPr>
        </p:nvSpPr>
        <p:spPr>
          <a:xfrm>
            <a:off x="8315880" y="1718100"/>
            <a:ext cx="2161620" cy="3648742"/>
          </a:xfrm>
        </p:spPr>
        <p:style>
          <a:lnRef idx="2">
            <a:schemeClr val="accent4"/>
          </a:lnRef>
          <a:fillRef idx="1">
            <a:schemeClr val="lt1"/>
          </a:fillRef>
          <a:effectRef idx="0">
            <a:schemeClr val="accent4"/>
          </a:effectRef>
          <a:fontRef idx="minor">
            <a:schemeClr val="dk1"/>
          </a:fontRef>
        </p:style>
        <p:txBody>
          <a:bodyPr>
            <a:normAutofit/>
          </a:bodyPr>
          <a:lstStyle/>
          <a:p>
            <a:pPr marL="1876425" indent="-1517650">
              <a:buNone/>
              <a:tabLst>
                <a:tab pos="174625" algn="l"/>
              </a:tabLst>
            </a:pPr>
            <a:r>
              <a:rPr lang="en-US" b="1" dirty="0"/>
              <a:t>read </a:t>
            </a:r>
            <a:r>
              <a:rPr lang="en-US" dirty="0"/>
              <a:t>(A)</a:t>
            </a:r>
            <a:endParaRPr lang="en-IN" dirty="0"/>
          </a:p>
          <a:p>
            <a:pPr marL="1876425" indent="-1517650">
              <a:buNone/>
            </a:pPr>
            <a:r>
              <a:rPr lang="en-US" dirty="0"/>
              <a:t>A = A – 50</a:t>
            </a:r>
            <a:endParaRPr lang="en-IN" dirty="0"/>
          </a:p>
          <a:p>
            <a:pPr marL="1876425" indent="-1517650">
              <a:buNone/>
            </a:pPr>
            <a:r>
              <a:rPr lang="en-US" b="1" dirty="0"/>
              <a:t>write </a:t>
            </a:r>
            <a:r>
              <a:rPr lang="en-US" dirty="0"/>
              <a:t>(A)</a:t>
            </a:r>
            <a:endParaRPr lang="en-IN" dirty="0"/>
          </a:p>
          <a:p>
            <a:pPr marL="1876425" indent="-1517650">
              <a:buNone/>
            </a:pPr>
            <a:r>
              <a:rPr lang="en-US" b="1" dirty="0"/>
              <a:t>read </a:t>
            </a:r>
            <a:r>
              <a:rPr lang="en-US" dirty="0"/>
              <a:t>(B)</a:t>
            </a:r>
            <a:endParaRPr lang="en-IN" dirty="0"/>
          </a:p>
          <a:p>
            <a:pPr marL="1876425" indent="-1517650">
              <a:buNone/>
            </a:pPr>
            <a:r>
              <a:rPr lang="en-US" dirty="0"/>
              <a:t>B = B + 50</a:t>
            </a:r>
            <a:endParaRPr lang="en-IN" dirty="0"/>
          </a:p>
          <a:p>
            <a:pPr marL="1876425" indent="-1517650">
              <a:buNone/>
            </a:pPr>
            <a:r>
              <a:rPr lang="en-US" b="1" dirty="0"/>
              <a:t>write </a:t>
            </a:r>
            <a:r>
              <a:rPr lang="en-US" dirty="0"/>
              <a:t>(B)</a:t>
            </a:r>
          </a:p>
          <a:p>
            <a:pPr marL="1876425" indent="-1517650">
              <a:buNone/>
            </a:pPr>
            <a:r>
              <a:rPr lang="en-US" b="1" dirty="0"/>
              <a:t>Commit</a:t>
            </a:r>
          </a:p>
          <a:p>
            <a:endParaRPr lang="en-IN" dirty="0"/>
          </a:p>
        </p:txBody>
      </p:sp>
      <p:sp>
        <p:nvSpPr>
          <p:cNvPr id="2" name="Title 1"/>
          <p:cNvSpPr>
            <a:spLocks noGrp="1"/>
          </p:cNvSpPr>
          <p:nvPr>
            <p:ph type="title"/>
          </p:nvPr>
        </p:nvSpPr>
        <p:spPr/>
        <p:txBody>
          <a:bodyPr>
            <a:noAutofit/>
          </a:bodyPr>
          <a:lstStyle/>
          <a:p>
            <a:r>
              <a:rPr lang="en-US" sz="3000" dirty="0"/>
              <a:t>Transaction State Diagram \ State Transition Diagram</a:t>
            </a:r>
          </a:p>
        </p:txBody>
      </p:sp>
      <p:sp>
        <p:nvSpPr>
          <p:cNvPr id="4" name="Oval 3"/>
          <p:cNvSpPr/>
          <p:nvPr/>
        </p:nvSpPr>
        <p:spPr>
          <a:xfrm>
            <a:off x="1905000" y="32385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Active</a:t>
            </a:r>
            <a:endParaRPr lang="en-IN" sz="1600" dirty="0"/>
          </a:p>
        </p:txBody>
      </p:sp>
      <p:sp>
        <p:nvSpPr>
          <p:cNvPr id="14" name="Oval 13"/>
          <p:cNvSpPr/>
          <p:nvPr/>
        </p:nvSpPr>
        <p:spPr>
          <a:xfrm>
            <a:off x="3491556" y="20403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Partial </a:t>
            </a:r>
          </a:p>
          <a:p>
            <a:pPr algn="ctr"/>
            <a:r>
              <a:rPr lang="en-US" sz="1600" dirty="0"/>
              <a:t>Committed</a:t>
            </a:r>
            <a:endParaRPr lang="en-IN" sz="1600" dirty="0"/>
          </a:p>
        </p:txBody>
      </p:sp>
      <p:sp>
        <p:nvSpPr>
          <p:cNvPr id="15" name="Oval 14"/>
          <p:cNvSpPr/>
          <p:nvPr/>
        </p:nvSpPr>
        <p:spPr>
          <a:xfrm>
            <a:off x="3451413" y="43986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Failed</a:t>
            </a:r>
            <a:endParaRPr lang="en-IN" sz="1600" dirty="0"/>
          </a:p>
        </p:txBody>
      </p:sp>
      <p:sp>
        <p:nvSpPr>
          <p:cNvPr id="16" name="Oval 15"/>
          <p:cNvSpPr/>
          <p:nvPr/>
        </p:nvSpPr>
        <p:spPr>
          <a:xfrm>
            <a:off x="6019607" y="20784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Committed</a:t>
            </a:r>
            <a:endParaRPr lang="en-IN" sz="1600" dirty="0"/>
          </a:p>
        </p:txBody>
      </p:sp>
      <p:sp>
        <p:nvSpPr>
          <p:cNvPr id="17" name="Oval 16"/>
          <p:cNvSpPr/>
          <p:nvPr/>
        </p:nvSpPr>
        <p:spPr>
          <a:xfrm>
            <a:off x="5979464" y="43986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Aborted</a:t>
            </a:r>
            <a:endParaRPr lang="en-IN" sz="1600" dirty="0"/>
          </a:p>
        </p:txBody>
      </p:sp>
      <p:cxnSp>
        <p:nvCxnSpPr>
          <p:cNvPr id="11" name="Straight Arrow Connector 10"/>
          <p:cNvCxnSpPr>
            <a:stCxn id="4" idx="0"/>
            <a:endCxn id="14" idx="3"/>
          </p:cNvCxnSpPr>
          <p:nvPr/>
        </p:nvCxnSpPr>
        <p:spPr>
          <a:xfrm flipV="1">
            <a:off x="2697001" y="2654858"/>
            <a:ext cx="1026527" cy="583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4"/>
            <a:endCxn id="15" idx="1"/>
          </p:cNvCxnSpPr>
          <p:nvPr/>
        </p:nvCxnSpPr>
        <p:spPr>
          <a:xfrm>
            <a:off x="2697000" y="3958500"/>
            <a:ext cx="986384" cy="5455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6"/>
            <a:endCxn id="16" idx="2"/>
          </p:cNvCxnSpPr>
          <p:nvPr/>
        </p:nvCxnSpPr>
        <p:spPr>
          <a:xfrm>
            <a:off x="5075557" y="2400300"/>
            <a:ext cx="944051" cy="38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6"/>
            <a:endCxn id="17" idx="2"/>
          </p:cNvCxnSpPr>
          <p:nvPr/>
        </p:nvCxnSpPr>
        <p:spPr>
          <a:xfrm>
            <a:off x="5035414" y="4758600"/>
            <a:ext cx="9440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Rounded Rectangular Callout 36"/>
          <p:cNvSpPr/>
          <p:nvPr/>
        </p:nvSpPr>
        <p:spPr>
          <a:xfrm>
            <a:off x="2369867" y="5252588"/>
            <a:ext cx="3787235" cy="1144312"/>
          </a:xfrm>
          <a:prstGeom prst="wedgeRoundRectCallout">
            <a:avLst>
              <a:gd name="adj1" fmla="val -54930"/>
              <a:gd name="adj2" fmla="val -172783"/>
              <a:gd name="adj3" fmla="val 16667"/>
            </a:avLst>
          </a:prstGeom>
          <a:solidFill>
            <a:schemeClr val="bg1">
              <a:lumMod val="95000"/>
            </a:schemeClr>
          </a:solidFill>
          <a:ln w="12700">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This is the initial state. </a:t>
            </a:r>
          </a:p>
          <a:p>
            <a:pPr marL="285750" indent="-285750">
              <a:buFont typeface="Arial" panose="020B0604020202020204" pitchFamily="34" charset="0"/>
              <a:buChar char="•"/>
            </a:pPr>
            <a:r>
              <a:rPr lang="en-IN" dirty="0"/>
              <a:t>The transaction stays in this state while it is executing.</a:t>
            </a:r>
          </a:p>
        </p:txBody>
      </p:sp>
      <p:cxnSp>
        <p:nvCxnSpPr>
          <p:cNvPr id="18" name="Straight Arrow Connector 17"/>
          <p:cNvCxnSpPr>
            <a:stCxn id="14" idx="4"/>
            <a:endCxn id="15" idx="0"/>
          </p:cNvCxnSpPr>
          <p:nvPr/>
        </p:nvCxnSpPr>
        <p:spPr>
          <a:xfrm flipH="1">
            <a:off x="4243414" y="2760300"/>
            <a:ext cx="40143" cy="1638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565139" y="3238500"/>
            <a:ext cx="1584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a:t>
            </a:r>
            <a:endParaRPr lang="en-IN" sz="1600" dirty="0"/>
          </a:p>
        </p:txBody>
      </p:sp>
      <p:cxnSp>
        <p:nvCxnSpPr>
          <p:cNvPr id="20" name="Straight Arrow Connector 19"/>
          <p:cNvCxnSpPr>
            <a:stCxn id="17" idx="0"/>
            <a:endCxn id="19" idx="4"/>
          </p:cNvCxnSpPr>
          <p:nvPr/>
        </p:nvCxnSpPr>
        <p:spPr>
          <a:xfrm flipV="1">
            <a:off x="6771465" y="3958500"/>
            <a:ext cx="585675" cy="440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4"/>
            <a:endCxn id="19" idx="0"/>
          </p:cNvCxnSpPr>
          <p:nvPr/>
        </p:nvCxnSpPr>
        <p:spPr>
          <a:xfrm>
            <a:off x="6811607" y="2798400"/>
            <a:ext cx="545532" cy="440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ounded Rectangular Callout 32"/>
          <p:cNvSpPr/>
          <p:nvPr/>
        </p:nvSpPr>
        <p:spPr>
          <a:xfrm>
            <a:off x="2096368" y="1007726"/>
            <a:ext cx="5878090" cy="710375"/>
          </a:xfrm>
          <a:prstGeom prst="wedgeRoundRectCallout">
            <a:avLst>
              <a:gd name="adj1" fmla="val -16497"/>
              <a:gd name="adj2" fmla="val 98268"/>
              <a:gd name="adj3" fmla="val 16667"/>
            </a:avLst>
          </a:prstGeom>
          <a:solidFill>
            <a:schemeClr val="bg1">
              <a:lumMod val="95000"/>
            </a:schemeClr>
          </a:solidFill>
          <a:ln w="12700">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When a transaction executes its final operation, it is said to be in a partially committed state.</a:t>
            </a:r>
          </a:p>
        </p:txBody>
      </p:sp>
      <p:sp>
        <p:nvSpPr>
          <p:cNvPr id="34" name="Rounded Rectangular Callout 33"/>
          <p:cNvSpPr/>
          <p:nvPr/>
        </p:nvSpPr>
        <p:spPr>
          <a:xfrm>
            <a:off x="2096368" y="5287470"/>
            <a:ext cx="5878090" cy="1144312"/>
          </a:xfrm>
          <a:prstGeom prst="wedgeRoundRectCallout">
            <a:avLst>
              <a:gd name="adj1" fmla="val -14453"/>
              <a:gd name="adj2" fmla="val -74073"/>
              <a:gd name="adj3" fmla="val 16667"/>
            </a:avLst>
          </a:prstGeom>
          <a:solidFill>
            <a:schemeClr val="bg1">
              <a:lumMod val="95000"/>
            </a:schemeClr>
          </a:solidFill>
          <a:ln w="12700">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Discover that normal execution can no longer proceed.</a:t>
            </a:r>
          </a:p>
          <a:p>
            <a:pPr marL="285750" indent="-285750">
              <a:buFont typeface="Arial" panose="020B0604020202020204" pitchFamily="34" charset="0"/>
              <a:buChar char="•"/>
            </a:pPr>
            <a:r>
              <a:rPr lang="en-IN" dirty="0"/>
              <a:t>Once a transaction cannot be completed, any changes that it made must be undone rolling it back.</a:t>
            </a:r>
          </a:p>
        </p:txBody>
      </p:sp>
      <p:sp>
        <p:nvSpPr>
          <p:cNvPr id="35" name="Rounded Rectangular Callout 34"/>
          <p:cNvSpPr/>
          <p:nvPr/>
        </p:nvSpPr>
        <p:spPr>
          <a:xfrm>
            <a:off x="2096368" y="5294990"/>
            <a:ext cx="5878090" cy="1144312"/>
          </a:xfrm>
          <a:prstGeom prst="wedgeRoundRectCallout">
            <a:avLst>
              <a:gd name="adj1" fmla="val 27869"/>
              <a:gd name="adj2" fmla="val -74073"/>
              <a:gd name="adj3" fmla="val 16667"/>
            </a:avLst>
          </a:prstGeom>
          <a:solidFill>
            <a:schemeClr val="bg1">
              <a:lumMod val="95000"/>
            </a:schemeClr>
          </a:solidFill>
          <a:ln w="12700">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The state after the transaction has been rolled back and the database has been restored to its state prior to the start of the transaction.</a:t>
            </a:r>
          </a:p>
        </p:txBody>
      </p:sp>
      <p:sp>
        <p:nvSpPr>
          <p:cNvPr id="36" name="Rounded Rectangular Callout 35"/>
          <p:cNvSpPr/>
          <p:nvPr/>
        </p:nvSpPr>
        <p:spPr>
          <a:xfrm>
            <a:off x="2081654" y="1026456"/>
            <a:ext cx="5878090" cy="860515"/>
          </a:xfrm>
          <a:prstGeom prst="wedgeRoundRectCallout">
            <a:avLst>
              <a:gd name="adj1" fmla="val 32230"/>
              <a:gd name="adj2" fmla="val 87088"/>
              <a:gd name="adj3" fmla="val 16667"/>
            </a:avLst>
          </a:prstGeom>
          <a:solidFill>
            <a:schemeClr val="bg1">
              <a:lumMod val="95000"/>
            </a:schemeClr>
          </a:solidFill>
          <a:ln w="12700">
            <a:solidFill>
              <a:schemeClr val="bg1">
                <a:lumMod val="6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IN" dirty="0"/>
              <a:t>The transaction enters in this state after successful completion of the transaction.</a:t>
            </a:r>
          </a:p>
          <a:p>
            <a:pPr marL="285750" indent="-285750">
              <a:buFont typeface="Arial" panose="020B0604020202020204" pitchFamily="34" charset="0"/>
              <a:buChar char="•"/>
            </a:pPr>
            <a:r>
              <a:rPr lang="en-IN" dirty="0"/>
              <a:t>We cannot abort or rollback a committed transaction.</a:t>
            </a:r>
          </a:p>
        </p:txBody>
      </p:sp>
    </p:spTree>
    <p:extLst>
      <p:ext uri="{BB962C8B-B14F-4D97-AF65-F5344CB8AC3E}">
        <p14:creationId xmlns:p14="http://schemas.microsoft.com/office/powerpoint/2010/main" val="36955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37"/>
                                        </p:tgtEl>
                                      </p:cBhvr>
                                    </p:animEffect>
                                    <p:set>
                                      <p:cBhvr>
                                        <p:cTn id="33" dur="1" fill="hold">
                                          <p:stCondLst>
                                            <p:cond delay="499"/>
                                          </p:stCondLst>
                                        </p:cTn>
                                        <p:tgtEl>
                                          <p:spTgt spid="3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3"/>
                                        </p:tgtEl>
                                      </p:cBhvr>
                                    </p:animEffect>
                                    <p:set>
                                      <p:cBhvr>
                                        <p:cTn id="50" dur="1" fill="hold">
                                          <p:stCondLst>
                                            <p:cond delay="499"/>
                                          </p:stCondLst>
                                        </p:cTn>
                                        <p:tgtEl>
                                          <p:spTgt spid="3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1" nodeType="clickEffect">
                                  <p:stCondLst>
                                    <p:cond delay="0"/>
                                  </p:stCondLst>
                                  <p:childTnLst>
                                    <p:animEffect transition="out" filter="fade">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2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2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4" grpId="0" animBg="1"/>
      <p:bldP spid="14" grpId="0" animBg="1"/>
      <p:bldP spid="15" grpId="0" animBg="1"/>
      <p:bldP spid="16" grpId="0" animBg="1"/>
      <p:bldP spid="17" grpId="0" animBg="1"/>
      <p:bldP spid="37" grpId="0" animBg="1"/>
      <p:bldP spid="37" grpId="1" animBg="1"/>
      <p:bldP spid="19" grpId="0" animBg="1"/>
      <p:bldP spid="33" grpId="0" animBg="1"/>
      <p:bldP spid="33" grpId="1" animBg="1"/>
      <p:bldP spid="34" grpId="0" animBg="1"/>
      <p:bldP spid="34" grpId="1" animBg="1"/>
      <p:bldP spid="35" grpId="0" animBg="1"/>
      <p:bldP spid="35" grpId="1" animBg="1"/>
      <p:bldP spid="36"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Transaction State Diagram \ State Transition Diagram</a:t>
            </a:r>
            <a:endParaRPr lang="en-IN" sz="3000" dirty="0"/>
          </a:p>
        </p:txBody>
      </p:sp>
      <p:sp>
        <p:nvSpPr>
          <p:cNvPr id="6" name="Content Placeholder 5"/>
          <p:cNvSpPr>
            <a:spLocks noGrp="1"/>
          </p:cNvSpPr>
          <p:nvPr>
            <p:ph idx="1"/>
          </p:nvPr>
        </p:nvSpPr>
        <p:spPr/>
        <p:txBody>
          <a:bodyPr>
            <a:normAutofit lnSpcReduction="10000"/>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marL="0" indent="0" algn="just">
              <a:buNone/>
            </a:pPr>
            <a:r>
              <a:rPr lang="en-IN" dirty="0"/>
              <a:t>1. Active</a:t>
            </a:r>
          </a:p>
          <a:p>
            <a:pPr lvl="1"/>
            <a:r>
              <a:rPr lang="en-IN" dirty="0"/>
              <a:t>This is the </a:t>
            </a:r>
            <a:r>
              <a:rPr lang="en-IN" b="1" dirty="0">
                <a:solidFill>
                  <a:srgbClr val="C00000"/>
                </a:solidFill>
              </a:rPr>
              <a:t>initial state</a:t>
            </a:r>
            <a:r>
              <a:rPr lang="en-IN" dirty="0"/>
              <a:t>. </a:t>
            </a:r>
          </a:p>
          <a:p>
            <a:pPr lvl="1"/>
            <a:r>
              <a:rPr lang="en-IN" dirty="0"/>
              <a:t>The transaction </a:t>
            </a:r>
            <a:r>
              <a:rPr lang="en-IN" b="1" dirty="0">
                <a:solidFill>
                  <a:srgbClr val="C00000"/>
                </a:solidFill>
              </a:rPr>
              <a:t>stays in this state while it is executing</a:t>
            </a:r>
            <a:r>
              <a:rPr lang="en-IN" dirty="0"/>
              <a:t>.</a:t>
            </a:r>
          </a:p>
          <a:p>
            <a:pPr marL="0" indent="0" algn="just">
              <a:buNone/>
            </a:pPr>
            <a:r>
              <a:rPr lang="en-IN" dirty="0"/>
              <a:t>2. Partial Committed</a:t>
            </a:r>
          </a:p>
          <a:p>
            <a:pPr lvl="1"/>
            <a:r>
              <a:rPr lang="en-IN" dirty="0"/>
              <a:t>When a transaction </a:t>
            </a:r>
            <a:r>
              <a:rPr lang="en-IN" b="1" dirty="0">
                <a:solidFill>
                  <a:srgbClr val="C00000"/>
                </a:solidFill>
              </a:rPr>
              <a:t>executes its final operation/ instruction</a:t>
            </a:r>
            <a:r>
              <a:rPr lang="en-IN" dirty="0"/>
              <a:t>, it is said to be in a partially committed state.</a:t>
            </a:r>
          </a:p>
        </p:txBody>
      </p:sp>
      <p:pic>
        <p:nvPicPr>
          <p:cNvPr id="4" name="Picture 3">
            <a:extLst>
              <a:ext uri="{FF2B5EF4-FFF2-40B4-BE49-F238E27FC236}">
                <a16:creationId xmlns:a16="http://schemas.microsoft.com/office/drawing/2014/main" id="{4F524BBC-7E25-4EA3-BE69-722CCBBB1908}"/>
              </a:ext>
            </a:extLst>
          </p:cNvPr>
          <p:cNvPicPr>
            <a:picLocks noChangeAspect="1"/>
          </p:cNvPicPr>
          <p:nvPr/>
        </p:nvPicPr>
        <p:blipFill>
          <a:blip r:embed="rId2"/>
          <a:stretch>
            <a:fillRect/>
          </a:stretch>
        </p:blipFill>
        <p:spPr>
          <a:xfrm>
            <a:off x="3962400" y="914401"/>
            <a:ext cx="6236911" cy="3132285"/>
          </a:xfrm>
          <a:prstGeom prst="rect">
            <a:avLst/>
          </a:prstGeom>
        </p:spPr>
      </p:pic>
    </p:spTree>
    <p:extLst>
      <p:ext uri="{BB962C8B-B14F-4D97-AF65-F5344CB8AC3E}">
        <p14:creationId xmlns:p14="http://schemas.microsoft.com/office/powerpoint/2010/main" val="185647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Transaction State Diagram \ State Transition Diagram</a:t>
            </a:r>
            <a:endParaRPr lang="en-IN" sz="3000" dirty="0"/>
          </a:p>
        </p:txBody>
      </p:sp>
      <p:sp>
        <p:nvSpPr>
          <p:cNvPr id="6" name="Content Placeholder 5"/>
          <p:cNvSpPr>
            <a:spLocks noGrp="1"/>
          </p:cNvSpPr>
          <p:nvPr>
            <p:ph idx="1"/>
          </p:nvPr>
        </p:nvSpPr>
        <p:spPr/>
        <p:txBody>
          <a:bodyPr>
            <a:normAutofit lnSpcReduction="10000"/>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marL="0" indent="0" algn="just">
              <a:buNone/>
            </a:pPr>
            <a:r>
              <a:rPr lang="en-IN" dirty="0"/>
              <a:t>3. Failed</a:t>
            </a:r>
          </a:p>
          <a:p>
            <a:pPr lvl="1"/>
            <a:r>
              <a:rPr lang="en-IN" dirty="0"/>
              <a:t>Discover that </a:t>
            </a:r>
            <a:r>
              <a:rPr lang="en-IN" b="1" dirty="0">
                <a:solidFill>
                  <a:srgbClr val="C00000"/>
                </a:solidFill>
              </a:rPr>
              <a:t>normal execution can no longer proceed</a:t>
            </a:r>
            <a:r>
              <a:rPr lang="en-IN" dirty="0"/>
              <a:t>.</a:t>
            </a:r>
          </a:p>
          <a:p>
            <a:pPr lvl="1"/>
            <a:r>
              <a:rPr lang="en-IN" dirty="0"/>
              <a:t>Once a </a:t>
            </a:r>
            <a:r>
              <a:rPr lang="en-IN" b="1" dirty="0">
                <a:solidFill>
                  <a:srgbClr val="C00000"/>
                </a:solidFill>
              </a:rPr>
              <a:t>transaction cannot be completed</a:t>
            </a:r>
            <a:r>
              <a:rPr lang="en-IN" dirty="0"/>
              <a:t>, any </a:t>
            </a:r>
            <a:r>
              <a:rPr lang="en-IN" b="1" dirty="0">
                <a:solidFill>
                  <a:srgbClr val="C00000"/>
                </a:solidFill>
              </a:rPr>
              <a:t>changes that it made must be undone rolling it back</a:t>
            </a:r>
            <a:r>
              <a:rPr lang="en-IN" dirty="0"/>
              <a:t>.</a:t>
            </a:r>
          </a:p>
          <a:p>
            <a:pPr marL="0" indent="0" algn="just">
              <a:buNone/>
            </a:pPr>
            <a:r>
              <a:rPr lang="en-IN" dirty="0"/>
              <a:t>4. Aborted</a:t>
            </a:r>
          </a:p>
          <a:p>
            <a:pPr lvl="1"/>
            <a:r>
              <a:rPr lang="en-IN" dirty="0"/>
              <a:t>The </a:t>
            </a:r>
            <a:r>
              <a:rPr lang="en-IN" b="1" dirty="0">
                <a:solidFill>
                  <a:srgbClr val="C00000"/>
                </a:solidFill>
              </a:rPr>
              <a:t>state after the transaction has been rolled back </a:t>
            </a:r>
            <a:r>
              <a:rPr lang="en-IN" dirty="0"/>
              <a:t>and the </a:t>
            </a:r>
            <a:r>
              <a:rPr lang="en-IN" b="1" dirty="0">
                <a:solidFill>
                  <a:srgbClr val="C00000"/>
                </a:solidFill>
              </a:rPr>
              <a:t>database has been restored to its state prior to the start of the transaction</a:t>
            </a:r>
            <a:r>
              <a:rPr lang="en-IN" dirty="0"/>
              <a:t>.</a:t>
            </a:r>
          </a:p>
          <a:p>
            <a:pPr lvl="1"/>
            <a:endParaRPr lang="en-IN" dirty="0"/>
          </a:p>
          <a:p>
            <a:pPr algn="just"/>
            <a:endParaRPr lang="en-IN" dirty="0"/>
          </a:p>
        </p:txBody>
      </p:sp>
      <p:pic>
        <p:nvPicPr>
          <p:cNvPr id="4" name="Picture 3">
            <a:extLst>
              <a:ext uri="{FF2B5EF4-FFF2-40B4-BE49-F238E27FC236}">
                <a16:creationId xmlns:a16="http://schemas.microsoft.com/office/drawing/2014/main" id="{4F524BBC-7E25-4EA3-BE69-722CCBBB1908}"/>
              </a:ext>
            </a:extLst>
          </p:cNvPr>
          <p:cNvPicPr>
            <a:picLocks noChangeAspect="1"/>
          </p:cNvPicPr>
          <p:nvPr/>
        </p:nvPicPr>
        <p:blipFill>
          <a:blip r:embed="rId2"/>
          <a:stretch>
            <a:fillRect/>
          </a:stretch>
        </p:blipFill>
        <p:spPr>
          <a:xfrm>
            <a:off x="3962400" y="914401"/>
            <a:ext cx="6236911" cy="3132285"/>
          </a:xfrm>
          <a:prstGeom prst="rect">
            <a:avLst/>
          </a:prstGeom>
        </p:spPr>
      </p:pic>
      <p:sp>
        <p:nvSpPr>
          <p:cNvPr id="7" name="TextBox 6">
            <a:extLst>
              <a:ext uri="{FF2B5EF4-FFF2-40B4-BE49-F238E27FC236}">
                <a16:creationId xmlns:a16="http://schemas.microsoft.com/office/drawing/2014/main" id="{BF0DC755-6370-4713-8FFA-1FEE586DA891}"/>
              </a:ext>
            </a:extLst>
          </p:cNvPr>
          <p:cNvSpPr txBox="1"/>
          <p:nvPr/>
        </p:nvSpPr>
        <p:spPr>
          <a:xfrm>
            <a:off x="990600" y="5934670"/>
            <a:ext cx="11328399" cy="923330"/>
          </a:xfrm>
          <a:prstGeom prst="rect">
            <a:avLst/>
          </a:prstGeom>
          <a:noFill/>
        </p:spPr>
        <p:txBody>
          <a:bodyPr wrap="square">
            <a:spAutoFit/>
          </a:bodyPr>
          <a:lstStyle/>
          <a:p>
            <a:r>
              <a:rPr lang="en-US" dirty="0"/>
              <a:t>After aborting the transaction, the database recovery module will select one of the two operations: </a:t>
            </a:r>
          </a:p>
          <a:p>
            <a:pPr marL="742950" lvl="1" indent="-285750">
              <a:buFont typeface="Arial" panose="020B0604020202020204" pitchFamily="34" charset="0"/>
              <a:buChar char="•"/>
            </a:pPr>
            <a:r>
              <a:rPr lang="en-US" dirty="0"/>
              <a:t>Re-start the transaction</a:t>
            </a:r>
          </a:p>
          <a:p>
            <a:pPr marL="742950" lvl="1" indent="-285750">
              <a:buFont typeface="Arial" panose="020B0604020202020204" pitchFamily="34" charset="0"/>
              <a:buChar char="•"/>
            </a:pPr>
            <a:r>
              <a:rPr lang="en-US" dirty="0"/>
              <a:t>Kill the transaction</a:t>
            </a:r>
          </a:p>
        </p:txBody>
      </p:sp>
    </p:spTree>
    <p:extLst>
      <p:ext uri="{BB962C8B-B14F-4D97-AF65-F5344CB8AC3E}">
        <p14:creationId xmlns:p14="http://schemas.microsoft.com/office/powerpoint/2010/main" val="86117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000" dirty="0"/>
              <a:t>Transaction State Diagram \ State Transition Diagram</a:t>
            </a:r>
            <a:endParaRPr lang="en-IN" sz="3000" dirty="0"/>
          </a:p>
        </p:txBody>
      </p:sp>
      <p:sp>
        <p:nvSpPr>
          <p:cNvPr id="6" name="Content Placeholder 5"/>
          <p:cNvSpPr>
            <a:spLocks noGrp="1"/>
          </p:cNvSpPr>
          <p:nvPr>
            <p:ph idx="1"/>
          </p:nvPr>
        </p:nvSpPr>
        <p:spPr/>
        <p:txBody>
          <a:bodyPr>
            <a:normAutofit/>
          </a:bodyPr>
          <a:lstStyle/>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pic>
        <p:nvPicPr>
          <p:cNvPr id="4" name="Picture 3">
            <a:extLst>
              <a:ext uri="{FF2B5EF4-FFF2-40B4-BE49-F238E27FC236}">
                <a16:creationId xmlns:a16="http://schemas.microsoft.com/office/drawing/2014/main" id="{4F524BBC-7E25-4EA3-BE69-722CCBBB1908}"/>
              </a:ext>
            </a:extLst>
          </p:cNvPr>
          <p:cNvPicPr>
            <a:picLocks noChangeAspect="1"/>
          </p:cNvPicPr>
          <p:nvPr/>
        </p:nvPicPr>
        <p:blipFill>
          <a:blip r:embed="rId2"/>
          <a:stretch>
            <a:fillRect/>
          </a:stretch>
        </p:blipFill>
        <p:spPr>
          <a:xfrm>
            <a:off x="3962400" y="914401"/>
            <a:ext cx="6236911" cy="3132285"/>
          </a:xfrm>
          <a:prstGeom prst="rect">
            <a:avLst/>
          </a:prstGeom>
        </p:spPr>
      </p:pic>
      <p:sp>
        <p:nvSpPr>
          <p:cNvPr id="9" name="TextBox 8">
            <a:extLst>
              <a:ext uri="{FF2B5EF4-FFF2-40B4-BE49-F238E27FC236}">
                <a16:creationId xmlns:a16="http://schemas.microsoft.com/office/drawing/2014/main" id="{66487294-4DC7-4AA1-816E-EE00024198AB}"/>
              </a:ext>
            </a:extLst>
          </p:cNvPr>
          <p:cNvSpPr txBox="1"/>
          <p:nvPr/>
        </p:nvSpPr>
        <p:spPr>
          <a:xfrm>
            <a:off x="457200" y="4043202"/>
            <a:ext cx="11480800" cy="2739211"/>
          </a:xfrm>
          <a:prstGeom prst="rect">
            <a:avLst/>
          </a:prstGeom>
          <a:noFill/>
        </p:spPr>
        <p:txBody>
          <a:bodyPr wrap="square">
            <a:spAutoFit/>
          </a:bodyPr>
          <a:lstStyle/>
          <a:p>
            <a:r>
              <a:rPr lang="en-US" sz="2000" b="1" dirty="0"/>
              <a:t>5. Committed</a:t>
            </a:r>
          </a:p>
          <a:p>
            <a:pPr marL="285750" indent="-285750">
              <a:buFont typeface="Arial" panose="020B0604020202020204" pitchFamily="34" charset="0"/>
              <a:buChar char="•"/>
            </a:pPr>
            <a:r>
              <a:rPr lang="en-US" dirty="0"/>
              <a:t>A transaction is said to be in a committed state if it has </a:t>
            </a:r>
            <a:r>
              <a:rPr lang="en-US" dirty="0">
                <a:solidFill>
                  <a:srgbClr val="C00000"/>
                </a:solidFill>
              </a:rPr>
              <a:t>executed all of its operations successfully</a:t>
            </a:r>
            <a:r>
              <a:rPr lang="en-US" dirty="0"/>
              <a:t>. In this state, all the effects are now permanently saved on the database system. </a:t>
            </a:r>
          </a:p>
          <a:p>
            <a:pPr marL="285750" indent="-285750">
              <a:buFont typeface="Arial" panose="020B0604020202020204" pitchFamily="34" charset="0"/>
              <a:buChar char="•"/>
            </a:pPr>
            <a:r>
              <a:rPr lang="en-US" dirty="0"/>
              <a:t>In this state transactions may release all of its acquired resources.</a:t>
            </a:r>
          </a:p>
          <a:p>
            <a:pPr marL="285750" indent="-285750">
              <a:buFont typeface="Arial" panose="020B0604020202020204" pitchFamily="34" charset="0"/>
              <a:buChar char="•"/>
            </a:pPr>
            <a:r>
              <a:rPr lang="en-US" dirty="0"/>
              <a:t>After a transaction has entered the committed state, </a:t>
            </a:r>
            <a:r>
              <a:rPr lang="en-US" dirty="0">
                <a:solidFill>
                  <a:srgbClr val="C00000"/>
                </a:solidFill>
              </a:rPr>
              <a:t>it is not possible to roll back the transaction.</a:t>
            </a:r>
          </a:p>
          <a:p>
            <a:endParaRPr lang="en-US" sz="1600" i="1" dirty="0">
              <a:solidFill>
                <a:srgbClr val="C00000"/>
              </a:solidFill>
            </a:endParaRPr>
          </a:p>
          <a:p>
            <a:r>
              <a:rPr lang="en-US" sz="1600" i="1" dirty="0"/>
              <a:t>In other words, it is not possible to undo the changes that has been made by the transaction.</a:t>
            </a:r>
          </a:p>
          <a:p>
            <a:r>
              <a:rPr lang="en-US" sz="1600" i="1" dirty="0"/>
              <a:t>This is because the system is updated into a new consistent state.</a:t>
            </a:r>
          </a:p>
          <a:p>
            <a:r>
              <a:rPr lang="en-US" sz="1600" i="1" dirty="0"/>
              <a:t>The only way to undo the changes is by carrying out another transaction called as </a:t>
            </a:r>
            <a:r>
              <a:rPr lang="en-US" sz="1600" b="1" i="1" dirty="0"/>
              <a:t>compensating transaction</a:t>
            </a:r>
            <a:r>
              <a:rPr lang="en-US" sz="1600" i="1" dirty="0"/>
              <a:t> that performs the reverse operations.</a:t>
            </a:r>
          </a:p>
        </p:txBody>
      </p:sp>
      <p:sp>
        <p:nvSpPr>
          <p:cNvPr id="11" name="TextBox 10">
            <a:extLst>
              <a:ext uri="{FF2B5EF4-FFF2-40B4-BE49-F238E27FC236}">
                <a16:creationId xmlns:a16="http://schemas.microsoft.com/office/drawing/2014/main" id="{EE1A06E7-CBF1-4FAB-A06A-1C85E6776ADF}"/>
              </a:ext>
            </a:extLst>
          </p:cNvPr>
          <p:cNvSpPr txBox="1"/>
          <p:nvPr/>
        </p:nvSpPr>
        <p:spPr>
          <a:xfrm>
            <a:off x="457200" y="2450691"/>
            <a:ext cx="4267200" cy="1292662"/>
          </a:xfrm>
          <a:prstGeom prst="rect">
            <a:avLst/>
          </a:prstGeom>
          <a:noFill/>
        </p:spPr>
        <p:txBody>
          <a:bodyPr wrap="square">
            <a:spAutoFit/>
          </a:bodyPr>
          <a:lstStyle/>
          <a:p>
            <a:r>
              <a:rPr lang="en-US" b="1" u="sng" dirty="0"/>
              <a:t>6. Terminated State-</a:t>
            </a:r>
            <a:endParaRPr lang="en-US" b="1" dirty="0"/>
          </a:p>
          <a:p>
            <a:r>
              <a:rPr lang="en-US" dirty="0"/>
              <a:t> </a:t>
            </a:r>
          </a:p>
          <a:p>
            <a:pPr marL="285750" indent="-285750">
              <a:buFont typeface="Arial" panose="020B0604020202020204" pitchFamily="34" charset="0"/>
              <a:buChar char="•"/>
            </a:pPr>
            <a:r>
              <a:rPr lang="en-US" sz="1400" dirty="0"/>
              <a:t>After entering the committed state or aborted state, the transaction finally enters into a </a:t>
            </a:r>
            <a:r>
              <a:rPr lang="en-US" sz="1400" b="1" dirty="0"/>
              <a:t>terminated state</a:t>
            </a:r>
            <a:r>
              <a:rPr lang="en-US" sz="1400" dirty="0"/>
              <a:t> where its life cycle finally comes to an end.</a:t>
            </a:r>
          </a:p>
        </p:txBody>
      </p:sp>
    </p:spTree>
    <p:extLst>
      <p:ext uri="{BB962C8B-B14F-4D97-AF65-F5344CB8AC3E}">
        <p14:creationId xmlns:p14="http://schemas.microsoft.com/office/powerpoint/2010/main" val="34978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fade">
                                      <p:cBhvr>
                                        <p:cTn id="22" dur="500"/>
                                        <p:tgtEl>
                                          <p:spTgt spid="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500"/>
                                        <p:tgtEl>
                                          <p:spTgt spid="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Effect transition="in" filter="fade">
                                      <p:cBhvr>
                                        <p:cTn id="28" dur="500"/>
                                        <p:tgtEl>
                                          <p:spTgt spid="9">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98DD-5DBC-4A9A-9247-DF7E7FAF8048}"/>
              </a:ext>
            </a:extLst>
          </p:cNvPr>
          <p:cNvSpPr>
            <a:spLocks noGrp="1"/>
          </p:cNvSpPr>
          <p:nvPr>
            <p:ph type="title"/>
          </p:nvPr>
        </p:nvSpPr>
        <p:spPr/>
        <p:txBody>
          <a:bodyPr>
            <a:normAutofit/>
          </a:bodyPr>
          <a:lstStyle/>
          <a:p>
            <a:r>
              <a:rPr lang="en-US" sz="3200" u="sng" dirty="0"/>
              <a:t>Concurrency Problems in DBMS-</a:t>
            </a:r>
            <a:endParaRPr lang="en-IN" sz="3200" dirty="0"/>
          </a:p>
        </p:txBody>
      </p:sp>
      <p:sp>
        <p:nvSpPr>
          <p:cNvPr id="3" name="Content Placeholder 2">
            <a:extLst>
              <a:ext uri="{FF2B5EF4-FFF2-40B4-BE49-F238E27FC236}">
                <a16:creationId xmlns:a16="http://schemas.microsoft.com/office/drawing/2014/main" id="{CB2C893F-616F-48C4-B458-A87B0308EF08}"/>
              </a:ext>
            </a:extLst>
          </p:cNvPr>
          <p:cNvSpPr>
            <a:spLocks noGrp="1"/>
          </p:cNvSpPr>
          <p:nvPr>
            <p:ph idx="1"/>
          </p:nvPr>
        </p:nvSpPr>
        <p:spPr/>
        <p:txBody>
          <a:bodyPr/>
          <a:lstStyle/>
          <a:p>
            <a:pPr marL="285750" indent="-285750">
              <a:buFont typeface="Arial" panose="020B0604020202020204" pitchFamily="34" charset="0"/>
              <a:buChar char="•"/>
            </a:pPr>
            <a:r>
              <a:rPr lang="en-US" dirty="0"/>
              <a:t>When multiple transactions execute concurrently in an uncontrolled or unrestricted manner, then it might lead to several problems.</a:t>
            </a:r>
          </a:p>
          <a:p>
            <a:pPr marL="285750" indent="-285750">
              <a:buFont typeface="Arial" panose="020B0604020202020204" pitchFamily="34" charset="0"/>
              <a:buChar char="•"/>
            </a:pPr>
            <a:r>
              <a:rPr lang="en-US" dirty="0"/>
              <a:t>Such problems are called as </a:t>
            </a:r>
            <a:r>
              <a:rPr lang="en-US" b="1" dirty="0"/>
              <a:t>concurrency problems</a:t>
            </a:r>
            <a:r>
              <a:rPr lang="en-US" dirty="0"/>
              <a:t>.</a:t>
            </a:r>
          </a:p>
          <a:p>
            <a:endParaRPr lang="en-IN" dirty="0"/>
          </a:p>
        </p:txBody>
      </p:sp>
      <p:pic>
        <p:nvPicPr>
          <p:cNvPr id="4" name="Picture 3">
            <a:extLst>
              <a:ext uri="{FF2B5EF4-FFF2-40B4-BE49-F238E27FC236}">
                <a16:creationId xmlns:a16="http://schemas.microsoft.com/office/drawing/2014/main" id="{87A224A2-B78B-4BC4-99C4-27A3F9F36614}"/>
              </a:ext>
            </a:extLst>
          </p:cNvPr>
          <p:cNvPicPr>
            <a:picLocks noChangeAspect="1"/>
          </p:cNvPicPr>
          <p:nvPr/>
        </p:nvPicPr>
        <p:blipFill>
          <a:blip r:embed="rId2"/>
          <a:stretch>
            <a:fillRect/>
          </a:stretch>
        </p:blipFill>
        <p:spPr>
          <a:xfrm>
            <a:off x="1905000" y="2716884"/>
            <a:ext cx="7153275" cy="3162300"/>
          </a:xfrm>
          <a:prstGeom prst="rect">
            <a:avLst/>
          </a:prstGeom>
        </p:spPr>
      </p:pic>
    </p:spTree>
    <p:extLst>
      <p:ext uri="{BB962C8B-B14F-4D97-AF65-F5344CB8AC3E}">
        <p14:creationId xmlns:p14="http://schemas.microsoft.com/office/powerpoint/2010/main" val="258785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64AD-14E3-4C0F-B316-DBDB167714BE}"/>
              </a:ext>
            </a:extLst>
          </p:cNvPr>
          <p:cNvSpPr>
            <a:spLocks noGrp="1"/>
          </p:cNvSpPr>
          <p:nvPr>
            <p:ph type="title"/>
          </p:nvPr>
        </p:nvSpPr>
        <p:spPr/>
        <p:txBody>
          <a:bodyPr>
            <a:normAutofit/>
          </a:bodyPr>
          <a:lstStyle/>
          <a:p>
            <a:r>
              <a:rPr lang="en-IN" sz="3200" b="1" u="sng" dirty="0"/>
              <a:t>1. Dirty Read Problem-</a:t>
            </a:r>
            <a:endParaRPr lang="en-IN" sz="3200" dirty="0"/>
          </a:p>
        </p:txBody>
      </p:sp>
      <p:sp>
        <p:nvSpPr>
          <p:cNvPr id="3" name="Content Placeholder 2">
            <a:extLst>
              <a:ext uri="{FF2B5EF4-FFF2-40B4-BE49-F238E27FC236}">
                <a16:creationId xmlns:a16="http://schemas.microsoft.com/office/drawing/2014/main" id="{6FCBF0D1-965D-43F3-AF77-B6D1F6CED4DE}"/>
              </a:ext>
            </a:extLst>
          </p:cNvPr>
          <p:cNvSpPr>
            <a:spLocks noGrp="1"/>
          </p:cNvSpPr>
          <p:nvPr>
            <p:ph idx="1"/>
          </p:nvPr>
        </p:nvSpPr>
        <p:spPr/>
        <p:txBody>
          <a:bodyPr/>
          <a:lstStyle/>
          <a:p>
            <a:pPr marL="0" indent="0">
              <a:buNone/>
            </a:pPr>
            <a:r>
              <a:rPr lang="en-US" dirty="0"/>
              <a:t>Reading the data written by an uncommitted transaction is called as dirty read</a:t>
            </a:r>
            <a:endParaRPr lang="en-IN" dirty="0"/>
          </a:p>
        </p:txBody>
      </p:sp>
      <p:sp>
        <p:nvSpPr>
          <p:cNvPr id="4" name="Rectangle 3">
            <a:extLst>
              <a:ext uri="{FF2B5EF4-FFF2-40B4-BE49-F238E27FC236}">
                <a16:creationId xmlns:a16="http://schemas.microsoft.com/office/drawing/2014/main" id="{AFF769DF-2777-42D2-AB06-5C9C8ED67B92}"/>
              </a:ext>
            </a:extLst>
          </p:cNvPr>
          <p:cNvSpPr/>
          <p:nvPr/>
        </p:nvSpPr>
        <p:spPr>
          <a:xfrm>
            <a:off x="381000" y="1563495"/>
            <a:ext cx="6096000" cy="3108543"/>
          </a:xfrm>
          <a:prstGeom prst="rect">
            <a:avLst/>
          </a:prstGeom>
        </p:spPr>
        <p:txBody>
          <a:bodyPr>
            <a:spAutoFit/>
          </a:bodyPr>
          <a:lstStyle/>
          <a:p>
            <a:r>
              <a:rPr lang="en-US" dirty="0"/>
              <a:t>This read is called as dirty read because-</a:t>
            </a:r>
          </a:p>
          <a:p>
            <a:pPr marL="285750" indent="-285750">
              <a:buFont typeface="Arial" panose="020B0604020202020204" pitchFamily="34" charset="0"/>
              <a:buChar char="•"/>
            </a:pPr>
            <a:r>
              <a:rPr lang="en-US" dirty="0"/>
              <a:t>There is always a chance that the uncommitted transaction might roll back later.</a:t>
            </a:r>
          </a:p>
          <a:p>
            <a:pPr marL="285750" indent="-285750">
              <a:buFont typeface="Arial" panose="020B0604020202020204" pitchFamily="34" charset="0"/>
              <a:buChar char="•"/>
            </a:pPr>
            <a:r>
              <a:rPr lang="en-US" dirty="0"/>
              <a:t>Thus, uncommitted transaction might make other transactions read a value that does not even exist.</a:t>
            </a:r>
          </a:p>
          <a:p>
            <a:pPr marL="285750" indent="-285750">
              <a:buFont typeface="Arial" panose="020B0604020202020204" pitchFamily="34" charset="0"/>
              <a:buChar char="•"/>
            </a:pPr>
            <a:r>
              <a:rPr lang="en-US" dirty="0"/>
              <a:t>This leads to inconsistency of the database.</a:t>
            </a:r>
          </a:p>
          <a:p>
            <a:r>
              <a:rPr lang="en-US" dirty="0"/>
              <a:t> </a:t>
            </a:r>
          </a:p>
          <a:p>
            <a:r>
              <a:rPr lang="en-US" sz="1400" b="1" u="sng" dirty="0"/>
              <a:t>NOTE-</a:t>
            </a:r>
            <a:endParaRPr lang="en-US" sz="1400" b="1" dirty="0"/>
          </a:p>
          <a:p>
            <a:r>
              <a:rPr lang="en-US" sz="1400" dirty="0"/>
              <a:t> </a:t>
            </a:r>
          </a:p>
          <a:p>
            <a:pPr marL="285750" indent="-285750">
              <a:buFont typeface="Arial" panose="020B0604020202020204" pitchFamily="34" charset="0"/>
              <a:buChar char="•"/>
            </a:pPr>
            <a:r>
              <a:rPr lang="en-US" sz="1400" dirty="0"/>
              <a:t>Dirty read does not lead to inconsistency always.</a:t>
            </a:r>
          </a:p>
          <a:p>
            <a:pPr marL="285750" indent="-285750">
              <a:buFont typeface="Arial" panose="020B0604020202020204" pitchFamily="34" charset="0"/>
              <a:buChar char="•"/>
            </a:pPr>
            <a:r>
              <a:rPr lang="en-US" sz="1400" dirty="0"/>
              <a:t>It becomes problematic only when the uncommitted transaction fails and roll backs later due to some reason.</a:t>
            </a:r>
          </a:p>
        </p:txBody>
      </p:sp>
      <p:pic>
        <p:nvPicPr>
          <p:cNvPr id="5" name="Picture 4">
            <a:extLst>
              <a:ext uri="{FF2B5EF4-FFF2-40B4-BE49-F238E27FC236}">
                <a16:creationId xmlns:a16="http://schemas.microsoft.com/office/drawing/2014/main" id="{EBC7E04C-CFE0-4B5A-9521-C00F6961C13D}"/>
              </a:ext>
            </a:extLst>
          </p:cNvPr>
          <p:cNvPicPr>
            <a:picLocks noChangeAspect="1"/>
          </p:cNvPicPr>
          <p:nvPr/>
        </p:nvPicPr>
        <p:blipFill>
          <a:blip r:embed="rId2"/>
          <a:stretch>
            <a:fillRect/>
          </a:stretch>
        </p:blipFill>
        <p:spPr>
          <a:xfrm>
            <a:off x="6235277" y="1391852"/>
            <a:ext cx="5618143" cy="3416320"/>
          </a:xfrm>
          <a:prstGeom prst="rect">
            <a:avLst/>
          </a:prstGeom>
        </p:spPr>
      </p:pic>
      <p:sp>
        <p:nvSpPr>
          <p:cNvPr id="6" name="Rectangle 5">
            <a:extLst>
              <a:ext uri="{FF2B5EF4-FFF2-40B4-BE49-F238E27FC236}">
                <a16:creationId xmlns:a16="http://schemas.microsoft.com/office/drawing/2014/main" id="{39B5B7A6-9244-4E2A-9AD0-14BE2D90CCED}"/>
              </a:ext>
            </a:extLst>
          </p:cNvPr>
          <p:cNvSpPr/>
          <p:nvPr/>
        </p:nvSpPr>
        <p:spPr>
          <a:xfrm>
            <a:off x="381000" y="5304472"/>
            <a:ext cx="6096000" cy="1477328"/>
          </a:xfrm>
          <a:prstGeom prst="rect">
            <a:avLst/>
          </a:prstGeom>
        </p:spPr>
        <p:txBody>
          <a:bodyPr wrap="square">
            <a:spAutoFit/>
          </a:bodyPr>
          <a:lstStyle/>
          <a:p>
            <a:pPr marL="285750" indent="-285750">
              <a:buFont typeface="Arial" panose="020B0604020202020204" pitchFamily="34" charset="0"/>
              <a:buChar char="•"/>
            </a:pPr>
            <a:r>
              <a:rPr lang="en-US" b="1" dirty="0">
                <a:solidFill>
                  <a:srgbClr val="FF0000"/>
                </a:solidFill>
              </a:rPr>
              <a:t>T2 reads the dirty value</a:t>
            </a:r>
            <a:r>
              <a:rPr lang="en-US" dirty="0"/>
              <a:t> of A written by the uncommitted transaction T1.</a:t>
            </a:r>
          </a:p>
          <a:p>
            <a:pPr marL="285750" indent="-285750">
              <a:buFont typeface="Arial" panose="020B0604020202020204" pitchFamily="34" charset="0"/>
              <a:buChar char="•"/>
            </a:pPr>
            <a:r>
              <a:rPr lang="en-US" dirty="0"/>
              <a:t>T1 fails in later stages and roll backs.</a:t>
            </a:r>
          </a:p>
          <a:p>
            <a:pPr marL="285750" indent="-285750">
              <a:buFont typeface="Arial" panose="020B0604020202020204" pitchFamily="34" charset="0"/>
              <a:buChar char="•"/>
            </a:pPr>
            <a:r>
              <a:rPr lang="en-US" dirty="0"/>
              <a:t>Thus, the value that T2 read now stands to be incorrect.</a:t>
            </a:r>
          </a:p>
          <a:p>
            <a:pPr marL="285750" indent="-285750">
              <a:buFont typeface="Arial" panose="020B0604020202020204" pitchFamily="34" charset="0"/>
              <a:buChar char="•"/>
            </a:pPr>
            <a:r>
              <a:rPr lang="en-US" dirty="0"/>
              <a:t>Therefore, database becomes inconsistent.</a:t>
            </a:r>
          </a:p>
        </p:txBody>
      </p:sp>
      <p:sp>
        <p:nvSpPr>
          <p:cNvPr id="7" name="Rectangle 6">
            <a:extLst>
              <a:ext uri="{FF2B5EF4-FFF2-40B4-BE49-F238E27FC236}">
                <a16:creationId xmlns:a16="http://schemas.microsoft.com/office/drawing/2014/main" id="{9E526A48-3C96-4B9B-B39D-60C0797A123D}"/>
              </a:ext>
            </a:extLst>
          </p:cNvPr>
          <p:cNvSpPr/>
          <p:nvPr/>
        </p:nvSpPr>
        <p:spPr>
          <a:xfrm>
            <a:off x="7913016" y="4808172"/>
            <a:ext cx="3135983" cy="1600438"/>
          </a:xfrm>
          <a:prstGeom prst="rect">
            <a:avLst/>
          </a:prstGeom>
        </p:spPr>
        <p:txBody>
          <a:bodyPr wrap="square">
            <a:spAutoFit/>
          </a:bodyPr>
          <a:lstStyle/>
          <a:p>
            <a:r>
              <a:rPr lang="en-US" sz="1400" i="1" dirty="0"/>
              <a:t>Here,</a:t>
            </a:r>
          </a:p>
          <a:p>
            <a:pPr>
              <a:buFont typeface="+mj-lt"/>
              <a:buAutoNum type="arabicPeriod"/>
            </a:pPr>
            <a:r>
              <a:rPr lang="en-US" sz="1400" i="1" dirty="0"/>
              <a:t>T1 reads the value of A.</a:t>
            </a:r>
          </a:p>
          <a:p>
            <a:pPr>
              <a:buFont typeface="+mj-lt"/>
              <a:buAutoNum type="arabicPeriod"/>
            </a:pPr>
            <a:r>
              <a:rPr lang="en-US" sz="1400" i="1" dirty="0"/>
              <a:t>T1 updates the value of A in the buffer.</a:t>
            </a:r>
          </a:p>
          <a:p>
            <a:pPr>
              <a:buFont typeface="+mj-lt"/>
              <a:buAutoNum type="arabicPeriod"/>
            </a:pPr>
            <a:r>
              <a:rPr lang="en-US" sz="1400" i="1" dirty="0"/>
              <a:t>T2 reads the value of A from the buffer.</a:t>
            </a:r>
          </a:p>
          <a:p>
            <a:pPr>
              <a:buFont typeface="+mj-lt"/>
              <a:buAutoNum type="arabicPeriod"/>
            </a:pPr>
            <a:r>
              <a:rPr lang="en-US" sz="1400" i="1" dirty="0"/>
              <a:t>T2 writes the updated the value of A.</a:t>
            </a:r>
          </a:p>
          <a:p>
            <a:pPr>
              <a:buFont typeface="+mj-lt"/>
              <a:buAutoNum type="arabicPeriod"/>
            </a:pPr>
            <a:r>
              <a:rPr lang="en-US" sz="1400" i="1" dirty="0"/>
              <a:t>T2 commits.</a:t>
            </a:r>
          </a:p>
          <a:p>
            <a:pPr>
              <a:buFont typeface="+mj-lt"/>
              <a:buAutoNum type="arabicPeriod"/>
            </a:pPr>
            <a:r>
              <a:rPr lang="en-US" sz="1400" i="1" dirty="0"/>
              <a:t>T1 fails in later stages and rolls back.</a:t>
            </a:r>
          </a:p>
        </p:txBody>
      </p:sp>
    </p:spTree>
    <p:extLst>
      <p:ext uri="{BB962C8B-B14F-4D97-AF65-F5344CB8AC3E}">
        <p14:creationId xmlns:p14="http://schemas.microsoft.com/office/powerpoint/2010/main" val="149279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fade">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animEffect transition="in" filter="fade">
                                      <p:cBhvr>
                                        <p:cTn id="55" dur="500"/>
                                        <p:tgtEl>
                                          <p:spTgt spid="6">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animEffect transition="in" filter="fade">
                                      <p:cBhvr>
                                        <p:cTn id="60" dur="500"/>
                                        <p:tgtEl>
                                          <p:spTgt spid="6">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fade">
                                      <p:cBhvr>
                                        <p:cTn id="65" dur="500"/>
                                        <p:tgtEl>
                                          <p:spTgt spid="6">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animEffect transition="in" filter="fade">
                                      <p:cBhvr>
                                        <p:cTn id="7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00A8-D0A4-4077-8001-E3D2F5DD5CE0}"/>
              </a:ext>
            </a:extLst>
          </p:cNvPr>
          <p:cNvSpPr>
            <a:spLocks noGrp="1"/>
          </p:cNvSpPr>
          <p:nvPr>
            <p:ph type="title"/>
          </p:nvPr>
        </p:nvSpPr>
        <p:spPr/>
        <p:txBody>
          <a:bodyPr>
            <a:normAutofit/>
          </a:bodyPr>
          <a:lstStyle/>
          <a:p>
            <a:r>
              <a:rPr lang="en-US" sz="3200" u="sng" dirty="0"/>
              <a:t>2. Unrepeatable Read Problem-</a:t>
            </a:r>
            <a:endParaRPr lang="en-IN" sz="3200" dirty="0"/>
          </a:p>
        </p:txBody>
      </p:sp>
      <p:sp>
        <p:nvSpPr>
          <p:cNvPr id="3" name="Content Placeholder 2">
            <a:extLst>
              <a:ext uri="{FF2B5EF4-FFF2-40B4-BE49-F238E27FC236}">
                <a16:creationId xmlns:a16="http://schemas.microsoft.com/office/drawing/2014/main" id="{B064CF9D-AE81-4AF7-B1EB-7D85071F1271}"/>
              </a:ext>
            </a:extLst>
          </p:cNvPr>
          <p:cNvSpPr>
            <a:spLocks noGrp="1"/>
          </p:cNvSpPr>
          <p:nvPr>
            <p:ph idx="1"/>
          </p:nvPr>
        </p:nvSpPr>
        <p:spPr/>
        <p:txBody>
          <a:bodyPr/>
          <a:lstStyle/>
          <a:p>
            <a:r>
              <a:rPr lang="en-US" dirty="0"/>
              <a:t>This problem occurs when a transaction gets to read unrepeated i.e. different values of the same variable in its different read operations even when it has not updated its value.</a:t>
            </a:r>
          </a:p>
          <a:p>
            <a:endParaRPr lang="en-IN" dirty="0"/>
          </a:p>
        </p:txBody>
      </p:sp>
      <p:pic>
        <p:nvPicPr>
          <p:cNvPr id="4" name="Picture 3">
            <a:extLst>
              <a:ext uri="{FF2B5EF4-FFF2-40B4-BE49-F238E27FC236}">
                <a16:creationId xmlns:a16="http://schemas.microsoft.com/office/drawing/2014/main" id="{7EBCEABC-65E3-4AD4-A679-FD033E11A621}"/>
              </a:ext>
            </a:extLst>
          </p:cNvPr>
          <p:cNvPicPr>
            <a:picLocks noChangeAspect="1"/>
          </p:cNvPicPr>
          <p:nvPr/>
        </p:nvPicPr>
        <p:blipFill>
          <a:blip r:embed="rId2"/>
          <a:stretch>
            <a:fillRect/>
          </a:stretch>
        </p:blipFill>
        <p:spPr>
          <a:xfrm>
            <a:off x="1106323" y="2171327"/>
            <a:ext cx="6572250" cy="2886075"/>
          </a:xfrm>
          <a:prstGeom prst="rect">
            <a:avLst/>
          </a:prstGeom>
        </p:spPr>
      </p:pic>
      <p:sp>
        <p:nvSpPr>
          <p:cNvPr id="5" name="Rectangle 1">
            <a:extLst>
              <a:ext uri="{FF2B5EF4-FFF2-40B4-BE49-F238E27FC236}">
                <a16:creationId xmlns:a16="http://schemas.microsoft.com/office/drawing/2014/main" id="{586361A1-2EB8-4BA5-9742-D9AC00CABE5F}"/>
              </a:ext>
            </a:extLst>
          </p:cNvPr>
          <p:cNvSpPr>
            <a:spLocks noChangeArrowheads="1"/>
          </p:cNvSpPr>
          <p:nvPr/>
        </p:nvSpPr>
        <p:spPr bwMode="auto">
          <a:xfrm>
            <a:off x="6687532" y="2639050"/>
            <a:ext cx="502448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rPr>
              <a:t>Here,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1" u="none" strike="noStrike" cap="none" normalizeH="0" baseline="0" dirty="0">
                <a:ln>
                  <a:noFill/>
                </a:ln>
                <a:solidFill>
                  <a:schemeClr val="tx1"/>
                </a:solidFill>
                <a:effectLst/>
                <a:latin typeface="Arial" panose="020B0604020202020204" pitchFamily="34" charset="0"/>
              </a:rPr>
              <a:t>T1 reads the value of X (= 10 say).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1" u="none" strike="noStrike" cap="none" normalizeH="0" baseline="0" dirty="0">
                <a:ln>
                  <a:noFill/>
                </a:ln>
                <a:solidFill>
                  <a:schemeClr val="tx1"/>
                </a:solidFill>
                <a:effectLst/>
                <a:latin typeface="Arial" panose="020B0604020202020204" pitchFamily="34" charset="0"/>
              </a:rPr>
              <a:t>T2 reads the value of X (= 10).</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1" u="none" strike="noStrike" cap="none" normalizeH="0" baseline="0" dirty="0">
                <a:ln>
                  <a:noFill/>
                </a:ln>
                <a:solidFill>
                  <a:schemeClr val="tx1"/>
                </a:solidFill>
                <a:effectLst/>
                <a:latin typeface="Arial" panose="020B0604020202020204" pitchFamily="34" charset="0"/>
              </a:rPr>
              <a:t>T1 updates the value of X (from 10 to 15 say) in the buffer.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1" u="none" strike="noStrike" cap="none" normalizeH="0" baseline="0" dirty="0">
                <a:ln>
                  <a:noFill/>
                </a:ln>
                <a:solidFill>
                  <a:schemeClr val="tx1"/>
                </a:solidFill>
                <a:effectLst/>
                <a:latin typeface="Arial" panose="020B0604020202020204" pitchFamily="34" charset="0"/>
              </a:rPr>
              <a:t>T2 again reads the value of X (but = 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B4685DD-E20A-4DE7-AC77-C2AAE172B582}"/>
              </a:ext>
            </a:extLst>
          </p:cNvPr>
          <p:cNvSpPr/>
          <p:nvPr/>
        </p:nvSpPr>
        <p:spPr>
          <a:xfrm>
            <a:off x="685800" y="5325070"/>
            <a:ext cx="9827786" cy="923330"/>
          </a:xfrm>
          <a:prstGeom prst="rect">
            <a:avLst/>
          </a:prstGeom>
        </p:spPr>
        <p:txBody>
          <a:bodyPr wrap="square">
            <a:spAutoFit/>
          </a:bodyPr>
          <a:lstStyle/>
          <a:p>
            <a:r>
              <a:rPr lang="en-US" dirty="0"/>
              <a:t>In this example,</a:t>
            </a:r>
          </a:p>
          <a:p>
            <a:pPr marL="285750" indent="-285750">
              <a:buFont typeface="Arial" panose="020B0604020202020204" pitchFamily="34" charset="0"/>
              <a:buChar char="•"/>
            </a:pPr>
            <a:r>
              <a:rPr lang="en-US" dirty="0"/>
              <a:t>T2 gets to read a different value of X in its second reading.</a:t>
            </a:r>
          </a:p>
          <a:p>
            <a:pPr marL="285750" indent="-285750">
              <a:buFont typeface="Arial" panose="020B0604020202020204" pitchFamily="34" charset="0"/>
              <a:buChar char="•"/>
            </a:pPr>
            <a:r>
              <a:rPr lang="en-US" dirty="0"/>
              <a:t>T2 wonders how the value of X got changed because according to it, it is running in isolation.</a:t>
            </a:r>
          </a:p>
        </p:txBody>
      </p:sp>
      <p:sp>
        <p:nvSpPr>
          <p:cNvPr id="7" name="TextBox 6">
            <a:extLst>
              <a:ext uri="{FF2B5EF4-FFF2-40B4-BE49-F238E27FC236}">
                <a16:creationId xmlns:a16="http://schemas.microsoft.com/office/drawing/2014/main" id="{E714DC2A-ACCD-4726-BB7A-7F4AB81A5A96}"/>
              </a:ext>
            </a:extLst>
          </p:cNvPr>
          <p:cNvSpPr txBox="1"/>
          <p:nvPr/>
        </p:nvSpPr>
        <p:spPr>
          <a:xfrm>
            <a:off x="6687532" y="4863405"/>
            <a:ext cx="3774623" cy="369332"/>
          </a:xfrm>
          <a:prstGeom prst="rect">
            <a:avLst/>
          </a:prstGeom>
          <a:noFill/>
        </p:spPr>
        <p:txBody>
          <a:bodyPr wrap="none" rtlCol="0">
            <a:spAutoFit/>
          </a:bodyPr>
          <a:lstStyle/>
          <a:p>
            <a:r>
              <a:rPr lang="en-IN" dirty="0">
                <a:solidFill>
                  <a:srgbClr val="FF0000"/>
                </a:solidFill>
              </a:rPr>
              <a:t>*For T2 there is a violation of Isolation</a:t>
            </a:r>
          </a:p>
        </p:txBody>
      </p:sp>
    </p:spTree>
    <p:extLst>
      <p:ext uri="{BB962C8B-B14F-4D97-AF65-F5344CB8AC3E}">
        <p14:creationId xmlns:p14="http://schemas.microsoft.com/office/powerpoint/2010/main" val="113953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9D36-9900-43BD-B391-5D503539D266}"/>
              </a:ext>
            </a:extLst>
          </p:cNvPr>
          <p:cNvSpPr>
            <a:spLocks noGrp="1"/>
          </p:cNvSpPr>
          <p:nvPr>
            <p:ph type="title"/>
          </p:nvPr>
        </p:nvSpPr>
        <p:spPr/>
        <p:txBody>
          <a:bodyPr>
            <a:normAutofit/>
          </a:bodyPr>
          <a:lstStyle/>
          <a:p>
            <a:r>
              <a:rPr lang="en-US" sz="3200" b="1" u="sng" dirty="0"/>
              <a:t>3. Lost Update Problem-</a:t>
            </a:r>
            <a:endParaRPr lang="en-IN" sz="3200" dirty="0"/>
          </a:p>
        </p:txBody>
      </p:sp>
      <p:sp>
        <p:nvSpPr>
          <p:cNvPr id="3" name="Content Placeholder 2">
            <a:extLst>
              <a:ext uri="{FF2B5EF4-FFF2-40B4-BE49-F238E27FC236}">
                <a16:creationId xmlns:a16="http://schemas.microsoft.com/office/drawing/2014/main" id="{A10EEF66-38F8-4DAC-B572-CC8B23E2DE58}"/>
              </a:ext>
            </a:extLst>
          </p:cNvPr>
          <p:cNvSpPr>
            <a:spLocks noGrp="1"/>
          </p:cNvSpPr>
          <p:nvPr>
            <p:ph idx="1"/>
          </p:nvPr>
        </p:nvSpPr>
        <p:spPr/>
        <p:txBody>
          <a:bodyPr/>
          <a:lstStyle/>
          <a:p>
            <a:r>
              <a:rPr lang="en-US" dirty="0"/>
              <a:t>This problem occurs when multiple transactions execute concurrently and updates from one or more transactions get lost.</a:t>
            </a:r>
          </a:p>
          <a:p>
            <a:endParaRPr lang="en-IN" dirty="0"/>
          </a:p>
        </p:txBody>
      </p:sp>
      <p:pic>
        <p:nvPicPr>
          <p:cNvPr id="4" name="Picture 3">
            <a:extLst>
              <a:ext uri="{FF2B5EF4-FFF2-40B4-BE49-F238E27FC236}">
                <a16:creationId xmlns:a16="http://schemas.microsoft.com/office/drawing/2014/main" id="{214B2473-C217-48AB-85A9-32AA5B0D6F5E}"/>
              </a:ext>
            </a:extLst>
          </p:cNvPr>
          <p:cNvPicPr>
            <a:picLocks noChangeAspect="1"/>
          </p:cNvPicPr>
          <p:nvPr/>
        </p:nvPicPr>
        <p:blipFill>
          <a:blip r:embed="rId2"/>
          <a:stretch>
            <a:fillRect/>
          </a:stretch>
        </p:blipFill>
        <p:spPr>
          <a:xfrm>
            <a:off x="6579910" y="1676400"/>
            <a:ext cx="4867275" cy="3114675"/>
          </a:xfrm>
          <a:prstGeom prst="rect">
            <a:avLst/>
          </a:prstGeom>
        </p:spPr>
      </p:pic>
      <p:sp>
        <p:nvSpPr>
          <p:cNvPr id="5" name="Rectangle 4">
            <a:extLst>
              <a:ext uri="{FF2B5EF4-FFF2-40B4-BE49-F238E27FC236}">
                <a16:creationId xmlns:a16="http://schemas.microsoft.com/office/drawing/2014/main" id="{8914C725-C03C-408F-86CA-1558244D1282}"/>
              </a:ext>
            </a:extLst>
          </p:cNvPr>
          <p:cNvSpPr/>
          <p:nvPr/>
        </p:nvSpPr>
        <p:spPr>
          <a:xfrm>
            <a:off x="6853287" y="5014414"/>
            <a:ext cx="4729113" cy="1384995"/>
          </a:xfrm>
          <a:prstGeom prst="rect">
            <a:avLst/>
          </a:prstGeom>
        </p:spPr>
        <p:txBody>
          <a:bodyPr wrap="square">
            <a:spAutoFit/>
          </a:bodyPr>
          <a:lstStyle/>
          <a:p>
            <a:r>
              <a:rPr lang="en-US" sz="1400" i="1" dirty="0"/>
              <a:t>Here,</a:t>
            </a:r>
          </a:p>
          <a:p>
            <a:pPr>
              <a:buFont typeface="+mj-lt"/>
              <a:buAutoNum type="arabicPeriod"/>
            </a:pPr>
            <a:r>
              <a:rPr lang="en-US" sz="1400" i="1" dirty="0"/>
              <a:t>T1 reads the value of A (= 10 say).</a:t>
            </a:r>
          </a:p>
          <a:p>
            <a:pPr>
              <a:buFont typeface="+mj-lt"/>
              <a:buAutoNum type="arabicPeriod"/>
            </a:pPr>
            <a:r>
              <a:rPr lang="en-US" sz="1400" i="1" dirty="0"/>
              <a:t>T2 updates the value to A (= 15 say) in the buffer.</a:t>
            </a:r>
          </a:p>
          <a:p>
            <a:pPr>
              <a:buFont typeface="+mj-lt"/>
              <a:buAutoNum type="arabicPeriod"/>
            </a:pPr>
            <a:r>
              <a:rPr lang="en-US" sz="1400" i="1" dirty="0"/>
              <a:t>T2 does blind write A = 25 (write without read) in the buffer.</a:t>
            </a:r>
          </a:p>
          <a:p>
            <a:pPr>
              <a:buFont typeface="+mj-lt"/>
              <a:buAutoNum type="arabicPeriod"/>
            </a:pPr>
            <a:r>
              <a:rPr lang="en-US" sz="1400" i="1" dirty="0"/>
              <a:t>T2 commits.</a:t>
            </a:r>
          </a:p>
          <a:p>
            <a:pPr>
              <a:buFont typeface="+mj-lt"/>
              <a:buAutoNum type="arabicPeriod"/>
            </a:pPr>
            <a:r>
              <a:rPr lang="en-US" sz="1400" i="1" dirty="0"/>
              <a:t>When T1 commits, it writes A = 25 in the database.</a:t>
            </a:r>
          </a:p>
        </p:txBody>
      </p:sp>
      <p:sp>
        <p:nvSpPr>
          <p:cNvPr id="6" name="Rectangle 5">
            <a:extLst>
              <a:ext uri="{FF2B5EF4-FFF2-40B4-BE49-F238E27FC236}">
                <a16:creationId xmlns:a16="http://schemas.microsoft.com/office/drawing/2014/main" id="{01467836-6E30-4AE8-80C1-08FD30800BCE}"/>
              </a:ext>
            </a:extLst>
          </p:cNvPr>
          <p:cNvSpPr/>
          <p:nvPr/>
        </p:nvSpPr>
        <p:spPr>
          <a:xfrm>
            <a:off x="405352" y="2555558"/>
            <a:ext cx="6341097" cy="3139321"/>
          </a:xfrm>
          <a:prstGeom prst="rect">
            <a:avLst/>
          </a:prstGeom>
        </p:spPr>
        <p:txBody>
          <a:bodyPr wrap="square">
            <a:spAutoFit/>
          </a:bodyPr>
          <a:lstStyle/>
          <a:p>
            <a:r>
              <a:rPr lang="en-US" dirty="0"/>
              <a:t>In this example,</a:t>
            </a:r>
          </a:p>
          <a:p>
            <a:pPr marL="285750" indent="-285750">
              <a:buFont typeface="Arial" panose="020B0604020202020204" pitchFamily="34" charset="0"/>
              <a:buChar char="•"/>
            </a:pPr>
            <a:r>
              <a:rPr lang="en-US" dirty="0"/>
              <a:t>T1 writes the over written value of X in the database.</a:t>
            </a:r>
          </a:p>
          <a:p>
            <a:pPr marL="285750" indent="-285750">
              <a:buFont typeface="Arial" panose="020B0604020202020204" pitchFamily="34" charset="0"/>
              <a:buChar char="•"/>
            </a:pPr>
            <a:r>
              <a:rPr lang="en-US" dirty="0"/>
              <a:t>Thus, update from T1 gets lost.</a:t>
            </a:r>
          </a:p>
          <a:p>
            <a:r>
              <a:rPr lang="en-US" dirty="0"/>
              <a:t> </a:t>
            </a:r>
          </a:p>
          <a:p>
            <a:r>
              <a:rPr lang="en-US" b="1" u="sng" dirty="0"/>
              <a:t>NOTE-</a:t>
            </a:r>
            <a:endParaRPr lang="en-US" b="1" dirty="0"/>
          </a:p>
          <a:p>
            <a:r>
              <a:rPr lang="en-US" dirty="0"/>
              <a:t> </a:t>
            </a:r>
          </a:p>
          <a:p>
            <a:pPr marL="285750" indent="-285750">
              <a:buFont typeface="Arial" panose="020B0604020202020204" pitchFamily="34" charset="0"/>
              <a:buChar char="•"/>
            </a:pPr>
            <a:r>
              <a:rPr lang="en-US" dirty="0"/>
              <a:t>This problem occurs whenever there is a write-write conflict.</a:t>
            </a:r>
          </a:p>
          <a:p>
            <a:pPr marL="285750" indent="-285750">
              <a:buFont typeface="Arial" panose="020B0604020202020204" pitchFamily="34" charset="0"/>
              <a:buChar char="•"/>
            </a:pPr>
            <a:r>
              <a:rPr lang="en-US" dirty="0"/>
              <a:t>In write-write conflict, there are two writes one by each transaction on the same data item without any read in the middle.</a:t>
            </a:r>
          </a:p>
          <a:p>
            <a:endParaRPr lang="en-US" dirty="0"/>
          </a:p>
        </p:txBody>
      </p:sp>
    </p:spTree>
    <p:extLst>
      <p:ext uri="{BB962C8B-B14F-4D97-AF65-F5344CB8AC3E}">
        <p14:creationId xmlns:p14="http://schemas.microsoft.com/office/powerpoint/2010/main" val="56636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Topics to be covered</a:t>
            </a:r>
          </a:p>
        </p:txBody>
      </p:sp>
      <p:sp>
        <p:nvSpPr>
          <p:cNvPr id="3" name="Content Placeholder 2"/>
          <p:cNvSpPr>
            <a:spLocks noGrp="1"/>
          </p:cNvSpPr>
          <p:nvPr>
            <p:ph idx="1"/>
          </p:nvPr>
        </p:nvSpPr>
        <p:spPr>
          <a:xfrm>
            <a:off x="1714500" y="990600"/>
            <a:ext cx="8763000" cy="5486400"/>
          </a:xfrm>
        </p:spPr>
        <p:txBody>
          <a:bodyPr>
            <a:normAutofit fontScale="62500" lnSpcReduction="20000"/>
          </a:bodyPr>
          <a:lstStyle/>
          <a:p>
            <a:pPr>
              <a:buFont typeface="Arial" panose="020B0604020202020204" pitchFamily="34" charset="0"/>
              <a:buChar char="•"/>
            </a:pPr>
            <a:r>
              <a:rPr lang="en-IN" sz="3200" dirty="0"/>
              <a:t>Transaction concepts</a:t>
            </a:r>
          </a:p>
          <a:p>
            <a:pPr>
              <a:buFont typeface="Arial" panose="020B0604020202020204" pitchFamily="34" charset="0"/>
              <a:buChar char="•"/>
            </a:pPr>
            <a:r>
              <a:rPr lang="en-IN" sz="3200" dirty="0"/>
              <a:t>Properties of transactions</a:t>
            </a:r>
          </a:p>
          <a:p>
            <a:pPr>
              <a:buFont typeface="Arial" panose="020B0604020202020204" pitchFamily="34" charset="0"/>
              <a:buChar char="•"/>
            </a:pPr>
            <a:r>
              <a:rPr lang="en-IN" sz="3200" dirty="0"/>
              <a:t>Serializability of transactions</a:t>
            </a:r>
          </a:p>
          <a:p>
            <a:pPr>
              <a:buFont typeface="Arial" panose="020B0604020202020204" pitchFamily="34" charset="0"/>
              <a:buChar char="•"/>
            </a:pPr>
            <a:r>
              <a:rPr lang="en-IN" sz="3200" dirty="0"/>
              <a:t>Testing for serializability</a:t>
            </a:r>
          </a:p>
          <a:p>
            <a:pPr>
              <a:buFont typeface="Arial" panose="020B0604020202020204" pitchFamily="34" charset="0"/>
              <a:buChar char="•"/>
            </a:pPr>
            <a:r>
              <a:rPr lang="en-IN" sz="3200" dirty="0"/>
              <a:t>System recovery</a:t>
            </a:r>
          </a:p>
          <a:p>
            <a:pPr>
              <a:buFont typeface="Arial" panose="020B0604020202020204" pitchFamily="34" charset="0"/>
              <a:buChar char="•"/>
            </a:pPr>
            <a:r>
              <a:rPr lang="en-IN" sz="3200" dirty="0"/>
              <a:t>Two-phase commit protocol</a:t>
            </a:r>
          </a:p>
          <a:p>
            <a:pPr>
              <a:buFont typeface="Arial" panose="020B0604020202020204" pitchFamily="34" charset="0"/>
              <a:buChar char="•"/>
            </a:pPr>
            <a:r>
              <a:rPr lang="en-IN" sz="3200" dirty="0"/>
              <a:t>Recovery and atomicity</a:t>
            </a:r>
          </a:p>
          <a:p>
            <a:pPr>
              <a:buFont typeface="Arial" panose="020B0604020202020204" pitchFamily="34" charset="0"/>
              <a:buChar char="•"/>
            </a:pPr>
            <a:r>
              <a:rPr lang="en-IN" sz="3200" dirty="0"/>
              <a:t>Log-based recovery</a:t>
            </a:r>
          </a:p>
          <a:p>
            <a:pPr>
              <a:buFont typeface="Arial" panose="020B0604020202020204" pitchFamily="34" charset="0"/>
              <a:buChar char="•"/>
            </a:pPr>
            <a:r>
              <a:rPr lang="en-IN" sz="3200" dirty="0"/>
              <a:t>Concurrent executions of transactions and related problems</a:t>
            </a:r>
          </a:p>
          <a:p>
            <a:pPr>
              <a:buFont typeface="Arial" panose="020B0604020202020204" pitchFamily="34" charset="0"/>
              <a:buChar char="•"/>
            </a:pPr>
            <a:r>
              <a:rPr lang="en-IN" sz="3200" dirty="0"/>
              <a:t>Locking mechanism</a:t>
            </a:r>
          </a:p>
          <a:p>
            <a:pPr>
              <a:buFont typeface="Arial" panose="020B0604020202020204" pitchFamily="34" charset="0"/>
              <a:buChar char="•"/>
            </a:pPr>
            <a:r>
              <a:rPr lang="en-IN" sz="3200" dirty="0"/>
              <a:t>Solution to concurrency related problems</a:t>
            </a:r>
          </a:p>
          <a:p>
            <a:pPr>
              <a:buFont typeface="Arial" panose="020B0604020202020204" pitchFamily="34" charset="0"/>
              <a:buChar char="•"/>
            </a:pPr>
            <a:r>
              <a:rPr lang="en-IN" sz="3200" dirty="0"/>
              <a:t>Deadlock</a:t>
            </a:r>
          </a:p>
          <a:p>
            <a:pPr>
              <a:buFont typeface="Arial" panose="020B0604020202020204" pitchFamily="34" charset="0"/>
              <a:buChar char="•"/>
            </a:pPr>
            <a:r>
              <a:rPr lang="en-IN" sz="3200" dirty="0"/>
              <a:t>Two-phase locking protocol</a:t>
            </a:r>
          </a:p>
          <a:p>
            <a:pPr>
              <a:buFont typeface="Arial" panose="020B0604020202020204" pitchFamily="34" charset="0"/>
              <a:buChar char="•"/>
            </a:pPr>
            <a:r>
              <a:rPr lang="en-IN" sz="3200" dirty="0"/>
              <a:t>Isolation</a:t>
            </a:r>
          </a:p>
          <a:p>
            <a:pPr>
              <a:buFont typeface="Arial" panose="020B0604020202020204" pitchFamily="34" charset="0"/>
              <a:buChar char="•"/>
            </a:pPr>
            <a:r>
              <a:rPr lang="en-IN" sz="3200" dirty="0"/>
              <a:t>Intent locking</a:t>
            </a:r>
            <a:endParaRPr lang="en-US" sz="2800" dirty="0"/>
          </a:p>
        </p:txBody>
      </p:sp>
    </p:spTree>
    <p:extLst>
      <p:ext uri="{BB962C8B-B14F-4D97-AF65-F5344CB8AC3E}">
        <p14:creationId xmlns:p14="http://schemas.microsoft.com/office/powerpoint/2010/main" val="212144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4DEA-25A3-4376-90B9-1CEEE8D6C798}"/>
              </a:ext>
            </a:extLst>
          </p:cNvPr>
          <p:cNvSpPr>
            <a:spLocks noGrp="1"/>
          </p:cNvSpPr>
          <p:nvPr>
            <p:ph type="title"/>
          </p:nvPr>
        </p:nvSpPr>
        <p:spPr/>
        <p:txBody>
          <a:bodyPr>
            <a:normAutofit/>
          </a:bodyPr>
          <a:lstStyle/>
          <a:p>
            <a:r>
              <a:rPr lang="en-IN" sz="3200" u="sng" dirty="0"/>
              <a:t>4. Phantom Read Problem-</a:t>
            </a:r>
            <a:endParaRPr lang="en-IN" sz="3200" dirty="0"/>
          </a:p>
        </p:txBody>
      </p:sp>
      <p:sp>
        <p:nvSpPr>
          <p:cNvPr id="3" name="Content Placeholder 2">
            <a:extLst>
              <a:ext uri="{FF2B5EF4-FFF2-40B4-BE49-F238E27FC236}">
                <a16:creationId xmlns:a16="http://schemas.microsoft.com/office/drawing/2014/main" id="{5838FFD9-3EB7-4D93-9991-CCDB2AC58008}"/>
              </a:ext>
            </a:extLst>
          </p:cNvPr>
          <p:cNvSpPr>
            <a:spLocks noGrp="1"/>
          </p:cNvSpPr>
          <p:nvPr>
            <p:ph idx="1"/>
          </p:nvPr>
        </p:nvSpPr>
        <p:spPr/>
        <p:txBody>
          <a:bodyPr/>
          <a:lstStyle/>
          <a:p>
            <a:r>
              <a:rPr lang="en-US" dirty="0"/>
              <a:t>This problem occurs when a transaction reads some variable from the buffer and when it reads the same variable later, it finds that the variable does not exist</a:t>
            </a:r>
            <a:endParaRPr lang="en-IN" dirty="0"/>
          </a:p>
        </p:txBody>
      </p:sp>
      <p:pic>
        <p:nvPicPr>
          <p:cNvPr id="4" name="Picture 3">
            <a:extLst>
              <a:ext uri="{FF2B5EF4-FFF2-40B4-BE49-F238E27FC236}">
                <a16:creationId xmlns:a16="http://schemas.microsoft.com/office/drawing/2014/main" id="{0CFA3BE5-A367-4196-A231-3AD73EC38101}"/>
              </a:ext>
            </a:extLst>
          </p:cNvPr>
          <p:cNvPicPr>
            <a:picLocks noChangeAspect="1"/>
          </p:cNvPicPr>
          <p:nvPr/>
        </p:nvPicPr>
        <p:blipFill>
          <a:blip r:embed="rId2"/>
          <a:stretch>
            <a:fillRect/>
          </a:stretch>
        </p:blipFill>
        <p:spPr>
          <a:xfrm>
            <a:off x="7387982" y="1911586"/>
            <a:ext cx="4162425" cy="2667000"/>
          </a:xfrm>
          <a:prstGeom prst="rect">
            <a:avLst/>
          </a:prstGeom>
        </p:spPr>
      </p:pic>
      <p:sp>
        <p:nvSpPr>
          <p:cNvPr id="5" name="Rectangle 4">
            <a:extLst>
              <a:ext uri="{FF2B5EF4-FFF2-40B4-BE49-F238E27FC236}">
                <a16:creationId xmlns:a16="http://schemas.microsoft.com/office/drawing/2014/main" id="{1F2C30AB-1B45-4B09-B1EF-8699BECD5513}"/>
              </a:ext>
            </a:extLst>
          </p:cNvPr>
          <p:cNvSpPr/>
          <p:nvPr/>
        </p:nvSpPr>
        <p:spPr>
          <a:xfrm>
            <a:off x="7847581" y="4889849"/>
            <a:ext cx="3890128" cy="1231106"/>
          </a:xfrm>
          <a:prstGeom prst="rect">
            <a:avLst/>
          </a:prstGeom>
        </p:spPr>
        <p:txBody>
          <a:bodyPr wrap="square">
            <a:spAutoFit/>
          </a:bodyPr>
          <a:lstStyle/>
          <a:p>
            <a:r>
              <a:rPr lang="en-US" sz="1400" i="1" dirty="0"/>
              <a:t>Here,</a:t>
            </a:r>
          </a:p>
          <a:p>
            <a:pPr>
              <a:buFont typeface="+mj-lt"/>
              <a:buAutoNum type="arabicPeriod"/>
            </a:pPr>
            <a:r>
              <a:rPr lang="en-US" sz="1400" i="1" dirty="0"/>
              <a:t>T1 reads X.</a:t>
            </a:r>
          </a:p>
          <a:p>
            <a:pPr>
              <a:buFont typeface="+mj-lt"/>
              <a:buAutoNum type="arabicPeriod"/>
            </a:pPr>
            <a:r>
              <a:rPr lang="en-US" sz="1400" i="1" dirty="0"/>
              <a:t>T2 reads X.</a:t>
            </a:r>
          </a:p>
          <a:p>
            <a:pPr>
              <a:buFont typeface="+mj-lt"/>
              <a:buAutoNum type="arabicPeriod"/>
            </a:pPr>
            <a:r>
              <a:rPr lang="en-US" sz="1400" i="1" dirty="0"/>
              <a:t>T1 deletes X. from the schema</a:t>
            </a:r>
          </a:p>
          <a:p>
            <a:pPr>
              <a:buFont typeface="+mj-lt"/>
              <a:buAutoNum type="arabicPeriod"/>
            </a:pPr>
            <a:r>
              <a:rPr lang="en-US" sz="1400" i="1" dirty="0"/>
              <a:t>T2 tries reading X but does not find it</a:t>
            </a:r>
            <a:r>
              <a:rPr lang="en-US" dirty="0"/>
              <a:t>.</a:t>
            </a:r>
          </a:p>
        </p:txBody>
      </p:sp>
      <p:sp>
        <p:nvSpPr>
          <p:cNvPr id="6" name="Rectangle 5">
            <a:extLst>
              <a:ext uri="{FF2B5EF4-FFF2-40B4-BE49-F238E27FC236}">
                <a16:creationId xmlns:a16="http://schemas.microsoft.com/office/drawing/2014/main" id="{A0F80320-2CFC-49A1-902C-9A5A9A71D8D7}"/>
              </a:ext>
            </a:extLst>
          </p:cNvPr>
          <p:cNvSpPr/>
          <p:nvPr/>
        </p:nvSpPr>
        <p:spPr>
          <a:xfrm>
            <a:off x="592275" y="2203953"/>
            <a:ext cx="6096000" cy="1477328"/>
          </a:xfrm>
          <a:prstGeom prst="rect">
            <a:avLst/>
          </a:prstGeom>
        </p:spPr>
        <p:txBody>
          <a:bodyPr>
            <a:spAutoFit/>
          </a:bodyPr>
          <a:lstStyle/>
          <a:p>
            <a:r>
              <a:rPr lang="en-US" dirty="0"/>
              <a:t>In this example,</a:t>
            </a:r>
          </a:p>
          <a:p>
            <a:pPr marL="285750" indent="-285750">
              <a:buFont typeface="Arial" panose="020B0604020202020204" pitchFamily="34" charset="0"/>
              <a:buChar char="•"/>
            </a:pPr>
            <a:r>
              <a:rPr lang="en-US" dirty="0"/>
              <a:t>T2 finds that there does not exist any variable X when it tries reading X again.</a:t>
            </a:r>
          </a:p>
          <a:p>
            <a:pPr marL="285750" indent="-285750">
              <a:buFont typeface="Arial" panose="020B0604020202020204" pitchFamily="34" charset="0"/>
              <a:buChar char="•"/>
            </a:pPr>
            <a:r>
              <a:rPr lang="en-US" dirty="0"/>
              <a:t>T2 wonders who deleted the variable X because according to it, it is running in isolation</a:t>
            </a:r>
          </a:p>
        </p:txBody>
      </p:sp>
      <p:sp>
        <p:nvSpPr>
          <p:cNvPr id="7" name="Rectangle 6">
            <a:extLst>
              <a:ext uri="{FF2B5EF4-FFF2-40B4-BE49-F238E27FC236}">
                <a16:creationId xmlns:a16="http://schemas.microsoft.com/office/drawing/2014/main" id="{6B86841F-8773-4FFD-9C87-D81E601BA5F5}"/>
              </a:ext>
            </a:extLst>
          </p:cNvPr>
          <p:cNvSpPr/>
          <p:nvPr/>
        </p:nvSpPr>
        <p:spPr>
          <a:xfrm>
            <a:off x="228600" y="3962177"/>
            <a:ext cx="6615732" cy="1754326"/>
          </a:xfrm>
          <a:prstGeom prst="rect">
            <a:avLst/>
          </a:prstGeom>
        </p:spPr>
        <p:txBody>
          <a:bodyPr wrap="square">
            <a:spAutoFit/>
          </a:bodyPr>
          <a:lstStyle/>
          <a:p>
            <a:r>
              <a:rPr lang="en-US" b="1" u="sng" dirty="0"/>
              <a:t>Avoiding Concurrency Problems-</a:t>
            </a:r>
            <a:endParaRPr lang="en-US" b="1" dirty="0"/>
          </a:p>
          <a:p>
            <a:r>
              <a:rPr lang="en-US" dirty="0"/>
              <a:t> </a:t>
            </a:r>
          </a:p>
          <a:p>
            <a:pPr marL="285750" indent="-285750">
              <a:buFont typeface="Arial" panose="020B0604020202020204" pitchFamily="34" charset="0"/>
              <a:buChar char="•"/>
            </a:pPr>
            <a:r>
              <a:rPr lang="en-US" dirty="0"/>
              <a:t>To ensure consistency of the database, it is very important to prevent the occurrence of above problems.</a:t>
            </a:r>
          </a:p>
          <a:p>
            <a:pPr marL="285750" indent="-285750">
              <a:buFont typeface="Arial" panose="020B0604020202020204" pitchFamily="34" charset="0"/>
              <a:buChar char="•"/>
            </a:pPr>
            <a:r>
              <a:rPr lang="en-US" b="1" dirty="0"/>
              <a:t>Concurrency Control Protocols </a:t>
            </a:r>
            <a:r>
              <a:rPr lang="en-US" dirty="0"/>
              <a:t>help to prevent the occurrence of above problems and maintain the consistency of the database.</a:t>
            </a:r>
          </a:p>
        </p:txBody>
      </p:sp>
      <p:sp>
        <p:nvSpPr>
          <p:cNvPr id="8" name="TextBox 7">
            <a:extLst>
              <a:ext uri="{FF2B5EF4-FFF2-40B4-BE49-F238E27FC236}">
                <a16:creationId xmlns:a16="http://schemas.microsoft.com/office/drawing/2014/main" id="{FE7443CE-A7F0-493A-8741-A01BA2A87F39}"/>
              </a:ext>
            </a:extLst>
          </p:cNvPr>
          <p:cNvSpPr txBox="1"/>
          <p:nvPr/>
        </p:nvSpPr>
        <p:spPr>
          <a:xfrm>
            <a:off x="691772" y="6107668"/>
            <a:ext cx="7016793" cy="369332"/>
          </a:xfrm>
          <a:prstGeom prst="rect">
            <a:avLst/>
          </a:prstGeom>
          <a:noFill/>
        </p:spPr>
        <p:txBody>
          <a:bodyPr wrap="none" rtlCol="0">
            <a:spAutoFit/>
          </a:bodyPr>
          <a:lstStyle/>
          <a:p>
            <a:r>
              <a:rPr lang="en-IN" b="1" dirty="0">
                <a:solidFill>
                  <a:srgbClr val="FF0000"/>
                </a:solidFill>
              </a:rPr>
              <a:t>So we need concurrency protocols to deal with these different problems</a:t>
            </a:r>
          </a:p>
        </p:txBody>
      </p:sp>
    </p:spTree>
    <p:extLst>
      <p:ext uri="{BB962C8B-B14F-4D97-AF65-F5344CB8AC3E}">
        <p14:creationId xmlns:p14="http://schemas.microsoft.com/office/powerpoint/2010/main" val="264877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fade">
                                      <p:cBhvr>
                                        <p:cTn id="38" dur="500"/>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schedule?</a:t>
            </a:r>
            <a:endParaRPr lang="en-IN" dirty="0"/>
          </a:p>
        </p:txBody>
      </p:sp>
      <p:sp>
        <p:nvSpPr>
          <p:cNvPr id="6" name="Content Placeholder 5"/>
          <p:cNvSpPr>
            <a:spLocks noGrp="1"/>
          </p:cNvSpPr>
          <p:nvPr>
            <p:ph idx="1"/>
          </p:nvPr>
        </p:nvSpPr>
        <p:spPr/>
        <p:txBody>
          <a:bodyPr/>
          <a:lstStyle/>
          <a:p>
            <a:pPr algn="just"/>
            <a:r>
              <a:rPr lang="en-IN" dirty="0"/>
              <a:t>A schedule is a </a:t>
            </a:r>
            <a:r>
              <a:rPr lang="en-IN" b="1" dirty="0">
                <a:solidFill>
                  <a:srgbClr val="C00000"/>
                </a:solidFill>
              </a:rPr>
              <a:t>process of grouping the transactions</a:t>
            </a:r>
            <a:r>
              <a:rPr lang="en-IN" dirty="0"/>
              <a:t> into one and </a:t>
            </a:r>
            <a:r>
              <a:rPr lang="en-IN" b="1" dirty="0">
                <a:solidFill>
                  <a:srgbClr val="C00000"/>
                </a:solidFill>
              </a:rPr>
              <a:t>executing them in a predefined order</a:t>
            </a:r>
            <a:r>
              <a:rPr lang="en-IN" dirty="0"/>
              <a:t>. </a:t>
            </a:r>
          </a:p>
          <a:p>
            <a:pPr algn="just"/>
            <a:r>
              <a:rPr lang="en-US" dirty="0"/>
              <a:t>A schedule is the </a:t>
            </a:r>
            <a:r>
              <a:rPr lang="en-US" b="1" dirty="0">
                <a:solidFill>
                  <a:srgbClr val="C00000"/>
                </a:solidFill>
              </a:rPr>
              <a:t>chronological (sequential) order</a:t>
            </a:r>
            <a:r>
              <a:rPr lang="en-US" dirty="0"/>
              <a:t> in which </a:t>
            </a:r>
            <a:r>
              <a:rPr lang="en-US" b="1" dirty="0">
                <a:solidFill>
                  <a:srgbClr val="C00000"/>
                </a:solidFill>
              </a:rPr>
              <a:t>instructions are executed </a:t>
            </a:r>
            <a:r>
              <a:rPr lang="en-US" dirty="0"/>
              <a:t>in a system.</a:t>
            </a:r>
            <a:endParaRPr lang="en-IN" dirty="0"/>
          </a:p>
          <a:p>
            <a:pPr algn="just"/>
            <a:r>
              <a:rPr lang="en-IN" dirty="0"/>
              <a:t>A schedule is required in a database because </a:t>
            </a:r>
            <a:r>
              <a:rPr lang="en-IN" b="1" dirty="0">
                <a:solidFill>
                  <a:srgbClr val="C00000"/>
                </a:solidFill>
              </a:rPr>
              <a:t>when some transactions execute in parallel, they may affect the result of the transaction</a:t>
            </a:r>
            <a:r>
              <a:rPr lang="en-IN" dirty="0"/>
              <a:t>.</a:t>
            </a:r>
          </a:p>
          <a:p>
            <a:pPr algn="just"/>
            <a:r>
              <a:rPr lang="en-IN" dirty="0"/>
              <a:t>Means if one transaction is updating the values which the other transaction is accessing, then the order of these two transactions will change the result of another transaction. </a:t>
            </a:r>
          </a:p>
          <a:p>
            <a:pPr algn="just"/>
            <a:r>
              <a:rPr lang="en-IN" dirty="0"/>
              <a:t>Hence a schedule is created to execute the transactions.</a:t>
            </a:r>
          </a:p>
        </p:txBody>
      </p:sp>
    </p:spTree>
    <p:extLst>
      <p:ext uri="{BB962C8B-B14F-4D97-AF65-F5344CB8AC3E}">
        <p14:creationId xmlns:p14="http://schemas.microsoft.com/office/powerpoint/2010/main" val="266197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051D-C853-46F5-AA96-CCF6F29F5C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2AC260-F221-4398-A966-5B1F10E2CB0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3F1A303-EBFE-4CDB-B0D9-3F8403E17E94}"/>
              </a:ext>
            </a:extLst>
          </p:cNvPr>
          <p:cNvPicPr>
            <a:picLocks noChangeAspect="1"/>
          </p:cNvPicPr>
          <p:nvPr/>
        </p:nvPicPr>
        <p:blipFill>
          <a:blip r:embed="rId2"/>
          <a:stretch>
            <a:fillRect/>
          </a:stretch>
        </p:blipFill>
        <p:spPr>
          <a:xfrm>
            <a:off x="5029200" y="344958"/>
            <a:ext cx="6629400" cy="6095542"/>
          </a:xfrm>
          <a:prstGeom prst="rect">
            <a:avLst/>
          </a:prstGeom>
        </p:spPr>
      </p:pic>
      <p:sp>
        <p:nvSpPr>
          <p:cNvPr id="6" name="TextBox 5">
            <a:extLst>
              <a:ext uri="{FF2B5EF4-FFF2-40B4-BE49-F238E27FC236}">
                <a16:creationId xmlns:a16="http://schemas.microsoft.com/office/drawing/2014/main" id="{EF108A00-F2D3-4C13-83BE-97D9228D594D}"/>
              </a:ext>
            </a:extLst>
          </p:cNvPr>
          <p:cNvSpPr txBox="1"/>
          <p:nvPr/>
        </p:nvSpPr>
        <p:spPr>
          <a:xfrm>
            <a:off x="290136" y="2377066"/>
            <a:ext cx="4891464" cy="1015663"/>
          </a:xfrm>
          <a:prstGeom prst="rect">
            <a:avLst/>
          </a:prstGeom>
          <a:noFill/>
        </p:spPr>
        <p:txBody>
          <a:bodyPr wrap="square">
            <a:spAutoFit/>
          </a:bodyPr>
          <a:lstStyle/>
          <a:p>
            <a:r>
              <a:rPr lang="en-US" sz="2000" dirty="0"/>
              <a:t>The order in which the operations of multiple transactions appear for execution is called as a </a:t>
            </a:r>
            <a:r>
              <a:rPr lang="en-US" sz="2000" b="1" dirty="0"/>
              <a:t>schedule</a:t>
            </a:r>
            <a:endParaRPr lang="en-IN" sz="2000" dirty="0"/>
          </a:p>
        </p:txBody>
      </p:sp>
    </p:spTree>
    <p:extLst>
      <p:ext uri="{BB962C8B-B14F-4D97-AF65-F5344CB8AC3E}">
        <p14:creationId xmlns:p14="http://schemas.microsoft.com/office/powerpoint/2010/main" val="295072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858995624"/>
              </p:ext>
            </p:extLst>
          </p:nvPr>
        </p:nvGraphicFramePr>
        <p:xfrm>
          <a:off x="1905000" y="1002632"/>
          <a:ext cx="5562600" cy="516956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14600">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3019470785"/>
              </p:ext>
            </p:extLst>
          </p:nvPr>
        </p:nvGraphicFramePr>
        <p:xfrm>
          <a:off x="7686304" y="1002633"/>
          <a:ext cx="2791197" cy="524331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1000 - 50</a:t>
                      </a:r>
                      <a:endParaRPr lang="en-IN" sz="1800" dirty="0">
                        <a:effectLst/>
                      </a:endParaRPr>
                    </a:p>
                    <a:p>
                      <a:pPr marL="457200" indent="-457200" algn="ctr">
                        <a:lnSpc>
                          <a:spcPct val="115000"/>
                        </a:lnSpc>
                        <a:spcAft>
                          <a:spcPts val="0"/>
                        </a:spcAft>
                      </a:pPr>
                      <a:r>
                        <a:rPr lang="en-US" sz="1800" dirty="0">
                          <a:effectLst/>
                        </a:rPr>
                        <a:t>Write (950)</a:t>
                      </a:r>
                      <a:endParaRPr lang="en-IN" sz="1800" dirty="0">
                        <a:effectLst/>
                      </a:endParaRPr>
                    </a:p>
                    <a:p>
                      <a:pPr marL="457200" indent="-457200" algn="ctr">
                        <a:lnSpc>
                          <a:spcPct val="115000"/>
                        </a:lnSpc>
                        <a:spcAft>
                          <a:spcPts val="0"/>
                        </a:spcAft>
                      </a:pPr>
                      <a:r>
                        <a:rPr lang="en-US" sz="1800" dirty="0">
                          <a:effectLst/>
                        </a:rPr>
                        <a:t>Read (1000)</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1000 + 50</a:t>
                      </a:r>
                      <a:endParaRPr lang="en-IN" sz="1800" dirty="0">
                        <a:effectLst/>
                      </a:endParaRPr>
                    </a:p>
                    <a:p>
                      <a:pPr marL="457200" indent="-457200" algn="ctr">
                        <a:lnSpc>
                          <a:spcPct val="115000"/>
                        </a:lnSpc>
                        <a:spcAft>
                          <a:spcPts val="0"/>
                        </a:spcAft>
                      </a:pPr>
                      <a:r>
                        <a:rPr lang="en-US" sz="1800" dirty="0">
                          <a:effectLst/>
                        </a:rPr>
                        <a:t>Write (1050)</a:t>
                      </a:r>
                    </a:p>
                    <a:p>
                      <a:pPr marL="457200" indent="-457200" algn="ctr">
                        <a:lnSpc>
                          <a:spcPct val="115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temp = 950 * 0.1</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950 - 95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(855)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(1050)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1050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(1145)</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7851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schedule</a:t>
            </a:r>
            <a:endParaRPr lang="en-IN"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5630298"/>
              </p:ext>
            </p:extLst>
          </p:nvPr>
        </p:nvGraphicFramePr>
        <p:xfrm>
          <a:off x="1905000" y="1002632"/>
          <a:ext cx="5562600" cy="516956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1855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355453">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4580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3154051840"/>
              </p:ext>
            </p:extLst>
          </p:nvPr>
        </p:nvGraphicFramePr>
        <p:xfrm>
          <a:off x="7686304" y="1002632"/>
          <a:ext cx="2791197" cy="516956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1000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1000 - 100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(900)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1000 + 100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1919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(900)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900 - 50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(850)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(1100)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1100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(1150)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6155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D66B-11D4-4A6E-96F9-85BE732267A8}"/>
              </a:ext>
            </a:extLst>
          </p:cNvPr>
          <p:cNvSpPr>
            <a:spLocks noGrp="1"/>
          </p:cNvSpPr>
          <p:nvPr>
            <p:ph type="title"/>
          </p:nvPr>
        </p:nvSpPr>
        <p:spPr/>
        <p:txBody>
          <a:bodyPr>
            <a:normAutofit/>
          </a:bodyPr>
          <a:lstStyle/>
          <a:p>
            <a:r>
              <a:rPr lang="en-US" sz="3600" b="1" u="sng" dirty="0"/>
              <a:t>Serial Schedules-</a:t>
            </a:r>
            <a:endParaRPr lang="en-IN" sz="3600" dirty="0"/>
          </a:p>
        </p:txBody>
      </p:sp>
      <p:sp>
        <p:nvSpPr>
          <p:cNvPr id="4" name="Rectangle 3">
            <a:extLst>
              <a:ext uri="{FF2B5EF4-FFF2-40B4-BE49-F238E27FC236}">
                <a16:creationId xmlns:a16="http://schemas.microsoft.com/office/drawing/2014/main" id="{907F20AF-7CFB-41E6-99CB-5FC2F0A4C20B}"/>
              </a:ext>
            </a:extLst>
          </p:cNvPr>
          <p:cNvSpPr/>
          <p:nvPr/>
        </p:nvSpPr>
        <p:spPr>
          <a:xfrm>
            <a:off x="533400" y="732803"/>
            <a:ext cx="10639720" cy="2862322"/>
          </a:xfrm>
          <a:prstGeom prst="rect">
            <a:avLst/>
          </a:prstGeom>
        </p:spPr>
        <p:txBody>
          <a:bodyPr wrap="square">
            <a:spAutoFit/>
          </a:bodyPr>
          <a:lstStyle/>
          <a:p>
            <a:r>
              <a:rPr lang="en-US" dirty="0"/>
              <a:t> </a:t>
            </a:r>
          </a:p>
          <a:p>
            <a:r>
              <a:rPr lang="en-US" dirty="0"/>
              <a:t>In serial schedules,</a:t>
            </a:r>
          </a:p>
          <a:p>
            <a:pPr marL="285750" indent="-285750">
              <a:buFont typeface="Arial" panose="020B0604020202020204" pitchFamily="34" charset="0"/>
              <a:buChar char="•"/>
            </a:pPr>
            <a:r>
              <a:rPr lang="en-US" dirty="0"/>
              <a:t>All the transactions execute serially one after the other.</a:t>
            </a:r>
          </a:p>
          <a:p>
            <a:pPr marL="285750" indent="-285750">
              <a:buFont typeface="Arial" panose="020B0604020202020204" pitchFamily="34" charset="0"/>
              <a:buChar char="•"/>
            </a:pPr>
            <a:r>
              <a:rPr lang="en-US" dirty="0"/>
              <a:t>When one transaction executes, no other transaction is allowed to execute.</a:t>
            </a:r>
          </a:p>
          <a:p>
            <a:r>
              <a:rPr lang="en-US" dirty="0"/>
              <a:t> </a:t>
            </a:r>
          </a:p>
          <a:p>
            <a:r>
              <a:rPr lang="en-US" b="1" u="sng" dirty="0"/>
              <a:t>Characteristics- </a:t>
            </a:r>
            <a:r>
              <a:rPr lang="en-US" dirty="0"/>
              <a:t>Serial schedules are always-</a:t>
            </a:r>
          </a:p>
          <a:p>
            <a:pPr marL="742950" lvl="1" indent="-285750">
              <a:buFont typeface="Arial" panose="020B0604020202020204" pitchFamily="34" charset="0"/>
              <a:buChar char="•"/>
            </a:pPr>
            <a:r>
              <a:rPr lang="en-US" dirty="0">
                <a:solidFill>
                  <a:srgbClr val="C00000"/>
                </a:solidFill>
              </a:rPr>
              <a:t>Consistent</a:t>
            </a:r>
          </a:p>
          <a:p>
            <a:pPr marL="742950" lvl="1" indent="-285750">
              <a:buFont typeface="Arial" panose="020B0604020202020204" pitchFamily="34" charset="0"/>
              <a:buChar char="•"/>
            </a:pPr>
            <a:r>
              <a:rPr lang="en-US" dirty="0">
                <a:solidFill>
                  <a:srgbClr val="C00000"/>
                </a:solidFill>
              </a:rPr>
              <a:t>Recoverable</a:t>
            </a:r>
          </a:p>
          <a:p>
            <a:pPr marL="742950" lvl="1" indent="-285750">
              <a:buFont typeface="Arial" panose="020B0604020202020204" pitchFamily="34" charset="0"/>
              <a:buChar char="•"/>
            </a:pPr>
            <a:r>
              <a:rPr lang="en-US" dirty="0" err="1">
                <a:solidFill>
                  <a:srgbClr val="C00000"/>
                </a:solidFill>
              </a:rPr>
              <a:t>Cascadeless</a:t>
            </a:r>
            <a:endParaRPr lang="en-US" dirty="0">
              <a:solidFill>
                <a:srgbClr val="C00000"/>
              </a:solidFill>
            </a:endParaRPr>
          </a:p>
          <a:p>
            <a:pPr marL="742950" lvl="1" indent="-285750">
              <a:buFont typeface="Arial" panose="020B0604020202020204" pitchFamily="34" charset="0"/>
              <a:buChar char="•"/>
            </a:pPr>
            <a:r>
              <a:rPr lang="en-US" dirty="0">
                <a:solidFill>
                  <a:srgbClr val="C00000"/>
                </a:solidFill>
              </a:rPr>
              <a:t>Strict</a:t>
            </a:r>
          </a:p>
        </p:txBody>
      </p:sp>
      <p:pic>
        <p:nvPicPr>
          <p:cNvPr id="5" name="Picture 4">
            <a:extLst>
              <a:ext uri="{FF2B5EF4-FFF2-40B4-BE49-F238E27FC236}">
                <a16:creationId xmlns:a16="http://schemas.microsoft.com/office/drawing/2014/main" id="{EE527BF4-9602-4013-82C4-A9C7E1724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823" y="3066942"/>
            <a:ext cx="4600575" cy="3648075"/>
          </a:xfrm>
          <a:prstGeom prst="rect">
            <a:avLst/>
          </a:prstGeom>
        </p:spPr>
      </p:pic>
      <p:pic>
        <p:nvPicPr>
          <p:cNvPr id="6" name="Picture 5">
            <a:extLst>
              <a:ext uri="{FF2B5EF4-FFF2-40B4-BE49-F238E27FC236}">
                <a16:creationId xmlns:a16="http://schemas.microsoft.com/office/drawing/2014/main" id="{CCF9CA10-D8FE-4C0C-B3B0-9194FAF7C1E4}"/>
              </a:ext>
            </a:extLst>
          </p:cNvPr>
          <p:cNvPicPr>
            <a:picLocks noChangeAspect="1"/>
          </p:cNvPicPr>
          <p:nvPr/>
        </p:nvPicPr>
        <p:blipFill>
          <a:blip r:embed="rId3"/>
          <a:stretch>
            <a:fillRect/>
          </a:stretch>
        </p:blipFill>
        <p:spPr>
          <a:xfrm>
            <a:off x="7799398" y="3066942"/>
            <a:ext cx="4433494" cy="3514445"/>
          </a:xfrm>
          <a:prstGeom prst="rect">
            <a:avLst/>
          </a:prstGeom>
        </p:spPr>
      </p:pic>
      <p:sp>
        <p:nvSpPr>
          <p:cNvPr id="7" name="TextBox 6">
            <a:extLst>
              <a:ext uri="{FF2B5EF4-FFF2-40B4-BE49-F238E27FC236}">
                <a16:creationId xmlns:a16="http://schemas.microsoft.com/office/drawing/2014/main" id="{D13DB138-3602-4A00-BA1B-65CB09A2C09D}"/>
              </a:ext>
            </a:extLst>
          </p:cNvPr>
          <p:cNvSpPr txBox="1"/>
          <p:nvPr/>
        </p:nvSpPr>
        <p:spPr>
          <a:xfrm>
            <a:off x="870408" y="4637988"/>
            <a:ext cx="1723549" cy="923330"/>
          </a:xfrm>
          <a:prstGeom prst="rect">
            <a:avLst/>
          </a:prstGeom>
          <a:noFill/>
        </p:spPr>
        <p:txBody>
          <a:bodyPr wrap="none" rtlCol="0">
            <a:spAutoFit/>
          </a:bodyPr>
          <a:lstStyle/>
          <a:p>
            <a:r>
              <a:rPr lang="en-IN" b="1" dirty="0"/>
              <a:t>Serial Schedules</a:t>
            </a:r>
          </a:p>
          <a:p>
            <a:r>
              <a:rPr lang="en-IN" dirty="0"/>
              <a:t>T1,T2</a:t>
            </a:r>
          </a:p>
          <a:p>
            <a:r>
              <a:rPr lang="en-IN" dirty="0"/>
              <a:t>T2,T1</a:t>
            </a:r>
          </a:p>
        </p:txBody>
      </p:sp>
      <p:sp>
        <p:nvSpPr>
          <p:cNvPr id="3" name="TextBox 2">
            <a:extLst>
              <a:ext uri="{FF2B5EF4-FFF2-40B4-BE49-F238E27FC236}">
                <a16:creationId xmlns:a16="http://schemas.microsoft.com/office/drawing/2014/main" id="{614CE934-9DD7-564A-83B9-204FB2A30995}"/>
              </a:ext>
            </a:extLst>
          </p:cNvPr>
          <p:cNvSpPr txBox="1"/>
          <p:nvPr/>
        </p:nvSpPr>
        <p:spPr>
          <a:xfrm>
            <a:off x="0" y="6281015"/>
            <a:ext cx="4094356" cy="646331"/>
          </a:xfrm>
          <a:prstGeom prst="rect">
            <a:avLst/>
          </a:prstGeom>
          <a:noFill/>
        </p:spPr>
        <p:txBody>
          <a:bodyPr wrap="square" rtlCol="0">
            <a:spAutoFit/>
          </a:bodyPr>
          <a:lstStyle/>
          <a:p>
            <a:r>
              <a:rPr lang="en-IN" dirty="0" err="1"/>
              <a:t>Cascadelsss</a:t>
            </a:r>
            <a:r>
              <a:rPr lang="en-IN" dirty="0"/>
              <a:t> : allows only committed read operations</a:t>
            </a:r>
            <a:endParaRPr lang="en-US" dirty="0"/>
          </a:p>
        </p:txBody>
      </p:sp>
    </p:spTree>
    <p:extLst>
      <p:ext uri="{BB962C8B-B14F-4D97-AF65-F5344CB8AC3E}">
        <p14:creationId xmlns:p14="http://schemas.microsoft.com/office/powerpoint/2010/main" val="389022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500"/>
                                        <p:tgtEl>
                                          <p:spTgt spid="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fade">
                                      <p:cBhvr>
                                        <p:cTn id="19" dur="500"/>
                                        <p:tgtEl>
                                          <p:spTgt spid="4">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4690-D689-4512-8356-08991065D926}"/>
              </a:ext>
            </a:extLst>
          </p:cNvPr>
          <p:cNvSpPr>
            <a:spLocks noGrp="1"/>
          </p:cNvSpPr>
          <p:nvPr>
            <p:ph type="title"/>
          </p:nvPr>
        </p:nvSpPr>
        <p:spPr/>
        <p:txBody>
          <a:bodyPr>
            <a:normAutofit/>
          </a:bodyPr>
          <a:lstStyle/>
          <a:p>
            <a:r>
              <a:rPr lang="en-US" sz="3600" b="1" u="sng" dirty="0"/>
              <a:t>Non-Serial Schedules-</a:t>
            </a:r>
            <a:endParaRPr lang="en-IN" dirty="0"/>
          </a:p>
        </p:txBody>
      </p:sp>
      <p:sp>
        <p:nvSpPr>
          <p:cNvPr id="4" name="Rectangle 3">
            <a:extLst>
              <a:ext uri="{FF2B5EF4-FFF2-40B4-BE49-F238E27FC236}">
                <a16:creationId xmlns:a16="http://schemas.microsoft.com/office/drawing/2014/main" id="{9CA5DD05-73F3-42A4-8D79-69BDD080662A}"/>
              </a:ext>
            </a:extLst>
          </p:cNvPr>
          <p:cNvSpPr/>
          <p:nvPr/>
        </p:nvSpPr>
        <p:spPr>
          <a:xfrm>
            <a:off x="609600" y="838200"/>
            <a:ext cx="10055258" cy="3693319"/>
          </a:xfrm>
          <a:prstGeom prst="rect">
            <a:avLst/>
          </a:prstGeom>
        </p:spPr>
        <p:txBody>
          <a:bodyPr wrap="square">
            <a:spAutoFit/>
          </a:bodyPr>
          <a:lstStyle/>
          <a:p>
            <a:r>
              <a:rPr lang="en-US" dirty="0"/>
              <a:t> </a:t>
            </a:r>
          </a:p>
          <a:p>
            <a:r>
              <a:rPr lang="en-US" dirty="0"/>
              <a:t>In non-serial schedules,</a:t>
            </a:r>
          </a:p>
          <a:p>
            <a:pPr marL="285750" indent="-285750">
              <a:buFont typeface="Arial" panose="020B0604020202020204" pitchFamily="34" charset="0"/>
              <a:buChar char="•"/>
            </a:pPr>
            <a:r>
              <a:rPr lang="en-US" dirty="0"/>
              <a:t>Multiple transactions execute concurrently.</a:t>
            </a:r>
          </a:p>
          <a:p>
            <a:pPr marL="285750" indent="-285750">
              <a:buFont typeface="Arial" panose="020B0604020202020204" pitchFamily="34" charset="0"/>
              <a:buChar char="•"/>
            </a:pPr>
            <a:r>
              <a:rPr lang="en-US" dirty="0"/>
              <a:t>Operations of all the transactions are inter leaved or mixed with each other.</a:t>
            </a:r>
          </a:p>
          <a:p>
            <a:r>
              <a:rPr lang="en-US" dirty="0"/>
              <a:t> </a:t>
            </a:r>
          </a:p>
          <a:p>
            <a:r>
              <a:rPr lang="en-US" b="1" u="sng" dirty="0"/>
              <a:t>Characteristics-</a:t>
            </a:r>
            <a:endParaRPr lang="en-US" b="1" dirty="0"/>
          </a:p>
          <a:p>
            <a:r>
              <a:rPr lang="en-US" dirty="0"/>
              <a:t> </a:t>
            </a:r>
          </a:p>
          <a:p>
            <a:r>
              <a:rPr lang="en-US" dirty="0"/>
              <a:t>Non-serial schedules are </a:t>
            </a:r>
            <a:r>
              <a:rPr lang="en-US" b="1" dirty="0"/>
              <a:t>NOT</a:t>
            </a:r>
            <a:r>
              <a:rPr lang="en-US" dirty="0"/>
              <a:t> always-</a:t>
            </a:r>
          </a:p>
          <a:p>
            <a:pPr marL="285750" indent="-285750">
              <a:buFont typeface="Arial" panose="020B0604020202020204" pitchFamily="34" charset="0"/>
              <a:buChar char="•"/>
            </a:pPr>
            <a:r>
              <a:rPr lang="en-IN" dirty="0"/>
              <a:t>Consistent</a:t>
            </a:r>
          </a:p>
          <a:p>
            <a:pPr marL="285750" indent="-285750">
              <a:buFont typeface="Arial" panose="020B0604020202020204" pitchFamily="34" charset="0"/>
              <a:buChar char="•"/>
            </a:pPr>
            <a:r>
              <a:rPr lang="en-IN" dirty="0"/>
              <a:t>Recoverable</a:t>
            </a:r>
          </a:p>
          <a:p>
            <a:pPr marL="285750" indent="-285750">
              <a:buFont typeface="Arial" panose="020B0604020202020204" pitchFamily="34" charset="0"/>
              <a:buChar char="•"/>
            </a:pPr>
            <a:r>
              <a:rPr lang="en-IN" dirty="0" err="1"/>
              <a:t>Cascadeless</a:t>
            </a:r>
            <a:endParaRPr lang="en-IN" dirty="0"/>
          </a:p>
          <a:p>
            <a:pPr marL="285750" indent="-285750">
              <a:buFont typeface="Arial" panose="020B0604020202020204" pitchFamily="34" charset="0"/>
              <a:buChar char="•"/>
            </a:pPr>
            <a:r>
              <a:rPr lang="en-IN" dirty="0"/>
              <a:t>Strict</a:t>
            </a:r>
          </a:p>
          <a:p>
            <a:r>
              <a:rPr lang="en-IN" dirty="0"/>
              <a:t> </a:t>
            </a:r>
          </a:p>
        </p:txBody>
      </p:sp>
      <p:pic>
        <p:nvPicPr>
          <p:cNvPr id="5" name="Picture 4">
            <a:extLst>
              <a:ext uri="{FF2B5EF4-FFF2-40B4-BE49-F238E27FC236}">
                <a16:creationId xmlns:a16="http://schemas.microsoft.com/office/drawing/2014/main" id="{F3B67B35-2E27-432B-99E3-E03E80E8609E}"/>
              </a:ext>
            </a:extLst>
          </p:cNvPr>
          <p:cNvPicPr>
            <a:picLocks noChangeAspect="1"/>
          </p:cNvPicPr>
          <p:nvPr/>
        </p:nvPicPr>
        <p:blipFill>
          <a:blip r:embed="rId2"/>
          <a:stretch>
            <a:fillRect/>
          </a:stretch>
        </p:blipFill>
        <p:spPr>
          <a:xfrm>
            <a:off x="6705600" y="2834036"/>
            <a:ext cx="4480973" cy="3899532"/>
          </a:xfrm>
          <a:prstGeom prst="rect">
            <a:avLst/>
          </a:prstGeom>
        </p:spPr>
      </p:pic>
    </p:spTree>
    <p:extLst>
      <p:ext uri="{BB962C8B-B14F-4D97-AF65-F5344CB8AC3E}">
        <p14:creationId xmlns:p14="http://schemas.microsoft.com/office/powerpoint/2010/main" val="226352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500"/>
                                        <p:tgtEl>
                                          <p:spTgt spid="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Effect transition="in" filter="fade">
                                      <p:cBhvr>
                                        <p:cTn id="19" dur="500"/>
                                        <p:tgtEl>
                                          <p:spTgt spid="4">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animEffect transition="in" filter="fade">
                                      <p:cBhvr>
                                        <p:cTn id="25" dur="500"/>
                                        <p:tgtEl>
                                          <p:spTgt spid="4">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638C-70CD-4AE4-8072-F5593AF4F018}"/>
              </a:ext>
            </a:extLst>
          </p:cNvPr>
          <p:cNvSpPr>
            <a:spLocks noGrp="1"/>
          </p:cNvSpPr>
          <p:nvPr>
            <p:ph type="title"/>
          </p:nvPr>
        </p:nvSpPr>
        <p:spPr/>
        <p:txBody>
          <a:bodyPr>
            <a:normAutofit/>
          </a:bodyPr>
          <a:lstStyle/>
          <a:p>
            <a:r>
              <a:rPr lang="en-US" sz="3600" b="1" u="sng" dirty="0"/>
              <a:t>Finding Number Of Schedules-</a:t>
            </a:r>
            <a:endParaRPr lang="en-IN" sz="3600" dirty="0"/>
          </a:p>
        </p:txBody>
      </p:sp>
      <p:sp>
        <p:nvSpPr>
          <p:cNvPr id="4" name="Rectangle 3">
            <a:extLst>
              <a:ext uri="{FF2B5EF4-FFF2-40B4-BE49-F238E27FC236}">
                <a16:creationId xmlns:a16="http://schemas.microsoft.com/office/drawing/2014/main" id="{18DBDA5D-BA21-4EED-8562-BFFE6C261300}"/>
              </a:ext>
            </a:extLst>
          </p:cNvPr>
          <p:cNvSpPr/>
          <p:nvPr/>
        </p:nvSpPr>
        <p:spPr>
          <a:xfrm>
            <a:off x="685800" y="850132"/>
            <a:ext cx="10218655" cy="2031325"/>
          </a:xfrm>
          <a:prstGeom prst="rect">
            <a:avLst/>
          </a:prstGeom>
        </p:spPr>
        <p:txBody>
          <a:bodyPr wrap="square">
            <a:spAutoFit/>
          </a:bodyPr>
          <a:lstStyle/>
          <a:p>
            <a:r>
              <a:rPr lang="en-US" dirty="0"/>
              <a:t> </a:t>
            </a:r>
          </a:p>
          <a:p>
            <a:r>
              <a:rPr lang="en-US" dirty="0"/>
              <a:t>Consider there are n number of transactions T1, T2, T3 …. , Tn with N1, N2, N3 …. , </a:t>
            </a:r>
            <a:r>
              <a:rPr lang="en-US" dirty="0" err="1"/>
              <a:t>Nn</a:t>
            </a:r>
            <a:r>
              <a:rPr lang="en-US" dirty="0"/>
              <a:t> number of operations respectively.</a:t>
            </a:r>
          </a:p>
          <a:p>
            <a:r>
              <a:rPr lang="en-US" dirty="0"/>
              <a:t> </a:t>
            </a:r>
          </a:p>
          <a:p>
            <a:r>
              <a:rPr lang="en-US" b="1" u="sng" dirty="0"/>
              <a:t>Total Number of Schedules-</a:t>
            </a:r>
            <a:endParaRPr lang="en-US" b="1" dirty="0"/>
          </a:p>
          <a:p>
            <a:r>
              <a:rPr lang="en-US" dirty="0"/>
              <a:t> </a:t>
            </a:r>
          </a:p>
          <a:p>
            <a:r>
              <a:rPr lang="en-US" dirty="0"/>
              <a:t>Total number of possible schedules (serial + non-serial) is given by-</a:t>
            </a:r>
          </a:p>
        </p:txBody>
      </p:sp>
      <p:sp>
        <p:nvSpPr>
          <p:cNvPr id="5" name="Rectangle 4">
            <a:extLst>
              <a:ext uri="{FF2B5EF4-FFF2-40B4-BE49-F238E27FC236}">
                <a16:creationId xmlns:a16="http://schemas.microsoft.com/office/drawing/2014/main" id="{BFEB60BE-087C-4841-B06C-F0CB7E290FA4}"/>
              </a:ext>
            </a:extLst>
          </p:cNvPr>
          <p:cNvSpPr/>
          <p:nvPr/>
        </p:nvSpPr>
        <p:spPr>
          <a:xfrm>
            <a:off x="701511" y="3429000"/>
            <a:ext cx="9370243" cy="2954655"/>
          </a:xfrm>
          <a:prstGeom prst="rect">
            <a:avLst/>
          </a:prstGeom>
        </p:spPr>
        <p:txBody>
          <a:bodyPr wrap="square">
            <a:spAutoFit/>
          </a:bodyPr>
          <a:lstStyle/>
          <a:p>
            <a:r>
              <a:rPr lang="en-US" b="1" u="sng" dirty="0"/>
              <a:t>Total Number of </a:t>
            </a:r>
            <a:r>
              <a:rPr lang="en-US" b="1" u="sng" dirty="0">
                <a:solidFill>
                  <a:srgbClr val="FF0000"/>
                </a:solidFill>
              </a:rPr>
              <a:t>Serial</a:t>
            </a:r>
            <a:r>
              <a:rPr lang="en-US" b="1" u="sng" dirty="0"/>
              <a:t> Schedules-</a:t>
            </a:r>
            <a:endParaRPr lang="en-US" b="1" dirty="0"/>
          </a:p>
          <a:p>
            <a:r>
              <a:rPr lang="en-US" dirty="0"/>
              <a:t> </a:t>
            </a:r>
          </a:p>
          <a:p>
            <a:r>
              <a:rPr lang="en-US" dirty="0"/>
              <a:t>Total number of serial schedules</a:t>
            </a:r>
          </a:p>
          <a:p>
            <a:r>
              <a:rPr lang="en-US" dirty="0"/>
              <a:t>= Number of different ways of arranging n transactions</a:t>
            </a:r>
          </a:p>
          <a:p>
            <a:r>
              <a:rPr lang="en-US" dirty="0"/>
              <a:t>=</a:t>
            </a:r>
            <a:r>
              <a:rPr lang="en-US" sz="2400" dirty="0">
                <a:solidFill>
                  <a:srgbClr val="FF0000"/>
                </a:solidFill>
              </a:rPr>
              <a:t> n!</a:t>
            </a:r>
          </a:p>
          <a:p>
            <a:r>
              <a:rPr lang="en-US" dirty="0"/>
              <a:t> </a:t>
            </a:r>
          </a:p>
          <a:p>
            <a:r>
              <a:rPr lang="en-US" b="1" u="sng" dirty="0"/>
              <a:t>Total Number of Non-Serial Schedules-</a:t>
            </a:r>
            <a:endParaRPr lang="en-US" b="1" dirty="0"/>
          </a:p>
          <a:p>
            <a:r>
              <a:rPr lang="en-US" dirty="0"/>
              <a:t> </a:t>
            </a:r>
          </a:p>
          <a:p>
            <a:r>
              <a:rPr lang="en-US" dirty="0"/>
              <a:t>Total number of non-serial schedules</a:t>
            </a:r>
          </a:p>
          <a:p>
            <a:r>
              <a:rPr lang="en-US" dirty="0"/>
              <a:t>= Total number of schedules – Total number of serial schedules</a:t>
            </a:r>
          </a:p>
        </p:txBody>
      </p:sp>
      <p:pic>
        <p:nvPicPr>
          <p:cNvPr id="6" name="Picture 5">
            <a:extLst>
              <a:ext uri="{FF2B5EF4-FFF2-40B4-BE49-F238E27FC236}">
                <a16:creationId xmlns:a16="http://schemas.microsoft.com/office/drawing/2014/main" id="{D4432CFE-46FD-4DB3-BEFF-9C5CCC9BCE8C}"/>
              </a:ext>
            </a:extLst>
          </p:cNvPr>
          <p:cNvPicPr>
            <a:picLocks noChangeAspect="1"/>
          </p:cNvPicPr>
          <p:nvPr/>
        </p:nvPicPr>
        <p:blipFill>
          <a:blip r:embed="rId2"/>
          <a:stretch>
            <a:fillRect/>
          </a:stretch>
        </p:blipFill>
        <p:spPr>
          <a:xfrm>
            <a:off x="7162800" y="2133600"/>
            <a:ext cx="3857625" cy="1133475"/>
          </a:xfrm>
          <a:prstGeom prst="rect">
            <a:avLst/>
          </a:prstGeom>
        </p:spPr>
      </p:pic>
    </p:spTree>
    <p:extLst>
      <p:ext uri="{BB962C8B-B14F-4D97-AF65-F5344CB8AC3E}">
        <p14:creationId xmlns:p14="http://schemas.microsoft.com/office/powerpoint/2010/main" val="60705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fade">
                                      <p:cBhvr>
                                        <p:cTn id="31" dur="500"/>
                                        <p:tgtEl>
                                          <p:spTgt spid="5">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500"/>
                                        <p:tgtEl>
                                          <p:spTgt spid="5">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500"/>
                                        <p:tgtEl>
                                          <p:spTgt spid="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500"/>
                                        <p:tgtEl>
                                          <p:spTgt spid="5">
                                            <p:txEl>
                                              <p:pRg st="7" end="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500"/>
                                        <p:tgtEl>
                                          <p:spTgt spid="5">
                                            <p:txEl>
                                              <p:pRg st="8" end="8"/>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9" end="9"/>
                                            </p:txEl>
                                          </p:spTgt>
                                        </p:tgtEl>
                                        <p:attrNameLst>
                                          <p:attrName>style.visibility</p:attrName>
                                        </p:attrNameLst>
                                      </p:cBhvr>
                                      <p:to>
                                        <p:strVal val="visible"/>
                                      </p:to>
                                    </p:set>
                                    <p:animEffect transition="in" filter="fade">
                                      <p:cBhvr>
                                        <p:cTn id="5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5D8294-CB04-4BA7-8C72-BA91B3CB8489}"/>
              </a:ext>
            </a:extLst>
          </p:cNvPr>
          <p:cNvSpPr/>
          <p:nvPr/>
        </p:nvSpPr>
        <p:spPr>
          <a:xfrm>
            <a:off x="533400" y="152400"/>
            <a:ext cx="10906813" cy="3631763"/>
          </a:xfrm>
          <a:prstGeom prst="rect">
            <a:avLst/>
          </a:prstGeom>
        </p:spPr>
        <p:txBody>
          <a:bodyPr wrap="square">
            <a:spAutoFit/>
          </a:bodyPr>
          <a:lstStyle/>
          <a:p>
            <a:r>
              <a:rPr lang="en-US" sz="3200" b="1" u="sng" dirty="0"/>
              <a:t>Problem-</a:t>
            </a:r>
            <a:endParaRPr lang="en-US" sz="3200" b="1" dirty="0"/>
          </a:p>
          <a:p>
            <a:r>
              <a:rPr lang="en-US" dirty="0"/>
              <a:t> </a:t>
            </a:r>
          </a:p>
          <a:p>
            <a:r>
              <a:rPr lang="en-US" dirty="0"/>
              <a:t>Consider there are three transactions with 2, 3, 4 operations respectively, find-</a:t>
            </a:r>
          </a:p>
          <a:p>
            <a:pPr>
              <a:buFont typeface="+mj-lt"/>
              <a:buAutoNum type="arabicPeriod"/>
            </a:pPr>
            <a:r>
              <a:rPr lang="en-US" dirty="0"/>
              <a:t>How many total number of schedules are possible?</a:t>
            </a:r>
          </a:p>
          <a:p>
            <a:pPr>
              <a:buFont typeface="+mj-lt"/>
              <a:buAutoNum type="arabicPeriod"/>
            </a:pPr>
            <a:r>
              <a:rPr lang="en-US" dirty="0"/>
              <a:t>How many total number of serial schedules are possible?</a:t>
            </a:r>
          </a:p>
          <a:p>
            <a:pPr>
              <a:buFont typeface="+mj-lt"/>
              <a:buAutoNum type="arabicPeriod"/>
            </a:pPr>
            <a:r>
              <a:rPr lang="en-US" dirty="0"/>
              <a:t>How many total number of non-serial schedules are possible?</a:t>
            </a:r>
          </a:p>
          <a:p>
            <a:r>
              <a:rPr lang="en-US" dirty="0"/>
              <a:t> </a:t>
            </a:r>
          </a:p>
          <a:p>
            <a:r>
              <a:rPr lang="en-US" b="1" u="sng" dirty="0"/>
              <a:t>Solution-</a:t>
            </a:r>
            <a:endParaRPr lang="en-US" b="1" dirty="0"/>
          </a:p>
          <a:p>
            <a:r>
              <a:rPr lang="en-US" dirty="0"/>
              <a:t> </a:t>
            </a:r>
          </a:p>
          <a:p>
            <a:r>
              <a:rPr lang="en-US" b="1" u="sng" dirty="0"/>
              <a:t>Total Number of Schedules-</a:t>
            </a:r>
            <a:endParaRPr lang="en-US" b="1" dirty="0"/>
          </a:p>
          <a:p>
            <a:r>
              <a:rPr lang="en-US" dirty="0"/>
              <a:t> </a:t>
            </a:r>
          </a:p>
          <a:p>
            <a:r>
              <a:rPr lang="en-US" dirty="0"/>
              <a:t>Using the above formula, we have-</a:t>
            </a:r>
          </a:p>
        </p:txBody>
      </p:sp>
      <p:pic>
        <p:nvPicPr>
          <p:cNvPr id="5" name="Picture 4">
            <a:extLst>
              <a:ext uri="{FF2B5EF4-FFF2-40B4-BE49-F238E27FC236}">
                <a16:creationId xmlns:a16="http://schemas.microsoft.com/office/drawing/2014/main" id="{4F992573-6706-4107-B875-F5CD3EFB2CA7}"/>
              </a:ext>
            </a:extLst>
          </p:cNvPr>
          <p:cNvPicPr>
            <a:picLocks noChangeAspect="1"/>
          </p:cNvPicPr>
          <p:nvPr/>
        </p:nvPicPr>
        <p:blipFill>
          <a:blip r:embed="rId2"/>
          <a:stretch>
            <a:fillRect/>
          </a:stretch>
        </p:blipFill>
        <p:spPr>
          <a:xfrm>
            <a:off x="4600968" y="2650450"/>
            <a:ext cx="4591050" cy="1314450"/>
          </a:xfrm>
          <a:prstGeom prst="rect">
            <a:avLst/>
          </a:prstGeom>
        </p:spPr>
      </p:pic>
      <p:sp>
        <p:nvSpPr>
          <p:cNvPr id="6" name="Rectangle 1">
            <a:extLst>
              <a:ext uri="{FF2B5EF4-FFF2-40B4-BE49-F238E27FC236}">
                <a16:creationId xmlns:a16="http://schemas.microsoft.com/office/drawing/2014/main" id="{33CA32DB-FE55-4A8D-9E49-60FF3DDD9F2D}"/>
              </a:ext>
            </a:extLst>
          </p:cNvPr>
          <p:cNvSpPr>
            <a:spLocks noChangeArrowheads="1"/>
          </p:cNvSpPr>
          <p:nvPr/>
        </p:nvSpPr>
        <p:spPr bwMode="auto">
          <a:xfrm>
            <a:off x="533400" y="3964900"/>
            <a:ext cx="636309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Arial" panose="020B0604020202020204" pitchFamily="34" charset="0"/>
              </a:rPr>
              <a:t>Total Number of Serial Schedules-</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Total number of serial schedules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Number of different ways of arranging 3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Arial" panose="020B0604020202020204" pitchFamily="34" charset="0"/>
              </a:rPr>
              <a:t>Total Number of Non-Serial Schedules-</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Total number of non-serial schedules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Total number of schedules – Total number of serial schedules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1260 –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1254</a:t>
            </a:r>
          </a:p>
        </p:txBody>
      </p:sp>
    </p:spTree>
    <p:extLst>
      <p:ext uri="{BB962C8B-B14F-4D97-AF65-F5344CB8AC3E}">
        <p14:creationId xmlns:p14="http://schemas.microsoft.com/office/powerpoint/2010/main" val="21317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500"/>
                                        <p:tgtEl>
                                          <p:spTgt spid="6">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500"/>
                                        <p:tgtEl>
                                          <p:spTgt spid="6">
                                            <p:txEl>
                                              <p:pRg st="7" end="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500"/>
                                        <p:tgtEl>
                                          <p:spTgt spid="6">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Effect transition="in" filter="fade">
                                      <p:cBhvr>
                                        <p:cTn id="55" dur="500"/>
                                        <p:tgtEl>
                                          <p:spTgt spid="6">
                                            <p:txEl>
                                              <p:pRg st="10" end="1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1" end="11"/>
                                            </p:txEl>
                                          </p:spTgt>
                                        </p:tgtEl>
                                        <p:attrNameLst>
                                          <p:attrName>style.visibility</p:attrName>
                                        </p:attrNameLst>
                                      </p:cBhvr>
                                      <p:to>
                                        <p:strVal val="visible"/>
                                      </p:to>
                                    </p:set>
                                    <p:animEffect transition="in" filter="fade">
                                      <p:cBhvr>
                                        <p:cTn id="58" dur="500"/>
                                        <p:tgtEl>
                                          <p:spTgt spid="6">
                                            <p:txEl>
                                              <p:pRg st="11" end="1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12" end="12"/>
                                            </p:txEl>
                                          </p:spTgt>
                                        </p:tgtEl>
                                        <p:attrNameLst>
                                          <p:attrName>style.visibility</p:attrName>
                                        </p:attrNameLst>
                                      </p:cBhvr>
                                      <p:to>
                                        <p:strVal val="visible"/>
                                      </p:to>
                                    </p:set>
                                    <p:animEffect transition="in" filter="fade">
                                      <p:cBhvr>
                                        <p:cTn id="61"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DB87E-DF16-44E0-BD3B-D79FEE4E8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0E20D-8399-4880-B3E0-EE93FB7715C7}"/>
              </a:ext>
            </a:extLst>
          </p:cNvPr>
          <p:cNvSpPr>
            <a:spLocks noGrp="1"/>
          </p:cNvSpPr>
          <p:nvPr>
            <p:ph idx="1"/>
          </p:nvPr>
        </p:nvSpPr>
        <p:spPr/>
        <p:txBody>
          <a:bodyPr/>
          <a:lstStyle/>
          <a:p>
            <a:endParaRPr lang="en-IN" dirty="0"/>
          </a:p>
        </p:txBody>
      </p:sp>
      <p:graphicFrame>
        <p:nvGraphicFramePr>
          <p:cNvPr id="4" name="Table 5">
            <a:extLst>
              <a:ext uri="{FF2B5EF4-FFF2-40B4-BE49-F238E27FC236}">
                <a16:creationId xmlns:a16="http://schemas.microsoft.com/office/drawing/2014/main" id="{50004546-89C3-4B4A-84F1-95DC285675C3}"/>
              </a:ext>
            </a:extLst>
          </p:cNvPr>
          <p:cNvGraphicFramePr>
            <a:graphicFrameLocks noGrp="1"/>
          </p:cNvGraphicFramePr>
          <p:nvPr>
            <p:extLst>
              <p:ext uri="{D42A27DB-BD31-4B8C-83A1-F6EECF244321}">
                <p14:modId xmlns:p14="http://schemas.microsoft.com/office/powerpoint/2010/main" val="2878615116"/>
              </p:ext>
            </p:extLst>
          </p:nvPr>
        </p:nvGraphicFramePr>
        <p:xfrm>
          <a:off x="575558" y="1562099"/>
          <a:ext cx="11040884" cy="3733801"/>
        </p:xfrm>
        <a:graphic>
          <a:graphicData uri="http://schemas.openxmlformats.org/drawingml/2006/table">
            <a:tbl>
              <a:tblPr firstRow="1" bandRow="1">
                <a:tableStyleId>{5C22544A-7EE6-4342-B048-85BDC9FD1C3A}</a:tableStyleId>
              </a:tblPr>
              <a:tblGrid>
                <a:gridCol w="5520442">
                  <a:extLst>
                    <a:ext uri="{9D8B030D-6E8A-4147-A177-3AD203B41FA5}">
                      <a16:colId xmlns:a16="http://schemas.microsoft.com/office/drawing/2014/main" val="1842335730"/>
                    </a:ext>
                  </a:extLst>
                </a:gridCol>
                <a:gridCol w="5520442">
                  <a:extLst>
                    <a:ext uri="{9D8B030D-6E8A-4147-A177-3AD203B41FA5}">
                      <a16:colId xmlns:a16="http://schemas.microsoft.com/office/drawing/2014/main" val="1257028057"/>
                    </a:ext>
                  </a:extLst>
                </a:gridCol>
              </a:tblGrid>
              <a:tr h="533400">
                <a:tc>
                  <a:txBody>
                    <a:bodyPr/>
                    <a:lstStyle/>
                    <a:p>
                      <a:pPr algn="ctr"/>
                      <a:r>
                        <a:rPr lang="en-IN" sz="1600" b="1" dirty="0">
                          <a:effectLst/>
                        </a:rPr>
                        <a:t>Serial Schedules</a:t>
                      </a:r>
                      <a:endParaRPr lang="en-IN" sz="1600" dirty="0">
                        <a:effectLst/>
                      </a:endParaRPr>
                    </a:p>
                  </a:txBody>
                  <a:tcPr anchor="ctr"/>
                </a:tc>
                <a:tc>
                  <a:txBody>
                    <a:bodyPr/>
                    <a:lstStyle/>
                    <a:p>
                      <a:pPr algn="ctr"/>
                      <a:r>
                        <a:rPr lang="en-IN" sz="1600" b="1" dirty="0">
                          <a:effectLst/>
                        </a:rPr>
                        <a:t>Serializable Schedules</a:t>
                      </a:r>
                      <a:endParaRPr lang="en-IN" sz="1600" dirty="0">
                        <a:effectLst/>
                      </a:endParaRPr>
                    </a:p>
                  </a:txBody>
                  <a:tcPr anchor="ctr"/>
                </a:tc>
                <a:extLst>
                  <a:ext uri="{0D108BD9-81ED-4DB2-BD59-A6C34878D82A}">
                    <a16:rowId xmlns:a16="http://schemas.microsoft.com/office/drawing/2014/main" val="239452356"/>
                  </a:ext>
                </a:extLst>
              </a:tr>
              <a:tr h="1183710">
                <a:tc>
                  <a:txBody>
                    <a:bodyPr/>
                    <a:lstStyle/>
                    <a:p>
                      <a:pPr algn="l"/>
                      <a:r>
                        <a:rPr lang="en-US" sz="1600" dirty="0">
                          <a:effectLst/>
                        </a:rPr>
                        <a:t>No concurrency is allowed.</a:t>
                      </a:r>
                    </a:p>
                    <a:p>
                      <a:pPr algn="l"/>
                      <a:r>
                        <a:rPr lang="en-US" sz="1600" dirty="0">
                          <a:effectLst/>
                        </a:rPr>
                        <a:t>Thus, all the transactions necessarily execute serially one after the other.</a:t>
                      </a:r>
                    </a:p>
                  </a:txBody>
                  <a:tcPr anchor="ctr"/>
                </a:tc>
                <a:tc>
                  <a:txBody>
                    <a:bodyPr/>
                    <a:lstStyle/>
                    <a:p>
                      <a:pPr algn="l"/>
                      <a:r>
                        <a:rPr lang="en-US" sz="1600">
                          <a:effectLst/>
                        </a:rPr>
                        <a:t>Concurrency is allowed.</a:t>
                      </a:r>
                    </a:p>
                    <a:p>
                      <a:pPr algn="l"/>
                      <a:r>
                        <a:rPr lang="en-US" sz="1600">
                          <a:effectLst/>
                        </a:rPr>
                        <a:t>Thus, multiple transactions can execute concurrently.</a:t>
                      </a:r>
                    </a:p>
                  </a:txBody>
                  <a:tcPr anchor="ctr"/>
                </a:tc>
                <a:extLst>
                  <a:ext uri="{0D108BD9-81ED-4DB2-BD59-A6C34878D82A}">
                    <a16:rowId xmlns:a16="http://schemas.microsoft.com/office/drawing/2014/main" val="1496003536"/>
                  </a:ext>
                </a:extLst>
              </a:tr>
              <a:tr h="832981">
                <a:tc>
                  <a:txBody>
                    <a:bodyPr/>
                    <a:lstStyle/>
                    <a:p>
                      <a:pPr algn="l"/>
                      <a:r>
                        <a:rPr lang="en-US" sz="1600" dirty="0">
                          <a:effectLst/>
                        </a:rPr>
                        <a:t>Serial schedules lead to less resource utilization and CPU throughput.</a:t>
                      </a:r>
                    </a:p>
                  </a:txBody>
                  <a:tcPr anchor="ctr"/>
                </a:tc>
                <a:tc>
                  <a:txBody>
                    <a:bodyPr/>
                    <a:lstStyle/>
                    <a:p>
                      <a:pPr algn="l"/>
                      <a:r>
                        <a:rPr lang="en-US" sz="1600">
                          <a:effectLst/>
                        </a:rPr>
                        <a:t>Serializable schedules improve both resource utilization and CPU throughput.</a:t>
                      </a:r>
                    </a:p>
                  </a:txBody>
                  <a:tcPr anchor="ctr"/>
                </a:tc>
                <a:extLst>
                  <a:ext uri="{0D108BD9-81ED-4DB2-BD59-A6C34878D82A}">
                    <a16:rowId xmlns:a16="http://schemas.microsoft.com/office/drawing/2014/main" val="1500332948"/>
                  </a:ext>
                </a:extLst>
              </a:tr>
              <a:tr h="1183710">
                <a:tc>
                  <a:txBody>
                    <a:bodyPr/>
                    <a:lstStyle/>
                    <a:p>
                      <a:pPr algn="l"/>
                      <a:r>
                        <a:rPr lang="en-US" sz="1600" dirty="0">
                          <a:effectLst/>
                        </a:rPr>
                        <a:t>Serial Schedules are less efficient as compared to serializable schedules.</a:t>
                      </a:r>
                    </a:p>
                    <a:p>
                      <a:pPr algn="l"/>
                      <a:r>
                        <a:rPr lang="en-US" sz="1600" dirty="0">
                          <a:effectLst/>
                        </a:rPr>
                        <a:t>(due to above reason)</a:t>
                      </a:r>
                    </a:p>
                  </a:txBody>
                  <a:tcPr anchor="ctr"/>
                </a:tc>
                <a:tc>
                  <a:txBody>
                    <a:bodyPr/>
                    <a:lstStyle/>
                    <a:p>
                      <a:pPr algn="l"/>
                      <a:r>
                        <a:rPr lang="en-US" sz="1600" dirty="0">
                          <a:effectLst/>
                        </a:rPr>
                        <a:t>Serializable Schedules are always better than serial schedules.</a:t>
                      </a:r>
                    </a:p>
                    <a:p>
                      <a:pPr algn="l"/>
                      <a:r>
                        <a:rPr lang="en-US" sz="1600" dirty="0">
                          <a:effectLst/>
                        </a:rPr>
                        <a:t>(due to above reason)</a:t>
                      </a:r>
                    </a:p>
                  </a:txBody>
                  <a:tcPr anchor="ctr"/>
                </a:tc>
                <a:extLst>
                  <a:ext uri="{0D108BD9-81ED-4DB2-BD59-A6C34878D82A}">
                    <a16:rowId xmlns:a16="http://schemas.microsoft.com/office/drawing/2014/main" val="277250737"/>
                  </a:ext>
                </a:extLst>
              </a:tr>
            </a:tbl>
          </a:graphicData>
        </a:graphic>
      </p:graphicFrame>
    </p:spTree>
    <p:extLst>
      <p:ext uri="{BB962C8B-B14F-4D97-AF65-F5344CB8AC3E}">
        <p14:creationId xmlns:p14="http://schemas.microsoft.com/office/powerpoint/2010/main" val="35893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normAutofit/>
          </a:bodyPr>
          <a:lstStyle/>
          <a:p>
            <a:pPr algn="just"/>
            <a:r>
              <a:rPr lang="en-IN" dirty="0"/>
              <a:t>A transaction is a </a:t>
            </a:r>
            <a:r>
              <a:rPr lang="en-IN" b="1" dirty="0">
                <a:solidFill>
                  <a:srgbClr val="C00000"/>
                </a:solidFill>
              </a:rPr>
              <a:t>sequence of operations performed as a single logical unit of work</a:t>
            </a:r>
            <a:r>
              <a:rPr lang="en-IN" dirty="0"/>
              <a:t>.</a:t>
            </a:r>
          </a:p>
          <a:p>
            <a:pPr lvl="0" algn="just"/>
            <a:r>
              <a:rPr lang="en-US" dirty="0"/>
              <a:t>A transaction is a </a:t>
            </a:r>
            <a:r>
              <a:rPr lang="en-US" b="1" dirty="0">
                <a:solidFill>
                  <a:srgbClr val="C00000"/>
                </a:solidFill>
              </a:rPr>
              <a:t>logical unit of work that contains one or more SQL statements</a:t>
            </a:r>
            <a:r>
              <a:rPr lang="en-US" dirty="0"/>
              <a:t>. </a:t>
            </a:r>
          </a:p>
          <a:p>
            <a:pPr lvl="0" algn="just"/>
            <a:r>
              <a:rPr lang="en-US" dirty="0"/>
              <a:t>Example of transaction</a:t>
            </a:r>
            <a:endParaRPr lang="en-IN" dirty="0"/>
          </a:p>
          <a:p>
            <a:pPr marL="1876425" indent="1524000">
              <a:buNone/>
            </a:pPr>
            <a:r>
              <a:rPr lang="en-US" dirty="0"/>
              <a:t>                       </a:t>
            </a:r>
          </a:p>
          <a:p>
            <a:pPr marL="1876425" indent="1524000">
              <a:buNone/>
            </a:pPr>
            <a:r>
              <a:rPr lang="en-US" dirty="0"/>
              <a:t>                       </a:t>
            </a:r>
            <a:r>
              <a:rPr lang="en-US" b="1" dirty="0"/>
              <a:t>read </a:t>
            </a:r>
            <a:r>
              <a:rPr lang="en-US" dirty="0"/>
              <a:t>(A)</a:t>
            </a:r>
            <a:endParaRPr lang="en-IN" dirty="0"/>
          </a:p>
          <a:p>
            <a:pPr marL="1876425" indent="1524000">
              <a:buNone/>
            </a:pPr>
            <a:r>
              <a:rPr lang="en-US" dirty="0"/>
              <a:t>                       A = A – 50</a:t>
            </a:r>
            <a:endParaRPr lang="en-IN" dirty="0"/>
          </a:p>
          <a:p>
            <a:pPr marL="1876425" indent="1524000">
              <a:buNone/>
            </a:pPr>
            <a:r>
              <a:rPr lang="en-US" b="1" dirty="0"/>
              <a:t>                       write </a:t>
            </a:r>
            <a:r>
              <a:rPr lang="en-US" dirty="0"/>
              <a:t>(A)</a:t>
            </a:r>
            <a:endParaRPr lang="en-IN" dirty="0"/>
          </a:p>
          <a:p>
            <a:pPr marL="1876425" indent="1524000">
              <a:buNone/>
            </a:pPr>
            <a:r>
              <a:rPr lang="en-US" b="1" dirty="0"/>
              <a:t>                        read </a:t>
            </a:r>
            <a:r>
              <a:rPr lang="en-US" dirty="0"/>
              <a:t>(B)</a:t>
            </a:r>
            <a:endParaRPr lang="en-IN" dirty="0"/>
          </a:p>
          <a:p>
            <a:pPr marL="1876425" indent="1524000">
              <a:buNone/>
            </a:pPr>
            <a:r>
              <a:rPr lang="en-US" dirty="0"/>
              <a:t>                      B = B + 50</a:t>
            </a:r>
            <a:endParaRPr lang="en-IN" dirty="0"/>
          </a:p>
          <a:p>
            <a:pPr marL="1876425" indent="1524000">
              <a:buNone/>
            </a:pPr>
            <a:r>
              <a:rPr lang="en-US" b="1" dirty="0"/>
              <a:t>                        write </a:t>
            </a:r>
            <a:r>
              <a:rPr lang="en-US" dirty="0"/>
              <a:t>(B) </a:t>
            </a:r>
            <a:endParaRPr lang="en-IN" dirty="0"/>
          </a:p>
          <a:p>
            <a:pPr marL="0" indent="0"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
        <p:nvSpPr>
          <p:cNvPr id="6" name="Right Brace 5"/>
          <p:cNvSpPr/>
          <p:nvPr/>
        </p:nvSpPr>
        <p:spPr>
          <a:xfrm>
            <a:off x="6781800" y="3048000"/>
            <a:ext cx="228600" cy="1295400"/>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7" name="Right Brace 6"/>
          <p:cNvSpPr/>
          <p:nvPr/>
        </p:nvSpPr>
        <p:spPr>
          <a:xfrm>
            <a:off x="6781800" y="4393532"/>
            <a:ext cx="228600" cy="1295400"/>
          </a:xfrm>
          <a:prstGeom prst="righ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4648200" y="3074068"/>
            <a:ext cx="304800" cy="2640932"/>
          </a:xfrm>
          <a:prstGeom prst="lef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Rounded Rectangular Callout 8"/>
          <p:cNvSpPr/>
          <p:nvPr/>
        </p:nvSpPr>
        <p:spPr>
          <a:xfrm>
            <a:off x="2514600" y="4114801"/>
            <a:ext cx="1717508" cy="557463"/>
          </a:xfrm>
          <a:prstGeom prst="wedgeRoundRectCallout">
            <a:avLst>
              <a:gd name="adj1" fmla="val 73904"/>
              <a:gd name="adj2" fmla="val 48316"/>
              <a:gd name="adj3" fmla="val 16667"/>
            </a:avLst>
          </a:prstGeom>
          <a:solidFill>
            <a:schemeClr val="bg1">
              <a:lumMod val="85000"/>
            </a:schemeClr>
          </a:solidFill>
          <a:ln w="12700">
            <a:solidFill>
              <a:schemeClr val="bg1">
                <a:lumMod val="6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10" name="Rounded Rectangle 9"/>
          <p:cNvSpPr/>
          <p:nvPr/>
        </p:nvSpPr>
        <p:spPr>
          <a:xfrm>
            <a:off x="7890711" y="4342397"/>
            <a:ext cx="1752600" cy="609600"/>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12" name="Straight Arrow Connector 11"/>
          <p:cNvCxnSpPr>
            <a:stCxn id="10" idx="1"/>
          </p:cNvCxnSpPr>
          <p:nvPr/>
        </p:nvCxnSpPr>
        <p:spPr>
          <a:xfrm flipH="1" flipV="1">
            <a:off x="7010401" y="3967915"/>
            <a:ext cx="880311" cy="6792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10" idx="1"/>
          </p:cNvCxnSpPr>
          <p:nvPr/>
        </p:nvCxnSpPr>
        <p:spPr>
          <a:xfrm flipH="1">
            <a:off x="7010401" y="4647197"/>
            <a:ext cx="880311" cy="6727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9" name="Rounded Rectangle 18"/>
          <p:cNvSpPr/>
          <p:nvPr/>
        </p:nvSpPr>
        <p:spPr>
          <a:xfrm>
            <a:off x="4623486" y="2895600"/>
            <a:ext cx="2514600"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20" name="Rounded Rectangular Callout 19"/>
          <p:cNvSpPr/>
          <p:nvPr/>
        </p:nvSpPr>
        <p:spPr>
          <a:xfrm>
            <a:off x="8077200" y="2362201"/>
            <a:ext cx="2438400" cy="879808"/>
          </a:xfrm>
          <a:prstGeom prst="wedgeRoundRectCallout">
            <a:avLst>
              <a:gd name="adj1" fmla="val -85465"/>
              <a:gd name="adj2" fmla="val 46911"/>
              <a:gd name="adj3" fmla="val 16667"/>
            </a:avLst>
          </a:prstGeom>
          <a:solidFill>
            <a:schemeClr val="bg1">
              <a:lumMod val="85000"/>
            </a:schemeClr>
          </a:solidFill>
          <a:ln w="12700">
            <a:solidFill>
              <a:schemeClr val="bg1">
                <a:lumMod val="6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Tree>
    <p:extLst>
      <p:ext uri="{BB962C8B-B14F-4D97-AF65-F5344CB8AC3E}">
        <p14:creationId xmlns:p14="http://schemas.microsoft.com/office/powerpoint/2010/main" val="66807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FFEE-B015-4B9E-9067-570BC60D068B}"/>
              </a:ext>
            </a:extLst>
          </p:cNvPr>
          <p:cNvSpPr>
            <a:spLocks noGrp="1"/>
          </p:cNvSpPr>
          <p:nvPr>
            <p:ph type="title"/>
          </p:nvPr>
        </p:nvSpPr>
        <p:spPr/>
        <p:txBody>
          <a:bodyPr>
            <a:normAutofit/>
          </a:bodyPr>
          <a:lstStyle/>
          <a:p>
            <a:r>
              <a:rPr lang="en-US" sz="3600" b="1" u="sng" dirty="0"/>
              <a:t>Serializability in DBMS-</a:t>
            </a:r>
            <a:endParaRPr lang="en-IN" sz="3600" dirty="0"/>
          </a:p>
        </p:txBody>
      </p:sp>
      <p:sp>
        <p:nvSpPr>
          <p:cNvPr id="8" name="TextBox 7">
            <a:extLst>
              <a:ext uri="{FF2B5EF4-FFF2-40B4-BE49-F238E27FC236}">
                <a16:creationId xmlns:a16="http://schemas.microsoft.com/office/drawing/2014/main" id="{F09D04C5-9094-4439-BC10-5AF71A68C7D0}"/>
              </a:ext>
            </a:extLst>
          </p:cNvPr>
          <p:cNvSpPr txBox="1"/>
          <p:nvPr/>
        </p:nvSpPr>
        <p:spPr>
          <a:xfrm>
            <a:off x="685800" y="969288"/>
            <a:ext cx="10896600" cy="5078313"/>
          </a:xfrm>
          <a:prstGeom prst="rect">
            <a:avLst/>
          </a:prstGeom>
          <a:noFill/>
        </p:spPr>
        <p:txBody>
          <a:bodyPr wrap="square">
            <a:spAutoFit/>
          </a:bodyPr>
          <a:lstStyle/>
          <a:p>
            <a:r>
              <a:rPr lang="en-US" dirty="0"/>
              <a:t> </a:t>
            </a:r>
          </a:p>
          <a:p>
            <a:pPr marL="285750" indent="-285750">
              <a:buFont typeface="Arial" panose="020B0604020202020204" pitchFamily="34" charset="0"/>
              <a:buChar char="•"/>
            </a:pPr>
            <a:r>
              <a:rPr lang="en-US" dirty="0"/>
              <a:t>Some non-serial schedules may lead to inconsistency of the database.</a:t>
            </a:r>
          </a:p>
          <a:p>
            <a:pPr marL="285750" indent="-285750">
              <a:buFont typeface="Arial" panose="020B0604020202020204" pitchFamily="34" charset="0"/>
              <a:buChar char="•"/>
            </a:pPr>
            <a:r>
              <a:rPr lang="en-US" dirty="0"/>
              <a:t>Serializability is a concept that helps to identify which non-serial schedules are correct and will maintain the consistency of the database.</a:t>
            </a:r>
          </a:p>
          <a:p>
            <a:r>
              <a:rPr lang="en-US" dirty="0"/>
              <a:t> </a:t>
            </a:r>
          </a:p>
          <a:p>
            <a:r>
              <a:rPr lang="en-US" b="1" u="sng" dirty="0"/>
              <a:t>Serializable Schedules-</a:t>
            </a:r>
            <a:endParaRPr lang="en-US" b="1" dirty="0"/>
          </a:p>
          <a:p>
            <a:r>
              <a:rPr lang="en-US" dirty="0"/>
              <a:t> </a:t>
            </a:r>
          </a:p>
          <a:p>
            <a:r>
              <a:rPr lang="en-US" dirty="0"/>
              <a:t>If a given non-serial schedule of ‘n’ transactions is equivalent to some serial schedule of ‘n’ transactions, then it is called as a </a:t>
            </a:r>
            <a:r>
              <a:rPr lang="en-US" b="1" dirty="0"/>
              <a:t>serializable schedule</a:t>
            </a:r>
            <a:r>
              <a:rPr lang="en-US" dirty="0"/>
              <a:t>.</a:t>
            </a:r>
          </a:p>
          <a:p>
            <a:r>
              <a:rPr lang="en-US" dirty="0"/>
              <a:t> </a:t>
            </a:r>
          </a:p>
          <a:p>
            <a:r>
              <a:rPr lang="en-US" b="1" u="sng" dirty="0"/>
              <a:t>Characteristics-</a:t>
            </a:r>
            <a:endParaRPr lang="en-US" b="1" dirty="0"/>
          </a:p>
          <a:p>
            <a:r>
              <a:rPr lang="en-US" dirty="0"/>
              <a:t> </a:t>
            </a:r>
          </a:p>
          <a:p>
            <a:r>
              <a:rPr lang="en-US" dirty="0"/>
              <a:t>Serializable schedules behave exactly same as serial schedules.</a:t>
            </a:r>
          </a:p>
          <a:p>
            <a:r>
              <a:rPr lang="en-US" dirty="0"/>
              <a:t>Thus, serializable schedules are always-</a:t>
            </a:r>
          </a:p>
          <a:p>
            <a:pPr marL="285750" indent="-285750">
              <a:buFont typeface="Arial" panose="020B0604020202020204" pitchFamily="34" charset="0"/>
              <a:buChar char="•"/>
            </a:pPr>
            <a:r>
              <a:rPr lang="en-US" dirty="0"/>
              <a:t>Consistent</a:t>
            </a:r>
          </a:p>
          <a:p>
            <a:pPr marL="285750" indent="-285750">
              <a:buFont typeface="Arial" panose="020B0604020202020204" pitchFamily="34" charset="0"/>
              <a:buChar char="•"/>
            </a:pPr>
            <a:r>
              <a:rPr lang="en-US" b="1" dirty="0"/>
              <a:t>Recoverable</a:t>
            </a:r>
            <a:endParaRPr lang="en-US" dirty="0"/>
          </a:p>
          <a:p>
            <a:pPr marL="285750" indent="-285750">
              <a:buFont typeface="Arial" panose="020B0604020202020204" pitchFamily="34" charset="0"/>
              <a:buChar char="•"/>
            </a:pPr>
            <a:r>
              <a:rPr lang="en-US" b="1" dirty="0" err="1"/>
              <a:t>Casacadeless</a:t>
            </a:r>
            <a:endParaRPr lang="en-US" dirty="0"/>
          </a:p>
          <a:p>
            <a:pPr marL="285750" indent="-285750">
              <a:buFont typeface="Arial" panose="020B0604020202020204" pitchFamily="34" charset="0"/>
              <a:buChar char="•"/>
            </a:pPr>
            <a:r>
              <a:rPr lang="en-US" dirty="0"/>
              <a:t>Strict</a:t>
            </a:r>
          </a:p>
        </p:txBody>
      </p:sp>
    </p:spTree>
    <p:extLst>
      <p:ext uri="{BB962C8B-B14F-4D97-AF65-F5344CB8AC3E}">
        <p14:creationId xmlns:p14="http://schemas.microsoft.com/office/powerpoint/2010/main" val="19576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fade">
                                      <p:cBhvr>
                                        <p:cTn id="20" dur="500"/>
                                        <p:tgtEl>
                                          <p:spTgt spid="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8" end="8"/>
                                            </p:txEl>
                                          </p:spTgt>
                                        </p:tgtEl>
                                        <p:attrNameLst>
                                          <p:attrName>style.visibility</p:attrName>
                                        </p:attrNameLst>
                                      </p:cBhvr>
                                      <p:to>
                                        <p:strVal val="visible"/>
                                      </p:to>
                                    </p:set>
                                    <p:animEffect transition="in" filter="fade">
                                      <p:cBhvr>
                                        <p:cTn id="28" dur="500"/>
                                        <p:tgtEl>
                                          <p:spTgt spid="8">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500"/>
                                        <p:tgtEl>
                                          <p:spTgt spid="8">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
                                            <p:txEl>
                                              <p:pRg st="10" end="10"/>
                                            </p:txEl>
                                          </p:spTgt>
                                        </p:tgtEl>
                                        <p:attrNameLst>
                                          <p:attrName>style.visibility</p:attrName>
                                        </p:attrNameLst>
                                      </p:cBhvr>
                                      <p:to>
                                        <p:strVal val="visible"/>
                                      </p:to>
                                    </p:set>
                                    <p:animEffect transition="in" filter="fade">
                                      <p:cBhvr>
                                        <p:cTn id="34" dur="500"/>
                                        <p:tgtEl>
                                          <p:spTgt spid="8">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animEffect transition="in" filter="fade">
                                      <p:cBhvr>
                                        <p:cTn id="37" dur="500"/>
                                        <p:tgtEl>
                                          <p:spTgt spid="8">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12" end="12"/>
                                            </p:txEl>
                                          </p:spTgt>
                                        </p:tgtEl>
                                        <p:attrNameLst>
                                          <p:attrName>style.visibility</p:attrName>
                                        </p:attrNameLst>
                                      </p:cBhvr>
                                      <p:to>
                                        <p:strVal val="visible"/>
                                      </p:to>
                                    </p:set>
                                    <p:animEffect transition="in" filter="fade">
                                      <p:cBhvr>
                                        <p:cTn id="42" dur="500"/>
                                        <p:tgtEl>
                                          <p:spTgt spid="8">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animEffect transition="in" filter="fade">
                                      <p:cBhvr>
                                        <p:cTn id="45" dur="500"/>
                                        <p:tgtEl>
                                          <p:spTgt spid="8">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8">
                                            <p:txEl>
                                              <p:pRg st="14" end="14"/>
                                            </p:txEl>
                                          </p:spTgt>
                                        </p:tgtEl>
                                        <p:attrNameLst>
                                          <p:attrName>style.visibility</p:attrName>
                                        </p:attrNameLst>
                                      </p:cBhvr>
                                      <p:to>
                                        <p:strVal val="visible"/>
                                      </p:to>
                                    </p:set>
                                    <p:animEffect transition="in" filter="fade">
                                      <p:cBhvr>
                                        <p:cTn id="48" dur="500"/>
                                        <p:tgtEl>
                                          <p:spTgt spid="8">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8">
                                            <p:txEl>
                                              <p:pRg st="15" end="15"/>
                                            </p:txEl>
                                          </p:spTgt>
                                        </p:tgtEl>
                                        <p:attrNameLst>
                                          <p:attrName>style.visibility</p:attrName>
                                        </p:attrNameLst>
                                      </p:cBhvr>
                                      <p:to>
                                        <p:strVal val="visible"/>
                                      </p:to>
                                    </p:set>
                                    <p:animEffect transition="in" filter="fade">
                                      <p:cBhvr>
                                        <p:cTn id="51"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971A-778B-4FDD-BE87-5450F08F6E96}"/>
              </a:ext>
            </a:extLst>
          </p:cNvPr>
          <p:cNvSpPr>
            <a:spLocks noGrp="1"/>
          </p:cNvSpPr>
          <p:nvPr>
            <p:ph type="title"/>
          </p:nvPr>
        </p:nvSpPr>
        <p:spPr/>
        <p:txBody>
          <a:bodyPr>
            <a:normAutofit/>
          </a:bodyPr>
          <a:lstStyle/>
          <a:p>
            <a:r>
              <a:rPr kumimoji="0" lang="en-US" altLang="en-US" sz="3200" b="1" i="0" u="sng" strike="noStrike" cap="none" normalizeH="0" baseline="0" dirty="0">
                <a:ln>
                  <a:noFill/>
                </a:ln>
                <a:solidFill>
                  <a:schemeClr val="tx1"/>
                </a:solidFill>
                <a:effectLst/>
                <a:latin typeface="Arial" panose="020B0604020202020204" pitchFamily="34" charset="0"/>
              </a:rPr>
              <a:t>Types of Serializability-</a:t>
            </a:r>
            <a:endParaRPr lang="en-IN" sz="3200" dirty="0"/>
          </a:p>
        </p:txBody>
      </p:sp>
      <p:sp>
        <p:nvSpPr>
          <p:cNvPr id="3" name="Content Placeholder 2">
            <a:extLst>
              <a:ext uri="{FF2B5EF4-FFF2-40B4-BE49-F238E27FC236}">
                <a16:creationId xmlns:a16="http://schemas.microsoft.com/office/drawing/2014/main" id="{7515A0FC-3F98-4D95-B64E-8E85F8E030D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Serializability is mainly of two types-</a:t>
            </a:r>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endParaRPr lang="en-US" dirty="0"/>
          </a:p>
          <a:p>
            <a:pPr lvl="0" eaLnBrk="0" fontAlgn="base" hangingPunct="0">
              <a:spcBef>
                <a:spcPct val="0"/>
              </a:spcBef>
              <a:spcAft>
                <a:spcPct val="0"/>
              </a:spcAft>
            </a:pPr>
            <a:r>
              <a:rPr lang="en-US" dirty="0"/>
              <a:t>Serializability is a concept that helps to identify which non-serial schedules are correct and will maintain the consistency of the database.</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4" name="Picture 2">
            <a:extLst>
              <a:ext uri="{FF2B5EF4-FFF2-40B4-BE49-F238E27FC236}">
                <a16:creationId xmlns:a16="http://schemas.microsoft.com/office/drawing/2014/main" id="{FA9068CC-73A3-4B9B-BDA2-C21ADF334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041279"/>
            <a:ext cx="5425388" cy="138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37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CF9C-FD53-485A-97EA-E319F278E830}"/>
              </a:ext>
            </a:extLst>
          </p:cNvPr>
          <p:cNvSpPr>
            <a:spLocks noGrp="1"/>
          </p:cNvSpPr>
          <p:nvPr>
            <p:ph type="title"/>
          </p:nvPr>
        </p:nvSpPr>
        <p:spPr/>
        <p:txBody>
          <a:bodyPr>
            <a:normAutofit/>
          </a:bodyPr>
          <a:lstStyle/>
          <a:p>
            <a:r>
              <a:rPr lang="en-US" sz="3200" b="1" u="sng" dirty="0"/>
              <a:t>1. Conflict Serializability-</a:t>
            </a:r>
            <a:endParaRPr lang="en-IN" sz="3200" dirty="0"/>
          </a:p>
        </p:txBody>
      </p:sp>
      <p:sp>
        <p:nvSpPr>
          <p:cNvPr id="5" name="Rectangle 4">
            <a:extLst>
              <a:ext uri="{FF2B5EF4-FFF2-40B4-BE49-F238E27FC236}">
                <a16:creationId xmlns:a16="http://schemas.microsoft.com/office/drawing/2014/main" id="{05DCA339-2FCB-4C84-8C1C-8C99469E77F3}"/>
              </a:ext>
            </a:extLst>
          </p:cNvPr>
          <p:cNvSpPr/>
          <p:nvPr/>
        </p:nvSpPr>
        <p:spPr>
          <a:xfrm>
            <a:off x="578178" y="555159"/>
            <a:ext cx="10660145" cy="2862322"/>
          </a:xfrm>
          <a:prstGeom prst="rect">
            <a:avLst/>
          </a:prstGeom>
        </p:spPr>
        <p:txBody>
          <a:bodyPr wrap="square">
            <a:spAutoFit/>
          </a:bodyPr>
          <a:lstStyle/>
          <a:p>
            <a:r>
              <a:rPr lang="en-US" dirty="0"/>
              <a:t> </a:t>
            </a:r>
          </a:p>
          <a:p>
            <a:r>
              <a:rPr lang="en-US" dirty="0"/>
              <a:t>If a given non-serial schedule can be converted into a serial schedule by swapping its non-conflicting operations, then it is called as a </a:t>
            </a:r>
            <a:r>
              <a:rPr lang="en-US" b="1" dirty="0"/>
              <a:t>conflict serializable schedule</a:t>
            </a:r>
            <a:r>
              <a:rPr lang="en-US" dirty="0"/>
              <a:t>.</a:t>
            </a:r>
          </a:p>
          <a:p>
            <a:r>
              <a:rPr lang="en-US" dirty="0"/>
              <a:t> </a:t>
            </a:r>
          </a:p>
          <a:p>
            <a:r>
              <a:rPr lang="en-US" b="1" u="sng" dirty="0"/>
              <a:t>Conflicting Operations-</a:t>
            </a:r>
            <a:endParaRPr lang="en-US" b="1" dirty="0"/>
          </a:p>
          <a:p>
            <a:r>
              <a:rPr lang="en-US" dirty="0"/>
              <a:t> </a:t>
            </a:r>
          </a:p>
          <a:p>
            <a:r>
              <a:rPr lang="en-US" dirty="0"/>
              <a:t>Two operations are called as </a:t>
            </a:r>
            <a:r>
              <a:rPr lang="en-US" b="1" dirty="0"/>
              <a:t>conflicting operations</a:t>
            </a:r>
            <a:r>
              <a:rPr lang="en-US" dirty="0"/>
              <a:t> if all the following conditions hold true for them-</a:t>
            </a:r>
          </a:p>
          <a:p>
            <a:pPr marL="285750" indent="-285750">
              <a:buFont typeface="Arial" panose="020B0604020202020204" pitchFamily="34" charset="0"/>
              <a:buChar char="•"/>
            </a:pPr>
            <a:r>
              <a:rPr lang="en-US" dirty="0"/>
              <a:t>Both the operations belong to </a:t>
            </a:r>
            <a:r>
              <a:rPr lang="en-US" b="1" dirty="0"/>
              <a:t>different</a:t>
            </a:r>
            <a:r>
              <a:rPr lang="en-US" dirty="0"/>
              <a:t> transactions</a:t>
            </a:r>
          </a:p>
          <a:p>
            <a:pPr marL="285750" indent="-285750">
              <a:buFont typeface="Arial" panose="020B0604020202020204" pitchFamily="34" charset="0"/>
              <a:buChar char="•"/>
            </a:pPr>
            <a:r>
              <a:rPr lang="en-US" dirty="0"/>
              <a:t>Both the operations are on the </a:t>
            </a:r>
            <a:r>
              <a:rPr lang="en-US" b="1" dirty="0"/>
              <a:t>same data </a:t>
            </a:r>
            <a:r>
              <a:rPr lang="en-US" dirty="0"/>
              <a:t>item</a:t>
            </a:r>
          </a:p>
          <a:p>
            <a:pPr marL="285750" indent="-285750">
              <a:buFont typeface="Arial" panose="020B0604020202020204" pitchFamily="34" charset="0"/>
              <a:buChar char="•"/>
            </a:pPr>
            <a:r>
              <a:rPr lang="en-US" dirty="0"/>
              <a:t>At least one of the two operations is a </a:t>
            </a:r>
            <a:r>
              <a:rPr lang="en-US" b="1" dirty="0"/>
              <a:t>write </a:t>
            </a:r>
            <a:r>
              <a:rPr lang="en-US" dirty="0"/>
              <a:t>operation</a:t>
            </a:r>
          </a:p>
        </p:txBody>
      </p:sp>
      <p:pic>
        <p:nvPicPr>
          <p:cNvPr id="6" name="Picture 5">
            <a:extLst>
              <a:ext uri="{FF2B5EF4-FFF2-40B4-BE49-F238E27FC236}">
                <a16:creationId xmlns:a16="http://schemas.microsoft.com/office/drawing/2014/main" id="{84B21C0C-F46F-408F-A216-773957288AC5}"/>
              </a:ext>
            </a:extLst>
          </p:cNvPr>
          <p:cNvPicPr>
            <a:picLocks noChangeAspect="1"/>
          </p:cNvPicPr>
          <p:nvPr/>
        </p:nvPicPr>
        <p:blipFill>
          <a:blip r:embed="rId2"/>
          <a:stretch>
            <a:fillRect/>
          </a:stretch>
        </p:blipFill>
        <p:spPr>
          <a:xfrm>
            <a:off x="6822747" y="3661147"/>
            <a:ext cx="4791075" cy="2886075"/>
          </a:xfrm>
          <a:prstGeom prst="rect">
            <a:avLst/>
          </a:prstGeom>
        </p:spPr>
      </p:pic>
      <p:sp>
        <p:nvSpPr>
          <p:cNvPr id="7" name="Rectangle 6">
            <a:extLst>
              <a:ext uri="{FF2B5EF4-FFF2-40B4-BE49-F238E27FC236}">
                <a16:creationId xmlns:a16="http://schemas.microsoft.com/office/drawing/2014/main" id="{5935DEDB-D4B7-4B6C-B504-87649BF4BD36}"/>
              </a:ext>
            </a:extLst>
          </p:cNvPr>
          <p:cNvSpPr/>
          <p:nvPr/>
        </p:nvSpPr>
        <p:spPr>
          <a:xfrm>
            <a:off x="578178" y="5379511"/>
            <a:ext cx="6096000" cy="923330"/>
          </a:xfrm>
          <a:prstGeom prst="rect">
            <a:avLst/>
          </a:prstGeom>
        </p:spPr>
        <p:txBody>
          <a:bodyPr>
            <a:spAutoFit/>
          </a:bodyPr>
          <a:lstStyle/>
          <a:p>
            <a:r>
              <a:rPr lang="en-US" dirty="0"/>
              <a:t>In this schedule,</a:t>
            </a:r>
          </a:p>
          <a:p>
            <a:pPr marL="285750" indent="-285750">
              <a:buFont typeface="Arial" panose="020B0604020202020204" pitchFamily="34" charset="0"/>
              <a:buChar char="•"/>
            </a:pPr>
            <a:r>
              <a:rPr lang="en-US" dirty="0"/>
              <a:t>W1 (A) and R2 (A) are called as conflicting operations.</a:t>
            </a:r>
          </a:p>
          <a:p>
            <a:pPr marL="285750" indent="-285750">
              <a:buFont typeface="Arial" panose="020B0604020202020204" pitchFamily="34" charset="0"/>
              <a:buChar char="•"/>
            </a:pPr>
            <a:r>
              <a:rPr lang="en-US" dirty="0"/>
              <a:t>This is because all the above conditions hold true for them.</a:t>
            </a:r>
          </a:p>
        </p:txBody>
      </p:sp>
      <p:sp>
        <p:nvSpPr>
          <p:cNvPr id="8" name="TextBox 7">
            <a:extLst>
              <a:ext uri="{FF2B5EF4-FFF2-40B4-BE49-F238E27FC236}">
                <a16:creationId xmlns:a16="http://schemas.microsoft.com/office/drawing/2014/main" id="{4EB51A43-E264-4538-8407-6B949FD426C9}"/>
              </a:ext>
            </a:extLst>
          </p:cNvPr>
          <p:cNvSpPr txBox="1"/>
          <p:nvPr/>
        </p:nvSpPr>
        <p:spPr>
          <a:xfrm>
            <a:off x="1318465" y="3675287"/>
            <a:ext cx="1764100" cy="923330"/>
          </a:xfrm>
          <a:prstGeom prst="rect">
            <a:avLst/>
          </a:prstGeom>
          <a:noFill/>
        </p:spPr>
        <p:txBody>
          <a:bodyPr wrap="square" rtlCol="0">
            <a:spAutoFit/>
          </a:bodyPr>
          <a:lstStyle/>
          <a:p>
            <a:r>
              <a:rPr lang="en-IN" b="1" dirty="0">
                <a:solidFill>
                  <a:srgbClr val="FF0000"/>
                </a:solidFill>
              </a:rPr>
              <a:t>R1(X)    W2(X)</a:t>
            </a:r>
          </a:p>
          <a:p>
            <a:r>
              <a:rPr lang="en-IN" b="1" dirty="0">
                <a:solidFill>
                  <a:srgbClr val="FF0000"/>
                </a:solidFill>
              </a:rPr>
              <a:t>W1(X)   R2(X)</a:t>
            </a:r>
          </a:p>
          <a:p>
            <a:r>
              <a:rPr lang="en-IN" b="1" dirty="0">
                <a:solidFill>
                  <a:srgbClr val="FF0000"/>
                </a:solidFill>
              </a:rPr>
              <a:t>W1(X)  W2(X)</a:t>
            </a:r>
          </a:p>
        </p:txBody>
      </p:sp>
    </p:spTree>
    <p:extLst>
      <p:ext uri="{BB962C8B-B14F-4D97-AF65-F5344CB8AC3E}">
        <p14:creationId xmlns:p14="http://schemas.microsoft.com/office/powerpoint/2010/main" val="2352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animEffect transition="in" filter="fade">
                                      <p:cBhvr>
                                        <p:cTn id="9" dur="500"/>
                                        <p:tgtEl>
                                          <p:spTgt spid="5">
                                            <p:txEl>
                                              <p:pRg st="1" end="1"/>
                                            </p:txEl>
                                          </p:spTgt>
                                        </p:tgtEl>
                                      </p:cBhvr>
                                    </p:animEffect>
                                  </p:childTnLst>
                                </p:cTn>
                              </p:par>
                              <p:par>
                                <p:cTn id="10" presetID="1"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2366-20F7-4BC3-A593-ABCCFFA65ADF}"/>
              </a:ext>
            </a:extLst>
          </p:cNvPr>
          <p:cNvSpPr>
            <a:spLocks noGrp="1"/>
          </p:cNvSpPr>
          <p:nvPr>
            <p:ph type="title"/>
          </p:nvPr>
        </p:nvSpPr>
        <p:spPr/>
        <p:txBody>
          <a:bodyPr>
            <a:normAutofit/>
          </a:bodyPr>
          <a:lstStyle/>
          <a:p>
            <a:r>
              <a:rPr lang="en-US" sz="3200" u="sng" dirty="0"/>
              <a:t>Checking Whether a Schedule is Conflict Serializable Or Not-</a:t>
            </a:r>
            <a:endParaRPr lang="en-IN" dirty="0"/>
          </a:p>
        </p:txBody>
      </p:sp>
      <p:sp>
        <p:nvSpPr>
          <p:cNvPr id="5" name="Rectangle 4">
            <a:extLst>
              <a:ext uri="{FF2B5EF4-FFF2-40B4-BE49-F238E27FC236}">
                <a16:creationId xmlns:a16="http://schemas.microsoft.com/office/drawing/2014/main" id="{92CAA835-EC3F-493E-89E9-63F7B5B84555}"/>
              </a:ext>
            </a:extLst>
          </p:cNvPr>
          <p:cNvSpPr/>
          <p:nvPr/>
        </p:nvSpPr>
        <p:spPr>
          <a:xfrm>
            <a:off x="381000" y="863001"/>
            <a:ext cx="10968526" cy="2031325"/>
          </a:xfrm>
          <a:prstGeom prst="rect">
            <a:avLst/>
          </a:prstGeom>
        </p:spPr>
        <p:txBody>
          <a:bodyPr wrap="square">
            <a:spAutoFit/>
          </a:bodyPr>
          <a:lstStyle/>
          <a:p>
            <a:r>
              <a:rPr lang="en-US" dirty="0"/>
              <a:t>For schedule S, we construct a graph known as precedence graph. This graph has a pair G = (V, E), where V consists a set of vertices, and E consists a set of edges. The set of vertices is used to contain all the transactions participating in the schedule. The set of edges is used to contain all edges </a:t>
            </a:r>
            <a:r>
              <a:rPr lang="en-US" dirty="0" err="1"/>
              <a:t>Ti</a:t>
            </a:r>
            <a:r>
              <a:rPr lang="en-US" dirty="0"/>
              <a:t> -&gt;</a:t>
            </a:r>
            <a:r>
              <a:rPr lang="en-US" dirty="0" err="1"/>
              <a:t>Tj</a:t>
            </a:r>
            <a:r>
              <a:rPr lang="en-US" dirty="0"/>
              <a:t> for which one of the three conditions holds:</a:t>
            </a:r>
          </a:p>
          <a:p>
            <a:pPr lvl="1">
              <a:buFont typeface="+mj-lt"/>
              <a:buAutoNum type="arabicPeriod"/>
            </a:pPr>
            <a:r>
              <a:rPr lang="en-US" b="1" dirty="0"/>
              <a:t>Create a node </a:t>
            </a:r>
            <a:r>
              <a:rPr lang="en-US" b="1" dirty="0" err="1"/>
              <a:t>Ti</a:t>
            </a:r>
            <a:r>
              <a:rPr lang="en-US" b="1" dirty="0"/>
              <a:t> → </a:t>
            </a:r>
            <a:r>
              <a:rPr lang="en-US" b="1" dirty="0" err="1"/>
              <a:t>Tj</a:t>
            </a:r>
            <a:r>
              <a:rPr lang="en-US" b="1" dirty="0"/>
              <a:t> if </a:t>
            </a:r>
            <a:r>
              <a:rPr lang="en-US" b="1" dirty="0" err="1"/>
              <a:t>Ti</a:t>
            </a:r>
            <a:r>
              <a:rPr lang="en-US" b="1" dirty="0"/>
              <a:t> executes write (Q) before </a:t>
            </a:r>
            <a:r>
              <a:rPr lang="en-US" b="1" dirty="0" err="1"/>
              <a:t>Tj</a:t>
            </a:r>
            <a:r>
              <a:rPr lang="en-US" b="1" dirty="0"/>
              <a:t> executes read (Q).</a:t>
            </a:r>
          </a:p>
          <a:p>
            <a:pPr lvl="1">
              <a:buFont typeface="+mj-lt"/>
              <a:buAutoNum type="arabicPeriod"/>
            </a:pPr>
            <a:r>
              <a:rPr lang="en-US" b="1" dirty="0"/>
              <a:t>Create a node </a:t>
            </a:r>
            <a:r>
              <a:rPr lang="en-US" b="1" dirty="0" err="1"/>
              <a:t>Ti</a:t>
            </a:r>
            <a:r>
              <a:rPr lang="en-US" b="1" dirty="0"/>
              <a:t> → </a:t>
            </a:r>
            <a:r>
              <a:rPr lang="en-US" b="1" dirty="0" err="1"/>
              <a:t>Tj</a:t>
            </a:r>
            <a:r>
              <a:rPr lang="en-US" b="1" dirty="0"/>
              <a:t> if </a:t>
            </a:r>
            <a:r>
              <a:rPr lang="en-US" b="1" dirty="0" err="1"/>
              <a:t>Ti</a:t>
            </a:r>
            <a:r>
              <a:rPr lang="en-US" b="1" dirty="0"/>
              <a:t> executes read (Q) before </a:t>
            </a:r>
            <a:r>
              <a:rPr lang="en-US" b="1" dirty="0" err="1"/>
              <a:t>Tj</a:t>
            </a:r>
            <a:r>
              <a:rPr lang="en-US" b="1" dirty="0"/>
              <a:t> executes write (Q).</a:t>
            </a:r>
          </a:p>
          <a:p>
            <a:pPr lvl="1">
              <a:buFont typeface="+mj-lt"/>
              <a:buAutoNum type="arabicPeriod"/>
            </a:pPr>
            <a:r>
              <a:rPr lang="en-US" b="1" dirty="0"/>
              <a:t>Create a node </a:t>
            </a:r>
            <a:r>
              <a:rPr lang="en-US" b="1" dirty="0" err="1"/>
              <a:t>Ti</a:t>
            </a:r>
            <a:r>
              <a:rPr lang="en-US" b="1" dirty="0"/>
              <a:t> → </a:t>
            </a:r>
            <a:r>
              <a:rPr lang="en-US" b="1" dirty="0" err="1"/>
              <a:t>Tj</a:t>
            </a:r>
            <a:r>
              <a:rPr lang="en-US" b="1" dirty="0"/>
              <a:t> if </a:t>
            </a:r>
            <a:r>
              <a:rPr lang="en-US" b="1" dirty="0" err="1"/>
              <a:t>Ti</a:t>
            </a:r>
            <a:r>
              <a:rPr lang="en-US" b="1" dirty="0"/>
              <a:t> executes write (Q) before </a:t>
            </a:r>
            <a:r>
              <a:rPr lang="en-US" b="1" dirty="0" err="1"/>
              <a:t>Tj</a:t>
            </a:r>
            <a:r>
              <a:rPr lang="en-US" b="1" dirty="0"/>
              <a:t> executes write (Q).</a:t>
            </a:r>
          </a:p>
          <a:p>
            <a:r>
              <a:rPr lang="en-US" dirty="0"/>
              <a:t>*create an edge on </a:t>
            </a:r>
            <a:r>
              <a:rPr lang="en-US" b="1" dirty="0">
                <a:solidFill>
                  <a:srgbClr val="FF0000"/>
                </a:solidFill>
              </a:rPr>
              <a:t>conflicting operation </a:t>
            </a:r>
            <a:r>
              <a:rPr lang="en-US" dirty="0">
                <a:solidFill>
                  <a:srgbClr val="FF0000"/>
                </a:solidFill>
              </a:rPr>
              <a:t>of </a:t>
            </a:r>
            <a:r>
              <a:rPr lang="en-US" dirty="0">
                <a:solidFill>
                  <a:srgbClr val="00B0F0"/>
                </a:solidFill>
              </a:rPr>
              <a:t>different transactions </a:t>
            </a:r>
            <a:r>
              <a:rPr lang="en-US" dirty="0">
                <a:solidFill>
                  <a:srgbClr val="FF0000"/>
                </a:solidFill>
              </a:rPr>
              <a:t>on </a:t>
            </a:r>
            <a:r>
              <a:rPr lang="en-US" dirty="0">
                <a:solidFill>
                  <a:srgbClr val="00B050"/>
                </a:solidFill>
              </a:rPr>
              <a:t>same data item</a:t>
            </a:r>
          </a:p>
        </p:txBody>
      </p:sp>
      <p:sp>
        <p:nvSpPr>
          <p:cNvPr id="6" name="Rectangle 5">
            <a:extLst>
              <a:ext uri="{FF2B5EF4-FFF2-40B4-BE49-F238E27FC236}">
                <a16:creationId xmlns:a16="http://schemas.microsoft.com/office/drawing/2014/main" id="{A0931134-FD59-47F4-88CA-90446483C7DA}"/>
              </a:ext>
            </a:extLst>
          </p:cNvPr>
          <p:cNvSpPr/>
          <p:nvPr/>
        </p:nvSpPr>
        <p:spPr>
          <a:xfrm>
            <a:off x="381000" y="2859761"/>
            <a:ext cx="10030119" cy="3970318"/>
          </a:xfrm>
          <a:prstGeom prst="rect">
            <a:avLst/>
          </a:prstGeom>
        </p:spPr>
        <p:txBody>
          <a:bodyPr wrap="square">
            <a:spAutoFit/>
          </a:bodyPr>
          <a:lstStyle/>
          <a:p>
            <a:r>
              <a:rPr lang="en-US" dirty="0"/>
              <a:t> </a:t>
            </a:r>
          </a:p>
          <a:p>
            <a:r>
              <a:rPr lang="en-US" b="1" u="sng" dirty="0"/>
              <a:t>Step-01:</a:t>
            </a:r>
            <a:r>
              <a:rPr lang="en-US" b="1" dirty="0"/>
              <a:t>  </a:t>
            </a:r>
            <a:r>
              <a:rPr lang="en-US" dirty="0"/>
              <a:t>Find and list all the conflicting operations.</a:t>
            </a:r>
          </a:p>
          <a:p>
            <a:r>
              <a:rPr lang="en-US" dirty="0"/>
              <a:t> </a:t>
            </a:r>
          </a:p>
          <a:p>
            <a:r>
              <a:rPr lang="en-US" b="1" u="sng" dirty="0"/>
              <a:t>Step-02:</a:t>
            </a:r>
            <a:r>
              <a:rPr lang="en-US" b="1" dirty="0"/>
              <a:t>  </a:t>
            </a:r>
            <a:r>
              <a:rPr lang="en-US" dirty="0"/>
              <a:t>Start creating a precedence graph by drawing one node for each transaction.</a:t>
            </a:r>
          </a:p>
          <a:p>
            <a:r>
              <a:rPr lang="en-US" dirty="0"/>
              <a:t> </a:t>
            </a:r>
          </a:p>
          <a:p>
            <a:r>
              <a:rPr lang="en-US" b="1" u="sng" dirty="0"/>
              <a:t>Step-03:</a:t>
            </a:r>
            <a:r>
              <a:rPr lang="en-US" b="1" dirty="0"/>
              <a:t>  </a:t>
            </a:r>
            <a:r>
              <a:rPr lang="en-US" dirty="0"/>
              <a:t>Draw an edge for each conflict pair such that if </a:t>
            </a:r>
            <a:r>
              <a:rPr lang="en-US" dirty="0" err="1"/>
              <a:t>T</a:t>
            </a:r>
            <a:r>
              <a:rPr lang="en-US" baseline="-25000" dirty="0" err="1"/>
              <a:t>i</a:t>
            </a:r>
            <a:r>
              <a:rPr lang="en-US" dirty="0"/>
              <a:t> (Q) and </a:t>
            </a:r>
            <a:r>
              <a:rPr lang="en-US" dirty="0" err="1"/>
              <a:t>T</a:t>
            </a:r>
            <a:r>
              <a:rPr lang="en-US" baseline="-25000" dirty="0" err="1"/>
              <a:t>j</a:t>
            </a:r>
            <a:r>
              <a:rPr lang="en-US" dirty="0"/>
              <a:t> (Q) forms a conflict pair then draw an edge from </a:t>
            </a:r>
            <a:r>
              <a:rPr lang="en-US" dirty="0" err="1"/>
              <a:t>T</a:t>
            </a:r>
            <a:r>
              <a:rPr lang="en-US" baseline="-25000" dirty="0" err="1"/>
              <a:t>i</a:t>
            </a:r>
            <a:r>
              <a:rPr lang="en-US" dirty="0"/>
              <a:t> to </a:t>
            </a:r>
            <a:r>
              <a:rPr lang="en-US" dirty="0" err="1"/>
              <a:t>T</a:t>
            </a:r>
            <a:r>
              <a:rPr lang="en-US" baseline="-25000" dirty="0" err="1"/>
              <a:t>j</a:t>
            </a:r>
            <a:r>
              <a:rPr lang="en-US" dirty="0"/>
              <a:t>. This ensures that </a:t>
            </a:r>
            <a:r>
              <a:rPr lang="en-US" dirty="0" err="1"/>
              <a:t>T</a:t>
            </a:r>
            <a:r>
              <a:rPr lang="en-US" baseline="-25000" dirty="0" err="1"/>
              <a:t>i</a:t>
            </a:r>
            <a:r>
              <a:rPr lang="en-US" dirty="0"/>
              <a:t> gets executed before </a:t>
            </a:r>
            <a:r>
              <a:rPr lang="en-US" dirty="0" err="1"/>
              <a:t>T</a:t>
            </a:r>
            <a:r>
              <a:rPr lang="en-US" baseline="-25000" dirty="0" err="1"/>
              <a:t>j</a:t>
            </a:r>
            <a:r>
              <a:rPr lang="en-US" dirty="0"/>
              <a:t>.</a:t>
            </a:r>
          </a:p>
          <a:p>
            <a:r>
              <a:rPr lang="en-US" dirty="0"/>
              <a:t> </a:t>
            </a:r>
          </a:p>
          <a:p>
            <a:r>
              <a:rPr lang="en-US" b="1" u="sng" dirty="0"/>
              <a:t>Step-04:</a:t>
            </a:r>
            <a:r>
              <a:rPr lang="en-US" b="1" dirty="0"/>
              <a:t>  </a:t>
            </a:r>
            <a:r>
              <a:rPr lang="en-US" dirty="0"/>
              <a:t>Check if there is any cycle formed in the graph. </a:t>
            </a:r>
          </a:p>
          <a:p>
            <a:pPr marL="742950" lvl="1" indent="-285750">
              <a:buFont typeface="Arial" panose="020B0604020202020204" pitchFamily="34" charset="0"/>
              <a:buChar char="•"/>
            </a:pPr>
            <a:r>
              <a:rPr lang="en-US" dirty="0"/>
              <a:t>If there is </a:t>
            </a:r>
            <a:r>
              <a:rPr lang="en-US" b="1" dirty="0"/>
              <a:t>no cycle </a:t>
            </a:r>
            <a:r>
              <a:rPr lang="en-US" dirty="0"/>
              <a:t>found, then the schedule is conflict serializable otherwise not.</a:t>
            </a:r>
          </a:p>
          <a:p>
            <a:r>
              <a:rPr lang="en-US" dirty="0"/>
              <a:t> </a:t>
            </a:r>
          </a:p>
          <a:p>
            <a:r>
              <a:rPr lang="en-US" b="1" dirty="0">
                <a:solidFill>
                  <a:srgbClr val="FF0000"/>
                </a:solidFill>
              </a:rPr>
              <a:t>NOTE: </a:t>
            </a:r>
            <a:r>
              <a:rPr lang="en-US" dirty="0">
                <a:solidFill>
                  <a:srgbClr val="FF0000"/>
                </a:solidFill>
              </a:rPr>
              <a:t> By performing the </a:t>
            </a:r>
            <a:r>
              <a:rPr lang="en-US" b="1" dirty="0">
                <a:solidFill>
                  <a:srgbClr val="FF0000"/>
                </a:solidFill>
              </a:rPr>
              <a:t>Topological Sort</a:t>
            </a:r>
            <a:r>
              <a:rPr lang="en-US" dirty="0">
                <a:solidFill>
                  <a:srgbClr val="FF0000"/>
                </a:solidFill>
              </a:rPr>
              <a:t> of the </a:t>
            </a:r>
            <a:r>
              <a:rPr lang="en-US" b="1" dirty="0">
                <a:solidFill>
                  <a:srgbClr val="FF0000"/>
                </a:solidFill>
              </a:rPr>
              <a:t>Directed Acyclic Graph</a:t>
            </a:r>
            <a:r>
              <a:rPr lang="en-US" dirty="0">
                <a:solidFill>
                  <a:srgbClr val="FF0000"/>
                </a:solidFill>
              </a:rPr>
              <a:t> so obtained, the corresponding serial schedule(s) can be found. Such schedules can be more than 1.</a:t>
            </a:r>
          </a:p>
          <a:p>
            <a:endParaRPr lang="en-US" dirty="0"/>
          </a:p>
        </p:txBody>
      </p:sp>
    </p:spTree>
    <p:extLst>
      <p:ext uri="{BB962C8B-B14F-4D97-AF65-F5344CB8AC3E}">
        <p14:creationId xmlns:p14="http://schemas.microsoft.com/office/powerpoint/2010/main" val="246163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fade">
                                      <p:cBhvr>
                                        <p:cTn id="47" dur="500"/>
                                        <p:tgtEl>
                                          <p:spTgt spid="6">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8" end="8"/>
                                            </p:txEl>
                                          </p:spTgt>
                                        </p:tgtEl>
                                        <p:attrNameLst>
                                          <p:attrName>style.visibility</p:attrName>
                                        </p:attrNameLst>
                                      </p:cBhvr>
                                      <p:to>
                                        <p:strVal val="visible"/>
                                      </p:to>
                                    </p:set>
                                    <p:animEffect transition="in" filter="fade">
                                      <p:cBhvr>
                                        <p:cTn id="52" dur="500"/>
                                        <p:tgtEl>
                                          <p:spTgt spid="6">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7687-B22F-46B6-B0B8-22483638068A}"/>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7B50C6AB-0EED-4DEF-BC2F-98576011C686}"/>
              </a:ext>
            </a:extLst>
          </p:cNvPr>
          <p:cNvSpPr>
            <a:spLocks noChangeArrowheads="1"/>
          </p:cNvSpPr>
          <p:nvPr/>
        </p:nvSpPr>
        <p:spPr bwMode="auto">
          <a:xfrm>
            <a:off x="685800" y="304800"/>
            <a:ext cx="106711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PRACTICE PROBLEMS BASED ON CONFLICT SERIALIZABILITY-</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Problem-01:</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Check whether the given schedule S is conflict serializable or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S : R</a:t>
            </a:r>
            <a:r>
              <a:rPr kumimoji="0" lang="en-US" altLang="en-US" sz="1600" b="1" i="0" u="none" strike="noStrike" cap="none" normalizeH="0" baseline="-3000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(A) , R</a:t>
            </a:r>
            <a:r>
              <a:rPr kumimoji="0" lang="en-US" altLang="en-US" sz="1600" b="1" i="0" u="none" strike="noStrike" cap="none" normalizeH="0" baseline="-3000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(A) , R</a:t>
            </a:r>
            <a:r>
              <a:rPr kumimoji="0" lang="en-US" altLang="en-US" sz="1600" b="1" i="0" u="none" strike="noStrike" cap="none" normalizeH="0" baseline="-3000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(B) , R</a:t>
            </a:r>
            <a:r>
              <a:rPr kumimoji="0" lang="en-US" altLang="en-US" sz="1600" b="1" i="0" u="none" strike="noStrike" cap="none" normalizeH="0" baseline="-3000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(B) , R</a:t>
            </a:r>
            <a:r>
              <a:rPr kumimoji="0" lang="en-US" altLang="en-US" sz="1600" b="1" i="0" u="none" strike="noStrike" cap="none" normalizeH="0" baseline="-30000" dirty="0">
                <a:ln>
                  <a:noFill/>
                </a:ln>
                <a:solidFill>
                  <a:schemeClr val="tx1"/>
                </a:solidFill>
                <a:effectLst/>
                <a:latin typeface="Arial" panose="020B0604020202020204" pitchFamily="34" charset="0"/>
              </a:rPr>
              <a:t>3</a:t>
            </a:r>
            <a:r>
              <a:rPr kumimoji="0" lang="en-US" altLang="en-US" sz="1600" b="1" i="0" u="none" strike="noStrike" cap="none" normalizeH="0" baseline="0" dirty="0">
                <a:ln>
                  <a:noFill/>
                </a:ln>
                <a:solidFill>
                  <a:schemeClr val="tx1"/>
                </a:solidFill>
                <a:effectLst/>
                <a:latin typeface="Arial" panose="020B0604020202020204" pitchFamily="34" charset="0"/>
              </a:rPr>
              <a:t>(B) , W</a:t>
            </a:r>
            <a:r>
              <a:rPr kumimoji="0" lang="en-US" altLang="en-US" sz="1600" b="1" i="0" u="none" strike="noStrike" cap="none" normalizeH="0" baseline="-3000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(A) , W</a:t>
            </a:r>
            <a:r>
              <a:rPr kumimoji="0" lang="en-US" altLang="en-US" sz="1600" b="1" i="0" u="none" strike="noStrike" cap="none" normalizeH="0" baseline="-3000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(B)</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Solution-</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Step-01:</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List all the conflicting operations and determine the dependency between the transactions-</a:t>
            </a:r>
          </a:p>
          <a:p>
            <a:pPr marL="1200150" lvl="2"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R</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(A) , W</a:t>
            </a:r>
            <a:r>
              <a:rPr kumimoji="0" lang="en-US" altLang="en-US" sz="1600" b="0" i="0" u="none" strike="noStrike" cap="none" normalizeH="0" baseline="-30000" dirty="0">
                <a:ln>
                  <a:noFill/>
                </a:ln>
                <a:solidFill>
                  <a:schemeClr val="tx1"/>
                </a:solidFill>
                <a:effectLst/>
                <a:latin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rPr>
              <a:t>(A)              (T</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 T</a:t>
            </a:r>
            <a:r>
              <a:rPr kumimoji="0" lang="en-US" altLang="en-US" sz="1600" b="0" i="0" u="none" strike="noStrike" cap="none" normalizeH="0" baseline="-30000" dirty="0">
                <a:ln>
                  <a:noFill/>
                </a:ln>
                <a:solidFill>
                  <a:schemeClr val="tx1"/>
                </a:solidFill>
                <a:effectLst/>
                <a:latin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1200150" lvl="2"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R</a:t>
            </a:r>
            <a:r>
              <a:rPr kumimoji="0" lang="en-US" altLang="en-US" sz="1600" b="0" i="0" u="none" strike="noStrike" cap="none" normalizeH="0" baseline="-30000" dirty="0">
                <a:ln>
                  <a:noFill/>
                </a:ln>
                <a:solidFill>
                  <a:schemeClr val="tx1"/>
                </a:solidFill>
                <a:effectLst/>
                <a:latin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rPr>
              <a:t>(B) , W</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(B)              (T</a:t>
            </a:r>
            <a:r>
              <a:rPr kumimoji="0" lang="en-US" altLang="en-US" sz="1600" b="0" i="0" u="none" strike="noStrike" cap="none" normalizeH="0" baseline="-30000" dirty="0">
                <a:ln>
                  <a:noFill/>
                </a:ln>
                <a:solidFill>
                  <a:schemeClr val="tx1"/>
                </a:solidFill>
                <a:effectLst/>
                <a:latin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rPr>
              <a:t> → T</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1200150" lvl="2"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R</a:t>
            </a:r>
            <a:r>
              <a:rPr kumimoji="0" lang="en-US" altLang="en-US" sz="1600" b="0" i="0" u="none" strike="noStrike" cap="none" normalizeH="0" baseline="-30000" dirty="0">
                <a:ln>
                  <a:noFill/>
                </a:ln>
                <a:solidFill>
                  <a:schemeClr val="tx1"/>
                </a:solidFill>
                <a:effectLst/>
                <a:latin typeface="Arial" panose="020B0604020202020204" pitchFamily="34" charset="0"/>
              </a:rPr>
              <a:t>3</a:t>
            </a:r>
            <a:r>
              <a:rPr kumimoji="0" lang="en-US" altLang="en-US" sz="1600" b="0" i="0" u="none" strike="noStrike" cap="none" normalizeH="0" baseline="0" dirty="0">
                <a:ln>
                  <a:noFill/>
                </a:ln>
                <a:solidFill>
                  <a:schemeClr val="tx1"/>
                </a:solidFill>
                <a:effectLst/>
                <a:latin typeface="Arial" panose="020B0604020202020204" pitchFamily="34" charset="0"/>
              </a:rPr>
              <a:t>(B) , W</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(B)              (T</a:t>
            </a:r>
            <a:r>
              <a:rPr kumimoji="0" lang="en-US" altLang="en-US" sz="1600" b="0" i="0" u="none" strike="noStrike" cap="none" normalizeH="0" baseline="-30000" dirty="0">
                <a:ln>
                  <a:noFill/>
                </a:ln>
                <a:solidFill>
                  <a:schemeClr val="tx1"/>
                </a:solidFill>
                <a:effectLst/>
                <a:latin typeface="Arial" panose="020B0604020202020204" pitchFamily="34" charset="0"/>
              </a:rPr>
              <a:t>3</a:t>
            </a:r>
            <a:r>
              <a:rPr kumimoji="0" lang="en-US" altLang="en-US" sz="1600" b="0" i="0" u="none" strike="noStrike" cap="none" normalizeH="0" baseline="0" dirty="0">
                <a:ln>
                  <a:noFill/>
                </a:ln>
                <a:solidFill>
                  <a:schemeClr val="tx1"/>
                </a:solidFill>
                <a:effectLst/>
                <a:latin typeface="Arial" panose="020B0604020202020204" pitchFamily="34" charset="0"/>
              </a:rPr>
              <a:t> → T</a:t>
            </a:r>
            <a:r>
              <a:rPr kumimoji="0" lang="en-US" altLang="en-US" sz="1600" b="0" i="0" u="none" strike="noStrike" cap="none" normalizeH="0" baseline="-3000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Step-02:</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Draw the precedence graph-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84ED4A1A-9EAF-4EC0-9935-B7E4499B4122}"/>
              </a:ext>
            </a:extLst>
          </p:cNvPr>
          <p:cNvPicPr>
            <a:picLocks noChangeAspect="1"/>
          </p:cNvPicPr>
          <p:nvPr/>
        </p:nvPicPr>
        <p:blipFill>
          <a:blip r:embed="rId2"/>
          <a:stretch>
            <a:fillRect/>
          </a:stretch>
        </p:blipFill>
        <p:spPr>
          <a:xfrm>
            <a:off x="2113618" y="3836452"/>
            <a:ext cx="3114675" cy="2295525"/>
          </a:xfrm>
          <a:prstGeom prst="rect">
            <a:avLst/>
          </a:prstGeom>
        </p:spPr>
      </p:pic>
      <p:sp>
        <p:nvSpPr>
          <p:cNvPr id="6" name="Rectangle 5">
            <a:extLst>
              <a:ext uri="{FF2B5EF4-FFF2-40B4-BE49-F238E27FC236}">
                <a16:creationId xmlns:a16="http://schemas.microsoft.com/office/drawing/2014/main" id="{2456093A-3343-4C3B-9673-1D671A6935A7}"/>
              </a:ext>
            </a:extLst>
          </p:cNvPr>
          <p:cNvSpPr/>
          <p:nvPr/>
        </p:nvSpPr>
        <p:spPr>
          <a:xfrm>
            <a:off x="5260944" y="5226658"/>
            <a:ext cx="6096000" cy="646331"/>
          </a:xfrm>
          <a:prstGeom prst="rect">
            <a:avLst/>
          </a:prstGeom>
        </p:spPr>
        <p:txBody>
          <a:bodyPr>
            <a:spAutoFit/>
          </a:bodyPr>
          <a:lstStyle/>
          <a:p>
            <a:pPr marL="285750" indent="-285750">
              <a:buFont typeface="Arial" panose="020B0604020202020204" pitchFamily="34" charset="0"/>
              <a:buChar char="•"/>
            </a:pPr>
            <a:r>
              <a:rPr lang="en-US" dirty="0"/>
              <a:t>Clearly, there exists a cycle in the precedence graph.</a:t>
            </a:r>
          </a:p>
          <a:p>
            <a:pPr marL="285750" indent="-285750">
              <a:buFont typeface="Arial" panose="020B0604020202020204" pitchFamily="34" charset="0"/>
              <a:buChar char="•"/>
            </a:pPr>
            <a:r>
              <a:rPr lang="en-US" dirty="0"/>
              <a:t>Therefore, the given schedule S is not conflict serializable.</a:t>
            </a:r>
          </a:p>
        </p:txBody>
      </p:sp>
    </p:spTree>
    <p:extLst>
      <p:ext uri="{BB962C8B-B14F-4D97-AF65-F5344CB8AC3E}">
        <p14:creationId xmlns:p14="http://schemas.microsoft.com/office/powerpoint/2010/main" val="109518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56A3-7CD1-4EF6-B63E-65E25BCB01DC}"/>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7E72F33E-4EED-4A2E-90AF-09E5295FE8B9}"/>
              </a:ext>
            </a:extLst>
          </p:cNvPr>
          <p:cNvSpPr/>
          <p:nvPr/>
        </p:nvSpPr>
        <p:spPr>
          <a:xfrm>
            <a:off x="422187" y="500416"/>
            <a:ext cx="10460610" cy="369332"/>
          </a:xfrm>
          <a:prstGeom prst="rect">
            <a:avLst/>
          </a:prstGeom>
        </p:spPr>
        <p:txBody>
          <a:bodyPr wrap="square">
            <a:spAutoFit/>
          </a:bodyPr>
          <a:lstStyle/>
          <a:p>
            <a:r>
              <a:rPr lang="en-US" b="1" u="sng" dirty="0"/>
              <a:t>Problem-02:</a:t>
            </a:r>
            <a:r>
              <a:rPr lang="en-US" b="1" dirty="0"/>
              <a:t>  </a:t>
            </a:r>
            <a:r>
              <a:rPr lang="en-US" dirty="0"/>
              <a:t>Check whether the given schedule S(</a:t>
            </a:r>
            <a:r>
              <a:rPr lang="en-US" b="1" dirty="0">
                <a:solidFill>
                  <a:srgbClr val="FF0000"/>
                </a:solidFill>
              </a:rPr>
              <a:t>with commit</a:t>
            </a:r>
            <a:r>
              <a:rPr lang="en-US" dirty="0"/>
              <a:t>) is conflict serializable and recoverable or not-</a:t>
            </a:r>
          </a:p>
        </p:txBody>
      </p:sp>
      <p:graphicFrame>
        <p:nvGraphicFramePr>
          <p:cNvPr id="5" name="Table 5">
            <a:extLst>
              <a:ext uri="{FF2B5EF4-FFF2-40B4-BE49-F238E27FC236}">
                <a16:creationId xmlns:a16="http://schemas.microsoft.com/office/drawing/2014/main" id="{EDF61B09-3C8C-4BDA-AC58-3E3FC1FFF614}"/>
              </a:ext>
            </a:extLst>
          </p:cNvPr>
          <p:cNvGraphicFramePr>
            <a:graphicFrameLocks noGrp="1"/>
          </p:cNvGraphicFramePr>
          <p:nvPr>
            <p:extLst>
              <p:ext uri="{D42A27DB-BD31-4B8C-83A1-F6EECF244321}">
                <p14:modId xmlns:p14="http://schemas.microsoft.com/office/powerpoint/2010/main" val="115394962"/>
              </p:ext>
            </p:extLst>
          </p:nvPr>
        </p:nvGraphicFramePr>
        <p:xfrm>
          <a:off x="6980282" y="1288490"/>
          <a:ext cx="4845380" cy="4053840"/>
        </p:xfrm>
        <a:graphic>
          <a:graphicData uri="http://schemas.openxmlformats.org/drawingml/2006/table">
            <a:tbl>
              <a:tblPr firstRow="1" bandRow="1">
                <a:tableStyleId>{5940675A-B579-460E-94D1-54222C63F5DA}</a:tableStyleId>
              </a:tblPr>
              <a:tblGrid>
                <a:gridCol w="1211345">
                  <a:extLst>
                    <a:ext uri="{9D8B030D-6E8A-4147-A177-3AD203B41FA5}">
                      <a16:colId xmlns:a16="http://schemas.microsoft.com/office/drawing/2014/main" val="867908495"/>
                    </a:ext>
                  </a:extLst>
                </a:gridCol>
                <a:gridCol w="1211345">
                  <a:extLst>
                    <a:ext uri="{9D8B030D-6E8A-4147-A177-3AD203B41FA5}">
                      <a16:colId xmlns:a16="http://schemas.microsoft.com/office/drawing/2014/main" val="2198266341"/>
                    </a:ext>
                  </a:extLst>
                </a:gridCol>
                <a:gridCol w="1211345">
                  <a:extLst>
                    <a:ext uri="{9D8B030D-6E8A-4147-A177-3AD203B41FA5}">
                      <a16:colId xmlns:a16="http://schemas.microsoft.com/office/drawing/2014/main" val="4053586871"/>
                    </a:ext>
                  </a:extLst>
                </a:gridCol>
                <a:gridCol w="1211345">
                  <a:extLst>
                    <a:ext uri="{9D8B030D-6E8A-4147-A177-3AD203B41FA5}">
                      <a16:colId xmlns:a16="http://schemas.microsoft.com/office/drawing/2014/main" val="2503312769"/>
                    </a:ext>
                  </a:extLst>
                </a:gridCol>
              </a:tblGrid>
              <a:tr h="283789">
                <a:tc>
                  <a:txBody>
                    <a:bodyPr/>
                    <a:lstStyle/>
                    <a:p>
                      <a:pPr algn="ctr"/>
                      <a:r>
                        <a:rPr lang="en-IN" b="1" dirty="0"/>
                        <a:t>T1</a:t>
                      </a:r>
                    </a:p>
                  </a:txBody>
                  <a:tcPr/>
                </a:tc>
                <a:tc>
                  <a:txBody>
                    <a:bodyPr/>
                    <a:lstStyle/>
                    <a:p>
                      <a:pPr algn="ctr"/>
                      <a:r>
                        <a:rPr lang="en-IN" b="1" dirty="0"/>
                        <a:t>T2</a:t>
                      </a:r>
                    </a:p>
                  </a:txBody>
                  <a:tcPr/>
                </a:tc>
                <a:tc>
                  <a:txBody>
                    <a:bodyPr/>
                    <a:lstStyle/>
                    <a:p>
                      <a:pPr algn="ctr"/>
                      <a:r>
                        <a:rPr lang="en-IN" b="1" dirty="0"/>
                        <a:t>T3</a:t>
                      </a:r>
                    </a:p>
                  </a:txBody>
                  <a:tcPr/>
                </a:tc>
                <a:tc>
                  <a:txBody>
                    <a:bodyPr/>
                    <a:lstStyle/>
                    <a:p>
                      <a:pPr algn="ctr"/>
                      <a:r>
                        <a:rPr lang="en-IN" b="1" dirty="0"/>
                        <a:t>T4</a:t>
                      </a:r>
                    </a:p>
                  </a:txBody>
                  <a:tcPr/>
                </a:tc>
                <a:extLst>
                  <a:ext uri="{0D108BD9-81ED-4DB2-BD59-A6C34878D82A}">
                    <a16:rowId xmlns:a16="http://schemas.microsoft.com/office/drawing/2014/main" val="3893774240"/>
                  </a:ext>
                </a:extLst>
              </a:tr>
              <a:tr h="260139">
                <a:tc>
                  <a:txBody>
                    <a:bodyPr/>
                    <a:lstStyle/>
                    <a:p>
                      <a:pPr algn="ctr"/>
                      <a:endParaRPr lang="en-IN" sz="1600" dirty="0"/>
                    </a:p>
                  </a:txBody>
                  <a:tcPr>
                    <a:noFill/>
                  </a:tcPr>
                </a:tc>
                <a:tc>
                  <a:txBody>
                    <a:bodyPr/>
                    <a:lstStyle/>
                    <a:p>
                      <a:pPr algn="ctr"/>
                      <a:r>
                        <a:rPr lang="en-IN" sz="1600" dirty="0"/>
                        <a:t>R(X)</a:t>
                      </a:r>
                    </a:p>
                  </a:txBody>
                  <a:tcPr>
                    <a:noFill/>
                  </a:tcPr>
                </a:tc>
                <a:tc>
                  <a:txBody>
                    <a:bodyPr/>
                    <a:lstStyle/>
                    <a:p>
                      <a:pPr algn="ctr"/>
                      <a:endParaRPr lang="en-IN" sz="1600"/>
                    </a:p>
                  </a:txBody>
                  <a:tcPr>
                    <a:noFill/>
                  </a:tcPr>
                </a:tc>
                <a:tc>
                  <a:txBody>
                    <a:bodyPr/>
                    <a:lstStyle/>
                    <a:p>
                      <a:pPr algn="ctr"/>
                      <a:endParaRPr lang="en-IN" sz="1600"/>
                    </a:p>
                  </a:txBody>
                  <a:tcPr>
                    <a:noFill/>
                  </a:tcPr>
                </a:tc>
                <a:extLst>
                  <a:ext uri="{0D108BD9-81ED-4DB2-BD59-A6C34878D82A}">
                    <a16:rowId xmlns:a16="http://schemas.microsoft.com/office/drawing/2014/main" val="2969298837"/>
                  </a:ext>
                </a:extLst>
              </a:tr>
              <a:tr h="260139">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W(X)</a:t>
                      </a:r>
                    </a:p>
                  </a:txBody>
                  <a:tcPr>
                    <a:noFill/>
                  </a:tcPr>
                </a:tc>
                <a:tc>
                  <a:txBody>
                    <a:bodyPr/>
                    <a:lstStyle/>
                    <a:p>
                      <a:pPr algn="ctr"/>
                      <a:endParaRPr lang="en-IN" sz="1600"/>
                    </a:p>
                  </a:txBody>
                  <a:tcPr>
                    <a:noFill/>
                  </a:tcPr>
                </a:tc>
                <a:extLst>
                  <a:ext uri="{0D108BD9-81ED-4DB2-BD59-A6C34878D82A}">
                    <a16:rowId xmlns:a16="http://schemas.microsoft.com/office/drawing/2014/main" val="3860357455"/>
                  </a:ext>
                </a:extLst>
              </a:tr>
              <a:tr h="260139">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solidFill>
                            <a:srgbClr val="FF0000"/>
                          </a:solidFill>
                        </a:rPr>
                        <a:t>commit</a:t>
                      </a:r>
                    </a:p>
                  </a:txBody>
                  <a:tcPr>
                    <a:noFill/>
                  </a:tcPr>
                </a:tc>
                <a:tc>
                  <a:txBody>
                    <a:bodyPr/>
                    <a:lstStyle/>
                    <a:p>
                      <a:pPr algn="ctr"/>
                      <a:endParaRPr lang="en-IN" sz="1600" dirty="0"/>
                    </a:p>
                  </a:txBody>
                  <a:tcPr>
                    <a:noFill/>
                  </a:tcPr>
                </a:tc>
                <a:extLst>
                  <a:ext uri="{0D108BD9-81ED-4DB2-BD59-A6C34878D82A}">
                    <a16:rowId xmlns:a16="http://schemas.microsoft.com/office/drawing/2014/main" val="2674437063"/>
                  </a:ext>
                </a:extLst>
              </a:tr>
              <a:tr h="260139">
                <a:tc>
                  <a:txBody>
                    <a:bodyPr/>
                    <a:lstStyle/>
                    <a:p>
                      <a:pPr algn="ctr"/>
                      <a:r>
                        <a:rPr lang="en-IN" sz="1600" dirty="0"/>
                        <a:t>W(X)</a:t>
                      </a:r>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3004280876"/>
                  </a:ext>
                </a:extLst>
              </a:tr>
              <a:tr h="260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solidFill>
                            <a:srgbClr val="FF0000"/>
                          </a:solidFill>
                        </a:rPr>
                        <a:t>commit</a:t>
                      </a:r>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717721536"/>
                  </a:ext>
                </a:extLst>
              </a:tr>
              <a:tr h="260139">
                <a:tc>
                  <a:txBody>
                    <a:bodyPr/>
                    <a:lstStyle/>
                    <a:p>
                      <a:pPr algn="ctr"/>
                      <a:endParaRPr lang="en-IN" sz="1600" dirty="0"/>
                    </a:p>
                  </a:txBody>
                  <a:tcPr>
                    <a:noFill/>
                  </a:tcPr>
                </a:tc>
                <a:tc>
                  <a:txBody>
                    <a:bodyPr/>
                    <a:lstStyle/>
                    <a:p>
                      <a:pPr algn="ctr"/>
                      <a:r>
                        <a:rPr lang="en-IN" sz="1600" dirty="0"/>
                        <a:t>W(Y)</a:t>
                      </a:r>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640551241"/>
                  </a:ext>
                </a:extLst>
              </a:tr>
              <a:tr h="260139">
                <a:tc>
                  <a:txBody>
                    <a:bodyPr/>
                    <a:lstStyle/>
                    <a:p>
                      <a:pPr algn="ctr"/>
                      <a:endParaRPr lang="en-IN" sz="1600" dirty="0"/>
                    </a:p>
                  </a:txBody>
                  <a:tcPr>
                    <a:noFill/>
                  </a:tcPr>
                </a:tc>
                <a:tc>
                  <a:txBody>
                    <a:bodyPr/>
                    <a:lstStyle/>
                    <a:p>
                      <a:pPr algn="ctr"/>
                      <a:r>
                        <a:rPr lang="en-IN" sz="1600" dirty="0"/>
                        <a:t>R(Z)</a:t>
                      </a:r>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634145984"/>
                  </a:ext>
                </a:extLst>
              </a:tr>
              <a:tr h="260139">
                <a:tc>
                  <a:txBody>
                    <a:bodyPr/>
                    <a:lstStyle/>
                    <a:p>
                      <a:pPr algn="ctr"/>
                      <a:endParaRPr lang="en-IN" sz="1600" dirty="0"/>
                    </a:p>
                  </a:txBody>
                  <a:tcPr>
                    <a:noFill/>
                  </a:tcPr>
                </a:tc>
                <a:tc>
                  <a:txBody>
                    <a:bodyPr/>
                    <a:lstStyle/>
                    <a:p>
                      <a:pPr algn="ctr"/>
                      <a:r>
                        <a:rPr lang="en-IN" sz="1600" dirty="0">
                          <a:solidFill>
                            <a:srgbClr val="FF0000"/>
                          </a:solidFill>
                        </a:rPr>
                        <a:t>commit</a:t>
                      </a:r>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891195310"/>
                  </a:ext>
                </a:extLst>
              </a:tr>
              <a:tr h="260139">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tc>
                  <a:txBody>
                    <a:bodyPr/>
                    <a:lstStyle/>
                    <a:p>
                      <a:pPr algn="ctr"/>
                      <a:r>
                        <a:rPr lang="en-IN" sz="1600" dirty="0"/>
                        <a:t>R(X)</a:t>
                      </a:r>
                    </a:p>
                  </a:txBody>
                  <a:tcPr>
                    <a:noFill/>
                  </a:tcPr>
                </a:tc>
                <a:extLst>
                  <a:ext uri="{0D108BD9-81ED-4DB2-BD59-A6C34878D82A}">
                    <a16:rowId xmlns:a16="http://schemas.microsoft.com/office/drawing/2014/main" val="3296336962"/>
                  </a:ext>
                </a:extLst>
              </a:tr>
              <a:tr h="260139">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R(Y)</a:t>
                      </a:r>
                    </a:p>
                  </a:txBody>
                  <a:tcPr>
                    <a:noFill/>
                  </a:tcPr>
                </a:tc>
                <a:extLst>
                  <a:ext uri="{0D108BD9-81ED-4DB2-BD59-A6C34878D82A}">
                    <a16:rowId xmlns:a16="http://schemas.microsoft.com/office/drawing/2014/main" val="305111463"/>
                  </a:ext>
                </a:extLst>
              </a:tr>
              <a:tr h="260139">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solidFill>
                            <a:srgbClr val="FF0000"/>
                          </a:solidFill>
                        </a:rPr>
                        <a:t>commit</a:t>
                      </a:r>
                    </a:p>
                  </a:txBody>
                  <a:tcPr>
                    <a:noFill/>
                  </a:tcPr>
                </a:tc>
                <a:extLst>
                  <a:ext uri="{0D108BD9-81ED-4DB2-BD59-A6C34878D82A}">
                    <a16:rowId xmlns:a16="http://schemas.microsoft.com/office/drawing/2014/main" val="1105166966"/>
                  </a:ext>
                </a:extLst>
              </a:tr>
            </a:tbl>
          </a:graphicData>
        </a:graphic>
      </p:graphicFrame>
      <p:sp>
        <p:nvSpPr>
          <p:cNvPr id="6" name="Rectangle 1">
            <a:extLst>
              <a:ext uri="{FF2B5EF4-FFF2-40B4-BE49-F238E27FC236}">
                <a16:creationId xmlns:a16="http://schemas.microsoft.com/office/drawing/2014/main" id="{F81210B7-87CE-4CA9-B42E-58C74372F853}"/>
              </a:ext>
            </a:extLst>
          </p:cNvPr>
          <p:cNvSpPr>
            <a:spLocks noChangeArrowheads="1"/>
          </p:cNvSpPr>
          <p:nvPr/>
        </p:nvSpPr>
        <p:spPr bwMode="auto">
          <a:xfrm>
            <a:off x="565609" y="1568265"/>
            <a:ext cx="572785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Step-01:</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List all the conflicting operations and determine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dependency between  the transactions-</a:t>
            </a:r>
          </a:p>
          <a:p>
            <a:pPr marL="742950" lvl="1" indent="-285750">
              <a:buFont typeface="Arial" panose="020B0604020202020204" pitchFamily="34" charset="0"/>
              <a:buChar char="•"/>
            </a:pPr>
            <a:r>
              <a:rPr lang="fr-FR" sz="1600" dirty="0"/>
              <a:t>R</a:t>
            </a:r>
            <a:r>
              <a:rPr lang="fr-FR" sz="1600" baseline="-25000" dirty="0"/>
              <a:t>2</a:t>
            </a:r>
            <a:r>
              <a:rPr lang="fr-FR" sz="1600" dirty="0"/>
              <a:t>(X) , W</a:t>
            </a:r>
            <a:r>
              <a:rPr lang="fr-FR" sz="1600" baseline="-25000" dirty="0"/>
              <a:t>3</a:t>
            </a:r>
            <a:r>
              <a:rPr lang="fr-FR" sz="1600" dirty="0"/>
              <a:t>(X)              (T</a:t>
            </a:r>
            <a:r>
              <a:rPr lang="fr-FR" sz="1600" baseline="-25000" dirty="0"/>
              <a:t>2</a:t>
            </a:r>
            <a:r>
              <a:rPr lang="fr-FR" sz="1600" dirty="0"/>
              <a:t> → T</a:t>
            </a:r>
            <a:r>
              <a:rPr lang="fr-FR" sz="1600" baseline="-25000" dirty="0"/>
              <a:t>3</a:t>
            </a:r>
            <a:r>
              <a:rPr lang="fr-FR" sz="16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r>
              <a:rPr lang="en-US" sz="1600" b="1" u="sng" dirty="0"/>
              <a:t>Step-02:</a:t>
            </a:r>
            <a:r>
              <a:rPr lang="en-US" sz="1600" b="1" dirty="0"/>
              <a:t>  </a:t>
            </a:r>
            <a:r>
              <a:rPr lang="en-US" sz="1600" dirty="0"/>
              <a:t>Draw the precedence 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FEE6FBB-3510-4FAA-993A-1D6D0B9C7F58}"/>
              </a:ext>
            </a:extLst>
          </p:cNvPr>
          <p:cNvSpPr/>
          <p:nvPr/>
        </p:nvSpPr>
        <p:spPr>
          <a:xfrm>
            <a:off x="3306972" y="5761072"/>
            <a:ext cx="6096000" cy="646331"/>
          </a:xfrm>
          <a:prstGeom prst="rect">
            <a:avLst/>
          </a:prstGeom>
        </p:spPr>
        <p:txBody>
          <a:bodyPr>
            <a:spAutoFit/>
          </a:bodyPr>
          <a:lstStyle/>
          <a:p>
            <a:pPr marL="285750" indent="-285750">
              <a:buFont typeface="Arial" panose="020B0604020202020204" pitchFamily="34" charset="0"/>
              <a:buChar char="•"/>
            </a:pPr>
            <a:r>
              <a:rPr lang="en-US" dirty="0"/>
              <a:t>Clearly, there exists no cycle in the precedence graph.</a:t>
            </a:r>
          </a:p>
          <a:p>
            <a:pPr marL="285750" indent="-285750">
              <a:buFont typeface="Arial" panose="020B0604020202020204" pitchFamily="34" charset="0"/>
              <a:buChar char="•"/>
            </a:pPr>
            <a:r>
              <a:rPr lang="en-US" dirty="0"/>
              <a:t>Therefore, the given schedule S is conflict serializable.</a:t>
            </a:r>
          </a:p>
        </p:txBody>
      </p:sp>
      <p:pic>
        <p:nvPicPr>
          <p:cNvPr id="8" name="Picture 7">
            <a:extLst>
              <a:ext uri="{FF2B5EF4-FFF2-40B4-BE49-F238E27FC236}">
                <a16:creationId xmlns:a16="http://schemas.microsoft.com/office/drawing/2014/main" id="{8FC0B307-0D0B-4AE4-BF0E-40BC687D8685}"/>
              </a:ext>
            </a:extLst>
          </p:cNvPr>
          <p:cNvPicPr>
            <a:picLocks noChangeAspect="1"/>
          </p:cNvPicPr>
          <p:nvPr/>
        </p:nvPicPr>
        <p:blipFill>
          <a:blip r:embed="rId2"/>
          <a:stretch>
            <a:fillRect/>
          </a:stretch>
        </p:blipFill>
        <p:spPr>
          <a:xfrm>
            <a:off x="422187" y="3462117"/>
            <a:ext cx="4010025" cy="2000250"/>
          </a:xfrm>
          <a:prstGeom prst="rect">
            <a:avLst/>
          </a:prstGeom>
        </p:spPr>
      </p:pic>
    </p:spTree>
    <p:extLst>
      <p:ext uri="{BB962C8B-B14F-4D97-AF65-F5344CB8AC3E}">
        <p14:creationId xmlns:p14="http://schemas.microsoft.com/office/powerpoint/2010/main" val="277820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F021-F5C9-4231-9B9F-2B3BAF51827B}"/>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2D427D6D-1599-4F78-8415-EB76BEF07B34}"/>
              </a:ext>
            </a:extLst>
          </p:cNvPr>
          <p:cNvSpPr/>
          <p:nvPr/>
        </p:nvSpPr>
        <p:spPr>
          <a:xfrm>
            <a:off x="481116" y="410199"/>
            <a:ext cx="10460610" cy="369332"/>
          </a:xfrm>
          <a:prstGeom prst="rect">
            <a:avLst/>
          </a:prstGeom>
        </p:spPr>
        <p:txBody>
          <a:bodyPr wrap="square">
            <a:spAutoFit/>
          </a:bodyPr>
          <a:lstStyle/>
          <a:p>
            <a:r>
              <a:rPr lang="en-US" b="1" u="sng" dirty="0"/>
              <a:t>Problem-03:</a:t>
            </a:r>
            <a:r>
              <a:rPr lang="en-US" b="1" dirty="0"/>
              <a:t>  </a:t>
            </a:r>
            <a:r>
              <a:rPr lang="en-US" dirty="0"/>
              <a:t>Check whether the given schedule S is conflict serializable and recoverable or not-</a:t>
            </a:r>
          </a:p>
        </p:txBody>
      </p:sp>
      <p:graphicFrame>
        <p:nvGraphicFramePr>
          <p:cNvPr id="5" name="Table 5">
            <a:extLst>
              <a:ext uri="{FF2B5EF4-FFF2-40B4-BE49-F238E27FC236}">
                <a16:creationId xmlns:a16="http://schemas.microsoft.com/office/drawing/2014/main" id="{DEB35EA1-F6E7-4E61-B1BE-073053C14C13}"/>
              </a:ext>
            </a:extLst>
          </p:cNvPr>
          <p:cNvGraphicFramePr>
            <a:graphicFrameLocks noGrp="1"/>
          </p:cNvGraphicFramePr>
          <p:nvPr>
            <p:extLst>
              <p:ext uri="{D42A27DB-BD31-4B8C-83A1-F6EECF244321}">
                <p14:modId xmlns:p14="http://schemas.microsoft.com/office/powerpoint/2010/main" val="442690125"/>
              </p:ext>
            </p:extLst>
          </p:nvPr>
        </p:nvGraphicFramePr>
        <p:xfrm>
          <a:off x="8395093" y="964764"/>
          <a:ext cx="3529816" cy="4053840"/>
        </p:xfrm>
        <a:graphic>
          <a:graphicData uri="http://schemas.openxmlformats.org/drawingml/2006/table">
            <a:tbl>
              <a:tblPr firstRow="1" bandRow="1">
                <a:tableStyleId>{5940675A-B579-460E-94D1-54222C63F5DA}</a:tableStyleId>
              </a:tblPr>
              <a:tblGrid>
                <a:gridCol w="882454">
                  <a:extLst>
                    <a:ext uri="{9D8B030D-6E8A-4147-A177-3AD203B41FA5}">
                      <a16:colId xmlns:a16="http://schemas.microsoft.com/office/drawing/2014/main" val="867908495"/>
                    </a:ext>
                  </a:extLst>
                </a:gridCol>
                <a:gridCol w="882454">
                  <a:extLst>
                    <a:ext uri="{9D8B030D-6E8A-4147-A177-3AD203B41FA5}">
                      <a16:colId xmlns:a16="http://schemas.microsoft.com/office/drawing/2014/main" val="2198266341"/>
                    </a:ext>
                  </a:extLst>
                </a:gridCol>
                <a:gridCol w="882454">
                  <a:extLst>
                    <a:ext uri="{9D8B030D-6E8A-4147-A177-3AD203B41FA5}">
                      <a16:colId xmlns:a16="http://schemas.microsoft.com/office/drawing/2014/main" val="4053586871"/>
                    </a:ext>
                  </a:extLst>
                </a:gridCol>
                <a:gridCol w="882454">
                  <a:extLst>
                    <a:ext uri="{9D8B030D-6E8A-4147-A177-3AD203B41FA5}">
                      <a16:colId xmlns:a16="http://schemas.microsoft.com/office/drawing/2014/main" val="2503312769"/>
                    </a:ext>
                  </a:extLst>
                </a:gridCol>
              </a:tblGrid>
              <a:tr h="289742">
                <a:tc>
                  <a:txBody>
                    <a:bodyPr/>
                    <a:lstStyle/>
                    <a:p>
                      <a:r>
                        <a:rPr lang="en-IN" b="1" dirty="0"/>
                        <a:t>T1</a:t>
                      </a:r>
                    </a:p>
                  </a:txBody>
                  <a:tcPr/>
                </a:tc>
                <a:tc>
                  <a:txBody>
                    <a:bodyPr/>
                    <a:lstStyle/>
                    <a:p>
                      <a:r>
                        <a:rPr lang="en-IN" b="1" dirty="0"/>
                        <a:t>T2</a:t>
                      </a:r>
                    </a:p>
                  </a:txBody>
                  <a:tcPr/>
                </a:tc>
                <a:tc>
                  <a:txBody>
                    <a:bodyPr/>
                    <a:lstStyle/>
                    <a:p>
                      <a:r>
                        <a:rPr lang="en-IN" b="1" dirty="0"/>
                        <a:t>T3</a:t>
                      </a:r>
                    </a:p>
                  </a:txBody>
                  <a:tcPr/>
                </a:tc>
                <a:tc>
                  <a:txBody>
                    <a:bodyPr/>
                    <a:lstStyle/>
                    <a:p>
                      <a:r>
                        <a:rPr lang="en-IN" b="1" dirty="0"/>
                        <a:t>T4</a:t>
                      </a:r>
                    </a:p>
                  </a:txBody>
                  <a:tcPr/>
                </a:tc>
                <a:extLst>
                  <a:ext uri="{0D108BD9-81ED-4DB2-BD59-A6C34878D82A}">
                    <a16:rowId xmlns:a16="http://schemas.microsoft.com/office/drawing/2014/main" val="3893774240"/>
                  </a:ext>
                </a:extLst>
              </a:tr>
              <a:tr h="265597">
                <a:tc>
                  <a:txBody>
                    <a:bodyPr/>
                    <a:lstStyle/>
                    <a:p>
                      <a:pPr algn="ctr"/>
                      <a:endParaRPr lang="en-IN" sz="1600" dirty="0"/>
                    </a:p>
                  </a:txBody>
                  <a:tcPr>
                    <a:noFill/>
                  </a:tcPr>
                </a:tc>
                <a:tc>
                  <a:txBody>
                    <a:bodyPr/>
                    <a:lstStyle/>
                    <a:p>
                      <a:pPr algn="ctr"/>
                      <a:r>
                        <a:rPr lang="en-IN" sz="1600" dirty="0"/>
                        <a:t>R(X)</a:t>
                      </a:r>
                    </a:p>
                  </a:txBody>
                  <a:tcPr>
                    <a:noFill/>
                  </a:tcPr>
                </a:tc>
                <a:tc>
                  <a:txBody>
                    <a:bodyPr/>
                    <a:lstStyle/>
                    <a:p>
                      <a:pPr algn="ctr"/>
                      <a:endParaRPr lang="en-IN" sz="1600"/>
                    </a:p>
                  </a:txBody>
                  <a:tcPr>
                    <a:noFill/>
                  </a:tcPr>
                </a:tc>
                <a:tc>
                  <a:txBody>
                    <a:bodyPr/>
                    <a:lstStyle/>
                    <a:p>
                      <a:pPr algn="ctr"/>
                      <a:endParaRPr lang="en-IN" sz="1600"/>
                    </a:p>
                  </a:txBody>
                  <a:tcPr>
                    <a:noFill/>
                  </a:tcPr>
                </a:tc>
                <a:extLst>
                  <a:ext uri="{0D108BD9-81ED-4DB2-BD59-A6C34878D82A}">
                    <a16:rowId xmlns:a16="http://schemas.microsoft.com/office/drawing/2014/main" val="2969298837"/>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W(X)</a:t>
                      </a:r>
                    </a:p>
                  </a:txBody>
                  <a:tcPr>
                    <a:noFill/>
                  </a:tcPr>
                </a:tc>
                <a:tc>
                  <a:txBody>
                    <a:bodyPr/>
                    <a:lstStyle/>
                    <a:p>
                      <a:pPr algn="ctr"/>
                      <a:endParaRPr lang="en-IN" sz="1600"/>
                    </a:p>
                  </a:txBody>
                  <a:tcPr>
                    <a:noFill/>
                  </a:tcPr>
                </a:tc>
                <a:extLst>
                  <a:ext uri="{0D108BD9-81ED-4DB2-BD59-A6C34878D82A}">
                    <a16:rowId xmlns:a16="http://schemas.microsoft.com/office/drawing/2014/main" val="3860357455"/>
                  </a:ext>
                </a:extLst>
              </a:tr>
              <a:tr h="265597">
                <a:tc>
                  <a:txBody>
                    <a:bodyPr/>
                    <a:lstStyle/>
                    <a:p>
                      <a:pPr algn="ctr"/>
                      <a:endParaRPr lang="en-IN" sz="160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674437063"/>
                  </a:ext>
                </a:extLst>
              </a:tr>
              <a:tr h="265597">
                <a:tc>
                  <a:txBody>
                    <a:bodyPr/>
                    <a:lstStyle/>
                    <a:p>
                      <a:pPr algn="ctr"/>
                      <a:r>
                        <a:rPr lang="en-IN" sz="1600" dirty="0"/>
                        <a:t>W(X)</a:t>
                      </a:r>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3004280876"/>
                  </a:ext>
                </a:extLst>
              </a:tr>
              <a:tr h="265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717721536"/>
                  </a:ext>
                </a:extLst>
              </a:tr>
              <a:tr h="265597">
                <a:tc>
                  <a:txBody>
                    <a:bodyPr/>
                    <a:lstStyle/>
                    <a:p>
                      <a:pPr algn="ctr"/>
                      <a:endParaRPr lang="en-IN" sz="1600"/>
                    </a:p>
                  </a:txBody>
                  <a:tcPr>
                    <a:noFill/>
                  </a:tcPr>
                </a:tc>
                <a:tc>
                  <a:txBody>
                    <a:bodyPr/>
                    <a:lstStyle/>
                    <a:p>
                      <a:pPr algn="ctr"/>
                      <a:r>
                        <a:rPr lang="en-IN" sz="1600" dirty="0"/>
                        <a:t>W(Y)</a:t>
                      </a:r>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640551241"/>
                  </a:ext>
                </a:extLst>
              </a:tr>
              <a:tr h="265597">
                <a:tc>
                  <a:txBody>
                    <a:bodyPr/>
                    <a:lstStyle/>
                    <a:p>
                      <a:pPr algn="ctr"/>
                      <a:endParaRPr lang="en-IN" sz="1600"/>
                    </a:p>
                  </a:txBody>
                  <a:tcPr>
                    <a:noFill/>
                  </a:tcPr>
                </a:tc>
                <a:tc>
                  <a:txBody>
                    <a:bodyPr/>
                    <a:lstStyle/>
                    <a:p>
                      <a:pPr algn="ctr"/>
                      <a:r>
                        <a:rPr lang="en-IN" sz="1600" dirty="0"/>
                        <a:t>R(Z)</a:t>
                      </a:r>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634145984"/>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891195310"/>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tc>
                  <a:txBody>
                    <a:bodyPr/>
                    <a:lstStyle/>
                    <a:p>
                      <a:pPr algn="ctr"/>
                      <a:r>
                        <a:rPr lang="en-IN" sz="1600" dirty="0"/>
                        <a:t>R(X)</a:t>
                      </a:r>
                    </a:p>
                  </a:txBody>
                  <a:tcPr>
                    <a:noFill/>
                  </a:tcPr>
                </a:tc>
                <a:extLst>
                  <a:ext uri="{0D108BD9-81ED-4DB2-BD59-A6C34878D82A}">
                    <a16:rowId xmlns:a16="http://schemas.microsoft.com/office/drawing/2014/main" val="3296336962"/>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R(Y)</a:t>
                      </a:r>
                    </a:p>
                  </a:txBody>
                  <a:tcPr>
                    <a:noFill/>
                  </a:tcPr>
                </a:tc>
                <a:extLst>
                  <a:ext uri="{0D108BD9-81ED-4DB2-BD59-A6C34878D82A}">
                    <a16:rowId xmlns:a16="http://schemas.microsoft.com/office/drawing/2014/main" val="305111463"/>
                  </a:ext>
                </a:extLst>
              </a:tr>
              <a:tr h="265597">
                <a:tc>
                  <a:txBody>
                    <a:bodyPr/>
                    <a:lstStyle/>
                    <a:p>
                      <a:endParaRPr lang="en-IN" sz="1600" dirty="0"/>
                    </a:p>
                  </a:txBody>
                  <a:tcPr>
                    <a:noFill/>
                  </a:tcPr>
                </a:tc>
                <a:tc>
                  <a:txBody>
                    <a:bodyPr/>
                    <a:lstStyle/>
                    <a:p>
                      <a:endParaRPr lang="en-IN" sz="1600" dirty="0"/>
                    </a:p>
                  </a:txBody>
                  <a:tcPr>
                    <a:noFill/>
                  </a:tcPr>
                </a:tc>
                <a:tc>
                  <a:txBody>
                    <a:bodyPr/>
                    <a:lstStyle/>
                    <a:p>
                      <a:endParaRPr lang="en-IN" sz="1600" dirty="0"/>
                    </a:p>
                  </a:txBody>
                  <a:tcPr>
                    <a:noFill/>
                  </a:tcPr>
                </a:tc>
                <a:tc>
                  <a:txBody>
                    <a:bodyPr/>
                    <a:lstStyle/>
                    <a:p>
                      <a:endParaRPr lang="en-IN" sz="1600" dirty="0"/>
                    </a:p>
                  </a:txBody>
                  <a:tcPr>
                    <a:noFill/>
                  </a:tcPr>
                </a:tc>
                <a:extLst>
                  <a:ext uri="{0D108BD9-81ED-4DB2-BD59-A6C34878D82A}">
                    <a16:rowId xmlns:a16="http://schemas.microsoft.com/office/drawing/2014/main" val="1105166966"/>
                  </a:ext>
                </a:extLst>
              </a:tr>
            </a:tbl>
          </a:graphicData>
        </a:graphic>
      </p:graphicFrame>
      <p:sp>
        <p:nvSpPr>
          <p:cNvPr id="6" name="Rectangle 1">
            <a:extLst>
              <a:ext uri="{FF2B5EF4-FFF2-40B4-BE49-F238E27FC236}">
                <a16:creationId xmlns:a16="http://schemas.microsoft.com/office/drawing/2014/main" id="{39EF98C6-8144-4561-A80D-66575EF181E9}"/>
              </a:ext>
            </a:extLst>
          </p:cNvPr>
          <p:cNvSpPr>
            <a:spLocks noChangeArrowheads="1"/>
          </p:cNvSpPr>
          <p:nvPr/>
        </p:nvSpPr>
        <p:spPr bwMode="auto">
          <a:xfrm>
            <a:off x="565609" y="952712"/>
            <a:ext cx="773320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Step-01:</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List all the conflicting operations and determine the dependency between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the transactions-</a:t>
            </a:r>
          </a:p>
          <a:p>
            <a:pPr marL="742950" lvl="1" indent="-285750">
              <a:buFont typeface="Arial" panose="020B0604020202020204" pitchFamily="34" charset="0"/>
              <a:buChar char="•"/>
            </a:pPr>
            <a:r>
              <a:rPr lang="fr-FR" sz="1600" dirty="0"/>
              <a:t>R</a:t>
            </a:r>
            <a:r>
              <a:rPr lang="fr-FR" sz="1600" baseline="-25000" dirty="0"/>
              <a:t>2</a:t>
            </a:r>
            <a:r>
              <a:rPr lang="fr-FR" sz="1600" dirty="0"/>
              <a:t>(X) , W</a:t>
            </a:r>
            <a:r>
              <a:rPr lang="fr-FR" sz="1600" baseline="-25000" dirty="0"/>
              <a:t>3</a:t>
            </a:r>
            <a:r>
              <a:rPr lang="fr-FR" sz="1600" dirty="0"/>
              <a:t>(X)              (T</a:t>
            </a:r>
            <a:r>
              <a:rPr lang="fr-FR" sz="1600" baseline="-25000" dirty="0"/>
              <a:t>2</a:t>
            </a:r>
            <a:r>
              <a:rPr lang="fr-FR" sz="1600" dirty="0"/>
              <a:t> → T</a:t>
            </a:r>
            <a:r>
              <a:rPr lang="fr-FR" sz="1600" baseline="-25000" dirty="0"/>
              <a:t>3</a:t>
            </a:r>
            <a:r>
              <a:rPr lang="fr-FR" sz="1600" dirty="0"/>
              <a:t>)</a:t>
            </a:r>
          </a:p>
          <a:p>
            <a:pPr marL="742950" lvl="1" indent="-285750">
              <a:buFont typeface="Arial" panose="020B0604020202020204" pitchFamily="34" charset="0"/>
              <a:buChar char="•"/>
            </a:pPr>
            <a:r>
              <a:rPr lang="fr-FR" sz="1600" dirty="0"/>
              <a:t>R</a:t>
            </a:r>
            <a:r>
              <a:rPr lang="fr-FR" sz="1600" baseline="-25000" dirty="0"/>
              <a:t>2</a:t>
            </a:r>
            <a:r>
              <a:rPr lang="fr-FR" sz="1600" dirty="0"/>
              <a:t>(X) , W</a:t>
            </a:r>
            <a:r>
              <a:rPr lang="fr-FR" sz="1600" baseline="-25000" dirty="0"/>
              <a:t>1</a:t>
            </a:r>
            <a:r>
              <a:rPr lang="fr-FR" sz="1600" dirty="0"/>
              <a:t>(X)              (T</a:t>
            </a:r>
            <a:r>
              <a:rPr lang="fr-FR" sz="1600" baseline="-25000" dirty="0"/>
              <a:t>2</a:t>
            </a:r>
            <a:r>
              <a:rPr lang="fr-FR" sz="1600" dirty="0"/>
              <a:t> → T</a:t>
            </a:r>
            <a:r>
              <a:rPr lang="fr-FR" sz="1600" baseline="-25000" dirty="0"/>
              <a:t>1</a:t>
            </a:r>
            <a:r>
              <a:rPr lang="fr-FR" sz="1600" dirty="0"/>
              <a:t>)</a:t>
            </a:r>
          </a:p>
          <a:p>
            <a:pPr marL="742950" lvl="1" indent="-285750">
              <a:buFont typeface="Arial" panose="020B0604020202020204" pitchFamily="34" charset="0"/>
              <a:buChar char="•"/>
            </a:pPr>
            <a:r>
              <a:rPr lang="fr-FR" sz="1600" dirty="0"/>
              <a:t>W</a:t>
            </a:r>
            <a:r>
              <a:rPr lang="fr-FR" sz="1600" baseline="-25000" dirty="0"/>
              <a:t>3</a:t>
            </a:r>
            <a:r>
              <a:rPr lang="fr-FR" sz="1600" dirty="0"/>
              <a:t>(X) , W</a:t>
            </a:r>
            <a:r>
              <a:rPr lang="fr-FR" sz="1600" baseline="-25000" dirty="0"/>
              <a:t>1</a:t>
            </a:r>
            <a:r>
              <a:rPr lang="fr-FR" sz="1600" dirty="0"/>
              <a:t>(X)             (T</a:t>
            </a:r>
            <a:r>
              <a:rPr lang="fr-FR" sz="1600" baseline="-25000" dirty="0"/>
              <a:t>3</a:t>
            </a:r>
            <a:r>
              <a:rPr lang="fr-FR" sz="1600" dirty="0"/>
              <a:t> → T</a:t>
            </a:r>
            <a:r>
              <a:rPr lang="fr-FR" sz="1600" baseline="-25000" dirty="0"/>
              <a:t>1</a:t>
            </a:r>
            <a:r>
              <a:rPr lang="fr-FR" sz="1600" dirty="0"/>
              <a:t>)</a:t>
            </a:r>
          </a:p>
          <a:p>
            <a:pPr marL="742950" lvl="1" indent="-285750">
              <a:buFont typeface="Arial" panose="020B0604020202020204" pitchFamily="34" charset="0"/>
              <a:buChar char="•"/>
            </a:pPr>
            <a:r>
              <a:rPr lang="fr-FR" sz="1600" dirty="0"/>
              <a:t>W</a:t>
            </a:r>
            <a:r>
              <a:rPr lang="fr-FR" sz="1600" baseline="-25000" dirty="0"/>
              <a:t>3</a:t>
            </a:r>
            <a:r>
              <a:rPr lang="fr-FR" sz="1600" dirty="0"/>
              <a:t>(X) , R</a:t>
            </a:r>
            <a:r>
              <a:rPr lang="fr-FR" sz="1600" baseline="-25000" dirty="0"/>
              <a:t>4</a:t>
            </a:r>
            <a:r>
              <a:rPr lang="fr-FR" sz="1600" dirty="0"/>
              <a:t>(X)              (T</a:t>
            </a:r>
            <a:r>
              <a:rPr lang="fr-FR" sz="1600" baseline="-25000" dirty="0"/>
              <a:t>3</a:t>
            </a:r>
            <a:r>
              <a:rPr lang="fr-FR" sz="1600" dirty="0"/>
              <a:t> → T</a:t>
            </a:r>
            <a:r>
              <a:rPr lang="fr-FR" sz="1600" baseline="-25000" dirty="0"/>
              <a:t>4</a:t>
            </a:r>
            <a:r>
              <a:rPr lang="fr-FR" sz="1600" dirty="0"/>
              <a:t>)</a:t>
            </a:r>
          </a:p>
          <a:p>
            <a:pPr marL="742950" lvl="1" indent="-285750">
              <a:buFont typeface="Arial" panose="020B0604020202020204" pitchFamily="34" charset="0"/>
              <a:buChar char="•"/>
            </a:pPr>
            <a:r>
              <a:rPr lang="fr-FR" sz="1600" dirty="0"/>
              <a:t>W</a:t>
            </a:r>
            <a:r>
              <a:rPr lang="fr-FR" sz="1600" baseline="-25000" dirty="0"/>
              <a:t>1</a:t>
            </a:r>
            <a:r>
              <a:rPr lang="fr-FR" sz="1600" dirty="0"/>
              <a:t>(X) , R</a:t>
            </a:r>
            <a:r>
              <a:rPr lang="fr-FR" sz="1600" baseline="-25000" dirty="0"/>
              <a:t>4</a:t>
            </a:r>
            <a:r>
              <a:rPr lang="fr-FR" sz="1600" dirty="0"/>
              <a:t>(X)              (T</a:t>
            </a:r>
            <a:r>
              <a:rPr lang="fr-FR" sz="1600" baseline="-25000" dirty="0"/>
              <a:t>1</a:t>
            </a:r>
            <a:r>
              <a:rPr lang="fr-FR" sz="1600" dirty="0"/>
              <a:t> → T</a:t>
            </a:r>
            <a:r>
              <a:rPr lang="fr-FR" sz="1600" baseline="-25000" dirty="0"/>
              <a:t>4</a:t>
            </a:r>
            <a:r>
              <a:rPr lang="fr-FR" sz="1600" dirty="0"/>
              <a:t>)</a:t>
            </a:r>
          </a:p>
          <a:p>
            <a:pPr marL="742950" lvl="1" indent="-285750">
              <a:buFont typeface="Arial" panose="020B0604020202020204" pitchFamily="34" charset="0"/>
              <a:buChar char="•"/>
            </a:pPr>
            <a:r>
              <a:rPr lang="fr-FR" sz="1600" dirty="0"/>
              <a:t>W</a:t>
            </a:r>
            <a:r>
              <a:rPr lang="fr-FR" sz="1600" baseline="-25000" dirty="0"/>
              <a:t>2</a:t>
            </a:r>
            <a:r>
              <a:rPr lang="fr-FR" sz="1600" dirty="0"/>
              <a:t>(Y) , R</a:t>
            </a:r>
            <a:r>
              <a:rPr lang="fr-FR" sz="1600" baseline="-25000" dirty="0"/>
              <a:t>4</a:t>
            </a:r>
            <a:r>
              <a:rPr lang="fr-FR" sz="1600" dirty="0"/>
              <a:t>(Y)              (T</a:t>
            </a:r>
            <a:r>
              <a:rPr lang="fr-FR" sz="1600" baseline="-25000" dirty="0"/>
              <a:t>2</a:t>
            </a:r>
            <a:r>
              <a:rPr lang="fr-FR" sz="1600" dirty="0"/>
              <a:t> → T</a:t>
            </a:r>
            <a:r>
              <a:rPr lang="fr-FR" sz="1600" baseline="-25000" dirty="0"/>
              <a:t>4</a:t>
            </a:r>
            <a:r>
              <a:rPr lang="fr-FR" sz="1600"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r>
              <a:rPr lang="en-US" sz="1600" b="1" u="sng" dirty="0"/>
              <a:t>Step-02:</a:t>
            </a:r>
            <a:r>
              <a:rPr lang="en-US" sz="1600" b="1" dirty="0"/>
              <a:t>  </a:t>
            </a:r>
            <a:r>
              <a:rPr lang="en-US" sz="1600" dirty="0"/>
              <a:t>Draw the precedence graph-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8933A44-52CA-406A-B101-5E36B8F3AD60}"/>
              </a:ext>
            </a:extLst>
          </p:cNvPr>
          <p:cNvPicPr>
            <a:picLocks noChangeAspect="1"/>
          </p:cNvPicPr>
          <p:nvPr/>
        </p:nvPicPr>
        <p:blipFill>
          <a:blip r:embed="rId2"/>
          <a:stretch>
            <a:fillRect/>
          </a:stretch>
        </p:blipFill>
        <p:spPr>
          <a:xfrm>
            <a:off x="469332" y="3867220"/>
            <a:ext cx="3845518" cy="2217018"/>
          </a:xfrm>
          <a:prstGeom prst="rect">
            <a:avLst/>
          </a:prstGeom>
        </p:spPr>
      </p:pic>
      <p:sp>
        <p:nvSpPr>
          <p:cNvPr id="8" name="Rectangle 7">
            <a:extLst>
              <a:ext uri="{FF2B5EF4-FFF2-40B4-BE49-F238E27FC236}">
                <a16:creationId xmlns:a16="http://schemas.microsoft.com/office/drawing/2014/main" id="{64E28039-0DD4-4251-BA8C-22219D3A6E77}"/>
              </a:ext>
            </a:extLst>
          </p:cNvPr>
          <p:cNvSpPr/>
          <p:nvPr/>
        </p:nvSpPr>
        <p:spPr>
          <a:xfrm>
            <a:off x="3306972" y="5761072"/>
            <a:ext cx="6096000" cy="646331"/>
          </a:xfrm>
          <a:prstGeom prst="rect">
            <a:avLst/>
          </a:prstGeom>
        </p:spPr>
        <p:txBody>
          <a:bodyPr>
            <a:spAutoFit/>
          </a:bodyPr>
          <a:lstStyle/>
          <a:p>
            <a:pPr marL="285750" indent="-285750">
              <a:buFont typeface="Arial" panose="020B0604020202020204" pitchFamily="34" charset="0"/>
              <a:buChar char="•"/>
            </a:pPr>
            <a:r>
              <a:rPr lang="en-US" dirty="0"/>
              <a:t>Clearly, there exists no cycle in the precedence graph.</a:t>
            </a:r>
          </a:p>
          <a:p>
            <a:pPr marL="285750" indent="-285750">
              <a:buFont typeface="Arial" panose="020B0604020202020204" pitchFamily="34" charset="0"/>
              <a:buChar char="•"/>
            </a:pPr>
            <a:r>
              <a:rPr lang="en-US" dirty="0"/>
              <a:t>Therefore, the given schedule S is conflict serializable.</a:t>
            </a:r>
          </a:p>
        </p:txBody>
      </p:sp>
    </p:spTree>
    <p:extLst>
      <p:ext uri="{BB962C8B-B14F-4D97-AF65-F5344CB8AC3E}">
        <p14:creationId xmlns:p14="http://schemas.microsoft.com/office/powerpoint/2010/main" val="372539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2A30-477D-43ED-A01E-F589C06261D8}"/>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B4BA68F9-1ECA-4839-9CF0-769D758D58AC}"/>
              </a:ext>
            </a:extLst>
          </p:cNvPr>
          <p:cNvSpPr/>
          <p:nvPr/>
        </p:nvSpPr>
        <p:spPr>
          <a:xfrm>
            <a:off x="598602" y="304800"/>
            <a:ext cx="10460610" cy="369332"/>
          </a:xfrm>
          <a:prstGeom prst="rect">
            <a:avLst/>
          </a:prstGeom>
        </p:spPr>
        <p:txBody>
          <a:bodyPr wrap="square">
            <a:spAutoFit/>
          </a:bodyPr>
          <a:lstStyle/>
          <a:p>
            <a:r>
              <a:rPr lang="en-US" b="1" u="sng" dirty="0"/>
              <a:t>Problem-03:</a:t>
            </a:r>
            <a:r>
              <a:rPr lang="en-US" b="1" dirty="0"/>
              <a:t>  </a:t>
            </a:r>
            <a:r>
              <a:rPr lang="en-US" dirty="0"/>
              <a:t>Check whether the given schedule S is conflict serializable and recoverable or not-</a:t>
            </a:r>
          </a:p>
        </p:txBody>
      </p:sp>
      <p:graphicFrame>
        <p:nvGraphicFramePr>
          <p:cNvPr id="5" name="Table 5">
            <a:extLst>
              <a:ext uri="{FF2B5EF4-FFF2-40B4-BE49-F238E27FC236}">
                <a16:creationId xmlns:a16="http://schemas.microsoft.com/office/drawing/2014/main" id="{4C99AD69-3055-4A14-AEAB-D37600D6B7E2}"/>
              </a:ext>
            </a:extLst>
          </p:cNvPr>
          <p:cNvGraphicFramePr>
            <a:graphicFrameLocks noGrp="1"/>
          </p:cNvGraphicFramePr>
          <p:nvPr>
            <p:extLst>
              <p:ext uri="{D42A27DB-BD31-4B8C-83A1-F6EECF244321}">
                <p14:modId xmlns:p14="http://schemas.microsoft.com/office/powerpoint/2010/main" val="37756531"/>
              </p:ext>
            </p:extLst>
          </p:nvPr>
        </p:nvGraphicFramePr>
        <p:xfrm>
          <a:off x="8208128" y="769148"/>
          <a:ext cx="3529816" cy="4053840"/>
        </p:xfrm>
        <a:graphic>
          <a:graphicData uri="http://schemas.openxmlformats.org/drawingml/2006/table">
            <a:tbl>
              <a:tblPr firstRow="1" bandRow="1">
                <a:tableStyleId>{5940675A-B579-460E-94D1-54222C63F5DA}</a:tableStyleId>
              </a:tblPr>
              <a:tblGrid>
                <a:gridCol w="882454">
                  <a:extLst>
                    <a:ext uri="{9D8B030D-6E8A-4147-A177-3AD203B41FA5}">
                      <a16:colId xmlns:a16="http://schemas.microsoft.com/office/drawing/2014/main" val="867908495"/>
                    </a:ext>
                  </a:extLst>
                </a:gridCol>
                <a:gridCol w="882454">
                  <a:extLst>
                    <a:ext uri="{9D8B030D-6E8A-4147-A177-3AD203B41FA5}">
                      <a16:colId xmlns:a16="http://schemas.microsoft.com/office/drawing/2014/main" val="2198266341"/>
                    </a:ext>
                  </a:extLst>
                </a:gridCol>
                <a:gridCol w="882454">
                  <a:extLst>
                    <a:ext uri="{9D8B030D-6E8A-4147-A177-3AD203B41FA5}">
                      <a16:colId xmlns:a16="http://schemas.microsoft.com/office/drawing/2014/main" val="4053586871"/>
                    </a:ext>
                  </a:extLst>
                </a:gridCol>
                <a:gridCol w="882454">
                  <a:extLst>
                    <a:ext uri="{9D8B030D-6E8A-4147-A177-3AD203B41FA5}">
                      <a16:colId xmlns:a16="http://schemas.microsoft.com/office/drawing/2014/main" val="2503312769"/>
                    </a:ext>
                  </a:extLst>
                </a:gridCol>
              </a:tblGrid>
              <a:tr h="289742">
                <a:tc>
                  <a:txBody>
                    <a:bodyPr/>
                    <a:lstStyle/>
                    <a:p>
                      <a:r>
                        <a:rPr lang="en-IN" b="1" dirty="0"/>
                        <a:t>T1</a:t>
                      </a:r>
                    </a:p>
                  </a:txBody>
                  <a:tcPr/>
                </a:tc>
                <a:tc>
                  <a:txBody>
                    <a:bodyPr/>
                    <a:lstStyle/>
                    <a:p>
                      <a:r>
                        <a:rPr lang="en-IN" b="1" dirty="0"/>
                        <a:t>T2</a:t>
                      </a:r>
                    </a:p>
                  </a:txBody>
                  <a:tcPr/>
                </a:tc>
                <a:tc>
                  <a:txBody>
                    <a:bodyPr/>
                    <a:lstStyle/>
                    <a:p>
                      <a:r>
                        <a:rPr lang="en-IN" b="1" dirty="0"/>
                        <a:t>T3</a:t>
                      </a:r>
                    </a:p>
                  </a:txBody>
                  <a:tcPr/>
                </a:tc>
                <a:tc>
                  <a:txBody>
                    <a:bodyPr/>
                    <a:lstStyle/>
                    <a:p>
                      <a:r>
                        <a:rPr lang="en-IN" b="1" dirty="0"/>
                        <a:t>T4</a:t>
                      </a:r>
                    </a:p>
                  </a:txBody>
                  <a:tcPr/>
                </a:tc>
                <a:extLst>
                  <a:ext uri="{0D108BD9-81ED-4DB2-BD59-A6C34878D82A}">
                    <a16:rowId xmlns:a16="http://schemas.microsoft.com/office/drawing/2014/main" val="3893774240"/>
                  </a:ext>
                </a:extLst>
              </a:tr>
              <a:tr h="265597">
                <a:tc>
                  <a:txBody>
                    <a:bodyPr/>
                    <a:lstStyle/>
                    <a:p>
                      <a:pPr algn="ctr"/>
                      <a:endParaRPr lang="en-IN" sz="1600" dirty="0"/>
                    </a:p>
                  </a:txBody>
                  <a:tcPr>
                    <a:noFill/>
                  </a:tcPr>
                </a:tc>
                <a:tc>
                  <a:txBody>
                    <a:bodyPr/>
                    <a:lstStyle/>
                    <a:p>
                      <a:pPr algn="ctr"/>
                      <a:r>
                        <a:rPr lang="en-IN" sz="1600" dirty="0"/>
                        <a:t>R(X)</a:t>
                      </a:r>
                    </a:p>
                  </a:txBody>
                  <a:tcPr>
                    <a:noFill/>
                  </a:tcPr>
                </a:tc>
                <a:tc>
                  <a:txBody>
                    <a:bodyPr/>
                    <a:lstStyle/>
                    <a:p>
                      <a:pPr algn="ctr"/>
                      <a:endParaRPr lang="en-IN" sz="1600"/>
                    </a:p>
                  </a:txBody>
                  <a:tcPr>
                    <a:noFill/>
                  </a:tcPr>
                </a:tc>
                <a:tc>
                  <a:txBody>
                    <a:bodyPr/>
                    <a:lstStyle/>
                    <a:p>
                      <a:pPr algn="ctr"/>
                      <a:endParaRPr lang="en-IN" sz="1600"/>
                    </a:p>
                  </a:txBody>
                  <a:tcPr>
                    <a:noFill/>
                  </a:tcPr>
                </a:tc>
                <a:extLst>
                  <a:ext uri="{0D108BD9-81ED-4DB2-BD59-A6C34878D82A}">
                    <a16:rowId xmlns:a16="http://schemas.microsoft.com/office/drawing/2014/main" val="2969298837"/>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W(X)</a:t>
                      </a:r>
                    </a:p>
                  </a:txBody>
                  <a:tcPr>
                    <a:noFill/>
                  </a:tcPr>
                </a:tc>
                <a:tc>
                  <a:txBody>
                    <a:bodyPr/>
                    <a:lstStyle/>
                    <a:p>
                      <a:pPr algn="ctr"/>
                      <a:endParaRPr lang="en-IN" sz="1600"/>
                    </a:p>
                  </a:txBody>
                  <a:tcPr>
                    <a:noFill/>
                  </a:tcPr>
                </a:tc>
                <a:extLst>
                  <a:ext uri="{0D108BD9-81ED-4DB2-BD59-A6C34878D82A}">
                    <a16:rowId xmlns:a16="http://schemas.microsoft.com/office/drawing/2014/main" val="3860357455"/>
                  </a:ext>
                </a:extLst>
              </a:tr>
              <a:tr h="265597">
                <a:tc>
                  <a:txBody>
                    <a:bodyPr/>
                    <a:lstStyle/>
                    <a:p>
                      <a:pPr algn="ctr"/>
                      <a:endParaRPr lang="en-IN" sz="160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674437063"/>
                  </a:ext>
                </a:extLst>
              </a:tr>
              <a:tr h="265597">
                <a:tc>
                  <a:txBody>
                    <a:bodyPr/>
                    <a:lstStyle/>
                    <a:p>
                      <a:pPr algn="ctr"/>
                      <a:r>
                        <a:rPr lang="en-IN" sz="1600" dirty="0"/>
                        <a:t>W(X)</a:t>
                      </a:r>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3004280876"/>
                  </a:ext>
                </a:extLst>
              </a:tr>
              <a:tr h="265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717721536"/>
                  </a:ext>
                </a:extLst>
              </a:tr>
              <a:tr h="265597">
                <a:tc>
                  <a:txBody>
                    <a:bodyPr/>
                    <a:lstStyle/>
                    <a:p>
                      <a:pPr algn="ctr"/>
                      <a:endParaRPr lang="en-IN" sz="1600"/>
                    </a:p>
                  </a:txBody>
                  <a:tcPr>
                    <a:noFill/>
                  </a:tcPr>
                </a:tc>
                <a:tc>
                  <a:txBody>
                    <a:bodyPr/>
                    <a:lstStyle/>
                    <a:p>
                      <a:pPr algn="ctr"/>
                      <a:r>
                        <a:rPr lang="en-IN" sz="1600" dirty="0"/>
                        <a:t>W(Y)</a:t>
                      </a:r>
                    </a:p>
                  </a:txBody>
                  <a:tcPr>
                    <a:noFill/>
                  </a:tcPr>
                </a:tc>
                <a:tc>
                  <a:txBody>
                    <a:bodyPr/>
                    <a:lstStyle/>
                    <a:p>
                      <a:pPr algn="ctr"/>
                      <a:endParaRPr lang="en-IN" sz="1600" dirty="0"/>
                    </a:p>
                  </a:txBody>
                  <a:tcPr>
                    <a:noFill/>
                  </a:tcPr>
                </a:tc>
                <a:tc>
                  <a:txBody>
                    <a:bodyPr/>
                    <a:lstStyle/>
                    <a:p>
                      <a:pPr algn="ctr"/>
                      <a:endParaRPr lang="en-IN" sz="1600"/>
                    </a:p>
                  </a:txBody>
                  <a:tcPr>
                    <a:noFill/>
                  </a:tcPr>
                </a:tc>
                <a:extLst>
                  <a:ext uri="{0D108BD9-81ED-4DB2-BD59-A6C34878D82A}">
                    <a16:rowId xmlns:a16="http://schemas.microsoft.com/office/drawing/2014/main" val="2640551241"/>
                  </a:ext>
                </a:extLst>
              </a:tr>
              <a:tr h="265597">
                <a:tc>
                  <a:txBody>
                    <a:bodyPr/>
                    <a:lstStyle/>
                    <a:p>
                      <a:pPr algn="ctr"/>
                      <a:endParaRPr lang="en-IN" sz="1600"/>
                    </a:p>
                  </a:txBody>
                  <a:tcPr>
                    <a:noFill/>
                  </a:tcPr>
                </a:tc>
                <a:tc>
                  <a:txBody>
                    <a:bodyPr/>
                    <a:lstStyle/>
                    <a:p>
                      <a:pPr algn="ctr"/>
                      <a:r>
                        <a:rPr lang="en-IN" sz="1600" dirty="0"/>
                        <a:t>R(Z)</a:t>
                      </a:r>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634145984"/>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extLst>
                  <a:ext uri="{0D108BD9-81ED-4DB2-BD59-A6C34878D82A}">
                    <a16:rowId xmlns:a16="http://schemas.microsoft.com/office/drawing/2014/main" val="2891195310"/>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a:p>
                  </a:txBody>
                  <a:tcPr>
                    <a:noFill/>
                  </a:tcPr>
                </a:tc>
                <a:tc>
                  <a:txBody>
                    <a:bodyPr/>
                    <a:lstStyle/>
                    <a:p>
                      <a:pPr algn="ctr"/>
                      <a:r>
                        <a:rPr lang="en-IN" sz="1600" dirty="0"/>
                        <a:t>R(X)</a:t>
                      </a:r>
                    </a:p>
                  </a:txBody>
                  <a:tcPr>
                    <a:noFill/>
                  </a:tcPr>
                </a:tc>
                <a:extLst>
                  <a:ext uri="{0D108BD9-81ED-4DB2-BD59-A6C34878D82A}">
                    <a16:rowId xmlns:a16="http://schemas.microsoft.com/office/drawing/2014/main" val="3296336962"/>
                  </a:ext>
                </a:extLst>
              </a:tr>
              <a:tr h="265597">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endParaRPr lang="en-IN" sz="1600" dirty="0"/>
                    </a:p>
                  </a:txBody>
                  <a:tcPr>
                    <a:noFill/>
                  </a:tcPr>
                </a:tc>
                <a:tc>
                  <a:txBody>
                    <a:bodyPr/>
                    <a:lstStyle/>
                    <a:p>
                      <a:pPr algn="ctr"/>
                      <a:r>
                        <a:rPr lang="en-IN" sz="1600" dirty="0"/>
                        <a:t>R(Y)</a:t>
                      </a:r>
                    </a:p>
                  </a:txBody>
                  <a:tcPr>
                    <a:noFill/>
                  </a:tcPr>
                </a:tc>
                <a:extLst>
                  <a:ext uri="{0D108BD9-81ED-4DB2-BD59-A6C34878D82A}">
                    <a16:rowId xmlns:a16="http://schemas.microsoft.com/office/drawing/2014/main" val="305111463"/>
                  </a:ext>
                </a:extLst>
              </a:tr>
              <a:tr h="265597">
                <a:tc>
                  <a:txBody>
                    <a:bodyPr/>
                    <a:lstStyle/>
                    <a:p>
                      <a:endParaRPr lang="en-IN" sz="1600" dirty="0"/>
                    </a:p>
                  </a:txBody>
                  <a:tcPr>
                    <a:noFill/>
                  </a:tcPr>
                </a:tc>
                <a:tc>
                  <a:txBody>
                    <a:bodyPr/>
                    <a:lstStyle/>
                    <a:p>
                      <a:endParaRPr lang="en-IN" sz="1600" dirty="0"/>
                    </a:p>
                  </a:txBody>
                  <a:tcPr>
                    <a:noFill/>
                  </a:tcPr>
                </a:tc>
                <a:tc>
                  <a:txBody>
                    <a:bodyPr/>
                    <a:lstStyle/>
                    <a:p>
                      <a:endParaRPr lang="en-IN" sz="1600" dirty="0"/>
                    </a:p>
                  </a:txBody>
                  <a:tcPr>
                    <a:noFill/>
                  </a:tcPr>
                </a:tc>
                <a:tc>
                  <a:txBody>
                    <a:bodyPr/>
                    <a:lstStyle/>
                    <a:p>
                      <a:endParaRPr lang="en-IN" sz="1600" dirty="0"/>
                    </a:p>
                  </a:txBody>
                  <a:tcPr>
                    <a:noFill/>
                  </a:tcPr>
                </a:tc>
                <a:extLst>
                  <a:ext uri="{0D108BD9-81ED-4DB2-BD59-A6C34878D82A}">
                    <a16:rowId xmlns:a16="http://schemas.microsoft.com/office/drawing/2014/main" val="1105166966"/>
                  </a:ext>
                </a:extLst>
              </a:tr>
            </a:tbl>
          </a:graphicData>
        </a:graphic>
      </p:graphicFrame>
      <p:pic>
        <p:nvPicPr>
          <p:cNvPr id="6" name="Picture 5">
            <a:extLst>
              <a:ext uri="{FF2B5EF4-FFF2-40B4-BE49-F238E27FC236}">
                <a16:creationId xmlns:a16="http://schemas.microsoft.com/office/drawing/2014/main" id="{752FCFE1-9941-4031-AA73-3EA81A01D7E2}"/>
              </a:ext>
            </a:extLst>
          </p:cNvPr>
          <p:cNvPicPr>
            <a:picLocks noChangeAspect="1"/>
          </p:cNvPicPr>
          <p:nvPr/>
        </p:nvPicPr>
        <p:blipFill>
          <a:blip r:embed="rId2"/>
          <a:stretch>
            <a:fillRect/>
          </a:stretch>
        </p:blipFill>
        <p:spPr>
          <a:xfrm>
            <a:off x="598602" y="902776"/>
            <a:ext cx="3845518" cy="2217018"/>
          </a:xfrm>
          <a:prstGeom prst="rect">
            <a:avLst/>
          </a:prstGeom>
        </p:spPr>
      </p:pic>
      <p:sp>
        <p:nvSpPr>
          <p:cNvPr id="7" name="Rectangle 6">
            <a:extLst>
              <a:ext uri="{FF2B5EF4-FFF2-40B4-BE49-F238E27FC236}">
                <a16:creationId xmlns:a16="http://schemas.microsoft.com/office/drawing/2014/main" id="{8DDEEFCB-50E2-4B6D-9B7F-7A2C39EA88AF}"/>
              </a:ext>
            </a:extLst>
          </p:cNvPr>
          <p:cNvSpPr/>
          <p:nvPr/>
        </p:nvSpPr>
        <p:spPr>
          <a:xfrm>
            <a:off x="457200" y="3346975"/>
            <a:ext cx="7312058" cy="646331"/>
          </a:xfrm>
          <a:prstGeom prst="rect">
            <a:avLst/>
          </a:prstGeom>
        </p:spPr>
        <p:txBody>
          <a:bodyPr wrap="square">
            <a:spAutoFit/>
          </a:bodyPr>
          <a:lstStyle/>
          <a:p>
            <a:r>
              <a:rPr lang="en-US" dirty="0"/>
              <a:t>The topological orderings is used in the </a:t>
            </a:r>
            <a:r>
              <a:rPr lang="en-US" b="1" dirty="0"/>
              <a:t>Topological Sort, </a:t>
            </a:r>
            <a:r>
              <a:rPr lang="en-US" dirty="0"/>
              <a:t>to know the order of serialization.</a:t>
            </a:r>
            <a:endParaRPr lang="en-IN" dirty="0"/>
          </a:p>
        </p:txBody>
      </p:sp>
      <p:pic>
        <p:nvPicPr>
          <p:cNvPr id="8" name="Picture 7">
            <a:extLst>
              <a:ext uri="{FF2B5EF4-FFF2-40B4-BE49-F238E27FC236}">
                <a16:creationId xmlns:a16="http://schemas.microsoft.com/office/drawing/2014/main" id="{B2013ECE-0FEB-434E-9669-324EC2ACCF05}"/>
              </a:ext>
            </a:extLst>
          </p:cNvPr>
          <p:cNvPicPr>
            <a:picLocks noChangeAspect="1"/>
          </p:cNvPicPr>
          <p:nvPr/>
        </p:nvPicPr>
        <p:blipFill>
          <a:blip r:embed="rId3"/>
          <a:stretch>
            <a:fillRect/>
          </a:stretch>
        </p:blipFill>
        <p:spPr>
          <a:xfrm>
            <a:off x="568736" y="901313"/>
            <a:ext cx="3905250" cy="2543175"/>
          </a:xfrm>
          <a:prstGeom prst="rect">
            <a:avLst/>
          </a:prstGeom>
        </p:spPr>
      </p:pic>
      <p:pic>
        <p:nvPicPr>
          <p:cNvPr id="9" name="Picture 8">
            <a:extLst>
              <a:ext uri="{FF2B5EF4-FFF2-40B4-BE49-F238E27FC236}">
                <a16:creationId xmlns:a16="http://schemas.microsoft.com/office/drawing/2014/main" id="{FC6A6EC9-6A48-4A6E-9EB6-CFE5EBDFE931}"/>
              </a:ext>
            </a:extLst>
          </p:cNvPr>
          <p:cNvPicPr>
            <a:picLocks noChangeAspect="1"/>
          </p:cNvPicPr>
          <p:nvPr/>
        </p:nvPicPr>
        <p:blipFill>
          <a:blip r:embed="rId4"/>
          <a:stretch>
            <a:fillRect/>
          </a:stretch>
        </p:blipFill>
        <p:spPr>
          <a:xfrm>
            <a:off x="598602" y="920363"/>
            <a:ext cx="3914775" cy="2524125"/>
          </a:xfrm>
          <a:prstGeom prst="rect">
            <a:avLst/>
          </a:prstGeom>
        </p:spPr>
      </p:pic>
      <p:pic>
        <p:nvPicPr>
          <p:cNvPr id="10" name="Picture 9">
            <a:extLst>
              <a:ext uri="{FF2B5EF4-FFF2-40B4-BE49-F238E27FC236}">
                <a16:creationId xmlns:a16="http://schemas.microsoft.com/office/drawing/2014/main" id="{1A6A964F-9022-4FAB-BD6B-D2B895C8C053}"/>
              </a:ext>
            </a:extLst>
          </p:cNvPr>
          <p:cNvPicPr>
            <a:picLocks noChangeAspect="1"/>
          </p:cNvPicPr>
          <p:nvPr/>
        </p:nvPicPr>
        <p:blipFill>
          <a:blip r:embed="rId5"/>
          <a:stretch>
            <a:fillRect/>
          </a:stretch>
        </p:blipFill>
        <p:spPr>
          <a:xfrm>
            <a:off x="529345" y="769148"/>
            <a:ext cx="3943350" cy="2600325"/>
          </a:xfrm>
          <a:prstGeom prst="rect">
            <a:avLst/>
          </a:prstGeom>
        </p:spPr>
      </p:pic>
      <p:sp>
        <p:nvSpPr>
          <p:cNvPr id="11" name="TextBox 10">
            <a:extLst>
              <a:ext uri="{FF2B5EF4-FFF2-40B4-BE49-F238E27FC236}">
                <a16:creationId xmlns:a16="http://schemas.microsoft.com/office/drawing/2014/main" id="{EA4A82B5-30D1-4DE3-B4CA-8233E904AD10}"/>
              </a:ext>
            </a:extLst>
          </p:cNvPr>
          <p:cNvSpPr txBox="1"/>
          <p:nvPr/>
        </p:nvSpPr>
        <p:spPr>
          <a:xfrm>
            <a:off x="1222130" y="4395237"/>
            <a:ext cx="974947" cy="523220"/>
          </a:xfrm>
          <a:prstGeom prst="rect">
            <a:avLst/>
          </a:prstGeom>
          <a:noFill/>
        </p:spPr>
        <p:txBody>
          <a:bodyPr wrap="none" rtlCol="0">
            <a:spAutoFit/>
          </a:bodyPr>
          <a:lstStyle/>
          <a:p>
            <a:r>
              <a:rPr lang="en-IN" sz="2800" dirty="0"/>
              <a:t>T2 </a:t>
            </a:r>
            <a:r>
              <a:rPr lang="en-IN" sz="2800" dirty="0">
                <a:sym typeface="Wingdings" panose="05000000000000000000" pitchFamily="2" charset="2"/>
              </a:rPr>
              <a:t></a:t>
            </a:r>
            <a:endParaRPr lang="en-IN" sz="2800" dirty="0"/>
          </a:p>
        </p:txBody>
      </p:sp>
      <p:sp>
        <p:nvSpPr>
          <p:cNvPr id="12" name="TextBox 11">
            <a:extLst>
              <a:ext uri="{FF2B5EF4-FFF2-40B4-BE49-F238E27FC236}">
                <a16:creationId xmlns:a16="http://schemas.microsoft.com/office/drawing/2014/main" id="{1719740C-7070-4E52-A3FF-9F855902703D}"/>
              </a:ext>
            </a:extLst>
          </p:cNvPr>
          <p:cNvSpPr txBox="1"/>
          <p:nvPr/>
        </p:nvSpPr>
        <p:spPr>
          <a:xfrm>
            <a:off x="2157917" y="4395237"/>
            <a:ext cx="974947" cy="523220"/>
          </a:xfrm>
          <a:prstGeom prst="rect">
            <a:avLst/>
          </a:prstGeom>
          <a:noFill/>
        </p:spPr>
        <p:txBody>
          <a:bodyPr wrap="none" rtlCol="0">
            <a:spAutoFit/>
          </a:bodyPr>
          <a:lstStyle/>
          <a:p>
            <a:r>
              <a:rPr lang="en-IN" sz="2800" dirty="0">
                <a:sym typeface="Wingdings" panose="05000000000000000000" pitchFamily="2" charset="2"/>
              </a:rPr>
              <a:t>T3 </a:t>
            </a:r>
            <a:endParaRPr lang="en-IN" sz="2800" dirty="0"/>
          </a:p>
        </p:txBody>
      </p:sp>
      <p:sp>
        <p:nvSpPr>
          <p:cNvPr id="13" name="TextBox 12">
            <a:extLst>
              <a:ext uri="{FF2B5EF4-FFF2-40B4-BE49-F238E27FC236}">
                <a16:creationId xmlns:a16="http://schemas.microsoft.com/office/drawing/2014/main" id="{C081AA15-50DB-44C2-99BB-B0DD3C88D1ED}"/>
              </a:ext>
            </a:extLst>
          </p:cNvPr>
          <p:cNvSpPr txBox="1"/>
          <p:nvPr/>
        </p:nvSpPr>
        <p:spPr>
          <a:xfrm>
            <a:off x="3058525" y="4395237"/>
            <a:ext cx="974947" cy="523220"/>
          </a:xfrm>
          <a:prstGeom prst="rect">
            <a:avLst/>
          </a:prstGeom>
          <a:noFill/>
        </p:spPr>
        <p:txBody>
          <a:bodyPr wrap="none" rtlCol="0">
            <a:spAutoFit/>
          </a:bodyPr>
          <a:lstStyle/>
          <a:p>
            <a:r>
              <a:rPr lang="en-IN" sz="2800" dirty="0">
                <a:sym typeface="Wingdings" panose="05000000000000000000" pitchFamily="2" charset="2"/>
              </a:rPr>
              <a:t>T1 </a:t>
            </a:r>
            <a:endParaRPr lang="en-IN" sz="2800" dirty="0"/>
          </a:p>
        </p:txBody>
      </p:sp>
      <p:sp>
        <p:nvSpPr>
          <p:cNvPr id="14" name="TextBox 13">
            <a:extLst>
              <a:ext uri="{FF2B5EF4-FFF2-40B4-BE49-F238E27FC236}">
                <a16:creationId xmlns:a16="http://schemas.microsoft.com/office/drawing/2014/main" id="{4812EA13-2218-44BE-9BF7-02147F14D18F}"/>
              </a:ext>
            </a:extLst>
          </p:cNvPr>
          <p:cNvSpPr txBox="1"/>
          <p:nvPr/>
        </p:nvSpPr>
        <p:spPr>
          <a:xfrm>
            <a:off x="3901984" y="4395237"/>
            <a:ext cx="542136" cy="523220"/>
          </a:xfrm>
          <a:prstGeom prst="rect">
            <a:avLst/>
          </a:prstGeom>
          <a:noFill/>
        </p:spPr>
        <p:txBody>
          <a:bodyPr wrap="none" rtlCol="0">
            <a:spAutoFit/>
          </a:bodyPr>
          <a:lstStyle/>
          <a:p>
            <a:r>
              <a:rPr lang="en-IN" sz="2800" dirty="0">
                <a:sym typeface="Wingdings" panose="05000000000000000000" pitchFamily="2" charset="2"/>
              </a:rPr>
              <a:t>T4</a:t>
            </a:r>
            <a:endParaRPr lang="en-IN" sz="2800" dirty="0"/>
          </a:p>
        </p:txBody>
      </p:sp>
    </p:spTree>
    <p:extLst>
      <p:ext uri="{BB962C8B-B14F-4D97-AF65-F5344CB8AC3E}">
        <p14:creationId xmlns:p14="http://schemas.microsoft.com/office/powerpoint/2010/main" val="309357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1629-887B-4919-863C-B046F9C7BF62}"/>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A0EB2525-D2BB-4BDD-B28E-6D989FE5233D}"/>
              </a:ext>
            </a:extLst>
          </p:cNvPr>
          <p:cNvSpPr>
            <a:spLocks noChangeArrowheads="1"/>
          </p:cNvSpPr>
          <p:nvPr/>
        </p:nvSpPr>
        <p:spPr bwMode="auto">
          <a:xfrm>
            <a:off x="622169" y="314728"/>
            <a:ext cx="11569831" cy="475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Problem-04:</a:t>
            </a:r>
            <a:r>
              <a:rPr kumimoji="0" lang="en-US" altLang="en-US" sz="1600" b="1" i="0"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Check whether the given schedule S is conflict serializable or not. If yes, then determine all the possible serialized schedules-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CCD87B34-D921-4F95-B687-A281C7BF9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2398" y="971166"/>
            <a:ext cx="4346480" cy="34422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BC7023-99D4-4EF3-9856-C64652CE9AA2}"/>
              </a:ext>
            </a:extLst>
          </p:cNvPr>
          <p:cNvSpPr/>
          <p:nvPr/>
        </p:nvSpPr>
        <p:spPr>
          <a:xfrm>
            <a:off x="729005" y="1084417"/>
            <a:ext cx="7396899" cy="2585323"/>
          </a:xfrm>
          <a:prstGeom prst="rect">
            <a:avLst/>
          </a:prstGeom>
        </p:spPr>
        <p:txBody>
          <a:bodyPr wrap="square">
            <a:spAutoFit/>
          </a:bodyPr>
          <a:lstStyle/>
          <a:p>
            <a:r>
              <a:rPr lang="en-IN" b="1" u="sng" dirty="0"/>
              <a:t>Step-01: </a:t>
            </a:r>
            <a:r>
              <a:rPr lang="en-IN" dirty="0"/>
              <a:t>List all the conflicting operations and determine the dependency between the transactions-</a:t>
            </a:r>
          </a:p>
          <a:p>
            <a:pPr marL="742950" lvl="1" indent="-285750">
              <a:buFont typeface="Arial" panose="020B0604020202020204" pitchFamily="34" charset="0"/>
              <a:buChar char="•"/>
            </a:pPr>
            <a:r>
              <a:rPr lang="en-IN" dirty="0"/>
              <a:t>R</a:t>
            </a:r>
            <a:r>
              <a:rPr lang="en-IN" baseline="-25000" dirty="0"/>
              <a:t>4</a:t>
            </a:r>
            <a:r>
              <a:rPr lang="en-IN" dirty="0"/>
              <a:t>(A) , W</a:t>
            </a:r>
            <a:r>
              <a:rPr lang="en-IN" baseline="-25000" dirty="0"/>
              <a:t>2</a:t>
            </a:r>
            <a:r>
              <a:rPr lang="en-IN" dirty="0"/>
              <a:t>(A)              (T</a:t>
            </a:r>
            <a:r>
              <a:rPr lang="en-IN" baseline="-25000" dirty="0"/>
              <a:t>4</a:t>
            </a:r>
            <a:r>
              <a:rPr lang="en-IN" dirty="0"/>
              <a:t> → T</a:t>
            </a:r>
            <a:r>
              <a:rPr lang="en-IN" baseline="-25000" dirty="0"/>
              <a:t>2</a:t>
            </a:r>
            <a:r>
              <a:rPr lang="en-IN" dirty="0"/>
              <a:t>)</a:t>
            </a:r>
          </a:p>
          <a:p>
            <a:pPr marL="742950" lvl="1" indent="-285750">
              <a:buFont typeface="Arial" panose="020B0604020202020204" pitchFamily="34" charset="0"/>
              <a:buChar char="•"/>
            </a:pPr>
            <a:r>
              <a:rPr lang="en-IN" dirty="0"/>
              <a:t>R</a:t>
            </a:r>
            <a:r>
              <a:rPr lang="en-IN" baseline="-25000" dirty="0"/>
              <a:t>3</a:t>
            </a:r>
            <a:r>
              <a:rPr lang="en-IN" dirty="0"/>
              <a:t>(A) , W</a:t>
            </a:r>
            <a:r>
              <a:rPr lang="en-IN" baseline="-25000" dirty="0"/>
              <a:t>2</a:t>
            </a:r>
            <a:r>
              <a:rPr lang="en-IN" dirty="0"/>
              <a:t>(A)              (T</a:t>
            </a:r>
            <a:r>
              <a:rPr lang="en-IN" baseline="-25000" dirty="0"/>
              <a:t>3</a:t>
            </a:r>
            <a:r>
              <a:rPr lang="en-IN" dirty="0"/>
              <a:t> → T</a:t>
            </a:r>
            <a:r>
              <a:rPr lang="en-IN" baseline="-25000" dirty="0"/>
              <a:t>2</a:t>
            </a:r>
            <a:r>
              <a:rPr lang="en-IN" dirty="0"/>
              <a:t>)</a:t>
            </a:r>
          </a:p>
          <a:p>
            <a:pPr marL="742950" lvl="1" indent="-285750">
              <a:buFont typeface="Arial" panose="020B0604020202020204" pitchFamily="34" charset="0"/>
              <a:buChar char="•"/>
            </a:pPr>
            <a:r>
              <a:rPr lang="en-IN" dirty="0"/>
              <a:t>W</a:t>
            </a:r>
            <a:r>
              <a:rPr lang="en-IN" baseline="-25000" dirty="0"/>
              <a:t>1</a:t>
            </a:r>
            <a:r>
              <a:rPr lang="en-IN" dirty="0"/>
              <a:t>(B) , R</a:t>
            </a:r>
            <a:r>
              <a:rPr lang="en-IN" baseline="-25000" dirty="0"/>
              <a:t>3</a:t>
            </a:r>
            <a:r>
              <a:rPr lang="en-IN" dirty="0"/>
              <a:t>(B)              (T</a:t>
            </a:r>
            <a:r>
              <a:rPr lang="en-IN" baseline="-25000" dirty="0"/>
              <a:t>1</a:t>
            </a:r>
            <a:r>
              <a:rPr lang="en-IN" dirty="0"/>
              <a:t> → T</a:t>
            </a:r>
            <a:r>
              <a:rPr lang="en-IN" baseline="-25000" dirty="0"/>
              <a:t>3</a:t>
            </a:r>
            <a:r>
              <a:rPr lang="en-IN" dirty="0"/>
              <a:t>)</a:t>
            </a:r>
          </a:p>
          <a:p>
            <a:pPr marL="742950" lvl="1" indent="-285750">
              <a:buFont typeface="Arial" panose="020B0604020202020204" pitchFamily="34" charset="0"/>
              <a:buChar char="•"/>
            </a:pPr>
            <a:r>
              <a:rPr lang="en-IN" dirty="0"/>
              <a:t>W</a:t>
            </a:r>
            <a:r>
              <a:rPr lang="en-IN" baseline="-25000" dirty="0"/>
              <a:t>1</a:t>
            </a:r>
            <a:r>
              <a:rPr lang="en-IN" dirty="0"/>
              <a:t>(B) , W</a:t>
            </a:r>
            <a:r>
              <a:rPr lang="en-IN" baseline="-25000" dirty="0"/>
              <a:t>2</a:t>
            </a:r>
            <a:r>
              <a:rPr lang="en-IN" dirty="0"/>
              <a:t>(B)             (T</a:t>
            </a:r>
            <a:r>
              <a:rPr lang="en-IN" baseline="-25000" dirty="0"/>
              <a:t>1</a:t>
            </a:r>
            <a:r>
              <a:rPr lang="en-IN" dirty="0"/>
              <a:t> → T</a:t>
            </a:r>
            <a:r>
              <a:rPr lang="en-IN" baseline="-25000" dirty="0"/>
              <a:t>2</a:t>
            </a:r>
            <a:r>
              <a:rPr lang="en-IN" dirty="0"/>
              <a:t>)</a:t>
            </a:r>
          </a:p>
          <a:p>
            <a:pPr marL="742950" lvl="1" indent="-285750">
              <a:buFont typeface="Arial" panose="020B0604020202020204" pitchFamily="34" charset="0"/>
              <a:buChar char="•"/>
            </a:pPr>
            <a:r>
              <a:rPr lang="en-IN" dirty="0"/>
              <a:t>R</a:t>
            </a:r>
            <a:r>
              <a:rPr lang="en-IN" baseline="-25000" dirty="0"/>
              <a:t>3</a:t>
            </a:r>
            <a:r>
              <a:rPr lang="en-IN" dirty="0"/>
              <a:t>(B) , W</a:t>
            </a:r>
            <a:r>
              <a:rPr lang="en-IN" baseline="-25000" dirty="0"/>
              <a:t>2</a:t>
            </a:r>
            <a:r>
              <a:rPr lang="en-IN" dirty="0"/>
              <a:t>(B)              (T</a:t>
            </a:r>
            <a:r>
              <a:rPr lang="en-IN" baseline="-25000" dirty="0"/>
              <a:t>3</a:t>
            </a:r>
            <a:r>
              <a:rPr lang="en-IN" dirty="0"/>
              <a:t> → T</a:t>
            </a:r>
            <a:r>
              <a:rPr lang="en-IN" baseline="-25000" dirty="0"/>
              <a:t>2</a:t>
            </a:r>
            <a:r>
              <a:rPr lang="en-IN" dirty="0"/>
              <a:t>)</a:t>
            </a:r>
          </a:p>
          <a:p>
            <a:r>
              <a:rPr lang="en-IN" dirty="0"/>
              <a:t> </a:t>
            </a:r>
          </a:p>
          <a:p>
            <a:r>
              <a:rPr lang="en-IN" b="1" u="sng" dirty="0"/>
              <a:t>Step-02:  </a:t>
            </a:r>
            <a:r>
              <a:rPr lang="en-IN" dirty="0"/>
              <a:t>Draw the precedence graph-</a:t>
            </a:r>
          </a:p>
        </p:txBody>
      </p:sp>
      <p:pic>
        <p:nvPicPr>
          <p:cNvPr id="7" name="Picture 6">
            <a:extLst>
              <a:ext uri="{FF2B5EF4-FFF2-40B4-BE49-F238E27FC236}">
                <a16:creationId xmlns:a16="http://schemas.microsoft.com/office/drawing/2014/main" id="{C3E293C1-5233-4D24-9C4A-75E6B21EE2AC}"/>
              </a:ext>
            </a:extLst>
          </p:cNvPr>
          <p:cNvPicPr>
            <a:picLocks noChangeAspect="1"/>
          </p:cNvPicPr>
          <p:nvPr/>
        </p:nvPicPr>
        <p:blipFill>
          <a:blip r:embed="rId3"/>
          <a:stretch>
            <a:fillRect/>
          </a:stretch>
        </p:blipFill>
        <p:spPr>
          <a:xfrm>
            <a:off x="1144143" y="3782991"/>
            <a:ext cx="2326132" cy="2225361"/>
          </a:xfrm>
          <a:prstGeom prst="rect">
            <a:avLst/>
          </a:prstGeom>
        </p:spPr>
      </p:pic>
      <p:sp>
        <p:nvSpPr>
          <p:cNvPr id="8" name="Rectangle 7">
            <a:extLst>
              <a:ext uri="{FF2B5EF4-FFF2-40B4-BE49-F238E27FC236}">
                <a16:creationId xmlns:a16="http://schemas.microsoft.com/office/drawing/2014/main" id="{765D5843-D4BB-446F-8047-D69AD0DD118D}"/>
              </a:ext>
            </a:extLst>
          </p:cNvPr>
          <p:cNvSpPr/>
          <p:nvPr/>
        </p:nvSpPr>
        <p:spPr>
          <a:xfrm>
            <a:off x="3481633" y="4157005"/>
            <a:ext cx="6096000" cy="646331"/>
          </a:xfrm>
          <a:prstGeom prst="rect">
            <a:avLst/>
          </a:prstGeom>
        </p:spPr>
        <p:txBody>
          <a:bodyPr>
            <a:spAutoFit/>
          </a:bodyPr>
          <a:lstStyle/>
          <a:p>
            <a:pPr marL="285750" indent="-285750">
              <a:buFont typeface="Arial" panose="020B0604020202020204" pitchFamily="34" charset="0"/>
              <a:buChar char="•"/>
            </a:pPr>
            <a:r>
              <a:rPr lang="en-US" dirty="0"/>
              <a:t>Clearly, there exists no cycle in the precedence graph.</a:t>
            </a:r>
          </a:p>
          <a:p>
            <a:pPr marL="285750" indent="-285750">
              <a:buFont typeface="Arial" panose="020B0604020202020204" pitchFamily="34" charset="0"/>
              <a:buChar char="•"/>
            </a:pPr>
            <a:r>
              <a:rPr lang="en-US" dirty="0"/>
              <a:t>Therefore, the given schedule S is conflict serializable.</a:t>
            </a:r>
          </a:p>
        </p:txBody>
      </p:sp>
      <p:sp>
        <p:nvSpPr>
          <p:cNvPr id="9" name="Rectangle 8">
            <a:extLst>
              <a:ext uri="{FF2B5EF4-FFF2-40B4-BE49-F238E27FC236}">
                <a16:creationId xmlns:a16="http://schemas.microsoft.com/office/drawing/2014/main" id="{287C3866-F2E4-4B67-92E4-969C027CE3F1}"/>
              </a:ext>
            </a:extLst>
          </p:cNvPr>
          <p:cNvSpPr/>
          <p:nvPr/>
        </p:nvSpPr>
        <p:spPr>
          <a:xfrm>
            <a:off x="3707875" y="4895671"/>
            <a:ext cx="7861955" cy="1200329"/>
          </a:xfrm>
          <a:prstGeom prst="rect">
            <a:avLst/>
          </a:prstGeom>
        </p:spPr>
        <p:txBody>
          <a:bodyPr wrap="square">
            <a:spAutoFit/>
          </a:bodyPr>
          <a:lstStyle/>
          <a:p>
            <a:r>
              <a:rPr lang="fr-FR" dirty="0" err="1"/>
              <a:t>After</a:t>
            </a:r>
            <a:r>
              <a:rPr lang="fr-FR" dirty="0"/>
              <a:t> </a:t>
            </a:r>
            <a:r>
              <a:rPr lang="fr-FR" dirty="0" err="1"/>
              <a:t>performing</a:t>
            </a:r>
            <a:r>
              <a:rPr lang="fr-FR" dirty="0"/>
              <a:t> the </a:t>
            </a:r>
            <a:r>
              <a:rPr lang="fr-FR" dirty="0" err="1"/>
              <a:t>topological</a:t>
            </a:r>
            <a:r>
              <a:rPr lang="fr-FR" dirty="0"/>
              <a:t> sort, the possible </a:t>
            </a:r>
            <a:r>
              <a:rPr lang="fr-FR" dirty="0" err="1"/>
              <a:t>serialized</a:t>
            </a:r>
            <a:r>
              <a:rPr lang="fr-FR" dirty="0"/>
              <a:t> </a:t>
            </a:r>
            <a:r>
              <a:rPr lang="fr-FR" dirty="0" err="1"/>
              <a:t>schedules</a:t>
            </a:r>
            <a:r>
              <a:rPr lang="fr-FR" dirty="0"/>
              <a:t> are-</a:t>
            </a:r>
          </a:p>
          <a:p>
            <a:pPr>
              <a:buFont typeface="+mj-lt"/>
              <a:buAutoNum type="arabicPeriod"/>
            </a:pPr>
            <a:r>
              <a:rPr lang="fr-FR" dirty="0"/>
              <a:t>T</a:t>
            </a:r>
            <a:r>
              <a:rPr lang="fr-FR" baseline="-25000" dirty="0"/>
              <a:t>1</a:t>
            </a:r>
            <a:r>
              <a:rPr lang="fr-FR" dirty="0"/>
              <a:t> → T</a:t>
            </a:r>
            <a:r>
              <a:rPr lang="fr-FR" baseline="-25000" dirty="0"/>
              <a:t>3</a:t>
            </a:r>
            <a:r>
              <a:rPr lang="fr-FR" dirty="0"/>
              <a:t> → T</a:t>
            </a:r>
            <a:r>
              <a:rPr lang="fr-FR" baseline="-25000" dirty="0"/>
              <a:t>4</a:t>
            </a:r>
            <a:r>
              <a:rPr lang="fr-FR" dirty="0"/>
              <a:t> → T</a:t>
            </a:r>
            <a:r>
              <a:rPr lang="fr-FR" baseline="-25000" dirty="0"/>
              <a:t>2</a:t>
            </a:r>
            <a:endParaRPr lang="fr-FR" dirty="0"/>
          </a:p>
          <a:p>
            <a:pPr>
              <a:buFont typeface="+mj-lt"/>
              <a:buAutoNum type="arabicPeriod"/>
            </a:pPr>
            <a:r>
              <a:rPr lang="fr-FR" dirty="0"/>
              <a:t>T</a:t>
            </a:r>
            <a:r>
              <a:rPr lang="fr-FR" baseline="-25000" dirty="0"/>
              <a:t>1</a:t>
            </a:r>
            <a:r>
              <a:rPr lang="fr-FR" dirty="0"/>
              <a:t> → T</a:t>
            </a:r>
            <a:r>
              <a:rPr lang="fr-FR" baseline="-25000" dirty="0"/>
              <a:t>4</a:t>
            </a:r>
            <a:r>
              <a:rPr lang="fr-FR" dirty="0"/>
              <a:t> → T</a:t>
            </a:r>
            <a:r>
              <a:rPr lang="fr-FR" baseline="-25000" dirty="0"/>
              <a:t>3</a:t>
            </a:r>
            <a:r>
              <a:rPr lang="fr-FR" dirty="0"/>
              <a:t> → T</a:t>
            </a:r>
            <a:r>
              <a:rPr lang="fr-FR" baseline="-25000" dirty="0"/>
              <a:t>2</a:t>
            </a:r>
            <a:endParaRPr lang="fr-FR" dirty="0"/>
          </a:p>
          <a:p>
            <a:pPr>
              <a:buFont typeface="+mj-lt"/>
              <a:buAutoNum type="arabicPeriod"/>
            </a:pPr>
            <a:r>
              <a:rPr lang="fr-FR" dirty="0"/>
              <a:t>T</a:t>
            </a:r>
            <a:r>
              <a:rPr lang="fr-FR" baseline="-25000" dirty="0"/>
              <a:t>4</a:t>
            </a:r>
            <a:r>
              <a:rPr lang="fr-FR" dirty="0"/>
              <a:t> → T</a:t>
            </a:r>
            <a:r>
              <a:rPr lang="fr-FR" baseline="-25000" dirty="0"/>
              <a:t>1</a:t>
            </a:r>
            <a:r>
              <a:rPr lang="fr-FR" dirty="0"/>
              <a:t> → T</a:t>
            </a:r>
            <a:r>
              <a:rPr lang="fr-FR" baseline="-25000" dirty="0"/>
              <a:t>3</a:t>
            </a:r>
            <a:r>
              <a:rPr lang="fr-FR" dirty="0"/>
              <a:t> → T</a:t>
            </a:r>
            <a:r>
              <a:rPr lang="fr-FR" baseline="-25000" dirty="0"/>
              <a:t>2</a:t>
            </a:r>
            <a:endParaRPr lang="fr-FR" dirty="0"/>
          </a:p>
        </p:txBody>
      </p:sp>
    </p:spTree>
    <p:extLst>
      <p:ext uri="{BB962C8B-B14F-4D97-AF65-F5344CB8AC3E}">
        <p14:creationId xmlns:p14="http://schemas.microsoft.com/office/powerpoint/2010/main" val="91187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1F23-F4FE-49AD-A4B0-342BC8A8D750}"/>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0A8F3979-B8C6-4D79-A886-73974012B88F}"/>
              </a:ext>
            </a:extLst>
          </p:cNvPr>
          <p:cNvSpPr/>
          <p:nvPr/>
        </p:nvSpPr>
        <p:spPr>
          <a:xfrm>
            <a:off x="609600" y="304800"/>
            <a:ext cx="10809402" cy="369332"/>
          </a:xfrm>
          <a:prstGeom prst="rect">
            <a:avLst/>
          </a:prstGeom>
        </p:spPr>
        <p:txBody>
          <a:bodyPr wrap="square">
            <a:spAutoFit/>
          </a:bodyPr>
          <a:lstStyle/>
          <a:p>
            <a:r>
              <a:rPr lang="en-US" b="1" u="sng" dirty="0"/>
              <a:t>Problem-05: </a:t>
            </a:r>
            <a:r>
              <a:rPr lang="en-US" dirty="0"/>
              <a:t>Determine all the possible serialized schedules for the given schedule-</a:t>
            </a:r>
          </a:p>
        </p:txBody>
      </p:sp>
      <p:pic>
        <p:nvPicPr>
          <p:cNvPr id="5" name="Picture 4">
            <a:extLst>
              <a:ext uri="{FF2B5EF4-FFF2-40B4-BE49-F238E27FC236}">
                <a16:creationId xmlns:a16="http://schemas.microsoft.com/office/drawing/2014/main" id="{F2808AA4-9F27-41DC-BDC9-63C61048CAC7}"/>
              </a:ext>
            </a:extLst>
          </p:cNvPr>
          <p:cNvPicPr>
            <a:picLocks noChangeAspect="1"/>
          </p:cNvPicPr>
          <p:nvPr/>
        </p:nvPicPr>
        <p:blipFill>
          <a:blip r:embed="rId2"/>
          <a:stretch>
            <a:fillRect/>
          </a:stretch>
        </p:blipFill>
        <p:spPr>
          <a:xfrm>
            <a:off x="6705600" y="674132"/>
            <a:ext cx="5005634" cy="4478202"/>
          </a:xfrm>
          <a:prstGeom prst="rect">
            <a:avLst/>
          </a:prstGeom>
        </p:spPr>
      </p:pic>
      <p:sp>
        <p:nvSpPr>
          <p:cNvPr id="6" name="Rectangle 5">
            <a:extLst>
              <a:ext uri="{FF2B5EF4-FFF2-40B4-BE49-F238E27FC236}">
                <a16:creationId xmlns:a16="http://schemas.microsoft.com/office/drawing/2014/main" id="{BF6E10EA-633A-471E-A911-A021E4E01348}"/>
              </a:ext>
            </a:extLst>
          </p:cNvPr>
          <p:cNvSpPr/>
          <p:nvPr/>
        </p:nvSpPr>
        <p:spPr>
          <a:xfrm>
            <a:off x="609600" y="1057506"/>
            <a:ext cx="6096000" cy="2862322"/>
          </a:xfrm>
          <a:prstGeom prst="rect">
            <a:avLst/>
          </a:prstGeom>
        </p:spPr>
        <p:txBody>
          <a:bodyPr>
            <a:spAutoFit/>
          </a:bodyPr>
          <a:lstStyle/>
          <a:p>
            <a:r>
              <a:rPr lang="en-IN" b="1" u="sng" dirty="0"/>
              <a:t>Step-01:</a:t>
            </a:r>
            <a:endParaRPr lang="en-IN" b="1" dirty="0"/>
          </a:p>
          <a:p>
            <a:endParaRPr lang="en-IN" dirty="0"/>
          </a:p>
          <a:p>
            <a:r>
              <a:rPr lang="en-IN" dirty="0"/>
              <a:t>List all the conflicting operations and determine the dependency between the transactions-</a:t>
            </a:r>
          </a:p>
          <a:p>
            <a:pPr marL="742950" lvl="1" indent="-285750">
              <a:buFont typeface="Arial" panose="020B0604020202020204" pitchFamily="34" charset="0"/>
              <a:buChar char="•"/>
            </a:pPr>
            <a:r>
              <a:rPr lang="en-IN" dirty="0"/>
              <a:t>R</a:t>
            </a:r>
            <a:r>
              <a:rPr lang="en-IN" baseline="-25000" dirty="0"/>
              <a:t>1</a:t>
            </a:r>
            <a:r>
              <a:rPr lang="en-IN" dirty="0"/>
              <a:t>(A) , W</a:t>
            </a:r>
            <a:r>
              <a:rPr lang="en-IN" baseline="-25000" dirty="0"/>
              <a:t>2</a:t>
            </a:r>
            <a:r>
              <a:rPr lang="en-IN" dirty="0"/>
              <a:t>(A)              (T</a:t>
            </a:r>
            <a:r>
              <a:rPr lang="en-IN" baseline="-25000" dirty="0"/>
              <a:t>1</a:t>
            </a:r>
            <a:r>
              <a:rPr lang="en-IN" dirty="0"/>
              <a:t> → T</a:t>
            </a:r>
            <a:r>
              <a:rPr lang="en-IN" baseline="-25000" dirty="0"/>
              <a:t>2</a:t>
            </a:r>
            <a:r>
              <a:rPr lang="en-IN" dirty="0"/>
              <a:t>)</a:t>
            </a:r>
          </a:p>
          <a:p>
            <a:pPr marL="742950" lvl="1" indent="-285750">
              <a:buFont typeface="Arial" panose="020B0604020202020204" pitchFamily="34" charset="0"/>
              <a:buChar char="•"/>
            </a:pPr>
            <a:r>
              <a:rPr lang="en-IN" dirty="0"/>
              <a:t>R</a:t>
            </a:r>
            <a:r>
              <a:rPr lang="en-IN" baseline="-25000" dirty="0"/>
              <a:t>2</a:t>
            </a:r>
            <a:r>
              <a:rPr lang="en-IN" dirty="0"/>
              <a:t>(A) , W</a:t>
            </a:r>
            <a:r>
              <a:rPr lang="en-IN" baseline="-25000" dirty="0"/>
              <a:t>1</a:t>
            </a:r>
            <a:r>
              <a:rPr lang="en-IN" dirty="0"/>
              <a:t>(A)              (T</a:t>
            </a:r>
            <a:r>
              <a:rPr lang="en-IN" baseline="-25000" dirty="0"/>
              <a:t>2</a:t>
            </a:r>
            <a:r>
              <a:rPr lang="en-IN" dirty="0"/>
              <a:t> → T</a:t>
            </a:r>
            <a:r>
              <a:rPr lang="en-IN" baseline="-25000" dirty="0"/>
              <a:t>1</a:t>
            </a:r>
            <a:r>
              <a:rPr lang="en-IN" dirty="0"/>
              <a:t>)</a:t>
            </a:r>
          </a:p>
          <a:p>
            <a:pPr marL="742950" lvl="1" indent="-285750">
              <a:buFont typeface="Arial" panose="020B0604020202020204" pitchFamily="34" charset="0"/>
              <a:buChar char="•"/>
            </a:pPr>
            <a:r>
              <a:rPr lang="en-IN" dirty="0"/>
              <a:t>W</a:t>
            </a:r>
            <a:r>
              <a:rPr lang="en-IN" baseline="-25000" dirty="0"/>
              <a:t>2</a:t>
            </a:r>
            <a:r>
              <a:rPr lang="en-IN" dirty="0"/>
              <a:t>(A) , W</a:t>
            </a:r>
            <a:r>
              <a:rPr lang="en-IN" baseline="-25000" dirty="0"/>
              <a:t>1</a:t>
            </a:r>
            <a:r>
              <a:rPr lang="en-IN" dirty="0"/>
              <a:t>(A)             (T</a:t>
            </a:r>
            <a:r>
              <a:rPr lang="en-IN" baseline="-25000" dirty="0"/>
              <a:t>2</a:t>
            </a:r>
            <a:r>
              <a:rPr lang="en-IN" dirty="0"/>
              <a:t> → T</a:t>
            </a:r>
            <a:r>
              <a:rPr lang="en-IN" baseline="-25000" dirty="0"/>
              <a:t>1</a:t>
            </a:r>
            <a:r>
              <a:rPr lang="en-IN" dirty="0"/>
              <a:t>)</a:t>
            </a:r>
          </a:p>
          <a:p>
            <a:pPr marL="742950" lvl="1" indent="-285750">
              <a:buFont typeface="Arial" panose="020B0604020202020204" pitchFamily="34" charset="0"/>
              <a:buChar char="•"/>
            </a:pPr>
            <a:r>
              <a:rPr lang="en-IN" dirty="0"/>
              <a:t>R</a:t>
            </a:r>
            <a:r>
              <a:rPr lang="en-IN" baseline="-25000" dirty="0"/>
              <a:t>2</a:t>
            </a:r>
            <a:r>
              <a:rPr lang="en-IN" dirty="0"/>
              <a:t>(B) , W</a:t>
            </a:r>
            <a:r>
              <a:rPr lang="en-IN" baseline="-25000" dirty="0"/>
              <a:t>1</a:t>
            </a:r>
            <a:r>
              <a:rPr lang="en-IN" dirty="0"/>
              <a:t>(B)              (T</a:t>
            </a:r>
            <a:r>
              <a:rPr lang="en-IN" baseline="-25000" dirty="0"/>
              <a:t>2</a:t>
            </a:r>
            <a:r>
              <a:rPr lang="en-IN" dirty="0"/>
              <a:t> → T</a:t>
            </a:r>
            <a:r>
              <a:rPr lang="en-IN" baseline="-25000" dirty="0"/>
              <a:t>1</a:t>
            </a:r>
            <a:r>
              <a:rPr lang="en-IN" dirty="0"/>
              <a:t>)</a:t>
            </a:r>
          </a:p>
          <a:p>
            <a:pPr marL="742950" lvl="1" indent="-285750">
              <a:buFont typeface="Arial" panose="020B0604020202020204" pitchFamily="34" charset="0"/>
              <a:buChar char="•"/>
            </a:pPr>
            <a:r>
              <a:rPr lang="en-IN" dirty="0"/>
              <a:t>R</a:t>
            </a:r>
            <a:r>
              <a:rPr lang="en-IN" baseline="-25000" dirty="0"/>
              <a:t>1</a:t>
            </a:r>
            <a:r>
              <a:rPr lang="en-IN" dirty="0"/>
              <a:t>(B) , W</a:t>
            </a:r>
            <a:r>
              <a:rPr lang="en-IN" baseline="-25000" dirty="0"/>
              <a:t>2</a:t>
            </a:r>
            <a:r>
              <a:rPr lang="en-IN" dirty="0"/>
              <a:t>(B)              (T</a:t>
            </a:r>
            <a:r>
              <a:rPr lang="en-IN" baseline="-25000" dirty="0"/>
              <a:t>1</a:t>
            </a:r>
            <a:r>
              <a:rPr lang="en-IN" dirty="0"/>
              <a:t> → T</a:t>
            </a:r>
            <a:r>
              <a:rPr lang="en-IN" baseline="-25000" dirty="0"/>
              <a:t>2</a:t>
            </a:r>
            <a:r>
              <a:rPr lang="en-IN" dirty="0"/>
              <a:t>)</a:t>
            </a:r>
          </a:p>
          <a:p>
            <a:pPr marL="742950" lvl="1" indent="-285750">
              <a:buFont typeface="Arial" panose="020B0604020202020204" pitchFamily="34" charset="0"/>
              <a:buChar char="•"/>
            </a:pPr>
            <a:r>
              <a:rPr lang="en-IN" dirty="0"/>
              <a:t>W</a:t>
            </a:r>
            <a:r>
              <a:rPr lang="en-IN" baseline="-25000" dirty="0"/>
              <a:t>1</a:t>
            </a:r>
            <a:r>
              <a:rPr lang="en-IN" dirty="0"/>
              <a:t>(B) , W</a:t>
            </a:r>
            <a:r>
              <a:rPr lang="en-IN" baseline="-25000" dirty="0"/>
              <a:t>2</a:t>
            </a:r>
            <a:r>
              <a:rPr lang="en-IN" dirty="0"/>
              <a:t>(B)             (T</a:t>
            </a:r>
            <a:r>
              <a:rPr lang="en-IN" baseline="-25000" dirty="0"/>
              <a:t>1</a:t>
            </a:r>
            <a:r>
              <a:rPr lang="en-IN" dirty="0"/>
              <a:t> → T</a:t>
            </a:r>
            <a:r>
              <a:rPr lang="en-IN" baseline="-25000" dirty="0"/>
              <a:t>2</a:t>
            </a:r>
            <a:r>
              <a:rPr lang="en-IN" dirty="0"/>
              <a:t>)</a:t>
            </a:r>
          </a:p>
        </p:txBody>
      </p:sp>
      <p:sp>
        <p:nvSpPr>
          <p:cNvPr id="7" name="Rectangle 6">
            <a:extLst>
              <a:ext uri="{FF2B5EF4-FFF2-40B4-BE49-F238E27FC236}">
                <a16:creationId xmlns:a16="http://schemas.microsoft.com/office/drawing/2014/main" id="{34D62D48-18B7-4418-A92D-77794123584B}"/>
              </a:ext>
            </a:extLst>
          </p:cNvPr>
          <p:cNvSpPr/>
          <p:nvPr/>
        </p:nvSpPr>
        <p:spPr>
          <a:xfrm>
            <a:off x="609600" y="4000107"/>
            <a:ext cx="6096000" cy="1200329"/>
          </a:xfrm>
          <a:prstGeom prst="rect">
            <a:avLst/>
          </a:prstGeom>
        </p:spPr>
        <p:txBody>
          <a:bodyPr>
            <a:spAutoFit/>
          </a:bodyPr>
          <a:lstStyle/>
          <a:p>
            <a:r>
              <a:rPr lang="en-US" b="1" u="sng" dirty="0"/>
              <a:t>Step-02:</a:t>
            </a:r>
            <a:endParaRPr lang="en-US" b="1" dirty="0"/>
          </a:p>
          <a:p>
            <a:r>
              <a:rPr lang="en-US" dirty="0"/>
              <a:t> </a:t>
            </a:r>
          </a:p>
          <a:p>
            <a:r>
              <a:rPr lang="en-US" dirty="0"/>
              <a:t>Draw the precedence graph-</a:t>
            </a:r>
          </a:p>
          <a:p>
            <a:r>
              <a:rPr lang="en-US" dirty="0"/>
              <a:t> </a:t>
            </a:r>
          </a:p>
        </p:txBody>
      </p:sp>
      <p:pic>
        <p:nvPicPr>
          <p:cNvPr id="8" name="Picture 7">
            <a:extLst>
              <a:ext uri="{FF2B5EF4-FFF2-40B4-BE49-F238E27FC236}">
                <a16:creationId xmlns:a16="http://schemas.microsoft.com/office/drawing/2014/main" id="{56DA3E82-ED7C-4BEC-BA14-1FB0E2A1964F}"/>
              </a:ext>
            </a:extLst>
          </p:cNvPr>
          <p:cNvPicPr>
            <a:picLocks noChangeAspect="1"/>
          </p:cNvPicPr>
          <p:nvPr/>
        </p:nvPicPr>
        <p:blipFill>
          <a:blip r:embed="rId3"/>
          <a:stretch>
            <a:fillRect/>
          </a:stretch>
        </p:blipFill>
        <p:spPr>
          <a:xfrm>
            <a:off x="781050" y="5064934"/>
            <a:ext cx="2876550" cy="1295400"/>
          </a:xfrm>
          <a:prstGeom prst="rect">
            <a:avLst/>
          </a:prstGeom>
        </p:spPr>
      </p:pic>
      <p:sp>
        <p:nvSpPr>
          <p:cNvPr id="9" name="Rectangle 8">
            <a:extLst>
              <a:ext uri="{FF2B5EF4-FFF2-40B4-BE49-F238E27FC236}">
                <a16:creationId xmlns:a16="http://schemas.microsoft.com/office/drawing/2014/main" id="{820F32C5-EE0D-4521-B704-368CF26CA464}"/>
              </a:ext>
            </a:extLst>
          </p:cNvPr>
          <p:cNvSpPr/>
          <p:nvPr/>
        </p:nvSpPr>
        <p:spPr>
          <a:xfrm>
            <a:off x="4013683" y="5318720"/>
            <a:ext cx="6096000" cy="923330"/>
          </a:xfrm>
          <a:prstGeom prst="rect">
            <a:avLst/>
          </a:prstGeom>
        </p:spPr>
        <p:txBody>
          <a:bodyPr>
            <a:spAutoFit/>
          </a:bodyPr>
          <a:lstStyle/>
          <a:p>
            <a:pPr marL="285750" indent="-285750">
              <a:buFont typeface="Arial" panose="020B0604020202020204" pitchFamily="34" charset="0"/>
              <a:buChar char="•"/>
            </a:pPr>
            <a:r>
              <a:rPr lang="en-US" dirty="0"/>
              <a:t>Clearly, there exists a cycle in the precedence graph.</a:t>
            </a:r>
          </a:p>
          <a:p>
            <a:pPr marL="285750" indent="-285750">
              <a:buFont typeface="Arial" panose="020B0604020202020204" pitchFamily="34" charset="0"/>
              <a:buChar char="•"/>
            </a:pPr>
            <a:r>
              <a:rPr lang="en-US" dirty="0"/>
              <a:t>Therefore, the given schedule S is not conflict serializable.</a:t>
            </a:r>
          </a:p>
          <a:p>
            <a:pPr marL="285750" indent="-285750">
              <a:buFont typeface="Arial" panose="020B0604020202020204" pitchFamily="34" charset="0"/>
              <a:buChar char="•"/>
            </a:pPr>
            <a:r>
              <a:rPr lang="en-US" dirty="0"/>
              <a:t>Thus, Number of possible serialized schedules = 0.</a:t>
            </a:r>
          </a:p>
        </p:txBody>
      </p:sp>
    </p:spTree>
    <p:extLst>
      <p:ext uri="{BB962C8B-B14F-4D97-AF65-F5344CB8AC3E}">
        <p14:creationId xmlns:p14="http://schemas.microsoft.com/office/powerpoint/2010/main" val="276488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D73C3-B029-427F-8F59-5FDF7869DCC8}"/>
              </a:ext>
            </a:extLst>
          </p:cNvPr>
          <p:cNvSpPr>
            <a:spLocks noGrp="1"/>
          </p:cNvSpPr>
          <p:nvPr>
            <p:ph type="title"/>
          </p:nvPr>
        </p:nvSpPr>
        <p:spPr/>
        <p:txBody>
          <a:bodyPr/>
          <a:lstStyle/>
          <a:p>
            <a:r>
              <a:rPr lang="en-US" sz="3600" b="1" dirty="0"/>
              <a:t>Example</a:t>
            </a:r>
            <a:r>
              <a:rPr lang="en-US" b="1" dirty="0"/>
              <a:t>:</a:t>
            </a:r>
            <a:endParaRPr lang="en-IN" dirty="0"/>
          </a:p>
        </p:txBody>
      </p:sp>
      <p:sp>
        <p:nvSpPr>
          <p:cNvPr id="3" name="Content Placeholder 2">
            <a:extLst>
              <a:ext uri="{FF2B5EF4-FFF2-40B4-BE49-F238E27FC236}">
                <a16:creationId xmlns:a16="http://schemas.microsoft.com/office/drawing/2014/main" id="{76AC9FDE-746D-4856-939A-A5B77FCD4136}"/>
              </a:ext>
            </a:extLst>
          </p:cNvPr>
          <p:cNvSpPr>
            <a:spLocks noGrp="1"/>
          </p:cNvSpPr>
          <p:nvPr>
            <p:ph idx="1"/>
          </p:nvPr>
        </p:nvSpPr>
        <p:spPr/>
        <p:txBody>
          <a:bodyPr/>
          <a:lstStyle/>
          <a:p>
            <a:r>
              <a:rPr lang="en-US" dirty="0"/>
              <a:t>Suppose an employee of bank transfers Rs 800 from X's account to Y's account. This small transaction </a:t>
            </a:r>
            <a:r>
              <a:rPr lang="en-US" dirty="0">
                <a:solidFill>
                  <a:srgbClr val="FF0000"/>
                </a:solidFill>
              </a:rPr>
              <a:t>contains several low-level tasks:</a:t>
            </a:r>
            <a:endParaRPr lang="en-IN" dirty="0"/>
          </a:p>
        </p:txBody>
      </p:sp>
      <p:sp>
        <p:nvSpPr>
          <p:cNvPr id="4" name="Rectangle 3">
            <a:extLst>
              <a:ext uri="{FF2B5EF4-FFF2-40B4-BE49-F238E27FC236}">
                <a16:creationId xmlns:a16="http://schemas.microsoft.com/office/drawing/2014/main" id="{67604F4E-E0C3-4A57-8F10-E706E9C8D9FE}"/>
              </a:ext>
            </a:extLst>
          </p:cNvPr>
          <p:cNvSpPr/>
          <p:nvPr/>
        </p:nvSpPr>
        <p:spPr>
          <a:xfrm>
            <a:off x="2380876" y="2622545"/>
            <a:ext cx="6096000" cy="1477328"/>
          </a:xfrm>
          <a:prstGeom prst="rect">
            <a:avLst/>
          </a:prstGeom>
        </p:spPr>
        <p:txBody>
          <a:bodyPr>
            <a:spAutoFit/>
          </a:bodyPr>
          <a:lstStyle/>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Open_Account</a:t>
            </a:r>
            <a:r>
              <a:rPr lang="en-US" dirty="0">
                <a:latin typeface="Calibri Light" panose="020F0302020204030204" pitchFamily="34" charset="0"/>
                <a:cs typeface="Calibri Light" panose="020F0302020204030204" pitchFamily="34" charset="0"/>
              </a:rPr>
              <a:t>(X)  </a:t>
            </a:r>
          </a:p>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Old_Balance</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X.balance</a:t>
            </a:r>
            <a:r>
              <a:rPr lang="en-US"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New_Balance</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Old_Balance</a:t>
            </a:r>
            <a:r>
              <a:rPr lang="en-US" dirty="0">
                <a:latin typeface="Calibri Light" panose="020F0302020204030204" pitchFamily="34" charset="0"/>
                <a:cs typeface="Calibri Light" panose="020F0302020204030204" pitchFamily="34" charset="0"/>
              </a:rPr>
              <a:t> - 800  </a:t>
            </a:r>
          </a:p>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X.balance</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New_Balance</a:t>
            </a:r>
            <a:r>
              <a:rPr lang="en-US"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Close_Account</a:t>
            </a:r>
            <a:r>
              <a:rPr lang="en-US" dirty="0">
                <a:latin typeface="Calibri Light" panose="020F0302020204030204" pitchFamily="34" charset="0"/>
                <a:cs typeface="Calibri Light" panose="020F0302020204030204" pitchFamily="34" charset="0"/>
              </a:rPr>
              <a:t>(X)  </a:t>
            </a:r>
          </a:p>
        </p:txBody>
      </p:sp>
      <p:sp>
        <p:nvSpPr>
          <p:cNvPr id="5" name="Rectangle 4">
            <a:extLst>
              <a:ext uri="{FF2B5EF4-FFF2-40B4-BE49-F238E27FC236}">
                <a16:creationId xmlns:a16="http://schemas.microsoft.com/office/drawing/2014/main" id="{64A3BAB1-7A1A-48C6-B900-4F213ADF76DD}"/>
              </a:ext>
            </a:extLst>
          </p:cNvPr>
          <p:cNvSpPr/>
          <p:nvPr/>
        </p:nvSpPr>
        <p:spPr>
          <a:xfrm>
            <a:off x="785567" y="2351912"/>
            <a:ext cx="1289071" cy="369332"/>
          </a:xfrm>
          <a:prstGeom prst="rect">
            <a:avLst/>
          </a:prstGeom>
        </p:spPr>
        <p:txBody>
          <a:bodyPr wrap="none">
            <a:spAutoFit/>
          </a:bodyPr>
          <a:lstStyle/>
          <a:p>
            <a:r>
              <a:rPr lang="en-IN" b="1" dirty="0">
                <a:latin typeface="+mj-lt"/>
              </a:rPr>
              <a:t>X's Account</a:t>
            </a:r>
            <a:endParaRPr lang="en-IN" dirty="0">
              <a:latin typeface="+mj-lt"/>
            </a:endParaRPr>
          </a:p>
        </p:txBody>
      </p:sp>
      <p:sp>
        <p:nvSpPr>
          <p:cNvPr id="6" name="Rectangle 5">
            <a:extLst>
              <a:ext uri="{FF2B5EF4-FFF2-40B4-BE49-F238E27FC236}">
                <a16:creationId xmlns:a16="http://schemas.microsoft.com/office/drawing/2014/main" id="{F95B88D5-BD2A-4058-9F70-8970F7640AB7}"/>
              </a:ext>
            </a:extLst>
          </p:cNvPr>
          <p:cNvSpPr/>
          <p:nvPr/>
        </p:nvSpPr>
        <p:spPr>
          <a:xfrm>
            <a:off x="785567" y="4290904"/>
            <a:ext cx="1282659" cy="369332"/>
          </a:xfrm>
          <a:prstGeom prst="rect">
            <a:avLst/>
          </a:prstGeom>
        </p:spPr>
        <p:txBody>
          <a:bodyPr wrap="none">
            <a:spAutoFit/>
          </a:bodyPr>
          <a:lstStyle/>
          <a:p>
            <a:r>
              <a:rPr lang="en-IN" b="1" dirty="0">
                <a:latin typeface="+mj-lt"/>
              </a:rPr>
              <a:t>Y's Account</a:t>
            </a:r>
            <a:endParaRPr lang="en-IN" dirty="0">
              <a:latin typeface="+mj-lt"/>
            </a:endParaRPr>
          </a:p>
        </p:txBody>
      </p:sp>
      <p:sp>
        <p:nvSpPr>
          <p:cNvPr id="7" name="Rectangle 1">
            <a:extLst>
              <a:ext uri="{FF2B5EF4-FFF2-40B4-BE49-F238E27FC236}">
                <a16:creationId xmlns:a16="http://schemas.microsoft.com/office/drawing/2014/main" id="{73002DBC-5A34-4588-8903-217DE0BCBE48}"/>
              </a:ext>
            </a:extLst>
          </p:cNvPr>
          <p:cNvSpPr>
            <a:spLocks noChangeArrowheads="1"/>
          </p:cNvSpPr>
          <p:nvPr/>
        </p:nvSpPr>
        <p:spPr bwMode="auto">
          <a:xfrm>
            <a:off x="2380876" y="4835878"/>
            <a:ext cx="5052767"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Open_Account</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Old_Balance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 </a:t>
            </a: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Y.balance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err="1">
                <a:latin typeface="Calibri Light" panose="020F0302020204030204" pitchFamily="34" charset="0"/>
                <a:cs typeface="Calibri Light" panose="020F0302020204030204" pitchFamily="34" charset="0"/>
              </a:rPr>
              <a:t>New</a:t>
            </a: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_Balance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 </a:t>
            </a: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Old_Balance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+ 800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Y.balance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 </a:t>
            </a: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New_Balance</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libri Light" panose="020F0302020204030204" pitchFamily="34" charset="0"/>
                <a:cs typeface="Calibri Light" panose="020F0302020204030204" pitchFamily="34" charset="0"/>
              </a:rPr>
              <a:t>Close_Account</a:t>
            </a:r>
            <a:r>
              <a:rPr kumimoji="0" lang="en-US" altLang="en-US" sz="1600" b="0" i="0" u="none" strike="noStrike" cap="none" normalizeH="0" baseline="0" dirty="0">
                <a:ln>
                  <a:noFill/>
                </a:ln>
                <a:solidFill>
                  <a:schemeClr val="tx1"/>
                </a:solidFill>
                <a:effectLst/>
                <a:latin typeface="Calibri Light" panose="020F0302020204030204" pitchFamily="34" charset="0"/>
                <a:cs typeface="Calibri Light" panose="020F0302020204030204" pitchFamily="34" charset="0"/>
              </a:rPr>
              <a:t>(Y)  </a:t>
            </a:r>
          </a:p>
        </p:txBody>
      </p:sp>
      <p:sp>
        <p:nvSpPr>
          <p:cNvPr id="8" name="TextBox 7">
            <a:extLst>
              <a:ext uri="{FF2B5EF4-FFF2-40B4-BE49-F238E27FC236}">
                <a16:creationId xmlns:a16="http://schemas.microsoft.com/office/drawing/2014/main" id="{DA5807B6-D7BD-49FF-9B95-AF2E7FBBA7E3}"/>
              </a:ext>
            </a:extLst>
          </p:cNvPr>
          <p:cNvSpPr txBox="1"/>
          <p:nvPr/>
        </p:nvSpPr>
        <p:spPr>
          <a:xfrm>
            <a:off x="7975076" y="3007151"/>
            <a:ext cx="3944157" cy="2308324"/>
          </a:xfrm>
          <a:prstGeom prst="rect">
            <a:avLst/>
          </a:prstGeom>
          <a:noFill/>
        </p:spPr>
        <p:txBody>
          <a:bodyPr wrap="none" rtlCol="0">
            <a:spAutoFit/>
          </a:bodyPr>
          <a:lstStyle/>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Open_Account</a:t>
            </a:r>
            <a:r>
              <a:rPr lang="en-US" dirty="0">
                <a:latin typeface="Calibri Light" panose="020F0302020204030204" pitchFamily="34" charset="0"/>
                <a:cs typeface="Calibri Light" panose="020F0302020204030204" pitchFamily="34" charset="0"/>
              </a:rPr>
              <a:t>(X)  </a:t>
            </a:r>
          </a:p>
          <a:p>
            <a:pPr marL="285750" indent="-285750">
              <a:buFont typeface="Arial" panose="020B0604020202020204" pitchFamily="34" charset="0"/>
              <a:buChar char="•"/>
            </a:pPr>
            <a:r>
              <a:rPr lang="en-US" dirty="0" err="1">
                <a:latin typeface="Calibri Light" panose="020F0302020204030204" pitchFamily="34" charset="0"/>
                <a:cs typeface="Calibri Light" panose="020F0302020204030204" pitchFamily="34" charset="0"/>
              </a:rPr>
              <a:t>Old_Balance</a:t>
            </a:r>
            <a:r>
              <a:rPr lang="en-US" dirty="0">
                <a:latin typeface="Calibri Light" panose="020F0302020204030204" pitchFamily="34" charset="0"/>
                <a:cs typeface="Calibri Light" panose="020F0302020204030204" pitchFamily="34" charset="0"/>
              </a:rPr>
              <a:t> = </a:t>
            </a:r>
            <a:r>
              <a:rPr lang="en-US" dirty="0" err="1">
                <a:latin typeface="Calibri Light" panose="020F0302020204030204" pitchFamily="34" charset="0"/>
                <a:cs typeface="Calibri Light" panose="020F0302020204030204" pitchFamily="34" charset="0"/>
              </a:rPr>
              <a:t>X.balance</a:t>
            </a:r>
            <a:r>
              <a:rPr lang="en-US"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New_Balance1 = </a:t>
            </a:r>
            <a:r>
              <a:rPr lang="en-US" dirty="0" err="1">
                <a:latin typeface="Calibri Light" panose="020F0302020204030204" pitchFamily="34" charset="0"/>
                <a:cs typeface="Calibri Light" panose="020F0302020204030204" pitchFamily="34" charset="0"/>
              </a:rPr>
              <a:t>Old_Balance</a:t>
            </a:r>
            <a:r>
              <a:rPr lang="en-US" dirty="0">
                <a:latin typeface="Calibri Light" panose="020F0302020204030204" pitchFamily="34" charset="0"/>
                <a:cs typeface="Calibri Light" panose="020F0302020204030204" pitchFamily="34" charset="0"/>
              </a:rPr>
              <a:t> - 800  </a:t>
            </a:r>
          </a:p>
          <a:p>
            <a:pPr marL="285750" lvl="0" indent="-285750" eaLnBrk="0" fontAlgn="base" hangingPunct="0">
              <a:spcBef>
                <a:spcPct val="0"/>
              </a:spcBef>
              <a:spcAft>
                <a:spcPct val="0"/>
              </a:spcAft>
              <a:buFont typeface="Arial" panose="020B0604020202020204" pitchFamily="34" charset="0"/>
              <a:buChar char="•"/>
            </a:pPr>
            <a:r>
              <a:rPr lang="en-US" altLang="en-US" dirty="0" err="1">
                <a:latin typeface="Calibri Light" panose="020F0302020204030204" pitchFamily="34" charset="0"/>
                <a:cs typeface="Calibri Light" panose="020F0302020204030204" pitchFamily="34" charset="0"/>
              </a:rPr>
              <a:t>Open_Account</a:t>
            </a:r>
            <a:r>
              <a:rPr lang="en-US" altLang="en-US" dirty="0">
                <a:latin typeface="Calibri Light" panose="020F0302020204030204" pitchFamily="34" charset="0"/>
                <a:cs typeface="Calibri Light" panose="020F0302020204030204" pitchFamily="34" charset="0"/>
              </a:rPr>
              <a:t>(Y)  </a:t>
            </a:r>
          </a:p>
          <a:p>
            <a:pPr marL="285750" lvl="0" indent="-285750" eaLnBrk="0" fontAlgn="base" hangingPunct="0">
              <a:spcBef>
                <a:spcPct val="0"/>
              </a:spcBef>
              <a:spcAft>
                <a:spcPct val="0"/>
              </a:spcAft>
              <a:buFont typeface="Arial" panose="020B0604020202020204" pitchFamily="34" charset="0"/>
              <a:buChar char="•"/>
            </a:pPr>
            <a:r>
              <a:rPr lang="en-US" altLang="en-US" dirty="0" err="1">
                <a:latin typeface="Calibri Light" panose="020F0302020204030204" pitchFamily="34" charset="0"/>
                <a:cs typeface="Calibri Light" panose="020F0302020204030204" pitchFamily="34" charset="0"/>
              </a:rPr>
              <a:t>Old_Balance</a:t>
            </a:r>
            <a:r>
              <a:rPr lang="en-US" altLang="en-US" dirty="0">
                <a:latin typeface="Calibri Light" panose="020F0302020204030204" pitchFamily="34" charset="0"/>
                <a:cs typeface="Calibri Light" panose="020F0302020204030204" pitchFamily="34" charset="0"/>
              </a:rPr>
              <a:t> = </a:t>
            </a:r>
            <a:r>
              <a:rPr lang="en-US" altLang="en-US" dirty="0" err="1">
                <a:latin typeface="Calibri Light" panose="020F0302020204030204" pitchFamily="34" charset="0"/>
                <a:cs typeface="Calibri Light" panose="020F0302020204030204" pitchFamily="34" charset="0"/>
              </a:rPr>
              <a:t>Y.balance</a:t>
            </a:r>
            <a:r>
              <a:rPr lang="en-US" altLang="en-US" dirty="0">
                <a:latin typeface="Calibri Light" panose="020F0302020204030204" pitchFamily="34" charset="0"/>
                <a:cs typeface="Calibri Light" panose="020F0302020204030204" pitchFamily="34" charset="0"/>
              </a:rPr>
              <a:t>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Calibri Light" panose="020F0302020204030204" pitchFamily="34" charset="0"/>
                <a:cs typeface="Calibri Light" panose="020F0302020204030204" pitchFamily="34" charset="0"/>
              </a:rPr>
              <a:t>New_Balance2 = </a:t>
            </a:r>
            <a:r>
              <a:rPr lang="en-US" altLang="en-US" dirty="0" err="1">
                <a:latin typeface="Calibri Light" panose="020F0302020204030204" pitchFamily="34" charset="0"/>
                <a:cs typeface="Calibri Light" panose="020F0302020204030204" pitchFamily="34" charset="0"/>
              </a:rPr>
              <a:t>Old_Balance</a:t>
            </a:r>
            <a:r>
              <a:rPr lang="en-US" altLang="en-US" dirty="0">
                <a:latin typeface="Calibri Light" panose="020F0302020204030204" pitchFamily="34" charset="0"/>
                <a:cs typeface="Calibri Light" panose="020F0302020204030204" pitchFamily="34" charset="0"/>
              </a:rPr>
              <a:t> + 800  </a:t>
            </a:r>
          </a:p>
          <a:p>
            <a:pPr marL="285750" lvl="0" indent="-285750" eaLnBrk="0" fontAlgn="base" hangingPunct="0">
              <a:spcBef>
                <a:spcPct val="0"/>
              </a:spcBef>
              <a:spcAft>
                <a:spcPct val="0"/>
              </a:spcAft>
              <a:buFont typeface="Arial" panose="020B0604020202020204" pitchFamily="34" charset="0"/>
              <a:buChar char="•"/>
            </a:pPr>
            <a:r>
              <a:rPr lang="en-US" altLang="en-US" dirty="0" err="1">
                <a:solidFill>
                  <a:srgbClr val="FF0000"/>
                </a:solidFill>
                <a:latin typeface="Calibri Light" panose="020F0302020204030204" pitchFamily="34" charset="0"/>
                <a:cs typeface="Calibri Light" panose="020F0302020204030204" pitchFamily="34" charset="0"/>
              </a:rPr>
              <a:t>Y.balance</a:t>
            </a:r>
            <a:r>
              <a:rPr lang="en-US" altLang="en-US" dirty="0">
                <a:solidFill>
                  <a:srgbClr val="FF0000"/>
                </a:solidFill>
                <a:latin typeface="Calibri Light" panose="020F0302020204030204" pitchFamily="34" charset="0"/>
                <a:cs typeface="Calibri Light" panose="020F0302020204030204" pitchFamily="34" charset="0"/>
              </a:rPr>
              <a:t> = New_Balance1 </a:t>
            </a:r>
          </a:p>
          <a:p>
            <a:pPr marL="285750" indent="-285750">
              <a:buFont typeface="Arial" panose="020B0604020202020204" pitchFamily="34" charset="0"/>
              <a:buChar char="•"/>
            </a:pPr>
            <a:r>
              <a:rPr lang="en-US" dirty="0" err="1">
                <a:solidFill>
                  <a:srgbClr val="FF0000"/>
                </a:solidFill>
                <a:latin typeface="Calibri Light" panose="020F0302020204030204" pitchFamily="34" charset="0"/>
                <a:cs typeface="Calibri Light" panose="020F0302020204030204" pitchFamily="34" charset="0"/>
              </a:rPr>
              <a:t>X.balance</a:t>
            </a:r>
            <a:r>
              <a:rPr lang="en-US" dirty="0">
                <a:solidFill>
                  <a:srgbClr val="FF0000"/>
                </a:solidFill>
                <a:latin typeface="Calibri Light" panose="020F0302020204030204" pitchFamily="34" charset="0"/>
                <a:cs typeface="Calibri Light" panose="020F0302020204030204" pitchFamily="34" charset="0"/>
              </a:rPr>
              <a:t> = New_Balance2  </a:t>
            </a:r>
          </a:p>
        </p:txBody>
      </p:sp>
    </p:spTree>
    <p:extLst>
      <p:ext uri="{BB962C8B-B14F-4D97-AF65-F5344CB8AC3E}">
        <p14:creationId xmlns:p14="http://schemas.microsoft.com/office/powerpoint/2010/main" val="428033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8A46-750B-4B50-AD67-85DB24F5B126}"/>
              </a:ext>
            </a:extLst>
          </p:cNvPr>
          <p:cNvSpPr>
            <a:spLocks noGrp="1"/>
          </p:cNvSpPr>
          <p:nvPr>
            <p:ph type="title"/>
          </p:nvPr>
        </p:nvSpPr>
        <p:spPr/>
        <p:txBody>
          <a:bodyPr>
            <a:normAutofit/>
          </a:bodyPr>
          <a:lstStyle/>
          <a:p>
            <a:r>
              <a:rPr lang="en-US" sz="3600" b="1" dirty="0"/>
              <a:t>Conflict Equivalent</a:t>
            </a:r>
            <a:endParaRPr lang="en-IN" sz="3600" dirty="0"/>
          </a:p>
        </p:txBody>
      </p:sp>
      <p:sp>
        <p:nvSpPr>
          <p:cNvPr id="4" name="Rectangle 3">
            <a:extLst>
              <a:ext uri="{FF2B5EF4-FFF2-40B4-BE49-F238E27FC236}">
                <a16:creationId xmlns:a16="http://schemas.microsoft.com/office/drawing/2014/main" id="{855FF81E-4807-4570-851D-119EE0DE8903}"/>
              </a:ext>
            </a:extLst>
          </p:cNvPr>
          <p:cNvSpPr/>
          <p:nvPr/>
        </p:nvSpPr>
        <p:spPr>
          <a:xfrm>
            <a:off x="457200" y="879839"/>
            <a:ext cx="10422903" cy="2308324"/>
          </a:xfrm>
          <a:prstGeom prst="rect">
            <a:avLst/>
          </a:prstGeom>
        </p:spPr>
        <p:txBody>
          <a:bodyPr wrap="square">
            <a:spAutoFit/>
          </a:bodyPr>
          <a:lstStyle/>
          <a:p>
            <a:r>
              <a:rPr lang="en-US" dirty="0"/>
              <a:t>In the conflict equivalent, one can be transformed to another by swapping non-conflicting operations. In the given example, S2 is conflict equivalent to S1 (S1 can be converted to S2 by swapping non-conflicting operations).</a:t>
            </a:r>
          </a:p>
          <a:p>
            <a:r>
              <a:rPr lang="en-US" dirty="0"/>
              <a:t>Two schedules are said to be conflict equivalent if and only if:</a:t>
            </a:r>
          </a:p>
          <a:p>
            <a:pPr lvl="1">
              <a:buFont typeface="+mj-lt"/>
              <a:buAutoNum type="arabicPeriod"/>
            </a:pPr>
            <a:r>
              <a:rPr lang="en-US" dirty="0"/>
              <a:t>They contain the same set of the transaction.</a:t>
            </a:r>
          </a:p>
          <a:p>
            <a:pPr lvl="1">
              <a:buFont typeface="+mj-lt"/>
              <a:buAutoNum type="arabicPeriod"/>
            </a:pPr>
            <a:r>
              <a:rPr lang="en-US" dirty="0"/>
              <a:t>If each pair of conflict operations are ordered in the same way.</a:t>
            </a:r>
          </a:p>
          <a:p>
            <a:r>
              <a:rPr lang="en-US" b="1" dirty="0"/>
              <a:t>Example:</a:t>
            </a:r>
          </a:p>
          <a:p>
            <a:endParaRPr lang="en-IN" dirty="0"/>
          </a:p>
        </p:txBody>
      </p:sp>
      <p:pic>
        <p:nvPicPr>
          <p:cNvPr id="5" name="Picture 4">
            <a:extLst>
              <a:ext uri="{FF2B5EF4-FFF2-40B4-BE49-F238E27FC236}">
                <a16:creationId xmlns:a16="http://schemas.microsoft.com/office/drawing/2014/main" id="{7963C7FC-137C-4D8D-85B6-81138324B4C0}"/>
              </a:ext>
            </a:extLst>
          </p:cNvPr>
          <p:cNvPicPr>
            <a:picLocks noChangeAspect="1"/>
          </p:cNvPicPr>
          <p:nvPr/>
        </p:nvPicPr>
        <p:blipFill>
          <a:blip r:embed="rId2"/>
          <a:stretch>
            <a:fillRect/>
          </a:stretch>
        </p:blipFill>
        <p:spPr>
          <a:xfrm>
            <a:off x="5304526" y="3502546"/>
            <a:ext cx="6633474" cy="3355454"/>
          </a:xfrm>
          <a:prstGeom prst="rect">
            <a:avLst/>
          </a:prstGeom>
        </p:spPr>
      </p:pic>
      <p:sp>
        <p:nvSpPr>
          <p:cNvPr id="6" name="Rectangle 5">
            <a:extLst>
              <a:ext uri="{FF2B5EF4-FFF2-40B4-BE49-F238E27FC236}">
                <a16:creationId xmlns:a16="http://schemas.microsoft.com/office/drawing/2014/main" id="{35091CC1-D30D-4717-A0AC-821D0743E13F}"/>
              </a:ext>
            </a:extLst>
          </p:cNvPr>
          <p:cNvSpPr/>
          <p:nvPr/>
        </p:nvSpPr>
        <p:spPr>
          <a:xfrm>
            <a:off x="457200" y="2895600"/>
            <a:ext cx="11684000" cy="1323439"/>
          </a:xfrm>
          <a:prstGeom prst="rect">
            <a:avLst/>
          </a:prstGeom>
        </p:spPr>
        <p:txBody>
          <a:bodyPr wrap="square">
            <a:spAutoFit/>
          </a:bodyPr>
          <a:lstStyle/>
          <a:p>
            <a:r>
              <a:rPr lang="en-US" sz="1600" dirty="0"/>
              <a:t>Schedule S2 is a serial schedule because, in this, all operations of T1 are performed before starting any operation of T2.</a:t>
            </a:r>
          </a:p>
          <a:p>
            <a:r>
              <a:rPr lang="en-US" sz="1600" dirty="0"/>
              <a:t>Schedule S1 can be transformed into a serial schedule by swapping non-conflicting operations of S1. </a:t>
            </a:r>
          </a:p>
          <a:p>
            <a:r>
              <a:rPr lang="en-IN" sz="1600" dirty="0"/>
              <a:t>So, S1 is conflict serializable. </a:t>
            </a:r>
          </a:p>
          <a:p>
            <a:endParaRPr lang="en-IN" sz="1600" dirty="0"/>
          </a:p>
          <a:p>
            <a:r>
              <a:rPr lang="en-IN" sz="1600" dirty="0"/>
              <a:t>                                         S1=S2</a:t>
            </a:r>
          </a:p>
        </p:txBody>
      </p:sp>
    </p:spTree>
    <p:extLst>
      <p:ext uri="{BB962C8B-B14F-4D97-AF65-F5344CB8AC3E}">
        <p14:creationId xmlns:p14="http://schemas.microsoft.com/office/powerpoint/2010/main" val="90545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EB11-B509-4415-BFD8-7F22111124CE}"/>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78A18FD9-B7C2-494F-B1D0-B135F58B8EC8}"/>
              </a:ext>
            </a:extLst>
          </p:cNvPr>
          <p:cNvSpPr/>
          <p:nvPr/>
        </p:nvSpPr>
        <p:spPr>
          <a:xfrm>
            <a:off x="5033914" y="754144"/>
            <a:ext cx="6881567" cy="51470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a:extLst>
              <a:ext uri="{FF2B5EF4-FFF2-40B4-BE49-F238E27FC236}">
                <a16:creationId xmlns:a16="http://schemas.microsoft.com/office/drawing/2014/main" id="{F6502E77-D460-4254-9C92-F36698F0DC55}"/>
              </a:ext>
            </a:extLst>
          </p:cNvPr>
          <p:cNvSpPr/>
          <p:nvPr/>
        </p:nvSpPr>
        <p:spPr>
          <a:xfrm>
            <a:off x="6096000" y="1102935"/>
            <a:ext cx="4685122" cy="46521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D2DA99DE-180B-4578-BFC3-092FABDED515}"/>
              </a:ext>
            </a:extLst>
          </p:cNvPr>
          <p:cNvSpPr/>
          <p:nvPr/>
        </p:nvSpPr>
        <p:spPr>
          <a:xfrm>
            <a:off x="6942840" y="1872988"/>
            <a:ext cx="3011865" cy="311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02E83D9-C227-4466-A6DD-50BA9B54A6BF}"/>
              </a:ext>
            </a:extLst>
          </p:cNvPr>
          <p:cNvSpPr/>
          <p:nvPr/>
        </p:nvSpPr>
        <p:spPr>
          <a:xfrm>
            <a:off x="7767686" y="2778550"/>
            <a:ext cx="1338606" cy="130089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D5C9228-F149-4842-A3C7-D67669AFF258}"/>
              </a:ext>
            </a:extLst>
          </p:cNvPr>
          <p:cNvSpPr txBox="1"/>
          <p:nvPr/>
        </p:nvSpPr>
        <p:spPr>
          <a:xfrm>
            <a:off x="5194168" y="956820"/>
            <a:ext cx="1373005" cy="369332"/>
          </a:xfrm>
          <a:prstGeom prst="rect">
            <a:avLst/>
          </a:prstGeom>
          <a:noFill/>
        </p:spPr>
        <p:txBody>
          <a:bodyPr wrap="none" rtlCol="0">
            <a:spAutoFit/>
          </a:bodyPr>
          <a:lstStyle/>
          <a:p>
            <a:r>
              <a:rPr lang="en-IN" dirty="0"/>
              <a:t>Inconsistent </a:t>
            </a:r>
          </a:p>
        </p:txBody>
      </p:sp>
      <p:sp>
        <p:nvSpPr>
          <p:cNvPr id="9" name="TextBox 8">
            <a:extLst>
              <a:ext uri="{FF2B5EF4-FFF2-40B4-BE49-F238E27FC236}">
                <a16:creationId xmlns:a16="http://schemas.microsoft.com/office/drawing/2014/main" id="{C6BDA9BE-6256-49B9-A46B-B0F07EBEA0AD}"/>
              </a:ext>
            </a:extLst>
          </p:cNvPr>
          <p:cNvSpPr txBox="1"/>
          <p:nvPr/>
        </p:nvSpPr>
        <p:spPr>
          <a:xfrm>
            <a:off x="7838252" y="1235541"/>
            <a:ext cx="1221040" cy="369332"/>
          </a:xfrm>
          <a:prstGeom prst="rect">
            <a:avLst/>
          </a:prstGeom>
          <a:noFill/>
        </p:spPr>
        <p:txBody>
          <a:bodyPr wrap="none" rtlCol="0">
            <a:spAutoFit/>
          </a:bodyPr>
          <a:lstStyle/>
          <a:p>
            <a:r>
              <a:rPr lang="en-IN" dirty="0"/>
              <a:t>Consistent </a:t>
            </a:r>
          </a:p>
        </p:txBody>
      </p:sp>
      <p:sp>
        <p:nvSpPr>
          <p:cNvPr id="10" name="TextBox 9">
            <a:extLst>
              <a:ext uri="{FF2B5EF4-FFF2-40B4-BE49-F238E27FC236}">
                <a16:creationId xmlns:a16="http://schemas.microsoft.com/office/drawing/2014/main" id="{17BF5EC8-85E8-4091-9111-AD27E4BB6C0D}"/>
              </a:ext>
            </a:extLst>
          </p:cNvPr>
          <p:cNvSpPr txBox="1"/>
          <p:nvPr/>
        </p:nvSpPr>
        <p:spPr>
          <a:xfrm>
            <a:off x="8016377" y="2141103"/>
            <a:ext cx="864789" cy="369332"/>
          </a:xfrm>
          <a:prstGeom prst="rect">
            <a:avLst/>
          </a:prstGeom>
          <a:noFill/>
        </p:spPr>
        <p:txBody>
          <a:bodyPr wrap="none" rtlCol="0">
            <a:spAutoFit/>
          </a:bodyPr>
          <a:lstStyle/>
          <a:p>
            <a:r>
              <a:rPr lang="en-IN" dirty="0"/>
              <a:t>View S.</a:t>
            </a:r>
          </a:p>
        </p:txBody>
      </p:sp>
      <p:sp>
        <p:nvSpPr>
          <p:cNvPr id="11" name="TextBox 10">
            <a:extLst>
              <a:ext uri="{FF2B5EF4-FFF2-40B4-BE49-F238E27FC236}">
                <a16:creationId xmlns:a16="http://schemas.microsoft.com/office/drawing/2014/main" id="{A7A75E61-4FE6-459B-9FD6-46E1E81BD16D}"/>
              </a:ext>
            </a:extLst>
          </p:cNvPr>
          <p:cNvSpPr txBox="1"/>
          <p:nvPr/>
        </p:nvSpPr>
        <p:spPr>
          <a:xfrm>
            <a:off x="7842696" y="3244333"/>
            <a:ext cx="1117870" cy="369332"/>
          </a:xfrm>
          <a:prstGeom prst="rect">
            <a:avLst/>
          </a:prstGeom>
          <a:noFill/>
        </p:spPr>
        <p:txBody>
          <a:bodyPr wrap="none" rtlCol="0">
            <a:spAutoFit/>
          </a:bodyPr>
          <a:lstStyle/>
          <a:p>
            <a:r>
              <a:rPr lang="en-IN" dirty="0"/>
              <a:t>Conflict S.</a:t>
            </a:r>
          </a:p>
        </p:txBody>
      </p:sp>
      <p:sp>
        <p:nvSpPr>
          <p:cNvPr id="12" name="Rectangle 11">
            <a:extLst>
              <a:ext uri="{FF2B5EF4-FFF2-40B4-BE49-F238E27FC236}">
                <a16:creationId xmlns:a16="http://schemas.microsoft.com/office/drawing/2014/main" id="{7600FC02-57A4-419E-A1A7-B74A46AB24EB}"/>
              </a:ext>
            </a:extLst>
          </p:cNvPr>
          <p:cNvSpPr/>
          <p:nvPr/>
        </p:nvSpPr>
        <p:spPr>
          <a:xfrm>
            <a:off x="273936" y="1674943"/>
            <a:ext cx="4419984" cy="646331"/>
          </a:xfrm>
          <a:prstGeom prst="rect">
            <a:avLst/>
          </a:prstGeom>
        </p:spPr>
        <p:txBody>
          <a:bodyPr wrap="square">
            <a:spAutoFit/>
          </a:bodyPr>
          <a:lstStyle/>
          <a:p>
            <a:pPr marL="285750" indent="-285750">
              <a:buFont typeface="Arial" panose="020B0604020202020204" pitchFamily="34" charset="0"/>
              <a:buChar char="•"/>
            </a:pPr>
            <a:r>
              <a:rPr lang="en-US" dirty="0"/>
              <a:t>Conflict serializability is easy to achieve but view serializability is hard to achieve</a:t>
            </a:r>
            <a:endParaRPr lang="en-IN" dirty="0"/>
          </a:p>
        </p:txBody>
      </p:sp>
      <p:sp>
        <p:nvSpPr>
          <p:cNvPr id="13" name="Rectangle 12">
            <a:extLst>
              <a:ext uri="{FF2B5EF4-FFF2-40B4-BE49-F238E27FC236}">
                <a16:creationId xmlns:a16="http://schemas.microsoft.com/office/drawing/2014/main" id="{D6BDC385-3557-4620-BF63-6175AA841572}"/>
              </a:ext>
            </a:extLst>
          </p:cNvPr>
          <p:cNvSpPr/>
          <p:nvPr/>
        </p:nvSpPr>
        <p:spPr>
          <a:xfrm>
            <a:off x="273936" y="2791430"/>
            <a:ext cx="4419984" cy="646331"/>
          </a:xfrm>
          <a:prstGeom prst="rect">
            <a:avLst/>
          </a:prstGeom>
        </p:spPr>
        <p:txBody>
          <a:bodyPr wrap="square">
            <a:spAutoFit/>
          </a:bodyPr>
          <a:lstStyle/>
          <a:p>
            <a:pPr marL="285750" indent="-285750">
              <a:buFont typeface="Arial" panose="020B0604020202020204" pitchFamily="34" charset="0"/>
              <a:buChar char="•"/>
            </a:pPr>
            <a:r>
              <a:rPr lang="en-US" dirty="0"/>
              <a:t>Every conflict serializable is view serializable but the reverse is not true.</a:t>
            </a:r>
            <a:endParaRPr lang="en-IN" dirty="0"/>
          </a:p>
        </p:txBody>
      </p:sp>
      <p:sp>
        <p:nvSpPr>
          <p:cNvPr id="14" name="Rectangle 13">
            <a:extLst>
              <a:ext uri="{FF2B5EF4-FFF2-40B4-BE49-F238E27FC236}">
                <a16:creationId xmlns:a16="http://schemas.microsoft.com/office/drawing/2014/main" id="{FB4169D4-7AF8-4F16-A5BA-576C31DDFC46}"/>
              </a:ext>
            </a:extLst>
          </p:cNvPr>
          <p:cNvSpPr/>
          <p:nvPr/>
        </p:nvSpPr>
        <p:spPr>
          <a:xfrm>
            <a:off x="273936" y="3907917"/>
            <a:ext cx="4562015" cy="646331"/>
          </a:xfrm>
          <a:prstGeom prst="rect">
            <a:avLst/>
          </a:prstGeom>
        </p:spPr>
        <p:txBody>
          <a:bodyPr wrap="square">
            <a:spAutoFit/>
          </a:bodyPr>
          <a:lstStyle/>
          <a:p>
            <a:pPr marL="285750" indent="-285750">
              <a:buFont typeface="Arial" panose="020B0604020202020204" pitchFamily="34" charset="0"/>
              <a:buChar char="•"/>
            </a:pPr>
            <a:r>
              <a:rPr lang="en-US" dirty="0"/>
              <a:t>It is much easy to test conflict serializability but expensive to test view serializability.</a:t>
            </a:r>
            <a:endParaRPr lang="en-IN" dirty="0"/>
          </a:p>
        </p:txBody>
      </p:sp>
      <p:sp>
        <p:nvSpPr>
          <p:cNvPr id="15" name="Rectangle 14">
            <a:extLst>
              <a:ext uri="{FF2B5EF4-FFF2-40B4-BE49-F238E27FC236}">
                <a16:creationId xmlns:a16="http://schemas.microsoft.com/office/drawing/2014/main" id="{5DABE09B-8691-41DA-9F5B-6719CA9472AE}"/>
              </a:ext>
            </a:extLst>
          </p:cNvPr>
          <p:cNvSpPr/>
          <p:nvPr/>
        </p:nvSpPr>
        <p:spPr>
          <a:xfrm>
            <a:off x="198522" y="4985012"/>
            <a:ext cx="4920232" cy="646331"/>
          </a:xfrm>
          <a:prstGeom prst="rect">
            <a:avLst/>
          </a:prstGeom>
        </p:spPr>
        <p:txBody>
          <a:bodyPr wrap="square">
            <a:spAutoFit/>
          </a:bodyPr>
          <a:lstStyle/>
          <a:p>
            <a:pPr marL="285750" indent="-285750">
              <a:buFont typeface="Arial" panose="020B0604020202020204" pitchFamily="34" charset="0"/>
              <a:buChar char="•"/>
            </a:pPr>
            <a:r>
              <a:rPr lang="en-US" dirty="0"/>
              <a:t>Most of the concurrency control schemes used in practice are based on conflict serializability. </a:t>
            </a:r>
            <a:endParaRPr lang="en-IN" dirty="0"/>
          </a:p>
        </p:txBody>
      </p:sp>
    </p:spTree>
    <p:extLst>
      <p:ext uri="{BB962C8B-B14F-4D97-AF65-F5344CB8AC3E}">
        <p14:creationId xmlns:p14="http://schemas.microsoft.com/office/powerpoint/2010/main" val="368636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9E7F-742F-4C31-B437-0B67ABCAA986}"/>
              </a:ext>
            </a:extLst>
          </p:cNvPr>
          <p:cNvSpPr>
            <a:spLocks noGrp="1"/>
          </p:cNvSpPr>
          <p:nvPr>
            <p:ph type="title"/>
          </p:nvPr>
        </p:nvSpPr>
        <p:spPr/>
        <p:txBody>
          <a:bodyPr>
            <a:normAutofit/>
          </a:bodyPr>
          <a:lstStyle/>
          <a:p>
            <a:r>
              <a:rPr kumimoji="0" lang="en-US" altLang="en-US" sz="3200" b="1" i="0" u="sng" strike="noStrike" cap="none" normalizeH="0" baseline="0" dirty="0">
                <a:ln>
                  <a:noFill/>
                </a:ln>
                <a:solidFill>
                  <a:schemeClr val="tx1"/>
                </a:solidFill>
                <a:effectLst/>
                <a:latin typeface="Arial" panose="020B0604020202020204" pitchFamily="34" charset="0"/>
              </a:rPr>
              <a:t>2. View Serializability-  </a:t>
            </a:r>
            <a:endParaRPr lang="en-IN" dirty="0"/>
          </a:p>
        </p:txBody>
      </p:sp>
      <p:sp>
        <p:nvSpPr>
          <p:cNvPr id="4" name="Rectangle 1">
            <a:extLst>
              <a:ext uri="{FF2B5EF4-FFF2-40B4-BE49-F238E27FC236}">
                <a16:creationId xmlns:a16="http://schemas.microsoft.com/office/drawing/2014/main" id="{B7C81891-663C-4887-AD18-7D95206785FB}"/>
              </a:ext>
            </a:extLst>
          </p:cNvPr>
          <p:cNvSpPr>
            <a:spLocks noChangeArrowheads="1"/>
          </p:cNvSpPr>
          <p:nvPr/>
        </p:nvSpPr>
        <p:spPr bwMode="auto">
          <a:xfrm>
            <a:off x="505396" y="228600"/>
            <a:ext cx="10620105"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View Equivalent Schedules-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Consider two schedules S1 and S2 each consisting of two transactions T1 and T2.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Schedules S1 and S2 are called view equivalent if the following three conditions hold true for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Condition-01:  </a:t>
            </a:r>
            <a:r>
              <a:rPr kumimoji="0" lang="en-US" altLang="en-US" sz="1600" b="0" i="0" u="none" strike="noStrike" cap="none" normalizeH="0" baseline="0" dirty="0">
                <a:ln>
                  <a:noFill/>
                </a:ln>
                <a:solidFill>
                  <a:schemeClr val="tx1"/>
                </a:solidFill>
                <a:effectLst/>
                <a:latin typeface="Arial" panose="020B0604020202020204" pitchFamily="34" charset="0"/>
              </a:rPr>
              <a:t>For each data item X, if transaction </a:t>
            </a:r>
            <a:r>
              <a:rPr kumimoji="0" lang="en-US" altLang="en-US" sz="1600" b="0" i="0" u="none" strike="noStrike" cap="none" normalizeH="0" baseline="0" dirty="0" err="1">
                <a:ln>
                  <a:noFill/>
                </a:ln>
                <a:solidFill>
                  <a:schemeClr val="tx1"/>
                </a:solidFill>
                <a:effectLst/>
                <a:latin typeface="Arial" panose="020B0604020202020204" pitchFamily="34" charset="0"/>
              </a:rPr>
              <a:t>T</a:t>
            </a:r>
            <a:r>
              <a:rPr kumimoji="0" lang="en-US" altLang="en-US" sz="1600" b="0" i="0" u="none" strike="noStrike" cap="none" normalizeH="0" baseline="-30000" dirty="0" err="1">
                <a:ln>
                  <a:noFill/>
                </a:ln>
                <a:solidFill>
                  <a:schemeClr val="tx1"/>
                </a:solidFill>
                <a:effectLst/>
                <a:latin typeface="Arial" panose="020B0604020202020204" pitchFamily="34" charset="0"/>
              </a:rPr>
              <a:t>i</a:t>
            </a:r>
            <a:r>
              <a:rPr kumimoji="0" lang="en-US" altLang="en-US" sz="1600" b="0" i="0" u="none" strike="noStrike" cap="none" normalizeH="0" baseline="0" dirty="0">
                <a:ln>
                  <a:noFill/>
                </a:ln>
                <a:solidFill>
                  <a:schemeClr val="tx1"/>
                </a:solidFill>
                <a:effectLst/>
                <a:latin typeface="Arial" panose="020B0604020202020204" pitchFamily="34" charset="0"/>
              </a:rPr>
              <a:t> reads X from the database initially in schedule S1, then in   schedule S2 also, </a:t>
            </a:r>
            <a:r>
              <a:rPr kumimoji="0" lang="en-US" altLang="en-US" sz="1600" b="0" i="0" u="none" strike="noStrike" cap="none" normalizeH="0" baseline="0" dirty="0" err="1">
                <a:ln>
                  <a:noFill/>
                </a:ln>
                <a:solidFill>
                  <a:schemeClr val="tx1"/>
                </a:solidFill>
                <a:effectLst/>
                <a:latin typeface="Arial" panose="020B0604020202020204" pitchFamily="34" charset="0"/>
              </a:rPr>
              <a:t>T</a:t>
            </a:r>
            <a:r>
              <a:rPr kumimoji="0" lang="en-US" altLang="en-US" sz="1600" b="0" i="0" u="none" strike="noStrike" cap="none" normalizeH="0" baseline="-30000" dirty="0" err="1">
                <a:ln>
                  <a:noFill/>
                </a:ln>
                <a:solidFill>
                  <a:schemeClr val="tx1"/>
                </a:solidFill>
                <a:effectLst/>
                <a:latin typeface="Arial" panose="020B0604020202020204" pitchFamily="34" charset="0"/>
              </a:rPr>
              <a:t>i</a:t>
            </a:r>
            <a:r>
              <a:rPr kumimoji="0" lang="en-US" altLang="en-US" sz="1600" b="0" i="0" u="none" strike="noStrike" cap="none" normalizeH="0" baseline="-3000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must perform the initial read of X from the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panose="020B0604020202020204" pitchFamily="34" charset="0"/>
            </a:endParaRPr>
          </a:p>
          <a:p>
            <a:r>
              <a:rPr lang="en-US" sz="1600" b="1" u="sng" dirty="0">
                <a:latin typeface="Arial" panose="020B0604020202020204" pitchFamily="34" charset="0"/>
              </a:rPr>
              <a:t>Condition-02: </a:t>
            </a:r>
            <a:r>
              <a:rPr lang="en-US" sz="1600" dirty="0">
                <a:latin typeface="Arial" panose="020B0604020202020204" pitchFamily="34" charset="0"/>
              </a:rPr>
              <a:t>If transaction </a:t>
            </a:r>
            <a:r>
              <a:rPr lang="en-US" sz="1600" dirty="0" err="1">
                <a:latin typeface="Arial" panose="020B0604020202020204" pitchFamily="34" charset="0"/>
              </a:rPr>
              <a:t>Ti</a:t>
            </a:r>
            <a:r>
              <a:rPr lang="en-US" sz="1600" dirty="0">
                <a:latin typeface="Arial" panose="020B0604020202020204" pitchFamily="34" charset="0"/>
              </a:rPr>
              <a:t> reads a data item that has been updated by the transaction </a:t>
            </a:r>
            <a:r>
              <a:rPr lang="en-US" sz="1600" dirty="0" err="1">
                <a:latin typeface="Arial" panose="020B0604020202020204" pitchFamily="34" charset="0"/>
              </a:rPr>
              <a:t>Tj</a:t>
            </a:r>
            <a:r>
              <a:rPr lang="en-US" sz="1600" dirty="0">
                <a:latin typeface="Arial" panose="020B0604020202020204" pitchFamily="34" charset="0"/>
              </a:rPr>
              <a:t> in schedule S1, then in schedule S2 also, transaction </a:t>
            </a:r>
            <a:r>
              <a:rPr lang="en-US" sz="1600" dirty="0" err="1">
                <a:latin typeface="Arial" panose="020B0604020202020204" pitchFamily="34" charset="0"/>
              </a:rPr>
              <a:t>Ti</a:t>
            </a:r>
            <a:r>
              <a:rPr lang="en-US" sz="1600" dirty="0">
                <a:latin typeface="Arial" panose="020B0604020202020204" pitchFamily="34" charset="0"/>
              </a:rPr>
              <a:t> must read the same data item that has been updated by the transaction </a:t>
            </a:r>
            <a:r>
              <a:rPr lang="en-US" sz="1600" dirty="0" err="1">
                <a:latin typeface="Arial" panose="020B0604020202020204" pitchFamily="34" charset="0"/>
              </a:rPr>
              <a:t>Tj</a:t>
            </a:r>
            <a:r>
              <a:rPr lang="en-US" sz="1600" dirty="0">
                <a:latin typeface="Arial" panose="020B0604020202020204" pitchFamily="34" charset="0"/>
              </a:rPr>
              <a:t>.</a:t>
            </a:r>
          </a:p>
          <a:p>
            <a:endParaRPr lang="en-US" sz="1600" dirty="0">
              <a:latin typeface="Arial" panose="020B0604020202020204" pitchFamily="34" charset="0"/>
            </a:endParaRPr>
          </a:p>
          <a:p>
            <a:endParaRPr lang="en-US" sz="1600" dirty="0">
              <a:latin typeface="Arial" panose="020B0604020202020204" pitchFamily="34" charset="0"/>
            </a:endParaRPr>
          </a:p>
          <a:p>
            <a:r>
              <a:rPr lang="en-US" b="1" u="sng" dirty="0"/>
              <a:t>Condition-03: </a:t>
            </a:r>
            <a:r>
              <a:rPr lang="en-US" dirty="0"/>
              <a:t>For each data item X, if X has been updated at last by transaction </a:t>
            </a:r>
            <a:r>
              <a:rPr lang="en-US" dirty="0" err="1"/>
              <a:t>T</a:t>
            </a:r>
            <a:r>
              <a:rPr lang="en-US" baseline="-25000" dirty="0" err="1"/>
              <a:t>i</a:t>
            </a:r>
            <a:r>
              <a:rPr lang="en-US" dirty="0"/>
              <a:t> in schedule S1, then in schedule S2 also, X must be updated at last by transaction </a:t>
            </a:r>
            <a:r>
              <a:rPr lang="en-US" dirty="0" err="1"/>
              <a:t>T</a:t>
            </a:r>
            <a:r>
              <a:rPr lang="en-US" baseline="-25000" dirty="0" err="1"/>
              <a:t>i</a:t>
            </a:r>
            <a:endParaRPr lang="en-US" dirty="0"/>
          </a:p>
          <a:p>
            <a:endParaRPr 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D182FA6-FE9C-4FB7-9795-3B69197150EE}"/>
              </a:ext>
            </a:extLst>
          </p:cNvPr>
          <p:cNvGraphicFramePr>
            <a:graphicFrameLocks noGrp="1"/>
          </p:cNvGraphicFramePr>
          <p:nvPr>
            <p:extLst>
              <p:ext uri="{D42A27DB-BD31-4B8C-83A1-F6EECF244321}">
                <p14:modId xmlns:p14="http://schemas.microsoft.com/office/powerpoint/2010/main" val="2027118145"/>
              </p:ext>
            </p:extLst>
          </p:nvPr>
        </p:nvGraphicFramePr>
        <p:xfrm>
          <a:off x="4592544" y="294531"/>
          <a:ext cx="7345456" cy="640080"/>
        </p:xfrm>
        <a:graphic>
          <a:graphicData uri="http://schemas.openxmlformats.org/drawingml/2006/table">
            <a:tbl>
              <a:tblPr/>
              <a:tblGrid>
                <a:gridCol w="7345456">
                  <a:extLst>
                    <a:ext uri="{9D8B030D-6E8A-4147-A177-3AD203B41FA5}">
                      <a16:colId xmlns:a16="http://schemas.microsoft.com/office/drawing/2014/main" val="4231596042"/>
                    </a:ext>
                  </a:extLst>
                </a:gridCol>
              </a:tblGrid>
              <a:tr h="0">
                <a:tc>
                  <a:txBody>
                    <a:bodyPr/>
                    <a:lstStyle/>
                    <a:p>
                      <a:pPr algn="just"/>
                      <a:r>
                        <a:rPr lang="en-US" dirty="0">
                          <a:effectLst/>
                        </a:rPr>
                        <a:t>If a given schedule is found to be view equivalent to some serial schedule, then it is called as a view serializable schedule.</a:t>
                      </a:r>
                    </a:p>
                  </a:txBody>
                  <a:tcPr anchor="ctr">
                    <a:lnL>
                      <a:noFill/>
                    </a:lnL>
                    <a:lnR>
                      <a:noFill/>
                    </a:lnR>
                    <a:lnT>
                      <a:noFill/>
                    </a:lnT>
                    <a:lnB>
                      <a:noFill/>
                    </a:lnB>
                  </a:tcPr>
                </a:tc>
                <a:extLst>
                  <a:ext uri="{0D108BD9-81ED-4DB2-BD59-A6C34878D82A}">
                    <a16:rowId xmlns:a16="http://schemas.microsoft.com/office/drawing/2014/main" val="1663677878"/>
                  </a:ext>
                </a:extLst>
              </a:tr>
            </a:tbl>
          </a:graphicData>
        </a:graphic>
      </p:graphicFrame>
      <p:sp>
        <p:nvSpPr>
          <p:cNvPr id="6" name="TextBox 5">
            <a:extLst>
              <a:ext uri="{FF2B5EF4-FFF2-40B4-BE49-F238E27FC236}">
                <a16:creationId xmlns:a16="http://schemas.microsoft.com/office/drawing/2014/main" id="{AE5CF795-E5C2-4ED6-9C4A-A7C1240BB526}"/>
              </a:ext>
            </a:extLst>
          </p:cNvPr>
          <p:cNvSpPr txBox="1"/>
          <p:nvPr/>
        </p:nvSpPr>
        <p:spPr>
          <a:xfrm>
            <a:off x="2460394" y="5086141"/>
            <a:ext cx="6710107" cy="1477328"/>
          </a:xfrm>
          <a:prstGeom prst="rect">
            <a:avLst/>
          </a:prstGeom>
          <a:noFill/>
        </p:spPr>
        <p:txBody>
          <a:bodyPr wrap="none" rtlCol="0">
            <a:spAutoFit/>
          </a:bodyPr>
          <a:lstStyle/>
          <a:p>
            <a:pPr marL="342900" indent="-342900">
              <a:buAutoNum type="arabicPeriod"/>
            </a:pPr>
            <a:r>
              <a:rPr lang="en-US" sz="2400" dirty="0">
                <a:solidFill>
                  <a:srgbClr val="00B0F0"/>
                </a:solidFill>
              </a:rPr>
              <a:t>Initial readers must be same for all the data items</a:t>
            </a:r>
          </a:p>
          <a:p>
            <a:pPr marL="342900" indent="-342900">
              <a:buAutoNum type="arabicPeriod"/>
            </a:pPr>
            <a:r>
              <a:rPr lang="en-US" sz="2400" dirty="0">
                <a:solidFill>
                  <a:srgbClr val="00B050"/>
                </a:solidFill>
              </a:rPr>
              <a:t>Write-read sequence must be same.</a:t>
            </a:r>
          </a:p>
          <a:p>
            <a:pPr marL="342900" indent="-342900">
              <a:buAutoNum type="arabicPeriod"/>
            </a:pPr>
            <a:r>
              <a:rPr lang="en-US" sz="2400" dirty="0">
                <a:solidFill>
                  <a:srgbClr val="7030A0"/>
                </a:solidFill>
              </a:rPr>
              <a:t>Final writers must be same for all the data items</a:t>
            </a:r>
          </a:p>
          <a:p>
            <a:pPr marL="342900" indent="-342900">
              <a:buAutoNum type="arabicPeriod"/>
            </a:pPr>
            <a:endParaRPr lang="en-IN" dirty="0"/>
          </a:p>
        </p:txBody>
      </p:sp>
    </p:spTree>
    <p:extLst>
      <p:ext uri="{BB962C8B-B14F-4D97-AF65-F5344CB8AC3E}">
        <p14:creationId xmlns:p14="http://schemas.microsoft.com/office/powerpoint/2010/main" val="31336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8F8278-168F-4B26-8483-7B8BBFCC8257}"/>
              </a:ext>
            </a:extLst>
          </p:cNvPr>
          <p:cNvSpPr/>
          <p:nvPr/>
        </p:nvSpPr>
        <p:spPr>
          <a:xfrm>
            <a:off x="691038" y="488085"/>
            <a:ext cx="10573732" cy="369332"/>
          </a:xfrm>
          <a:prstGeom prst="rect">
            <a:avLst/>
          </a:prstGeom>
        </p:spPr>
        <p:txBody>
          <a:bodyPr wrap="square">
            <a:spAutoFit/>
          </a:bodyPr>
          <a:lstStyle/>
          <a:p>
            <a:r>
              <a:rPr lang="en-US" b="1" u="sng" dirty="0"/>
              <a:t>Problem-01: </a:t>
            </a:r>
            <a:r>
              <a:rPr lang="en-US" dirty="0"/>
              <a:t>Check whether the given schedule S1 is view serializable or not-</a:t>
            </a:r>
          </a:p>
        </p:txBody>
      </p:sp>
      <p:sp>
        <p:nvSpPr>
          <p:cNvPr id="5" name="Rectangle 4">
            <a:extLst>
              <a:ext uri="{FF2B5EF4-FFF2-40B4-BE49-F238E27FC236}">
                <a16:creationId xmlns:a16="http://schemas.microsoft.com/office/drawing/2014/main" id="{2EF84AB2-45A7-44E9-80FD-449DE94FE18D}"/>
              </a:ext>
            </a:extLst>
          </p:cNvPr>
          <p:cNvSpPr/>
          <p:nvPr/>
        </p:nvSpPr>
        <p:spPr>
          <a:xfrm>
            <a:off x="76200" y="1593481"/>
            <a:ext cx="6096000" cy="1754326"/>
          </a:xfrm>
          <a:prstGeom prst="rect">
            <a:avLst/>
          </a:prstGeom>
        </p:spPr>
        <p:txBody>
          <a:bodyPr>
            <a:spAutoFit/>
          </a:bodyPr>
          <a:lstStyle/>
          <a:p>
            <a:pPr marL="342900" indent="-342900">
              <a:buAutoNum type="arabicPeriod"/>
            </a:pPr>
            <a:r>
              <a:rPr lang="en-US" dirty="0">
                <a:solidFill>
                  <a:srgbClr val="00B0F0"/>
                </a:solidFill>
              </a:rPr>
              <a:t>Initial readers must be same for all the data items</a:t>
            </a:r>
          </a:p>
          <a:p>
            <a:pPr marL="342900" indent="-342900">
              <a:buAutoNum type="arabicPeriod"/>
            </a:pPr>
            <a:r>
              <a:rPr lang="en-US" dirty="0">
                <a:solidFill>
                  <a:srgbClr val="00B050"/>
                </a:solidFill>
              </a:rPr>
              <a:t>Write-read sequence must be same.</a:t>
            </a:r>
          </a:p>
          <a:p>
            <a:pPr marL="342900" indent="-342900">
              <a:buAutoNum type="arabicPeriod"/>
            </a:pPr>
            <a:r>
              <a:rPr lang="en-US" dirty="0">
                <a:solidFill>
                  <a:srgbClr val="7030A0"/>
                </a:solidFill>
              </a:rPr>
              <a:t>Final writers must be same for all the data items</a:t>
            </a:r>
          </a:p>
          <a:p>
            <a:pPr marL="342900" indent="-342900">
              <a:buAutoNum type="arabicPeriod"/>
            </a:pPr>
            <a:endParaRPr lang="en-US" dirty="0">
              <a:solidFill>
                <a:srgbClr val="7030A0"/>
              </a:solidFill>
            </a:endParaRPr>
          </a:p>
          <a:p>
            <a:pPr marL="342900" indent="-342900">
              <a:buAutoNum type="arabicPeriod"/>
            </a:pPr>
            <a:endParaRPr lang="en-US" dirty="0">
              <a:solidFill>
                <a:srgbClr val="7030A0"/>
              </a:solidFill>
            </a:endParaRPr>
          </a:p>
          <a:p>
            <a:pPr marL="342900" indent="-342900">
              <a:buAutoNum type="arabicPeriod"/>
            </a:pPr>
            <a:endParaRPr lang="en-US" dirty="0">
              <a:solidFill>
                <a:srgbClr val="7030A0"/>
              </a:solidFill>
            </a:endParaRPr>
          </a:p>
        </p:txBody>
      </p:sp>
      <p:sp>
        <p:nvSpPr>
          <p:cNvPr id="6" name="TextBox 5">
            <a:extLst>
              <a:ext uri="{FF2B5EF4-FFF2-40B4-BE49-F238E27FC236}">
                <a16:creationId xmlns:a16="http://schemas.microsoft.com/office/drawing/2014/main" id="{97A7E52F-A182-46CD-9B76-682DBC893CB6}"/>
              </a:ext>
            </a:extLst>
          </p:cNvPr>
          <p:cNvSpPr txBox="1"/>
          <p:nvPr/>
        </p:nvSpPr>
        <p:spPr>
          <a:xfrm>
            <a:off x="445462" y="2738711"/>
            <a:ext cx="2932919" cy="369332"/>
          </a:xfrm>
          <a:prstGeom prst="rect">
            <a:avLst/>
          </a:prstGeom>
          <a:noFill/>
        </p:spPr>
        <p:txBody>
          <a:bodyPr wrap="none" rtlCol="0">
            <a:spAutoFit/>
          </a:bodyPr>
          <a:lstStyle/>
          <a:p>
            <a:r>
              <a:rPr lang="en-IN" b="1" dirty="0">
                <a:solidFill>
                  <a:srgbClr val="FF0000"/>
                </a:solidFill>
              </a:rPr>
              <a:t>Schedule is view serializable.</a:t>
            </a:r>
          </a:p>
        </p:txBody>
      </p:sp>
      <p:graphicFrame>
        <p:nvGraphicFramePr>
          <p:cNvPr id="7" name="Table 2">
            <a:extLst>
              <a:ext uri="{FF2B5EF4-FFF2-40B4-BE49-F238E27FC236}">
                <a16:creationId xmlns:a16="http://schemas.microsoft.com/office/drawing/2014/main" id="{53A7AC67-B925-4A62-81C3-6A62AA394A8E}"/>
              </a:ext>
            </a:extLst>
          </p:cNvPr>
          <p:cNvGraphicFramePr>
            <a:graphicFrameLocks noGrp="1"/>
          </p:cNvGraphicFramePr>
          <p:nvPr>
            <p:extLst>
              <p:ext uri="{D42A27DB-BD31-4B8C-83A1-F6EECF244321}">
                <p14:modId xmlns:p14="http://schemas.microsoft.com/office/powerpoint/2010/main" val="2517001414"/>
              </p:ext>
            </p:extLst>
          </p:nvPr>
        </p:nvGraphicFramePr>
        <p:xfrm>
          <a:off x="5493777" y="1268103"/>
          <a:ext cx="1851844" cy="3337560"/>
        </p:xfrm>
        <a:graphic>
          <a:graphicData uri="http://schemas.openxmlformats.org/drawingml/2006/table">
            <a:tbl>
              <a:tblPr firstRow="1" bandRow="1">
                <a:tableStyleId>{5C22544A-7EE6-4342-B048-85BDC9FD1C3A}</a:tableStyleId>
              </a:tblPr>
              <a:tblGrid>
                <a:gridCol w="925922">
                  <a:extLst>
                    <a:ext uri="{9D8B030D-6E8A-4147-A177-3AD203B41FA5}">
                      <a16:colId xmlns:a16="http://schemas.microsoft.com/office/drawing/2014/main" val="2101439154"/>
                    </a:ext>
                  </a:extLst>
                </a:gridCol>
                <a:gridCol w="925922">
                  <a:extLst>
                    <a:ext uri="{9D8B030D-6E8A-4147-A177-3AD203B41FA5}">
                      <a16:colId xmlns:a16="http://schemas.microsoft.com/office/drawing/2014/main" val="1656293189"/>
                    </a:ext>
                  </a:extLst>
                </a:gridCol>
              </a:tblGrid>
              <a:tr h="370840">
                <a:tc>
                  <a:txBody>
                    <a:bodyPr/>
                    <a:lstStyle/>
                    <a:p>
                      <a:r>
                        <a:rPr lang="en-IN" dirty="0"/>
                        <a:t>T1</a:t>
                      </a:r>
                    </a:p>
                  </a:txBody>
                  <a:tcPr/>
                </a:tc>
                <a:tc>
                  <a:txBody>
                    <a:bodyPr/>
                    <a:lstStyle/>
                    <a:p>
                      <a:r>
                        <a:rPr lang="en-IN" dirty="0"/>
                        <a:t>T2</a:t>
                      </a:r>
                    </a:p>
                  </a:txBody>
                  <a:tcPr/>
                </a:tc>
                <a:extLst>
                  <a:ext uri="{0D108BD9-81ED-4DB2-BD59-A6C34878D82A}">
                    <a16:rowId xmlns:a16="http://schemas.microsoft.com/office/drawing/2014/main" val="4035127950"/>
                  </a:ext>
                </a:extLst>
              </a:tr>
              <a:tr h="370840">
                <a:tc>
                  <a:txBody>
                    <a:bodyPr/>
                    <a:lstStyle/>
                    <a:p>
                      <a:r>
                        <a:rPr lang="en-IN" dirty="0"/>
                        <a:t>R(A)</a:t>
                      </a:r>
                    </a:p>
                  </a:txBody>
                  <a:tcPr/>
                </a:tc>
                <a:tc>
                  <a:txBody>
                    <a:bodyPr/>
                    <a:lstStyle/>
                    <a:p>
                      <a:endParaRPr lang="en-IN" dirty="0"/>
                    </a:p>
                  </a:txBody>
                  <a:tcPr/>
                </a:tc>
                <a:extLst>
                  <a:ext uri="{0D108BD9-81ED-4DB2-BD59-A6C34878D82A}">
                    <a16:rowId xmlns:a16="http://schemas.microsoft.com/office/drawing/2014/main" val="1051304310"/>
                  </a:ext>
                </a:extLst>
              </a:tr>
              <a:tr h="370840">
                <a:tc>
                  <a:txBody>
                    <a:bodyPr/>
                    <a:lstStyle/>
                    <a:p>
                      <a:r>
                        <a:rPr lang="en-IN" dirty="0"/>
                        <a:t>W(A)</a:t>
                      </a:r>
                    </a:p>
                  </a:txBody>
                  <a:tcPr/>
                </a:tc>
                <a:tc>
                  <a:txBody>
                    <a:bodyPr/>
                    <a:lstStyle/>
                    <a:p>
                      <a:endParaRPr lang="en-IN" dirty="0"/>
                    </a:p>
                  </a:txBody>
                  <a:tcPr/>
                </a:tc>
                <a:extLst>
                  <a:ext uri="{0D108BD9-81ED-4DB2-BD59-A6C34878D82A}">
                    <a16:rowId xmlns:a16="http://schemas.microsoft.com/office/drawing/2014/main" val="3771332168"/>
                  </a:ext>
                </a:extLst>
              </a:tr>
              <a:tr h="370840">
                <a:tc>
                  <a:txBody>
                    <a:bodyPr/>
                    <a:lstStyle/>
                    <a:p>
                      <a:endParaRPr lang="en-IN" dirty="0"/>
                    </a:p>
                  </a:txBody>
                  <a:tcPr/>
                </a:tc>
                <a:tc>
                  <a:txBody>
                    <a:bodyPr/>
                    <a:lstStyle/>
                    <a:p>
                      <a:r>
                        <a:rPr lang="en-IN" dirty="0"/>
                        <a:t>R(A)</a:t>
                      </a:r>
                    </a:p>
                  </a:txBody>
                  <a:tcPr/>
                </a:tc>
                <a:extLst>
                  <a:ext uri="{0D108BD9-81ED-4DB2-BD59-A6C34878D82A}">
                    <a16:rowId xmlns:a16="http://schemas.microsoft.com/office/drawing/2014/main" val="1096747294"/>
                  </a:ext>
                </a:extLst>
              </a:tr>
              <a:tr h="370840">
                <a:tc>
                  <a:txBody>
                    <a:bodyPr/>
                    <a:lstStyle/>
                    <a:p>
                      <a:endParaRPr lang="en-IN"/>
                    </a:p>
                  </a:txBody>
                  <a:tcPr/>
                </a:tc>
                <a:tc>
                  <a:txBody>
                    <a:bodyPr/>
                    <a:lstStyle/>
                    <a:p>
                      <a:r>
                        <a:rPr lang="en-IN" dirty="0"/>
                        <a:t>W(A)</a:t>
                      </a:r>
                    </a:p>
                  </a:txBody>
                  <a:tcPr/>
                </a:tc>
                <a:extLst>
                  <a:ext uri="{0D108BD9-81ED-4DB2-BD59-A6C34878D82A}">
                    <a16:rowId xmlns:a16="http://schemas.microsoft.com/office/drawing/2014/main" val="230626707"/>
                  </a:ext>
                </a:extLst>
              </a:tr>
              <a:tr h="370840">
                <a:tc>
                  <a:txBody>
                    <a:bodyPr/>
                    <a:lstStyle/>
                    <a:p>
                      <a:r>
                        <a:rPr lang="en-IN" dirty="0"/>
                        <a:t>R(B)</a:t>
                      </a:r>
                    </a:p>
                  </a:txBody>
                  <a:tcPr/>
                </a:tc>
                <a:tc>
                  <a:txBody>
                    <a:bodyPr/>
                    <a:lstStyle/>
                    <a:p>
                      <a:endParaRPr lang="en-IN" dirty="0"/>
                    </a:p>
                  </a:txBody>
                  <a:tcPr/>
                </a:tc>
                <a:extLst>
                  <a:ext uri="{0D108BD9-81ED-4DB2-BD59-A6C34878D82A}">
                    <a16:rowId xmlns:a16="http://schemas.microsoft.com/office/drawing/2014/main" val="629897001"/>
                  </a:ext>
                </a:extLst>
              </a:tr>
              <a:tr h="370840">
                <a:tc>
                  <a:txBody>
                    <a:bodyPr/>
                    <a:lstStyle/>
                    <a:p>
                      <a:r>
                        <a:rPr lang="en-IN" dirty="0"/>
                        <a:t>W(B)</a:t>
                      </a:r>
                    </a:p>
                  </a:txBody>
                  <a:tcPr/>
                </a:tc>
                <a:tc>
                  <a:txBody>
                    <a:bodyPr/>
                    <a:lstStyle/>
                    <a:p>
                      <a:endParaRPr lang="en-IN" dirty="0"/>
                    </a:p>
                  </a:txBody>
                  <a:tcPr/>
                </a:tc>
                <a:extLst>
                  <a:ext uri="{0D108BD9-81ED-4DB2-BD59-A6C34878D82A}">
                    <a16:rowId xmlns:a16="http://schemas.microsoft.com/office/drawing/2014/main" val="3494493749"/>
                  </a:ext>
                </a:extLst>
              </a:tr>
              <a:tr h="370840">
                <a:tc>
                  <a:txBody>
                    <a:bodyPr/>
                    <a:lstStyle/>
                    <a:p>
                      <a:endParaRPr lang="en-IN" dirty="0"/>
                    </a:p>
                  </a:txBody>
                  <a:tcPr/>
                </a:tc>
                <a:tc>
                  <a:txBody>
                    <a:bodyPr/>
                    <a:lstStyle/>
                    <a:p>
                      <a:r>
                        <a:rPr lang="en-IN" dirty="0"/>
                        <a:t>R(B)</a:t>
                      </a:r>
                    </a:p>
                  </a:txBody>
                  <a:tcPr/>
                </a:tc>
                <a:extLst>
                  <a:ext uri="{0D108BD9-81ED-4DB2-BD59-A6C34878D82A}">
                    <a16:rowId xmlns:a16="http://schemas.microsoft.com/office/drawing/2014/main" val="439456241"/>
                  </a:ext>
                </a:extLst>
              </a:tr>
              <a:tr h="370840">
                <a:tc>
                  <a:txBody>
                    <a:bodyPr/>
                    <a:lstStyle/>
                    <a:p>
                      <a:endParaRPr lang="en-IN" dirty="0"/>
                    </a:p>
                  </a:txBody>
                  <a:tcPr/>
                </a:tc>
                <a:tc>
                  <a:txBody>
                    <a:bodyPr/>
                    <a:lstStyle/>
                    <a:p>
                      <a:r>
                        <a:rPr lang="en-IN" dirty="0"/>
                        <a:t>W(B)</a:t>
                      </a:r>
                    </a:p>
                  </a:txBody>
                  <a:tcPr/>
                </a:tc>
                <a:extLst>
                  <a:ext uri="{0D108BD9-81ED-4DB2-BD59-A6C34878D82A}">
                    <a16:rowId xmlns:a16="http://schemas.microsoft.com/office/drawing/2014/main" val="3502302044"/>
                  </a:ext>
                </a:extLst>
              </a:tr>
            </a:tbl>
          </a:graphicData>
        </a:graphic>
      </p:graphicFrame>
      <p:graphicFrame>
        <p:nvGraphicFramePr>
          <p:cNvPr id="8" name="Table 8">
            <a:extLst>
              <a:ext uri="{FF2B5EF4-FFF2-40B4-BE49-F238E27FC236}">
                <a16:creationId xmlns:a16="http://schemas.microsoft.com/office/drawing/2014/main" id="{5F6F2CC8-FC46-48A4-BC54-0897E6D08F92}"/>
              </a:ext>
            </a:extLst>
          </p:cNvPr>
          <p:cNvGraphicFramePr>
            <a:graphicFrameLocks noGrp="1"/>
          </p:cNvGraphicFramePr>
          <p:nvPr>
            <p:extLst>
              <p:ext uri="{D42A27DB-BD31-4B8C-83A1-F6EECF244321}">
                <p14:modId xmlns:p14="http://schemas.microsoft.com/office/powerpoint/2010/main" val="1394266234"/>
              </p:ext>
            </p:extLst>
          </p:nvPr>
        </p:nvGraphicFramePr>
        <p:xfrm>
          <a:off x="7748571" y="1277457"/>
          <a:ext cx="2015242" cy="3291840"/>
        </p:xfrm>
        <a:graphic>
          <a:graphicData uri="http://schemas.openxmlformats.org/drawingml/2006/table">
            <a:tbl>
              <a:tblPr firstRow="1" bandRow="1">
                <a:tableStyleId>{5C22544A-7EE6-4342-B048-85BDC9FD1C3A}</a:tableStyleId>
              </a:tblPr>
              <a:tblGrid>
                <a:gridCol w="1007621">
                  <a:extLst>
                    <a:ext uri="{9D8B030D-6E8A-4147-A177-3AD203B41FA5}">
                      <a16:colId xmlns:a16="http://schemas.microsoft.com/office/drawing/2014/main" val="2929385303"/>
                    </a:ext>
                  </a:extLst>
                </a:gridCol>
                <a:gridCol w="1007621">
                  <a:extLst>
                    <a:ext uri="{9D8B030D-6E8A-4147-A177-3AD203B41FA5}">
                      <a16:colId xmlns:a16="http://schemas.microsoft.com/office/drawing/2014/main" val="4265449040"/>
                    </a:ext>
                  </a:extLst>
                </a:gridCol>
              </a:tblGrid>
              <a:tr h="353621">
                <a:tc>
                  <a:txBody>
                    <a:bodyPr/>
                    <a:lstStyle/>
                    <a:p>
                      <a:r>
                        <a:rPr lang="en-IN" dirty="0"/>
                        <a:t>T1</a:t>
                      </a:r>
                    </a:p>
                  </a:txBody>
                  <a:tcPr/>
                </a:tc>
                <a:tc>
                  <a:txBody>
                    <a:bodyPr/>
                    <a:lstStyle/>
                    <a:p>
                      <a:r>
                        <a:rPr lang="en-IN" dirty="0"/>
                        <a:t>T2</a:t>
                      </a:r>
                    </a:p>
                  </a:txBody>
                  <a:tcPr/>
                </a:tc>
                <a:extLst>
                  <a:ext uri="{0D108BD9-81ED-4DB2-BD59-A6C34878D82A}">
                    <a16:rowId xmlns:a16="http://schemas.microsoft.com/office/drawing/2014/main" val="1603428945"/>
                  </a:ext>
                </a:extLst>
              </a:tr>
              <a:tr h="353621">
                <a:tc>
                  <a:txBody>
                    <a:bodyPr/>
                    <a:lstStyle/>
                    <a:p>
                      <a:r>
                        <a:rPr lang="en-IN" dirty="0"/>
                        <a:t>R(A)</a:t>
                      </a:r>
                    </a:p>
                  </a:txBody>
                  <a:tcPr/>
                </a:tc>
                <a:tc>
                  <a:txBody>
                    <a:bodyPr/>
                    <a:lstStyle/>
                    <a:p>
                      <a:endParaRPr lang="en-IN"/>
                    </a:p>
                  </a:txBody>
                  <a:tcPr/>
                </a:tc>
                <a:extLst>
                  <a:ext uri="{0D108BD9-81ED-4DB2-BD59-A6C34878D82A}">
                    <a16:rowId xmlns:a16="http://schemas.microsoft.com/office/drawing/2014/main" val="4082967336"/>
                  </a:ext>
                </a:extLst>
              </a:tr>
              <a:tr h="353621">
                <a:tc>
                  <a:txBody>
                    <a:bodyPr/>
                    <a:lstStyle/>
                    <a:p>
                      <a:r>
                        <a:rPr lang="en-IN" dirty="0"/>
                        <a:t>W(A)</a:t>
                      </a:r>
                    </a:p>
                  </a:txBody>
                  <a:tcPr/>
                </a:tc>
                <a:tc>
                  <a:txBody>
                    <a:bodyPr/>
                    <a:lstStyle/>
                    <a:p>
                      <a:endParaRPr lang="en-IN"/>
                    </a:p>
                  </a:txBody>
                  <a:tcPr/>
                </a:tc>
                <a:extLst>
                  <a:ext uri="{0D108BD9-81ED-4DB2-BD59-A6C34878D82A}">
                    <a16:rowId xmlns:a16="http://schemas.microsoft.com/office/drawing/2014/main" val="1477377398"/>
                  </a:ext>
                </a:extLst>
              </a:tr>
              <a:tr h="353621">
                <a:tc>
                  <a:txBody>
                    <a:bodyPr/>
                    <a:lstStyle/>
                    <a:p>
                      <a:r>
                        <a:rPr lang="en-IN" dirty="0"/>
                        <a:t>R(B)</a:t>
                      </a:r>
                    </a:p>
                  </a:txBody>
                  <a:tcPr/>
                </a:tc>
                <a:tc>
                  <a:txBody>
                    <a:bodyPr/>
                    <a:lstStyle/>
                    <a:p>
                      <a:endParaRPr lang="en-IN"/>
                    </a:p>
                  </a:txBody>
                  <a:tcPr/>
                </a:tc>
                <a:extLst>
                  <a:ext uri="{0D108BD9-81ED-4DB2-BD59-A6C34878D82A}">
                    <a16:rowId xmlns:a16="http://schemas.microsoft.com/office/drawing/2014/main" val="3435598205"/>
                  </a:ext>
                </a:extLst>
              </a:tr>
              <a:tr h="353621">
                <a:tc>
                  <a:txBody>
                    <a:bodyPr/>
                    <a:lstStyle/>
                    <a:p>
                      <a:r>
                        <a:rPr lang="en-IN" dirty="0"/>
                        <a:t>W(B)</a:t>
                      </a:r>
                    </a:p>
                  </a:txBody>
                  <a:tcPr/>
                </a:tc>
                <a:tc>
                  <a:txBody>
                    <a:bodyPr/>
                    <a:lstStyle/>
                    <a:p>
                      <a:endParaRPr lang="en-IN"/>
                    </a:p>
                  </a:txBody>
                  <a:tcPr/>
                </a:tc>
                <a:extLst>
                  <a:ext uri="{0D108BD9-81ED-4DB2-BD59-A6C34878D82A}">
                    <a16:rowId xmlns:a16="http://schemas.microsoft.com/office/drawing/2014/main" val="2781572777"/>
                  </a:ext>
                </a:extLst>
              </a:tr>
              <a:tr h="353621">
                <a:tc>
                  <a:txBody>
                    <a:bodyPr/>
                    <a:lstStyle/>
                    <a:p>
                      <a:endParaRPr lang="en-IN"/>
                    </a:p>
                  </a:txBody>
                  <a:tcPr/>
                </a:tc>
                <a:tc>
                  <a:txBody>
                    <a:bodyPr/>
                    <a:lstStyle/>
                    <a:p>
                      <a:r>
                        <a:rPr lang="en-IN" dirty="0"/>
                        <a:t>R(A)</a:t>
                      </a:r>
                    </a:p>
                  </a:txBody>
                  <a:tcPr/>
                </a:tc>
                <a:extLst>
                  <a:ext uri="{0D108BD9-81ED-4DB2-BD59-A6C34878D82A}">
                    <a16:rowId xmlns:a16="http://schemas.microsoft.com/office/drawing/2014/main" val="1775358436"/>
                  </a:ext>
                </a:extLst>
              </a:tr>
              <a:tr h="353621">
                <a:tc>
                  <a:txBody>
                    <a:bodyPr/>
                    <a:lstStyle/>
                    <a:p>
                      <a:endParaRPr lang="en-IN"/>
                    </a:p>
                  </a:txBody>
                  <a:tcPr/>
                </a:tc>
                <a:tc>
                  <a:txBody>
                    <a:bodyPr/>
                    <a:lstStyle/>
                    <a:p>
                      <a:r>
                        <a:rPr lang="en-IN" dirty="0"/>
                        <a:t>W(A)</a:t>
                      </a:r>
                    </a:p>
                  </a:txBody>
                  <a:tcPr/>
                </a:tc>
                <a:extLst>
                  <a:ext uri="{0D108BD9-81ED-4DB2-BD59-A6C34878D82A}">
                    <a16:rowId xmlns:a16="http://schemas.microsoft.com/office/drawing/2014/main" val="3255594492"/>
                  </a:ext>
                </a:extLst>
              </a:tr>
              <a:tr h="353621">
                <a:tc>
                  <a:txBody>
                    <a:bodyPr/>
                    <a:lstStyle/>
                    <a:p>
                      <a:endParaRPr lang="en-IN"/>
                    </a:p>
                  </a:txBody>
                  <a:tcPr/>
                </a:tc>
                <a:tc>
                  <a:txBody>
                    <a:bodyPr/>
                    <a:lstStyle/>
                    <a:p>
                      <a:r>
                        <a:rPr lang="en-IN" dirty="0"/>
                        <a:t>R(B)</a:t>
                      </a:r>
                    </a:p>
                  </a:txBody>
                  <a:tcPr/>
                </a:tc>
                <a:extLst>
                  <a:ext uri="{0D108BD9-81ED-4DB2-BD59-A6C34878D82A}">
                    <a16:rowId xmlns:a16="http://schemas.microsoft.com/office/drawing/2014/main" val="2684560783"/>
                  </a:ext>
                </a:extLst>
              </a:tr>
              <a:tr h="353621">
                <a:tc>
                  <a:txBody>
                    <a:bodyPr/>
                    <a:lstStyle/>
                    <a:p>
                      <a:endParaRPr lang="en-IN" dirty="0"/>
                    </a:p>
                  </a:txBody>
                  <a:tcPr/>
                </a:tc>
                <a:tc>
                  <a:txBody>
                    <a:bodyPr/>
                    <a:lstStyle/>
                    <a:p>
                      <a:r>
                        <a:rPr lang="en-IN" dirty="0"/>
                        <a:t>W(B)</a:t>
                      </a:r>
                    </a:p>
                  </a:txBody>
                  <a:tcPr/>
                </a:tc>
                <a:extLst>
                  <a:ext uri="{0D108BD9-81ED-4DB2-BD59-A6C34878D82A}">
                    <a16:rowId xmlns:a16="http://schemas.microsoft.com/office/drawing/2014/main" val="961174040"/>
                  </a:ext>
                </a:extLst>
              </a:tr>
            </a:tbl>
          </a:graphicData>
        </a:graphic>
      </p:graphicFrame>
      <p:sp>
        <p:nvSpPr>
          <p:cNvPr id="9" name="TextBox 8">
            <a:extLst>
              <a:ext uri="{FF2B5EF4-FFF2-40B4-BE49-F238E27FC236}">
                <a16:creationId xmlns:a16="http://schemas.microsoft.com/office/drawing/2014/main" id="{0B7EC4DF-9752-4ED6-974D-4FAAC89D44B7}"/>
              </a:ext>
            </a:extLst>
          </p:cNvPr>
          <p:cNvSpPr txBox="1"/>
          <p:nvPr/>
        </p:nvSpPr>
        <p:spPr>
          <a:xfrm>
            <a:off x="6247614" y="866198"/>
            <a:ext cx="407484" cy="369332"/>
          </a:xfrm>
          <a:prstGeom prst="rect">
            <a:avLst/>
          </a:prstGeom>
          <a:noFill/>
        </p:spPr>
        <p:txBody>
          <a:bodyPr wrap="none" rtlCol="0">
            <a:spAutoFit/>
          </a:bodyPr>
          <a:lstStyle/>
          <a:p>
            <a:r>
              <a:rPr lang="en-IN" dirty="0"/>
              <a:t>S1</a:t>
            </a:r>
          </a:p>
        </p:txBody>
      </p:sp>
      <p:sp>
        <p:nvSpPr>
          <p:cNvPr id="10" name="TextBox 9">
            <a:extLst>
              <a:ext uri="{FF2B5EF4-FFF2-40B4-BE49-F238E27FC236}">
                <a16:creationId xmlns:a16="http://schemas.microsoft.com/office/drawing/2014/main" id="{666758AA-D63F-4D89-A953-16E017615BB2}"/>
              </a:ext>
            </a:extLst>
          </p:cNvPr>
          <p:cNvSpPr txBox="1"/>
          <p:nvPr/>
        </p:nvSpPr>
        <p:spPr>
          <a:xfrm>
            <a:off x="8552450" y="898771"/>
            <a:ext cx="407484" cy="369332"/>
          </a:xfrm>
          <a:prstGeom prst="rect">
            <a:avLst/>
          </a:prstGeom>
          <a:noFill/>
        </p:spPr>
        <p:txBody>
          <a:bodyPr wrap="none" rtlCol="0">
            <a:spAutoFit/>
          </a:bodyPr>
          <a:lstStyle/>
          <a:p>
            <a:r>
              <a:rPr lang="en-IN" dirty="0"/>
              <a:t>S2</a:t>
            </a:r>
          </a:p>
        </p:txBody>
      </p:sp>
      <p:graphicFrame>
        <p:nvGraphicFramePr>
          <p:cNvPr id="11" name="Table 8">
            <a:extLst>
              <a:ext uri="{FF2B5EF4-FFF2-40B4-BE49-F238E27FC236}">
                <a16:creationId xmlns:a16="http://schemas.microsoft.com/office/drawing/2014/main" id="{BE01CB15-5C06-455A-8966-4617C3D0CA29}"/>
              </a:ext>
            </a:extLst>
          </p:cNvPr>
          <p:cNvGraphicFramePr>
            <a:graphicFrameLocks noGrp="1"/>
          </p:cNvGraphicFramePr>
          <p:nvPr>
            <p:extLst>
              <p:ext uri="{D42A27DB-BD31-4B8C-83A1-F6EECF244321}">
                <p14:modId xmlns:p14="http://schemas.microsoft.com/office/powerpoint/2010/main" val="4149085610"/>
              </p:ext>
            </p:extLst>
          </p:nvPr>
        </p:nvGraphicFramePr>
        <p:xfrm>
          <a:off x="10110509" y="1290963"/>
          <a:ext cx="2015242" cy="3291840"/>
        </p:xfrm>
        <a:graphic>
          <a:graphicData uri="http://schemas.openxmlformats.org/drawingml/2006/table">
            <a:tbl>
              <a:tblPr firstRow="1" bandRow="1">
                <a:tableStyleId>{5C22544A-7EE6-4342-B048-85BDC9FD1C3A}</a:tableStyleId>
              </a:tblPr>
              <a:tblGrid>
                <a:gridCol w="1007621">
                  <a:extLst>
                    <a:ext uri="{9D8B030D-6E8A-4147-A177-3AD203B41FA5}">
                      <a16:colId xmlns:a16="http://schemas.microsoft.com/office/drawing/2014/main" val="2929385303"/>
                    </a:ext>
                  </a:extLst>
                </a:gridCol>
                <a:gridCol w="1007621">
                  <a:extLst>
                    <a:ext uri="{9D8B030D-6E8A-4147-A177-3AD203B41FA5}">
                      <a16:colId xmlns:a16="http://schemas.microsoft.com/office/drawing/2014/main" val="4265449040"/>
                    </a:ext>
                  </a:extLst>
                </a:gridCol>
              </a:tblGrid>
              <a:tr h="353621">
                <a:tc>
                  <a:txBody>
                    <a:bodyPr/>
                    <a:lstStyle/>
                    <a:p>
                      <a:r>
                        <a:rPr lang="en-IN" dirty="0"/>
                        <a:t>T1</a:t>
                      </a:r>
                    </a:p>
                  </a:txBody>
                  <a:tcPr/>
                </a:tc>
                <a:tc>
                  <a:txBody>
                    <a:bodyPr/>
                    <a:lstStyle/>
                    <a:p>
                      <a:r>
                        <a:rPr lang="en-IN" dirty="0"/>
                        <a:t>T2</a:t>
                      </a:r>
                    </a:p>
                  </a:txBody>
                  <a:tcPr/>
                </a:tc>
                <a:extLst>
                  <a:ext uri="{0D108BD9-81ED-4DB2-BD59-A6C34878D82A}">
                    <a16:rowId xmlns:a16="http://schemas.microsoft.com/office/drawing/2014/main" val="1603428945"/>
                  </a:ext>
                </a:extLst>
              </a:tr>
              <a:tr h="353621">
                <a:tc>
                  <a:txBody>
                    <a:bodyPr/>
                    <a:lstStyle/>
                    <a:p>
                      <a:endParaRPr lang="en-IN" dirty="0"/>
                    </a:p>
                  </a:txBody>
                  <a:tcPr/>
                </a:tc>
                <a:tc>
                  <a:txBody>
                    <a:bodyPr/>
                    <a:lstStyle/>
                    <a:p>
                      <a:r>
                        <a:rPr lang="en-IN" dirty="0"/>
                        <a:t>R(A)</a:t>
                      </a:r>
                    </a:p>
                  </a:txBody>
                  <a:tcPr/>
                </a:tc>
                <a:extLst>
                  <a:ext uri="{0D108BD9-81ED-4DB2-BD59-A6C34878D82A}">
                    <a16:rowId xmlns:a16="http://schemas.microsoft.com/office/drawing/2014/main" val="4082967336"/>
                  </a:ext>
                </a:extLst>
              </a:tr>
              <a:tr h="353621">
                <a:tc>
                  <a:txBody>
                    <a:bodyPr/>
                    <a:lstStyle/>
                    <a:p>
                      <a:endParaRPr lang="en-IN" dirty="0"/>
                    </a:p>
                  </a:txBody>
                  <a:tcPr/>
                </a:tc>
                <a:tc>
                  <a:txBody>
                    <a:bodyPr/>
                    <a:lstStyle/>
                    <a:p>
                      <a:r>
                        <a:rPr lang="en-IN" dirty="0"/>
                        <a:t>W(A)</a:t>
                      </a:r>
                    </a:p>
                  </a:txBody>
                  <a:tcPr/>
                </a:tc>
                <a:extLst>
                  <a:ext uri="{0D108BD9-81ED-4DB2-BD59-A6C34878D82A}">
                    <a16:rowId xmlns:a16="http://schemas.microsoft.com/office/drawing/2014/main" val="1477377398"/>
                  </a:ext>
                </a:extLst>
              </a:tr>
              <a:tr h="353621">
                <a:tc>
                  <a:txBody>
                    <a:bodyPr/>
                    <a:lstStyle/>
                    <a:p>
                      <a:endParaRPr lang="en-IN" dirty="0"/>
                    </a:p>
                  </a:txBody>
                  <a:tcPr/>
                </a:tc>
                <a:tc>
                  <a:txBody>
                    <a:bodyPr/>
                    <a:lstStyle/>
                    <a:p>
                      <a:r>
                        <a:rPr lang="en-IN" dirty="0"/>
                        <a:t>R(B)</a:t>
                      </a:r>
                    </a:p>
                  </a:txBody>
                  <a:tcPr/>
                </a:tc>
                <a:extLst>
                  <a:ext uri="{0D108BD9-81ED-4DB2-BD59-A6C34878D82A}">
                    <a16:rowId xmlns:a16="http://schemas.microsoft.com/office/drawing/2014/main" val="3435598205"/>
                  </a:ext>
                </a:extLst>
              </a:tr>
              <a:tr h="353621">
                <a:tc>
                  <a:txBody>
                    <a:bodyPr/>
                    <a:lstStyle/>
                    <a:p>
                      <a:endParaRPr lang="en-IN" dirty="0"/>
                    </a:p>
                  </a:txBody>
                  <a:tcPr/>
                </a:tc>
                <a:tc>
                  <a:txBody>
                    <a:bodyPr/>
                    <a:lstStyle/>
                    <a:p>
                      <a:r>
                        <a:rPr lang="en-IN" dirty="0"/>
                        <a:t>W(B)</a:t>
                      </a:r>
                    </a:p>
                  </a:txBody>
                  <a:tcPr/>
                </a:tc>
                <a:extLst>
                  <a:ext uri="{0D108BD9-81ED-4DB2-BD59-A6C34878D82A}">
                    <a16:rowId xmlns:a16="http://schemas.microsoft.com/office/drawing/2014/main" val="2781572777"/>
                  </a:ext>
                </a:extLst>
              </a:tr>
              <a:tr h="353621">
                <a:tc>
                  <a:txBody>
                    <a:bodyPr/>
                    <a:lstStyle/>
                    <a:p>
                      <a:r>
                        <a:rPr lang="en-IN" dirty="0"/>
                        <a:t>R(A)</a:t>
                      </a:r>
                    </a:p>
                  </a:txBody>
                  <a:tcPr/>
                </a:tc>
                <a:tc>
                  <a:txBody>
                    <a:bodyPr/>
                    <a:lstStyle/>
                    <a:p>
                      <a:endParaRPr lang="en-IN" dirty="0"/>
                    </a:p>
                  </a:txBody>
                  <a:tcPr/>
                </a:tc>
                <a:extLst>
                  <a:ext uri="{0D108BD9-81ED-4DB2-BD59-A6C34878D82A}">
                    <a16:rowId xmlns:a16="http://schemas.microsoft.com/office/drawing/2014/main" val="1775358436"/>
                  </a:ext>
                </a:extLst>
              </a:tr>
              <a:tr h="353621">
                <a:tc>
                  <a:txBody>
                    <a:bodyPr/>
                    <a:lstStyle/>
                    <a:p>
                      <a:r>
                        <a:rPr lang="en-IN" dirty="0"/>
                        <a:t>W(A)</a:t>
                      </a:r>
                    </a:p>
                  </a:txBody>
                  <a:tcPr/>
                </a:tc>
                <a:tc>
                  <a:txBody>
                    <a:bodyPr/>
                    <a:lstStyle/>
                    <a:p>
                      <a:endParaRPr lang="en-IN" dirty="0"/>
                    </a:p>
                  </a:txBody>
                  <a:tcPr/>
                </a:tc>
                <a:extLst>
                  <a:ext uri="{0D108BD9-81ED-4DB2-BD59-A6C34878D82A}">
                    <a16:rowId xmlns:a16="http://schemas.microsoft.com/office/drawing/2014/main" val="3255594492"/>
                  </a:ext>
                </a:extLst>
              </a:tr>
              <a:tr h="353621">
                <a:tc>
                  <a:txBody>
                    <a:bodyPr/>
                    <a:lstStyle/>
                    <a:p>
                      <a:r>
                        <a:rPr lang="en-IN" dirty="0"/>
                        <a:t>R(B)</a:t>
                      </a:r>
                    </a:p>
                  </a:txBody>
                  <a:tcPr/>
                </a:tc>
                <a:tc>
                  <a:txBody>
                    <a:bodyPr/>
                    <a:lstStyle/>
                    <a:p>
                      <a:endParaRPr lang="en-IN" dirty="0"/>
                    </a:p>
                  </a:txBody>
                  <a:tcPr/>
                </a:tc>
                <a:extLst>
                  <a:ext uri="{0D108BD9-81ED-4DB2-BD59-A6C34878D82A}">
                    <a16:rowId xmlns:a16="http://schemas.microsoft.com/office/drawing/2014/main" val="2684560783"/>
                  </a:ext>
                </a:extLst>
              </a:tr>
              <a:tr h="353621">
                <a:tc>
                  <a:txBody>
                    <a:bodyPr/>
                    <a:lstStyle/>
                    <a:p>
                      <a:r>
                        <a:rPr lang="en-IN" dirty="0"/>
                        <a:t>W(B)</a:t>
                      </a:r>
                    </a:p>
                  </a:txBody>
                  <a:tcPr/>
                </a:tc>
                <a:tc>
                  <a:txBody>
                    <a:bodyPr/>
                    <a:lstStyle/>
                    <a:p>
                      <a:endParaRPr lang="en-IN" dirty="0"/>
                    </a:p>
                  </a:txBody>
                  <a:tcPr/>
                </a:tc>
                <a:extLst>
                  <a:ext uri="{0D108BD9-81ED-4DB2-BD59-A6C34878D82A}">
                    <a16:rowId xmlns:a16="http://schemas.microsoft.com/office/drawing/2014/main" val="961174040"/>
                  </a:ext>
                </a:extLst>
              </a:tr>
            </a:tbl>
          </a:graphicData>
        </a:graphic>
      </p:graphicFrame>
      <p:sp>
        <p:nvSpPr>
          <p:cNvPr id="12" name="TextBox 11">
            <a:extLst>
              <a:ext uri="{FF2B5EF4-FFF2-40B4-BE49-F238E27FC236}">
                <a16:creationId xmlns:a16="http://schemas.microsoft.com/office/drawing/2014/main" id="{C2AECC6F-B673-40F4-9E5F-44A649414091}"/>
              </a:ext>
            </a:extLst>
          </p:cNvPr>
          <p:cNvSpPr txBox="1"/>
          <p:nvPr/>
        </p:nvSpPr>
        <p:spPr>
          <a:xfrm>
            <a:off x="10955978" y="921631"/>
            <a:ext cx="407484" cy="369332"/>
          </a:xfrm>
          <a:prstGeom prst="rect">
            <a:avLst/>
          </a:prstGeom>
          <a:noFill/>
        </p:spPr>
        <p:txBody>
          <a:bodyPr wrap="none" rtlCol="0">
            <a:spAutoFit/>
          </a:bodyPr>
          <a:lstStyle/>
          <a:p>
            <a:r>
              <a:rPr lang="en-IN" dirty="0"/>
              <a:t>S3</a:t>
            </a:r>
          </a:p>
        </p:txBody>
      </p:sp>
      <p:sp>
        <p:nvSpPr>
          <p:cNvPr id="13" name="TextBox 12">
            <a:extLst>
              <a:ext uri="{FF2B5EF4-FFF2-40B4-BE49-F238E27FC236}">
                <a16:creationId xmlns:a16="http://schemas.microsoft.com/office/drawing/2014/main" id="{25FCCE38-08CB-448F-9366-4C4C3D278AB9}"/>
              </a:ext>
            </a:extLst>
          </p:cNvPr>
          <p:cNvSpPr txBox="1"/>
          <p:nvPr/>
        </p:nvSpPr>
        <p:spPr>
          <a:xfrm>
            <a:off x="5250033" y="4728755"/>
            <a:ext cx="2194319" cy="861774"/>
          </a:xfrm>
          <a:prstGeom prst="rect">
            <a:avLst/>
          </a:prstGeom>
          <a:noFill/>
        </p:spPr>
        <p:txBody>
          <a:bodyPr wrap="none" rtlCol="0">
            <a:spAutoFit/>
          </a:bodyPr>
          <a:lstStyle/>
          <a:p>
            <a:pPr marL="342900" indent="-342900">
              <a:buAutoNum type="arabicPeriod"/>
            </a:pPr>
            <a:r>
              <a:rPr lang="en-IN" sz="1600" dirty="0"/>
              <a:t>T1(A), T1(B)</a:t>
            </a:r>
          </a:p>
          <a:p>
            <a:pPr marL="342900" indent="-342900">
              <a:buAutoNum type="arabicPeriod"/>
            </a:pPr>
            <a:r>
              <a:rPr lang="en-IN" sz="1600" dirty="0"/>
              <a:t>T1-&gt;T2(A),T1-&gt;T2(B)</a:t>
            </a:r>
          </a:p>
          <a:p>
            <a:pPr marL="342900" indent="-342900">
              <a:buAutoNum type="arabicPeriod"/>
            </a:pPr>
            <a:r>
              <a:rPr lang="en-IN" sz="1600" dirty="0"/>
              <a:t>T2(A), T2(B)</a:t>
            </a:r>
          </a:p>
        </p:txBody>
      </p:sp>
      <p:sp>
        <p:nvSpPr>
          <p:cNvPr id="14" name="TextBox 13">
            <a:extLst>
              <a:ext uri="{FF2B5EF4-FFF2-40B4-BE49-F238E27FC236}">
                <a16:creationId xmlns:a16="http://schemas.microsoft.com/office/drawing/2014/main" id="{F56C1CDE-922B-4098-A28B-9E7EC8B439CC}"/>
              </a:ext>
            </a:extLst>
          </p:cNvPr>
          <p:cNvSpPr txBox="1"/>
          <p:nvPr/>
        </p:nvSpPr>
        <p:spPr>
          <a:xfrm>
            <a:off x="7569494" y="4739201"/>
            <a:ext cx="2194319" cy="861774"/>
          </a:xfrm>
          <a:prstGeom prst="rect">
            <a:avLst/>
          </a:prstGeom>
          <a:noFill/>
        </p:spPr>
        <p:txBody>
          <a:bodyPr wrap="none" rtlCol="0">
            <a:spAutoFit/>
          </a:bodyPr>
          <a:lstStyle/>
          <a:p>
            <a:pPr marL="342900" indent="-342900">
              <a:buAutoNum type="arabicPeriod"/>
            </a:pPr>
            <a:r>
              <a:rPr lang="en-IN" sz="1600" dirty="0"/>
              <a:t>T1(A), T1(B)</a:t>
            </a:r>
          </a:p>
          <a:p>
            <a:pPr marL="342900" indent="-342900">
              <a:buAutoNum type="arabicPeriod"/>
            </a:pPr>
            <a:r>
              <a:rPr lang="en-IN" sz="1600" dirty="0"/>
              <a:t>T1-&gt;T2(A),T1-&gt;T2(B)</a:t>
            </a:r>
          </a:p>
          <a:p>
            <a:pPr marL="342900" indent="-342900">
              <a:buAutoNum type="arabicPeriod"/>
            </a:pPr>
            <a:r>
              <a:rPr lang="en-IN" sz="1600" dirty="0"/>
              <a:t>T2(A), T2(B)</a:t>
            </a:r>
          </a:p>
        </p:txBody>
      </p:sp>
      <p:sp>
        <p:nvSpPr>
          <p:cNvPr id="15" name="TextBox 14">
            <a:extLst>
              <a:ext uri="{FF2B5EF4-FFF2-40B4-BE49-F238E27FC236}">
                <a16:creationId xmlns:a16="http://schemas.microsoft.com/office/drawing/2014/main" id="{5FF1FC2C-A546-41DA-9BA4-154206D24CFE}"/>
              </a:ext>
            </a:extLst>
          </p:cNvPr>
          <p:cNvSpPr txBox="1"/>
          <p:nvPr/>
        </p:nvSpPr>
        <p:spPr>
          <a:xfrm>
            <a:off x="10020970" y="4739201"/>
            <a:ext cx="2194319" cy="830997"/>
          </a:xfrm>
          <a:prstGeom prst="rect">
            <a:avLst/>
          </a:prstGeom>
          <a:noFill/>
        </p:spPr>
        <p:txBody>
          <a:bodyPr wrap="none" rtlCol="0">
            <a:spAutoFit/>
          </a:bodyPr>
          <a:lstStyle/>
          <a:p>
            <a:pPr marL="342900" indent="-342900">
              <a:buAutoNum type="arabicPeriod"/>
            </a:pPr>
            <a:r>
              <a:rPr lang="en-IN" sz="1600" dirty="0"/>
              <a:t>T2(A), T2(B)</a:t>
            </a:r>
          </a:p>
          <a:p>
            <a:pPr marL="342900" indent="-342900">
              <a:buAutoNum type="arabicPeriod"/>
            </a:pPr>
            <a:r>
              <a:rPr lang="en-IN" sz="1600" dirty="0"/>
              <a:t>T2-&gt;T1(A),T2-&gt;T1(B)</a:t>
            </a:r>
          </a:p>
          <a:p>
            <a:pPr marL="342900" indent="-342900">
              <a:buAutoNum type="arabicPeriod"/>
            </a:pPr>
            <a:r>
              <a:rPr lang="en-IN" sz="1600" dirty="0"/>
              <a:t>T1(A), T1(B)</a:t>
            </a:r>
          </a:p>
        </p:txBody>
      </p:sp>
    </p:spTree>
    <p:extLst>
      <p:ext uri="{BB962C8B-B14F-4D97-AF65-F5344CB8AC3E}">
        <p14:creationId xmlns:p14="http://schemas.microsoft.com/office/powerpoint/2010/main" val="118791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5FEEF-6D49-49B7-82B6-27A781B5C938}"/>
              </a:ext>
            </a:extLst>
          </p:cNvPr>
          <p:cNvSpPr/>
          <p:nvPr/>
        </p:nvSpPr>
        <p:spPr>
          <a:xfrm>
            <a:off x="391789" y="304800"/>
            <a:ext cx="10573732" cy="369332"/>
          </a:xfrm>
          <a:prstGeom prst="rect">
            <a:avLst/>
          </a:prstGeom>
        </p:spPr>
        <p:txBody>
          <a:bodyPr wrap="square">
            <a:spAutoFit/>
          </a:bodyPr>
          <a:lstStyle/>
          <a:p>
            <a:r>
              <a:rPr lang="en-US" b="1" u="sng" dirty="0"/>
              <a:t>Problem-02: </a:t>
            </a:r>
            <a:r>
              <a:rPr lang="en-US" dirty="0"/>
              <a:t>Check whether the given schedule S is view serializable or not-</a:t>
            </a:r>
          </a:p>
        </p:txBody>
      </p:sp>
      <p:pic>
        <p:nvPicPr>
          <p:cNvPr id="5" name="Picture 4">
            <a:extLst>
              <a:ext uri="{FF2B5EF4-FFF2-40B4-BE49-F238E27FC236}">
                <a16:creationId xmlns:a16="http://schemas.microsoft.com/office/drawing/2014/main" id="{386238D7-2E1B-4330-A514-514FEC4F5AFC}"/>
              </a:ext>
            </a:extLst>
          </p:cNvPr>
          <p:cNvPicPr>
            <a:picLocks noChangeAspect="1"/>
          </p:cNvPicPr>
          <p:nvPr/>
        </p:nvPicPr>
        <p:blipFill>
          <a:blip r:embed="rId2"/>
          <a:stretch>
            <a:fillRect/>
          </a:stretch>
        </p:blipFill>
        <p:spPr>
          <a:xfrm>
            <a:off x="5818337" y="1094856"/>
            <a:ext cx="5992663" cy="3925455"/>
          </a:xfrm>
          <a:prstGeom prst="rect">
            <a:avLst/>
          </a:prstGeom>
        </p:spPr>
      </p:pic>
      <p:sp>
        <p:nvSpPr>
          <p:cNvPr id="6" name="Rectangle 5">
            <a:extLst>
              <a:ext uri="{FF2B5EF4-FFF2-40B4-BE49-F238E27FC236}">
                <a16:creationId xmlns:a16="http://schemas.microsoft.com/office/drawing/2014/main" id="{751D45CF-FFDE-4DF6-AA96-FD3451A5A6CE}"/>
              </a:ext>
            </a:extLst>
          </p:cNvPr>
          <p:cNvSpPr/>
          <p:nvPr/>
        </p:nvSpPr>
        <p:spPr>
          <a:xfrm>
            <a:off x="665166" y="1822516"/>
            <a:ext cx="6096000" cy="1754326"/>
          </a:xfrm>
          <a:prstGeom prst="rect">
            <a:avLst/>
          </a:prstGeom>
        </p:spPr>
        <p:txBody>
          <a:bodyPr>
            <a:spAutoFit/>
          </a:bodyPr>
          <a:lstStyle/>
          <a:p>
            <a:pPr marL="342900" indent="-342900">
              <a:buAutoNum type="arabicPeriod"/>
            </a:pPr>
            <a:r>
              <a:rPr lang="en-US" dirty="0">
                <a:solidFill>
                  <a:srgbClr val="00B0F0"/>
                </a:solidFill>
              </a:rPr>
              <a:t>Initial readers must be same for all the data items</a:t>
            </a:r>
          </a:p>
          <a:p>
            <a:pPr marL="342900" indent="-342900">
              <a:buAutoNum type="arabicPeriod"/>
            </a:pPr>
            <a:r>
              <a:rPr lang="en-US" dirty="0">
                <a:solidFill>
                  <a:srgbClr val="00B050"/>
                </a:solidFill>
              </a:rPr>
              <a:t>Write-read sequence must be same.</a:t>
            </a:r>
          </a:p>
          <a:p>
            <a:pPr marL="342900" indent="-342900">
              <a:buAutoNum type="arabicPeriod"/>
            </a:pPr>
            <a:r>
              <a:rPr lang="en-US" dirty="0">
                <a:solidFill>
                  <a:srgbClr val="7030A0"/>
                </a:solidFill>
              </a:rPr>
              <a:t>Final writers must be same for all the data items</a:t>
            </a:r>
          </a:p>
          <a:p>
            <a:pPr marL="342900" indent="-342900">
              <a:buAutoNum type="arabicPeriod"/>
            </a:pPr>
            <a:endParaRPr lang="en-US" dirty="0">
              <a:solidFill>
                <a:srgbClr val="7030A0"/>
              </a:solidFill>
            </a:endParaRPr>
          </a:p>
          <a:p>
            <a:pPr marL="342900" indent="-342900">
              <a:buAutoNum type="arabicPeriod"/>
            </a:pPr>
            <a:endParaRPr lang="en-US" dirty="0">
              <a:solidFill>
                <a:srgbClr val="7030A0"/>
              </a:solidFill>
            </a:endParaRPr>
          </a:p>
          <a:p>
            <a:pPr marL="342900" indent="-342900">
              <a:buAutoNum type="arabicPeriod"/>
            </a:pPr>
            <a:endParaRPr lang="en-US" dirty="0">
              <a:solidFill>
                <a:srgbClr val="7030A0"/>
              </a:solidFill>
            </a:endParaRPr>
          </a:p>
        </p:txBody>
      </p:sp>
      <p:sp>
        <p:nvSpPr>
          <p:cNvPr id="7" name="TextBox 6">
            <a:extLst>
              <a:ext uri="{FF2B5EF4-FFF2-40B4-BE49-F238E27FC236}">
                <a16:creationId xmlns:a16="http://schemas.microsoft.com/office/drawing/2014/main" id="{BA0370BE-3ADE-453F-994D-06B0AB4F5BE7}"/>
              </a:ext>
            </a:extLst>
          </p:cNvPr>
          <p:cNvSpPr txBox="1"/>
          <p:nvPr/>
        </p:nvSpPr>
        <p:spPr>
          <a:xfrm>
            <a:off x="837251" y="2876383"/>
            <a:ext cx="2875915" cy="369332"/>
          </a:xfrm>
          <a:prstGeom prst="rect">
            <a:avLst/>
          </a:prstGeom>
          <a:noFill/>
        </p:spPr>
        <p:txBody>
          <a:bodyPr wrap="none" rtlCol="0">
            <a:spAutoFit/>
          </a:bodyPr>
          <a:lstStyle/>
          <a:p>
            <a:r>
              <a:rPr lang="en-IN" dirty="0"/>
              <a:t>Schedule is view serializable.</a:t>
            </a:r>
          </a:p>
        </p:txBody>
      </p:sp>
      <p:sp>
        <p:nvSpPr>
          <p:cNvPr id="8" name="TextBox 7">
            <a:extLst>
              <a:ext uri="{FF2B5EF4-FFF2-40B4-BE49-F238E27FC236}">
                <a16:creationId xmlns:a16="http://schemas.microsoft.com/office/drawing/2014/main" id="{1046EA02-8704-4766-B05D-407C41D1AAC4}"/>
              </a:ext>
            </a:extLst>
          </p:cNvPr>
          <p:cNvSpPr txBox="1"/>
          <p:nvPr/>
        </p:nvSpPr>
        <p:spPr>
          <a:xfrm>
            <a:off x="7159773" y="5263300"/>
            <a:ext cx="3536033" cy="923330"/>
          </a:xfrm>
          <a:prstGeom prst="rect">
            <a:avLst/>
          </a:prstGeom>
          <a:noFill/>
        </p:spPr>
        <p:txBody>
          <a:bodyPr wrap="none" rtlCol="0">
            <a:spAutoFit/>
          </a:bodyPr>
          <a:lstStyle/>
          <a:p>
            <a:pPr marL="342900" indent="-342900">
              <a:buAutoNum type="arabicPeriod"/>
            </a:pPr>
            <a:r>
              <a:rPr lang="en-IN" dirty="0"/>
              <a:t>T1(A)</a:t>
            </a:r>
          </a:p>
          <a:p>
            <a:pPr marL="342900" indent="-342900">
              <a:buAutoNum type="arabicPeriod"/>
            </a:pPr>
            <a:r>
              <a:rPr lang="en-IN" dirty="0"/>
              <a:t>There is no write read sequence</a:t>
            </a:r>
          </a:p>
          <a:p>
            <a:pPr marL="342900" indent="-342900">
              <a:buAutoNum type="arabicPeriod"/>
            </a:pPr>
            <a:r>
              <a:rPr lang="en-IN" dirty="0"/>
              <a:t>T4(B)</a:t>
            </a:r>
          </a:p>
        </p:txBody>
      </p:sp>
      <p:sp>
        <p:nvSpPr>
          <p:cNvPr id="9" name="TextBox 8">
            <a:extLst>
              <a:ext uri="{FF2B5EF4-FFF2-40B4-BE49-F238E27FC236}">
                <a16:creationId xmlns:a16="http://schemas.microsoft.com/office/drawing/2014/main" id="{223A6D72-C811-42E9-8871-DA14ADCC264D}"/>
              </a:ext>
            </a:extLst>
          </p:cNvPr>
          <p:cNvSpPr txBox="1"/>
          <p:nvPr/>
        </p:nvSpPr>
        <p:spPr>
          <a:xfrm>
            <a:off x="1321710" y="4587808"/>
            <a:ext cx="4782912" cy="369332"/>
          </a:xfrm>
          <a:prstGeom prst="rect">
            <a:avLst/>
          </a:prstGeom>
          <a:noFill/>
        </p:spPr>
        <p:txBody>
          <a:bodyPr wrap="none" rtlCol="0">
            <a:spAutoFit/>
          </a:bodyPr>
          <a:lstStyle/>
          <a:p>
            <a:r>
              <a:rPr lang="en-IN" dirty="0"/>
              <a:t>So we consider a serial schedule </a:t>
            </a:r>
            <a:r>
              <a:rPr lang="en-IN" b="1" dirty="0"/>
              <a:t>S’=T1, T2, T3, T4</a:t>
            </a:r>
          </a:p>
        </p:txBody>
      </p:sp>
      <p:sp>
        <p:nvSpPr>
          <p:cNvPr id="10" name="TextBox 9">
            <a:extLst>
              <a:ext uri="{FF2B5EF4-FFF2-40B4-BE49-F238E27FC236}">
                <a16:creationId xmlns:a16="http://schemas.microsoft.com/office/drawing/2014/main" id="{CF468517-3225-4EF7-8F08-463BFD1835F9}"/>
              </a:ext>
            </a:extLst>
          </p:cNvPr>
          <p:cNvSpPr txBox="1"/>
          <p:nvPr/>
        </p:nvSpPr>
        <p:spPr>
          <a:xfrm>
            <a:off x="1401567" y="4957140"/>
            <a:ext cx="3536033" cy="923330"/>
          </a:xfrm>
          <a:prstGeom prst="rect">
            <a:avLst/>
          </a:prstGeom>
          <a:noFill/>
        </p:spPr>
        <p:txBody>
          <a:bodyPr wrap="none" rtlCol="0">
            <a:spAutoFit/>
          </a:bodyPr>
          <a:lstStyle/>
          <a:p>
            <a:pPr marL="342900" indent="-342900">
              <a:buAutoNum type="arabicPeriod"/>
            </a:pPr>
            <a:r>
              <a:rPr lang="en-IN" dirty="0"/>
              <a:t>T1(A)</a:t>
            </a:r>
          </a:p>
          <a:p>
            <a:pPr marL="342900" indent="-342900">
              <a:buAutoNum type="arabicPeriod"/>
            </a:pPr>
            <a:r>
              <a:rPr lang="en-IN" dirty="0"/>
              <a:t>There is no write read sequence</a:t>
            </a:r>
          </a:p>
          <a:p>
            <a:pPr marL="342900" indent="-342900">
              <a:buAutoNum type="arabicPeriod"/>
            </a:pPr>
            <a:r>
              <a:rPr lang="en-IN" dirty="0"/>
              <a:t>T4(B)</a:t>
            </a:r>
          </a:p>
        </p:txBody>
      </p:sp>
    </p:spTree>
    <p:extLst>
      <p:ext uri="{BB962C8B-B14F-4D97-AF65-F5344CB8AC3E}">
        <p14:creationId xmlns:p14="http://schemas.microsoft.com/office/powerpoint/2010/main" val="14114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1D90B18-D81B-4A8E-AB87-92FAF8A74A90}"/>
              </a:ext>
            </a:extLst>
          </p:cNvPr>
          <p:cNvSpPr>
            <a:spLocks noChangeArrowheads="1"/>
          </p:cNvSpPr>
          <p:nvPr/>
        </p:nvSpPr>
        <p:spPr bwMode="auto">
          <a:xfrm>
            <a:off x="743932" y="304800"/>
            <a:ext cx="11981468"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Problem-03:  </a:t>
            </a:r>
            <a:r>
              <a:rPr kumimoji="0" lang="en-US" altLang="en-US" b="0" i="0" u="none" strike="noStrike" cap="none" normalizeH="0" baseline="0" dirty="0">
                <a:ln>
                  <a:noFill/>
                </a:ln>
                <a:solidFill>
                  <a:schemeClr val="tx1"/>
                </a:solidFill>
                <a:effectLst/>
                <a:latin typeface="Arial" panose="020B0604020202020204" pitchFamily="34" charset="0"/>
              </a:rPr>
              <a:t>Check </a:t>
            </a:r>
            <a:r>
              <a:rPr kumimoji="0" lang="en-US" altLang="en-US" sz="1800" b="0" i="0" u="none" strike="noStrike" cap="none" normalizeH="0" baseline="0" dirty="0">
                <a:ln>
                  <a:noFill/>
                </a:ln>
                <a:solidFill>
                  <a:schemeClr val="tx1"/>
                </a:solidFill>
                <a:effectLst/>
                <a:latin typeface="Arial" panose="020B0604020202020204" pitchFamily="34" charset="0"/>
              </a:rPr>
              <a:t>whether the given schedule S is view serializable or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B33155CF-5A12-4DBB-A949-43E658CFC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576" y="867935"/>
            <a:ext cx="4521132" cy="23145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362A728-8FF1-45CD-8F03-177A8D975C9F}"/>
              </a:ext>
            </a:extLst>
          </p:cNvPr>
          <p:cNvSpPr/>
          <p:nvPr/>
        </p:nvSpPr>
        <p:spPr>
          <a:xfrm>
            <a:off x="479981" y="1151186"/>
            <a:ext cx="6699315" cy="2031325"/>
          </a:xfrm>
          <a:prstGeom prst="rect">
            <a:avLst/>
          </a:prstGeom>
        </p:spPr>
        <p:txBody>
          <a:bodyPr wrap="square">
            <a:spAutoFit/>
          </a:bodyPr>
          <a:lstStyle/>
          <a:p>
            <a:r>
              <a:rPr lang="en-US" dirty="0"/>
              <a:t> </a:t>
            </a:r>
          </a:p>
          <a:p>
            <a:pPr marL="742950" lvl="1" indent="-285750">
              <a:buFont typeface="Arial" panose="020B0604020202020204" pitchFamily="34" charset="0"/>
              <a:buChar char="•"/>
            </a:pPr>
            <a:r>
              <a:rPr lang="en-US" dirty="0"/>
              <a:t>T1 firstly reads A and T3 firstly updates A.</a:t>
            </a:r>
          </a:p>
          <a:p>
            <a:pPr marL="742950" lvl="1" indent="-285750">
              <a:buFont typeface="Arial" panose="020B0604020202020204" pitchFamily="34" charset="0"/>
              <a:buChar char="•"/>
            </a:pPr>
            <a:r>
              <a:rPr lang="en-US" dirty="0"/>
              <a:t>So, T1 must execute First.</a:t>
            </a:r>
          </a:p>
          <a:p>
            <a:pPr marL="742950" lvl="1" indent="-285750">
              <a:buFont typeface="Arial" panose="020B0604020202020204" pitchFamily="34" charset="0"/>
              <a:buChar char="•"/>
            </a:pPr>
            <a:r>
              <a:rPr lang="en-US" dirty="0"/>
              <a:t>Final </a:t>
            </a:r>
            <a:r>
              <a:rPr lang="en-US" dirty="0" err="1"/>
              <a:t>updation</a:t>
            </a:r>
            <a:r>
              <a:rPr lang="en-US" dirty="0"/>
              <a:t> on A is made by the transaction T1.</a:t>
            </a:r>
          </a:p>
          <a:p>
            <a:pPr marL="742950" lvl="1" indent="-285750">
              <a:buFont typeface="Arial" panose="020B0604020202020204" pitchFamily="34" charset="0"/>
              <a:buChar char="•"/>
            </a:pPr>
            <a:r>
              <a:rPr lang="en-US" dirty="0"/>
              <a:t>So, T1 must execute after all other transactions.</a:t>
            </a:r>
          </a:p>
          <a:p>
            <a:pPr marL="742950" lvl="1" indent="-285750">
              <a:buFont typeface="Arial" panose="020B0604020202020204" pitchFamily="34" charset="0"/>
              <a:buChar char="•"/>
            </a:pPr>
            <a:r>
              <a:rPr lang="en-US" dirty="0"/>
              <a:t>Thus, we get the dependency </a:t>
            </a:r>
            <a:r>
              <a:rPr lang="en-US" b="1" dirty="0"/>
              <a:t>(T2, T3) → T1</a:t>
            </a:r>
            <a:r>
              <a:rPr lang="en-US" dirty="0"/>
              <a:t>.</a:t>
            </a:r>
          </a:p>
          <a:p>
            <a:pPr marL="742950" lvl="1" indent="-285750">
              <a:buFont typeface="Arial" panose="020B0604020202020204" pitchFamily="34" charset="0"/>
              <a:buChar char="•"/>
            </a:pPr>
            <a:r>
              <a:rPr lang="en-US" dirty="0"/>
              <a:t>There exists no write-read sequence.</a:t>
            </a:r>
          </a:p>
        </p:txBody>
      </p:sp>
      <p:sp>
        <p:nvSpPr>
          <p:cNvPr id="7" name="Rectangle 3">
            <a:extLst>
              <a:ext uri="{FF2B5EF4-FFF2-40B4-BE49-F238E27FC236}">
                <a16:creationId xmlns:a16="http://schemas.microsoft.com/office/drawing/2014/main" id="{AE1EF2CD-39F6-4C81-8658-85AF34DE5FB9}"/>
              </a:ext>
            </a:extLst>
          </p:cNvPr>
          <p:cNvSpPr>
            <a:spLocks noChangeArrowheads="1"/>
          </p:cNvSpPr>
          <p:nvPr/>
        </p:nvSpPr>
        <p:spPr bwMode="auto">
          <a:xfrm>
            <a:off x="781638" y="3637717"/>
            <a:ext cx="63976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Thus, we conclude that the given schedule S is not view serializable.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4DEF031-722E-4166-A8EF-0FEAF8CBEC78}"/>
              </a:ext>
            </a:extLst>
          </p:cNvPr>
          <p:cNvSpPr txBox="1"/>
          <p:nvPr/>
        </p:nvSpPr>
        <p:spPr>
          <a:xfrm>
            <a:off x="7443247" y="3494684"/>
            <a:ext cx="2695738" cy="923330"/>
          </a:xfrm>
          <a:prstGeom prst="rect">
            <a:avLst/>
          </a:prstGeom>
          <a:noFill/>
        </p:spPr>
        <p:txBody>
          <a:bodyPr wrap="none" rtlCol="0">
            <a:spAutoFit/>
          </a:bodyPr>
          <a:lstStyle/>
          <a:p>
            <a:pPr marL="342900" indent="-342900">
              <a:buAutoNum type="arabicPeriod"/>
            </a:pPr>
            <a:r>
              <a:rPr lang="en-IN" dirty="0"/>
              <a:t>T1(A)</a:t>
            </a:r>
          </a:p>
          <a:p>
            <a:pPr marL="342900" indent="-342900">
              <a:buAutoNum type="arabicPeriod"/>
            </a:pPr>
            <a:r>
              <a:rPr lang="en-IN" dirty="0"/>
              <a:t>No producer consumer</a:t>
            </a:r>
          </a:p>
          <a:p>
            <a:pPr marL="342900" indent="-342900">
              <a:buAutoNum type="arabicPeriod"/>
            </a:pPr>
            <a:r>
              <a:rPr lang="en-IN" dirty="0"/>
              <a:t>T1(A)</a:t>
            </a:r>
          </a:p>
        </p:txBody>
      </p:sp>
      <p:pic>
        <p:nvPicPr>
          <p:cNvPr id="9" name="Picture 8">
            <a:extLst>
              <a:ext uri="{FF2B5EF4-FFF2-40B4-BE49-F238E27FC236}">
                <a16:creationId xmlns:a16="http://schemas.microsoft.com/office/drawing/2014/main" id="{A21A6759-6E88-4BF2-AB30-91560281F15B}"/>
              </a:ext>
            </a:extLst>
          </p:cNvPr>
          <p:cNvPicPr>
            <a:picLocks noChangeAspect="1"/>
          </p:cNvPicPr>
          <p:nvPr/>
        </p:nvPicPr>
        <p:blipFill>
          <a:blip r:embed="rId3"/>
          <a:stretch>
            <a:fillRect/>
          </a:stretch>
        </p:blipFill>
        <p:spPr>
          <a:xfrm>
            <a:off x="2404865" y="4352524"/>
            <a:ext cx="2746665" cy="1874708"/>
          </a:xfrm>
          <a:prstGeom prst="rect">
            <a:avLst/>
          </a:prstGeom>
        </p:spPr>
      </p:pic>
      <p:sp>
        <p:nvSpPr>
          <p:cNvPr id="10" name="TextBox 9">
            <a:extLst>
              <a:ext uri="{FF2B5EF4-FFF2-40B4-BE49-F238E27FC236}">
                <a16:creationId xmlns:a16="http://schemas.microsoft.com/office/drawing/2014/main" id="{7BF537F2-E588-404E-9C90-32C8A65352A1}"/>
              </a:ext>
            </a:extLst>
          </p:cNvPr>
          <p:cNvSpPr txBox="1"/>
          <p:nvPr/>
        </p:nvSpPr>
        <p:spPr>
          <a:xfrm>
            <a:off x="114674" y="5857900"/>
            <a:ext cx="2957156" cy="369332"/>
          </a:xfrm>
          <a:prstGeom prst="rect">
            <a:avLst/>
          </a:prstGeom>
          <a:noFill/>
        </p:spPr>
        <p:txBody>
          <a:bodyPr wrap="none" rtlCol="0">
            <a:spAutoFit/>
          </a:bodyPr>
          <a:lstStyle/>
          <a:p>
            <a:r>
              <a:rPr lang="en-IN" dirty="0"/>
              <a:t>Also not a conflict serializable</a:t>
            </a:r>
          </a:p>
        </p:txBody>
      </p:sp>
    </p:spTree>
    <p:extLst>
      <p:ext uri="{BB962C8B-B14F-4D97-AF65-F5344CB8AC3E}">
        <p14:creationId xmlns:p14="http://schemas.microsoft.com/office/powerpoint/2010/main" val="66664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094F-2540-48A8-A842-E4331443EB5D}"/>
              </a:ext>
            </a:extLst>
          </p:cNvPr>
          <p:cNvSpPr>
            <a:spLocks noGrp="1"/>
          </p:cNvSpPr>
          <p:nvPr>
            <p:ph type="title"/>
          </p:nvPr>
        </p:nvSpPr>
        <p:spPr/>
        <p:txBody>
          <a:bodyPr>
            <a:normAutofit/>
          </a:bodyPr>
          <a:lstStyle/>
          <a:p>
            <a:r>
              <a:rPr lang="en-US" sz="3200" b="1" u="sng" dirty="0"/>
              <a:t>Checking Whether a Schedule is View Serializable Or Not-</a:t>
            </a:r>
            <a:endParaRPr lang="en-IN" dirty="0"/>
          </a:p>
        </p:txBody>
      </p:sp>
      <p:sp>
        <p:nvSpPr>
          <p:cNvPr id="4" name="Rectangle 3">
            <a:extLst>
              <a:ext uri="{FF2B5EF4-FFF2-40B4-BE49-F238E27FC236}">
                <a16:creationId xmlns:a16="http://schemas.microsoft.com/office/drawing/2014/main" id="{1F8FB087-0CC8-403C-9743-7251DE0B2408}"/>
              </a:ext>
            </a:extLst>
          </p:cNvPr>
          <p:cNvSpPr/>
          <p:nvPr/>
        </p:nvSpPr>
        <p:spPr>
          <a:xfrm>
            <a:off x="1794235" y="1433670"/>
            <a:ext cx="8396140" cy="830997"/>
          </a:xfrm>
          <a:prstGeom prst="rect">
            <a:avLst/>
          </a:prstGeom>
        </p:spPr>
        <p:txBody>
          <a:bodyPr wrap="square">
            <a:spAutoFit/>
          </a:bodyPr>
          <a:lstStyle/>
          <a:p>
            <a:pPr algn="ctr"/>
            <a:r>
              <a:rPr lang="en-US" sz="1600" b="1" u="sng" dirty="0"/>
              <a:t>Thumb Rules</a:t>
            </a:r>
            <a:endParaRPr lang="en-US" sz="1600" b="1" dirty="0"/>
          </a:p>
          <a:p>
            <a:pPr marL="285750" indent="-285750">
              <a:buFont typeface="Arial" panose="020B0604020202020204" pitchFamily="34" charset="0"/>
              <a:buChar char="•"/>
            </a:pPr>
            <a:r>
              <a:rPr lang="en-US" sz="1600" dirty="0"/>
              <a:t>All conflict serializable schedules are view serializable.</a:t>
            </a:r>
          </a:p>
          <a:p>
            <a:pPr marL="285750" indent="-285750">
              <a:buFont typeface="Arial" panose="020B0604020202020204" pitchFamily="34" charset="0"/>
              <a:buChar char="•"/>
            </a:pPr>
            <a:r>
              <a:rPr lang="en-US" sz="1600" dirty="0"/>
              <a:t>All view serializable schedules may or may not be conflict serializable.</a:t>
            </a:r>
            <a:endParaRPr lang="en-US" sz="1600" dirty="0">
              <a:effectLst/>
            </a:endParaRPr>
          </a:p>
        </p:txBody>
      </p:sp>
      <p:sp>
        <p:nvSpPr>
          <p:cNvPr id="5" name="Rectangle 4">
            <a:extLst>
              <a:ext uri="{FF2B5EF4-FFF2-40B4-BE49-F238E27FC236}">
                <a16:creationId xmlns:a16="http://schemas.microsoft.com/office/drawing/2014/main" id="{A7F823B4-1099-40F6-9710-6B2B2367FDAB}"/>
              </a:ext>
            </a:extLst>
          </p:cNvPr>
          <p:cNvSpPr/>
          <p:nvPr/>
        </p:nvSpPr>
        <p:spPr>
          <a:xfrm>
            <a:off x="729006" y="706135"/>
            <a:ext cx="9348247" cy="646331"/>
          </a:xfrm>
          <a:prstGeom prst="rect">
            <a:avLst/>
          </a:prstGeom>
        </p:spPr>
        <p:txBody>
          <a:bodyPr wrap="square">
            <a:spAutoFit/>
          </a:bodyPr>
          <a:lstStyle/>
          <a:p>
            <a:r>
              <a:rPr lang="en-US" dirty="0"/>
              <a:t> </a:t>
            </a:r>
          </a:p>
          <a:p>
            <a:r>
              <a:rPr lang="en-US" sz="1600" b="1" u="sng" dirty="0"/>
              <a:t>Method-01:  </a:t>
            </a:r>
            <a:r>
              <a:rPr lang="en-US" sz="1600" dirty="0"/>
              <a:t>If the given schedule is conflict serializable, then it is surely view serializable</a:t>
            </a:r>
            <a:r>
              <a:rPr lang="en-US" dirty="0"/>
              <a:t>.</a:t>
            </a:r>
            <a:endParaRPr lang="en-US" b="1" dirty="0"/>
          </a:p>
        </p:txBody>
      </p:sp>
      <p:sp>
        <p:nvSpPr>
          <p:cNvPr id="6" name="Rectangle 1">
            <a:extLst>
              <a:ext uri="{FF2B5EF4-FFF2-40B4-BE49-F238E27FC236}">
                <a16:creationId xmlns:a16="http://schemas.microsoft.com/office/drawing/2014/main" id="{B7B8277B-FFC6-497E-BD4E-9B64AB4AC729}"/>
              </a:ext>
            </a:extLst>
          </p:cNvPr>
          <p:cNvSpPr>
            <a:spLocks noChangeArrowheads="1"/>
          </p:cNvSpPr>
          <p:nvPr/>
        </p:nvSpPr>
        <p:spPr bwMode="auto">
          <a:xfrm>
            <a:off x="729006" y="2494466"/>
            <a:ext cx="1070570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rPr>
              <a:t>Method-02:  </a:t>
            </a:r>
            <a:r>
              <a:rPr kumimoji="0" lang="en-US" altLang="en-US" sz="1600" b="0" i="0" u="none" strike="noStrike" cap="none" normalizeH="0" baseline="0" dirty="0">
                <a:ln>
                  <a:noFill/>
                </a:ln>
                <a:solidFill>
                  <a:schemeClr val="tx1"/>
                </a:solidFill>
                <a:effectLst/>
              </a:rPr>
              <a:t>Check if there exists any blind write operation. (Writing without reading is called as a blind write).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If there does </a:t>
            </a:r>
            <a:r>
              <a:rPr kumimoji="0" lang="en-US" altLang="en-US" sz="1600" b="0" i="0" u="none" strike="noStrike" cap="none" normalizeH="0" baseline="0" dirty="0">
                <a:ln>
                  <a:noFill/>
                </a:ln>
                <a:solidFill>
                  <a:srgbClr val="FF0000"/>
                </a:solidFill>
                <a:effectLst/>
              </a:rPr>
              <a:t>not exist any blind write</a:t>
            </a:r>
            <a:r>
              <a:rPr kumimoji="0" lang="en-US" altLang="en-US" sz="1600" b="0" i="0" u="none" strike="noStrike" cap="none" normalizeH="0" baseline="0" dirty="0">
                <a:ln>
                  <a:noFill/>
                </a:ln>
                <a:solidFill>
                  <a:schemeClr val="tx1"/>
                </a:solidFill>
                <a:effectLst/>
              </a:rPr>
              <a:t>, then the schedule is surely not view serializable.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If there exists any blind write, then the schedule may or may not be view serializable. Go and check using other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
        <p:nvSpPr>
          <p:cNvPr id="7" name="Rectangle 6">
            <a:extLst>
              <a:ext uri="{FF2B5EF4-FFF2-40B4-BE49-F238E27FC236}">
                <a16:creationId xmlns:a16="http://schemas.microsoft.com/office/drawing/2014/main" id="{BEE3117F-2C51-4AD3-9AA4-277B9BAEBF99}"/>
              </a:ext>
            </a:extLst>
          </p:cNvPr>
          <p:cNvSpPr/>
          <p:nvPr/>
        </p:nvSpPr>
        <p:spPr>
          <a:xfrm>
            <a:off x="729006" y="3801483"/>
            <a:ext cx="10366342" cy="584775"/>
          </a:xfrm>
          <a:prstGeom prst="rect">
            <a:avLst/>
          </a:prstGeom>
        </p:spPr>
        <p:txBody>
          <a:bodyPr wrap="square">
            <a:spAutoFit/>
          </a:bodyPr>
          <a:lstStyle/>
          <a:p>
            <a:r>
              <a:rPr lang="en-US" sz="1600" b="1" u="sng" dirty="0"/>
              <a:t>Method-03:  </a:t>
            </a:r>
            <a:r>
              <a:rPr lang="en-US" sz="1600" dirty="0"/>
              <a:t>In this method, try finding a view equivalent serial schedule.</a:t>
            </a:r>
          </a:p>
          <a:p>
            <a:pPr marL="285750" indent="-285750">
              <a:buFont typeface="Arial" panose="020B0604020202020204" pitchFamily="34" charset="0"/>
              <a:buChar char="•"/>
            </a:pPr>
            <a:r>
              <a:rPr lang="en-US" sz="1600" dirty="0"/>
              <a:t>By using the defined three conditions.</a:t>
            </a:r>
          </a:p>
        </p:txBody>
      </p:sp>
      <p:pic>
        <p:nvPicPr>
          <p:cNvPr id="8" name="Picture 7">
            <a:extLst>
              <a:ext uri="{FF2B5EF4-FFF2-40B4-BE49-F238E27FC236}">
                <a16:creationId xmlns:a16="http://schemas.microsoft.com/office/drawing/2014/main" id="{240F5A79-938E-49A4-8AD6-7AF62870E11E}"/>
              </a:ext>
            </a:extLst>
          </p:cNvPr>
          <p:cNvPicPr>
            <a:picLocks noChangeAspect="1"/>
          </p:cNvPicPr>
          <p:nvPr/>
        </p:nvPicPr>
        <p:blipFill>
          <a:blip r:embed="rId2"/>
          <a:stretch>
            <a:fillRect/>
          </a:stretch>
        </p:blipFill>
        <p:spPr>
          <a:xfrm>
            <a:off x="7057141" y="3428999"/>
            <a:ext cx="4377572" cy="3193841"/>
          </a:xfrm>
          <a:prstGeom prst="rect">
            <a:avLst/>
          </a:prstGeom>
        </p:spPr>
      </p:pic>
    </p:spTree>
    <p:extLst>
      <p:ext uri="{BB962C8B-B14F-4D97-AF65-F5344CB8AC3E}">
        <p14:creationId xmlns:p14="http://schemas.microsoft.com/office/powerpoint/2010/main" val="2383548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BC1D74-627A-49CE-A767-6532FF5EF98C}"/>
              </a:ext>
            </a:extLst>
          </p:cNvPr>
          <p:cNvSpPr/>
          <p:nvPr/>
        </p:nvSpPr>
        <p:spPr>
          <a:xfrm>
            <a:off x="744716" y="304800"/>
            <a:ext cx="9272833" cy="369332"/>
          </a:xfrm>
          <a:prstGeom prst="rect">
            <a:avLst/>
          </a:prstGeom>
        </p:spPr>
        <p:txBody>
          <a:bodyPr wrap="square">
            <a:spAutoFit/>
          </a:bodyPr>
          <a:lstStyle/>
          <a:p>
            <a:r>
              <a:rPr lang="en-US" altLang="en-US" b="1" u="sng" dirty="0">
                <a:latin typeface="Arial" panose="020B0604020202020204" pitchFamily="34" charset="0"/>
              </a:rPr>
              <a:t>Problem-03:  </a:t>
            </a:r>
            <a:r>
              <a:rPr lang="en-US" altLang="en-US" dirty="0">
                <a:latin typeface="Arial" panose="020B0604020202020204" pitchFamily="34" charset="0"/>
              </a:rPr>
              <a:t>Check whether the given schedule S is view serializable or not</a:t>
            </a:r>
            <a:endParaRPr lang="en-IN" dirty="0"/>
          </a:p>
        </p:txBody>
      </p:sp>
      <p:graphicFrame>
        <p:nvGraphicFramePr>
          <p:cNvPr id="5" name="Table 6">
            <a:extLst>
              <a:ext uri="{FF2B5EF4-FFF2-40B4-BE49-F238E27FC236}">
                <a16:creationId xmlns:a16="http://schemas.microsoft.com/office/drawing/2014/main" id="{E074D75C-6525-49CF-90BA-5374D71D2793}"/>
              </a:ext>
            </a:extLst>
          </p:cNvPr>
          <p:cNvGraphicFramePr>
            <a:graphicFrameLocks noGrp="1"/>
          </p:cNvGraphicFramePr>
          <p:nvPr>
            <p:extLst>
              <p:ext uri="{D42A27DB-BD31-4B8C-83A1-F6EECF244321}">
                <p14:modId xmlns:p14="http://schemas.microsoft.com/office/powerpoint/2010/main" val="1715790872"/>
              </p:ext>
            </p:extLst>
          </p:nvPr>
        </p:nvGraphicFramePr>
        <p:xfrm>
          <a:off x="7534112" y="822087"/>
          <a:ext cx="3124461" cy="1854200"/>
        </p:xfrm>
        <a:graphic>
          <a:graphicData uri="http://schemas.openxmlformats.org/drawingml/2006/table">
            <a:tbl>
              <a:tblPr firstRow="1" bandRow="1">
                <a:tableStyleId>{5940675A-B579-460E-94D1-54222C63F5DA}</a:tableStyleId>
              </a:tblPr>
              <a:tblGrid>
                <a:gridCol w="1041487">
                  <a:extLst>
                    <a:ext uri="{9D8B030D-6E8A-4147-A177-3AD203B41FA5}">
                      <a16:colId xmlns:a16="http://schemas.microsoft.com/office/drawing/2014/main" val="1175498687"/>
                    </a:ext>
                  </a:extLst>
                </a:gridCol>
                <a:gridCol w="1041487">
                  <a:extLst>
                    <a:ext uri="{9D8B030D-6E8A-4147-A177-3AD203B41FA5}">
                      <a16:colId xmlns:a16="http://schemas.microsoft.com/office/drawing/2014/main" val="3943203985"/>
                    </a:ext>
                  </a:extLst>
                </a:gridCol>
                <a:gridCol w="1041487">
                  <a:extLst>
                    <a:ext uri="{9D8B030D-6E8A-4147-A177-3AD203B41FA5}">
                      <a16:colId xmlns:a16="http://schemas.microsoft.com/office/drawing/2014/main" val="4153817488"/>
                    </a:ext>
                  </a:extLst>
                </a:gridCol>
              </a:tblGrid>
              <a:tr h="370840">
                <a:tc>
                  <a:txBody>
                    <a:bodyPr/>
                    <a:lstStyle/>
                    <a:p>
                      <a:pPr algn="ctr"/>
                      <a:r>
                        <a:rPr lang="en-IN" b="1" dirty="0"/>
                        <a:t>T1</a:t>
                      </a:r>
                    </a:p>
                  </a:txBody>
                  <a:tcPr/>
                </a:tc>
                <a:tc>
                  <a:txBody>
                    <a:bodyPr/>
                    <a:lstStyle/>
                    <a:p>
                      <a:pPr algn="ctr"/>
                      <a:r>
                        <a:rPr lang="en-IN" b="1" dirty="0"/>
                        <a:t>T2</a:t>
                      </a:r>
                    </a:p>
                  </a:txBody>
                  <a:tcPr/>
                </a:tc>
                <a:tc>
                  <a:txBody>
                    <a:bodyPr/>
                    <a:lstStyle/>
                    <a:p>
                      <a:pPr algn="ctr"/>
                      <a:r>
                        <a:rPr lang="en-IN" b="1" dirty="0"/>
                        <a:t>T3</a:t>
                      </a:r>
                    </a:p>
                  </a:txBody>
                  <a:tcPr/>
                </a:tc>
                <a:extLst>
                  <a:ext uri="{0D108BD9-81ED-4DB2-BD59-A6C34878D82A}">
                    <a16:rowId xmlns:a16="http://schemas.microsoft.com/office/drawing/2014/main" val="2761941267"/>
                  </a:ext>
                </a:extLst>
              </a:tr>
              <a:tr h="370840">
                <a:tc>
                  <a:txBody>
                    <a:bodyPr/>
                    <a:lstStyle/>
                    <a:p>
                      <a:pPr algn="ctr"/>
                      <a:r>
                        <a:rPr lang="en-IN" dirty="0"/>
                        <a:t>R(A)</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487232615"/>
                  </a:ext>
                </a:extLst>
              </a:tr>
              <a:tr h="370840">
                <a:tc>
                  <a:txBody>
                    <a:bodyPr/>
                    <a:lstStyle/>
                    <a:p>
                      <a:pPr algn="ctr"/>
                      <a:endParaRPr lang="en-IN" dirty="0"/>
                    </a:p>
                  </a:txBody>
                  <a:tcPr/>
                </a:tc>
                <a:tc>
                  <a:txBody>
                    <a:bodyPr/>
                    <a:lstStyle/>
                    <a:p>
                      <a:pPr algn="ctr"/>
                      <a:r>
                        <a:rPr lang="en-IN" dirty="0"/>
                        <a:t>W(A)</a:t>
                      </a:r>
                    </a:p>
                  </a:txBody>
                  <a:tcPr/>
                </a:tc>
                <a:tc>
                  <a:txBody>
                    <a:bodyPr/>
                    <a:lstStyle/>
                    <a:p>
                      <a:pPr algn="ctr"/>
                      <a:endParaRPr lang="en-IN" dirty="0"/>
                    </a:p>
                  </a:txBody>
                  <a:tcPr/>
                </a:tc>
                <a:extLst>
                  <a:ext uri="{0D108BD9-81ED-4DB2-BD59-A6C34878D82A}">
                    <a16:rowId xmlns:a16="http://schemas.microsoft.com/office/drawing/2014/main" val="578822489"/>
                  </a:ext>
                </a:extLst>
              </a:tr>
              <a:tr h="370840">
                <a:tc>
                  <a:txBody>
                    <a:bodyPr/>
                    <a:lstStyle/>
                    <a:p>
                      <a:pPr algn="ctr"/>
                      <a:r>
                        <a:rPr lang="en-IN" dirty="0"/>
                        <a:t>W(A)</a:t>
                      </a: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744768946"/>
                  </a:ext>
                </a:extLst>
              </a:tr>
              <a:tr h="370840">
                <a:tc>
                  <a:txBody>
                    <a:bodyPr/>
                    <a:lstStyle/>
                    <a:p>
                      <a:pPr algn="ctr"/>
                      <a:endParaRPr lang="en-IN" dirty="0"/>
                    </a:p>
                  </a:txBody>
                  <a:tcPr/>
                </a:tc>
                <a:tc>
                  <a:txBody>
                    <a:bodyPr/>
                    <a:lstStyle/>
                    <a:p>
                      <a:pPr algn="ctr"/>
                      <a:endParaRPr lang="en-IN" dirty="0"/>
                    </a:p>
                  </a:txBody>
                  <a:tcPr/>
                </a:tc>
                <a:tc>
                  <a:txBody>
                    <a:bodyPr/>
                    <a:lstStyle/>
                    <a:p>
                      <a:pPr algn="ctr"/>
                      <a:r>
                        <a:rPr lang="en-IN" dirty="0"/>
                        <a:t>W(A)</a:t>
                      </a:r>
                    </a:p>
                  </a:txBody>
                  <a:tcPr/>
                </a:tc>
                <a:extLst>
                  <a:ext uri="{0D108BD9-81ED-4DB2-BD59-A6C34878D82A}">
                    <a16:rowId xmlns:a16="http://schemas.microsoft.com/office/drawing/2014/main" val="1830061912"/>
                  </a:ext>
                </a:extLst>
              </a:tr>
            </a:tbl>
          </a:graphicData>
        </a:graphic>
      </p:graphicFrame>
      <p:sp>
        <p:nvSpPr>
          <p:cNvPr id="6" name="TextBox 5">
            <a:extLst>
              <a:ext uri="{FF2B5EF4-FFF2-40B4-BE49-F238E27FC236}">
                <a16:creationId xmlns:a16="http://schemas.microsoft.com/office/drawing/2014/main" id="{39E916A9-C25B-44AA-A490-F9154AFE0EF1}"/>
              </a:ext>
            </a:extLst>
          </p:cNvPr>
          <p:cNvSpPr txBox="1"/>
          <p:nvPr/>
        </p:nvSpPr>
        <p:spPr>
          <a:xfrm>
            <a:off x="609600" y="1054529"/>
            <a:ext cx="4237378" cy="1754326"/>
          </a:xfrm>
          <a:prstGeom prst="rect">
            <a:avLst/>
          </a:prstGeom>
          <a:noFill/>
        </p:spPr>
        <p:txBody>
          <a:bodyPr wrap="none" rtlCol="0">
            <a:spAutoFit/>
          </a:bodyPr>
          <a:lstStyle/>
          <a:p>
            <a:pPr marL="342900" indent="-342900">
              <a:buAutoNum type="arabicPeriod"/>
            </a:pPr>
            <a:r>
              <a:rPr lang="en-IN" dirty="0"/>
              <a:t>First we will check conflict serializability</a:t>
            </a:r>
          </a:p>
          <a:p>
            <a:pPr marL="742950" lvl="1" indent="-285750">
              <a:buFont typeface="Arial" panose="020B0604020202020204" pitchFamily="34" charset="0"/>
              <a:buChar char="•"/>
            </a:pPr>
            <a:r>
              <a:rPr lang="en-IN" dirty="0"/>
              <a:t>R1(A)   W2(A)</a:t>
            </a:r>
          </a:p>
          <a:p>
            <a:pPr marL="742950" lvl="1" indent="-285750">
              <a:buFont typeface="Arial" panose="020B0604020202020204" pitchFamily="34" charset="0"/>
              <a:buChar char="•"/>
            </a:pPr>
            <a:r>
              <a:rPr lang="en-IN" dirty="0"/>
              <a:t>R1(A)   W3(A)</a:t>
            </a:r>
          </a:p>
          <a:p>
            <a:pPr marL="742950" lvl="1" indent="-285750">
              <a:buFont typeface="Arial" panose="020B0604020202020204" pitchFamily="34" charset="0"/>
              <a:buChar char="•"/>
            </a:pPr>
            <a:r>
              <a:rPr lang="en-IN" dirty="0"/>
              <a:t>W2(A)  W3(A)</a:t>
            </a:r>
          </a:p>
          <a:p>
            <a:pPr marL="742950" lvl="1" indent="-285750">
              <a:buFont typeface="Arial" panose="020B0604020202020204" pitchFamily="34" charset="0"/>
              <a:buChar char="•"/>
            </a:pPr>
            <a:r>
              <a:rPr lang="en-IN" dirty="0"/>
              <a:t>W2(A)  W1(A)</a:t>
            </a:r>
          </a:p>
          <a:p>
            <a:pPr marL="742950" lvl="1" indent="-285750">
              <a:buFont typeface="Arial" panose="020B0604020202020204" pitchFamily="34" charset="0"/>
              <a:buChar char="•"/>
            </a:pPr>
            <a:r>
              <a:rPr lang="en-IN" dirty="0"/>
              <a:t>W1(A)  W3(A)</a:t>
            </a:r>
          </a:p>
        </p:txBody>
      </p:sp>
      <p:pic>
        <p:nvPicPr>
          <p:cNvPr id="7" name="Picture 6">
            <a:extLst>
              <a:ext uri="{FF2B5EF4-FFF2-40B4-BE49-F238E27FC236}">
                <a16:creationId xmlns:a16="http://schemas.microsoft.com/office/drawing/2014/main" id="{D93D91B9-2B23-4018-82AF-77E04F70F3BC}"/>
              </a:ext>
            </a:extLst>
          </p:cNvPr>
          <p:cNvPicPr>
            <a:picLocks noChangeAspect="1"/>
          </p:cNvPicPr>
          <p:nvPr/>
        </p:nvPicPr>
        <p:blipFill>
          <a:blip r:embed="rId2"/>
          <a:stretch>
            <a:fillRect/>
          </a:stretch>
        </p:blipFill>
        <p:spPr>
          <a:xfrm>
            <a:off x="745784" y="2764079"/>
            <a:ext cx="2838450" cy="2114550"/>
          </a:xfrm>
          <a:prstGeom prst="rect">
            <a:avLst/>
          </a:prstGeom>
        </p:spPr>
      </p:pic>
      <p:sp>
        <p:nvSpPr>
          <p:cNvPr id="8" name="TextBox 7">
            <a:extLst>
              <a:ext uri="{FF2B5EF4-FFF2-40B4-BE49-F238E27FC236}">
                <a16:creationId xmlns:a16="http://schemas.microsoft.com/office/drawing/2014/main" id="{D8863994-C16A-4765-8274-147CDB6BA6D8}"/>
              </a:ext>
            </a:extLst>
          </p:cNvPr>
          <p:cNvSpPr txBox="1"/>
          <p:nvPr/>
        </p:nvSpPr>
        <p:spPr>
          <a:xfrm>
            <a:off x="5191026" y="5928484"/>
            <a:ext cx="2133726" cy="369332"/>
          </a:xfrm>
          <a:prstGeom prst="rect">
            <a:avLst/>
          </a:prstGeom>
          <a:noFill/>
        </p:spPr>
        <p:txBody>
          <a:bodyPr wrap="none" rtlCol="0">
            <a:spAutoFit/>
          </a:bodyPr>
          <a:lstStyle/>
          <a:p>
            <a:r>
              <a:rPr lang="en-IN" dirty="0"/>
              <a:t>Is a  view serializable</a:t>
            </a:r>
          </a:p>
        </p:txBody>
      </p:sp>
      <p:sp>
        <p:nvSpPr>
          <p:cNvPr id="9" name="TextBox 8">
            <a:extLst>
              <a:ext uri="{FF2B5EF4-FFF2-40B4-BE49-F238E27FC236}">
                <a16:creationId xmlns:a16="http://schemas.microsoft.com/office/drawing/2014/main" id="{6FAAC680-23E6-4C83-B4A3-147AB5D86705}"/>
              </a:ext>
            </a:extLst>
          </p:cNvPr>
          <p:cNvSpPr txBox="1"/>
          <p:nvPr/>
        </p:nvSpPr>
        <p:spPr>
          <a:xfrm>
            <a:off x="7811678" y="3335815"/>
            <a:ext cx="2748638" cy="923330"/>
          </a:xfrm>
          <a:prstGeom prst="rect">
            <a:avLst/>
          </a:prstGeom>
          <a:noFill/>
        </p:spPr>
        <p:txBody>
          <a:bodyPr wrap="none" rtlCol="0">
            <a:spAutoFit/>
          </a:bodyPr>
          <a:lstStyle/>
          <a:p>
            <a:pPr marL="342900" indent="-342900">
              <a:buAutoNum type="arabicPeriod"/>
            </a:pPr>
            <a:r>
              <a:rPr lang="en-IN" dirty="0"/>
              <a:t>T1(A)</a:t>
            </a:r>
          </a:p>
          <a:p>
            <a:pPr marL="342900" indent="-342900">
              <a:buAutoNum type="arabicPeriod"/>
            </a:pPr>
            <a:r>
              <a:rPr lang="en-IN" dirty="0"/>
              <a:t>No producer consumer </a:t>
            </a:r>
          </a:p>
          <a:p>
            <a:pPr marL="342900" indent="-342900">
              <a:buAutoNum type="arabicPeriod"/>
            </a:pPr>
            <a:r>
              <a:rPr lang="en-IN" dirty="0"/>
              <a:t>T3(A)</a:t>
            </a:r>
          </a:p>
        </p:txBody>
      </p:sp>
      <p:sp>
        <p:nvSpPr>
          <p:cNvPr id="10" name="TextBox 9">
            <a:extLst>
              <a:ext uri="{FF2B5EF4-FFF2-40B4-BE49-F238E27FC236}">
                <a16:creationId xmlns:a16="http://schemas.microsoft.com/office/drawing/2014/main" id="{C50C2AD6-F815-4F0C-A37E-76FD8650972B}"/>
              </a:ext>
            </a:extLst>
          </p:cNvPr>
          <p:cNvSpPr txBox="1"/>
          <p:nvPr/>
        </p:nvSpPr>
        <p:spPr>
          <a:xfrm>
            <a:off x="5191026" y="4541563"/>
            <a:ext cx="3743332" cy="646331"/>
          </a:xfrm>
          <a:prstGeom prst="rect">
            <a:avLst/>
          </a:prstGeom>
          <a:noFill/>
        </p:spPr>
        <p:txBody>
          <a:bodyPr wrap="none" rtlCol="0">
            <a:spAutoFit/>
          </a:bodyPr>
          <a:lstStyle/>
          <a:p>
            <a:r>
              <a:rPr lang="en-IN" dirty="0"/>
              <a:t>Consider a serial schedule S’=T1 T2 T3</a:t>
            </a:r>
          </a:p>
          <a:p>
            <a:endParaRPr lang="en-IN" dirty="0"/>
          </a:p>
        </p:txBody>
      </p:sp>
      <p:sp>
        <p:nvSpPr>
          <p:cNvPr id="11" name="Rectangle 10">
            <a:extLst>
              <a:ext uri="{FF2B5EF4-FFF2-40B4-BE49-F238E27FC236}">
                <a16:creationId xmlns:a16="http://schemas.microsoft.com/office/drawing/2014/main" id="{99E3CD09-CA45-4F54-BBFD-647B0E1738C5}"/>
              </a:ext>
            </a:extLst>
          </p:cNvPr>
          <p:cNvSpPr/>
          <p:nvPr/>
        </p:nvSpPr>
        <p:spPr>
          <a:xfrm>
            <a:off x="7811678" y="5008647"/>
            <a:ext cx="2988297" cy="923330"/>
          </a:xfrm>
          <a:prstGeom prst="rect">
            <a:avLst/>
          </a:prstGeom>
        </p:spPr>
        <p:txBody>
          <a:bodyPr wrap="square">
            <a:spAutoFit/>
          </a:bodyPr>
          <a:lstStyle/>
          <a:p>
            <a:pPr marL="342900" indent="-342900">
              <a:buAutoNum type="arabicPeriod"/>
            </a:pPr>
            <a:r>
              <a:rPr lang="en-IN" dirty="0"/>
              <a:t>T1(A)</a:t>
            </a:r>
          </a:p>
          <a:p>
            <a:pPr marL="342900" indent="-342900">
              <a:buAutoNum type="arabicPeriod"/>
            </a:pPr>
            <a:r>
              <a:rPr lang="en-IN" dirty="0"/>
              <a:t>No producer consumer </a:t>
            </a:r>
          </a:p>
          <a:p>
            <a:pPr marL="342900" indent="-342900">
              <a:buAutoNum type="arabicPeriod"/>
            </a:pPr>
            <a:r>
              <a:rPr lang="en-IN" dirty="0"/>
              <a:t>T3(A)</a:t>
            </a:r>
          </a:p>
        </p:txBody>
      </p:sp>
      <p:sp>
        <p:nvSpPr>
          <p:cNvPr id="12" name="TextBox 11">
            <a:extLst>
              <a:ext uri="{FF2B5EF4-FFF2-40B4-BE49-F238E27FC236}">
                <a16:creationId xmlns:a16="http://schemas.microsoft.com/office/drawing/2014/main" id="{1A804988-CFEC-4233-B8F9-581EA7F32D8E}"/>
              </a:ext>
            </a:extLst>
          </p:cNvPr>
          <p:cNvSpPr txBox="1"/>
          <p:nvPr/>
        </p:nvSpPr>
        <p:spPr>
          <a:xfrm>
            <a:off x="1186205" y="4994089"/>
            <a:ext cx="2398029" cy="369332"/>
          </a:xfrm>
          <a:prstGeom prst="rect">
            <a:avLst/>
          </a:prstGeom>
          <a:noFill/>
        </p:spPr>
        <p:txBody>
          <a:bodyPr wrap="none" rtlCol="0">
            <a:spAutoFit/>
          </a:bodyPr>
          <a:lstStyle/>
          <a:p>
            <a:r>
              <a:rPr lang="en-IN" dirty="0"/>
              <a:t>Not Conflict serializable</a:t>
            </a:r>
          </a:p>
        </p:txBody>
      </p:sp>
    </p:spTree>
    <p:extLst>
      <p:ext uri="{BB962C8B-B14F-4D97-AF65-F5344CB8AC3E}">
        <p14:creationId xmlns:p14="http://schemas.microsoft.com/office/powerpoint/2010/main" val="12058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A8AC2E-C7A9-4CEC-97CD-8E502EA5905F}"/>
              </a:ext>
            </a:extLst>
          </p:cNvPr>
          <p:cNvSpPr/>
          <p:nvPr/>
        </p:nvSpPr>
        <p:spPr>
          <a:xfrm>
            <a:off x="457200" y="228600"/>
            <a:ext cx="9960990" cy="3354765"/>
          </a:xfrm>
          <a:prstGeom prst="rect">
            <a:avLst/>
          </a:prstGeom>
        </p:spPr>
        <p:txBody>
          <a:bodyPr wrap="square">
            <a:spAutoFit/>
          </a:bodyPr>
          <a:lstStyle/>
          <a:p>
            <a:r>
              <a:rPr lang="en-US" sz="3200" b="1" u="sng" dirty="0"/>
              <a:t>Irrecoverable Schedules-</a:t>
            </a:r>
            <a:endParaRPr lang="en-US" sz="3200" b="1" dirty="0"/>
          </a:p>
          <a:p>
            <a:r>
              <a:rPr lang="en-US" dirty="0"/>
              <a:t> </a:t>
            </a:r>
          </a:p>
          <a:p>
            <a:r>
              <a:rPr lang="en-US" dirty="0"/>
              <a:t>If in a schedule,</a:t>
            </a:r>
          </a:p>
          <a:p>
            <a:pPr marL="285750" indent="-285750">
              <a:buFont typeface="Arial" panose="020B0604020202020204" pitchFamily="34" charset="0"/>
              <a:buChar char="•"/>
            </a:pPr>
            <a:r>
              <a:rPr lang="en-US" dirty="0"/>
              <a:t>A transaction performs a dirty read operation from an uncommitted transaction</a:t>
            </a:r>
          </a:p>
          <a:p>
            <a:pPr marL="285750" indent="-285750">
              <a:buFont typeface="Arial" panose="020B0604020202020204" pitchFamily="34" charset="0"/>
              <a:buChar char="•"/>
            </a:pPr>
            <a:r>
              <a:rPr lang="en-US" dirty="0"/>
              <a:t>And commits before the transaction from which it has read the value</a:t>
            </a:r>
          </a:p>
          <a:p>
            <a:pPr algn="ctr"/>
            <a:r>
              <a:rPr lang="en-US" dirty="0"/>
              <a:t>then such a schedule is known as an </a:t>
            </a:r>
            <a:r>
              <a:rPr lang="en-US" b="1" dirty="0"/>
              <a:t>Irrecoverable Schedule</a:t>
            </a:r>
            <a:r>
              <a:rPr lang="en-US" dirty="0"/>
              <a:t>.</a:t>
            </a:r>
          </a:p>
          <a:p>
            <a:r>
              <a:rPr lang="en-US" dirty="0"/>
              <a:t> </a:t>
            </a:r>
          </a:p>
          <a:p>
            <a:r>
              <a:rPr lang="en-US" b="1" u="sng" dirty="0"/>
              <a:t>Example-</a:t>
            </a:r>
            <a:endParaRPr lang="en-US" b="1" dirty="0"/>
          </a:p>
          <a:p>
            <a:r>
              <a:rPr lang="en-US" dirty="0"/>
              <a:t> </a:t>
            </a:r>
          </a:p>
          <a:p>
            <a:r>
              <a:rPr lang="en-US" dirty="0"/>
              <a:t>Consider the following schedule-</a:t>
            </a:r>
          </a:p>
          <a:p>
            <a:r>
              <a:rPr lang="en-US" dirty="0"/>
              <a:t> </a:t>
            </a:r>
          </a:p>
        </p:txBody>
      </p:sp>
      <p:pic>
        <p:nvPicPr>
          <p:cNvPr id="5" name="Picture 4">
            <a:extLst>
              <a:ext uri="{FF2B5EF4-FFF2-40B4-BE49-F238E27FC236}">
                <a16:creationId xmlns:a16="http://schemas.microsoft.com/office/drawing/2014/main" id="{0748748B-A80C-41C6-B57D-1E05EC2424E6}"/>
              </a:ext>
            </a:extLst>
          </p:cNvPr>
          <p:cNvPicPr>
            <a:picLocks noChangeAspect="1"/>
          </p:cNvPicPr>
          <p:nvPr/>
        </p:nvPicPr>
        <p:blipFill>
          <a:blip r:embed="rId2"/>
          <a:stretch>
            <a:fillRect/>
          </a:stretch>
        </p:blipFill>
        <p:spPr>
          <a:xfrm>
            <a:off x="5965448" y="2606708"/>
            <a:ext cx="6124575" cy="4076700"/>
          </a:xfrm>
          <a:prstGeom prst="rect">
            <a:avLst/>
          </a:prstGeom>
        </p:spPr>
      </p:pic>
      <p:sp>
        <p:nvSpPr>
          <p:cNvPr id="6" name="Rectangle 5">
            <a:extLst>
              <a:ext uri="{FF2B5EF4-FFF2-40B4-BE49-F238E27FC236}">
                <a16:creationId xmlns:a16="http://schemas.microsoft.com/office/drawing/2014/main" id="{29AC4261-550B-4CD8-971A-56C65285813A}"/>
              </a:ext>
            </a:extLst>
          </p:cNvPr>
          <p:cNvSpPr/>
          <p:nvPr/>
        </p:nvSpPr>
        <p:spPr>
          <a:xfrm>
            <a:off x="1077798" y="4094930"/>
            <a:ext cx="5191027" cy="1754326"/>
          </a:xfrm>
          <a:prstGeom prst="rect">
            <a:avLst/>
          </a:prstGeom>
        </p:spPr>
        <p:txBody>
          <a:bodyPr wrap="square">
            <a:spAutoFit/>
          </a:bodyPr>
          <a:lstStyle/>
          <a:p>
            <a:r>
              <a:rPr lang="en-US" dirty="0"/>
              <a:t>Here</a:t>
            </a:r>
          </a:p>
          <a:p>
            <a:pPr marL="285750" indent="-285750">
              <a:buFont typeface="Arial" panose="020B0604020202020204" pitchFamily="34" charset="0"/>
              <a:buChar char="•"/>
            </a:pPr>
            <a:r>
              <a:rPr lang="en-US" dirty="0"/>
              <a:t>T2 performs a dirty read operation.</a:t>
            </a:r>
          </a:p>
          <a:p>
            <a:pPr marL="285750" indent="-285750">
              <a:buFont typeface="Arial" panose="020B0604020202020204" pitchFamily="34" charset="0"/>
              <a:buChar char="•"/>
            </a:pPr>
            <a:r>
              <a:rPr lang="en-US" dirty="0"/>
              <a:t>T2 commits before T1.</a:t>
            </a:r>
          </a:p>
          <a:p>
            <a:pPr marL="285750" indent="-285750">
              <a:buFont typeface="Arial" panose="020B0604020202020204" pitchFamily="34" charset="0"/>
              <a:buChar char="•"/>
            </a:pPr>
            <a:r>
              <a:rPr lang="en-US" dirty="0"/>
              <a:t>T1 fails later and roll backs.</a:t>
            </a:r>
          </a:p>
          <a:p>
            <a:pPr marL="285750" indent="-285750">
              <a:buFont typeface="Arial" panose="020B0604020202020204" pitchFamily="34" charset="0"/>
              <a:buChar char="•"/>
            </a:pPr>
            <a:r>
              <a:rPr lang="en-US" dirty="0"/>
              <a:t>The value that T2 read now stands to be incorrect.</a:t>
            </a:r>
          </a:p>
          <a:p>
            <a:pPr marL="285750" indent="-285750">
              <a:buFont typeface="Arial" panose="020B0604020202020204" pitchFamily="34" charset="0"/>
              <a:buChar char="•"/>
            </a:pPr>
            <a:r>
              <a:rPr lang="en-US" dirty="0"/>
              <a:t>T2 can not recover since it has already committed.</a:t>
            </a:r>
          </a:p>
        </p:txBody>
      </p:sp>
    </p:spTree>
    <p:extLst>
      <p:ext uri="{BB962C8B-B14F-4D97-AF65-F5344CB8AC3E}">
        <p14:creationId xmlns:p14="http://schemas.microsoft.com/office/powerpoint/2010/main" val="32550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1317C9-B6C1-4C16-A231-72B9AD3A6DD4}"/>
              </a:ext>
            </a:extLst>
          </p:cNvPr>
          <p:cNvSpPr/>
          <p:nvPr/>
        </p:nvSpPr>
        <p:spPr>
          <a:xfrm>
            <a:off x="671688" y="609600"/>
            <a:ext cx="10986911" cy="3139321"/>
          </a:xfrm>
          <a:prstGeom prst="rect">
            <a:avLst/>
          </a:prstGeom>
        </p:spPr>
        <p:txBody>
          <a:bodyPr wrap="square">
            <a:spAutoFit/>
          </a:bodyPr>
          <a:lstStyle/>
          <a:p>
            <a:r>
              <a:rPr lang="en-US" dirty="0"/>
              <a:t> </a:t>
            </a:r>
          </a:p>
          <a:p>
            <a:r>
              <a:rPr lang="en-US" dirty="0"/>
              <a:t>If in a schedule,</a:t>
            </a:r>
          </a:p>
          <a:p>
            <a:pPr marL="285750" indent="-285750">
              <a:buFont typeface="Arial" panose="020B0604020202020204" pitchFamily="34" charset="0"/>
              <a:buChar char="•"/>
            </a:pPr>
            <a:r>
              <a:rPr lang="en-US" dirty="0"/>
              <a:t>A transaction performs a dirty read operation from an uncommitted transaction</a:t>
            </a:r>
          </a:p>
          <a:p>
            <a:pPr marL="285750" indent="-285750">
              <a:buFont typeface="Arial" panose="020B0604020202020204" pitchFamily="34" charset="0"/>
              <a:buChar char="•"/>
            </a:pPr>
            <a:r>
              <a:rPr lang="en-US" dirty="0"/>
              <a:t>And its commit operation is delayed till the uncommitted transaction either commits or roll backs then such a schedule is known as a </a:t>
            </a:r>
            <a:r>
              <a:rPr lang="en-US" b="1" dirty="0"/>
              <a:t>Recoverable Schedule</a:t>
            </a:r>
            <a:r>
              <a:rPr lang="en-US" dirty="0"/>
              <a:t>.</a:t>
            </a:r>
          </a:p>
          <a:p>
            <a:r>
              <a:rPr lang="en-US" dirty="0"/>
              <a:t> </a:t>
            </a:r>
          </a:p>
          <a:p>
            <a:r>
              <a:rPr lang="en-US" dirty="0"/>
              <a:t>Here,</a:t>
            </a:r>
          </a:p>
          <a:p>
            <a:pPr marL="285750" indent="-285750">
              <a:buFont typeface="Arial" panose="020B0604020202020204" pitchFamily="34" charset="0"/>
              <a:buChar char="•"/>
            </a:pPr>
            <a:r>
              <a:rPr lang="en-US" dirty="0"/>
              <a:t>The commit operation of the transaction that performs the dirty read is delayed.</a:t>
            </a:r>
          </a:p>
          <a:p>
            <a:pPr marL="285750" indent="-285750">
              <a:buFont typeface="Arial" panose="020B0604020202020204" pitchFamily="34" charset="0"/>
              <a:buChar char="•"/>
            </a:pPr>
            <a:r>
              <a:rPr lang="en-US" dirty="0"/>
              <a:t>This ensures that it still has a chance to recover if the uncommitted transaction fails later.</a:t>
            </a:r>
          </a:p>
          <a:p>
            <a:r>
              <a:rPr lang="en-US" dirty="0"/>
              <a:t> </a:t>
            </a:r>
          </a:p>
          <a:p>
            <a:r>
              <a:rPr lang="en-US" b="1" u="sng" dirty="0"/>
              <a:t>Example-</a:t>
            </a:r>
            <a:r>
              <a:rPr lang="en-US" b="1" dirty="0"/>
              <a:t>  </a:t>
            </a:r>
            <a:r>
              <a:rPr lang="en-US" dirty="0"/>
              <a:t>Consider the following schedule-</a:t>
            </a:r>
          </a:p>
        </p:txBody>
      </p:sp>
      <p:pic>
        <p:nvPicPr>
          <p:cNvPr id="5" name="Picture 4">
            <a:extLst>
              <a:ext uri="{FF2B5EF4-FFF2-40B4-BE49-F238E27FC236}">
                <a16:creationId xmlns:a16="http://schemas.microsoft.com/office/drawing/2014/main" id="{3683FBBB-F8D5-4D8F-AFA3-F14ADC610736}"/>
              </a:ext>
            </a:extLst>
          </p:cNvPr>
          <p:cNvPicPr>
            <a:picLocks noChangeAspect="1"/>
          </p:cNvPicPr>
          <p:nvPr/>
        </p:nvPicPr>
        <p:blipFill>
          <a:blip r:embed="rId2"/>
          <a:stretch>
            <a:fillRect/>
          </a:stretch>
        </p:blipFill>
        <p:spPr>
          <a:xfrm>
            <a:off x="7081101" y="3295586"/>
            <a:ext cx="4439210" cy="3562414"/>
          </a:xfrm>
          <a:prstGeom prst="rect">
            <a:avLst/>
          </a:prstGeom>
        </p:spPr>
      </p:pic>
      <p:sp>
        <p:nvSpPr>
          <p:cNvPr id="6" name="Rectangle 5">
            <a:extLst>
              <a:ext uri="{FF2B5EF4-FFF2-40B4-BE49-F238E27FC236}">
                <a16:creationId xmlns:a16="http://schemas.microsoft.com/office/drawing/2014/main" id="{81D021F9-8DCE-40FE-8438-AB6E666EC3D7}"/>
              </a:ext>
            </a:extLst>
          </p:cNvPr>
          <p:cNvSpPr/>
          <p:nvPr/>
        </p:nvSpPr>
        <p:spPr>
          <a:xfrm>
            <a:off x="671689" y="4072417"/>
            <a:ext cx="6096000" cy="1846659"/>
          </a:xfrm>
          <a:prstGeom prst="rect">
            <a:avLst/>
          </a:prstGeom>
        </p:spPr>
        <p:txBody>
          <a:bodyPr>
            <a:spAutoFit/>
          </a:bodyPr>
          <a:lstStyle/>
          <a:p>
            <a:r>
              <a:rPr lang="en-US" dirty="0"/>
              <a:t>Here,</a:t>
            </a:r>
          </a:p>
          <a:p>
            <a:pPr marL="285750" indent="-285750">
              <a:buFont typeface="Arial" panose="020B0604020202020204" pitchFamily="34" charset="0"/>
              <a:buChar char="•"/>
            </a:pPr>
            <a:r>
              <a:rPr lang="en-US" sz="1600" dirty="0"/>
              <a:t>T2 performs a dirty read operation.</a:t>
            </a:r>
          </a:p>
          <a:p>
            <a:pPr marL="285750" indent="-285750">
              <a:buFont typeface="Arial" panose="020B0604020202020204" pitchFamily="34" charset="0"/>
              <a:buChar char="•"/>
            </a:pPr>
            <a:r>
              <a:rPr lang="en-US" sz="1600" dirty="0"/>
              <a:t>The commit operation of T2 is delayed till T1 commits or roll backs.</a:t>
            </a:r>
          </a:p>
          <a:p>
            <a:pPr marL="285750" indent="-285750">
              <a:buFont typeface="Arial" panose="020B0604020202020204" pitchFamily="34" charset="0"/>
              <a:buChar char="•"/>
            </a:pPr>
            <a:r>
              <a:rPr lang="en-US" sz="1600" dirty="0"/>
              <a:t>T1 commits later.</a:t>
            </a:r>
          </a:p>
          <a:p>
            <a:pPr marL="285750" indent="-285750">
              <a:buFont typeface="Arial" panose="020B0604020202020204" pitchFamily="34" charset="0"/>
              <a:buChar char="•"/>
            </a:pPr>
            <a:r>
              <a:rPr lang="en-US" sz="1600" dirty="0"/>
              <a:t>T2 is now allowed to commit.</a:t>
            </a:r>
          </a:p>
          <a:p>
            <a:pPr marL="285750" indent="-285750">
              <a:buFont typeface="Arial" panose="020B0604020202020204" pitchFamily="34" charset="0"/>
              <a:buChar char="•"/>
            </a:pPr>
            <a:r>
              <a:rPr lang="en-US" sz="1600" dirty="0"/>
              <a:t>In case, T1 would have failed, T2 has a chance to recover by rolling back.</a:t>
            </a:r>
          </a:p>
        </p:txBody>
      </p:sp>
      <p:sp>
        <p:nvSpPr>
          <p:cNvPr id="7" name="TextBox 6">
            <a:extLst>
              <a:ext uri="{FF2B5EF4-FFF2-40B4-BE49-F238E27FC236}">
                <a16:creationId xmlns:a16="http://schemas.microsoft.com/office/drawing/2014/main" id="{F0F11050-C37C-4DFD-AFB7-C085B0957D06}"/>
              </a:ext>
            </a:extLst>
          </p:cNvPr>
          <p:cNvSpPr txBox="1"/>
          <p:nvPr/>
        </p:nvSpPr>
        <p:spPr>
          <a:xfrm>
            <a:off x="381000" y="286104"/>
            <a:ext cx="6094428" cy="584775"/>
          </a:xfrm>
          <a:prstGeom prst="rect">
            <a:avLst/>
          </a:prstGeom>
          <a:noFill/>
        </p:spPr>
        <p:txBody>
          <a:bodyPr wrap="square">
            <a:spAutoFit/>
          </a:bodyPr>
          <a:lstStyle/>
          <a:p>
            <a:r>
              <a:rPr lang="en-US" sz="3200" b="1" u="sng" dirty="0"/>
              <a:t>Recoverable Schedules-</a:t>
            </a:r>
            <a:endParaRPr lang="en-US" sz="3200" b="1" dirty="0"/>
          </a:p>
        </p:txBody>
      </p:sp>
    </p:spTree>
    <p:extLst>
      <p:ext uri="{BB962C8B-B14F-4D97-AF65-F5344CB8AC3E}">
        <p14:creationId xmlns:p14="http://schemas.microsoft.com/office/powerpoint/2010/main" val="41108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7412-BD8D-43F2-92D9-BC0318B16939}"/>
              </a:ext>
            </a:extLst>
          </p:cNvPr>
          <p:cNvSpPr>
            <a:spLocks noGrp="1"/>
          </p:cNvSpPr>
          <p:nvPr>
            <p:ph type="title"/>
          </p:nvPr>
        </p:nvSpPr>
        <p:spPr/>
        <p:txBody>
          <a:bodyPr/>
          <a:lstStyle/>
          <a:p>
            <a:r>
              <a:rPr lang="en-US" sz="4400" b="1" dirty="0"/>
              <a:t>Operations of Transaction</a:t>
            </a:r>
            <a:endParaRPr lang="en-IN" dirty="0"/>
          </a:p>
        </p:txBody>
      </p:sp>
      <p:sp>
        <p:nvSpPr>
          <p:cNvPr id="3" name="Content Placeholder 2">
            <a:extLst>
              <a:ext uri="{FF2B5EF4-FFF2-40B4-BE49-F238E27FC236}">
                <a16:creationId xmlns:a16="http://schemas.microsoft.com/office/drawing/2014/main" id="{6DB97765-2912-4BFE-9155-28A157688C0A}"/>
              </a:ext>
            </a:extLst>
          </p:cNvPr>
          <p:cNvSpPr>
            <a:spLocks noGrp="1"/>
          </p:cNvSpPr>
          <p:nvPr>
            <p:ph idx="1"/>
          </p:nvPr>
        </p:nvSpPr>
        <p:spPr/>
        <p:txBody>
          <a:bodyPr>
            <a:normAutofit fontScale="55000" lnSpcReduction="20000"/>
          </a:bodyPr>
          <a:lstStyle/>
          <a:p>
            <a:pPr marL="0" indent="0">
              <a:buNone/>
            </a:pPr>
            <a:r>
              <a:rPr lang="en-US" sz="2900" dirty="0"/>
              <a:t>Following are the main operations of transaction:</a:t>
            </a:r>
          </a:p>
          <a:p>
            <a:r>
              <a:rPr lang="en-US" sz="3300" b="1" dirty="0"/>
              <a:t>Read(X):</a:t>
            </a:r>
            <a:r>
              <a:rPr lang="en-US" sz="3300" dirty="0"/>
              <a:t> Read operation is used to </a:t>
            </a:r>
            <a:r>
              <a:rPr lang="en-US" sz="3300" dirty="0">
                <a:solidFill>
                  <a:srgbClr val="C00000"/>
                </a:solidFill>
              </a:rPr>
              <a:t>read the value of X from the database </a:t>
            </a:r>
            <a:r>
              <a:rPr lang="en-US" sz="3300" dirty="0"/>
              <a:t>and stores it in a buffer in main memory.</a:t>
            </a:r>
          </a:p>
          <a:p>
            <a:r>
              <a:rPr lang="en-US" sz="3300" b="1" dirty="0"/>
              <a:t>Write(X):</a:t>
            </a:r>
            <a:r>
              <a:rPr lang="en-US" sz="3300" dirty="0"/>
              <a:t> Write operation is used to </a:t>
            </a:r>
            <a:r>
              <a:rPr lang="en-US" sz="3300" dirty="0">
                <a:solidFill>
                  <a:srgbClr val="C00000"/>
                </a:solidFill>
              </a:rPr>
              <a:t>write the value back to the database </a:t>
            </a:r>
            <a:r>
              <a:rPr lang="en-US" sz="3300" dirty="0"/>
              <a:t>from the buffer.</a:t>
            </a:r>
          </a:p>
          <a:p>
            <a:r>
              <a:rPr lang="en-US" sz="3300" b="1" dirty="0"/>
              <a:t>Commit:</a:t>
            </a:r>
            <a:r>
              <a:rPr lang="en-US" sz="3300" dirty="0"/>
              <a:t> It is used to </a:t>
            </a:r>
            <a:r>
              <a:rPr lang="en-US" sz="3300" dirty="0">
                <a:solidFill>
                  <a:srgbClr val="C00000"/>
                </a:solidFill>
              </a:rPr>
              <a:t>save the work </a:t>
            </a:r>
            <a:r>
              <a:rPr lang="en-US" sz="3300" dirty="0"/>
              <a:t>done permanently.</a:t>
            </a:r>
          </a:p>
          <a:p>
            <a:r>
              <a:rPr lang="en-US" sz="3300" b="1" dirty="0"/>
              <a:t>Rollback:</a:t>
            </a:r>
            <a:r>
              <a:rPr lang="en-US" sz="3300" dirty="0"/>
              <a:t> It is used </a:t>
            </a:r>
            <a:r>
              <a:rPr lang="en-US" sz="3300" dirty="0">
                <a:solidFill>
                  <a:srgbClr val="C00000"/>
                </a:solidFill>
              </a:rPr>
              <a:t>to undo the work done</a:t>
            </a:r>
            <a:r>
              <a:rPr lang="en-US" sz="3300" dirty="0"/>
              <a:t>.</a:t>
            </a:r>
          </a:p>
          <a:p>
            <a:endParaRPr lang="en-US" dirty="0"/>
          </a:p>
          <a:p>
            <a:endParaRPr lang="en-US" dirty="0"/>
          </a:p>
          <a:p>
            <a:endParaRPr lang="en-US" dirty="0"/>
          </a:p>
          <a:p>
            <a:endParaRPr lang="en-US" dirty="0"/>
          </a:p>
          <a:p>
            <a:endParaRPr lang="en-US" sz="2900" dirty="0"/>
          </a:p>
          <a:p>
            <a:pPr marL="0" indent="0">
              <a:buNone/>
            </a:pPr>
            <a:r>
              <a:rPr lang="en-US" sz="2900" dirty="0"/>
              <a:t>Let's assume the value of X before starting of the transaction is 4000.</a:t>
            </a:r>
          </a:p>
          <a:p>
            <a:pPr marL="342900" indent="-342900">
              <a:buFont typeface="+mj-lt"/>
              <a:buAutoNum type="arabicPeriod"/>
            </a:pPr>
            <a:r>
              <a:rPr lang="en-US" sz="2900" dirty="0"/>
              <a:t>The first operation reads X's value from database and stores it in a buffer.</a:t>
            </a:r>
          </a:p>
          <a:p>
            <a:pPr marL="342900" indent="-342900">
              <a:buFont typeface="+mj-lt"/>
              <a:buAutoNum type="arabicPeriod"/>
            </a:pPr>
            <a:r>
              <a:rPr lang="en-US" sz="2900" dirty="0"/>
              <a:t>The second operation will decrease the value of X by 500. So buffer will contain 3500.</a:t>
            </a:r>
          </a:p>
          <a:p>
            <a:pPr marL="342900" indent="-342900">
              <a:buFont typeface="+mj-lt"/>
              <a:buAutoNum type="arabicPeriod"/>
            </a:pPr>
            <a:r>
              <a:rPr lang="en-US" sz="2900" dirty="0"/>
              <a:t>The third operation will write the buffer's value to the database. So X's final value will be 3500. </a:t>
            </a:r>
          </a:p>
          <a:p>
            <a:endParaRPr lang="en-US" dirty="0"/>
          </a:p>
          <a:p>
            <a:r>
              <a:rPr lang="en-US" dirty="0"/>
              <a:t>But it may be possible that because of the </a:t>
            </a:r>
            <a:r>
              <a:rPr lang="en-US" b="1" dirty="0"/>
              <a:t>failure of hardware, software or power</a:t>
            </a:r>
            <a:r>
              <a:rPr lang="en-US" dirty="0"/>
              <a:t>, etc. that transaction may fail before finished all the operations in the set. </a:t>
            </a:r>
          </a:p>
          <a:p>
            <a:r>
              <a:rPr lang="en-US" b="1" dirty="0"/>
              <a:t>For example:</a:t>
            </a:r>
            <a:r>
              <a:rPr lang="en-US" dirty="0"/>
              <a:t> If in the above transaction, the debit transaction fails after executing operation 2 then X's value will remain 4000 in the database which is not acceptable by the bank.</a:t>
            </a:r>
          </a:p>
          <a:p>
            <a:endParaRPr lang="en-IN" dirty="0"/>
          </a:p>
        </p:txBody>
      </p:sp>
      <p:sp>
        <p:nvSpPr>
          <p:cNvPr id="5" name="TextBox 4">
            <a:extLst>
              <a:ext uri="{FF2B5EF4-FFF2-40B4-BE49-F238E27FC236}">
                <a16:creationId xmlns:a16="http://schemas.microsoft.com/office/drawing/2014/main" id="{D563E07B-05C6-4B1A-8556-8D0B517A8D98}"/>
              </a:ext>
            </a:extLst>
          </p:cNvPr>
          <p:cNvSpPr txBox="1"/>
          <p:nvPr/>
        </p:nvSpPr>
        <p:spPr>
          <a:xfrm>
            <a:off x="1143000" y="2667000"/>
            <a:ext cx="11175999" cy="1200329"/>
          </a:xfrm>
          <a:prstGeom prst="rect">
            <a:avLst/>
          </a:prstGeom>
          <a:noFill/>
        </p:spPr>
        <p:txBody>
          <a:bodyPr wrap="square">
            <a:spAutoFit/>
          </a:bodyPr>
          <a:lstStyle/>
          <a:p>
            <a:r>
              <a:rPr lang="en-US" dirty="0">
                <a:latin typeface="Calibri Light" panose="020F0302020204030204" pitchFamily="34" charset="0"/>
                <a:cs typeface="Calibri Light" panose="020F0302020204030204" pitchFamily="34" charset="0"/>
              </a:rPr>
              <a:t>Let's take an example to debit transaction from an account which consists of following operations:</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1.  R(X);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2.  X = X - 500;  </a:t>
            </a:r>
          </a:p>
          <a:p>
            <a:pPr marL="285750" indent="-285750">
              <a:buFont typeface="Arial" panose="020B0604020202020204" pitchFamily="34" charset="0"/>
              <a:buChar char="•"/>
            </a:pPr>
            <a:r>
              <a:rPr lang="en-US" dirty="0">
                <a:latin typeface="Calibri Light" panose="020F0302020204030204" pitchFamily="34" charset="0"/>
                <a:cs typeface="Calibri Light" panose="020F0302020204030204" pitchFamily="34" charset="0"/>
              </a:rPr>
              <a:t>3.  W(X);  </a:t>
            </a:r>
          </a:p>
        </p:txBody>
      </p:sp>
    </p:spTree>
    <p:extLst>
      <p:ext uri="{BB962C8B-B14F-4D97-AF65-F5344CB8AC3E}">
        <p14:creationId xmlns:p14="http://schemas.microsoft.com/office/powerpoint/2010/main" val="25844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44D54A-1832-4FA3-8E5B-289CF8F46308}"/>
              </a:ext>
            </a:extLst>
          </p:cNvPr>
          <p:cNvSpPr/>
          <p:nvPr/>
        </p:nvSpPr>
        <p:spPr>
          <a:xfrm>
            <a:off x="1143000" y="1001162"/>
            <a:ext cx="6096000" cy="923330"/>
          </a:xfrm>
          <a:prstGeom prst="rect">
            <a:avLst/>
          </a:prstGeom>
        </p:spPr>
        <p:txBody>
          <a:bodyPr>
            <a:spAutoFit/>
          </a:bodyPr>
          <a:lstStyle/>
          <a:p>
            <a:r>
              <a:rPr lang="en-US" dirty="0"/>
              <a:t> </a:t>
            </a:r>
          </a:p>
          <a:p>
            <a:r>
              <a:rPr lang="en-US" dirty="0"/>
              <a:t>A recoverable schedule may be any one of these kinds-</a:t>
            </a:r>
          </a:p>
          <a:p>
            <a:r>
              <a:rPr lang="en-US" dirty="0"/>
              <a:t> </a:t>
            </a:r>
          </a:p>
        </p:txBody>
      </p:sp>
      <p:pic>
        <p:nvPicPr>
          <p:cNvPr id="5" name="Picture 4">
            <a:extLst>
              <a:ext uri="{FF2B5EF4-FFF2-40B4-BE49-F238E27FC236}">
                <a16:creationId xmlns:a16="http://schemas.microsoft.com/office/drawing/2014/main" id="{FE078F10-1D89-474F-BE22-AE7553F99D2D}"/>
              </a:ext>
            </a:extLst>
          </p:cNvPr>
          <p:cNvPicPr>
            <a:picLocks noChangeAspect="1"/>
          </p:cNvPicPr>
          <p:nvPr/>
        </p:nvPicPr>
        <p:blipFill>
          <a:blip r:embed="rId2"/>
          <a:stretch>
            <a:fillRect/>
          </a:stretch>
        </p:blipFill>
        <p:spPr>
          <a:xfrm>
            <a:off x="3142366" y="1924492"/>
            <a:ext cx="6076950" cy="2009775"/>
          </a:xfrm>
          <a:prstGeom prst="rect">
            <a:avLst/>
          </a:prstGeom>
        </p:spPr>
      </p:pic>
      <p:sp>
        <p:nvSpPr>
          <p:cNvPr id="6" name="Rectangle 5">
            <a:extLst>
              <a:ext uri="{FF2B5EF4-FFF2-40B4-BE49-F238E27FC236}">
                <a16:creationId xmlns:a16="http://schemas.microsoft.com/office/drawing/2014/main" id="{29324E50-F57C-4C80-81A9-CB0C4C5FCD43}"/>
              </a:ext>
            </a:extLst>
          </p:cNvPr>
          <p:cNvSpPr/>
          <p:nvPr/>
        </p:nvSpPr>
        <p:spPr>
          <a:xfrm>
            <a:off x="1219200" y="4403361"/>
            <a:ext cx="6096000" cy="923330"/>
          </a:xfrm>
          <a:prstGeom prst="rect">
            <a:avLst/>
          </a:prstGeom>
        </p:spPr>
        <p:txBody>
          <a:bodyPr>
            <a:spAutoFit/>
          </a:bodyPr>
          <a:lstStyle/>
          <a:p>
            <a:pPr marL="342900" indent="-342900">
              <a:buFont typeface="+mj-lt"/>
              <a:buAutoNum type="alphaLcParenR"/>
            </a:pPr>
            <a:r>
              <a:rPr lang="en-US" dirty="0"/>
              <a:t>Cascading Schedule</a:t>
            </a:r>
          </a:p>
          <a:p>
            <a:pPr marL="342900" indent="-342900">
              <a:buFont typeface="+mj-lt"/>
              <a:buAutoNum type="alphaLcParenR"/>
            </a:pPr>
            <a:r>
              <a:rPr lang="en-US" dirty="0" err="1"/>
              <a:t>Cascadeless</a:t>
            </a:r>
            <a:r>
              <a:rPr lang="en-US" dirty="0"/>
              <a:t> Schedule</a:t>
            </a:r>
          </a:p>
          <a:p>
            <a:pPr marL="342900" indent="-342900">
              <a:buFont typeface="+mj-lt"/>
              <a:buAutoNum type="alphaLcParenR"/>
            </a:pPr>
            <a:r>
              <a:rPr lang="en-US" dirty="0"/>
              <a:t>Strict Schedule</a:t>
            </a:r>
          </a:p>
        </p:txBody>
      </p:sp>
      <p:sp>
        <p:nvSpPr>
          <p:cNvPr id="7" name="TextBox 6">
            <a:extLst>
              <a:ext uri="{FF2B5EF4-FFF2-40B4-BE49-F238E27FC236}">
                <a16:creationId xmlns:a16="http://schemas.microsoft.com/office/drawing/2014/main" id="{81D6EBB8-4EED-46A5-885D-A9C442555836}"/>
              </a:ext>
            </a:extLst>
          </p:cNvPr>
          <p:cNvSpPr txBox="1"/>
          <p:nvPr/>
        </p:nvSpPr>
        <p:spPr>
          <a:xfrm>
            <a:off x="457200" y="181840"/>
            <a:ext cx="6094428" cy="584775"/>
          </a:xfrm>
          <a:prstGeom prst="rect">
            <a:avLst/>
          </a:prstGeom>
          <a:noFill/>
        </p:spPr>
        <p:txBody>
          <a:bodyPr wrap="square">
            <a:spAutoFit/>
          </a:bodyPr>
          <a:lstStyle/>
          <a:p>
            <a:r>
              <a:rPr lang="en-US" sz="3200" b="1" u="sng" dirty="0"/>
              <a:t>Types of Recoverable Schedules-</a:t>
            </a:r>
            <a:endParaRPr lang="en-US" sz="3200" b="1" dirty="0"/>
          </a:p>
        </p:txBody>
      </p:sp>
    </p:spTree>
    <p:extLst>
      <p:ext uri="{BB962C8B-B14F-4D97-AF65-F5344CB8AC3E}">
        <p14:creationId xmlns:p14="http://schemas.microsoft.com/office/powerpoint/2010/main" val="1519631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8BFEB6-5158-4E7E-A28D-90EF54A3D225}"/>
              </a:ext>
            </a:extLst>
          </p:cNvPr>
          <p:cNvSpPr/>
          <p:nvPr/>
        </p:nvSpPr>
        <p:spPr>
          <a:xfrm>
            <a:off x="609600" y="840487"/>
            <a:ext cx="10375769" cy="1200329"/>
          </a:xfrm>
          <a:prstGeom prst="rect">
            <a:avLst/>
          </a:prstGeom>
        </p:spPr>
        <p:txBody>
          <a:bodyPr wrap="square">
            <a:spAutoFit/>
          </a:bodyPr>
          <a:lstStyle/>
          <a:p>
            <a:r>
              <a:rPr lang="en-US" dirty="0"/>
              <a:t> </a:t>
            </a:r>
          </a:p>
          <a:p>
            <a:pPr marL="285750" indent="-285750">
              <a:buFont typeface="Arial" panose="020B0604020202020204" pitchFamily="34" charset="0"/>
              <a:buChar char="•"/>
            </a:pPr>
            <a:r>
              <a:rPr lang="en-US" dirty="0"/>
              <a:t>If in a schedule, failure of one transaction causes several other dependent transactions to rollback or abort, then such a schedule is called as a </a:t>
            </a:r>
            <a:r>
              <a:rPr lang="en-US" b="1" dirty="0"/>
              <a:t>Cascading Schedule</a:t>
            </a:r>
            <a:r>
              <a:rPr lang="en-US" dirty="0"/>
              <a:t> or </a:t>
            </a:r>
            <a:r>
              <a:rPr lang="en-US" b="1" dirty="0"/>
              <a:t>Cascading Rollback</a:t>
            </a:r>
            <a:r>
              <a:rPr lang="en-US" dirty="0"/>
              <a:t> or </a:t>
            </a:r>
            <a:r>
              <a:rPr lang="en-US" b="1" dirty="0"/>
              <a:t>Cascading Abort</a:t>
            </a:r>
            <a:r>
              <a:rPr lang="en-US" dirty="0"/>
              <a:t>.</a:t>
            </a:r>
          </a:p>
          <a:p>
            <a:pPr marL="285750" indent="-285750">
              <a:buFont typeface="Arial" panose="020B0604020202020204" pitchFamily="34" charset="0"/>
              <a:buChar char="•"/>
            </a:pPr>
            <a:r>
              <a:rPr lang="en-US" dirty="0"/>
              <a:t>It simply leads to the wastage of CPU time.</a:t>
            </a:r>
          </a:p>
        </p:txBody>
      </p:sp>
      <p:pic>
        <p:nvPicPr>
          <p:cNvPr id="5" name="Picture 4">
            <a:extLst>
              <a:ext uri="{FF2B5EF4-FFF2-40B4-BE49-F238E27FC236}">
                <a16:creationId xmlns:a16="http://schemas.microsoft.com/office/drawing/2014/main" id="{71E12338-5657-4CB2-9BC3-78C794CC2B09}"/>
              </a:ext>
            </a:extLst>
          </p:cNvPr>
          <p:cNvPicPr>
            <a:picLocks noChangeAspect="1"/>
          </p:cNvPicPr>
          <p:nvPr/>
        </p:nvPicPr>
        <p:blipFill>
          <a:blip r:embed="rId2"/>
          <a:stretch>
            <a:fillRect/>
          </a:stretch>
        </p:blipFill>
        <p:spPr>
          <a:xfrm>
            <a:off x="5599521" y="2133149"/>
            <a:ext cx="5989310" cy="4497577"/>
          </a:xfrm>
          <a:prstGeom prst="rect">
            <a:avLst/>
          </a:prstGeom>
        </p:spPr>
      </p:pic>
      <p:sp>
        <p:nvSpPr>
          <p:cNvPr id="6" name="Rectangle 5">
            <a:extLst>
              <a:ext uri="{FF2B5EF4-FFF2-40B4-BE49-F238E27FC236}">
                <a16:creationId xmlns:a16="http://schemas.microsoft.com/office/drawing/2014/main" id="{8271BCC9-EF45-4DFB-AFDE-A58CFC10382F}"/>
              </a:ext>
            </a:extLst>
          </p:cNvPr>
          <p:cNvSpPr/>
          <p:nvPr/>
        </p:nvSpPr>
        <p:spPr>
          <a:xfrm>
            <a:off x="465055" y="2619290"/>
            <a:ext cx="6096000" cy="2585323"/>
          </a:xfrm>
          <a:prstGeom prst="rect">
            <a:avLst/>
          </a:prstGeom>
        </p:spPr>
        <p:txBody>
          <a:bodyPr>
            <a:spAutoFit/>
          </a:bodyPr>
          <a:lstStyle/>
          <a:p>
            <a:r>
              <a:rPr lang="en-US" sz="1600" dirty="0"/>
              <a:t>Here,</a:t>
            </a:r>
          </a:p>
          <a:p>
            <a:pPr>
              <a:buFont typeface="Arial" panose="020B0604020202020204" pitchFamily="34" charset="0"/>
              <a:buChar char="•"/>
            </a:pPr>
            <a:r>
              <a:rPr lang="en-US" sz="1600" dirty="0"/>
              <a:t>Transaction T2 depends on transaction T1.</a:t>
            </a:r>
          </a:p>
          <a:p>
            <a:pPr>
              <a:buFont typeface="Arial" panose="020B0604020202020204" pitchFamily="34" charset="0"/>
              <a:buChar char="•"/>
            </a:pPr>
            <a:r>
              <a:rPr lang="en-US" sz="1600" dirty="0"/>
              <a:t>Transaction T3 depends on transaction T2.</a:t>
            </a:r>
          </a:p>
          <a:p>
            <a:pPr>
              <a:buFont typeface="Arial" panose="020B0604020202020204" pitchFamily="34" charset="0"/>
              <a:buChar char="•"/>
            </a:pPr>
            <a:r>
              <a:rPr lang="en-US" sz="1600" dirty="0"/>
              <a:t>Transaction T4 depends on transaction T3.</a:t>
            </a:r>
          </a:p>
          <a:p>
            <a:r>
              <a:rPr lang="en-US" sz="1600" dirty="0"/>
              <a:t> </a:t>
            </a:r>
          </a:p>
          <a:p>
            <a:r>
              <a:rPr lang="en-US" sz="1600" dirty="0"/>
              <a:t>In this schedule,</a:t>
            </a:r>
          </a:p>
          <a:p>
            <a:pPr>
              <a:buFont typeface="Arial" panose="020B0604020202020204" pitchFamily="34" charset="0"/>
              <a:buChar char="•"/>
            </a:pPr>
            <a:r>
              <a:rPr lang="en-US" sz="1600" dirty="0"/>
              <a:t>The failure of transaction T1 causes the transaction T2 to rollback.</a:t>
            </a:r>
          </a:p>
          <a:p>
            <a:pPr>
              <a:buFont typeface="Arial" panose="020B0604020202020204" pitchFamily="34" charset="0"/>
              <a:buChar char="•"/>
            </a:pPr>
            <a:r>
              <a:rPr lang="en-US" sz="1600" dirty="0"/>
              <a:t>The rollback of transaction T2 causes the transaction T3 to rollback.</a:t>
            </a:r>
          </a:p>
          <a:p>
            <a:pPr>
              <a:buFont typeface="Arial" panose="020B0604020202020204" pitchFamily="34" charset="0"/>
              <a:buChar char="•"/>
            </a:pPr>
            <a:r>
              <a:rPr lang="en-US" sz="1600" dirty="0"/>
              <a:t>The rollback of transaction T3 causes the transaction T4 to rollback.</a:t>
            </a:r>
          </a:p>
          <a:p>
            <a:pPr algn="ctr"/>
            <a:r>
              <a:rPr lang="en-US" sz="1600" dirty="0"/>
              <a:t>Such a rollback is called as a </a:t>
            </a:r>
            <a:r>
              <a:rPr lang="en-US" sz="1600" b="1" dirty="0"/>
              <a:t>Cascading Rollback</a:t>
            </a:r>
            <a:endParaRPr lang="en-US" sz="1600" dirty="0">
              <a:effectLst/>
            </a:endParaRPr>
          </a:p>
        </p:txBody>
      </p:sp>
      <p:sp>
        <p:nvSpPr>
          <p:cNvPr id="7" name="Rectangle 6">
            <a:extLst>
              <a:ext uri="{FF2B5EF4-FFF2-40B4-BE49-F238E27FC236}">
                <a16:creationId xmlns:a16="http://schemas.microsoft.com/office/drawing/2014/main" id="{D87619FF-CF89-4CD1-9047-980BBD4F4413}"/>
              </a:ext>
            </a:extLst>
          </p:cNvPr>
          <p:cNvSpPr/>
          <p:nvPr/>
        </p:nvSpPr>
        <p:spPr>
          <a:xfrm>
            <a:off x="248239" y="5707396"/>
            <a:ext cx="6096000" cy="830997"/>
          </a:xfrm>
          <a:prstGeom prst="rect">
            <a:avLst/>
          </a:prstGeom>
        </p:spPr>
        <p:txBody>
          <a:bodyPr>
            <a:spAutoFit/>
          </a:bodyPr>
          <a:lstStyle/>
          <a:p>
            <a:r>
              <a:rPr lang="en-US" sz="1600" dirty="0">
                <a:solidFill>
                  <a:srgbClr val="FF0000"/>
                </a:solidFill>
              </a:rPr>
              <a:t>If the transactions T2, T3 and T4 would have committed before the failure of transaction T1, then the schedule would have been irrecoverable.</a:t>
            </a:r>
            <a:endParaRPr lang="en-IN" sz="1600" dirty="0">
              <a:solidFill>
                <a:srgbClr val="FF0000"/>
              </a:solidFill>
            </a:endParaRPr>
          </a:p>
        </p:txBody>
      </p:sp>
      <p:sp>
        <p:nvSpPr>
          <p:cNvPr id="8" name="TextBox 7">
            <a:extLst>
              <a:ext uri="{FF2B5EF4-FFF2-40B4-BE49-F238E27FC236}">
                <a16:creationId xmlns:a16="http://schemas.microsoft.com/office/drawing/2014/main" id="{F140D178-4AA9-42DC-AA25-857E55C04AD6}"/>
              </a:ext>
            </a:extLst>
          </p:cNvPr>
          <p:cNvSpPr txBox="1"/>
          <p:nvPr/>
        </p:nvSpPr>
        <p:spPr>
          <a:xfrm>
            <a:off x="381000" y="240323"/>
            <a:ext cx="6094428" cy="584775"/>
          </a:xfrm>
          <a:prstGeom prst="rect">
            <a:avLst/>
          </a:prstGeom>
          <a:noFill/>
        </p:spPr>
        <p:txBody>
          <a:bodyPr wrap="square">
            <a:spAutoFit/>
          </a:bodyPr>
          <a:lstStyle/>
          <a:p>
            <a:r>
              <a:rPr lang="en-US" sz="3200" b="1" u="sng" dirty="0"/>
              <a:t>a. Cascading Schedule-</a:t>
            </a:r>
            <a:endParaRPr lang="en-US" sz="3200" b="1" dirty="0"/>
          </a:p>
        </p:txBody>
      </p:sp>
    </p:spTree>
    <p:extLst>
      <p:ext uri="{BB962C8B-B14F-4D97-AF65-F5344CB8AC3E}">
        <p14:creationId xmlns:p14="http://schemas.microsoft.com/office/powerpoint/2010/main" val="380255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fade">
                                      <p:cBhvr>
                                        <p:cTn id="30" dur="500"/>
                                        <p:tgtEl>
                                          <p:spTgt spid="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500"/>
                                        <p:tgtEl>
                                          <p:spTgt spid="6">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fade">
                                      <p:cBhvr>
                                        <p:cTn id="38" dur="500"/>
                                        <p:tgtEl>
                                          <p:spTgt spid="6">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fade">
                                      <p:cBhvr>
                                        <p:cTn id="44" dur="500"/>
                                        <p:tgtEl>
                                          <p:spTgt spid="6">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D95558C-E220-4843-9993-DE03D1EC4B49}"/>
              </a:ext>
            </a:extLst>
          </p:cNvPr>
          <p:cNvSpPr>
            <a:spLocks noChangeArrowheads="1"/>
          </p:cNvSpPr>
          <p:nvPr/>
        </p:nvSpPr>
        <p:spPr bwMode="auto">
          <a:xfrm>
            <a:off x="452488" y="824381"/>
            <a:ext cx="1087853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If in a schedule, a transaction is not allowed to read a data item until the last transaction that has written it is committed or aborted, then such a schedule is called as a </a:t>
            </a:r>
            <a:r>
              <a:rPr kumimoji="0" lang="en-US" altLang="en-US" sz="1600" b="1" i="0" u="none" strike="noStrike" cap="none" normalizeH="0" baseline="0" dirty="0" err="1">
                <a:ln>
                  <a:noFill/>
                </a:ln>
                <a:solidFill>
                  <a:schemeClr val="tx1"/>
                </a:solidFill>
                <a:effectLst/>
                <a:latin typeface="Arial" panose="020B0604020202020204" pitchFamily="34" charset="0"/>
              </a:rPr>
              <a:t>Cascadeless</a:t>
            </a:r>
            <a:r>
              <a:rPr kumimoji="0" lang="en-US" altLang="en-US" sz="1600" b="1" i="0" u="none" strike="noStrike" cap="none" normalizeH="0" baseline="0" dirty="0">
                <a:ln>
                  <a:noFill/>
                </a:ln>
                <a:solidFill>
                  <a:schemeClr val="tx1"/>
                </a:solidFill>
                <a:effectLst/>
                <a:latin typeface="Arial" panose="020B0604020202020204" pitchFamily="34" charset="0"/>
              </a:rPr>
              <a:t> Schedule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other words,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Cascadeless</a:t>
            </a:r>
            <a:r>
              <a:rPr kumimoji="0" lang="en-US" altLang="en-US" sz="1600" b="0" i="0" u="none" strike="noStrike" cap="none" normalizeH="0" baseline="0" dirty="0">
                <a:ln>
                  <a:noFill/>
                </a:ln>
                <a:solidFill>
                  <a:schemeClr val="tx1"/>
                </a:solidFill>
                <a:effectLst/>
                <a:latin typeface="Arial" panose="020B0604020202020204" pitchFamily="34" charset="0"/>
              </a:rPr>
              <a:t> schedule allows only committed read operations.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Therefore, it avoids cascading roll back and thus saves CPU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3DA3B62-8E5F-4B2C-BA33-5A2558EB8A22}"/>
              </a:ext>
            </a:extLst>
          </p:cNvPr>
          <p:cNvPicPr>
            <a:picLocks noChangeAspect="1"/>
          </p:cNvPicPr>
          <p:nvPr/>
        </p:nvPicPr>
        <p:blipFill>
          <a:blip r:embed="rId2"/>
          <a:stretch>
            <a:fillRect/>
          </a:stretch>
        </p:blipFill>
        <p:spPr>
          <a:xfrm>
            <a:off x="7358463" y="2133600"/>
            <a:ext cx="4677994" cy="4677994"/>
          </a:xfrm>
          <a:prstGeom prst="rect">
            <a:avLst/>
          </a:prstGeom>
        </p:spPr>
      </p:pic>
      <p:sp>
        <p:nvSpPr>
          <p:cNvPr id="6" name="Rectangle 5">
            <a:extLst>
              <a:ext uri="{FF2B5EF4-FFF2-40B4-BE49-F238E27FC236}">
                <a16:creationId xmlns:a16="http://schemas.microsoft.com/office/drawing/2014/main" id="{9B38811B-0449-4976-A839-346F076B3DA8}"/>
              </a:ext>
            </a:extLst>
          </p:cNvPr>
          <p:cNvSpPr/>
          <p:nvPr/>
        </p:nvSpPr>
        <p:spPr>
          <a:xfrm>
            <a:off x="529109" y="2701520"/>
            <a:ext cx="6096000" cy="1169551"/>
          </a:xfrm>
          <a:prstGeom prst="rect">
            <a:avLst/>
          </a:prstGeom>
        </p:spPr>
        <p:txBody>
          <a:bodyPr>
            <a:spAutoFit/>
          </a:bodyPr>
          <a:lstStyle/>
          <a:p>
            <a:r>
              <a:rPr lang="en-US" b="1" u="sng" dirty="0"/>
              <a:t>NOTE-</a:t>
            </a:r>
            <a:endParaRPr lang="en-US" b="1" dirty="0"/>
          </a:p>
          <a:p>
            <a:r>
              <a:rPr lang="en-US" dirty="0"/>
              <a:t> </a:t>
            </a:r>
          </a:p>
          <a:p>
            <a:pPr marL="285750" indent="-285750">
              <a:buFont typeface="Arial" panose="020B0604020202020204" pitchFamily="34" charset="0"/>
              <a:buChar char="•"/>
            </a:pPr>
            <a:r>
              <a:rPr lang="en-US" sz="1600" dirty="0" err="1"/>
              <a:t>Cascadeless</a:t>
            </a:r>
            <a:r>
              <a:rPr lang="en-US" sz="1600" dirty="0"/>
              <a:t> schedule allows only committed read operations.</a:t>
            </a:r>
          </a:p>
          <a:p>
            <a:pPr marL="285750" indent="-285750">
              <a:buFont typeface="Arial" panose="020B0604020202020204" pitchFamily="34" charset="0"/>
              <a:buChar char="•"/>
            </a:pPr>
            <a:r>
              <a:rPr lang="en-US" sz="1600" dirty="0"/>
              <a:t>However, it allows uncommitted write operations.</a:t>
            </a:r>
          </a:p>
        </p:txBody>
      </p:sp>
      <p:pic>
        <p:nvPicPr>
          <p:cNvPr id="7" name="Picture 6">
            <a:extLst>
              <a:ext uri="{FF2B5EF4-FFF2-40B4-BE49-F238E27FC236}">
                <a16:creationId xmlns:a16="http://schemas.microsoft.com/office/drawing/2014/main" id="{19D48365-B661-490C-A5D7-90CA3E0F4924}"/>
              </a:ext>
            </a:extLst>
          </p:cNvPr>
          <p:cNvPicPr>
            <a:picLocks noChangeAspect="1"/>
          </p:cNvPicPr>
          <p:nvPr/>
        </p:nvPicPr>
        <p:blipFill>
          <a:blip r:embed="rId3"/>
          <a:stretch>
            <a:fillRect/>
          </a:stretch>
        </p:blipFill>
        <p:spPr>
          <a:xfrm>
            <a:off x="1566372" y="4219702"/>
            <a:ext cx="4325382" cy="2368840"/>
          </a:xfrm>
          <a:prstGeom prst="rect">
            <a:avLst/>
          </a:prstGeom>
        </p:spPr>
      </p:pic>
      <p:sp>
        <p:nvSpPr>
          <p:cNvPr id="8" name="TextBox 7">
            <a:extLst>
              <a:ext uri="{FF2B5EF4-FFF2-40B4-BE49-F238E27FC236}">
                <a16:creationId xmlns:a16="http://schemas.microsoft.com/office/drawing/2014/main" id="{4845E75C-65CF-4755-9756-32E46D604494}"/>
              </a:ext>
            </a:extLst>
          </p:cNvPr>
          <p:cNvSpPr txBox="1"/>
          <p:nvPr/>
        </p:nvSpPr>
        <p:spPr>
          <a:xfrm>
            <a:off x="381000" y="269458"/>
            <a:ext cx="6094428"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chemeClr val="tx1"/>
                </a:solidFill>
                <a:effectLst/>
                <a:latin typeface="Arial" panose="020B0604020202020204" pitchFamily="34" charset="0"/>
              </a:rPr>
              <a:t>b. </a:t>
            </a:r>
            <a:r>
              <a:rPr kumimoji="0" lang="en-US" altLang="en-US" sz="3200" b="1" i="0" u="sng" strike="noStrike" cap="none" normalizeH="0" baseline="0" dirty="0" err="1">
                <a:ln>
                  <a:noFill/>
                </a:ln>
                <a:solidFill>
                  <a:schemeClr val="tx1"/>
                </a:solidFill>
                <a:effectLst/>
                <a:latin typeface="Arial" panose="020B0604020202020204" pitchFamily="34" charset="0"/>
              </a:rPr>
              <a:t>Cascadeless</a:t>
            </a:r>
            <a:r>
              <a:rPr kumimoji="0" lang="en-US" altLang="en-US" sz="3200" b="1" i="0" u="sng" strike="noStrike" cap="none" normalizeH="0" baseline="0" dirty="0">
                <a:ln>
                  <a:noFill/>
                </a:ln>
                <a:solidFill>
                  <a:schemeClr val="tx1"/>
                </a:solidFill>
                <a:effectLst/>
                <a:latin typeface="Arial" panose="020B0604020202020204" pitchFamily="34" charset="0"/>
              </a:rPr>
              <a:t> Schedule-</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20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DDB052-EA1C-4C94-AA35-3E42394DB2BB}"/>
              </a:ext>
            </a:extLst>
          </p:cNvPr>
          <p:cNvSpPr/>
          <p:nvPr/>
        </p:nvSpPr>
        <p:spPr>
          <a:xfrm>
            <a:off x="609600" y="990600"/>
            <a:ext cx="10896600" cy="1754326"/>
          </a:xfrm>
          <a:prstGeom prst="rect">
            <a:avLst/>
          </a:prstGeom>
        </p:spPr>
        <p:txBody>
          <a:bodyPr wrap="square">
            <a:spAutoFit/>
          </a:bodyPr>
          <a:lstStyle/>
          <a:p>
            <a:r>
              <a:rPr lang="en-US" dirty="0"/>
              <a:t> </a:t>
            </a:r>
          </a:p>
          <a:p>
            <a:r>
              <a:rPr lang="en-US" dirty="0"/>
              <a:t>If in a schedule, a transaction is neither allowed to read nor write a data item until the last transaction that has written it is committed or aborted, then such a schedule is called as a </a:t>
            </a:r>
            <a:r>
              <a:rPr lang="en-US" b="1" dirty="0"/>
              <a:t>Strict Schedule</a:t>
            </a:r>
            <a:r>
              <a:rPr lang="en-US" dirty="0"/>
              <a:t>.</a:t>
            </a:r>
          </a:p>
          <a:p>
            <a:r>
              <a:rPr lang="en-US" dirty="0"/>
              <a:t>In other words,</a:t>
            </a:r>
          </a:p>
          <a:p>
            <a:pPr marL="285750" indent="-285750">
              <a:buFont typeface="Arial" panose="020B0604020202020204" pitchFamily="34" charset="0"/>
              <a:buChar char="•"/>
            </a:pPr>
            <a:r>
              <a:rPr lang="en-US" dirty="0"/>
              <a:t>Strict schedule allows only committed read and write operations.</a:t>
            </a:r>
          </a:p>
          <a:p>
            <a:pPr marL="285750" indent="-285750">
              <a:buFont typeface="Arial" panose="020B0604020202020204" pitchFamily="34" charset="0"/>
              <a:buChar char="•"/>
            </a:pPr>
            <a:r>
              <a:rPr lang="en-US" dirty="0"/>
              <a:t>Clearly, strict schedule implements more restrictions than </a:t>
            </a:r>
            <a:r>
              <a:rPr lang="en-US" dirty="0" err="1"/>
              <a:t>cascadeless</a:t>
            </a:r>
            <a:r>
              <a:rPr lang="en-US" dirty="0"/>
              <a:t> schedule.</a:t>
            </a:r>
          </a:p>
        </p:txBody>
      </p:sp>
      <p:pic>
        <p:nvPicPr>
          <p:cNvPr id="5" name="Picture 4">
            <a:extLst>
              <a:ext uri="{FF2B5EF4-FFF2-40B4-BE49-F238E27FC236}">
                <a16:creationId xmlns:a16="http://schemas.microsoft.com/office/drawing/2014/main" id="{A51834EB-E0BD-4BBA-8328-2EDB0471A6A6}"/>
              </a:ext>
            </a:extLst>
          </p:cNvPr>
          <p:cNvPicPr>
            <a:picLocks noChangeAspect="1"/>
          </p:cNvPicPr>
          <p:nvPr/>
        </p:nvPicPr>
        <p:blipFill>
          <a:blip r:embed="rId2"/>
          <a:stretch>
            <a:fillRect/>
          </a:stretch>
        </p:blipFill>
        <p:spPr>
          <a:xfrm>
            <a:off x="4106944" y="3253228"/>
            <a:ext cx="4171950" cy="2886075"/>
          </a:xfrm>
          <a:prstGeom prst="rect">
            <a:avLst/>
          </a:prstGeom>
        </p:spPr>
      </p:pic>
      <p:sp>
        <p:nvSpPr>
          <p:cNvPr id="6" name="TextBox 5">
            <a:extLst>
              <a:ext uri="{FF2B5EF4-FFF2-40B4-BE49-F238E27FC236}">
                <a16:creationId xmlns:a16="http://schemas.microsoft.com/office/drawing/2014/main" id="{D457C7EE-7E2D-46B6-A1D8-AAE546B69117}"/>
              </a:ext>
            </a:extLst>
          </p:cNvPr>
          <p:cNvSpPr txBox="1"/>
          <p:nvPr/>
        </p:nvSpPr>
        <p:spPr>
          <a:xfrm>
            <a:off x="457200" y="297632"/>
            <a:ext cx="6094428" cy="584775"/>
          </a:xfrm>
          <a:prstGeom prst="rect">
            <a:avLst/>
          </a:prstGeom>
          <a:noFill/>
        </p:spPr>
        <p:txBody>
          <a:bodyPr wrap="square">
            <a:spAutoFit/>
          </a:bodyPr>
          <a:lstStyle/>
          <a:p>
            <a:r>
              <a:rPr lang="en-US" sz="3200" b="1" u="sng" dirty="0"/>
              <a:t>c. Strict Schedule-</a:t>
            </a:r>
            <a:endParaRPr lang="en-US" sz="3200" b="1" dirty="0"/>
          </a:p>
        </p:txBody>
      </p:sp>
    </p:spTree>
    <p:extLst>
      <p:ext uri="{BB962C8B-B14F-4D97-AF65-F5344CB8AC3E}">
        <p14:creationId xmlns:p14="http://schemas.microsoft.com/office/powerpoint/2010/main" val="219596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BE422D-D5E5-4357-A69A-62CE869FDCF7}"/>
              </a:ext>
            </a:extLst>
          </p:cNvPr>
          <p:cNvSpPr/>
          <p:nvPr/>
        </p:nvSpPr>
        <p:spPr>
          <a:xfrm>
            <a:off x="1489435" y="855483"/>
            <a:ext cx="6096000" cy="1200329"/>
          </a:xfrm>
          <a:prstGeom prst="rect">
            <a:avLst/>
          </a:prstGeom>
        </p:spPr>
        <p:txBody>
          <a:bodyPr>
            <a:spAutoFit/>
          </a:bodyPr>
          <a:lstStyle/>
          <a:p>
            <a:r>
              <a:rPr lang="en-US" dirty="0"/>
              <a:t> </a:t>
            </a:r>
            <a:endParaRPr lang="en-US" sz="2000" dirty="0"/>
          </a:p>
          <a:p>
            <a:pPr marL="285750" indent="-285750">
              <a:buFont typeface="Arial" panose="020B0604020202020204" pitchFamily="34" charset="0"/>
              <a:buChar char="•"/>
            </a:pPr>
            <a:r>
              <a:rPr lang="en-US" dirty="0"/>
              <a:t>Strict schedules are more strict than </a:t>
            </a:r>
            <a:r>
              <a:rPr lang="en-US" dirty="0" err="1"/>
              <a:t>cascadeless</a:t>
            </a:r>
            <a:r>
              <a:rPr lang="en-US" dirty="0"/>
              <a:t> schedules.</a:t>
            </a:r>
          </a:p>
          <a:p>
            <a:pPr marL="285750" indent="-285750">
              <a:buFont typeface="Arial" panose="020B0604020202020204" pitchFamily="34" charset="0"/>
              <a:buChar char="•"/>
            </a:pPr>
            <a:r>
              <a:rPr lang="en-US" dirty="0"/>
              <a:t>All strict schedules are </a:t>
            </a:r>
            <a:r>
              <a:rPr lang="en-US" dirty="0" err="1"/>
              <a:t>cascadeless</a:t>
            </a:r>
            <a:r>
              <a:rPr lang="en-US" dirty="0"/>
              <a:t> schedules.</a:t>
            </a:r>
          </a:p>
          <a:p>
            <a:pPr marL="285750" indent="-285750">
              <a:buFont typeface="Arial" panose="020B0604020202020204" pitchFamily="34" charset="0"/>
              <a:buChar char="•"/>
            </a:pPr>
            <a:r>
              <a:rPr lang="en-US" dirty="0"/>
              <a:t>All </a:t>
            </a:r>
            <a:r>
              <a:rPr lang="en-US" dirty="0" err="1"/>
              <a:t>cascadeless</a:t>
            </a:r>
            <a:r>
              <a:rPr lang="en-US" dirty="0"/>
              <a:t> schedules are not strict schedules.</a:t>
            </a:r>
          </a:p>
        </p:txBody>
      </p:sp>
      <p:pic>
        <p:nvPicPr>
          <p:cNvPr id="5" name="Picture 4">
            <a:extLst>
              <a:ext uri="{FF2B5EF4-FFF2-40B4-BE49-F238E27FC236}">
                <a16:creationId xmlns:a16="http://schemas.microsoft.com/office/drawing/2014/main" id="{AD2A327E-946B-4398-ACB0-CEE3E7AF7801}"/>
              </a:ext>
            </a:extLst>
          </p:cNvPr>
          <p:cNvPicPr>
            <a:picLocks noChangeAspect="1"/>
          </p:cNvPicPr>
          <p:nvPr/>
        </p:nvPicPr>
        <p:blipFill>
          <a:blip r:embed="rId2"/>
          <a:stretch>
            <a:fillRect/>
          </a:stretch>
        </p:blipFill>
        <p:spPr>
          <a:xfrm>
            <a:off x="2761710" y="2537481"/>
            <a:ext cx="5857875" cy="2876550"/>
          </a:xfrm>
          <a:prstGeom prst="rect">
            <a:avLst/>
          </a:prstGeom>
        </p:spPr>
      </p:pic>
      <p:sp>
        <p:nvSpPr>
          <p:cNvPr id="6" name="TextBox 5">
            <a:extLst>
              <a:ext uri="{FF2B5EF4-FFF2-40B4-BE49-F238E27FC236}">
                <a16:creationId xmlns:a16="http://schemas.microsoft.com/office/drawing/2014/main" id="{30D8A063-B249-4C12-9B31-99291784EDEA}"/>
              </a:ext>
            </a:extLst>
          </p:cNvPr>
          <p:cNvSpPr txBox="1"/>
          <p:nvPr/>
        </p:nvSpPr>
        <p:spPr>
          <a:xfrm>
            <a:off x="533400" y="245317"/>
            <a:ext cx="6094428" cy="584775"/>
          </a:xfrm>
          <a:prstGeom prst="rect">
            <a:avLst/>
          </a:prstGeom>
          <a:noFill/>
        </p:spPr>
        <p:txBody>
          <a:bodyPr wrap="square">
            <a:spAutoFit/>
          </a:bodyPr>
          <a:lstStyle/>
          <a:p>
            <a:r>
              <a:rPr lang="en-US" sz="3200" b="1" u="sng" dirty="0"/>
              <a:t>Remember-</a:t>
            </a:r>
            <a:endParaRPr lang="en-US" sz="3200" b="1" dirty="0"/>
          </a:p>
        </p:txBody>
      </p:sp>
    </p:spTree>
    <p:extLst>
      <p:ext uri="{BB962C8B-B14F-4D97-AF65-F5344CB8AC3E}">
        <p14:creationId xmlns:p14="http://schemas.microsoft.com/office/powerpoint/2010/main" val="11218869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D88E-26BE-474E-B7C0-AD681F0959DD}"/>
              </a:ext>
            </a:extLst>
          </p:cNvPr>
          <p:cNvSpPr>
            <a:spLocks noGrp="1"/>
          </p:cNvSpPr>
          <p:nvPr>
            <p:ph type="title"/>
          </p:nvPr>
        </p:nvSpPr>
        <p:spPr/>
        <p:txBody>
          <a:bodyPr>
            <a:normAutofit/>
          </a:bodyPr>
          <a:lstStyle/>
          <a:p>
            <a:r>
              <a:rPr lang="en-US" sz="3200" b="1" dirty="0"/>
              <a:t>Concurrency Control</a:t>
            </a:r>
            <a:endParaRPr lang="en-IN" sz="3200" dirty="0"/>
          </a:p>
        </p:txBody>
      </p:sp>
      <p:sp>
        <p:nvSpPr>
          <p:cNvPr id="4" name="Rectangle 3">
            <a:extLst>
              <a:ext uri="{FF2B5EF4-FFF2-40B4-BE49-F238E27FC236}">
                <a16:creationId xmlns:a16="http://schemas.microsoft.com/office/drawing/2014/main" id="{083C6DDA-D6E1-49E1-8FD1-012A594085EF}"/>
              </a:ext>
            </a:extLst>
          </p:cNvPr>
          <p:cNvSpPr/>
          <p:nvPr/>
        </p:nvSpPr>
        <p:spPr>
          <a:xfrm>
            <a:off x="609600" y="1098410"/>
            <a:ext cx="10581588" cy="3139321"/>
          </a:xfrm>
          <a:prstGeom prst="rect">
            <a:avLst/>
          </a:prstGeom>
        </p:spPr>
        <p:txBody>
          <a:bodyPr wrap="square">
            <a:spAutoFit/>
          </a:bodyPr>
          <a:lstStyle/>
          <a:p>
            <a:pPr marL="285750" indent="-285750">
              <a:buFont typeface="Arial" panose="020B0604020202020204" pitchFamily="34" charset="0"/>
              <a:buChar char="•"/>
            </a:pPr>
            <a:r>
              <a:rPr lang="en-US" dirty="0"/>
              <a:t>In the concurrent schedule, the multiple transactions can be executed simultaneously.</a:t>
            </a:r>
          </a:p>
          <a:p>
            <a:pPr marL="285750" indent="-285750">
              <a:buFont typeface="Arial" panose="020B0604020202020204" pitchFamily="34" charset="0"/>
              <a:buChar char="•"/>
            </a:pPr>
            <a:r>
              <a:rPr lang="en-US" dirty="0"/>
              <a:t>It may affect the transaction result. It is highly important to maintain the order of execution of those transactions.</a:t>
            </a:r>
          </a:p>
          <a:p>
            <a:pPr marL="285750" indent="-285750">
              <a:buFont typeface="Arial" panose="020B0604020202020204" pitchFamily="34" charset="0"/>
              <a:buChar char="•"/>
            </a:pPr>
            <a:endParaRPr lang="en-US" dirty="0"/>
          </a:p>
          <a:p>
            <a:r>
              <a:rPr lang="en-US" b="1" dirty="0"/>
              <a:t>Problems of concurrency control</a:t>
            </a:r>
          </a:p>
          <a:p>
            <a:r>
              <a:rPr lang="en-US" dirty="0"/>
              <a:t>Several problems can occur when concurrent transactions are executed in an uncontrolled manner. Following are the three problems in concurrency control. </a:t>
            </a:r>
          </a:p>
          <a:p>
            <a:pPr marL="800100" lvl="1" indent="-342900">
              <a:buFont typeface="+mj-lt"/>
              <a:buAutoNum type="arabicPeriod"/>
            </a:pPr>
            <a:r>
              <a:rPr lang="en-US" dirty="0"/>
              <a:t>Lost updates</a:t>
            </a:r>
          </a:p>
          <a:p>
            <a:pPr marL="800100" lvl="1" indent="-342900">
              <a:buFont typeface="+mj-lt"/>
              <a:buAutoNum type="arabicPeriod"/>
            </a:pPr>
            <a:r>
              <a:rPr lang="en-US" dirty="0"/>
              <a:t>Dirty read</a:t>
            </a:r>
          </a:p>
          <a:p>
            <a:pPr marL="800100" lvl="1" indent="-342900">
              <a:buFont typeface="+mj-lt"/>
              <a:buAutoNum type="arabicPeriod"/>
            </a:pPr>
            <a:r>
              <a:rPr lang="en-US" dirty="0"/>
              <a:t>Unrepeatable read</a:t>
            </a:r>
          </a:p>
          <a:p>
            <a:pPr marL="800100" lvl="1" indent="-342900">
              <a:buFont typeface="+mj-lt"/>
              <a:buAutoNum type="arabicPeriod"/>
            </a:pPr>
            <a:r>
              <a:rPr lang="en-US" dirty="0"/>
              <a:t>Phantom read</a:t>
            </a:r>
          </a:p>
        </p:txBody>
      </p:sp>
      <p:sp>
        <p:nvSpPr>
          <p:cNvPr id="5" name="Rectangle 4">
            <a:extLst>
              <a:ext uri="{FF2B5EF4-FFF2-40B4-BE49-F238E27FC236}">
                <a16:creationId xmlns:a16="http://schemas.microsoft.com/office/drawing/2014/main" id="{C44BB1BC-B5CC-407E-8C8C-A5188CA061E8}"/>
              </a:ext>
            </a:extLst>
          </p:cNvPr>
          <p:cNvSpPr/>
          <p:nvPr/>
        </p:nvSpPr>
        <p:spPr>
          <a:xfrm>
            <a:off x="609600" y="4452221"/>
            <a:ext cx="10581588" cy="1754326"/>
          </a:xfrm>
          <a:prstGeom prst="rect">
            <a:avLst/>
          </a:prstGeom>
        </p:spPr>
        <p:txBody>
          <a:bodyPr wrap="square">
            <a:spAutoFit/>
          </a:bodyPr>
          <a:lstStyle/>
          <a:p>
            <a:r>
              <a:rPr lang="en-IN" b="1" dirty="0"/>
              <a:t>Concurrency Control Protocol</a:t>
            </a:r>
          </a:p>
          <a:p>
            <a:r>
              <a:rPr lang="en-IN" dirty="0"/>
              <a:t>Concurrency control protocols ensure atomicity, isolation, and serializability of concurrent transactions. The concurrency control protocol can be divided into three categories:</a:t>
            </a:r>
          </a:p>
          <a:p>
            <a:pPr marL="800100" lvl="1" indent="-342900">
              <a:buFont typeface="+mj-lt"/>
              <a:buAutoNum type="arabicPeriod"/>
            </a:pPr>
            <a:r>
              <a:rPr lang="en-IN" dirty="0"/>
              <a:t>Lock based protocol</a:t>
            </a:r>
          </a:p>
          <a:p>
            <a:pPr marL="800100" lvl="1" indent="-342900">
              <a:buFont typeface="+mj-lt"/>
              <a:buAutoNum type="arabicPeriod"/>
            </a:pPr>
            <a:r>
              <a:rPr lang="en-IN" dirty="0"/>
              <a:t>Time-stamp protocol</a:t>
            </a:r>
          </a:p>
          <a:p>
            <a:pPr marL="800100" lvl="1" indent="-342900">
              <a:buFont typeface="+mj-lt"/>
              <a:buAutoNum type="arabicPeriod"/>
            </a:pPr>
            <a:r>
              <a:rPr lang="en-IN" dirty="0"/>
              <a:t>Validation based protocol</a:t>
            </a:r>
          </a:p>
        </p:txBody>
      </p:sp>
    </p:spTree>
    <p:extLst>
      <p:ext uri="{BB962C8B-B14F-4D97-AF65-F5344CB8AC3E}">
        <p14:creationId xmlns:p14="http://schemas.microsoft.com/office/powerpoint/2010/main" val="27044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fade">
                                      <p:cBhvr>
                                        <p:cTn id="38" dur="500"/>
                                        <p:tgtEl>
                                          <p:spTgt spid="5">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500"/>
                                        <p:tgtEl>
                                          <p:spTgt spid="5">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500"/>
                                        <p:tgtEl>
                                          <p:spTgt spid="5">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6A9E-1B4A-45F0-B122-A54AAF0DF162}"/>
              </a:ext>
            </a:extLst>
          </p:cNvPr>
          <p:cNvSpPr>
            <a:spLocks noGrp="1"/>
          </p:cNvSpPr>
          <p:nvPr>
            <p:ph type="title"/>
          </p:nvPr>
        </p:nvSpPr>
        <p:spPr/>
        <p:txBody>
          <a:bodyPr>
            <a:normAutofit/>
          </a:bodyPr>
          <a:lstStyle/>
          <a:p>
            <a:r>
              <a:rPr kumimoji="0" lang="en-US" altLang="en-US" sz="3200" b="1" i="0" u="none" strike="noStrike" cap="none" normalizeH="0" baseline="0" dirty="0">
                <a:ln>
                  <a:noFill/>
                </a:ln>
                <a:solidFill>
                  <a:schemeClr val="tx1"/>
                </a:solidFill>
                <a:effectLst/>
              </a:rPr>
              <a:t>1. Lock-Based Protocol</a:t>
            </a:r>
            <a:endParaRPr lang="en-IN" sz="3200" dirty="0"/>
          </a:p>
        </p:txBody>
      </p:sp>
      <p:sp>
        <p:nvSpPr>
          <p:cNvPr id="4" name="Rectangle 1">
            <a:extLst>
              <a:ext uri="{FF2B5EF4-FFF2-40B4-BE49-F238E27FC236}">
                <a16:creationId xmlns:a16="http://schemas.microsoft.com/office/drawing/2014/main" id="{4668300F-0282-40B6-9F36-1F9AC7D0B280}"/>
              </a:ext>
            </a:extLst>
          </p:cNvPr>
          <p:cNvSpPr>
            <a:spLocks noChangeArrowheads="1"/>
          </p:cNvSpPr>
          <p:nvPr/>
        </p:nvSpPr>
        <p:spPr bwMode="auto">
          <a:xfrm>
            <a:off x="897117" y="1139758"/>
            <a:ext cx="1039776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In this type of protocol, any transaction cannot read or write data until it acquires an appropriate lock on it. There are two types of lock:</a:t>
            </a: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1. Shared lock:</a:t>
            </a:r>
            <a:endParaRPr kumimoji="0" lang="en-US" altLang="en-US" sz="18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rPr>
              <a:t>It is also known as a </a:t>
            </a:r>
            <a:r>
              <a:rPr kumimoji="0" lang="en-US" altLang="en-US" b="0" i="0" u="none" strike="noStrike" cap="none" normalizeH="0" baseline="0" dirty="0">
                <a:ln>
                  <a:noFill/>
                </a:ln>
                <a:solidFill>
                  <a:srgbClr val="FF0000"/>
                </a:solidFill>
                <a:effectLst/>
              </a:rPr>
              <a:t>Read-only lock</a:t>
            </a:r>
            <a:r>
              <a:rPr kumimoji="0" lang="en-US" altLang="en-US" b="0" i="0" u="none" strike="noStrike" cap="none" normalizeH="0" baseline="0" dirty="0">
                <a:ln>
                  <a:noFill/>
                </a:ln>
                <a:solidFill>
                  <a:schemeClr val="tx1"/>
                </a:solidFill>
                <a:effectLst/>
              </a:rPr>
              <a:t>. In a shared lock, the data item can only read by the transaction.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rPr>
              <a:t>It can be shared between the transactions because when the transaction holds a lock, then it can't update the data on the data item.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2. Exclusive lock:</a:t>
            </a:r>
            <a:endParaRPr kumimoji="0" lang="en-US" altLang="en-US" sz="18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rPr>
              <a:t>In the exclusive lock, the data item can </a:t>
            </a:r>
            <a:r>
              <a:rPr kumimoji="0" lang="en-US" altLang="en-US" b="0" i="0" u="none" strike="noStrike" cap="none" normalizeH="0" baseline="0" dirty="0">
                <a:ln>
                  <a:noFill/>
                </a:ln>
                <a:solidFill>
                  <a:srgbClr val="FF0000"/>
                </a:solidFill>
                <a:effectLst/>
              </a:rPr>
              <a:t>be both reads as well as written </a:t>
            </a:r>
            <a:r>
              <a:rPr kumimoji="0" lang="en-US" altLang="en-US" b="0" i="0" u="none" strike="noStrike" cap="none" normalizeH="0" baseline="0" dirty="0">
                <a:ln>
                  <a:noFill/>
                </a:ln>
                <a:solidFill>
                  <a:schemeClr val="tx1"/>
                </a:solidFill>
                <a:effectLst/>
              </a:rPr>
              <a:t>by the transaction. </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rPr>
              <a:t>This lock is exclusive, and in this lock, multiple transactions do not modify the same data simultaneously.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6D1CA3C-595D-494E-A59A-DBE4162BEF26}"/>
              </a:ext>
            </a:extLst>
          </p:cNvPr>
          <p:cNvSpPr/>
          <p:nvPr/>
        </p:nvSpPr>
        <p:spPr>
          <a:xfrm>
            <a:off x="988505" y="4781436"/>
            <a:ext cx="6096000" cy="1631216"/>
          </a:xfrm>
          <a:prstGeom prst="rect">
            <a:avLst/>
          </a:prstGeom>
        </p:spPr>
        <p:txBody>
          <a:bodyPr>
            <a:spAutoFit/>
          </a:bodyPr>
          <a:lstStyle/>
          <a:p>
            <a:r>
              <a:rPr lang="en-US" sz="2000" b="1" dirty="0"/>
              <a:t>There are four types of lock protocols available:</a:t>
            </a:r>
          </a:p>
          <a:p>
            <a:pPr marL="457200" indent="-457200">
              <a:buFont typeface="+mj-lt"/>
              <a:buAutoNum type="alphaUcPeriod"/>
            </a:pPr>
            <a:r>
              <a:rPr lang="en-US" sz="2000" b="1" dirty="0">
                <a:solidFill>
                  <a:srgbClr val="00B050"/>
                </a:solidFill>
              </a:rPr>
              <a:t>Basic 2 PL (Basic two phase locking protocol)</a:t>
            </a:r>
          </a:p>
          <a:p>
            <a:pPr marL="457200" indent="-457200">
              <a:buFont typeface="+mj-lt"/>
              <a:buAutoNum type="alphaUcPeriod"/>
            </a:pPr>
            <a:r>
              <a:rPr lang="en-US" sz="2000" b="1" dirty="0">
                <a:solidFill>
                  <a:srgbClr val="00B0F0"/>
                </a:solidFill>
              </a:rPr>
              <a:t>Conservative 2 PL</a:t>
            </a:r>
          </a:p>
          <a:p>
            <a:pPr marL="457200" indent="-457200">
              <a:buFont typeface="+mj-lt"/>
              <a:buAutoNum type="alphaUcPeriod"/>
            </a:pPr>
            <a:r>
              <a:rPr lang="en-US" sz="2000" b="1" dirty="0">
                <a:solidFill>
                  <a:srgbClr val="00B050"/>
                </a:solidFill>
              </a:rPr>
              <a:t>Strict 2 PL</a:t>
            </a:r>
          </a:p>
          <a:p>
            <a:pPr marL="457200" indent="-457200">
              <a:buFont typeface="+mj-lt"/>
              <a:buAutoNum type="alphaUcPeriod"/>
            </a:pPr>
            <a:r>
              <a:rPr lang="en-US" sz="2000" b="1" dirty="0">
                <a:solidFill>
                  <a:srgbClr val="00B0F0"/>
                </a:solidFill>
              </a:rPr>
              <a:t>Rigorous 2 PL</a:t>
            </a:r>
          </a:p>
        </p:txBody>
      </p:sp>
    </p:spTree>
    <p:extLst>
      <p:ext uri="{BB962C8B-B14F-4D97-AF65-F5344CB8AC3E}">
        <p14:creationId xmlns:p14="http://schemas.microsoft.com/office/powerpoint/2010/main" val="21616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500"/>
                                        <p:tgtEl>
                                          <p:spTgt spid="5">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500"/>
                                        <p:tgtEl>
                                          <p:spTgt spid="5">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2EF2-D7ED-464C-B5AA-4529C1747493}"/>
              </a:ext>
            </a:extLst>
          </p:cNvPr>
          <p:cNvSpPr>
            <a:spLocks noGrp="1"/>
          </p:cNvSpPr>
          <p:nvPr>
            <p:ph type="title"/>
          </p:nvPr>
        </p:nvSpPr>
        <p:spPr/>
        <p:txBody>
          <a:bodyPr>
            <a:normAutofit/>
          </a:bodyPr>
          <a:lstStyle/>
          <a:p>
            <a:r>
              <a:rPr lang="en-IN" sz="3200" dirty="0"/>
              <a:t>A. Basic 2 PL</a:t>
            </a:r>
          </a:p>
        </p:txBody>
      </p:sp>
      <p:sp>
        <p:nvSpPr>
          <p:cNvPr id="4" name="TextBox 3">
            <a:extLst>
              <a:ext uri="{FF2B5EF4-FFF2-40B4-BE49-F238E27FC236}">
                <a16:creationId xmlns:a16="http://schemas.microsoft.com/office/drawing/2014/main" id="{00683208-FC80-4C67-BB1D-711ED558BA21}"/>
              </a:ext>
            </a:extLst>
          </p:cNvPr>
          <p:cNvSpPr txBox="1"/>
          <p:nvPr/>
        </p:nvSpPr>
        <p:spPr>
          <a:xfrm>
            <a:off x="682806" y="1044398"/>
            <a:ext cx="9662474" cy="1754326"/>
          </a:xfrm>
          <a:prstGeom prst="rect">
            <a:avLst/>
          </a:prstGeom>
          <a:noFill/>
        </p:spPr>
        <p:txBody>
          <a:bodyPr wrap="square" rtlCol="0">
            <a:spAutoFit/>
          </a:bodyPr>
          <a:lstStyle/>
          <a:p>
            <a:pPr lvl="1"/>
            <a:r>
              <a:rPr lang="en-IN" b="1" dirty="0"/>
              <a:t>Phase 1: Growing Phase</a:t>
            </a:r>
          </a:p>
          <a:p>
            <a:pPr marL="1200150" lvl="2" indent="-285750">
              <a:buFont typeface="Arial" panose="020B0604020202020204" pitchFamily="34" charset="0"/>
              <a:buChar char="•"/>
            </a:pPr>
            <a:r>
              <a:rPr lang="en-IN" dirty="0"/>
              <a:t>Transaction may obtain locks</a:t>
            </a:r>
          </a:p>
          <a:p>
            <a:pPr marL="1200150" lvl="2" indent="-285750">
              <a:buFont typeface="Arial" panose="020B0604020202020204" pitchFamily="34" charset="0"/>
              <a:buChar char="•"/>
            </a:pPr>
            <a:r>
              <a:rPr lang="en-IN" dirty="0"/>
              <a:t>Transaction may not release locks</a:t>
            </a:r>
          </a:p>
          <a:p>
            <a:pPr lvl="1"/>
            <a:r>
              <a:rPr lang="en-IN" b="1" dirty="0"/>
              <a:t>Phase 2: Shrinking Phase</a:t>
            </a:r>
          </a:p>
          <a:p>
            <a:pPr marL="1200150" lvl="2" indent="-285750">
              <a:buFont typeface="Arial" panose="020B0604020202020204" pitchFamily="34" charset="0"/>
              <a:buChar char="•"/>
            </a:pPr>
            <a:r>
              <a:rPr lang="en-IN" dirty="0"/>
              <a:t>Transaction may release locks</a:t>
            </a:r>
          </a:p>
          <a:p>
            <a:pPr marL="1200150" lvl="2" indent="-285750">
              <a:buFont typeface="Arial" panose="020B0604020202020204" pitchFamily="34" charset="0"/>
              <a:buChar char="•"/>
            </a:pPr>
            <a:r>
              <a:rPr lang="en-IN" dirty="0"/>
              <a:t>Transaction may not obtain locks </a:t>
            </a:r>
          </a:p>
        </p:txBody>
      </p:sp>
      <p:pic>
        <p:nvPicPr>
          <p:cNvPr id="5" name="Picture 4">
            <a:extLst>
              <a:ext uri="{FF2B5EF4-FFF2-40B4-BE49-F238E27FC236}">
                <a16:creationId xmlns:a16="http://schemas.microsoft.com/office/drawing/2014/main" id="{0B9BC403-17CC-4249-9193-E6F51C70A878}"/>
              </a:ext>
            </a:extLst>
          </p:cNvPr>
          <p:cNvPicPr>
            <a:picLocks noChangeAspect="1"/>
          </p:cNvPicPr>
          <p:nvPr/>
        </p:nvPicPr>
        <p:blipFill>
          <a:blip r:embed="rId2"/>
          <a:stretch>
            <a:fillRect/>
          </a:stretch>
        </p:blipFill>
        <p:spPr>
          <a:xfrm>
            <a:off x="682806" y="3033495"/>
            <a:ext cx="5000625" cy="2600325"/>
          </a:xfrm>
          <a:prstGeom prst="rect">
            <a:avLst/>
          </a:prstGeom>
        </p:spPr>
      </p:pic>
      <p:pic>
        <p:nvPicPr>
          <p:cNvPr id="6" name="Picture 5">
            <a:extLst>
              <a:ext uri="{FF2B5EF4-FFF2-40B4-BE49-F238E27FC236}">
                <a16:creationId xmlns:a16="http://schemas.microsoft.com/office/drawing/2014/main" id="{D68C521C-5A40-46E0-AF38-C612B61FD9C0}"/>
              </a:ext>
            </a:extLst>
          </p:cNvPr>
          <p:cNvPicPr>
            <a:picLocks noChangeAspect="1"/>
          </p:cNvPicPr>
          <p:nvPr/>
        </p:nvPicPr>
        <p:blipFill>
          <a:blip r:embed="rId3"/>
          <a:stretch>
            <a:fillRect/>
          </a:stretch>
        </p:blipFill>
        <p:spPr>
          <a:xfrm>
            <a:off x="473256" y="3243802"/>
            <a:ext cx="5210175" cy="2552700"/>
          </a:xfrm>
          <a:prstGeom prst="rect">
            <a:avLst/>
          </a:prstGeom>
        </p:spPr>
      </p:pic>
      <p:sp>
        <p:nvSpPr>
          <p:cNvPr id="7" name="Rectangle 1">
            <a:extLst>
              <a:ext uri="{FF2B5EF4-FFF2-40B4-BE49-F238E27FC236}">
                <a16:creationId xmlns:a16="http://schemas.microsoft.com/office/drawing/2014/main" id="{0FC5A966-0D90-4CE5-ACA8-9319EC6D1340}"/>
              </a:ext>
            </a:extLst>
          </p:cNvPr>
          <p:cNvSpPr>
            <a:spLocks noChangeArrowheads="1"/>
          </p:cNvSpPr>
          <p:nvPr/>
        </p:nvSpPr>
        <p:spPr bwMode="auto">
          <a:xfrm>
            <a:off x="5553593" y="2981108"/>
            <a:ext cx="663840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transaction may be granted a lock on an item if the requested lock is compatible with locks already held on the item by other</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transactions.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Any number of transactions can hold shared locks on an item, but if any transaction holds an exclusive(X) on the item no other transaction may hold any lock on the item.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a lock cannot be granted, the requesting transaction is made to wait till all incompatible locks held by other transactions have been released. Then the lock is granted. </a:t>
            </a:r>
          </a:p>
        </p:txBody>
      </p:sp>
      <p:pic>
        <p:nvPicPr>
          <p:cNvPr id="8" name="Picture 7">
            <a:extLst>
              <a:ext uri="{FF2B5EF4-FFF2-40B4-BE49-F238E27FC236}">
                <a16:creationId xmlns:a16="http://schemas.microsoft.com/office/drawing/2014/main" id="{7E1D085A-430E-4819-A3AC-F5D32D2B0254}"/>
              </a:ext>
            </a:extLst>
          </p:cNvPr>
          <p:cNvPicPr>
            <a:picLocks noChangeAspect="1"/>
          </p:cNvPicPr>
          <p:nvPr/>
        </p:nvPicPr>
        <p:blipFill>
          <a:blip r:embed="rId4"/>
          <a:stretch>
            <a:fillRect/>
          </a:stretch>
        </p:blipFill>
        <p:spPr>
          <a:xfrm>
            <a:off x="568505" y="3286286"/>
            <a:ext cx="5229225" cy="2428875"/>
          </a:xfrm>
          <a:prstGeom prst="rect">
            <a:avLst/>
          </a:prstGeom>
        </p:spPr>
      </p:pic>
    </p:spTree>
    <p:extLst>
      <p:ext uri="{BB962C8B-B14F-4D97-AF65-F5344CB8AC3E}">
        <p14:creationId xmlns:p14="http://schemas.microsoft.com/office/powerpoint/2010/main" val="11555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32ED38-9EDF-4A26-AF42-9603033BAD39}"/>
              </a:ext>
            </a:extLst>
          </p:cNvPr>
          <p:cNvSpPr/>
          <p:nvPr/>
        </p:nvSpPr>
        <p:spPr>
          <a:xfrm>
            <a:off x="541928" y="284117"/>
            <a:ext cx="11049000" cy="1754326"/>
          </a:xfrm>
          <a:prstGeom prst="rect">
            <a:avLst/>
          </a:prstGeom>
        </p:spPr>
        <p:txBody>
          <a:bodyPr wrap="square">
            <a:spAutoFit/>
          </a:bodyPr>
          <a:lstStyle/>
          <a:p>
            <a:r>
              <a:rPr lang="en-US" b="1" dirty="0"/>
              <a:t>Upgrade / Downgrade locks :</a:t>
            </a:r>
            <a:r>
              <a:rPr lang="en-US" dirty="0"/>
              <a:t> A transaction that holds a lock on an item </a:t>
            </a:r>
            <a:r>
              <a:rPr lang="en-US" b="1" dirty="0"/>
              <a:t>A</a:t>
            </a:r>
            <a:r>
              <a:rPr lang="en-US" dirty="0"/>
              <a:t> is allowed under certain condition to change the lock state from one state to another.</a:t>
            </a:r>
          </a:p>
          <a:p>
            <a:br>
              <a:rPr lang="en-US" dirty="0"/>
            </a:br>
            <a:r>
              <a:rPr lang="en-US" b="1" dirty="0"/>
              <a:t>Upgrade: </a:t>
            </a:r>
            <a:r>
              <a:rPr lang="en-US" dirty="0"/>
              <a:t>A Lock-S(A) can be upgraded to Lock-X(A) if </a:t>
            </a:r>
            <a:r>
              <a:rPr lang="en-US" dirty="0" err="1"/>
              <a:t>T</a:t>
            </a:r>
            <a:r>
              <a:rPr lang="en-US" baseline="-25000" dirty="0" err="1"/>
              <a:t>i</a:t>
            </a:r>
            <a:r>
              <a:rPr lang="en-US" dirty="0"/>
              <a:t> is the only transaction holding the S-lock on element A.</a:t>
            </a:r>
            <a:br>
              <a:rPr lang="en-US" dirty="0"/>
            </a:br>
            <a:r>
              <a:rPr lang="en-US" b="1" dirty="0"/>
              <a:t>Downgrade: </a:t>
            </a:r>
            <a:r>
              <a:rPr lang="en-US" dirty="0"/>
              <a:t>We may downgrade Lock-X(A) to Lock-S(A) when we feel that we no longer want to write on data-item A. As we were holding X-lock on A, we don’t need to check any conditions.</a:t>
            </a:r>
            <a:endParaRPr lang="en-IN" dirty="0"/>
          </a:p>
        </p:txBody>
      </p:sp>
      <p:sp>
        <p:nvSpPr>
          <p:cNvPr id="5" name="TextBox 4">
            <a:extLst>
              <a:ext uri="{FF2B5EF4-FFF2-40B4-BE49-F238E27FC236}">
                <a16:creationId xmlns:a16="http://schemas.microsoft.com/office/drawing/2014/main" id="{BA751215-9F5B-4128-9E79-A7CC9DA2D5CC}"/>
              </a:ext>
            </a:extLst>
          </p:cNvPr>
          <p:cNvSpPr txBox="1"/>
          <p:nvPr/>
        </p:nvSpPr>
        <p:spPr>
          <a:xfrm>
            <a:off x="705599" y="2677213"/>
            <a:ext cx="4692039" cy="369332"/>
          </a:xfrm>
          <a:prstGeom prst="rect">
            <a:avLst/>
          </a:prstGeom>
          <a:noFill/>
        </p:spPr>
        <p:txBody>
          <a:bodyPr wrap="square" rtlCol="0">
            <a:spAutoFit/>
          </a:bodyPr>
          <a:lstStyle/>
          <a:p>
            <a:r>
              <a:rPr lang="en-IN" dirty="0"/>
              <a:t>The lock point ensure the serializability order:</a:t>
            </a:r>
          </a:p>
        </p:txBody>
      </p:sp>
      <p:pic>
        <p:nvPicPr>
          <p:cNvPr id="6" name="Picture 5">
            <a:extLst>
              <a:ext uri="{FF2B5EF4-FFF2-40B4-BE49-F238E27FC236}">
                <a16:creationId xmlns:a16="http://schemas.microsoft.com/office/drawing/2014/main" id="{173CB8BF-AD20-4711-BA97-DBF4DA9318BA}"/>
              </a:ext>
            </a:extLst>
          </p:cNvPr>
          <p:cNvPicPr>
            <a:picLocks noChangeAspect="1"/>
          </p:cNvPicPr>
          <p:nvPr/>
        </p:nvPicPr>
        <p:blipFill>
          <a:blip r:embed="rId2"/>
          <a:stretch>
            <a:fillRect/>
          </a:stretch>
        </p:blipFill>
        <p:spPr>
          <a:xfrm>
            <a:off x="1029486" y="3429000"/>
            <a:ext cx="2479429" cy="1866900"/>
          </a:xfrm>
          <a:prstGeom prst="rect">
            <a:avLst/>
          </a:prstGeom>
        </p:spPr>
      </p:pic>
      <p:sp>
        <p:nvSpPr>
          <p:cNvPr id="7" name="TextBox 6">
            <a:extLst>
              <a:ext uri="{FF2B5EF4-FFF2-40B4-BE49-F238E27FC236}">
                <a16:creationId xmlns:a16="http://schemas.microsoft.com/office/drawing/2014/main" id="{13F42D8A-BE3A-4072-99AF-D115D4E46421}"/>
              </a:ext>
            </a:extLst>
          </p:cNvPr>
          <p:cNvSpPr txBox="1"/>
          <p:nvPr/>
        </p:nvSpPr>
        <p:spPr>
          <a:xfrm>
            <a:off x="1150120" y="5501135"/>
            <a:ext cx="1390127" cy="369332"/>
          </a:xfrm>
          <a:prstGeom prst="rect">
            <a:avLst/>
          </a:prstGeom>
          <a:noFill/>
        </p:spPr>
        <p:txBody>
          <a:bodyPr wrap="square" rtlCol="0">
            <a:spAutoFit/>
          </a:bodyPr>
          <a:lstStyle/>
          <a:p>
            <a:r>
              <a:rPr lang="en-IN" dirty="0"/>
              <a:t>T1</a:t>
            </a:r>
            <a:r>
              <a:rPr lang="en-IN" dirty="0">
                <a:sym typeface="Wingdings" panose="05000000000000000000" pitchFamily="2" charset="2"/>
              </a:rPr>
              <a:t>T3T2</a:t>
            </a:r>
            <a:endParaRPr lang="en-IN" dirty="0"/>
          </a:p>
        </p:txBody>
      </p:sp>
      <p:sp>
        <p:nvSpPr>
          <p:cNvPr id="8" name="TextBox 7">
            <a:extLst>
              <a:ext uri="{FF2B5EF4-FFF2-40B4-BE49-F238E27FC236}">
                <a16:creationId xmlns:a16="http://schemas.microsoft.com/office/drawing/2014/main" id="{3F597DB9-9A5C-4EFD-BA14-F0B0550FFA2F}"/>
              </a:ext>
            </a:extLst>
          </p:cNvPr>
          <p:cNvSpPr txBox="1"/>
          <p:nvPr/>
        </p:nvSpPr>
        <p:spPr>
          <a:xfrm>
            <a:off x="511448" y="5934670"/>
            <a:ext cx="4783370" cy="923330"/>
          </a:xfrm>
          <a:prstGeom prst="rect">
            <a:avLst/>
          </a:prstGeom>
          <a:noFill/>
        </p:spPr>
        <p:txBody>
          <a:bodyPr wrap="square" rtlCol="0">
            <a:spAutoFit/>
          </a:bodyPr>
          <a:lstStyle/>
          <a:p>
            <a:r>
              <a:rPr lang="en-IN" dirty="0"/>
              <a:t>Advantage:</a:t>
            </a:r>
          </a:p>
          <a:p>
            <a:pPr marL="285750" indent="-285750">
              <a:buFont typeface="Arial" panose="020B0604020202020204" pitchFamily="34" charset="0"/>
              <a:buChar char="•"/>
            </a:pPr>
            <a:r>
              <a:rPr lang="en-IN" dirty="0"/>
              <a:t>Schedule which follows 2PL is a serializable.</a:t>
            </a:r>
          </a:p>
          <a:p>
            <a:r>
              <a:rPr lang="en-IN" dirty="0"/>
              <a:t> </a:t>
            </a:r>
          </a:p>
        </p:txBody>
      </p:sp>
      <p:pic>
        <p:nvPicPr>
          <p:cNvPr id="9" name="Picture 8">
            <a:extLst>
              <a:ext uri="{FF2B5EF4-FFF2-40B4-BE49-F238E27FC236}">
                <a16:creationId xmlns:a16="http://schemas.microsoft.com/office/drawing/2014/main" id="{BA8D489C-F2DE-4C77-A877-D6F16C512AB8}"/>
              </a:ext>
            </a:extLst>
          </p:cNvPr>
          <p:cNvPicPr>
            <a:picLocks noChangeAspect="1"/>
          </p:cNvPicPr>
          <p:nvPr/>
        </p:nvPicPr>
        <p:blipFill>
          <a:blip r:embed="rId3"/>
          <a:stretch>
            <a:fillRect/>
          </a:stretch>
        </p:blipFill>
        <p:spPr>
          <a:xfrm>
            <a:off x="6248400" y="2786259"/>
            <a:ext cx="3810152" cy="3802864"/>
          </a:xfrm>
          <a:prstGeom prst="rect">
            <a:avLst/>
          </a:prstGeom>
        </p:spPr>
      </p:pic>
    </p:spTree>
    <p:extLst>
      <p:ext uri="{BB962C8B-B14F-4D97-AF65-F5344CB8AC3E}">
        <p14:creationId xmlns:p14="http://schemas.microsoft.com/office/powerpoint/2010/main" val="67504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D63E-37A2-4260-8BC9-358DDDAE0879}"/>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AFCA0A69-EB1B-4B9B-A9C5-277B3F05985B}"/>
              </a:ext>
            </a:extLst>
          </p:cNvPr>
          <p:cNvSpPr txBox="1"/>
          <p:nvPr/>
        </p:nvSpPr>
        <p:spPr>
          <a:xfrm>
            <a:off x="217556" y="775043"/>
            <a:ext cx="3882153" cy="1692771"/>
          </a:xfrm>
          <a:prstGeom prst="rect">
            <a:avLst/>
          </a:prstGeom>
          <a:noFill/>
        </p:spPr>
        <p:txBody>
          <a:bodyPr wrap="none" rtlCol="0">
            <a:spAutoFit/>
          </a:bodyPr>
          <a:lstStyle/>
          <a:p>
            <a:r>
              <a:rPr lang="en-IN" sz="2400" b="1" dirty="0"/>
              <a:t>Problems in Basic 2 PL:</a:t>
            </a:r>
          </a:p>
          <a:p>
            <a:pPr marL="342900" indent="-342900">
              <a:buAutoNum type="arabicPeriod"/>
            </a:pPr>
            <a:r>
              <a:rPr lang="en-IN" sz="1600" dirty="0"/>
              <a:t>Resource utilization is low</a:t>
            </a:r>
          </a:p>
          <a:p>
            <a:pPr marL="342900" indent="-342900">
              <a:buAutoNum type="arabicPeriod"/>
            </a:pPr>
            <a:r>
              <a:rPr lang="en-IN" sz="1600" dirty="0"/>
              <a:t>Not free from Deadlock</a:t>
            </a:r>
          </a:p>
          <a:p>
            <a:pPr marL="342900" indent="-342900">
              <a:buAutoNum type="arabicPeriod"/>
            </a:pPr>
            <a:r>
              <a:rPr lang="en-IN" sz="1600" dirty="0"/>
              <a:t>Not free from Cascading rollback</a:t>
            </a:r>
          </a:p>
          <a:p>
            <a:pPr marL="342900" indent="-342900">
              <a:buAutoNum type="arabicPeriod"/>
            </a:pPr>
            <a:r>
              <a:rPr lang="en-IN" sz="1600" dirty="0"/>
              <a:t>Can not guarantee recoverable schedule</a:t>
            </a:r>
          </a:p>
          <a:p>
            <a:pPr marL="342900" indent="-342900">
              <a:buAutoNum type="arabicPeriod"/>
            </a:pPr>
            <a:r>
              <a:rPr lang="en-IN" sz="1600" dirty="0"/>
              <a:t>Not free from starvation</a:t>
            </a:r>
          </a:p>
        </p:txBody>
      </p:sp>
      <p:pic>
        <p:nvPicPr>
          <p:cNvPr id="5" name="Picture 4">
            <a:extLst>
              <a:ext uri="{FF2B5EF4-FFF2-40B4-BE49-F238E27FC236}">
                <a16:creationId xmlns:a16="http://schemas.microsoft.com/office/drawing/2014/main" id="{5FFB723B-A350-4473-B95D-2CF130EA1585}"/>
              </a:ext>
            </a:extLst>
          </p:cNvPr>
          <p:cNvPicPr>
            <a:picLocks noChangeAspect="1"/>
          </p:cNvPicPr>
          <p:nvPr/>
        </p:nvPicPr>
        <p:blipFill>
          <a:blip r:embed="rId2"/>
          <a:stretch>
            <a:fillRect/>
          </a:stretch>
        </p:blipFill>
        <p:spPr>
          <a:xfrm>
            <a:off x="103446" y="3819975"/>
            <a:ext cx="3350463" cy="2798189"/>
          </a:xfrm>
          <a:prstGeom prst="rect">
            <a:avLst/>
          </a:prstGeom>
        </p:spPr>
      </p:pic>
      <p:pic>
        <p:nvPicPr>
          <p:cNvPr id="6" name="Picture 5">
            <a:extLst>
              <a:ext uri="{FF2B5EF4-FFF2-40B4-BE49-F238E27FC236}">
                <a16:creationId xmlns:a16="http://schemas.microsoft.com/office/drawing/2014/main" id="{FB7EFEC3-12A1-4D1B-860B-F27BCBF41E28}"/>
              </a:ext>
            </a:extLst>
          </p:cNvPr>
          <p:cNvPicPr>
            <a:picLocks noChangeAspect="1"/>
          </p:cNvPicPr>
          <p:nvPr/>
        </p:nvPicPr>
        <p:blipFill>
          <a:blip r:embed="rId3"/>
          <a:stretch>
            <a:fillRect/>
          </a:stretch>
        </p:blipFill>
        <p:spPr>
          <a:xfrm>
            <a:off x="3487722" y="3856772"/>
            <a:ext cx="2247900" cy="2533650"/>
          </a:xfrm>
          <a:prstGeom prst="rect">
            <a:avLst/>
          </a:prstGeom>
        </p:spPr>
      </p:pic>
      <p:pic>
        <p:nvPicPr>
          <p:cNvPr id="7" name="Picture 6">
            <a:extLst>
              <a:ext uri="{FF2B5EF4-FFF2-40B4-BE49-F238E27FC236}">
                <a16:creationId xmlns:a16="http://schemas.microsoft.com/office/drawing/2014/main" id="{8E235911-8EF0-4E98-8B50-AC100B34319C}"/>
              </a:ext>
            </a:extLst>
          </p:cNvPr>
          <p:cNvPicPr>
            <a:picLocks noChangeAspect="1"/>
          </p:cNvPicPr>
          <p:nvPr/>
        </p:nvPicPr>
        <p:blipFill>
          <a:blip r:embed="rId4"/>
          <a:stretch>
            <a:fillRect/>
          </a:stretch>
        </p:blipFill>
        <p:spPr>
          <a:xfrm>
            <a:off x="8719926" y="425900"/>
            <a:ext cx="3381375" cy="3419475"/>
          </a:xfrm>
          <a:prstGeom prst="rect">
            <a:avLst/>
          </a:prstGeom>
        </p:spPr>
      </p:pic>
      <p:pic>
        <p:nvPicPr>
          <p:cNvPr id="8" name="Picture 7">
            <a:extLst>
              <a:ext uri="{FF2B5EF4-FFF2-40B4-BE49-F238E27FC236}">
                <a16:creationId xmlns:a16="http://schemas.microsoft.com/office/drawing/2014/main" id="{7F7192D6-C9EB-40F5-816F-1FD1466789C4}"/>
              </a:ext>
            </a:extLst>
          </p:cNvPr>
          <p:cNvPicPr>
            <a:picLocks noChangeAspect="1"/>
          </p:cNvPicPr>
          <p:nvPr/>
        </p:nvPicPr>
        <p:blipFill>
          <a:blip r:embed="rId5"/>
          <a:stretch>
            <a:fillRect/>
          </a:stretch>
        </p:blipFill>
        <p:spPr>
          <a:xfrm>
            <a:off x="8120439" y="425900"/>
            <a:ext cx="3952875" cy="3429000"/>
          </a:xfrm>
          <a:prstGeom prst="rect">
            <a:avLst/>
          </a:prstGeom>
        </p:spPr>
      </p:pic>
      <p:sp>
        <p:nvSpPr>
          <p:cNvPr id="9" name="TextBox 8">
            <a:extLst>
              <a:ext uri="{FF2B5EF4-FFF2-40B4-BE49-F238E27FC236}">
                <a16:creationId xmlns:a16="http://schemas.microsoft.com/office/drawing/2014/main" id="{E2CE99D0-287E-49B0-9954-88C0664A4E75}"/>
              </a:ext>
            </a:extLst>
          </p:cNvPr>
          <p:cNvSpPr txBox="1"/>
          <p:nvPr/>
        </p:nvSpPr>
        <p:spPr>
          <a:xfrm>
            <a:off x="990600" y="3450643"/>
            <a:ext cx="301686" cy="369332"/>
          </a:xfrm>
          <a:prstGeom prst="rect">
            <a:avLst/>
          </a:prstGeom>
          <a:noFill/>
        </p:spPr>
        <p:txBody>
          <a:bodyPr wrap="none" rtlCol="0">
            <a:spAutoFit/>
          </a:bodyPr>
          <a:lstStyle/>
          <a:p>
            <a:r>
              <a:rPr lang="en-IN" dirty="0"/>
              <a:t>1</a:t>
            </a:r>
          </a:p>
        </p:txBody>
      </p:sp>
      <p:sp>
        <p:nvSpPr>
          <p:cNvPr id="10" name="TextBox 9">
            <a:extLst>
              <a:ext uri="{FF2B5EF4-FFF2-40B4-BE49-F238E27FC236}">
                <a16:creationId xmlns:a16="http://schemas.microsoft.com/office/drawing/2014/main" id="{03CB101A-3F84-43E2-AD94-1597F978C9DF}"/>
              </a:ext>
            </a:extLst>
          </p:cNvPr>
          <p:cNvSpPr txBox="1"/>
          <p:nvPr/>
        </p:nvSpPr>
        <p:spPr>
          <a:xfrm>
            <a:off x="4364010" y="3528574"/>
            <a:ext cx="301686" cy="369332"/>
          </a:xfrm>
          <a:prstGeom prst="rect">
            <a:avLst/>
          </a:prstGeom>
          <a:noFill/>
        </p:spPr>
        <p:txBody>
          <a:bodyPr wrap="none" rtlCol="0">
            <a:spAutoFit/>
          </a:bodyPr>
          <a:lstStyle/>
          <a:p>
            <a:r>
              <a:rPr lang="en-IN" dirty="0"/>
              <a:t>2</a:t>
            </a:r>
          </a:p>
        </p:txBody>
      </p:sp>
      <p:sp>
        <p:nvSpPr>
          <p:cNvPr id="11" name="TextBox 10">
            <a:extLst>
              <a:ext uri="{FF2B5EF4-FFF2-40B4-BE49-F238E27FC236}">
                <a16:creationId xmlns:a16="http://schemas.microsoft.com/office/drawing/2014/main" id="{41F626C7-52C7-41A2-99A7-703A1266C4B3}"/>
              </a:ext>
            </a:extLst>
          </p:cNvPr>
          <p:cNvSpPr txBox="1"/>
          <p:nvPr/>
        </p:nvSpPr>
        <p:spPr>
          <a:xfrm>
            <a:off x="10410613" y="114712"/>
            <a:ext cx="301686" cy="369332"/>
          </a:xfrm>
          <a:prstGeom prst="rect">
            <a:avLst/>
          </a:prstGeom>
          <a:noFill/>
        </p:spPr>
        <p:txBody>
          <a:bodyPr wrap="none" rtlCol="0">
            <a:spAutoFit/>
          </a:bodyPr>
          <a:lstStyle/>
          <a:p>
            <a:r>
              <a:rPr lang="en-IN" dirty="0"/>
              <a:t>3</a:t>
            </a:r>
          </a:p>
        </p:txBody>
      </p:sp>
      <p:pic>
        <p:nvPicPr>
          <p:cNvPr id="12" name="Picture 11">
            <a:extLst>
              <a:ext uri="{FF2B5EF4-FFF2-40B4-BE49-F238E27FC236}">
                <a16:creationId xmlns:a16="http://schemas.microsoft.com/office/drawing/2014/main" id="{571249D7-8492-4998-BA77-3DF001B9217C}"/>
              </a:ext>
            </a:extLst>
          </p:cNvPr>
          <p:cNvPicPr>
            <a:picLocks noChangeAspect="1"/>
          </p:cNvPicPr>
          <p:nvPr/>
        </p:nvPicPr>
        <p:blipFill>
          <a:blip r:embed="rId6"/>
          <a:stretch>
            <a:fillRect/>
          </a:stretch>
        </p:blipFill>
        <p:spPr>
          <a:xfrm>
            <a:off x="8271282" y="3971897"/>
            <a:ext cx="2800990" cy="2886103"/>
          </a:xfrm>
          <a:prstGeom prst="rect">
            <a:avLst/>
          </a:prstGeom>
        </p:spPr>
      </p:pic>
      <p:sp>
        <p:nvSpPr>
          <p:cNvPr id="13" name="TextBox 12">
            <a:extLst>
              <a:ext uri="{FF2B5EF4-FFF2-40B4-BE49-F238E27FC236}">
                <a16:creationId xmlns:a16="http://schemas.microsoft.com/office/drawing/2014/main" id="{FC0C3926-3E78-4145-98DD-4C3BAC8FAA57}"/>
              </a:ext>
            </a:extLst>
          </p:cNvPr>
          <p:cNvSpPr txBox="1"/>
          <p:nvPr/>
        </p:nvSpPr>
        <p:spPr>
          <a:xfrm>
            <a:off x="7969596" y="5367225"/>
            <a:ext cx="301686" cy="369332"/>
          </a:xfrm>
          <a:prstGeom prst="rect">
            <a:avLst/>
          </a:prstGeom>
          <a:noFill/>
        </p:spPr>
        <p:txBody>
          <a:bodyPr wrap="none" rtlCol="0">
            <a:spAutoFit/>
          </a:bodyPr>
          <a:lstStyle/>
          <a:p>
            <a:r>
              <a:rPr lang="en-IN" dirty="0"/>
              <a:t>4</a:t>
            </a:r>
          </a:p>
        </p:txBody>
      </p:sp>
      <p:pic>
        <p:nvPicPr>
          <p:cNvPr id="14" name="Picture 13">
            <a:extLst>
              <a:ext uri="{FF2B5EF4-FFF2-40B4-BE49-F238E27FC236}">
                <a16:creationId xmlns:a16="http://schemas.microsoft.com/office/drawing/2014/main" id="{7D84D95A-B916-46A0-BC9D-0C8852F24FD8}"/>
              </a:ext>
            </a:extLst>
          </p:cNvPr>
          <p:cNvPicPr>
            <a:picLocks noChangeAspect="1"/>
          </p:cNvPicPr>
          <p:nvPr/>
        </p:nvPicPr>
        <p:blipFill>
          <a:blip r:embed="rId7"/>
          <a:stretch>
            <a:fillRect/>
          </a:stretch>
        </p:blipFill>
        <p:spPr>
          <a:xfrm>
            <a:off x="4118543" y="484044"/>
            <a:ext cx="3973750" cy="2703636"/>
          </a:xfrm>
          <a:prstGeom prst="rect">
            <a:avLst/>
          </a:prstGeom>
        </p:spPr>
      </p:pic>
      <p:sp>
        <p:nvSpPr>
          <p:cNvPr id="15" name="TextBox 14">
            <a:extLst>
              <a:ext uri="{FF2B5EF4-FFF2-40B4-BE49-F238E27FC236}">
                <a16:creationId xmlns:a16="http://schemas.microsoft.com/office/drawing/2014/main" id="{79709E50-6783-4D45-BDB4-01D7DBCC7A14}"/>
              </a:ext>
            </a:extLst>
          </p:cNvPr>
          <p:cNvSpPr txBox="1"/>
          <p:nvPr/>
        </p:nvSpPr>
        <p:spPr>
          <a:xfrm>
            <a:off x="5803732" y="172967"/>
            <a:ext cx="301686"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319482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C1DB1-426D-42D6-B9E8-86C57EA7C371}"/>
              </a:ext>
            </a:extLst>
          </p:cNvPr>
          <p:cNvSpPr>
            <a:spLocks noGrp="1"/>
          </p:cNvSpPr>
          <p:nvPr>
            <p:ph type="title"/>
          </p:nvPr>
        </p:nvSpPr>
        <p:spPr/>
        <p:txBody>
          <a:bodyPr/>
          <a:lstStyle/>
          <a:p>
            <a:r>
              <a:rPr lang="en-IN" dirty="0"/>
              <a:t>From the book:</a:t>
            </a:r>
          </a:p>
        </p:txBody>
      </p:sp>
      <p:sp>
        <p:nvSpPr>
          <p:cNvPr id="3" name="Content Placeholder 2">
            <a:extLst>
              <a:ext uri="{FF2B5EF4-FFF2-40B4-BE49-F238E27FC236}">
                <a16:creationId xmlns:a16="http://schemas.microsoft.com/office/drawing/2014/main" id="{872326F5-28A3-4408-8723-0F1AFA1D943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A5F0C2A-12E8-45EA-A062-D7F5A979247D}"/>
              </a:ext>
            </a:extLst>
          </p:cNvPr>
          <p:cNvPicPr>
            <a:picLocks noChangeAspect="1"/>
          </p:cNvPicPr>
          <p:nvPr/>
        </p:nvPicPr>
        <p:blipFill>
          <a:blip r:embed="rId2"/>
          <a:stretch>
            <a:fillRect/>
          </a:stretch>
        </p:blipFill>
        <p:spPr>
          <a:xfrm>
            <a:off x="609600" y="1094846"/>
            <a:ext cx="10687737" cy="4668307"/>
          </a:xfrm>
          <a:prstGeom prst="rect">
            <a:avLst/>
          </a:prstGeom>
        </p:spPr>
      </p:pic>
    </p:spTree>
    <p:extLst>
      <p:ext uri="{BB962C8B-B14F-4D97-AF65-F5344CB8AC3E}">
        <p14:creationId xmlns:p14="http://schemas.microsoft.com/office/powerpoint/2010/main" val="10839164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3D7A-8B34-44B2-8E14-A7A8D57F3FDC}"/>
              </a:ext>
            </a:extLst>
          </p:cNvPr>
          <p:cNvSpPr>
            <a:spLocks noGrp="1"/>
          </p:cNvSpPr>
          <p:nvPr>
            <p:ph type="title"/>
          </p:nvPr>
        </p:nvSpPr>
        <p:spPr/>
        <p:txBody>
          <a:bodyPr>
            <a:normAutofit/>
          </a:bodyPr>
          <a:lstStyle/>
          <a:p>
            <a:r>
              <a:rPr lang="en-IN" sz="3200" b="1" dirty="0"/>
              <a:t>B</a:t>
            </a:r>
            <a:r>
              <a:rPr lang="en-IN" sz="3200" dirty="0"/>
              <a:t>. </a:t>
            </a:r>
            <a:r>
              <a:rPr lang="en-IN" sz="3200" b="1" dirty="0"/>
              <a:t>Conservative 2 PL </a:t>
            </a:r>
            <a:r>
              <a:rPr lang="en-IN" sz="3200" dirty="0"/>
              <a:t>(Selfish in nature)</a:t>
            </a:r>
          </a:p>
        </p:txBody>
      </p:sp>
      <p:sp>
        <p:nvSpPr>
          <p:cNvPr id="4" name="TextBox 3">
            <a:extLst>
              <a:ext uri="{FF2B5EF4-FFF2-40B4-BE49-F238E27FC236}">
                <a16:creationId xmlns:a16="http://schemas.microsoft.com/office/drawing/2014/main" id="{803FA5C8-007A-4370-A4C5-E42707E63752}"/>
              </a:ext>
            </a:extLst>
          </p:cNvPr>
          <p:cNvSpPr txBox="1"/>
          <p:nvPr/>
        </p:nvSpPr>
        <p:spPr>
          <a:xfrm>
            <a:off x="457200" y="948227"/>
            <a:ext cx="8013540" cy="646331"/>
          </a:xfrm>
          <a:prstGeom prst="rect">
            <a:avLst/>
          </a:prstGeom>
          <a:noFill/>
        </p:spPr>
        <p:txBody>
          <a:bodyPr wrap="none" rtlCol="0">
            <a:spAutoFit/>
          </a:bodyPr>
          <a:lstStyle/>
          <a:p>
            <a:pPr marL="742950" lvl="1" indent="-285750">
              <a:buFont typeface="Arial" panose="020B0604020202020204" pitchFamily="34" charset="0"/>
              <a:buChar char="•"/>
            </a:pPr>
            <a:r>
              <a:rPr lang="en-IN" dirty="0"/>
              <a:t>It should satisfy the basic 2PL.</a:t>
            </a:r>
          </a:p>
          <a:p>
            <a:pPr marL="742950" lvl="1" indent="-285750">
              <a:buFont typeface="Arial" panose="020B0604020202020204" pitchFamily="34" charset="0"/>
              <a:buChar char="•"/>
            </a:pPr>
            <a:r>
              <a:rPr lang="en-IN" dirty="0"/>
              <a:t>Before transaction starts, Lock all the data item that your transaction need. </a:t>
            </a:r>
          </a:p>
        </p:txBody>
      </p:sp>
      <p:pic>
        <p:nvPicPr>
          <p:cNvPr id="5" name="Picture 4">
            <a:extLst>
              <a:ext uri="{FF2B5EF4-FFF2-40B4-BE49-F238E27FC236}">
                <a16:creationId xmlns:a16="http://schemas.microsoft.com/office/drawing/2014/main" id="{EB6B8A9B-FF0D-4549-9D7C-1470AD6E8C8A}"/>
              </a:ext>
            </a:extLst>
          </p:cNvPr>
          <p:cNvPicPr>
            <a:picLocks noChangeAspect="1"/>
          </p:cNvPicPr>
          <p:nvPr/>
        </p:nvPicPr>
        <p:blipFill>
          <a:blip r:embed="rId2"/>
          <a:stretch>
            <a:fillRect/>
          </a:stretch>
        </p:blipFill>
        <p:spPr>
          <a:xfrm>
            <a:off x="1099820" y="1766887"/>
            <a:ext cx="4648200" cy="3324225"/>
          </a:xfrm>
          <a:prstGeom prst="rect">
            <a:avLst/>
          </a:prstGeom>
        </p:spPr>
      </p:pic>
      <p:sp>
        <p:nvSpPr>
          <p:cNvPr id="6" name="TextBox 5">
            <a:extLst>
              <a:ext uri="{FF2B5EF4-FFF2-40B4-BE49-F238E27FC236}">
                <a16:creationId xmlns:a16="http://schemas.microsoft.com/office/drawing/2014/main" id="{E5E217D1-7C78-4A9E-BFAC-AF80669BC59D}"/>
              </a:ext>
            </a:extLst>
          </p:cNvPr>
          <p:cNvSpPr txBox="1"/>
          <p:nvPr/>
        </p:nvSpPr>
        <p:spPr>
          <a:xfrm>
            <a:off x="6565559" y="1956191"/>
            <a:ext cx="5262880"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rgbClr val="FF0000"/>
                </a:solidFill>
              </a:rPr>
              <a:t>No Deadlock</a:t>
            </a:r>
          </a:p>
          <a:p>
            <a:pPr marL="285750" indent="-285750">
              <a:buFont typeface="Arial" panose="020B0604020202020204" pitchFamily="34" charset="0"/>
              <a:buChar char="•"/>
            </a:pPr>
            <a:r>
              <a:rPr lang="en-IN" dirty="0"/>
              <a:t>Practical implementation is difficult</a:t>
            </a:r>
            <a:r>
              <a:rPr lang="en-IN" sz="1200" dirty="0"/>
              <a:t>(early prediction)</a:t>
            </a:r>
          </a:p>
          <a:p>
            <a:pPr marL="285750" indent="-285750">
              <a:buFont typeface="Arial" panose="020B0604020202020204" pitchFamily="34" charset="0"/>
              <a:buChar char="•"/>
            </a:pPr>
            <a:r>
              <a:rPr lang="en-IN" dirty="0"/>
              <a:t>Suffering from Cascading rollback </a:t>
            </a:r>
            <a:r>
              <a:rPr lang="en-IN" sz="1400" dirty="0"/>
              <a:t>(no commit is defined) </a:t>
            </a:r>
            <a:endParaRPr lang="en-IN" dirty="0"/>
          </a:p>
        </p:txBody>
      </p:sp>
      <p:pic>
        <p:nvPicPr>
          <p:cNvPr id="7" name="Picture 6">
            <a:extLst>
              <a:ext uri="{FF2B5EF4-FFF2-40B4-BE49-F238E27FC236}">
                <a16:creationId xmlns:a16="http://schemas.microsoft.com/office/drawing/2014/main" id="{1BCFF410-9BEA-49B4-BC30-F92203B796AB}"/>
              </a:ext>
            </a:extLst>
          </p:cNvPr>
          <p:cNvPicPr>
            <a:picLocks noChangeAspect="1"/>
          </p:cNvPicPr>
          <p:nvPr/>
        </p:nvPicPr>
        <p:blipFill>
          <a:blip r:embed="rId3"/>
          <a:stretch>
            <a:fillRect/>
          </a:stretch>
        </p:blipFill>
        <p:spPr>
          <a:xfrm>
            <a:off x="6974755" y="2977641"/>
            <a:ext cx="4525946" cy="3873329"/>
          </a:xfrm>
          <a:prstGeom prst="rect">
            <a:avLst/>
          </a:prstGeom>
        </p:spPr>
      </p:pic>
    </p:spTree>
    <p:extLst>
      <p:ext uri="{BB962C8B-B14F-4D97-AF65-F5344CB8AC3E}">
        <p14:creationId xmlns:p14="http://schemas.microsoft.com/office/powerpoint/2010/main" val="27989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6C09-B043-4107-A88D-075E59B32F0C}"/>
              </a:ext>
            </a:extLst>
          </p:cNvPr>
          <p:cNvSpPr>
            <a:spLocks noGrp="1"/>
          </p:cNvSpPr>
          <p:nvPr>
            <p:ph type="title"/>
          </p:nvPr>
        </p:nvSpPr>
        <p:spPr/>
        <p:txBody>
          <a:bodyPr>
            <a:normAutofit/>
          </a:bodyPr>
          <a:lstStyle/>
          <a:p>
            <a:r>
              <a:rPr lang="en-IN" sz="3200" b="1" dirty="0"/>
              <a:t>C. Strict 2 PL</a:t>
            </a:r>
            <a:endParaRPr lang="en-IN" sz="3200" dirty="0"/>
          </a:p>
        </p:txBody>
      </p:sp>
      <p:sp>
        <p:nvSpPr>
          <p:cNvPr id="4" name="TextBox 3">
            <a:extLst>
              <a:ext uri="{FF2B5EF4-FFF2-40B4-BE49-F238E27FC236}">
                <a16:creationId xmlns:a16="http://schemas.microsoft.com/office/drawing/2014/main" id="{038AF85A-3039-495B-9A55-B90CDD5E0835}"/>
              </a:ext>
            </a:extLst>
          </p:cNvPr>
          <p:cNvSpPr txBox="1"/>
          <p:nvPr/>
        </p:nvSpPr>
        <p:spPr>
          <a:xfrm>
            <a:off x="609600" y="988040"/>
            <a:ext cx="8187241" cy="1200329"/>
          </a:xfrm>
          <a:prstGeom prst="rect">
            <a:avLst/>
          </a:prstGeom>
          <a:noFill/>
        </p:spPr>
        <p:txBody>
          <a:bodyPr wrap="none" rtlCol="0">
            <a:spAutoFit/>
          </a:bodyPr>
          <a:lstStyle/>
          <a:p>
            <a:pPr marL="742950" lvl="1" indent="-285750">
              <a:buFont typeface="Arial" panose="020B0604020202020204" pitchFamily="34" charset="0"/>
              <a:buChar char="•"/>
            </a:pPr>
            <a:r>
              <a:rPr lang="en-IN" dirty="0"/>
              <a:t>It should satisfy the basic 2PL.</a:t>
            </a:r>
          </a:p>
          <a:p>
            <a:pPr marL="800100" lvl="1" indent="-342900">
              <a:buFont typeface="Arial" panose="020B0604020202020204" pitchFamily="34" charset="0"/>
              <a:buChar char="•"/>
            </a:pPr>
            <a:r>
              <a:rPr lang="en-IN" dirty="0"/>
              <a:t>Transaction T does not releases any of exclusive lock until it commit or abort.</a:t>
            </a:r>
          </a:p>
          <a:p>
            <a:pPr marL="800100" lvl="1" indent="-342900">
              <a:buFont typeface="Arial" panose="020B0604020202020204" pitchFamily="34" charset="0"/>
              <a:buChar char="•"/>
            </a:pPr>
            <a:r>
              <a:rPr lang="en-IN" dirty="0"/>
              <a:t>No cascading rollback</a:t>
            </a:r>
          </a:p>
          <a:p>
            <a:pPr lvl="1"/>
            <a:endParaRPr lang="en-IN" dirty="0"/>
          </a:p>
        </p:txBody>
      </p:sp>
      <p:pic>
        <p:nvPicPr>
          <p:cNvPr id="5" name="Picture 4">
            <a:extLst>
              <a:ext uri="{FF2B5EF4-FFF2-40B4-BE49-F238E27FC236}">
                <a16:creationId xmlns:a16="http://schemas.microsoft.com/office/drawing/2014/main" id="{D93A0F36-9279-4A63-BB2F-9D0FF05FCF74}"/>
              </a:ext>
            </a:extLst>
          </p:cNvPr>
          <p:cNvPicPr>
            <a:picLocks noChangeAspect="1"/>
          </p:cNvPicPr>
          <p:nvPr/>
        </p:nvPicPr>
        <p:blipFill>
          <a:blip r:embed="rId2"/>
          <a:stretch>
            <a:fillRect/>
          </a:stretch>
        </p:blipFill>
        <p:spPr>
          <a:xfrm>
            <a:off x="1676400" y="2412365"/>
            <a:ext cx="4419600" cy="2419350"/>
          </a:xfrm>
          <a:prstGeom prst="rect">
            <a:avLst/>
          </a:prstGeom>
        </p:spPr>
      </p:pic>
      <p:sp>
        <p:nvSpPr>
          <p:cNvPr id="6" name="TextBox 5">
            <a:extLst>
              <a:ext uri="{FF2B5EF4-FFF2-40B4-BE49-F238E27FC236}">
                <a16:creationId xmlns:a16="http://schemas.microsoft.com/office/drawing/2014/main" id="{34E80552-CAD2-41D5-89CC-9CB575EEDFB1}"/>
              </a:ext>
            </a:extLst>
          </p:cNvPr>
          <p:cNvSpPr txBox="1"/>
          <p:nvPr/>
        </p:nvSpPr>
        <p:spPr>
          <a:xfrm>
            <a:off x="1777058" y="5490309"/>
            <a:ext cx="3087192" cy="1477328"/>
          </a:xfrm>
          <a:prstGeom prst="rect">
            <a:avLst/>
          </a:prstGeom>
          <a:noFill/>
        </p:spPr>
        <p:txBody>
          <a:bodyPr wrap="none" rtlCol="0">
            <a:spAutoFit/>
          </a:bodyPr>
          <a:lstStyle/>
          <a:p>
            <a:pPr marL="285750" indent="-285750">
              <a:buFont typeface="Arial" panose="020B0604020202020204" pitchFamily="34" charset="0"/>
              <a:buChar char="•"/>
            </a:pPr>
            <a:r>
              <a:rPr lang="en-IN" dirty="0"/>
              <a:t>Can have dead lock</a:t>
            </a:r>
          </a:p>
          <a:p>
            <a:pPr marL="285750" indent="-285750">
              <a:buFont typeface="Arial" panose="020B0604020202020204" pitchFamily="34" charset="0"/>
              <a:buChar char="•"/>
            </a:pPr>
            <a:r>
              <a:rPr lang="en-IN" dirty="0" err="1"/>
              <a:t>cascadless</a:t>
            </a:r>
            <a:endParaRPr lang="en-IN" dirty="0"/>
          </a:p>
          <a:p>
            <a:pPr marL="285750" indent="-285750">
              <a:buFont typeface="Arial" panose="020B0604020202020204" pitchFamily="34" charset="0"/>
              <a:buChar char="•"/>
            </a:pPr>
            <a:r>
              <a:rPr lang="en-IN" dirty="0"/>
              <a:t>Recoverability is easy(Strict)</a:t>
            </a:r>
            <a:endParaRPr lang="id-ID" dirty="0"/>
          </a:p>
          <a:p>
            <a:pPr marL="285750" indent="-285750">
              <a:buFont typeface="Arial" panose="020B0604020202020204" pitchFamily="34" charset="0"/>
              <a:buChar char="•"/>
            </a:pPr>
            <a:r>
              <a:rPr lang="en-IN" dirty="0"/>
              <a:t>Guarantees strict schedule</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6DD0B1E2-6156-47CD-A118-3C35FB5F5B3C}"/>
              </a:ext>
            </a:extLst>
          </p:cNvPr>
          <p:cNvPicPr>
            <a:picLocks noChangeAspect="1"/>
          </p:cNvPicPr>
          <p:nvPr/>
        </p:nvPicPr>
        <p:blipFill>
          <a:blip r:embed="rId3"/>
          <a:stretch>
            <a:fillRect/>
          </a:stretch>
        </p:blipFill>
        <p:spPr>
          <a:xfrm>
            <a:off x="7327752" y="2061230"/>
            <a:ext cx="3457575" cy="3829050"/>
          </a:xfrm>
          <a:prstGeom prst="rect">
            <a:avLst/>
          </a:prstGeom>
        </p:spPr>
      </p:pic>
      <p:pic>
        <p:nvPicPr>
          <p:cNvPr id="8" name="Picture 7">
            <a:extLst>
              <a:ext uri="{FF2B5EF4-FFF2-40B4-BE49-F238E27FC236}">
                <a16:creationId xmlns:a16="http://schemas.microsoft.com/office/drawing/2014/main" id="{3359F2A0-320A-44FD-B93A-7C48EE587495}"/>
              </a:ext>
            </a:extLst>
          </p:cNvPr>
          <p:cNvPicPr>
            <a:picLocks noChangeAspect="1"/>
          </p:cNvPicPr>
          <p:nvPr/>
        </p:nvPicPr>
        <p:blipFill>
          <a:blip r:embed="rId4"/>
          <a:stretch>
            <a:fillRect/>
          </a:stretch>
        </p:blipFill>
        <p:spPr>
          <a:xfrm>
            <a:off x="7327752" y="2061230"/>
            <a:ext cx="3438525" cy="3990975"/>
          </a:xfrm>
          <a:prstGeom prst="rect">
            <a:avLst/>
          </a:prstGeom>
        </p:spPr>
      </p:pic>
    </p:spTree>
    <p:extLst>
      <p:ext uri="{BB962C8B-B14F-4D97-AF65-F5344CB8AC3E}">
        <p14:creationId xmlns:p14="http://schemas.microsoft.com/office/powerpoint/2010/main" val="399850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80F6-2211-48BF-8733-E445EB439EEE}"/>
              </a:ext>
            </a:extLst>
          </p:cNvPr>
          <p:cNvSpPr>
            <a:spLocks noGrp="1"/>
          </p:cNvSpPr>
          <p:nvPr>
            <p:ph type="title"/>
          </p:nvPr>
        </p:nvSpPr>
        <p:spPr/>
        <p:txBody>
          <a:bodyPr>
            <a:normAutofit/>
          </a:bodyPr>
          <a:lstStyle/>
          <a:p>
            <a:r>
              <a:rPr lang="en-IN" sz="3200" b="1" dirty="0"/>
              <a:t>D. Rigorous 2 PL</a:t>
            </a:r>
            <a:endParaRPr lang="en-IN" sz="3200" dirty="0"/>
          </a:p>
        </p:txBody>
      </p:sp>
      <p:sp>
        <p:nvSpPr>
          <p:cNvPr id="4" name="TextBox 3">
            <a:extLst>
              <a:ext uri="{FF2B5EF4-FFF2-40B4-BE49-F238E27FC236}">
                <a16:creationId xmlns:a16="http://schemas.microsoft.com/office/drawing/2014/main" id="{A254583E-A9D6-46C7-A3AC-FCB0D39B3859}"/>
              </a:ext>
            </a:extLst>
          </p:cNvPr>
          <p:cNvSpPr txBox="1"/>
          <p:nvPr/>
        </p:nvSpPr>
        <p:spPr>
          <a:xfrm>
            <a:off x="533400" y="1018679"/>
            <a:ext cx="7675435" cy="646331"/>
          </a:xfrm>
          <a:prstGeom prst="rect">
            <a:avLst/>
          </a:prstGeom>
          <a:noFill/>
        </p:spPr>
        <p:txBody>
          <a:bodyPr wrap="none" rtlCol="0">
            <a:spAutoFit/>
          </a:bodyPr>
          <a:lstStyle/>
          <a:p>
            <a:pPr marL="742950" lvl="1" indent="-285750">
              <a:buFont typeface="Arial" panose="020B0604020202020204" pitchFamily="34" charset="0"/>
              <a:buChar char="•"/>
            </a:pPr>
            <a:r>
              <a:rPr lang="en-IN" dirty="0"/>
              <a:t>It should satisfy the basic 2PL.</a:t>
            </a:r>
          </a:p>
          <a:p>
            <a:pPr marL="742950" lvl="1" indent="-285750">
              <a:buFont typeface="Arial" panose="020B0604020202020204" pitchFamily="34" charset="0"/>
              <a:buChar char="•"/>
            </a:pPr>
            <a:r>
              <a:rPr lang="en-IN" dirty="0"/>
              <a:t>A transaction T does not releases any of its lock until it commit or abort.</a:t>
            </a:r>
          </a:p>
        </p:txBody>
      </p:sp>
      <p:pic>
        <p:nvPicPr>
          <p:cNvPr id="5" name="Picture 4">
            <a:extLst>
              <a:ext uri="{FF2B5EF4-FFF2-40B4-BE49-F238E27FC236}">
                <a16:creationId xmlns:a16="http://schemas.microsoft.com/office/drawing/2014/main" id="{54CDB9C5-135D-486B-A746-43230A8D5316}"/>
              </a:ext>
            </a:extLst>
          </p:cNvPr>
          <p:cNvPicPr>
            <a:picLocks noChangeAspect="1"/>
          </p:cNvPicPr>
          <p:nvPr/>
        </p:nvPicPr>
        <p:blipFill>
          <a:blip r:embed="rId2"/>
          <a:stretch>
            <a:fillRect/>
          </a:stretch>
        </p:blipFill>
        <p:spPr>
          <a:xfrm>
            <a:off x="1256347" y="2171700"/>
            <a:ext cx="4619625" cy="2514600"/>
          </a:xfrm>
          <a:prstGeom prst="rect">
            <a:avLst/>
          </a:prstGeom>
        </p:spPr>
      </p:pic>
      <p:sp>
        <p:nvSpPr>
          <p:cNvPr id="6" name="TextBox 5">
            <a:extLst>
              <a:ext uri="{FF2B5EF4-FFF2-40B4-BE49-F238E27FC236}">
                <a16:creationId xmlns:a16="http://schemas.microsoft.com/office/drawing/2014/main" id="{67FC99C6-6E94-4537-ABEB-104BB5B5CCC4}"/>
              </a:ext>
            </a:extLst>
          </p:cNvPr>
          <p:cNvSpPr txBox="1"/>
          <p:nvPr/>
        </p:nvSpPr>
        <p:spPr>
          <a:xfrm>
            <a:off x="1594282" y="5192990"/>
            <a:ext cx="3379643" cy="369332"/>
          </a:xfrm>
          <a:prstGeom prst="rect">
            <a:avLst/>
          </a:prstGeom>
          <a:noFill/>
        </p:spPr>
        <p:txBody>
          <a:bodyPr wrap="none" rtlCol="0">
            <a:spAutoFit/>
          </a:bodyPr>
          <a:lstStyle/>
          <a:p>
            <a:pPr marL="285750" indent="-285750">
              <a:buFont typeface="Arial" panose="020B0604020202020204" pitchFamily="34" charset="0"/>
              <a:buChar char="•"/>
            </a:pPr>
            <a:r>
              <a:rPr lang="en-IN" dirty="0"/>
              <a:t>There is a chances of dead lock</a:t>
            </a:r>
          </a:p>
        </p:txBody>
      </p:sp>
      <p:pic>
        <p:nvPicPr>
          <p:cNvPr id="7" name="Picture 6">
            <a:extLst>
              <a:ext uri="{FF2B5EF4-FFF2-40B4-BE49-F238E27FC236}">
                <a16:creationId xmlns:a16="http://schemas.microsoft.com/office/drawing/2014/main" id="{4C5640D7-64B5-414D-855E-39C95224E5F6}"/>
              </a:ext>
            </a:extLst>
          </p:cNvPr>
          <p:cNvPicPr>
            <a:picLocks noChangeAspect="1"/>
          </p:cNvPicPr>
          <p:nvPr/>
        </p:nvPicPr>
        <p:blipFill>
          <a:blip r:embed="rId3"/>
          <a:stretch>
            <a:fillRect/>
          </a:stretch>
        </p:blipFill>
        <p:spPr>
          <a:xfrm>
            <a:off x="7676119" y="2067907"/>
            <a:ext cx="3438525" cy="4362450"/>
          </a:xfrm>
          <a:prstGeom prst="rect">
            <a:avLst/>
          </a:prstGeom>
        </p:spPr>
      </p:pic>
    </p:spTree>
    <p:extLst>
      <p:ext uri="{BB962C8B-B14F-4D97-AF65-F5344CB8AC3E}">
        <p14:creationId xmlns:p14="http://schemas.microsoft.com/office/powerpoint/2010/main" val="349969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F072-956A-4622-AD94-754303A5C7E0}"/>
              </a:ext>
            </a:extLst>
          </p:cNvPr>
          <p:cNvSpPr>
            <a:spLocks noGrp="1"/>
          </p:cNvSpPr>
          <p:nvPr>
            <p:ph type="title"/>
          </p:nvPr>
        </p:nvSpPr>
        <p:spPr/>
        <p:txBody>
          <a:bodyPr/>
          <a:lstStyle/>
          <a:p>
            <a:endParaRPr lang="en-IN"/>
          </a:p>
        </p:txBody>
      </p:sp>
      <p:sp>
        <p:nvSpPr>
          <p:cNvPr id="4" name="Oval 3">
            <a:extLst>
              <a:ext uri="{FF2B5EF4-FFF2-40B4-BE49-F238E27FC236}">
                <a16:creationId xmlns:a16="http://schemas.microsoft.com/office/drawing/2014/main" id="{A1473ECF-C0D5-48E7-B5EF-C706C8155CDA}"/>
              </a:ext>
            </a:extLst>
          </p:cNvPr>
          <p:cNvSpPr/>
          <p:nvPr/>
        </p:nvSpPr>
        <p:spPr>
          <a:xfrm>
            <a:off x="2856322" y="817775"/>
            <a:ext cx="5580668" cy="52224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5" name="Oval 4">
            <a:extLst>
              <a:ext uri="{FF2B5EF4-FFF2-40B4-BE49-F238E27FC236}">
                <a16:creationId xmlns:a16="http://schemas.microsoft.com/office/drawing/2014/main" id="{79E368BD-7DDA-4AD6-ADAD-9F0A19B8FB32}"/>
              </a:ext>
            </a:extLst>
          </p:cNvPr>
          <p:cNvSpPr/>
          <p:nvPr/>
        </p:nvSpPr>
        <p:spPr>
          <a:xfrm>
            <a:off x="4100660" y="1972556"/>
            <a:ext cx="2941162" cy="30519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3747239C-4987-49D7-97C1-101CC0821702}"/>
              </a:ext>
            </a:extLst>
          </p:cNvPr>
          <p:cNvSpPr/>
          <p:nvPr/>
        </p:nvSpPr>
        <p:spPr>
          <a:xfrm>
            <a:off x="4963212" y="2879888"/>
            <a:ext cx="1216058" cy="11689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R2PL</a:t>
            </a:r>
          </a:p>
        </p:txBody>
      </p:sp>
      <p:sp>
        <p:nvSpPr>
          <p:cNvPr id="7" name="TextBox 6">
            <a:extLst>
              <a:ext uri="{FF2B5EF4-FFF2-40B4-BE49-F238E27FC236}">
                <a16:creationId xmlns:a16="http://schemas.microsoft.com/office/drawing/2014/main" id="{E2CF510F-D4AB-4CD8-9269-9A38278A87F9}"/>
              </a:ext>
            </a:extLst>
          </p:cNvPr>
          <p:cNvSpPr txBox="1"/>
          <p:nvPr/>
        </p:nvSpPr>
        <p:spPr>
          <a:xfrm>
            <a:off x="5259296" y="2384981"/>
            <a:ext cx="623889" cy="369332"/>
          </a:xfrm>
          <a:prstGeom prst="rect">
            <a:avLst/>
          </a:prstGeom>
          <a:noFill/>
        </p:spPr>
        <p:txBody>
          <a:bodyPr wrap="none" rtlCol="0">
            <a:spAutoFit/>
          </a:bodyPr>
          <a:lstStyle/>
          <a:p>
            <a:r>
              <a:rPr lang="en-IN" dirty="0"/>
              <a:t>S2PL</a:t>
            </a:r>
          </a:p>
        </p:txBody>
      </p:sp>
      <p:sp>
        <p:nvSpPr>
          <p:cNvPr id="8" name="TextBox 7">
            <a:extLst>
              <a:ext uri="{FF2B5EF4-FFF2-40B4-BE49-F238E27FC236}">
                <a16:creationId xmlns:a16="http://schemas.microsoft.com/office/drawing/2014/main" id="{D5A1BA5F-362C-4004-810F-6407FA07FA57}"/>
              </a:ext>
            </a:extLst>
          </p:cNvPr>
          <p:cNvSpPr txBox="1"/>
          <p:nvPr/>
        </p:nvSpPr>
        <p:spPr>
          <a:xfrm>
            <a:off x="5047699" y="1334224"/>
            <a:ext cx="1047082" cy="369332"/>
          </a:xfrm>
          <a:prstGeom prst="rect">
            <a:avLst/>
          </a:prstGeom>
          <a:noFill/>
        </p:spPr>
        <p:txBody>
          <a:bodyPr wrap="none" rtlCol="0">
            <a:spAutoFit/>
          </a:bodyPr>
          <a:lstStyle/>
          <a:p>
            <a:r>
              <a:rPr lang="en-IN" dirty="0"/>
              <a:t>Basic 2PL</a:t>
            </a:r>
          </a:p>
        </p:txBody>
      </p:sp>
    </p:spTree>
    <p:extLst>
      <p:ext uri="{BB962C8B-B14F-4D97-AF65-F5344CB8AC3E}">
        <p14:creationId xmlns:p14="http://schemas.microsoft.com/office/powerpoint/2010/main" val="1229125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F304-6E7A-443A-AEEA-5C1E724F2B58}"/>
              </a:ext>
            </a:extLst>
          </p:cNvPr>
          <p:cNvSpPr>
            <a:spLocks noGrp="1"/>
          </p:cNvSpPr>
          <p:nvPr>
            <p:ph type="title"/>
          </p:nvPr>
        </p:nvSpPr>
        <p:spPr/>
        <p:txBody>
          <a:bodyPr>
            <a:normAutofit/>
          </a:bodyPr>
          <a:lstStyle/>
          <a:p>
            <a:r>
              <a:rPr lang="en-US" sz="3600" b="1" dirty="0"/>
              <a:t>2. Timestamp Ordering Protocol</a:t>
            </a:r>
            <a:endParaRPr lang="en-IN" sz="3600" dirty="0"/>
          </a:p>
        </p:txBody>
      </p:sp>
      <p:sp>
        <p:nvSpPr>
          <p:cNvPr id="4" name="Rectangle 3">
            <a:extLst>
              <a:ext uri="{FF2B5EF4-FFF2-40B4-BE49-F238E27FC236}">
                <a16:creationId xmlns:a16="http://schemas.microsoft.com/office/drawing/2014/main" id="{DC618A92-60F7-467A-B577-09A75CE73157}"/>
              </a:ext>
            </a:extLst>
          </p:cNvPr>
          <p:cNvSpPr/>
          <p:nvPr/>
        </p:nvSpPr>
        <p:spPr>
          <a:xfrm>
            <a:off x="457200" y="939801"/>
            <a:ext cx="10196660" cy="4801314"/>
          </a:xfrm>
          <a:prstGeom prst="rect">
            <a:avLst/>
          </a:prstGeom>
        </p:spPr>
        <p:txBody>
          <a:bodyPr wrap="square">
            <a:spAutoFit/>
          </a:bodyPr>
          <a:lstStyle/>
          <a:p>
            <a:pPr marL="285750" indent="-285750">
              <a:buFont typeface="Arial" panose="020B0604020202020204" pitchFamily="34" charset="0"/>
              <a:buChar char="•"/>
            </a:pPr>
            <a:r>
              <a:rPr lang="en-US" dirty="0"/>
              <a:t>The Timestamp Ordering Protocol is used to order the transactions based on their Timestamps. The order of transaction is nothing but the ascending order of the transaction creation. </a:t>
            </a:r>
          </a:p>
          <a:p>
            <a:pPr marL="285750" indent="-285750">
              <a:buFont typeface="Arial" panose="020B0604020202020204" pitchFamily="34" charset="0"/>
              <a:buChar char="•"/>
            </a:pPr>
            <a:r>
              <a:rPr lang="en-US" dirty="0"/>
              <a:t>The priority of the older transaction is higher that's why it executes first. To determine the timestamp of the transaction, this protocol uses system time or logical counter.</a:t>
            </a:r>
          </a:p>
          <a:p>
            <a:pPr marL="285750" indent="-285750">
              <a:buFont typeface="Arial" panose="020B0604020202020204" pitchFamily="34" charset="0"/>
              <a:buChar char="•"/>
            </a:pPr>
            <a:r>
              <a:rPr lang="en-US" dirty="0"/>
              <a:t>A unique value is assigned to every transaction.</a:t>
            </a:r>
          </a:p>
          <a:p>
            <a:pPr marL="285750" indent="-285750">
              <a:buFont typeface="Arial" panose="020B0604020202020204" pitchFamily="34" charset="0"/>
              <a:buChar char="•"/>
            </a:pPr>
            <a:r>
              <a:rPr lang="en-US" dirty="0"/>
              <a:t>Tells the order(when they entered into the system)</a:t>
            </a:r>
          </a:p>
          <a:p>
            <a:pPr marL="285750" indent="-285750">
              <a:buFont typeface="Arial" panose="020B0604020202020204" pitchFamily="34" charset="0"/>
              <a:buChar char="•"/>
            </a:pPr>
            <a:r>
              <a:rPr lang="en-US" b="1" dirty="0" err="1"/>
              <a:t>Read_TS</a:t>
            </a:r>
            <a:r>
              <a:rPr lang="en-US" b="1" dirty="0"/>
              <a:t>(X): </a:t>
            </a:r>
            <a:r>
              <a:rPr lang="en-US" dirty="0"/>
              <a:t>last(latest) successful </a:t>
            </a:r>
            <a:r>
              <a:rPr lang="en-US" b="1" dirty="0"/>
              <a:t>read</a:t>
            </a:r>
            <a:r>
              <a:rPr lang="en-US" dirty="0"/>
              <a:t> operation performed by transaction no.</a:t>
            </a:r>
          </a:p>
          <a:p>
            <a:pPr marL="285750" indent="-285750">
              <a:buFont typeface="Arial" panose="020B0604020202020204" pitchFamily="34" charset="0"/>
              <a:buChar char="•"/>
            </a:pPr>
            <a:r>
              <a:rPr lang="en-US" b="1" dirty="0" err="1"/>
              <a:t>Write_TS</a:t>
            </a:r>
            <a:r>
              <a:rPr lang="en-US" b="1" dirty="0"/>
              <a:t>(X): </a:t>
            </a:r>
            <a:r>
              <a:rPr lang="en-US" dirty="0"/>
              <a:t>last(latest) successful </a:t>
            </a:r>
            <a:r>
              <a:rPr lang="en-US" b="1" dirty="0"/>
              <a:t>write</a:t>
            </a:r>
            <a:r>
              <a:rPr lang="en-US" dirty="0"/>
              <a:t> operation performed by transaction no.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Let's assume there are two transactions T1 , T2and T3. Suppose the transaction T1 has entered the system at 10:00 AM times and transaction T2 has entered the system at 10:05 AM times transaction T3 has entered the system at 10:10 AM times. T1 has the higher priority,</a:t>
            </a:r>
          </a:p>
          <a:p>
            <a:r>
              <a:rPr lang="en-US" dirty="0">
                <a:solidFill>
                  <a:srgbClr val="FF0000"/>
                </a:solidFill>
              </a:rPr>
              <a:t>      time stamp T1=10 =&gt; TS(T1)=10</a:t>
            </a:r>
          </a:p>
          <a:p>
            <a:r>
              <a:rPr lang="en-US" dirty="0">
                <a:solidFill>
                  <a:srgbClr val="FF0000"/>
                </a:solidFill>
              </a:rPr>
              <a:t>      time stamp T2=20 </a:t>
            </a:r>
            <a:r>
              <a:rPr lang="en-US" sz="1400" dirty="0">
                <a:solidFill>
                  <a:srgbClr val="FF0000"/>
                </a:solidFill>
              </a:rPr>
              <a:t>(or any value which is greater than 100)</a:t>
            </a:r>
          </a:p>
          <a:p>
            <a:r>
              <a:rPr lang="en-US" sz="1400" dirty="0">
                <a:solidFill>
                  <a:srgbClr val="FF0000"/>
                </a:solidFill>
              </a:rPr>
              <a:t>        </a:t>
            </a:r>
            <a:r>
              <a:rPr lang="en-US" dirty="0">
                <a:solidFill>
                  <a:srgbClr val="FF0000"/>
                </a:solidFill>
              </a:rPr>
              <a:t>time stamp T3=30 =&gt; TS(T3)=30</a:t>
            </a:r>
          </a:p>
          <a:p>
            <a:pPr marL="285750" indent="-285750">
              <a:buFont typeface="Arial" panose="020B0604020202020204" pitchFamily="34" charset="0"/>
              <a:buChar char="•"/>
            </a:pPr>
            <a:r>
              <a:rPr lang="en-US" sz="1600" b="1" dirty="0">
                <a:solidFill>
                  <a:srgbClr val="0070C0"/>
                </a:solidFill>
              </a:rPr>
              <a:t>T1 is older  and T3 is youngest transaction.</a:t>
            </a:r>
          </a:p>
          <a:p>
            <a:pPr marL="285750" indent="-285750">
              <a:buFont typeface="Arial" panose="020B0604020202020204" pitchFamily="34" charset="0"/>
              <a:buChar char="•"/>
            </a:pPr>
            <a:endParaRPr lang="en-US" sz="2000" b="1" dirty="0">
              <a:solidFill>
                <a:srgbClr val="0070C0"/>
              </a:solidFill>
            </a:endParaRPr>
          </a:p>
        </p:txBody>
      </p:sp>
      <p:pic>
        <p:nvPicPr>
          <p:cNvPr id="5" name="Picture 4">
            <a:extLst>
              <a:ext uri="{FF2B5EF4-FFF2-40B4-BE49-F238E27FC236}">
                <a16:creationId xmlns:a16="http://schemas.microsoft.com/office/drawing/2014/main" id="{B85BE7CA-5E33-47FC-A7D9-7282A43A56B5}"/>
              </a:ext>
            </a:extLst>
          </p:cNvPr>
          <p:cNvPicPr>
            <a:picLocks noChangeAspect="1"/>
          </p:cNvPicPr>
          <p:nvPr/>
        </p:nvPicPr>
        <p:blipFill>
          <a:blip r:embed="rId2"/>
          <a:stretch>
            <a:fillRect/>
          </a:stretch>
        </p:blipFill>
        <p:spPr>
          <a:xfrm>
            <a:off x="5644928" y="4468819"/>
            <a:ext cx="2085975" cy="2400300"/>
          </a:xfrm>
          <a:prstGeom prst="rect">
            <a:avLst/>
          </a:prstGeom>
        </p:spPr>
      </p:pic>
      <p:sp>
        <p:nvSpPr>
          <p:cNvPr id="6" name="TextBox 5">
            <a:extLst>
              <a:ext uri="{FF2B5EF4-FFF2-40B4-BE49-F238E27FC236}">
                <a16:creationId xmlns:a16="http://schemas.microsoft.com/office/drawing/2014/main" id="{30D10748-624E-447E-8E62-566D980FF0E3}"/>
              </a:ext>
            </a:extLst>
          </p:cNvPr>
          <p:cNvSpPr txBox="1"/>
          <p:nvPr/>
        </p:nvSpPr>
        <p:spPr>
          <a:xfrm>
            <a:off x="7654566" y="5668969"/>
            <a:ext cx="4798243" cy="923330"/>
          </a:xfrm>
          <a:prstGeom prst="rect">
            <a:avLst/>
          </a:prstGeom>
          <a:noFill/>
        </p:spPr>
        <p:txBody>
          <a:bodyPr wrap="square" rtlCol="0">
            <a:spAutoFit/>
          </a:bodyPr>
          <a:lstStyle/>
          <a:p>
            <a:r>
              <a:rPr lang="en-IN" dirty="0"/>
              <a:t>RTS(A):30</a:t>
            </a:r>
          </a:p>
          <a:p>
            <a:r>
              <a:rPr lang="en-IN" dirty="0"/>
              <a:t>WTS(A):20</a:t>
            </a:r>
          </a:p>
          <a:p>
            <a:r>
              <a:rPr lang="en-IN" dirty="0"/>
              <a:t>These values will changed as schedule progress.</a:t>
            </a:r>
          </a:p>
        </p:txBody>
      </p:sp>
    </p:spTree>
    <p:extLst>
      <p:ext uri="{BB962C8B-B14F-4D97-AF65-F5344CB8AC3E}">
        <p14:creationId xmlns:p14="http://schemas.microsoft.com/office/powerpoint/2010/main" val="8752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3836BF-E18E-4246-B014-A7FD645004BB}"/>
              </a:ext>
            </a:extLst>
          </p:cNvPr>
          <p:cNvSpPr txBox="1"/>
          <p:nvPr/>
        </p:nvSpPr>
        <p:spPr>
          <a:xfrm>
            <a:off x="637858" y="457200"/>
            <a:ext cx="10932865" cy="3724096"/>
          </a:xfrm>
          <a:prstGeom prst="rect">
            <a:avLst/>
          </a:prstGeom>
          <a:noFill/>
        </p:spPr>
        <p:txBody>
          <a:bodyPr wrap="none" rtlCol="0">
            <a:spAutoFit/>
          </a:bodyPr>
          <a:lstStyle/>
          <a:p>
            <a:r>
              <a:rPr lang="en-US" sz="2000" b="1" dirty="0"/>
              <a:t>Basic Timestamp ordering protocol works as follows</a:t>
            </a:r>
            <a:r>
              <a:rPr lang="en-US" sz="2000" b="1" dirty="0">
                <a:sym typeface="Wingdings" panose="05000000000000000000" pitchFamily="2" charset="2"/>
              </a:rPr>
              <a:t> (</a:t>
            </a:r>
            <a:r>
              <a:rPr lang="en-US" sz="2000" b="1" dirty="0">
                <a:solidFill>
                  <a:srgbClr val="FF0000"/>
                </a:solidFill>
                <a:sym typeface="Wingdings" panose="05000000000000000000" pitchFamily="2" charset="2"/>
              </a:rPr>
              <a:t>assumption: the older transaction finishes  first</a:t>
            </a:r>
            <a:r>
              <a:rPr lang="en-US" sz="2000" b="1" dirty="0">
                <a:sym typeface="Wingdings" panose="05000000000000000000" pitchFamily="2" charset="2"/>
              </a:rPr>
              <a:t>)</a:t>
            </a:r>
            <a:endParaRPr lang="en-US" sz="2000" b="1" dirty="0"/>
          </a:p>
          <a:p>
            <a:endParaRPr lang="en-US" dirty="0"/>
          </a:p>
          <a:p>
            <a:r>
              <a:rPr lang="en-US" dirty="0"/>
              <a:t>1. Check the following condition whenever a transaction </a:t>
            </a:r>
            <a:r>
              <a:rPr lang="en-US" dirty="0" err="1"/>
              <a:t>Ti</a:t>
            </a:r>
            <a:r>
              <a:rPr lang="en-US" dirty="0"/>
              <a:t> issues a </a:t>
            </a:r>
            <a:r>
              <a:rPr lang="en-US" b="1" dirty="0"/>
              <a:t>Read (X)</a:t>
            </a:r>
            <a:r>
              <a:rPr lang="en-US" dirty="0"/>
              <a:t> operation:</a:t>
            </a:r>
          </a:p>
          <a:p>
            <a:pPr marL="742950" lvl="1" indent="-285750">
              <a:buFont typeface="Arial" panose="020B0604020202020204" pitchFamily="34" charset="0"/>
              <a:buChar char="•"/>
            </a:pPr>
            <a:r>
              <a:rPr lang="en-US" dirty="0"/>
              <a:t>If W_TS(X) &gt;TS(</a:t>
            </a:r>
            <a:r>
              <a:rPr lang="en-US" dirty="0" err="1"/>
              <a:t>Ti</a:t>
            </a:r>
            <a:r>
              <a:rPr lang="en-US" dirty="0"/>
              <a:t>) then , rollback </a:t>
            </a:r>
            <a:r>
              <a:rPr lang="en-US" dirty="0" err="1"/>
              <a:t>Ti</a:t>
            </a:r>
            <a:r>
              <a:rPr lang="en-US" dirty="0"/>
              <a:t>.</a:t>
            </a:r>
          </a:p>
          <a:p>
            <a:pPr marL="742950" lvl="1" indent="-285750">
              <a:buFont typeface="Arial" panose="020B0604020202020204" pitchFamily="34" charset="0"/>
              <a:buChar char="•"/>
            </a:pPr>
            <a:r>
              <a:rPr lang="en-US" dirty="0"/>
              <a:t>Otherwise Read(X) operation is executed.</a:t>
            </a:r>
          </a:p>
          <a:p>
            <a:pPr marL="742950" lvl="1" indent="-285750">
              <a:buFont typeface="Arial" panose="020B0604020202020204" pitchFamily="34" charset="0"/>
              <a:buChar char="•"/>
            </a:pPr>
            <a:r>
              <a:rPr lang="en-US" dirty="0"/>
              <a:t>Set R_TS(X)=Max{R_TS(X), TS(</a:t>
            </a:r>
            <a:r>
              <a:rPr lang="en-US" dirty="0" err="1"/>
              <a:t>Ti</a:t>
            </a:r>
            <a:r>
              <a:rPr lang="en-US" dirty="0"/>
              <a:t>)}</a:t>
            </a:r>
          </a:p>
          <a:p>
            <a:r>
              <a:rPr lang="en-US" dirty="0"/>
              <a:t>2. Check the following condition whenever a transaction </a:t>
            </a:r>
            <a:r>
              <a:rPr lang="en-US" dirty="0" err="1"/>
              <a:t>Ti</a:t>
            </a:r>
            <a:r>
              <a:rPr lang="en-US" dirty="0"/>
              <a:t> issues a </a:t>
            </a:r>
            <a:r>
              <a:rPr lang="en-US" b="1" dirty="0"/>
              <a:t>Write(X)</a:t>
            </a:r>
            <a:r>
              <a:rPr lang="en-US" dirty="0"/>
              <a:t> operation:</a:t>
            </a:r>
          </a:p>
          <a:p>
            <a:pPr marL="742950" lvl="1" indent="-285750">
              <a:buFont typeface="Arial" panose="020B0604020202020204" pitchFamily="34" charset="0"/>
              <a:buChar char="•"/>
            </a:pPr>
            <a:r>
              <a:rPr lang="en-US" dirty="0"/>
              <a:t>If  R_TS(X) &gt; TS(</a:t>
            </a:r>
            <a:r>
              <a:rPr lang="en-US" dirty="0" err="1"/>
              <a:t>Ti</a:t>
            </a:r>
            <a:r>
              <a:rPr lang="en-US" dirty="0"/>
              <a:t>) then , rollback </a:t>
            </a:r>
            <a:r>
              <a:rPr lang="en-US" dirty="0" err="1"/>
              <a:t>Ti</a:t>
            </a:r>
            <a:r>
              <a:rPr lang="en-US" dirty="0"/>
              <a:t>.</a:t>
            </a:r>
          </a:p>
          <a:p>
            <a:pPr marL="742950" lvl="1" indent="-285750">
              <a:buFont typeface="Arial" panose="020B0604020202020204" pitchFamily="34" charset="0"/>
              <a:buChar char="•"/>
            </a:pPr>
            <a:r>
              <a:rPr lang="en-US" dirty="0"/>
              <a:t>If W_TS(X) &gt; TS(</a:t>
            </a:r>
            <a:r>
              <a:rPr lang="en-US" dirty="0" err="1"/>
              <a:t>Ti</a:t>
            </a:r>
            <a:r>
              <a:rPr lang="en-US" dirty="0"/>
              <a:t>) then ,rollback </a:t>
            </a:r>
            <a:r>
              <a:rPr lang="en-US" dirty="0" err="1"/>
              <a:t>Ti</a:t>
            </a:r>
            <a:r>
              <a:rPr lang="en-US" dirty="0"/>
              <a:t>. </a:t>
            </a:r>
          </a:p>
          <a:p>
            <a:pPr marL="742950" lvl="1" indent="-285750">
              <a:buFont typeface="Arial" panose="020B0604020202020204" pitchFamily="34" charset="0"/>
              <a:buChar char="•"/>
            </a:pPr>
            <a:r>
              <a:rPr lang="en-US" dirty="0"/>
              <a:t>otherwise the Write(X) operation is executed.</a:t>
            </a:r>
          </a:p>
          <a:p>
            <a:pPr marL="742950" lvl="1" indent="-285750">
              <a:buFont typeface="Arial" panose="020B0604020202020204" pitchFamily="34" charset="0"/>
              <a:buChar char="•"/>
            </a:pPr>
            <a:r>
              <a:rPr lang="en-US" dirty="0"/>
              <a:t>Set W_TS(X)=TS(</a:t>
            </a:r>
            <a:r>
              <a:rPr lang="en-US" dirty="0" err="1"/>
              <a:t>Ti</a:t>
            </a:r>
            <a:r>
              <a:rPr lang="en-US" dirty="0"/>
              <a:t>)</a:t>
            </a:r>
          </a:p>
          <a:p>
            <a:endParaRPr lang="en-US" dirty="0"/>
          </a:p>
          <a:p>
            <a:endParaRPr lang="en-IN" dirty="0"/>
          </a:p>
        </p:txBody>
      </p:sp>
      <p:pic>
        <p:nvPicPr>
          <p:cNvPr id="5" name="Picture 4">
            <a:extLst>
              <a:ext uri="{FF2B5EF4-FFF2-40B4-BE49-F238E27FC236}">
                <a16:creationId xmlns:a16="http://schemas.microsoft.com/office/drawing/2014/main" id="{CA9122E5-8790-421A-B016-853E7106A229}"/>
              </a:ext>
            </a:extLst>
          </p:cNvPr>
          <p:cNvPicPr>
            <a:picLocks noChangeAspect="1"/>
          </p:cNvPicPr>
          <p:nvPr/>
        </p:nvPicPr>
        <p:blipFill>
          <a:blip r:embed="rId2"/>
          <a:stretch>
            <a:fillRect/>
          </a:stretch>
        </p:blipFill>
        <p:spPr>
          <a:xfrm>
            <a:off x="5583788" y="3902158"/>
            <a:ext cx="1371600" cy="1476375"/>
          </a:xfrm>
          <a:prstGeom prst="rect">
            <a:avLst/>
          </a:prstGeom>
        </p:spPr>
      </p:pic>
      <p:pic>
        <p:nvPicPr>
          <p:cNvPr id="6" name="Picture 5">
            <a:extLst>
              <a:ext uri="{FF2B5EF4-FFF2-40B4-BE49-F238E27FC236}">
                <a16:creationId xmlns:a16="http://schemas.microsoft.com/office/drawing/2014/main" id="{D3A46724-212F-4CC7-AD78-7BC82D58F4C2}"/>
              </a:ext>
            </a:extLst>
          </p:cNvPr>
          <p:cNvPicPr>
            <a:picLocks noChangeAspect="1"/>
          </p:cNvPicPr>
          <p:nvPr/>
        </p:nvPicPr>
        <p:blipFill>
          <a:blip r:embed="rId3"/>
          <a:stretch>
            <a:fillRect/>
          </a:stretch>
        </p:blipFill>
        <p:spPr>
          <a:xfrm>
            <a:off x="5583788" y="3910653"/>
            <a:ext cx="2114550" cy="1971675"/>
          </a:xfrm>
          <a:prstGeom prst="rect">
            <a:avLst/>
          </a:prstGeom>
        </p:spPr>
      </p:pic>
      <p:pic>
        <p:nvPicPr>
          <p:cNvPr id="7" name="Picture 6">
            <a:extLst>
              <a:ext uri="{FF2B5EF4-FFF2-40B4-BE49-F238E27FC236}">
                <a16:creationId xmlns:a16="http://schemas.microsoft.com/office/drawing/2014/main" id="{EE6A9F2C-CAF9-4C85-8B5F-703D835FCD9D}"/>
              </a:ext>
            </a:extLst>
          </p:cNvPr>
          <p:cNvPicPr>
            <a:picLocks noChangeAspect="1"/>
          </p:cNvPicPr>
          <p:nvPr/>
        </p:nvPicPr>
        <p:blipFill>
          <a:blip r:embed="rId4"/>
          <a:stretch>
            <a:fillRect/>
          </a:stretch>
        </p:blipFill>
        <p:spPr>
          <a:xfrm>
            <a:off x="1579655" y="3813907"/>
            <a:ext cx="1390650" cy="2019300"/>
          </a:xfrm>
          <a:prstGeom prst="rect">
            <a:avLst/>
          </a:prstGeom>
        </p:spPr>
      </p:pic>
      <p:pic>
        <p:nvPicPr>
          <p:cNvPr id="8" name="Picture 7">
            <a:extLst>
              <a:ext uri="{FF2B5EF4-FFF2-40B4-BE49-F238E27FC236}">
                <a16:creationId xmlns:a16="http://schemas.microsoft.com/office/drawing/2014/main" id="{17112704-C84B-489B-BE4D-B6A61CAA93DD}"/>
              </a:ext>
            </a:extLst>
          </p:cNvPr>
          <p:cNvPicPr>
            <a:picLocks noChangeAspect="1"/>
          </p:cNvPicPr>
          <p:nvPr/>
        </p:nvPicPr>
        <p:blipFill>
          <a:blip r:embed="rId5"/>
          <a:stretch>
            <a:fillRect/>
          </a:stretch>
        </p:blipFill>
        <p:spPr>
          <a:xfrm>
            <a:off x="1565367" y="3861532"/>
            <a:ext cx="1419225" cy="1924050"/>
          </a:xfrm>
          <a:prstGeom prst="rect">
            <a:avLst/>
          </a:prstGeom>
        </p:spPr>
      </p:pic>
      <p:pic>
        <p:nvPicPr>
          <p:cNvPr id="9" name="Picture 8">
            <a:extLst>
              <a:ext uri="{FF2B5EF4-FFF2-40B4-BE49-F238E27FC236}">
                <a16:creationId xmlns:a16="http://schemas.microsoft.com/office/drawing/2014/main" id="{1EF3C9B4-6E35-479B-BF54-4A68A66D0405}"/>
              </a:ext>
            </a:extLst>
          </p:cNvPr>
          <p:cNvPicPr>
            <a:picLocks noChangeAspect="1"/>
          </p:cNvPicPr>
          <p:nvPr/>
        </p:nvPicPr>
        <p:blipFill>
          <a:blip r:embed="rId6"/>
          <a:stretch>
            <a:fillRect/>
          </a:stretch>
        </p:blipFill>
        <p:spPr>
          <a:xfrm>
            <a:off x="1591560" y="3910653"/>
            <a:ext cx="1400175" cy="1952625"/>
          </a:xfrm>
          <a:prstGeom prst="rect">
            <a:avLst/>
          </a:prstGeom>
        </p:spPr>
      </p:pic>
      <p:pic>
        <p:nvPicPr>
          <p:cNvPr id="10" name="Picture 9">
            <a:extLst>
              <a:ext uri="{FF2B5EF4-FFF2-40B4-BE49-F238E27FC236}">
                <a16:creationId xmlns:a16="http://schemas.microsoft.com/office/drawing/2014/main" id="{F6039507-3905-4881-8331-21C4CC33654A}"/>
              </a:ext>
            </a:extLst>
          </p:cNvPr>
          <p:cNvPicPr>
            <a:picLocks noChangeAspect="1"/>
          </p:cNvPicPr>
          <p:nvPr/>
        </p:nvPicPr>
        <p:blipFill>
          <a:blip r:embed="rId7"/>
          <a:stretch>
            <a:fillRect/>
          </a:stretch>
        </p:blipFill>
        <p:spPr>
          <a:xfrm>
            <a:off x="5526638" y="3917902"/>
            <a:ext cx="2171700" cy="1724025"/>
          </a:xfrm>
          <a:prstGeom prst="rect">
            <a:avLst/>
          </a:prstGeom>
        </p:spPr>
      </p:pic>
      <p:pic>
        <p:nvPicPr>
          <p:cNvPr id="11" name="Picture 10">
            <a:extLst>
              <a:ext uri="{FF2B5EF4-FFF2-40B4-BE49-F238E27FC236}">
                <a16:creationId xmlns:a16="http://schemas.microsoft.com/office/drawing/2014/main" id="{549E3A39-2918-445B-B66E-3569C4C2D36A}"/>
              </a:ext>
            </a:extLst>
          </p:cNvPr>
          <p:cNvPicPr>
            <a:picLocks noChangeAspect="1"/>
          </p:cNvPicPr>
          <p:nvPr/>
        </p:nvPicPr>
        <p:blipFill>
          <a:blip r:embed="rId8"/>
          <a:stretch>
            <a:fillRect/>
          </a:stretch>
        </p:blipFill>
        <p:spPr>
          <a:xfrm>
            <a:off x="9305918" y="3947257"/>
            <a:ext cx="1400175" cy="1752600"/>
          </a:xfrm>
          <a:prstGeom prst="rect">
            <a:avLst/>
          </a:prstGeom>
        </p:spPr>
      </p:pic>
      <p:pic>
        <p:nvPicPr>
          <p:cNvPr id="12" name="Picture 11">
            <a:extLst>
              <a:ext uri="{FF2B5EF4-FFF2-40B4-BE49-F238E27FC236}">
                <a16:creationId xmlns:a16="http://schemas.microsoft.com/office/drawing/2014/main" id="{A53151CC-B4A2-4644-AD8A-139051AD763F}"/>
              </a:ext>
            </a:extLst>
          </p:cNvPr>
          <p:cNvPicPr>
            <a:picLocks noChangeAspect="1"/>
          </p:cNvPicPr>
          <p:nvPr/>
        </p:nvPicPr>
        <p:blipFill>
          <a:blip r:embed="rId9"/>
          <a:stretch>
            <a:fillRect/>
          </a:stretch>
        </p:blipFill>
        <p:spPr>
          <a:xfrm>
            <a:off x="9304553" y="3947257"/>
            <a:ext cx="1971675" cy="1790700"/>
          </a:xfrm>
          <a:prstGeom prst="rect">
            <a:avLst/>
          </a:prstGeom>
        </p:spPr>
      </p:pic>
      <p:pic>
        <p:nvPicPr>
          <p:cNvPr id="13" name="Picture 12">
            <a:extLst>
              <a:ext uri="{FF2B5EF4-FFF2-40B4-BE49-F238E27FC236}">
                <a16:creationId xmlns:a16="http://schemas.microsoft.com/office/drawing/2014/main" id="{145E6B29-D0EA-4597-86C4-F40FCF0B50D2}"/>
              </a:ext>
            </a:extLst>
          </p:cNvPr>
          <p:cNvPicPr>
            <a:picLocks noChangeAspect="1"/>
          </p:cNvPicPr>
          <p:nvPr/>
        </p:nvPicPr>
        <p:blipFill>
          <a:blip r:embed="rId10"/>
          <a:stretch>
            <a:fillRect/>
          </a:stretch>
        </p:blipFill>
        <p:spPr>
          <a:xfrm>
            <a:off x="9214066" y="3975052"/>
            <a:ext cx="2038350" cy="1666875"/>
          </a:xfrm>
          <a:prstGeom prst="rect">
            <a:avLst/>
          </a:prstGeom>
        </p:spPr>
      </p:pic>
      <p:pic>
        <p:nvPicPr>
          <p:cNvPr id="14" name="Picture 13">
            <a:extLst>
              <a:ext uri="{FF2B5EF4-FFF2-40B4-BE49-F238E27FC236}">
                <a16:creationId xmlns:a16="http://schemas.microsoft.com/office/drawing/2014/main" id="{FFF2CBE3-23A1-4D7E-B3C4-7A145E0F11CE}"/>
              </a:ext>
            </a:extLst>
          </p:cNvPr>
          <p:cNvPicPr>
            <a:picLocks noChangeAspect="1"/>
          </p:cNvPicPr>
          <p:nvPr/>
        </p:nvPicPr>
        <p:blipFill>
          <a:blip r:embed="rId11"/>
          <a:stretch>
            <a:fillRect/>
          </a:stretch>
        </p:blipFill>
        <p:spPr>
          <a:xfrm>
            <a:off x="1351680" y="3860279"/>
            <a:ext cx="1628775" cy="2019300"/>
          </a:xfrm>
          <a:prstGeom prst="rect">
            <a:avLst/>
          </a:prstGeom>
        </p:spPr>
      </p:pic>
      <p:sp>
        <p:nvSpPr>
          <p:cNvPr id="15" name="TextBox 14">
            <a:extLst>
              <a:ext uri="{FF2B5EF4-FFF2-40B4-BE49-F238E27FC236}">
                <a16:creationId xmlns:a16="http://schemas.microsoft.com/office/drawing/2014/main" id="{120FA7C9-EB94-4006-9749-EC073209765F}"/>
              </a:ext>
            </a:extLst>
          </p:cNvPr>
          <p:cNvSpPr txBox="1"/>
          <p:nvPr/>
        </p:nvSpPr>
        <p:spPr>
          <a:xfrm>
            <a:off x="274990" y="6077634"/>
            <a:ext cx="11658600"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FF0000"/>
                </a:solidFill>
              </a:rPr>
              <a:t>So whenever a younger transaction read(x) first, then older transaction will only perform read(x) after it, in all other  cases older transaction has to rollback.</a:t>
            </a:r>
          </a:p>
        </p:txBody>
      </p:sp>
    </p:spTree>
    <p:extLst>
      <p:ext uri="{BB962C8B-B14F-4D97-AF65-F5344CB8AC3E}">
        <p14:creationId xmlns:p14="http://schemas.microsoft.com/office/powerpoint/2010/main" val="255958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C24E-796C-4A70-94E1-40401DD48283}"/>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4C895B91-862E-4343-9287-2FF5367D96ED}"/>
              </a:ext>
            </a:extLst>
          </p:cNvPr>
          <p:cNvSpPr txBox="1"/>
          <p:nvPr/>
        </p:nvSpPr>
        <p:spPr>
          <a:xfrm>
            <a:off x="812800" y="640080"/>
            <a:ext cx="8911479" cy="369332"/>
          </a:xfrm>
          <a:prstGeom prst="rect">
            <a:avLst/>
          </a:prstGeom>
          <a:noFill/>
        </p:spPr>
        <p:txBody>
          <a:bodyPr wrap="none" rtlCol="0">
            <a:spAutoFit/>
          </a:bodyPr>
          <a:lstStyle/>
          <a:p>
            <a:r>
              <a:rPr lang="en-IN" b="1" dirty="0"/>
              <a:t>Problem: </a:t>
            </a:r>
            <a:r>
              <a:rPr lang="en-IN" dirty="0"/>
              <a:t>In a given Schedule which transaction roll backed, on applying time stamp ordering. </a:t>
            </a:r>
          </a:p>
        </p:txBody>
      </p:sp>
      <p:pic>
        <p:nvPicPr>
          <p:cNvPr id="5" name="Picture 4">
            <a:extLst>
              <a:ext uri="{FF2B5EF4-FFF2-40B4-BE49-F238E27FC236}">
                <a16:creationId xmlns:a16="http://schemas.microsoft.com/office/drawing/2014/main" id="{BB56C287-4D9B-4376-9DBB-AB58EC6D4CF8}"/>
              </a:ext>
            </a:extLst>
          </p:cNvPr>
          <p:cNvPicPr>
            <a:picLocks noChangeAspect="1"/>
          </p:cNvPicPr>
          <p:nvPr/>
        </p:nvPicPr>
        <p:blipFill>
          <a:blip r:embed="rId2"/>
          <a:stretch>
            <a:fillRect/>
          </a:stretch>
        </p:blipFill>
        <p:spPr>
          <a:xfrm>
            <a:off x="1938020" y="1242695"/>
            <a:ext cx="2057400" cy="2409825"/>
          </a:xfrm>
          <a:prstGeom prst="rect">
            <a:avLst/>
          </a:prstGeom>
        </p:spPr>
      </p:pic>
      <p:pic>
        <p:nvPicPr>
          <p:cNvPr id="6" name="Picture 5">
            <a:extLst>
              <a:ext uri="{FF2B5EF4-FFF2-40B4-BE49-F238E27FC236}">
                <a16:creationId xmlns:a16="http://schemas.microsoft.com/office/drawing/2014/main" id="{11613EBC-5D19-43FF-B195-4BBEA74B44AF}"/>
              </a:ext>
            </a:extLst>
          </p:cNvPr>
          <p:cNvPicPr>
            <a:picLocks noChangeAspect="1"/>
          </p:cNvPicPr>
          <p:nvPr/>
        </p:nvPicPr>
        <p:blipFill>
          <a:blip r:embed="rId3"/>
          <a:stretch>
            <a:fillRect/>
          </a:stretch>
        </p:blipFill>
        <p:spPr>
          <a:xfrm>
            <a:off x="5768657" y="1524317"/>
            <a:ext cx="2219325" cy="1228725"/>
          </a:xfrm>
          <a:prstGeom prst="rect">
            <a:avLst/>
          </a:prstGeom>
        </p:spPr>
      </p:pic>
      <p:pic>
        <p:nvPicPr>
          <p:cNvPr id="7" name="Picture 6">
            <a:extLst>
              <a:ext uri="{FF2B5EF4-FFF2-40B4-BE49-F238E27FC236}">
                <a16:creationId xmlns:a16="http://schemas.microsoft.com/office/drawing/2014/main" id="{B4605C78-0A09-45C7-9D86-B30EBC34F73E}"/>
              </a:ext>
            </a:extLst>
          </p:cNvPr>
          <p:cNvPicPr>
            <a:picLocks noChangeAspect="1"/>
          </p:cNvPicPr>
          <p:nvPr/>
        </p:nvPicPr>
        <p:blipFill>
          <a:blip r:embed="rId4"/>
          <a:stretch>
            <a:fillRect/>
          </a:stretch>
        </p:blipFill>
        <p:spPr>
          <a:xfrm>
            <a:off x="5768657" y="1590992"/>
            <a:ext cx="2143125" cy="1162050"/>
          </a:xfrm>
          <a:prstGeom prst="rect">
            <a:avLst/>
          </a:prstGeom>
        </p:spPr>
      </p:pic>
      <p:pic>
        <p:nvPicPr>
          <p:cNvPr id="8" name="Picture 7">
            <a:extLst>
              <a:ext uri="{FF2B5EF4-FFF2-40B4-BE49-F238E27FC236}">
                <a16:creationId xmlns:a16="http://schemas.microsoft.com/office/drawing/2014/main" id="{582198D5-AADC-4B0B-A9F1-80210E6EF240}"/>
              </a:ext>
            </a:extLst>
          </p:cNvPr>
          <p:cNvPicPr>
            <a:picLocks noChangeAspect="1"/>
          </p:cNvPicPr>
          <p:nvPr/>
        </p:nvPicPr>
        <p:blipFill>
          <a:blip r:embed="rId5"/>
          <a:stretch>
            <a:fillRect/>
          </a:stretch>
        </p:blipFill>
        <p:spPr>
          <a:xfrm>
            <a:off x="5768657" y="1590992"/>
            <a:ext cx="2190750" cy="1238250"/>
          </a:xfrm>
          <a:prstGeom prst="rect">
            <a:avLst/>
          </a:prstGeom>
        </p:spPr>
      </p:pic>
      <p:pic>
        <p:nvPicPr>
          <p:cNvPr id="9" name="Picture 8">
            <a:extLst>
              <a:ext uri="{FF2B5EF4-FFF2-40B4-BE49-F238E27FC236}">
                <a16:creationId xmlns:a16="http://schemas.microsoft.com/office/drawing/2014/main" id="{DB8188F9-F503-4019-A801-FF1438DFED04}"/>
              </a:ext>
            </a:extLst>
          </p:cNvPr>
          <p:cNvPicPr>
            <a:picLocks noChangeAspect="1"/>
          </p:cNvPicPr>
          <p:nvPr/>
        </p:nvPicPr>
        <p:blipFill>
          <a:blip r:embed="rId6"/>
          <a:stretch>
            <a:fillRect/>
          </a:stretch>
        </p:blipFill>
        <p:spPr>
          <a:xfrm>
            <a:off x="5821044" y="1638617"/>
            <a:ext cx="2085975" cy="1257300"/>
          </a:xfrm>
          <a:prstGeom prst="rect">
            <a:avLst/>
          </a:prstGeom>
        </p:spPr>
      </p:pic>
      <p:pic>
        <p:nvPicPr>
          <p:cNvPr id="10" name="Picture 9">
            <a:extLst>
              <a:ext uri="{FF2B5EF4-FFF2-40B4-BE49-F238E27FC236}">
                <a16:creationId xmlns:a16="http://schemas.microsoft.com/office/drawing/2014/main" id="{4245A0A6-DEF3-4D4D-ACE1-C598CB3C4AF7}"/>
              </a:ext>
            </a:extLst>
          </p:cNvPr>
          <p:cNvPicPr>
            <a:picLocks noChangeAspect="1"/>
          </p:cNvPicPr>
          <p:nvPr/>
        </p:nvPicPr>
        <p:blipFill>
          <a:blip r:embed="rId7"/>
          <a:stretch>
            <a:fillRect/>
          </a:stretch>
        </p:blipFill>
        <p:spPr>
          <a:xfrm>
            <a:off x="5849619" y="1667192"/>
            <a:ext cx="2057400" cy="1133475"/>
          </a:xfrm>
          <a:prstGeom prst="rect">
            <a:avLst/>
          </a:prstGeom>
        </p:spPr>
      </p:pic>
      <p:pic>
        <p:nvPicPr>
          <p:cNvPr id="11" name="Picture 10">
            <a:extLst>
              <a:ext uri="{FF2B5EF4-FFF2-40B4-BE49-F238E27FC236}">
                <a16:creationId xmlns:a16="http://schemas.microsoft.com/office/drawing/2014/main" id="{EE32B787-9186-41B2-8B56-E1494EFA08D5}"/>
              </a:ext>
            </a:extLst>
          </p:cNvPr>
          <p:cNvPicPr>
            <a:picLocks noChangeAspect="1"/>
          </p:cNvPicPr>
          <p:nvPr/>
        </p:nvPicPr>
        <p:blipFill>
          <a:blip r:embed="rId8"/>
          <a:stretch>
            <a:fillRect/>
          </a:stretch>
        </p:blipFill>
        <p:spPr>
          <a:xfrm>
            <a:off x="5868669" y="1662429"/>
            <a:ext cx="2019300" cy="1095375"/>
          </a:xfrm>
          <a:prstGeom prst="rect">
            <a:avLst/>
          </a:prstGeom>
        </p:spPr>
      </p:pic>
      <p:pic>
        <p:nvPicPr>
          <p:cNvPr id="12" name="Picture 11">
            <a:extLst>
              <a:ext uri="{FF2B5EF4-FFF2-40B4-BE49-F238E27FC236}">
                <a16:creationId xmlns:a16="http://schemas.microsoft.com/office/drawing/2014/main" id="{906FE76C-12D4-430F-8204-AD6179AB991E}"/>
              </a:ext>
            </a:extLst>
          </p:cNvPr>
          <p:cNvPicPr>
            <a:picLocks noChangeAspect="1"/>
          </p:cNvPicPr>
          <p:nvPr/>
        </p:nvPicPr>
        <p:blipFill>
          <a:blip r:embed="rId9"/>
          <a:stretch>
            <a:fillRect/>
          </a:stretch>
        </p:blipFill>
        <p:spPr>
          <a:xfrm>
            <a:off x="1922145" y="1247378"/>
            <a:ext cx="2000250" cy="2638425"/>
          </a:xfrm>
          <a:prstGeom prst="rect">
            <a:avLst/>
          </a:prstGeom>
        </p:spPr>
      </p:pic>
      <p:pic>
        <p:nvPicPr>
          <p:cNvPr id="13" name="Picture 12">
            <a:extLst>
              <a:ext uri="{FF2B5EF4-FFF2-40B4-BE49-F238E27FC236}">
                <a16:creationId xmlns:a16="http://schemas.microsoft.com/office/drawing/2014/main" id="{077BC73A-27D1-4E41-A4DA-A6D342A88FB6}"/>
              </a:ext>
            </a:extLst>
          </p:cNvPr>
          <p:cNvPicPr>
            <a:picLocks noChangeAspect="1"/>
          </p:cNvPicPr>
          <p:nvPr/>
        </p:nvPicPr>
        <p:blipFill>
          <a:blip r:embed="rId10"/>
          <a:stretch>
            <a:fillRect/>
          </a:stretch>
        </p:blipFill>
        <p:spPr>
          <a:xfrm>
            <a:off x="5849619" y="1662429"/>
            <a:ext cx="2057400" cy="1333500"/>
          </a:xfrm>
          <a:prstGeom prst="rect">
            <a:avLst/>
          </a:prstGeom>
        </p:spPr>
      </p:pic>
      <p:sp>
        <p:nvSpPr>
          <p:cNvPr id="14" name="TextBox 13">
            <a:extLst>
              <a:ext uri="{FF2B5EF4-FFF2-40B4-BE49-F238E27FC236}">
                <a16:creationId xmlns:a16="http://schemas.microsoft.com/office/drawing/2014/main" id="{079D5093-9CFA-43B8-9C00-E9773CE50456}"/>
              </a:ext>
            </a:extLst>
          </p:cNvPr>
          <p:cNvSpPr txBox="1"/>
          <p:nvPr/>
        </p:nvSpPr>
        <p:spPr>
          <a:xfrm>
            <a:off x="9103360" y="1381760"/>
            <a:ext cx="1002197" cy="2862322"/>
          </a:xfrm>
          <a:prstGeom prst="rect">
            <a:avLst/>
          </a:prstGeom>
          <a:noFill/>
        </p:spPr>
        <p:txBody>
          <a:bodyPr wrap="none" rtlCol="0">
            <a:spAutoFit/>
          </a:bodyPr>
          <a:lstStyle/>
          <a:p>
            <a:r>
              <a:rPr lang="en-IN" dirty="0"/>
              <a:t>0&gt;100</a:t>
            </a:r>
          </a:p>
          <a:p>
            <a:r>
              <a:rPr lang="en-IN" dirty="0"/>
              <a:t>0&gt;200</a:t>
            </a:r>
          </a:p>
          <a:p>
            <a:r>
              <a:rPr lang="en-IN" dirty="0"/>
              <a:t>0&gt;100</a:t>
            </a:r>
          </a:p>
          <a:p>
            <a:r>
              <a:rPr lang="en-IN" dirty="0"/>
              <a:t>0&gt;100</a:t>
            </a:r>
          </a:p>
          <a:p>
            <a:r>
              <a:rPr lang="en-IN" dirty="0"/>
              <a:t>0&gt;300</a:t>
            </a:r>
          </a:p>
          <a:p>
            <a:r>
              <a:rPr lang="en-IN" dirty="0"/>
              <a:t>100&gt;100</a:t>
            </a:r>
          </a:p>
          <a:p>
            <a:r>
              <a:rPr lang="en-IN" dirty="0"/>
              <a:t>300&gt;200</a:t>
            </a:r>
          </a:p>
          <a:p>
            <a:r>
              <a:rPr lang="en-IN" dirty="0"/>
              <a:t>100&gt;300</a:t>
            </a:r>
          </a:p>
          <a:p>
            <a:r>
              <a:rPr lang="en-IN" dirty="0"/>
              <a:t>0&gt;300</a:t>
            </a:r>
          </a:p>
          <a:p>
            <a:endParaRPr lang="en-IN" dirty="0"/>
          </a:p>
        </p:txBody>
      </p:sp>
      <p:sp>
        <p:nvSpPr>
          <p:cNvPr id="15" name="Rectangle 14">
            <a:extLst>
              <a:ext uri="{FF2B5EF4-FFF2-40B4-BE49-F238E27FC236}">
                <a16:creationId xmlns:a16="http://schemas.microsoft.com/office/drawing/2014/main" id="{6E1E6592-170C-4DB5-B13B-ABB9F3B89A2F}"/>
              </a:ext>
            </a:extLst>
          </p:cNvPr>
          <p:cNvSpPr/>
          <p:nvPr/>
        </p:nvSpPr>
        <p:spPr>
          <a:xfrm>
            <a:off x="416878" y="4005513"/>
            <a:ext cx="6096000" cy="2893100"/>
          </a:xfrm>
          <a:prstGeom prst="rect">
            <a:avLst/>
          </a:prstGeom>
        </p:spPr>
        <p:txBody>
          <a:bodyPr>
            <a:spAutoFit/>
          </a:bodyPr>
          <a:lstStyle/>
          <a:p>
            <a:r>
              <a:rPr lang="en-US" sz="1600" dirty="0"/>
              <a:t>1. Check the following condition whenever a transaction </a:t>
            </a:r>
            <a:r>
              <a:rPr lang="en-US" sz="1600" dirty="0" err="1"/>
              <a:t>Ti</a:t>
            </a:r>
            <a:r>
              <a:rPr lang="en-US" sz="1600" dirty="0"/>
              <a:t> issues a </a:t>
            </a:r>
            <a:r>
              <a:rPr lang="en-US" sz="1600" b="1" dirty="0"/>
              <a:t>Read (X)</a:t>
            </a:r>
            <a:r>
              <a:rPr lang="en-US" sz="1600" dirty="0"/>
              <a:t> operation:</a:t>
            </a:r>
          </a:p>
          <a:p>
            <a:pPr marL="742950" lvl="1" indent="-285750">
              <a:buFont typeface="Arial" panose="020B0604020202020204" pitchFamily="34" charset="0"/>
              <a:buChar char="•"/>
            </a:pPr>
            <a:r>
              <a:rPr lang="en-US" sz="1600" dirty="0"/>
              <a:t>If W_TS(X) &gt;TS(</a:t>
            </a:r>
            <a:r>
              <a:rPr lang="en-US" sz="1600" dirty="0" err="1"/>
              <a:t>Ti</a:t>
            </a:r>
            <a:r>
              <a:rPr lang="en-US" sz="1600" dirty="0"/>
              <a:t>) then , rollback </a:t>
            </a:r>
            <a:r>
              <a:rPr lang="en-US" sz="1600" dirty="0" err="1"/>
              <a:t>Ti</a:t>
            </a:r>
            <a:r>
              <a:rPr lang="en-US" sz="1600" dirty="0"/>
              <a:t>.</a:t>
            </a:r>
          </a:p>
          <a:p>
            <a:pPr marL="742950" lvl="1" indent="-285750">
              <a:buFont typeface="Arial" panose="020B0604020202020204" pitchFamily="34" charset="0"/>
              <a:buChar char="•"/>
            </a:pPr>
            <a:r>
              <a:rPr lang="en-US" sz="1600" dirty="0"/>
              <a:t>Otherwise Read(X) operation is executed.</a:t>
            </a:r>
          </a:p>
          <a:p>
            <a:pPr marL="742950" lvl="1" indent="-285750">
              <a:buFont typeface="Arial" panose="020B0604020202020204" pitchFamily="34" charset="0"/>
              <a:buChar char="•"/>
            </a:pPr>
            <a:r>
              <a:rPr lang="en-US" sz="1600" dirty="0"/>
              <a:t>Set R_TS(X)=Max{R_TS(X), TS(</a:t>
            </a:r>
            <a:r>
              <a:rPr lang="en-US" sz="1600" dirty="0" err="1"/>
              <a:t>Ti</a:t>
            </a:r>
            <a:r>
              <a:rPr lang="en-US" sz="1600" dirty="0"/>
              <a:t>)}</a:t>
            </a:r>
          </a:p>
          <a:p>
            <a:r>
              <a:rPr lang="en-US" sz="1600" dirty="0"/>
              <a:t>2. Check the following condition whenever a transaction </a:t>
            </a:r>
            <a:r>
              <a:rPr lang="en-US" sz="1600" dirty="0" err="1"/>
              <a:t>Ti</a:t>
            </a:r>
            <a:r>
              <a:rPr lang="en-US" sz="1600" dirty="0"/>
              <a:t> issues a </a:t>
            </a:r>
            <a:r>
              <a:rPr lang="en-US" sz="1600" b="1" dirty="0"/>
              <a:t>Write(X)</a:t>
            </a:r>
            <a:r>
              <a:rPr lang="en-US" sz="1600" dirty="0"/>
              <a:t> operation:</a:t>
            </a:r>
          </a:p>
          <a:p>
            <a:pPr marL="742950" lvl="1" indent="-285750">
              <a:buFont typeface="Arial" panose="020B0604020202020204" pitchFamily="34" charset="0"/>
              <a:buChar char="•"/>
            </a:pPr>
            <a:r>
              <a:rPr lang="en-US" sz="1600" dirty="0"/>
              <a:t>If  R_TS(X) &gt; TS(</a:t>
            </a:r>
            <a:r>
              <a:rPr lang="en-US" sz="1600" dirty="0" err="1"/>
              <a:t>Ti</a:t>
            </a:r>
            <a:r>
              <a:rPr lang="en-US" sz="1600" dirty="0"/>
              <a:t>) then , rollback </a:t>
            </a:r>
            <a:r>
              <a:rPr lang="en-US" sz="1600" dirty="0" err="1"/>
              <a:t>Ti</a:t>
            </a:r>
            <a:r>
              <a:rPr lang="en-US" sz="1600" dirty="0"/>
              <a:t>.</a:t>
            </a:r>
          </a:p>
          <a:p>
            <a:pPr marL="742950" lvl="1" indent="-285750">
              <a:buFont typeface="Arial" panose="020B0604020202020204" pitchFamily="34" charset="0"/>
              <a:buChar char="•"/>
            </a:pPr>
            <a:r>
              <a:rPr lang="en-US" sz="1600" dirty="0"/>
              <a:t>If W_TS(X) &gt; TS(</a:t>
            </a:r>
            <a:r>
              <a:rPr lang="en-US" sz="1600" dirty="0" err="1"/>
              <a:t>Ti</a:t>
            </a:r>
            <a:r>
              <a:rPr lang="en-US" sz="1600" dirty="0"/>
              <a:t>) then ,rollback </a:t>
            </a:r>
            <a:r>
              <a:rPr lang="en-US" sz="1600" dirty="0" err="1"/>
              <a:t>Ti</a:t>
            </a:r>
            <a:r>
              <a:rPr lang="en-US" sz="1600" dirty="0"/>
              <a:t>. </a:t>
            </a:r>
          </a:p>
          <a:p>
            <a:pPr marL="742950" lvl="1" indent="-285750">
              <a:buFont typeface="Arial" panose="020B0604020202020204" pitchFamily="34" charset="0"/>
              <a:buChar char="•"/>
            </a:pPr>
            <a:r>
              <a:rPr lang="en-US" sz="1600" dirty="0"/>
              <a:t>otherwise the Write(X) operation is executed.</a:t>
            </a:r>
          </a:p>
          <a:p>
            <a:pPr marL="742950" lvl="1" indent="-285750">
              <a:buFont typeface="Arial" panose="020B0604020202020204" pitchFamily="34" charset="0"/>
              <a:buChar char="•"/>
            </a:pPr>
            <a:r>
              <a:rPr lang="en-US" sz="1600" dirty="0"/>
              <a:t>Set W_TS(X)=TS(</a:t>
            </a:r>
            <a:r>
              <a:rPr lang="en-US" sz="1600" dirty="0" err="1"/>
              <a:t>Ti</a:t>
            </a:r>
            <a:r>
              <a:rPr lang="en-US" sz="1600" dirty="0"/>
              <a:t>)</a:t>
            </a:r>
          </a:p>
        </p:txBody>
      </p:sp>
    </p:spTree>
    <p:extLst>
      <p:ext uri="{BB962C8B-B14F-4D97-AF65-F5344CB8AC3E}">
        <p14:creationId xmlns:p14="http://schemas.microsoft.com/office/powerpoint/2010/main" val="6775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C0DE-C13B-4C07-A69F-5BDE5336BCA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F324C5F0-81C4-49AF-8741-5AACA66560AB}"/>
              </a:ext>
            </a:extLst>
          </p:cNvPr>
          <p:cNvSpPr>
            <a:spLocks noChangeArrowheads="1"/>
          </p:cNvSpPr>
          <p:nvPr/>
        </p:nvSpPr>
        <p:spPr bwMode="auto">
          <a:xfrm>
            <a:off x="838200" y="228600"/>
            <a:ext cx="1160272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Advantages and Disadvantages of TO protocol: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TO protocol ensures serializability since the precedence graph is as follows: </a:t>
            </a:r>
          </a:p>
          <a:p>
            <a:pPr marR="0" lvl="0" algn="l" defTabSz="914400" rtl="0" eaLnBrk="0" fontAlgn="base" latinLnBrk="0" hangingPunct="0">
              <a:lnSpc>
                <a:spcPct val="100000"/>
              </a:lnSpc>
              <a:spcBef>
                <a:spcPct val="0"/>
              </a:spcBef>
              <a:spcAft>
                <a:spcPct val="0"/>
              </a:spcAft>
              <a:buClrTx/>
              <a:buSzTx/>
              <a:tabLst/>
            </a:pP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TS protocol ensures freedom from deadlock that means no transaction ever waits.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But the schedule may not be recoverable and may not even be cascade- free.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2" descr="DBMS Timestamp Ordering Protocol">
            <a:extLst>
              <a:ext uri="{FF2B5EF4-FFF2-40B4-BE49-F238E27FC236}">
                <a16:creationId xmlns:a16="http://schemas.microsoft.com/office/drawing/2014/main" id="{D789B527-9E8A-41C1-BD92-632C3F2E7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930" y="1894839"/>
            <a:ext cx="4722670"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745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B48CE3-5A64-4C45-8417-C962EE66B71F}"/>
              </a:ext>
            </a:extLst>
          </p:cNvPr>
          <p:cNvSpPr/>
          <p:nvPr/>
        </p:nvSpPr>
        <p:spPr>
          <a:xfrm>
            <a:off x="1092200" y="1959213"/>
            <a:ext cx="10007600" cy="4124206"/>
          </a:xfrm>
          <a:prstGeom prst="rect">
            <a:avLst/>
          </a:prstGeom>
        </p:spPr>
        <p:txBody>
          <a:bodyPr wrap="square">
            <a:spAutoFit/>
          </a:bodyPr>
          <a:lstStyle/>
          <a:p>
            <a:r>
              <a:rPr lang="en-US" sz="2800" b="1" dirty="0"/>
              <a:t>3. Validation Based Protocol</a:t>
            </a:r>
          </a:p>
          <a:p>
            <a:endParaRPr lang="en-US" b="1" dirty="0"/>
          </a:p>
          <a:p>
            <a:r>
              <a:rPr lang="en-US" dirty="0"/>
              <a:t>Validation phase is also known as optimistic concurrency control technique. In the validation based protocol, the transaction is executed in the following three phases:</a:t>
            </a:r>
          </a:p>
          <a:p>
            <a:endParaRPr lang="en-US" dirty="0"/>
          </a:p>
          <a:p>
            <a:pPr lvl="1">
              <a:buFont typeface="+mj-lt"/>
              <a:buAutoNum type="arabicPeriod"/>
            </a:pPr>
            <a:r>
              <a:rPr lang="en-US" b="1" dirty="0"/>
              <a:t>Read phase:</a:t>
            </a:r>
            <a:r>
              <a:rPr lang="en-US" dirty="0"/>
              <a:t> In this phase, the transaction T execute read and write operation. i.e. read the value of various data items and stores them in temporary local variables. Transaction perform all the write operations on temporary variables without an update to the actual database. </a:t>
            </a:r>
          </a:p>
          <a:p>
            <a:pPr lvl="1">
              <a:buFont typeface="+mj-lt"/>
              <a:buAutoNum type="arabicPeriod"/>
            </a:pPr>
            <a:endParaRPr lang="en-US" dirty="0"/>
          </a:p>
          <a:p>
            <a:pPr lvl="1">
              <a:buFont typeface="+mj-lt"/>
              <a:buAutoNum type="arabicPeriod"/>
            </a:pPr>
            <a:r>
              <a:rPr lang="en-US" b="1" dirty="0"/>
              <a:t>Validation phase:</a:t>
            </a:r>
            <a:r>
              <a:rPr lang="en-US" dirty="0"/>
              <a:t> In this phase, the temporary variable value will be validated against the actual data to see if it violates the serializability.</a:t>
            </a:r>
          </a:p>
          <a:p>
            <a:pPr lvl="1">
              <a:buFont typeface="+mj-lt"/>
              <a:buAutoNum type="arabicPeriod"/>
            </a:pPr>
            <a:endParaRPr lang="en-US" dirty="0"/>
          </a:p>
          <a:p>
            <a:pPr lvl="1">
              <a:buFont typeface="+mj-lt"/>
              <a:buAutoNum type="arabicPeriod"/>
            </a:pPr>
            <a:r>
              <a:rPr lang="en-US" b="1" dirty="0"/>
              <a:t>Write phase:</a:t>
            </a:r>
            <a:r>
              <a:rPr lang="en-US" dirty="0"/>
              <a:t> If the validation of the transaction is validated, then the temporary results are written to the database or system otherwise the transaction is rolled back.</a:t>
            </a:r>
          </a:p>
        </p:txBody>
      </p:sp>
      <p:sp>
        <p:nvSpPr>
          <p:cNvPr id="5" name="TextBox 4">
            <a:extLst>
              <a:ext uri="{FF2B5EF4-FFF2-40B4-BE49-F238E27FC236}">
                <a16:creationId xmlns:a16="http://schemas.microsoft.com/office/drawing/2014/main" id="{CF62E156-825A-4AD1-A546-7583ADEFAF4B}"/>
              </a:ext>
            </a:extLst>
          </p:cNvPr>
          <p:cNvSpPr txBox="1"/>
          <p:nvPr/>
        </p:nvSpPr>
        <p:spPr>
          <a:xfrm>
            <a:off x="685800" y="685800"/>
            <a:ext cx="10977880" cy="923330"/>
          </a:xfrm>
          <a:prstGeom prst="rect">
            <a:avLst/>
          </a:prstGeom>
          <a:noFill/>
        </p:spPr>
        <p:txBody>
          <a:bodyPr wrap="square" rtlCol="0">
            <a:spAutoFit/>
          </a:bodyPr>
          <a:lstStyle/>
          <a:p>
            <a:r>
              <a:rPr lang="en-IN" dirty="0"/>
              <a:t>To maintain consistency in concurrent schedule we have to pay extra cost for concurrency control(in terms of programming) while executing the set of transactions, due to which our transaction delayed sometime, so is there any way to reduce this overhead, a monitoring system is used:</a:t>
            </a:r>
          </a:p>
        </p:txBody>
      </p:sp>
    </p:spTree>
    <p:extLst>
      <p:ext uri="{BB962C8B-B14F-4D97-AF65-F5344CB8AC3E}">
        <p14:creationId xmlns:p14="http://schemas.microsoft.com/office/powerpoint/2010/main" val="36227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B839-3DCC-43A3-8C46-43BE5F939267}"/>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D370C949-973D-4653-A9AE-87D52A357528}"/>
              </a:ext>
            </a:extLst>
          </p:cNvPr>
          <p:cNvSpPr/>
          <p:nvPr/>
        </p:nvSpPr>
        <p:spPr>
          <a:xfrm>
            <a:off x="723900" y="1295400"/>
            <a:ext cx="10744200" cy="4524315"/>
          </a:xfrm>
          <a:prstGeom prst="rect">
            <a:avLst/>
          </a:prstGeom>
        </p:spPr>
        <p:txBody>
          <a:bodyPr wrap="square">
            <a:spAutoFit/>
          </a:bodyPr>
          <a:lstStyle/>
          <a:p>
            <a:r>
              <a:rPr lang="en-US" dirty="0"/>
              <a:t>To perform validation test, we need to know when the various phases of transaction </a:t>
            </a:r>
            <a:r>
              <a:rPr lang="en-US" dirty="0" err="1"/>
              <a:t>Ti</a:t>
            </a:r>
            <a:r>
              <a:rPr lang="en-US" dirty="0"/>
              <a:t> took place, therefore here each phase has the following different timestamps:</a:t>
            </a:r>
          </a:p>
          <a:p>
            <a:endParaRPr lang="en-US" b="1" dirty="0"/>
          </a:p>
          <a:p>
            <a:r>
              <a:rPr lang="en-US" b="1" dirty="0"/>
              <a:t>Start(</a:t>
            </a:r>
            <a:r>
              <a:rPr lang="en-US" b="1" dirty="0" err="1"/>
              <a:t>Ti</a:t>
            </a:r>
            <a:r>
              <a:rPr lang="en-US" b="1" dirty="0"/>
              <a:t>):</a:t>
            </a:r>
            <a:r>
              <a:rPr lang="en-US" dirty="0"/>
              <a:t> It contains the time when </a:t>
            </a:r>
            <a:r>
              <a:rPr lang="en-US" dirty="0" err="1"/>
              <a:t>Ti</a:t>
            </a:r>
            <a:r>
              <a:rPr lang="en-US" dirty="0"/>
              <a:t> started its execution.</a:t>
            </a:r>
          </a:p>
          <a:p>
            <a:endParaRPr lang="en-US" dirty="0"/>
          </a:p>
          <a:p>
            <a:r>
              <a:rPr lang="en-US" b="1" dirty="0"/>
              <a:t>Validation (</a:t>
            </a:r>
            <a:r>
              <a:rPr lang="en-US" b="1" dirty="0" err="1"/>
              <a:t>T</a:t>
            </a:r>
            <a:r>
              <a:rPr lang="en-US" b="1" baseline="-25000" dirty="0" err="1"/>
              <a:t>i</a:t>
            </a:r>
            <a:r>
              <a:rPr lang="en-US" b="1" dirty="0"/>
              <a:t>):</a:t>
            </a:r>
            <a:r>
              <a:rPr lang="en-US" dirty="0"/>
              <a:t> It contains the time when </a:t>
            </a:r>
            <a:r>
              <a:rPr lang="en-US" dirty="0" err="1"/>
              <a:t>Ti</a:t>
            </a:r>
            <a:r>
              <a:rPr lang="en-US" dirty="0"/>
              <a:t> finishes its read phase and starts its validation phase.</a:t>
            </a:r>
          </a:p>
          <a:p>
            <a:endParaRPr lang="en-US" dirty="0"/>
          </a:p>
          <a:p>
            <a:r>
              <a:rPr lang="en-US" b="1" dirty="0"/>
              <a:t>Finish(</a:t>
            </a:r>
            <a:r>
              <a:rPr lang="en-US" b="1" dirty="0" err="1"/>
              <a:t>Ti</a:t>
            </a:r>
            <a:r>
              <a:rPr lang="en-US" b="1" dirty="0"/>
              <a:t>):</a:t>
            </a:r>
            <a:r>
              <a:rPr lang="en-US" dirty="0"/>
              <a:t> It contains the time when </a:t>
            </a:r>
            <a:r>
              <a:rPr lang="en-US" dirty="0" err="1"/>
              <a:t>Ti</a:t>
            </a:r>
            <a:r>
              <a:rPr lang="en-US" dirty="0"/>
              <a:t> finishes its write phase. </a:t>
            </a:r>
          </a:p>
          <a:p>
            <a:endParaRPr lang="en-US" dirty="0"/>
          </a:p>
          <a:p>
            <a:pPr marL="285750" indent="-285750">
              <a:buFont typeface="Arial" panose="020B0604020202020204" pitchFamily="34" charset="0"/>
              <a:buChar char="•"/>
            </a:pPr>
            <a:r>
              <a:rPr lang="en-US" dirty="0"/>
              <a:t>This protocol is used to determine the time stamp for the transaction for serialization using the time stamp of the validation phase, as it is the actual phase which determines if the transaction will commit or rollback. </a:t>
            </a:r>
          </a:p>
          <a:p>
            <a:pPr marL="285750" indent="-285750">
              <a:buFont typeface="Arial" panose="020B0604020202020204" pitchFamily="34" charset="0"/>
              <a:buChar char="•"/>
            </a:pPr>
            <a:r>
              <a:rPr lang="en-US" dirty="0"/>
              <a:t>Hence TS(T) = validation(T).</a:t>
            </a:r>
          </a:p>
          <a:p>
            <a:pPr marL="285750" indent="-285750">
              <a:buFont typeface="Arial" panose="020B0604020202020204" pitchFamily="34" charset="0"/>
              <a:buChar char="•"/>
            </a:pPr>
            <a:r>
              <a:rPr lang="en-US" dirty="0"/>
              <a:t>The serializability is determined during the validation process. It can't be decided in advance. </a:t>
            </a:r>
          </a:p>
          <a:p>
            <a:pPr marL="285750" indent="-285750">
              <a:buFont typeface="Arial" panose="020B0604020202020204" pitchFamily="34" charset="0"/>
              <a:buChar char="•"/>
            </a:pPr>
            <a:r>
              <a:rPr lang="en-US" dirty="0"/>
              <a:t>If TS(</a:t>
            </a:r>
            <a:r>
              <a:rPr lang="en-US" dirty="0" err="1"/>
              <a:t>Ti</a:t>
            </a:r>
            <a:r>
              <a:rPr lang="en-US" dirty="0"/>
              <a:t>)&lt;TS(</a:t>
            </a:r>
            <a:r>
              <a:rPr lang="en-US" dirty="0" err="1"/>
              <a:t>Tj</a:t>
            </a:r>
            <a:r>
              <a:rPr lang="en-US" dirty="0"/>
              <a:t>), whatever schedule we have then that must be equal to serial schedule </a:t>
            </a:r>
            <a:r>
              <a:rPr lang="en-US" dirty="0" err="1"/>
              <a:t>Ti</a:t>
            </a:r>
            <a:r>
              <a:rPr lang="en-US" dirty="0" err="1">
                <a:sym typeface="Wingdings" panose="05000000000000000000" pitchFamily="2" charset="2"/>
              </a:rPr>
              <a:t>Tj</a:t>
            </a:r>
            <a:r>
              <a:rPr lang="en-US" dirty="0">
                <a:sym typeface="Wingdings" panose="05000000000000000000" pitchFamily="2" charset="2"/>
              </a:rPr>
              <a:t>.</a:t>
            </a:r>
            <a:endParaRPr lang="en-US" dirty="0"/>
          </a:p>
          <a:p>
            <a:pPr marL="285750" indent="-285750">
              <a:buFont typeface="Arial" panose="020B0604020202020204" pitchFamily="34" charset="0"/>
              <a:buChar char="•"/>
            </a:pPr>
            <a:r>
              <a:rPr lang="en-US" dirty="0"/>
              <a:t>While executing the transaction, it ensures a greater degree of concurrency and also less number of conflicts. </a:t>
            </a:r>
          </a:p>
          <a:p>
            <a:pPr marL="285750" indent="-285750">
              <a:buFont typeface="Arial" panose="020B0604020202020204" pitchFamily="34" charset="0"/>
              <a:buChar char="•"/>
            </a:pPr>
            <a:r>
              <a:rPr lang="en-US" dirty="0"/>
              <a:t>Thus it contains transactions which have less number of rollbacks.</a:t>
            </a:r>
          </a:p>
        </p:txBody>
      </p:sp>
    </p:spTree>
    <p:extLst>
      <p:ext uri="{BB962C8B-B14F-4D97-AF65-F5344CB8AC3E}">
        <p14:creationId xmlns:p14="http://schemas.microsoft.com/office/powerpoint/2010/main" val="406524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 of transaction</a:t>
            </a:r>
          </a:p>
        </p:txBody>
      </p:sp>
      <p:sp>
        <p:nvSpPr>
          <p:cNvPr id="3" name="Content Placeholder 2"/>
          <p:cNvSpPr>
            <a:spLocks noGrp="1"/>
          </p:cNvSpPr>
          <p:nvPr>
            <p:ph idx="1"/>
          </p:nvPr>
        </p:nvSpPr>
        <p:spPr/>
        <p:txBody>
          <a:bodyPr>
            <a:normAutofit/>
          </a:bodyPr>
          <a:lstStyle/>
          <a:p>
            <a:pPr algn="just">
              <a:buClr>
                <a:schemeClr val="tx1"/>
              </a:buClr>
            </a:pPr>
            <a:r>
              <a:rPr lang="en-US" b="1" dirty="0">
                <a:solidFill>
                  <a:srgbClr val="C00000"/>
                </a:solidFill>
              </a:rPr>
              <a:t>A</a:t>
            </a:r>
            <a:r>
              <a:rPr lang="en-US" dirty="0"/>
              <a:t>tomicity  </a:t>
            </a:r>
            <a:r>
              <a:rPr lang="en-US" b="1" dirty="0">
                <a:solidFill>
                  <a:srgbClr val="C00000"/>
                </a:solidFill>
              </a:rPr>
              <a:t>(Either transaction execute 0% or 100%)</a:t>
            </a:r>
          </a:p>
          <a:p>
            <a:pPr algn="just">
              <a:buClr>
                <a:schemeClr val="tx1"/>
              </a:buClr>
            </a:pPr>
            <a:r>
              <a:rPr lang="en-US" b="1" dirty="0">
                <a:solidFill>
                  <a:srgbClr val="C00000"/>
                </a:solidFill>
              </a:rPr>
              <a:t>C</a:t>
            </a:r>
            <a:r>
              <a:rPr lang="en-US" dirty="0"/>
              <a:t>onsistency </a:t>
            </a:r>
            <a:r>
              <a:rPr lang="en-US" b="1" dirty="0">
                <a:solidFill>
                  <a:srgbClr val="C00000"/>
                </a:solidFill>
              </a:rPr>
              <a:t>(</a:t>
            </a:r>
            <a:r>
              <a:rPr lang="en-IN" b="1" dirty="0">
                <a:solidFill>
                  <a:srgbClr val="C00000"/>
                </a:solidFill>
              </a:rPr>
              <a:t>database must remain in a consistent state after any transaction</a:t>
            </a:r>
            <a:r>
              <a:rPr lang="en-US" b="1" dirty="0">
                <a:solidFill>
                  <a:srgbClr val="C00000"/>
                </a:solidFill>
              </a:rPr>
              <a:t>)</a:t>
            </a:r>
          </a:p>
          <a:p>
            <a:pPr algn="just">
              <a:buClr>
                <a:schemeClr val="tx1"/>
              </a:buClr>
            </a:pPr>
            <a:r>
              <a:rPr lang="en-US" b="1" dirty="0">
                <a:solidFill>
                  <a:srgbClr val="C00000"/>
                </a:solidFill>
              </a:rPr>
              <a:t>I</a:t>
            </a:r>
            <a:r>
              <a:rPr lang="en-US" dirty="0"/>
              <a:t>solation </a:t>
            </a:r>
            <a:r>
              <a:rPr lang="en-US" b="1" dirty="0">
                <a:solidFill>
                  <a:srgbClr val="C00000"/>
                </a:solidFill>
              </a:rPr>
              <a:t>(Intermediate transaction results must be hidden from other concurrently executed transactions)</a:t>
            </a:r>
          </a:p>
          <a:p>
            <a:pPr algn="just">
              <a:buClr>
                <a:schemeClr val="tx1"/>
              </a:buClr>
            </a:pPr>
            <a:r>
              <a:rPr lang="en-US" b="1" dirty="0">
                <a:solidFill>
                  <a:srgbClr val="C00000"/>
                </a:solidFill>
              </a:rPr>
              <a:t>D</a:t>
            </a:r>
            <a:r>
              <a:rPr lang="en-US" dirty="0"/>
              <a:t>urability </a:t>
            </a:r>
            <a:r>
              <a:rPr lang="en-US" b="1" dirty="0">
                <a:solidFill>
                  <a:srgbClr val="C00000"/>
                </a:solidFill>
              </a:rPr>
              <a:t>(</a:t>
            </a:r>
            <a:r>
              <a:rPr lang="en-IN" b="1" dirty="0">
                <a:solidFill>
                  <a:srgbClr val="C00000"/>
                </a:solidFill>
              </a:rPr>
              <a:t>Once a transaction completed successfully, the changes it has made into the database should be permanent</a:t>
            </a:r>
            <a:r>
              <a:rPr lang="en-US" b="1" dirty="0">
                <a:solidFill>
                  <a:srgbClr val="C00000"/>
                </a:solidFill>
              </a:rPr>
              <a:t>)</a:t>
            </a:r>
            <a:r>
              <a:rPr lang="en-US" dirty="0"/>
              <a:t> </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0296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3400-33FE-427A-AD3F-934E0C4D512B}"/>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273A1414-A8C1-49E7-8216-EC349C3839DB}"/>
              </a:ext>
            </a:extLst>
          </p:cNvPr>
          <p:cNvSpPr txBox="1"/>
          <p:nvPr/>
        </p:nvSpPr>
        <p:spPr>
          <a:xfrm>
            <a:off x="762000" y="751840"/>
            <a:ext cx="10566400" cy="1477328"/>
          </a:xfrm>
          <a:prstGeom prst="rect">
            <a:avLst/>
          </a:prstGeom>
          <a:noFill/>
        </p:spPr>
        <p:txBody>
          <a:bodyPr wrap="square" rtlCol="0">
            <a:spAutoFit/>
          </a:bodyPr>
          <a:lstStyle/>
          <a:p>
            <a:r>
              <a:rPr lang="en-IN" dirty="0"/>
              <a:t>Validation test : The validation test for transaction </a:t>
            </a:r>
            <a:r>
              <a:rPr lang="en-IN" dirty="0" err="1"/>
              <a:t>Tj</a:t>
            </a:r>
            <a:r>
              <a:rPr lang="en-IN" dirty="0"/>
              <a:t> requires that for all transaction </a:t>
            </a:r>
            <a:r>
              <a:rPr lang="en-IN" dirty="0" err="1"/>
              <a:t>Ti</a:t>
            </a:r>
            <a:r>
              <a:rPr lang="en-IN" dirty="0"/>
              <a:t> with TS(</a:t>
            </a:r>
            <a:r>
              <a:rPr lang="en-IN" dirty="0" err="1"/>
              <a:t>Ti</a:t>
            </a:r>
            <a:r>
              <a:rPr lang="en-IN" dirty="0"/>
              <a:t>)&lt;TS(</a:t>
            </a:r>
            <a:r>
              <a:rPr lang="en-IN" dirty="0" err="1"/>
              <a:t>Tj</a:t>
            </a:r>
            <a:r>
              <a:rPr lang="en-IN" dirty="0"/>
              <a:t>) one of the following condition hold.</a:t>
            </a:r>
          </a:p>
          <a:p>
            <a:pPr marL="342900" indent="-342900">
              <a:buAutoNum type="arabicPeriod"/>
            </a:pPr>
            <a:r>
              <a:rPr lang="en-IN" dirty="0"/>
              <a:t>Finish(</a:t>
            </a:r>
            <a:r>
              <a:rPr lang="en-IN" dirty="0" err="1"/>
              <a:t>Ti</a:t>
            </a:r>
            <a:r>
              <a:rPr lang="en-IN" dirty="0"/>
              <a:t>) &lt; Start(</a:t>
            </a:r>
            <a:r>
              <a:rPr lang="en-IN" dirty="0" err="1"/>
              <a:t>Tj</a:t>
            </a:r>
            <a:r>
              <a:rPr lang="en-IN" dirty="0"/>
              <a:t>), since </a:t>
            </a:r>
            <a:r>
              <a:rPr lang="en-IN" dirty="0" err="1"/>
              <a:t>Ti</a:t>
            </a:r>
            <a:r>
              <a:rPr lang="en-IN" dirty="0"/>
              <a:t> finished before </a:t>
            </a:r>
            <a:r>
              <a:rPr lang="en-IN" dirty="0" err="1"/>
              <a:t>Tj</a:t>
            </a:r>
            <a:r>
              <a:rPr lang="en-IN" dirty="0"/>
              <a:t> started hence serializability order is indeed maintained.</a:t>
            </a:r>
          </a:p>
          <a:p>
            <a:pPr marL="342900" indent="-342900">
              <a:buAutoNum type="arabicPeriod"/>
            </a:pPr>
            <a:r>
              <a:rPr lang="en-IN" dirty="0"/>
              <a:t>Start(</a:t>
            </a:r>
            <a:r>
              <a:rPr lang="en-IN" dirty="0" err="1"/>
              <a:t>Tj</a:t>
            </a:r>
            <a:r>
              <a:rPr lang="en-IN" dirty="0"/>
              <a:t>) &lt; Finish (</a:t>
            </a:r>
            <a:r>
              <a:rPr lang="id-ID" dirty="0"/>
              <a:t>Ti) &lt; Validation(Tj). The set of data item written by Ti does not intersect with read of  Tj. i.e. Read_set(Tj)</a:t>
            </a:r>
            <a:r>
              <a:rPr lang="en-IN" dirty="0"/>
              <a:t> is disjoint with </a:t>
            </a:r>
            <a:r>
              <a:rPr lang="en-IN" dirty="0" err="1"/>
              <a:t>Written_set</a:t>
            </a:r>
            <a:r>
              <a:rPr lang="en-IN" dirty="0"/>
              <a:t>(</a:t>
            </a:r>
            <a:r>
              <a:rPr lang="en-IN" dirty="0" err="1"/>
              <a:t>Ti</a:t>
            </a:r>
            <a:r>
              <a:rPr lang="en-IN" dirty="0"/>
              <a:t>)</a:t>
            </a:r>
          </a:p>
        </p:txBody>
      </p:sp>
      <p:pic>
        <p:nvPicPr>
          <p:cNvPr id="5" name="Picture 4">
            <a:extLst>
              <a:ext uri="{FF2B5EF4-FFF2-40B4-BE49-F238E27FC236}">
                <a16:creationId xmlns:a16="http://schemas.microsoft.com/office/drawing/2014/main" id="{B6578688-1799-4E62-A35D-A42EFF73BE68}"/>
              </a:ext>
            </a:extLst>
          </p:cNvPr>
          <p:cNvPicPr>
            <a:picLocks noChangeAspect="1"/>
          </p:cNvPicPr>
          <p:nvPr/>
        </p:nvPicPr>
        <p:blipFill>
          <a:blip r:embed="rId2"/>
          <a:stretch>
            <a:fillRect/>
          </a:stretch>
        </p:blipFill>
        <p:spPr>
          <a:xfrm>
            <a:off x="832595" y="3521075"/>
            <a:ext cx="2086500" cy="2762250"/>
          </a:xfrm>
          <a:prstGeom prst="rect">
            <a:avLst/>
          </a:prstGeom>
        </p:spPr>
      </p:pic>
      <p:sp>
        <p:nvSpPr>
          <p:cNvPr id="6" name="TextBox 5">
            <a:extLst>
              <a:ext uri="{FF2B5EF4-FFF2-40B4-BE49-F238E27FC236}">
                <a16:creationId xmlns:a16="http://schemas.microsoft.com/office/drawing/2014/main" id="{5453E2DC-D00D-4A33-872C-9614E5A21FFF}"/>
              </a:ext>
            </a:extLst>
          </p:cNvPr>
          <p:cNvSpPr txBox="1"/>
          <p:nvPr/>
        </p:nvSpPr>
        <p:spPr>
          <a:xfrm>
            <a:off x="4634944" y="3850640"/>
            <a:ext cx="255562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TS(</a:t>
            </a:r>
            <a:r>
              <a:rPr lang="en-IN" dirty="0" err="1"/>
              <a:t>Ti</a:t>
            </a:r>
            <a:r>
              <a:rPr lang="en-IN" dirty="0"/>
              <a:t>) &lt; TS(</a:t>
            </a:r>
            <a:r>
              <a:rPr lang="en-IN" dirty="0" err="1"/>
              <a:t>Tj</a:t>
            </a:r>
            <a:r>
              <a:rPr lang="en-IN" dirty="0"/>
              <a:t>)</a:t>
            </a:r>
          </a:p>
          <a:p>
            <a:pPr marL="285750" indent="-285750">
              <a:buFont typeface="Arial" panose="020B0604020202020204" pitchFamily="34" charset="0"/>
              <a:buChar char="•"/>
            </a:pPr>
            <a:r>
              <a:rPr lang="en-IN" dirty="0"/>
              <a:t>No cascading rollback</a:t>
            </a:r>
          </a:p>
          <a:p>
            <a:pPr marL="285750" indent="-285750">
              <a:buFont typeface="Arial" panose="020B0604020202020204" pitchFamily="34" charset="0"/>
              <a:buChar char="•"/>
            </a:pPr>
            <a:r>
              <a:rPr lang="en-IN" dirty="0"/>
              <a:t>May occur starvation</a:t>
            </a:r>
          </a:p>
          <a:p>
            <a:pPr marL="285750" indent="-285750">
              <a:buFont typeface="Arial" panose="020B0604020202020204" pitchFamily="34" charset="0"/>
              <a:buChar char="•"/>
            </a:pPr>
            <a:r>
              <a:rPr lang="en-IN" dirty="0"/>
              <a:t>No deadlock</a:t>
            </a:r>
          </a:p>
        </p:txBody>
      </p:sp>
    </p:spTree>
    <p:extLst>
      <p:ext uri="{BB962C8B-B14F-4D97-AF65-F5344CB8AC3E}">
        <p14:creationId xmlns:p14="http://schemas.microsoft.com/office/powerpoint/2010/main" val="211794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5398-FE54-40C0-80C0-A5D4898C0E20}"/>
              </a:ext>
            </a:extLst>
          </p:cNvPr>
          <p:cNvSpPr>
            <a:spLocks noGrp="1"/>
          </p:cNvSpPr>
          <p:nvPr>
            <p:ph type="title"/>
          </p:nvPr>
        </p:nvSpPr>
        <p:spPr/>
        <p:txBody>
          <a:bodyPr>
            <a:normAutofit/>
          </a:bodyPr>
          <a:lstStyle/>
          <a:p>
            <a:r>
              <a:rPr lang="en-US" sz="3200" b="1" dirty="0"/>
              <a:t>Failure Classification</a:t>
            </a:r>
            <a:endParaRPr lang="en-IN" sz="3200" dirty="0"/>
          </a:p>
        </p:txBody>
      </p:sp>
      <p:sp>
        <p:nvSpPr>
          <p:cNvPr id="4" name="Rectangle 3">
            <a:extLst>
              <a:ext uri="{FF2B5EF4-FFF2-40B4-BE49-F238E27FC236}">
                <a16:creationId xmlns:a16="http://schemas.microsoft.com/office/drawing/2014/main" id="{4C8EC979-FFAF-4AEE-9F51-26EB0CEC71BA}"/>
              </a:ext>
            </a:extLst>
          </p:cNvPr>
          <p:cNvSpPr/>
          <p:nvPr/>
        </p:nvSpPr>
        <p:spPr>
          <a:xfrm>
            <a:off x="254000" y="914401"/>
            <a:ext cx="11785600" cy="5509200"/>
          </a:xfrm>
          <a:prstGeom prst="rect">
            <a:avLst/>
          </a:prstGeom>
        </p:spPr>
        <p:txBody>
          <a:bodyPr wrap="square">
            <a:spAutoFit/>
          </a:bodyPr>
          <a:lstStyle/>
          <a:p>
            <a:r>
              <a:rPr lang="en-US" dirty="0"/>
              <a:t>To find that where the problem has occurred, we generalize a failure into the following categories:</a:t>
            </a:r>
          </a:p>
          <a:p>
            <a:endParaRPr lang="en-US" b="1" dirty="0"/>
          </a:p>
          <a:p>
            <a:r>
              <a:rPr lang="en-US" b="1" dirty="0"/>
              <a:t>1. Transaction failure</a:t>
            </a:r>
          </a:p>
          <a:p>
            <a:r>
              <a:rPr lang="en-US" dirty="0"/>
              <a:t>The transaction failure occurs when it fails to execute or when it reaches a point from where it can't go any further. If a few transaction or process is hurt, then this is called as transaction failure. </a:t>
            </a:r>
          </a:p>
          <a:p>
            <a:r>
              <a:rPr lang="en-US" dirty="0"/>
              <a:t>Reasons for a transaction failure could be -</a:t>
            </a:r>
          </a:p>
          <a:p>
            <a:pPr marL="742950" lvl="1" indent="-285750">
              <a:buFont typeface="+mj-lt"/>
              <a:buAutoNum type="arabicPeriod"/>
            </a:pPr>
            <a:r>
              <a:rPr lang="en-US" sz="1600" b="1" dirty="0"/>
              <a:t>Logical errors:</a:t>
            </a:r>
            <a:r>
              <a:rPr lang="en-US" sz="1600" dirty="0"/>
              <a:t> If a transaction cannot complete due to some code error or an internal error condition, then the logical error occurs.</a:t>
            </a:r>
          </a:p>
          <a:p>
            <a:pPr marL="742950" lvl="1" indent="-285750">
              <a:buFont typeface="+mj-lt"/>
              <a:buAutoNum type="arabicPeriod"/>
            </a:pPr>
            <a:r>
              <a:rPr lang="en-US" sz="1600" b="1" dirty="0"/>
              <a:t>Syntax error:</a:t>
            </a:r>
            <a:r>
              <a:rPr lang="en-US" sz="1600" dirty="0"/>
              <a:t> It occurs where the DBMS itself terminates an active transaction because the database system is not able to execute it. </a:t>
            </a:r>
            <a:r>
              <a:rPr lang="en-US" sz="1600" b="1" dirty="0"/>
              <a:t>For example,</a:t>
            </a:r>
            <a:r>
              <a:rPr lang="en-US" sz="1600" dirty="0"/>
              <a:t> The system aborts an active transaction, in case of deadlock or resource unavailability.</a:t>
            </a:r>
          </a:p>
          <a:p>
            <a:pPr marL="742950" lvl="1" indent="-285750">
              <a:buFont typeface="+mj-lt"/>
              <a:buAutoNum type="arabicPeriod"/>
            </a:pPr>
            <a:endParaRPr lang="en-US" sz="1600" dirty="0"/>
          </a:p>
          <a:p>
            <a:r>
              <a:rPr lang="en-US" b="1" dirty="0"/>
              <a:t>2. System Crash</a:t>
            </a:r>
          </a:p>
          <a:p>
            <a:pPr marL="742950" lvl="1" indent="-285750">
              <a:buFont typeface="Arial" panose="020B0604020202020204" pitchFamily="34" charset="0"/>
              <a:buChar char="•"/>
            </a:pPr>
            <a:r>
              <a:rPr lang="en-US" dirty="0"/>
              <a:t>System failure can occur due to power failure or other hardware or software failure. </a:t>
            </a:r>
            <a:r>
              <a:rPr lang="en-US" b="1" dirty="0"/>
              <a:t>Example:</a:t>
            </a:r>
            <a:r>
              <a:rPr lang="en-US" dirty="0"/>
              <a:t> Operating system error.</a:t>
            </a:r>
          </a:p>
          <a:p>
            <a:pPr marL="742950" lvl="1" indent="-285750">
              <a:buFont typeface="Arial" panose="020B0604020202020204" pitchFamily="34" charset="0"/>
              <a:buChar char="•"/>
            </a:pPr>
            <a:r>
              <a:rPr lang="en-US" b="1" dirty="0"/>
              <a:t>Fail-stop assumption:</a:t>
            </a:r>
            <a:r>
              <a:rPr lang="en-US" dirty="0"/>
              <a:t> In the system crash, non-volatile storage is assumed not to be corrupted.</a:t>
            </a:r>
          </a:p>
          <a:p>
            <a:pPr marL="742950" lvl="1" indent="-285750">
              <a:buFont typeface="Arial" panose="020B0604020202020204" pitchFamily="34" charset="0"/>
              <a:buChar char="•"/>
            </a:pPr>
            <a:endParaRPr lang="en-US" dirty="0"/>
          </a:p>
          <a:p>
            <a:r>
              <a:rPr lang="en-US" b="1" dirty="0"/>
              <a:t>3. Disk Failure</a:t>
            </a:r>
          </a:p>
          <a:p>
            <a:pPr marL="742950" lvl="1" indent="-285750">
              <a:buFont typeface="Arial" panose="020B0604020202020204" pitchFamily="34" charset="0"/>
              <a:buChar char="•"/>
            </a:pPr>
            <a:r>
              <a:rPr lang="en-US" dirty="0"/>
              <a:t>It occurs where hard-disk drives or storage drives used to fail frequently. It was a common problem in the early days of technology evolution. </a:t>
            </a:r>
          </a:p>
          <a:p>
            <a:pPr marL="742950" lvl="1" indent="-285750">
              <a:buFont typeface="Arial" panose="020B0604020202020204" pitchFamily="34" charset="0"/>
              <a:buChar char="•"/>
            </a:pPr>
            <a:r>
              <a:rPr lang="en-US" dirty="0"/>
              <a:t>Disk failure occurs due to the formation of bad sectors, disk head crash, and unreachability to the disk or any other failure, which destroy all or part of disk storage.</a:t>
            </a:r>
          </a:p>
        </p:txBody>
      </p:sp>
    </p:spTree>
    <p:extLst>
      <p:ext uri="{BB962C8B-B14F-4D97-AF65-F5344CB8AC3E}">
        <p14:creationId xmlns:p14="http://schemas.microsoft.com/office/powerpoint/2010/main" val="410096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Database recovery</a:t>
            </a:r>
          </a:p>
        </p:txBody>
      </p:sp>
      <p:sp>
        <p:nvSpPr>
          <p:cNvPr id="3" name="Content Placeholder 2"/>
          <p:cNvSpPr>
            <a:spLocks noGrp="1"/>
          </p:cNvSpPr>
          <p:nvPr>
            <p:ph idx="1"/>
          </p:nvPr>
        </p:nvSpPr>
        <p:spPr/>
        <p:txBody>
          <a:bodyPr>
            <a:normAutofit/>
          </a:bodyPr>
          <a:lstStyle/>
          <a:p>
            <a:pPr algn="just"/>
            <a:r>
              <a:rPr lang="en-IN" dirty="0"/>
              <a:t>There are many situations in which a </a:t>
            </a:r>
            <a:r>
              <a:rPr lang="en-IN" b="1" dirty="0">
                <a:solidFill>
                  <a:srgbClr val="C00000"/>
                </a:solidFill>
              </a:rPr>
              <a:t>transaction may not reach a commit or abort point</a:t>
            </a:r>
            <a:r>
              <a:rPr lang="en-IN" dirty="0"/>
              <a:t>.</a:t>
            </a:r>
          </a:p>
          <a:p>
            <a:pPr lvl="1">
              <a:buClr>
                <a:schemeClr val="tx1"/>
              </a:buClr>
            </a:pPr>
            <a:r>
              <a:rPr lang="en-IN" b="1" dirty="0">
                <a:solidFill>
                  <a:srgbClr val="C00000"/>
                </a:solidFill>
              </a:rPr>
              <a:t>Operating system crash</a:t>
            </a:r>
            <a:endParaRPr lang="en-IN" dirty="0"/>
          </a:p>
          <a:p>
            <a:pPr lvl="1">
              <a:buClr>
                <a:schemeClr val="tx1"/>
              </a:buClr>
            </a:pPr>
            <a:r>
              <a:rPr lang="en-IN" b="1" dirty="0">
                <a:solidFill>
                  <a:srgbClr val="C00000"/>
                </a:solidFill>
              </a:rPr>
              <a:t>DBMS crash</a:t>
            </a:r>
          </a:p>
          <a:p>
            <a:pPr lvl="1">
              <a:buClr>
                <a:schemeClr val="tx1"/>
              </a:buClr>
            </a:pPr>
            <a:r>
              <a:rPr lang="en-IN" b="1" dirty="0">
                <a:solidFill>
                  <a:srgbClr val="C00000"/>
                </a:solidFill>
              </a:rPr>
              <a:t>System might lose power (power failure)</a:t>
            </a:r>
          </a:p>
          <a:p>
            <a:pPr lvl="1">
              <a:buClr>
                <a:schemeClr val="tx1"/>
              </a:buClr>
            </a:pPr>
            <a:r>
              <a:rPr lang="en-IN" b="1" dirty="0">
                <a:solidFill>
                  <a:srgbClr val="C00000"/>
                </a:solidFill>
              </a:rPr>
              <a:t>Disk may fail </a:t>
            </a:r>
            <a:r>
              <a:rPr lang="en-IN" dirty="0"/>
              <a:t>or other </a:t>
            </a:r>
            <a:r>
              <a:rPr lang="en-IN" b="1" dirty="0">
                <a:solidFill>
                  <a:srgbClr val="C00000"/>
                </a:solidFill>
              </a:rPr>
              <a:t>hardware may fail (disk/hardware failure)</a:t>
            </a:r>
            <a:endParaRPr lang="en-IN" dirty="0"/>
          </a:p>
          <a:p>
            <a:pPr lvl="1">
              <a:buClr>
                <a:schemeClr val="tx1"/>
              </a:buClr>
            </a:pPr>
            <a:r>
              <a:rPr lang="en-IN" b="1" dirty="0">
                <a:solidFill>
                  <a:srgbClr val="C00000"/>
                </a:solidFill>
              </a:rPr>
              <a:t>Human error</a:t>
            </a:r>
            <a:endParaRPr lang="en-IN" dirty="0"/>
          </a:p>
          <a:p>
            <a:pPr algn="just"/>
            <a:r>
              <a:rPr lang="en-IN" dirty="0"/>
              <a:t>In any of above situations, data in the database may become inconsistent or lost.</a:t>
            </a:r>
          </a:p>
        </p:txBody>
      </p:sp>
    </p:spTree>
    <p:extLst>
      <p:ext uri="{BB962C8B-B14F-4D97-AF65-F5344CB8AC3E}">
        <p14:creationId xmlns:p14="http://schemas.microsoft.com/office/powerpoint/2010/main" val="379878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Database recovery</a:t>
            </a:r>
          </a:p>
        </p:txBody>
      </p:sp>
      <p:sp>
        <p:nvSpPr>
          <p:cNvPr id="3" name="Content Placeholder 2"/>
          <p:cNvSpPr>
            <a:spLocks noGrp="1"/>
          </p:cNvSpPr>
          <p:nvPr>
            <p:ph idx="1"/>
          </p:nvPr>
        </p:nvSpPr>
        <p:spPr/>
        <p:txBody>
          <a:bodyPr>
            <a:normAutofit/>
          </a:bodyPr>
          <a:lstStyle/>
          <a:p>
            <a:pPr algn="just"/>
            <a:r>
              <a:rPr lang="en-IN" dirty="0"/>
              <a:t>For example, if a transaction has completed 30 out of 40 write instructions to the database when the DBMS crashes, then the database may be in an inconsistent state as only part of the transaction’s work was completed.</a:t>
            </a:r>
          </a:p>
          <a:p>
            <a:pPr algn="just"/>
            <a:r>
              <a:rPr lang="en-IN" dirty="0"/>
              <a:t>Database recovery is the </a:t>
            </a:r>
            <a:r>
              <a:rPr lang="en-IN" b="1" dirty="0">
                <a:solidFill>
                  <a:srgbClr val="C00000"/>
                </a:solidFill>
              </a:rPr>
              <a:t>process of restoring the database and the data to a consistent state</a:t>
            </a:r>
            <a:r>
              <a:rPr lang="en-IN" dirty="0"/>
              <a:t>. </a:t>
            </a:r>
          </a:p>
          <a:p>
            <a:pPr algn="just"/>
            <a:r>
              <a:rPr lang="en-IN" dirty="0"/>
              <a:t>This may include </a:t>
            </a:r>
            <a:r>
              <a:rPr lang="en-IN" b="1" dirty="0">
                <a:solidFill>
                  <a:srgbClr val="C00000"/>
                </a:solidFill>
              </a:rPr>
              <a:t>restoring lost data up to the point of the event </a:t>
            </a:r>
            <a:r>
              <a:rPr lang="en-IN" dirty="0"/>
              <a:t>(e.g. system crash).</a:t>
            </a:r>
          </a:p>
        </p:txBody>
      </p:sp>
    </p:spTree>
    <p:extLst>
      <p:ext uri="{BB962C8B-B14F-4D97-AF65-F5344CB8AC3E}">
        <p14:creationId xmlns:p14="http://schemas.microsoft.com/office/powerpoint/2010/main" val="98437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 based recovery method</a:t>
            </a:r>
          </a:p>
        </p:txBody>
      </p:sp>
      <p:sp>
        <p:nvSpPr>
          <p:cNvPr id="3" name="Content Placeholder 2"/>
          <p:cNvSpPr>
            <a:spLocks noGrp="1"/>
          </p:cNvSpPr>
          <p:nvPr>
            <p:ph idx="1"/>
          </p:nvPr>
        </p:nvSpPr>
        <p:spPr/>
        <p:txBody>
          <a:bodyPr>
            <a:normAutofit/>
          </a:bodyPr>
          <a:lstStyle/>
          <a:p>
            <a:pPr marL="342900" lvl="1" indent="-342900">
              <a:buFont typeface="Wingdings" panose="05000000000000000000" pitchFamily="2" charset="2"/>
              <a:buChar char="§"/>
            </a:pPr>
            <a:r>
              <a:rPr lang="en-IN" sz="2400" dirty="0"/>
              <a:t>The log is a </a:t>
            </a:r>
            <a:r>
              <a:rPr lang="en-IN" sz="2400" b="1" dirty="0">
                <a:solidFill>
                  <a:srgbClr val="C00000"/>
                </a:solidFill>
              </a:rPr>
              <a:t>sequence of log records</a:t>
            </a:r>
            <a:r>
              <a:rPr lang="en-IN" sz="2400" dirty="0"/>
              <a:t>, which </a:t>
            </a:r>
            <a:r>
              <a:rPr lang="en-IN" sz="2400" b="1" dirty="0">
                <a:solidFill>
                  <a:srgbClr val="C00000"/>
                </a:solidFill>
              </a:rPr>
              <a:t>maintains information about update activities on the database</a:t>
            </a:r>
            <a:r>
              <a:rPr lang="en-IN" sz="2400" dirty="0"/>
              <a:t>.</a:t>
            </a:r>
          </a:p>
          <a:p>
            <a:pPr algn="just"/>
            <a:r>
              <a:rPr lang="en-IN" dirty="0"/>
              <a:t>A  log is kept on stable storage (</a:t>
            </a:r>
            <a:r>
              <a:rPr lang="en-IN" dirty="0" err="1"/>
              <a:t>i.e</a:t>
            </a:r>
            <a:r>
              <a:rPr lang="en-IN" dirty="0"/>
              <a:t> HDD). </a:t>
            </a:r>
          </a:p>
          <a:p>
            <a:pPr algn="just"/>
            <a:r>
              <a:rPr lang="en-IN" dirty="0"/>
              <a:t>Log contains </a:t>
            </a:r>
          </a:p>
          <a:p>
            <a:pPr marL="914400" lvl="1" indent="-457200">
              <a:buFont typeface="+mj-lt"/>
              <a:buAutoNum type="arabicPeriod"/>
            </a:pPr>
            <a:r>
              <a:rPr lang="en-IN" dirty="0"/>
              <a:t>Start of transaction </a:t>
            </a:r>
          </a:p>
          <a:p>
            <a:pPr marL="914400" lvl="1" indent="-457200">
              <a:buFont typeface="+mj-lt"/>
              <a:buAutoNum type="arabicPeriod"/>
            </a:pPr>
            <a:r>
              <a:rPr lang="en-IN" dirty="0"/>
              <a:t>Transaction-id</a:t>
            </a:r>
          </a:p>
          <a:p>
            <a:pPr marL="914400" lvl="1" indent="-457200">
              <a:buFont typeface="+mj-lt"/>
              <a:buAutoNum type="arabicPeriod"/>
            </a:pPr>
            <a:r>
              <a:rPr lang="en-IN" dirty="0"/>
              <a:t>Record-id </a:t>
            </a:r>
          </a:p>
          <a:p>
            <a:pPr marL="914400" lvl="1" indent="-457200">
              <a:buFont typeface="+mj-lt"/>
              <a:buAutoNum type="arabicPeriod"/>
            </a:pPr>
            <a:r>
              <a:rPr lang="en-IN" dirty="0"/>
              <a:t>Type of operation (insert, update, delete) </a:t>
            </a:r>
          </a:p>
          <a:p>
            <a:pPr marL="914400" lvl="1" indent="-457200">
              <a:buFont typeface="+mj-lt"/>
              <a:buAutoNum type="arabicPeriod"/>
            </a:pPr>
            <a:r>
              <a:rPr lang="en-IN" dirty="0"/>
              <a:t>Old value, new value </a:t>
            </a:r>
          </a:p>
          <a:p>
            <a:pPr marL="914400" lvl="1" indent="-457200">
              <a:buFont typeface="+mj-lt"/>
              <a:buAutoNum type="arabicPeriod"/>
            </a:pPr>
            <a:r>
              <a:rPr lang="en-IN" dirty="0"/>
              <a:t>End of transaction that is committed or aborted.</a:t>
            </a:r>
          </a:p>
          <a:p>
            <a:pPr algn="just"/>
            <a:endParaRPr lang="en-IN" dirty="0"/>
          </a:p>
        </p:txBody>
      </p:sp>
    </p:spTree>
    <p:extLst>
      <p:ext uri="{BB962C8B-B14F-4D97-AF65-F5344CB8AC3E}">
        <p14:creationId xmlns:p14="http://schemas.microsoft.com/office/powerpoint/2010/main" val="39927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 based recovery method</a:t>
            </a:r>
          </a:p>
        </p:txBody>
      </p:sp>
      <p:sp>
        <p:nvSpPr>
          <p:cNvPr id="3" name="Content Placeholder 2"/>
          <p:cNvSpPr>
            <a:spLocks noGrp="1"/>
          </p:cNvSpPr>
          <p:nvPr>
            <p:ph idx="1"/>
          </p:nvPr>
        </p:nvSpPr>
        <p:spPr/>
        <p:txBody>
          <a:bodyPr>
            <a:normAutofit/>
          </a:bodyPr>
          <a:lstStyle/>
          <a:p>
            <a:pPr algn="just"/>
            <a:r>
              <a:rPr lang="en-IN" dirty="0"/>
              <a:t>When </a:t>
            </a:r>
            <a:r>
              <a:rPr lang="en-IN" b="1" dirty="0">
                <a:solidFill>
                  <a:srgbClr val="C00000"/>
                </a:solidFill>
              </a:rPr>
              <a:t>transaction </a:t>
            </a:r>
            <a:r>
              <a:rPr lang="en-IN" b="1" dirty="0" err="1">
                <a:solidFill>
                  <a:srgbClr val="C00000"/>
                </a:solidFill>
              </a:rPr>
              <a:t>T</a:t>
            </a:r>
            <a:r>
              <a:rPr lang="en-IN" b="1" baseline="-25000" dirty="0" err="1">
                <a:solidFill>
                  <a:srgbClr val="C00000"/>
                </a:solidFill>
              </a:rPr>
              <a:t>i</a:t>
            </a:r>
            <a:r>
              <a:rPr lang="en-IN" b="1" dirty="0">
                <a:solidFill>
                  <a:srgbClr val="C00000"/>
                </a:solidFill>
              </a:rPr>
              <a:t> starts</a:t>
            </a:r>
            <a:r>
              <a:rPr lang="en-IN" dirty="0"/>
              <a:t>, it registers itself by writing a record </a:t>
            </a:r>
          </a:p>
          <a:p>
            <a:pPr marL="0" indent="360363" algn="just">
              <a:buNone/>
            </a:pPr>
            <a:r>
              <a:rPr lang="en-IN" b="1" dirty="0">
                <a:solidFill>
                  <a:srgbClr val="C00000"/>
                </a:solidFill>
              </a:rPr>
              <a:t>&lt;</a:t>
            </a:r>
            <a:r>
              <a:rPr lang="en-IN" b="1" dirty="0" err="1">
                <a:solidFill>
                  <a:srgbClr val="C00000"/>
                </a:solidFill>
              </a:rPr>
              <a:t>T</a:t>
            </a:r>
            <a:r>
              <a:rPr lang="en-IN" b="1" baseline="-25000" dirty="0" err="1">
                <a:solidFill>
                  <a:srgbClr val="C00000"/>
                </a:solidFill>
              </a:rPr>
              <a:t>i</a:t>
            </a:r>
            <a:r>
              <a:rPr lang="en-IN" b="1" dirty="0">
                <a:solidFill>
                  <a:srgbClr val="C00000"/>
                </a:solidFill>
              </a:rPr>
              <a:t>  start&gt; </a:t>
            </a:r>
            <a:r>
              <a:rPr lang="en-IN" dirty="0"/>
              <a:t>to the log</a:t>
            </a:r>
          </a:p>
          <a:p>
            <a:pPr algn="just">
              <a:buClr>
                <a:schemeClr val="tx1"/>
              </a:buClr>
            </a:pPr>
            <a:r>
              <a:rPr lang="en-IN" b="1" dirty="0">
                <a:solidFill>
                  <a:srgbClr val="C00000"/>
                </a:solidFill>
              </a:rPr>
              <a:t>Before </a:t>
            </a:r>
            <a:r>
              <a:rPr lang="en-IN" b="1" dirty="0" err="1">
                <a:solidFill>
                  <a:srgbClr val="C00000"/>
                </a:solidFill>
              </a:rPr>
              <a:t>T</a:t>
            </a:r>
            <a:r>
              <a:rPr lang="en-IN" b="1" baseline="-25000" dirty="0" err="1">
                <a:solidFill>
                  <a:srgbClr val="C00000"/>
                </a:solidFill>
              </a:rPr>
              <a:t>i</a:t>
            </a:r>
            <a:r>
              <a:rPr lang="en-IN" b="1" dirty="0">
                <a:solidFill>
                  <a:srgbClr val="C00000"/>
                </a:solidFill>
              </a:rPr>
              <a:t> executes write(X)</a:t>
            </a:r>
            <a:r>
              <a:rPr lang="en-IN" dirty="0"/>
              <a:t>, a log record </a:t>
            </a:r>
            <a:r>
              <a:rPr lang="en-IN" b="1" dirty="0">
                <a:solidFill>
                  <a:srgbClr val="C00000"/>
                </a:solidFill>
              </a:rPr>
              <a:t>&lt;</a:t>
            </a:r>
            <a:r>
              <a:rPr lang="en-IN" b="1" dirty="0" err="1">
                <a:solidFill>
                  <a:srgbClr val="C00000"/>
                </a:solidFill>
              </a:rPr>
              <a:t>T</a:t>
            </a:r>
            <a:r>
              <a:rPr lang="en-IN" b="1" baseline="-25000" dirty="0" err="1">
                <a:solidFill>
                  <a:srgbClr val="C00000"/>
                </a:solidFill>
              </a:rPr>
              <a:t>i</a:t>
            </a:r>
            <a:r>
              <a:rPr lang="en-IN" b="1" dirty="0">
                <a:solidFill>
                  <a:srgbClr val="C00000"/>
                </a:solidFill>
              </a:rPr>
              <a:t>, X,  V1,  V2&gt; </a:t>
            </a:r>
            <a:r>
              <a:rPr lang="en-IN" dirty="0"/>
              <a:t>is written, where V1 is the value of X  before the write (the old value), and V2 is the value to be written to X (the new value). </a:t>
            </a:r>
          </a:p>
          <a:p>
            <a:pPr algn="just"/>
            <a:r>
              <a:rPr lang="en-IN" dirty="0"/>
              <a:t>When </a:t>
            </a:r>
            <a:r>
              <a:rPr lang="en-IN" b="1" dirty="0">
                <a:solidFill>
                  <a:srgbClr val="C00000"/>
                </a:solidFill>
              </a:rPr>
              <a:t>T</a:t>
            </a:r>
            <a:r>
              <a:rPr lang="en-IN" b="1" baseline="-25000" dirty="0">
                <a:solidFill>
                  <a:srgbClr val="C00000"/>
                </a:solidFill>
              </a:rPr>
              <a:t>i</a:t>
            </a:r>
            <a:r>
              <a:rPr lang="en-IN" b="1" dirty="0">
                <a:solidFill>
                  <a:srgbClr val="C00000"/>
                </a:solidFill>
              </a:rPr>
              <a:t> finishes </a:t>
            </a:r>
            <a:r>
              <a:rPr lang="en-IN" dirty="0"/>
              <a:t>it last statement, the log record </a:t>
            </a:r>
            <a:r>
              <a:rPr lang="en-IN" b="1" dirty="0">
                <a:solidFill>
                  <a:srgbClr val="C00000"/>
                </a:solidFill>
              </a:rPr>
              <a:t>&lt;T</a:t>
            </a:r>
            <a:r>
              <a:rPr lang="en-IN" b="1" baseline="-25000" dirty="0">
                <a:solidFill>
                  <a:srgbClr val="C00000"/>
                </a:solidFill>
              </a:rPr>
              <a:t>i</a:t>
            </a:r>
            <a:r>
              <a:rPr lang="en-IN" b="1" dirty="0">
                <a:solidFill>
                  <a:srgbClr val="C00000"/>
                </a:solidFill>
              </a:rPr>
              <a:t>  commit&gt; </a:t>
            </a:r>
            <a:r>
              <a:rPr lang="en-IN" dirty="0"/>
              <a:t>is written.</a:t>
            </a:r>
          </a:p>
          <a:p>
            <a:pPr>
              <a:buClr>
                <a:schemeClr val="tx1"/>
              </a:buClr>
            </a:pPr>
            <a:r>
              <a:rPr lang="en-US" b="1" dirty="0">
                <a:solidFill>
                  <a:srgbClr val="C00000"/>
                </a:solidFill>
              </a:rPr>
              <a:t>Undo</a:t>
            </a:r>
            <a:r>
              <a:rPr lang="en-US" dirty="0"/>
              <a:t> of a log record </a:t>
            </a:r>
            <a:r>
              <a:rPr lang="en-US" b="1" dirty="0">
                <a:solidFill>
                  <a:srgbClr val="C00000"/>
                </a:solidFill>
              </a:rPr>
              <a:t>&lt;Ti, X,  V1,  V2&gt; </a:t>
            </a:r>
            <a:r>
              <a:rPr lang="en-US" dirty="0"/>
              <a:t>writes the </a:t>
            </a:r>
            <a:r>
              <a:rPr lang="en-US" b="1" dirty="0">
                <a:solidFill>
                  <a:srgbClr val="C00000"/>
                </a:solidFill>
              </a:rPr>
              <a:t>old</a:t>
            </a:r>
            <a:r>
              <a:rPr lang="en-US" dirty="0"/>
              <a:t> value </a:t>
            </a:r>
            <a:r>
              <a:rPr lang="en-US" b="1" dirty="0">
                <a:solidFill>
                  <a:srgbClr val="C00000"/>
                </a:solidFill>
              </a:rPr>
              <a:t>V1</a:t>
            </a:r>
            <a:r>
              <a:rPr lang="en-US" i="1" dirty="0"/>
              <a:t> </a:t>
            </a:r>
            <a:r>
              <a:rPr lang="en-US" dirty="0"/>
              <a:t>to</a:t>
            </a:r>
            <a:r>
              <a:rPr lang="en-US" i="1" dirty="0"/>
              <a:t> </a:t>
            </a:r>
            <a:r>
              <a:rPr lang="en-US" b="1" dirty="0">
                <a:solidFill>
                  <a:srgbClr val="C00000"/>
                </a:solidFill>
              </a:rPr>
              <a:t>X</a:t>
            </a:r>
          </a:p>
          <a:p>
            <a:pPr>
              <a:buClr>
                <a:schemeClr val="tx1"/>
              </a:buClr>
            </a:pPr>
            <a:r>
              <a:rPr lang="en-US" b="1" dirty="0">
                <a:solidFill>
                  <a:srgbClr val="C00000"/>
                </a:solidFill>
              </a:rPr>
              <a:t>Redo</a:t>
            </a:r>
            <a:r>
              <a:rPr lang="en-US" dirty="0"/>
              <a:t> of a log record </a:t>
            </a:r>
            <a:r>
              <a:rPr lang="en-US" b="1" dirty="0">
                <a:solidFill>
                  <a:srgbClr val="C00000"/>
                </a:solidFill>
              </a:rPr>
              <a:t>&lt;Ti, X,  V1,  V2&gt; </a:t>
            </a:r>
            <a:r>
              <a:rPr lang="en-US" dirty="0"/>
              <a:t>writes the </a:t>
            </a:r>
            <a:r>
              <a:rPr lang="en-US" b="1" dirty="0">
                <a:solidFill>
                  <a:srgbClr val="C00000"/>
                </a:solidFill>
              </a:rPr>
              <a:t>new</a:t>
            </a:r>
            <a:r>
              <a:rPr lang="en-US" dirty="0"/>
              <a:t> value </a:t>
            </a:r>
            <a:r>
              <a:rPr lang="en-US" b="1" dirty="0">
                <a:solidFill>
                  <a:srgbClr val="C00000"/>
                </a:solidFill>
              </a:rPr>
              <a:t>V2</a:t>
            </a:r>
            <a:r>
              <a:rPr lang="en-US" i="1" dirty="0"/>
              <a:t> </a:t>
            </a:r>
            <a:r>
              <a:rPr lang="en-US" dirty="0"/>
              <a:t>to</a:t>
            </a:r>
            <a:r>
              <a:rPr lang="en-US" i="1" dirty="0"/>
              <a:t> </a:t>
            </a:r>
            <a:r>
              <a:rPr lang="en-US" b="1" dirty="0">
                <a:solidFill>
                  <a:srgbClr val="C00000"/>
                </a:solidFill>
              </a:rPr>
              <a:t>X</a:t>
            </a:r>
          </a:p>
          <a:p>
            <a:pPr algn="just"/>
            <a:r>
              <a:rPr lang="en-IN" dirty="0"/>
              <a:t>Types of log based recovery method</a:t>
            </a:r>
          </a:p>
          <a:p>
            <a:pPr marL="914400" lvl="1" indent="-457200">
              <a:buFont typeface="+mj-lt"/>
              <a:buAutoNum type="arabicPeriod"/>
            </a:pPr>
            <a:r>
              <a:rPr lang="en-IN" dirty="0"/>
              <a:t>Immediate database modification</a:t>
            </a:r>
          </a:p>
          <a:p>
            <a:pPr marL="914400" lvl="1" indent="-457200">
              <a:buFont typeface="+mj-lt"/>
              <a:buAutoNum type="arabicPeriod"/>
            </a:pPr>
            <a:r>
              <a:rPr lang="en-IN" dirty="0"/>
              <a:t>Deferred database modification</a:t>
            </a:r>
          </a:p>
          <a:p>
            <a:pPr algn="just"/>
            <a:endParaRPr lang="en-IN" dirty="0"/>
          </a:p>
        </p:txBody>
      </p:sp>
    </p:spTree>
    <p:extLst>
      <p:ext uri="{BB962C8B-B14F-4D97-AF65-F5344CB8AC3E}">
        <p14:creationId xmlns:p14="http://schemas.microsoft.com/office/powerpoint/2010/main" val="10078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Immediate v/s Deferred database modification</a:t>
            </a:r>
          </a:p>
        </p:txBody>
      </p:sp>
      <p:graphicFrame>
        <p:nvGraphicFramePr>
          <p:cNvPr id="4" name="Content Placeholder 3"/>
          <p:cNvGraphicFramePr>
            <a:graphicFrameLocks noGrp="1"/>
          </p:cNvGraphicFramePr>
          <p:nvPr>
            <p:ph idx="1"/>
          </p:nvPr>
        </p:nvGraphicFramePr>
        <p:xfrm>
          <a:off x="1714500" y="990600"/>
          <a:ext cx="8763000" cy="1341120"/>
        </p:xfrm>
        <a:graphic>
          <a:graphicData uri="http://schemas.openxmlformats.org/drawingml/2006/table">
            <a:tbl>
              <a:tblPr firstRow="1" bandRow="1">
                <a:tableStyleId>{073A0DAA-6AF3-43AB-8588-CEC1D06C72B9}</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200" dirty="0"/>
                        <a:t>Immediate database modification</a:t>
                      </a:r>
                    </a:p>
                  </a:txBody>
                  <a:tcPr/>
                </a:tc>
                <a:tc>
                  <a:txBody>
                    <a:bodyPr/>
                    <a:lstStyle/>
                    <a:p>
                      <a:r>
                        <a:rPr lang="en-IN" sz="2200" dirty="0"/>
                        <a:t>Deferred database modification</a:t>
                      </a:r>
                    </a:p>
                  </a:txBody>
                  <a:tcPr/>
                </a:tc>
                <a:extLst>
                  <a:ext uri="{0D108BD9-81ED-4DB2-BD59-A6C34878D82A}">
                    <a16:rowId xmlns:a16="http://schemas.microsoft.com/office/drawing/2014/main" val="10000"/>
                  </a:ext>
                </a:extLst>
              </a:tr>
              <a:tr h="370840">
                <a:tc>
                  <a:txBody>
                    <a:bodyPr/>
                    <a:lstStyle/>
                    <a:p>
                      <a:pPr algn="just"/>
                      <a:r>
                        <a:rPr lang="en-IN" dirty="0"/>
                        <a:t>Updates (changes) to the database are applied immediately as they occur without waiting to reach to the commit point.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dirty="0"/>
                        <a:t>Updates (changes) to the database are deferred (postponed) until the transaction commits.</a:t>
                      </a:r>
                    </a:p>
                  </a:txBody>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85437388"/>
              </p:ext>
            </p:extLst>
          </p:nvPr>
        </p:nvGraphicFramePr>
        <p:xfrm>
          <a:off x="4343400" y="2347959"/>
          <a:ext cx="3505200" cy="3878232"/>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9" name="Flowchart: Process 18"/>
          <p:cNvSpPr/>
          <p:nvPr/>
        </p:nvSpPr>
        <p:spPr>
          <a:xfrm>
            <a:off x="1730740" y="2351708"/>
            <a:ext cx="2400300" cy="467693"/>
          </a:xfrm>
          <a:prstGeom prst="flowChartProcess">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20" name="Flowchart: Process 19"/>
          <p:cNvSpPr/>
          <p:nvPr/>
        </p:nvSpPr>
        <p:spPr>
          <a:xfrm>
            <a:off x="8077200" y="2351708"/>
            <a:ext cx="2400300" cy="467693"/>
          </a:xfrm>
          <a:prstGeom prst="flowChartProcess">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23" name="Rectangle 22"/>
          <p:cNvSpPr/>
          <p:nvPr/>
        </p:nvSpPr>
        <p:spPr>
          <a:xfrm>
            <a:off x="1715750" y="1371600"/>
            <a:ext cx="8784000" cy="9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ular Callout 29"/>
          <p:cNvSpPr/>
          <p:nvPr/>
        </p:nvSpPr>
        <p:spPr>
          <a:xfrm>
            <a:off x="1768718" y="3683500"/>
            <a:ext cx="2400300" cy="1224000"/>
          </a:xfrm>
          <a:prstGeom prst="wedgeRoundRectCallout">
            <a:avLst>
              <a:gd name="adj1" fmla="val 70289"/>
              <a:gd name="adj2" fmla="val 34509"/>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31" name="Rounded Rectangular Callout 30"/>
          <p:cNvSpPr/>
          <p:nvPr/>
        </p:nvSpPr>
        <p:spPr>
          <a:xfrm>
            <a:off x="8098889" y="3665500"/>
            <a:ext cx="2340000" cy="1224000"/>
          </a:xfrm>
          <a:prstGeom prst="wedgeRoundRectCallout">
            <a:avLst>
              <a:gd name="adj1" fmla="val -151490"/>
              <a:gd name="adj2" fmla="val 35928"/>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32" name="Rounded Rectangular Callout 31"/>
          <p:cNvSpPr/>
          <p:nvPr/>
        </p:nvSpPr>
        <p:spPr>
          <a:xfrm>
            <a:off x="8096669" y="4164600"/>
            <a:ext cx="2340000" cy="2160000"/>
          </a:xfrm>
          <a:prstGeom prst="wedgeRoundRectCallout">
            <a:avLst>
              <a:gd name="adj1" fmla="val -76677"/>
              <a:gd name="adj2" fmla="val 32995"/>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33" name="Rounded Rectangular Callout 32"/>
          <p:cNvSpPr/>
          <p:nvPr/>
        </p:nvSpPr>
        <p:spPr>
          <a:xfrm>
            <a:off x="8099400" y="3798854"/>
            <a:ext cx="2340000" cy="2606400"/>
          </a:xfrm>
          <a:prstGeom prst="wedgeRoundRectCallout">
            <a:avLst>
              <a:gd name="adj1" fmla="val -77837"/>
              <a:gd name="adj2" fmla="val 44449"/>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34" name="Straight Connector 33"/>
          <p:cNvCxnSpPr/>
          <p:nvPr/>
        </p:nvCxnSpPr>
        <p:spPr>
          <a:xfrm>
            <a:off x="6400800" y="5981700"/>
            <a:ext cx="1066800" cy="0"/>
          </a:xfrm>
          <a:prstGeom prst="line">
            <a:avLst/>
          </a:prstGeom>
          <a:effectLst/>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a:off x="6400800" y="6256020"/>
            <a:ext cx="1066800" cy="0"/>
          </a:xfrm>
          <a:prstGeom prst="line">
            <a:avLst/>
          </a:prstGeom>
          <a:effectLst/>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4648200" y="4724400"/>
            <a:ext cx="1066800"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37" name="Rounded Rectangular Callout 36"/>
          <p:cNvSpPr/>
          <p:nvPr/>
        </p:nvSpPr>
        <p:spPr>
          <a:xfrm>
            <a:off x="1752600" y="4139530"/>
            <a:ext cx="2402798" cy="2160000"/>
          </a:xfrm>
          <a:prstGeom prst="wedgeRoundRectCallout">
            <a:avLst>
              <a:gd name="adj1" fmla="val 143479"/>
              <a:gd name="adj2" fmla="val 34680"/>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38" name="Rounded Rectangular Callout 37"/>
          <p:cNvSpPr/>
          <p:nvPr/>
        </p:nvSpPr>
        <p:spPr>
          <a:xfrm>
            <a:off x="1764971" y="3799518"/>
            <a:ext cx="2402798" cy="2605072"/>
          </a:xfrm>
          <a:prstGeom prst="wedgeRoundRectCallout">
            <a:avLst>
              <a:gd name="adj1" fmla="val 143087"/>
              <a:gd name="adj2" fmla="val 44475"/>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347812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0"/>
                                        </p:tgtEl>
                                      </p:cBhvr>
                                    </p:animEffect>
                                    <p:set>
                                      <p:cBhvr>
                                        <p:cTn id="34" dur="1" fill="hold">
                                          <p:stCondLst>
                                            <p:cond delay="499"/>
                                          </p:stCondLst>
                                        </p:cTn>
                                        <p:tgtEl>
                                          <p:spTgt spid="30"/>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6"/>
                                        </p:tgtEl>
                                      </p:cBhvr>
                                    </p:animEffect>
                                    <p:set>
                                      <p:cBhvr>
                                        <p:cTn id="40" dur="1" fill="hold">
                                          <p:stCondLst>
                                            <p:cond delay="499"/>
                                          </p:stCondLst>
                                        </p:cTn>
                                        <p:tgtEl>
                                          <p:spTgt spid="3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38"/>
                                        </p:tgtEl>
                                      </p:cBhvr>
                                    </p:animEffect>
                                    <p:set>
                                      <p:cBhvr>
                                        <p:cTn id="80" dur="1" fill="hold">
                                          <p:stCondLst>
                                            <p:cond delay="499"/>
                                          </p:stCondLst>
                                        </p:cTn>
                                        <p:tgtEl>
                                          <p:spTgt spid="38"/>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3"/>
                                        </p:tgtEl>
                                      </p:cBhvr>
                                    </p:animEffect>
                                    <p:set>
                                      <p:cBhvr>
                                        <p:cTn id="83" dur="1" fill="hold">
                                          <p:stCondLst>
                                            <p:cond delay="499"/>
                                          </p:stCondLst>
                                        </p:cTn>
                                        <p:tgtEl>
                                          <p:spTgt spid="33"/>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30" grpId="0" animBg="1"/>
      <p:bldP spid="30" grpId="1" animBg="1"/>
      <p:bldP spid="31" grpId="0" animBg="1"/>
      <p:bldP spid="31" grpId="1" animBg="1"/>
      <p:bldP spid="32" grpId="0" animBg="1"/>
      <p:bldP spid="32" grpId="1" animBg="1"/>
      <p:bldP spid="33" grpId="0" animBg="1"/>
      <p:bldP spid="33" grpId="1" animBg="1"/>
      <p:bldP spid="37" grpId="0" animBg="1"/>
      <p:bldP spid="37" grpId="1" animBg="1"/>
      <p:bldP spid="38" grpId="0" animBg="1"/>
      <p:bldP spid="38"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Immediate v/s Deferred database modification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3963862"/>
              </p:ext>
            </p:extLst>
          </p:nvPr>
        </p:nvGraphicFramePr>
        <p:xfrm>
          <a:off x="1704975" y="990600"/>
          <a:ext cx="8763000" cy="1341120"/>
        </p:xfrm>
        <a:graphic>
          <a:graphicData uri="http://schemas.openxmlformats.org/drawingml/2006/table">
            <a:tbl>
              <a:tblPr firstRow="1" bandRow="1">
                <a:tableStyleId>{073A0DAA-6AF3-43AB-8588-CEC1D06C72B9}</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200" dirty="0"/>
                        <a:t>Immediate database modification</a:t>
                      </a:r>
                    </a:p>
                  </a:txBody>
                  <a:tcPr/>
                </a:tc>
                <a:tc>
                  <a:txBody>
                    <a:bodyPr/>
                    <a:lstStyle/>
                    <a:p>
                      <a:r>
                        <a:rPr lang="en-IN" sz="2200" dirty="0"/>
                        <a:t>Deferred database modification</a:t>
                      </a:r>
                    </a:p>
                  </a:txBody>
                  <a:tcPr/>
                </a:tc>
                <a:extLst>
                  <a:ext uri="{0D108BD9-81ED-4DB2-BD59-A6C34878D82A}">
                    <a16:rowId xmlns:a16="http://schemas.microsoft.com/office/drawing/2014/main" val="10000"/>
                  </a:ext>
                </a:extLst>
              </a:tr>
              <a:tr h="370840">
                <a:tc>
                  <a:txBody>
                    <a:bodyPr/>
                    <a:lstStyle/>
                    <a:p>
                      <a:pPr algn="just"/>
                      <a:r>
                        <a:rPr lang="en-IN" b="1" dirty="0">
                          <a:solidFill>
                            <a:srgbClr val="C00000"/>
                          </a:solidFill>
                        </a:rPr>
                        <a:t>Updates (changes) </a:t>
                      </a:r>
                      <a:r>
                        <a:rPr lang="en-IN" sz="1800" kern="1200" dirty="0">
                          <a:solidFill>
                            <a:schemeClr val="dk1"/>
                          </a:solidFill>
                          <a:latin typeface="+mn-lt"/>
                          <a:ea typeface="+mn-ea"/>
                          <a:cs typeface="+mn-cs"/>
                        </a:rPr>
                        <a:t>to the database are </a:t>
                      </a:r>
                      <a:r>
                        <a:rPr lang="en-IN" b="1" dirty="0">
                          <a:solidFill>
                            <a:srgbClr val="C00000"/>
                          </a:solidFill>
                        </a:rPr>
                        <a:t>applied immediately as they occur </a:t>
                      </a:r>
                      <a:r>
                        <a:rPr lang="en-IN" dirty="0"/>
                        <a:t>without waiting to reach to the commit point.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1" kern="1200" dirty="0">
                          <a:solidFill>
                            <a:srgbClr val="C00000"/>
                          </a:solidFill>
                          <a:latin typeface="+mn-lt"/>
                          <a:ea typeface="+mn-ea"/>
                          <a:cs typeface="+mn-cs"/>
                        </a:rPr>
                        <a:t>Updates (changes) </a:t>
                      </a:r>
                      <a:r>
                        <a:rPr lang="en-IN" dirty="0"/>
                        <a:t>to the database are </a:t>
                      </a:r>
                      <a:r>
                        <a:rPr lang="en-IN" sz="1800" b="1" kern="1200" dirty="0">
                          <a:solidFill>
                            <a:srgbClr val="C00000"/>
                          </a:solidFill>
                          <a:latin typeface="+mn-lt"/>
                          <a:ea typeface="+mn-ea"/>
                          <a:cs typeface="+mn-cs"/>
                        </a:rPr>
                        <a:t>deferred (postponed) </a:t>
                      </a:r>
                      <a:r>
                        <a:rPr lang="en-IN" dirty="0"/>
                        <a:t>until the transaction commits.</a:t>
                      </a:r>
                    </a:p>
                  </a:txBody>
                  <a:tcPr>
                    <a:solidFill>
                      <a:srgbClr val="BFBFBF"/>
                    </a:solidFill>
                  </a:tcPr>
                </a:tc>
                <a:extLst>
                  <a:ext uri="{0D108BD9-81ED-4DB2-BD59-A6C34878D82A}">
                    <a16:rowId xmlns:a16="http://schemas.microsoft.com/office/drawing/2014/main" val="10001"/>
                  </a:ext>
                </a:extLst>
              </a:tr>
            </a:tbl>
          </a:graphicData>
        </a:graphic>
      </p:graphicFrame>
      <p:graphicFrame>
        <p:nvGraphicFramePr>
          <p:cNvPr id="25" name="Content Placeholder 3"/>
          <p:cNvGraphicFramePr>
            <a:graphicFrameLocks/>
          </p:cNvGraphicFramePr>
          <p:nvPr>
            <p:extLst>
              <p:ext uri="{D42A27DB-BD31-4B8C-83A1-F6EECF244321}">
                <p14:modId xmlns:p14="http://schemas.microsoft.com/office/powerpoint/2010/main" val="563968723"/>
              </p:ext>
            </p:extLst>
          </p:nvPr>
        </p:nvGraphicFramePr>
        <p:xfrm>
          <a:off x="1704975" y="2358390"/>
          <a:ext cx="8763000" cy="914400"/>
        </p:xfrm>
        <a:graphic>
          <a:graphicData uri="http://schemas.openxmlformats.org/drawingml/2006/table">
            <a:tbl>
              <a:tblPr firstRow="1" bandRow="1">
                <a:tableStyleId>{073A0DAA-6AF3-43AB-8588-CEC1D06C72B9}</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14859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If </a:t>
                      </a:r>
                      <a:r>
                        <a:rPr lang="en-US" sz="1800" b="1" kern="1200" dirty="0">
                          <a:solidFill>
                            <a:srgbClr val="C00000"/>
                          </a:solidFill>
                          <a:effectLst/>
                        </a:rPr>
                        <a:t>transaction is not committed</a:t>
                      </a:r>
                      <a:r>
                        <a:rPr lang="en-US" sz="1800" b="0" kern="1200" dirty="0">
                          <a:solidFill>
                            <a:schemeClr val="tx1"/>
                          </a:solidFill>
                          <a:effectLst/>
                        </a:rPr>
                        <a:t>, then we </a:t>
                      </a:r>
                      <a:r>
                        <a:rPr lang="en-US" sz="1800" b="1" kern="1200" dirty="0">
                          <a:solidFill>
                            <a:srgbClr val="C00000"/>
                          </a:solidFill>
                          <a:effectLst/>
                          <a:latin typeface="+mn-lt"/>
                          <a:ea typeface="+mn-ea"/>
                          <a:cs typeface="+mn-cs"/>
                        </a:rPr>
                        <a:t>need to do undo operation </a:t>
                      </a:r>
                      <a:r>
                        <a:rPr lang="en-US" sz="1800" b="0" kern="1200" dirty="0">
                          <a:solidFill>
                            <a:schemeClr val="tx1"/>
                          </a:solidFill>
                          <a:effectLst/>
                        </a:rPr>
                        <a:t>and </a:t>
                      </a:r>
                      <a:r>
                        <a:rPr lang="en-US" sz="1800" b="1" kern="1200" dirty="0">
                          <a:solidFill>
                            <a:srgbClr val="C00000"/>
                          </a:solidFill>
                          <a:effectLst/>
                          <a:latin typeface="+mn-lt"/>
                          <a:ea typeface="+mn-ea"/>
                          <a:cs typeface="+mn-cs"/>
                        </a:rPr>
                        <a:t>restart the transaction again</a:t>
                      </a:r>
                      <a:r>
                        <a:rPr lang="en-US" sz="1800" b="0" kern="1200" dirty="0">
                          <a:solidFill>
                            <a:schemeClr val="tx1"/>
                          </a:solidFill>
                          <a:effectLst/>
                        </a:rPr>
                        <a:t>. </a:t>
                      </a:r>
                      <a:endParaRPr lang="en-IN" sz="1800" b="0" kern="1200" dirty="0">
                        <a:solidFill>
                          <a:schemeClr val="tx1"/>
                        </a:solidFill>
                        <a:effectLst/>
                        <a:latin typeface="+mn-lt"/>
                        <a:ea typeface="+mn-ea"/>
                        <a:cs typeface="+mn-cs"/>
                      </a:endParaRPr>
                    </a:p>
                  </a:txBody>
                  <a:tcPr>
                    <a:solidFill>
                      <a:schemeClr val="bg1">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rPr>
                        <a:t>If </a:t>
                      </a:r>
                      <a:r>
                        <a:rPr lang="en-US" sz="1800" b="1" kern="1200" dirty="0">
                          <a:solidFill>
                            <a:srgbClr val="C00000"/>
                          </a:solidFill>
                          <a:effectLst/>
                          <a:latin typeface="+mn-lt"/>
                          <a:ea typeface="+mn-ea"/>
                          <a:cs typeface="+mn-cs"/>
                        </a:rPr>
                        <a:t>transaction is not committed</a:t>
                      </a:r>
                      <a:r>
                        <a:rPr lang="en-US" sz="1800" b="0" kern="1200" dirty="0">
                          <a:solidFill>
                            <a:schemeClr val="tx1"/>
                          </a:solidFill>
                          <a:effectLst/>
                        </a:rPr>
                        <a:t>, then </a:t>
                      </a:r>
                      <a:r>
                        <a:rPr lang="en-US" sz="1800" b="1" kern="1200" dirty="0">
                          <a:solidFill>
                            <a:srgbClr val="C00000"/>
                          </a:solidFill>
                          <a:effectLst/>
                          <a:latin typeface="+mn-lt"/>
                          <a:ea typeface="+mn-ea"/>
                          <a:cs typeface="+mn-cs"/>
                        </a:rPr>
                        <a:t>no need to do any undo operations</a:t>
                      </a:r>
                      <a:r>
                        <a:rPr lang="en-US" sz="1800" b="0" kern="1200" dirty="0">
                          <a:solidFill>
                            <a:schemeClr val="tx1"/>
                          </a:solidFill>
                          <a:effectLst/>
                        </a:rPr>
                        <a:t>. Just restart the transaction.</a:t>
                      </a:r>
                      <a:endParaRPr lang="en-IN" b="0" dirty="0">
                        <a:solidFill>
                          <a:schemeClr val="tx1"/>
                        </a:solidFill>
                      </a:endParaRPr>
                    </a:p>
                  </a:txBody>
                  <a:tcPr>
                    <a:solidFill>
                      <a:schemeClr val="bg1">
                        <a:lumMod val="75000"/>
                      </a:schemeClr>
                    </a:solidFill>
                  </a:tcPr>
                </a:tc>
                <a:extLst>
                  <a:ext uri="{0D108BD9-81ED-4DB2-BD59-A6C34878D82A}">
                    <a16:rowId xmlns:a16="http://schemas.microsoft.com/office/drawing/2014/main" val="10002"/>
                  </a:ext>
                </a:extLst>
              </a:tr>
            </a:tbl>
          </a:graphicData>
        </a:graphic>
      </p:graphicFrame>
      <p:graphicFrame>
        <p:nvGraphicFramePr>
          <p:cNvPr id="26" name="Content Placeholder 3"/>
          <p:cNvGraphicFramePr>
            <a:graphicFrameLocks/>
          </p:cNvGraphicFramePr>
          <p:nvPr>
            <p:extLst>
              <p:ext uri="{D42A27DB-BD31-4B8C-83A1-F6EECF244321}">
                <p14:modId xmlns:p14="http://schemas.microsoft.com/office/powerpoint/2010/main" val="654770818"/>
              </p:ext>
            </p:extLst>
          </p:nvPr>
        </p:nvGraphicFramePr>
        <p:xfrm>
          <a:off x="1704975" y="3284220"/>
          <a:ext cx="8763000" cy="640080"/>
        </p:xfrm>
        <a:graphic>
          <a:graphicData uri="http://schemas.openxmlformats.org/drawingml/2006/table">
            <a:tbl>
              <a:tblPr firstRow="1" bandRow="1">
                <a:tableStyleId>{073A0DAA-6AF3-43AB-8588-CEC1D06C72B9}</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If </a:t>
                      </a:r>
                      <a:r>
                        <a:rPr lang="en-US" sz="1800" b="1" kern="1200" dirty="0">
                          <a:solidFill>
                            <a:srgbClr val="C00000"/>
                          </a:solidFill>
                          <a:effectLst/>
                          <a:latin typeface="+mn-lt"/>
                          <a:ea typeface="+mn-ea"/>
                          <a:cs typeface="+mn-cs"/>
                        </a:rPr>
                        <a:t>transaction is committed</a:t>
                      </a:r>
                      <a:r>
                        <a:rPr lang="en-US" sz="1800" b="0" kern="1200" dirty="0">
                          <a:solidFill>
                            <a:schemeClr val="dk1"/>
                          </a:solidFill>
                          <a:effectLst/>
                          <a:latin typeface="+mn-lt"/>
                          <a:ea typeface="+mn-ea"/>
                          <a:cs typeface="+mn-cs"/>
                        </a:rPr>
                        <a:t>, then </a:t>
                      </a:r>
                      <a:r>
                        <a:rPr lang="en-US" sz="1800" b="1" kern="1200" dirty="0">
                          <a:solidFill>
                            <a:srgbClr val="C00000"/>
                          </a:solidFill>
                          <a:effectLst/>
                          <a:latin typeface="+mn-lt"/>
                          <a:ea typeface="+mn-ea"/>
                          <a:cs typeface="+mn-cs"/>
                        </a:rPr>
                        <a:t>no need to do redo</a:t>
                      </a:r>
                      <a:r>
                        <a:rPr lang="en-US" sz="1800" b="0" kern="1200" dirty="0">
                          <a:solidFill>
                            <a:schemeClr val="dk1"/>
                          </a:solidFill>
                          <a:effectLst/>
                          <a:latin typeface="+mn-lt"/>
                          <a:ea typeface="+mn-ea"/>
                          <a:cs typeface="+mn-cs"/>
                        </a:rPr>
                        <a:t> the updates of the transaction. </a:t>
                      </a:r>
                      <a:endParaRPr lang="en-IN" sz="1800" b="0" kern="1200" dirty="0">
                        <a:solidFill>
                          <a:schemeClr val="dk1"/>
                        </a:solidFill>
                        <a:effectLst/>
                        <a:latin typeface="+mn-lt"/>
                        <a:ea typeface="+mn-ea"/>
                        <a:cs typeface="+mn-cs"/>
                      </a:endParaRPr>
                    </a:p>
                  </a:txBody>
                  <a:tcPr>
                    <a:solidFill>
                      <a:schemeClr val="bg1">
                        <a:lumMod val="75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If </a:t>
                      </a:r>
                      <a:r>
                        <a:rPr lang="en-US" sz="1800" b="1" kern="1200" dirty="0">
                          <a:solidFill>
                            <a:srgbClr val="C00000"/>
                          </a:solidFill>
                          <a:effectLst/>
                          <a:latin typeface="+mn-lt"/>
                          <a:ea typeface="+mn-ea"/>
                          <a:cs typeface="+mn-cs"/>
                        </a:rPr>
                        <a:t>transaction is committed</a:t>
                      </a:r>
                      <a:r>
                        <a:rPr lang="en-US" sz="1800" b="0" kern="1200" dirty="0">
                          <a:solidFill>
                            <a:schemeClr val="dk1"/>
                          </a:solidFill>
                          <a:effectLst/>
                          <a:latin typeface="+mn-lt"/>
                          <a:ea typeface="+mn-ea"/>
                          <a:cs typeface="+mn-cs"/>
                        </a:rPr>
                        <a:t>, then </a:t>
                      </a:r>
                      <a:r>
                        <a:rPr lang="en-US" sz="1800" b="1" kern="1200" dirty="0">
                          <a:solidFill>
                            <a:srgbClr val="C00000"/>
                          </a:solidFill>
                          <a:effectLst/>
                          <a:latin typeface="+mn-lt"/>
                          <a:ea typeface="+mn-ea"/>
                          <a:cs typeface="+mn-cs"/>
                        </a:rPr>
                        <a:t>we need to do redo the updates</a:t>
                      </a:r>
                      <a:r>
                        <a:rPr lang="en-US" sz="1800" b="0" kern="1200" dirty="0">
                          <a:solidFill>
                            <a:schemeClr val="dk1"/>
                          </a:solidFill>
                          <a:effectLst/>
                          <a:latin typeface="+mn-lt"/>
                          <a:ea typeface="+mn-ea"/>
                          <a:cs typeface="+mn-cs"/>
                        </a:rPr>
                        <a:t> of the transaction. </a:t>
                      </a:r>
                      <a:endParaRPr lang="en-IN" sz="1800" b="0" kern="1200" dirty="0">
                        <a:solidFill>
                          <a:schemeClr val="dk1"/>
                        </a:solidFill>
                        <a:effectLst/>
                        <a:latin typeface="+mn-lt"/>
                        <a:ea typeface="+mn-ea"/>
                        <a:cs typeface="+mn-cs"/>
                      </a:endParaRPr>
                    </a:p>
                  </a:txBody>
                  <a:tcPr>
                    <a:solidFill>
                      <a:schemeClr val="bg1">
                        <a:lumMod val="75000"/>
                      </a:schemeClr>
                    </a:solidFill>
                  </a:tcPr>
                </a:tc>
                <a:extLst>
                  <a:ext uri="{0D108BD9-81ED-4DB2-BD59-A6C34878D82A}">
                    <a16:rowId xmlns:a16="http://schemas.microsoft.com/office/drawing/2014/main" val="10002"/>
                  </a:ext>
                </a:extLst>
              </a:tr>
            </a:tbl>
          </a:graphicData>
        </a:graphic>
      </p:graphicFrame>
      <p:graphicFrame>
        <p:nvGraphicFramePr>
          <p:cNvPr id="27" name="Content Placeholder 3"/>
          <p:cNvGraphicFramePr>
            <a:graphicFrameLocks/>
          </p:cNvGraphicFramePr>
          <p:nvPr>
            <p:extLst>
              <p:ext uri="{D42A27DB-BD31-4B8C-83A1-F6EECF244321}">
                <p14:modId xmlns:p14="http://schemas.microsoft.com/office/powerpoint/2010/main" val="2512456864"/>
              </p:ext>
            </p:extLst>
          </p:nvPr>
        </p:nvGraphicFramePr>
        <p:xfrm>
          <a:off x="1704975" y="3939540"/>
          <a:ext cx="8763000" cy="640080"/>
        </p:xfrm>
        <a:graphic>
          <a:graphicData uri="http://schemas.openxmlformats.org/drawingml/2006/table">
            <a:tbl>
              <a:tblPr firstRow="1" bandRow="1">
                <a:tableStyleId>{073A0DAA-6AF3-43AB-8588-CEC1D06C72B9}</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rgbClr val="C00000"/>
                          </a:solidFill>
                          <a:effectLst/>
                          <a:latin typeface="+mn-lt"/>
                          <a:ea typeface="+mn-ea"/>
                          <a:cs typeface="+mn-cs"/>
                        </a:rPr>
                        <a:t>Undo and Redo both operations are performed</a:t>
                      </a:r>
                      <a:r>
                        <a:rPr lang="en-US" sz="1800" b="0" kern="1200" baseline="0" dirty="0">
                          <a:solidFill>
                            <a:schemeClr val="tx1"/>
                          </a:solidFill>
                          <a:effectLst/>
                        </a:rPr>
                        <a:t>.</a:t>
                      </a:r>
                      <a:endParaRPr lang="en-IN" sz="1800" b="0" kern="1200" dirty="0">
                        <a:solidFill>
                          <a:schemeClr val="tx1"/>
                        </a:solidFill>
                        <a:effectLst/>
                        <a:latin typeface="+mn-lt"/>
                        <a:ea typeface="+mn-ea"/>
                        <a:cs typeface="+mn-cs"/>
                      </a:endParaRPr>
                    </a:p>
                  </a:txBody>
                  <a:tcPr>
                    <a:solidFill>
                      <a:schemeClr val="bg1">
                        <a:lumMod val="75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rgbClr val="C00000"/>
                          </a:solidFill>
                          <a:effectLst/>
                          <a:latin typeface="+mn-lt"/>
                          <a:ea typeface="+mn-ea"/>
                          <a:cs typeface="+mn-cs"/>
                        </a:rPr>
                        <a:t>Only Redo operation is performed</a:t>
                      </a:r>
                      <a:r>
                        <a:rPr lang="en-US" sz="1800" b="0" kern="1200" baseline="0" dirty="0">
                          <a:solidFill>
                            <a:schemeClr val="tx1"/>
                          </a:solidFill>
                          <a:effectLst/>
                        </a:rPr>
                        <a:t>.</a:t>
                      </a:r>
                      <a:endParaRPr lang="en-IN" sz="1800" b="0" kern="1200" dirty="0">
                        <a:solidFill>
                          <a:schemeClr val="tx1"/>
                        </a:solidFill>
                        <a:effectLst/>
                        <a:latin typeface="+mn-lt"/>
                        <a:ea typeface="+mn-ea"/>
                        <a:cs typeface="+mn-cs"/>
                      </a:endParaRPr>
                    </a:p>
                  </a:txBody>
                  <a:tcPr>
                    <a:solidFill>
                      <a:schemeClr val="bg1">
                        <a:lumMod val="7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914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400" dirty="0"/>
              <a:t>Problems with Deferred &amp; Immediate Updates</a:t>
            </a:r>
          </a:p>
        </p:txBody>
      </p:sp>
      <p:sp>
        <p:nvSpPr>
          <p:cNvPr id="3" name="Content Placeholder 2"/>
          <p:cNvSpPr>
            <a:spLocks noGrp="1"/>
          </p:cNvSpPr>
          <p:nvPr>
            <p:ph idx="1"/>
          </p:nvPr>
        </p:nvSpPr>
        <p:spPr/>
        <p:txBody>
          <a:bodyPr/>
          <a:lstStyle/>
          <a:p>
            <a:pPr>
              <a:buClr>
                <a:schemeClr val="tx1"/>
              </a:buClr>
            </a:pPr>
            <a:r>
              <a:rPr lang="en-IN" b="1" dirty="0">
                <a:solidFill>
                  <a:srgbClr val="C00000"/>
                </a:solidFill>
              </a:rPr>
              <a:t>Searching the entire log is time consuming</a:t>
            </a:r>
            <a:r>
              <a:rPr lang="en-IN" dirty="0"/>
              <a:t>. </a:t>
            </a:r>
          </a:p>
          <a:p>
            <a:pPr marL="914400" lvl="1" indent="-457200">
              <a:buFont typeface="+mj-lt"/>
              <a:buAutoNum type="arabicPeriod"/>
            </a:pPr>
            <a:r>
              <a:rPr lang="en-IN" dirty="0"/>
              <a:t>Immediate database modification</a:t>
            </a:r>
          </a:p>
          <a:p>
            <a:pPr marL="1314450" lvl="2" indent="-457200"/>
            <a:r>
              <a:rPr lang="en-US" dirty="0"/>
              <a:t>When </a:t>
            </a:r>
            <a:r>
              <a:rPr lang="en-US" b="1" dirty="0">
                <a:solidFill>
                  <a:srgbClr val="C00000"/>
                </a:solidFill>
              </a:rPr>
              <a:t>transaction fail log file is used to undo </a:t>
            </a:r>
            <a:r>
              <a:rPr lang="en-US" dirty="0"/>
              <a:t>the updates of transaction. </a:t>
            </a:r>
            <a:endParaRPr lang="en-IN" dirty="0"/>
          </a:p>
          <a:p>
            <a:pPr marL="914400" lvl="1" indent="-457200">
              <a:buFont typeface="+mj-lt"/>
              <a:buAutoNum type="arabicPeriod"/>
            </a:pPr>
            <a:r>
              <a:rPr lang="en-IN" dirty="0"/>
              <a:t>Deferred database modification</a:t>
            </a:r>
          </a:p>
          <a:p>
            <a:pPr marL="1314450" lvl="2" indent="-457200"/>
            <a:r>
              <a:rPr lang="en-US" dirty="0"/>
              <a:t>When </a:t>
            </a:r>
            <a:r>
              <a:rPr lang="en-US" b="1" dirty="0">
                <a:solidFill>
                  <a:srgbClr val="C00000"/>
                </a:solidFill>
              </a:rPr>
              <a:t>transaction commits log file is used to redo </a:t>
            </a:r>
            <a:r>
              <a:rPr lang="en-US" dirty="0"/>
              <a:t>the updates of transaction.</a:t>
            </a:r>
          </a:p>
          <a:p>
            <a:pPr marL="360363" lvl="2" indent="-360363" algn="just">
              <a:buClr>
                <a:schemeClr val="tx1"/>
              </a:buClr>
              <a:buFont typeface="Wingdings" panose="05000000000000000000" pitchFamily="2" charset="2"/>
              <a:buChar char="§"/>
            </a:pPr>
            <a:r>
              <a:rPr lang="en-US" sz="2400" b="1" dirty="0">
                <a:solidFill>
                  <a:srgbClr val="C00000"/>
                </a:solidFill>
              </a:rPr>
              <a:t>To reduce the searching time of entire log we can use check point</a:t>
            </a:r>
            <a:r>
              <a:rPr lang="en-US" sz="2400" dirty="0"/>
              <a:t>.</a:t>
            </a:r>
            <a:endParaRPr lang="en-IN" sz="2400" dirty="0"/>
          </a:p>
        </p:txBody>
      </p:sp>
    </p:spTree>
    <p:extLst>
      <p:ext uri="{BB962C8B-B14F-4D97-AF65-F5344CB8AC3E}">
        <p14:creationId xmlns:p14="http://schemas.microsoft.com/office/powerpoint/2010/main" val="137082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Checkpoint</a:t>
            </a:r>
          </a:p>
        </p:txBody>
      </p:sp>
      <p:sp>
        <p:nvSpPr>
          <p:cNvPr id="3" name="Content Placeholder 2"/>
          <p:cNvSpPr>
            <a:spLocks noGrp="1"/>
          </p:cNvSpPr>
          <p:nvPr>
            <p:ph idx="1"/>
          </p:nvPr>
        </p:nvSpPr>
        <p:spPr/>
        <p:txBody>
          <a:bodyPr/>
          <a:lstStyle/>
          <a:p>
            <a:pPr algn="just"/>
            <a:r>
              <a:rPr lang="en-IN" dirty="0"/>
              <a:t>It is a </a:t>
            </a:r>
            <a:r>
              <a:rPr lang="en-IN" b="1" dirty="0">
                <a:solidFill>
                  <a:srgbClr val="C00000"/>
                </a:solidFill>
              </a:rPr>
              <a:t>point which specifies that any operations executed before it are done correctly and stored safely </a:t>
            </a:r>
            <a:r>
              <a:rPr lang="en-IN" dirty="0"/>
              <a:t>(updated safely in database). </a:t>
            </a:r>
          </a:p>
          <a:p>
            <a:pPr algn="just"/>
            <a:r>
              <a:rPr lang="en-IN" dirty="0"/>
              <a:t>At this point, </a:t>
            </a:r>
            <a:r>
              <a:rPr lang="en-IN" b="1" dirty="0">
                <a:solidFill>
                  <a:srgbClr val="C00000"/>
                </a:solidFill>
              </a:rPr>
              <a:t>all the buffers are force-fully written to the secondary storage</a:t>
            </a:r>
            <a:r>
              <a:rPr lang="en-IN" dirty="0"/>
              <a:t> (database). </a:t>
            </a:r>
          </a:p>
          <a:p>
            <a:pPr algn="just"/>
            <a:r>
              <a:rPr lang="en-IN" dirty="0"/>
              <a:t>Checkpoints are </a:t>
            </a:r>
            <a:r>
              <a:rPr lang="en-IN" b="1" dirty="0">
                <a:solidFill>
                  <a:srgbClr val="C00000"/>
                </a:solidFill>
              </a:rPr>
              <a:t>scheduled at predetermined time intervals</a:t>
            </a:r>
            <a:r>
              <a:rPr lang="en-IN" dirty="0"/>
              <a:t>.</a:t>
            </a:r>
          </a:p>
          <a:p>
            <a:pPr algn="just"/>
            <a:r>
              <a:rPr lang="en-IN" dirty="0"/>
              <a:t>It is used to limit: </a:t>
            </a:r>
          </a:p>
          <a:p>
            <a:pPr lvl="1">
              <a:buClr>
                <a:schemeClr val="tx1"/>
              </a:buClr>
            </a:pPr>
            <a:r>
              <a:rPr lang="en-IN" b="1" dirty="0">
                <a:solidFill>
                  <a:srgbClr val="C00000"/>
                </a:solidFill>
              </a:rPr>
              <a:t>Size of transaction log file </a:t>
            </a:r>
          </a:p>
          <a:p>
            <a:pPr lvl="1">
              <a:buClr>
                <a:schemeClr val="tx1"/>
              </a:buClr>
            </a:pPr>
            <a:r>
              <a:rPr lang="en-IN" b="1" dirty="0">
                <a:solidFill>
                  <a:srgbClr val="C00000"/>
                </a:solidFill>
              </a:rPr>
              <a:t>Amount of searching </a:t>
            </a:r>
          </a:p>
          <a:p>
            <a:pPr algn="just"/>
            <a:endParaRPr lang="en-IN" dirty="0"/>
          </a:p>
        </p:txBody>
      </p:sp>
    </p:spTree>
    <p:extLst>
      <p:ext uri="{BB962C8B-B14F-4D97-AF65-F5344CB8AC3E}">
        <p14:creationId xmlns:p14="http://schemas.microsoft.com/office/powerpoint/2010/main" val="103260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910674"/>
            <a:ext cx="9047976" cy="5562599"/>
          </a:xfrm>
        </p:spPr>
        <p:txBody>
          <a:bodyPr>
            <a:normAutofit/>
          </a:bodyPr>
          <a:lstStyle/>
          <a:p>
            <a:pPr marL="0" indent="0" algn="just">
              <a:buNone/>
            </a:pPr>
            <a:r>
              <a:rPr lang="en-US" b="1" dirty="0"/>
              <a:t>1.  Atomicity</a:t>
            </a:r>
          </a:p>
          <a:p>
            <a:pPr lvl="1" algn="just">
              <a:buFont typeface="Wingdings" panose="05000000000000000000" pitchFamily="2" charset="2"/>
              <a:buChar char="§"/>
            </a:pPr>
            <a:r>
              <a:rPr lang="en-IN" dirty="0"/>
              <a:t>This property states that a </a:t>
            </a:r>
            <a:r>
              <a:rPr lang="en-IN" b="1" dirty="0">
                <a:solidFill>
                  <a:srgbClr val="C00000"/>
                </a:solidFill>
              </a:rPr>
              <a:t>transaction must be treated as an atomic unit</a:t>
            </a:r>
            <a:r>
              <a:rPr lang="en-IN" dirty="0"/>
              <a:t>, that is, </a:t>
            </a:r>
            <a:r>
              <a:rPr lang="en-IN" b="1" dirty="0">
                <a:solidFill>
                  <a:srgbClr val="C00000"/>
                </a:solidFill>
              </a:rPr>
              <a:t>either all of its operations are executed or none</a:t>
            </a:r>
            <a:r>
              <a:rPr lang="en-IN" dirty="0"/>
              <a:t>. </a:t>
            </a:r>
          </a:p>
          <a:p>
            <a:pPr lvl="1" algn="just">
              <a:buClr>
                <a:schemeClr val="tx1"/>
              </a:buClr>
              <a:buFont typeface="Wingdings" panose="05000000000000000000" pitchFamily="2" charset="2"/>
              <a:buChar char="§"/>
            </a:pPr>
            <a:r>
              <a:rPr lang="en-US" b="1" dirty="0">
                <a:solidFill>
                  <a:srgbClr val="C00000"/>
                </a:solidFill>
              </a:rPr>
              <a:t>Either transaction execute 0% or 100%</a:t>
            </a:r>
            <a:r>
              <a:rPr lang="en-US" dirty="0"/>
              <a:t>.</a:t>
            </a:r>
          </a:p>
          <a:p>
            <a:pPr lvl="1" algn="just">
              <a:buFont typeface="Wingdings" panose="05000000000000000000" pitchFamily="2" charset="2"/>
              <a:buChar char="§"/>
            </a:pPr>
            <a:r>
              <a:rPr lang="en-IN" dirty="0"/>
              <a:t>For example, consider a transaction to transfer </a:t>
            </a:r>
            <a:r>
              <a:rPr lang="en-IN" dirty="0" err="1"/>
              <a:t>Rs</a:t>
            </a:r>
            <a:r>
              <a:rPr lang="en-IN" dirty="0"/>
              <a:t>. 50 from account A to account B.</a:t>
            </a:r>
          </a:p>
          <a:p>
            <a:pPr lvl="1" algn="just">
              <a:buFont typeface="Wingdings" panose="05000000000000000000" pitchFamily="2" charset="2"/>
              <a:buChar char="§"/>
            </a:pPr>
            <a:r>
              <a:rPr lang="en-US" dirty="0"/>
              <a:t>In this transaction, if </a:t>
            </a:r>
            <a:r>
              <a:rPr lang="en-US" dirty="0" err="1"/>
              <a:t>Rs</a:t>
            </a:r>
            <a:r>
              <a:rPr lang="en-US" dirty="0"/>
              <a:t>. 50 is deducted from account A then it must be added to account B.</a:t>
            </a:r>
          </a:p>
          <a:p>
            <a:pPr marL="457200" lvl="1" indent="0" algn="just">
              <a:buNone/>
            </a:pPr>
            <a:endParaRPr lang="en-US" dirty="0"/>
          </a:p>
          <a:p>
            <a:pPr lvl="1"/>
            <a:r>
              <a:rPr lang="en-US" sz="2000" dirty="0"/>
              <a:t>If transaction fails then the amount will be deducted from A but not added to B. This shows the inconsistent database state. </a:t>
            </a:r>
          </a:p>
          <a:p>
            <a:pPr lvl="1"/>
            <a:r>
              <a:rPr lang="en-US" sz="2000" dirty="0"/>
              <a:t>In order to ensure correctness of database state, the transaction must be executed in entirety.</a:t>
            </a:r>
          </a:p>
          <a:p>
            <a:pPr algn="just"/>
            <a:endParaRPr lang="en-US" dirty="0"/>
          </a:p>
          <a:p>
            <a:pPr algn="just"/>
            <a:endParaRPr lang="en-US" dirty="0"/>
          </a:p>
        </p:txBody>
      </p:sp>
      <p:sp>
        <p:nvSpPr>
          <p:cNvPr id="4" name="Content Placeholder 3"/>
          <p:cNvSpPr>
            <a:spLocks noGrp="1"/>
          </p:cNvSpPr>
          <p:nvPr>
            <p:ph sz="half" idx="2"/>
          </p:nvPr>
        </p:nvSpPr>
        <p:spPr>
          <a:xfrm>
            <a:off x="9629001" y="918127"/>
            <a:ext cx="2247900" cy="5555147"/>
          </a:xfrm>
        </p:spPr>
        <p:txBody>
          <a:bodyPr>
            <a:normAutofit/>
          </a:bodyPr>
          <a:lstStyle/>
          <a:p>
            <a:pPr marL="1876425" indent="-171450">
              <a:buNone/>
            </a:pPr>
            <a:endParaRPr lang="en-US" b="1" dirty="0"/>
          </a:p>
          <a:p>
            <a:pPr marL="1876425" indent="-1517650">
              <a:buNone/>
            </a:pPr>
            <a:r>
              <a:rPr lang="en-US" b="1" dirty="0"/>
              <a:t>read </a:t>
            </a:r>
            <a:r>
              <a:rPr lang="en-US" dirty="0"/>
              <a:t>(A)</a:t>
            </a:r>
            <a:endParaRPr lang="en-IN" dirty="0"/>
          </a:p>
          <a:p>
            <a:pPr marL="1876425" indent="-1517650">
              <a:buNone/>
            </a:pPr>
            <a:r>
              <a:rPr lang="en-US" dirty="0"/>
              <a:t>A = A – 50</a:t>
            </a:r>
            <a:endParaRPr lang="en-IN" dirty="0"/>
          </a:p>
          <a:p>
            <a:pPr marL="1876425" indent="-1517650">
              <a:buNone/>
            </a:pPr>
            <a:r>
              <a:rPr lang="en-US" b="1" dirty="0"/>
              <a:t>write </a:t>
            </a:r>
            <a:r>
              <a:rPr lang="en-US" dirty="0"/>
              <a:t>(A)</a:t>
            </a:r>
            <a:endParaRPr lang="en-IN" dirty="0"/>
          </a:p>
          <a:p>
            <a:pPr marL="1876425" indent="-1517650">
              <a:buNone/>
            </a:pPr>
            <a:r>
              <a:rPr lang="en-US" b="1" dirty="0"/>
              <a:t>read </a:t>
            </a:r>
            <a:r>
              <a:rPr lang="en-US" dirty="0"/>
              <a:t>(B)</a:t>
            </a:r>
            <a:endParaRPr lang="en-IN" dirty="0"/>
          </a:p>
          <a:p>
            <a:pPr marL="1876425" indent="-1517650">
              <a:buNone/>
            </a:pPr>
            <a:r>
              <a:rPr lang="en-US" dirty="0"/>
              <a:t>B = B + 50</a:t>
            </a:r>
            <a:endParaRPr lang="en-IN" dirty="0"/>
          </a:p>
          <a:p>
            <a:pPr marL="1876425" indent="-1517650">
              <a:buNone/>
            </a:pPr>
            <a:r>
              <a:rPr lang="en-US" b="1" dirty="0"/>
              <a:t>write </a:t>
            </a:r>
            <a:r>
              <a:rPr lang="en-US" dirty="0"/>
              <a:t>(B)</a:t>
            </a:r>
            <a:endParaRPr lang="en-IN" dirty="0"/>
          </a:p>
        </p:txBody>
      </p:sp>
      <p:sp>
        <p:nvSpPr>
          <p:cNvPr id="2" name="Title 1"/>
          <p:cNvSpPr>
            <a:spLocks noGrp="1"/>
          </p:cNvSpPr>
          <p:nvPr>
            <p:ph type="title"/>
          </p:nvPr>
        </p:nvSpPr>
        <p:spPr/>
        <p:txBody>
          <a:bodyPr/>
          <a:lstStyle/>
          <a:p>
            <a:r>
              <a:rPr lang="en-US" dirty="0"/>
              <a:t>ACID properties of transaction</a:t>
            </a:r>
          </a:p>
        </p:txBody>
      </p:sp>
      <p:sp>
        <p:nvSpPr>
          <p:cNvPr id="5" name="TextBox 4"/>
          <p:cNvSpPr txBox="1"/>
          <p:nvPr/>
        </p:nvSpPr>
        <p:spPr>
          <a:xfrm>
            <a:off x="10295751" y="1143000"/>
            <a:ext cx="533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10171926" y="4495800"/>
            <a:ext cx="7810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372850" y="2811159"/>
            <a:ext cx="5905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9" name="Straight Arrow Connector 8"/>
          <p:cNvCxnSpPr>
            <a:stCxn id="7" idx="1"/>
          </p:cNvCxnSpPr>
          <p:nvPr/>
        </p:nvCxnSpPr>
        <p:spPr>
          <a:xfrm flipH="1" flipV="1">
            <a:off x="10952976" y="2992055"/>
            <a:ext cx="419874" cy="37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9781401" y="2992054"/>
            <a:ext cx="78105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1" name="Elbow Connector 20"/>
          <p:cNvCxnSpPr>
            <a:endCxn id="5" idx="1"/>
          </p:cNvCxnSpPr>
          <p:nvPr/>
        </p:nvCxnSpPr>
        <p:spPr>
          <a:xfrm rot="5400000" flipH="1" flipV="1">
            <a:off x="9206382" y="1902685"/>
            <a:ext cx="1664388" cy="51435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9453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Checkpoint works when failure occurs</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IN" dirty="0"/>
              <a:t>At failure time: </a:t>
            </a:r>
          </a:p>
          <a:p>
            <a:pPr lvl="1">
              <a:buClr>
                <a:schemeClr val="tx1"/>
              </a:buClr>
            </a:pPr>
            <a:r>
              <a:rPr lang="en-IN" b="1" dirty="0">
                <a:solidFill>
                  <a:srgbClr val="C00000"/>
                </a:solidFill>
              </a:rPr>
              <a:t>Ignore the transaction T1 </a:t>
            </a:r>
            <a:r>
              <a:rPr lang="en-IN" dirty="0"/>
              <a:t>as it has already been committed before checkpoint. </a:t>
            </a:r>
          </a:p>
          <a:p>
            <a:pPr lvl="1">
              <a:buClr>
                <a:schemeClr val="tx1"/>
              </a:buClr>
            </a:pPr>
            <a:r>
              <a:rPr lang="en-IN" b="1" dirty="0">
                <a:solidFill>
                  <a:srgbClr val="C00000"/>
                </a:solidFill>
              </a:rPr>
              <a:t>Redo transaction T2 and T3 </a:t>
            </a:r>
            <a:r>
              <a:rPr lang="en-IN" dirty="0"/>
              <a:t>as they are active after checkpoint and are committed before failure. </a:t>
            </a:r>
          </a:p>
          <a:p>
            <a:pPr lvl="1">
              <a:buClr>
                <a:schemeClr val="tx1"/>
              </a:buClr>
            </a:pPr>
            <a:r>
              <a:rPr lang="en-IN" b="1" dirty="0">
                <a:solidFill>
                  <a:srgbClr val="C00000"/>
                </a:solidFill>
              </a:rPr>
              <a:t>Undo transaction T4 </a:t>
            </a:r>
            <a:r>
              <a:rPr lang="en-IN" dirty="0"/>
              <a:t>as it is active after checkpoint and has not committed.</a:t>
            </a:r>
          </a:p>
        </p:txBody>
      </p:sp>
      <p:cxnSp>
        <p:nvCxnSpPr>
          <p:cNvPr id="5" name="Straight Arrow Connector 4"/>
          <p:cNvCxnSpPr/>
          <p:nvPr/>
        </p:nvCxnSpPr>
        <p:spPr>
          <a:xfrm>
            <a:off x="3124200" y="1524000"/>
            <a:ext cx="5105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2514600" y="1078468"/>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4876800" y="1072634"/>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6952625" y="1072634"/>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10" name="Straight Connector 9"/>
          <p:cNvCxnSpPr/>
          <p:nvPr/>
        </p:nvCxnSpPr>
        <p:spPr>
          <a:xfrm>
            <a:off x="5181600" y="1524000"/>
            <a:ext cx="0" cy="216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7315200" y="1524000"/>
            <a:ext cx="0" cy="2160000"/>
          </a:xfrm>
          <a:prstGeom prst="line">
            <a:avLst/>
          </a:prstGeom>
        </p:spPr>
        <p:style>
          <a:lnRef idx="3">
            <a:schemeClr val="accent1"/>
          </a:lnRef>
          <a:fillRef idx="0">
            <a:schemeClr val="accent1"/>
          </a:fillRef>
          <a:effectRef idx="2">
            <a:schemeClr val="accent1"/>
          </a:effectRef>
          <a:fontRef idx="minor">
            <a:schemeClr val="tx1"/>
          </a:fontRef>
        </p:style>
      </p:cxnSp>
      <p:grpSp>
        <p:nvGrpSpPr>
          <p:cNvPr id="17" name="Group 16"/>
          <p:cNvGrpSpPr/>
          <p:nvPr/>
        </p:nvGrpSpPr>
        <p:grpSpPr>
          <a:xfrm>
            <a:off x="2971800" y="1828800"/>
            <a:ext cx="914400" cy="381000"/>
            <a:chOff x="1447800" y="1828800"/>
            <a:chExt cx="914400" cy="381000"/>
          </a:xfrm>
        </p:grpSpPr>
        <p:cxnSp>
          <p:nvCxnSpPr>
            <p:cNvPr id="13" name="Straight Connector 12"/>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4552950" y="2209800"/>
            <a:ext cx="914400" cy="381000"/>
            <a:chOff x="1447800" y="1828800"/>
            <a:chExt cx="914400" cy="381000"/>
          </a:xfrm>
        </p:grpSpPr>
        <p:cxnSp>
          <p:nvCxnSpPr>
            <p:cNvPr id="19" name="Straight Connector 18"/>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736861" y="2590800"/>
            <a:ext cx="914400" cy="381000"/>
            <a:chOff x="1447800" y="1828800"/>
            <a:chExt cx="914400" cy="381000"/>
          </a:xfrm>
        </p:grpSpPr>
        <p:cxnSp>
          <p:nvCxnSpPr>
            <p:cNvPr id="23" name="Straight Connector 22"/>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6781801" y="3124199"/>
            <a:ext cx="914400" cy="381000"/>
            <a:chOff x="1447800" y="1828800"/>
            <a:chExt cx="914400" cy="381000"/>
          </a:xfrm>
        </p:grpSpPr>
        <p:cxnSp>
          <p:nvCxnSpPr>
            <p:cNvPr id="27" name="Straight Connector 26"/>
            <p:cNvCxnSpPr/>
            <p:nvPr/>
          </p:nvCxnSpPr>
          <p:spPr>
            <a:xfrm>
              <a:off x="1447800" y="201243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478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362200" y="1828800"/>
              <a:ext cx="0" cy="381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194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31" name="TextBox 30"/>
          <p:cNvSpPr txBox="1"/>
          <p:nvPr/>
        </p:nvSpPr>
        <p:spPr>
          <a:xfrm>
            <a:off x="4772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32" name="TextBox 31"/>
          <p:cNvSpPr txBox="1"/>
          <p:nvPr/>
        </p:nvSpPr>
        <p:spPr>
          <a:xfrm>
            <a:off x="5956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3" name="TextBox 32"/>
          <p:cNvSpPr txBox="1"/>
          <p:nvPr/>
        </p:nvSpPr>
        <p:spPr>
          <a:xfrm>
            <a:off x="6874241" y="2971800"/>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4" name="TextBox 33"/>
          <p:cNvSpPr txBox="1"/>
          <p:nvPr/>
        </p:nvSpPr>
        <p:spPr>
          <a:xfrm>
            <a:off x="4203491"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5" name="TextBox 34"/>
          <p:cNvSpPr txBox="1"/>
          <p:nvPr/>
        </p:nvSpPr>
        <p:spPr>
          <a:xfrm>
            <a:off x="6843480"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299357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0" grpId="0"/>
      <p:bldP spid="31" grpId="0"/>
      <p:bldP spid="32" grpId="0"/>
      <p:bldP spid="33" grpId="0"/>
      <p:bldP spid="34" grpId="0"/>
      <p:bldP spid="3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structure</a:t>
            </a:r>
            <a:endParaRPr lang="en-IN" dirty="0"/>
          </a:p>
        </p:txBody>
      </p:sp>
      <p:graphicFrame>
        <p:nvGraphicFramePr>
          <p:cNvPr id="4" name="Content Placeholder 3"/>
          <p:cNvGraphicFramePr>
            <a:graphicFrameLocks noGrp="1"/>
          </p:cNvGraphicFramePr>
          <p:nvPr>
            <p:ph idx="1"/>
          </p:nvPr>
        </p:nvGraphicFramePr>
        <p:xfrm>
          <a:off x="6874240" y="11430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2</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4</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101</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202</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n</a:t>
                      </a: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6740890" y="3967480"/>
            <a:ext cx="1219200" cy="369332"/>
          </a:xfrm>
          <a:prstGeom prst="rect">
            <a:avLst/>
          </a:prstGeom>
          <a:noFill/>
        </p:spPr>
        <p:txBody>
          <a:bodyPr wrap="square" rtlCol="0">
            <a:spAutoFit/>
          </a:bodyPr>
          <a:lstStyle/>
          <a:p>
            <a:pPr algn="ctr"/>
            <a:r>
              <a:rPr lang="en-US" dirty="0"/>
              <a:t>Page Table</a:t>
            </a:r>
            <a:endParaRPr lang="en-IN" dirty="0"/>
          </a:p>
        </p:txBody>
      </p:sp>
      <p:graphicFrame>
        <p:nvGraphicFramePr>
          <p:cNvPr id="6" name="Content Placeholder 3"/>
          <p:cNvGraphicFramePr>
            <a:graphicFrameLocks/>
          </p:cNvGraphicFramePr>
          <p:nvPr/>
        </p:nvGraphicFramePr>
        <p:xfrm>
          <a:off x="6400800" y="1143000"/>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tblGrid>
              <a:tr h="370840">
                <a:tc>
                  <a:txBody>
                    <a:bodyPr/>
                    <a:lstStyle/>
                    <a:p>
                      <a:pPr algn="r"/>
                      <a:r>
                        <a:rPr lang="en-US" dirty="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dirty="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r>
                        <a:rPr lang="en-US" dirty="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552038507"/>
              </p:ext>
            </p:extLst>
          </p:nvPr>
        </p:nvGraphicFramePr>
        <p:xfrm>
          <a:off x="9401175" y="1143000"/>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a:txBody>
                    <a:bodyPr/>
                    <a:lstStyle/>
                    <a:p>
                      <a:pPr algn="ctr"/>
                      <a:r>
                        <a:rPr lang="en-US" dirty="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9"/>
                  </a:ext>
                </a:extLst>
              </a:tr>
              <a:tr h="370840">
                <a:tc>
                  <a:txBody>
                    <a:bodyPr/>
                    <a:lstStyle/>
                    <a:p>
                      <a:pPr algn="ctr"/>
                      <a:r>
                        <a:rPr lang="en-US" dirty="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0"/>
                  </a:ext>
                </a:extLst>
              </a:tr>
              <a:tr h="370840">
                <a:tc>
                  <a:txBody>
                    <a:bodyPr/>
                    <a:lstStyle/>
                    <a:p>
                      <a:pPr algn="ctr"/>
                      <a:r>
                        <a:rPr lang="en-US" dirty="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1"/>
                  </a:ext>
                </a:extLst>
              </a:tr>
            </a:tbl>
          </a:graphicData>
        </a:graphic>
      </p:graphicFrame>
      <p:sp>
        <p:nvSpPr>
          <p:cNvPr id="8" name="TextBox 7"/>
          <p:cNvSpPr txBox="1"/>
          <p:nvPr/>
        </p:nvSpPr>
        <p:spPr>
          <a:xfrm>
            <a:off x="9163050" y="5821680"/>
            <a:ext cx="1428750" cy="369332"/>
          </a:xfrm>
          <a:prstGeom prst="rect">
            <a:avLst/>
          </a:prstGeom>
          <a:noFill/>
        </p:spPr>
        <p:txBody>
          <a:bodyPr wrap="square" rtlCol="0">
            <a:spAutoFit/>
          </a:bodyPr>
          <a:lstStyle/>
          <a:p>
            <a:pPr algn="ctr"/>
            <a:r>
              <a:rPr lang="en-US" dirty="0"/>
              <a:t>Pages on disk</a:t>
            </a:r>
            <a:endParaRPr lang="en-IN" dirty="0"/>
          </a:p>
        </p:txBody>
      </p:sp>
      <p:cxnSp>
        <p:nvCxnSpPr>
          <p:cNvPr id="10" name="Straight Arrow Connector 9"/>
          <p:cNvCxnSpPr/>
          <p:nvPr/>
        </p:nvCxnSpPr>
        <p:spPr>
          <a:xfrm>
            <a:off x="7826741" y="1323340"/>
            <a:ext cx="1574435" cy="353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7826741" y="1323340"/>
            <a:ext cx="1574435" cy="353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826741" y="2057400"/>
            <a:ext cx="1574435" cy="383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3"/>
          </p:cNvCxnSpPr>
          <p:nvPr/>
        </p:nvCxnSpPr>
        <p:spPr>
          <a:xfrm>
            <a:off x="7826741" y="2440940"/>
            <a:ext cx="1574435" cy="1108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826741" y="2819401"/>
            <a:ext cx="1574435" cy="22256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714500" y="990600"/>
            <a:ext cx="4686300" cy="2677656"/>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The database is partitioned into fixed-length blocks referred to as </a:t>
            </a:r>
            <a:r>
              <a:rPr lang="en-IN" sz="2400" b="1" dirty="0">
                <a:solidFill>
                  <a:srgbClr val="C00000"/>
                </a:solidFill>
              </a:rPr>
              <a:t>PAGES</a:t>
            </a:r>
            <a:r>
              <a:rPr lang="en-IN" sz="2400" dirty="0"/>
              <a:t>.</a:t>
            </a:r>
            <a:endParaRPr lang="en-US" sz="2400" dirty="0"/>
          </a:p>
          <a:p>
            <a:pPr marL="285750" indent="-285750" algn="just">
              <a:buFont typeface="Arial" panose="020B0604020202020204" pitchFamily="34" charset="0"/>
              <a:buChar char="•"/>
            </a:pPr>
            <a:r>
              <a:rPr lang="en-IN" sz="2400" dirty="0"/>
              <a:t>Page table has n entries – one for each database page.</a:t>
            </a:r>
          </a:p>
          <a:p>
            <a:pPr marL="285750" indent="-285750" algn="just">
              <a:buFont typeface="Arial" panose="020B0604020202020204" pitchFamily="34" charset="0"/>
              <a:buChar char="•"/>
            </a:pPr>
            <a:r>
              <a:rPr lang="en-IN" sz="2400" dirty="0"/>
              <a:t>Each entry contain pointer to a page on disk.</a:t>
            </a:r>
          </a:p>
        </p:txBody>
      </p:sp>
      <p:sp>
        <p:nvSpPr>
          <p:cNvPr id="27" name="TextBox 26"/>
          <p:cNvSpPr txBox="1"/>
          <p:nvPr/>
        </p:nvSpPr>
        <p:spPr>
          <a:xfrm>
            <a:off x="7930111" y="4860409"/>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cxnSp>
        <p:nvCxnSpPr>
          <p:cNvPr id="29" name="Straight Arrow Connector 28"/>
          <p:cNvCxnSpPr>
            <a:stCxn id="27" idx="3"/>
          </p:cNvCxnSpPr>
          <p:nvPr/>
        </p:nvCxnSpPr>
        <p:spPr>
          <a:xfrm>
            <a:off x="8688205" y="5045075"/>
            <a:ext cx="71297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7" idx="3"/>
          </p:cNvCxnSpPr>
          <p:nvPr/>
        </p:nvCxnSpPr>
        <p:spPr>
          <a:xfrm flipV="1">
            <a:off x="8688205" y="4648201"/>
            <a:ext cx="712970" cy="3968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27" idx="3"/>
          </p:cNvCxnSpPr>
          <p:nvPr/>
        </p:nvCxnSpPr>
        <p:spPr>
          <a:xfrm flipV="1">
            <a:off x="8688206" y="3549651"/>
            <a:ext cx="674473" cy="14954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6585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9"/>
                                        </p:tgtEl>
                                      </p:cBhvr>
                                    </p:animEffect>
                                    <p:set>
                                      <p:cBhvr>
                                        <p:cTn id="36" dur="1" fill="hold">
                                          <p:stCondLst>
                                            <p:cond delay="499"/>
                                          </p:stCondLst>
                                        </p:cTn>
                                        <p:tgtEl>
                                          <p:spTgt spid="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7" grpId="0" animBg="1"/>
      <p:bldP spid="27"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a:t>
            </a:r>
            <a:r>
              <a:rPr lang="en-IN"/>
              <a:t>paging technique </a:t>
            </a:r>
          </a:p>
        </p:txBody>
      </p:sp>
      <p:sp>
        <p:nvSpPr>
          <p:cNvPr id="3" name="Content Placeholder 2"/>
          <p:cNvSpPr>
            <a:spLocks noGrp="1"/>
          </p:cNvSpPr>
          <p:nvPr>
            <p:ph idx="1"/>
          </p:nvPr>
        </p:nvSpPr>
        <p:spPr/>
        <p:txBody>
          <a:bodyPr>
            <a:normAutofit/>
          </a:bodyPr>
          <a:lstStyle/>
          <a:p>
            <a:pPr algn="just"/>
            <a:r>
              <a:rPr lang="en-IN" dirty="0"/>
              <a:t>Shadow paging is an alternative to log-based recovery.</a:t>
            </a:r>
          </a:p>
          <a:p>
            <a:pPr algn="just"/>
            <a:r>
              <a:rPr lang="en-IN" dirty="0"/>
              <a:t>This scheme is </a:t>
            </a:r>
            <a:r>
              <a:rPr lang="en-IN" b="1" dirty="0">
                <a:solidFill>
                  <a:srgbClr val="C00000"/>
                </a:solidFill>
              </a:rPr>
              <a:t>useful if  transactions execute serially</a:t>
            </a:r>
            <a:r>
              <a:rPr lang="en-IN" dirty="0"/>
              <a:t>.</a:t>
            </a:r>
          </a:p>
          <a:p>
            <a:pPr algn="just"/>
            <a:r>
              <a:rPr lang="en-IN" dirty="0"/>
              <a:t>It </a:t>
            </a:r>
            <a:r>
              <a:rPr lang="en-IN" b="1" dirty="0">
                <a:solidFill>
                  <a:srgbClr val="C00000"/>
                </a:solidFill>
              </a:rPr>
              <a:t>maintain two page tables</a:t>
            </a:r>
            <a:r>
              <a:rPr lang="en-IN" dirty="0"/>
              <a:t> during the lifetime of a transaction </a:t>
            </a:r>
          </a:p>
          <a:p>
            <a:pPr lvl="1"/>
            <a:r>
              <a:rPr lang="en-IN" dirty="0"/>
              <a:t>current page table</a:t>
            </a:r>
          </a:p>
          <a:p>
            <a:pPr lvl="1"/>
            <a:r>
              <a:rPr lang="en-IN" dirty="0"/>
              <a:t>shadow page table</a:t>
            </a:r>
          </a:p>
          <a:p>
            <a:pPr algn="just">
              <a:buClr>
                <a:schemeClr val="tx1"/>
              </a:buClr>
            </a:pPr>
            <a:r>
              <a:rPr lang="en-IN" b="1" dirty="0">
                <a:solidFill>
                  <a:srgbClr val="C00000"/>
                </a:solidFill>
              </a:rPr>
              <a:t>Shadow page table is stored on non-volatile storage</a:t>
            </a:r>
            <a:r>
              <a:rPr lang="en-IN" dirty="0"/>
              <a:t>. </a:t>
            </a:r>
          </a:p>
          <a:p>
            <a:pPr algn="just">
              <a:buClr>
                <a:schemeClr val="tx1"/>
              </a:buClr>
            </a:pPr>
            <a:r>
              <a:rPr lang="en-US" dirty="0"/>
              <a:t>When a transaction starts, </a:t>
            </a:r>
            <a:r>
              <a:rPr lang="en-US" b="1" dirty="0">
                <a:solidFill>
                  <a:srgbClr val="C00000"/>
                </a:solidFill>
              </a:rPr>
              <a:t>both the page tables are identical</a:t>
            </a:r>
            <a:r>
              <a:rPr lang="en-US" dirty="0"/>
              <a:t>. </a:t>
            </a:r>
            <a:r>
              <a:rPr lang="en-US" b="1" dirty="0">
                <a:solidFill>
                  <a:srgbClr val="C00000"/>
                </a:solidFill>
              </a:rPr>
              <a:t>Only current page table is updated </a:t>
            </a:r>
            <a:r>
              <a:rPr lang="en-US" dirty="0"/>
              <a:t>for data item accesses (changed) </a:t>
            </a:r>
            <a:r>
              <a:rPr lang="en-US" b="1" dirty="0">
                <a:solidFill>
                  <a:srgbClr val="C00000"/>
                </a:solidFill>
              </a:rPr>
              <a:t>during execution of the transaction</a:t>
            </a:r>
            <a:r>
              <a:rPr lang="en-US" dirty="0"/>
              <a:t>.</a:t>
            </a:r>
            <a:endParaRPr lang="en-IN" dirty="0"/>
          </a:p>
          <a:p>
            <a:pPr algn="just">
              <a:buClr>
                <a:schemeClr val="tx1"/>
              </a:buClr>
            </a:pPr>
            <a:r>
              <a:rPr lang="en-IN" b="1" dirty="0">
                <a:solidFill>
                  <a:srgbClr val="C00000"/>
                </a:solidFill>
              </a:rPr>
              <a:t>Shadow page table is never modified </a:t>
            </a:r>
            <a:r>
              <a:rPr lang="en-IN" dirty="0"/>
              <a:t>during execution of transaction.</a:t>
            </a:r>
          </a:p>
        </p:txBody>
      </p:sp>
    </p:spTree>
    <p:extLst>
      <p:ext uri="{BB962C8B-B14F-4D97-AF65-F5344CB8AC3E}">
        <p14:creationId xmlns:p14="http://schemas.microsoft.com/office/powerpoint/2010/main" val="291885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r>
              <a:rPr lang="en-US" dirty="0"/>
              <a:t>Two pages - </a:t>
            </a:r>
            <a:r>
              <a:rPr lang="en-US" b="1" dirty="0">
                <a:solidFill>
                  <a:srgbClr val="C00000"/>
                </a:solidFill>
              </a:rPr>
              <a:t>page 2 &amp; 5 - are affected by a transaction </a:t>
            </a:r>
            <a:r>
              <a:rPr lang="en-US" dirty="0"/>
              <a:t>and </a:t>
            </a:r>
            <a:r>
              <a:rPr lang="en-US" b="1" dirty="0">
                <a:solidFill>
                  <a:srgbClr val="C00000"/>
                </a:solidFill>
              </a:rPr>
              <a:t>copied to new physical pages</a:t>
            </a:r>
            <a:r>
              <a:rPr lang="en-US" dirty="0"/>
              <a:t>. The current page table points to these pages. </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374344325"/>
              </p:ext>
            </p:extLst>
          </p:nvPr>
        </p:nvGraphicFramePr>
        <p:xfrm>
          <a:off x="533400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nvGraphicFramePr>
        <p:xfrm>
          <a:off x="2895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nvGraphicFramePr>
        <p:xfrm>
          <a:off x="820189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5656954"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2410802"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7673741"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3848100" y="1193800"/>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3838576" y="1571625"/>
            <a:ext cx="1495425"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384810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848100" y="229806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6738000" y="2288540"/>
            <a:ext cx="146389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671599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6715990" y="157162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6715990" y="1205139"/>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6715990" y="2667000"/>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848100" y="2667000"/>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25" name="Rounded Rectangle 24"/>
          <p:cNvSpPr/>
          <p:nvPr/>
        </p:nvSpPr>
        <p:spPr>
          <a:xfrm>
            <a:off x="5353074" y="2497454"/>
            <a:ext cx="1368000" cy="3600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8" name="Rounded Rectangle 27"/>
          <p:cNvSpPr/>
          <p:nvPr/>
        </p:nvSpPr>
        <p:spPr>
          <a:xfrm>
            <a:off x="5353074" y="1371600"/>
            <a:ext cx="1368000" cy="3600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3208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a:t>
            </a:r>
            <a:r>
              <a:rPr lang="en-IN"/>
              <a:t>paging technique </a:t>
            </a:r>
          </a:p>
        </p:txBody>
      </p:sp>
      <p:sp>
        <p:nvSpPr>
          <p:cNvPr id="3" name="Content Placeholder 2"/>
          <p:cNvSpPr>
            <a:spLocks noGrp="1"/>
          </p:cNvSpPr>
          <p:nvPr>
            <p:ph idx="1"/>
          </p:nvPr>
        </p:nvSpPr>
        <p:spPr/>
        <p:txBody>
          <a:bodyPr>
            <a:normAutofit/>
          </a:bodyPr>
          <a:lstStyle/>
          <a:p>
            <a:r>
              <a:rPr lang="en-US" dirty="0"/>
              <a:t>Whenever any </a:t>
            </a:r>
            <a:r>
              <a:rPr lang="en-US" b="1" dirty="0">
                <a:solidFill>
                  <a:srgbClr val="C00000"/>
                </a:solidFill>
              </a:rPr>
              <a:t>page is updated first time</a:t>
            </a:r>
          </a:p>
          <a:p>
            <a:pPr lvl="1"/>
            <a:r>
              <a:rPr lang="en-US" dirty="0"/>
              <a:t>A </a:t>
            </a:r>
            <a:r>
              <a:rPr lang="en-US" b="1" dirty="0">
                <a:solidFill>
                  <a:srgbClr val="C00000"/>
                </a:solidFill>
              </a:rPr>
              <a:t>copy of this page is made onto an unused page </a:t>
            </a:r>
          </a:p>
          <a:p>
            <a:pPr lvl="1"/>
            <a:r>
              <a:rPr lang="en-US" dirty="0"/>
              <a:t>The </a:t>
            </a:r>
            <a:r>
              <a:rPr lang="en-US" b="1" dirty="0">
                <a:solidFill>
                  <a:srgbClr val="C00000"/>
                </a:solidFill>
              </a:rPr>
              <a:t>current page table is then made to point to the copy</a:t>
            </a:r>
          </a:p>
          <a:p>
            <a:pPr lvl="1"/>
            <a:r>
              <a:rPr lang="en-US" dirty="0"/>
              <a:t>The </a:t>
            </a:r>
            <a:r>
              <a:rPr lang="en-US" b="1" dirty="0">
                <a:solidFill>
                  <a:srgbClr val="C00000"/>
                </a:solidFill>
              </a:rPr>
              <a:t>update is performed on the copy</a:t>
            </a:r>
          </a:p>
        </p:txBody>
      </p:sp>
    </p:spTree>
    <p:extLst>
      <p:ext uri="{BB962C8B-B14F-4D97-AF65-F5344CB8AC3E}">
        <p14:creationId xmlns:p14="http://schemas.microsoft.com/office/powerpoint/2010/main" val="397064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r>
              <a:rPr lang="en-US" dirty="0"/>
              <a:t>Two pages - </a:t>
            </a:r>
            <a:r>
              <a:rPr lang="en-US" b="1" dirty="0">
                <a:solidFill>
                  <a:srgbClr val="C00000"/>
                </a:solidFill>
              </a:rPr>
              <a:t>page 2 &amp; 5 - are affected by a transaction</a:t>
            </a:r>
            <a:r>
              <a:rPr lang="en-US" dirty="0"/>
              <a:t> and </a:t>
            </a:r>
            <a:r>
              <a:rPr lang="en-US" b="1" dirty="0">
                <a:solidFill>
                  <a:srgbClr val="C00000"/>
                </a:solidFill>
              </a:rPr>
              <a:t>copied to new physical pages</a:t>
            </a:r>
            <a:r>
              <a:rPr lang="en-US" dirty="0"/>
              <a:t>. The </a:t>
            </a:r>
            <a:r>
              <a:rPr lang="en-US" b="1" dirty="0">
                <a:solidFill>
                  <a:srgbClr val="C00000"/>
                </a:solidFill>
              </a:rPr>
              <a:t>current page table points to these pages</a:t>
            </a:r>
            <a:r>
              <a:rPr lang="en-US" dirty="0"/>
              <a:t>. </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342661567"/>
              </p:ext>
            </p:extLst>
          </p:nvPr>
        </p:nvGraphicFramePr>
        <p:xfrm>
          <a:off x="533400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 (old)</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 (old)</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 (new)</a:t>
                      </a:r>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5 (new)</a:t>
                      </a:r>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nvGraphicFramePr>
        <p:xfrm>
          <a:off x="2895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nvGraphicFramePr>
        <p:xfrm>
          <a:off x="820189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5656954"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2410802"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7673741"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3848100" y="1193800"/>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3838576" y="1571625"/>
            <a:ext cx="1495425" cy="0"/>
          </a:xfrm>
          <a:prstGeom prst="straightConnector1">
            <a:avLst/>
          </a:prstGeom>
          <a:ln>
            <a:tailEnd type="triangle"/>
          </a:ln>
          <a:effectLst/>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a:off x="384810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848100" y="229806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6738000" y="2288540"/>
            <a:ext cx="146389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671599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6715990" y="1571625"/>
            <a:ext cx="14859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6715990" y="1205139"/>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a:xfrm>
            <a:off x="5377228" y="1392237"/>
            <a:ext cx="131336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p:cNvCxnSpPr/>
          <p:nvPr/>
        </p:nvCxnSpPr>
        <p:spPr>
          <a:xfrm flipH="1">
            <a:off x="6715990" y="2667000"/>
            <a:ext cx="14859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848100" y="2667000"/>
            <a:ext cx="1485900" cy="0"/>
          </a:xfrm>
          <a:prstGeom prst="straightConnector1">
            <a:avLst/>
          </a:prstGeom>
          <a:ln>
            <a:tailEnd type="triangle"/>
          </a:ln>
          <a:effectLst/>
        </p:spPr>
        <p:style>
          <a:lnRef idx="2">
            <a:schemeClr val="accent3"/>
          </a:lnRef>
          <a:fillRef idx="0">
            <a:schemeClr val="accent3"/>
          </a:fillRef>
          <a:effectRef idx="1">
            <a:schemeClr val="accent3"/>
          </a:effectRef>
          <a:fontRef idx="minor">
            <a:schemeClr val="tx1"/>
          </a:fontRef>
        </p:style>
      </p:cxnSp>
      <p:sp>
        <p:nvSpPr>
          <p:cNvPr id="25" name="Rounded Rectangle 24"/>
          <p:cNvSpPr/>
          <p:nvPr/>
        </p:nvSpPr>
        <p:spPr>
          <a:xfrm>
            <a:off x="5364528" y="2505074"/>
            <a:ext cx="133241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Rounded Rectangle 25"/>
          <p:cNvSpPr/>
          <p:nvPr/>
        </p:nvSpPr>
        <p:spPr>
          <a:xfrm>
            <a:off x="5365750" y="287655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7" name="Rounded Rectangle 26"/>
          <p:cNvSpPr/>
          <p:nvPr/>
        </p:nvSpPr>
        <p:spPr>
          <a:xfrm>
            <a:off x="5372100" y="325120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331912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lstStyle/>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IN" dirty="0"/>
          </a:p>
          <a:p>
            <a:pPr lvl="0" algn="just"/>
            <a:r>
              <a:rPr lang="en-US" dirty="0"/>
              <a:t>The </a:t>
            </a:r>
            <a:r>
              <a:rPr lang="en-US" b="1" dirty="0">
                <a:solidFill>
                  <a:srgbClr val="C00000"/>
                </a:solidFill>
              </a:rPr>
              <a:t>shadow page table continues to point to old p</a:t>
            </a:r>
            <a:r>
              <a:rPr lang="en-US" dirty="0"/>
              <a:t>ages which are not changed by the transaction. So, this </a:t>
            </a:r>
            <a:r>
              <a:rPr lang="en-US" b="1" dirty="0">
                <a:solidFill>
                  <a:srgbClr val="C00000"/>
                </a:solidFill>
              </a:rPr>
              <a:t>table and pages are used for undoing the transaction</a:t>
            </a:r>
            <a:r>
              <a:rPr lang="en-US" dirty="0"/>
              <a:t>. </a:t>
            </a:r>
            <a:endParaRPr lang="en-IN" dirty="0"/>
          </a:p>
          <a:p>
            <a:pPr algn="just"/>
            <a:endParaRPr lang="en-IN" dirty="0"/>
          </a:p>
        </p:txBody>
      </p:sp>
      <p:graphicFrame>
        <p:nvGraphicFramePr>
          <p:cNvPr id="4" name="Content Placeholder 3"/>
          <p:cNvGraphicFramePr>
            <a:graphicFrameLocks/>
          </p:cNvGraphicFramePr>
          <p:nvPr/>
        </p:nvGraphicFramePr>
        <p:xfrm>
          <a:off x="533400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 (old)</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 (old)</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2 (new)</a:t>
                      </a:r>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Page 5 (new)</a:t>
                      </a:r>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nvGraphicFramePr>
        <p:xfrm>
          <a:off x="289560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nvGraphicFramePr>
        <p:xfrm>
          <a:off x="820189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5642706" y="3615707"/>
            <a:ext cx="75809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2410802" y="3615707"/>
            <a:ext cx="192209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7673741" y="3615707"/>
            <a:ext cx="200879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3848100" y="1193800"/>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3838576" y="1571626"/>
            <a:ext cx="1495425" cy="1476375"/>
          </a:xfrm>
          <a:prstGeom prst="straightConnector1">
            <a:avLst/>
          </a:prstGeom>
          <a:ln>
            <a:tailEnd type="triangle"/>
          </a:ln>
          <a:effectLst/>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a:off x="384810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848100" y="229806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6" idx="1"/>
            <a:endCxn id="4" idx="3"/>
          </p:cNvCxnSpPr>
          <p:nvPr/>
        </p:nvCxnSpPr>
        <p:spPr>
          <a:xfrm flipH="1">
            <a:off x="6738000" y="2288540"/>
            <a:ext cx="146389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6715990" y="1908175"/>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H="1">
            <a:off x="6715990" y="1571625"/>
            <a:ext cx="14859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6715990" y="1205139"/>
            <a:ext cx="1485900" cy="0"/>
          </a:xfrm>
          <a:prstGeom prst="straightConnector1">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22" name="Rounded Rectangle 21"/>
          <p:cNvSpPr/>
          <p:nvPr/>
        </p:nvSpPr>
        <p:spPr>
          <a:xfrm>
            <a:off x="5377228" y="1392237"/>
            <a:ext cx="131336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3" name="Straight Arrow Connector 22"/>
          <p:cNvCxnSpPr/>
          <p:nvPr/>
        </p:nvCxnSpPr>
        <p:spPr>
          <a:xfrm flipH="1">
            <a:off x="6715990" y="2667000"/>
            <a:ext cx="14859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848100" y="2667000"/>
            <a:ext cx="1485900" cy="762000"/>
          </a:xfrm>
          <a:prstGeom prst="straightConnector1">
            <a:avLst/>
          </a:prstGeom>
          <a:ln>
            <a:tailEnd type="triangle"/>
          </a:ln>
          <a:effectLst/>
        </p:spPr>
        <p:style>
          <a:lnRef idx="2">
            <a:schemeClr val="accent3"/>
          </a:lnRef>
          <a:fillRef idx="0">
            <a:schemeClr val="accent3"/>
          </a:fillRef>
          <a:effectRef idx="1">
            <a:schemeClr val="accent3"/>
          </a:effectRef>
          <a:fontRef idx="minor">
            <a:schemeClr val="tx1"/>
          </a:fontRef>
        </p:style>
      </p:cxnSp>
      <p:sp>
        <p:nvSpPr>
          <p:cNvPr id="25" name="Rounded Rectangle 24"/>
          <p:cNvSpPr/>
          <p:nvPr/>
        </p:nvSpPr>
        <p:spPr>
          <a:xfrm>
            <a:off x="5364528" y="2505074"/>
            <a:ext cx="1332412" cy="3048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6" name="Rounded Rectangle 25"/>
          <p:cNvSpPr/>
          <p:nvPr/>
        </p:nvSpPr>
        <p:spPr>
          <a:xfrm>
            <a:off x="5365750" y="287655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7" name="Rounded Rectangle 26"/>
          <p:cNvSpPr/>
          <p:nvPr/>
        </p:nvSpPr>
        <p:spPr>
          <a:xfrm>
            <a:off x="5372100" y="3251200"/>
            <a:ext cx="1332412" cy="304800"/>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3393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Shadow paging technique </a:t>
            </a:r>
          </a:p>
        </p:txBody>
      </p:sp>
      <p:sp>
        <p:nvSpPr>
          <p:cNvPr id="3" name="Content Placeholder 2"/>
          <p:cNvSpPr>
            <a:spLocks noGrp="1"/>
          </p:cNvSpPr>
          <p:nvPr>
            <p:ph idx="1"/>
          </p:nvPr>
        </p:nvSpPr>
        <p:spPr/>
        <p:txBody>
          <a:bodyPr>
            <a:normAutofit/>
          </a:bodyPr>
          <a:lstStyle/>
          <a:p>
            <a:pPr algn="just"/>
            <a:r>
              <a:rPr lang="en-IN" dirty="0"/>
              <a:t>When </a:t>
            </a:r>
            <a:r>
              <a:rPr lang="en-IN" b="1" dirty="0">
                <a:solidFill>
                  <a:srgbClr val="C00000"/>
                </a:solidFill>
              </a:rPr>
              <a:t>transaction start</a:t>
            </a:r>
            <a:r>
              <a:rPr lang="en-IN" dirty="0"/>
              <a:t>, </a:t>
            </a:r>
            <a:r>
              <a:rPr lang="en-IN" b="1" dirty="0">
                <a:solidFill>
                  <a:srgbClr val="C00000"/>
                </a:solidFill>
              </a:rPr>
              <a:t>both the page tables are identical</a:t>
            </a:r>
            <a:r>
              <a:rPr lang="en-IN" dirty="0"/>
              <a:t>. </a:t>
            </a:r>
          </a:p>
          <a:p>
            <a:pPr algn="just"/>
            <a:r>
              <a:rPr lang="en-IN" dirty="0"/>
              <a:t>The </a:t>
            </a:r>
            <a:r>
              <a:rPr lang="en-IN" b="1" dirty="0">
                <a:solidFill>
                  <a:srgbClr val="C00000"/>
                </a:solidFill>
              </a:rPr>
              <a:t>shadow page table is never changed</a:t>
            </a:r>
            <a:r>
              <a:rPr lang="en-IN" dirty="0"/>
              <a:t> over the duration of the transaction.</a:t>
            </a:r>
          </a:p>
          <a:p>
            <a:pPr algn="just"/>
            <a:r>
              <a:rPr lang="en-IN" dirty="0"/>
              <a:t>The </a:t>
            </a:r>
            <a:r>
              <a:rPr lang="en-IN" b="1" dirty="0">
                <a:solidFill>
                  <a:srgbClr val="C00000"/>
                </a:solidFill>
              </a:rPr>
              <a:t>current page table will be changed </a:t>
            </a:r>
            <a:r>
              <a:rPr lang="en-IN" dirty="0"/>
              <a:t>when a </a:t>
            </a:r>
            <a:r>
              <a:rPr lang="en-IN" b="1" dirty="0">
                <a:solidFill>
                  <a:srgbClr val="C00000"/>
                </a:solidFill>
              </a:rPr>
              <a:t>transaction performs a write operation</a:t>
            </a:r>
            <a:r>
              <a:rPr lang="en-IN" dirty="0"/>
              <a:t>.</a:t>
            </a:r>
          </a:p>
          <a:p>
            <a:pPr algn="just"/>
            <a:r>
              <a:rPr lang="en-IN" dirty="0"/>
              <a:t>All input and output operations use the current page table.</a:t>
            </a:r>
          </a:p>
          <a:p>
            <a:pPr algn="just"/>
            <a:r>
              <a:rPr lang="en-IN" dirty="0"/>
              <a:t>Whenever any page is about to be written for the first time</a:t>
            </a:r>
          </a:p>
          <a:p>
            <a:pPr lvl="1"/>
            <a:r>
              <a:rPr lang="en-IN" dirty="0"/>
              <a:t>A </a:t>
            </a:r>
            <a:r>
              <a:rPr lang="en-IN" b="1" dirty="0">
                <a:solidFill>
                  <a:srgbClr val="C00000"/>
                </a:solidFill>
              </a:rPr>
              <a:t>copy of this page is made onto an unused page</a:t>
            </a:r>
            <a:endParaRPr lang="en-IN" dirty="0"/>
          </a:p>
          <a:p>
            <a:pPr lvl="1"/>
            <a:r>
              <a:rPr lang="en-IN" dirty="0"/>
              <a:t>The </a:t>
            </a:r>
            <a:r>
              <a:rPr lang="en-IN" b="1" dirty="0">
                <a:solidFill>
                  <a:srgbClr val="C00000"/>
                </a:solidFill>
              </a:rPr>
              <a:t>current page table is then made to point to the copy</a:t>
            </a:r>
          </a:p>
          <a:p>
            <a:pPr lvl="1"/>
            <a:r>
              <a:rPr lang="en-IN" dirty="0"/>
              <a:t>The </a:t>
            </a:r>
            <a:r>
              <a:rPr lang="en-IN" b="1" dirty="0">
                <a:solidFill>
                  <a:srgbClr val="C00000"/>
                </a:solidFill>
              </a:rPr>
              <a:t>update is performed on the copy</a:t>
            </a:r>
          </a:p>
          <a:p>
            <a:pPr marL="342900" lvl="1" indent="-342900">
              <a:lnSpc>
                <a:spcPct val="110000"/>
              </a:lnSpc>
              <a:buFont typeface="Wingdings" panose="05000000000000000000" pitchFamily="2" charset="2"/>
              <a:buChar char="§"/>
            </a:pPr>
            <a:r>
              <a:rPr lang="en-IN" sz="2400" dirty="0"/>
              <a:t>When the </a:t>
            </a:r>
            <a:r>
              <a:rPr lang="en-IN" sz="2400" b="1" dirty="0">
                <a:solidFill>
                  <a:srgbClr val="C00000"/>
                </a:solidFill>
              </a:rPr>
              <a:t>transaction completes</a:t>
            </a:r>
            <a:r>
              <a:rPr lang="en-IN" sz="2400" dirty="0"/>
              <a:t>, the </a:t>
            </a:r>
            <a:r>
              <a:rPr lang="en-IN" sz="2400" b="1" dirty="0">
                <a:solidFill>
                  <a:srgbClr val="C00000"/>
                </a:solidFill>
              </a:rPr>
              <a:t>current page table becomes shadow page table</a:t>
            </a:r>
            <a:r>
              <a:rPr lang="en-IN" sz="2400" dirty="0"/>
              <a:t>. At this time, it is considered that the transaction has committed. </a:t>
            </a:r>
          </a:p>
        </p:txBody>
      </p:sp>
    </p:spTree>
    <p:extLst>
      <p:ext uri="{BB962C8B-B14F-4D97-AF65-F5344CB8AC3E}">
        <p14:creationId xmlns:p14="http://schemas.microsoft.com/office/powerpoint/2010/main" val="328092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deadlock?</a:t>
            </a:r>
            <a:endParaRPr lang="en-IN" dirty="0"/>
          </a:p>
        </p:txBody>
      </p:sp>
      <p:sp>
        <p:nvSpPr>
          <p:cNvPr id="3" name="Content Placeholder 2"/>
          <p:cNvSpPr>
            <a:spLocks noGrp="1"/>
          </p:cNvSpPr>
          <p:nvPr>
            <p:ph idx="1"/>
          </p:nvPr>
        </p:nvSpPr>
        <p:spPr/>
        <p:txBody>
          <a:bodyPr/>
          <a:lstStyle/>
          <a:p>
            <a:pPr algn="just"/>
            <a:r>
              <a:rPr lang="en-IN" dirty="0"/>
              <a:t>Consider the following two transactions: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A deadlock is a </a:t>
            </a:r>
            <a:r>
              <a:rPr lang="en-US" b="1" dirty="0">
                <a:solidFill>
                  <a:srgbClr val="C00000"/>
                </a:solidFill>
              </a:rPr>
              <a:t>situation in which two or more transactions are waiting for one another to give up locks</a:t>
            </a:r>
            <a:r>
              <a:rPr lang="en-US" dirty="0"/>
              <a:t>.</a:t>
            </a:r>
            <a:endParaRPr lang="en-IN" dirty="0"/>
          </a:p>
          <a:p>
            <a:pPr algn="just"/>
            <a:endParaRPr lang="en-IN" dirty="0"/>
          </a:p>
        </p:txBody>
      </p:sp>
      <p:graphicFrame>
        <p:nvGraphicFramePr>
          <p:cNvPr id="25" name="Content Placeholder 1"/>
          <p:cNvGraphicFramePr>
            <a:graphicFrameLocks/>
          </p:cNvGraphicFramePr>
          <p:nvPr>
            <p:extLst>
              <p:ext uri="{D42A27DB-BD31-4B8C-83A1-F6EECF244321}">
                <p14:modId xmlns:p14="http://schemas.microsoft.com/office/powerpoint/2010/main" val="1539783851"/>
              </p:ext>
            </p:extLst>
          </p:nvPr>
        </p:nvGraphicFramePr>
        <p:xfrm>
          <a:off x="4343400" y="1600200"/>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0" name="Left Brace 29"/>
          <p:cNvSpPr/>
          <p:nvPr/>
        </p:nvSpPr>
        <p:spPr>
          <a:xfrm>
            <a:off x="4572000" y="2148303"/>
            <a:ext cx="152400" cy="72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Left Brace 30"/>
          <p:cNvSpPr/>
          <p:nvPr/>
        </p:nvSpPr>
        <p:spPr>
          <a:xfrm>
            <a:off x="4572000" y="4300953"/>
            <a:ext cx="152400" cy="72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Left Brace 31"/>
          <p:cNvSpPr/>
          <p:nvPr/>
        </p:nvSpPr>
        <p:spPr>
          <a:xfrm flipH="1">
            <a:off x="7467600" y="2842903"/>
            <a:ext cx="152400" cy="72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Left Brace 32"/>
          <p:cNvSpPr/>
          <p:nvPr/>
        </p:nvSpPr>
        <p:spPr>
          <a:xfrm flipH="1">
            <a:off x="7467600" y="3573153"/>
            <a:ext cx="152400" cy="72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Rounded Rectangular Callout 33"/>
          <p:cNvSpPr/>
          <p:nvPr/>
        </p:nvSpPr>
        <p:spPr>
          <a:xfrm>
            <a:off x="2539365" y="2246376"/>
            <a:ext cx="1692000" cy="465416"/>
          </a:xfrm>
          <a:prstGeom prst="wedgeRoundRectCallout">
            <a:avLst>
              <a:gd name="adj1" fmla="val 71339"/>
              <a:gd name="adj2" fmla="val 6475"/>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35" name="Rounded Rectangular Callout 34"/>
          <p:cNvSpPr/>
          <p:nvPr/>
        </p:nvSpPr>
        <p:spPr>
          <a:xfrm>
            <a:off x="2514600" y="4392676"/>
            <a:ext cx="1692000" cy="465416"/>
          </a:xfrm>
          <a:prstGeom prst="wedgeRoundRectCallout">
            <a:avLst>
              <a:gd name="adj1" fmla="val 71339"/>
              <a:gd name="adj2" fmla="val 6475"/>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36" name="Rounded Rectangular Callout 35"/>
          <p:cNvSpPr/>
          <p:nvPr/>
        </p:nvSpPr>
        <p:spPr>
          <a:xfrm>
            <a:off x="8001000" y="2923960"/>
            <a:ext cx="1692000" cy="465416"/>
          </a:xfrm>
          <a:prstGeom prst="wedgeRoundRectCallout">
            <a:avLst>
              <a:gd name="adj1" fmla="val -72223"/>
              <a:gd name="adj2" fmla="val 8112"/>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37" name="Rounded Rectangular Callout 36"/>
          <p:cNvSpPr/>
          <p:nvPr/>
        </p:nvSpPr>
        <p:spPr>
          <a:xfrm>
            <a:off x="8016240" y="3666910"/>
            <a:ext cx="1692000" cy="465416"/>
          </a:xfrm>
          <a:prstGeom prst="wedgeRoundRectCallout">
            <a:avLst>
              <a:gd name="adj1" fmla="val -72223"/>
              <a:gd name="adj2" fmla="val 8112"/>
              <a:gd name="adj3" fmla="val 16667"/>
            </a:avLst>
          </a:prstGeom>
          <a:solidFill>
            <a:schemeClr val="bg1">
              <a:lumMod val="8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4" name="TextBox 3"/>
          <p:cNvSpPr txBox="1"/>
          <p:nvPr/>
        </p:nvSpPr>
        <p:spPr>
          <a:xfrm>
            <a:off x="4731169" y="2167771"/>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pPr>
            <a:r>
              <a:rPr lang="en-US" dirty="0"/>
              <a:t>Lock-X (A)</a:t>
            </a:r>
          </a:p>
          <a:p>
            <a:pPr marL="457200" indent="-457200" algn="ctr">
              <a:lnSpc>
                <a:spcPct val="115000"/>
              </a:lnSpc>
            </a:pPr>
            <a:r>
              <a:rPr lang="en-US" dirty="0"/>
              <a:t>Write (A)</a:t>
            </a:r>
          </a:p>
        </p:txBody>
      </p:sp>
      <p:sp>
        <p:nvSpPr>
          <p:cNvPr id="18" name="TextBox 17"/>
          <p:cNvSpPr txBox="1"/>
          <p:nvPr/>
        </p:nvSpPr>
        <p:spPr>
          <a:xfrm>
            <a:off x="6172200" y="2844422"/>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pPr>
            <a:r>
              <a:rPr lang="en-US" dirty="0"/>
              <a:t>Lock-X (B)</a:t>
            </a:r>
          </a:p>
          <a:p>
            <a:pPr marL="457200" indent="-457200" algn="ctr">
              <a:lnSpc>
                <a:spcPct val="115000"/>
              </a:lnSpc>
            </a:pPr>
            <a:r>
              <a:rPr lang="en-US" dirty="0"/>
              <a:t>Write (B)</a:t>
            </a:r>
          </a:p>
        </p:txBody>
      </p:sp>
      <p:sp>
        <p:nvSpPr>
          <p:cNvPr id="19" name="TextBox 18"/>
          <p:cNvSpPr txBox="1"/>
          <p:nvPr/>
        </p:nvSpPr>
        <p:spPr>
          <a:xfrm>
            <a:off x="4731169" y="430812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pPr>
            <a:r>
              <a:rPr lang="en-US" dirty="0"/>
              <a:t>Lock-X (B)</a:t>
            </a:r>
          </a:p>
          <a:p>
            <a:pPr marL="457200" indent="-457200" algn="ctr">
              <a:lnSpc>
                <a:spcPct val="115000"/>
              </a:lnSpc>
            </a:pPr>
            <a:r>
              <a:rPr lang="en-US" dirty="0"/>
              <a:t>Write (B)</a:t>
            </a:r>
          </a:p>
        </p:txBody>
      </p:sp>
      <p:sp>
        <p:nvSpPr>
          <p:cNvPr id="20" name="TextBox 19"/>
          <p:cNvSpPr txBox="1"/>
          <p:nvPr/>
        </p:nvSpPr>
        <p:spPr>
          <a:xfrm>
            <a:off x="6172200" y="3573852"/>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pPr>
            <a:r>
              <a:rPr lang="en-US" dirty="0"/>
              <a:t>Lock-X (A)</a:t>
            </a:r>
          </a:p>
          <a:p>
            <a:pPr marL="457200" indent="-457200" algn="ctr">
              <a:lnSpc>
                <a:spcPct val="115000"/>
              </a:lnSpc>
            </a:pPr>
            <a:r>
              <a:rPr lang="en-US" dirty="0"/>
              <a:t>Write (A)</a:t>
            </a:r>
          </a:p>
        </p:txBody>
      </p:sp>
    </p:spTree>
    <p:extLst>
      <p:ext uri="{BB962C8B-B14F-4D97-AF65-F5344CB8AC3E}">
        <p14:creationId xmlns:p14="http://schemas.microsoft.com/office/powerpoint/2010/main" val="1776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4" grpId="0" animBg="1"/>
      <p:bldP spid="18" grpId="0" animBg="1"/>
      <p:bldP spid="19" grpId="0" animBg="1"/>
      <p:bldP spid="2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Deadlock detection</a:t>
            </a:r>
          </a:p>
        </p:txBody>
      </p:sp>
      <p:sp>
        <p:nvSpPr>
          <p:cNvPr id="3" name="Content Placeholder 2"/>
          <p:cNvSpPr>
            <a:spLocks noGrp="1"/>
          </p:cNvSpPr>
          <p:nvPr>
            <p:ph idx="1"/>
          </p:nvPr>
        </p:nvSpPr>
        <p:spPr/>
        <p:txBody>
          <a:bodyPr>
            <a:normAutofit/>
          </a:bodyPr>
          <a:lstStyle/>
          <a:p>
            <a:pPr algn="just"/>
            <a:r>
              <a:rPr lang="en-US" dirty="0"/>
              <a:t>A simple way to detect deadlock is with the help of </a:t>
            </a:r>
            <a:r>
              <a:rPr lang="en-US" b="1" dirty="0">
                <a:solidFill>
                  <a:srgbClr val="C00000"/>
                </a:solidFill>
              </a:rPr>
              <a:t>wait-for graph</a:t>
            </a:r>
            <a:r>
              <a:rPr lang="en-US" dirty="0"/>
              <a:t>. </a:t>
            </a:r>
          </a:p>
          <a:p>
            <a:pPr algn="just"/>
            <a:r>
              <a:rPr lang="en-US" dirty="0"/>
              <a:t>One </a:t>
            </a:r>
            <a:r>
              <a:rPr lang="en-US" b="1" dirty="0">
                <a:solidFill>
                  <a:srgbClr val="C00000"/>
                </a:solidFill>
              </a:rPr>
              <a:t>node is created </a:t>
            </a:r>
            <a:r>
              <a:rPr lang="en-US" dirty="0"/>
              <a:t>in the wait-for graph for </a:t>
            </a:r>
            <a:r>
              <a:rPr lang="en-US" b="1" dirty="0">
                <a:solidFill>
                  <a:srgbClr val="C00000"/>
                </a:solidFill>
              </a:rPr>
              <a:t>each transaction that is currently executing</a:t>
            </a:r>
            <a:r>
              <a:rPr lang="en-US" dirty="0"/>
              <a:t>. </a:t>
            </a:r>
          </a:p>
          <a:p>
            <a:pPr algn="just"/>
            <a:r>
              <a:rPr lang="en-US" dirty="0"/>
              <a:t>Whenever a </a:t>
            </a:r>
            <a:r>
              <a:rPr lang="en-US" b="1" dirty="0">
                <a:solidFill>
                  <a:srgbClr val="C00000"/>
                </a:solidFill>
              </a:rPr>
              <a:t>transaction Ti is waiting to lock an item X that is currently locked by a transaction </a:t>
            </a:r>
            <a:r>
              <a:rPr lang="en-US" b="1" dirty="0" err="1">
                <a:solidFill>
                  <a:srgbClr val="C00000"/>
                </a:solidFill>
              </a:rPr>
              <a:t>Tj</a:t>
            </a:r>
            <a:r>
              <a:rPr lang="en-US" dirty="0"/>
              <a:t>, </a:t>
            </a:r>
            <a:r>
              <a:rPr lang="en-US" b="1" dirty="0">
                <a:solidFill>
                  <a:srgbClr val="C00000"/>
                </a:solidFill>
              </a:rPr>
              <a:t>a directed edge from Ti to </a:t>
            </a:r>
            <a:r>
              <a:rPr lang="en-US" b="1" dirty="0" err="1">
                <a:solidFill>
                  <a:srgbClr val="C00000"/>
                </a:solidFill>
              </a:rPr>
              <a:t>Tj</a:t>
            </a:r>
            <a:r>
              <a:rPr lang="en-US" b="1" dirty="0">
                <a:solidFill>
                  <a:srgbClr val="C00000"/>
                </a:solidFill>
              </a:rPr>
              <a:t> (</a:t>
            </a:r>
            <a:r>
              <a:rPr lang="en-US" b="1" dirty="0" err="1">
                <a:solidFill>
                  <a:srgbClr val="C00000"/>
                </a:solidFill>
              </a:rPr>
              <a:t>Ti→Tj</a:t>
            </a:r>
            <a:r>
              <a:rPr lang="en-US" b="1" dirty="0">
                <a:solidFill>
                  <a:srgbClr val="C00000"/>
                </a:solidFill>
              </a:rPr>
              <a:t>) is created</a:t>
            </a:r>
            <a:r>
              <a:rPr lang="en-US" dirty="0"/>
              <a:t> in the wait-for graph. </a:t>
            </a:r>
          </a:p>
          <a:p>
            <a:pPr algn="just"/>
            <a:r>
              <a:rPr lang="en-US" dirty="0"/>
              <a:t>When </a:t>
            </a:r>
            <a:r>
              <a:rPr lang="en-US" b="1" dirty="0" err="1">
                <a:solidFill>
                  <a:srgbClr val="C00000"/>
                </a:solidFill>
              </a:rPr>
              <a:t>Tj</a:t>
            </a:r>
            <a:r>
              <a:rPr lang="en-US" b="1" dirty="0">
                <a:solidFill>
                  <a:srgbClr val="C00000"/>
                </a:solidFill>
              </a:rPr>
              <a:t> releases the lock(s) on the items that Ti was waiting </a:t>
            </a:r>
            <a:r>
              <a:rPr lang="en-US" dirty="0"/>
              <a:t>for, the </a:t>
            </a:r>
            <a:r>
              <a:rPr lang="en-US" b="1" dirty="0">
                <a:solidFill>
                  <a:srgbClr val="C00000"/>
                </a:solidFill>
              </a:rPr>
              <a:t>directed edge is dropped</a:t>
            </a:r>
            <a:r>
              <a:rPr lang="en-US" dirty="0"/>
              <a:t> from the wait-for graph. </a:t>
            </a:r>
          </a:p>
          <a:p>
            <a:pPr algn="just"/>
            <a:r>
              <a:rPr lang="en-US" dirty="0"/>
              <a:t>We have a state of </a:t>
            </a:r>
            <a:r>
              <a:rPr lang="en-US" b="1" dirty="0">
                <a:solidFill>
                  <a:srgbClr val="C00000"/>
                </a:solidFill>
              </a:rPr>
              <a:t>deadlock if and only if the wait-for graph has a cycle</a:t>
            </a:r>
            <a:r>
              <a:rPr lang="en-US" dirty="0"/>
              <a:t>. </a:t>
            </a:r>
          </a:p>
          <a:p>
            <a:pPr algn="just"/>
            <a:r>
              <a:rPr lang="en-US" dirty="0"/>
              <a:t>Then </a:t>
            </a:r>
            <a:r>
              <a:rPr lang="en-US" b="1" dirty="0">
                <a:solidFill>
                  <a:srgbClr val="C00000"/>
                </a:solidFill>
              </a:rPr>
              <a:t>each transaction involved in the cycle is said to be deadlocked</a:t>
            </a:r>
            <a:r>
              <a:rPr lang="en-US" dirty="0"/>
              <a:t>. </a:t>
            </a:r>
          </a:p>
        </p:txBody>
      </p:sp>
    </p:spTree>
    <p:extLst>
      <p:ext uri="{BB962C8B-B14F-4D97-AF65-F5344CB8AC3E}">
        <p14:creationId xmlns:p14="http://schemas.microsoft.com/office/powerpoint/2010/main" val="65836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4000" y="910674"/>
            <a:ext cx="9194800" cy="5562599"/>
          </a:xfrm>
        </p:spPr>
        <p:txBody>
          <a:bodyPr>
            <a:normAutofit/>
          </a:bodyPr>
          <a:lstStyle/>
          <a:p>
            <a:pPr marL="0" indent="0" algn="just">
              <a:buNone/>
            </a:pPr>
            <a:r>
              <a:rPr lang="en-US" b="1" dirty="0"/>
              <a:t>2.  Consistency</a:t>
            </a:r>
          </a:p>
          <a:p>
            <a:pPr lvl="1" algn="just">
              <a:buFont typeface="Wingdings" panose="05000000000000000000" pitchFamily="2" charset="2"/>
              <a:buChar char="§"/>
            </a:pPr>
            <a:r>
              <a:rPr lang="en-IN" dirty="0"/>
              <a:t>The </a:t>
            </a:r>
            <a:r>
              <a:rPr lang="en-IN" b="1" dirty="0">
                <a:solidFill>
                  <a:srgbClr val="C00000"/>
                </a:solidFill>
              </a:rPr>
              <a:t>database must remain in a consistent state after any transaction</a:t>
            </a:r>
            <a:r>
              <a:rPr lang="en-IN" dirty="0"/>
              <a:t>.</a:t>
            </a:r>
          </a:p>
          <a:p>
            <a:pPr lvl="1" algn="just">
              <a:buFont typeface="Wingdings" panose="05000000000000000000" pitchFamily="2" charset="2"/>
              <a:buChar char="§"/>
            </a:pPr>
            <a:r>
              <a:rPr lang="en-IN" dirty="0"/>
              <a:t>If the database was in a consistent state before the execution of a transaction, it must remain consistent after the execution of the transaction as well.</a:t>
            </a:r>
          </a:p>
          <a:p>
            <a:pPr lvl="1" algn="just">
              <a:buFont typeface="Wingdings" panose="05000000000000000000" pitchFamily="2" charset="2"/>
              <a:buChar char="§"/>
            </a:pPr>
            <a:r>
              <a:rPr lang="en-IN" dirty="0"/>
              <a:t>In our example, total of A and B must remain same before and after the execution of transaction.</a:t>
            </a:r>
            <a:endParaRPr lang="en-US" dirty="0"/>
          </a:p>
          <a:p>
            <a:pPr algn="just"/>
            <a:endParaRPr lang="en-US" dirty="0"/>
          </a:p>
          <a:p>
            <a:pPr algn="just"/>
            <a:endParaRPr lang="en-US" dirty="0"/>
          </a:p>
        </p:txBody>
      </p:sp>
      <p:sp>
        <p:nvSpPr>
          <p:cNvPr id="2" name="Title 1"/>
          <p:cNvSpPr>
            <a:spLocks noGrp="1"/>
          </p:cNvSpPr>
          <p:nvPr>
            <p:ph type="title"/>
          </p:nvPr>
        </p:nvSpPr>
        <p:spPr/>
        <p:txBody>
          <a:bodyPr/>
          <a:lstStyle/>
          <a:p>
            <a:r>
              <a:rPr lang="en-US" dirty="0"/>
              <a:t>ACID properties of transaction</a:t>
            </a:r>
          </a:p>
        </p:txBody>
      </p:sp>
      <p:sp>
        <p:nvSpPr>
          <p:cNvPr id="12" name="Content Placeholder 3"/>
          <p:cNvSpPr>
            <a:spLocks noGrp="1"/>
          </p:cNvSpPr>
          <p:nvPr>
            <p:ph sz="half" idx="2"/>
          </p:nvPr>
        </p:nvSpPr>
        <p:spPr>
          <a:xfrm>
            <a:off x="9334500" y="918127"/>
            <a:ext cx="2781300" cy="5555147"/>
          </a:xfrm>
        </p:spPr>
        <p:txBody>
          <a:bodyPr>
            <a:normAutofit/>
          </a:bodyPr>
          <a:lstStyle/>
          <a:p>
            <a:pPr marL="1876425" indent="-1779588" algn="ctr">
              <a:buNone/>
            </a:pPr>
            <a:r>
              <a:rPr lang="en-US" dirty="0">
                <a:solidFill>
                  <a:schemeClr val="accent4"/>
                </a:solidFill>
              </a:rPr>
              <a:t>A=500, B=500</a:t>
            </a:r>
          </a:p>
          <a:p>
            <a:pPr marL="1876425" indent="-1779588" algn="ctr">
              <a:buNone/>
            </a:pPr>
            <a:r>
              <a:rPr lang="en-US" dirty="0">
                <a:solidFill>
                  <a:schemeClr val="accent4"/>
                </a:solidFill>
              </a:rPr>
              <a:t>A+B=1000</a:t>
            </a:r>
          </a:p>
          <a:p>
            <a:pPr marL="1876425" indent="-1517650" algn="ctr">
              <a:buNone/>
            </a:pPr>
            <a:r>
              <a:rPr lang="en-US" b="1" dirty="0"/>
              <a:t>read </a:t>
            </a:r>
            <a:r>
              <a:rPr lang="en-US" dirty="0"/>
              <a:t>(A)</a:t>
            </a:r>
            <a:endParaRPr lang="en-IN" dirty="0"/>
          </a:p>
          <a:p>
            <a:pPr marL="1876425" indent="-1517650" algn="ctr">
              <a:buNone/>
            </a:pPr>
            <a:r>
              <a:rPr lang="en-US" dirty="0"/>
              <a:t>A = A – 50</a:t>
            </a:r>
            <a:endParaRPr lang="en-IN" dirty="0"/>
          </a:p>
          <a:p>
            <a:pPr marL="1876425" indent="-1517650" algn="ctr">
              <a:buNone/>
            </a:pPr>
            <a:r>
              <a:rPr lang="en-US" b="1" dirty="0"/>
              <a:t>write </a:t>
            </a:r>
            <a:r>
              <a:rPr lang="en-US" dirty="0"/>
              <a:t>(A)</a:t>
            </a:r>
            <a:endParaRPr lang="en-IN" dirty="0"/>
          </a:p>
          <a:p>
            <a:pPr marL="1876425" indent="-1517650" algn="ctr">
              <a:buNone/>
            </a:pPr>
            <a:r>
              <a:rPr lang="en-US" b="1" dirty="0"/>
              <a:t>read </a:t>
            </a:r>
            <a:r>
              <a:rPr lang="en-US" dirty="0"/>
              <a:t>(B)</a:t>
            </a:r>
            <a:endParaRPr lang="en-IN" dirty="0"/>
          </a:p>
          <a:p>
            <a:pPr marL="1876425" indent="-1517650" algn="ctr">
              <a:buNone/>
            </a:pPr>
            <a:r>
              <a:rPr lang="en-US" dirty="0"/>
              <a:t>B = B + 50</a:t>
            </a:r>
            <a:endParaRPr lang="en-IN" dirty="0"/>
          </a:p>
          <a:p>
            <a:pPr marL="1876425" indent="-1517650" algn="ctr">
              <a:buNone/>
            </a:pPr>
            <a:r>
              <a:rPr lang="en-US" b="1" dirty="0"/>
              <a:t>write </a:t>
            </a:r>
            <a:r>
              <a:rPr lang="en-US" dirty="0"/>
              <a:t>(B)</a:t>
            </a:r>
          </a:p>
          <a:p>
            <a:pPr marL="1876425" indent="-1779588" algn="ctr">
              <a:buNone/>
            </a:pPr>
            <a:r>
              <a:rPr lang="en-US" dirty="0">
                <a:solidFill>
                  <a:schemeClr val="accent4"/>
                </a:solidFill>
              </a:rPr>
              <a:t>A=450, B=550</a:t>
            </a:r>
          </a:p>
          <a:p>
            <a:pPr marL="1876425" indent="-1779588" algn="ctr">
              <a:buNone/>
            </a:pPr>
            <a:r>
              <a:rPr lang="en-US" dirty="0">
                <a:solidFill>
                  <a:schemeClr val="accent4"/>
                </a:solidFill>
              </a:rPr>
              <a:t>A+B=1000</a:t>
            </a:r>
          </a:p>
        </p:txBody>
      </p:sp>
    </p:spTree>
    <p:extLst>
      <p:ext uri="{BB962C8B-B14F-4D97-AF65-F5344CB8AC3E}">
        <p14:creationId xmlns:p14="http://schemas.microsoft.com/office/powerpoint/2010/main" val="145255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714500" y="1066801"/>
            <a:ext cx="2857500" cy="5059363"/>
          </a:xfrm>
        </p:spPr>
        <p:txBody>
          <a:bodyPr/>
          <a:lstStyle/>
          <a:p>
            <a:endParaRPr lang="en-US" dirty="0"/>
          </a:p>
        </p:txBody>
      </p:sp>
      <p:sp>
        <p:nvSpPr>
          <p:cNvPr id="6" name="Content Placeholder 5"/>
          <p:cNvSpPr>
            <a:spLocks noGrp="1"/>
          </p:cNvSpPr>
          <p:nvPr>
            <p:ph sz="half" idx="2"/>
          </p:nvPr>
        </p:nvSpPr>
        <p:spPr>
          <a:xfrm>
            <a:off x="4648201" y="1066801"/>
            <a:ext cx="5829299" cy="5059363"/>
          </a:xfrm>
        </p:spPr>
        <p:txBody>
          <a:bodyPr>
            <a:normAutofit/>
          </a:bodyPr>
          <a:lstStyle/>
          <a:p>
            <a:pPr algn="just"/>
            <a:r>
              <a:rPr lang="en-US" sz="2400" dirty="0"/>
              <a:t>Transaction A is waiting for transactions B and C.</a:t>
            </a:r>
          </a:p>
          <a:p>
            <a:pPr algn="just"/>
            <a:r>
              <a:rPr lang="en-US" sz="2400" dirty="0"/>
              <a:t>Transactions C is waiting for transaction B.</a:t>
            </a:r>
          </a:p>
          <a:p>
            <a:pPr algn="just"/>
            <a:r>
              <a:rPr lang="en-US" sz="2400" dirty="0"/>
              <a:t>Transaction B is waiting for transaction D.</a:t>
            </a:r>
          </a:p>
          <a:p>
            <a:pPr algn="just"/>
            <a:r>
              <a:rPr lang="en-US" sz="2400" dirty="0"/>
              <a:t>This wait-for graph has no cycle, so there is no deadlock state.</a:t>
            </a:r>
          </a:p>
          <a:p>
            <a:pPr algn="just"/>
            <a:r>
              <a:rPr lang="en-US" sz="2400" dirty="0"/>
              <a:t>Suppose now that transaction D is requesting an item held by C. Then the edge D           C is added to the wait-for graph.</a:t>
            </a:r>
          </a:p>
          <a:p>
            <a:pPr algn="just"/>
            <a:endParaRPr lang="en-US" sz="2400" dirty="0"/>
          </a:p>
        </p:txBody>
      </p:sp>
      <p:sp>
        <p:nvSpPr>
          <p:cNvPr id="4" name="Title 3"/>
          <p:cNvSpPr>
            <a:spLocks noGrp="1"/>
          </p:cNvSpPr>
          <p:nvPr>
            <p:ph type="title"/>
          </p:nvPr>
        </p:nvSpPr>
        <p:spPr/>
        <p:txBody>
          <a:bodyPr>
            <a:normAutofit/>
          </a:bodyPr>
          <a:lstStyle/>
          <a:p>
            <a:r>
              <a:rPr lang="en-US" dirty="0"/>
              <a:t>Deadlock detection</a:t>
            </a:r>
          </a:p>
        </p:txBody>
      </p:sp>
      <p:sp>
        <p:nvSpPr>
          <p:cNvPr id="8" name="Oval 7"/>
          <p:cNvSpPr/>
          <p:nvPr/>
        </p:nvSpPr>
        <p:spPr>
          <a:xfrm>
            <a:off x="2762250"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1838325" y="207300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1" name="Oval 10"/>
          <p:cNvSpPr/>
          <p:nvPr/>
        </p:nvSpPr>
        <p:spPr>
          <a:xfrm>
            <a:off x="3894233"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7" name="Oval 16"/>
          <p:cNvSpPr/>
          <p:nvPr/>
        </p:nvSpPr>
        <p:spPr>
          <a:xfrm>
            <a:off x="2762250" y="303187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1" name="Straight Arrow Connector 20"/>
          <p:cNvCxnSpPr>
            <a:stCxn id="10" idx="7"/>
            <a:endCxn id="8" idx="2"/>
          </p:cNvCxnSpPr>
          <p:nvPr/>
        </p:nvCxnSpPr>
        <p:spPr>
          <a:xfrm flipV="1">
            <a:off x="2228570" y="1524000"/>
            <a:ext cx="533680" cy="6159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6"/>
          </p:cNvCxnSpPr>
          <p:nvPr/>
        </p:nvCxnSpPr>
        <p:spPr>
          <a:xfrm>
            <a:off x="3219451" y="1524000"/>
            <a:ext cx="6747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8" idx="4"/>
          </p:cNvCxnSpPr>
          <p:nvPr/>
        </p:nvCxnSpPr>
        <p:spPr>
          <a:xfrm flipV="1">
            <a:off x="2990850" y="1752601"/>
            <a:ext cx="0" cy="1279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0" idx="5"/>
            <a:endCxn id="17" idx="2"/>
          </p:cNvCxnSpPr>
          <p:nvPr/>
        </p:nvCxnSpPr>
        <p:spPr>
          <a:xfrm>
            <a:off x="2228570" y="2463253"/>
            <a:ext cx="533680" cy="7972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6138130" y="4516513"/>
            <a:ext cx="76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93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714500" y="1066801"/>
            <a:ext cx="2857500" cy="5059363"/>
          </a:xfrm>
        </p:spPr>
        <p:txBody>
          <a:bodyPr/>
          <a:lstStyle/>
          <a:p>
            <a:endParaRPr lang="en-US" dirty="0"/>
          </a:p>
        </p:txBody>
      </p:sp>
      <p:sp>
        <p:nvSpPr>
          <p:cNvPr id="6" name="Content Placeholder 5"/>
          <p:cNvSpPr>
            <a:spLocks noGrp="1"/>
          </p:cNvSpPr>
          <p:nvPr>
            <p:ph sz="half" idx="2"/>
          </p:nvPr>
        </p:nvSpPr>
        <p:spPr>
          <a:xfrm>
            <a:off x="4648201" y="1066801"/>
            <a:ext cx="5829299" cy="5059363"/>
          </a:xfrm>
        </p:spPr>
        <p:txBody>
          <a:bodyPr>
            <a:normAutofit/>
          </a:bodyPr>
          <a:lstStyle/>
          <a:p>
            <a:pPr algn="just"/>
            <a:r>
              <a:rPr lang="en-US" sz="2400" dirty="0"/>
              <a:t>Now this graph contains the cycle.</a:t>
            </a:r>
          </a:p>
          <a:p>
            <a:pPr algn="just"/>
            <a:r>
              <a:rPr lang="en-US" sz="2400" dirty="0"/>
              <a:t>B            D            C             B</a:t>
            </a:r>
          </a:p>
          <a:p>
            <a:pPr algn="just"/>
            <a:r>
              <a:rPr lang="en-US" sz="2400" dirty="0"/>
              <a:t>It means that transactions B, D and C are all deadlocked.</a:t>
            </a:r>
          </a:p>
        </p:txBody>
      </p:sp>
      <p:sp>
        <p:nvSpPr>
          <p:cNvPr id="4" name="Title 3"/>
          <p:cNvSpPr>
            <a:spLocks noGrp="1"/>
          </p:cNvSpPr>
          <p:nvPr>
            <p:ph type="title"/>
          </p:nvPr>
        </p:nvSpPr>
        <p:spPr/>
        <p:txBody>
          <a:bodyPr>
            <a:normAutofit/>
          </a:bodyPr>
          <a:lstStyle/>
          <a:p>
            <a:r>
              <a:rPr lang="en-US" dirty="0"/>
              <a:t>Deadlock detection</a:t>
            </a:r>
          </a:p>
        </p:txBody>
      </p:sp>
      <p:sp>
        <p:nvSpPr>
          <p:cNvPr id="8" name="Oval 7"/>
          <p:cNvSpPr/>
          <p:nvPr/>
        </p:nvSpPr>
        <p:spPr>
          <a:xfrm>
            <a:off x="2762250"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1838325" y="207300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1" name="Oval 10"/>
          <p:cNvSpPr/>
          <p:nvPr/>
        </p:nvSpPr>
        <p:spPr>
          <a:xfrm>
            <a:off x="3894233"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7" name="Oval 16"/>
          <p:cNvSpPr/>
          <p:nvPr/>
        </p:nvSpPr>
        <p:spPr>
          <a:xfrm>
            <a:off x="2762250" y="303187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1" name="Straight Arrow Connector 20"/>
          <p:cNvCxnSpPr>
            <a:stCxn id="10" idx="7"/>
            <a:endCxn id="8" idx="2"/>
          </p:cNvCxnSpPr>
          <p:nvPr/>
        </p:nvCxnSpPr>
        <p:spPr>
          <a:xfrm flipV="1">
            <a:off x="2228570" y="1524000"/>
            <a:ext cx="533680" cy="6159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6"/>
          </p:cNvCxnSpPr>
          <p:nvPr/>
        </p:nvCxnSpPr>
        <p:spPr>
          <a:xfrm>
            <a:off x="3219451" y="1524000"/>
            <a:ext cx="6747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8" idx="4"/>
          </p:cNvCxnSpPr>
          <p:nvPr/>
        </p:nvCxnSpPr>
        <p:spPr>
          <a:xfrm flipV="1">
            <a:off x="2990850" y="1752601"/>
            <a:ext cx="0" cy="1279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0" idx="5"/>
            <a:endCxn id="17" idx="2"/>
          </p:cNvCxnSpPr>
          <p:nvPr/>
        </p:nvCxnSpPr>
        <p:spPr>
          <a:xfrm>
            <a:off x="2228570" y="2463253"/>
            <a:ext cx="533680" cy="7972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2664422" y="1176223"/>
            <a:ext cx="1784838" cy="243203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TextBox 33"/>
          <p:cNvSpPr txBox="1"/>
          <p:nvPr/>
        </p:nvSpPr>
        <p:spPr>
          <a:xfrm rot="17981751">
            <a:off x="3244872" y="2524771"/>
            <a:ext cx="1254673" cy="369332"/>
          </a:xfrm>
          <a:prstGeom prst="rect">
            <a:avLst/>
          </a:prstGeom>
          <a:noFill/>
        </p:spPr>
        <p:txBody>
          <a:bodyPr wrap="square" rtlCol="0">
            <a:spAutoFit/>
          </a:bodyPr>
          <a:lstStyle/>
          <a:p>
            <a:pPr algn="ctr"/>
            <a:r>
              <a:rPr lang="en-US" b="1" dirty="0">
                <a:solidFill>
                  <a:srgbClr val="FF0000"/>
                </a:solidFill>
              </a:rPr>
              <a:t>DEADLOCK</a:t>
            </a:r>
          </a:p>
        </p:txBody>
      </p:sp>
      <p:cxnSp>
        <p:nvCxnSpPr>
          <p:cNvPr id="56" name="Straight Arrow Connector 55"/>
          <p:cNvCxnSpPr/>
          <p:nvPr/>
        </p:nvCxnSpPr>
        <p:spPr>
          <a:xfrm flipH="1">
            <a:off x="3208564" y="1752601"/>
            <a:ext cx="895350" cy="15078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5273040" y="1744980"/>
            <a:ext cx="76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6271260" y="1744980"/>
            <a:ext cx="76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315200" y="1741583"/>
            <a:ext cx="762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47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endParaRPr lang="en-IN" dirty="0"/>
          </a:p>
        </p:txBody>
      </p:sp>
      <p:sp>
        <p:nvSpPr>
          <p:cNvPr id="3" name="Content Placeholder 2"/>
          <p:cNvSpPr>
            <a:spLocks noGrp="1"/>
          </p:cNvSpPr>
          <p:nvPr>
            <p:ph idx="1"/>
          </p:nvPr>
        </p:nvSpPr>
        <p:spPr/>
        <p:txBody>
          <a:bodyPr/>
          <a:lstStyle/>
          <a:p>
            <a:pPr algn="just"/>
            <a:r>
              <a:rPr lang="en-US" dirty="0"/>
              <a:t>When a deadlock is detected, the system must recover from the deadlock. </a:t>
            </a:r>
          </a:p>
          <a:p>
            <a:pPr algn="just"/>
            <a:r>
              <a:rPr lang="en-US" dirty="0"/>
              <a:t>The most common solution is </a:t>
            </a:r>
            <a:r>
              <a:rPr lang="en-US" b="1" dirty="0">
                <a:solidFill>
                  <a:srgbClr val="C00000"/>
                </a:solidFill>
              </a:rPr>
              <a:t>to roll back one or more transactions </a:t>
            </a:r>
            <a:r>
              <a:rPr lang="en-US" dirty="0"/>
              <a:t>to break the deadlock. </a:t>
            </a:r>
          </a:p>
          <a:p>
            <a:pPr algn="just">
              <a:buClr>
                <a:schemeClr val="tx1"/>
              </a:buClr>
            </a:pPr>
            <a:r>
              <a:rPr lang="en-US" b="1" dirty="0">
                <a:solidFill>
                  <a:srgbClr val="C00000"/>
                </a:solidFill>
              </a:rPr>
              <a:t>Choosing which transaction to abort is known as Victim Selection</a:t>
            </a:r>
            <a:r>
              <a:rPr lang="en-US" dirty="0"/>
              <a:t>.</a:t>
            </a:r>
          </a:p>
          <a:p>
            <a:pPr algn="just">
              <a:buClr>
                <a:schemeClr val="tx1"/>
              </a:buClr>
            </a:pPr>
            <a:endParaRPr lang="en-IN" sz="2200" dirty="0"/>
          </a:p>
          <a:p>
            <a:endParaRPr lang="en-IN" sz="2200" dirty="0"/>
          </a:p>
        </p:txBody>
      </p:sp>
    </p:spTree>
    <p:extLst>
      <p:ext uri="{BB962C8B-B14F-4D97-AF65-F5344CB8AC3E}">
        <p14:creationId xmlns:p14="http://schemas.microsoft.com/office/powerpoint/2010/main" val="190428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14500" y="910674"/>
            <a:ext cx="2857500" cy="5562599"/>
          </a:xfrm>
        </p:spPr>
        <p:txBody>
          <a:bodyPr/>
          <a:lstStyle/>
          <a:p>
            <a:pPr algn="just"/>
            <a:endParaRPr lang="en-US" sz="2200" dirty="0"/>
          </a:p>
          <a:p>
            <a:pPr algn="just">
              <a:buClr>
                <a:schemeClr val="tx1"/>
              </a:buClr>
            </a:pPr>
            <a:endParaRPr lang="en-IN" sz="2200" dirty="0"/>
          </a:p>
          <a:p>
            <a:endParaRPr lang="en-IN" sz="2200" dirty="0"/>
          </a:p>
        </p:txBody>
      </p:sp>
      <p:sp>
        <p:nvSpPr>
          <p:cNvPr id="4" name="Content Placeholder 3"/>
          <p:cNvSpPr>
            <a:spLocks noGrp="1"/>
          </p:cNvSpPr>
          <p:nvPr>
            <p:ph sz="half" idx="2"/>
          </p:nvPr>
        </p:nvSpPr>
        <p:spPr>
          <a:xfrm>
            <a:off x="4648200" y="918127"/>
            <a:ext cx="5829300" cy="5555147"/>
          </a:xfrm>
        </p:spPr>
        <p:txBody>
          <a:bodyPr>
            <a:normAutofit fontScale="92500"/>
          </a:bodyPr>
          <a:lstStyle/>
          <a:p>
            <a:pPr algn="just"/>
            <a:r>
              <a:rPr lang="en-US" sz="2600" dirty="0"/>
              <a:t>In this wait-for graph transactions B, D and C are deadlocked. </a:t>
            </a:r>
          </a:p>
          <a:p>
            <a:pPr algn="just"/>
            <a:r>
              <a:rPr lang="en-US" sz="2600" dirty="0"/>
              <a:t>In order to remove deadlock </a:t>
            </a:r>
            <a:r>
              <a:rPr lang="en-US" sz="2600" b="1" dirty="0">
                <a:solidFill>
                  <a:srgbClr val="C00000"/>
                </a:solidFill>
              </a:rPr>
              <a:t>one of the transaction</a:t>
            </a:r>
            <a:r>
              <a:rPr lang="en-US" sz="2600" dirty="0"/>
              <a:t> out of these three (B, D, C) transactions </a:t>
            </a:r>
            <a:r>
              <a:rPr lang="en-US" sz="2600" b="1" dirty="0">
                <a:solidFill>
                  <a:srgbClr val="C00000"/>
                </a:solidFill>
              </a:rPr>
              <a:t>must be roll backed</a:t>
            </a:r>
            <a:r>
              <a:rPr lang="en-US" sz="2600" dirty="0"/>
              <a:t>.</a:t>
            </a:r>
          </a:p>
          <a:p>
            <a:pPr algn="just"/>
            <a:r>
              <a:rPr lang="en-US" sz="2600" dirty="0"/>
              <a:t>We should </a:t>
            </a:r>
            <a:r>
              <a:rPr lang="en-US" sz="2600" b="1" dirty="0">
                <a:solidFill>
                  <a:srgbClr val="C00000"/>
                </a:solidFill>
              </a:rPr>
              <a:t>rollback those transactions that will incur the minimum cost</a:t>
            </a:r>
            <a:r>
              <a:rPr lang="en-US" sz="2600" dirty="0"/>
              <a:t>. </a:t>
            </a:r>
          </a:p>
          <a:p>
            <a:pPr algn="just"/>
            <a:r>
              <a:rPr lang="en-US" sz="2600" dirty="0"/>
              <a:t>When a deadlock is detected, the choice of which transaction to abort can be made using following criteria:</a:t>
            </a:r>
          </a:p>
          <a:p>
            <a:pPr lvl="1" algn="just">
              <a:buFont typeface="Wingdings" pitchFamily="2" charset="2"/>
              <a:buChar char="Ø"/>
            </a:pPr>
            <a:r>
              <a:rPr lang="en-US" sz="2200" dirty="0"/>
              <a:t>The </a:t>
            </a:r>
            <a:r>
              <a:rPr lang="en-US" sz="2200" b="1" dirty="0">
                <a:solidFill>
                  <a:srgbClr val="C00000"/>
                </a:solidFill>
              </a:rPr>
              <a:t>transaction which have the fewest locks</a:t>
            </a:r>
          </a:p>
          <a:p>
            <a:pPr lvl="1" algn="just">
              <a:buFont typeface="Wingdings" pitchFamily="2" charset="2"/>
              <a:buChar char="Ø"/>
            </a:pPr>
            <a:r>
              <a:rPr lang="en-US" sz="2200" dirty="0"/>
              <a:t>The </a:t>
            </a:r>
            <a:r>
              <a:rPr lang="en-US" sz="2200" b="1" dirty="0">
                <a:solidFill>
                  <a:srgbClr val="C00000"/>
                </a:solidFill>
              </a:rPr>
              <a:t>transaction that has done the least work</a:t>
            </a:r>
          </a:p>
          <a:p>
            <a:pPr lvl="1" algn="just">
              <a:buFont typeface="Wingdings" pitchFamily="2" charset="2"/>
              <a:buChar char="Ø"/>
            </a:pPr>
            <a:r>
              <a:rPr lang="en-US" sz="2200" dirty="0"/>
              <a:t>The </a:t>
            </a:r>
            <a:r>
              <a:rPr lang="en-US" sz="2200" b="1" dirty="0">
                <a:solidFill>
                  <a:srgbClr val="C00000"/>
                </a:solidFill>
              </a:rPr>
              <a:t>transaction that is farthest from completion</a:t>
            </a:r>
          </a:p>
        </p:txBody>
      </p:sp>
      <p:sp>
        <p:nvSpPr>
          <p:cNvPr id="2" name="Title 1"/>
          <p:cNvSpPr>
            <a:spLocks noGrp="1"/>
          </p:cNvSpPr>
          <p:nvPr>
            <p:ph type="title"/>
          </p:nvPr>
        </p:nvSpPr>
        <p:spPr/>
        <p:txBody>
          <a:bodyPr/>
          <a:lstStyle/>
          <a:p>
            <a:r>
              <a:rPr lang="en-US" dirty="0"/>
              <a:t>Choice of deadlock victim</a:t>
            </a:r>
            <a:endParaRPr lang="en-IN" dirty="0"/>
          </a:p>
        </p:txBody>
      </p:sp>
      <p:sp>
        <p:nvSpPr>
          <p:cNvPr id="5" name="Oval 4"/>
          <p:cNvSpPr/>
          <p:nvPr/>
        </p:nvSpPr>
        <p:spPr>
          <a:xfrm>
            <a:off x="2762250"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 name="Oval 5"/>
          <p:cNvSpPr/>
          <p:nvPr/>
        </p:nvSpPr>
        <p:spPr>
          <a:xfrm>
            <a:off x="1838325" y="207300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3894233" y="12954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8" name="Oval 7"/>
          <p:cNvSpPr/>
          <p:nvPr/>
        </p:nvSpPr>
        <p:spPr>
          <a:xfrm>
            <a:off x="2762250" y="3031877"/>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 name="Straight Arrow Connector 8"/>
          <p:cNvCxnSpPr>
            <a:stCxn id="6" idx="7"/>
            <a:endCxn id="5" idx="2"/>
          </p:cNvCxnSpPr>
          <p:nvPr/>
        </p:nvCxnSpPr>
        <p:spPr>
          <a:xfrm flipV="1">
            <a:off x="2228570" y="1524000"/>
            <a:ext cx="533680" cy="6159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6"/>
          </p:cNvCxnSpPr>
          <p:nvPr/>
        </p:nvCxnSpPr>
        <p:spPr>
          <a:xfrm>
            <a:off x="3219451" y="1524000"/>
            <a:ext cx="6747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5" idx="4"/>
          </p:cNvCxnSpPr>
          <p:nvPr/>
        </p:nvCxnSpPr>
        <p:spPr>
          <a:xfrm flipV="1">
            <a:off x="2990850" y="1752601"/>
            <a:ext cx="0" cy="1279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5"/>
            <a:endCxn id="8" idx="2"/>
          </p:cNvCxnSpPr>
          <p:nvPr/>
        </p:nvCxnSpPr>
        <p:spPr>
          <a:xfrm>
            <a:off x="2228570" y="2463253"/>
            <a:ext cx="533680" cy="7972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Rounded Rectangle 12"/>
          <p:cNvSpPr/>
          <p:nvPr/>
        </p:nvSpPr>
        <p:spPr>
          <a:xfrm>
            <a:off x="2664422" y="1176223"/>
            <a:ext cx="1784838" cy="243203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p:cNvSpPr txBox="1"/>
          <p:nvPr/>
        </p:nvSpPr>
        <p:spPr>
          <a:xfrm rot="17981751">
            <a:off x="3244872" y="2524771"/>
            <a:ext cx="1254673" cy="369332"/>
          </a:xfrm>
          <a:prstGeom prst="rect">
            <a:avLst/>
          </a:prstGeom>
          <a:noFill/>
        </p:spPr>
        <p:txBody>
          <a:bodyPr wrap="square" rtlCol="0">
            <a:spAutoFit/>
          </a:bodyPr>
          <a:lstStyle/>
          <a:p>
            <a:pPr algn="ctr"/>
            <a:r>
              <a:rPr lang="en-US" b="1" dirty="0">
                <a:solidFill>
                  <a:srgbClr val="FF0000"/>
                </a:solidFill>
              </a:rPr>
              <a:t>DEADLOCK</a:t>
            </a:r>
          </a:p>
        </p:txBody>
      </p:sp>
      <p:cxnSp>
        <p:nvCxnSpPr>
          <p:cNvPr id="15" name="Straight Arrow Connector 14"/>
          <p:cNvCxnSpPr/>
          <p:nvPr/>
        </p:nvCxnSpPr>
        <p:spPr>
          <a:xfrm flipH="1">
            <a:off x="3208564" y="1752601"/>
            <a:ext cx="895350" cy="15078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083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lstStyle/>
          <a:p>
            <a:pPr algn="just"/>
            <a:r>
              <a:rPr lang="en-IN" dirty="0"/>
              <a:t>A </a:t>
            </a:r>
            <a:r>
              <a:rPr lang="en-IN" b="1" dirty="0">
                <a:solidFill>
                  <a:srgbClr val="C00000"/>
                </a:solidFill>
              </a:rPr>
              <a:t>protocols ensure that the system will never enter into a deadlock state</a:t>
            </a:r>
            <a:r>
              <a:rPr lang="en-IN" dirty="0"/>
              <a:t>. </a:t>
            </a:r>
          </a:p>
          <a:p>
            <a:pPr algn="just"/>
            <a:r>
              <a:rPr lang="en-IN" dirty="0"/>
              <a:t>Some prevention strategies :</a:t>
            </a:r>
          </a:p>
          <a:p>
            <a:pPr lvl="1"/>
            <a:r>
              <a:rPr lang="en-IN" dirty="0"/>
              <a:t>Require that each </a:t>
            </a:r>
            <a:r>
              <a:rPr lang="en-IN" b="1" dirty="0">
                <a:solidFill>
                  <a:srgbClr val="C00000"/>
                </a:solidFill>
              </a:rPr>
              <a:t>transaction locks all its data items before it begins execution</a:t>
            </a:r>
            <a:r>
              <a:rPr lang="en-IN" dirty="0"/>
              <a:t> (</a:t>
            </a:r>
            <a:r>
              <a:rPr lang="en-IN" dirty="0" err="1"/>
              <a:t>predeclaration</a:t>
            </a:r>
            <a:r>
              <a:rPr lang="en-IN" dirty="0"/>
              <a:t>).</a:t>
            </a:r>
          </a:p>
          <a:p>
            <a:pPr lvl="1"/>
            <a:r>
              <a:rPr lang="en-IN" dirty="0"/>
              <a:t>Impose partial ordering of all data items and </a:t>
            </a:r>
            <a:r>
              <a:rPr lang="en-IN" b="1" dirty="0">
                <a:solidFill>
                  <a:srgbClr val="C00000"/>
                </a:solidFill>
              </a:rPr>
              <a:t>require that a transaction can lock data items only in the order specified by the partial</a:t>
            </a:r>
            <a:r>
              <a:rPr lang="en-IN" dirty="0"/>
              <a:t>.</a:t>
            </a:r>
          </a:p>
          <a:p>
            <a:pPr algn="just"/>
            <a:endParaRPr lang="en-IN" dirty="0"/>
          </a:p>
        </p:txBody>
      </p:sp>
    </p:spTree>
    <p:extLst>
      <p:ext uri="{BB962C8B-B14F-4D97-AF65-F5344CB8AC3E}">
        <p14:creationId xmlns:p14="http://schemas.microsoft.com/office/powerpoint/2010/main" val="11113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normAutofit/>
          </a:bodyPr>
          <a:lstStyle/>
          <a:p>
            <a:pPr algn="just"/>
            <a:r>
              <a:rPr lang="en-IN" dirty="0"/>
              <a:t>Following schemes use transaction timestamps for the sake of deadlock prevention alone.</a:t>
            </a:r>
          </a:p>
          <a:p>
            <a:pPr marL="457200" indent="-457200" algn="just">
              <a:buFont typeface="+mj-lt"/>
              <a:buAutoNum type="arabicPeriod"/>
            </a:pPr>
            <a:r>
              <a:rPr lang="en-IN" dirty="0"/>
              <a:t>Wait-die scheme — non-</a:t>
            </a:r>
            <a:r>
              <a:rPr lang="en-IN" dirty="0" err="1"/>
              <a:t>preemptive</a:t>
            </a:r>
            <a:endParaRPr lang="en-IN" dirty="0"/>
          </a:p>
          <a:p>
            <a:pPr lvl="1">
              <a:buClr>
                <a:schemeClr val="tx1"/>
              </a:buClr>
            </a:pPr>
            <a:r>
              <a:rPr lang="en-US" dirty="0"/>
              <a:t>If an </a:t>
            </a:r>
            <a:r>
              <a:rPr lang="en-US" b="1" dirty="0">
                <a:solidFill>
                  <a:srgbClr val="C00000"/>
                </a:solidFill>
              </a:rPr>
              <a:t>older transaction is requesting a resource</a:t>
            </a:r>
            <a:r>
              <a:rPr lang="en-US" dirty="0"/>
              <a:t> which is held by younger transaction, then </a:t>
            </a:r>
            <a:r>
              <a:rPr lang="en-US" b="1" dirty="0">
                <a:solidFill>
                  <a:srgbClr val="C00000"/>
                </a:solidFill>
              </a:rPr>
              <a:t>older transaction is allowed to wait </a:t>
            </a:r>
            <a:r>
              <a:rPr lang="en-US" dirty="0"/>
              <a:t>for it till it is available.</a:t>
            </a:r>
          </a:p>
          <a:p>
            <a:pPr lvl="1">
              <a:buClr>
                <a:schemeClr val="tx1"/>
              </a:buClr>
            </a:pPr>
            <a:r>
              <a:rPr lang="en-US" dirty="0"/>
              <a:t>If an </a:t>
            </a:r>
            <a:r>
              <a:rPr lang="en-US" b="1" dirty="0">
                <a:solidFill>
                  <a:srgbClr val="C00000"/>
                </a:solidFill>
              </a:rPr>
              <a:t>younger transaction is requesting a resource </a:t>
            </a:r>
            <a:r>
              <a:rPr lang="en-US" dirty="0"/>
              <a:t>which is held by older transaction, then </a:t>
            </a:r>
            <a:r>
              <a:rPr lang="en-US" b="1" dirty="0">
                <a:solidFill>
                  <a:srgbClr val="C00000"/>
                </a:solidFill>
              </a:rPr>
              <a:t>younger transaction is killed</a:t>
            </a:r>
            <a:r>
              <a:rPr lang="en-US" dirty="0"/>
              <a:t>.</a:t>
            </a:r>
          </a:p>
          <a:p>
            <a:pPr lvl="1">
              <a:buClr>
                <a:schemeClr val="tx1"/>
              </a:buClr>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24136629"/>
              </p:ext>
            </p:extLst>
          </p:nvPr>
        </p:nvGraphicFramePr>
        <p:xfrm>
          <a:off x="3469388" y="4495800"/>
          <a:ext cx="5293613" cy="1219200"/>
        </p:xfrm>
        <a:graphic>
          <a:graphicData uri="http://schemas.openxmlformats.org/drawingml/2006/table">
            <a:tbl>
              <a:tblPr firstRow="1" firstCol="1" bandRow="1">
                <a:tableStyleId>{5C22544A-7EE6-4342-B048-85BDC9FD1C3A}</a:tableStyleId>
              </a:tblPr>
              <a:tblGrid>
                <a:gridCol w="3686361">
                  <a:extLst>
                    <a:ext uri="{9D8B030D-6E8A-4147-A177-3AD203B41FA5}">
                      <a16:colId xmlns:a16="http://schemas.microsoft.com/office/drawing/2014/main" val="20000"/>
                    </a:ext>
                  </a:extLst>
                </a:gridCol>
                <a:gridCol w="1607252">
                  <a:extLst>
                    <a:ext uri="{9D8B030D-6E8A-4147-A177-3AD203B41FA5}">
                      <a16:colId xmlns:a16="http://schemas.microsoft.com/office/drawing/2014/main" val="20001"/>
                    </a:ext>
                  </a:extLst>
                </a:gridCol>
              </a:tblGrid>
              <a:tr h="406400">
                <a:tc>
                  <a:txBody>
                    <a:bodyPr/>
                    <a:lstStyle/>
                    <a:p>
                      <a:pPr marL="457200" algn="just">
                        <a:lnSpc>
                          <a:spcPct val="115000"/>
                        </a:lnSpc>
                        <a:spcAft>
                          <a:spcPts val="0"/>
                        </a:spcAft>
                      </a:pPr>
                      <a:r>
                        <a:rPr lang="en-US" sz="2000" dirty="0">
                          <a:effectLst/>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Wait-Die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6400">
                <a:tc>
                  <a:txBody>
                    <a:bodyPr/>
                    <a:lstStyle/>
                    <a:p>
                      <a:pPr marL="457200" algn="just">
                        <a:lnSpc>
                          <a:spcPct val="115000"/>
                        </a:lnSpc>
                        <a:spcAft>
                          <a:spcPts val="0"/>
                        </a:spcAft>
                      </a:pPr>
                      <a:r>
                        <a:rPr lang="en-US" sz="2000" dirty="0">
                          <a:effectLst/>
                        </a:rPr>
                        <a:t>O needs a resource held by 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O waits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6400">
                <a:tc>
                  <a:txBody>
                    <a:bodyPr/>
                    <a:lstStyle/>
                    <a:p>
                      <a:pPr marL="457200" algn="just">
                        <a:lnSpc>
                          <a:spcPct val="115000"/>
                        </a:lnSpc>
                        <a:spcAft>
                          <a:spcPts val="0"/>
                        </a:spcAft>
                      </a:pPr>
                      <a:r>
                        <a:rPr lang="en-US" sz="2000" dirty="0">
                          <a:effectLst/>
                        </a:rPr>
                        <a:t>Y needs a resource held by 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Y dies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100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normAutofit/>
          </a:bodyPr>
          <a:lstStyle/>
          <a:p>
            <a:pPr algn="just"/>
            <a:r>
              <a:rPr lang="en-IN" dirty="0"/>
              <a:t>Following schemes use transaction timestamps for the sake of deadlock prevention alone.</a:t>
            </a:r>
          </a:p>
          <a:p>
            <a:pPr marL="457200" indent="-457200" algn="just">
              <a:buFont typeface="+mj-lt"/>
              <a:buAutoNum type="arabicPeriod" startAt="2"/>
            </a:pPr>
            <a:r>
              <a:rPr lang="en-IN" dirty="0"/>
              <a:t>Wound-wait scheme — </a:t>
            </a:r>
            <a:r>
              <a:rPr lang="en-IN" dirty="0" err="1"/>
              <a:t>preemptive</a:t>
            </a:r>
            <a:endParaRPr lang="en-IN" dirty="0"/>
          </a:p>
          <a:p>
            <a:pPr lvl="1">
              <a:buClr>
                <a:schemeClr val="tx1"/>
              </a:buClr>
            </a:pPr>
            <a:r>
              <a:rPr lang="en-US" dirty="0"/>
              <a:t>If an </a:t>
            </a:r>
            <a:r>
              <a:rPr lang="en-US" b="1" dirty="0">
                <a:solidFill>
                  <a:srgbClr val="C00000"/>
                </a:solidFill>
              </a:rPr>
              <a:t>older transaction is requesting a resource</a:t>
            </a:r>
            <a:r>
              <a:rPr lang="en-US" dirty="0"/>
              <a:t> which is held by younger transaction, then </a:t>
            </a:r>
            <a:r>
              <a:rPr lang="en-US" b="1" dirty="0">
                <a:solidFill>
                  <a:srgbClr val="C00000"/>
                </a:solidFill>
              </a:rPr>
              <a:t>older transaction forces younger transaction to kill </a:t>
            </a:r>
            <a:r>
              <a:rPr lang="en-US" dirty="0"/>
              <a:t>the transaction and release the resource.</a:t>
            </a:r>
          </a:p>
          <a:p>
            <a:pPr lvl="1">
              <a:buClr>
                <a:schemeClr val="tx1"/>
              </a:buClr>
            </a:pPr>
            <a:r>
              <a:rPr lang="en-US" dirty="0"/>
              <a:t>If an </a:t>
            </a:r>
            <a:r>
              <a:rPr lang="en-US" b="1" dirty="0">
                <a:solidFill>
                  <a:srgbClr val="C00000"/>
                </a:solidFill>
              </a:rPr>
              <a:t>younger transaction is requesting a resource </a:t>
            </a:r>
            <a:r>
              <a:rPr lang="en-US" dirty="0"/>
              <a:t>which is held by older transaction, then </a:t>
            </a:r>
            <a:r>
              <a:rPr lang="en-US" b="1" dirty="0">
                <a:solidFill>
                  <a:srgbClr val="C00000"/>
                </a:solidFill>
              </a:rPr>
              <a:t>younger transaction is allowed to wait till older transaction </a:t>
            </a:r>
            <a:r>
              <a:rPr lang="en-US" dirty="0"/>
              <a:t>will releases it.</a:t>
            </a:r>
          </a:p>
          <a:p>
            <a:pPr lvl="1">
              <a:buClr>
                <a:schemeClr val="tx1"/>
              </a:buClr>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33787678"/>
              </p:ext>
            </p:extLst>
          </p:nvPr>
        </p:nvGraphicFramePr>
        <p:xfrm>
          <a:off x="3469387" y="4495800"/>
          <a:ext cx="5709408" cy="1219200"/>
        </p:xfrm>
        <a:graphic>
          <a:graphicData uri="http://schemas.openxmlformats.org/drawingml/2006/table">
            <a:tbl>
              <a:tblPr firstRow="1" firstCol="1" bandRow="1">
                <a:tableStyleId>{5C22544A-7EE6-4342-B048-85BDC9FD1C3A}</a:tableStyleId>
              </a:tblPr>
              <a:tblGrid>
                <a:gridCol w="3686361">
                  <a:extLst>
                    <a:ext uri="{9D8B030D-6E8A-4147-A177-3AD203B41FA5}">
                      <a16:colId xmlns:a16="http://schemas.microsoft.com/office/drawing/2014/main" val="20000"/>
                    </a:ext>
                  </a:extLst>
                </a:gridCol>
                <a:gridCol w="2023047">
                  <a:extLst>
                    <a:ext uri="{9D8B030D-6E8A-4147-A177-3AD203B41FA5}">
                      <a16:colId xmlns:a16="http://schemas.microsoft.com/office/drawing/2014/main" val="20001"/>
                    </a:ext>
                  </a:extLst>
                </a:gridCol>
              </a:tblGrid>
              <a:tr h="406400">
                <a:tc>
                  <a:txBody>
                    <a:bodyPr/>
                    <a:lstStyle/>
                    <a:p>
                      <a:pPr marL="457200" algn="just">
                        <a:lnSpc>
                          <a:spcPct val="115000"/>
                        </a:lnSpc>
                        <a:spcAft>
                          <a:spcPts val="0"/>
                        </a:spcAft>
                      </a:pPr>
                      <a:r>
                        <a:rPr lang="en-US" sz="2000" dirty="0">
                          <a:effectLst/>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Wound-Wait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06400">
                <a:tc>
                  <a:txBody>
                    <a:bodyPr/>
                    <a:lstStyle/>
                    <a:p>
                      <a:pPr marL="457200" algn="just">
                        <a:lnSpc>
                          <a:spcPct val="115000"/>
                        </a:lnSpc>
                        <a:spcAft>
                          <a:spcPts val="0"/>
                        </a:spcAft>
                      </a:pPr>
                      <a:r>
                        <a:rPr lang="en-US" sz="2000" dirty="0">
                          <a:effectLst/>
                        </a:rPr>
                        <a:t>O needs a resource held by 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Y dies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06400">
                <a:tc>
                  <a:txBody>
                    <a:bodyPr/>
                    <a:lstStyle/>
                    <a:p>
                      <a:pPr marL="457200" algn="just">
                        <a:lnSpc>
                          <a:spcPct val="115000"/>
                        </a:lnSpc>
                        <a:spcAft>
                          <a:spcPts val="0"/>
                        </a:spcAft>
                      </a:pPr>
                      <a:r>
                        <a:rPr lang="en-US" sz="2000" dirty="0">
                          <a:effectLst/>
                        </a:rPr>
                        <a:t>Y needs a resource held by 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15000"/>
                        </a:lnSpc>
                        <a:spcAft>
                          <a:spcPts val="0"/>
                        </a:spcAft>
                      </a:pPr>
                      <a:r>
                        <a:rPr lang="en-US" sz="2000" dirty="0">
                          <a:effectLst/>
                        </a:rPr>
                        <a:t>Y waits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450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p>
        </p:txBody>
      </p:sp>
      <p:sp>
        <p:nvSpPr>
          <p:cNvPr id="3" name="Content Placeholder 2"/>
          <p:cNvSpPr>
            <a:spLocks noGrp="1"/>
          </p:cNvSpPr>
          <p:nvPr>
            <p:ph idx="1"/>
          </p:nvPr>
        </p:nvSpPr>
        <p:spPr/>
        <p:txBody>
          <a:bodyPr/>
          <a:lstStyle/>
          <a:p>
            <a:pPr algn="just"/>
            <a:r>
              <a:rPr lang="en-IN" dirty="0"/>
              <a:t>Following schemes use transaction timestamps for the sake of deadlock prevention alone.</a:t>
            </a:r>
          </a:p>
          <a:p>
            <a:pPr marL="457200" indent="-457200" algn="just">
              <a:buFont typeface="+mj-lt"/>
              <a:buAutoNum type="arabicPeriod" startAt="3"/>
            </a:pPr>
            <a:r>
              <a:rPr lang="en-IN" dirty="0"/>
              <a:t>Timeout-Based Schemes :</a:t>
            </a:r>
          </a:p>
          <a:p>
            <a:pPr lvl="1"/>
            <a:r>
              <a:rPr lang="en-IN" dirty="0"/>
              <a:t>A </a:t>
            </a:r>
            <a:r>
              <a:rPr lang="en-IN" b="1" dirty="0">
                <a:solidFill>
                  <a:srgbClr val="C00000"/>
                </a:solidFill>
              </a:rPr>
              <a:t>transaction waits for a lock only for a specified amount of time</a:t>
            </a:r>
            <a:r>
              <a:rPr lang="en-IN" dirty="0"/>
              <a:t>. </a:t>
            </a:r>
            <a:r>
              <a:rPr lang="en-IN" b="1" dirty="0">
                <a:solidFill>
                  <a:srgbClr val="C00000"/>
                </a:solidFill>
              </a:rPr>
              <a:t>After that, the wait times out and the transaction is rolled back</a:t>
            </a:r>
            <a:r>
              <a:rPr lang="en-IN" dirty="0"/>
              <a:t>. So deadlocks never occur.</a:t>
            </a:r>
          </a:p>
          <a:p>
            <a:pPr lvl="1"/>
            <a:r>
              <a:rPr lang="en-IN" b="1" dirty="0">
                <a:solidFill>
                  <a:srgbClr val="C00000"/>
                </a:solidFill>
              </a:rPr>
              <a:t>Simple to implement</a:t>
            </a:r>
            <a:r>
              <a:rPr lang="en-IN" dirty="0"/>
              <a:t>; but </a:t>
            </a:r>
            <a:r>
              <a:rPr lang="en-IN" b="1" dirty="0">
                <a:solidFill>
                  <a:srgbClr val="C00000"/>
                </a:solidFill>
              </a:rPr>
              <a:t>difficult to determine good value of the timeout interval</a:t>
            </a:r>
            <a:r>
              <a:rPr lang="en-IN" dirty="0"/>
              <a:t>.</a:t>
            </a:r>
          </a:p>
          <a:p>
            <a:pPr algn="just"/>
            <a:endParaRPr lang="en-IN" dirty="0"/>
          </a:p>
        </p:txBody>
      </p:sp>
    </p:spTree>
    <p:extLst>
      <p:ext uri="{BB962C8B-B14F-4D97-AF65-F5344CB8AC3E}">
        <p14:creationId xmlns:p14="http://schemas.microsoft.com/office/powerpoint/2010/main" val="2388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39385</TotalTime>
  <Words>10493</Words>
  <Application>Microsoft Macintosh PowerPoint</Application>
  <PresentationFormat>Widescreen</PresentationFormat>
  <Paragraphs>1419</Paragraphs>
  <Slides>97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97</vt:i4>
      </vt:variant>
    </vt:vector>
  </HeadingPairs>
  <TitlesOfParts>
    <vt:vector size="103" baseType="lpstr">
      <vt:lpstr>Arial</vt:lpstr>
      <vt:lpstr>Calibri</vt:lpstr>
      <vt:lpstr>Calibri Light</vt:lpstr>
      <vt:lpstr>Open Sans Extrabold</vt:lpstr>
      <vt:lpstr>Wingdings</vt:lpstr>
      <vt:lpstr>Office Theme</vt:lpstr>
      <vt:lpstr>PowerPoint Presentation</vt:lpstr>
      <vt:lpstr>Topics to be covered</vt:lpstr>
      <vt:lpstr>What is transaction?</vt:lpstr>
      <vt:lpstr>Example:</vt:lpstr>
      <vt:lpstr>Operations of Transaction</vt:lpstr>
      <vt:lpstr>From the book:</vt:lpstr>
      <vt:lpstr>ACID properties of transaction</vt:lpstr>
      <vt:lpstr>ACID properties of transaction</vt:lpstr>
      <vt:lpstr>ACID properties of transaction</vt:lpstr>
      <vt:lpstr>ACID properties of transaction</vt:lpstr>
      <vt:lpstr>ACID properties of transaction</vt:lpstr>
      <vt:lpstr>Transaction State Diagram \ State Transition Diagram</vt:lpstr>
      <vt:lpstr>Transaction State Diagram \ State Transition Diagram</vt:lpstr>
      <vt:lpstr>Transaction State Diagram \ State Transition Diagram</vt:lpstr>
      <vt:lpstr>Transaction State Diagram \ State Transition Diagram</vt:lpstr>
      <vt:lpstr>Concurrency Problems in DBMS-</vt:lpstr>
      <vt:lpstr>1. Dirty Read Problem-</vt:lpstr>
      <vt:lpstr>2. Unrepeatable Read Problem-</vt:lpstr>
      <vt:lpstr>3. Lost Update Problem-</vt:lpstr>
      <vt:lpstr>4. Phantom Read Problem-</vt:lpstr>
      <vt:lpstr>What is schedule?</vt:lpstr>
      <vt:lpstr>PowerPoint Presentation</vt:lpstr>
      <vt:lpstr>Example  of schedule</vt:lpstr>
      <vt:lpstr>Example  of schedule</vt:lpstr>
      <vt:lpstr>Serial Schedules-</vt:lpstr>
      <vt:lpstr>Non-Serial Schedules-</vt:lpstr>
      <vt:lpstr>Finding Number Of Schedules-</vt:lpstr>
      <vt:lpstr>PowerPoint Presentation</vt:lpstr>
      <vt:lpstr>PowerPoint Presentation</vt:lpstr>
      <vt:lpstr>Serializability in DBMS-</vt:lpstr>
      <vt:lpstr>Types of Serializability-</vt:lpstr>
      <vt:lpstr>1. Conflict Serializability-</vt:lpstr>
      <vt:lpstr>Checking Whether a Schedule is Conflict Serializable Or Not-</vt:lpstr>
      <vt:lpstr>PowerPoint Presentation</vt:lpstr>
      <vt:lpstr>PowerPoint Presentation</vt:lpstr>
      <vt:lpstr>PowerPoint Presentation</vt:lpstr>
      <vt:lpstr>PowerPoint Presentation</vt:lpstr>
      <vt:lpstr>PowerPoint Presentation</vt:lpstr>
      <vt:lpstr>PowerPoint Presentation</vt:lpstr>
      <vt:lpstr>Conflict Equivalent</vt:lpstr>
      <vt:lpstr>PowerPoint Presentation</vt:lpstr>
      <vt:lpstr>2. View Serializability-  </vt:lpstr>
      <vt:lpstr>PowerPoint Presentation</vt:lpstr>
      <vt:lpstr>PowerPoint Presentation</vt:lpstr>
      <vt:lpstr>PowerPoint Presentation</vt:lpstr>
      <vt:lpstr>Checking Whether a Schedule is View Serializable Or Not-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Concurrency Control</vt:lpstr>
      <vt:lpstr>1. Lock-Based Protocol</vt:lpstr>
      <vt:lpstr>A. Basic 2 PL</vt:lpstr>
      <vt:lpstr>PowerPoint Presentation</vt:lpstr>
      <vt:lpstr>PowerPoint Presentation</vt:lpstr>
      <vt:lpstr>B. Conservative 2 PL (Selfish in nature)</vt:lpstr>
      <vt:lpstr>C. Strict 2 PL</vt:lpstr>
      <vt:lpstr>D. Rigorous 2 PL</vt:lpstr>
      <vt:lpstr>PowerPoint Presentation</vt:lpstr>
      <vt:lpstr>2. Timestamp Ordering Protocol</vt:lpstr>
      <vt:lpstr>PowerPoint Presentation</vt:lpstr>
      <vt:lpstr>PowerPoint Presentation</vt:lpstr>
      <vt:lpstr>PowerPoint Presentation</vt:lpstr>
      <vt:lpstr>PowerPoint Presentation</vt:lpstr>
      <vt:lpstr>PowerPoint Presentation</vt:lpstr>
      <vt:lpstr>PowerPoint Presentation</vt:lpstr>
      <vt:lpstr>Failure Classification</vt:lpstr>
      <vt:lpstr>Database recovery</vt:lpstr>
      <vt:lpstr>Database recovery</vt:lpstr>
      <vt:lpstr>Log based recovery method</vt:lpstr>
      <vt:lpstr>Log based recovery method</vt:lpstr>
      <vt:lpstr>Immediate v/s Deferred database modification</vt:lpstr>
      <vt:lpstr>Immediate v/s Deferred database modification</vt:lpstr>
      <vt:lpstr>Problems with Deferred &amp; Immediate Updates</vt:lpstr>
      <vt:lpstr>Checkpoint</vt:lpstr>
      <vt:lpstr>Checkpoint works when failure occurs</vt:lpstr>
      <vt:lpstr>Page table structure</vt:lpstr>
      <vt:lpstr>Shadow paging technique </vt:lpstr>
      <vt:lpstr>Shadow paging technique </vt:lpstr>
      <vt:lpstr>Shadow paging technique </vt:lpstr>
      <vt:lpstr>Shadow paging technique </vt:lpstr>
      <vt:lpstr>Shadow paging technique </vt:lpstr>
      <vt:lpstr>Shadow paging technique </vt:lpstr>
      <vt:lpstr>What is deadlock?</vt:lpstr>
      <vt:lpstr>Deadlock detection</vt:lpstr>
      <vt:lpstr>Deadlock detection</vt:lpstr>
      <vt:lpstr>Deadlock detection</vt:lpstr>
      <vt:lpstr>Deadlock recovery</vt:lpstr>
      <vt:lpstr>Choice of deadlock victim</vt:lpstr>
      <vt:lpstr>Deadlock prevention</vt:lpstr>
      <vt:lpstr>Deadlock prevention</vt:lpstr>
      <vt:lpstr>Deadlock prevention</vt:lpstr>
      <vt:lpstr>Deadlock prevention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DBMS-Chapter-6-Transaction Management</dc:title>
  <dc:creator>Darshan Institute of Engg. &amp; Tech.</dc:creator>
  <cp:lastModifiedBy>shahaayush349@outlook.com</cp:lastModifiedBy>
  <cp:revision>3533</cp:revision>
  <dcterms:created xsi:type="dcterms:W3CDTF">2013-05-17T03:00:03Z</dcterms:created>
  <dcterms:modified xsi:type="dcterms:W3CDTF">2021-05-03T08:26:25Z</dcterms:modified>
</cp:coreProperties>
</file>