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66" r:id="rId14"/>
    <p:sldId id="270" r:id="rId15"/>
    <p:sldId id="267" r:id="rId16"/>
    <p:sldId id="274" r:id="rId17"/>
    <p:sldId id="276" r:id="rId18"/>
    <p:sldId id="268" r:id="rId19"/>
    <p:sldId id="269" r:id="rId20"/>
    <p:sldId id="271" r:id="rId21"/>
    <p:sldId id="275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02T09:40:21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16122 13406 0,'53'0'109,"-36"0"-109,36 0 16,18 0-16,-53 0 16,52 0-1,18 0-15,-35 0 16,18 0-16,-36 0 16,53 0-16,-17 0 15,17 0-15,0 0 16,0 0-16,-17 0 15,0 0-15,-54 0 16,36 0-16,0 0 16,-18 0-1,-17 0-15,0 0 16,-1 0 15,1 0 79,-1 0-64,1 0-30,0 0 0,-1 0-16,1 0 15,17 0-15,1 0 16,-19 0-16,1 0 16,17 0-16,-17 0 15,-1 0-15,1 0 16,0 0-16,-1 0 15,1 0 1,0 0 0</inkml:trace>
  <inkml:trace contextRef="#ctx0" brushRef="#br0" timeOffset="10333.94">15804 16951 0,'36'0'93,"34"0"-77,-34 0-16,16 0 16,37 0-16,-19 0 15,18 0-15,36 0 16,17 0-16,-53 0 16,0 0-16,18 18 15,-18-18-15,-17 0 16,-53 0-16,17 0 15,18 0-15,-36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02T10:23:22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27305 2699 0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233B-EB8E-4BE2-AAE1-E11F0933E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4A252-951B-4B1A-96F6-0061F88B6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0D0B-2D17-443F-ADCD-C5BB4CAE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2CC6-D263-4C10-A398-095FB055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DB60-74EA-4F7A-9125-40E53707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2F8-12AA-4C8D-92DF-7E914D2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C8213-8683-40E7-9B7D-20375529D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F4B7-5185-4202-979C-F7CF8999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D0C5-C6AE-43FC-81D0-23A4EA1B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36FF-7410-482D-A881-D02617D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8155-3070-46AF-B0E3-382F89830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AF95D-1A7C-4093-A9FF-EA6C5AE78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27E8-F40D-4B6D-9B3D-A09C6817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BAD5-5E61-41C1-94DD-84C15541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053D-689D-4A2F-ABCD-5EAEAFA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0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CF4D-746B-4332-8C7F-1A13182A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3D59-7C12-4F42-BEA1-4C675286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D979-F28D-4327-9E02-4491FF4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6FC2-4CFE-4B8F-9B80-4DBC8C82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09A1-BCEE-41A8-A82E-6E6241B3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1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5E37-4D00-48D4-8398-C3A8FE01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7237-4310-428D-8D74-18CA794C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9BB7-DA1B-4382-B737-FE23ACB8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C75E-34E3-41BF-866C-2C774B9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CED6-020A-4F7F-B3AF-8B414D0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440A-8EA0-4B21-B0ED-F750E163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0A9F-22B5-461A-8FC8-3342A8B0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63B0-0FBA-4268-BB2F-3FB190AF4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0A93-74B1-459A-AAFD-722969FA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96CD-959B-4A08-B2F2-07AA85EF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C8D6B-1168-46A3-98AB-3B6BBFA4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6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50B6-52F8-466B-9D56-F48FCC8C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903C-DC73-4F94-9D85-2C004BA3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516-6763-4401-A497-46675697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71428-DC67-4D87-BDCD-9E830504F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1A96-1320-4E02-BBEC-A4D2353D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2ADD-1132-4622-B57B-3928046F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DAD9D-5FB4-4AD8-B66A-32FF3D2A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B23AD-6745-47B0-9BFC-E3A1BCCA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3E32-6F89-4932-8DC5-BB8624E0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B98FB-4836-4B1B-942F-F90FAFD2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7EA1A-A1F9-4755-8C75-2A273796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B6FE1-B3DA-4897-92E1-BBC2E164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6474D-C5F1-4625-85BC-81B86CB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BE43A-BE08-4EBC-92D3-81D9E9E6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886AE-C906-4CD2-B788-D65A974E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A22B-BCD7-43ED-9D5A-00D6D679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C986-7ACA-4B8E-A717-8F1878EE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D39A-CDF0-4979-841F-C46E0B61A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3339-C3A4-4CAB-81C4-4525D52F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EFC9-8FAF-4E54-B456-6BAB82CA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C0FF6-074F-47F8-A319-7844F8F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E015-4038-44D0-A1B7-2AB531EF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C7364-B722-4F2A-9F93-E81FEDD2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CEF32-D2C3-47F5-AC42-7E293CF51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10E12-ECFF-44C1-A18C-FAEB8222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0E28F-34FE-4148-BB66-F418B629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9C7E-BFE3-45E9-9ECA-E3A0A15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12047-6104-4BD1-8D13-A30A66CD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7C2B-1348-4602-A37C-39324F0D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EF9C-A07D-4AE0-BD68-0D2A091D2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73A1-CB2F-476F-8007-72468790F76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C18B-445B-4328-93CD-FBA02DA2C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8E1E-5D5D-4E93-BB88-F6CED2391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7673-D675-42EE-BCDF-630F2DC5F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3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binary-search-binary-search-algorithm/" TargetMode="External"/><Relationship Id="rId2" Type="http://schemas.openxmlformats.org/officeDocument/2006/relationships/hyperlink" Target="https://www.gatevidyalay.com/linear-search-searching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tevidyalay.com/binary-search-trees-data-structure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D5B5-3A02-4DFE-AC65-3ECC0442F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6E942-A1E3-430C-BA6B-8054BE11F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7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5469A-D3F4-497E-96E9-6ED8E60D47F7}"/>
              </a:ext>
            </a:extLst>
          </p:cNvPr>
          <p:cNvSpPr/>
          <p:nvPr/>
        </p:nvSpPr>
        <p:spPr>
          <a:xfrm>
            <a:off x="673223" y="353719"/>
            <a:ext cx="10845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Problem-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Using the hash function ‘key mod 7’, insert the following sequence of keys in the hash table-</a:t>
            </a:r>
          </a:p>
          <a:p>
            <a:pPr algn="ctr"/>
            <a:r>
              <a:rPr lang="en-US" dirty="0">
                <a:effectLst/>
              </a:rPr>
              <a:t>50, 700, 76, 85, 92, 73 and 101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Use separate chaining technique for collision resolution.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95654-9659-407D-92A1-F6BD1C7BDF79}"/>
              </a:ext>
            </a:extLst>
          </p:cNvPr>
          <p:cNvSpPr/>
          <p:nvPr/>
        </p:nvSpPr>
        <p:spPr>
          <a:xfrm>
            <a:off x="673223" y="2280173"/>
            <a:ext cx="7591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effectLst/>
              </a:rPr>
              <a:t>Step-01:</a:t>
            </a:r>
            <a:endParaRPr lang="en-US" sz="1200" b="1" dirty="0"/>
          </a:p>
          <a:p>
            <a:r>
              <a:rPr lang="en-US" sz="12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Draw an empty hash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the given hash function, the possible range of hash values is [0, 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So, draw an empty hash table consisting of 7 buckets as-</a:t>
            </a:r>
          </a:p>
          <a:p>
            <a:r>
              <a:rPr lang="en-US" sz="2000" dirty="0"/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33C76-3CF6-4145-A61C-ED426628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26" y="2045970"/>
            <a:ext cx="1809750" cy="3352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F4D9B0-740C-4ED2-BB38-83ADE48A0484}"/>
              </a:ext>
            </a:extLst>
          </p:cNvPr>
          <p:cNvSpPr/>
          <p:nvPr/>
        </p:nvSpPr>
        <p:spPr>
          <a:xfrm>
            <a:off x="673223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effectLst/>
              </a:rPr>
              <a:t>Step-02:</a:t>
            </a:r>
            <a:endParaRPr lang="en-US" sz="1200" b="1" dirty="0"/>
          </a:p>
          <a:p>
            <a:r>
              <a:rPr lang="en-US" sz="1200" dirty="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Insert the given keys in the hash table one by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first key to be inserted in the hash table = 50.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Bucket of the hash table to which key 50 maps = 50 mod 7 =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So, key 50 will be inserted in bucket-1 of the hash table as-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5448B-48B4-40AD-9094-C22D1D5A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24" y="2045970"/>
            <a:ext cx="1809750" cy="335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2E3F71-7F1E-4B4E-8438-E43F46F0231F}"/>
              </a:ext>
            </a:extLst>
          </p:cNvPr>
          <p:cNvSpPr/>
          <p:nvPr/>
        </p:nvSpPr>
        <p:spPr>
          <a:xfrm>
            <a:off x="915565" y="4752439"/>
            <a:ext cx="1836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700 maps = 700 mod 7 = 0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C084F-6E5B-41AC-815D-F0787596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13" y="2045970"/>
            <a:ext cx="180975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D86E00-4176-482E-A6C9-B7DF2863E76C}"/>
              </a:ext>
            </a:extLst>
          </p:cNvPr>
          <p:cNvSpPr/>
          <p:nvPr/>
        </p:nvSpPr>
        <p:spPr>
          <a:xfrm>
            <a:off x="915565" y="5029438"/>
            <a:ext cx="1717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76 maps = 76 mod 7 = 6.</a:t>
            </a:r>
            <a:endParaRPr lang="en-IN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FAD2F5-BB16-4A97-83D9-B195A2478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619" y="2045970"/>
            <a:ext cx="1809750" cy="335280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F6027EF-FA75-4486-AE0C-D779476D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65" y="5152548"/>
            <a:ext cx="58326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85 maps = 85 mod 7 =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bucket-1 is already occupied, so collision occurs.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789D74-2DB1-4B24-BDD4-69405BB23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213" y="2039719"/>
            <a:ext cx="3952875" cy="3352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5DD59-9413-4391-A75F-A0894D9C912A}"/>
              </a:ext>
            </a:extLst>
          </p:cNvPr>
          <p:cNvSpPr/>
          <p:nvPr/>
        </p:nvSpPr>
        <p:spPr>
          <a:xfrm>
            <a:off x="915565" y="5787893"/>
            <a:ext cx="1717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92 maps = 92 mod 7 = 1.</a:t>
            </a:r>
            <a:endParaRPr lang="en-IN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FB56BA-78DC-4AC0-A942-7F8A40970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2213" y="2039719"/>
            <a:ext cx="6096000" cy="3352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C1A905-40D9-42D8-A9BA-8959B7E3D5D5}"/>
              </a:ext>
            </a:extLst>
          </p:cNvPr>
          <p:cNvSpPr/>
          <p:nvPr/>
        </p:nvSpPr>
        <p:spPr>
          <a:xfrm>
            <a:off x="915565" y="6064892"/>
            <a:ext cx="1717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73 maps = 73 mod 7 = 3.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5D745A-FA05-4F0C-86F8-3CED813D2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213" y="2045970"/>
            <a:ext cx="6096000" cy="3352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78FAEA-DD43-475E-9096-232DF46DF4A8}"/>
              </a:ext>
            </a:extLst>
          </p:cNvPr>
          <p:cNvSpPr/>
          <p:nvPr/>
        </p:nvSpPr>
        <p:spPr>
          <a:xfrm>
            <a:off x="915565" y="6281194"/>
            <a:ext cx="1875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101 maps = 101 mod 7 = 3.</a:t>
            </a:r>
            <a:endParaRPr lang="en-IN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F42F78-FAA6-4216-B2DF-533D4DB900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807" y="2039719"/>
            <a:ext cx="6096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738DBE-9590-4816-9411-6C1A4A9D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36" y="253966"/>
            <a:ext cx="1020932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Addressing-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open addressing,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separate chaining, all the keys are stored inside the hash 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key is stored outside the hash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used for open addressing are-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Probing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Quadratic Probing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 Hashing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BA28F-363A-4974-880C-CF8FCC150B3F}"/>
              </a:ext>
            </a:extLst>
          </p:cNvPr>
          <p:cNvSpPr/>
          <p:nvPr/>
        </p:nvSpPr>
        <p:spPr>
          <a:xfrm>
            <a:off x="701335" y="3318821"/>
            <a:ext cx="98187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Insert Operation-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function is used to compute the hash value for a key to be inserted.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value is then used as an index to store the key in the hash table.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 case of collision,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Probing is performed until an empty bucket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an empty bucket is found, the key is inserted.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Probing is performed in accordance with the technique used for open addressing.</a:t>
            </a:r>
          </a:p>
        </p:txBody>
      </p:sp>
    </p:spTree>
    <p:extLst>
      <p:ext uri="{BB962C8B-B14F-4D97-AF65-F5344CB8AC3E}">
        <p14:creationId xmlns:p14="http://schemas.microsoft.com/office/powerpoint/2010/main" val="234293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3B44B-7D06-4FDF-B6F3-76A022FF273A}"/>
              </a:ext>
            </a:extLst>
          </p:cNvPr>
          <p:cNvSpPr/>
          <p:nvPr/>
        </p:nvSpPr>
        <p:spPr>
          <a:xfrm>
            <a:off x="837460" y="421119"/>
            <a:ext cx="106324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Search Operation-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To search any particular key,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hash value is obtained using the hash function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hash value, that bucket of the hash table is checked.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required key is found, the key is searched.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Otherwise, the subsequent buckets are checked until the required key or an empty bucket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empty bucket indicates that the key is not present in the hash table.</a:t>
            </a:r>
          </a:p>
          <a:p>
            <a:r>
              <a:rPr lang="en-US" dirty="0"/>
              <a:t> </a:t>
            </a:r>
          </a:p>
          <a:p>
            <a:r>
              <a:rPr lang="en-US" b="1" u="sng" dirty="0">
                <a:effectLst/>
              </a:rPr>
              <a:t>Delete Operation-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is first searched and then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deleting the key, that particular bucket is marked as “deleted”.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>
                <a:effectLst/>
              </a:rPr>
              <a:t>NOTE-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insertion, the buckets marked as “deleted” are treated like any other empty bucket.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searching, the search is not terminated on encountering the bucket marked as “deleted”.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search terminates only after the required key or an empty bucket is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C2541-6F89-4671-A5A4-1D775DFD158C}"/>
              </a:ext>
            </a:extLst>
          </p:cNvPr>
          <p:cNvSpPr/>
          <p:nvPr/>
        </p:nvSpPr>
        <p:spPr>
          <a:xfrm>
            <a:off x="819704" y="490349"/>
            <a:ext cx="1053483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1. Linear Probing-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In linear probing,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collision occurs, we linearly probe for the next bucket.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keep probing until an empty bucket is found.</a:t>
            </a:r>
          </a:p>
          <a:p>
            <a:r>
              <a:rPr lang="en-US" dirty="0"/>
              <a:t> </a:t>
            </a:r>
          </a:p>
          <a:p>
            <a:r>
              <a:rPr lang="en-US" b="1" u="sng" dirty="0">
                <a:effectLst/>
              </a:rPr>
              <a:t>Advantage-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easy to compute.</a:t>
            </a:r>
          </a:p>
          <a:p>
            <a:r>
              <a:rPr lang="en-US" dirty="0"/>
              <a:t> </a:t>
            </a:r>
          </a:p>
          <a:p>
            <a:r>
              <a:rPr lang="en-US" b="1" u="sng" dirty="0">
                <a:effectLst/>
              </a:rPr>
              <a:t>Disadvantage-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problem with linear probing is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Many consecutive elements form groups.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Then, it takes time to search an element or to find an empty bucket.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u="sng" dirty="0">
                <a:effectLst/>
              </a:rPr>
              <a:t>Time Complexity-  </a:t>
            </a:r>
            <a:r>
              <a:rPr lang="en-US" dirty="0"/>
              <a:t>Worst time to search an element in linear probing is O (table size).</a:t>
            </a:r>
          </a:p>
          <a:p>
            <a:endParaRPr lang="en-US" b="1" dirty="0"/>
          </a:p>
          <a:p>
            <a:r>
              <a:rPr lang="en-US" dirty="0"/>
              <a:t>This is because-</a:t>
            </a:r>
          </a:p>
          <a:p>
            <a:r>
              <a:rPr lang="en-US" dirty="0"/>
              <a:t>Even if there is only one element present and all other elements are deleted.</a:t>
            </a:r>
          </a:p>
          <a:p>
            <a:r>
              <a:rPr lang="en-US" dirty="0"/>
              <a:t>Then, “deleted” markers present in the hash table makes search the entire table.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07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57B9-EFBA-4CFF-964F-BB531D9A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Algorithm: Linear Probing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6F166-0860-4CAD-9889-0B1E275A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3" y="1770844"/>
            <a:ext cx="7321996" cy="41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446A0-2234-4953-AF2A-AFCA5A59638B}"/>
              </a:ext>
            </a:extLst>
          </p:cNvPr>
          <p:cNvSpPr/>
          <p:nvPr/>
        </p:nvSpPr>
        <p:spPr>
          <a:xfrm>
            <a:off x="674703" y="440600"/>
            <a:ext cx="10386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2. Quadratic Probing-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In quadratic probing,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collision occurs, we probe for i</a:t>
            </a:r>
            <a:r>
              <a:rPr lang="en-US" baseline="30000" dirty="0"/>
              <a:t>2</a:t>
            </a:r>
            <a:r>
              <a:rPr lang="en-US" dirty="0"/>
              <a:t>‘th bucket in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keep probing until an empty bucket is found.</a:t>
            </a:r>
          </a:p>
          <a:p>
            <a:r>
              <a:rPr lang="en-US" dirty="0"/>
              <a:t> 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38F348-1164-4E91-93A2-A71982ACB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16" y="2044005"/>
            <a:ext cx="84840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hash(x) be the slot index computed using hash function.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slot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hash(x) %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 full, then we try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(hash(x) + 1*1) % 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(hash(x) + 1*1) %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 also full, then we try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hash(x) + 2*2) % 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(hash(x) + 2*2) %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 also full, then we try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hash(x) + 3*3) % 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E12F2-8BD2-4D26-9CF7-137A1022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32" y="3086361"/>
            <a:ext cx="1061460" cy="3624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82CA1-5005-49C3-9F63-704213D9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00" y="3175623"/>
            <a:ext cx="962812" cy="351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C5924-0550-47B5-8585-ED0DCC8B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095" y="3140762"/>
            <a:ext cx="1015908" cy="3516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B3B03-50C4-46EA-981D-E972AF1CD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502" y="3061495"/>
            <a:ext cx="894422" cy="3674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7BFA8-C4CA-4CE5-81C2-1183C7888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080" y="3066821"/>
            <a:ext cx="1021820" cy="362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DE29D-6E48-4617-BDFD-C59069B2F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1007" y="3118559"/>
            <a:ext cx="1038811" cy="35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6361C5-55A9-46CC-AAB5-96FF85B7A55D}"/>
              </a:ext>
            </a:extLst>
          </p:cNvPr>
          <p:cNvSpPr/>
          <p:nvPr/>
        </p:nvSpPr>
        <p:spPr>
          <a:xfrm>
            <a:off x="784194" y="531272"/>
            <a:ext cx="10508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3. Double Hashing-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In double hashing,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another hash function hash2(x) and look for </a:t>
            </a:r>
            <a:r>
              <a:rPr lang="en-US" dirty="0" err="1"/>
              <a:t>i</a:t>
            </a:r>
            <a:r>
              <a:rPr lang="en-US" dirty="0"/>
              <a:t> * hash2(x) bucket in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requires more computation time as two hash functions need to be computed.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BD6E55-3ABA-4A1F-B795-A38104E5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87" y="2264515"/>
            <a:ext cx="75637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hash(x) be the slot index computed using hash function.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slot hash(x) % S is full, then we try (hash(x) + 1*hash2(x)) %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(hash(x) + 1*hash2(x)) % S is also full, then we try (hash(x) + 2*hash2(x)) %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(hash(x) + 2*hash2(x)) % S is also full, then we try (hash(x) + 3*hash2(x)) % 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7BA88A-AE23-4245-B36E-8CAB8158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93" y="3341733"/>
            <a:ext cx="6002942" cy="3516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DD10F-C0C0-4713-97E3-DC32458357F0}"/>
              </a:ext>
            </a:extLst>
          </p:cNvPr>
          <p:cNvSpPr txBox="1"/>
          <p:nvPr/>
        </p:nvSpPr>
        <p:spPr>
          <a:xfrm>
            <a:off x="310718" y="4003829"/>
            <a:ext cx="3613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H1(x)=k%7</a:t>
            </a:r>
          </a:p>
          <a:p>
            <a:r>
              <a:rPr lang="en-IN" dirty="0"/>
              <a:t>H2(x)=R-(</a:t>
            </a:r>
            <a:r>
              <a:rPr lang="en-IN" dirty="0" err="1"/>
              <a:t>k%R</a:t>
            </a:r>
            <a:r>
              <a:rPr lang="en-IN" dirty="0"/>
              <a:t>)</a:t>
            </a:r>
          </a:p>
          <a:p>
            <a:r>
              <a:rPr lang="en-IN" dirty="0"/>
              <a:t>H2(x)=5-(k%5)</a:t>
            </a:r>
          </a:p>
          <a:p>
            <a:endParaRPr lang="en-IN" dirty="0"/>
          </a:p>
          <a:p>
            <a:r>
              <a:rPr lang="en-IN" dirty="0"/>
              <a:t>Where R is prime no</a:t>
            </a:r>
            <a:r>
              <a:rPr lang="en-IN"/>
              <a:t>, always </a:t>
            </a:r>
            <a:r>
              <a:rPr lang="en-IN" dirty="0"/>
              <a:t>less than table size</a:t>
            </a:r>
          </a:p>
        </p:txBody>
      </p:sp>
    </p:spTree>
    <p:extLst>
      <p:ext uri="{BB962C8B-B14F-4D97-AF65-F5344CB8AC3E}">
        <p14:creationId xmlns:p14="http://schemas.microsoft.com/office/powerpoint/2010/main" val="27650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D70D-FF76-4CF3-964C-DB1433EF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443885"/>
            <a:ext cx="10515600" cy="1325563"/>
          </a:xfrm>
        </p:spPr>
        <p:txBody>
          <a:bodyPr/>
          <a:lstStyle/>
          <a:p>
            <a:r>
              <a:rPr lang="en-IN" b="1" dirty="0"/>
              <a:t>Algorithm: Double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37A6E-C9E9-4E16-97C1-92EA27C9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4" y="1792463"/>
            <a:ext cx="5664843" cy="46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5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C5EB73-E6CF-4369-97CA-322343B1D42F}"/>
              </a:ext>
            </a:extLst>
          </p:cNvPr>
          <p:cNvSpPr/>
          <p:nvPr/>
        </p:nvSpPr>
        <p:spPr>
          <a:xfrm>
            <a:off x="890725" y="731876"/>
            <a:ext cx="105348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Conclusions-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Probing has the best cache performance but suffers from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Quadratic probing lies between the two in terms of cache performance and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caching has poor cache performance but no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</a:p>
          <a:p>
            <a:r>
              <a:rPr lang="en-US" b="1" u="sng" dirty="0">
                <a:effectLst/>
              </a:rPr>
              <a:t>Load Factor (α)-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Load factor (α) is defined as-</a:t>
            </a:r>
          </a:p>
          <a:p>
            <a:r>
              <a:rPr lang="en-US" dirty="0">
                <a:effectLst/>
              </a:rPr>
              <a:t>In open addressing, the value of load factor always lie between 0 and 1.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because-</a:t>
            </a:r>
          </a:p>
          <a:p>
            <a:r>
              <a:rPr lang="en-US" dirty="0"/>
              <a:t>In open addressing, all the keys are stored inside the hash table.</a:t>
            </a:r>
          </a:p>
          <a:p>
            <a:r>
              <a:rPr lang="en-US" dirty="0"/>
              <a:t>So, size of the table is always greater or at least equal to the number of keys stored in the table.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D1988-79F2-4719-8E5F-A45F1227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01" y="3685528"/>
            <a:ext cx="72866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9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C5CDF6-6B1E-44C8-8D96-951A8184F8CE}"/>
              </a:ext>
            </a:extLst>
          </p:cNvPr>
          <p:cNvSpPr/>
          <p:nvPr/>
        </p:nvSpPr>
        <p:spPr>
          <a:xfrm>
            <a:off x="659905" y="442495"/>
            <a:ext cx="106147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Problem-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Using the hash function ‘key mod 7’, insert the following sequence of keys in the hash table-</a:t>
            </a:r>
          </a:p>
          <a:p>
            <a:pPr algn="ctr"/>
            <a:r>
              <a:rPr lang="en-US" dirty="0">
                <a:effectLst/>
              </a:rPr>
              <a:t>50, 700, 76, 85, 92, 73 and 101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0000"/>
                </a:solidFill>
              </a:rPr>
              <a:t>Use linear probing </a:t>
            </a:r>
            <a:r>
              <a:rPr lang="en-US" dirty="0"/>
              <a:t>technique for collision resolution.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BC104-0D11-457C-A113-0CAE7CEA48A4}"/>
              </a:ext>
            </a:extLst>
          </p:cNvPr>
          <p:cNvSpPr/>
          <p:nvPr/>
        </p:nvSpPr>
        <p:spPr>
          <a:xfrm>
            <a:off x="659905" y="232989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effectLst/>
              </a:rPr>
              <a:t>Step-01:</a:t>
            </a:r>
            <a:endParaRPr lang="en-US" sz="1200" b="1" dirty="0"/>
          </a:p>
          <a:p>
            <a:r>
              <a:rPr lang="en-US" sz="1200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Draw an empty hash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For the given hash function, the possible range of hash values is [0, 6].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So, draw an empty hash table consisting of 7 buckets as-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C1332-F348-4C17-9A97-689A2977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90" y="1939031"/>
            <a:ext cx="1809750" cy="3352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472522-37EA-44E2-B168-8DE1B5CD6825}"/>
              </a:ext>
            </a:extLst>
          </p:cNvPr>
          <p:cNvSpPr/>
          <p:nvPr/>
        </p:nvSpPr>
        <p:spPr>
          <a:xfrm>
            <a:off x="659905" y="3429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50 maps = 50 mod 7 =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660D0-D73A-4FAA-A60F-62F25D27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990" y="1939031"/>
            <a:ext cx="1809750" cy="335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EF3F7-36B8-474B-BCAA-765A39E3D2A7}"/>
              </a:ext>
            </a:extLst>
          </p:cNvPr>
          <p:cNvSpPr/>
          <p:nvPr/>
        </p:nvSpPr>
        <p:spPr>
          <a:xfrm>
            <a:off x="659905" y="3974107"/>
            <a:ext cx="1875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700 maps = 700 mod 7 = 0.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C72C0-5E4D-40AD-90E7-5B2333D8B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990" y="1939031"/>
            <a:ext cx="180975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9C23E3-4BF8-48D9-AF9E-7BF9883D5E66}"/>
              </a:ext>
            </a:extLst>
          </p:cNvPr>
          <p:cNvSpPr/>
          <p:nvPr/>
        </p:nvSpPr>
        <p:spPr>
          <a:xfrm>
            <a:off x="659905" y="4305689"/>
            <a:ext cx="1717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76 maps = 76 mod 7 = 6.</a:t>
            </a:r>
            <a:endParaRPr lang="en-IN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18D41-FEC6-4E21-9E60-EAD08D402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345" y="1939031"/>
            <a:ext cx="1809750" cy="335280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4A7BD2FD-C3B2-4FAA-B734-E903B805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" y="4547581"/>
            <a:ext cx="762591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85 maps = 85 mod 7 =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bucket-1 is already occupied, so collision occurs.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handle the collision, linear probing technique keeps probing linearly until an empty bucket is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empty bucket is bucket-2. So, key 85 will be inserted in bucket-2 of the hash table as-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F55FD5-9BDE-4A8B-8FD2-5DEBA7013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345" y="1927039"/>
            <a:ext cx="1809750" cy="3352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20AB81-1F36-4A71-B969-C51B2C629664}"/>
              </a:ext>
            </a:extLst>
          </p:cNvPr>
          <p:cNvSpPr/>
          <p:nvPr/>
        </p:nvSpPr>
        <p:spPr>
          <a:xfrm>
            <a:off x="659905" y="5620470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92 mod 7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D67625-54FC-4120-9637-FA7F56E09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700" y="1927039"/>
            <a:ext cx="1809750" cy="3352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082109-5429-4B91-8277-7F1ED5741F0F}"/>
              </a:ext>
            </a:extLst>
          </p:cNvPr>
          <p:cNvSpPr/>
          <p:nvPr/>
        </p:nvSpPr>
        <p:spPr>
          <a:xfrm>
            <a:off x="659905" y="5859732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73 mod 7 =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622B6F-6436-48BD-9542-4C0770F4A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87" y="1932373"/>
            <a:ext cx="1809750" cy="3352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4DEF1F-EAFA-442A-9711-3A259B250594}"/>
              </a:ext>
            </a:extLst>
          </p:cNvPr>
          <p:cNvSpPr/>
          <p:nvPr/>
        </p:nvSpPr>
        <p:spPr>
          <a:xfrm>
            <a:off x="584059" y="6046173"/>
            <a:ext cx="1080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101 mod 7 = 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9F8259-4A72-48D7-A620-202160B12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7132" y="1932373"/>
            <a:ext cx="1809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52714-F626-410E-8D4B-E39C430BEDB1}"/>
              </a:ext>
            </a:extLst>
          </p:cNvPr>
          <p:cNvSpPr/>
          <p:nvPr/>
        </p:nvSpPr>
        <p:spPr>
          <a:xfrm>
            <a:off x="648070" y="582786"/>
            <a:ext cx="107064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several searching techniques like linear search, binary search, search trees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these techniques, time taken to search any particular element depends on the total number of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hlinkClick r:id="rId2"/>
              </a:rPr>
              <a:t>Linear Search</a:t>
            </a:r>
            <a:r>
              <a:rPr lang="en-US" sz="1600" dirty="0"/>
              <a:t> takes O(n) time to perform the search in unsorted arrays consisting of n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hlinkClick r:id="rId3"/>
              </a:rPr>
              <a:t>Binary Search</a:t>
            </a:r>
            <a:r>
              <a:rPr lang="en-US" sz="1600" dirty="0"/>
              <a:t> takes O(</a:t>
            </a:r>
            <a:r>
              <a:rPr lang="en-US" sz="1600" dirty="0" err="1"/>
              <a:t>logn</a:t>
            </a:r>
            <a:r>
              <a:rPr lang="en-US" sz="1600" dirty="0"/>
              <a:t>) time to perform the search in sorted arrays consisting of n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takes O(</a:t>
            </a:r>
            <a:r>
              <a:rPr lang="en-US" sz="1600" dirty="0" err="1"/>
              <a:t>logn</a:t>
            </a:r>
            <a:r>
              <a:rPr lang="en-US" sz="1600" dirty="0"/>
              <a:t>) time to perform the search in </a:t>
            </a:r>
            <a:r>
              <a:rPr lang="en-US" sz="1600" b="1" dirty="0">
                <a:hlinkClick r:id="rId4"/>
              </a:rPr>
              <a:t>Binary Search Tree</a:t>
            </a:r>
            <a:r>
              <a:rPr lang="en-US" sz="1600" b="1" dirty="0"/>
              <a:t> </a:t>
            </a:r>
            <a:r>
              <a:rPr lang="en-US" sz="1600" dirty="0"/>
              <a:t>consisting of n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guarantee O(</a:t>
            </a:r>
            <a:r>
              <a:rPr lang="en-US" sz="1600" dirty="0" err="1"/>
              <a:t>logn</a:t>
            </a:r>
            <a:r>
              <a:rPr lang="en-US" sz="1600" dirty="0"/>
              <a:t>) search time, height balancing is required in BST(i.e. AVL)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 main drawback of these techniques is-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the number of elements increases, time taken to perform the search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becomes problematic when total number of elements become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8BE62C-C240-43BF-8F1A-217CCB64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0" y="3737496"/>
            <a:ext cx="78486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en-US" sz="1400" b="1" u="sng" dirty="0">
                <a:latin typeface="Arial" panose="020B0604020202020204" pitchFamily="34" charset="0"/>
              </a:rPr>
              <a:t>Hashing</a:t>
            </a: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 is a well-known technique to search any particular record among several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minimizes the number of comparisons while performing the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Advantage-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other searching techniques,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 is extremely efficient.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time taken by it to perform the search does not depend upon the total number of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 completes the search with constant time complexity O(1).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3C7783-948A-4F91-BA92-CC46813D3BF5}"/>
              </a:ext>
            </a:extLst>
          </p:cNvPr>
          <p:cNvSpPr/>
          <p:nvPr/>
        </p:nvSpPr>
        <p:spPr>
          <a:xfrm>
            <a:off x="881848" y="691070"/>
            <a:ext cx="9682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Problem-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Using the hash function ‘key mod 7’, insert the following sequence of keys in the hash table-</a:t>
            </a:r>
          </a:p>
          <a:p>
            <a:pPr algn="ctr"/>
            <a:r>
              <a:rPr lang="en-US" dirty="0"/>
              <a:t>50, 700, 76, 85, 92, 73 and 101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0000"/>
                </a:solidFill>
              </a:rPr>
              <a:t>Use quadratic probing </a:t>
            </a:r>
            <a:r>
              <a:rPr lang="en-US" dirty="0"/>
              <a:t>technique for collision resolution.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E9D95D-A104-48D5-800E-CA0F6D2C3065}"/>
                  </a:ext>
                </a:extLst>
              </p14:cNvPr>
              <p14:cNvContentPartPr/>
              <p14:nvPr/>
            </p14:nvContentPartPr>
            <p14:xfrm>
              <a:off x="9829800" y="9716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E9D95D-A104-48D5-800E-CA0F6D2C3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0440" y="962280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FBE56F-F40C-47C5-9701-C2BE7CD7B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46616"/>
              </p:ext>
            </p:extLst>
          </p:nvPr>
        </p:nvGraphicFramePr>
        <p:xfrm>
          <a:off x="8009515" y="1894980"/>
          <a:ext cx="1143363" cy="4709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116">
                  <a:extLst>
                    <a:ext uri="{9D8B030D-6E8A-4147-A177-3AD203B41FA5}">
                      <a16:colId xmlns:a16="http://schemas.microsoft.com/office/drawing/2014/main" val="3800821862"/>
                    </a:ext>
                  </a:extLst>
                </a:gridCol>
                <a:gridCol w="892247">
                  <a:extLst>
                    <a:ext uri="{9D8B030D-6E8A-4147-A177-3AD203B41FA5}">
                      <a16:colId xmlns:a16="http://schemas.microsoft.com/office/drawing/2014/main" val="2981679645"/>
                    </a:ext>
                  </a:extLst>
                </a:gridCol>
              </a:tblGrid>
              <a:tr h="588706">
                <a:tc>
                  <a:txBody>
                    <a:bodyPr/>
                    <a:lstStyle/>
                    <a:p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HT(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42578"/>
                  </a:ext>
                </a:extLst>
              </a:tr>
              <a:tr h="58870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3111"/>
                  </a:ext>
                </a:extLst>
              </a:tr>
              <a:tr h="58870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13305"/>
                  </a:ext>
                </a:extLst>
              </a:tr>
              <a:tr h="58870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30491"/>
                  </a:ext>
                </a:extLst>
              </a:tr>
              <a:tr h="5887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37794"/>
                  </a:ext>
                </a:extLst>
              </a:tr>
              <a:tr h="58870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98"/>
                  </a:ext>
                </a:extLst>
              </a:tr>
              <a:tr h="58870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17976"/>
                  </a:ext>
                </a:extLst>
              </a:tr>
              <a:tr h="588706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553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FC09BB-F9F3-408E-B5AA-B6576C466256}"/>
              </a:ext>
            </a:extLst>
          </p:cNvPr>
          <p:cNvSpPr txBox="1"/>
          <p:nvPr/>
        </p:nvSpPr>
        <p:spPr>
          <a:xfrm>
            <a:off x="994299" y="2654423"/>
            <a:ext cx="62462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50%7   =1</a:t>
            </a:r>
          </a:p>
          <a:p>
            <a:r>
              <a:rPr lang="en-IN" dirty="0"/>
              <a:t>700%7 =0</a:t>
            </a:r>
          </a:p>
          <a:p>
            <a:r>
              <a:rPr lang="en-IN" dirty="0"/>
              <a:t>76%7   =6</a:t>
            </a:r>
          </a:p>
          <a:p>
            <a:r>
              <a:rPr lang="en-IN" dirty="0"/>
              <a:t>85%7   =1 collision, (1+1*1)%7=2</a:t>
            </a:r>
          </a:p>
          <a:p>
            <a:r>
              <a:rPr lang="en-IN" dirty="0"/>
              <a:t>92%7   =4</a:t>
            </a:r>
          </a:p>
          <a:p>
            <a:r>
              <a:rPr lang="en-IN" dirty="0"/>
              <a:t>73%7   =3</a:t>
            </a:r>
          </a:p>
          <a:p>
            <a:r>
              <a:rPr lang="en-IN" dirty="0"/>
              <a:t>101%7 =3 collision, (3+1*1)%7=4 collision, (3+2*2)%7=0 collision</a:t>
            </a:r>
          </a:p>
          <a:p>
            <a:r>
              <a:rPr lang="en-IN" dirty="0"/>
              <a:t>                                   (3+3*3)%7=5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3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B13232-DB94-480E-8096-0D1CFF821891}"/>
              </a:ext>
            </a:extLst>
          </p:cNvPr>
          <p:cNvSpPr/>
          <p:nvPr/>
        </p:nvSpPr>
        <p:spPr>
          <a:xfrm>
            <a:off x="917359" y="478006"/>
            <a:ext cx="10952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Problem-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Using the hash function </a:t>
            </a:r>
            <a:r>
              <a:rPr lang="en-US" b="1" dirty="0"/>
              <a:t>h1(k)=k mod 13</a:t>
            </a:r>
            <a:r>
              <a:rPr lang="en-US" dirty="0"/>
              <a:t>, </a:t>
            </a:r>
            <a:r>
              <a:rPr lang="en-US" b="1" dirty="0"/>
              <a:t>h2(k)= 8-(k mod 8</a:t>
            </a:r>
            <a:r>
              <a:rPr lang="en-US" dirty="0"/>
              <a:t>) insert the following sequence of keys in the hash table-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18, 41, 22, 44, 59, 32, 31, 73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2CB9908-62DB-4970-9465-A998EBB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90450"/>
              </p:ext>
            </p:extLst>
          </p:nvPr>
        </p:nvGraphicFramePr>
        <p:xfrm>
          <a:off x="8602461" y="1596229"/>
          <a:ext cx="1566416" cy="49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208">
                  <a:extLst>
                    <a:ext uri="{9D8B030D-6E8A-4147-A177-3AD203B41FA5}">
                      <a16:colId xmlns:a16="http://schemas.microsoft.com/office/drawing/2014/main" val="127666146"/>
                    </a:ext>
                  </a:extLst>
                </a:gridCol>
                <a:gridCol w="783208">
                  <a:extLst>
                    <a:ext uri="{9D8B030D-6E8A-4147-A177-3AD203B41FA5}">
                      <a16:colId xmlns:a16="http://schemas.microsoft.com/office/drawing/2014/main" val="1895157260"/>
                    </a:ext>
                  </a:extLst>
                </a:gridCol>
              </a:tblGrid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26410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8444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51748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30415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1440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62170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21682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73479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74813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3787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1355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40775"/>
                  </a:ext>
                </a:extLst>
              </a:tr>
              <a:tr h="37868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98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168588-E165-4C04-87F6-4BD1B2EAF1BD}"/>
              </a:ext>
            </a:extLst>
          </p:cNvPr>
          <p:cNvSpPr txBox="1"/>
          <p:nvPr/>
        </p:nvSpPr>
        <p:spPr>
          <a:xfrm>
            <a:off x="994299" y="2232332"/>
            <a:ext cx="518218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18%13  =5</a:t>
            </a:r>
          </a:p>
          <a:p>
            <a:r>
              <a:rPr lang="en-IN" dirty="0"/>
              <a:t>41%13  =2</a:t>
            </a:r>
          </a:p>
          <a:p>
            <a:r>
              <a:rPr lang="en-IN" dirty="0"/>
              <a:t>22%13  =9</a:t>
            </a:r>
          </a:p>
          <a:p>
            <a:r>
              <a:rPr lang="en-IN" dirty="0"/>
              <a:t>44%13  =5 collision, (5+1*{8-(44%8)})%13=9 collision,</a:t>
            </a:r>
          </a:p>
          <a:p>
            <a:r>
              <a:rPr lang="en-IN" dirty="0"/>
              <a:t>                                    (5+2*{8-(44%8)})%13=0</a:t>
            </a:r>
          </a:p>
          <a:p>
            <a:r>
              <a:rPr lang="en-IN" dirty="0"/>
              <a:t>59%13  =7</a:t>
            </a:r>
          </a:p>
          <a:p>
            <a:r>
              <a:rPr lang="en-IN" dirty="0"/>
              <a:t>32%13  =6</a:t>
            </a:r>
          </a:p>
          <a:p>
            <a:r>
              <a:rPr lang="en-IN" dirty="0"/>
              <a:t>31%13  =5 collision, (5+1*{8-(31%8)})%13=6 collision</a:t>
            </a:r>
          </a:p>
          <a:p>
            <a:r>
              <a:rPr lang="en-IN" dirty="0"/>
              <a:t>                                    (5+2*{8-(31%8)})%13=7 collision</a:t>
            </a:r>
          </a:p>
          <a:p>
            <a:r>
              <a:rPr lang="en-IN" dirty="0"/>
              <a:t>                                    (5+3*{8-(31%8)})%13=8 </a:t>
            </a:r>
          </a:p>
          <a:p>
            <a:endParaRPr lang="en-IN" dirty="0"/>
          </a:p>
          <a:p>
            <a:r>
              <a:rPr lang="en-IN" dirty="0"/>
              <a:t>73%13  =8 collision, (8+1*{8-(73%8)})%13=2 collision</a:t>
            </a:r>
          </a:p>
          <a:p>
            <a:r>
              <a:rPr lang="en-IN" dirty="0"/>
              <a:t>                                    (8+2*{8-(73%8)})%13=9 collision</a:t>
            </a:r>
          </a:p>
          <a:p>
            <a:r>
              <a:rPr lang="en-IN" dirty="0"/>
              <a:t>                                    (8+3*{8-(73%8)})%13=3</a:t>
            </a:r>
          </a:p>
          <a:p>
            <a:r>
              <a:rPr lang="en-IN" dirty="0"/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809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91E9-901F-46E9-9449-4AAD5BAC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794"/>
            <a:ext cx="10515600" cy="298607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How will you design a hash function for storing following mobile numbers?</a:t>
            </a:r>
          </a:p>
          <a:p>
            <a:pPr marL="0" indent="0">
              <a:buNone/>
            </a:pPr>
            <a:r>
              <a:rPr lang="en-IN" sz="2000" dirty="0"/>
              <a:t>9826098260</a:t>
            </a:r>
          </a:p>
          <a:p>
            <a:pPr marL="0" indent="0">
              <a:buNone/>
            </a:pPr>
            <a:r>
              <a:rPr lang="en-IN" sz="2000" dirty="0"/>
              <a:t>9977993322</a:t>
            </a:r>
          </a:p>
          <a:p>
            <a:pPr marL="0" indent="0">
              <a:buNone/>
            </a:pPr>
            <a:r>
              <a:rPr lang="en-IN" sz="2000" dirty="0"/>
              <a:t>9737343244</a:t>
            </a:r>
          </a:p>
          <a:p>
            <a:pPr marL="0" indent="0">
              <a:buNone/>
            </a:pPr>
            <a:r>
              <a:rPr lang="en-IN" sz="2000" dirty="0"/>
              <a:t>9993433466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13A5B-2396-4640-823A-C5430DA274EF}"/>
              </a:ext>
            </a:extLst>
          </p:cNvPr>
          <p:cNvSpPr txBox="1"/>
          <p:nvPr/>
        </p:nvSpPr>
        <p:spPr>
          <a:xfrm>
            <a:off x="775317" y="3302494"/>
            <a:ext cx="5820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98+26+09+82+60   or 98260+98260   then </a:t>
            </a:r>
            <a:r>
              <a:rPr lang="en-IN" b="1" dirty="0"/>
              <a:t>k % </a:t>
            </a:r>
            <a:r>
              <a:rPr lang="en-IN" b="1" dirty="0" err="1"/>
              <a:t>prime_no</a:t>
            </a: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dirty="0"/>
              <a:t>98*1+26*2+09*3+82*4+62*5   then </a:t>
            </a:r>
            <a:r>
              <a:rPr lang="en-IN" b="1" dirty="0"/>
              <a:t>k % </a:t>
            </a:r>
            <a:r>
              <a:rPr lang="en-IN" b="1" dirty="0" err="1"/>
              <a:t>prime_no</a:t>
            </a: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dirty="0"/>
              <a:t>we can make use of standard quadratic equation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E13814-93BC-49E5-8F81-A5084D5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3" y="1217875"/>
            <a:ext cx="6400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String s = “ABC";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     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hashCode = s.hashCode();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lang="pt-BR" alt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s.charAt(0) * 31n-1 + s.charAt(1) * 31n-2 + ... + s.charAt(n-1)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en-US" sz="1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alt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"ABC" = 'A' * 312 + 'B' * 31 + 'C' = 65 * 312 + 66 * 31 + 67 = 64578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  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ED45E-C0DF-4952-8761-BFD883C7BEA9}"/>
              </a:ext>
            </a:extLst>
          </p:cNvPr>
          <p:cNvSpPr txBox="1"/>
          <p:nvPr/>
        </p:nvSpPr>
        <p:spPr>
          <a:xfrm>
            <a:off x="838200" y="5220070"/>
            <a:ext cx="30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What if h2(x) evaluates zero..? </a:t>
            </a:r>
          </a:p>
        </p:txBody>
      </p:sp>
    </p:spTree>
    <p:extLst>
      <p:ext uri="{BB962C8B-B14F-4D97-AF65-F5344CB8AC3E}">
        <p14:creationId xmlns:p14="http://schemas.microsoft.com/office/powerpoint/2010/main" val="7744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119A-ECB1-4BC7-B2C4-7266E226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564996"/>
            <a:ext cx="10951346" cy="11128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Practice problem : H1(x)= x mod 10, H2(x)= 7 – (x mod 7)</a:t>
            </a:r>
          </a:p>
          <a:p>
            <a:pPr marL="0" indent="0">
              <a:buNone/>
            </a:pPr>
            <a:r>
              <a:rPr lang="en-IN" dirty="0"/>
              <a:t>89,  18,  49,  58,  69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82C6C7-6A84-478B-B092-0310B072907C}"/>
              </a:ext>
            </a:extLst>
          </p:cNvPr>
          <p:cNvSpPr/>
          <p:nvPr/>
        </p:nvSpPr>
        <p:spPr>
          <a:xfrm>
            <a:off x="544498" y="2303224"/>
            <a:ext cx="11182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 – 1.</a:t>
            </a:r>
            <a:r>
              <a:rPr lang="en-US" dirty="0"/>
              <a:t> Given the following input (4322, 1334, 1471, 9679, 1989, 6171, 6173, 4199) and the hash function x mod 10, which of the following statements are true? (GATE CS 2004)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. 9679, 1989, 4199 hash to the same value</a:t>
            </a:r>
            <a:br>
              <a:rPr lang="en-US" dirty="0"/>
            </a:br>
            <a:r>
              <a:rPr lang="en-US" dirty="0"/>
              <a:t>ii. 1471, 6171 has to the same value</a:t>
            </a:r>
            <a:br>
              <a:rPr lang="en-US" dirty="0"/>
            </a:br>
            <a:r>
              <a:rPr lang="en-US" dirty="0"/>
              <a:t>iii. All elements hash to the same value</a:t>
            </a:r>
            <a:br>
              <a:rPr lang="en-US" dirty="0"/>
            </a:br>
            <a:r>
              <a:rPr lang="en-US" dirty="0"/>
              <a:t>iv. Each element hashes to a different value</a:t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i</a:t>
            </a:r>
            <a:r>
              <a:rPr lang="en-US" dirty="0"/>
              <a:t> only</a:t>
            </a:r>
            <a:br>
              <a:rPr lang="en-US" dirty="0"/>
            </a:br>
            <a:r>
              <a:rPr lang="en-US" dirty="0"/>
              <a:t>(B) ii only</a:t>
            </a:r>
            <a:br>
              <a:rPr lang="en-US" dirty="0"/>
            </a:br>
            <a:r>
              <a:rPr lang="en-US" dirty="0"/>
              <a:t>(C) </a:t>
            </a:r>
            <a:r>
              <a:rPr lang="en-US" dirty="0" err="1"/>
              <a:t>i</a:t>
            </a:r>
            <a:r>
              <a:rPr lang="en-US" dirty="0"/>
              <a:t> and ii only</a:t>
            </a:r>
            <a:br>
              <a:rPr lang="en-US" dirty="0"/>
            </a:br>
            <a:r>
              <a:rPr lang="en-US" dirty="0"/>
              <a:t>(D) iii or iv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40F1F-4CAE-4EDE-91EF-29631C9AA7DD}"/>
              </a:ext>
            </a:extLst>
          </p:cNvPr>
          <p:cNvSpPr/>
          <p:nvPr/>
        </p:nvSpPr>
        <p:spPr>
          <a:xfrm>
            <a:off x="544498" y="5358972"/>
            <a:ext cx="10907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 – 2.</a:t>
            </a:r>
            <a:r>
              <a:rPr lang="en-US" dirty="0"/>
              <a:t> The keys 12, 18, 13, 2, 3, 23, 5 and 15 are inserted into an initially empty hash table of length 10 using open addressing with hash function h(k) = k mod 10 and linear probing. What is the resultant hash table?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94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351285-7AD8-4E4B-A82C-01381FD59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56" y="512620"/>
            <a:ext cx="112746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– 3.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hash table of length 10 uses open addressing with hash function h(k)=k mod 10, and linear probing. After inserting 6 values into an empty hash table, the table is as shown below.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one of the following choices gives a possible order in which the key values could have been inserted in the table?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(A) 46, 42, 34, 52, 23, 33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(B) 34, 42, 23, 52, 33, 46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(C) 46, 34, 42, 23, 52, 33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(D) 42, 46, 33, 23, 34, 52 </a:t>
            </a:r>
          </a:p>
        </p:txBody>
      </p:sp>
      <p:pic>
        <p:nvPicPr>
          <p:cNvPr id="2050" name="Picture 2" descr="4">
            <a:extLst>
              <a:ext uri="{FF2B5EF4-FFF2-40B4-BE49-F238E27FC236}">
                <a16:creationId xmlns:a16="http://schemas.microsoft.com/office/drawing/2014/main" id="{B8B7DC18-33CC-4316-B716-D6B54FDF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46" y="1512996"/>
            <a:ext cx="986531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C8B65-A01B-4F7B-A928-7056F0411660}"/>
              </a:ext>
            </a:extLst>
          </p:cNvPr>
          <p:cNvSpPr/>
          <p:nvPr/>
        </p:nvSpPr>
        <p:spPr>
          <a:xfrm>
            <a:off x="562252" y="3922542"/>
            <a:ext cx="11067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 – 4.</a:t>
            </a:r>
            <a:r>
              <a:rPr lang="en-US" dirty="0"/>
              <a:t> How many different insertion sequences of the key values using the same hash function and linear probing will result in the hash table given in Question 3 above?</a:t>
            </a:r>
            <a:br>
              <a:rPr lang="en-US" dirty="0"/>
            </a:br>
            <a:r>
              <a:rPr lang="en-US" dirty="0"/>
              <a:t>(A) 10</a:t>
            </a:r>
            <a:br>
              <a:rPr lang="en-US" dirty="0"/>
            </a:br>
            <a:r>
              <a:rPr lang="en-US" dirty="0"/>
              <a:t>(B) 20</a:t>
            </a:r>
            <a:br>
              <a:rPr lang="en-US" dirty="0"/>
            </a:br>
            <a:r>
              <a:rPr lang="en-US" dirty="0"/>
              <a:t>(C) 30</a:t>
            </a:r>
            <a:br>
              <a:rPr lang="en-US" dirty="0"/>
            </a:br>
            <a:r>
              <a:rPr lang="en-US" dirty="0"/>
              <a:t>(D) 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16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638858-1ADA-49EE-A086-5FB0D3BEE69D}"/>
              </a:ext>
            </a:extLst>
          </p:cNvPr>
          <p:cNvSpPr/>
          <p:nvPr/>
        </p:nvSpPr>
        <p:spPr>
          <a:xfrm>
            <a:off x="881848" y="517060"/>
            <a:ext cx="10366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 – 5.</a:t>
            </a:r>
            <a:r>
              <a:rPr lang="en-US" dirty="0"/>
              <a:t> Consider a hash table with 100 slots. Collisions are resolved using chaining. Assuming simple uniform hashing, what is the probability that the first 3 slots are unfilled after the first 3 insertions? (GATE-CS-2014)</a:t>
            </a:r>
            <a:br>
              <a:rPr lang="en-US" dirty="0"/>
            </a:br>
            <a:r>
              <a:rPr lang="en-US" dirty="0"/>
              <a:t>(A) (97 × 97 × 97)/100^3</a:t>
            </a:r>
            <a:br>
              <a:rPr lang="en-US" dirty="0"/>
            </a:br>
            <a:r>
              <a:rPr lang="en-US" dirty="0"/>
              <a:t>(B) (99 × 98 × 97)/100^3</a:t>
            </a:r>
            <a:br>
              <a:rPr lang="en-US" dirty="0"/>
            </a:br>
            <a:r>
              <a:rPr lang="en-US" dirty="0"/>
              <a:t>(C) (97 × 96 × 95)/100^3</a:t>
            </a:r>
            <a:br>
              <a:rPr lang="en-US" dirty="0"/>
            </a:br>
            <a:r>
              <a:rPr lang="en-US" dirty="0"/>
              <a:t>(D) (97 × 96 × 95)/(3! × 100^3)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6645D-7D66-4767-883C-E02DDF5B2F35}"/>
              </a:ext>
            </a:extLst>
          </p:cNvPr>
          <p:cNvSpPr/>
          <p:nvPr/>
        </p:nvSpPr>
        <p:spPr>
          <a:xfrm>
            <a:off x="881847" y="2981508"/>
            <a:ext cx="10019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 – 6.</a:t>
            </a:r>
            <a:r>
              <a:rPr lang="en-US" dirty="0"/>
              <a:t> Which one of the following hash functions on integers will distribute keys most uniformly over 10 buckets numbered 0 to 9 for </a:t>
            </a:r>
            <a:r>
              <a:rPr lang="en-US" dirty="0" err="1"/>
              <a:t>i</a:t>
            </a:r>
            <a:r>
              <a:rPr lang="en-US" dirty="0"/>
              <a:t> ranging from 0 to 2020? (GATE-CS-2015)</a:t>
            </a:r>
            <a:br>
              <a:rPr lang="en-US" dirty="0"/>
            </a:br>
            <a:r>
              <a:rPr lang="en-US" dirty="0"/>
              <a:t>(A) h(</a:t>
            </a:r>
            <a:r>
              <a:rPr lang="en-US" dirty="0" err="1"/>
              <a:t>i</a:t>
            </a:r>
            <a:r>
              <a:rPr lang="en-US" dirty="0"/>
              <a:t>) =i^2 mod 10</a:t>
            </a:r>
            <a:br>
              <a:rPr lang="en-US" dirty="0"/>
            </a:br>
            <a:r>
              <a:rPr lang="en-US" dirty="0"/>
              <a:t>(B) h(</a:t>
            </a:r>
            <a:r>
              <a:rPr lang="en-US" dirty="0" err="1"/>
              <a:t>i</a:t>
            </a:r>
            <a:r>
              <a:rPr lang="en-US" dirty="0"/>
              <a:t>) =i^3 mod 10</a:t>
            </a:r>
            <a:br>
              <a:rPr lang="en-US" dirty="0"/>
            </a:br>
            <a:r>
              <a:rPr lang="en-US" dirty="0"/>
              <a:t>(C) h(</a:t>
            </a:r>
            <a:r>
              <a:rPr lang="en-US" dirty="0" err="1"/>
              <a:t>i</a:t>
            </a:r>
            <a:r>
              <a:rPr lang="en-US" dirty="0"/>
              <a:t>) = (11 ∗ i^2) mod 10</a:t>
            </a:r>
            <a:br>
              <a:rPr lang="en-US" dirty="0"/>
            </a:br>
            <a:r>
              <a:rPr lang="en-US" dirty="0"/>
              <a:t>(D) h(</a:t>
            </a:r>
            <a:r>
              <a:rPr lang="en-US" dirty="0" err="1"/>
              <a:t>i</a:t>
            </a:r>
            <a:r>
              <a:rPr lang="en-US" dirty="0"/>
              <a:t>) = (12 ∗ </a:t>
            </a:r>
            <a:r>
              <a:rPr lang="en-US" dirty="0" err="1"/>
              <a:t>i</a:t>
            </a:r>
            <a:r>
              <a:rPr lang="en-US" dirty="0"/>
              <a:t>) mod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95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FBD61A-F2C7-445B-89F4-37BE24DDFF4C}"/>
              </a:ext>
            </a:extLst>
          </p:cNvPr>
          <p:cNvSpPr/>
          <p:nvPr/>
        </p:nvSpPr>
        <p:spPr>
          <a:xfrm>
            <a:off x="917357" y="293251"/>
            <a:ext cx="9238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Hashing Mechanism-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In hashing,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array data structure called as </a:t>
            </a:r>
            <a:r>
              <a:rPr lang="en-US" b="1" dirty="0"/>
              <a:t>Hash table</a:t>
            </a:r>
            <a:r>
              <a:rPr lang="en-US" dirty="0"/>
              <a:t> is used to store the data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hash key value, data items are inserted into the hash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BD7B2-9D1A-4E85-8859-14F8A716C690}"/>
              </a:ext>
            </a:extLst>
          </p:cNvPr>
          <p:cNvSpPr/>
          <p:nvPr/>
        </p:nvSpPr>
        <p:spPr>
          <a:xfrm>
            <a:off x="917357" y="1951671"/>
            <a:ext cx="96026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Hash Key Value-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key value is a special value that serves as an index for a data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indicates where the data item should be stored in the hash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key value is generated using a hash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9D287-7308-4F49-9887-8E7D78F1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86" y="3602376"/>
            <a:ext cx="7705817" cy="32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43B94F-4EAA-4A5D-9A97-62D63E772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57760"/>
              </p:ext>
            </p:extLst>
          </p:nvPr>
        </p:nvGraphicFramePr>
        <p:xfrm>
          <a:off x="479912" y="1996263"/>
          <a:ext cx="9989820" cy="365760"/>
        </p:xfrm>
        <a:graphic>
          <a:graphicData uri="http://schemas.openxmlformats.org/drawingml/2006/table">
            <a:tbl>
              <a:tblPr/>
              <a:tblGrid>
                <a:gridCol w="9989820">
                  <a:extLst>
                    <a:ext uri="{9D8B030D-6E8A-4147-A177-3AD203B41FA5}">
                      <a16:colId xmlns:a16="http://schemas.microsoft.com/office/drawing/2014/main" val="410613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Hash function is a function that maps any big number or string to a small integer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32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FF9F5BD-D436-4EF0-8E65-FF115D7A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7" y="284531"/>
            <a:ext cx="1049251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 Function-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 function takes the data item as an input and returns a small integer value as an output.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small integer value is called as a hash value.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 value of the data item is then used as an index for storing it into the hash 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Hash Functions-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various types of hash functions available such as-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 Square Hash Function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Division Hash Function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Folding Hash 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It depends on the user which hash function he wants to use.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EFA858-89EF-4CC5-AA18-D6E03FA6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7" y="4742042"/>
            <a:ext cx="114280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of Hash Function-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properties of a good hash function are-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Easy to compute: </a:t>
            </a:r>
            <a:r>
              <a:rPr lang="en-US" altLang="en-US" sz="1600" dirty="0">
                <a:latin typeface="Arial" panose="020B0604020202020204" pitchFamily="34" charset="0"/>
              </a:rPr>
              <a:t>It should be easy to compute and must not become an algorithm in itself.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Uniform distribution: </a:t>
            </a:r>
            <a:r>
              <a:rPr lang="en-US" altLang="en-US" sz="1600" dirty="0">
                <a:latin typeface="Arial" panose="020B0604020202020204" pitchFamily="34" charset="0"/>
              </a:rPr>
              <a:t>It should provide a uniform distribution across the hash table and should not result in clustering.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Less collisions: </a:t>
            </a:r>
            <a:r>
              <a:rPr lang="en-US" altLang="en-US" sz="1600" dirty="0">
                <a:latin typeface="Arial" panose="020B0604020202020204" pitchFamily="34" charset="0"/>
              </a:rPr>
              <a:t>Collisions occur when pairs of elements are mapped to the same hash value. These should be avoided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64A68-4FEB-418E-9C61-8FA8FF524901}"/>
              </a:ext>
            </a:extLst>
          </p:cNvPr>
          <p:cNvSpPr/>
          <p:nvPr/>
        </p:nvSpPr>
        <p:spPr>
          <a:xfrm>
            <a:off x="939553" y="543693"/>
            <a:ext cx="10312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Collision in Hashing-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In hashing,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function is used to compute the hash value for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value is then used as an index to store the key in the hash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function may return the same hash value for two or more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When the hash value of a key maps to an already occupied bucket of the hash table, it is called as a </a:t>
            </a:r>
            <a:r>
              <a:rPr lang="en-US" b="1" dirty="0">
                <a:solidFill>
                  <a:srgbClr val="FF0000"/>
                </a:solidFill>
              </a:rPr>
              <a:t>Collision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396BE-756F-4A9B-82DC-9FDF9C757238}"/>
              </a:ext>
            </a:extLst>
          </p:cNvPr>
          <p:cNvSpPr/>
          <p:nvPr/>
        </p:nvSpPr>
        <p:spPr>
          <a:xfrm>
            <a:off x="875387" y="3129016"/>
            <a:ext cx="3250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effectLst/>
              </a:rPr>
              <a:t>Collision Resolution Techniques-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A13D7-5E02-4A43-9AAC-4A3A128CC7FF}"/>
              </a:ext>
            </a:extLst>
          </p:cNvPr>
          <p:cNvSpPr/>
          <p:nvPr/>
        </p:nvSpPr>
        <p:spPr>
          <a:xfrm>
            <a:off x="939553" y="3620740"/>
            <a:ext cx="10006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Collision Resolution Techniques are the techniques</a:t>
            </a:r>
          </a:p>
          <a:p>
            <a:r>
              <a:rPr lang="en-US" dirty="0"/>
              <a:t> used for resolving or handling the collision.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8557F-A70B-4F5B-A209-C6E10291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02" y="3129016"/>
            <a:ext cx="5006521" cy="36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BAF2D-BEED-4A44-8C0C-14DBD95AF5AA}"/>
              </a:ext>
            </a:extLst>
          </p:cNvPr>
          <p:cNvSpPr/>
          <p:nvPr/>
        </p:nvSpPr>
        <p:spPr>
          <a:xfrm>
            <a:off x="985421" y="335845"/>
            <a:ext cx="100140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Separate Chaining-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To handle the collision,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technique creates a linked list to the slot for which collision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key is then inserted in the linked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linked lists to the slots appear like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why, this technique is called as </a:t>
            </a:r>
            <a:r>
              <a:rPr lang="en-US" b="1" dirty="0"/>
              <a:t>separate chaining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u="sng" dirty="0">
                <a:effectLst/>
              </a:rPr>
              <a:t>Time Complexity-</a:t>
            </a:r>
            <a:endParaRPr lang="en-US" b="1" dirty="0"/>
          </a:p>
          <a:p>
            <a:r>
              <a:rPr lang="en-US" dirty="0"/>
              <a:t> </a:t>
            </a:r>
          </a:p>
          <a:p>
            <a:pPr lvl="1"/>
            <a:r>
              <a:rPr lang="en-US" b="1" u="sng" dirty="0">
                <a:effectLst/>
              </a:rPr>
              <a:t>For Searching-</a:t>
            </a:r>
            <a:endParaRPr lang="en-US" b="1" dirty="0"/>
          </a:p>
          <a:p>
            <a:pPr lvl="1"/>
            <a:r>
              <a:rPr 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worst case, all the keys might map to the same bucket of the hash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such a case, all the keys will be present in a single linked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Sequential search will have to be performed on the linked list to perform the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So, time taken for searching in worst case is O(n).</a:t>
            </a:r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b="1" u="sng" dirty="0">
                <a:effectLst/>
              </a:rPr>
              <a:t>For Deletion-</a:t>
            </a:r>
            <a:endParaRPr lang="en-US" b="1" dirty="0"/>
          </a:p>
          <a:p>
            <a:pPr lvl="1"/>
            <a:r>
              <a:rPr 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worst case, the key might have to be searched first and then deleted.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worst case, time taken for searching is O(n).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So, time taken for deletion in worst case is O(n).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84FE94-67D2-4185-941E-364139F3C9D8}"/>
                  </a:ext>
                </a:extLst>
              </p14:cNvPr>
              <p14:cNvContentPartPr/>
              <p14:nvPr/>
            </p14:nvContentPartPr>
            <p14:xfrm>
              <a:off x="5689440" y="4826160"/>
              <a:ext cx="718200" cy="128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84FE94-67D2-4185-941E-364139F3C9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0080" y="4816800"/>
                <a:ext cx="736920" cy="13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4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AEC3BF-132A-4ECC-A584-A5681542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53" y="3580143"/>
            <a:ext cx="8525091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Factor (α)-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factor (α) is defined as-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6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 Load factor (α) = constant, then time complexity of Insert, Search, Delete = Θ(1)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676F1-B8D3-457B-BFBB-8F94291F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35" y="4594965"/>
            <a:ext cx="5829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66EA7-AB7F-4024-88D1-7C5A541241BA}"/>
              </a:ext>
            </a:extLst>
          </p:cNvPr>
          <p:cNvSpPr txBox="1"/>
          <p:nvPr/>
        </p:nvSpPr>
        <p:spPr>
          <a:xfrm>
            <a:off x="1189607" y="871419"/>
            <a:ext cx="55873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The Hash Function is usually a composition of two maps: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Hash code map</a:t>
            </a: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Keys 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 Integer</a:t>
            </a:r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Compression map</a:t>
            </a:r>
          </a:p>
          <a:p>
            <a:r>
              <a:rPr lang="en-IN" dirty="0"/>
              <a:t>         </a:t>
            </a:r>
            <a:r>
              <a:rPr lang="en-IN" sz="2000" dirty="0">
                <a:solidFill>
                  <a:srgbClr val="FF0000"/>
                </a:solidFill>
              </a:rPr>
              <a:t>Integer 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 A[0……m-1]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C2AF8B-CBA4-4302-AA6A-2C9200D2F250}"/>
              </a:ext>
            </a:extLst>
          </p:cNvPr>
          <p:cNvSpPr/>
          <p:nvPr/>
        </p:nvSpPr>
        <p:spPr>
          <a:xfrm>
            <a:off x="915880" y="650147"/>
            <a:ext cx="10360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us understand the need for a good hash function. Assume that you have to store strings in the hash table by using the hashing technique {“</a:t>
            </a:r>
            <a:r>
              <a:rPr lang="en-US" dirty="0" err="1"/>
              <a:t>abcdef</a:t>
            </a:r>
            <a:r>
              <a:rPr lang="en-US" dirty="0"/>
              <a:t>”, “</a:t>
            </a:r>
            <a:r>
              <a:rPr lang="en-US" dirty="0" err="1"/>
              <a:t>bcdefa</a:t>
            </a:r>
            <a:r>
              <a:rPr lang="en-US" dirty="0"/>
              <a:t>”, “</a:t>
            </a:r>
            <a:r>
              <a:rPr lang="en-US" dirty="0" err="1"/>
              <a:t>cdefab</a:t>
            </a:r>
            <a:r>
              <a:rPr lang="en-US" dirty="0"/>
              <a:t>” , “</a:t>
            </a:r>
            <a:r>
              <a:rPr lang="en-US" dirty="0" err="1"/>
              <a:t>defabc</a:t>
            </a:r>
            <a:r>
              <a:rPr lang="en-US" dirty="0"/>
              <a:t>” }. </a:t>
            </a:r>
          </a:p>
          <a:p>
            <a:endParaRPr lang="en-US" dirty="0"/>
          </a:p>
          <a:p>
            <a:r>
              <a:rPr lang="en-US" dirty="0"/>
              <a:t>To compute the index for storing the strings, use a hash function that states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index for a specific string will be equal to the </a:t>
            </a:r>
            <a:r>
              <a:rPr lang="en-US" b="1" dirty="0"/>
              <a:t>sum of the ASCII values of the characters modulo 593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593 is a prime number, it will reduce the possibility of indexing different strings (collisions). It is recommended that you use prime numbers in case of modulo.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ASCII values of a, b, c, d, e, and f are 97, 98, 99, 100, 101, and 102 respectively. Since all the strings contain the same characters with different permutations, the sum will 597.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hash function will compute the same index for all the strings and the strings will be stored in the hash table in the following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index of all the strings is the same, you can create a list on that index and insert all the strings in that list.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FF450-21AA-4AAD-9262-6BF34399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4117204"/>
            <a:ext cx="6410325" cy="2476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590534-F21B-4659-BCF4-5DB0B056D46A}"/>
              </a:ext>
            </a:extLst>
          </p:cNvPr>
          <p:cNvSpPr/>
          <p:nvPr/>
        </p:nvSpPr>
        <p:spPr>
          <a:xfrm>
            <a:off x="5018842" y="4945365"/>
            <a:ext cx="6610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Here, it will take </a:t>
            </a:r>
            <a:r>
              <a:rPr lang="en-US" sz="1400" b="1" dirty="0"/>
              <a:t>O(n)</a:t>
            </a:r>
            <a:r>
              <a:rPr lang="en-US" sz="1400" dirty="0"/>
              <a:t> time (where n is the number of strings) to access a specific string. This shows that the hash function is not a good hash function.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240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C657E-719F-4C5D-9492-ED738E8E22A7}"/>
              </a:ext>
            </a:extLst>
          </p:cNvPr>
          <p:cNvSpPr/>
          <p:nvPr/>
        </p:nvSpPr>
        <p:spPr>
          <a:xfrm>
            <a:off x="834500" y="582747"/>
            <a:ext cx="10626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Let’s try a different hash function. The index for a specific string will be equal to sum of ASCII values of characters multiplied by their respective order in the string after which it is modulo with </a:t>
            </a:r>
            <a:r>
              <a:rPr lang="en-US" b="1" dirty="0"/>
              <a:t>2069</a:t>
            </a:r>
            <a:r>
              <a:rPr lang="en-US" dirty="0"/>
              <a:t> (prime number).</a:t>
            </a:r>
          </a:p>
          <a:p>
            <a:endParaRPr lang="en-US" dirty="0"/>
          </a:p>
          <a:p>
            <a:r>
              <a:rPr lang="en-US" dirty="0"/>
              <a:t>String                                Hash function                                                   Index </a:t>
            </a:r>
          </a:p>
          <a:p>
            <a:br>
              <a:rPr lang="en-US" dirty="0"/>
            </a:br>
            <a:r>
              <a:rPr lang="en-US" dirty="0" err="1"/>
              <a:t>abcdef</a:t>
            </a:r>
            <a:r>
              <a:rPr lang="en-US" dirty="0"/>
              <a:t>       (97*</a:t>
            </a:r>
            <a:r>
              <a:rPr lang="en-US" i="1" dirty="0"/>
              <a:t>1 + 98*</a:t>
            </a:r>
            <a:r>
              <a:rPr lang="en-US" dirty="0"/>
              <a:t>2 + 99*</a:t>
            </a:r>
            <a:r>
              <a:rPr lang="en-US" i="1" dirty="0"/>
              <a:t>3 + 100*</a:t>
            </a:r>
            <a:r>
              <a:rPr lang="en-US" dirty="0"/>
              <a:t>4 + 101*</a:t>
            </a:r>
            <a:r>
              <a:rPr lang="en-US" i="1" dirty="0"/>
              <a:t>5 + 102*</a:t>
            </a:r>
            <a:r>
              <a:rPr lang="en-US" dirty="0"/>
              <a:t>6)%2069       38</a:t>
            </a:r>
            <a:br>
              <a:rPr lang="en-US" dirty="0"/>
            </a:br>
            <a:r>
              <a:rPr lang="en-US" dirty="0" err="1"/>
              <a:t>bcdefa</a:t>
            </a:r>
            <a:r>
              <a:rPr lang="en-US" dirty="0"/>
              <a:t>       (98*</a:t>
            </a:r>
            <a:r>
              <a:rPr lang="en-US" i="1" dirty="0"/>
              <a:t>1 + 99*</a:t>
            </a:r>
            <a:r>
              <a:rPr lang="en-US" dirty="0"/>
              <a:t>2 + 100*</a:t>
            </a:r>
            <a:r>
              <a:rPr lang="en-US" i="1" dirty="0"/>
              <a:t>3 + 101*</a:t>
            </a:r>
            <a:r>
              <a:rPr lang="en-US" dirty="0"/>
              <a:t>4 + 102*</a:t>
            </a:r>
            <a:r>
              <a:rPr lang="en-US" i="1" dirty="0"/>
              <a:t>5 + 97*</a:t>
            </a:r>
            <a:r>
              <a:rPr lang="en-US" dirty="0"/>
              <a:t>6)%2069       23</a:t>
            </a:r>
            <a:br>
              <a:rPr lang="en-US" dirty="0"/>
            </a:br>
            <a:r>
              <a:rPr lang="en-US" dirty="0" err="1"/>
              <a:t>cdefab</a:t>
            </a:r>
            <a:r>
              <a:rPr lang="en-US" dirty="0"/>
              <a:t>       (99*</a:t>
            </a:r>
            <a:r>
              <a:rPr lang="en-US" i="1" dirty="0"/>
              <a:t>1 + 100*</a:t>
            </a:r>
            <a:r>
              <a:rPr lang="en-US" dirty="0"/>
              <a:t>2 + 101*</a:t>
            </a:r>
            <a:r>
              <a:rPr lang="en-US" i="1" dirty="0"/>
              <a:t>3 + 102*</a:t>
            </a:r>
            <a:r>
              <a:rPr lang="en-US" dirty="0"/>
              <a:t>4 + 97*</a:t>
            </a:r>
            <a:r>
              <a:rPr lang="en-US" i="1" dirty="0"/>
              <a:t>5 + 98*</a:t>
            </a:r>
            <a:r>
              <a:rPr lang="en-US" dirty="0"/>
              <a:t>6)%2069       14</a:t>
            </a:r>
            <a:br>
              <a:rPr lang="en-US" dirty="0"/>
            </a:br>
            <a:r>
              <a:rPr lang="en-US" dirty="0" err="1"/>
              <a:t>defabc</a:t>
            </a:r>
            <a:r>
              <a:rPr lang="en-US" dirty="0"/>
              <a:t>       (100*</a:t>
            </a:r>
            <a:r>
              <a:rPr lang="en-US" i="1" dirty="0"/>
              <a:t>1 + 101*</a:t>
            </a:r>
            <a:r>
              <a:rPr lang="en-US" dirty="0"/>
              <a:t>2 + 102*</a:t>
            </a:r>
            <a:r>
              <a:rPr lang="en-US" i="1" dirty="0"/>
              <a:t>3 + 97*</a:t>
            </a:r>
            <a:r>
              <a:rPr lang="en-US" dirty="0"/>
              <a:t>4 + 98*</a:t>
            </a:r>
            <a:r>
              <a:rPr lang="en-US" i="1" dirty="0"/>
              <a:t>5 + 99*</a:t>
            </a:r>
            <a:r>
              <a:rPr lang="en-US" dirty="0"/>
              <a:t>6)%2069       11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DE92B-AC8D-43F6-A04F-D2B38DB1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89" y="1305574"/>
            <a:ext cx="3053723" cy="55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3446</Words>
  <Application>Microsoft Office PowerPoint</Application>
  <PresentationFormat>Widescreen</PresentationFormat>
  <Paragraphs>368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Bookman Old Style</vt:lpstr>
      <vt:lpstr>Calibri</vt:lpstr>
      <vt:lpstr>Calibri Light</vt:lpstr>
      <vt:lpstr>Office Theme</vt:lpstr>
      <vt:lpstr>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Algorithm: Linear Probing</vt:lpstr>
      <vt:lpstr>PowerPoint Presentation</vt:lpstr>
      <vt:lpstr>PowerPoint Presentation</vt:lpstr>
      <vt:lpstr>Algorithm: Double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ashwin verma</dc:creator>
  <cp:lastModifiedBy>ashwin verma</cp:lastModifiedBy>
  <cp:revision>96</cp:revision>
  <dcterms:created xsi:type="dcterms:W3CDTF">2020-04-01T05:03:22Z</dcterms:created>
  <dcterms:modified xsi:type="dcterms:W3CDTF">2021-04-26T07:51:27Z</dcterms:modified>
</cp:coreProperties>
</file>