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8EB1FA-C4CA-4AD4-BDA4-F10369946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513DDA-C8B2-4E87-890B-D1047642E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14D333-DDB4-4C76-8A5B-45BFC8D0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1A33-9B40-411F-BACF-241795261F7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7295A1-F8BF-45BE-9720-2429BFF4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B8E3C3-FC0D-4F72-B1CB-5D6AE3E9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B5-777A-4180-AE30-865C2CA0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7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AC1B56-EBE5-4EDF-8CE6-C6202805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113C41-61FC-44F5-BEF7-FACC51A3B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BBF966-1DF6-4276-9A7A-B8E1DDFF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1A33-9B40-411F-BACF-241795261F7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92AC66-E347-44D6-8032-3821C1DE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FD7DA3-066A-4C86-AEB8-670ED493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B5-777A-4180-AE30-865C2CA0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60975F-EE77-46C6-BDD2-D1B3F9B15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4886E4-BE7A-4E0D-91B6-58AD81DC6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EF4E47-5F22-4359-8451-8C4123E4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1A33-9B40-411F-BACF-241795261F7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3AEA6C-8623-4536-94BA-D82EA792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CFE6E0-8B59-4688-B3CA-847F07EA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B5-777A-4180-AE30-865C2CA0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5BAB7-5D7C-40CF-89C0-94EB89CF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3FA7FA-0CD8-4741-8D58-6469CDF2A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21376E-C183-4FA2-BF01-AD566783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1A33-9B40-411F-BACF-241795261F7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797AFD-ABE6-4264-914A-F80D8ABF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D0B813-57AB-4C7F-90ED-350BD65D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B5-777A-4180-AE30-865C2CA0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3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B865B-43CF-46F0-8894-3D94062D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F997BA-ABB0-48CD-8C58-7318A2E3F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34E401-814D-414E-B2DF-47B2F003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1A33-9B40-411F-BACF-241795261F7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0F476E-6A89-4E1D-9C3A-968F7F3E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64E57D-1ABF-480C-8118-1F416A11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B5-777A-4180-AE30-865C2CA0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2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3CE24-3117-4ECD-9613-D76C6847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879DCF-3CFC-4867-B5DC-FE07F0CA7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C2E769-5F59-4A52-8B45-C7B7A0121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FC82EF-65DF-410E-91DF-0D8E90E6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1A33-9B40-411F-BACF-241795261F7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499229-E559-4A91-B450-A94DF204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4AC7D6-EC93-42A4-BF17-0949973A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B5-777A-4180-AE30-865C2CA0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4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92C6E4-A799-4BA7-8485-436ECE5F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3A2F50-9167-4AB3-BAE9-0D282D736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DBC6E9-9D1B-4E55-AD8F-BAE23AFC0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65E8328-426F-4096-AB45-35AFABBC6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A3E1AD-3B9A-4F4C-8264-E05E3F2BC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B9C048D-89AB-4715-879E-F0B324E8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1A33-9B40-411F-BACF-241795261F7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8EC6525-961A-43FA-B8EC-A654055B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F4FD5D5-85E2-4E34-9936-9AA8F1DF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B5-777A-4180-AE30-865C2CA0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4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82F29-2430-4F76-B87A-DAAC79BF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0551FF-D3B0-4001-8BD3-A52D87A2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1A33-9B40-411F-BACF-241795261F7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E13523-EB02-4C7E-8BCE-7FE81651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3563F9-2867-40E9-9D69-9D6A1BA8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B5-777A-4180-AE30-865C2CA0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6376535-DF1E-40FC-BEE6-7B025F92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1A33-9B40-411F-BACF-241795261F7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51A1954-2876-4C54-A8EB-7B828CF8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38D1A9-9E87-4B8E-8401-C369A35A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B5-777A-4180-AE30-865C2CA0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3BDE0-709A-4A51-968D-02C5C863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04215C-2F83-4F60-A34C-850C9520A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57A0E7E-99E6-45B3-BE0F-5D3B41DE3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9F5912-2D9C-4AA7-95F9-CB7644A2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1A33-9B40-411F-BACF-241795261F7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C8D191-A8FB-4719-8F8F-9E9835C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21F061-67E4-4F5A-A529-6BAAAB01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B5-777A-4180-AE30-865C2CA0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B953F9-34E8-422B-A5B6-597FBA38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CCCAE2D-4CA2-4BFC-BE74-B86C6EFBE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EFB57F-946A-4119-86FD-197538E3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B2B6A3-956A-4DCA-A213-1ABECC81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1A33-9B40-411F-BACF-241795261F7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CF8620-9C45-4941-BDB3-693F54D9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34A40D-C37E-4EB3-8CB1-6F982A0E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B5-777A-4180-AE30-865C2CA0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3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67B1A68-C818-486D-9073-20053012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F740C6-99EB-42E5-AAF6-C494ACE5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0F9E1B-B752-4021-9446-C4B6588A5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1A33-9B40-411F-BACF-241795261F7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1DAC5B-9EA2-4C0F-9FE9-2002B5B36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3765DC-A1F5-46A3-8445-F7CFEC4D6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4EB5-777A-4180-AE30-865C2CA0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73D64C-7EFA-4C0C-A3F8-F409461CCE96}"/>
              </a:ext>
            </a:extLst>
          </p:cNvPr>
          <p:cNvSpPr txBox="1"/>
          <p:nvPr/>
        </p:nvSpPr>
        <p:spPr>
          <a:xfrm>
            <a:off x="5168347" y="212035"/>
            <a:ext cx="764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FCFS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5DE462DD-A0DA-49DF-9DAD-20FEFC89C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34407"/>
              </p:ext>
            </p:extLst>
          </p:nvPr>
        </p:nvGraphicFramePr>
        <p:xfrm>
          <a:off x="3229183" y="2796008"/>
          <a:ext cx="5994331" cy="3048345"/>
        </p:xfrm>
        <a:graphic>
          <a:graphicData uri="http://schemas.openxmlformats.org/drawingml/2006/table">
            <a:tbl>
              <a:tblPr/>
              <a:tblGrid>
                <a:gridCol w="2005221">
                  <a:extLst>
                    <a:ext uri="{9D8B030D-6E8A-4147-A177-3AD203B41FA5}">
                      <a16:colId xmlns:a16="http://schemas.microsoft.com/office/drawing/2014/main" xmlns="" val="438458068"/>
                    </a:ext>
                  </a:extLst>
                </a:gridCol>
                <a:gridCol w="1994555">
                  <a:extLst>
                    <a:ext uri="{9D8B030D-6E8A-4147-A177-3AD203B41FA5}">
                      <a16:colId xmlns:a16="http://schemas.microsoft.com/office/drawing/2014/main" xmlns="" val="3920794512"/>
                    </a:ext>
                  </a:extLst>
                </a:gridCol>
                <a:gridCol w="1994555">
                  <a:extLst>
                    <a:ext uri="{9D8B030D-6E8A-4147-A177-3AD203B41FA5}">
                      <a16:colId xmlns:a16="http://schemas.microsoft.com/office/drawing/2014/main" xmlns="" val="1930611470"/>
                    </a:ext>
                  </a:extLst>
                </a:gridCol>
              </a:tblGrid>
              <a:tr h="609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Process Id</a:t>
                      </a:r>
                      <a:endParaRPr lang="en-US" sz="36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Arrival time</a:t>
                      </a:r>
                      <a:endParaRPr lang="en-US" sz="36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Burst time</a:t>
                      </a:r>
                      <a:endParaRPr lang="en-US" sz="36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5737412"/>
                  </a:ext>
                </a:extLst>
              </a:tr>
              <a:tr h="6096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958733"/>
                  </a:ext>
                </a:extLst>
              </a:tr>
              <a:tr h="60966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6794982"/>
                  </a:ext>
                </a:extLst>
              </a:tr>
              <a:tr h="6096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3591171"/>
                  </a:ext>
                </a:extLst>
              </a:tr>
              <a:tr h="6096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23112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78CCD6E8-C114-4259-9B64-70B713610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03" y="1225751"/>
            <a:ext cx="107498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 Body"/>
              </a:rPr>
              <a:t>Consider the set of 4 processes whose arrival time and burst time are given below-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 Body"/>
              </a:rPr>
              <a:t>If the CPU scheduling policy is FCFS, calculate the average waiting time and average turn around time.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366A7BA-6328-414E-AE8D-2495C440A77F}"/>
              </a:ext>
            </a:extLst>
          </p:cNvPr>
          <p:cNvSpPr txBox="1"/>
          <p:nvPr/>
        </p:nvSpPr>
        <p:spPr>
          <a:xfrm>
            <a:off x="368490" y="21203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106091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CE057194-EED0-4260-A5EE-E1A69A36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41019"/>
              </p:ext>
            </p:extLst>
          </p:nvPr>
        </p:nvGraphicFramePr>
        <p:xfrm>
          <a:off x="1636505" y="3429000"/>
          <a:ext cx="8596086" cy="1905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65362">
                  <a:extLst>
                    <a:ext uri="{9D8B030D-6E8A-4147-A177-3AD203B41FA5}">
                      <a16:colId xmlns:a16="http://schemas.microsoft.com/office/drawing/2014/main" xmlns="" val="1521805949"/>
                    </a:ext>
                  </a:extLst>
                </a:gridCol>
                <a:gridCol w="2865362">
                  <a:extLst>
                    <a:ext uri="{9D8B030D-6E8A-4147-A177-3AD203B41FA5}">
                      <a16:colId xmlns:a16="http://schemas.microsoft.com/office/drawing/2014/main" xmlns="" val="492485963"/>
                    </a:ext>
                  </a:extLst>
                </a:gridCol>
                <a:gridCol w="2865362">
                  <a:extLst>
                    <a:ext uri="{9D8B030D-6E8A-4147-A177-3AD203B41FA5}">
                      <a16:colId xmlns:a16="http://schemas.microsoft.com/office/drawing/2014/main" xmlns="" val="3931163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Process</a:t>
                      </a:r>
                      <a:endParaRPr lang="en-US" sz="2400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Arrival</a:t>
                      </a:r>
                      <a:br>
                        <a:rPr lang="en-US" sz="2400" b="1" dirty="0">
                          <a:effectLst/>
                        </a:rPr>
                      </a:br>
                      <a:r>
                        <a:rPr lang="en-US" sz="2400" b="1" dirty="0">
                          <a:effectLst/>
                        </a:rPr>
                        <a:t>time</a:t>
                      </a:r>
                      <a:endParaRPr lang="en-US" sz="2400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effectLst/>
                        </a:rPr>
                        <a:t>Time Units</a:t>
                      </a:r>
                      <a:br>
                        <a:rPr lang="en-US" sz="2400" b="1">
                          <a:effectLst/>
                        </a:rPr>
                      </a:br>
                      <a:r>
                        <a:rPr lang="en-US" sz="2400" b="1">
                          <a:effectLst/>
                        </a:rPr>
                        <a:t>Required</a:t>
                      </a:r>
                      <a:endParaRPr lang="en-US" sz="240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609449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55565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762681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687874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28361D3F-83CC-47C1-A283-E118B7B40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505" y="1336512"/>
            <a:ext cx="97971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effectLst/>
                <a:latin typeface="+mn-lt"/>
              </a:rPr>
              <a:t>Consider the 3 processes, P1, P2 and P3 shown in the table.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effectLst/>
                <a:latin typeface="+mn-lt"/>
              </a:rPr>
              <a:t>The completion order of the 3 processes under the policies FCFS and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effectLst/>
                <a:latin typeface="+mn-lt"/>
              </a:rPr>
              <a:t>RR2 (round robin scheduling with CPU quantum of 2 time units) 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5E4E63D-070A-4D57-AD33-79DA629B36BB}"/>
              </a:ext>
            </a:extLst>
          </p:cNvPr>
          <p:cNvSpPr txBox="1"/>
          <p:nvPr/>
        </p:nvSpPr>
        <p:spPr>
          <a:xfrm>
            <a:off x="5326743" y="98460"/>
            <a:ext cx="1778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Robin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0F90F7-5350-4ECE-8B12-A8A68501D22A}"/>
              </a:ext>
            </a:extLst>
          </p:cNvPr>
          <p:cNvSpPr txBox="1"/>
          <p:nvPr/>
        </p:nvSpPr>
        <p:spPr>
          <a:xfrm>
            <a:off x="368490" y="212035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4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C45EAEC6-B1AC-4219-A222-E1ADB4611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97386"/>
              </p:ext>
            </p:extLst>
          </p:nvPr>
        </p:nvGraphicFramePr>
        <p:xfrm>
          <a:off x="2685142" y="2679768"/>
          <a:ext cx="7398430" cy="3627120"/>
        </p:xfrm>
        <a:graphic>
          <a:graphicData uri="http://schemas.openxmlformats.org/drawingml/2006/table">
            <a:tbl>
              <a:tblPr/>
              <a:tblGrid>
                <a:gridCol w="2474920">
                  <a:extLst>
                    <a:ext uri="{9D8B030D-6E8A-4147-A177-3AD203B41FA5}">
                      <a16:colId xmlns:a16="http://schemas.microsoft.com/office/drawing/2014/main" xmlns="" val="3474806946"/>
                    </a:ext>
                  </a:extLst>
                </a:gridCol>
                <a:gridCol w="2461755">
                  <a:extLst>
                    <a:ext uri="{9D8B030D-6E8A-4147-A177-3AD203B41FA5}">
                      <a16:colId xmlns:a16="http://schemas.microsoft.com/office/drawing/2014/main" xmlns="" val="1949091414"/>
                    </a:ext>
                  </a:extLst>
                </a:gridCol>
                <a:gridCol w="2461755">
                  <a:extLst>
                    <a:ext uri="{9D8B030D-6E8A-4147-A177-3AD203B41FA5}">
                      <a16:colId xmlns:a16="http://schemas.microsoft.com/office/drawing/2014/main" xmlns="" val="1965192920"/>
                    </a:ext>
                  </a:extLst>
                </a:gridCol>
              </a:tblGrid>
              <a:tr h="4943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Process Id</a:t>
                      </a:r>
                      <a:endParaRPr lang="en-US" sz="36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Arrival time</a:t>
                      </a:r>
                      <a:endParaRPr lang="en-US" sz="36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Burst time</a:t>
                      </a:r>
                      <a:endParaRPr lang="en-US" sz="36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1399459"/>
                  </a:ext>
                </a:extLst>
              </a:tr>
              <a:tr h="49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761953"/>
                  </a:ext>
                </a:extLst>
              </a:tr>
              <a:tr h="49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9879765"/>
                  </a:ext>
                </a:extLst>
              </a:tr>
              <a:tr h="49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6044210"/>
                  </a:ext>
                </a:extLst>
              </a:tr>
              <a:tr h="49438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1910712"/>
                  </a:ext>
                </a:extLst>
              </a:tr>
              <a:tr h="49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100707"/>
                  </a:ext>
                </a:extLst>
              </a:tr>
              <a:tr h="49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029974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C0407AD1-D98A-4323-8BA7-27BFDFB15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341" y="755334"/>
            <a:ext cx="104783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+mn-lt"/>
              </a:rPr>
              <a:t>Consider the set of 6 processes whose arrival time and burst time are given below-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+mn-lt"/>
              </a:rPr>
              <a:t>If the CPU scheduling policy is Round Robin with time quantum = 2 unit,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+mn-lt"/>
              </a:rPr>
              <a:t>calculate the average waiting time and average turn around time.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D66B95-69F6-48E3-B6F8-13697280942F}"/>
              </a:ext>
            </a:extLst>
          </p:cNvPr>
          <p:cNvSpPr txBox="1"/>
          <p:nvPr/>
        </p:nvSpPr>
        <p:spPr>
          <a:xfrm>
            <a:off x="368490" y="2120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8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A7247B1-CE75-459E-B798-FD9C005AACAB}"/>
              </a:ext>
            </a:extLst>
          </p:cNvPr>
          <p:cNvSpPr txBox="1"/>
          <p:nvPr/>
        </p:nvSpPr>
        <p:spPr>
          <a:xfrm>
            <a:off x="1596571" y="1859340"/>
            <a:ext cx="89988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</a:rPr>
              <a:t>Four jobs to be executed on a single processor system arrive at time 0 in the order A, B, C, D. Their burst CPU time requirements are 4, 1, 8, 1 time units respectively. The completion time of A under round robin scheduling with time slice of one time unit is-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7F12612-8907-4188-9B34-6A0E6949CDEC}"/>
              </a:ext>
            </a:extLst>
          </p:cNvPr>
          <p:cNvSpPr txBox="1"/>
          <p:nvPr/>
        </p:nvSpPr>
        <p:spPr>
          <a:xfrm>
            <a:off x="368490" y="212035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3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8672C12-752B-47AE-A71D-B778157F8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61" y="917036"/>
            <a:ext cx="11672939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effectLst/>
                <a:latin typeface="+mn-lt"/>
              </a:rPr>
              <a:t>Consider the following set of processes, assumed to have arrived at time 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effectLst/>
                <a:latin typeface="+mn-lt"/>
              </a:rPr>
              <a:t>Consider the CPU scheduling algorithms Shortest Job First (SJF) and Round Robin (RR).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effectLst/>
                <a:latin typeface="+mn-lt"/>
              </a:rPr>
              <a:t>For RR, assume that the processes are scheduled in the order P</a:t>
            </a:r>
            <a:r>
              <a:rPr kumimoji="0" lang="en-US" altLang="en-US" sz="2400" u="none" strike="noStrike" cap="none" normalizeH="0" baseline="-30000" dirty="0">
                <a:ln>
                  <a:noFill/>
                </a:ln>
                <a:effectLst/>
                <a:latin typeface="+mn-lt"/>
              </a:rPr>
              <a:t>1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effectLst/>
                <a:latin typeface="+mn-lt"/>
              </a:rPr>
              <a:t>, P</a:t>
            </a:r>
            <a:r>
              <a:rPr kumimoji="0" lang="en-US" altLang="en-US" sz="2400" u="none" strike="noStrike" cap="none" normalizeH="0" baseline="-30000" dirty="0">
                <a:ln>
                  <a:noFill/>
                </a:ln>
                <a:effectLst/>
                <a:latin typeface="+mn-lt"/>
              </a:rPr>
              <a:t>2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effectLst/>
                <a:latin typeface="+mn-lt"/>
              </a:rPr>
              <a:t>, P</a:t>
            </a:r>
            <a:r>
              <a:rPr kumimoji="0" lang="en-US" altLang="en-US" sz="2400" u="none" strike="noStrike" cap="none" normalizeH="0" baseline="-30000" dirty="0">
                <a:ln>
                  <a:noFill/>
                </a:ln>
                <a:effectLst/>
                <a:latin typeface="+mn-lt"/>
              </a:rPr>
              <a:t>3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effectLst/>
                <a:latin typeface="+mn-lt"/>
              </a:rPr>
              <a:t>, P</a:t>
            </a:r>
            <a:r>
              <a:rPr kumimoji="0" lang="en-US" altLang="en-US" sz="2400" u="none" strike="noStrike" cap="none" normalizeH="0" baseline="-30000" dirty="0">
                <a:ln>
                  <a:noFill/>
                </a:ln>
                <a:effectLst/>
                <a:latin typeface="+mn-lt"/>
              </a:rPr>
              <a:t>4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effectLst/>
                <a:latin typeface="+mn-lt"/>
              </a:rPr>
              <a:t>.  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effectLst/>
                <a:latin typeface="+mn-lt"/>
              </a:rPr>
              <a:t>If the time quantum for RR is 4 </a:t>
            </a:r>
            <a:r>
              <a:rPr kumimoji="0" lang="en-US" altLang="en-US" sz="240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ms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effectLst/>
                <a:latin typeface="+mn-lt"/>
              </a:rPr>
              <a:t>, then the absolute value of the difference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effectLst/>
                <a:latin typeface="+mn-lt"/>
              </a:rPr>
              <a:t>between the average turnaround times (in </a:t>
            </a:r>
            <a:r>
              <a:rPr kumimoji="0" lang="en-US" altLang="en-US" sz="240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ms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effectLst/>
                <a:latin typeface="+mn-lt"/>
              </a:rPr>
              <a:t>) of SJF and RR (round off to 2 decimal places) is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xmlns="" id="{05583170-FB3A-40AE-B8CE-0555FADCB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72" y="3164611"/>
            <a:ext cx="6040832" cy="165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206ED2-5937-4777-B178-BDC4013D502A}"/>
              </a:ext>
            </a:extLst>
          </p:cNvPr>
          <p:cNvSpPr txBox="1"/>
          <p:nvPr/>
        </p:nvSpPr>
        <p:spPr>
          <a:xfrm>
            <a:off x="368490" y="212035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4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F96EF983-B49F-449D-B7D9-E05392B0E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985483"/>
              </p:ext>
            </p:extLst>
          </p:nvPr>
        </p:nvGraphicFramePr>
        <p:xfrm>
          <a:off x="2655976" y="2084453"/>
          <a:ext cx="7084370" cy="4211082"/>
        </p:xfrm>
        <a:graphic>
          <a:graphicData uri="http://schemas.openxmlformats.org/drawingml/2006/table">
            <a:tbl>
              <a:tblPr/>
              <a:tblGrid>
                <a:gridCol w="2369860">
                  <a:extLst>
                    <a:ext uri="{9D8B030D-6E8A-4147-A177-3AD203B41FA5}">
                      <a16:colId xmlns:a16="http://schemas.microsoft.com/office/drawing/2014/main" xmlns="" val="1282637314"/>
                    </a:ext>
                  </a:extLst>
                </a:gridCol>
                <a:gridCol w="2357255">
                  <a:extLst>
                    <a:ext uri="{9D8B030D-6E8A-4147-A177-3AD203B41FA5}">
                      <a16:colId xmlns:a16="http://schemas.microsoft.com/office/drawing/2014/main" xmlns="" val="1680390302"/>
                    </a:ext>
                  </a:extLst>
                </a:gridCol>
                <a:gridCol w="2357255">
                  <a:extLst>
                    <a:ext uri="{9D8B030D-6E8A-4147-A177-3AD203B41FA5}">
                      <a16:colId xmlns:a16="http://schemas.microsoft.com/office/drawing/2014/main" xmlns="" val="176815909"/>
                    </a:ext>
                  </a:extLst>
                </a:gridCol>
              </a:tblGrid>
              <a:tr h="4706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Process Id</a:t>
                      </a:r>
                      <a:endParaRPr lang="en-US" sz="36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Arrival time</a:t>
                      </a:r>
                      <a:endParaRPr lang="en-US" sz="36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Burst time</a:t>
                      </a:r>
                      <a:endParaRPr lang="en-US" sz="36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3725039"/>
                  </a:ext>
                </a:extLst>
              </a:tr>
              <a:tr h="6154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4738270"/>
                  </a:ext>
                </a:extLst>
              </a:tr>
              <a:tr h="6154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715551"/>
                  </a:ext>
                </a:extLst>
              </a:tr>
              <a:tr h="61548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8233538"/>
                  </a:ext>
                </a:extLst>
              </a:tr>
              <a:tr h="61548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0387901"/>
                  </a:ext>
                </a:extLst>
              </a:tr>
              <a:tr h="6154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0482778"/>
                  </a:ext>
                </a:extLst>
              </a:tr>
              <a:tr h="6154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63178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2C10BF92-322A-4B40-B259-8D80C7075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98" y="767181"/>
            <a:ext cx="106856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Consider the set of 6 processes whose arrival time and burst time are given below-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If the CPU scheduling policy is FCFS, calculate the average waiting time and average turn around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D64C0F-7951-4224-9971-09C6F31B106E}"/>
              </a:ext>
            </a:extLst>
          </p:cNvPr>
          <p:cNvSpPr txBox="1"/>
          <p:nvPr/>
        </p:nvSpPr>
        <p:spPr>
          <a:xfrm>
            <a:off x="368490" y="21203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104448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1F35505-7192-4FFD-826F-613ABAAAA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717996"/>
              </p:ext>
            </p:extLst>
          </p:nvPr>
        </p:nvGraphicFramePr>
        <p:xfrm>
          <a:off x="2755244" y="2083175"/>
          <a:ext cx="6589096" cy="4388512"/>
        </p:xfrm>
        <a:graphic>
          <a:graphicData uri="http://schemas.openxmlformats.org/drawingml/2006/table">
            <a:tbl>
              <a:tblPr/>
              <a:tblGrid>
                <a:gridCol w="2204182">
                  <a:extLst>
                    <a:ext uri="{9D8B030D-6E8A-4147-A177-3AD203B41FA5}">
                      <a16:colId xmlns:a16="http://schemas.microsoft.com/office/drawing/2014/main" xmlns="" val="3912499675"/>
                    </a:ext>
                  </a:extLst>
                </a:gridCol>
                <a:gridCol w="2192457">
                  <a:extLst>
                    <a:ext uri="{9D8B030D-6E8A-4147-A177-3AD203B41FA5}">
                      <a16:colId xmlns:a16="http://schemas.microsoft.com/office/drawing/2014/main" xmlns="" val="4058853678"/>
                    </a:ext>
                  </a:extLst>
                </a:gridCol>
                <a:gridCol w="2192457">
                  <a:extLst>
                    <a:ext uri="{9D8B030D-6E8A-4147-A177-3AD203B41FA5}">
                      <a16:colId xmlns:a16="http://schemas.microsoft.com/office/drawing/2014/main" xmlns="" val="3887062531"/>
                    </a:ext>
                  </a:extLst>
                </a:gridCol>
              </a:tblGrid>
              <a:tr h="5485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Process Id</a:t>
                      </a:r>
                      <a:endParaRPr lang="en-US" sz="36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Arrival time</a:t>
                      </a:r>
                      <a:endParaRPr lang="en-US" sz="36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Burst time</a:t>
                      </a:r>
                      <a:endParaRPr lang="en-US" sz="36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6497613"/>
                  </a:ext>
                </a:extLst>
              </a:tr>
              <a:tr h="54856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7225926"/>
                  </a:ext>
                </a:extLst>
              </a:tr>
              <a:tr h="54856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4864616"/>
                  </a:ext>
                </a:extLst>
              </a:tr>
              <a:tr h="5485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8711046"/>
                  </a:ext>
                </a:extLst>
              </a:tr>
              <a:tr h="54856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0483917"/>
                  </a:ext>
                </a:extLst>
              </a:tr>
              <a:tr h="54856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1560058"/>
                  </a:ext>
                </a:extLst>
              </a:tr>
              <a:tr h="5485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5311990"/>
                  </a:ext>
                </a:extLst>
              </a:tr>
              <a:tr h="5485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P7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912519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7136108-D6F5-42E5-A9ED-AC369FE0C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08" y="664624"/>
            <a:ext cx="1007416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ibri"/>
              </a:rPr>
              <a:t>Consider the set of 7 processes whose arrival time and burst time are given below-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ibri"/>
              </a:rPr>
              <a:t>If the CPU scheduling policy is FCFS and there is 1 unit of overhead in scheduling the processes,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ibri"/>
              </a:rPr>
              <a:t> find the efficiency of the algorithm.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Ca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438A9B-1AFA-4D78-903F-141EE494B010}"/>
              </a:ext>
            </a:extLst>
          </p:cNvPr>
          <p:cNvSpPr txBox="1"/>
          <p:nvPr/>
        </p:nvSpPr>
        <p:spPr>
          <a:xfrm>
            <a:off x="368490" y="21203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243764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193141-B9E8-45A3-9121-BA828D9EA5FF}"/>
              </a:ext>
            </a:extLst>
          </p:cNvPr>
          <p:cNvSpPr txBox="1"/>
          <p:nvPr/>
        </p:nvSpPr>
        <p:spPr>
          <a:xfrm>
            <a:off x="4438205" y="262142"/>
            <a:ext cx="3934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SJF Preemptive and non preemptive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34AFF68C-6513-45E4-A643-CBB2FAD3B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23016"/>
              </p:ext>
            </p:extLst>
          </p:nvPr>
        </p:nvGraphicFramePr>
        <p:xfrm>
          <a:off x="1872017" y="3026246"/>
          <a:ext cx="8447965" cy="185965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89593">
                  <a:extLst>
                    <a:ext uri="{9D8B030D-6E8A-4147-A177-3AD203B41FA5}">
                      <a16:colId xmlns:a16="http://schemas.microsoft.com/office/drawing/2014/main" xmlns="" val="3617618673"/>
                    </a:ext>
                  </a:extLst>
                </a:gridCol>
                <a:gridCol w="1689593">
                  <a:extLst>
                    <a:ext uri="{9D8B030D-6E8A-4147-A177-3AD203B41FA5}">
                      <a16:colId xmlns:a16="http://schemas.microsoft.com/office/drawing/2014/main" xmlns="" val="2036402602"/>
                    </a:ext>
                  </a:extLst>
                </a:gridCol>
                <a:gridCol w="1689593">
                  <a:extLst>
                    <a:ext uri="{9D8B030D-6E8A-4147-A177-3AD203B41FA5}">
                      <a16:colId xmlns:a16="http://schemas.microsoft.com/office/drawing/2014/main" xmlns="" val="1396615854"/>
                    </a:ext>
                  </a:extLst>
                </a:gridCol>
                <a:gridCol w="1689593">
                  <a:extLst>
                    <a:ext uri="{9D8B030D-6E8A-4147-A177-3AD203B41FA5}">
                      <a16:colId xmlns:a16="http://schemas.microsoft.com/office/drawing/2014/main" xmlns="" val="1160754370"/>
                    </a:ext>
                  </a:extLst>
                </a:gridCol>
                <a:gridCol w="1689593">
                  <a:extLst>
                    <a:ext uri="{9D8B030D-6E8A-4147-A177-3AD203B41FA5}">
                      <a16:colId xmlns:a16="http://schemas.microsoft.com/office/drawing/2014/main" xmlns="" val="2476056060"/>
                    </a:ext>
                  </a:extLst>
                </a:gridCol>
              </a:tblGrid>
              <a:tr h="53388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439756458"/>
                  </a:ext>
                </a:extLst>
              </a:tr>
              <a:tr h="5338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Arrival time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138335439"/>
                  </a:ext>
                </a:extLst>
              </a:tr>
              <a:tr h="79187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CPU burst time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Z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416086277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0B21F8A-0815-482A-9175-173EA3D20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57" y="1101644"/>
            <a:ext cx="1173244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Consider the following four processes with arrival times (in milliseconds) and their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 length of CPU bursts (in milliseconds) as shown below: These processes are run on a single processor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using preemptive Shortest Remaining Time First scheduling algorithm.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If the average waiting time of the processes is 1 millisecond, then the value of Z is________.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1F54A2-9A97-4BB4-98FB-E86CE94E6A46}"/>
              </a:ext>
            </a:extLst>
          </p:cNvPr>
          <p:cNvSpPr txBox="1"/>
          <p:nvPr/>
        </p:nvSpPr>
        <p:spPr>
          <a:xfrm>
            <a:off x="368490" y="21203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4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CDB26B61-307A-4ABD-B543-42636A95B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384224"/>
              </p:ext>
            </p:extLst>
          </p:nvPr>
        </p:nvGraphicFramePr>
        <p:xfrm>
          <a:off x="958168" y="3778809"/>
          <a:ext cx="9046029" cy="21396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15343">
                  <a:extLst>
                    <a:ext uri="{9D8B030D-6E8A-4147-A177-3AD203B41FA5}">
                      <a16:colId xmlns:a16="http://schemas.microsoft.com/office/drawing/2014/main" xmlns="" val="3207340264"/>
                    </a:ext>
                  </a:extLst>
                </a:gridCol>
                <a:gridCol w="3015343">
                  <a:extLst>
                    <a:ext uri="{9D8B030D-6E8A-4147-A177-3AD203B41FA5}">
                      <a16:colId xmlns:a16="http://schemas.microsoft.com/office/drawing/2014/main" xmlns="" val="2956100767"/>
                    </a:ext>
                  </a:extLst>
                </a:gridCol>
                <a:gridCol w="3015343">
                  <a:extLst>
                    <a:ext uri="{9D8B030D-6E8A-4147-A177-3AD203B41FA5}">
                      <a16:colId xmlns:a16="http://schemas.microsoft.com/office/drawing/2014/main" xmlns="" val="530383229"/>
                    </a:ext>
                  </a:extLst>
                </a:gridCol>
              </a:tblGrid>
              <a:tr h="6991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Process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Arrival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Time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Processing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Time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550160449"/>
                  </a:ext>
                </a:extLst>
              </a:tr>
              <a:tr h="3601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11373546"/>
                  </a:ext>
                </a:extLst>
              </a:tr>
              <a:tr h="3601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B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489028195"/>
                  </a:ext>
                </a:extLst>
              </a:tr>
              <a:tr h="3601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476851058"/>
                  </a:ext>
                </a:extLst>
              </a:tr>
              <a:tr h="3601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77409681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F00D9E95-884A-4F81-9CC6-2B461268D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45" y="759261"/>
            <a:ext cx="107757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For the processes listed in the following table, calculate and find average turnaround time for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following </a:t>
            </a:r>
            <a:r>
              <a:rPr lang="en-US" sz="2000" b="0" i="0" dirty="0">
                <a:effectLst/>
                <a:latin typeface="Open Sans"/>
              </a:rPr>
              <a:t>scheduling schemes and determine which is lowest?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424F75-B58E-4AED-A726-DFDD29178C31}"/>
              </a:ext>
            </a:extLst>
          </p:cNvPr>
          <p:cNvSpPr txBox="1"/>
          <p:nvPr/>
        </p:nvSpPr>
        <p:spPr>
          <a:xfrm>
            <a:off x="798286" y="19340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Open Sans"/>
              </a:rPr>
              <a:t>First Come First Serve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7CBEBEE8-A96B-4495-922C-CC9DB56D4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168" y="2292896"/>
            <a:ext cx="378778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443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Non – preemptive Shortest Job First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C0ECB7CE-354F-480C-8BC8-32CC7CE15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168" y="2631709"/>
            <a:ext cx="268607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443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Shortest Remaining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6B00A4-5C06-40DB-BF54-56BBF02EE8EB}"/>
              </a:ext>
            </a:extLst>
          </p:cNvPr>
          <p:cNvSpPr txBox="1"/>
          <p:nvPr/>
        </p:nvSpPr>
        <p:spPr>
          <a:xfrm>
            <a:off x="858769" y="29732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Open Sans"/>
              </a:rPr>
              <a:t>Round Robin with Quantum value two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B391881-CD32-4A8E-A86B-A9E1AF944EE8}"/>
              </a:ext>
            </a:extLst>
          </p:cNvPr>
          <p:cNvSpPr txBox="1"/>
          <p:nvPr/>
        </p:nvSpPr>
        <p:spPr>
          <a:xfrm>
            <a:off x="368490" y="21203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0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C431ED5F-F264-4DF6-90C3-32EFB83B8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50292"/>
              </p:ext>
            </p:extLst>
          </p:nvPr>
        </p:nvGraphicFramePr>
        <p:xfrm>
          <a:off x="881464" y="2700270"/>
          <a:ext cx="10515600" cy="23088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86085375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4919959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1919854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Process 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Arrival Time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Execution Time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4001010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391485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B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598697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00027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277278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89261019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611D4CD5-2EE9-481A-AC46-D17668A16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64" y="1187165"/>
            <a:ext cx="1059899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u="none" strike="noStrike" cap="none" normalizeH="0" baseline="0" dirty="0">
                <a:ln>
                  <a:noFill/>
                </a:ln>
                <a:effectLst/>
                <a:latin typeface="+mn-lt"/>
              </a:rPr>
              <a:t>Consider the following set of processes that need to be scheduled on a single CPU.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u="none" strike="noStrike" cap="none" normalizeH="0" baseline="0" dirty="0">
                <a:ln>
                  <a:noFill/>
                </a:ln>
                <a:effectLst/>
                <a:latin typeface="+mn-lt"/>
              </a:rPr>
              <a:t>All the times are given in milliseconds.</a:t>
            </a:r>
            <a:r>
              <a:rPr lang="en-US" altLang="en-US" sz="2000" dirty="0">
                <a:latin typeface="+mn-lt"/>
              </a:rPr>
              <a:t> </a:t>
            </a:r>
            <a:r>
              <a:rPr kumimoji="0" lang="en-US" altLang="en-US" sz="2000" u="none" strike="noStrike" cap="none" normalizeH="0" baseline="0" dirty="0">
                <a:ln>
                  <a:noFill/>
                </a:ln>
                <a:effectLst/>
                <a:latin typeface="+mn-lt"/>
              </a:rPr>
              <a:t>Using the </a:t>
            </a:r>
            <a:r>
              <a:rPr kumimoji="0" lang="en-US" altLang="en-US" sz="2000" u="none" strike="noStrike" cap="none" normalizeH="0" baseline="0" dirty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shortest remaining time first</a:t>
            </a:r>
            <a:r>
              <a:rPr kumimoji="0" lang="en-US" altLang="en-US" sz="2000" u="none" strike="noStrike" cap="none" normalizeH="0" baseline="0" dirty="0">
                <a:ln>
                  <a:noFill/>
                </a:ln>
                <a:effectLst/>
                <a:latin typeface="+mn-lt"/>
              </a:rPr>
              <a:t> scheduling algorithm,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u="none" strike="noStrike" cap="none" normalizeH="0" baseline="0" dirty="0">
                <a:ln>
                  <a:noFill/>
                </a:ln>
                <a:effectLst/>
                <a:latin typeface="+mn-lt"/>
              </a:rPr>
              <a:t>the average process turnaround time (in msec) 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B2A0FB1-6CD1-46D8-8F81-5675CFFA9BF0}"/>
              </a:ext>
            </a:extLst>
          </p:cNvPr>
          <p:cNvSpPr txBox="1"/>
          <p:nvPr/>
        </p:nvSpPr>
        <p:spPr>
          <a:xfrm>
            <a:off x="368490" y="21203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3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AD2FD16-B7E4-46A0-8403-BD02AF3D8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400" y="1085112"/>
            <a:ext cx="11143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An operating system uses </a:t>
            </a: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shortest remaining time first</a:t>
            </a: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scheduling algorithm for pre-emptive scheduling of processes. Consider the following set of processes with their arrival times and CPU burst times (in milliseconds):  The average waiting time (in milliseconds) of the processes is </a:t>
            </a:r>
            <a:endParaRPr kumimoji="0" lang="en-US" alt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2535C57F-763C-4B61-A45D-6965467D9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14" y="2962216"/>
            <a:ext cx="6371773" cy="244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7F29C6-051D-4BC8-AD59-E746128B6B36}"/>
              </a:ext>
            </a:extLst>
          </p:cNvPr>
          <p:cNvSpPr txBox="1"/>
          <p:nvPr/>
        </p:nvSpPr>
        <p:spPr>
          <a:xfrm>
            <a:off x="368490" y="21203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6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71BA6589-D284-45C7-808A-9F9DD787B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36093"/>
              </p:ext>
            </p:extLst>
          </p:nvPr>
        </p:nvGraphicFramePr>
        <p:xfrm>
          <a:off x="1901372" y="3429000"/>
          <a:ext cx="7768773" cy="1539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89591">
                  <a:extLst>
                    <a:ext uri="{9D8B030D-6E8A-4147-A177-3AD203B41FA5}">
                      <a16:colId xmlns:a16="http://schemas.microsoft.com/office/drawing/2014/main" xmlns="" val="4001363828"/>
                    </a:ext>
                  </a:extLst>
                </a:gridCol>
                <a:gridCol w="2589591">
                  <a:extLst>
                    <a:ext uri="{9D8B030D-6E8A-4147-A177-3AD203B41FA5}">
                      <a16:colId xmlns:a16="http://schemas.microsoft.com/office/drawing/2014/main" xmlns="" val="1603495190"/>
                    </a:ext>
                  </a:extLst>
                </a:gridCol>
                <a:gridCol w="2589591">
                  <a:extLst>
                    <a:ext uri="{9D8B030D-6E8A-4147-A177-3AD203B41FA5}">
                      <a16:colId xmlns:a16="http://schemas.microsoft.com/office/drawing/2014/main" xmlns="" val="35995094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Process</a:t>
                      </a:r>
                      <a:endParaRPr lang="en-US" sz="2400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effectLst/>
                        </a:rPr>
                        <a:t>Arrival time</a:t>
                      </a:r>
                      <a:endParaRPr lang="en-US" sz="240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effectLst/>
                        </a:rPr>
                        <a:t>Burst Time</a:t>
                      </a:r>
                      <a:endParaRPr lang="en-US" sz="240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648478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 ms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9 ms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356861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 ms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4 ms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887844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 ms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9 </a:t>
                      </a:r>
                      <a:r>
                        <a:rPr lang="en-US" sz="2400" dirty="0" err="1">
                          <a:effectLst/>
                        </a:rPr>
                        <a:t>ms</a:t>
                      </a:r>
                      <a:endParaRPr lang="en-US" sz="2400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44270209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E5414B70-7526-4A19-A2FC-270D3388D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45" y="1283040"/>
            <a:ext cx="1164045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Consider the following table of arrival time and burst time for three processes P0, P1 and P2.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The pre-emptive and non-pre-emptive shortest job first scheduling algorithm is used.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Scheduling is carried out only at arrival or completion of processes.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What is the average waiting time for the three processes?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9EC911-6385-4C11-B06E-05E1271B5A1E}"/>
              </a:ext>
            </a:extLst>
          </p:cNvPr>
          <p:cNvSpPr txBox="1"/>
          <p:nvPr/>
        </p:nvSpPr>
        <p:spPr>
          <a:xfrm>
            <a:off x="261257" y="37737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6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0F900C4-915B-4D91-8BB4-985B25F9C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79241"/>
              </p:ext>
            </p:extLst>
          </p:nvPr>
        </p:nvGraphicFramePr>
        <p:xfrm>
          <a:off x="1799771" y="2812573"/>
          <a:ext cx="8186056" cy="3254396"/>
        </p:xfrm>
        <a:graphic>
          <a:graphicData uri="http://schemas.openxmlformats.org/drawingml/2006/table">
            <a:tbl>
              <a:tblPr/>
              <a:tblGrid>
                <a:gridCol w="1644983">
                  <a:extLst>
                    <a:ext uri="{9D8B030D-6E8A-4147-A177-3AD203B41FA5}">
                      <a16:colId xmlns:a16="http://schemas.microsoft.com/office/drawing/2014/main" xmlns="" val="3483561730"/>
                    </a:ext>
                  </a:extLst>
                </a:gridCol>
                <a:gridCol w="1644983">
                  <a:extLst>
                    <a:ext uri="{9D8B030D-6E8A-4147-A177-3AD203B41FA5}">
                      <a16:colId xmlns:a16="http://schemas.microsoft.com/office/drawing/2014/main" xmlns="" val="3499452680"/>
                    </a:ext>
                  </a:extLst>
                </a:gridCol>
                <a:gridCol w="1632030">
                  <a:extLst>
                    <a:ext uri="{9D8B030D-6E8A-4147-A177-3AD203B41FA5}">
                      <a16:colId xmlns:a16="http://schemas.microsoft.com/office/drawing/2014/main" xmlns="" val="3079921138"/>
                    </a:ext>
                  </a:extLst>
                </a:gridCol>
                <a:gridCol w="1632030">
                  <a:extLst>
                    <a:ext uri="{9D8B030D-6E8A-4147-A177-3AD203B41FA5}">
                      <a16:colId xmlns:a16="http://schemas.microsoft.com/office/drawing/2014/main" xmlns="" val="3849895239"/>
                    </a:ext>
                  </a:extLst>
                </a:gridCol>
                <a:gridCol w="1632030">
                  <a:extLst>
                    <a:ext uri="{9D8B030D-6E8A-4147-A177-3AD203B41FA5}">
                      <a16:colId xmlns:a16="http://schemas.microsoft.com/office/drawing/2014/main" xmlns="" val="1028521083"/>
                    </a:ext>
                  </a:extLst>
                </a:gridCol>
              </a:tblGrid>
              <a:tr h="460528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Process No.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Arrival Time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Burst Time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0610705"/>
                  </a:ext>
                </a:extLst>
              </a:tr>
              <a:tr h="460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</a:rPr>
                        <a:t>CPU Burst</a:t>
                      </a:r>
                      <a:endParaRPr lang="en-US" sz="32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I/O Burst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CPU Burst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2433202"/>
                  </a:ext>
                </a:extLst>
              </a:tr>
              <a:tr h="58333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P1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5758246"/>
                  </a:ext>
                </a:extLst>
              </a:tr>
              <a:tr h="58333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P2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6477427"/>
                  </a:ext>
                </a:extLst>
              </a:tr>
              <a:tr h="58333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P3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1036451"/>
                  </a:ext>
                </a:extLst>
              </a:tr>
              <a:tr h="58333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P4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761192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58B79454-B261-4803-B589-14B19C732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652" y="980384"/>
            <a:ext cx="878060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mo"/>
              </a:rPr>
              <a:t>Consider the set of 4 processes whose arrival time and burst time are given below-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mo"/>
              </a:rPr>
              <a:t>If the CPU scheduling policy is Shortest Remaining Time First,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mo"/>
              </a:rPr>
              <a:t>calculate the average waiting time and average turn around time.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2EC68D-6D3A-496F-B77A-2AEB30692100}"/>
              </a:ext>
            </a:extLst>
          </p:cNvPr>
          <p:cNvSpPr txBox="1"/>
          <p:nvPr/>
        </p:nvSpPr>
        <p:spPr>
          <a:xfrm>
            <a:off x="478971" y="37737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0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764</Words>
  <Application>Microsoft Office PowerPoint</Application>
  <PresentationFormat>Widescreen</PresentationFormat>
  <Paragraphs>235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Arimo</vt:lpstr>
      <vt:lpstr>Caibri</vt:lpstr>
      <vt:lpstr>Calibri</vt:lpstr>
      <vt:lpstr>Calibri Body</vt:lpstr>
      <vt:lpstr>Calibri Light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10</cp:revision>
  <dcterms:created xsi:type="dcterms:W3CDTF">2021-02-09T18:30:07Z</dcterms:created>
  <dcterms:modified xsi:type="dcterms:W3CDTF">2021-02-11T03:53:58Z</dcterms:modified>
</cp:coreProperties>
</file>